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267"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353" r:id="rId29"/>
    <p:sldId id="35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8" r:id="rId83"/>
    <p:sldId id="349" r:id="rId84"/>
    <p:sldId id="350" r:id="rId85"/>
    <p:sldId id="266" r:id="rId8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229"/>
    <a:srgbClr val="7D2A70"/>
    <a:srgbClr val="7B2D7B"/>
    <a:srgbClr val="635ABE"/>
    <a:srgbClr val="693B95"/>
    <a:srgbClr val="DE6AC6"/>
    <a:srgbClr val="99FFCC"/>
    <a:srgbClr val="7B276F"/>
    <a:srgbClr val="A43371"/>
    <a:srgbClr val="C23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58" autoAdjust="0"/>
    <p:restoredTop sz="92794" autoAdjust="0"/>
  </p:normalViewPr>
  <p:slideViewPr>
    <p:cSldViewPr>
      <p:cViewPr varScale="1">
        <p:scale>
          <a:sx n="80" d="100"/>
          <a:sy n="80" d="100"/>
        </p:scale>
        <p:origin x="53"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3" d="100"/>
          <a:sy n="63" d="100"/>
        </p:scale>
        <p:origin x="2280"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D:\&#20135;&#21697;\ASME\&#26399;&#21002;\ASME&#26399;&#21002;&#21015;&#34920;_2018-with%20topi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Topic!$C$1</c:f>
              <c:strCache>
                <c:ptCount val="1"/>
                <c:pt idx="0">
                  <c:v>Article</c:v>
                </c:pt>
              </c:strCache>
            </c:strRef>
          </c:tx>
          <c:dPt>
            <c:idx val="0"/>
            <c:bubble3D val="0"/>
            <c:spPr>
              <a:solidFill>
                <a:schemeClr val="accent2">
                  <a:tint val="36000"/>
                </a:schemeClr>
              </a:solidFill>
              <a:ln>
                <a:noFill/>
              </a:ln>
              <a:effectLst/>
            </c:spPr>
            <c:extLst>
              <c:ext xmlns:c16="http://schemas.microsoft.com/office/drawing/2014/chart" uri="{C3380CC4-5D6E-409C-BE32-E72D297353CC}">
                <c16:uniqueId val="{00000001-9887-4A09-B89D-923513F4DED1}"/>
              </c:ext>
            </c:extLst>
          </c:dPt>
          <c:dPt>
            <c:idx val="1"/>
            <c:bubble3D val="0"/>
            <c:spPr>
              <a:solidFill>
                <a:schemeClr val="accent2">
                  <a:tint val="41000"/>
                </a:schemeClr>
              </a:solidFill>
              <a:ln>
                <a:noFill/>
              </a:ln>
              <a:effectLst/>
            </c:spPr>
            <c:extLst>
              <c:ext xmlns:c16="http://schemas.microsoft.com/office/drawing/2014/chart" uri="{C3380CC4-5D6E-409C-BE32-E72D297353CC}">
                <c16:uniqueId val="{00000003-9887-4A09-B89D-923513F4DED1}"/>
              </c:ext>
            </c:extLst>
          </c:dPt>
          <c:dPt>
            <c:idx val="2"/>
            <c:bubble3D val="0"/>
            <c:spPr>
              <a:solidFill>
                <a:schemeClr val="accent2">
                  <a:tint val="47000"/>
                </a:schemeClr>
              </a:solidFill>
              <a:ln>
                <a:noFill/>
              </a:ln>
              <a:effectLst/>
            </c:spPr>
            <c:extLst>
              <c:ext xmlns:c16="http://schemas.microsoft.com/office/drawing/2014/chart" uri="{C3380CC4-5D6E-409C-BE32-E72D297353CC}">
                <c16:uniqueId val="{00000005-9887-4A09-B89D-923513F4DED1}"/>
              </c:ext>
            </c:extLst>
          </c:dPt>
          <c:dPt>
            <c:idx val="3"/>
            <c:bubble3D val="0"/>
            <c:spPr>
              <a:solidFill>
                <a:schemeClr val="accent2">
                  <a:tint val="52000"/>
                </a:schemeClr>
              </a:solidFill>
              <a:ln>
                <a:noFill/>
              </a:ln>
              <a:effectLst/>
            </c:spPr>
            <c:extLst>
              <c:ext xmlns:c16="http://schemas.microsoft.com/office/drawing/2014/chart" uri="{C3380CC4-5D6E-409C-BE32-E72D297353CC}">
                <c16:uniqueId val="{00000007-9887-4A09-B89D-923513F4DED1}"/>
              </c:ext>
            </c:extLst>
          </c:dPt>
          <c:dPt>
            <c:idx val="4"/>
            <c:bubble3D val="0"/>
            <c:spPr>
              <a:solidFill>
                <a:schemeClr val="accent2">
                  <a:tint val="57000"/>
                </a:schemeClr>
              </a:solidFill>
              <a:ln>
                <a:noFill/>
              </a:ln>
              <a:effectLst/>
            </c:spPr>
            <c:extLst>
              <c:ext xmlns:c16="http://schemas.microsoft.com/office/drawing/2014/chart" uri="{C3380CC4-5D6E-409C-BE32-E72D297353CC}">
                <c16:uniqueId val="{00000009-9887-4A09-B89D-923513F4DED1}"/>
              </c:ext>
            </c:extLst>
          </c:dPt>
          <c:dPt>
            <c:idx val="5"/>
            <c:bubble3D val="0"/>
            <c:spPr>
              <a:solidFill>
                <a:schemeClr val="accent2">
                  <a:tint val="63000"/>
                </a:schemeClr>
              </a:solidFill>
              <a:ln>
                <a:noFill/>
              </a:ln>
              <a:effectLst/>
            </c:spPr>
            <c:extLst>
              <c:ext xmlns:c16="http://schemas.microsoft.com/office/drawing/2014/chart" uri="{C3380CC4-5D6E-409C-BE32-E72D297353CC}">
                <c16:uniqueId val="{0000000B-9887-4A09-B89D-923513F4DED1}"/>
              </c:ext>
            </c:extLst>
          </c:dPt>
          <c:dPt>
            <c:idx val="6"/>
            <c:bubble3D val="0"/>
            <c:spPr>
              <a:solidFill>
                <a:schemeClr val="accent2">
                  <a:tint val="68000"/>
                </a:schemeClr>
              </a:solidFill>
              <a:ln>
                <a:noFill/>
              </a:ln>
              <a:effectLst/>
            </c:spPr>
            <c:extLst>
              <c:ext xmlns:c16="http://schemas.microsoft.com/office/drawing/2014/chart" uri="{C3380CC4-5D6E-409C-BE32-E72D297353CC}">
                <c16:uniqueId val="{0000000D-9887-4A09-B89D-923513F4DED1}"/>
              </c:ext>
            </c:extLst>
          </c:dPt>
          <c:dPt>
            <c:idx val="7"/>
            <c:bubble3D val="0"/>
            <c:spPr>
              <a:solidFill>
                <a:schemeClr val="accent2">
                  <a:tint val="74000"/>
                </a:schemeClr>
              </a:solidFill>
              <a:ln>
                <a:noFill/>
              </a:ln>
              <a:effectLst/>
            </c:spPr>
            <c:extLst>
              <c:ext xmlns:c16="http://schemas.microsoft.com/office/drawing/2014/chart" uri="{C3380CC4-5D6E-409C-BE32-E72D297353CC}">
                <c16:uniqueId val="{0000000F-9887-4A09-B89D-923513F4DED1}"/>
              </c:ext>
            </c:extLst>
          </c:dPt>
          <c:dPt>
            <c:idx val="8"/>
            <c:bubble3D val="0"/>
            <c:spPr>
              <a:solidFill>
                <a:schemeClr val="accent2">
                  <a:tint val="79000"/>
                </a:schemeClr>
              </a:solidFill>
              <a:ln>
                <a:noFill/>
              </a:ln>
              <a:effectLst/>
            </c:spPr>
            <c:extLst>
              <c:ext xmlns:c16="http://schemas.microsoft.com/office/drawing/2014/chart" uri="{C3380CC4-5D6E-409C-BE32-E72D297353CC}">
                <c16:uniqueId val="{00000011-9887-4A09-B89D-923513F4DED1}"/>
              </c:ext>
            </c:extLst>
          </c:dPt>
          <c:dPt>
            <c:idx val="9"/>
            <c:bubble3D val="0"/>
            <c:spPr>
              <a:solidFill>
                <a:schemeClr val="accent2">
                  <a:tint val="84000"/>
                </a:schemeClr>
              </a:solidFill>
              <a:ln>
                <a:noFill/>
              </a:ln>
              <a:effectLst/>
            </c:spPr>
            <c:extLst>
              <c:ext xmlns:c16="http://schemas.microsoft.com/office/drawing/2014/chart" uri="{C3380CC4-5D6E-409C-BE32-E72D297353CC}">
                <c16:uniqueId val="{00000013-9887-4A09-B89D-923513F4DED1}"/>
              </c:ext>
            </c:extLst>
          </c:dPt>
          <c:dPt>
            <c:idx val="10"/>
            <c:bubble3D val="0"/>
            <c:spPr>
              <a:solidFill>
                <a:schemeClr val="accent2">
                  <a:tint val="90000"/>
                </a:schemeClr>
              </a:solidFill>
              <a:ln>
                <a:noFill/>
              </a:ln>
              <a:effectLst/>
            </c:spPr>
            <c:extLst>
              <c:ext xmlns:c16="http://schemas.microsoft.com/office/drawing/2014/chart" uri="{C3380CC4-5D6E-409C-BE32-E72D297353CC}">
                <c16:uniqueId val="{00000015-9887-4A09-B89D-923513F4DED1}"/>
              </c:ext>
            </c:extLst>
          </c:dPt>
          <c:dPt>
            <c:idx val="11"/>
            <c:bubble3D val="0"/>
            <c:spPr>
              <a:solidFill>
                <a:schemeClr val="accent2">
                  <a:tint val="95000"/>
                </a:schemeClr>
              </a:solidFill>
              <a:ln>
                <a:noFill/>
              </a:ln>
              <a:effectLst/>
            </c:spPr>
            <c:extLst>
              <c:ext xmlns:c16="http://schemas.microsoft.com/office/drawing/2014/chart" uri="{C3380CC4-5D6E-409C-BE32-E72D297353CC}">
                <c16:uniqueId val="{00000017-9887-4A09-B89D-923513F4DED1}"/>
              </c:ext>
            </c:extLst>
          </c:dPt>
          <c:dPt>
            <c:idx val="12"/>
            <c:bubble3D val="0"/>
            <c:spPr>
              <a:solidFill>
                <a:schemeClr val="accent2"/>
              </a:solidFill>
              <a:ln>
                <a:noFill/>
              </a:ln>
              <a:effectLst/>
            </c:spPr>
            <c:extLst>
              <c:ext xmlns:c16="http://schemas.microsoft.com/office/drawing/2014/chart" uri="{C3380CC4-5D6E-409C-BE32-E72D297353CC}">
                <c16:uniqueId val="{00000019-9887-4A09-B89D-923513F4DED1}"/>
              </c:ext>
            </c:extLst>
          </c:dPt>
          <c:dPt>
            <c:idx val="13"/>
            <c:bubble3D val="0"/>
            <c:spPr>
              <a:solidFill>
                <a:schemeClr val="accent2">
                  <a:shade val="94000"/>
                </a:schemeClr>
              </a:solidFill>
              <a:ln>
                <a:noFill/>
              </a:ln>
              <a:effectLst/>
            </c:spPr>
            <c:extLst>
              <c:ext xmlns:c16="http://schemas.microsoft.com/office/drawing/2014/chart" uri="{C3380CC4-5D6E-409C-BE32-E72D297353CC}">
                <c16:uniqueId val="{0000001B-9887-4A09-B89D-923513F4DED1}"/>
              </c:ext>
            </c:extLst>
          </c:dPt>
          <c:dPt>
            <c:idx val="14"/>
            <c:bubble3D val="0"/>
            <c:spPr>
              <a:solidFill>
                <a:schemeClr val="accent2">
                  <a:shade val="89000"/>
                </a:schemeClr>
              </a:solidFill>
              <a:ln>
                <a:noFill/>
              </a:ln>
              <a:effectLst/>
            </c:spPr>
            <c:extLst>
              <c:ext xmlns:c16="http://schemas.microsoft.com/office/drawing/2014/chart" uri="{C3380CC4-5D6E-409C-BE32-E72D297353CC}">
                <c16:uniqueId val="{0000001D-9887-4A09-B89D-923513F4DED1}"/>
              </c:ext>
            </c:extLst>
          </c:dPt>
          <c:dPt>
            <c:idx val="15"/>
            <c:bubble3D val="0"/>
            <c:spPr>
              <a:solidFill>
                <a:schemeClr val="accent2">
                  <a:shade val="83000"/>
                </a:schemeClr>
              </a:solidFill>
              <a:ln>
                <a:noFill/>
              </a:ln>
              <a:effectLst/>
            </c:spPr>
            <c:extLst>
              <c:ext xmlns:c16="http://schemas.microsoft.com/office/drawing/2014/chart" uri="{C3380CC4-5D6E-409C-BE32-E72D297353CC}">
                <c16:uniqueId val="{0000001F-9887-4A09-B89D-923513F4DED1}"/>
              </c:ext>
            </c:extLst>
          </c:dPt>
          <c:dPt>
            <c:idx val="16"/>
            <c:bubble3D val="0"/>
            <c:spPr>
              <a:solidFill>
                <a:schemeClr val="accent2">
                  <a:shade val="78000"/>
                </a:schemeClr>
              </a:solidFill>
              <a:ln>
                <a:noFill/>
              </a:ln>
              <a:effectLst/>
            </c:spPr>
            <c:extLst>
              <c:ext xmlns:c16="http://schemas.microsoft.com/office/drawing/2014/chart" uri="{C3380CC4-5D6E-409C-BE32-E72D297353CC}">
                <c16:uniqueId val="{00000021-9887-4A09-B89D-923513F4DED1}"/>
              </c:ext>
            </c:extLst>
          </c:dPt>
          <c:dPt>
            <c:idx val="17"/>
            <c:bubble3D val="0"/>
            <c:spPr>
              <a:solidFill>
                <a:schemeClr val="accent2">
                  <a:shade val="73000"/>
                </a:schemeClr>
              </a:solidFill>
              <a:ln>
                <a:noFill/>
              </a:ln>
              <a:effectLst/>
            </c:spPr>
            <c:extLst>
              <c:ext xmlns:c16="http://schemas.microsoft.com/office/drawing/2014/chart" uri="{C3380CC4-5D6E-409C-BE32-E72D297353CC}">
                <c16:uniqueId val="{00000023-9887-4A09-B89D-923513F4DED1}"/>
              </c:ext>
            </c:extLst>
          </c:dPt>
          <c:dPt>
            <c:idx val="18"/>
            <c:bubble3D val="0"/>
            <c:spPr>
              <a:solidFill>
                <a:schemeClr val="accent2">
                  <a:shade val="67000"/>
                </a:schemeClr>
              </a:solidFill>
              <a:ln>
                <a:noFill/>
              </a:ln>
              <a:effectLst/>
            </c:spPr>
            <c:extLst>
              <c:ext xmlns:c16="http://schemas.microsoft.com/office/drawing/2014/chart" uri="{C3380CC4-5D6E-409C-BE32-E72D297353CC}">
                <c16:uniqueId val="{00000025-9887-4A09-B89D-923513F4DED1}"/>
              </c:ext>
            </c:extLst>
          </c:dPt>
          <c:dPt>
            <c:idx val="19"/>
            <c:bubble3D val="0"/>
            <c:spPr>
              <a:solidFill>
                <a:schemeClr val="accent2">
                  <a:shade val="62000"/>
                </a:schemeClr>
              </a:solidFill>
              <a:ln>
                <a:noFill/>
              </a:ln>
              <a:effectLst/>
            </c:spPr>
            <c:extLst>
              <c:ext xmlns:c16="http://schemas.microsoft.com/office/drawing/2014/chart" uri="{C3380CC4-5D6E-409C-BE32-E72D297353CC}">
                <c16:uniqueId val="{00000027-9887-4A09-B89D-923513F4DED1}"/>
              </c:ext>
            </c:extLst>
          </c:dPt>
          <c:dPt>
            <c:idx val="20"/>
            <c:bubble3D val="0"/>
            <c:spPr>
              <a:solidFill>
                <a:schemeClr val="accent2">
                  <a:shade val="56000"/>
                </a:schemeClr>
              </a:solidFill>
              <a:ln>
                <a:noFill/>
              </a:ln>
              <a:effectLst/>
            </c:spPr>
            <c:extLst>
              <c:ext xmlns:c16="http://schemas.microsoft.com/office/drawing/2014/chart" uri="{C3380CC4-5D6E-409C-BE32-E72D297353CC}">
                <c16:uniqueId val="{00000029-9887-4A09-B89D-923513F4DED1}"/>
              </c:ext>
            </c:extLst>
          </c:dPt>
          <c:dPt>
            <c:idx val="21"/>
            <c:bubble3D val="0"/>
            <c:spPr>
              <a:solidFill>
                <a:schemeClr val="accent2">
                  <a:shade val="51000"/>
                </a:schemeClr>
              </a:solidFill>
              <a:ln>
                <a:noFill/>
              </a:ln>
              <a:effectLst/>
            </c:spPr>
            <c:extLst>
              <c:ext xmlns:c16="http://schemas.microsoft.com/office/drawing/2014/chart" uri="{C3380CC4-5D6E-409C-BE32-E72D297353CC}">
                <c16:uniqueId val="{0000002B-9887-4A09-B89D-923513F4DED1}"/>
              </c:ext>
            </c:extLst>
          </c:dPt>
          <c:dPt>
            <c:idx val="22"/>
            <c:bubble3D val="0"/>
            <c:spPr>
              <a:solidFill>
                <a:schemeClr val="accent2">
                  <a:shade val="46000"/>
                </a:schemeClr>
              </a:solidFill>
              <a:ln>
                <a:noFill/>
              </a:ln>
              <a:effectLst/>
            </c:spPr>
            <c:extLst>
              <c:ext xmlns:c16="http://schemas.microsoft.com/office/drawing/2014/chart" uri="{C3380CC4-5D6E-409C-BE32-E72D297353CC}">
                <c16:uniqueId val="{0000002D-9887-4A09-B89D-923513F4DED1}"/>
              </c:ext>
            </c:extLst>
          </c:dPt>
          <c:dPt>
            <c:idx val="23"/>
            <c:bubble3D val="0"/>
            <c:spPr>
              <a:solidFill>
                <a:schemeClr val="accent2">
                  <a:shade val="40000"/>
                </a:schemeClr>
              </a:solidFill>
              <a:ln>
                <a:noFill/>
              </a:ln>
              <a:effectLst/>
            </c:spPr>
            <c:extLst>
              <c:ext xmlns:c16="http://schemas.microsoft.com/office/drawing/2014/chart" uri="{C3380CC4-5D6E-409C-BE32-E72D297353CC}">
                <c16:uniqueId val="{0000002F-9887-4A09-B89D-923513F4DED1}"/>
              </c:ext>
            </c:extLst>
          </c:dPt>
          <c:dPt>
            <c:idx val="24"/>
            <c:bubble3D val="0"/>
            <c:spPr>
              <a:solidFill>
                <a:schemeClr val="accent2">
                  <a:shade val="35000"/>
                </a:schemeClr>
              </a:solidFill>
              <a:ln>
                <a:noFill/>
              </a:ln>
              <a:effectLst/>
            </c:spPr>
            <c:extLst>
              <c:ext xmlns:c16="http://schemas.microsoft.com/office/drawing/2014/chart" uri="{C3380CC4-5D6E-409C-BE32-E72D297353CC}">
                <c16:uniqueId val="{00000031-9887-4A09-B89D-923513F4DED1}"/>
              </c:ext>
            </c:extLst>
          </c:dPt>
          <c:cat>
            <c:strRef>
              <c:f>Topic!$B$2:$B$26</c:f>
              <c:strCache>
                <c:ptCount val="25"/>
                <c:pt idx="0">
                  <c:v>Finite Element Method</c:v>
                </c:pt>
                <c:pt idx="1">
                  <c:v>Mathematical Models</c:v>
                </c:pt>
                <c:pt idx="2">
                  <c:v>Heat Transfer</c:v>
                </c:pt>
                <c:pt idx="3">
                  <c:v>Computer Simulation</c:v>
                </c:pt>
                <c:pt idx="4">
                  <c:v>Computational Fluid Dynamics</c:v>
                </c:pt>
                <c:pt idx="5">
                  <c:v>Reynolds Number</c:v>
                </c:pt>
                <c:pt idx="6">
                  <c:v>Optimization</c:v>
                </c:pt>
                <c:pt idx="7">
                  <c:v>Gas Turbines</c:v>
                </c:pt>
                <c:pt idx="8">
                  <c:v>Friction</c:v>
                </c:pt>
                <c:pt idx="9">
                  <c:v>Design</c:v>
                </c:pt>
                <c:pt idx="10">
                  <c:v>Numerical Methods</c:v>
                </c:pt>
                <c:pt idx="11">
                  <c:v>Turbomachine Blades</c:v>
                </c:pt>
                <c:pt idx="12">
                  <c:v>Heat Flux</c:v>
                </c:pt>
                <c:pt idx="13">
                  <c:v>Cooling</c:v>
                </c:pt>
                <c:pt idx="14">
                  <c:v>Deformation</c:v>
                </c:pt>
                <c:pt idx="15">
                  <c:v>Algorithms</c:v>
                </c:pt>
                <c:pt idx="16">
                  <c:v>Engines</c:v>
                </c:pt>
                <c:pt idx="17">
                  <c:v>Combustion</c:v>
                </c:pt>
                <c:pt idx="18">
                  <c:v>Stiffness</c:v>
                </c:pt>
                <c:pt idx="19">
                  <c:v>Degrees Of Freedom Mechanics</c:v>
                </c:pt>
                <c:pt idx="20">
                  <c:v>Navier Stokes Equations</c:v>
                </c:pt>
                <c:pt idx="21">
                  <c:v>Geometry</c:v>
                </c:pt>
                <c:pt idx="22">
                  <c:v>Tribology</c:v>
                </c:pt>
                <c:pt idx="23">
                  <c:v>Kinematics</c:v>
                </c:pt>
                <c:pt idx="24">
                  <c:v>Damping</c:v>
                </c:pt>
              </c:strCache>
            </c:strRef>
          </c:cat>
          <c:val>
            <c:numRef>
              <c:f>Topic!$C$2:$C$26</c:f>
              <c:numCache>
                <c:formatCode>General</c:formatCode>
                <c:ptCount val="25"/>
                <c:pt idx="0">
                  <c:v>3608</c:v>
                </c:pt>
                <c:pt idx="1">
                  <c:v>3191</c:v>
                </c:pt>
                <c:pt idx="2">
                  <c:v>3096</c:v>
                </c:pt>
                <c:pt idx="3">
                  <c:v>2940</c:v>
                </c:pt>
                <c:pt idx="4">
                  <c:v>2147</c:v>
                </c:pt>
                <c:pt idx="5">
                  <c:v>2124</c:v>
                </c:pt>
                <c:pt idx="6">
                  <c:v>1778</c:v>
                </c:pt>
                <c:pt idx="7">
                  <c:v>1650</c:v>
                </c:pt>
                <c:pt idx="8">
                  <c:v>1568</c:v>
                </c:pt>
                <c:pt idx="9">
                  <c:v>1332</c:v>
                </c:pt>
                <c:pt idx="10">
                  <c:v>1273</c:v>
                </c:pt>
                <c:pt idx="11">
                  <c:v>1121</c:v>
                </c:pt>
                <c:pt idx="12">
                  <c:v>1070</c:v>
                </c:pt>
                <c:pt idx="13">
                  <c:v>1056</c:v>
                </c:pt>
                <c:pt idx="14">
                  <c:v>1040</c:v>
                </c:pt>
                <c:pt idx="15">
                  <c:v>1030</c:v>
                </c:pt>
                <c:pt idx="16">
                  <c:v>1022</c:v>
                </c:pt>
                <c:pt idx="17">
                  <c:v>1003</c:v>
                </c:pt>
                <c:pt idx="18">
                  <c:v>996</c:v>
                </c:pt>
                <c:pt idx="19">
                  <c:v>975</c:v>
                </c:pt>
                <c:pt idx="20">
                  <c:v>945</c:v>
                </c:pt>
                <c:pt idx="21">
                  <c:v>922</c:v>
                </c:pt>
                <c:pt idx="22">
                  <c:v>918</c:v>
                </c:pt>
                <c:pt idx="23">
                  <c:v>893</c:v>
                </c:pt>
                <c:pt idx="24">
                  <c:v>884</c:v>
                </c:pt>
              </c:numCache>
            </c:numRef>
          </c:val>
          <c:extLst>
            <c:ext xmlns:c16="http://schemas.microsoft.com/office/drawing/2014/chart" uri="{C3380CC4-5D6E-409C-BE32-E72D297353CC}">
              <c16:uniqueId val="{00000032-9887-4A09-B89D-923513F4DED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等线" panose="02010600030101010101" pitchFamily="2" charset="-122"/>
              <a:ea typeface="等线" panose="02010600030101010101" pitchFamily="2" charset="-122"/>
              <a:cs typeface="Times New Roman" pitchFamily="18" charset="0"/>
            </a:defRPr>
          </a:pPr>
          <a:endParaRPr lang="zh-CN"/>
        </a:p>
      </c:txPr>
    </c:legend>
    <c:plotVisOnly val="1"/>
    <c:dispBlanksAs val="gap"/>
    <c:showDLblsOverMax val="0"/>
  </c:chart>
  <c:spPr>
    <a:noFill/>
    <a:ln w="9525" cap="flat" cmpd="sng" algn="ctr">
      <a:noFill/>
      <a:prstDash val="solid"/>
    </a:ln>
    <a:effectLst/>
  </c:spPr>
  <c:txPr>
    <a:bodyPr/>
    <a:lstStyle/>
    <a:p>
      <a:pPr>
        <a:defRPr>
          <a:latin typeface="Times New Roman" pitchFamily="18" charset="0"/>
          <a:cs typeface="Times New Roman"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0217F42-44AA-42D2-A601-D37AB1E981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67E6DC9-FD32-47CD-9FE8-3AD21DA92F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5A9FB2-1DF2-4B6F-A02E-72094168D296}" type="datetimeFigureOut">
              <a:rPr lang="zh-CN" altLang="en-US" smtClean="0"/>
              <a:t>2025/1/16</a:t>
            </a:fld>
            <a:endParaRPr lang="zh-CN" altLang="en-US"/>
          </a:p>
        </p:txBody>
      </p:sp>
      <p:sp>
        <p:nvSpPr>
          <p:cNvPr id="4" name="页脚占位符 3">
            <a:extLst>
              <a:ext uri="{FF2B5EF4-FFF2-40B4-BE49-F238E27FC236}">
                <a16:creationId xmlns:a16="http://schemas.microsoft.com/office/drawing/2014/main" id="{A96C3DDD-D5FE-4910-AC04-232A4EE925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98F38AB-0309-46D7-AEB4-048E6AB2DB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6E778B-C786-496B-A1CB-ECB35709F93A}" type="slidenum">
              <a:rPr lang="zh-CN" altLang="en-US" smtClean="0"/>
              <a:t>‹#›</a:t>
            </a:fld>
            <a:endParaRPr lang="zh-CN" altLang="en-US"/>
          </a:p>
        </p:txBody>
      </p:sp>
    </p:spTree>
    <p:extLst>
      <p:ext uri="{BB962C8B-B14F-4D97-AF65-F5344CB8AC3E}">
        <p14:creationId xmlns:p14="http://schemas.microsoft.com/office/powerpoint/2010/main" val="529040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047C5-DA74-48A3-B278-BBB10E8C1976}"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B62DF-C939-4D28-B318-BBD2DE1557E1}" type="slidenum">
              <a:rPr lang="zh-CN" altLang="en-US" smtClean="0"/>
              <a:t>‹#›</a:t>
            </a:fld>
            <a:endParaRPr lang="zh-CN" altLang="en-US"/>
          </a:p>
        </p:txBody>
      </p:sp>
    </p:spTree>
    <p:extLst>
      <p:ext uri="{BB962C8B-B14F-4D97-AF65-F5344CB8AC3E}">
        <p14:creationId xmlns:p14="http://schemas.microsoft.com/office/powerpoint/2010/main" val="404386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p:spPr>
      </p:sp>
      <p:sp>
        <p:nvSpPr>
          <p:cNvPr id="3584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93134B-88C8-4939-9054-924731EDD5CD}" type="slidenum">
              <a:rPr lang="zh-CN" altLang="en-US" smtClean="0"/>
              <a:pPr fontAlgn="base">
                <a:spcBef>
                  <a:spcPct val="0"/>
                </a:spcBef>
                <a:spcAft>
                  <a:spcPct val="0"/>
                </a:spcAft>
                <a:defRPr/>
              </a:pPr>
              <a:t>9</a:t>
            </a:fld>
            <a:endParaRPr lang="zh-CN" altLang="en-US"/>
          </a:p>
        </p:txBody>
      </p:sp>
    </p:spTree>
    <p:extLst>
      <p:ext uri="{BB962C8B-B14F-4D97-AF65-F5344CB8AC3E}">
        <p14:creationId xmlns:p14="http://schemas.microsoft.com/office/powerpoint/2010/main" val="41211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18</a:t>
            </a:fld>
            <a:endParaRPr lang="zh-CN" altLang="en-US"/>
          </a:p>
        </p:txBody>
      </p:sp>
    </p:spTree>
    <p:extLst>
      <p:ext uri="{BB962C8B-B14F-4D97-AF65-F5344CB8AC3E}">
        <p14:creationId xmlns:p14="http://schemas.microsoft.com/office/powerpoint/2010/main" val="155877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19</a:t>
            </a:fld>
            <a:endParaRPr lang="zh-CN" altLang="en-US"/>
          </a:p>
        </p:txBody>
      </p:sp>
    </p:spTree>
    <p:extLst>
      <p:ext uri="{BB962C8B-B14F-4D97-AF65-F5344CB8AC3E}">
        <p14:creationId xmlns:p14="http://schemas.microsoft.com/office/powerpoint/2010/main" val="1016302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20</a:t>
            </a:fld>
            <a:endParaRPr lang="zh-CN" altLang="en-US"/>
          </a:p>
        </p:txBody>
      </p:sp>
    </p:spTree>
    <p:extLst>
      <p:ext uri="{BB962C8B-B14F-4D97-AF65-F5344CB8AC3E}">
        <p14:creationId xmlns:p14="http://schemas.microsoft.com/office/powerpoint/2010/main" val="1021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21</a:t>
            </a:fld>
            <a:endParaRPr lang="zh-CN" altLang="en-US"/>
          </a:p>
        </p:txBody>
      </p:sp>
    </p:spTree>
    <p:extLst>
      <p:ext uri="{BB962C8B-B14F-4D97-AF65-F5344CB8AC3E}">
        <p14:creationId xmlns:p14="http://schemas.microsoft.com/office/powerpoint/2010/main" val="3411612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p:spPr>
      </p:sp>
      <p:sp>
        <p:nvSpPr>
          <p:cNvPr id="4608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27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8C9EAC-BF15-4364-BA15-2BEAF12DAC07}" type="slidenum">
              <a:rPr lang="zh-CN" altLang="en-US" smtClean="0"/>
              <a:pPr fontAlgn="base">
                <a:spcBef>
                  <a:spcPct val="0"/>
                </a:spcBef>
                <a:spcAft>
                  <a:spcPct val="0"/>
                </a:spcAft>
                <a:defRPr/>
              </a:pPr>
              <a:t>22</a:t>
            </a:fld>
            <a:endParaRPr lang="zh-CN" altLang="en-US"/>
          </a:p>
        </p:txBody>
      </p:sp>
    </p:spTree>
    <p:extLst>
      <p:ext uri="{BB962C8B-B14F-4D97-AF65-F5344CB8AC3E}">
        <p14:creationId xmlns:p14="http://schemas.microsoft.com/office/powerpoint/2010/main" val="893817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23</a:t>
            </a:fld>
            <a:endParaRPr lang="zh-CN" altLang="en-US"/>
          </a:p>
        </p:txBody>
      </p:sp>
    </p:spTree>
    <p:extLst>
      <p:ext uri="{BB962C8B-B14F-4D97-AF65-F5344CB8AC3E}">
        <p14:creationId xmlns:p14="http://schemas.microsoft.com/office/powerpoint/2010/main" val="1385528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24</a:t>
            </a:fld>
            <a:endParaRPr lang="zh-CN" altLang="en-US"/>
          </a:p>
        </p:txBody>
      </p:sp>
    </p:spTree>
    <p:extLst>
      <p:ext uri="{BB962C8B-B14F-4D97-AF65-F5344CB8AC3E}">
        <p14:creationId xmlns:p14="http://schemas.microsoft.com/office/powerpoint/2010/main" val="355287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25</a:t>
            </a:fld>
            <a:endParaRPr lang="zh-CN" altLang="en-US"/>
          </a:p>
        </p:txBody>
      </p:sp>
    </p:spTree>
    <p:extLst>
      <p:ext uri="{BB962C8B-B14F-4D97-AF65-F5344CB8AC3E}">
        <p14:creationId xmlns:p14="http://schemas.microsoft.com/office/powerpoint/2010/main" val="213116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26</a:t>
            </a:fld>
            <a:endParaRPr lang="zh-CN" altLang="en-US"/>
          </a:p>
        </p:txBody>
      </p:sp>
    </p:spTree>
    <p:extLst>
      <p:ext uri="{BB962C8B-B14F-4D97-AF65-F5344CB8AC3E}">
        <p14:creationId xmlns:p14="http://schemas.microsoft.com/office/powerpoint/2010/main" val="417516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27</a:t>
            </a:fld>
            <a:endParaRPr lang="zh-CN" altLang="en-US"/>
          </a:p>
        </p:txBody>
      </p:sp>
    </p:spTree>
    <p:extLst>
      <p:ext uri="{BB962C8B-B14F-4D97-AF65-F5344CB8AC3E}">
        <p14:creationId xmlns:p14="http://schemas.microsoft.com/office/powerpoint/2010/main" val="384012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p:spPr>
      </p:sp>
      <p:sp>
        <p:nvSpPr>
          <p:cNvPr id="552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8B140F-7601-44FF-9A8F-D8A705EF1FFC}" type="slidenum">
              <a:rPr lang="zh-CN" altLang="en-US" smtClean="0"/>
              <a:pPr fontAlgn="base">
                <a:spcBef>
                  <a:spcPct val="0"/>
                </a:spcBef>
                <a:spcAft>
                  <a:spcPct val="0"/>
                </a:spcAft>
                <a:defRPr/>
              </a:pPr>
              <a:t>10</a:t>
            </a:fld>
            <a:endParaRPr lang="zh-CN" altLang="en-US"/>
          </a:p>
        </p:txBody>
      </p:sp>
    </p:spTree>
    <p:extLst>
      <p:ext uri="{BB962C8B-B14F-4D97-AF65-F5344CB8AC3E}">
        <p14:creationId xmlns:p14="http://schemas.microsoft.com/office/powerpoint/2010/main" val="4080161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28</a:t>
            </a:fld>
            <a:endParaRPr lang="zh-CN" altLang="en-US"/>
          </a:p>
        </p:txBody>
      </p:sp>
    </p:spTree>
    <p:extLst>
      <p:ext uri="{BB962C8B-B14F-4D97-AF65-F5344CB8AC3E}">
        <p14:creationId xmlns:p14="http://schemas.microsoft.com/office/powerpoint/2010/main" val="123237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29</a:t>
            </a:fld>
            <a:endParaRPr lang="zh-CN" altLang="en-US"/>
          </a:p>
        </p:txBody>
      </p:sp>
    </p:spTree>
    <p:extLst>
      <p:ext uri="{BB962C8B-B14F-4D97-AF65-F5344CB8AC3E}">
        <p14:creationId xmlns:p14="http://schemas.microsoft.com/office/powerpoint/2010/main" val="295573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30</a:t>
            </a:fld>
            <a:endParaRPr lang="zh-CN" altLang="en-US"/>
          </a:p>
        </p:txBody>
      </p:sp>
    </p:spTree>
    <p:extLst>
      <p:ext uri="{BB962C8B-B14F-4D97-AF65-F5344CB8AC3E}">
        <p14:creationId xmlns:p14="http://schemas.microsoft.com/office/powerpoint/2010/main" val="3192430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31</a:t>
            </a:fld>
            <a:endParaRPr lang="zh-CN" altLang="en-US"/>
          </a:p>
        </p:txBody>
      </p:sp>
    </p:spTree>
    <p:extLst>
      <p:ext uri="{BB962C8B-B14F-4D97-AF65-F5344CB8AC3E}">
        <p14:creationId xmlns:p14="http://schemas.microsoft.com/office/powerpoint/2010/main" val="2583408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32</a:t>
            </a:fld>
            <a:endParaRPr lang="zh-CN" altLang="en-US"/>
          </a:p>
        </p:txBody>
      </p:sp>
    </p:spTree>
    <p:extLst>
      <p:ext uri="{BB962C8B-B14F-4D97-AF65-F5344CB8AC3E}">
        <p14:creationId xmlns:p14="http://schemas.microsoft.com/office/powerpoint/2010/main" val="1151105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33</a:t>
            </a:fld>
            <a:endParaRPr lang="zh-CN" altLang="en-US"/>
          </a:p>
        </p:txBody>
      </p:sp>
    </p:spTree>
    <p:extLst>
      <p:ext uri="{BB962C8B-B14F-4D97-AF65-F5344CB8AC3E}">
        <p14:creationId xmlns:p14="http://schemas.microsoft.com/office/powerpoint/2010/main" val="2060587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p:spPr>
      </p:sp>
      <p:sp>
        <p:nvSpPr>
          <p:cNvPr id="481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1282A3-2F88-41D2-889C-F717876BB8AD}" type="slidenum">
              <a:rPr lang="zh-CN" altLang="en-US" smtClean="0"/>
              <a:pPr fontAlgn="base">
                <a:spcBef>
                  <a:spcPct val="0"/>
                </a:spcBef>
                <a:spcAft>
                  <a:spcPct val="0"/>
                </a:spcAft>
                <a:defRPr/>
              </a:pPr>
              <a:t>34</a:t>
            </a:fld>
            <a:endParaRPr lang="zh-CN" altLang="en-US"/>
          </a:p>
        </p:txBody>
      </p:sp>
    </p:spTree>
    <p:extLst>
      <p:ext uri="{BB962C8B-B14F-4D97-AF65-F5344CB8AC3E}">
        <p14:creationId xmlns:p14="http://schemas.microsoft.com/office/powerpoint/2010/main" val="2674065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p:spPr>
      </p:sp>
      <p:sp>
        <p:nvSpPr>
          <p:cNvPr id="4915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a:t>点击题图进入会议录目录页面</a:t>
            </a:r>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161C25-8A04-4587-9DC2-BD4404CEC7F9}" type="slidenum">
              <a:rPr lang="zh-CN" altLang="en-US" smtClean="0"/>
              <a:pPr fontAlgn="base">
                <a:spcBef>
                  <a:spcPct val="0"/>
                </a:spcBef>
                <a:spcAft>
                  <a:spcPct val="0"/>
                </a:spcAft>
                <a:defRPr/>
              </a:pPr>
              <a:t>35</a:t>
            </a:fld>
            <a:endParaRPr lang="zh-CN" altLang="en-US"/>
          </a:p>
        </p:txBody>
      </p:sp>
    </p:spTree>
    <p:extLst>
      <p:ext uri="{BB962C8B-B14F-4D97-AF65-F5344CB8AC3E}">
        <p14:creationId xmlns:p14="http://schemas.microsoft.com/office/powerpoint/2010/main" val="696632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p:spPr>
      </p:sp>
      <p:sp>
        <p:nvSpPr>
          <p:cNvPr id="5325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499FC0-347C-477F-8BE4-594EA816798F}" type="slidenum">
              <a:rPr lang="zh-CN" altLang="en-US" smtClean="0"/>
              <a:pPr fontAlgn="base">
                <a:spcBef>
                  <a:spcPct val="0"/>
                </a:spcBef>
                <a:spcAft>
                  <a:spcPct val="0"/>
                </a:spcAft>
                <a:defRPr/>
              </a:pPr>
              <a:t>36</a:t>
            </a:fld>
            <a:endParaRPr lang="zh-CN" altLang="en-US"/>
          </a:p>
        </p:txBody>
      </p:sp>
    </p:spTree>
    <p:extLst>
      <p:ext uri="{BB962C8B-B14F-4D97-AF65-F5344CB8AC3E}">
        <p14:creationId xmlns:p14="http://schemas.microsoft.com/office/powerpoint/2010/main" val="1528750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38</a:t>
            </a:fld>
            <a:endParaRPr lang="zh-CN" altLang="en-US"/>
          </a:p>
        </p:txBody>
      </p:sp>
    </p:spTree>
    <p:extLst>
      <p:ext uri="{BB962C8B-B14F-4D97-AF65-F5344CB8AC3E}">
        <p14:creationId xmlns:p14="http://schemas.microsoft.com/office/powerpoint/2010/main" val="1641185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p:spPr>
      </p:sp>
      <p:sp>
        <p:nvSpPr>
          <p:cNvPr id="552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8B140F-7601-44FF-9A8F-D8A705EF1FFC}" type="slidenum">
              <a:rPr lang="zh-CN" altLang="en-US" smtClean="0"/>
              <a:pPr fontAlgn="base">
                <a:spcBef>
                  <a:spcPct val="0"/>
                </a:spcBef>
                <a:spcAft>
                  <a:spcPct val="0"/>
                </a:spcAft>
                <a:defRPr/>
              </a:pPr>
              <a:t>11</a:t>
            </a:fld>
            <a:endParaRPr lang="zh-CN" altLang="en-US"/>
          </a:p>
        </p:txBody>
      </p:sp>
    </p:spTree>
    <p:extLst>
      <p:ext uri="{BB962C8B-B14F-4D97-AF65-F5344CB8AC3E}">
        <p14:creationId xmlns:p14="http://schemas.microsoft.com/office/powerpoint/2010/main" val="1707802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39</a:t>
            </a:fld>
            <a:endParaRPr lang="zh-CN" altLang="en-US"/>
          </a:p>
        </p:txBody>
      </p:sp>
    </p:spTree>
    <p:extLst>
      <p:ext uri="{BB962C8B-B14F-4D97-AF65-F5344CB8AC3E}">
        <p14:creationId xmlns:p14="http://schemas.microsoft.com/office/powerpoint/2010/main" val="693653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a:t>See more at http://www.asmepress.org/bionanoseries.html</a:t>
            </a:r>
          </a:p>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40</a:t>
            </a:fld>
            <a:endParaRPr lang="zh-CN" altLang="en-US"/>
          </a:p>
        </p:txBody>
      </p:sp>
    </p:spTree>
    <p:extLst>
      <p:ext uri="{BB962C8B-B14F-4D97-AF65-F5344CB8AC3E}">
        <p14:creationId xmlns:p14="http://schemas.microsoft.com/office/powerpoint/2010/main" val="706763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41</a:t>
            </a:fld>
            <a:endParaRPr lang="zh-CN" altLang="en-US"/>
          </a:p>
        </p:txBody>
      </p:sp>
    </p:spTree>
    <p:extLst>
      <p:ext uri="{BB962C8B-B14F-4D97-AF65-F5344CB8AC3E}">
        <p14:creationId xmlns:p14="http://schemas.microsoft.com/office/powerpoint/2010/main" val="859758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42</a:t>
            </a:fld>
            <a:endParaRPr lang="zh-CN" altLang="en-US"/>
          </a:p>
        </p:txBody>
      </p:sp>
    </p:spTree>
    <p:extLst>
      <p:ext uri="{BB962C8B-B14F-4D97-AF65-F5344CB8AC3E}">
        <p14:creationId xmlns:p14="http://schemas.microsoft.com/office/powerpoint/2010/main" val="1885073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p:spPr>
      </p:sp>
      <p:sp>
        <p:nvSpPr>
          <p:cNvPr id="604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198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1351BC-9FCB-4ECD-BC55-CCD40C937860}" type="slidenum">
              <a:rPr lang="zh-CN" altLang="en-US" smtClean="0"/>
              <a:pPr fontAlgn="base">
                <a:spcBef>
                  <a:spcPct val="0"/>
                </a:spcBef>
                <a:spcAft>
                  <a:spcPct val="0"/>
                </a:spcAft>
                <a:defRPr/>
              </a:pPr>
              <a:t>43</a:t>
            </a:fld>
            <a:endParaRPr lang="zh-CN" altLang="en-US"/>
          </a:p>
        </p:txBody>
      </p:sp>
    </p:spTree>
    <p:extLst>
      <p:ext uri="{BB962C8B-B14F-4D97-AF65-F5344CB8AC3E}">
        <p14:creationId xmlns:p14="http://schemas.microsoft.com/office/powerpoint/2010/main" val="2554904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headEnd/>
            <a:tailEnd/>
          </a:ln>
        </p:spPr>
      </p:sp>
      <p:sp>
        <p:nvSpPr>
          <p:cNvPr id="634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8B0F11-4173-4A47-9A52-E66846CB4B29}" type="slidenum">
              <a:rPr lang="zh-CN" altLang="en-US" smtClean="0"/>
              <a:pPr fontAlgn="base">
                <a:spcBef>
                  <a:spcPct val="0"/>
                </a:spcBef>
                <a:spcAft>
                  <a:spcPct val="0"/>
                </a:spcAft>
                <a:defRPr/>
              </a:pPr>
              <a:t>44</a:t>
            </a:fld>
            <a:endParaRPr lang="zh-CN" altLang="en-US"/>
          </a:p>
        </p:txBody>
      </p:sp>
    </p:spTree>
    <p:extLst>
      <p:ext uri="{BB962C8B-B14F-4D97-AF65-F5344CB8AC3E}">
        <p14:creationId xmlns:p14="http://schemas.microsoft.com/office/powerpoint/2010/main" val="1568853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40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974197-EA77-4F79-9FBD-2453F128717F}" type="slidenum">
              <a:rPr lang="zh-CN" altLang="en-US" smtClean="0"/>
              <a:pPr fontAlgn="base">
                <a:spcBef>
                  <a:spcPct val="0"/>
                </a:spcBef>
                <a:spcAft>
                  <a:spcPct val="0"/>
                </a:spcAft>
                <a:defRPr/>
              </a:pPr>
              <a:t>45</a:t>
            </a:fld>
            <a:endParaRPr lang="zh-CN" altLang="en-US"/>
          </a:p>
        </p:txBody>
      </p:sp>
    </p:spTree>
    <p:extLst>
      <p:ext uri="{BB962C8B-B14F-4D97-AF65-F5344CB8AC3E}">
        <p14:creationId xmlns:p14="http://schemas.microsoft.com/office/powerpoint/2010/main" val="3402023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40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974197-EA77-4F79-9FBD-2453F128717F}" type="slidenum">
              <a:rPr lang="zh-CN" altLang="en-US" smtClean="0"/>
              <a:pPr fontAlgn="base">
                <a:spcBef>
                  <a:spcPct val="0"/>
                </a:spcBef>
                <a:spcAft>
                  <a:spcPct val="0"/>
                </a:spcAft>
                <a:defRPr/>
              </a:pPr>
              <a:t>46</a:t>
            </a:fld>
            <a:endParaRPr lang="zh-CN" altLang="en-US"/>
          </a:p>
        </p:txBody>
      </p:sp>
    </p:spTree>
    <p:extLst>
      <p:ext uri="{BB962C8B-B14F-4D97-AF65-F5344CB8AC3E}">
        <p14:creationId xmlns:p14="http://schemas.microsoft.com/office/powerpoint/2010/main" val="1800674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506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5A8EAB-9F2F-46F7-89A8-230BF31A6B4E}" type="slidenum">
              <a:rPr lang="zh-CN" altLang="en-US" smtClean="0"/>
              <a:pPr fontAlgn="base">
                <a:spcBef>
                  <a:spcPct val="0"/>
                </a:spcBef>
                <a:spcAft>
                  <a:spcPct val="0"/>
                </a:spcAft>
                <a:defRPr/>
              </a:pPr>
              <a:t>47</a:t>
            </a:fld>
            <a:endParaRPr lang="zh-CN" altLang="en-US"/>
          </a:p>
        </p:txBody>
      </p:sp>
    </p:spTree>
    <p:extLst>
      <p:ext uri="{BB962C8B-B14F-4D97-AF65-F5344CB8AC3E}">
        <p14:creationId xmlns:p14="http://schemas.microsoft.com/office/powerpoint/2010/main" val="2956880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608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61F1D-9AA1-4820-BB8B-9CE70947C83D}" type="slidenum">
              <a:rPr lang="zh-CN" altLang="en-US" smtClean="0"/>
              <a:pPr fontAlgn="base">
                <a:spcBef>
                  <a:spcPct val="0"/>
                </a:spcBef>
                <a:spcAft>
                  <a:spcPct val="0"/>
                </a:spcAft>
                <a:defRPr/>
              </a:pPr>
              <a:t>48</a:t>
            </a:fld>
            <a:endParaRPr lang="zh-CN" altLang="en-US"/>
          </a:p>
        </p:txBody>
      </p:sp>
    </p:spTree>
    <p:extLst>
      <p:ext uri="{BB962C8B-B14F-4D97-AF65-F5344CB8AC3E}">
        <p14:creationId xmlns:p14="http://schemas.microsoft.com/office/powerpoint/2010/main" val="1242064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E6742-F2D4-4A8B-AB33-F878DBB68492}" type="slidenum">
              <a:rPr lang="zh-CN" altLang="en-US" smtClean="0"/>
              <a:pPr fontAlgn="base">
                <a:spcBef>
                  <a:spcPct val="0"/>
                </a:spcBef>
                <a:spcAft>
                  <a:spcPct val="0"/>
                </a:spcAft>
                <a:defRPr/>
              </a:pPr>
              <a:t>12</a:t>
            </a:fld>
            <a:endParaRPr lang="zh-CN" altLang="en-US"/>
          </a:p>
        </p:txBody>
      </p:sp>
    </p:spTree>
    <p:extLst>
      <p:ext uri="{BB962C8B-B14F-4D97-AF65-F5344CB8AC3E}">
        <p14:creationId xmlns:p14="http://schemas.microsoft.com/office/powerpoint/2010/main" val="4036078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29B62F-787E-418A-B081-AD846AD0C16E}" type="slidenum">
              <a:rPr lang="zh-CN" altLang="en-US" smtClean="0"/>
              <a:pPr fontAlgn="base">
                <a:spcBef>
                  <a:spcPct val="0"/>
                </a:spcBef>
                <a:spcAft>
                  <a:spcPct val="0"/>
                </a:spcAft>
                <a:defRPr/>
              </a:pPr>
              <a:t>49</a:t>
            </a:fld>
            <a:endParaRPr lang="zh-CN" altLang="en-US"/>
          </a:p>
        </p:txBody>
      </p:sp>
    </p:spTree>
    <p:extLst>
      <p:ext uri="{BB962C8B-B14F-4D97-AF65-F5344CB8AC3E}">
        <p14:creationId xmlns:p14="http://schemas.microsoft.com/office/powerpoint/2010/main" val="3569620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29B62F-787E-418A-B081-AD846AD0C16E}" type="slidenum">
              <a:rPr lang="zh-CN" altLang="en-US" smtClean="0"/>
              <a:pPr fontAlgn="base">
                <a:spcBef>
                  <a:spcPct val="0"/>
                </a:spcBef>
                <a:spcAft>
                  <a:spcPct val="0"/>
                </a:spcAft>
                <a:defRPr/>
              </a:pPr>
              <a:t>50</a:t>
            </a:fld>
            <a:endParaRPr lang="zh-CN" altLang="en-US"/>
          </a:p>
        </p:txBody>
      </p:sp>
    </p:spTree>
    <p:extLst>
      <p:ext uri="{BB962C8B-B14F-4D97-AF65-F5344CB8AC3E}">
        <p14:creationId xmlns:p14="http://schemas.microsoft.com/office/powerpoint/2010/main" val="2123743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p:spPr>
      </p:sp>
      <p:sp>
        <p:nvSpPr>
          <p:cNvPr id="6861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5AEFCE-F056-4DF1-9CB2-667218279B6B}" type="slidenum">
              <a:rPr lang="zh-CN" altLang="en-US" smtClean="0"/>
              <a:pPr fontAlgn="base">
                <a:spcBef>
                  <a:spcPct val="0"/>
                </a:spcBef>
                <a:spcAft>
                  <a:spcPct val="0"/>
                </a:spcAft>
                <a:defRPr/>
              </a:pPr>
              <a:t>51</a:t>
            </a:fld>
            <a:endParaRPr lang="zh-CN" altLang="en-US"/>
          </a:p>
        </p:txBody>
      </p:sp>
    </p:spTree>
    <p:extLst>
      <p:ext uri="{BB962C8B-B14F-4D97-AF65-F5344CB8AC3E}">
        <p14:creationId xmlns:p14="http://schemas.microsoft.com/office/powerpoint/2010/main" val="176988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C2ABCC-7A2E-4366-A88F-76253287BE11}" type="slidenum">
              <a:rPr lang="zh-CN" altLang="en-US" smtClean="0"/>
              <a:pPr fontAlgn="base">
                <a:spcBef>
                  <a:spcPct val="0"/>
                </a:spcBef>
                <a:spcAft>
                  <a:spcPct val="0"/>
                </a:spcAft>
                <a:defRPr/>
              </a:pPr>
              <a:t>52</a:t>
            </a:fld>
            <a:endParaRPr lang="zh-CN" altLang="en-US"/>
          </a:p>
        </p:txBody>
      </p:sp>
    </p:spTree>
    <p:extLst>
      <p:ext uri="{BB962C8B-B14F-4D97-AF65-F5344CB8AC3E}">
        <p14:creationId xmlns:p14="http://schemas.microsoft.com/office/powerpoint/2010/main" val="128904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p:spPr>
      </p:sp>
      <p:sp>
        <p:nvSpPr>
          <p:cNvPr id="7577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405B54-AB2A-43C1-9157-98DDC648AA28}" type="slidenum">
              <a:rPr lang="zh-CN" altLang="en-US" smtClean="0"/>
              <a:pPr fontAlgn="base">
                <a:spcBef>
                  <a:spcPct val="0"/>
                </a:spcBef>
                <a:spcAft>
                  <a:spcPct val="0"/>
                </a:spcAft>
                <a:defRPr/>
              </a:pPr>
              <a:t>53</a:t>
            </a:fld>
            <a:endParaRPr lang="zh-CN" altLang="en-US"/>
          </a:p>
        </p:txBody>
      </p:sp>
    </p:spTree>
    <p:extLst>
      <p:ext uri="{BB962C8B-B14F-4D97-AF65-F5344CB8AC3E}">
        <p14:creationId xmlns:p14="http://schemas.microsoft.com/office/powerpoint/2010/main" val="1146354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headEnd/>
            <a:tailEnd/>
          </a:ln>
        </p:spPr>
      </p:sp>
      <p:sp>
        <p:nvSpPr>
          <p:cNvPr id="7680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222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3CCA47-C2BF-4764-8623-9B4F49B8D300}" type="slidenum">
              <a:rPr lang="zh-CN" altLang="en-US" smtClean="0"/>
              <a:pPr fontAlgn="base">
                <a:spcBef>
                  <a:spcPct val="0"/>
                </a:spcBef>
                <a:spcAft>
                  <a:spcPct val="0"/>
                </a:spcAft>
                <a:defRPr/>
              </a:pPr>
              <a:t>54</a:t>
            </a:fld>
            <a:endParaRPr lang="zh-CN" altLang="en-US"/>
          </a:p>
        </p:txBody>
      </p:sp>
    </p:spTree>
    <p:extLst>
      <p:ext uri="{BB962C8B-B14F-4D97-AF65-F5344CB8AC3E}">
        <p14:creationId xmlns:p14="http://schemas.microsoft.com/office/powerpoint/2010/main" val="1090510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p:spPr>
      </p:sp>
      <p:sp>
        <p:nvSpPr>
          <p:cNvPr id="7782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325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8F853D-C13E-4514-9A0E-AB4B30AEE908}" type="slidenum">
              <a:rPr lang="zh-CN" altLang="en-US" smtClean="0"/>
              <a:pPr fontAlgn="base">
                <a:spcBef>
                  <a:spcPct val="0"/>
                </a:spcBef>
                <a:spcAft>
                  <a:spcPct val="0"/>
                </a:spcAft>
                <a:defRPr/>
              </a:pPr>
              <a:t>55</a:t>
            </a:fld>
            <a:endParaRPr lang="zh-CN" altLang="en-US"/>
          </a:p>
        </p:txBody>
      </p:sp>
    </p:spTree>
    <p:extLst>
      <p:ext uri="{BB962C8B-B14F-4D97-AF65-F5344CB8AC3E}">
        <p14:creationId xmlns:p14="http://schemas.microsoft.com/office/powerpoint/2010/main" val="4084548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p:spPr>
      </p:sp>
      <p:sp>
        <p:nvSpPr>
          <p:cNvPr id="7782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325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8F853D-C13E-4514-9A0E-AB4B30AEE908}" type="slidenum">
              <a:rPr lang="zh-CN" altLang="en-US" smtClean="0"/>
              <a:pPr fontAlgn="base">
                <a:spcBef>
                  <a:spcPct val="0"/>
                </a:spcBef>
                <a:spcAft>
                  <a:spcPct val="0"/>
                </a:spcAft>
                <a:defRPr/>
              </a:pPr>
              <a:t>56</a:t>
            </a:fld>
            <a:endParaRPr lang="zh-CN" altLang="en-US"/>
          </a:p>
        </p:txBody>
      </p:sp>
    </p:spTree>
    <p:extLst>
      <p:ext uri="{BB962C8B-B14F-4D97-AF65-F5344CB8AC3E}">
        <p14:creationId xmlns:p14="http://schemas.microsoft.com/office/powerpoint/2010/main" val="4213223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headEnd/>
            <a:tailEnd/>
          </a:ln>
        </p:spPr>
      </p:sp>
      <p:sp>
        <p:nvSpPr>
          <p:cNvPr id="7885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3B8545-DA51-446C-BF0E-74DF78B67917}" type="slidenum">
              <a:rPr lang="zh-CN" altLang="en-US" smtClean="0"/>
              <a:pPr fontAlgn="base">
                <a:spcBef>
                  <a:spcPct val="0"/>
                </a:spcBef>
                <a:spcAft>
                  <a:spcPct val="0"/>
                </a:spcAft>
                <a:defRPr/>
              </a:pPr>
              <a:t>57</a:t>
            </a:fld>
            <a:endParaRPr lang="zh-CN" altLang="en-US"/>
          </a:p>
        </p:txBody>
      </p:sp>
    </p:spTree>
    <p:extLst>
      <p:ext uri="{BB962C8B-B14F-4D97-AF65-F5344CB8AC3E}">
        <p14:creationId xmlns:p14="http://schemas.microsoft.com/office/powerpoint/2010/main" val="3495779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530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B3CD52-C56F-4003-93DD-AA4754C8ACD1}" type="slidenum">
              <a:rPr lang="zh-CN" altLang="en-US" smtClean="0"/>
              <a:pPr fontAlgn="base">
                <a:spcBef>
                  <a:spcPct val="0"/>
                </a:spcBef>
                <a:spcAft>
                  <a:spcPct val="0"/>
                </a:spcAft>
                <a:defRPr/>
              </a:pPr>
              <a:t>58</a:t>
            </a:fld>
            <a:endParaRPr lang="zh-CN" altLang="en-US"/>
          </a:p>
        </p:txBody>
      </p:sp>
    </p:spTree>
    <p:extLst>
      <p:ext uri="{BB962C8B-B14F-4D97-AF65-F5344CB8AC3E}">
        <p14:creationId xmlns:p14="http://schemas.microsoft.com/office/powerpoint/2010/main" val="113692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E6742-F2D4-4A8B-AB33-F878DBB68492}" type="slidenum">
              <a:rPr lang="zh-CN" altLang="en-US" smtClean="0"/>
              <a:pPr fontAlgn="base">
                <a:spcBef>
                  <a:spcPct val="0"/>
                </a:spcBef>
                <a:spcAft>
                  <a:spcPct val="0"/>
                </a:spcAft>
                <a:defRPr/>
              </a:pPr>
              <a:t>13</a:t>
            </a:fld>
            <a:endParaRPr lang="zh-CN" altLang="en-US"/>
          </a:p>
        </p:txBody>
      </p:sp>
    </p:spTree>
    <p:extLst>
      <p:ext uri="{BB962C8B-B14F-4D97-AF65-F5344CB8AC3E}">
        <p14:creationId xmlns:p14="http://schemas.microsoft.com/office/powerpoint/2010/main" val="742427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530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B3CD52-C56F-4003-93DD-AA4754C8ACD1}" type="slidenum">
              <a:rPr lang="zh-CN" altLang="en-US" smtClean="0"/>
              <a:pPr fontAlgn="base">
                <a:spcBef>
                  <a:spcPct val="0"/>
                </a:spcBef>
                <a:spcAft>
                  <a:spcPct val="0"/>
                </a:spcAft>
                <a:defRPr/>
              </a:pPr>
              <a:t>59</a:t>
            </a:fld>
            <a:endParaRPr lang="zh-CN" altLang="en-US"/>
          </a:p>
        </p:txBody>
      </p:sp>
    </p:spTree>
    <p:extLst>
      <p:ext uri="{BB962C8B-B14F-4D97-AF65-F5344CB8AC3E}">
        <p14:creationId xmlns:p14="http://schemas.microsoft.com/office/powerpoint/2010/main" val="1963632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p:spPr>
      </p:sp>
      <p:sp>
        <p:nvSpPr>
          <p:cNvPr id="7270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734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17B6F4-4721-4E6B-9991-1929B34DB4CE}" type="slidenum">
              <a:rPr lang="zh-CN" altLang="en-US" smtClean="0"/>
              <a:pPr fontAlgn="base">
                <a:spcBef>
                  <a:spcPct val="0"/>
                </a:spcBef>
                <a:spcAft>
                  <a:spcPct val="0"/>
                </a:spcAft>
                <a:defRPr/>
              </a:pPr>
              <a:t>60</a:t>
            </a:fld>
            <a:endParaRPr lang="zh-CN" altLang="en-US"/>
          </a:p>
        </p:txBody>
      </p:sp>
    </p:spTree>
    <p:extLst>
      <p:ext uri="{BB962C8B-B14F-4D97-AF65-F5344CB8AC3E}">
        <p14:creationId xmlns:p14="http://schemas.microsoft.com/office/powerpoint/2010/main" val="1127131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837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5AEA1D-1114-40C0-8848-855C9964F66F}" type="slidenum">
              <a:rPr lang="zh-CN" altLang="en-US" smtClean="0"/>
              <a:pPr fontAlgn="base">
                <a:spcBef>
                  <a:spcPct val="0"/>
                </a:spcBef>
                <a:spcAft>
                  <a:spcPct val="0"/>
                </a:spcAft>
                <a:defRPr/>
              </a:pPr>
              <a:t>61</a:t>
            </a:fld>
            <a:endParaRPr lang="zh-CN" altLang="en-US"/>
          </a:p>
        </p:txBody>
      </p:sp>
    </p:spTree>
    <p:extLst>
      <p:ext uri="{BB962C8B-B14F-4D97-AF65-F5344CB8AC3E}">
        <p14:creationId xmlns:p14="http://schemas.microsoft.com/office/powerpoint/2010/main" val="2508138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p:spPr>
      </p:sp>
      <p:sp>
        <p:nvSpPr>
          <p:cNvPr id="7475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939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48F55-840A-4587-804F-B64386BF9F50}" type="slidenum">
              <a:rPr lang="zh-CN" altLang="en-US" smtClean="0"/>
              <a:pPr fontAlgn="base">
                <a:spcBef>
                  <a:spcPct val="0"/>
                </a:spcBef>
                <a:spcAft>
                  <a:spcPct val="0"/>
                </a:spcAft>
                <a:defRPr/>
              </a:pPr>
              <a:t>62</a:t>
            </a:fld>
            <a:endParaRPr lang="zh-CN" altLang="en-US"/>
          </a:p>
        </p:txBody>
      </p:sp>
    </p:spTree>
    <p:extLst>
      <p:ext uri="{BB962C8B-B14F-4D97-AF65-F5344CB8AC3E}">
        <p14:creationId xmlns:p14="http://schemas.microsoft.com/office/powerpoint/2010/main" val="2310209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b="1"/>
          </a:p>
        </p:txBody>
      </p:sp>
      <p:sp>
        <p:nvSpPr>
          <p:cNvPr id="6042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B1DBCF-97E6-4D25-AAF8-46A26DE8F38B}" type="slidenum">
              <a:rPr lang="zh-CN" altLang="en-US" smtClean="0"/>
              <a:pPr fontAlgn="base">
                <a:spcBef>
                  <a:spcPct val="0"/>
                </a:spcBef>
                <a:spcAft>
                  <a:spcPct val="0"/>
                </a:spcAft>
                <a:defRPr/>
              </a:pPr>
              <a:t>63</a:t>
            </a:fld>
            <a:endParaRPr lang="zh-CN" altLang="en-US"/>
          </a:p>
        </p:txBody>
      </p:sp>
    </p:spTree>
    <p:extLst>
      <p:ext uri="{BB962C8B-B14F-4D97-AF65-F5344CB8AC3E}">
        <p14:creationId xmlns:p14="http://schemas.microsoft.com/office/powerpoint/2010/main" val="1108509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bwMode="auto">
          <a:noFill/>
          <a:ln>
            <a:solidFill>
              <a:srgbClr val="000000"/>
            </a:solidFill>
            <a:miter lim="800000"/>
            <a:headEnd/>
            <a:tailEnd/>
          </a:ln>
        </p:spPr>
      </p:sp>
      <p:sp>
        <p:nvSpPr>
          <p:cNvPr id="819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注意：同时输入两个</a:t>
            </a:r>
            <a:r>
              <a:rPr lang="zh-CN" altLang="en-US"/>
              <a:t>词</a:t>
            </a:r>
            <a:r>
              <a:rPr lang="zh-CN" altLang="en-US" smtClean="0"/>
              <a:t>检索、当中</a:t>
            </a:r>
            <a:r>
              <a:rPr lang="zh-CN" altLang="en-US" dirty="0"/>
              <a:t>不</a:t>
            </a:r>
            <a:r>
              <a:rPr lang="zh-CN" altLang="en-US"/>
              <a:t>加</a:t>
            </a:r>
            <a:r>
              <a:rPr lang="zh-CN" altLang="en-US" smtClean="0"/>
              <a:t>逻辑符号、默认</a:t>
            </a:r>
            <a:r>
              <a:rPr lang="zh-CN" altLang="en-US" dirty="0"/>
              <a:t>是“或”的关系</a:t>
            </a:r>
          </a:p>
        </p:txBody>
      </p:sp>
      <p:sp>
        <p:nvSpPr>
          <p:cNvPr id="6144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DB6E0C-ECA8-44EE-8797-E5E7D7743182}" type="slidenum">
              <a:rPr lang="zh-CN" altLang="en-US" smtClean="0"/>
              <a:pPr fontAlgn="base">
                <a:spcBef>
                  <a:spcPct val="0"/>
                </a:spcBef>
                <a:spcAft>
                  <a:spcPct val="0"/>
                </a:spcAft>
                <a:defRPr/>
              </a:pPr>
              <a:t>65</a:t>
            </a:fld>
            <a:endParaRPr lang="zh-CN" altLang="en-US"/>
          </a:p>
        </p:txBody>
      </p:sp>
    </p:spTree>
    <p:extLst>
      <p:ext uri="{BB962C8B-B14F-4D97-AF65-F5344CB8AC3E}">
        <p14:creationId xmlns:p14="http://schemas.microsoft.com/office/powerpoint/2010/main" val="3911251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注意：检索结果是文章或章节</a:t>
            </a:r>
            <a:r>
              <a:rPr lang="zh-CN" altLang="en-US" dirty="0" smtClean="0"/>
              <a:t>链接、而</a:t>
            </a:r>
            <a:r>
              <a:rPr lang="zh-CN" altLang="en-US" dirty="0"/>
              <a:t>没有电</a:t>
            </a:r>
            <a:r>
              <a:rPr lang="zh-CN" altLang="en-US" dirty="0" smtClean="0"/>
              <a:t>子书、期刊</a:t>
            </a:r>
            <a:r>
              <a:rPr lang="zh-CN" altLang="en-US" dirty="0"/>
              <a:t>或会议的总页面链接</a:t>
            </a:r>
          </a:p>
        </p:txBody>
      </p:sp>
      <p:sp>
        <p:nvSpPr>
          <p:cNvPr id="6246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7B7DFB-F79A-4E61-8658-8D306F334C82}" type="slidenum">
              <a:rPr lang="zh-CN" altLang="en-US" smtClean="0"/>
              <a:pPr fontAlgn="base">
                <a:spcBef>
                  <a:spcPct val="0"/>
                </a:spcBef>
                <a:spcAft>
                  <a:spcPct val="0"/>
                </a:spcAft>
                <a:defRPr/>
              </a:pPr>
              <a:t>66</a:t>
            </a:fld>
            <a:endParaRPr lang="zh-CN" altLang="en-US"/>
          </a:p>
        </p:txBody>
      </p:sp>
    </p:spTree>
    <p:extLst>
      <p:ext uri="{BB962C8B-B14F-4D97-AF65-F5344CB8AC3E}">
        <p14:creationId xmlns:p14="http://schemas.microsoft.com/office/powerpoint/2010/main" val="326671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注意：检索结果是文章或</a:t>
            </a:r>
            <a:r>
              <a:rPr lang="zh-CN" altLang="en-US"/>
              <a:t>章节</a:t>
            </a:r>
            <a:r>
              <a:rPr lang="zh-CN" altLang="en-US" smtClean="0"/>
              <a:t>链接、而</a:t>
            </a:r>
            <a:r>
              <a:rPr lang="zh-CN" altLang="en-US" dirty="0"/>
              <a:t>没有</a:t>
            </a:r>
            <a:r>
              <a:rPr lang="zh-CN" altLang="en-US"/>
              <a:t>电</a:t>
            </a:r>
            <a:r>
              <a:rPr lang="zh-CN" altLang="en-US" smtClean="0"/>
              <a:t>子书、期刊</a:t>
            </a:r>
            <a:r>
              <a:rPr lang="zh-CN" altLang="en-US" dirty="0"/>
              <a:t>或会议的总页面链接</a:t>
            </a:r>
          </a:p>
        </p:txBody>
      </p:sp>
      <p:sp>
        <p:nvSpPr>
          <p:cNvPr id="6246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7B7DFB-F79A-4E61-8658-8D306F334C82}" type="slidenum">
              <a:rPr lang="zh-CN" altLang="en-US" smtClean="0"/>
              <a:pPr fontAlgn="base">
                <a:spcBef>
                  <a:spcPct val="0"/>
                </a:spcBef>
                <a:spcAft>
                  <a:spcPct val="0"/>
                </a:spcAft>
                <a:defRPr/>
              </a:pPr>
              <a:t>67</a:t>
            </a:fld>
            <a:endParaRPr lang="zh-CN" altLang="en-US"/>
          </a:p>
        </p:txBody>
      </p:sp>
    </p:spTree>
    <p:extLst>
      <p:ext uri="{BB962C8B-B14F-4D97-AF65-F5344CB8AC3E}">
        <p14:creationId xmlns:p14="http://schemas.microsoft.com/office/powerpoint/2010/main" val="14430496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bwMode="auto">
          <a:noFill/>
          <a:ln>
            <a:solidFill>
              <a:srgbClr val="000000"/>
            </a:solidFill>
            <a:miter lim="800000"/>
            <a:headEnd/>
            <a:tailEnd/>
          </a:ln>
        </p:spPr>
      </p:sp>
      <p:sp>
        <p:nvSpPr>
          <p:cNvPr id="839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用单位的邮编检索 作为检索发文作者单位的方法</a:t>
            </a:r>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053346-E91C-44B6-B700-64403F9DF78B}" type="slidenum">
              <a:rPr lang="zh-CN" altLang="en-US" smtClean="0"/>
              <a:pPr fontAlgn="base">
                <a:spcBef>
                  <a:spcPct val="0"/>
                </a:spcBef>
                <a:spcAft>
                  <a:spcPct val="0"/>
                </a:spcAft>
                <a:defRPr/>
              </a:pPr>
              <a:t>68</a:t>
            </a:fld>
            <a:endParaRPr lang="zh-CN" altLang="en-US"/>
          </a:p>
        </p:txBody>
      </p:sp>
    </p:spTree>
    <p:extLst>
      <p:ext uri="{BB962C8B-B14F-4D97-AF65-F5344CB8AC3E}">
        <p14:creationId xmlns:p14="http://schemas.microsoft.com/office/powerpoint/2010/main" val="18895345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p:spPr>
      </p:sp>
      <p:sp>
        <p:nvSpPr>
          <p:cNvPr id="890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86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54C2CD-C89D-42D0-BABA-A33622E387DE}" type="slidenum">
              <a:rPr lang="zh-CN" altLang="en-US" smtClean="0"/>
              <a:pPr fontAlgn="base">
                <a:spcBef>
                  <a:spcPct val="0"/>
                </a:spcBef>
                <a:spcAft>
                  <a:spcPct val="0"/>
                </a:spcAft>
                <a:defRPr/>
              </a:pPr>
              <a:t>69</a:t>
            </a:fld>
            <a:endParaRPr lang="zh-CN" altLang="en-US"/>
          </a:p>
        </p:txBody>
      </p:sp>
    </p:spTree>
    <p:extLst>
      <p:ext uri="{BB962C8B-B14F-4D97-AF65-F5344CB8AC3E}">
        <p14:creationId xmlns:p14="http://schemas.microsoft.com/office/powerpoint/2010/main" val="375851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14</a:t>
            </a:fld>
            <a:endParaRPr lang="zh-CN" altLang="en-US"/>
          </a:p>
        </p:txBody>
      </p:sp>
    </p:spTree>
    <p:extLst>
      <p:ext uri="{BB962C8B-B14F-4D97-AF65-F5344CB8AC3E}">
        <p14:creationId xmlns:p14="http://schemas.microsoft.com/office/powerpoint/2010/main" val="1058137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p:spPr>
      </p:sp>
      <p:sp>
        <p:nvSpPr>
          <p:cNvPr id="890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86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54C2CD-C89D-42D0-BABA-A33622E387DE}" type="slidenum">
              <a:rPr lang="zh-CN" altLang="en-US" smtClean="0"/>
              <a:pPr fontAlgn="base">
                <a:spcBef>
                  <a:spcPct val="0"/>
                </a:spcBef>
                <a:spcAft>
                  <a:spcPct val="0"/>
                </a:spcAft>
                <a:defRPr/>
              </a:pPr>
              <a:t>70</a:t>
            </a:fld>
            <a:endParaRPr lang="zh-CN" altLang="en-US"/>
          </a:p>
        </p:txBody>
      </p:sp>
    </p:spTree>
    <p:extLst>
      <p:ext uri="{BB962C8B-B14F-4D97-AF65-F5344CB8AC3E}">
        <p14:creationId xmlns:p14="http://schemas.microsoft.com/office/powerpoint/2010/main" val="32980525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a:t>http://journaltool.asme.org/Content/AuthorResources.cfm</a:t>
            </a:r>
            <a:endParaRPr lang="zh-CN" altLang="en-US"/>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76</a:t>
            </a:fld>
            <a:endParaRPr lang="zh-CN" altLang="en-US"/>
          </a:p>
        </p:txBody>
      </p:sp>
    </p:spTree>
    <p:extLst>
      <p:ext uri="{BB962C8B-B14F-4D97-AF65-F5344CB8AC3E}">
        <p14:creationId xmlns:p14="http://schemas.microsoft.com/office/powerpoint/2010/main" val="107161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a:t>http://journaltool.asme.org/Content/AuthorResources.cfm</a:t>
            </a:r>
            <a:endParaRPr lang="zh-CN" altLang="en-US"/>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77</a:t>
            </a:fld>
            <a:endParaRPr lang="zh-CN" altLang="en-US"/>
          </a:p>
        </p:txBody>
      </p:sp>
    </p:spTree>
    <p:extLst>
      <p:ext uri="{BB962C8B-B14F-4D97-AF65-F5344CB8AC3E}">
        <p14:creationId xmlns:p14="http://schemas.microsoft.com/office/powerpoint/2010/main" val="3871443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a:t>http://journaltool.asme.org/Content/AuthorResources.cfm</a:t>
            </a:r>
            <a:endParaRPr lang="zh-CN" altLang="en-US"/>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78</a:t>
            </a:fld>
            <a:endParaRPr lang="zh-CN" altLang="en-US"/>
          </a:p>
        </p:txBody>
      </p:sp>
    </p:spTree>
    <p:extLst>
      <p:ext uri="{BB962C8B-B14F-4D97-AF65-F5344CB8AC3E}">
        <p14:creationId xmlns:p14="http://schemas.microsoft.com/office/powerpoint/2010/main" val="38250184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参加</a:t>
            </a:r>
            <a:r>
              <a:rPr lang="en-US" altLang="zh-CN" dirty="0"/>
              <a:t>ASME</a:t>
            </a:r>
            <a:r>
              <a:rPr lang="zh-CN" altLang="en-US"/>
              <a:t>学术</a:t>
            </a:r>
            <a:r>
              <a:rPr lang="zh-CN" altLang="en-US" smtClean="0"/>
              <a:t>会议、除了</a:t>
            </a:r>
            <a:r>
              <a:rPr lang="zh-CN" altLang="en-US" dirty="0"/>
              <a:t>能在更大的读者群中展示自己的阶段性</a:t>
            </a:r>
            <a:r>
              <a:rPr lang="zh-CN" altLang="en-US"/>
              <a:t>研究</a:t>
            </a:r>
            <a:r>
              <a:rPr lang="zh-CN" altLang="en-US" smtClean="0"/>
              <a:t>成果、结交</a:t>
            </a:r>
            <a:r>
              <a:rPr lang="zh-CN" altLang="en-US" dirty="0"/>
              <a:t>志同道合的</a:t>
            </a:r>
            <a:r>
              <a:rPr lang="zh-CN" altLang="en-US"/>
              <a:t>研究</a:t>
            </a:r>
            <a:r>
              <a:rPr lang="zh-CN" altLang="en-US" smtClean="0"/>
              <a:t>人员、还</a:t>
            </a:r>
            <a:r>
              <a:rPr lang="zh-CN" altLang="en-US" dirty="0"/>
              <a:t>能获得在</a:t>
            </a:r>
            <a:r>
              <a:rPr lang="en-US" altLang="zh-CN" dirty="0"/>
              <a:t>ASME</a:t>
            </a:r>
            <a:r>
              <a:rPr lang="zh-CN" altLang="en-US" dirty="0"/>
              <a:t>会议录发表全文的资格（非参会作者只能发表海报</a:t>
            </a:r>
            <a:r>
              <a:rPr lang="zh-CN" altLang="en-US"/>
              <a:t>或</a:t>
            </a:r>
            <a:r>
              <a:rPr lang="zh-CN" altLang="en-US" smtClean="0"/>
              <a:t>摘要、并且</a:t>
            </a:r>
            <a:r>
              <a:rPr lang="zh-CN" altLang="en-US" dirty="0"/>
              <a:t>不被</a:t>
            </a:r>
            <a:r>
              <a:rPr lang="en-US" altLang="zh-CN" dirty="0"/>
              <a:t>ASME</a:t>
            </a:r>
            <a:r>
              <a:rPr lang="en-US" altLang="zh-CN" baseline="0" dirty="0"/>
              <a:t> Digital Collection</a:t>
            </a:r>
            <a:r>
              <a:rPr lang="zh-CN" altLang="en-US" baseline="0" dirty="0"/>
              <a:t>收录</a:t>
            </a:r>
            <a:r>
              <a:rPr lang="zh-CN" altLang="en-US" dirty="0"/>
              <a:t>）</a:t>
            </a:r>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79</a:t>
            </a:fld>
            <a:endParaRPr lang="zh-CN" altLang="en-US"/>
          </a:p>
        </p:txBody>
      </p:sp>
    </p:spTree>
    <p:extLst>
      <p:ext uri="{BB962C8B-B14F-4D97-AF65-F5344CB8AC3E}">
        <p14:creationId xmlns:p14="http://schemas.microsoft.com/office/powerpoint/2010/main" val="21370093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80</a:t>
            </a:fld>
            <a:endParaRPr lang="zh-CN" altLang="en-US"/>
          </a:p>
        </p:txBody>
      </p:sp>
    </p:spTree>
    <p:extLst>
      <p:ext uri="{BB962C8B-B14F-4D97-AF65-F5344CB8AC3E}">
        <p14:creationId xmlns:p14="http://schemas.microsoft.com/office/powerpoint/2010/main" val="2233449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81</a:t>
            </a:fld>
            <a:endParaRPr lang="zh-CN" altLang="en-US"/>
          </a:p>
        </p:txBody>
      </p:sp>
    </p:spTree>
    <p:extLst>
      <p:ext uri="{BB962C8B-B14F-4D97-AF65-F5344CB8AC3E}">
        <p14:creationId xmlns:p14="http://schemas.microsoft.com/office/powerpoint/2010/main" val="25098997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p:spPr>
      </p:sp>
      <p:sp>
        <p:nvSpPr>
          <p:cNvPr id="9011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96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4C1F7-514A-4CE3-8F40-9B18B2AE926C}" type="slidenum">
              <a:rPr lang="zh-CN" altLang="en-US" smtClean="0"/>
              <a:pPr fontAlgn="base">
                <a:spcBef>
                  <a:spcPct val="0"/>
                </a:spcBef>
                <a:spcAft>
                  <a:spcPct val="0"/>
                </a:spcAft>
                <a:defRPr/>
              </a:pPr>
              <a:t>82</a:t>
            </a:fld>
            <a:endParaRPr lang="zh-CN" altLang="en-US"/>
          </a:p>
        </p:txBody>
      </p:sp>
    </p:spTree>
    <p:extLst>
      <p:ext uri="{BB962C8B-B14F-4D97-AF65-F5344CB8AC3E}">
        <p14:creationId xmlns:p14="http://schemas.microsoft.com/office/powerpoint/2010/main" val="6811156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278EC-7F72-4285-8F6D-9EFB4323AF72}" type="slidenum">
              <a:rPr lang="en-US" altLang="zh-CN"/>
              <a:pPr/>
              <a:t>83</a:t>
            </a:fld>
            <a:endParaRPr lang="en-US" altLang="zh-CN"/>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19524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id="{51F2A284-3FFC-42FF-A13C-03EACBA9C0A4}"/>
              </a:ext>
            </a:extLst>
          </p:cNvPr>
          <p:cNvSpPr>
            <a:spLocks noGrp="1" noRot="1" noChangeAspect="1" noChangeArrowheads="1" noTextEdit="1"/>
          </p:cNvSpPr>
          <p:nvPr>
            <p:ph type="sldImg"/>
          </p:nvPr>
        </p:nvSpPr>
        <p:spPr>
          <a:ln/>
        </p:spPr>
      </p:sp>
      <p:sp>
        <p:nvSpPr>
          <p:cNvPr id="69635" name="备注占位符 2">
            <a:extLst>
              <a:ext uri="{FF2B5EF4-FFF2-40B4-BE49-F238E27FC236}">
                <a16:creationId xmlns:a16="http://schemas.microsoft.com/office/drawing/2014/main" id="{EC01510D-802A-4B2D-B245-99E6CD9168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69636" name="灯片编号占位符 3">
            <a:extLst>
              <a:ext uri="{FF2B5EF4-FFF2-40B4-BE49-F238E27FC236}">
                <a16:creationId xmlns:a16="http://schemas.microsoft.com/office/drawing/2014/main" id="{1DCBD94E-2623-4739-9D56-E099C66EA3A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C2FA87-E641-4DA3-A728-678A95C512FC}" type="slidenum">
              <a:rPr lang="zh-CN" altLang="en-US" sz="1200" smtClean="0"/>
              <a:pPr/>
              <a:t>84</a:t>
            </a:fld>
            <a:endParaRPr lang="zh-CN" altLang="en-US" sz="1200"/>
          </a:p>
        </p:txBody>
      </p:sp>
    </p:spTree>
    <p:extLst>
      <p:ext uri="{BB962C8B-B14F-4D97-AF65-F5344CB8AC3E}">
        <p14:creationId xmlns:p14="http://schemas.microsoft.com/office/powerpoint/2010/main" val="4147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15</a:t>
            </a:fld>
            <a:endParaRPr lang="zh-CN" altLang="en-US"/>
          </a:p>
        </p:txBody>
      </p:sp>
    </p:spTree>
    <p:extLst>
      <p:ext uri="{BB962C8B-B14F-4D97-AF65-F5344CB8AC3E}">
        <p14:creationId xmlns:p14="http://schemas.microsoft.com/office/powerpoint/2010/main" val="112790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16</a:t>
            </a:fld>
            <a:endParaRPr lang="zh-CN" altLang="en-US"/>
          </a:p>
        </p:txBody>
      </p:sp>
    </p:spTree>
    <p:extLst>
      <p:ext uri="{BB962C8B-B14F-4D97-AF65-F5344CB8AC3E}">
        <p14:creationId xmlns:p14="http://schemas.microsoft.com/office/powerpoint/2010/main" val="591905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17</a:t>
            </a:fld>
            <a:endParaRPr lang="zh-CN" altLang="en-US"/>
          </a:p>
        </p:txBody>
      </p:sp>
    </p:spTree>
    <p:extLst>
      <p:ext uri="{BB962C8B-B14F-4D97-AF65-F5344CB8AC3E}">
        <p14:creationId xmlns:p14="http://schemas.microsoft.com/office/powerpoint/2010/main" val="11705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9" name="矩形 18">
            <a:extLst>
              <a:ext uri="{FF2B5EF4-FFF2-40B4-BE49-F238E27FC236}">
                <a16:creationId xmlns:a16="http://schemas.microsoft.com/office/drawing/2014/main" id="{E340BF74-96D1-46E1-8F13-B5A68A22C905}"/>
              </a:ext>
            </a:extLst>
          </p:cNvPr>
          <p:cNvSpPr/>
          <p:nvPr userDrawn="1"/>
        </p:nvSpPr>
        <p:spPr>
          <a:xfrm>
            <a:off x="1271464" y="4949065"/>
            <a:ext cx="2170232" cy="472054"/>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pic>
        <p:nvPicPr>
          <p:cNvPr id="8" name="图片 7">
            <a:extLst>
              <a:ext uri="{FF2B5EF4-FFF2-40B4-BE49-F238E27FC236}">
                <a16:creationId xmlns:a16="http://schemas.microsoft.com/office/drawing/2014/main" id="{932ED422-3240-A3DB-4623-9911C2BAC7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25603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7B520CA-4F2B-48DF-8C8E-170B6194D8E8}"/>
              </a:ext>
            </a:extLst>
          </p:cNvPr>
          <p:cNvSpPr/>
          <p:nvPr userDrawn="1"/>
        </p:nvSpPr>
        <p:spPr>
          <a:xfrm>
            <a:off x="0" y="0"/>
            <a:ext cx="12192000" cy="576064"/>
          </a:xfrm>
          <a:prstGeom prst="rect">
            <a:avLst/>
          </a:prstGeom>
          <a:solidFill>
            <a:srgbClr val="7D2A70"/>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4" name="椭圆 13">
            <a:extLst>
              <a:ext uri="{FF2B5EF4-FFF2-40B4-BE49-F238E27FC236}">
                <a16:creationId xmlns:a16="http://schemas.microsoft.com/office/drawing/2014/main" id="{2527FF77-64AF-47B8-99F2-AB14F1267377}"/>
              </a:ext>
            </a:extLst>
          </p:cNvPr>
          <p:cNvSpPr/>
          <p:nvPr userDrawn="1"/>
        </p:nvSpPr>
        <p:spPr>
          <a:xfrm>
            <a:off x="535513" y="216024"/>
            <a:ext cx="144016" cy="144016"/>
          </a:xfrm>
          <a:prstGeom prst="ellipse">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5" name="椭圆 14">
            <a:extLst>
              <a:ext uri="{FF2B5EF4-FFF2-40B4-BE49-F238E27FC236}">
                <a16:creationId xmlns:a16="http://schemas.microsoft.com/office/drawing/2014/main" id="{1E5646BB-4F42-4DEA-9C15-8250EECCF436}"/>
              </a:ext>
            </a:extLst>
          </p:cNvPr>
          <p:cNvSpPr/>
          <p:nvPr userDrawn="1"/>
        </p:nvSpPr>
        <p:spPr>
          <a:xfrm>
            <a:off x="323016" y="216024"/>
            <a:ext cx="144016" cy="144016"/>
          </a:xfrm>
          <a:prstGeom prst="ellipse">
            <a:avLst/>
          </a:prstGeom>
          <a:solidFill>
            <a:srgbClr val="F7B2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椭圆 15">
            <a:extLst>
              <a:ext uri="{FF2B5EF4-FFF2-40B4-BE49-F238E27FC236}">
                <a16:creationId xmlns:a16="http://schemas.microsoft.com/office/drawing/2014/main" id="{FA9626C4-F89A-4CC9-8DF8-5A60C8DFB9C2}"/>
              </a:ext>
            </a:extLst>
          </p:cNvPr>
          <p:cNvSpPr/>
          <p:nvPr userDrawn="1"/>
        </p:nvSpPr>
        <p:spPr>
          <a:xfrm>
            <a:off x="110519" y="216024"/>
            <a:ext cx="144016" cy="144016"/>
          </a:xfrm>
          <a:prstGeom prst="ellipse">
            <a:avLst/>
          </a:prstGeom>
          <a:solidFill>
            <a:srgbClr val="F7B22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20" name="图形 19">
            <a:extLst>
              <a:ext uri="{FF2B5EF4-FFF2-40B4-BE49-F238E27FC236}">
                <a16:creationId xmlns:a16="http://schemas.microsoft.com/office/drawing/2014/main" id="{35150190-1174-48C7-AC56-587A82F85C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801" y="95639"/>
            <a:ext cx="1033504" cy="384786"/>
          </a:xfrm>
          <a:prstGeom prst="rect">
            <a:avLst/>
          </a:prstGeom>
        </p:spPr>
      </p:pic>
      <p:sp>
        <p:nvSpPr>
          <p:cNvPr id="44" name="矩形 43">
            <a:extLst>
              <a:ext uri="{FF2B5EF4-FFF2-40B4-BE49-F238E27FC236}">
                <a16:creationId xmlns:a16="http://schemas.microsoft.com/office/drawing/2014/main" id="{FC9ADDCE-DD63-42A1-80DF-464E34077563}"/>
              </a:ext>
            </a:extLst>
          </p:cNvPr>
          <p:cNvSpPr/>
          <p:nvPr userDrawn="1"/>
        </p:nvSpPr>
        <p:spPr>
          <a:xfrm>
            <a:off x="0" y="576064"/>
            <a:ext cx="12192000" cy="54000"/>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9" name="矩形 8">
            <a:extLst>
              <a:ext uri="{FF2B5EF4-FFF2-40B4-BE49-F238E27FC236}">
                <a16:creationId xmlns:a16="http://schemas.microsoft.com/office/drawing/2014/main" id="{811D84F3-299D-44BA-8A5F-8C866A974BF7}"/>
              </a:ext>
            </a:extLst>
          </p:cNvPr>
          <p:cNvSpPr/>
          <p:nvPr userDrawn="1"/>
        </p:nvSpPr>
        <p:spPr>
          <a:xfrm>
            <a:off x="0" y="6641976"/>
            <a:ext cx="12192000" cy="216024"/>
          </a:xfrm>
          <a:prstGeom prst="rect">
            <a:avLst/>
          </a:prstGeom>
          <a:solidFill>
            <a:schemeClr val="bg1">
              <a:lumMod val="75000"/>
            </a:schemeClr>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0" name="文本框 9">
            <a:extLst>
              <a:ext uri="{FF2B5EF4-FFF2-40B4-BE49-F238E27FC236}">
                <a16:creationId xmlns:a16="http://schemas.microsoft.com/office/drawing/2014/main" id="{4A680C48-0F26-40DA-AB3E-FFDA75638C00}"/>
              </a:ext>
            </a:extLst>
          </p:cNvPr>
          <p:cNvSpPr txBox="1"/>
          <p:nvPr userDrawn="1"/>
        </p:nvSpPr>
        <p:spPr>
          <a:xfrm>
            <a:off x="47328" y="6623774"/>
            <a:ext cx="1891865" cy="253916"/>
          </a:xfrm>
          <a:prstGeom prst="rect">
            <a:avLst/>
          </a:prstGeom>
          <a:noFill/>
        </p:spPr>
        <p:txBody>
          <a:bodyPr wrap="none" rtlCol="0">
            <a:spAutoFit/>
          </a:bodyPr>
          <a:lstStyle/>
          <a:p>
            <a:pPr algn="l"/>
            <a:r>
              <a:rPr lang="zh-CN" altLang="en-US" sz="1050" dirty="0">
                <a:solidFill>
                  <a:schemeClr val="bg1"/>
                </a:solidFill>
                <a:latin typeface="思源黑体 CN Medium" panose="020B0600000000000000" pitchFamily="34" charset="-122"/>
                <a:ea typeface="思源黑体 CN Medium" panose="020B0600000000000000" pitchFamily="34" charset="-122"/>
              </a:rPr>
              <a:t>汇聚全球资讯   助力学术科研</a:t>
            </a:r>
          </a:p>
        </p:txBody>
      </p:sp>
    </p:spTree>
    <p:extLst>
      <p:ext uri="{BB962C8B-B14F-4D97-AF65-F5344CB8AC3E}">
        <p14:creationId xmlns:p14="http://schemas.microsoft.com/office/powerpoint/2010/main" val="366884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3" name="图片 2">
            <a:extLst>
              <a:ext uri="{FF2B5EF4-FFF2-40B4-BE49-F238E27FC236}">
                <a16:creationId xmlns:a16="http://schemas.microsoft.com/office/drawing/2014/main" id="{DA903AEF-736A-B7F1-6988-3255F08693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04156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思源黑体" panose="020B0500000000000000" pitchFamily="34" charset="-122"/>
                <a:ea typeface="思源黑体" panose="020B0500000000000000"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atin typeface="思源黑体" panose="020B0500000000000000" pitchFamily="34" charset="-122"/>
                <a:ea typeface="思源黑体" panose="020B0500000000000000" pitchFamily="34" charset="-122"/>
              </a:defRPr>
            </a:lvl1pPr>
            <a:lvl2pPr>
              <a:defRPr>
                <a:latin typeface="思源黑体" panose="020B0500000000000000" pitchFamily="34" charset="-122"/>
                <a:ea typeface="思源黑体" panose="020B0500000000000000" pitchFamily="34" charset="-122"/>
              </a:defRPr>
            </a:lvl2pPr>
            <a:lvl3pPr>
              <a:defRPr>
                <a:latin typeface="思源黑体" panose="020B0500000000000000" pitchFamily="34" charset="-122"/>
                <a:ea typeface="思源黑体" panose="020B0500000000000000" pitchFamily="34" charset="-122"/>
              </a:defRPr>
            </a:lvl3pPr>
            <a:lvl4pPr>
              <a:defRPr>
                <a:latin typeface="思源黑体" panose="020B0500000000000000" pitchFamily="34" charset="-122"/>
                <a:ea typeface="思源黑体" panose="020B0500000000000000" pitchFamily="34" charset="-122"/>
              </a:defRPr>
            </a:lvl4pPr>
            <a:lvl5pPr>
              <a:defRPr>
                <a:latin typeface="思源黑体" panose="020B0500000000000000" pitchFamily="34" charset="-122"/>
                <a:ea typeface="思源黑体" panose="020B0500000000000000"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思源黑体" panose="020B0500000000000000" pitchFamily="34" charset="-122"/>
                <a:ea typeface="思源黑体" panose="020B0500000000000000" pitchFamily="34" charset="-122"/>
              </a:defRPr>
            </a:lvl1pPr>
          </a:lstStyle>
          <a:p>
            <a:fld id="{530820CF-B880-4189-942D-D702A7CBA730}" type="datetimeFigureOut">
              <a:rPr lang="zh-CN" altLang="en-US" smtClean="0"/>
              <a:pPr/>
              <a:t>2025/1/16</a:t>
            </a:fld>
            <a:endParaRPr lang="zh-CN" altLang="en-US" dirty="0"/>
          </a:p>
        </p:txBody>
      </p:sp>
      <p:sp>
        <p:nvSpPr>
          <p:cNvPr id="5" name="页脚占位符 4"/>
          <p:cNvSpPr>
            <a:spLocks noGrp="1"/>
          </p:cNvSpPr>
          <p:nvPr>
            <p:ph type="ftr" sz="quarter" idx="11"/>
          </p:nvPr>
        </p:nvSpPr>
        <p:spPr/>
        <p:txBody>
          <a:bodyPr/>
          <a:lstStyle>
            <a:lvl1pPr>
              <a:defRPr>
                <a:latin typeface="思源黑体" panose="020B0500000000000000" pitchFamily="34" charset="-122"/>
                <a:ea typeface="思源黑体" panose="020B0500000000000000" pitchFamily="34"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a:latin typeface="思源黑体" panose="020B0500000000000000" pitchFamily="34" charset="-122"/>
                <a:ea typeface="思源黑体" panose="020B0500000000000000"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74232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思源黑体" panose="020B0500000000000000" pitchFamily="34" charset="-122"/>
                <a:ea typeface="思源黑体" panose="020B0500000000000000" pitchFamily="34" charset="-122"/>
              </a:defRPr>
            </a:lvl1pPr>
          </a:lstStyle>
          <a:p>
            <a:fld id="{530820CF-B880-4189-942D-D702A7CBA730}" type="datetimeFigureOut">
              <a:rPr lang="zh-CN" altLang="en-US" smtClean="0"/>
              <a:pPr/>
              <a:t>2025/1/16</a:t>
            </a:fld>
            <a:endParaRPr lang="zh-CN" altLang="en-US" dirty="0"/>
          </a:p>
        </p:txBody>
      </p:sp>
      <p:sp>
        <p:nvSpPr>
          <p:cNvPr id="3" name="页脚占位符 2"/>
          <p:cNvSpPr>
            <a:spLocks noGrp="1"/>
          </p:cNvSpPr>
          <p:nvPr>
            <p:ph type="ftr" sz="quarter" idx="11"/>
          </p:nvPr>
        </p:nvSpPr>
        <p:spPr/>
        <p:txBody>
          <a:bodyPr/>
          <a:lstStyle>
            <a:lvl1pPr>
              <a:defRPr>
                <a:latin typeface="思源黑体" panose="020B0500000000000000" pitchFamily="34" charset="-122"/>
                <a:ea typeface="思源黑体" panose="020B0500000000000000" pitchFamily="34" charset="-122"/>
              </a:defRPr>
            </a:lvl1pPr>
          </a:lstStyle>
          <a:p>
            <a:endParaRPr lang="zh-CN" altLang="en-US" dirty="0"/>
          </a:p>
        </p:txBody>
      </p:sp>
      <p:sp>
        <p:nvSpPr>
          <p:cNvPr id="4" name="灯片编号占位符 3"/>
          <p:cNvSpPr>
            <a:spLocks noGrp="1"/>
          </p:cNvSpPr>
          <p:nvPr>
            <p:ph type="sldNum" sz="quarter" idx="12"/>
          </p:nvPr>
        </p:nvSpPr>
        <p:spPr/>
        <p:txBody>
          <a:bodyPr/>
          <a:lstStyle>
            <a:lvl1pPr>
              <a:defRPr>
                <a:latin typeface="思源黑体" panose="020B0500000000000000" pitchFamily="34" charset="-122"/>
                <a:ea typeface="思源黑体" panose="020B0500000000000000"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06665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lvl1pPr>
              <a:defRPr>
                <a:latin typeface="思源黑体" panose="020B0500000000000000" pitchFamily="34" charset="-122"/>
                <a:ea typeface="思源黑体" panose="020B0500000000000000"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思源黑体" panose="020B0500000000000000" pitchFamily="34" charset="-122"/>
                <a:ea typeface="思源黑体" panose="020B0500000000000000"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atin typeface="思源黑体" panose="020B0500000000000000" pitchFamily="34" charset="-122"/>
                <a:ea typeface="思源黑体" panose="020B0500000000000000" pitchFamily="34" charset="-122"/>
              </a:defRPr>
            </a:lvl1pPr>
          </a:lstStyle>
          <a:p>
            <a:fld id="{530820CF-B880-4189-942D-D702A7CBA730}" type="datetimeFigureOut">
              <a:rPr lang="zh-CN" altLang="en-US" smtClean="0"/>
              <a:pPr/>
              <a:t>2025/1/16</a:t>
            </a:fld>
            <a:endParaRPr lang="zh-CN" altLang="en-US" dirty="0"/>
          </a:p>
        </p:txBody>
      </p:sp>
      <p:sp>
        <p:nvSpPr>
          <p:cNvPr id="5" name="页脚占位符 4"/>
          <p:cNvSpPr>
            <a:spLocks noGrp="1"/>
          </p:cNvSpPr>
          <p:nvPr>
            <p:ph type="ftr" sz="quarter" idx="11"/>
          </p:nvPr>
        </p:nvSpPr>
        <p:spPr/>
        <p:txBody>
          <a:bodyPr/>
          <a:lstStyle>
            <a:lvl1pPr>
              <a:defRPr>
                <a:latin typeface="思源黑体" panose="020B0500000000000000" pitchFamily="34" charset="-122"/>
                <a:ea typeface="思源黑体" panose="020B0500000000000000" pitchFamily="34"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a:latin typeface="思源黑体" panose="020B0500000000000000" pitchFamily="34" charset="-122"/>
                <a:ea typeface="思源黑体" panose="020B0500000000000000"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865106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smedigitalcollection.asme.org/heattransf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smedigitalcollection.asme.org/mechanicaldesig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smedigitalcollection.asme.org/appliedmechanicsreview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smedigitalcollection.asme.org/appliedmechanic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smedigitalcollection.asme.org/micronanomanufactur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s://asmedigitalcollection.asme.org/ris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smedigitalcollection.asme.org/nuclearengineer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hyperlink" Target="https://asmedigitalcollection.asme.org/verific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journaltool.asme.org/home/JournalDescriptions.cfm?JournalID=34&amp;Journal=JESBC" TargetMode="External"/><Relationship Id="rId4" Type="http://schemas.openxmlformats.org/officeDocument/2006/relationships/hyperlink" Target="https://asmedigitalcollection.asme.org/sustainablebuilding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journaltool.asme.org/home/JournalDescriptions.cfm?JournalID=37&amp;Journal=JAVS" TargetMode="External"/><Relationship Id="rId4" Type="http://schemas.openxmlformats.org/officeDocument/2006/relationships/hyperlink" Target="https://asmedigitalcollection.asme.org/autonomousvehicl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journaltool.asme.org/home/JournalDescriptions.cfm?JournalID=35&amp;Journal=ALDSC" TargetMode="External"/><Relationship Id="rId4" Type="http://schemas.openxmlformats.org/officeDocument/2006/relationships/hyperlink" Target="https://asmedigitalcollection.asme.org/lettersdynsy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smedigitalcollection.asme.org/openengineerin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hyperlink" Target="https://journaltool.asme.org/home/JournalDescriptions.cfm?JournalID=38&amp;Journal=AOJE"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asmedigitalcollection.asme.org/memagazineselect/article/120/02/74/369079/Palm-Size-Spy-PlanesUp-To-Date-Intelligence-is-a" TargetMode="External"/><Relationship Id="rId3" Type="http://schemas.openxmlformats.org/officeDocument/2006/relationships/image" Target="../media/image31.jpg"/><Relationship Id="rId7" Type="http://schemas.openxmlformats.org/officeDocument/2006/relationships/hyperlink" Target="https://doi.org/10.1115/1.2017-Dec-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doi.org/10.1115/1.2018-JUN-4" TargetMode="External"/><Relationship Id="rId5" Type="http://schemas.openxmlformats.org/officeDocument/2006/relationships/hyperlink" Target="https://doi.org/10.1115/1.2017-Oct-2" TargetMode="External"/><Relationship Id="rId4" Type="http://schemas.openxmlformats.org/officeDocument/2006/relationships/hyperlink" Target="https://asmedigitalcollection.asme.org/memagazineselect/article/139/10/38/380304/AI-and-the-Future-of-the-Machine-Design" TargetMode="External"/><Relationship Id="rId9" Type="http://schemas.openxmlformats.org/officeDocument/2006/relationships/hyperlink" Target="https://asmedigitalcollection.asme.org/memagazineselec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smedigitalcollection.asme.org/letterstransrobotic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hyperlink" Target="https://journaltool.asme.org/home/JournalDescriptions.cfm?JournalID=40"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journaltool.asme.org/home/JournalDescriptions.cfm?JournalID=42" TargetMode="External"/><Relationship Id="rId3" Type="http://schemas.openxmlformats.org/officeDocument/2006/relationships/hyperlink" Target="https://asmedigitalcollection.asme.org/energyresourcesrenewable" TargetMode="External"/><Relationship Id="rId7" Type="http://schemas.openxmlformats.org/officeDocument/2006/relationships/hyperlink" Target="https://asmedigitalcollection.asme.org/energyresourcessubsurfac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hyperlink" Target="https://journaltool.asme.org/home/JournalDescriptions.cfm?JournalID=4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8" Type="http://schemas.openxmlformats.org/officeDocument/2006/relationships/hyperlink" Target="https://asmedigitalcollection.asme.org/IMECE/IMECE2022/volume/86663" TargetMode="External"/><Relationship Id="rId13" Type="http://schemas.openxmlformats.org/officeDocument/2006/relationships/hyperlink" Target="https://asmedigitalcollection.asme.org/IMECE/IMECE2022/volume/86717" TargetMode="External"/><Relationship Id="rId3" Type="http://schemas.openxmlformats.org/officeDocument/2006/relationships/image" Target="../media/image39.jpeg"/><Relationship Id="rId7" Type="http://schemas.openxmlformats.org/officeDocument/2006/relationships/hyperlink" Target="https://asmedigitalcollection.asme.org/IMECE/IMECE2022/volume/86656" TargetMode="External"/><Relationship Id="rId12" Type="http://schemas.openxmlformats.org/officeDocument/2006/relationships/hyperlink" Target="https://asmedigitalcollection.asme.org/IMECE/IMECE2022/volume/8670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asmedigitalcollection.asme.org/IMECE/IMECE2022/volume/86649" TargetMode="External"/><Relationship Id="rId11" Type="http://schemas.openxmlformats.org/officeDocument/2006/relationships/hyperlink" Target="https://asmedigitalcollection.asme.org/IMECE/IMECE2022/volume/86694" TargetMode="External"/><Relationship Id="rId5" Type="http://schemas.openxmlformats.org/officeDocument/2006/relationships/hyperlink" Target="https://asmedigitalcollection.asme.org/IMECE/IMECE2022/volume/86632" TargetMode="External"/><Relationship Id="rId10" Type="http://schemas.openxmlformats.org/officeDocument/2006/relationships/hyperlink" Target="https://asmedigitalcollection.asme.org/IMECE/IMECE2022/volume/86687" TargetMode="External"/><Relationship Id="rId4" Type="http://schemas.openxmlformats.org/officeDocument/2006/relationships/hyperlink" Target="https://asmedigitalcollection.asme.org/IMECE/IMECE2022/volume/86625" TargetMode="External"/><Relationship Id="rId9" Type="http://schemas.openxmlformats.org/officeDocument/2006/relationships/hyperlink" Target="https://asmedigitalcollection.asme.org/IMECE/IMECE2022/volume/86670" TargetMode="External"/><Relationship Id="rId1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doi.org/10.1115/1.80267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doi.org/10.1115/1.80162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doi.org/10.1115/1.860304" TargetMode="External"/><Relationship Id="rId5" Type="http://schemas.openxmlformats.org/officeDocument/2006/relationships/image" Target="../media/image43.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hyperlink" Target="https://doi.org/10.1115/1.85955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doi.org/10.1115/1.861301" TargetMode="External"/><Relationship Id="rId5" Type="http://schemas.openxmlformats.org/officeDocument/2006/relationships/image" Target="../media/image43.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https://doi.org/10.1115/1.802755"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doi.org/10.1115/1.860427" TargetMode="External"/><Relationship Id="rId5" Type="http://schemas.openxmlformats.org/officeDocument/2006/relationships/image" Target="../media/image43.pn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hyperlink" Target="https://asmestandardscollection.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asmedigitalcollection.asme.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asmedigitalcollection.asme.org/" TargetMode="Externa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asmedigitalcollection.asme.org/journal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hyperlink" Target="journaltool.asme.or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asmedigitalcollection.asme.or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asmestandardscollection.org/" TargetMode="External"/><Relationship Id="rId4" Type="http://schemas.openxmlformats.org/officeDocument/2006/relationships/hyperlink" Target="http://www.igroup.com.c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277BB75-2B4F-4932-929E-625D53A538F1}"/>
              </a:ext>
            </a:extLst>
          </p:cNvPr>
          <p:cNvSpPr txBox="1"/>
          <p:nvPr/>
        </p:nvSpPr>
        <p:spPr>
          <a:xfrm>
            <a:off x="1199456" y="2492896"/>
            <a:ext cx="10274052" cy="769441"/>
          </a:xfrm>
          <a:prstGeom prst="rect">
            <a:avLst/>
          </a:prstGeom>
          <a:noFill/>
        </p:spPr>
        <p:txBody>
          <a:bodyPr wrap="square" rtlCol="0" anchor="ctr">
            <a:spAutoFit/>
          </a:bodyPr>
          <a:lstStyle/>
          <a:p>
            <a:r>
              <a:rPr lang="en-US" altLang="zh-CN" sz="4400" dirty="0" smtClean="0">
                <a:latin typeface="思源黑体" panose="020B0500000000000000" pitchFamily="34" charset="-122"/>
                <a:ea typeface="思源黑体" panose="020B0500000000000000" pitchFamily="34" charset="-122"/>
              </a:rPr>
              <a:t>ASME</a:t>
            </a:r>
            <a:r>
              <a:rPr lang="zh-CN" altLang="en-US" sz="4400" dirty="0">
                <a:latin typeface="思源黑体" panose="020B0500000000000000" pitchFamily="34" charset="-122"/>
                <a:ea typeface="思源黑体" panose="020B0500000000000000" pitchFamily="34" charset="-122"/>
              </a:rPr>
              <a:t> </a:t>
            </a:r>
            <a:r>
              <a:rPr lang="zh-CN" altLang="en-US" sz="4400" dirty="0" smtClean="0">
                <a:latin typeface="思源黑体" panose="020B0500000000000000" pitchFamily="34" charset="-122"/>
                <a:ea typeface="思源黑体" panose="020B0500000000000000" pitchFamily="34" charset="-122"/>
              </a:rPr>
              <a:t>美国</a:t>
            </a:r>
            <a:r>
              <a:rPr lang="zh-CN" altLang="en-US" sz="4400" dirty="0">
                <a:latin typeface="思源黑体" panose="020B0500000000000000" pitchFamily="34" charset="-122"/>
                <a:ea typeface="思源黑体" panose="020B0500000000000000" pitchFamily="34" charset="-122"/>
              </a:rPr>
              <a:t>机械工程师</a:t>
            </a:r>
            <a:r>
              <a:rPr lang="zh-CN" altLang="en-US" sz="4400" dirty="0" smtClean="0">
                <a:latin typeface="思源黑体" panose="020B0500000000000000" pitchFamily="34" charset="-122"/>
                <a:ea typeface="思源黑体" panose="020B0500000000000000" pitchFamily="34" charset="-122"/>
              </a:rPr>
              <a:t>学会 使用</a:t>
            </a:r>
            <a:r>
              <a:rPr lang="zh-CN" altLang="en-US" sz="4400" dirty="0">
                <a:latin typeface="思源黑体" panose="020B0500000000000000" pitchFamily="34" charset="-122"/>
                <a:ea typeface="思源黑体" panose="020B0500000000000000" pitchFamily="34" charset="-122"/>
              </a:rPr>
              <a:t>指南</a:t>
            </a:r>
          </a:p>
        </p:txBody>
      </p:sp>
      <p:sp>
        <p:nvSpPr>
          <p:cNvPr id="19" name="文本框 18">
            <a:extLst>
              <a:ext uri="{FF2B5EF4-FFF2-40B4-BE49-F238E27FC236}">
                <a16:creationId xmlns:a16="http://schemas.microsoft.com/office/drawing/2014/main" id="{F218D724-0C4A-4780-85E7-131189C5FEC7}"/>
              </a:ext>
            </a:extLst>
          </p:cNvPr>
          <p:cNvSpPr txBox="1"/>
          <p:nvPr/>
        </p:nvSpPr>
        <p:spPr>
          <a:xfrm>
            <a:off x="1343472" y="4941168"/>
            <a:ext cx="2052228" cy="461665"/>
          </a:xfrm>
          <a:prstGeom prst="rect">
            <a:avLst/>
          </a:prstGeom>
          <a:noFill/>
        </p:spPr>
        <p:txBody>
          <a:bodyPr wrap="square" rtlCol="0" anchor="ctr">
            <a:spAutoFit/>
          </a:bodyPr>
          <a:lstStyle/>
          <a:p>
            <a:pPr algn="ctr"/>
            <a:r>
              <a:rPr lang="en-US" altLang="zh-CN" sz="2400" dirty="0" smtClean="0">
                <a:solidFill>
                  <a:schemeClr val="bg1"/>
                </a:solidFill>
                <a:latin typeface="思源黑体" panose="020B0500000000000000" pitchFamily="34" charset="-122"/>
                <a:ea typeface="思源黑体" panose="020B0500000000000000" pitchFamily="34" charset="-122"/>
              </a:rPr>
              <a:t>iGroup China</a:t>
            </a:r>
            <a:endParaRPr lang="zh-CN" altLang="en-US" sz="24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4272" y="4653136"/>
            <a:ext cx="2232248" cy="1292797"/>
          </a:xfrm>
          <a:prstGeom prst="rect">
            <a:avLst/>
          </a:prstGeom>
        </p:spPr>
      </p:pic>
    </p:spTree>
    <p:extLst>
      <p:ext uri="{BB962C8B-B14F-4D97-AF65-F5344CB8AC3E}">
        <p14:creationId xmlns:p14="http://schemas.microsoft.com/office/powerpoint/2010/main" val="2779472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2291630" y="2377976"/>
            <a:ext cx="7824862" cy="3385542"/>
          </a:xfrm>
          <a:prstGeom prst="rect">
            <a:avLst/>
          </a:prstGeom>
          <a:noFill/>
          <a:ln w="9525">
            <a:noFill/>
            <a:miter lim="800000"/>
            <a:headEnd/>
            <a:tailEnd/>
          </a:ln>
        </p:spPr>
        <p:txBody>
          <a:bodyPr wrap="square">
            <a:spAutoFit/>
          </a:bodyPr>
          <a:lstStyle/>
          <a:p>
            <a:pPr>
              <a:lnSpc>
                <a:spcPct val="150000"/>
              </a:lnSpc>
              <a:spcAft>
                <a:spcPts val="600"/>
              </a:spcAft>
            </a:pPr>
            <a:r>
              <a:rPr lang="en-US" altLang="zh-CN" dirty="0">
                <a:latin typeface="思源黑体" panose="020B0500000000000000" pitchFamily="34" charset="-122"/>
                <a:ea typeface="思源黑体" panose="020B0500000000000000" pitchFamily="34" charset="-122"/>
              </a:rPr>
              <a:t>1.</a:t>
            </a:r>
            <a:r>
              <a:rPr lang="zh-CN" altLang="en-US" dirty="0">
                <a:latin typeface="思源黑体" panose="020B0500000000000000" pitchFamily="34" charset="-122"/>
                <a:ea typeface="思源黑体" panose="020B0500000000000000" pitchFamily="34" charset="-122"/>
              </a:rPr>
              <a:t> 基础工程</a:t>
            </a:r>
            <a:endParaRPr lang="en-US" altLang="zh-CN" dirty="0">
              <a:latin typeface="思源黑体" panose="020B0500000000000000" pitchFamily="34" charset="-122"/>
              <a:ea typeface="思源黑体" panose="020B0500000000000000" pitchFamily="34" charset="-122"/>
            </a:endParaRPr>
          </a:p>
          <a:p>
            <a:pPr>
              <a:lnSpc>
                <a:spcPct val="150000"/>
              </a:lnSpc>
              <a:spcAft>
                <a:spcPts val="600"/>
              </a:spcAft>
            </a:pPr>
            <a:r>
              <a:rPr lang="zh-CN" altLang="en-US" dirty="0">
                <a:latin typeface="思源黑体" panose="020B0500000000000000" pitchFamily="34" charset="-122"/>
                <a:ea typeface="思源黑体" panose="020B0500000000000000" pitchFamily="34" charset="-122"/>
              </a:rPr>
              <a:t>能量转换、能源、环境、运输、一般工程学、材料和结构</a:t>
            </a:r>
            <a:endParaRPr lang="en-US" altLang="zh-CN" dirty="0">
              <a:latin typeface="思源黑体" panose="020B0500000000000000" pitchFamily="34" charset="-122"/>
              <a:ea typeface="思源黑体" panose="020B0500000000000000" pitchFamily="34" charset="-122"/>
            </a:endParaRPr>
          </a:p>
          <a:p>
            <a:pPr>
              <a:lnSpc>
                <a:spcPct val="150000"/>
              </a:lnSpc>
              <a:spcAft>
                <a:spcPts val="600"/>
              </a:spcAft>
            </a:pPr>
            <a:r>
              <a:rPr lang="en-US" altLang="zh-CN" dirty="0">
                <a:latin typeface="思源黑体" panose="020B0500000000000000" pitchFamily="34" charset="-122"/>
                <a:ea typeface="思源黑体" panose="020B0500000000000000" pitchFamily="34" charset="-122"/>
              </a:rPr>
              <a:t>2. </a:t>
            </a:r>
            <a:r>
              <a:rPr lang="zh-CN" altLang="en-US" dirty="0">
                <a:latin typeface="思源黑体" panose="020B0500000000000000" pitchFamily="34" charset="-122"/>
                <a:ea typeface="思源黑体" panose="020B0500000000000000" pitchFamily="34" charset="-122"/>
              </a:rPr>
              <a:t>制造工程</a:t>
            </a:r>
            <a:endParaRPr lang="en-US" altLang="zh-CN" dirty="0">
              <a:latin typeface="思源黑体" panose="020B0500000000000000" pitchFamily="34" charset="-122"/>
              <a:ea typeface="思源黑体" panose="020B0500000000000000" pitchFamily="34" charset="-122"/>
            </a:endParaRPr>
          </a:p>
          <a:p>
            <a:pPr>
              <a:lnSpc>
                <a:spcPct val="150000"/>
              </a:lnSpc>
              <a:spcAft>
                <a:spcPts val="600"/>
              </a:spcAft>
            </a:pPr>
            <a:r>
              <a:rPr lang="zh-CN" altLang="en-US" dirty="0">
                <a:latin typeface="思源黑体" panose="020B0500000000000000" pitchFamily="34" charset="-122"/>
                <a:ea typeface="思源黑体" panose="020B0500000000000000" pitchFamily="34" charset="-122"/>
              </a:rPr>
              <a:t>材料储运、设备工程和维护、加工产业、制造工程、纺织工程</a:t>
            </a:r>
            <a:endParaRPr lang="en-US" altLang="zh-CN" dirty="0">
              <a:latin typeface="思源黑体" panose="020B0500000000000000" pitchFamily="34" charset="-122"/>
              <a:ea typeface="思源黑体" panose="020B0500000000000000" pitchFamily="34" charset="-122"/>
            </a:endParaRPr>
          </a:p>
          <a:p>
            <a:pPr>
              <a:lnSpc>
                <a:spcPct val="150000"/>
              </a:lnSpc>
              <a:spcAft>
                <a:spcPts val="600"/>
              </a:spcAft>
            </a:pPr>
            <a:r>
              <a:rPr lang="en-US" altLang="zh-CN" dirty="0">
                <a:latin typeface="思源黑体" panose="020B0500000000000000" pitchFamily="34" charset="-122"/>
                <a:ea typeface="思源黑体" panose="020B0500000000000000" pitchFamily="34" charset="-122"/>
              </a:rPr>
              <a:t>3.</a:t>
            </a:r>
            <a:r>
              <a:rPr lang="zh-CN" altLang="en-US" dirty="0">
                <a:latin typeface="思源黑体" panose="020B0500000000000000" pitchFamily="34" charset="-122"/>
                <a:ea typeface="思源黑体" panose="020B0500000000000000" pitchFamily="34" charset="-122"/>
              </a:rPr>
              <a:t> 系统</a:t>
            </a:r>
            <a:r>
              <a:rPr lang="en-US" altLang="zh-CN" dirty="0">
                <a:latin typeface="思源黑体" panose="020B0500000000000000" pitchFamily="34" charset="-122"/>
                <a:ea typeface="思源黑体" panose="020B0500000000000000" pitchFamily="34" charset="-122"/>
              </a:rPr>
              <a:t>&amp;</a:t>
            </a:r>
            <a:r>
              <a:rPr lang="zh-CN" altLang="en-US" dirty="0">
                <a:latin typeface="思源黑体" panose="020B0500000000000000" pitchFamily="34" charset="-122"/>
                <a:ea typeface="思源黑体" panose="020B0500000000000000" pitchFamily="34" charset="-122"/>
              </a:rPr>
              <a:t>设计</a:t>
            </a:r>
            <a:endParaRPr lang="en-US" altLang="zh-CN" dirty="0">
              <a:latin typeface="思源黑体" panose="020B0500000000000000" pitchFamily="34" charset="-122"/>
              <a:ea typeface="思源黑体" panose="020B0500000000000000" pitchFamily="34" charset="-122"/>
            </a:endParaRPr>
          </a:p>
          <a:p>
            <a:pPr>
              <a:lnSpc>
                <a:spcPct val="150000"/>
              </a:lnSpc>
              <a:spcAft>
                <a:spcPts val="600"/>
              </a:spcAft>
            </a:pPr>
            <a:r>
              <a:rPr lang="zh-CN" altLang="en-US" dirty="0">
                <a:latin typeface="思源黑体" panose="020B0500000000000000" pitchFamily="34" charset="-122"/>
                <a:ea typeface="思源黑体" panose="020B0500000000000000" pitchFamily="34" charset="-122"/>
              </a:rPr>
              <a:t>计算机在工程中的应用、信息存储和处理系统、设计工程、动力系统和控制、电气和电子封装、机电一体化、流体动力系统</a:t>
            </a:r>
            <a:endParaRPr lang="en-US" altLang="zh-CN" dirty="0">
              <a:latin typeface="思源黑体" panose="020B0500000000000000" pitchFamily="34" charset="-122"/>
              <a:ea typeface="思源黑体" panose="020B0500000000000000" pitchFamily="34" charset="-122"/>
            </a:endParaRPr>
          </a:p>
        </p:txBody>
      </p:sp>
      <p:sp>
        <p:nvSpPr>
          <p:cNvPr id="7" name="Content Placeholder 2"/>
          <p:cNvSpPr txBox="1">
            <a:spLocks/>
          </p:cNvSpPr>
          <p:nvPr/>
        </p:nvSpPr>
        <p:spPr bwMode="auto">
          <a:xfrm>
            <a:off x="2290390" y="1873920"/>
            <a:ext cx="7058025" cy="504056"/>
          </a:xfrm>
          <a:prstGeom prst="rect">
            <a:avLst/>
          </a:prstGeom>
          <a:noFill/>
          <a:ln w="9525">
            <a:noFill/>
            <a:miter lim="800000"/>
            <a:headEnd/>
            <a:tailEnd/>
          </a:ln>
        </p:spPr>
        <p:txBody>
          <a:bodyPr/>
          <a:lstStyle/>
          <a:p>
            <a:pPr marL="342900" indent="-342900">
              <a:spcBef>
                <a:spcPts val="1200"/>
              </a:spcBef>
              <a:buFont typeface="Wingdings" pitchFamily="2" charset="2"/>
              <a:buChar char="p"/>
              <a:defRPr/>
            </a:pPr>
            <a:r>
              <a:rPr lang="zh-CN" altLang="en-US" dirty="0">
                <a:latin typeface="思源黑体" panose="020B0500000000000000" pitchFamily="34" charset="-122"/>
                <a:ea typeface="思源黑体" panose="020B0500000000000000" pitchFamily="34" charset="-122"/>
              </a:rPr>
              <a:t>涵盖话题</a:t>
            </a:r>
            <a:endParaRPr lang="en-US" altLang="zh-CN" dirty="0">
              <a:latin typeface="思源黑体" panose="020B0500000000000000" pitchFamily="34" charset="-122"/>
              <a:ea typeface="思源黑体" panose="020B0500000000000000" pitchFamily="34" charset="-122"/>
            </a:endParaRPr>
          </a:p>
        </p:txBody>
      </p:sp>
      <p:sp>
        <p:nvSpPr>
          <p:cNvPr id="5" name="Title 1"/>
          <p:cNvSpPr txBox="1">
            <a:spLocks/>
          </p:cNvSpPr>
          <p:nvPr/>
        </p:nvSpPr>
        <p:spPr bwMode="auto">
          <a:xfrm>
            <a:off x="2207568" y="908720"/>
            <a:ext cx="7908925"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期刊</a:t>
            </a:r>
            <a:endParaRPr lang="en-US" altLang="zh-CN" sz="44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66026690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83578" y="883835"/>
            <a:ext cx="7908925"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期刊</a:t>
            </a:r>
            <a:endParaRPr lang="en-US" altLang="zh-CN" sz="4400" dirty="0">
              <a:latin typeface="思源黑体" panose="020B0500000000000000" pitchFamily="34" charset="-122"/>
              <a:ea typeface="思源黑体" panose="020B0500000000000000" pitchFamily="34" charset="-122"/>
            </a:endParaRPr>
          </a:p>
        </p:txBody>
      </p:sp>
      <p:graphicFrame>
        <p:nvGraphicFramePr>
          <p:cNvPr id="8" name="图表 7">
            <a:extLst>
              <a:ext uri="{FF2B5EF4-FFF2-40B4-BE49-F238E27FC236}">
                <a16:creationId xmlns:a16="http://schemas.microsoft.com/office/drawing/2014/main" id="{0DF4C92F-9EF3-4952-A270-FD100F21B53E}"/>
              </a:ext>
            </a:extLst>
          </p:cNvPr>
          <p:cNvGraphicFramePr/>
          <p:nvPr>
            <p:extLst>
              <p:ext uri="{D42A27DB-BD31-4B8C-83A1-F6EECF244321}">
                <p14:modId xmlns:p14="http://schemas.microsoft.com/office/powerpoint/2010/main" val="1354462179"/>
              </p:ext>
            </p:extLst>
          </p:nvPr>
        </p:nvGraphicFramePr>
        <p:xfrm>
          <a:off x="4451871" y="937816"/>
          <a:ext cx="5890041" cy="5112434"/>
        </p:xfrm>
        <a:graphic>
          <a:graphicData uri="http://schemas.openxmlformats.org/drawingml/2006/chart">
            <c:chart xmlns:c="http://schemas.openxmlformats.org/drawingml/2006/chart" xmlns:r="http://schemas.openxmlformats.org/officeDocument/2006/relationships" r:id="rId3"/>
          </a:graphicData>
        </a:graphic>
      </p:graphicFrame>
      <p:sp>
        <p:nvSpPr>
          <p:cNvPr id="9" name="矩形 8">
            <a:extLst>
              <a:ext uri="{FF2B5EF4-FFF2-40B4-BE49-F238E27FC236}">
                <a16:creationId xmlns:a16="http://schemas.microsoft.com/office/drawing/2014/main" id="{EBA5B7F4-9BE5-46AA-869F-A1DF223516A5}"/>
              </a:ext>
            </a:extLst>
          </p:cNvPr>
          <p:cNvSpPr/>
          <p:nvPr/>
        </p:nvSpPr>
        <p:spPr>
          <a:xfrm>
            <a:off x="1883578" y="1945928"/>
            <a:ext cx="2520280" cy="3970318"/>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dirty="0">
                <a:latin typeface="思源黑体" panose="020B0500000000000000" pitchFamily="34" charset="-122"/>
                <a:ea typeface="思源黑体" panose="020B0500000000000000" pitchFamily="34" charset="-122"/>
              </a:rPr>
              <a:t>研究主题概览</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有限元法（工程计算）</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数学模型</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热传导</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计算机模拟</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流体动力学</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雷诺数（流体形态）</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优化</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燃气涡轮</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摩擦</a:t>
            </a:r>
            <a:endParaRPr lang="en-US" altLang="zh-CN" sz="1500" dirty="0">
              <a:latin typeface="思源黑体" panose="020B0500000000000000" pitchFamily="34" charset="-122"/>
              <a:ea typeface="思源黑体" panose="020B0500000000000000" pitchFamily="34" charset="-122"/>
            </a:endParaRPr>
          </a:p>
          <a:p>
            <a:pPr marL="457200" indent="-457200">
              <a:lnSpc>
                <a:spcPct val="150000"/>
              </a:lnSpc>
              <a:buFont typeface="+mj-ea"/>
              <a:buAutoNum type="circleNumDbPlain"/>
            </a:pPr>
            <a:r>
              <a:rPr lang="zh-CN" altLang="en-US" sz="1500" dirty="0">
                <a:latin typeface="思源黑体" panose="020B0500000000000000" pitchFamily="34" charset="-122"/>
                <a:ea typeface="思源黑体" panose="020B0500000000000000" pitchFamily="34" charset="-122"/>
              </a:rPr>
              <a:t>机械设计</a:t>
            </a:r>
            <a:endParaRPr lang="en-US" altLang="zh-CN" sz="1500" dirty="0">
              <a:latin typeface="思源黑体" panose="020B0500000000000000" pitchFamily="34" charset="-122"/>
              <a:ea typeface="思源黑体" panose="020B0500000000000000" pitchFamily="34" charset="-122"/>
            </a:endParaRPr>
          </a:p>
        </p:txBody>
      </p:sp>
      <p:sp>
        <p:nvSpPr>
          <p:cNvPr id="11" name="椭圆 10">
            <a:extLst>
              <a:ext uri="{FF2B5EF4-FFF2-40B4-BE49-F238E27FC236}">
                <a16:creationId xmlns:a16="http://schemas.microsoft.com/office/drawing/2014/main" id="{70441F09-1029-4969-8582-64AD4382C73D}"/>
              </a:ext>
            </a:extLst>
          </p:cNvPr>
          <p:cNvSpPr/>
          <p:nvPr/>
        </p:nvSpPr>
        <p:spPr>
          <a:xfrm>
            <a:off x="4941968" y="2057550"/>
            <a:ext cx="2880000" cy="28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等线" panose="02010600030101010101" pitchFamily="2" charset="-122"/>
                <a:ea typeface="等线" panose="02010600030101010101" pitchFamily="2" charset="-122"/>
              </a:rPr>
              <a:t>ASME Journal </a:t>
            </a:r>
          </a:p>
          <a:p>
            <a:pPr algn="ctr"/>
            <a:r>
              <a:rPr lang="en-US" altLang="zh-CN" b="1" dirty="0">
                <a:solidFill>
                  <a:schemeClr val="tx1"/>
                </a:solidFill>
                <a:latin typeface="等线" panose="02010600030101010101" pitchFamily="2" charset="-122"/>
                <a:ea typeface="等线" panose="02010600030101010101" pitchFamily="2" charset="-122"/>
              </a:rPr>
              <a:t>Research Topics</a:t>
            </a:r>
            <a:endParaRPr lang="zh-CN" altLang="en-US" b="1" dirty="0">
              <a:solidFill>
                <a:schemeClr val="tx1"/>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910381252"/>
      </p:ext>
    </p:extLst>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txBox="1">
            <a:spLocks/>
          </p:cNvSpPr>
          <p:nvPr/>
        </p:nvSpPr>
        <p:spPr bwMode="auto">
          <a:xfrm>
            <a:off x="2207568" y="836712"/>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sp>
        <p:nvSpPr>
          <p:cNvPr id="6" name="Content Placeholder 2"/>
          <p:cNvSpPr txBox="1">
            <a:spLocks/>
          </p:cNvSpPr>
          <p:nvPr/>
        </p:nvSpPr>
        <p:spPr>
          <a:xfrm>
            <a:off x="2205607" y="1908275"/>
            <a:ext cx="6266656" cy="2070733"/>
          </a:xfrm>
          <a:prstGeom prst="rect">
            <a:avLst/>
          </a:prstGeom>
        </p:spPr>
        <p:txBody>
          <a:bodyPr/>
          <a:lstStyle/>
          <a:p>
            <a:pPr>
              <a:spcBef>
                <a:spcPts val="600"/>
              </a:spcBef>
              <a:buFont typeface="Wingdings" pitchFamily="2" charset="2"/>
              <a:buChar char="p"/>
              <a:defRPr/>
            </a:pPr>
            <a:r>
              <a:rPr lang="en-US" altLang="zh-CN" b="1" dirty="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传热传质期刊</a:t>
            </a:r>
            <a:r>
              <a:rPr lang="en-US" altLang="zh-CN" b="1" dirty="0">
                <a:latin typeface="思源黑体" panose="020B0500000000000000" pitchFamily="34" charset="-122"/>
                <a:ea typeface="思源黑体" panose="020B0500000000000000" pitchFamily="34" charset="-122"/>
              </a:rPr>
              <a:t>》</a:t>
            </a:r>
            <a:r>
              <a:rPr lang="en-US" b="1" dirty="0">
                <a:latin typeface="思源黑体" panose="020B0500000000000000" pitchFamily="34" charset="-122"/>
                <a:ea typeface="思源黑体" panose="020B0500000000000000" pitchFamily="34" charset="-122"/>
              </a:rPr>
              <a:t>Journal of Heat </a:t>
            </a:r>
            <a:r>
              <a:rPr lang="en-US" altLang="zh-CN" b="1" dirty="0">
                <a:latin typeface="思源黑体" panose="020B0500000000000000" pitchFamily="34" charset="-122"/>
                <a:ea typeface="思源黑体" panose="020B0500000000000000" pitchFamily="34" charset="-122"/>
              </a:rPr>
              <a:t>and </a:t>
            </a:r>
            <a:r>
              <a:rPr lang="en-US" b="1" dirty="0">
                <a:latin typeface="思源黑体" panose="020B0500000000000000" pitchFamily="34" charset="-122"/>
                <a:ea typeface="思源黑体" panose="020B0500000000000000" pitchFamily="34" charset="-122"/>
              </a:rPr>
              <a:t>M</a:t>
            </a:r>
            <a:r>
              <a:rPr lang="en-US" altLang="zh-CN" b="1" dirty="0">
                <a:latin typeface="思源黑体" panose="020B0500000000000000" pitchFamily="34" charset="-122"/>
                <a:ea typeface="思源黑体" panose="020B0500000000000000" pitchFamily="34" charset="-122"/>
              </a:rPr>
              <a:t>ass </a:t>
            </a:r>
            <a:r>
              <a:rPr lang="en-US" b="1" dirty="0">
                <a:latin typeface="思源黑体" panose="020B0500000000000000" pitchFamily="34" charset="-122"/>
                <a:ea typeface="思源黑体" panose="020B0500000000000000" pitchFamily="34" charset="-122"/>
              </a:rPr>
              <a:t>Transfer</a:t>
            </a:r>
          </a:p>
          <a:p>
            <a:pPr algn="just">
              <a:spcBef>
                <a:spcPts val="600"/>
              </a:spcBef>
              <a:defRPr/>
            </a:pPr>
            <a:r>
              <a:rPr lang="zh-CN" altLang="en-US" sz="1200" b="1" dirty="0">
                <a:latin typeface="思源黑体" panose="020B0500000000000000" pitchFamily="34" charset="-122"/>
                <a:ea typeface="思源黑体" panose="020B0500000000000000" pitchFamily="34" charset="-122"/>
              </a:rPr>
              <a:t>     （原</a:t>
            </a:r>
            <a:r>
              <a:rPr lang="en-US" sz="1200" b="1" dirty="0">
                <a:latin typeface="思源黑体" panose="020B0500000000000000" pitchFamily="34" charset="-122"/>
                <a:ea typeface="思源黑体" panose="020B0500000000000000" pitchFamily="34" charset="-122"/>
              </a:rPr>
              <a:t>Journal of Heat Transfer《</a:t>
            </a:r>
            <a:r>
              <a:rPr lang="zh-CN" altLang="en-US" sz="1200" b="1" dirty="0">
                <a:latin typeface="思源黑体" panose="020B0500000000000000" pitchFamily="34" charset="-122"/>
                <a:ea typeface="思源黑体" panose="020B0500000000000000" pitchFamily="34" charset="-122"/>
              </a:rPr>
              <a:t>传热期刊</a:t>
            </a:r>
            <a:r>
              <a:rPr lang="en-US" altLang="zh-CN" sz="1200" b="1" dirty="0">
                <a:latin typeface="思源黑体" panose="020B0500000000000000" pitchFamily="34" charset="-122"/>
                <a:ea typeface="思源黑体" panose="020B0500000000000000" pitchFamily="34" charset="-122"/>
              </a:rPr>
              <a:t>》</a:t>
            </a:r>
            <a:r>
              <a:rPr lang="zh-CN" altLang="en-US" sz="1200" b="1" dirty="0">
                <a:latin typeface="思源黑体" panose="020B0500000000000000" pitchFamily="34" charset="-122"/>
                <a:ea typeface="思源黑体" panose="020B0500000000000000" pitchFamily="34" charset="-122"/>
              </a:rPr>
              <a:t>）</a:t>
            </a:r>
            <a:endParaRPr lang="en-US" sz="1200" b="1"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收录在</a:t>
            </a:r>
            <a:r>
              <a:rPr lang="en-US" altLang="zh-CN" sz="1600" dirty="0">
                <a:latin typeface="思源黑体" panose="020B0500000000000000" pitchFamily="34" charset="-122"/>
                <a:ea typeface="思源黑体" panose="020B0500000000000000" pitchFamily="34" charset="-122"/>
              </a:rPr>
              <a:t>SCI</a:t>
            </a:r>
            <a:r>
              <a:rPr lang="zh-CN" altLang="en-US" sz="1600" dirty="0">
                <a:latin typeface="思源黑体" panose="020B0500000000000000" pitchFamily="34" charset="-122"/>
                <a:ea typeface="思源黑体" panose="020B0500000000000000" pitchFamily="34" charset="-122"/>
              </a:rPr>
              <a:t>机械工程领域，位于</a:t>
            </a:r>
            <a:r>
              <a:rPr lang="en-US" altLang="zh-CN" sz="1600" dirty="0">
                <a:latin typeface="思源黑体" panose="020B0500000000000000" pitchFamily="34" charset="-122"/>
                <a:ea typeface="思源黑体" panose="020B0500000000000000" pitchFamily="34" charset="-122"/>
              </a:rPr>
              <a:t>JCR</a:t>
            </a:r>
            <a:r>
              <a:rPr lang="zh-CN" altLang="en-US" sz="1600" dirty="0">
                <a:latin typeface="思源黑体" panose="020B0500000000000000" pitchFamily="34" charset="-122"/>
                <a:ea typeface="思源黑体" panose="020B0500000000000000" pitchFamily="34" charset="-122"/>
              </a:rPr>
              <a:t>分区</a:t>
            </a:r>
            <a:r>
              <a:rPr lang="en-US" altLang="zh-CN" sz="1600" dirty="0" smtClean="0">
                <a:latin typeface="思源黑体" panose="020B0500000000000000" pitchFamily="34" charset="-122"/>
                <a:ea typeface="思源黑体" panose="020B0500000000000000" pitchFamily="34" charset="-122"/>
              </a:rPr>
              <a:t>Q2</a:t>
            </a:r>
            <a:r>
              <a:rPr lang="zh-CN" altLang="en-US" sz="1600" dirty="0" smtClean="0">
                <a:latin typeface="思源黑体" panose="020B0500000000000000" pitchFamily="34" charset="-122"/>
                <a:ea typeface="思源黑体" panose="020B0500000000000000" pitchFamily="34" charset="-122"/>
              </a:rPr>
              <a:t>。</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应用于能源、环境、燃气涡轮、生物工艺学、电子设备、航空航天等领域。</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与另一种</a:t>
            </a:r>
            <a:r>
              <a:rPr lang="en-US" altLang="zh-CN" sz="1600" dirty="0">
                <a:latin typeface="思源黑体" panose="020B0500000000000000" pitchFamily="34" charset="-122"/>
                <a:ea typeface="思源黑体" panose="020B0500000000000000" pitchFamily="34" charset="-122"/>
              </a:rPr>
              <a:t>ASME</a:t>
            </a:r>
            <a:r>
              <a:rPr lang="zh-CN" altLang="en-US" sz="1600" dirty="0">
                <a:latin typeface="思源黑体" panose="020B0500000000000000" pitchFamily="34" charset="-122"/>
                <a:ea typeface="思源黑体" panose="020B0500000000000000" pitchFamily="34" charset="-122"/>
              </a:rPr>
              <a:t>期刊</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 热能科学和工程应用期刊</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形成互补。</a:t>
            </a:r>
            <a:endParaRPr lang="en-US" altLang="zh-CN" sz="1600" b="1" dirty="0">
              <a:latin typeface="思源黑体" panose="020B0500000000000000" pitchFamily="34" charset="-122"/>
              <a:ea typeface="思源黑体" panose="020B0500000000000000" pitchFamily="34" charset="-122"/>
            </a:endParaRPr>
          </a:p>
          <a:p>
            <a:pPr algn="just">
              <a:spcBef>
                <a:spcPts val="600"/>
              </a:spcBef>
              <a:defRPr/>
            </a:pPr>
            <a:endParaRPr lang="en-US" altLang="zh-CN" sz="1600" b="1" dirty="0">
              <a:latin typeface="思源黑体" panose="020B0500000000000000" pitchFamily="34" charset="-122"/>
              <a:ea typeface="思源黑体" panose="020B0500000000000000" pitchFamily="34" charset="-122"/>
            </a:endParaRPr>
          </a:p>
          <a:p>
            <a:pPr algn="r">
              <a:spcBef>
                <a:spcPts val="600"/>
              </a:spcBef>
              <a:defRPr/>
            </a:pPr>
            <a:endParaRPr lang="en-US" altLang="zh-CN" sz="16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pic>
        <p:nvPicPr>
          <p:cNvPr id="5" name="图片 4" descr="Issue Cover"/>
          <p:cNvPicPr/>
          <p:nvPr/>
        </p:nvPicPr>
        <p:blipFill>
          <a:blip r:embed="rId3">
            <a:extLst>
              <a:ext uri="{28A0092B-C50C-407E-A947-70E740481C1C}">
                <a14:useLocalDpi xmlns:a14="http://schemas.microsoft.com/office/drawing/2010/main" val="0"/>
              </a:ext>
            </a:extLst>
          </a:blip>
          <a:srcRect/>
          <a:stretch>
            <a:fillRect/>
          </a:stretch>
        </p:blipFill>
        <p:spPr bwMode="auto">
          <a:xfrm>
            <a:off x="8631449" y="1113656"/>
            <a:ext cx="1440000" cy="1800000"/>
          </a:xfrm>
          <a:prstGeom prst="rect">
            <a:avLst/>
          </a:prstGeom>
          <a:noFill/>
          <a:ln>
            <a:noFill/>
          </a:ln>
          <a:effectLst>
            <a:outerShdw blurRad="50800" dist="38100" algn="l" rotWithShape="0">
              <a:prstClr val="black">
                <a:alpha val="40000"/>
              </a:prstClr>
            </a:outerShdw>
          </a:effectLst>
        </p:spPr>
      </p:pic>
      <p:sp>
        <p:nvSpPr>
          <p:cNvPr id="7" name="文本框 6"/>
          <p:cNvSpPr txBox="1"/>
          <p:nvPr/>
        </p:nvSpPr>
        <p:spPr>
          <a:xfrm>
            <a:off x="8415014" y="2984667"/>
            <a:ext cx="1979290" cy="923330"/>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en-US" altLang="zh-CN" sz="1200" dirty="0" smtClean="0">
                <a:latin typeface="思源黑体" panose="020B0500000000000000" pitchFamily="34" charset="-122"/>
                <a:ea typeface="思源黑体" panose="020B0500000000000000" pitchFamily="34" charset="-122"/>
              </a:rPr>
              <a:t>2.8</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smtClean="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4.2</a:t>
            </a:r>
          </a:p>
          <a:p>
            <a:pPr algn="ctr">
              <a:lnSpc>
                <a:spcPct val="150000"/>
              </a:lnSpc>
            </a:pPr>
            <a:r>
              <a:rPr lang="zh-CN" altLang="en-US" sz="1200" dirty="0">
                <a:latin typeface="思源黑体" panose="020B0500000000000000" pitchFamily="34" charset="-122"/>
                <a:ea typeface="思源黑体" panose="020B0500000000000000" pitchFamily="34" charset="-122"/>
              </a:rPr>
              <a:t>年度被引用次数：</a:t>
            </a:r>
            <a:r>
              <a:rPr lang="en-US" altLang="zh-CN" sz="1200" dirty="0" smtClean="0">
                <a:latin typeface="思源黑体" panose="020B0500000000000000" pitchFamily="34" charset="-122"/>
                <a:ea typeface="思源黑体" panose="020B0500000000000000" pitchFamily="34" charset="-122"/>
              </a:rPr>
              <a:t>13,165</a:t>
            </a:r>
            <a:endParaRPr lang="en-US" altLang="zh-CN" sz="1200" dirty="0">
              <a:latin typeface="思源黑体" panose="020B0500000000000000" pitchFamily="34" charset="-122"/>
              <a:ea typeface="思源黑体" panose="020B0500000000000000" pitchFamily="34" charset="-122"/>
            </a:endParaRPr>
          </a:p>
        </p:txBody>
      </p:sp>
      <p:sp>
        <p:nvSpPr>
          <p:cNvPr id="2" name="文本框 1"/>
          <p:cNvSpPr txBox="1"/>
          <p:nvPr/>
        </p:nvSpPr>
        <p:spPr>
          <a:xfrm>
            <a:off x="5591944" y="6429375"/>
            <a:ext cx="184731" cy="369332"/>
          </a:xfrm>
          <a:prstGeom prst="rect">
            <a:avLst/>
          </a:prstGeom>
          <a:noFill/>
        </p:spPr>
        <p:txBody>
          <a:bodyPr wrap="none" rtlCol="0">
            <a:spAutoFit/>
          </a:bodyPr>
          <a:lstStyle/>
          <a:p>
            <a:endParaRPr lang="zh-CN" altLang="en-US" dirty="0">
              <a:latin typeface="思源黑体" panose="020B0500000000000000" pitchFamily="34" charset="-122"/>
              <a:ea typeface="思源黑体" panose="020B0500000000000000" pitchFamily="34" charset="-122"/>
            </a:endParaRPr>
          </a:p>
        </p:txBody>
      </p:sp>
      <p:sp>
        <p:nvSpPr>
          <p:cNvPr id="3" name="文本框 2"/>
          <p:cNvSpPr txBox="1"/>
          <p:nvPr/>
        </p:nvSpPr>
        <p:spPr>
          <a:xfrm>
            <a:off x="2205607" y="3979008"/>
            <a:ext cx="8066856" cy="2349361"/>
          </a:xfrm>
          <a:prstGeom prst="rect">
            <a:avLst/>
          </a:prstGeom>
          <a:noFill/>
        </p:spPr>
        <p:txBody>
          <a:bodyPr wrap="square" rtlCol="0">
            <a:spAutoFit/>
          </a:bodyPr>
          <a:lstStyle/>
          <a:p>
            <a:pPr algn="just">
              <a:spcBef>
                <a:spcPts val="600"/>
              </a:spcBef>
              <a:defRPr/>
            </a:pPr>
            <a:r>
              <a:rPr lang="zh-CN" altLang="en-US" sz="1500" b="1" dirty="0">
                <a:latin typeface="思源黑体" panose="020B0500000000000000" pitchFamily="34" charset="-122"/>
                <a:ea typeface="思源黑体" panose="020B0500000000000000" pitchFamily="34" charset="-122"/>
              </a:rPr>
              <a:t>检索关键词：</a:t>
            </a:r>
            <a:r>
              <a:rPr lang="en-US" altLang="zh-CN" sz="1500" b="1" dirty="0">
                <a:latin typeface="思源黑体" panose="020B0500000000000000" pitchFamily="34" charset="-122"/>
                <a:ea typeface="思源黑体" panose="020B0500000000000000" pitchFamily="34" charset="-122"/>
              </a:rPr>
              <a:t> </a:t>
            </a:r>
          </a:p>
          <a:p>
            <a:pPr algn="just">
              <a:lnSpc>
                <a:spcPts val="2000"/>
              </a:lnSpc>
              <a:defRPr/>
            </a:pPr>
            <a:r>
              <a:rPr lang="en-US" altLang="zh-CN" sz="1500" dirty="0">
                <a:latin typeface="思源黑体" panose="020B0500000000000000" pitchFamily="34" charset="-122"/>
                <a:ea typeface="思源黑体" panose="020B0500000000000000" pitchFamily="34" charset="-122"/>
              </a:rPr>
              <a:t>Biological heat and mass transfer</a:t>
            </a:r>
            <a:r>
              <a:rPr lang="zh-CN" altLang="en-US" sz="1500" dirty="0">
                <a:latin typeface="思源黑体" panose="020B0500000000000000" pitchFamily="34" charset="-122"/>
                <a:ea typeface="思源黑体" panose="020B0500000000000000" pitchFamily="34" charset="-122"/>
              </a:rPr>
              <a:t>（生物传热传质）；</a:t>
            </a:r>
            <a:r>
              <a:rPr lang="en-US" altLang="zh-CN" sz="1500" dirty="0">
                <a:latin typeface="思源黑体" panose="020B0500000000000000" pitchFamily="34" charset="-122"/>
                <a:ea typeface="思源黑体" panose="020B0500000000000000" pitchFamily="34" charset="-122"/>
              </a:rPr>
              <a:t>Combustion and reactive flows</a:t>
            </a:r>
            <a:r>
              <a:rPr lang="zh-CN" altLang="en-US" sz="1500" dirty="0">
                <a:latin typeface="思源黑体" panose="020B0500000000000000" pitchFamily="34" charset="-122"/>
                <a:ea typeface="思源黑体" panose="020B0500000000000000" pitchFamily="34" charset="-122"/>
              </a:rPr>
              <a:t>（燃烧和反应流）；</a:t>
            </a:r>
            <a:r>
              <a:rPr lang="en-US" altLang="zh-CN" sz="1500" dirty="0">
                <a:latin typeface="思源黑体" panose="020B0500000000000000" pitchFamily="34" charset="-122"/>
                <a:ea typeface="思源黑体" panose="020B0500000000000000" pitchFamily="34" charset="-122"/>
              </a:rPr>
              <a:t>Conduction</a:t>
            </a:r>
            <a:r>
              <a:rPr lang="zh-CN" altLang="en-US" sz="1500" dirty="0">
                <a:latin typeface="思源黑体" panose="020B0500000000000000" pitchFamily="34" charset="-122"/>
                <a:ea typeface="思源黑体" panose="020B0500000000000000" pitchFamily="34" charset="-122"/>
              </a:rPr>
              <a:t>（传导）</a:t>
            </a:r>
            <a:r>
              <a:rPr lang="en-US" altLang="zh-CN" sz="1500" dirty="0">
                <a:latin typeface="思源黑体" panose="020B0500000000000000" pitchFamily="34" charset="-122"/>
                <a:ea typeface="思源黑体" panose="020B0500000000000000" pitchFamily="34" charset="-122"/>
              </a:rPr>
              <a:t>; Electronic and photonic cooling</a:t>
            </a:r>
            <a:r>
              <a:rPr lang="zh-CN" altLang="en-US" sz="1500" dirty="0">
                <a:latin typeface="思源黑体" panose="020B0500000000000000" pitchFamily="34" charset="-122"/>
                <a:ea typeface="思源黑体" panose="020B0500000000000000" pitchFamily="34" charset="-122"/>
              </a:rPr>
              <a:t>（电子和光子冷却）</a:t>
            </a:r>
            <a:r>
              <a:rPr lang="en-US" altLang="zh-CN" sz="1500" dirty="0">
                <a:latin typeface="思源黑体" panose="020B0500000000000000" pitchFamily="34" charset="-122"/>
                <a:ea typeface="思源黑体" panose="020B0500000000000000" pitchFamily="34" charset="-122"/>
              </a:rPr>
              <a:t>; Forced convection</a:t>
            </a:r>
            <a:r>
              <a:rPr lang="zh-CN" altLang="en-US" sz="1500" dirty="0">
                <a:latin typeface="思源黑体" panose="020B0500000000000000" pitchFamily="34" charset="-122"/>
                <a:ea typeface="思源黑体" panose="020B0500000000000000" pitchFamily="34" charset="-122"/>
              </a:rPr>
              <a:t>（强制对流）；</a:t>
            </a:r>
            <a:r>
              <a:rPr lang="en-US" altLang="zh-CN" sz="1500" dirty="0">
                <a:latin typeface="思源黑体" panose="020B0500000000000000" pitchFamily="34" charset="-122"/>
                <a:ea typeface="思源黑体" panose="020B0500000000000000" pitchFamily="34" charset="-122"/>
              </a:rPr>
              <a:t>Microscale and nanoscale heat and mass transfer</a:t>
            </a:r>
            <a:r>
              <a:rPr lang="zh-CN" altLang="en-US" sz="1500" dirty="0">
                <a:latin typeface="思源黑体" panose="020B0500000000000000" pitchFamily="34" charset="-122"/>
                <a:ea typeface="思源黑体" panose="020B0500000000000000" pitchFamily="34" charset="-122"/>
              </a:rPr>
              <a:t>（微米级和纳米级的传热传质）；</a:t>
            </a:r>
            <a:r>
              <a:rPr lang="en-US" altLang="zh-CN" sz="1500" dirty="0">
                <a:latin typeface="思源黑体" panose="020B0500000000000000" pitchFamily="34" charset="-122"/>
                <a:ea typeface="思源黑体" panose="020B0500000000000000" pitchFamily="34" charset="-122"/>
              </a:rPr>
              <a:t>radioactive heat transfer</a:t>
            </a:r>
            <a:r>
              <a:rPr lang="zh-CN" altLang="en-US" sz="1500" dirty="0">
                <a:latin typeface="思源黑体" panose="020B0500000000000000" pitchFamily="34" charset="-122"/>
                <a:ea typeface="思源黑体" panose="020B0500000000000000" pitchFamily="34" charset="-122"/>
              </a:rPr>
              <a:t>（辐射传热）；</a:t>
            </a:r>
            <a:r>
              <a:rPr lang="en-US" altLang="zh-CN" sz="1500" dirty="0">
                <a:latin typeface="思源黑体" panose="020B0500000000000000" pitchFamily="34" charset="-122"/>
                <a:ea typeface="思源黑体" panose="020B0500000000000000" pitchFamily="34" charset="-122"/>
              </a:rPr>
              <a:t>Solar-thermal processes</a:t>
            </a:r>
            <a:r>
              <a:rPr lang="zh-CN" altLang="en-US" sz="1500" dirty="0">
                <a:latin typeface="思源黑体" panose="020B0500000000000000" pitchFamily="34" charset="-122"/>
                <a:ea typeface="思源黑体" panose="020B0500000000000000" pitchFamily="34" charset="-122"/>
              </a:rPr>
              <a:t>（太阳能热过程）</a:t>
            </a:r>
            <a:r>
              <a:rPr lang="en-US" altLang="zh-CN" sz="1500" dirty="0">
                <a:latin typeface="思源黑体" panose="020B0500000000000000" pitchFamily="34" charset="-122"/>
                <a:ea typeface="思源黑体" panose="020B0500000000000000" pitchFamily="34" charset="-122"/>
              </a:rPr>
              <a:t>; Thermal systems</a:t>
            </a:r>
            <a:r>
              <a:rPr lang="zh-CN" altLang="en-US" sz="1500" dirty="0">
                <a:latin typeface="思源黑体" panose="020B0500000000000000" pitchFamily="34" charset="-122"/>
                <a:ea typeface="思源黑体" panose="020B0500000000000000" pitchFamily="34" charset="-122"/>
              </a:rPr>
              <a:t>（热系统）</a:t>
            </a:r>
            <a:r>
              <a:rPr lang="en-US" altLang="zh-CN" sz="1500" dirty="0">
                <a:latin typeface="思源黑体" panose="020B0500000000000000" pitchFamily="34" charset="-122"/>
                <a:ea typeface="思源黑体" panose="020B0500000000000000" pitchFamily="34" charset="-122"/>
              </a:rPr>
              <a:t>; Two-phase flow and heat transfer</a:t>
            </a:r>
            <a:r>
              <a:rPr lang="zh-CN" altLang="en-US" sz="1500" dirty="0">
                <a:latin typeface="思源黑体" panose="020B0500000000000000" pitchFamily="34" charset="-122"/>
                <a:ea typeface="思源黑体" panose="020B0500000000000000" pitchFamily="34" charset="-122"/>
              </a:rPr>
              <a:t>（两相流和传热）。</a:t>
            </a:r>
            <a:endParaRPr lang="en-US" altLang="zh-CN" sz="1500" dirty="0">
              <a:latin typeface="思源黑体" panose="020B0500000000000000" pitchFamily="34" charset="-122"/>
              <a:ea typeface="思源黑体" panose="020B0500000000000000" pitchFamily="34" charset="-122"/>
            </a:endParaRPr>
          </a:p>
          <a:p>
            <a:pPr>
              <a:lnSpc>
                <a:spcPts val="2000"/>
              </a:lnSpc>
              <a:defRPr/>
            </a:pPr>
            <a:endParaRPr lang="en-US" altLang="zh-CN" sz="1500" dirty="0">
              <a:latin typeface="思源黑体" panose="020B0500000000000000" pitchFamily="34" charset="-122"/>
              <a:ea typeface="思源黑体" panose="020B0500000000000000" pitchFamily="34" charset="-122"/>
            </a:endParaRPr>
          </a:p>
          <a:p>
            <a:pPr>
              <a:defRPr/>
            </a:pPr>
            <a:r>
              <a:rPr lang="zh-CN" altLang="en-US" sz="1500" b="1" dirty="0">
                <a:latin typeface="思源黑体" panose="020B0500000000000000" pitchFamily="34" charset="-122"/>
                <a:ea typeface="思源黑体" panose="020B0500000000000000" pitchFamily="34" charset="-122"/>
              </a:rPr>
              <a:t>访问网址：</a:t>
            </a:r>
            <a:r>
              <a:rPr lang="en-US" altLang="zh-CN" sz="1500" dirty="0">
                <a:latin typeface="思源黑体" panose="020B0500000000000000" pitchFamily="34" charset="-122"/>
                <a:ea typeface="思源黑体" panose="020B0500000000000000" pitchFamily="34" charset="-122"/>
                <a:hlinkClick r:id="rId4"/>
              </a:rPr>
              <a:t>https://asmedigitalcollection.asme.org/heattransfer</a:t>
            </a:r>
            <a:endParaRPr lang="en-US" altLang="zh-CN" sz="1500" b="1"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811815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33854" y="2019251"/>
            <a:ext cx="7820025" cy="1211263"/>
          </a:xfrm>
          <a:prstGeom prst="rect">
            <a:avLst/>
          </a:prstGeom>
          <a:noFill/>
          <a:ln w="9525">
            <a:noFill/>
            <a:miter lim="800000"/>
            <a:headEnd/>
            <a:tailEnd/>
          </a:ln>
        </p:spPr>
        <p:txBody>
          <a:bodyPr/>
          <a:lstStyle/>
          <a:p>
            <a:pPr algn="just">
              <a:spcBef>
                <a:spcPts val="600"/>
              </a:spcBef>
              <a:buFont typeface="Wingdings" pitchFamily="2" charset="2"/>
              <a:buChar char="p"/>
              <a:defRPr/>
            </a:pPr>
            <a:r>
              <a:rPr lang="en-US" altLang="zh-CN" b="1" dirty="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传热传质期刊</a:t>
            </a:r>
            <a:r>
              <a:rPr lang="en-US" altLang="zh-CN" b="1" dirty="0">
                <a:latin typeface="思源黑体" panose="020B0500000000000000" pitchFamily="34" charset="-122"/>
                <a:ea typeface="思源黑体" panose="020B0500000000000000" pitchFamily="34" charset="-122"/>
              </a:rPr>
              <a:t>》Journal of Heat and Mass Transfer</a:t>
            </a:r>
          </a:p>
        </p:txBody>
      </p:sp>
      <p:sp>
        <p:nvSpPr>
          <p:cNvPr id="8" name="矩形 7"/>
          <p:cNvSpPr>
            <a:spLocks noChangeArrowheads="1"/>
          </p:cNvSpPr>
          <p:nvPr/>
        </p:nvSpPr>
        <p:spPr bwMode="auto">
          <a:xfrm>
            <a:off x="2135188" y="2624883"/>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panose="020B0500000000000000" pitchFamily="34" charset="-122"/>
                <a:ea typeface="思源黑体" panose="020B0500000000000000" pitchFamily="34" charset="-122"/>
              </a:rPr>
              <a:t>国内外研究人员单位：</a:t>
            </a:r>
            <a:r>
              <a:rPr lang="en-US" altLang="zh-CN" sz="1600" b="1" dirty="0">
                <a:latin typeface="思源黑体" panose="020B0500000000000000" pitchFamily="34" charset="-122"/>
                <a:ea typeface="思源黑体" panose="020B0500000000000000" pitchFamily="34" charset="-122"/>
              </a:rPr>
              <a:t> </a:t>
            </a:r>
          </a:p>
        </p:txBody>
      </p:sp>
      <p:sp>
        <p:nvSpPr>
          <p:cNvPr id="9" name="Content Placeholder 2"/>
          <p:cNvSpPr txBox="1">
            <a:spLocks/>
          </p:cNvSpPr>
          <p:nvPr/>
        </p:nvSpPr>
        <p:spPr bwMode="auto">
          <a:xfrm>
            <a:off x="2238374" y="2965654"/>
            <a:ext cx="5322168"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麻省理工学院</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斯坦福大学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普渡大学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明尼苏达大学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德克萨斯</a:t>
            </a:r>
            <a:r>
              <a:rPr lang="en-US" altLang="zh-CN" sz="1600" dirty="0">
                <a:latin typeface="思源黑体" panose="020B0500000000000000" pitchFamily="34" charset="-122"/>
                <a:ea typeface="思源黑体" panose="020B0500000000000000" pitchFamily="34" charset="-122"/>
              </a:rPr>
              <a:t>A&amp;M</a:t>
            </a:r>
            <a:r>
              <a:rPr lang="zh-CN" altLang="en-US" sz="1600" dirty="0">
                <a:latin typeface="思源黑体" panose="020B0500000000000000" pitchFamily="34" charset="-122"/>
                <a:ea typeface="思源黑体" panose="020B0500000000000000" pitchFamily="34" charset="-122"/>
              </a:rPr>
              <a:t>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加州大学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密苏里大学</a:t>
            </a:r>
            <a:endParaRPr lang="en-US" altLang="zh-CN" sz="1600" dirty="0">
              <a:latin typeface="思源黑体" panose="020B0500000000000000" pitchFamily="34" charset="-122"/>
              <a:ea typeface="思源黑体" panose="020B0500000000000000" pitchFamily="34" charset="-122"/>
            </a:endParaRPr>
          </a:p>
        </p:txBody>
      </p:sp>
      <p:sp>
        <p:nvSpPr>
          <p:cNvPr id="10" name="Content Placeholder 2"/>
          <p:cNvSpPr txBox="1">
            <a:spLocks/>
          </p:cNvSpPr>
          <p:nvPr/>
        </p:nvSpPr>
        <p:spPr bwMode="auto">
          <a:xfrm>
            <a:off x="5087937" y="2985244"/>
            <a:ext cx="3738562" cy="313636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哈尔滨工业大学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西安交通大学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大连海事大学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兰州交通大学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endParaRPr lang="en-US" altLang="zh-CN" sz="1600" dirty="0">
              <a:latin typeface="思源黑体" panose="020B0500000000000000" pitchFamily="34" charset="-122"/>
              <a:ea typeface="思源黑体" panose="020B0500000000000000" pitchFamily="34" charset="-122"/>
            </a:endParaRPr>
          </a:p>
        </p:txBody>
      </p:sp>
      <p:sp>
        <p:nvSpPr>
          <p:cNvPr id="12" name="Title 1"/>
          <p:cNvSpPr txBox="1">
            <a:spLocks/>
          </p:cNvSpPr>
          <p:nvPr/>
        </p:nvSpPr>
        <p:spPr bwMode="auto">
          <a:xfrm>
            <a:off x="2135560" y="908720"/>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pic>
        <p:nvPicPr>
          <p:cNvPr id="15" name="图片 14" descr="Issue Cover"/>
          <p:cNvPicPr/>
          <p:nvPr/>
        </p:nvPicPr>
        <p:blipFill>
          <a:blip r:embed="rId3">
            <a:extLst>
              <a:ext uri="{28A0092B-C50C-407E-A947-70E740481C1C}">
                <a14:useLocalDpi xmlns:a14="http://schemas.microsoft.com/office/drawing/2010/main" val="0"/>
              </a:ext>
            </a:extLst>
          </a:blip>
          <a:srcRect/>
          <a:stretch>
            <a:fillRect/>
          </a:stretch>
        </p:blipFill>
        <p:spPr bwMode="auto">
          <a:xfrm>
            <a:off x="8631449" y="1113656"/>
            <a:ext cx="1440000" cy="1800000"/>
          </a:xfrm>
          <a:prstGeom prst="rect">
            <a:avLst/>
          </a:prstGeom>
          <a:noFill/>
          <a:ln>
            <a:no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9935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2133601" y="1700114"/>
            <a:ext cx="6842719" cy="2714546"/>
          </a:xfrm>
          <a:prstGeom prst="rect">
            <a:avLst/>
          </a:prstGeom>
        </p:spPr>
        <p:txBody>
          <a:bodyPr/>
          <a:lstStyle/>
          <a:p>
            <a:pPr>
              <a:lnSpc>
                <a:spcPct val="150000"/>
              </a:lnSpc>
              <a:spcBef>
                <a:spcPts val="600"/>
              </a:spcBef>
              <a:buFont typeface="Wingdings" pitchFamily="2" charset="2"/>
              <a:buChar char="p"/>
              <a:defRPr/>
            </a:pPr>
            <a:r>
              <a:rPr lang="en-US" altLang="zh-CN" sz="2000" b="1" dirty="0">
                <a:latin typeface="思源黑体" panose="020B0500000000000000" pitchFamily="34" charset="-122"/>
                <a:ea typeface="思源黑体" panose="020B0500000000000000" pitchFamily="34" charset="-122"/>
              </a:rPr>
              <a:t>《</a:t>
            </a:r>
            <a:r>
              <a:rPr lang="zh-CN" altLang="en-US" sz="2000" b="1" dirty="0">
                <a:latin typeface="思源黑体" panose="020B0500000000000000" pitchFamily="34" charset="-122"/>
                <a:ea typeface="思源黑体" panose="020B0500000000000000" pitchFamily="34" charset="-122"/>
              </a:rPr>
              <a:t>机械设计期刊</a:t>
            </a:r>
            <a:r>
              <a:rPr lang="en-US" altLang="zh-CN" sz="2000" b="1" dirty="0">
                <a:latin typeface="思源黑体" panose="020B0500000000000000" pitchFamily="34" charset="-122"/>
                <a:ea typeface="思源黑体" panose="020B0500000000000000" pitchFamily="34" charset="-122"/>
              </a:rPr>
              <a:t>》</a:t>
            </a:r>
            <a:r>
              <a:rPr lang="en-US" sz="2000" b="1" dirty="0">
                <a:latin typeface="思源黑体" panose="020B0500000000000000" pitchFamily="34" charset="-122"/>
                <a:ea typeface="思源黑体" panose="020B0500000000000000" pitchFamily="34" charset="-122"/>
              </a:rPr>
              <a:t>Journal of Mechanical Design</a:t>
            </a: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收录在</a:t>
            </a:r>
            <a:r>
              <a:rPr lang="en-US" altLang="zh-CN" sz="1600" dirty="0">
                <a:latin typeface="思源黑体" panose="020B0500000000000000" pitchFamily="34" charset="-122"/>
                <a:ea typeface="思源黑体" panose="020B0500000000000000" pitchFamily="34" charset="-122"/>
              </a:rPr>
              <a:t>SCI</a:t>
            </a:r>
            <a:r>
              <a:rPr lang="zh-CN" altLang="en-US" sz="1600" dirty="0">
                <a:latin typeface="思源黑体" panose="020B0500000000000000" pitchFamily="34" charset="-122"/>
                <a:ea typeface="思源黑体" panose="020B0500000000000000" pitchFamily="34" charset="-122"/>
              </a:rPr>
              <a:t>机械工程领域，位于</a:t>
            </a:r>
            <a:r>
              <a:rPr lang="en-US" altLang="zh-CN" sz="1600" dirty="0">
                <a:latin typeface="思源黑体" panose="020B0500000000000000" pitchFamily="34" charset="-122"/>
                <a:ea typeface="思源黑体" panose="020B0500000000000000" pitchFamily="34" charset="-122"/>
              </a:rPr>
              <a:t>JCR</a:t>
            </a:r>
            <a:r>
              <a:rPr lang="zh-CN" altLang="en-US" sz="1600" dirty="0">
                <a:latin typeface="思源黑体" panose="020B0500000000000000" pitchFamily="34" charset="-122"/>
                <a:ea typeface="思源黑体" panose="020B0500000000000000" pitchFamily="34" charset="-122"/>
              </a:rPr>
              <a:t>分区</a:t>
            </a:r>
            <a:r>
              <a:rPr lang="en-US" altLang="zh-CN" sz="1600" dirty="0">
                <a:latin typeface="思源黑体" panose="020B0500000000000000" pitchFamily="34" charset="-122"/>
                <a:ea typeface="思源黑体" panose="020B0500000000000000" pitchFamily="34" charset="-122"/>
              </a:rPr>
              <a:t>Q2</a:t>
            </a:r>
            <a:r>
              <a:rPr lang="zh-CN" altLang="en-US" sz="1600" dirty="0">
                <a:latin typeface="思源黑体" panose="020B0500000000000000" pitchFamily="34" charset="-122"/>
                <a:ea typeface="思源黑体" panose="020B0500000000000000" pitchFamily="34" charset="-122"/>
              </a:rPr>
              <a:t>。</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为广大设计界服务，是工程设计活动各个方面的学术性和档案性研究的场所，欢迎来自设计各个领域的贡献，重点关注设计综合。</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 应用于交通工具、建筑、设备、产品加工、生产系统等领域。</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 开放每年评选的获奖文章。</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每季度一次举行网络研讨会。</a:t>
            </a:r>
            <a:endParaRPr lang="en-US" altLang="zh-CN" sz="1600" dirty="0">
              <a:latin typeface="思源黑体" panose="020B0500000000000000" pitchFamily="34" charset="-122"/>
              <a:ea typeface="思源黑体" panose="020B0500000000000000" pitchFamily="34" charset="-122"/>
            </a:endParaRPr>
          </a:p>
        </p:txBody>
      </p:sp>
      <p:sp>
        <p:nvSpPr>
          <p:cNvPr id="14" name="矩形 13"/>
          <p:cNvSpPr/>
          <p:nvPr/>
        </p:nvSpPr>
        <p:spPr>
          <a:xfrm>
            <a:off x="2133600" y="4413151"/>
            <a:ext cx="8354887" cy="1938992"/>
          </a:xfrm>
          <a:prstGeom prst="rect">
            <a:avLst/>
          </a:prstGeom>
        </p:spPr>
        <p:txBody>
          <a:bodyPr wrap="square">
            <a:spAutoFit/>
          </a:bodyPr>
          <a:lstStyle/>
          <a:p>
            <a:pPr fontAlgn="auto">
              <a:defRPr/>
            </a:pPr>
            <a:r>
              <a:rPr lang="zh-CN" altLang="en-US" sz="1500" b="1" dirty="0">
                <a:latin typeface="思源黑体" panose="020B0500000000000000" pitchFamily="34" charset="-122"/>
                <a:ea typeface="思源黑体" panose="020B0500000000000000" pitchFamily="34" charset="-122"/>
              </a:rPr>
              <a:t>检索关键词：</a:t>
            </a:r>
            <a:r>
              <a:rPr lang="en-US" altLang="zh-CN" sz="1500" b="1" dirty="0">
                <a:latin typeface="思源黑体" panose="020B0500000000000000" pitchFamily="34" charset="-122"/>
                <a:ea typeface="思源黑体" panose="020B0500000000000000" pitchFamily="34" charset="-122"/>
              </a:rPr>
              <a:t> </a:t>
            </a:r>
          </a:p>
          <a:p>
            <a:pPr algn="just" fontAlgn="auto">
              <a:defRPr/>
            </a:pPr>
            <a:r>
              <a:rPr lang="en-US" altLang="zh-CN" sz="1500" dirty="0">
                <a:latin typeface="思源黑体" panose="020B0500000000000000" pitchFamily="34" charset="-122"/>
                <a:ea typeface="思源黑体" panose="020B0500000000000000" pitchFamily="34" charset="-122"/>
              </a:rPr>
              <a:t>design automation</a:t>
            </a:r>
            <a:r>
              <a:rPr lang="zh-CN" altLang="en-US" sz="1500" dirty="0">
                <a:latin typeface="思源黑体" panose="020B0500000000000000" pitchFamily="34" charset="-122"/>
                <a:ea typeface="思源黑体" panose="020B0500000000000000" pitchFamily="34" charset="-122"/>
              </a:rPr>
              <a:t>（设计自动化）；</a:t>
            </a:r>
            <a:r>
              <a:rPr lang="en-US" altLang="zh-CN" sz="1500" dirty="0">
                <a:latin typeface="思源黑体" panose="020B0500000000000000" pitchFamily="34" charset="-122"/>
                <a:ea typeface="思源黑体" panose="020B0500000000000000" pitchFamily="34" charset="-122"/>
              </a:rPr>
              <a:t>virtual reality</a:t>
            </a:r>
            <a:r>
              <a:rPr lang="zh-CN" altLang="en-US" sz="1500" dirty="0">
                <a:latin typeface="思源黑体" panose="020B0500000000000000" pitchFamily="34" charset="-122"/>
                <a:ea typeface="思源黑体" panose="020B0500000000000000" pitchFamily="34" charset="-122"/>
              </a:rPr>
              <a:t>（虚拟现实）；</a:t>
            </a:r>
            <a:r>
              <a:rPr lang="en-US" altLang="zh-CN" sz="1500" dirty="0">
                <a:latin typeface="思源黑体" panose="020B0500000000000000" pitchFamily="34" charset="-122"/>
                <a:ea typeface="思源黑体" panose="020B0500000000000000" pitchFamily="34" charset="-122"/>
              </a:rPr>
              <a:t>geometric design</a:t>
            </a:r>
            <a:r>
              <a:rPr lang="zh-CN" altLang="en-US" sz="1500" dirty="0">
                <a:latin typeface="思源黑体" panose="020B0500000000000000" pitchFamily="34" charset="-122"/>
                <a:ea typeface="思源黑体" panose="020B0500000000000000" pitchFamily="34" charset="-122"/>
              </a:rPr>
              <a:t>（几何设计）；</a:t>
            </a:r>
            <a:r>
              <a:rPr lang="en-US" altLang="zh-CN" sz="1500" dirty="0">
                <a:latin typeface="思源黑体" panose="020B0500000000000000" pitchFamily="34" charset="-122"/>
                <a:ea typeface="思源黑体" panose="020B0500000000000000" pitchFamily="34" charset="-122"/>
              </a:rPr>
              <a:t>design optimization</a:t>
            </a:r>
            <a:r>
              <a:rPr lang="zh-CN" altLang="en-US" sz="1500" dirty="0">
                <a:latin typeface="思源黑体" panose="020B0500000000000000" pitchFamily="34" charset="-122"/>
                <a:ea typeface="思源黑体" panose="020B0500000000000000" pitchFamily="34" charset="-122"/>
              </a:rPr>
              <a:t>（设计评估）；</a:t>
            </a:r>
            <a:r>
              <a:rPr lang="en-US" altLang="zh-CN" sz="1500" dirty="0">
                <a:latin typeface="思源黑体" panose="020B0500000000000000" pitchFamily="34" charset="-122"/>
                <a:ea typeface="思源黑体" panose="020B0500000000000000" pitchFamily="34" charset="-122"/>
              </a:rPr>
              <a:t>data-driven design</a:t>
            </a:r>
            <a:r>
              <a:rPr lang="zh-CN" altLang="en-US" sz="1500" dirty="0">
                <a:latin typeface="思源黑体" panose="020B0500000000000000" pitchFamily="34" charset="-122"/>
                <a:ea typeface="思源黑体" panose="020B0500000000000000" pitchFamily="34" charset="-122"/>
              </a:rPr>
              <a:t>（数据驱动设计）；</a:t>
            </a:r>
            <a:r>
              <a:rPr lang="en-US" altLang="zh-CN" sz="1500" dirty="0">
                <a:latin typeface="思源黑体" panose="020B0500000000000000" pitchFamily="34" charset="-122"/>
                <a:ea typeface="思源黑体" panose="020B0500000000000000" pitchFamily="34" charset="-122"/>
              </a:rPr>
              <a:t>artificial intelligence in design</a:t>
            </a:r>
            <a:r>
              <a:rPr lang="zh-CN" altLang="en-US" sz="1500" dirty="0">
                <a:latin typeface="思源黑体" panose="020B0500000000000000" pitchFamily="34" charset="-122"/>
                <a:ea typeface="思源黑体" panose="020B0500000000000000" pitchFamily="34" charset="-122"/>
              </a:rPr>
              <a:t>（人工智能在设计中的应用）；</a:t>
            </a:r>
            <a:r>
              <a:rPr lang="en-US" altLang="zh-CN" sz="1500" dirty="0">
                <a:latin typeface="思源黑体" panose="020B0500000000000000" pitchFamily="34" charset="-122"/>
                <a:ea typeface="思源黑体" panose="020B0500000000000000" pitchFamily="34" charset="-122"/>
              </a:rPr>
              <a:t>Design for manufacturing and the lifecycle</a:t>
            </a:r>
            <a:r>
              <a:rPr lang="zh-CN" altLang="en-US" sz="1500" dirty="0">
                <a:latin typeface="思源黑体" panose="020B0500000000000000" pitchFamily="34" charset="-122"/>
                <a:ea typeface="思源黑体" panose="020B0500000000000000" pitchFamily="34" charset="-122"/>
              </a:rPr>
              <a:t>（制造和生命周期设计）；</a:t>
            </a:r>
            <a:r>
              <a:rPr lang="en-US" altLang="zh-CN" sz="1500" dirty="0">
                <a:latin typeface="思源黑体" panose="020B0500000000000000" pitchFamily="34" charset="-122"/>
                <a:ea typeface="思源黑体" panose="020B0500000000000000" pitchFamily="34" charset="-122"/>
              </a:rPr>
              <a:t>Design of mechanisms and robotic systems</a:t>
            </a:r>
            <a:r>
              <a:rPr lang="zh-CN" altLang="en-US" sz="1500" dirty="0">
                <a:latin typeface="思源黑体" panose="020B0500000000000000" pitchFamily="34" charset="-122"/>
                <a:ea typeface="思源黑体" panose="020B0500000000000000" pitchFamily="34" charset="-122"/>
              </a:rPr>
              <a:t>（机构和机器人系统设计）；</a:t>
            </a:r>
            <a:r>
              <a:rPr lang="en-US" altLang="zh-CN" sz="1500" dirty="0">
                <a:latin typeface="思源黑体" panose="020B0500000000000000" pitchFamily="34" charset="-122"/>
                <a:ea typeface="思源黑体" panose="020B0500000000000000" pitchFamily="34" charset="-122"/>
              </a:rPr>
              <a:t>Design theory and methodology</a:t>
            </a:r>
            <a:r>
              <a:rPr lang="zh-CN" altLang="en-US" sz="1500" dirty="0">
                <a:latin typeface="思源黑体" panose="020B0500000000000000" pitchFamily="34" charset="-122"/>
                <a:ea typeface="思源黑体" panose="020B0500000000000000" pitchFamily="34" charset="-122"/>
              </a:rPr>
              <a:t>（设计理论和方法论）。</a:t>
            </a:r>
            <a:endParaRPr lang="en-US" altLang="zh-CN" sz="1500" dirty="0">
              <a:latin typeface="思源黑体" panose="020B0500000000000000" pitchFamily="34" charset="-122"/>
              <a:ea typeface="思源黑体" panose="020B0500000000000000" pitchFamily="34" charset="-122"/>
            </a:endParaRPr>
          </a:p>
          <a:p>
            <a:pPr fontAlgn="auto">
              <a:defRPr/>
            </a:pPr>
            <a:endParaRPr lang="en-US" altLang="zh-CN" sz="1500" dirty="0">
              <a:latin typeface="思源黑体" panose="020B0500000000000000" pitchFamily="34" charset="-122"/>
              <a:ea typeface="思源黑体" panose="020B0500000000000000" pitchFamily="34" charset="-122"/>
            </a:endParaRPr>
          </a:p>
          <a:p>
            <a:pPr>
              <a:defRPr/>
            </a:pPr>
            <a:r>
              <a:rPr lang="zh-CN" altLang="zh-CN" sz="1500" b="1" dirty="0">
                <a:latin typeface="思源黑体" panose="020B0500000000000000" pitchFamily="34" charset="-122"/>
                <a:ea typeface="思源黑体" panose="020B0500000000000000" pitchFamily="34" charset="-122"/>
              </a:rPr>
              <a:t>访问网址：</a:t>
            </a:r>
            <a:r>
              <a:rPr lang="en-US" altLang="zh-CN" sz="1500" u="sng" dirty="0">
                <a:latin typeface="思源黑体" panose="020B0500000000000000" pitchFamily="34" charset="-122"/>
                <a:ea typeface="思源黑体" panose="020B0500000000000000" pitchFamily="34" charset="-122"/>
                <a:hlinkClick r:id="rId3"/>
              </a:rPr>
              <a:t>https://asmedigitalcollection.asme.org/mechanicaldesign</a:t>
            </a:r>
            <a:r>
              <a:rPr lang="en-US" altLang="zh-CN" sz="1500" dirty="0">
                <a:latin typeface="思源黑体" panose="020B0500000000000000" pitchFamily="34" charset="-122"/>
                <a:ea typeface="思源黑体" panose="020B0500000000000000" pitchFamily="34" charset="-122"/>
              </a:rPr>
              <a:t>  </a:t>
            </a:r>
            <a:endParaRPr lang="en-US" altLang="zh-CN" sz="15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pic>
        <p:nvPicPr>
          <p:cNvPr id="16" name="Picture 2" descr="http://mechanicaldesign.asmedigitalcollection.asme.org/Images/client/covers/jc126.jpeg"/>
          <p:cNvPicPr>
            <a:picLocks noChangeAspect="1" noChangeArrowheads="1"/>
          </p:cNvPicPr>
          <p:nvPr/>
        </p:nvPicPr>
        <p:blipFill>
          <a:blip r:embed="rId4" cstate="print"/>
          <a:srcRect/>
          <a:stretch>
            <a:fillRect/>
          </a:stretch>
        </p:blipFill>
        <p:spPr bwMode="auto">
          <a:xfrm>
            <a:off x="8976320" y="1124744"/>
            <a:ext cx="1397260" cy="1800000"/>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bwMode="auto">
          <a:xfrm>
            <a:off x="2135560" y="908720"/>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sp>
        <p:nvSpPr>
          <p:cNvPr id="2" name="文本框 1"/>
          <p:cNvSpPr txBox="1"/>
          <p:nvPr/>
        </p:nvSpPr>
        <p:spPr>
          <a:xfrm>
            <a:off x="8767675" y="3055405"/>
            <a:ext cx="1979290" cy="923330"/>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zh-CN" altLang="en-US" sz="1200" dirty="0" smtClean="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2.9</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smtClean="0">
                <a:latin typeface="思源黑体" panose="020B0500000000000000" pitchFamily="34" charset="-122"/>
                <a:ea typeface="思源黑体" panose="020B0500000000000000" pitchFamily="34" charset="-122"/>
              </a:rPr>
              <a:t>：</a:t>
            </a:r>
            <a:r>
              <a:rPr lang="en-US" altLang="zh-CN" sz="1200" dirty="0">
                <a:latin typeface="思源黑体" panose="020B0500000000000000" pitchFamily="34" charset="-122"/>
                <a:ea typeface="思源黑体" panose="020B0500000000000000" pitchFamily="34" charset="-122"/>
              </a:rPr>
              <a:t>8</a:t>
            </a:r>
            <a:r>
              <a:rPr lang="en-US" altLang="zh-CN" sz="1200" dirty="0" smtClean="0">
                <a:latin typeface="思源黑体" panose="020B0500000000000000" pitchFamily="34" charset="-122"/>
                <a:ea typeface="思源黑体" panose="020B0500000000000000" pitchFamily="34" charset="-122"/>
              </a:rPr>
              <a:t>.0</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zh-CN" altLang="en-US" sz="1200" dirty="0">
                <a:latin typeface="思源黑体" panose="020B0500000000000000" pitchFamily="34" charset="-122"/>
                <a:ea typeface="思源黑体" panose="020B0500000000000000" pitchFamily="34" charset="-122"/>
              </a:rPr>
              <a:t>年度被引用次数</a:t>
            </a:r>
            <a:r>
              <a:rPr lang="zh-CN" altLang="en-US" sz="1200" dirty="0" smtClean="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8,444</a:t>
            </a:r>
            <a:endParaRPr lang="en-US" altLang="zh-CN" sz="12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89925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133600" y="1976885"/>
            <a:ext cx="7820025" cy="1211263"/>
          </a:xfrm>
          <a:prstGeom prst="rect">
            <a:avLst/>
          </a:prstGeom>
          <a:noFill/>
          <a:ln w="9525">
            <a:noFill/>
            <a:miter lim="800000"/>
            <a:headEnd/>
            <a:tailEnd/>
          </a:ln>
        </p:spPr>
        <p:txBody>
          <a:bodyPr/>
          <a:lstStyle/>
          <a:p>
            <a:pPr>
              <a:lnSpc>
                <a:spcPct val="150000"/>
              </a:lnSpc>
              <a:spcBef>
                <a:spcPts val="600"/>
              </a:spcBef>
              <a:buFont typeface="Wingdings" pitchFamily="2" charset="2"/>
              <a:buChar char="p"/>
            </a:pPr>
            <a:r>
              <a:rPr lang="en-US" altLang="zh-CN" sz="2000" b="1" dirty="0">
                <a:latin typeface="思源黑体" panose="020B0500000000000000" pitchFamily="34" charset="-122"/>
                <a:ea typeface="思源黑体" panose="020B0500000000000000" pitchFamily="34" charset="-122"/>
              </a:rPr>
              <a:t>《</a:t>
            </a:r>
            <a:r>
              <a:rPr lang="zh-CN" altLang="en-US" sz="2000" b="1" dirty="0">
                <a:latin typeface="思源黑体" panose="020B0500000000000000" pitchFamily="34" charset="-122"/>
                <a:ea typeface="思源黑体" panose="020B0500000000000000" pitchFamily="34" charset="-122"/>
              </a:rPr>
              <a:t>机械设计期刊</a:t>
            </a:r>
            <a:r>
              <a:rPr lang="en-US" altLang="zh-CN" sz="2000" b="1" dirty="0">
                <a:latin typeface="思源黑体" panose="020B0500000000000000" pitchFamily="34" charset="-122"/>
                <a:ea typeface="思源黑体" panose="020B0500000000000000" pitchFamily="34" charset="-122"/>
              </a:rPr>
              <a:t>》Journal of Mechanical Design</a:t>
            </a:r>
          </a:p>
        </p:txBody>
      </p:sp>
      <p:sp>
        <p:nvSpPr>
          <p:cNvPr id="7" name="矩形 6"/>
          <p:cNvSpPr>
            <a:spLocks noChangeArrowheads="1"/>
          </p:cNvSpPr>
          <p:nvPr/>
        </p:nvSpPr>
        <p:spPr bwMode="auto">
          <a:xfrm>
            <a:off x="2169567" y="2730374"/>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panose="020B0500000000000000" pitchFamily="34" charset="-122"/>
                <a:ea typeface="思源黑体" panose="020B0500000000000000" pitchFamily="34" charset="-122"/>
              </a:rPr>
              <a:t>国内外研究人员单位：</a:t>
            </a:r>
            <a:r>
              <a:rPr lang="en-US" altLang="zh-CN" sz="1600" b="1" dirty="0">
                <a:latin typeface="思源黑体" panose="020B0500000000000000" pitchFamily="34" charset="-122"/>
                <a:ea typeface="思源黑体" panose="020B0500000000000000" pitchFamily="34" charset="-122"/>
              </a:rPr>
              <a:t> </a:t>
            </a:r>
          </a:p>
        </p:txBody>
      </p:sp>
      <p:sp>
        <p:nvSpPr>
          <p:cNvPr id="8" name="Content Placeholder 2"/>
          <p:cNvSpPr txBox="1">
            <a:spLocks/>
          </p:cNvSpPr>
          <p:nvPr/>
        </p:nvSpPr>
        <p:spPr bwMode="auto">
          <a:xfrm>
            <a:off x="2205067" y="3116709"/>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麻省理工学院</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卡耐基</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梅隆大学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普渡大学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德克萨斯</a:t>
            </a:r>
            <a:r>
              <a:rPr lang="en-US" altLang="zh-CN" sz="1600" dirty="0">
                <a:latin typeface="思源黑体" panose="020B0500000000000000" pitchFamily="34" charset="-122"/>
                <a:ea typeface="思源黑体" panose="020B0500000000000000" pitchFamily="34" charset="-122"/>
              </a:rPr>
              <a:t>A&amp;M</a:t>
            </a:r>
            <a:r>
              <a:rPr lang="zh-CN" altLang="en-US" sz="1600" dirty="0">
                <a:latin typeface="思源黑体" panose="020B0500000000000000" pitchFamily="34" charset="-122"/>
                <a:ea typeface="思源黑体" panose="020B0500000000000000" pitchFamily="34" charset="-122"/>
              </a:rPr>
              <a:t>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加州大学</a:t>
            </a:r>
            <a:endParaRPr lang="en-US" altLang="zh-CN" sz="1600" dirty="0">
              <a:latin typeface="思源黑体" panose="020B0500000000000000" pitchFamily="34" charset="-122"/>
              <a:ea typeface="思源黑体" panose="020B0500000000000000" pitchFamily="34" charset="-122"/>
            </a:endParaRPr>
          </a:p>
        </p:txBody>
      </p:sp>
      <p:sp>
        <p:nvSpPr>
          <p:cNvPr id="9" name="Content Placeholder 2"/>
          <p:cNvSpPr txBox="1">
            <a:spLocks/>
          </p:cNvSpPr>
          <p:nvPr/>
        </p:nvSpPr>
        <p:spPr bwMode="auto">
          <a:xfrm>
            <a:off x="5087937" y="3116709"/>
            <a:ext cx="3738562"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北京航空航天大学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西安交通大学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大连理工大学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重庆大学</a:t>
            </a:r>
            <a:endParaRPr lang="en-US" altLang="zh-CN" sz="1600" dirty="0">
              <a:latin typeface="思源黑体" panose="020B0500000000000000" pitchFamily="34" charset="-122"/>
              <a:ea typeface="思源黑体" panose="020B0500000000000000" pitchFamily="34" charset="-122"/>
            </a:endParaRPr>
          </a:p>
        </p:txBody>
      </p:sp>
      <p:sp>
        <p:nvSpPr>
          <p:cNvPr id="13" name="Title 1"/>
          <p:cNvSpPr txBox="1">
            <a:spLocks/>
          </p:cNvSpPr>
          <p:nvPr/>
        </p:nvSpPr>
        <p:spPr bwMode="auto">
          <a:xfrm>
            <a:off x="2135560" y="980728"/>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pic>
        <p:nvPicPr>
          <p:cNvPr id="12" name="Picture 2" descr="http://mechanicaldesign.asmedigitalcollection.asme.org/Images/client/covers/jc126.jpeg"/>
          <p:cNvPicPr>
            <a:picLocks noChangeAspect="1" noChangeArrowheads="1"/>
          </p:cNvPicPr>
          <p:nvPr/>
        </p:nvPicPr>
        <p:blipFill>
          <a:blip r:embed="rId3" cstate="print"/>
          <a:srcRect/>
          <a:stretch>
            <a:fillRect/>
          </a:stretch>
        </p:blipFill>
        <p:spPr bwMode="auto">
          <a:xfrm>
            <a:off x="8976320" y="1124744"/>
            <a:ext cx="1397260" cy="18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370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journal cover-5.jpeg"/>
          <p:cNvPicPr>
            <a:picLocks noChangeAspect="1"/>
          </p:cNvPicPr>
          <p:nvPr/>
        </p:nvPicPr>
        <p:blipFill>
          <a:blip r:embed="rId3" cstate="print"/>
          <a:stretch>
            <a:fillRect/>
          </a:stretch>
        </p:blipFill>
        <p:spPr>
          <a:xfrm>
            <a:off x="8976320" y="1124744"/>
            <a:ext cx="1397260" cy="1800000"/>
          </a:xfrm>
          <a:prstGeom prst="rect">
            <a:avLst/>
          </a:prstGeom>
          <a:ln>
            <a:noFill/>
          </a:ln>
          <a:effectLst>
            <a:outerShdw blurRad="190500" algn="tl" rotWithShape="0">
              <a:srgbClr val="000000">
                <a:alpha val="70000"/>
              </a:srgbClr>
            </a:outerShdw>
          </a:effectLst>
        </p:spPr>
      </p:pic>
      <p:sp>
        <p:nvSpPr>
          <p:cNvPr id="13" name="Content Placeholder 2"/>
          <p:cNvSpPr txBox="1">
            <a:spLocks/>
          </p:cNvSpPr>
          <p:nvPr/>
        </p:nvSpPr>
        <p:spPr>
          <a:xfrm>
            <a:off x="2142791" y="1826882"/>
            <a:ext cx="6482680" cy="2441794"/>
          </a:xfrm>
          <a:prstGeom prst="rect">
            <a:avLst/>
          </a:prstGeom>
        </p:spPr>
        <p:txBody>
          <a:bodyPr/>
          <a:lstStyle/>
          <a:p>
            <a:pPr>
              <a:lnSpc>
                <a:spcPct val="150000"/>
              </a:lnSpc>
              <a:spcBef>
                <a:spcPts val="600"/>
              </a:spcBef>
              <a:buFont typeface="Wingdings" pitchFamily="2" charset="2"/>
              <a:buChar char="p"/>
              <a:defRPr/>
            </a:pPr>
            <a:r>
              <a:rPr lang="en-US" altLang="zh-CN" sz="2000" b="1" dirty="0">
                <a:latin typeface="思源黑体" panose="020B0500000000000000" pitchFamily="34" charset="-122"/>
                <a:ea typeface="思源黑体" panose="020B0500000000000000" pitchFamily="34" charset="-122"/>
              </a:rPr>
              <a:t>《</a:t>
            </a:r>
            <a:r>
              <a:rPr lang="zh-CN" altLang="en-US" sz="2000" b="1" dirty="0">
                <a:latin typeface="思源黑体" panose="020B0500000000000000" pitchFamily="34" charset="-122"/>
                <a:ea typeface="思源黑体" panose="020B0500000000000000" pitchFamily="34" charset="-122"/>
              </a:rPr>
              <a:t>应用力学评论</a:t>
            </a:r>
            <a:r>
              <a:rPr lang="en-US" altLang="zh-CN" sz="2000" b="1" dirty="0">
                <a:latin typeface="思源黑体" panose="020B0500000000000000" pitchFamily="34" charset="-122"/>
                <a:ea typeface="思源黑体" panose="020B0500000000000000" pitchFamily="34" charset="-122"/>
              </a:rPr>
              <a:t>》</a:t>
            </a:r>
            <a:r>
              <a:rPr lang="en-US" sz="2000" b="1" dirty="0">
                <a:latin typeface="思源黑体" panose="020B0500000000000000" pitchFamily="34" charset="-122"/>
                <a:ea typeface="思源黑体" panose="020B0500000000000000" pitchFamily="34" charset="-122"/>
              </a:rPr>
              <a:t>A</a:t>
            </a:r>
            <a:r>
              <a:rPr lang="en-US" altLang="zh-CN" sz="2000" b="1" dirty="0">
                <a:latin typeface="思源黑体" panose="020B0500000000000000" pitchFamily="34" charset="-122"/>
                <a:ea typeface="思源黑体" panose="020B0500000000000000" pitchFamily="34" charset="-122"/>
              </a:rPr>
              <a:t>pplied Mechanics Reviews</a:t>
            </a:r>
            <a:endParaRPr lang="en-US" sz="2000" b="1"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收录在</a:t>
            </a:r>
            <a:r>
              <a:rPr lang="en-US" altLang="zh-CN" sz="1600" dirty="0">
                <a:latin typeface="思源黑体" panose="020B0500000000000000" pitchFamily="34" charset="-122"/>
                <a:ea typeface="思源黑体" panose="020B0500000000000000" pitchFamily="34" charset="-122"/>
              </a:rPr>
              <a:t>SCI</a:t>
            </a:r>
            <a:r>
              <a:rPr lang="zh-CN" altLang="en-US" sz="1600" dirty="0">
                <a:latin typeface="思源黑体" panose="020B0500000000000000" pitchFamily="34" charset="-122"/>
                <a:ea typeface="思源黑体" panose="020B0500000000000000" pitchFamily="34" charset="-122"/>
              </a:rPr>
              <a:t>力学领域，影响因子保持持续增长，</a:t>
            </a:r>
            <a:r>
              <a:rPr lang="en-US" altLang="zh-CN" sz="1600" dirty="0" smtClean="0">
                <a:latin typeface="思源黑体" panose="020B0500000000000000" pitchFamily="34" charset="-122"/>
                <a:ea typeface="思源黑体" panose="020B0500000000000000" pitchFamily="34" charset="-122"/>
              </a:rPr>
              <a:t>2023 IF12.2</a:t>
            </a:r>
            <a:r>
              <a:rPr lang="zh-CN" altLang="en-US" sz="1600" dirty="0" smtClean="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排名力学领域第二（</a:t>
            </a:r>
            <a:r>
              <a:rPr lang="en-US" altLang="zh-CN" sz="1600" dirty="0" smtClean="0">
                <a:latin typeface="思源黑体" panose="020B0500000000000000" pitchFamily="34" charset="-122"/>
                <a:ea typeface="思源黑体" panose="020B0500000000000000" pitchFamily="34" charset="-122"/>
              </a:rPr>
              <a:t>2/170</a:t>
            </a:r>
            <a:r>
              <a:rPr lang="zh-CN" altLang="en-US" sz="1600" dirty="0" smtClean="0">
                <a:latin typeface="思源黑体" panose="020B0500000000000000" pitchFamily="34" charset="-122"/>
                <a:ea typeface="思源黑体" panose="020B0500000000000000" pitchFamily="34" charset="-122"/>
              </a:rPr>
              <a:t>），</a:t>
            </a:r>
            <a:r>
              <a:rPr lang="en-US" altLang="zh-CN" sz="1600" dirty="0">
                <a:latin typeface="思源黑体" panose="020B0500000000000000" pitchFamily="34" charset="-122"/>
                <a:ea typeface="思源黑体" panose="020B0500000000000000" pitchFamily="34" charset="-122"/>
              </a:rPr>
              <a:t>JCR</a:t>
            </a:r>
            <a:r>
              <a:rPr lang="zh-CN" altLang="en-US" sz="1600" dirty="0">
                <a:latin typeface="思源黑体" panose="020B0500000000000000" pitchFamily="34" charset="-122"/>
                <a:ea typeface="思源黑体" panose="020B0500000000000000" pitchFamily="34" charset="-122"/>
              </a:rPr>
              <a:t>分区</a:t>
            </a:r>
            <a:r>
              <a:rPr lang="en-US" altLang="zh-CN" sz="1600" dirty="0">
                <a:latin typeface="思源黑体" panose="020B0500000000000000" pitchFamily="34" charset="-122"/>
                <a:ea typeface="思源黑体" panose="020B0500000000000000" pitchFamily="34" charset="-122"/>
              </a:rPr>
              <a:t>Q1</a:t>
            </a:r>
            <a:r>
              <a:rPr lang="zh-CN" altLang="en-US" sz="1600" dirty="0">
                <a:latin typeface="思源黑体" panose="020B0500000000000000" pitchFamily="34" charset="-122"/>
                <a:ea typeface="思源黑体" panose="020B0500000000000000" pitchFamily="34" charset="-122"/>
              </a:rPr>
              <a:t>。</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高品质的评论期刊，汇集了应用力学和工程学所有分支学科的资料。</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包括高级研究人员撰写的技术进展、教学进展、回顾、调查、评论及世界主要期刊文献的摘要。</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endParaRPr lang="zh-CN" altLang="en-US" sz="1600" dirty="0">
              <a:latin typeface="思源黑体" panose="020B0500000000000000" pitchFamily="34" charset="-122"/>
              <a:ea typeface="思源黑体" panose="020B0500000000000000" pitchFamily="34" charset="-122"/>
            </a:endParaRPr>
          </a:p>
        </p:txBody>
      </p:sp>
      <p:sp>
        <p:nvSpPr>
          <p:cNvPr id="14" name="矩形 13"/>
          <p:cNvSpPr/>
          <p:nvPr/>
        </p:nvSpPr>
        <p:spPr>
          <a:xfrm>
            <a:off x="2142791" y="4152220"/>
            <a:ext cx="8219256" cy="2169825"/>
          </a:xfrm>
          <a:prstGeom prst="rect">
            <a:avLst/>
          </a:prstGeom>
        </p:spPr>
        <p:txBody>
          <a:bodyPr wrap="square">
            <a:spAutoFit/>
          </a:bodyPr>
          <a:lstStyle/>
          <a:p>
            <a:pPr algn="just">
              <a:defRPr/>
            </a:pPr>
            <a:r>
              <a:rPr lang="zh-CN" altLang="en-US" sz="1500" b="1" dirty="0">
                <a:latin typeface="思源黑体" panose="020B0500000000000000" pitchFamily="34" charset="-122"/>
                <a:ea typeface="思源黑体" panose="020B0500000000000000" pitchFamily="34" charset="-122"/>
              </a:rPr>
              <a:t>检索关键词：</a:t>
            </a:r>
            <a:r>
              <a:rPr lang="en-US" altLang="zh-CN" sz="1500" b="1" dirty="0">
                <a:latin typeface="思源黑体" panose="020B0500000000000000" pitchFamily="34" charset="-122"/>
                <a:ea typeface="思源黑体" panose="020B0500000000000000" pitchFamily="34" charset="-122"/>
              </a:rPr>
              <a:t> </a:t>
            </a:r>
          </a:p>
          <a:p>
            <a:pPr algn="just">
              <a:defRPr/>
            </a:pPr>
            <a:r>
              <a:rPr lang="en-US" altLang="zh-CN" sz="1500" dirty="0">
                <a:latin typeface="思源黑体" panose="020B0500000000000000" pitchFamily="34" charset="-122"/>
                <a:ea typeface="思源黑体" panose="020B0500000000000000" pitchFamily="34" charset="-122"/>
              </a:rPr>
              <a:t>fluid mechanics</a:t>
            </a:r>
            <a:r>
              <a:rPr lang="zh-CN" altLang="en-US" sz="1500" dirty="0">
                <a:latin typeface="思源黑体" panose="020B0500000000000000" pitchFamily="34" charset="-122"/>
                <a:ea typeface="思源黑体" panose="020B0500000000000000" pitchFamily="34" charset="-122"/>
              </a:rPr>
              <a:t>（流体力学）；</a:t>
            </a:r>
            <a:r>
              <a:rPr lang="en-US" altLang="zh-CN" sz="1500" dirty="0">
                <a:latin typeface="思源黑体" panose="020B0500000000000000" pitchFamily="34" charset="-122"/>
                <a:ea typeface="思源黑体" panose="020B0500000000000000" pitchFamily="34" charset="-122"/>
              </a:rPr>
              <a:t>solid mechanics</a:t>
            </a:r>
            <a:r>
              <a:rPr lang="zh-CN" altLang="en-US" sz="1500" dirty="0">
                <a:latin typeface="思源黑体" panose="020B0500000000000000" pitchFamily="34" charset="-122"/>
                <a:ea typeface="思源黑体" panose="020B0500000000000000" pitchFamily="34" charset="-122"/>
              </a:rPr>
              <a:t>（固体力学）；</a:t>
            </a:r>
            <a:r>
              <a:rPr lang="en-US" altLang="zh-CN" sz="1500" dirty="0">
                <a:latin typeface="思源黑体" panose="020B0500000000000000" pitchFamily="34" charset="-122"/>
                <a:ea typeface="思源黑体" panose="020B0500000000000000" pitchFamily="34" charset="-122"/>
              </a:rPr>
              <a:t>heat transfer</a:t>
            </a:r>
            <a:r>
              <a:rPr lang="zh-CN" altLang="en-US" sz="1500" dirty="0">
                <a:latin typeface="思源黑体" panose="020B0500000000000000" pitchFamily="34" charset="-122"/>
                <a:ea typeface="思源黑体" panose="020B0500000000000000" pitchFamily="34" charset="-122"/>
              </a:rPr>
              <a:t>（传热）；</a:t>
            </a:r>
            <a:r>
              <a:rPr lang="en-US" altLang="zh-CN" sz="1500" dirty="0">
                <a:latin typeface="思源黑体" panose="020B0500000000000000" pitchFamily="34" charset="-122"/>
                <a:ea typeface="思源黑体" panose="020B0500000000000000" pitchFamily="34" charset="-122"/>
              </a:rPr>
              <a:t>dynamics</a:t>
            </a:r>
            <a:r>
              <a:rPr lang="zh-CN" altLang="en-US" sz="1500" dirty="0">
                <a:latin typeface="思源黑体" panose="020B0500000000000000" pitchFamily="34" charset="-122"/>
                <a:ea typeface="思源黑体" panose="020B0500000000000000" pitchFamily="34" charset="-122"/>
              </a:rPr>
              <a:t>（动力学）；</a:t>
            </a:r>
            <a:r>
              <a:rPr lang="en-US" altLang="zh-CN" sz="1500" dirty="0">
                <a:latin typeface="思源黑体" panose="020B0500000000000000" pitchFamily="34" charset="-122"/>
                <a:ea typeface="思源黑体" panose="020B0500000000000000" pitchFamily="34" charset="-122"/>
              </a:rPr>
              <a:t>vibration</a:t>
            </a:r>
            <a:r>
              <a:rPr lang="zh-CN" altLang="en-US" sz="1500" dirty="0">
                <a:latin typeface="思源黑体" panose="020B0500000000000000" pitchFamily="34" charset="-122"/>
                <a:ea typeface="思源黑体" panose="020B0500000000000000" pitchFamily="34" charset="-122"/>
              </a:rPr>
              <a:t>（振动）；</a:t>
            </a:r>
            <a:r>
              <a:rPr lang="en-US" altLang="zh-CN" sz="1500" dirty="0">
                <a:latin typeface="思源黑体" panose="020B0500000000000000" pitchFamily="34" charset="-122"/>
                <a:ea typeface="思源黑体" panose="020B0500000000000000" pitchFamily="34" charset="-122"/>
              </a:rPr>
              <a:t>education</a:t>
            </a:r>
            <a:r>
              <a:rPr lang="zh-CN" altLang="en-US" sz="1500" dirty="0">
                <a:latin typeface="思源黑体" panose="020B0500000000000000" pitchFamily="34" charset="-122"/>
                <a:ea typeface="思源黑体" panose="020B0500000000000000" pitchFamily="34" charset="-122"/>
              </a:rPr>
              <a:t>（教学培训）；</a:t>
            </a:r>
            <a:r>
              <a:rPr lang="en-US" altLang="zh-CN" sz="1500" dirty="0">
                <a:latin typeface="思源黑体" panose="020B0500000000000000" pitchFamily="34" charset="-122"/>
                <a:ea typeface="思源黑体" panose="020B0500000000000000" pitchFamily="34" charset="-122"/>
              </a:rPr>
              <a:t> State-of-the-art surveys</a:t>
            </a:r>
            <a:r>
              <a:rPr lang="zh-CN" altLang="en-US" sz="1500" dirty="0">
                <a:latin typeface="思源黑体" panose="020B0500000000000000" pitchFamily="34" charset="-122"/>
                <a:ea typeface="思源黑体" panose="020B0500000000000000" pitchFamily="34" charset="-122"/>
              </a:rPr>
              <a:t>（最先进的调查）</a:t>
            </a:r>
            <a:r>
              <a:rPr lang="en-US" altLang="zh-CN" sz="1500" dirty="0">
                <a:latin typeface="思源黑体" panose="020B0500000000000000" pitchFamily="34" charset="-122"/>
                <a:ea typeface="思源黑体" panose="020B0500000000000000" pitchFamily="34" charset="-122"/>
              </a:rPr>
              <a:t>; Retrospective reviews</a:t>
            </a:r>
            <a:r>
              <a:rPr lang="zh-CN" altLang="en-US" sz="1500" dirty="0">
                <a:latin typeface="思源黑体" panose="020B0500000000000000" pitchFamily="34" charset="-122"/>
                <a:ea typeface="思源黑体" panose="020B0500000000000000" pitchFamily="34" charset="-122"/>
              </a:rPr>
              <a:t>（回顾性审查）</a:t>
            </a:r>
            <a:r>
              <a:rPr lang="en-US" altLang="zh-CN" sz="1500" dirty="0">
                <a:latin typeface="思源黑体" panose="020B0500000000000000" pitchFamily="34" charset="-122"/>
                <a:ea typeface="思源黑体" panose="020B0500000000000000" pitchFamily="34" charset="-122"/>
              </a:rPr>
              <a:t>; Curricular reviews</a:t>
            </a:r>
            <a:r>
              <a:rPr lang="zh-CN" altLang="en-US" sz="1500" dirty="0">
                <a:latin typeface="思源黑体" panose="020B0500000000000000" pitchFamily="34" charset="-122"/>
                <a:ea typeface="思源黑体" panose="020B0500000000000000" pitchFamily="34" charset="-122"/>
              </a:rPr>
              <a:t>（课程审查）</a:t>
            </a:r>
            <a:r>
              <a:rPr lang="en-US" altLang="zh-CN" sz="1500" dirty="0">
                <a:latin typeface="思源黑体" panose="020B0500000000000000" pitchFamily="34" charset="-122"/>
                <a:ea typeface="思源黑体" panose="020B0500000000000000" pitchFamily="34" charset="-122"/>
              </a:rPr>
              <a:t>; Research and education policy commentary</a:t>
            </a:r>
            <a:r>
              <a:rPr lang="zh-CN" altLang="en-US" sz="1500" dirty="0">
                <a:latin typeface="思源黑体" panose="020B0500000000000000" pitchFamily="34" charset="-122"/>
                <a:ea typeface="思源黑体" panose="020B0500000000000000" pitchFamily="34" charset="-122"/>
              </a:rPr>
              <a:t>（研究和教育政策评论）</a:t>
            </a:r>
            <a:r>
              <a:rPr lang="en-US" altLang="zh-CN" sz="1500" dirty="0">
                <a:latin typeface="思源黑体" panose="020B0500000000000000" pitchFamily="34" charset="-122"/>
                <a:ea typeface="思源黑体" panose="020B0500000000000000" pitchFamily="34" charset="-122"/>
              </a:rPr>
              <a:t>; Experimental mechanics</a:t>
            </a:r>
            <a:r>
              <a:rPr lang="zh-CN" altLang="en-US" sz="1500" dirty="0">
                <a:latin typeface="思源黑体" panose="020B0500000000000000" pitchFamily="34" charset="-122"/>
                <a:ea typeface="思源黑体" panose="020B0500000000000000" pitchFamily="34" charset="-122"/>
              </a:rPr>
              <a:t>（实验力学）</a:t>
            </a:r>
            <a:r>
              <a:rPr lang="en-US" altLang="zh-CN" sz="1500" dirty="0">
                <a:latin typeface="思源黑体" panose="020B0500000000000000" pitchFamily="34" charset="-122"/>
                <a:ea typeface="思源黑体" panose="020B0500000000000000" pitchFamily="34" charset="-122"/>
              </a:rPr>
              <a:t>; Theoretical and applied mechanics</a:t>
            </a:r>
            <a:r>
              <a:rPr lang="zh-CN" altLang="en-US" sz="1500" dirty="0">
                <a:latin typeface="思源黑体" panose="020B0500000000000000" pitchFamily="34" charset="-122"/>
                <a:ea typeface="思源黑体" panose="020B0500000000000000" pitchFamily="34" charset="-122"/>
              </a:rPr>
              <a:t>（理论与应用力学）</a:t>
            </a:r>
            <a:r>
              <a:rPr lang="en-US" altLang="zh-CN" sz="1500" dirty="0">
                <a:latin typeface="思源黑体" panose="020B0500000000000000" pitchFamily="34" charset="-122"/>
                <a:ea typeface="思源黑体" panose="020B0500000000000000" pitchFamily="34" charset="-122"/>
              </a:rPr>
              <a:t>; Computational mechanics</a:t>
            </a:r>
            <a:r>
              <a:rPr lang="zh-CN" altLang="en-US" sz="1500" dirty="0">
                <a:latin typeface="思源黑体" panose="020B0500000000000000" pitchFamily="34" charset="-122"/>
                <a:ea typeface="思源黑体" panose="020B0500000000000000" pitchFamily="34" charset="-122"/>
              </a:rPr>
              <a:t>（计算力学）</a:t>
            </a:r>
            <a:r>
              <a:rPr lang="en-US" altLang="zh-CN" sz="1500" dirty="0">
                <a:latin typeface="思源黑体" panose="020B0500000000000000" pitchFamily="34" charset="-122"/>
                <a:ea typeface="思源黑体" panose="020B0500000000000000" pitchFamily="34" charset="-122"/>
              </a:rPr>
              <a:t>; Engineering science</a:t>
            </a:r>
            <a:r>
              <a:rPr lang="zh-CN" altLang="en-US" sz="1500" dirty="0">
                <a:latin typeface="思源黑体" panose="020B0500000000000000" pitchFamily="34" charset="-122"/>
                <a:ea typeface="思源黑体" panose="020B0500000000000000" pitchFamily="34" charset="-122"/>
              </a:rPr>
              <a:t>（工程科学）。</a:t>
            </a:r>
            <a:endParaRPr lang="en-US" altLang="zh-CN" sz="1500" dirty="0">
              <a:latin typeface="思源黑体" panose="020B0500000000000000" pitchFamily="34" charset="-122"/>
              <a:ea typeface="思源黑体" panose="020B0500000000000000" pitchFamily="34" charset="-122"/>
            </a:endParaRPr>
          </a:p>
          <a:p>
            <a:pPr>
              <a:defRPr/>
            </a:pPr>
            <a:endParaRPr lang="en-US" altLang="zh-CN" sz="1500" b="1" dirty="0">
              <a:latin typeface="思源黑体" panose="020B0500000000000000" pitchFamily="34" charset="-122"/>
              <a:ea typeface="思源黑体" panose="020B0500000000000000" pitchFamily="34" charset="-122"/>
            </a:endParaRPr>
          </a:p>
          <a:p>
            <a:pPr algn="just">
              <a:defRPr/>
            </a:pPr>
            <a:r>
              <a:rPr lang="zh-CN" altLang="zh-CN" sz="1500" b="1" dirty="0">
                <a:latin typeface="思源黑体" panose="020B0500000000000000" pitchFamily="34" charset="-122"/>
                <a:ea typeface="思源黑体" panose="020B0500000000000000" pitchFamily="34" charset="-122"/>
              </a:rPr>
              <a:t>访问网址：</a:t>
            </a:r>
            <a:r>
              <a:rPr lang="en-US" altLang="zh-CN" sz="1500" u="sng" dirty="0">
                <a:latin typeface="思源黑体" panose="020B0500000000000000" pitchFamily="34" charset="-122"/>
                <a:ea typeface="思源黑体" panose="020B0500000000000000" pitchFamily="34" charset="-122"/>
                <a:hlinkClick r:id="rId4"/>
              </a:rPr>
              <a:t>https://asmedigitalcollection.asme.org/appliedmechanicsreviews</a:t>
            </a:r>
            <a:endParaRPr lang="en-US" altLang="zh-CN" sz="15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6" name="Title 1"/>
          <p:cNvSpPr txBox="1">
            <a:spLocks/>
          </p:cNvSpPr>
          <p:nvPr/>
        </p:nvSpPr>
        <p:spPr bwMode="auto">
          <a:xfrm>
            <a:off x="2135560" y="908720"/>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sp>
        <p:nvSpPr>
          <p:cNvPr id="7" name="文本框 6"/>
          <p:cNvSpPr txBox="1"/>
          <p:nvPr/>
        </p:nvSpPr>
        <p:spPr>
          <a:xfrm>
            <a:off x="8767675" y="3055405"/>
            <a:ext cx="1979290" cy="923330"/>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en-US" altLang="zh-CN" sz="1200" dirty="0" smtClean="0">
                <a:latin typeface="思源黑体" panose="020B0500000000000000" pitchFamily="34" charset="-122"/>
                <a:ea typeface="思源黑体" panose="020B0500000000000000" pitchFamily="34" charset="-122"/>
              </a:rPr>
              <a:t>12.2</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28.2</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zh-CN" altLang="en-US" sz="1200" dirty="0">
                <a:latin typeface="思源黑体" panose="020B0500000000000000" pitchFamily="34" charset="-122"/>
                <a:ea typeface="思源黑体" panose="020B0500000000000000" pitchFamily="34" charset="-122"/>
              </a:rPr>
              <a:t>年度被引用次数：</a:t>
            </a:r>
            <a:r>
              <a:rPr lang="en-US" altLang="zh-CN" sz="1200" dirty="0" smtClean="0">
                <a:latin typeface="思源黑体" panose="020B0500000000000000" pitchFamily="34" charset="-122"/>
                <a:ea typeface="思源黑体" panose="020B0500000000000000" pitchFamily="34" charset="-122"/>
              </a:rPr>
              <a:t>5,224</a:t>
            </a:r>
            <a:endParaRPr lang="en-US" altLang="zh-CN" sz="12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5649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2133600" y="1892177"/>
            <a:ext cx="7820025" cy="1211263"/>
          </a:xfrm>
          <a:prstGeom prst="rect">
            <a:avLst/>
          </a:prstGeom>
          <a:noFill/>
          <a:ln w="9525">
            <a:noFill/>
            <a:miter lim="800000"/>
            <a:headEnd/>
            <a:tailEnd/>
          </a:ln>
        </p:spPr>
        <p:txBody>
          <a:bodyPr/>
          <a:lstStyle/>
          <a:p>
            <a:pPr>
              <a:lnSpc>
                <a:spcPct val="150000"/>
              </a:lnSpc>
              <a:spcBef>
                <a:spcPts val="600"/>
              </a:spcBef>
              <a:buFont typeface="Wingdings" pitchFamily="2" charset="2"/>
              <a:buChar char="p"/>
            </a:pPr>
            <a:r>
              <a:rPr lang="en-US" altLang="zh-CN" sz="2000" b="1" dirty="0">
                <a:latin typeface="思源黑体" panose="020B0500000000000000" pitchFamily="34" charset="-122"/>
                <a:ea typeface="思源黑体" panose="020B0500000000000000" pitchFamily="34" charset="-122"/>
              </a:rPr>
              <a:t>《</a:t>
            </a:r>
            <a:r>
              <a:rPr lang="zh-CN" altLang="en-US" sz="2000" b="1" dirty="0">
                <a:latin typeface="思源黑体" panose="020B0500000000000000" pitchFamily="34" charset="-122"/>
                <a:ea typeface="思源黑体" panose="020B0500000000000000" pitchFamily="34" charset="-122"/>
              </a:rPr>
              <a:t>应用力学评论</a:t>
            </a:r>
            <a:r>
              <a:rPr lang="en-US" altLang="zh-CN" sz="2000" b="1" dirty="0">
                <a:latin typeface="思源黑体" panose="020B0500000000000000" pitchFamily="34" charset="-122"/>
                <a:ea typeface="思源黑体" panose="020B0500000000000000" pitchFamily="34" charset="-122"/>
              </a:rPr>
              <a:t>》Applied Mechanics Reviews</a:t>
            </a:r>
          </a:p>
        </p:txBody>
      </p:sp>
      <p:sp>
        <p:nvSpPr>
          <p:cNvPr id="9" name="Content Placeholder 2"/>
          <p:cNvSpPr txBox="1">
            <a:spLocks/>
          </p:cNvSpPr>
          <p:nvPr/>
        </p:nvSpPr>
        <p:spPr bwMode="auto">
          <a:xfrm>
            <a:off x="2156733" y="3016775"/>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帝国理工学院</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加州理工大学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普渡大学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华盛顿大学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德克萨斯</a:t>
            </a:r>
            <a:r>
              <a:rPr lang="en-US" altLang="zh-CN" sz="1600" dirty="0">
                <a:latin typeface="思源黑体" panose="020B0500000000000000" pitchFamily="34" charset="-122"/>
                <a:ea typeface="思源黑体" panose="020B0500000000000000" pitchFamily="34" charset="-122"/>
              </a:rPr>
              <a:t>A&amp;M</a:t>
            </a:r>
            <a:r>
              <a:rPr lang="zh-CN" altLang="en-US" sz="1600" dirty="0">
                <a:latin typeface="思源黑体" panose="020B0500000000000000" pitchFamily="34" charset="-122"/>
                <a:ea typeface="思源黑体" panose="020B0500000000000000" pitchFamily="34" charset="-122"/>
              </a:rPr>
              <a:t>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弗吉尼亚大学</a:t>
            </a:r>
            <a:endParaRPr lang="en-US" altLang="zh-CN" sz="1600" dirty="0">
              <a:latin typeface="思源黑体" panose="020B0500000000000000" pitchFamily="34" charset="-122"/>
              <a:ea typeface="思源黑体" panose="020B0500000000000000" pitchFamily="34" charset="-122"/>
            </a:endParaRPr>
          </a:p>
        </p:txBody>
      </p:sp>
      <p:sp>
        <p:nvSpPr>
          <p:cNvPr id="10" name="Content Placeholder 2"/>
          <p:cNvSpPr txBox="1">
            <a:spLocks/>
          </p:cNvSpPr>
          <p:nvPr/>
        </p:nvSpPr>
        <p:spPr bwMode="auto">
          <a:xfrm>
            <a:off x="4451220" y="3042742"/>
            <a:ext cx="3738562"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清华大学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西北大学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上海大学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力学研究所</a:t>
            </a:r>
            <a:endParaRPr lang="en-US" altLang="zh-CN" sz="1600" dirty="0">
              <a:latin typeface="思源黑体" panose="020B0500000000000000" pitchFamily="34" charset="-122"/>
              <a:ea typeface="思源黑体" panose="020B0500000000000000" pitchFamily="34" charset="-122"/>
            </a:endParaRPr>
          </a:p>
        </p:txBody>
      </p:sp>
      <p:sp>
        <p:nvSpPr>
          <p:cNvPr id="11" name="矩形 10"/>
          <p:cNvSpPr>
            <a:spLocks noChangeArrowheads="1"/>
          </p:cNvSpPr>
          <p:nvPr/>
        </p:nvSpPr>
        <p:spPr bwMode="auto">
          <a:xfrm>
            <a:off x="2135188" y="2634855"/>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panose="020B0500000000000000" pitchFamily="34" charset="-122"/>
                <a:ea typeface="思源黑体" panose="020B0500000000000000" pitchFamily="34" charset="-122"/>
              </a:rPr>
              <a:t>国内外研究人员单位：</a:t>
            </a:r>
            <a:r>
              <a:rPr lang="en-US" altLang="zh-CN" sz="1600" b="1" dirty="0">
                <a:latin typeface="思源黑体" panose="020B0500000000000000" pitchFamily="34" charset="-122"/>
                <a:ea typeface="思源黑体" panose="020B0500000000000000" pitchFamily="34" charset="-122"/>
              </a:rPr>
              <a:t> </a:t>
            </a:r>
          </a:p>
        </p:txBody>
      </p:sp>
      <p:sp>
        <p:nvSpPr>
          <p:cNvPr id="13" name="Title 1"/>
          <p:cNvSpPr txBox="1">
            <a:spLocks/>
          </p:cNvSpPr>
          <p:nvPr/>
        </p:nvSpPr>
        <p:spPr bwMode="auto">
          <a:xfrm>
            <a:off x="2135560" y="980728"/>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pic>
        <p:nvPicPr>
          <p:cNvPr id="14" name="图片 13">
            <a:extLst>
              <a:ext uri="{FF2B5EF4-FFF2-40B4-BE49-F238E27FC236}">
                <a16:creationId xmlns:a16="http://schemas.microsoft.com/office/drawing/2014/main" id="{995ED5B8-F4E7-4068-A1C6-0742F580E2F7}"/>
              </a:ext>
            </a:extLst>
          </p:cNvPr>
          <p:cNvPicPr>
            <a:picLocks noChangeAspect="1"/>
          </p:cNvPicPr>
          <p:nvPr/>
        </p:nvPicPr>
        <p:blipFill>
          <a:blip r:embed="rId3"/>
          <a:stretch>
            <a:fillRect/>
          </a:stretch>
        </p:blipFill>
        <p:spPr>
          <a:xfrm>
            <a:off x="6303917" y="2527966"/>
            <a:ext cx="2438026" cy="3643034"/>
          </a:xfrm>
          <a:prstGeom prst="rect">
            <a:avLst/>
          </a:prstGeom>
        </p:spPr>
      </p:pic>
      <p:pic>
        <p:nvPicPr>
          <p:cNvPr id="15" name="图片 14" descr="journal cover-5.jpeg"/>
          <p:cNvPicPr>
            <a:picLocks noChangeAspect="1"/>
          </p:cNvPicPr>
          <p:nvPr/>
        </p:nvPicPr>
        <p:blipFill>
          <a:blip r:embed="rId4" cstate="print"/>
          <a:stretch>
            <a:fillRect/>
          </a:stretch>
        </p:blipFill>
        <p:spPr>
          <a:xfrm>
            <a:off x="8976320" y="1124744"/>
            <a:ext cx="1397260" cy="180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62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p:cNvPicPr>
          <p:nvPr/>
        </p:nvPicPr>
        <p:blipFill>
          <a:blip r:embed="rId3">
            <a:extLst>
              <a:ext uri="{28A0092B-C50C-407E-A947-70E740481C1C}">
                <a14:useLocalDpi xmlns:a14="http://schemas.microsoft.com/office/drawing/2010/main" val="0"/>
              </a:ext>
            </a:extLst>
          </a:blip>
          <a:stretch>
            <a:fillRect/>
          </a:stretch>
        </p:blipFill>
        <p:spPr>
          <a:xfrm>
            <a:off x="8961622" y="1052736"/>
            <a:ext cx="1440000" cy="1800000"/>
          </a:xfrm>
          <a:prstGeom prst="rect">
            <a:avLst/>
          </a:prstGeom>
          <a:ln>
            <a:noFill/>
          </a:ln>
          <a:effectLst>
            <a:outerShdw blurRad="190500" algn="tl" rotWithShape="0">
              <a:srgbClr val="000000">
                <a:alpha val="70000"/>
              </a:srgbClr>
            </a:outerShdw>
          </a:effectLst>
        </p:spPr>
      </p:pic>
      <p:sp>
        <p:nvSpPr>
          <p:cNvPr id="13" name="Content Placeholder 2"/>
          <p:cNvSpPr txBox="1">
            <a:spLocks/>
          </p:cNvSpPr>
          <p:nvPr/>
        </p:nvSpPr>
        <p:spPr>
          <a:xfrm>
            <a:off x="2133599" y="1762500"/>
            <a:ext cx="6571663" cy="2722659"/>
          </a:xfrm>
          <a:prstGeom prst="rect">
            <a:avLst/>
          </a:prstGeom>
        </p:spPr>
        <p:txBody>
          <a:bodyPr/>
          <a:lstStyle/>
          <a:p>
            <a:pPr>
              <a:lnSpc>
                <a:spcPct val="150000"/>
              </a:lnSpc>
              <a:spcBef>
                <a:spcPts val="600"/>
              </a:spcBef>
              <a:buFont typeface="Wingdings" pitchFamily="2" charset="2"/>
              <a:buChar char="p"/>
              <a:defRPr/>
            </a:pPr>
            <a:r>
              <a:rPr lang="en-US" altLang="zh-CN" sz="2000" b="1" dirty="0">
                <a:latin typeface="思源黑体" panose="020B0500000000000000" pitchFamily="34" charset="-122"/>
                <a:ea typeface="思源黑体" panose="020B0500000000000000" pitchFamily="34" charset="-122"/>
              </a:rPr>
              <a:t>《</a:t>
            </a:r>
            <a:r>
              <a:rPr lang="zh-CN" altLang="en-US" sz="2000" b="1" dirty="0">
                <a:latin typeface="思源黑体" panose="020B0500000000000000" pitchFamily="34" charset="-122"/>
                <a:ea typeface="思源黑体" panose="020B0500000000000000" pitchFamily="34" charset="-122"/>
              </a:rPr>
              <a:t>应用力学期刊</a:t>
            </a:r>
            <a:r>
              <a:rPr lang="en-US" altLang="zh-CN" sz="2000" b="1" dirty="0">
                <a:latin typeface="思源黑体" panose="020B0500000000000000" pitchFamily="34" charset="-122"/>
                <a:ea typeface="思源黑体" panose="020B0500000000000000" pitchFamily="34" charset="-122"/>
              </a:rPr>
              <a:t>》</a:t>
            </a:r>
            <a:r>
              <a:rPr lang="en-US" sz="2000" b="1" dirty="0">
                <a:latin typeface="思源黑体" panose="020B0500000000000000" pitchFamily="34" charset="-122"/>
                <a:ea typeface="思源黑体" panose="020B0500000000000000" pitchFamily="34" charset="-122"/>
              </a:rPr>
              <a:t>Journal of Applied Mechanics</a:t>
            </a: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收录在</a:t>
            </a:r>
            <a:r>
              <a:rPr lang="en-US" altLang="zh-CN" sz="1600" dirty="0">
                <a:latin typeface="思源黑体" panose="020B0500000000000000" pitchFamily="34" charset="-122"/>
                <a:ea typeface="思源黑体" panose="020B0500000000000000" pitchFamily="34" charset="-122"/>
              </a:rPr>
              <a:t>SCI</a:t>
            </a:r>
            <a:r>
              <a:rPr lang="zh-CN" altLang="en-US" sz="1600" dirty="0">
                <a:latin typeface="思源黑体" panose="020B0500000000000000" pitchFamily="34" charset="-122"/>
                <a:ea typeface="思源黑体" panose="020B0500000000000000" pitchFamily="34" charset="-122"/>
              </a:rPr>
              <a:t>力学领域，位于</a:t>
            </a:r>
            <a:r>
              <a:rPr lang="en-US" altLang="zh-CN" sz="1600" dirty="0">
                <a:latin typeface="思源黑体" panose="020B0500000000000000" pitchFamily="34" charset="-122"/>
                <a:ea typeface="思源黑体" panose="020B0500000000000000" pitchFamily="34" charset="-122"/>
              </a:rPr>
              <a:t>JCR</a:t>
            </a:r>
            <a:r>
              <a:rPr lang="zh-CN" altLang="en-US" sz="1600" dirty="0">
                <a:latin typeface="思源黑体" panose="020B0500000000000000" pitchFamily="34" charset="-122"/>
                <a:ea typeface="思源黑体" panose="020B0500000000000000" pitchFamily="34" charset="-122"/>
              </a:rPr>
              <a:t>分区</a:t>
            </a:r>
            <a:r>
              <a:rPr lang="en-US" altLang="zh-CN" sz="1600" dirty="0">
                <a:latin typeface="思源黑体" panose="020B0500000000000000" pitchFamily="34" charset="-122"/>
                <a:ea typeface="思源黑体" panose="020B0500000000000000" pitchFamily="34" charset="-122"/>
              </a:rPr>
              <a:t>Q2</a:t>
            </a:r>
            <a:r>
              <a:rPr lang="zh-CN" altLang="en-US" sz="1600" dirty="0">
                <a:latin typeface="思源黑体" panose="020B0500000000000000" pitchFamily="34" charset="-122"/>
                <a:ea typeface="思源黑体" panose="020B0500000000000000" pitchFamily="34" charset="-122"/>
              </a:rPr>
              <a:t>。</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是交流力学各分支领域长期关注的原创性研究成果的载体。</a:t>
            </a:r>
            <a:endParaRPr lang="en-US" altLang="zh-CN" sz="1600" dirty="0">
              <a:latin typeface="思源黑体" panose="020B0500000000000000" pitchFamily="34" charset="-122"/>
              <a:ea typeface="思源黑体" panose="020B05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应用于理论和应用力学的所有领域，包括但不限于：空气动力学；气动弹性；生物力学；边界层；复合材料</a:t>
            </a:r>
            <a:r>
              <a:rPr lang="en-US" altLang="zh-CN" sz="1600" dirty="0">
                <a:latin typeface="思源黑体" panose="020B0500000000000000" pitchFamily="34" charset="-122"/>
                <a:ea typeface="思源黑体" panose="020B0500000000000000" pitchFamily="34" charset="-122"/>
              </a:rPr>
              <a:t>; </a:t>
            </a:r>
            <a:r>
              <a:rPr lang="zh-CN" altLang="en-US" sz="1600" dirty="0">
                <a:latin typeface="思源黑体" panose="020B0500000000000000" pitchFamily="34" charset="-122"/>
                <a:ea typeface="思源黑体" panose="020B0500000000000000" pitchFamily="34" charset="-122"/>
              </a:rPr>
              <a:t>计算力学；液压系统；材料的机械性能；冲击力学；微观力学；纳米力学、热力学；湍流；振动</a:t>
            </a:r>
            <a:r>
              <a:rPr lang="en-US" altLang="zh-CN" sz="1600" dirty="0">
                <a:latin typeface="思源黑体" panose="020B0500000000000000" pitchFamily="34" charset="-122"/>
                <a:ea typeface="思源黑体" panose="020B0500000000000000" pitchFamily="34" charset="-122"/>
              </a:rPr>
              <a:t>; </a:t>
            </a:r>
            <a:r>
              <a:rPr lang="zh-CN" altLang="en-US" sz="1600" dirty="0">
                <a:latin typeface="思源黑体" panose="020B0500000000000000" pitchFamily="34" charset="-122"/>
                <a:ea typeface="思源黑体" panose="020B0500000000000000" pitchFamily="34" charset="-122"/>
              </a:rPr>
              <a:t>波传播等。</a:t>
            </a:r>
          </a:p>
        </p:txBody>
      </p:sp>
      <p:sp>
        <p:nvSpPr>
          <p:cNvPr id="14" name="矩形 13"/>
          <p:cNvSpPr/>
          <p:nvPr/>
        </p:nvSpPr>
        <p:spPr>
          <a:xfrm>
            <a:off x="2229964" y="4485159"/>
            <a:ext cx="8219256" cy="2154436"/>
          </a:xfrm>
          <a:prstGeom prst="rect">
            <a:avLst/>
          </a:prstGeom>
        </p:spPr>
        <p:txBody>
          <a:bodyPr wrap="square">
            <a:spAutoFit/>
          </a:bodyPr>
          <a:lstStyle/>
          <a:p>
            <a:pPr algn="just">
              <a:defRPr/>
            </a:pPr>
            <a:r>
              <a:rPr lang="zh-CN" altLang="en-US" sz="1500" b="1" dirty="0">
                <a:latin typeface="思源黑体" panose="020B0500000000000000" pitchFamily="34" charset="-122"/>
                <a:ea typeface="思源黑体" panose="020B0500000000000000" pitchFamily="34" charset="-122"/>
              </a:rPr>
              <a:t>检索关键词：</a:t>
            </a:r>
            <a:r>
              <a:rPr lang="en-US" altLang="zh-CN" sz="1500" b="1" dirty="0">
                <a:latin typeface="思源黑体" panose="020B0500000000000000" pitchFamily="34" charset="-122"/>
                <a:ea typeface="思源黑体" panose="020B0500000000000000" pitchFamily="34" charset="-122"/>
              </a:rPr>
              <a:t> </a:t>
            </a:r>
          </a:p>
          <a:p>
            <a:pPr algn="just">
              <a:defRPr/>
            </a:pPr>
            <a:r>
              <a:rPr lang="en-US" altLang="zh-CN" sz="1500" dirty="0" smtClean="0">
                <a:latin typeface="思源黑体" panose="020B0500000000000000" pitchFamily="34" charset="-122"/>
                <a:ea typeface="思源黑体" panose="020B0500000000000000" pitchFamily="34" charset="-122"/>
              </a:rPr>
              <a:t>Aerodynamics</a:t>
            </a:r>
            <a:r>
              <a:rPr lang="zh-CN" altLang="en-US" sz="1500" dirty="0" smtClean="0">
                <a:latin typeface="思源黑体" panose="020B0500000000000000" pitchFamily="34" charset="-122"/>
                <a:ea typeface="思源黑体" panose="020B0500000000000000" pitchFamily="34" charset="-122"/>
              </a:rPr>
              <a:t>（空气动力）</a:t>
            </a:r>
            <a:r>
              <a:rPr lang="en-US" altLang="zh-CN" sz="1500" dirty="0" smtClean="0">
                <a:latin typeface="思源黑体" panose="020B0500000000000000" pitchFamily="34" charset="-122"/>
                <a:ea typeface="思源黑体" panose="020B0500000000000000" pitchFamily="34" charset="-122"/>
              </a:rPr>
              <a:t>; Aeroelasticity</a:t>
            </a:r>
            <a:r>
              <a:rPr lang="zh-CN" altLang="en-US" sz="1500" dirty="0">
                <a:latin typeface="思源黑体" panose="020B0500000000000000" pitchFamily="34" charset="-122"/>
                <a:ea typeface="思源黑体" panose="020B0500000000000000" pitchFamily="34" charset="-122"/>
              </a:rPr>
              <a:t> </a:t>
            </a:r>
            <a:r>
              <a:rPr lang="zh-CN" altLang="en-US" sz="1500" dirty="0" smtClean="0">
                <a:latin typeface="思源黑体" panose="020B0500000000000000" pitchFamily="34" charset="-122"/>
                <a:ea typeface="思源黑体" panose="020B0500000000000000" pitchFamily="34" charset="-122"/>
              </a:rPr>
              <a:t>（空气弹性）</a:t>
            </a:r>
            <a:r>
              <a:rPr lang="en-US" altLang="zh-CN" sz="1500" dirty="0" smtClean="0">
                <a:latin typeface="思源黑体" panose="020B0500000000000000" pitchFamily="34" charset="-122"/>
                <a:ea typeface="思源黑体" panose="020B0500000000000000" pitchFamily="34" charset="-122"/>
              </a:rPr>
              <a:t>; Biomechanics</a:t>
            </a:r>
            <a:r>
              <a:rPr lang="zh-CN" altLang="en-US" sz="1500" dirty="0" smtClean="0">
                <a:latin typeface="思源黑体" panose="020B0500000000000000" pitchFamily="34" charset="-122"/>
                <a:ea typeface="思源黑体" panose="020B0500000000000000" pitchFamily="34" charset="-122"/>
              </a:rPr>
              <a:t>（生物力学）</a:t>
            </a:r>
            <a:r>
              <a:rPr lang="en-US" altLang="zh-CN" sz="1500" dirty="0" smtClean="0">
                <a:latin typeface="思源黑体" panose="020B0500000000000000" pitchFamily="34" charset="-122"/>
                <a:ea typeface="思源黑体" panose="020B0500000000000000" pitchFamily="34" charset="-122"/>
              </a:rPr>
              <a:t>; </a:t>
            </a:r>
            <a:r>
              <a:rPr lang="en-US" altLang="zh-CN" sz="1500" dirty="0">
                <a:latin typeface="思源黑体" panose="020B0500000000000000" pitchFamily="34" charset="-122"/>
                <a:ea typeface="思源黑体" panose="020B0500000000000000" pitchFamily="34" charset="-122"/>
              </a:rPr>
              <a:t>Boundary </a:t>
            </a:r>
            <a:r>
              <a:rPr lang="en-US" altLang="zh-CN" sz="1500" dirty="0" smtClean="0">
                <a:latin typeface="思源黑体" panose="020B0500000000000000" pitchFamily="34" charset="-122"/>
                <a:ea typeface="思源黑体" panose="020B0500000000000000" pitchFamily="34" charset="-122"/>
              </a:rPr>
              <a:t>layers</a:t>
            </a:r>
            <a:r>
              <a:rPr lang="zh-CN" altLang="en-US" sz="1500" dirty="0" smtClean="0">
                <a:latin typeface="思源黑体" panose="020B0500000000000000" pitchFamily="34" charset="-122"/>
                <a:ea typeface="思源黑体" panose="020B0500000000000000" pitchFamily="34" charset="-122"/>
              </a:rPr>
              <a:t>（边界层）</a:t>
            </a:r>
            <a:r>
              <a:rPr lang="en-US" altLang="zh-CN" sz="1500" dirty="0" smtClean="0">
                <a:latin typeface="思源黑体" panose="020B0500000000000000" pitchFamily="34" charset="-122"/>
                <a:ea typeface="思源黑体" panose="020B0500000000000000" pitchFamily="34" charset="-122"/>
              </a:rPr>
              <a:t>; </a:t>
            </a:r>
            <a:r>
              <a:rPr lang="en-US" altLang="zh-CN" sz="1500" dirty="0">
                <a:latin typeface="思源黑体" panose="020B0500000000000000" pitchFamily="34" charset="-122"/>
                <a:ea typeface="思源黑体" panose="020B0500000000000000" pitchFamily="34" charset="-122"/>
              </a:rPr>
              <a:t>Composite </a:t>
            </a:r>
            <a:r>
              <a:rPr lang="en-US" altLang="zh-CN" sz="1500" dirty="0" smtClean="0">
                <a:latin typeface="思源黑体" panose="020B0500000000000000" pitchFamily="34" charset="-122"/>
                <a:ea typeface="思源黑体" panose="020B0500000000000000" pitchFamily="34" charset="-122"/>
              </a:rPr>
              <a:t>materials</a:t>
            </a:r>
            <a:r>
              <a:rPr lang="zh-CN" altLang="en-US" sz="1500" dirty="0" smtClean="0">
                <a:latin typeface="思源黑体" panose="020B0500000000000000" pitchFamily="34" charset="-122"/>
                <a:ea typeface="思源黑体" panose="020B0500000000000000" pitchFamily="34" charset="-122"/>
              </a:rPr>
              <a:t>（复合材料）</a:t>
            </a:r>
            <a:r>
              <a:rPr lang="en-US" altLang="zh-CN" sz="1500" dirty="0" smtClean="0">
                <a:latin typeface="思源黑体" panose="020B0500000000000000" pitchFamily="34" charset="-122"/>
                <a:ea typeface="思源黑体" panose="020B0500000000000000" pitchFamily="34" charset="-122"/>
              </a:rPr>
              <a:t>; </a:t>
            </a:r>
            <a:r>
              <a:rPr lang="en-US" altLang="zh-CN" sz="1500" dirty="0">
                <a:latin typeface="思源黑体" panose="020B0500000000000000" pitchFamily="34" charset="-122"/>
                <a:ea typeface="思源黑体" panose="020B0500000000000000" pitchFamily="34" charset="-122"/>
              </a:rPr>
              <a:t>Computational </a:t>
            </a:r>
            <a:r>
              <a:rPr lang="en-US" altLang="zh-CN" sz="1500" dirty="0" smtClean="0">
                <a:latin typeface="思源黑体" panose="020B0500000000000000" pitchFamily="34" charset="-122"/>
                <a:ea typeface="思源黑体" panose="020B0500000000000000" pitchFamily="34" charset="-122"/>
              </a:rPr>
              <a:t>mechanics</a:t>
            </a:r>
            <a:r>
              <a:rPr lang="zh-CN" altLang="en-US" sz="1500" dirty="0" smtClean="0">
                <a:latin typeface="思源黑体" panose="020B0500000000000000" pitchFamily="34" charset="-122"/>
                <a:ea typeface="思源黑体" panose="020B0500000000000000" pitchFamily="34" charset="-122"/>
              </a:rPr>
              <a:t>（计算力学）</a:t>
            </a:r>
            <a:r>
              <a:rPr lang="en-US" altLang="zh-CN" sz="1500" dirty="0" smtClean="0">
                <a:latin typeface="思源黑体" panose="020B0500000000000000" pitchFamily="34" charset="-122"/>
                <a:ea typeface="思源黑体" panose="020B0500000000000000" pitchFamily="34" charset="-122"/>
              </a:rPr>
              <a:t>; Hydraulics</a:t>
            </a:r>
            <a:r>
              <a:rPr lang="zh-CN" altLang="en-US" sz="1500" dirty="0" smtClean="0">
                <a:latin typeface="思源黑体" panose="020B0500000000000000" pitchFamily="34" charset="-122"/>
                <a:ea typeface="思源黑体" panose="020B0500000000000000" pitchFamily="34" charset="-122"/>
              </a:rPr>
              <a:t>（水力学）；</a:t>
            </a:r>
            <a:r>
              <a:rPr lang="en-US" altLang="zh-CN" sz="1500" dirty="0" smtClean="0">
                <a:latin typeface="思源黑体" panose="020B0500000000000000" pitchFamily="34" charset="-122"/>
                <a:ea typeface="思源黑体" panose="020B0500000000000000" pitchFamily="34" charset="-122"/>
              </a:rPr>
              <a:t> </a:t>
            </a:r>
            <a:r>
              <a:rPr lang="en-US" altLang="zh-CN" sz="1500" dirty="0">
                <a:latin typeface="思源黑体" panose="020B0500000000000000" pitchFamily="34" charset="-122"/>
                <a:ea typeface="思源黑体" panose="020B0500000000000000" pitchFamily="34" charset="-122"/>
              </a:rPr>
              <a:t>Mechanical properties of </a:t>
            </a:r>
            <a:r>
              <a:rPr lang="en-US" altLang="zh-CN" sz="1500" dirty="0" smtClean="0">
                <a:latin typeface="思源黑体" panose="020B0500000000000000" pitchFamily="34" charset="-122"/>
                <a:ea typeface="思源黑体" panose="020B0500000000000000" pitchFamily="34" charset="-122"/>
              </a:rPr>
              <a:t>materials</a:t>
            </a:r>
            <a:r>
              <a:rPr lang="zh-CN" altLang="en-US" sz="1500" dirty="0" smtClean="0">
                <a:latin typeface="思源黑体" panose="020B0500000000000000" pitchFamily="34" charset="-122"/>
                <a:ea typeface="思源黑体" panose="020B0500000000000000" pitchFamily="34" charset="-122"/>
              </a:rPr>
              <a:t>（材料机械性能）；</a:t>
            </a:r>
            <a:r>
              <a:rPr lang="en-US" altLang="zh-CN" sz="1500" dirty="0" smtClean="0">
                <a:latin typeface="思源黑体" panose="020B0500000000000000" pitchFamily="34" charset="-122"/>
                <a:ea typeface="思源黑体" panose="020B0500000000000000" pitchFamily="34" charset="-122"/>
              </a:rPr>
              <a:t> </a:t>
            </a:r>
            <a:r>
              <a:rPr lang="en-US" altLang="zh-CN" sz="1500" dirty="0">
                <a:latin typeface="思源黑体" panose="020B0500000000000000" pitchFamily="34" charset="-122"/>
                <a:ea typeface="思源黑体" panose="020B0500000000000000" pitchFamily="34" charset="-122"/>
              </a:rPr>
              <a:t>Mechanics of </a:t>
            </a:r>
            <a:r>
              <a:rPr lang="en-US" altLang="zh-CN" sz="1500" dirty="0" smtClean="0">
                <a:latin typeface="思源黑体" panose="020B0500000000000000" pitchFamily="34" charset="-122"/>
                <a:ea typeface="思源黑体" panose="020B0500000000000000" pitchFamily="34" charset="-122"/>
              </a:rPr>
              <a:t>shocks</a:t>
            </a:r>
            <a:r>
              <a:rPr lang="zh-CN" altLang="en-US" sz="1500" dirty="0">
                <a:latin typeface="思源黑体" panose="020B0500000000000000" pitchFamily="34" charset="-122"/>
                <a:ea typeface="思源黑体" panose="020B0500000000000000" pitchFamily="34" charset="-122"/>
              </a:rPr>
              <a:t>（冲击力学）</a:t>
            </a:r>
            <a:r>
              <a:rPr lang="en-US" altLang="zh-CN" sz="1500" dirty="0" smtClean="0">
                <a:latin typeface="思源黑体" panose="020B0500000000000000" pitchFamily="34" charset="-122"/>
                <a:ea typeface="思源黑体" panose="020B0500000000000000" pitchFamily="34" charset="-122"/>
              </a:rPr>
              <a:t>; Micromechanics</a:t>
            </a:r>
            <a:r>
              <a:rPr lang="zh-CN" altLang="en-US" sz="1500" dirty="0">
                <a:latin typeface="思源黑体" panose="020B0500000000000000" pitchFamily="34" charset="-122"/>
                <a:ea typeface="思源黑体" panose="020B0500000000000000" pitchFamily="34" charset="-122"/>
              </a:rPr>
              <a:t>（微观力学）</a:t>
            </a:r>
            <a:r>
              <a:rPr lang="en-US" altLang="zh-CN" sz="1500" dirty="0" smtClean="0">
                <a:latin typeface="思源黑体" panose="020B0500000000000000" pitchFamily="34" charset="-122"/>
                <a:ea typeface="思源黑体" panose="020B0500000000000000" pitchFamily="34" charset="-122"/>
              </a:rPr>
              <a:t>; Nanomechanics</a:t>
            </a:r>
            <a:r>
              <a:rPr lang="zh-CN" altLang="en-US" sz="1500" dirty="0">
                <a:latin typeface="思源黑体" panose="020B0500000000000000" pitchFamily="34" charset="-122"/>
                <a:ea typeface="思源黑体" panose="020B0500000000000000" pitchFamily="34" charset="-122"/>
              </a:rPr>
              <a:t>（纳米力学）</a:t>
            </a:r>
            <a:r>
              <a:rPr lang="en-US" altLang="zh-CN" sz="1500" dirty="0" smtClean="0">
                <a:latin typeface="思源黑体" panose="020B0500000000000000" pitchFamily="34" charset="-122"/>
                <a:ea typeface="思源黑体" panose="020B0500000000000000" pitchFamily="34" charset="-122"/>
              </a:rPr>
              <a:t>; Thermo-mechanics</a:t>
            </a:r>
            <a:r>
              <a:rPr lang="zh-CN" altLang="en-US" sz="1500" dirty="0">
                <a:latin typeface="思源黑体" panose="020B0500000000000000" pitchFamily="34" charset="-122"/>
                <a:ea typeface="思源黑体" panose="020B0500000000000000" pitchFamily="34" charset="-122"/>
              </a:rPr>
              <a:t>（热力学）</a:t>
            </a:r>
            <a:r>
              <a:rPr lang="en-US" altLang="zh-CN" sz="1500" dirty="0" smtClean="0">
                <a:latin typeface="思源黑体" panose="020B0500000000000000" pitchFamily="34" charset="-122"/>
                <a:ea typeface="思源黑体" panose="020B0500000000000000" pitchFamily="34" charset="-122"/>
              </a:rPr>
              <a:t>; Turbulence</a:t>
            </a:r>
            <a:r>
              <a:rPr lang="zh-CN" altLang="en-US" sz="1500" dirty="0">
                <a:latin typeface="思源黑体" panose="020B0500000000000000" pitchFamily="34" charset="-122"/>
                <a:ea typeface="思源黑体" panose="020B0500000000000000" pitchFamily="34" charset="-122"/>
              </a:rPr>
              <a:t>（湍流）</a:t>
            </a:r>
            <a:r>
              <a:rPr lang="en-US" altLang="zh-CN" sz="1500" dirty="0" smtClean="0">
                <a:latin typeface="思源黑体" panose="020B0500000000000000" pitchFamily="34" charset="-122"/>
                <a:ea typeface="思源黑体" panose="020B0500000000000000" pitchFamily="34" charset="-122"/>
              </a:rPr>
              <a:t>; </a:t>
            </a:r>
            <a:r>
              <a:rPr lang="en-US" altLang="zh-CN" sz="1500" dirty="0">
                <a:latin typeface="思源黑体" panose="020B0500000000000000" pitchFamily="34" charset="-122"/>
                <a:ea typeface="思源黑体" panose="020B0500000000000000" pitchFamily="34" charset="-122"/>
              </a:rPr>
              <a:t>Wave </a:t>
            </a:r>
            <a:r>
              <a:rPr lang="en-US" altLang="zh-CN" sz="1500" dirty="0" smtClean="0">
                <a:latin typeface="思源黑体" panose="020B0500000000000000" pitchFamily="34" charset="-122"/>
                <a:ea typeface="思源黑体" panose="020B0500000000000000" pitchFamily="34" charset="-122"/>
              </a:rPr>
              <a:t>propagation</a:t>
            </a:r>
            <a:r>
              <a:rPr lang="zh-CN" altLang="en-US" sz="1500" dirty="0">
                <a:latin typeface="思源黑体" panose="020B0500000000000000" pitchFamily="34" charset="-122"/>
                <a:ea typeface="思源黑体" panose="020B0500000000000000" pitchFamily="34" charset="-122"/>
              </a:rPr>
              <a:t>（</a:t>
            </a:r>
            <a:r>
              <a:rPr lang="zh-CN" altLang="en-US" sz="1500" dirty="0" smtClean="0">
                <a:latin typeface="思源黑体" panose="020B0500000000000000" pitchFamily="34" charset="-122"/>
                <a:ea typeface="思源黑体" panose="020B0500000000000000" pitchFamily="34" charset="-122"/>
              </a:rPr>
              <a:t>波传播</a:t>
            </a:r>
            <a:r>
              <a:rPr lang="zh-CN" altLang="en-US" sz="1500" dirty="0">
                <a:latin typeface="思源黑体" panose="020B0500000000000000" pitchFamily="34" charset="-122"/>
                <a:ea typeface="思源黑体" panose="020B0500000000000000" pitchFamily="34" charset="-122"/>
              </a:rPr>
              <a:t>）。</a:t>
            </a:r>
            <a:endParaRPr lang="en-US" altLang="zh-CN" sz="1500" dirty="0">
              <a:latin typeface="思源黑体" panose="020B0500000000000000" pitchFamily="34" charset="-122"/>
              <a:ea typeface="思源黑体" panose="020B0500000000000000" pitchFamily="34" charset="-122"/>
            </a:endParaRPr>
          </a:p>
          <a:p>
            <a:pPr>
              <a:defRPr/>
            </a:pPr>
            <a:endParaRPr lang="en-US" altLang="zh-CN" sz="1500" b="1" dirty="0">
              <a:latin typeface="思源黑体" panose="020B0500000000000000" pitchFamily="34" charset="-122"/>
              <a:ea typeface="思源黑体" panose="020B0500000000000000" pitchFamily="34" charset="-122"/>
            </a:endParaRPr>
          </a:p>
          <a:p>
            <a:pPr>
              <a:defRPr/>
            </a:pPr>
            <a:r>
              <a:rPr lang="zh-CN" altLang="zh-CN" sz="1500" b="1" dirty="0">
                <a:latin typeface="思源黑体" panose="020B0500000000000000" pitchFamily="34" charset="-122"/>
                <a:ea typeface="思源黑体" panose="020B0500000000000000" pitchFamily="34" charset="-122"/>
              </a:rPr>
              <a:t>访问网址：</a:t>
            </a:r>
            <a:r>
              <a:rPr lang="en-US" altLang="zh-CN" sz="1500" u="sng" dirty="0">
                <a:latin typeface="思源黑体" panose="020B0500000000000000" pitchFamily="34" charset="-122"/>
                <a:ea typeface="思源黑体" panose="020B0500000000000000" pitchFamily="34" charset="-122"/>
                <a:hlinkClick r:id="rId4"/>
              </a:rPr>
              <a:t>https://asmedigitalcollection.asme.org/appliedmechanics</a:t>
            </a:r>
            <a:endParaRPr lang="en-US" altLang="zh-CN" sz="1500" u="sng" dirty="0">
              <a:latin typeface="思源黑体" panose="020B0500000000000000" pitchFamily="34" charset="-122"/>
              <a:ea typeface="思源黑体" panose="020B0500000000000000" pitchFamily="34" charset="-122"/>
            </a:endParaRPr>
          </a:p>
          <a:p>
            <a:pPr algn="just">
              <a:defRPr/>
            </a:pPr>
            <a:endParaRPr lang="en-US" altLang="zh-CN" sz="14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6" name="Title 1"/>
          <p:cNvSpPr txBox="1">
            <a:spLocks/>
          </p:cNvSpPr>
          <p:nvPr/>
        </p:nvSpPr>
        <p:spPr bwMode="auto">
          <a:xfrm>
            <a:off x="2135560" y="836712"/>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sp>
        <p:nvSpPr>
          <p:cNvPr id="7" name="文本框 6"/>
          <p:cNvSpPr txBox="1"/>
          <p:nvPr/>
        </p:nvSpPr>
        <p:spPr>
          <a:xfrm>
            <a:off x="8717842" y="2983397"/>
            <a:ext cx="2130686" cy="923330"/>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en-US" altLang="zh-CN" sz="1200" dirty="0">
                <a:latin typeface="思源黑体" panose="020B0500000000000000" pitchFamily="34" charset="-122"/>
                <a:ea typeface="思源黑体" panose="020B0500000000000000" pitchFamily="34" charset="-122"/>
              </a:rPr>
              <a:t>2.6</a:t>
            </a: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4.8</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zh-CN" altLang="en-US" sz="1200" dirty="0">
                <a:latin typeface="思源黑体" panose="020B0500000000000000" pitchFamily="34" charset="-122"/>
                <a:ea typeface="思源黑体" panose="020B0500000000000000" pitchFamily="34" charset="-122"/>
              </a:rPr>
              <a:t>年度被引用次数：</a:t>
            </a:r>
            <a:r>
              <a:rPr lang="en-US" altLang="zh-CN" sz="1200" dirty="0" smtClean="0">
                <a:latin typeface="思源黑体" panose="020B0500000000000000" pitchFamily="34" charset="-122"/>
                <a:ea typeface="思源黑体" panose="020B0500000000000000" pitchFamily="34" charset="-122"/>
              </a:rPr>
              <a:t>15,227</a:t>
            </a:r>
            <a:endParaRPr lang="en-US" altLang="zh-CN" sz="12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20719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2133601" y="2060154"/>
            <a:ext cx="7820025" cy="1211263"/>
          </a:xfrm>
          <a:prstGeom prst="rect">
            <a:avLst/>
          </a:prstGeom>
          <a:noFill/>
          <a:ln w="9525">
            <a:noFill/>
            <a:miter lim="800000"/>
            <a:headEnd/>
            <a:tailEnd/>
          </a:ln>
        </p:spPr>
        <p:txBody>
          <a:bodyPr/>
          <a:lstStyle/>
          <a:p>
            <a:pPr>
              <a:lnSpc>
                <a:spcPct val="150000"/>
              </a:lnSpc>
              <a:spcBef>
                <a:spcPts val="600"/>
              </a:spcBef>
              <a:buFont typeface="Wingdings" pitchFamily="2" charset="2"/>
              <a:buChar char="p"/>
              <a:defRPr/>
            </a:pPr>
            <a:r>
              <a:rPr lang="en-US" altLang="zh-CN" sz="2000" b="1" dirty="0">
                <a:latin typeface="思源黑体" panose="020B0500000000000000" pitchFamily="34" charset="-122"/>
                <a:ea typeface="思源黑体" panose="020B0500000000000000" pitchFamily="34" charset="-122"/>
              </a:rPr>
              <a:t>《</a:t>
            </a:r>
            <a:r>
              <a:rPr lang="zh-CN" altLang="en-US" sz="2000" b="1" dirty="0">
                <a:latin typeface="思源黑体" panose="020B0500000000000000" pitchFamily="34" charset="-122"/>
                <a:ea typeface="思源黑体" panose="020B0500000000000000" pitchFamily="34" charset="-122"/>
              </a:rPr>
              <a:t>应用力学期刊</a:t>
            </a:r>
            <a:r>
              <a:rPr lang="en-US" altLang="zh-CN" sz="2000" b="1" dirty="0">
                <a:latin typeface="思源黑体" panose="020B0500000000000000" pitchFamily="34" charset="-122"/>
                <a:ea typeface="思源黑体" panose="020B0500000000000000" pitchFamily="34" charset="-122"/>
              </a:rPr>
              <a:t>》Journal of Applied Mechanics</a:t>
            </a:r>
          </a:p>
        </p:txBody>
      </p:sp>
      <p:sp>
        <p:nvSpPr>
          <p:cNvPr id="9" name="Content Placeholder 2"/>
          <p:cNvSpPr txBox="1">
            <a:spLocks/>
          </p:cNvSpPr>
          <p:nvPr/>
        </p:nvSpPr>
        <p:spPr bwMode="auto">
          <a:xfrm>
            <a:off x="2156734" y="3184752"/>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麻省理工学院</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帝国理工学院</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加州理工大学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普渡大学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华盛顿大学</a:t>
            </a:r>
            <a:endParaRPr lang="en-US" altLang="zh-CN" sz="1600" dirty="0">
              <a:latin typeface="思源黑体" panose="020B0500000000000000" pitchFamily="34" charset="-122"/>
              <a:ea typeface="思源黑体" panose="020B0500000000000000" pitchFamily="34" charset="-122"/>
            </a:endParaRPr>
          </a:p>
        </p:txBody>
      </p:sp>
      <p:sp>
        <p:nvSpPr>
          <p:cNvPr id="10" name="Content Placeholder 2"/>
          <p:cNvSpPr txBox="1">
            <a:spLocks/>
          </p:cNvSpPr>
          <p:nvPr/>
        </p:nvSpPr>
        <p:spPr bwMode="auto">
          <a:xfrm>
            <a:off x="4451221" y="3210719"/>
            <a:ext cx="3738562"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清华大学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浙江大学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西安交通大学</a:t>
            </a:r>
            <a:endParaRPr lang="en-US" altLang="zh-CN" sz="1600" dirty="0">
              <a:latin typeface="思源黑体" panose="020B0500000000000000" pitchFamily="34" charset="-122"/>
              <a:ea typeface="思源黑体" panose="020B0500000000000000" pitchFamily="34" charset="-122"/>
            </a:endParaRPr>
          </a:p>
          <a:p>
            <a:pPr>
              <a:lnSpc>
                <a:spcPct val="150000"/>
              </a:lnSpc>
              <a:spcBef>
                <a:spcPts val="600"/>
              </a:spcBef>
            </a:pPr>
            <a:r>
              <a:rPr lang="zh-CN" altLang="en-US" sz="1600" dirty="0">
                <a:latin typeface="思源黑体" panose="020B0500000000000000" pitchFamily="34" charset="-122"/>
                <a:ea typeface="思源黑体" panose="020B0500000000000000" pitchFamily="34" charset="-122"/>
              </a:rPr>
              <a:t>西北工业大学</a:t>
            </a:r>
            <a:endParaRPr lang="en-US" altLang="zh-CN" sz="1600" dirty="0">
              <a:latin typeface="思源黑体" panose="020B0500000000000000" pitchFamily="34" charset="-122"/>
              <a:ea typeface="思源黑体" panose="020B0500000000000000" pitchFamily="34" charset="-122"/>
            </a:endParaRPr>
          </a:p>
        </p:txBody>
      </p:sp>
      <p:sp>
        <p:nvSpPr>
          <p:cNvPr id="11" name="矩形 10"/>
          <p:cNvSpPr>
            <a:spLocks noChangeArrowheads="1"/>
          </p:cNvSpPr>
          <p:nvPr/>
        </p:nvSpPr>
        <p:spPr bwMode="auto">
          <a:xfrm>
            <a:off x="2135189" y="2802832"/>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panose="020B0500000000000000" pitchFamily="34" charset="-122"/>
                <a:ea typeface="思源黑体" panose="020B0500000000000000" pitchFamily="34" charset="-122"/>
              </a:rPr>
              <a:t>国内外研究人员单位：</a:t>
            </a:r>
            <a:r>
              <a:rPr lang="en-US" altLang="zh-CN" sz="1600" b="1" dirty="0">
                <a:latin typeface="思源黑体" panose="020B0500000000000000" pitchFamily="34" charset="-122"/>
                <a:ea typeface="思源黑体" panose="020B0500000000000000" pitchFamily="34" charset="-122"/>
              </a:rPr>
              <a:t> </a:t>
            </a:r>
          </a:p>
        </p:txBody>
      </p:sp>
      <p:sp>
        <p:nvSpPr>
          <p:cNvPr id="13" name="Title 1"/>
          <p:cNvSpPr txBox="1">
            <a:spLocks/>
          </p:cNvSpPr>
          <p:nvPr/>
        </p:nvSpPr>
        <p:spPr bwMode="auto">
          <a:xfrm>
            <a:off x="2135561" y="1148705"/>
            <a:ext cx="818673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经典期刊</a:t>
            </a:r>
            <a:endParaRPr lang="en-US" altLang="zh-CN" sz="4400" dirty="0">
              <a:latin typeface="思源黑体" panose="020B0500000000000000" pitchFamily="34" charset="-122"/>
              <a:ea typeface="思源黑体" panose="020B0500000000000000" pitchFamily="34" charset="-122"/>
            </a:endParaRPr>
          </a:p>
        </p:txBody>
      </p:sp>
      <p:pic>
        <p:nvPicPr>
          <p:cNvPr id="14" name="图片 13"/>
          <p:cNvPicPr>
            <a:picLocks/>
          </p:cNvPicPr>
          <p:nvPr/>
        </p:nvPicPr>
        <p:blipFill>
          <a:blip r:embed="rId3">
            <a:extLst>
              <a:ext uri="{28A0092B-C50C-407E-A947-70E740481C1C}">
                <a14:useLocalDpi xmlns:a14="http://schemas.microsoft.com/office/drawing/2010/main" val="0"/>
              </a:ext>
            </a:extLst>
          </a:blip>
          <a:stretch>
            <a:fillRect/>
          </a:stretch>
        </p:blipFill>
        <p:spPr>
          <a:xfrm>
            <a:off x="8961622" y="1052736"/>
            <a:ext cx="1440000" cy="180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05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a:grpSpLocks/>
          </p:cNvGrpSpPr>
          <p:nvPr/>
        </p:nvGrpSpPr>
        <p:grpSpPr bwMode="auto">
          <a:xfrm>
            <a:off x="3619034" y="2252524"/>
            <a:ext cx="3436192" cy="888445"/>
            <a:chOff x="4247964" y="2057753"/>
            <a:chExt cx="3437018" cy="888157"/>
          </a:xfrm>
        </p:grpSpPr>
        <p:sp>
          <p:nvSpPr>
            <p:cNvPr id="7" name="TextBox 6"/>
            <p:cNvSpPr txBox="1"/>
            <p:nvPr/>
          </p:nvSpPr>
          <p:spPr>
            <a:xfrm>
              <a:off x="5003796" y="2057753"/>
              <a:ext cx="2681186" cy="461515"/>
            </a:xfrm>
            <a:prstGeom prst="rect">
              <a:avLst/>
            </a:prstGeom>
            <a:noFill/>
          </p:spPr>
          <p:txBody>
            <a:bodyPr wrap="none">
              <a:spAutoFit/>
            </a:bodyPr>
            <a:lstStyle/>
            <a:p>
              <a:r>
                <a:rPr lang="en-US" altLang="zh-CN" sz="2400" dirty="0">
                  <a:solidFill>
                    <a:schemeClr val="tx1">
                      <a:lumMod val="95000"/>
                      <a:lumOff val="5000"/>
                    </a:schemeClr>
                  </a:solidFill>
                  <a:latin typeface="思源黑体" panose="020B0500000000000000" pitchFamily="34" charset="-122"/>
                  <a:ea typeface="思源黑体" panose="020B0500000000000000" pitchFamily="34" charset="-122"/>
                </a:rPr>
                <a:t>ASME </a:t>
              </a:r>
              <a:r>
                <a:rPr lang="zh-CN" altLang="en-US" sz="2400" dirty="0">
                  <a:solidFill>
                    <a:schemeClr val="tx1">
                      <a:lumMod val="95000"/>
                      <a:lumOff val="5000"/>
                    </a:schemeClr>
                  </a:solidFill>
                  <a:latin typeface="思源黑体" panose="020B0500000000000000" pitchFamily="34" charset="-122"/>
                  <a:ea typeface="思源黑体" panose="020B0500000000000000" pitchFamily="34" charset="-122"/>
                </a:rPr>
                <a:t>出版社介绍</a:t>
              </a:r>
            </a:p>
          </p:txBody>
        </p:sp>
        <p:sp>
          <p:nvSpPr>
            <p:cNvPr id="8" name="圆角矩形​​ 10"/>
            <p:cNvSpPr/>
            <p:nvPr/>
          </p:nvSpPr>
          <p:spPr>
            <a:xfrm>
              <a:off x="4247964" y="2133928"/>
              <a:ext cx="647856" cy="647490"/>
            </a:xfrm>
            <a:prstGeom prst="roundRect">
              <a:avLst/>
            </a:prstGeom>
            <a:gradFill flip="none" rotWithShape="1">
              <a:gsLst>
                <a:gs pos="0">
                  <a:srgbClr val="0070C0"/>
                </a:gs>
                <a:gs pos="16700">
                  <a:srgbClr val="00B0F0"/>
                </a:gs>
                <a:gs pos="100000">
                  <a:srgbClr val="0070C0"/>
                </a:gs>
              </a:gsLst>
              <a:lin ang="16200000" scaled="0"/>
              <a:tileRect/>
            </a:gradFill>
            <a:ln w="25400" cap="flat" cmpd="sng" algn="ctr">
              <a:solidFill>
                <a:schemeClr val="tx2">
                  <a:lumMod val="40000"/>
                  <a:lumOff val="60000"/>
                </a:schemeClr>
              </a:solidFill>
              <a:prstDash val="solid"/>
            </a:ln>
            <a:effectLst/>
          </p:spPr>
          <p:txBody>
            <a:bodyPr anchor="ctr"/>
            <a:lstStyle/>
            <a:p>
              <a:pPr algn="ctr">
                <a:defRPr/>
              </a:pPr>
              <a:r>
                <a:rPr lang="en-US" altLang="zh-CN" sz="2800" kern="0" dirty="0">
                  <a:solidFill>
                    <a:schemeClr val="tx1">
                      <a:lumMod val="95000"/>
                      <a:lumOff val="5000"/>
                    </a:schemeClr>
                  </a:solidFill>
                  <a:latin typeface="思源黑体" panose="020B0500000000000000" pitchFamily="34" charset="-122"/>
                  <a:ea typeface="思源黑体" panose="020B0500000000000000" pitchFamily="34" charset="-122"/>
                  <a:cs typeface="Arial" pitchFamily="34" charset="0"/>
                </a:rPr>
                <a:t>1</a:t>
              </a:r>
              <a:endParaRPr lang="zh-CN" altLang="en-US" sz="2800" kern="0" dirty="0">
                <a:solidFill>
                  <a:schemeClr val="tx1">
                    <a:lumMod val="95000"/>
                    <a:lumOff val="5000"/>
                  </a:schemeClr>
                </a:solidFill>
                <a:latin typeface="思源黑体" panose="020B0500000000000000" pitchFamily="34" charset="-122"/>
                <a:ea typeface="思源黑体" panose="020B0500000000000000" pitchFamily="34" charset="-122"/>
                <a:cs typeface="Arial" pitchFamily="34" charset="0"/>
              </a:endParaRPr>
            </a:p>
          </p:txBody>
        </p:sp>
        <p:sp>
          <p:nvSpPr>
            <p:cNvPr id="9" name="TextBox 8"/>
            <p:cNvSpPr txBox="1"/>
            <p:nvPr/>
          </p:nvSpPr>
          <p:spPr>
            <a:xfrm>
              <a:off x="5013323" y="2576698"/>
              <a:ext cx="2532071" cy="369212"/>
            </a:xfrm>
            <a:prstGeom prst="rect">
              <a:avLst/>
            </a:prstGeom>
            <a:noFill/>
          </p:spPr>
          <p:txBody>
            <a:bodyPr wrap="none">
              <a:spAutoFit/>
            </a:bodyPr>
            <a:lstStyle/>
            <a:p>
              <a:pPr>
                <a:defRPr/>
              </a:pPr>
              <a:r>
                <a:rPr lang="en-US" altLang="zh-CN">
                  <a:solidFill>
                    <a:schemeClr val="tx1">
                      <a:lumMod val="95000"/>
                      <a:lumOff val="5000"/>
                    </a:schemeClr>
                  </a:solidFill>
                  <a:latin typeface="思源黑体" panose="020B0500000000000000" pitchFamily="34" charset="-122"/>
                  <a:ea typeface="思源黑体" panose="020B0500000000000000" pitchFamily="34" charset="-122"/>
                </a:rPr>
                <a:t>——</a:t>
              </a:r>
              <a:r>
                <a:rPr lang="zh-CN" altLang="en-US">
                  <a:solidFill>
                    <a:schemeClr val="tx1">
                      <a:lumMod val="95000"/>
                      <a:lumOff val="5000"/>
                    </a:schemeClr>
                  </a:solidFill>
                  <a:latin typeface="思源黑体" panose="020B0500000000000000" pitchFamily="34" charset="-122"/>
                  <a:ea typeface="思源黑体" panose="020B0500000000000000" pitchFamily="34" charset="-122"/>
                </a:rPr>
                <a:t>背景、学会、宗旨</a:t>
              </a:r>
              <a:endParaRPr lang="zh-CN" altLang="en-US" kern="0" dirty="0">
                <a:solidFill>
                  <a:schemeClr val="tx1">
                    <a:lumMod val="95000"/>
                    <a:lumOff val="5000"/>
                  </a:schemeClr>
                </a:solidFill>
                <a:latin typeface="思源黑体" panose="020B0500000000000000" pitchFamily="34" charset="-122"/>
                <a:ea typeface="思源黑体" panose="020B0500000000000000" pitchFamily="34" charset="-122"/>
              </a:endParaRPr>
            </a:p>
          </p:txBody>
        </p:sp>
      </p:grpSp>
      <p:grpSp>
        <p:nvGrpSpPr>
          <p:cNvPr id="3" name="组合 16"/>
          <p:cNvGrpSpPr>
            <a:grpSpLocks/>
          </p:cNvGrpSpPr>
          <p:nvPr/>
        </p:nvGrpSpPr>
        <p:grpSpPr bwMode="auto">
          <a:xfrm>
            <a:off x="3624712" y="3624866"/>
            <a:ext cx="4750562" cy="812247"/>
            <a:chOff x="4247964" y="2057753"/>
            <a:chExt cx="4750696" cy="811369"/>
          </a:xfrm>
        </p:grpSpPr>
        <p:sp>
          <p:nvSpPr>
            <p:cNvPr id="11" name="TextBox 10"/>
            <p:cNvSpPr txBox="1">
              <a:spLocks noChangeArrowheads="1"/>
            </p:cNvSpPr>
            <p:nvPr/>
          </p:nvSpPr>
          <p:spPr bwMode="auto">
            <a:xfrm>
              <a:off x="5003661" y="2057753"/>
              <a:ext cx="2680617" cy="461166"/>
            </a:xfrm>
            <a:prstGeom prst="rect">
              <a:avLst/>
            </a:prstGeom>
            <a:noFill/>
            <a:ln w="9525">
              <a:noFill/>
              <a:miter lim="800000"/>
              <a:headEnd/>
              <a:tailEnd/>
            </a:ln>
          </p:spPr>
          <p:txBody>
            <a:bodyPr wrap="none">
              <a:spAutoFit/>
            </a:bodyPr>
            <a:lstStyle/>
            <a:p>
              <a:r>
                <a:rPr lang="en-US" altLang="zh-CN" sz="2400" dirty="0">
                  <a:solidFill>
                    <a:schemeClr val="tx1">
                      <a:lumMod val="95000"/>
                      <a:lumOff val="5000"/>
                    </a:schemeClr>
                  </a:solidFill>
                  <a:latin typeface="思源黑体" panose="020B0500000000000000" pitchFamily="34" charset="-122"/>
                  <a:ea typeface="思源黑体" panose="020B0500000000000000" pitchFamily="34" charset="-122"/>
                </a:rPr>
                <a:t>ASME </a:t>
              </a:r>
              <a:r>
                <a:rPr lang="zh-CN" altLang="en-US" sz="2400" dirty="0">
                  <a:solidFill>
                    <a:schemeClr val="tx1">
                      <a:lumMod val="95000"/>
                      <a:lumOff val="5000"/>
                    </a:schemeClr>
                  </a:solidFill>
                  <a:latin typeface="思源黑体" panose="020B0500000000000000" pitchFamily="34" charset="-122"/>
                  <a:ea typeface="思源黑体" panose="020B0500000000000000" pitchFamily="34" charset="-122"/>
                </a:rPr>
                <a:t>出版物介绍</a:t>
              </a:r>
            </a:p>
          </p:txBody>
        </p:sp>
        <p:sp>
          <p:nvSpPr>
            <p:cNvPr id="12" name="圆角矩形​​ 18"/>
            <p:cNvSpPr/>
            <p:nvPr/>
          </p:nvSpPr>
          <p:spPr>
            <a:xfrm>
              <a:off x="4247964" y="2133871"/>
              <a:ext cx="647719" cy="647000"/>
            </a:xfrm>
            <a:prstGeom prst="roundRect">
              <a:avLst/>
            </a:prstGeom>
            <a:gradFill flip="none" rotWithShape="1">
              <a:gsLst>
                <a:gs pos="0">
                  <a:schemeClr val="accent3">
                    <a:lumMod val="20000"/>
                    <a:lumOff val="80000"/>
                  </a:schemeClr>
                </a:gs>
                <a:gs pos="16700">
                  <a:srgbClr val="A7C46E"/>
                </a:gs>
                <a:gs pos="100000">
                  <a:schemeClr val="accent3">
                    <a:lumMod val="75000"/>
                  </a:schemeClr>
                </a:gs>
              </a:gsLst>
              <a:lin ang="16200000" scaled="0"/>
              <a:tileRect/>
            </a:gradFill>
            <a:ln w="25400" cap="flat" cmpd="sng" algn="ctr">
              <a:solidFill>
                <a:srgbClr val="A7C46E"/>
              </a:solidFill>
              <a:prstDash val="solid"/>
            </a:ln>
            <a:effectLst/>
          </p:spPr>
          <p:txBody>
            <a:bodyPr anchor="ctr"/>
            <a:lstStyle/>
            <a:p>
              <a:pPr algn="ctr">
                <a:defRPr/>
              </a:pPr>
              <a:r>
                <a:rPr lang="en-US" altLang="zh-CN" sz="2800" kern="0" dirty="0">
                  <a:solidFill>
                    <a:schemeClr val="tx1">
                      <a:lumMod val="95000"/>
                      <a:lumOff val="5000"/>
                    </a:schemeClr>
                  </a:solidFill>
                  <a:latin typeface="思源黑体" panose="020B0500000000000000" pitchFamily="34" charset="-122"/>
                  <a:ea typeface="思源黑体" panose="020B0500000000000000" pitchFamily="34" charset="-122"/>
                  <a:cs typeface="Arial" pitchFamily="34" charset="0"/>
                </a:rPr>
                <a:t>2</a:t>
              </a:r>
              <a:endParaRPr lang="zh-CN" altLang="en-US" sz="2800" kern="0" dirty="0">
                <a:solidFill>
                  <a:schemeClr val="tx1">
                    <a:lumMod val="95000"/>
                    <a:lumOff val="5000"/>
                  </a:schemeClr>
                </a:solidFill>
                <a:latin typeface="思源黑体" panose="020B0500000000000000" pitchFamily="34" charset="-122"/>
                <a:ea typeface="思源黑体" panose="020B0500000000000000" pitchFamily="34" charset="-122"/>
                <a:cs typeface="Arial" pitchFamily="34" charset="0"/>
              </a:endParaRPr>
            </a:p>
          </p:txBody>
        </p:sp>
        <p:sp>
          <p:nvSpPr>
            <p:cNvPr id="13" name="TextBox 12"/>
            <p:cNvSpPr txBox="1"/>
            <p:nvPr/>
          </p:nvSpPr>
          <p:spPr>
            <a:xfrm>
              <a:off x="5013161" y="2500189"/>
              <a:ext cx="3985499" cy="368933"/>
            </a:xfrm>
            <a:prstGeom prst="rect">
              <a:avLst/>
            </a:prstGeom>
            <a:noFill/>
          </p:spPr>
          <p:txBody>
            <a:bodyPr wrap="none">
              <a:spAutoFit/>
            </a:bodyPr>
            <a:lstStyle/>
            <a:p>
              <a:pPr marL="0" lvl="1">
                <a:defRPr/>
              </a:pPr>
              <a:r>
                <a:rPr lang="en-US" altLang="zh-CN" dirty="0">
                  <a:solidFill>
                    <a:schemeClr val="tx1">
                      <a:lumMod val="95000"/>
                      <a:lumOff val="5000"/>
                    </a:schemeClr>
                  </a:solidFill>
                  <a:latin typeface="思源黑体" panose="020B0500000000000000" pitchFamily="34" charset="-122"/>
                  <a:ea typeface="思源黑体" panose="020B0500000000000000" pitchFamily="34" charset="-122"/>
                </a:rPr>
                <a:t> ——</a:t>
              </a:r>
              <a:r>
                <a:rPr lang="zh-CN" altLang="en-US" dirty="0">
                  <a:solidFill>
                    <a:schemeClr val="tx1">
                      <a:lumMod val="95000"/>
                      <a:lumOff val="5000"/>
                    </a:schemeClr>
                  </a:solidFill>
                  <a:latin typeface="思源黑体" panose="020B0500000000000000" pitchFamily="34" charset="-122"/>
                  <a:ea typeface="思源黑体" panose="020B0500000000000000" pitchFamily="34" charset="-122"/>
                </a:rPr>
                <a:t>期刊、会议录、电子图书、标准</a:t>
              </a:r>
              <a:endParaRPr lang="zh-CN" altLang="en-US" dirty="0">
                <a:solidFill>
                  <a:schemeClr val="tx1">
                    <a:lumMod val="95000"/>
                    <a:lumOff val="5000"/>
                  </a:schemeClr>
                </a:solidFill>
                <a:latin typeface="思源黑体" panose="020B0500000000000000" pitchFamily="34" charset="-122"/>
                <a:ea typeface="思源黑体" panose="020B0500000000000000" pitchFamily="34" charset="-122"/>
                <a:cs typeface="Times New Roman" pitchFamily="18" charset="0"/>
              </a:endParaRPr>
            </a:p>
          </p:txBody>
        </p:sp>
      </p:grpSp>
      <p:grpSp>
        <p:nvGrpSpPr>
          <p:cNvPr id="4" name="组合 20"/>
          <p:cNvGrpSpPr>
            <a:grpSpLocks/>
          </p:cNvGrpSpPr>
          <p:nvPr/>
        </p:nvGrpSpPr>
        <p:grpSpPr bwMode="auto">
          <a:xfrm>
            <a:off x="3620300" y="4921012"/>
            <a:ext cx="6149050" cy="812245"/>
            <a:chOff x="4247964" y="2057753"/>
            <a:chExt cx="6149594" cy="811368"/>
          </a:xfrm>
        </p:grpSpPr>
        <p:sp>
          <p:nvSpPr>
            <p:cNvPr id="15" name="TextBox 14"/>
            <p:cNvSpPr txBox="1"/>
            <p:nvPr/>
          </p:nvSpPr>
          <p:spPr>
            <a:xfrm>
              <a:off x="5003681" y="2057753"/>
              <a:ext cx="5393877" cy="461167"/>
            </a:xfrm>
            <a:prstGeom prst="rect">
              <a:avLst/>
            </a:prstGeom>
            <a:noFill/>
          </p:spPr>
          <p:txBody>
            <a:bodyPr wrap="none">
              <a:spAutoFit/>
            </a:bodyPr>
            <a:lstStyle/>
            <a:p>
              <a:r>
                <a:rPr lang="en-US" altLang="zh-CN" sz="2400" dirty="0">
                  <a:solidFill>
                    <a:schemeClr val="tx1">
                      <a:lumMod val="95000"/>
                      <a:lumOff val="5000"/>
                    </a:schemeClr>
                  </a:solidFill>
                  <a:latin typeface="思源黑体" panose="020B0500000000000000" pitchFamily="34" charset="-122"/>
                  <a:ea typeface="思源黑体" panose="020B0500000000000000" pitchFamily="34" charset="-122"/>
                </a:rPr>
                <a:t>ASME DIGITAL COLLECTION </a:t>
              </a:r>
              <a:r>
                <a:rPr lang="zh-CN" altLang="en-US" sz="2400" dirty="0">
                  <a:solidFill>
                    <a:schemeClr val="tx1">
                      <a:lumMod val="95000"/>
                      <a:lumOff val="5000"/>
                    </a:schemeClr>
                  </a:solidFill>
                  <a:latin typeface="思源黑体" panose="020B0500000000000000" pitchFamily="34" charset="-122"/>
                  <a:ea typeface="思源黑体" panose="020B0500000000000000" pitchFamily="34" charset="-122"/>
                </a:rPr>
                <a:t>平台说明</a:t>
              </a:r>
              <a:endParaRPr lang="en-US" altLang="zh-CN" sz="2400" dirty="0">
                <a:solidFill>
                  <a:schemeClr val="tx1">
                    <a:lumMod val="95000"/>
                    <a:lumOff val="5000"/>
                  </a:schemeClr>
                </a:solidFill>
                <a:latin typeface="思源黑体" panose="020B0500000000000000" pitchFamily="34" charset="-122"/>
                <a:ea typeface="思源黑体" panose="020B0500000000000000" pitchFamily="34" charset="-122"/>
              </a:endParaRPr>
            </a:p>
          </p:txBody>
        </p:sp>
        <p:sp>
          <p:nvSpPr>
            <p:cNvPr id="16" name="圆角矩形​​ 22"/>
            <p:cNvSpPr/>
            <p:nvPr/>
          </p:nvSpPr>
          <p:spPr>
            <a:xfrm>
              <a:off x="4247964" y="2133871"/>
              <a:ext cx="647757" cy="647000"/>
            </a:xfrm>
            <a:prstGeom prst="roundRect">
              <a:avLst/>
            </a:prstGeom>
            <a:gradFill flip="none" rotWithShape="1">
              <a:gsLst>
                <a:gs pos="1000">
                  <a:schemeClr val="accent6">
                    <a:lumMod val="40000"/>
                    <a:lumOff val="60000"/>
                  </a:schemeClr>
                </a:gs>
                <a:gs pos="16700">
                  <a:srgbClr val="F8A662"/>
                </a:gs>
                <a:gs pos="100000">
                  <a:srgbClr val="EF720B"/>
                </a:gs>
              </a:gsLst>
              <a:lin ang="16200000" scaled="0"/>
              <a:tileRect/>
            </a:gradFill>
            <a:ln w="25400" cap="flat" cmpd="sng" algn="ctr">
              <a:solidFill>
                <a:srgbClr val="F8A764"/>
              </a:solidFill>
              <a:prstDash val="solid"/>
            </a:ln>
            <a:effectLst/>
          </p:spPr>
          <p:txBody>
            <a:bodyPr anchor="ctr"/>
            <a:lstStyle/>
            <a:p>
              <a:pPr algn="ctr">
                <a:defRPr/>
              </a:pPr>
              <a:r>
                <a:rPr lang="en-US" altLang="zh-CN" sz="2800" kern="0" dirty="0">
                  <a:solidFill>
                    <a:schemeClr val="tx1">
                      <a:lumMod val="95000"/>
                      <a:lumOff val="5000"/>
                    </a:schemeClr>
                  </a:solidFill>
                  <a:latin typeface="思源黑体" panose="020B0500000000000000" pitchFamily="34" charset="-122"/>
                  <a:ea typeface="思源黑体" panose="020B0500000000000000" pitchFamily="34" charset="-122"/>
                  <a:cs typeface="Arial" pitchFamily="34" charset="0"/>
                </a:rPr>
                <a:t>3</a:t>
              </a:r>
              <a:endParaRPr lang="zh-CN" altLang="en-US" sz="2800" kern="0" dirty="0">
                <a:solidFill>
                  <a:schemeClr val="tx1">
                    <a:lumMod val="95000"/>
                    <a:lumOff val="5000"/>
                  </a:schemeClr>
                </a:solidFill>
                <a:latin typeface="思源黑体" panose="020B0500000000000000" pitchFamily="34" charset="-122"/>
                <a:ea typeface="思源黑体" panose="020B0500000000000000" pitchFamily="34" charset="-122"/>
                <a:cs typeface="Arial" pitchFamily="34" charset="0"/>
              </a:endParaRPr>
            </a:p>
          </p:txBody>
        </p:sp>
        <p:sp>
          <p:nvSpPr>
            <p:cNvPr id="17" name="TextBox 16"/>
            <p:cNvSpPr txBox="1"/>
            <p:nvPr/>
          </p:nvSpPr>
          <p:spPr>
            <a:xfrm>
              <a:off x="5013207" y="2500188"/>
              <a:ext cx="3650681" cy="368933"/>
            </a:xfrm>
            <a:prstGeom prst="rect">
              <a:avLst/>
            </a:prstGeom>
            <a:noFill/>
          </p:spPr>
          <p:txBody>
            <a:bodyPr wrap="none">
              <a:spAutoFit/>
            </a:bodyPr>
            <a:lstStyle/>
            <a:p>
              <a:pPr>
                <a:defRPr/>
              </a:pPr>
              <a:r>
                <a:rPr lang="en-US" altLang="zh-CN" dirty="0">
                  <a:solidFill>
                    <a:schemeClr val="tx1">
                      <a:lumMod val="95000"/>
                      <a:lumOff val="5000"/>
                    </a:schemeClr>
                  </a:solidFill>
                  <a:latin typeface="思源黑体" panose="020B0500000000000000" pitchFamily="34" charset="-122"/>
                  <a:ea typeface="思源黑体" panose="020B0500000000000000" pitchFamily="34" charset="-122"/>
                </a:rPr>
                <a:t> </a:t>
              </a:r>
              <a:r>
                <a:rPr lang="en-US" altLang="zh-CN">
                  <a:solidFill>
                    <a:schemeClr val="tx1">
                      <a:lumMod val="95000"/>
                      <a:lumOff val="5000"/>
                    </a:schemeClr>
                  </a:solidFill>
                  <a:latin typeface="思源黑体" panose="020B0500000000000000" pitchFamily="34" charset="-122"/>
                  <a:ea typeface="思源黑体" panose="020B0500000000000000" pitchFamily="34" charset="-122"/>
                </a:rPr>
                <a:t>——</a:t>
              </a:r>
              <a:r>
                <a:rPr lang="zh-CN" altLang="en-US">
                  <a:solidFill>
                    <a:schemeClr val="tx1">
                      <a:lumMod val="95000"/>
                      <a:lumOff val="5000"/>
                    </a:schemeClr>
                  </a:solidFill>
                  <a:latin typeface="思源黑体" panose="020B0500000000000000" pitchFamily="34" charset="-122"/>
                  <a:ea typeface="思源黑体" panose="020B0500000000000000" pitchFamily="34" charset="-122"/>
                </a:rPr>
                <a:t>浏览、检索、移动访问、投稿</a:t>
              </a:r>
              <a:endParaRPr lang="zh-CN" altLang="en-US" kern="0" dirty="0">
                <a:solidFill>
                  <a:schemeClr val="tx1">
                    <a:lumMod val="95000"/>
                    <a:lumOff val="5000"/>
                  </a:schemeClr>
                </a:solidFill>
                <a:latin typeface="思源黑体" panose="020B0500000000000000" pitchFamily="34" charset="-122"/>
                <a:ea typeface="思源黑体" panose="020B0500000000000000" pitchFamily="34" charset="-122"/>
              </a:endParaRPr>
            </a:p>
          </p:txBody>
        </p:sp>
      </p:grpSp>
      <p:sp>
        <p:nvSpPr>
          <p:cNvPr id="19" name="标题 24"/>
          <p:cNvSpPr txBox="1">
            <a:spLocks/>
          </p:cNvSpPr>
          <p:nvPr/>
        </p:nvSpPr>
        <p:spPr bwMode="auto">
          <a:xfrm>
            <a:off x="2330896" y="1268760"/>
            <a:ext cx="8229600" cy="704850"/>
          </a:xfrm>
          <a:prstGeom prst="rect">
            <a:avLst/>
          </a:prstGeom>
          <a:noFill/>
          <a:ln w="9525">
            <a:noFill/>
            <a:miter lim="800000"/>
            <a:headEnd/>
            <a:tailEnd/>
          </a:ln>
        </p:spPr>
        <p:txBody>
          <a:bodyPr anchor="ctr"/>
          <a:lstStyle/>
          <a:p>
            <a:r>
              <a:rPr lang="zh-CN" altLang="en-US" sz="4000" b="1" dirty="0">
                <a:solidFill>
                  <a:schemeClr val="tx1">
                    <a:lumMod val="95000"/>
                    <a:lumOff val="5000"/>
                  </a:schemeClr>
                </a:solidFill>
                <a:latin typeface="思源黑体" panose="020B0500000000000000" pitchFamily="34" charset="-122"/>
                <a:ea typeface="思源黑体" panose="020B0500000000000000" pitchFamily="34" charset="-122"/>
              </a:rPr>
              <a:t>提纲 </a:t>
            </a:r>
            <a:r>
              <a:rPr lang="en-US" altLang="zh-CN" sz="3200" dirty="0">
                <a:solidFill>
                  <a:schemeClr val="tx1">
                    <a:lumMod val="95000"/>
                    <a:lumOff val="5000"/>
                  </a:schemeClr>
                </a:solidFill>
                <a:latin typeface="思源黑体" panose="020B0500000000000000" pitchFamily="34" charset="-122"/>
                <a:ea typeface="思源黑体" panose="020B0500000000000000" pitchFamily="34" charset="-122"/>
              </a:rPr>
              <a:t>CONTENTS</a:t>
            </a:r>
            <a:endParaRPr lang="zh-CN" altLang="en-US" sz="3200" dirty="0">
              <a:solidFill>
                <a:schemeClr val="tx1">
                  <a:lumMod val="95000"/>
                  <a:lumOff val="5000"/>
                </a:schemeClr>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42353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25"/>
                                      </p:to>
                                    </p:set>
                                    <p:animEffect filter="image" prLst="opacity: 0.2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2063552" y="980728"/>
            <a:ext cx="6791604" cy="5452775"/>
          </a:xfrm>
          <a:prstGeom prst="rect">
            <a:avLst/>
          </a:prstGeom>
          <a:noFill/>
          <a:ln w="9525">
            <a:noFill/>
            <a:miter lim="800000"/>
            <a:headEnd/>
            <a:tailEnd/>
          </a:ln>
        </p:spPr>
        <p:txBody>
          <a:bodyPr wrap="square">
            <a:spAutoFit/>
          </a:bodyPr>
          <a:lstStyle/>
          <a:p>
            <a:pPr>
              <a:lnSpc>
                <a:spcPts val="2200"/>
              </a:lnSpc>
              <a:buFont typeface="Wingdings" pitchFamily="2" charset="2"/>
              <a:buChar char="p"/>
            </a:pPr>
            <a:r>
              <a:rPr lang="en-US" altLang="zh-CN" sz="1600" b="1" dirty="0">
                <a:latin typeface="思源黑体" panose="020B0500000000000000" pitchFamily="34" charset="-122"/>
                <a:ea typeface="思源黑体" panose="020B0500000000000000" pitchFamily="34" charset="-122"/>
              </a:rPr>
              <a:t> Journal of Micro and Nano-Manufacturing</a:t>
            </a:r>
          </a:p>
          <a:p>
            <a:pPr>
              <a:lnSpc>
                <a:spcPts val="2200"/>
              </a:lnSpc>
            </a:pPr>
            <a:r>
              <a:rPr lang="en-US" altLang="zh-CN" sz="1600" b="1" dirty="0">
                <a:latin typeface="思源黑体" panose="020B0500000000000000" pitchFamily="34" charset="-122"/>
                <a:ea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rPr>
              <a:t>微纳制造期刊</a:t>
            </a:r>
            <a:r>
              <a:rPr lang="en-US" altLang="zh-CN" sz="1600" b="1" dirty="0">
                <a:latin typeface="思源黑体" panose="020B0500000000000000" pitchFamily="34" charset="-122"/>
                <a:ea typeface="思源黑体" panose="020B0500000000000000" pitchFamily="34" charset="-122"/>
              </a:rPr>
              <a:t>》</a:t>
            </a:r>
          </a:p>
          <a:p>
            <a:pPr marL="285750" indent="-285750" algn="just">
              <a:lnSpc>
                <a:spcPts val="22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这本季刊主要发表微纳制造理论、生产流程、设备开发、精准度、材料利用率、产品生命周期分析等方面的研究论文和技术快报。此外，还鼓励发表涉及生物医学设备、药品制造、水和能源等新兴领域的文章。</a:t>
            </a:r>
            <a:endParaRPr lang="en-US" altLang="zh-CN" sz="1600" dirty="0">
              <a:latin typeface="思源黑体" panose="020B0500000000000000" pitchFamily="34" charset="-122"/>
              <a:ea typeface="思源黑体" panose="020B0500000000000000" pitchFamily="34" charset="-122"/>
            </a:endParaRPr>
          </a:p>
          <a:p>
            <a:pPr marL="285750" indent="-285750" algn="just">
              <a:lnSpc>
                <a:spcPts val="22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范围，包括但不限于：单位微米和纳米制造工艺；混合制造工艺；高通量微米和纳米制造工艺；复合材料的微观力学、表面光洁度、铣削、切割、微晶、</a:t>
            </a:r>
            <a:r>
              <a:rPr lang="en-US" altLang="zh-CN" sz="1600" dirty="0">
                <a:latin typeface="思源黑体" panose="020B0500000000000000" pitchFamily="34" charset="-122"/>
                <a:ea typeface="思源黑体" panose="020B0500000000000000" pitchFamily="34" charset="-122"/>
              </a:rPr>
              <a:t>3D</a:t>
            </a:r>
            <a:r>
              <a:rPr lang="zh-CN" altLang="en-US" sz="1600" dirty="0">
                <a:latin typeface="思源黑体" panose="020B0500000000000000" pitchFamily="34" charset="-122"/>
                <a:ea typeface="思源黑体" panose="020B0500000000000000" pitchFamily="34" charset="-122"/>
              </a:rPr>
              <a:t>打印等。</a:t>
            </a:r>
            <a:endParaRPr lang="en-US" altLang="zh-CN" sz="1600" dirty="0">
              <a:latin typeface="思源黑体" panose="020B0500000000000000" pitchFamily="34" charset="-122"/>
              <a:ea typeface="思源黑体" panose="020B0500000000000000" pitchFamily="34" charset="-122"/>
            </a:endParaRPr>
          </a:p>
          <a:p>
            <a:pPr marL="285750" indent="-285750">
              <a:lnSpc>
                <a:spcPts val="22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en-US" altLang="zh-CN" sz="1600" dirty="0">
                <a:latin typeface="思源黑体" panose="020B0500000000000000" pitchFamily="34" charset="-122"/>
                <a:ea typeface="思源黑体" panose="020B0500000000000000" pitchFamily="34" charset="-122"/>
                <a:hlinkClick r:id="rId3"/>
              </a:rPr>
              <a:t>https://asmedigitalcollection.asme.org/micronanomanufacturing</a:t>
            </a:r>
            <a:endParaRPr lang="en-US" altLang="zh-CN" sz="1600" dirty="0">
              <a:latin typeface="思源黑体" panose="020B0500000000000000" pitchFamily="34" charset="-122"/>
              <a:ea typeface="思源黑体" panose="020B0500000000000000" pitchFamily="34" charset="-122"/>
            </a:endParaRPr>
          </a:p>
          <a:p>
            <a:pPr marL="285750" indent="-285750">
              <a:lnSpc>
                <a:spcPts val="2200"/>
              </a:lnSpc>
              <a:buFont typeface="Wingdings" panose="05000000000000000000" pitchFamily="2" charset="2"/>
              <a:buChar char="u"/>
            </a:pPr>
            <a:endParaRPr lang="en-US" altLang="zh-CN" sz="1600" dirty="0">
              <a:latin typeface="思源黑体" panose="020B0500000000000000" pitchFamily="34" charset="-122"/>
              <a:ea typeface="思源黑体" panose="020B0500000000000000" pitchFamily="34" charset="-122"/>
            </a:endParaRPr>
          </a:p>
          <a:p>
            <a:pPr>
              <a:lnSpc>
                <a:spcPts val="2200"/>
              </a:lnSpc>
              <a:buFont typeface="Wingdings" pitchFamily="2" charset="2"/>
              <a:buChar char="p"/>
            </a:pPr>
            <a:r>
              <a:rPr lang="en-US" altLang="zh-CN" sz="1600" b="1" dirty="0">
                <a:latin typeface="思源黑体" panose="020B0500000000000000" pitchFamily="34" charset="-122"/>
                <a:ea typeface="思源黑体" panose="020B0500000000000000" pitchFamily="34" charset="-122"/>
              </a:rPr>
              <a:t> ASCE-ASME Journal of Risk and Uncertainty in Engineering  Systems</a:t>
            </a:r>
            <a:r>
              <a:rPr lang="zh-CN" altLang="en-US" sz="1600" b="1" dirty="0">
                <a:latin typeface="思源黑体" panose="020B0500000000000000" pitchFamily="34" charset="-122"/>
                <a:ea typeface="思源黑体" panose="020B0500000000000000" pitchFamily="34" charset="-122"/>
              </a:rPr>
              <a:t>，</a:t>
            </a:r>
            <a:r>
              <a:rPr lang="en-US" altLang="zh-CN" sz="1600" b="1" dirty="0">
                <a:latin typeface="思源黑体" panose="020B0500000000000000" pitchFamily="34" charset="-122"/>
                <a:ea typeface="思源黑体" panose="020B0500000000000000" pitchFamily="34" charset="-122"/>
              </a:rPr>
              <a:t>Part B: Mechanical Engineering</a:t>
            </a:r>
          </a:p>
          <a:p>
            <a:pPr>
              <a:lnSpc>
                <a:spcPts val="2200"/>
              </a:lnSpc>
            </a:pPr>
            <a:r>
              <a:rPr lang="en-US" altLang="zh-CN" sz="1600" b="1" dirty="0">
                <a:latin typeface="思源黑体" panose="020B0500000000000000" pitchFamily="34" charset="-122"/>
                <a:ea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rPr>
              <a:t>工程系统中的风险和不确定性，</a:t>
            </a:r>
            <a:r>
              <a:rPr lang="en-US" altLang="zh-CN" sz="1600" b="1" dirty="0">
                <a:latin typeface="思源黑体" panose="020B0500000000000000" pitchFamily="34" charset="-122"/>
                <a:ea typeface="思源黑体" panose="020B0500000000000000" pitchFamily="34" charset="-122"/>
              </a:rPr>
              <a:t>B</a:t>
            </a:r>
            <a:r>
              <a:rPr lang="zh-CN" altLang="en-US" sz="1600" b="1" dirty="0">
                <a:latin typeface="思源黑体" panose="020B0500000000000000" pitchFamily="34" charset="-122"/>
                <a:ea typeface="思源黑体" panose="020B0500000000000000" pitchFamily="34" charset="-122"/>
              </a:rPr>
              <a:t>辑：机械工程</a:t>
            </a:r>
            <a:r>
              <a:rPr lang="en-US" altLang="zh-CN" sz="1600" b="1" dirty="0">
                <a:latin typeface="思源黑体" panose="020B0500000000000000" pitchFamily="34" charset="-122"/>
                <a:ea typeface="思源黑体" panose="020B0500000000000000" pitchFamily="34" charset="-122"/>
              </a:rPr>
              <a:t>》</a:t>
            </a:r>
          </a:p>
          <a:p>
            <a:pPr marL="285750" indent="-285750" algn="just">
              <a:lnSpc>
                <a:spcPts val="2200"/>
              </a:lnSpc>
              <a:buFont typeface="Wingdings" panose="05000000000000000000" pitchFamily="2" charset="2"/>
              <a:buChar char="u"/>
            </a:pPr>
            <a:r>
              <a:rPr lang="en-US" altLang="zh-CN" dirty="0">
                <a:latin typeface="思源黑体" panose="020B0500000000000000" pitchFamily="34" charset="-122"/>
                <a:ea typeface="思源黑体" panose="020B0500000000000000" pitchFamily="34" charset="-122"/>
              </a:rPr>
              <a:t> </a:t>
            </a:r>
            <a:r>
              <a:rPr lang="en-US" altLang="zh-CN" sz="1600" dirty="0">
                <a:latin typeface="思源黑体" panose="020B0500000000000000" pitchFamily="34" charset="-122"/>
                <a:ea typeface="思源黑体" panose="020B0500000000000000" pitchFamily="34" charset="-122"/>
              </a:rPr>
              <a:t>2015</a:t>
            </a:r>
            <a:r>
              <a:rPr lang="zh-CN" altLang="en-US" sz="1600" dirty="0">
                <a:latin typeface="思源黑体" panose="020B0500000000000000" pitchFamily="34" charset="-122"/>
                <a:ea typeface="思源黑体" panose="020B0500000000000000" pitchFamily="34" charset="-122"/>
              </a:rPr>
              <a:t>年，</a:t>
            </a:r>
            <a:r>
              <a:rPr lang="en-US" altLang="zh-CN" sz="1600" dirty="0">
                <a:latin typeface="思源黑体" panose="020B0500000000000000" pitchFamily="34" charset="-122"/>
                <a:ea typeface="思源黑体" panose="020B0500000000000000" pitchFamily="34" charset="-122"/>
              </a:rPr>
              <a:t>ASCE</a:t>
            </a:r>
            <a:r>
              <a:rPr lang="zh-CN" altLang="en-US" sz="1600" dirty="0">
                <a:latin typeface="思源黑体" panose="020B0500000000000000" pitchFamily="34" charset="-122"/>
                <a:ea typeface="思源黑体" panose="020B0500000000000000" pitchFamily="34" charset="-122"/>
              </a:rPr>
              <a:t>（美国土木工程学会）和</a:t>
            </a:r>
            <a:r>
              <a:rPr lang="en-US" altLang="zh-CN" sz="1600" dirty="0">
                <a:latin typeface="思源黑体" panose="020B0500000000000000" pitchFamily="34" charset="-122"/>
                <a:ea typeface="思源黑体" panose="020B0500000000000000" pitchFamily="34" charset="-122"/>
              </a:rPr>
              <a:t>ASME</a:t>
            </a:r>
            <a:r>
              <a:rPr lang="zh-CN" altLang="en-US" sz="1600" dirty="0">
                <a:latin typeface="思源黑体" panose="020B0500000000000000" pitchFamily="34" charset="-122"/>
                <a:ea typeface="思源黑体" panose="020B0500000000000000" pitchFamily="34" charset="-122"/>
              </a:rPr>
              <a:t>合作创办了</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工程系统中的风险和不确定性</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系列期刊，研究对象是工程师在规划、设计、分析、建造、制造、操作和全过程管理中遇到的各类不确定因素。其中</a:t>
            </a:r>
            <a:r>
              <a:rPr lang="en-US" altLang="zh-CN" sz="1600" dirty="0">
                <a:latin typeface="思源黑体" panose="020B0500000000000000" pitchFamily="34" charset="-122"/>
                <a:ea typeface="思源黑体" panose="020B0500000000000000" pitchFamily="34" charset="-122"/>
              </a:rPr>
              <a:t>A</a:t>
            </a:r>
            <a:r>
              <a:rPr lang="zh-CN" altLang="en-US" sz="1600" dirty="0">
                <a:latin typeface="思源黑体" panose="020B0500000000000000" pitchFamily="34" charset="-122"/>
                <a:ea typeface="思源黑体" panose="020B0500000000000000" pitchFamily="34" charset="-122"/>
              </a:rPr>
              <a:t>辑针对土木工程，</a:t>
            </a:r>
            <a:r>
              <a:rPr lang="en-US" altLang="zh-CN" sz="1600" dirty="0">
                <a:latin typeface="思源黑体" panose="020B0500000000000000" pitchFamily="34" charset="-122"/>
                <a:ea typeface="思源黑体" panose="020B0500000000000000" pitchFamily="34" charset="-122"/>
              </a:rPr>
              <a:t>B</a:t>
            </a:r>
            <a:r>
              <a:rPr lang="zh-CN" altLang="en-US" sz="1600" dirty="0">
                <a:latin typeface="思源黑体" panose="020B0500000000000000" pitchFamily="34" charset="-122"/>
                <a:ea typeface="思源黑体" panose="020B0500000000000000" pitchFamily="34" charset="-122"/>
              </a:rPr>
              <a:t>辑针对机械工程。</a:t>
            </a:r>
            <a:endParaRPr lang="en-US" altLang="zh-CN" sz="1600" dirty="0">
              <a:latin typeface="思源黑体" panose="020B0500000000000000" pitchFamily="34" charset="-122"/>
              <a:ea typeface="思源黑体" panose="020B0500000000000000" pitchFamily="34" charset="-122"/>
            </a:endParaRPr>
          </a:p>
          <a:p>
            <a:pPr marL="285750" indent="-285750">
              <a:lnSpc>
                <a:spcPts val="22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en-US" altLang="zh-CN" sz="1600" dirty="0">
                <a:latin typeface="思源黑体" panose="020B0500000000000000" pitchFamily="34" charset="-122"/>
                <a:ea typeface="思源黑体" panose="020B0500000000000000" pitchFamily="34" charset="-122"/>
                <a:hlinkClick r:id="rId4"/>
              </a:rPr>
              <a:t>https://asmedigitalcollection.asme.org/risk</a:t>
            </a:r>
            <a:r>
              <a:rPr lang="zh-CN" altLang="en-US" dirty="0">
                <a:latin typeface="思源黑体" panose="020B0500000000000000" pitchFamily="34" charset="-122"/>
                <a:ea typeface="思源黑体" panose="020B0500000000000000" pitchFamily="34" charset="-122"/>
                <a:hlinkClick r:id="rId4"/>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pic>
        <p:nvPicPr>
          <p:cNvPr id="82946" name="Picture 2"/>
          <p:cNvPicPr>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92504" y="1269099"/>
            <a:ext cx="1440000" cy="1800000"/>
          </a:xfrm>
          <a:prstGeom prst="rect">
            <a:avLst/>
          </a:prstGeom>
          <a:ln>
            <a:noFill/>
          </a:ln>
          <a:effectLst>
            <a:outerShdw blurRad="190500" algn="tl" rotWithShape="0">
              <a:srgbClr val="000000">
                <a:alpha val="70000"/>
              </a:srgbClr>
            </a:outerShdw>
          </a:effectLst>
        </p:spPr>
      </p:pic>
      <p:pic>
        <p:nvPicPr>
          <p:cNvPr id="82948" name="Picture 4"/>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92504" y="3924672"/>
            <a:ext cx="1440000" cy="1800000"/>
          </a:xfrm>
          <a:prstGeom prst="rect">
            <a:avLst/>
          </a:prstGeom>
          <a:ln>
            <a:noFill/>
          </a:ln>
          <a:effectLst>
            <a:outerShdw blurRad="190500" algn="tl" rotWithShape="0">
              <a:srgbClr val="000000">
                <a:alpha val="70000"/>
              </a:srgbClr>
            </a:outerShdw>
          </a:effectLst>
        </p:spPr>
      </p:pic>
      <p:sp>
        <p:nvSpPr>
          <p:cNvPr id="6" name="文本框 5">
            <a:extLst>
              <a:ext uri="{FF2B5EF4-FFF2-40B4-BE49-F238E27FC236}">
                <a16:creationId xmlns:a16="http://schemas.microsoft.com/office/drawing/2014/main" id="{362E6B6B-7D4D-4C38-91C2-232E5EE76CA8}"/>
              </a:ext>
            </a:extLst>
          </p:cNvPr>
          <p:cNvSpPr txBox="1"/>
          <p:nvPr/>
        </p:nvSpPr>
        <p:spPr>
          <a:xfrm>
            <a:off x="6989800" y="728762"/>
            <a:ext cx="3499340" cy="387863"/>
          </a:xfrm>
          <a:prstGeom prst="rect">
            <a:avLst/>
          </a:prstGeom>
          <a:noFill/>
        </p:spPr>
        <p:txBody>
          <a:bodyPr wrap="square" rtlCol="0">
            <a:spAutoFit/>
          </a:bodyPr>
          <a:lstStyle/>
          <a:p>
            <a:pPr>
              <a:lnSpc>
                <a:spcPts val="2500"/>
              </a:lnSpc>
            </a:pPr>
            <a:r>
              <a:rPr lang="en-US" altLang="zh-CN" dirty="0">
                <a:latin typeface="思源黑体" panose="020B0500000000000000" pitchFamily="34" charset="-122"/>
                <a:ea typeface="思源黑体" panose="020B0500000000000000" pitchFamily="34" charset="-122"/>
              </a:rPr>
              <a:t>ESCI</a:t>
            </a:r>
            <a:r>
              <a:rPr lang="zh-CN" altLang="en-US" dirty="0">
                <a:latin typeface="思源黑体" panose="020B0500000000000000" pitchFamily="34" charset="-122"/>
                <a:ea typeface="思源黑体" panose="020B0500000000000000" pitchFamily="34" charset="-122"/>
              </a:rPr>
              <a:t> （新兴学科索引）收录期刊</a:t>
            </a:r>
            <a:endParaRPr lang="en-US" altLang="zh-CN" dirty="0">
              <a:latin typeface="思源黑体" panose="020B0500000000000000" pitchFamily="34" charset="-122"/>
              <a:ea typeface="思源黑体" panose="020B0500000000000000" pitchFamily="34" charset="-122"/>
            </a:endParaRPr>
          </a:p>
        </p:txBody>
      </p:sp>
      <p:sp>
        <p:nvSpPr>
          <p:cNvPr id="8" name="文本框 7"/>
          <p:cNvSpPr txBox="1"/>
          <p:nvPr/>
        </p:nvSpPr>
        <p:spPr>
          <a:xfrm>
            <a:off x="8823480" y="3024672"/>
            <a:ext cx="2130686" cy="646331"/>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en-US" altLang="zh-CN" sz="1200" dirty="0">
                <a:latin typeface="思源黑体" panose="020B0500000000000000" pitchFamily="34" charset="-122"/>
                <a:ea typeface="思源黑体" panose="020B0500000000000000" pitchFamily="34" charset="-122"/>
              </a:rPr>
              <a:t>1.0</a:t>
            </a: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2.7</a:t>
            </a:r>
            <a:endParaRPr lang="en-US" altLang="zh-CN" sz="1200" dirty="0">
              <a:latin typeface="思源黑体" panose="020B0500000000000000" pitchFamily="34" charset="-122"/>
              <a:ea typeface="思源黑体" panose="020B0500000000000000" pitchFamily="34" charset="-122"/>
            </a:endParaRPr>
          </a:p>
        </p:txBody>
      </p:sp>
      <p:sp>
        <p:nvSpPr>
          <p:cNvPr id="9" name="文本框 8"/>
          <p:cNvSpPr txBox="1"/>
          <p:nvPr/>
        </p:nvSpPr>
        <p:spPr>
          <a:xfrm>
            <a:off x="8882671" y="5775150"/>
            <a:ext cx="2130686" cy="646331"/>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zh-CN" altLang="en-US" sz="1200" dirty="0" smtClean="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1.8</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smtClean="0">
                <a:latin typeface="思源黑体" panose="020B0500000000000000" pitchFamily="34" charset="-122"/>
                <a:ea typeface="思源黑体" panose="020B0500000000000000" pitchFamily="34" charset="-122"/>
              </a:rPr>
              <a:t>：</a:t>
            </a:r>
            <a:r>
              <a:rPr lang="en-US" altLang="zh-CN" sz="1200" dirty="0">
                <a:latin typeface="思源黑体" panose="020B0500000000000000" pitchFamily="34" charset="-122"/>
                <a:ea typeface="思源黑体" panose="020B0500000000000000" pitchFamily="34" charset="-122"/>
              </a:rPr>
              <a:t>5</a:t>
            </a:r>
            <a:r>
              <a:rPr lang="en-US" altLang="zh-CN" sz="1200" dirty="0" smtClean="0">
                <a:latin typeface="思源黑体" panose="020B0500000000000000" pitchFamily="34" charset="-122"/>
                <a:ea typeface="思源黑体" panose="020B0500000000000000" pitchFamily="34" charset="-122"/>
              </a:rPr>
              <a:t>.2</a:t>
            </a:r>
            <a:endParaRPr lang="en-US" altLang="zh-CN" sz="12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39046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135560" y="1158414"/>
            <a:ext cx="6552728" cy="5714385"/>
          </a:xfrm>
          <a:prstGeom prst="rect">
            <a:avLst/>
          </a:prstGeom>
        </p:spPr>
        <p:txBody>
          <a:bodyPr wrap="square">
            <a:spAutoFit/>
          </a:bodyPr>
          <a:lstStyle/>
          <a:p>
            <a:pPr marL="285750" indent="-285750">
              <a:lnSpc>
                <a:spcPts val="2500"/>
              </a:lnSpc>
              <a:buFont typeface="Wingdings" panose="05000000000000000000" pitchFamily="2" charset="2"/>
              <a:buChar char="p"/>
            </a:pPr>
            <a:r>
              <a:rPr lang="en-US" altLang="zh-CN" sz="1600" b="1" dirty="0">
                <a:latin typeface="思源黑体" panose="020B0500000000000000" pitchFamily="34" charset="-122"/>
                <a:ea typeface="思源黑体" panose="020B0500000000000000" pitchFamily="34" charset="-122"/>
              </a:rPr>
              <a:t>  Journal of Nuclear Engineering &amp; Radiation Science</a:t>
            </a:r>
          </a:p>
          <a:p>
            <a:pPr>
              <a:lnSpc>
                <a:spcPts val="2500"/>
              </a:lnSpc>
            </a:pPr>
            <a:r>
              <a:rPr lang="en-US" altLang="zh-CN" sz="1600" dirty="0">
                <a:latin typeface="思源黑体" panose="020B0500000000000000" pitchFamily="34" charset="-122"/>
                <a:ea typeface="思源黑体" panose="020B0500000000000000" pitchFamily="34" charset="-122"/>
              </a:rPr>
              <a:t>     </a:t>
            </a:r>
            <a:r>
              <a:rPr lang="en-US" altLang="zh-CN" sz="1600" b="1" dirty="0">
                <a:latin typeface="思源黑体" panose="020B0500000000000000" pitchFamily="34" charset="-122"/>
                <a:ea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rPr>
              <a:t>核工程和放射学期刊</a:t>
            </a:r>
            <a:r>
              <a:rPr lang="en-US" altLang="zh-CN" sz="1600" b="1" dirty="0">
                <a:latin typeface="思源黑体" panose="020B0500000000000000" pitchFamily="34" charset="-122"/>
                <a:ea typeface="思源黑体" panose="020B0500000000000000" pitchFamily="34" charset="-122"/>
              </a:rPr>
              <a:t>》</a:t>
            </a:r>
          </a:p>
          <a:p>
            <a:pPr marL="285750" indent="-285750" algn="just">
              <a:lnSpc>
                <a:spcPts val="2500"/>
              </a:lnSpc>
              <a:buFont typeface="Wingdings" panose="05000000000000000000" pitchFamily="2" charset="2"/>
              <a:buChar char="u"/>
            </a:pPr>
            <a:r>
              <a:rPr lang="en-US" altLang="zh-CN" sz="1600" dirty="0">
                <a:latin typeface="思源黑体" panose="020B0500000000000000" pitchFamily="34" charset="-122"/>
                <a:ea typeface="思源黑体" panose="020B0500000000000000" pitchFamily="34" charset="-122"/>
              </a:rPr>
              <a:t>ASME </a:t>
            </a:r>
            <a:r>
              <a:rPr lang="zh-CN" altLang="en-US" sz="1600" dirty="0">
                <a:latin typeface="思源黑体" panose="020B0500000000000000" pitchFamily="34" charset="-122"/>
                <a:ea typeface="思源黑体" panose="020B0500000000000000" pitchFamily="34" charset="-122"/>
              </a:rPr>
              <a:t>在能源领域的最新刊物。面向工业界、学术界和政府的核</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电力工程领域的专家。</a:t>
            </a:r>
            <a:endParaRPr lang="en-US" altLang="zh-CN" sz="1600" dirty="0">
              <a:latin typeface="思源黑体" panose="020B0500000000000000" pitchFamily="34" charset="-122"/>
              <a:ea typeface="思源黑体" panose="020B0500000000000000" pitchFamily="34" charset="-122"/>
            </a:endParaRPr>
          </a:p>
          <a:p>
            <a:pPr marL="285750" indent="-285750" algn="just">
              <a:lnSpc>
                <a:spcPts val="25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本刊的作者和编辑群体中有来自核工业和能源业相关的政府机构和企业、如美国西屋电气公司、印度巴巴原子研究中心、俄罗斯水压试验设计院（</a:t>
            </a:r>
            <a:r>
              <a:rPr lang="en-US" altLang="zh-CN" sz="1600" dirty="0">
                <a:latin typeface="思源黑体" panose="020B0500000000000000" pitchFamily="34" charset="-122"/>
                <a:ea typeface="思源黑体" panose="020B0500000000000000" pitchFamily="34" charset="-122"/>
              </a:rPr>
              <a:t>OKB </a:t>
            </a:r>
            <a:r>
              <a:rPr lang="en-US" altLang="zh-CN" sz="1600" dirty="0" err="1">
                <a:latin typeface="思源黑体" panose="020B0500000000000000" pitchFamily="34" charset="-122"/>
                <a:ea typeface="思源黑体" panose="020B0500000000000000" pitchFamily="34" charset="-122"/>
              </a:rPr>
              <a:t>Gidropress</a:t>
            </a:r>
            <a:r>
              <a:rPr lang="zh-CN" altLang="en-US" sz="1600" dirty="0">
                <a:latin typeface="思源黑体" panose="020B0500000000000000" pitchFamily="34" charset="-122"/>
                <a:ea typeface="思源黑体" panose="020B0500000000000000" pitchFamily="34" charset="-122"/>
              </a:rPr>
              <a:t>）、中国核动力研究设计院等。</a:t>
            </a:r>
            <a:endParaRPr lang="en-US" altLang="zh-CN" sz="1600" dirty="0">
              <a:latin typeface="思源黑体" panose="020B0500000000000000" pitchFamily="34" charset="-122"/>
              <a:ea typeface="思源黑体" panose="020B0500000000000000" pitchFamily="34" charset="-122"/>
            </a:endParaRPr>
          </a:p>
          <a:p>
            <a:pPr marL="285750" indent="-285750" algn="just">
              <a:lnSpc>
                <a:spcPts val="25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范围，包括但不限于：下一代反应堆和先进反应堆；热工水力学； 计算流体动力学和耦合代码；反应堆物理和输运理论；核燃料和材料；燃料循环、放射性废物管理和退役；仪表与控制； 核安全与安保；超越设计基础事件；规范、标准、许可和监管问题；辐射防护与核技术应用；工厂运营、维护、工程、改造和生命周期；工厂系统、构造、结构和部件；核教育、公众接受度及相关问题；聚变工程；小组讨论会。</a:t>
            </a:r>
            <a:endParaRPr lang="en-US" altLang="zh-CN" sz="1600" dirty="0">
              <a:latin typeface="思源黑体" panose="020B0500000000000000" pitchFamily="34" charset="-122"/>
              <a:ea typeface="思源黑体" panose="020B0500000000000000" pitchFamily="34" charset="-122"/>
            </a:endParaRPr>
          </a:p>
          <a:p>
            <a:pPr marL="285750" indent="-285750">
              <a:lnSpc>
                <a:spcPts val="25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zh-CN" altLang="en-US" sz="1600" dirty="0">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1600" dirty="0">
                <a:latin typeface="思源黑体" panose="020B0500000000000000" pitchFamily="34" charset="-122"/>
                <a:ea typeface="思源黑体" panose="020B0500000000000000" pitchFamily="34" charset="-122"/>
                <a:hlinkClick r:id="rId3"/>
              </a:rPr>
              <a:t>https://asmedigitalcollection.asme.org/nuclearengineering</a:t>
            </a:r>
            <a:endParaRPr lang="en-US" altLang="zh-CN" sz="1600" dirty="0">
              <a:latin typeface="思源黑体" panose="020B0500000000000000" pitchFamily="34" charset="-122"/>
              <a:ea typeface="思源黑体" panose="020B0500000000000000" pitchFamily="34" charset="-122"/>
            </a:endParaRPr>
          </a:p>
          <a:p>
            <a:endParaRPr lang="en-US" altLang="zh-CN" sz="16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a:p>
            <a:endParaRPr lang="zh-CN" altLang="en-US" sz="16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pic>
        <p:nvPicPr>
          <p:cNvPr id="135170" name="Picture 2" descr="http://nuclearengineering.asmedigitalcollection.asme.org/Images/client/covers/jc175.jpeg"/>
          <p:cNvPicPr>
            <a:picLocks noChangeArrowheads="1"/>
          </p:cNvPicPr>
          <p:nvPr/>
        </p:nvPicPr>
        <p:blipFill>
          <a:blip r:embed="rId4" cstate="print"/>
          <a:srcRect/>
          <a:stretch>
            <a:fillRect/>
          </a:stretch>
        </p:blipFill>
        <p:spPr bwMode="auto">
          <a:xfrm>
            <a:off x="8853948" y="2132856"/>
            <a:ext cx="1440000" cy="1800000"/>
          </a:xfrm>
          <a:prstGeom prst="rect">
            <a:avLst/>
          </a:prstGeom>
          <a:ln>
            <a:noFill/>
          </a:ln>
          <a:effectLst>
            <a:outerShdw blurRad="190500" algn="tl" rotWithShape="0">
              <a:srgbClr val="000000">
                <a:alpha val="70000"/>
              </a:srgbClr>
            </a:outerShdw>
          </a:effectLst>
        </p:spPr>
      </p:pic>
      <p:sp>
        <p:nvSpPr>
          <p:cNvPr id="6" name="文本框 5"/>
          <p:cNvSpPr txBox="1"/>
          <p:nvPr/>
        </p:nvSpPr>
        <p:spPr>
          <a:xfrm>
            <a:off x="8508605" y="4087954"/>
            <a:ext cx="2130686" cy="646331"/>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en-US" altLang="zh-CN" sz="1200" dirty="0" smtClean="0">
                <a:latin typeface="思源黑体" panose="020B0500000000000000" pitchFamily="34" charset="-122"/>
                <a:ea typeface="思源黑体" panose="020B0500000000000000" pitchFamily="34" charset="-122"/>
              </a:rPr>
              <a:t>0.5</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1.3</a:t>
            </a:r>
            <a:endParaRPr lang="en-US" altLang="zh-CN" sz="1200" dirty="0">
              <a:latin typeface="思源黑体" panose="020B0500000000000000" pitchFamily="34" charset="-122"/>
              <a:ea typeface="思源黑体" panose="020B0500000000000000" pitchFamily="34" charset="-122"/>
            </a:endParaRPr>
          </a:p>
        </p:txBody>
      </p:sp>
      <p:sp>
        <p:nvSpPr>
          <p:cNvPr id="7" name="文本框 6">
            <a:extLst>
              <a:ext uri="{FF2B5EF4-FFF2-40B4-BE49-F238E27FC236}">
                <a16:creationId xmlns:a16="http://schemas.microsoft.com/office/drawing/2014/main" id="{362E6B6B-7D4D-4C38-91C2-232E5EE76CA8}"/>
              </a:ext>
            </a:extLst>
          </p:cNvPr>
          <p:cNvSpPr txBox="1"/>
          <p:nvPr/>
        </p:nvSpPr>
        <p:spPr>
          <a:xfrm>
            <a:off x="6989800" y="728762"/>
            <a:ext cx="3499340" cy="387863"/>
          </a:xfrm>
          <a:prstGeom prst="rect">
            <a:avLst/>
          </a:prstGeom>
          <a:noFill/>
        </p:spPr>
        <p:txBody>
          <a:bodyPr wrap="square" rtlCol="0">
            <a:spAutoFit/>
          </a:bodyPr>
          <a:lstStyle/>
          <a:p>
            <a:pPr>
              <a:lnSpc>
                <a:spcPts val="2500"/>
              </a:lnSpc>
            </a:pPr>
            <a:r>
              <a:rPr lang="en-US" altLang="zh-CN" dirty="0">
                <a:latin typeface="思源黑体" panose="020B0500000000000000" pitchFamily="34" charset="-122"/>
                <a:ea typeface="思源黑体" panose="020B0500000000000000" pitchFamily="34" charset="-122"/>
              </a:rPr>
              <a:t>ESCI</a:t>
            </a:r>
            <a:r>
              <a:rPr lang="zh-CN" altLang="en-US" dirty="0">
                <a:latin typeface="思源黑体" panose="020B0500000000000000" pitchFamily="34" charset="-122"/>
                <a:ea typeface="思源黑体" panose="020B0500000000000000" pitchFamily="34" charset="-122"/>
              </a:rPr>
              <a:t> （新兴学科索引）收录期刊</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343232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47528" y="1052736"/>
            <a:ext cx="8556112" cy="576064"/>
          </a:xfrm>
          <a:prstGeom prst="rect">
            <a:avLst/>
          </a:prstGeom>
        </p:spPr>
        <p:txBody>
          <a:bodyPr/>
          <a:lstStyle/>
          <a:p>
            <a:pPr marL="285750" indent="-285750">
              <a:buFont typeface="Wingdings" panose="05000000000000000000" pitchFamily="2" charset="2"/>
              <a:buChar char="p"/>
              <a:defRPr/>
            </a:pPr>
            <a:r>
              <a:rPr lang="en-US" altLang="zh-CN" sz="1600" b="1" dirty="0">
                <a:latin typeface="思源黑体" panose="020B0500000000000000" pitchFamily="34" charset="-122"/>
                <a:ea typeface="思源黑体" panose="020B0500000000000000" pitchFamily="34" charset="-122"/>
              </a:rPr>
              <a:t> Verification</a:t>
            </a:r>
            <a:r>
              <a:rPr lang="zh-CN" altLang="en-US" sz="1600" b="1" dirty="0">
                <a:latin typeface="思源黑体" panose="020B0500000000000000" pitchFamily="34" charset="-122"/>
                <a:ea typeface="思源黑体" panose="020B0500000000000000" pitchFamily="34" charset="-122"/>
              </a:rPr>
              <a:t>、</a:t>
            </a:r>
            <a:r>
              <a:rPr lang="en-US" altLang="zh-CN" sz="1600" b="1" dirty="0">
                <a:latin typeface="思源黑体" panose="020B0500000000000000" pitchFamily="34" charset="-122"/>
                <a:ea typeface="思源黑体" panose="020B0500000000000000" pitchFamily="34" charset="-122"/>
              </a:rPr>
              <a:t>Validation and Uncertainty Quantification </a:t>
            </a:r>
          </a:p>
          <a:p>
            <a:pPr>
              <a:defRPr/>
            </a:pPr>
            <a:r>
              <a:rPr lang="en-US" altLang="zh-CN" sz="1600" b="1" dirty="0">
                <a:latin typeface="思源黑体" panose="020B0500000000000000" pitchFamily="34" charset="-122"/>
                <a:ea typeface="思源黑体" panose="020B0500000000000000" pitchFamily="34" charset="-122"/>
              </a:rPr>
              <a:t>    《</a:t>
            </a:r>
            <a:r>
              <a:rPr lang="zh-CN" altLang="en-US" sz="1600" b="1" dirty="0">
                <a:latin typeface="思源黑体" panose="020B0500000000000000" pitchFamily="34" charset="-122"/>
                <a:ea typeface="思源黑体" panose="020B0500000000000000" pitchFamily="34" charset="-122"/>
              </a:rPr>
              <a:t>校核、验证和不确定性量化期刊</a:t>
            </a:r>
            <a:r>
              <a:rPr lang="en-US" altLang="zh-CN" sz="1600" b="1" dirty="0">
                <a:latin typeface="思源黑体" panose="020B0500000000000000" pitchFamily="34" charset="-122"/>
                <a:ea typeface="思源黑体" panose="020B0500000000000000" pitchFamily="34" charset="-122"/>
              </a:rPr>
              <a:t>》</a:t>
            </a:r>
            <a:r>
              <a:rPr lang="en-US" altLang="zh-CN" sz="1600" b="1" i="1" dirty="0">
                <a:latin typeface="思源黑体" panose="020B0500000000000000" pitchFamily="34" charset="-122"/>
                <a:ea typeface="思源黑体" panose="020B0500000000000000" pitchFamily="34" charset="-122"/>
              </a:rPr>
              <a:t> </a:t>
            </a:r>
            <a:endParaRPr lang="en-US" altLang="zh-CN" sz="1600" b="1" dirty="0">
              <a:latin typeface="思源黑体" panose="020B0500000000000000" pitchFamily="34" charset="-122"/>
              <a:ea typeface="思源黑体" panose="020B0500000000000000" pitchFamily="34" charset="-122"/>
            </a:endParaRPr>
          </a:p>
          <a:p>
            <a:pPr algn="just">
              <a:defRPr/>
            </a:pPr>
            <a:endParaRPr lang="en-US" altLang="zh-CN" b="1" dirty="0">
              <a:latin typeface="思源黑体" panose="020B0500000000000000" pitchFamily="34" charset="-122"/>
              <a:ea typeface="思源黑体" panose="020B0500000000000000" pitchFamily="34" charset="-122"/>
            </a:endParaRPr>
          </a:p>
          <a:p>
            <a:pPr marL="360000" algn="just">
              <a:lnSpc>
                <a:spcPts val="2400"/>
              </a:lnSpc>
              <a:defRPr/>
            </a:pPr>
            <a:endParaRPr lang="en-US" altLang="zh-CN" dirty="0">
              <a:latin typeface="思源黑体" panose="020B0500000000000000" pitchFamily="34" charset="-122"/>
              <a:ea typeface="思源黑体" panose="020B0500000000000000" pitchFamily="34" charset="-122"/>
            </a:endParaRPr>
          </a:p>
          <a:p>
            <a:pPr marL="360000" algn="just">
              <a:lnSpc>
                <a:spcPts val="2400"/>
              </a:lnSpc>
              <a:defRPr/>
            </a:pPr>
            <a:endParaRPr lang="en-US" altLang="zh-CN" dirty="0">
              <a:latin typeface="思源黑体" panose="020B0500000000000000" pitchFamily="34" charset="-122"/>
              <a:ea typeface="思源黑体" panose="020B0500000000000000" pitchFamily="34" charset="-122"/>
            </a:endParaRPr>
          </a:p>
          <a:p>
            <a:pPr marL="360000" algn="just">
              <a:lnSpc>
                <a:spcPts val="2400"/>
              </a:lnSpc>
              <a:defRPr/>
            </a:pPr>
            <a:endParaRPr lang="en-US" altLang="zh-CN" dirty="0">
              <a:latin typeface="思源黑体" panose="020B0500000000000000" pitchFamily="34" charset="-122"/>
              <a:ea typeface="思源黑体" panose="020B0500000000000000" pitchFamily="34" charset="-122"/>
            </a:endParaRPr>
          </a:p>
          <a:p>
            <a:pPr marL="360000" algn="just">
              <a:lnSpc>
                <a:spcPts val="2400"/>
              </a:lnSpc>
              <a:defRPr/>
            </a:pPr>
            <a:endParaRPr lang="en-US" altLang="zh-CN" dirty="0">
              <a:latin typeface="思源黑体" panose="020B0500000000000000" pitchFamily="34" charset="-122"/>
              <a:ea typeface="思源黑体" panose="020B0500000000000000" pitchFamily="34" charset="-122"/>
            </a:endParaRPr>
          </a:p>
          <a:p>
            <a:pPr marL="360000" algn="just">
              <a:lnSpc>
                <a:spcPts val="2400"/>
              </a:lnSpc>
              <a:defRPr/>
            </a:pPr>
            <a:endParaRPr lang="en-US" altLang="zh-CN" dirty="0">
              <a:latin typeface="思源黑体" panose="020B0500000000000000" pitchFamily="34" charset="-122"/>
              <a:ea typeface="思源黑体" panose="020B0500000000000000" pitchFamily="34" charset="-122"/>
            </a:endParaRPr>
          </a:p>
          <a:p>
            <a:pPr marL="360000" algn="just">
              <a:lnSpc>
                <a:spcPts val="2400"/>
              </a:lnSpc>
              <a:defRPr/>
            </a:pPr>
            <a:endParaRPr lang="en-US" altLang="zh-CN" dirty="0">
              <a:latin typeface="思源黑体" panose="020B0500000000000000" pitchFamily="34" charset="-122"/>
              <a:ea typeface="思源黑体" panose="020B0500000000000000" pitchFamily="34" charset="-122"/>
            </a:endParaRPr>
          </a:p>
          <a:p>
            <a:pPr marL="360000">
              <a:lnSpc>
                <a:spcPts val="2400"/>
              </a:lnSpc>
              <a:defRPr/>
            </a:pPr>
            <a:endParaRPr lang="en-US" altLang="zh-CN" sz="1600" b="1" dirty="0">
              <a:latin typeface="思源黑体" panose="020B0500000000000000" pitchFamily="34" charset="-122"/>
              <a:ea typeface="思源黑体" panose="020B0500000000000000" pitchFamily="34" charset="-122"/>
            </a:endParaRPr>
          </a:p>
          <a:p>
            <a:pPr marL="360000">
              <a:lnSpc>
                <a:spcPts val="2400"/>
              </a:lnSpc>
              <a:defRPr/>
            </a:pPr>
            <a:endParaRPr lang="en-US" altLang="zh-CN" sz="1600" b="1" dirty="0">
              <a:latin typeface="思源黑体" panose="020B0500000000000000" pitchFamily="34" charset="-122"/>
              <a:ea typeface="思源黑体" panose="020B0500000000000000" pitchFamily="34" charset="-122"/>
            </a:endParaRPr>
          </a:p>
          <a:p>
            <a:pPr marL="360000">
              <a:lnSpc>
                <a:spcPts val="2400"/>
              </a:lnSpc>
              <a:defRPr/>
            </a:pPr>
            <a:endParaRPr lang="en-US" altLang="zh-CN" sz="1600" b="1" dirty="0">
              <a:latin typeface="思源黑体" panose="020B0500000000000000" pitchFamily="34" charset="-122"/>
              <a:ea typeface="思源黑体" panose="020B0500000000000000" pitchFamily="34" charset="-122"/>
            </a:endParaRPr>
          </a:p>
          <a:p>
            <a:pPr marL="360000">
              <a:lnSpc>
                <a:spcPts val="2400"/>
              </a:lnSpc>
              <a:defRPr/>
            </a:pPr>
            <a:endParaRPr lang="en-US" altLang="zh-CN" sz="1600" b="1" dirty="0">
              <a:latin typeface="思源黑体" panose="020B0500000000000000" pitchFamily="34" charset="-122"/>
              <a:ea typeface="思源黑体" panose="020B0500000000000000" pitchFamily="34" charset="-122"/>
            </a:endParaRPr>
          </a:p>
          <a:p>
            <a:pPr marL="285750" indent="-285750">
              <a:lnSpc>
                <a:spcPts val="2400"/>
              </a:lnSpc>
              <a:buFont typeface="Wingdings" panose="05000000000000000000" pitchFamily="2" charset="2"/>
              <a:buChar char="p"/>
            </a:pPr>
            <a:endParaRPr lang="en-US" altLang="zh-CN" sz="1400" b="1" dirty="0">
              <a:latin typeface="思源黑体" panose="020B0500000000000000" pitchFamily="34" charset="-122"/>
              <a:ea typeface="思源黑体" panose="020B0500000000000000" pitchFamily="34" charset="-122"/>
            </a:endParaRPr>
          </a:p>
          <a:p>
            <a:pPr marL="360000">
              <a:lnSpc>
                <a:spcPts val="2400"/>
              </a:lnSpc>
              <a:defRPr/>
            </a:pPr>
            <a:endParaRPr lang="en-US" altLang="zh-CN" sz="14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a:p>
            <a:pPr>
              <a:spcBef>
                <a:spcPts val="600"/>
              </a:spcBef>
              <a:defRPr/>
            </a:pPr>
            <a:endParaRPr lang="en-US" altLang="zh-CN" sz="16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pic>
        <p:nvPicPr>
          <p:cNvPr id="1029" name="Picture 5" descr="http://verification.asmedigitalcollection.asme.org/Images/client/covers/jc176.jpeg"/>
          <p:cNvPicPr>
            <a:picLocks noChangeArrowheads="1"/>
          </p:cNvPicPr>
          <p:nvPr/>
        </p:nvPicPr>
        <p:blipFill>
          <a:blip r:embed="rId3" cstate="print"/>
          <a:srcRect/>
          <a:stretch>
            <a:fillRect/>
          </a:stretch>
        </p:blipFill>
        <p:spPr bwMode="auto">
          <a:xfrm>
            <a:off x="9215873" y="1196752"/>
            <a:ext cx="1440000" cy="1800000"/>
          </a:xfrm>
          <a:prstGeom prst="rect">
            <a:avLst/>
          </a:prstGeom>
          <a:ln>
            <a:noFill/>
          </a:ln>
          <a:effectLst>
            <a:outerShdw blurRad="190500" algn="tl" rotWithShape="0">
              <a:srgbClr val="000000">
                <a:alpha val="70000"/>
              </a:srgbClr>
            </a:outerShdw>
          </a:effectLst>
        </p:spPr>
      </p:pic>
      <p:sp>
        <p:nvSpPr>
          <p:cNvPr id="2" name="文本框 1">
            <a:extLst>
              <a:ext uri="{FF2B5EF4-FFF2-40B4-BE49-F238E27FC236}">
                <a16:creationId xmlns:a16="http://schemas.microsoft.com/office/drawing/2014/main" id="{808ECD14-EA99-4A38-98AA-7C6655A9C8FD}"/>
              </a:ext>
            </a:extLst>
          </p:cNvPr>
          <p:cNvSpPr txBox="1"/>
          <p:nvPr/>
        </p:nvSpPr>
        <p:spPr>
          <a:xfrm>
            <a:off x="1592094" y="4593128"/>
            <a:ext cx="7251167" cy="1938992"/>
          </a:xfrm>
          <a:prstGeom prst="rect">
            <a:avLst/>
          </a:prstGeom>
          <a:noFill/>
        </p:spPr>
        <p:txBody>
          <a:bodyPr wrap="square" rtlCol="0">
            <a:spAutoFit/>
          </a:bodyPr>
          <a:lstStyle/>
          <a:p>
            <a:pPr marL="360000" algn="just">
              <a:lnSpc>
                <a:spcPts val="2400"/>
              </a:lnSpc>
              <a:defRPr/>
            </a:pPr>
            <a:r>
              <a:rPr lang="zh-CN" altLang="en-US" sz="1600" b="1" dirty="0">
                <a:latin typeface="思源黑体" panose="020B0500000000000000" pitchFamily="34" charset="-122"/>
                <a:ea typeface="思源黑体" panose="020B0500000000000000" pitchFamily="34" charset="-122"/>
              </a:rPr>
              <a:t>检索关键词：</a:t>
            </a:r>
            <a:endParaRPr lang="en-US" altLang="zh-CN" sz="1600" b="1" dirty="0">
              <a:latin typeface="思源黑体" panose="020B0500000000000000" pitchFamily="34" charset="-122"/>
              <a:ea typeface="思源黑体" panose="020B0500000000000000" pitchFamily="34" charset="-122"/>
            </a:endParaRPr>
          </a:p>
          <a:p>
            <a:pPr marL="645750" indent="-285750" algn="just">
              <a:lnSpc>
                <a:spcPts val="24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传感器；电子硬件；测试方法；诊断特征提取；损伤分类；诊断决策支持；预后；使用寿命预测；电子；系统；核和近海工程；恶劣或极端的环境；电力系统；材料测试；制造工艺；产品质量控制；工程系统中的故障和失效分析。</a:t>
            </a:r>
            <a:endParaRPr lang="en-US" altLang="zh-CN" sz="1600" b="1" dirty="0">
              <a:latin typeface="思源黑体" panose="020B0500000000000000" pitchFamily="34" charset="-122"/>
              <a:ea typeface="思源黑体" panose="020B0500000000000000" pitchFamily="34" charset="-122"/>
            </a:endParaRPr>
          </a:p>
          <a:p>
            <a:pPr marL="645750" indent="-285750" algn="just">
              <a:lnSpc>
                <a:spcPts val="2400"/>
              </a:lnSpc>
              <a:buFont typeface="Wingdings" panose="05000000000000000000" pitchFamily="2" charset="2"/>
              <a:buChar char="u"/>
              <a:defRPr/>
            </a:pPr>
            <a:r>
              <a:rPr lang="zh-CN" altLang="en-US" sz="1600" b="1" dirty="0">
                <a:latin typeface="思源黑体" panose="020B0500000000000000" pitchFamily="34" charset="-122"/>
                <a:ea typeface="思源黑体" panose="020B0500000000000000" pitchFamily="34" charset="-122"/>
              </a:rPr>
              <a:t>访问网址：</a:t>
            </a:r>
            <a:r>
              <a:rPr lang="en-US" altLang="zh-CN" sz="1600" dirty="0">
                <a:latin typeface="思源黑体" panose="020B0500000000000000" pitchFamily="34" charset="-122"/>
                <a:ea typeface="思源黑体" panose="020B0500000000000000" pitchFamily="34" charset="-122"/>
                <a:hlinkClick r:id="rId4"/>
              </a:rPr>
              <a:t>https://asmedigitalcollection.asme.org/verification</a:t>
            </a:r>
            <a:endParaRPr lang="en-US" altLang="zh-CN" sz="1600" dirty="0">
              <a:latin typeface="思源黑体" panose="020B0500000000000000" pitchFamily="34" charset="-122"/>
              <a:ea typeface="思源黑体" panose="020B0500000000000000" pitchFamily="34" charset="-122"/>
            </a:endParaRPr>
          </a:p>
        </p:txBody>
      </p:sp>
      <p:sp>
        <p:nvSpPr>
          <p:cNvPr id="3" name="文本框 2"/>
          <p:cNvSpPr txBox="1"/>
          <p:nvPr/>
        </p:nvSpPr>
        <p:spPr>
          <a:xfrm>
            <a:off x="1847528" y="3893202"/>
            <a:ext cx="7431836" cy="679930"/>
          </a:xfrm>
          <a:prstGeom prst="rect">
            <a:avLst/>
          </a:prstGeom>
          <a:noFill/>
        </p:spPr>
        <p:txBody>
          <a:bodyPr wrap="square" rtlCol="0">
            <a:spAutoFit/>
          </a:bodyPr>
          <a:lstStyle/>
          <a:p>
            <a:pPr marL="285750" indent="-285750">
              <a:lnSpc>
                <a:spcPts val="2400"/>
              </a:lnSpc>
              <a:buFont typeface="Wingdings" panose="05000000000000000000" pitchFamily="2" charset="2"/>
              <a:buChar char="p"/>
            </a:pPr>
            <a:r>
              <a:rPr lang="en-US" altLang="zh-CN" sz="1600" b="1" dirty="0">
                <a:latin typeface="思源黑体" panose="020B0500000000000000" pitchFamily="34" charset="-122"/>
                <a:ea typeface="思源黑体" panose="020B0500000000000000" pitchFamily="34" charset="-122"/>
              </a:rPr>
              <a:t>Journal of Nondestructive Evaluation</a:t>
            </a:r>
            <a:r>
              <a:rPr lang="zh-CN" altLang="en-US" sz="1600" b="1" dirty="0">
                <a:latin typeface="思源黑体" panose="020B0500000000000000" pitchFamily="34" charset="-122"/>
                <a:ea typeface="思源黑体" panose="020B0500000000000000" pitchFamily="34" charset="-122"/>
              </a:rPr>
              <a:t>、</a:t>
            </a:r>
            <a:r>
              <a:rPr lang="en-US" altLang="zh-CN" sz="1600" b="1" dirty="0">
                <a:latin typeface="思源黑体" panose="020B0500000000000000" pitchFamily="34" charset="-122"/>
                <a:ea typeface="思源黑体" panose="020B0500000000000000" pitchFamily="34" charset="-122"/>
              </a:rPr>
              <a:t>Diagnostics and Prognostics of Engineering System《</a:t>
            </a:r>
            <a:r>
              <a:rPr lang="zh-CN" altLang="en-US" sz="1600" b="1" dirty="0">
                <a:latin typeface="思源黑体" panose="020B0500000000000000" pitchFamily="34" charset="-122"/>
                <a:ea typeface="思源黑体" panose="020B0500000000000000" pitchFamily="34" charset="-122"/>
              </a:rPr>
              <a:t>工程系统的无损评估、检测和预测期刊</a:t>
            </a:r>
            <a:r>
              <a:rPr lang="en-US" altLang="zh-CN" sz="1600" b="1" dirty="0">
                <a:latin typeface="思源黑体" panose="020B0500000000000000" pitchFamily="34" charset="-122"/>
                <a:ea typeface="思源黑体" panose="020B0500000000000000" pitchFamily="34" charset="-122"/>
              </a:rPr>
              <a:t>》</a:t>
            </a:r>
          </a:p>
        </p:txBody>
      </p:sp>
      <p:pic>
        <p:nvPicPr>
          <p:cNvPr id="11" name="图片 10"/>
          <p:cNvPicPr>
            <a:picLocks/>
          </p:cNvPicPr>
          <p:nvPr/>
        </p:nvPicPr>
        <p:blipFill>
          <a:blip r:embed="rId5">
            <a:extLst>
              <a:ext uri="{28A0092B-C50C-407E-A947-70E740481C1C}">
                <a14:useLocalDpi xmlns:a14="http://schemas.microsoft.com/office/drawing/2010/main" val="0"/>
              </a:ext>
            </a:extLst>
          </a:blip>
          <a:stretch>
            <a:fillRect/>
          </a:stretch>
        </p:blipFill>
        <p:spPr>
          <a:xfrm>
            <a:off x="9253641" y="3894401"/>
            <a:ext cx="1440000" cy="1800000"/>
          </a:xfrm>
          <a:prstGeom prst="rect">
            <a:avLst/>
          </a:prstGeom>
          <a:effectLst>
            <a:outerShdw blurRad="63500" sx="102000" sy="102000" algn="ctr" rotWithShape="0">
              <a:prstClr val="black">
                <a:alpha val="40000"/>
              </a:prstClr>
            </a:outerShdw>
          </a:effectLst>
        </p:spPr>
      </p:pic>
      <p:sp>
        <p:nvSpPr>
          <p:cNvPr id="8" name="文本框 7"/>
          <p:cNvSpPr txBox="1"/>
          <p:nvPr/>
        </p:nvSpPr>
        <p:spPr>
          <a:xfrm>
            <a:off x="8840606" y="3063506"/>
            <a:ext cx="2130686" cy="646331"/>
          </a:xfrm>
          <a:prstGeom prst="rect">
            <a:avLst/>
          </a:prstGeom>
          <a:noFill/>
        </p:spPr>
        <p:txBody>
          <a:bodyPr wrap="square" rtlCol="0">
            <a:spAutoFit/>
          </a:body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en-US" altLang="zh-CN" sz="1200" dirty="0" smtClean="0">
                <a:latin typeface="思源黑体" panose="020B0500000000000000" pitchFamily="34" charset="-122"/>
                <a:ea typeface="思源黑体" panose="020B0500000000000000" pitchFamily="34" charset="-122"/>
              </a:rPr>
              <a:t>0.5</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a:latin typeface="思源黑体" panose="020B0500000000000000" pitchFamily="34" charset="-122"/>
                <a:ea typeface="思源黑体" panose="020B0500000000000000" pitchFamily="34" charset="-122"/>
              </a:rPr>
              <a:t>：</a:t>
            </a:r>
            <a:r>
              <a:rPr lang="en-US" altLang="zh-CN" sz="1200" dirty="0" smtClean="0">
                <a:latin typeface="思源黑体" panose="020B0500000000000000" pitchFamily="34" charset="-122"/>
                <a:ea typeface="思源黑体" panose="020B0500000000000000" pitchFamily="34" charset="-122"/>
              </a:rPr>
              <a:t>1.6</a:t>
            </a:r>
            <a:endParaRPr lang="en-US" altLang="zh-CN" sz="1200" dirty="0">
              <a:latin typeface="思源黑体" panose="020B0500000000000000" pitchFamily="34" charset="-122"/>
              <a:ea typeface="思源黑体" panose="020B0500000000000000" pitchFamily="34" charset="-122"/>
            </a:endParaRPr>
          </a:p>
        </p:txBody>
      </p:sp>
      <p:sp>
        <p:nvSpPr>
          <p:cNvPr id="9" name="文本框 8"/>
          <p:cNvSpPr txBox="1"/>
          <p:nvPr/>
        </p:nvSpPr>
        <p:spPr>
          <a:xfrm>
            <a:off x="8874668" y="5665238"/>
            <a:ext cx="213068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200" dirty="0">
                <a:latin typeface="思源黑体" panose="020B0500000000000000" pitchFamily="34" charset="-122"/>
                <a:ea typeface="思源黑体" panose="020B0500000000000000" pitchFamily="34" charset="-122"/>
              </a:rPr>
              <a:t>影响因子</a:t>
            </a:r>
            <a:r>
              <a:rPr lang="zh-CN" altLang="en-US" sz="1200" dirty="0" smtClean="0">
                <a:latin typeface="思源黑体" panose="020B0500000000000000" pitchFamily="34" charset="-122"/>
                <a:ea typeface="思源黑体" panose="020B0500000000000000" pitchFamily="34" charset="-122"/>
              </a:rPr>
              <a:t>：</a:t>
            </a:r>
            <a:r>
              <a:rPr lang="en-US" altLang="zh-CN" sz="1200" dirty="0">
                <a:latin typeface="思源黑体" panose="020B0500000000000000" pitchFamily="34" charset="-122"/>
                <a:ea typeface="思源黑体" panose="020B0500000000000000" pitchFamily="34" charset="-122"/>
              </a:rPr>
              <a:t>2</a:t>
            </a:r>
            <a:r>
              <a:rPr lang="en-US" altLang="zh-CN" sz="1200" dirty="0" smtClean="0">
                <a:latin typeface="思源黑体" panose="020B0500000000000000" pitchFamily="34" charset="-122"/>
                <a:ea typeface="思源黑体" panose="020B0500000000000000" pitchFamily="34" charset="-122"/>
              </a:rPr>
              <a:t>.0</a:t>
            </a:r>
            <a:endParaRPr lang="en-US" altLang="zh-CN" sz="1200" dirty="0">
              <a:latin typeface="思源黑体" panose="020B0500000000000000" pitchFamily="34" charset="-122"/>
              <a:ea typeface="思源黑体" panose="020B0500000000000000" pitchFamily="34" charset="-122"/>
            </a:endParaRPr>
          </a:p>
          <a:p>
            <a:pPr algn="ctr">
              <a:lnSpc>
                <a:spcPct val="150000"/>
              </a:lnSpc>
            </a:pPr>
            <a:r>
              <a:rPr lang="en-US" altLang="zh-CN" sz="1200" dirty="0" err="1">
                <a:latin typeface="思源黑体" panose="020B0500000000000000" pitchFamily="34" charset="-122"/>
                <a:ea typeface="思源黑体" panose="020B0500000000000000" pitchFamily="34" charset="-122"/>
              </a:rPr>
              <a:t>CiteScore</a:t>
            </a:r>
            <a:r>
              <a:rPr lang="zh-CN" altLang="en-US" sz="1200" dirty="0" smtClean="0">
                <a:latin typeface="思源黑体" panose="020B0500000000000000" pitchFamily="34" charset="-122"/>
                <a:ea typeface="思源黑体" panose="020B0500000000000000" pitchFamily="34" charset="-122"/>
              </a:rPr>
              <a:t>：</a:t>
            </a:r>
            <a:r>
              <a:rPr lang="en-US" altLang="zh-CN" sz="1200" dirty="0">
                <a:latin typeface="思源黑体" panose="020B0500000000000000" pitchFamily="34" charset="-122"/>
                <a:ea typeface="思源黑体" panose="020B0500000000000000" pitchFamily="34" charset="-122"/>
              </a:rPr>
              <a:t>3</a:t>
            </a:r>
            <a:r>
              <a:rPr lang="en-US" altLang="zh-CN" sz="1200" dirty="0" smtClean="0">
                <a:latin typeface="思源黑体" panose="020B0500000000000000" pitchFamily="34" charset="-122"/>
                <a:ea typeface="思源黑体" panose="020B0500000000000000" pitchFamily="34" charset="-122"/>
              </a:rPr>
              <a:t>.8</a:t>
            </a:r>
            <a:endParaRPr lang="en-US" altLang="zh-CN" sz="1200" dirty="0">
              <a:latin typeface="思源黑体" panose="020B0500000000000000" pitchFamily="34" charset="-122"/>
              <a:ea typeface="思源黑体" panose="020B0500000000000000" pitchFamily="34" charset="-122"/>
            </a:endParaRPr>
          </a:p>
        </p:txBody>
      </p:sp>
      <p:sp>
        <p:nvSpPr>
          <p:cNvPr id="10" name="文本框 9">
            <a:extLst>
              <a:ext uri="{FF2B5EF4-FFF2-40B4-BE49-F238E27FC236}">
                <a16:creationId xmlns:a16="http://schemas.microsoft.com/office/drawing/2014/main" id="{808ECD14-EA99-4A38-98AA-7C6655A9C8FD}"/>
              </a:ext>
            </a:extLst>
          </p:cNvPr>
          <p:cNvSpPr txBox="1"/>
          <p:nvPr/>
        </p:nvSpPr>
        <p:spPr>
          <a:xfrm>
            <a:off x="1591648" y="1610021"/>
            <a:ext cx="7219088" cy="2246769"/>
          </a:xfrm>
          <a:prstGeom prst="rect">
            <a:avLst/>
          </a:prstGeom>
          <a:noFill/>
        </p:spPr>
        <p:txBody>
          <a:bodyPr wrap="square" rtlCol="0">
            <a:spAutoFit/>
          </a:bodyPr>
          <a:lstStyle/>
          <a:p>
            <a:pPr marL="360000" algn="just">
              <a:lnSpc>
                <a:spcPts val="2400"/>
              </a:lnSpc>
              <a:defRPr/>
            </a:pPr>
            <a:r>
              <a:rPr lang="zh-CN" altLang="en-US" sz="1600" b="1" dirty="0">
                <a:latin typeface="思源黑体" panose="020B0500000000000000" pitchFamily="34" charset="-122"/>
                <a:ea typeface="思源黑体" panose="020B0500000000000000" pitchFamily="34" charset="-122"/>
              </a:rPr>
              <a:t>检索关键词：</a:t>
            </a:r>
            <a:endParaRPr lang="en-US" altLang="zh-CN" sz="1600" b="1" dirty="0">
              <a:latin typeface="思源黑体" panose="020B0500000000000000" pitchFamily="34" charset="-122"/>
              <a:ea typeface="思源黑体" panose="020B0500000000000000" pitchFamily="34" charset="-122"/>
            </a:endParaRPr>
          </a:p>
          <a:p>
            <a:pPr marL="645750" indent="-285750" algn="just">
              <a:lnSpc>
                <a:spcPts val="2400"/>
              </a:lnSpc>
              <a:buFont typeface="Wingdings" panose="05000000000000000000" pitchFamily="2" charset="2"/>
              <a:buChar char="u"/>
              <a:defRPr/>
            </a:pPr>
            <a:r>
              <a:rPr lang="zh-CN" altLang="en-US" sz="1600" dirty="0">
                <a:latin typeface="思源黑体" panose="020B0500000000000000" pitchFamily="34" charset="-122"/>
                <a:ea typeface="思源黑体" panose="020B0500000000000000" pitchFamily="34" charset="-122"/>
              </a:rPr>
              <a:t>标准的校核；解决方案的验证；不确定性量化；裕度量化；模型预测；模型适当度；模型成熟度；模型逼真度；模型不确定性的敏感度分析；偶发不确定性；认知不确定性；实验的不确定性；测量的不确定性；产能预测；征状识别和排序表（</a:t>
            </a:r>
            <a:r>
              <a:rPr lang="en-US" altLang="zh-CN" sz="1600" dirty="0">
                <a:latin typeface="思源黑体" panose="020B0500000000000000" pitchFamily="34" charset="-122"/>
                <a:ea typeface="思源黑体" panose="020B0500000000000000" pitchFamily="34" charset="-122"/>
              </a:rPr>
              <a:t>PIRT</a:t>
            </a:r>
            <a:r>
              <a:rPr lang="zh-CN" altLang="en-US" sz="1600" dirty="0">
                <a:latin typeface="思源黑体" panose="020B0500000000000000" pitchFamily="34" charset="-122"/>
                <a:ea typeface="思源黑体" panose="020B0500000000000000" pitchFamily="34" charset="-122"/>
              </a:rPr>
              <a:t>）的建立；预期使用途径；模拟使用情景；监管学；比较器。</a:t>
            </a:r>
            <a:endParaRPr lang="en-US" altLang="zh-CN" sz="1600" dirty="0">
              <a:latin typeface="思源黑体" panose="020B0500000000000000" pitchFamily="34" charset="-122"/>
              <a:ea typeface="思源黑体" panose="020B0500000000000000" pitchFamily="34" charset="-122"/>
            </a:endParaRPr>
          </a:p>
          <a:p>
            <a:pPr marL="645750" indent="-285750">
              <a:lnSpc>
                <a:spcPts val="2400"/>
              </a:lnSpc>
              <a:buFont typeface="Wingdings" panose="05000000000000000000" pitchFamily="2" charset="2"/>
              <a:buChar char="u"/>
              <a:defRPr/>
            </a:pPr>
            <a:r>
              <a:rPr lang="zh-CN" altLang="en-US" sz="1600" b="1" dirty="0">
                <a:latin typeface="思源黑体" panose="020B0500000000000000" pitchFamily="34" charset="-122"/>
                <a:ea typeface="思源黑体" panose="020B0500000000000000" pitchFamily="34" charset="-122"/>
              </a:rPr>
              <a:t>访问网址：</a:t>
            </a:r>
            <a:r>
              <a:rPr lang="en-US" altLang="zh-CN" sz="1600" dirty="0">
                <a:latin typeface="思源黑体" panose="020B0500000000000000" pitchFamily="34" charset="-122"/>
                <a:ea typeface="思源黑体" panose="020B0500000000000000" pitchFamily="34" charset="-122"/>
                <a:hlinkClick r:id="rId4"/>
              </a:rPr>
              <a:t>https://asmedigitalcollection.asme.org/verification</a:t>
            </a:r>
            <a:endParaRPr lang="en-US" altLang="zh-CN" sz="1600" dirty="0">
              <a:latin typeface="思源黑体" panose="020B0500000000000000" pitchFamily="34" charset="-122"/>
              <a:ea typeface="思源黑体" panose="020B0500000000000000" pitchFamily="34" charset="-122"/>
            </a:endParaRPr>
          </a:p>
        </p:txBody>
      </p:sp>
      <p:sp>
        <p:nvSpPr>
          <p:cNvPr id="12" name="文本框 11">
            <a:extLst>
              <a:ext uri="{FF2B5EF4-FFF2-40B4-BE49-F238E27FC236}">
                <a16:creationId xmlns:a16="http://schemas.microsoft.com/office/drawing/2014/main" id="{362E6B6B-7D4D-4C38-91C2-232E5EE76CA8}"/>
              </a:ext>
            </a:extLst>
          </p:cNvPr>
          <p:cNvSpPr txBox="1"/>
          <p:nvPr/>
        </p:nvSpPr>
        <p:spPr>
          <a:xfrm>
            <a:off x="6989800" y="728762"/>
            <a:ext cx="3499340" cy="387863"/>
          </a:xfrm>
          <a:prstGeom prst="rect">
            <a:avLst/>
          </a:prstGeom>
          <a:noFill/>
        </p:spPr>
        <p:txBody>
          <a:bodyPr wrap="square" rtlCol="0">
            <a:spAutoFit/>
          </a:bodyPr>
          <a:lstStyle/>
          <a:p>
            <a:pPr>
              <a:lnSpc>
                <a:spcPts val="2500"/>
              </a:lnSpc>
            </a:pPr>
            <a:r>
              <a:rPr lang="en-US" altLang="zh-CN" dirty="0">
                <a:latin typeface="思源黑体" panose="020B0500000000000000" pitchFamily="34" charset="-122"/>
                <a:ea typeface="思源黑体" panose="020B0500000000000000" pitchFamily="34" charset="-122"/>
              </a:rPr>
              <a:t>ESCI</a:t>
            </a:r>
            <a:r>
              <a:rPr lang="zh-CN" altLang="en-US" dirty="0">
                <a:latin typeface="思源黑体" panose="020B0500000000000000" pitchFamily="34" charset="-122"/>
                <a:ea typeface="思源黑体" panose="020B0500000000000000" pitchFamily="34" charset="-122"/>
              </a:rPr>
              <a:t> （新兴学科索引）收录期刊</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073683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47528" y="1196752"/>
            <a:ext cx="8172908" cy="707886"/>
          </a:xfrm>
          <a:prstGeom prst="rect">
            <a:avLst/>
          </a:prstGeom>
          <a:noFill/>
        </p:spPr>
        <p:txBody>
          <a:bodyPr wrap="square" rtlCol="0">
            <a:spAutoFit/>
          </a:bodyPr>
          <a:lstStyle/>
          <a:p>
            <a:pPr marL="285750" indent="-285750">
              <a:lnSpc>
                <a:spcPts val="2400"/>
              </a:lnSpc>
              <a:buFont typeface="Wingdings" panose="05000000000000000000" pitchFamily="2" charset="2"/>
              <a:buChar char="p"/>
            </a:pPr>
            <a:r>
              <a:rPr lang="en-US" altLang="zh-CN" b="1" dirty="0">
                <a:latin typeface="思源黑体" panose="020B0500000000000000" pitchFamily="34" charset="-122"/>
                <a:ea typeface="思源黑体" panose="020B0500000000000000" pitchFamily="34" charset="-122"/>
              </a:rPr>
              <a:t> ASME Journal of Engineering for Sustainable Buildings and Cities</a:t>
            </a:r>
            <a:r>
              <a:rPr lang="zh-CN" altLang="en-US" b="1"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a:p>
            <a:pPr>
              <a:lnSpc>
                <a:spcPts val="2400"/>
              </a:lnSpc>
            </a:pPr>
            <a:r>
              <a:rPr lang="zh-CN" altLang="en-US"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《ASME </a:t>
            </a:r>
            <a:r>
              <a:rPr lang="zh-CN" altLang="en-US" b="1" dirty="0">
                <a:latin typeface="思源黑体" panose="020B0500000000000000" pitchFamily="34" charset="-122"/>
                <a:ea typeface="思源黑体" panose="020B0500000000000000" pitchFamily="34" charset="-122"/>
              </a:rPr>
              <a:t>可持续建筑与城市工程期刊</a:t>
            </a:r>
            <a:r>
              <a:rPr lang="en-US" altLang="zh-CN" b="1" dirty="0">
                <a:latin typeface="思源黑体" panose="020B0500000000000000" pitchFamily="34" charset="-122"/>
                <a:ea typeface="思源黑体" panose="020B0500000000000000" pitchFamily="34" charset="-122"/>
              </a:rPr>
              <a:t>》</a:t>
            </a:r>
          </a:p>
        </p:txBody>
      </p:sp>
      <p:pic>
        <p:nvPicPr>
          <p:cNvPr id="11" name="Picture 3">
            <a:extLst>
              <a:ext uri="{FF2B5EF4-FFF2-40B4-BE49-F238E27FC236}">
                <a16:creationId xmlns:a16="http://schemas.microsoft.com/office/drawing/2014/main" id="{243FBDA8-DEA9-4179-898E-7E10C3E7A37B}"/>
              </a:ext>
            </a:extLst>
          </p:cNvPr>
          <p:cNvPicPr/>
          <p:nvPr/>
        </p:nvPicPr>
        <p:blipFill>
          <a:blip r:embed="rId3">
            <a:extLst>
              <a:ext uri="{28A0092B-C50C-407E-A947-70E740481C1C}">
                <a14:useLocalDpi xmlns:a14="http://schemas.microsoft.com/office/drawing/2010/main" val="0"/>
              </a:ext>
            </a:extLst>
          </a:blip>
          <a:stretch>
            <a:fillRect/>
          </a:stretch>
        </p:blipFill>
        <p:spPr>
          <a:xfrm>
            <a:off x="9768408" y="2094387"/>
            <a:ext cx="1912988" cy="2461480"/>
          </a:xfrm>
          <a:prstGeom prst="rect">
            <a:avLst/>
          </a:prstGeom>
          <a:ln>
            <a:noFill/>
          </a:ln>
          <a:effectLst>
            <a:outerShdw blurRad="190500" algn="tl" rotWithShape="0">
              <a:srgbClr val="000000">
                <a:alpha val="70000"/>
              </a:srgbClr>
            </a:outerShdw>
          </a:effectLst>
        </p:spPr>
      </p:pic>
      <p:sp>
        <p:nvSpPr>
          <p:cNvPr id="2" name="文本框 1">
            <a:extLst>
              <a:ext uri="{FF2B5EF4-FFF2-40B4-BE49-F238E27FC236}">
                <a16:creationId xmlns:a16="http://schemas.microsoft.com/office/drawing/2014/main" id="{75288278-D2D5-489B-AF63-E1A32C1AA3B3}"/>
              </a:ext>
            </a:extLst>
          </p:cNvPr>
          <p:cNvSpPr txBox="1"/>
          <p:nvPr/>
        </p:nvSpPr>
        <p:spPr>
          <a:xfrm>
            <a:off x="1727829" y="1988564"/>
            <a:ext cx="7200800" cy="2246769"/>
          </a:xfrm>
          <a:prstGeom prst="rect">
            <a:avLst/>
          </a:prstGeom>
          <a:noFill/>
        </p:spPr>
        <p:txBody>
          <a:bodyPr wrap="square" rtlCol="0">
            <a:spAutoFit/>
          </a:bodyPr>
          <a:lstStyle/>
          <a:p>
            <a:pPr marL="645750" indent="-285750" algn="just">
              <a:lnSpc>
                <a:spcPts val="24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本刊是传播有关单体建筑和城市中心的综合可持续建筑设备与系统研究的主要优质资源。此外，该刊还将考虑能够提高建筑物应对气候变化和反复极端事件能力的新设备和系统。</a:t>
            </a:r>
          </a:p>
          <a:p>
            <a:pPr marL="645750" indent="-285750" algn="just">
              <a:lnSpc>
                <a:spcPts val="2400"/>
              </a:lnSpc>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应用领域：</a:t>
            </a:r>
            <a:r>
              <a:rPr lang="zh-CN" altLang="en-US" sz="1600" dirty="0">
                <a:latin typeface="思源黑体" panose="020B0500000000000000" pitchFamily="34" charset="-122"/>
                <a:ea typeface="思源黑体" panose="020B0500000000000000" pitchFamily="34" charset="-122"/>
              </a:rPr>
              <a:t>该刊的主要议题与可持续和弹性建筑能源系统相关，包括但不限于：集成各种建筑组件的创新技术、精确的能源设备和建筑能源建模工具、高效的热电联产、具有成本效益的特定建筑储能系统，以及用于操作建筑内机械能源系统的先进优化控制策略等。</a:t>
            </a:r>
            <a:endParaRPr lang="en-US" altLang="zh-CN" sz="1600" dirty="0">
              <a:latin typeface="思源黑体" panose="020B0500000000000000" pitchFamily="34" charset="-122"/>
              <a:ea typeface="思源黑体" panose="020B0500000000000000" pitchFamily="34" charset="-122"/>
            </a:endParaRPr>
          </a:p>
        </p:txBody>
      </p:sp>
      <p:sp>
        <p:nvSpPr>
          <p:cNvPr id="3" name="文本框 2">
            <a:extLst>
              <a:ext uri="{FF2B5EF4-FFF2-40B4-BE49-F238E27FC236}">
                <a16:creationId xmlns:a16="http://schemas.microsoft.com/office/drawing/2014/main" id="{362E6B6B-7D4D-4C38-91C2-232E5EE76CA8}"/>
              </a:ext>
            </a:extLst>
          </p:cNvPr>
          <p:cNvSpPr txBox="1"/>
          <p:nvPr/>
        </p:nvSpPr>
        <p:spPr>
          <a:xfrm>
            <a:off x="10015579" y="1392603"/>
            <a:ext cx="1440160" cy="369332"/>
          </a:xfrm>
          <a:prstGeom prst="rect">
            <a:avLst/>
          </a:prstGeom>
          <a:noFill/>
        </p:spPr>
        <p:txBody>
          <a:bodyPr wrap="square" rtlCol="0">
            <a:spAutoFit/>
          </a:bodyPr>
          <a:lstStyle/>
          <a:p>
            <a:r>
              <a:rPr lang="en-US" altLang="zh-CN" dirty="0">
                <a:latin typeface="思源黑体" panose="020B0500000000000000" pitchFamily="34" charset="-122"/>
                <a:ea typeface="思源黑体" panose="020B0500000000000000" pitchFamily="34" charset="-122"/>
              </a:rPr>
              <a:t>2020</a:t>
            </a:r>
            <a:r>
              <a:rPr lang="zh-CN" altLang="en-US" dirty="0">
                <a:latin typeface="思源黑体" panose="020B0500000000000000" pitchFamily="34" charset="-122"/>
                <a:ea typeface="思源黑体" panose="020B0500000000000000" pitchFamily="34" charset="-122"/>
              </a:rPr>
              <a:t>年新刊</a:t>
            </a:r>
          </a:p>
        </p:txBody>
      </p:sp>
      <p:sp>
        <p:nvSpPr>
          <p:cNvPr id="4" name="文本框 3"/>
          <p:cNvSpPr txBox="1"/>
          <p:nvPr/>
        </p:nvSpPr>
        <p:spPr>
          <a:xfrm>
            <a:off x="1723264" y="4307341"/>
            <a:ext cx="9485303" cy="830997"/>
          </a:xfrm>
          <a:prstGeom prst="rect">
            <a:avLst/>
          </a:prstGeom>
          <a:noFill/>
        </p:spPr>
        <p:txBody>
          <a:bodyPr wrap="square" rtlCol="0">
            <a:spAutoFit/>
          </a:bodyPr>
          <a:lstStyle/>
          <a:p>
            <a:pPr marL="64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访问网址：</a:t>
            </a:r>
            <a:r>
              <a:rPr lang="en-US" altLang="zh-CN" sz="1400" dirty="0">
                <a:latin typeface="思源黑体" panose="020B0500000000000000" pitchFamily="34" charset="-122"/>
                <a:ea typeface="思源黑体" panose="020B0500000000000000" pitchFamily="34" charset="-122"/>
                <a:hlinkClick r:id="rId4"/>
              </a:rPr>
              <a:t>https://asmedigitalcollection.asme.org/sustainablebuildings</a:t>
            </a:r>
            <a:endParaRPr lang="en-US" altLang="zh-CN" sz="1400" dirty="0">
              <a:latin typeface="思源黑体" panose="020B0500000000000000" pitchFamily="34" charset="-122"/>
              <a:ea typeface="思源黑体" panose="020B0500000000000000" pitchFamily="34" charset="-122"/>
            </a:endParaRPr>
          </a:p>
          <a:p>
            <a:pPr marL="360000"/>
            <a:endParaRPr lang="en-US" altLang="zh-CN" sz="16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a:p>
            <a:pPr marL="64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投稿</a:t>
            </a:r>
            <a:r>
              <a:rPr lang="zh-CN" altLang="en-US" sz="1600" b="1" dirty="0" smtClean="0">
                <a:latin typeface="思源黑体" panose="020B0500000000000000" pitchFamily="34" charset="-122"/>
                <a:ea typeface="思源黑体" panose="020B0500000000000000" pitchFamily="34" charset="-122"/>
              </a:rPr>
              <a:t>入口：</a:t>
            </a:r>
            <a:r>
              <a:rPr lang="en-US" altLang="zh-CN" sz="1400" dirty="0" smtClean="0">
                <a:latin typeface="思源黑体" panose="020B0500000000000000" pitchFamily="34" charset="-122"/>
                <a:ea typeface="思源黑体" panose="020B0500000000000000" pitchFamily="34" charset="-122"/>
                <a:hlinkClick r:id="rId5"/>
              </a:rPr>
              <a:t>https://journaltool.asme.org/home/JournalDescriptions.cfm?JournalID=34&amp;Journal=JESBC</a:t>
            </a:r>
            <a:endParaRPr lang="en-US" altLang="zh-CN" sz="14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476956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p:nvPr/>
        </p:nvPicPr>
        <p:blipFill>
          <a:blip r:embed="rId3">
            <a:extLst>
              <a:ext uri="{28A0092B-C50C-407E-A947-70E740481C1C}">
                <a14:useLocalDpi xmlns:a14="http://schemas.microsoft.com/office/drawing/2010/main" val="0"/>
              </a:ext>
            </a:extLst>
          </a:blip>
          <a:stretch>
            <a:fillRect/>
          </a:stretch>
        </p:blipFill>
        <p:spPr>
          <a:xfrm>
            <a:off x="9500133" y="1844824"/>
            <a:ext cx="1976709" cy="2522021"/>
          </a:xfrm>
          <a:prstGeom prst="rect">
            <a:avLst/>
          </a:prstGeom>
          <a:ln>
            <a:noFill/>
          </a:ln>
          <a:effectLst>
            <a:outerShdw blurRad="190500" algn="tl" rotWithShape="0">
              <a:srgbClr val="000000">
                <a:alpha val="70000"/>
              </a:srgbClr>
            </a:outerShdw>
          </a:effectLst>
        </p:spPr>
      </p:pic>
      <p:sp>
        <p:nvSpPr>
          <p:cNvPr id="8" name="矩形 7"/>
          <p:cNvSpPr/>
          <p:nvPr/>
        </p:nvSpPr>
        <p:spPr>
          <a:xfrm>
            <a:off x="2298276" y="5229200"/>
            <a:ext cx="9054308" cy="830997"/>
          </a:xfrm>
          <a:prstGeom prst="rect">
            <a:avLst/>
          </a:prstGeom>
        </p:spPr>
        <p:txBody>
          <a:bodyPr wrap="square">
            <a:spAutoFit/>
          </a:bodyPr>
          <a:lstStyle/>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访问网址：</a:t>
            </a:r>
            <a:r>
              <a:rPr lang="en-US" altLang="zh-CN" sz="1400" dirty="0">
                <a:latin typeface="思源黑体" panose="020B0500000000000000" pitchFamily="34" charset="-122"/>
                <a:ea typeface="思源黑体" panose="020B0500000000000000" pitchFamily="34" charset="-122"/>
                <a:hlinkClick r:id="rId4"/>
              </a:rPr>
              <a:t>https://asmedigitalcollection.asme.org/autonomousvehicles</a:t>
            </a:r>
            <a:endParaRPr lang="en-US" altLang="zh-CN" sz="1400" dirty="0">
              <a:latin typeface="思源黑体" panose="020B0500000000000000" pitchFamily="34" charset="-122"/>
              <a:ea typeface="思源黑体" panose="020B0500000000000000" pitchFamily="34" charset="-122"/>
            </a:endParaRPr>
          </a:p>
          <a:p>
            <a:endParaRPr lang="en-US" altLang="zh-CN" sz="1600" dirty="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投稿</a:t>
            </a:r>
            <a:r>
              <a:rPr lang="zh-CN" altLang="en-US" sz="1600" b="1" dirty="0" smtClean="0">
                <a:latin typeface="思源黑体" panose="020B0500000000000000" pitchFamily="34" charset="-122"/>
                <a:ea typeface="思源黑体" panose="020B0500000000000000" pitchFamily="34" charset="-122"/>
              </a:rPr>
              <a:t>入口：</a:t>
            </a:r>
            <a:r>
              <a:rPr lang="en-US" altLang="zh-CN" sz="1400" dirty="0" smtClean="0">
                <a:latin typeface="思源黑体" panose="020B0500000000000000" pitchFamily="34" charset="-122"/>
                <a:ea typeface="思源黑体" panose="020B0500000000000000" pitchFamily="34" charset="-122"/>
                <a:hlinkClick r:id="rId5"/>
              </a:rPr>
              <a:t>https://journaltool.asme.org/home/JournalDescriptions.cfm?JournalID=37&amp;Journal=JAVS</a:t>
            </a:r>
            <a:endParaRPr lang="en-US" altLang="zh-CN" sz="1400" dirty="0">
              <a:latin typeface="思源黑体" panose="020B0500000000000000" pitchFamily="34" charset="-122"/>
              <a:ea typeface="思源黑体" panose="020B0500000000000000" pitchFamily="34" charset="-122"/>
            </a:endParaRPr>
          </a:p>
        </p:txBody>
      </p:sp>
      <p:sp>
        <p:nvSpPr>
          <p:cNvPr id="12" name="TextBox 11"/>
          <p:cNvSpPr txBox="1"/>
          <p:nvPr/>
        </p:nvSpPr>
        <p:spPr>
          <a:xfrm>
            <a:off x="2279578" y="1627059"/>
            <a:ext cx="6696743" cy="3631763"/>
          </a:xfrm>
          <a:prstGeom prst="rect">
            <a:avLst/>
          </a:prstGeom>
          <a:noFill/>
        </p:spPr>
        <p:txBody>
          <a:bodyPr wrap="square" rtlCol="0">
            <a:spAutoFit/>
          </a:bodyPr>
          <a:lstStyle/>
          <a:p>
            <a:pPr marL="285750" indent="-285750" algn="just">
              <a:lnSpc>
                <a:spcPts val="23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本刊目的是为自动驾驶车辆和系统的研究和工程设计提供一个国际平台，用于交流和讨论技术知识和解决方案，这些解决方案涉及在所有媒介和跨媒介环境中运行的自动驾驶车辆和系统，包括地面、空中、太空和水。该刊重点是自动驾驶车辆系统的建模、仿真和设计以及物理和虚拟测试方法。</a:t>
            </a:r>
            <a:endParaRPr lang="en-US" altLang="zh-CN" sz="1600" dirty="0">
              <a:latin typeface="思源黑体" panose="020B0500000000000000" pitchFamily="34" charset="-122"/>
              <a:ea typeface="思源黑体" panose="020B0500000000000000" pitchFamily="34" charset="-122"/>
            </a:endParaRPr>
          </a:p>
          <a:p>
            <a:pPr marL="285750" indent="-285750" algn="just">
              <a:lnSpc>
                <a:spcPts val="2300"/>
              </a:lnSpc>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应用领域：</a:t>
            </a:r>
            <a:r>
              <a:rPr lang="zh-CN" altLang="en-US" sz="1600" dirty="0">
                <a:latin typeface="思源黑体" panose="020B0500000000000000" pitchFamily="34" charset="-122"/>
                <a:ea typeface="思源黑体" panose="020B0500000000000000" pitchFamily="34" charset="-122"/>
              </a:rPr>
              <a:t>人工智能和机器学习及其在自动驾驶汽车上的应用；人工智能模仿人类智能进行自我操作，共享心智和协作的多物理环境模型；用于自主操作、规划、全球定位、导航和定位、决策、控制和观察的智能感知和认知架构；针对不同级别自主性的自动驾驶车辆系统的建模、模拟和设计；</a:t>
            </a:r>
            <a:r>
              <a:rPr lang="en-US" altLang="zh-CN" sz="1600" dirty="0">
                <a:latin typeface="思源黑体" panose="020B0500000000000000" pitchFamily="34" charset="-122"/>
                <a:ea typeface="思源黑体" panose="020B0500000000000000" pitchFamily="34" charset="-122"/>
              </a:rPr>
              <a:t>Vehicle-to-X</a:t>
            </a:r>
            <a:r>
              <a:rPr lang="zh-CN" altLang="en-US" sz="1600" dirty="0">
                <a:latin typeface="思源黑体" panose="020B0500000000000000" pitchFamily="34" charset="-122"/>
                <a:ea typeface="思源黑体" panose="020B0500000000000000" pitchFamily="34" charset="-122"/>
              </a:rPr>
              <a:t>车联万物；主动有效载荷模型；车辆应用包括但不限于货物运输、建筑和林业、农业、科学研究、地下、空中和水下调查、其他行星的勘探、基础设施监测、监视和军事等。</a:t>
            </a:r>
            <a:endParaRPr lang="en-US" altLang="zh-CN" sz="1600" dirty="0">
              <a:latin typeface="思源黑体" panose="020B0500000000000000" pitchFamily="34" charset="-122"/>
              <a:ea typeface="思源黑体" panose="020B0500000000000000" pitchFamily="34" charset="-122"/>
            </a:endParaRPr>
          </a:p>
        </p:txBody>
      </p:sp>
      <p:sp>
        <p:nvSpPr>
          <p:cNvPr id="11" name="矩形 10"/>
          <p:cNvSpPr>
            <a:spLocks noChangeArrowheads="1"/>
          </p:cNvSpPr>
          <p:nvPr/>
        </p:nvSpPr>
        <p:spPr bwMode="auto">
          <a:xfrm>
            <a:off x="2279576" y="980728"/>
            <a:ext cx="6550724"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Journal of Autonomous Vehicles and Systems</a:t>
            </a:r>
          </a:p>
          <a:p>
            <a:r>
              <a:rPr lang="en-US" altLang="zh-CN" b="1" dirty="0">
                <a:latin typeface="思源黑体" panose="020B0500000000000000" pitchFamily="34" charset="-122"/>
                <a:ea typeface="思源黑体" panose="020B0500000000000000" pitchFamily="34" charset="-122"/>
              </a:rPr>
              <a:t>   《</a:t>
            </a:r>
            <a:r>
              <a:rPr lang="zh-CN" altLang="en-US" b="1" dirty="0">
                <a:latin typeface="思源黑体" panose="020B0500000000000000" pitchFamily="34" charset="-122"/>
                <a:ea typeface="思源黑体" panose="020B0500000000000000" pitchFamily="34" charset="-122"/>
              </a:rPr>
              <a:t>自动驾驶车辆和系统期刊</a:t>
            </a:r>
            <a:r>
              <a:rPr lang="en-US" altLang="zh-CN" b="1" dirty="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r>
              <a:rPr lang="zh-CN" altLang="en-US" sz="1600" dirty="0">
                <a:latin typeface="思源黑体" panose="020B0500000000000000" pitchFamily="34" charset="-122"/>
                <a:ea typeface="思源黑体" panose="020B0500000000000000" pitchFamily="34" charset="-122"/>
              </a:rPr>
              <a:t>  </a:t>
            </a:r>
            <a:r>
              <a:rPr lang="en-US" altLang="zh-CN" sz="1600"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sp>
        <p:nvSpPr>
          <p:cNvPr id="7" name="文本框 6">
            <a:extLst>
              <a:ext uri="{FF2B5EF4-FFF2-40B4-BE49-F238E27FC236}">
                <a16:creationId xmlns:a16="http://schemas.microsoft.com/office/drawing/2014/main" id="{89D1B261-4EDB-435C-9135-E6B8E22B8D5D}"/>
              </a:ext>
            </a:extLst>
          </p:cNvPr>
          <p:cNvSpPr txBox="1"/>
          <p:nvPr/>
        </p:nvSpPr>
        <p:spPr>
          <a:xfrm>
            <a:off x="9768408" y="1119227"/>
            <a:ext cx="1440160" cy="369332"/>
          </a:xfrm>
          <a:prstGeom prst="rect">
            <a:avLst/>
          </a:prstGeom>
          <a:noFill/>
        </p:spPr>
        <p:txBody>
          <a:bodyPr wrap="square" rtlCol="0">
            <a:spAutoFit/>
          </a:bodyPr>
          <a:lstStyle/>
          <a:p>
            <a:r>
              <a:rPr lang="en-US" altLang="zh-CN" dirty="0">
                <a:latin typeface="思源黑体" panose="020B0500000000000000" pitchFamily="34" charset="-122"/>
                <a:ea typeface="思源黑体" panose="020B0500000000000000" pitchFamily="34" charset="-122"/>
              </a:rPr>
              <a:t>2021</a:t>
            </a:r>
            <a:r>
              <a:rPr lang="zh-CN" altLang="en-US" dirty="0">
                <a:latin typeface="思源黑体" panose="020B0500000000000000" pitchFamily="34" charset="-122"/>
                <a:ea typeface="思源黑体" panose="020B0500000000000000" pitchFamily="34" charset="-122"/>
              </a:rPr>
              <a:t>年新刊</a:t>
            </a:r>
          </a:p>
        </p:txBody>
      </p:sp>
    </p:spTree>
    <p:extLst>
      <p:ext uri="{BB962C8B-B14F-4D97-AF65-F5344CB8AC3E}">
        <p14:creationId xmlns:p14="http://schemas.microsoft.com/office/powerpoint/2010/main" val="234730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p:nvPr/>
        </p:nvPicPr>
        <p:blipFill>
          <a:blip r:embed="rId3">
            <a:extLst>
              <a:ext uri="{28A0092B-C50C-407E-A947-70E740481C1C}">
                <a14:useLocalDpi xmlns:a14="http://schemas.microsoft.com/office/drawing/2010/main" val="0"/>
              </a:ext>
            </a:extLst>
          </a:blip>
          <a:stretch>
            <a:fillRect/>
          </a:stretch>
        </p:blipFill>
        <p:spPr>
          <a:xfrm>
            <a:off x="9408368" y="1916832"/>
            <a:ext cx="1800200" cy="2324884"/>
          </a:xfrm>
          <a:prstGeom prst="rect">
            <a:avLst/>
          </a:prstGeom>
          <a:ln>
            <a:noFill/>
          </a:ln>
          <a:effectLst>
            <a:outerShdw blurRad="190500" algn="tl" rotWithShape="0">
              <a:srgbClr val="000000">
                <a:alpha val="70000"/>
              </a:srgbClr>
            </a:outerShdw>
          </a:effectLst>
        </p:spPr>
      </p:pic>
      <p:sp>
        <p:nvSpPr>
          <p:cNvPr id="8" name="矩形 7"/>
          <p:cNvSpPr/>
          <p:nvPr/>
        </p:nvSpPr>
        <p:spPr>
          <a:xfrm>
            <a:off x="2368053" y="4704516"/>
            <a:ext cx="9200555" cy="830997"/>
          </a:xfrm>
          <a:prstGeom prst="rect">
            <a:avLst/>
          </a:prstGeom>
        </p:spPr>
        <p:txBody>
          <a:bodyPr wrap="square">
            <a:spAutoFit/>
          </a:bodyPr>
          <a:lstStyle/>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访问网址：</a:t>
            </a:r>
            <a:r>
              <a:rPr lang="en-US" altLang="zh-CN" sz="1400" dirty="0">
                <a:latin typeface="思源黑体" panose="020B0500000000000000" pitchFamily="34" charset="-122"/>
                <a:ea typeface="思源黑体" panose="020B0500000000000000" pitchFamily="34" charset="-122"/>
                <a:hlinkClick r:id="rId4"/>
              </a:rPr>
              <a:t>https://asmedigitalcollection.asme.org/lettersdynsys</a:t>
            </a:r>
            <a:endParaRPr lang="en-US" altLang="zh-CN" sz="1400" dirty="0">
              <a:latin typeface="思源黑体" panose="020B0500000000000000" pitchFamily="34" charset="-122"/>
              <a:ea typeface="思源黑体" panose="020B0500000000000000" pitchFamily="34" charset="-122"/>
            </a:endParaRPr>
          </a:p>
          <a:p>
            <a:endParaRPr lang="en-US" altLang="zh-CN" sz="1600" dirty="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投稿</a:t>
            </a:r>
            <a:r>
              <a:rPr lang="zh-CN" altLang="en-US" sz="1600" b="1" dirty="0" smtClean="0">
                <a:latin typeface="思源黑体" panose="020B0500000000000000" pitchFamily="34" charset="-122"/>
                <a:ea typeface="思源黑体" panose="020B0500000000000000" pitchFamily="34" charset="-122"/>
              </a:rPr>
              <a:t>入口：</a:t>
            </a:r>
            <a:r>
              <a:rPr lang="en-US" altLang="zh-CN" sz="1400" dirty="0" smtClean="0">
                <a:latin typeface="思源黑体" panose="020B0500000000000000" pitchFamily="34" charset="-122"/>
                <a:ea typeface="思源黑体" panose="020B0500000000000000" pitchFamily="34" charset="-122"/>
                <a:hlinkClick r:id="rId5"/>
              </a:rPr>
              <a:t>https</a:t>
            </a:r>
            <a:r>
              <a:rPr lang="en-US" altLang="zh-CN" sz="1400" dirty="0">
                <a:latin typeface="思源黑体" panose="020B0500000000000000" pitchFamily="34" charset="-122"/>
                <a:ea typeface="思源黑体" panose="020B0500000000000000" pitchFamily="34" charset="-122"/>
                <a:hlinkClick r:id="rId5"/>
              </a:rPr>
              <a:t>://journaltool.asme.org/home/JournalDescriptions.cfm?JournalID=35&amp;Journal=ALDSC</a:t>
            </a:r>
            <a:endParaRPr lang="zh-CN" altLang="en-US" sz="1400" dirty="0">
              <a:solidFill>
                <a:srgbClr val="00B0F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12" name="TextBox 11"/>
          <p:cNvSpPr txBox="1"/>
          <p:nvPr/>
        </p:nvSpPr>
        <p:spPr>
          <a:xfrm>
            <a:off x="2351583" y="1968212"/>
            <a:ext cx="6048672" cy="2657138"/>
          </a:xfrm>
          <a:prstGeom prst="rect">
            <a:avLst/>
          </a:prstGeom>
          <a:noFill/>
        </p:spPr>
        <p:txBody>
          <a:bodyPr wrap="square" rtlCol="0">
            <a:spAutoFit/>
          </a:bodyPr>
          <a:lstStyle/>
          <a:p>
            <a:pPr marL="285750" indent="-285750" algn="just">
              <a:lnSpc>
                <a:spcPts val="2500"/>
              </a:lnSpc>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本刊提供来自动力学和控制领域关于理论或应用主题的新颖、高质量、前沿的原创性研究成果。这本新刊物将发表动态系统与控制研究的最新进展，重点关注动态系统和控制界感兴趣的主题。</a:t>
            </a:r>
            <a:endParaRPr lang="en-US" altLang="zh-CN" sz="1600" dirty="0">
              <a:latin typeface="思源黑体" panose="020B0500000000000000" pitchFamily="34" charset="-122"/>
              <a:ea typeface="思源黑体" panose="020B0500000000000000" pitchFamily="34" charset="-122"/>
            </a:endParaRPr>
          </a:p>
          <a:p>
            <a:pPr marL="285750" indent="-285750" algn="just">
              <a:lnSpc>
                <a:spcPts val="2500"/>
              </a:lnSpc>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应用领域：</a:t>
            </a:r>
            <a:r>
              <a:rPr lang="zh-CN" altLang="en-US" sz="1600" dirty="0">
                <a:latin typeface="思源黑体" panose="020B0500000000000000" pitchFamily="34" charset="-122"/>
                <a:ea typeface="思源黑体" panose="020B0500000000000000" pitchFamily="34" charset="-122"/>
              </a:rPr>
              <a:t>汽车系统、生物医学工程、动力系统与控制、能源、环境工程、内燃机、制造与加工、纳米技术、噪声控制与声学、海洋、近海与北极工程、可再生能源、机器人与机电一体化、交通运输等。</a:t>
            </a:r>
          </a:p>
        </p:txBody>
      </p:sp>
      <p:sp>
        <p:nvSpPr>
          <p:cNvPr id="11" name="矩形 10"/>
          <p:cNvSpPr>
            <a:spLocks noChangeArrowheads="1"/>
          </p:cNvSpPr>
          <p:nvPr/>
        </p:nvSpPr>
        <p:spPr bwMode="auto">
          <a:xfrm>
            <a:off x="2351584" y="1124744"/>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b="1" dirty="0">
                <a:latin typeface="思源黑体" panose="020B0500000000000000" pitchFamily="34" charset="-122"/>
                <a:ea typeface="思源黑体" panose="020B0500000000000000" pitchFamily="34" charset="-122"/>
              </a:rPr>
              <a:t>  ASME Letters in Dynamic Systems and Control</a:t>
            </a:r>
          </a:p>
          <a:p>
            <a:r>
              <a:rPr lang="en-US" altLang="zh-CN" b="1" dirty="0">
                <a:latin typeface="思源黑体" panose="020B0500000000000000" pitchFamily="34" charset="-122"/>
                <a:ea typeface="思源黑体" panose="020B0500000000000000" pitchFamily="34" charset="-122"/>
              </a:rPr>
              <a:t>   《ASME </a:t>
            </a:r>
            <a:r>
              <a:rPr lang="zh-CN" altLang="en-US" b="1" dirty="0">
                <a:latin typeface="思源黑体" panose="020B0500000000000000" pitchFamily="34" charset="-122"/>
                <a:ea typeface="思源黑体" panose="020B0500000000000000" pitchFamily="34" charset="-122"/>
              </a:rPr>
              <a:t>动态系统与控制快报</a:t>
            </a:r>
            <a:r>
              <a:rPr lang="en-US" altLang="zh-CN" b="1" dirty="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r>
              <a:rPr lang="zh-CN" altLang="en-US" sz="1600" dirty="0">
                <a:latin typeface="思源黑体" panose="020B0500000000000000" pitchFamily="34" charset="-122"/>
                <a:ea typeface="思源黑体" panose="020B0500000000000000" pitchFamily="34" charset="-122"/>
              </a:rPr>
              <a:t>      </a:t>
            </a:r>
            <a:r>
              <a:rPr lang="en-US" altLang="zh-CN" sz="1600"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sp>
        <p:nvSpPr>
          <p:cNvPr id="7" name="文本框 6">
            <a:extLst>
              <a:ext uri="{FF2B5EF4-FFF2-40B4-BE49-F238E27FC236}">
                <a16:creationId xmlns:a16="http://schemas.microsoft.com/office/drawing/2014/main" id="{A5FA2E75-404E-4099-B658-89E9D62C2ED8}"/>
              </a:ext>
            </a:extLst>
          </p:cNvPr>
          <p:cNvSpPr txBox="1"/>
          <p:nvPr/>
        </p:nvSpPr>
        <p:spPr>
          <a:xfrm>
            <a:off x="9552384" y="1102191"/>
            <a:ext cx="1440160" cy="369332"/>
          </a:xfrm>
          <a:prstGeom prst="rect">
            <a:avLst/>
          </a:prstGeom>
          <a:noFill/>
        </p:spPr>
        <p:txBody>
          <a:bodyPr wrap="square" rtlCol="0">
            <a:spAutoFit/>
          </a:bodyPr>
          <a:lstStyle/>
          <a:p>
            <a:r>
              <a:rPr lang="en-US" altLang="zh-CN" dirty="0">
                <a:latin typeface="思源黑体" panose="020B0500000000000000" pitchFamily="34" charset="-122"/>
                <a:ea typeface="思源黑体" panose="020B0500000000000000" pitchFamily="34" charset="-122"/>
              </a:rPr>
              <a:t>2021</a:t>
            </a:r>
            <a:r>
              <a:rPr lang="zh-CN" altLang="en-US" dirty="0">
                <a:latin typeface="思源黑体" panose="020B0500000000000000" pitchFamily="34" charset="-122"/>
                <a:ea typeface="思源黑体" panose="020B0500000000000000" pitchFamily="34" charset="-122"/>
              </a:rPr>
              <a:t>年新刊</a:t>
            </a:r>
          </a:p>
        </p:txBody>
      </p:sp>
    </p:spTree>
    <p:extLst>
      <p:ext uri="{BB962C8B-B14F-4D97-AF65-F5344CB8AC3E}">
        <p14:creationId xmlns:p14="http://schemas.microsoft.com/office/powerpoint/2010/main" val="127344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279576" y="5566814"/>
            <a:ext cx="9289032" cy="830997"/>
          </a:xfrm>
          <a:prstGeom prst="rect">
            <a:avLst/>
          </a:prstGeom>
        </p:spPr>
        <p:txBody>
          <a:bodyPr wrap="square">
            <a:spAutoFit/>
          </a:bodyPr>
          <a:lstStyle/>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访问网址：</a:t>
            </a:r>
            <a:r>
              <a:rPr lang="en-US" altLang="zh-CN" sz="1400" dirty="0">
                <a:latin typeface="思源黑体" panose="020B0500000000000000" pitchFamily="34" charset="-122"/>
                <a:ea typeface="思源黑体" panose="020B0500000000000000" pitchFamily="34" charset="-122"/>
                <a:hlinkClick r:id="rId3"/>
              </a:rPr>
              <a:t>https://</a:t>
            </a:r>
            <a:r>
              <a:rPr lang="en-US" altLang="zh-CN" sz="1400" dirty="0" smtClean="0">
                <a:latin typeface="思源黑体" panose="020B0500000000000000" pitchFamily="34" charset="-122"/>
                <a:ea typeface="思源黑体" panose="020B0500000000000000" pitchFamily="34" charset="-122"/>
                <a:hlinkClick r:id="rId3"/>
              </a:rPr>
              <a:t>asmedigitalcollection.asme.org/openengineering</a:t>
            </a:r>
            <a:endParaRPr lang="en-US" altLang="zh-CN" sz="1400" dirty="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endParaRPr lang="en-US" altLang="zh-CN" sz="1600" b="1" dirty="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投稿入口</a:t>
            </a:r>
            <a:r>
              <a:rPr lang="zh-CN" altLang="en-US" sz="1600" b="1" dirty="0" smtClean="0">
                <a:latin typeface="思源黑体" panose="020B0500000000000000" pitchFamily="34" charset="-122"/>
                <a:ea typeface="思源黑体" panose="020B0500000000000000" pitchFamily="34" charset="-122"/>
              </a:rPr>
              <a:t>：</a:t>
            </a:r>
            <a:r>
              <a:rPr lang="en-US" altLang="zh-CN" sz="1400" dirty="0" smtClean="0">
                <a:latin typeface="思源黑体" panose="020B0500000000000000" pitchFamily="34" charset="-122"/>
                <a:ea typeface="思源黑体" panose="020B0500000000000000" pitchFamily="34" charset="-122"/>
                <a:hlinkClick r:id="rId4"/>
              </a:rPr>
              <a:t>https</a:t>
            </a:r>
            <a:r>
              <a:rPr lang="en-US" altLang="zh-CN" sz="1400" dirty="0">
                <a:latin typeface="思源黑体" panose="020B0500000000000000" pitchFamily="34" charset="-122"/>
                <a:ea typeface="思源黑体" panose="020B0500000000000000" pitchFamily="34" charset="-122"/>
                <a:hlinkClick r:id="rId4"/>
              </a:rPr>
              <a:t>://journaltool.asme.org/home/JournalDescriptions.cfm?JournalID=38&amp;Journal=AOJE</a:t>
            </a:r>
            <a:endParaRPr lang="en-US" altLang="zh-CN" sz="1400" dirty="0">
              <a:latin typeface="思源黑体" panose="020B0500000000000000" pitchFamily="34" charset="-122"/>
              <a:ea typeface="思源黑体" panose="020B0500000000000000" pitchFamily="34" charset="-122"/>
            </a:endParaRPr>
          </a:p>
        </p:txBody>
      </p:sp>
      <p:sp>
        <p:nvSpPr>
          <p:cNvPr id="12" name="TextBox 11"/>
          <p:cNvSpPr txBox="1"/>
          <p:nvPr/>
        </p:nvSpPr>
        <p:spPr>
          <a:xfrm>
            <a:off x="2352659" y="1560168"/>
            <a:ext cx="6413525" cy="3836948"/>
          </a:xfrm>
          <a:prstGeom prst="rect">
            <a:avLst/>
          </a:prstGeom>
          <a:noFill/>
        </p:spPr>
        <p:txBody>
          <a:bodyPr wrap="square" rtlCol="0">
            <a:spAutoFit/>
          </a:bodyPr>
          <a:lstStyle/>
          <a:p>
            <a:pPr>
              <a:lnSpc>
                <a:spcPts val="1600"/>
              </a:lnSpc>
            </a:pPr>
            <a:r>
              <a:rPr lang="zh-CN" altLang="en-US" sz="1500" dirty="0">
                <a:latin typeface="思源黑体" panose="020B0500000000000000" pitchFamily="34" charset="-122"/>
                <a:ea typeface="思源黑体" panose="020B0500000000000000" pitchFamily="34" charset="-122"/>
              </a:rPr>
              <a:t>本刊是一本快速周转、跨学科、开放获取和严格同行评审的出版物。</a:t>
            </a:r>
            <a:endParaRPr lang="en-US" altLang="zh-CN" sz="1500" dirty="0">
              <a:latin typeface="思源黑体" panose="020B0500000000000000" pitchFamily="34" charset="-122"/>
              <a:ea typeface="思源黑体" panose="020B0500000000000000" pitchFamily="34" charset="-122"/>
            </a:endParaRPr>
          </a:p>
          <a:p>
            <a:pPr>
              <a:lnSpc>
                <a:spcPts val="1600"/>
              </a:lnSpc>
            </a:pPr>
            <a:endParaRPr lang="en-US" altLang="zh-CN" sz="1500" dirty="0">
              <a:latin typeface="思源黑体" panose="020B0500000000000000" pitchFamily="34" charset="-122"/>
              <a:ea typeface="思源黑体" panose="020B0500000000000000" pitchFamily="34" charset="-122"/>
            </a:endParaRPr>
          </a:p>
          <a:p>
            <a:pPr marL="285750" indent="-285750">
              <a:lnSpc>
                <a:spcPts val="2000"/>
              </a:lnSpc>
              <a:buFont typeface="Wingdings" panose="05000000000000000000" pitchFamily="2" charset="2"/>
              <a:buChar char="u"/>
            </a:pPr>
            <a:r>
              <a:rPr lang="zh-CN" altLang="en-US" sz="1500" dirty="0">
                <a:latin typeface="思源黑体" panose="020B0500000000000000" pitchFamily="34" charset="-122"/>
                <a:ea typeface="思源黑体" panose="020B0500000000000000" pitchFamily="34" charset="-122"/>
              </a:rPr>
              <a:t>扩大了</a:t>
            </a:r>
            <a:r>
              <a:rPr lang="en-US" altLang="zh-CN" sz="1500" dirty="0">
                <a:latin typeface="思源黑体" panose="020B0500000000000000" pitchFamily="34" charset="-122"/>
                <a:ea typeface="思源黑体" panose="020B0500000000000000" pitchFamily="34" charset="-122"/>
              </a:rPr>
              <a:t>ASME</a:t>
            </a:r>
            <a:r>
              <a:rPr lang="zh-CN" altLang="en-US" sz="1500" dirty="0">
                <a:latin typeface="思源黑体" panose="020B0500000000000000" pitchFamily="34" charset="-122"/>
                <a:ea typeface="思源黑体" panose="020B0500000000000000" pitchFamily="34" charset="-122"/>
              </a:rPr>
              <a:t>传统期刊范围的高影响力、创新性文章，以及在新兴领域进行的跨学科或多学科研究。</a:t>
            </a:r>
          </a:p>
          <a:p>
            <a:pPr marL="285750" indent="-285750">
              <a:lnSpc>
                <a:spcPts val="2000"/>
              </a:lnSpc>
              <a:buFont typeface="Wingdings" panose="05000000000000000000" pitchFamily="2" charset="2"/>
              <a:buChar char="u"/>
            </a:pPr>
            <a:r>
              <a:rPr lang="zh-CN" altLang="en-US" sz="1500" dirty="0">
                <a:latin typeface="思源黑体" panose="020B0500000000000000" pitchFamily="34" charset="-122"/>
                <a:ea typeface="思源黑体" panose="020B0500000000000000" pitchFamily="34" charset="-122"/>
              </a:rPr>
              <a:t>与机械工程及相关学科相关的理论或应用课题的原创性研究成果。</a:t>
            </a:r>
          </a:p>
          <a:p>
            <a:pPr marL="285750" indent="-285750">
              <a:lnSpc>
                <a:spcPts val="2000"/>
              </a:lnSpc>
              <a:buFont typeface="Wingdings" panose="05000000000000000000" pitchFamily="2" charset="2"/>
              <a:buChar char="u"/>
            </a:pPr>
            <a:r>
              <a:rPr lang="zh-CN" altLang="en-US" sz="1500" dirty="0">
                <a:latin typeface="思源黑体" panose="020B0500000000000000" pitchFamily="34" charset="-122"/>
                <a:ea typeface="思源黑体" panose="020B0500000000000000" pitchFamily="34" charset="-122"/>
              </a:rPr>
              <a:t>全新或改进的工程方法和解决方案。</a:t>
            </a:r>
          </a:p>
          <a:p>
            <a:pPr marL="285750" indent="-285750">
              <a:lnSpc>
                <a:spcPts val="2000"/>
              </a:lnSpc>
              <a:buFont typeface="Wingdings" panose="05000000000000000000" pitchFamily="2" charset="2"/>
              <a:buChar char="u"/>
            </a:pPr>
            <a:r>
              <a:rPr lang="zh-CN" altLang="en-US" sz="1500" dirty="0">
                <a:latin typeface="思源黑体" panose="020B0500000000000000" pitchFamily="34" charset="-122"/>
                <a:ea typeface="思源黑体" panose="020B0500000000000000" pitchFamily="34" charset="-122"/>
              </a:rPr>
              <a:t>遵守要求完全开放获取的资助者要求。</a:t>
            </a:r>
            <a:endParaRPr lang="en-US" altLang="zh-CN" sz="1500" dirty="0">
              <a:latin typeface="思源黑体" panose="020B0500000000000000" pitchFamily="34" charset="-122"/>
              <a:ea typeface="思源黑体" panose="020B0500000000000000" pitchFamily="34" charset="-122"/>
            </a:endParaRPr>
          </a:p>
          <a:p>
            <a:pPr>
              <a:lnSpc>
                <a:spcPts val="2000"/>
              </a:lnSpc>
            </a:pPr>
            <a:endParaRPr lang="en-US" altLang="zh-CN" sz="1500" dirty="0">
              <a:latin typeface="思源黑体" panose="020B0500000000000000" pitchFamily="34" charset="-122"/>
              <a:ea typeface="思源黑体" panose="020B0500000000000000" pitchFamily="34" charset="-122"/>
            </a:endParaRPr>
          </a:p>
          <a:p>
            <a:pPr>
              <a:lnSpc>
                <a:spcPts val="2000"/>
              </a:lnSpc>
            </a:pPr>
            <a:r>
              <a:rPr lang="zh-CN" altLang="en-US" sz="1500" b="1" dirty="0">
                <a:latin typeface="思源黑体" panose="020B0500000000000000" pitchFamily="34" charset="-122"/>
                <a:ea typeface="思源黑体" panose="020B0500000000000000" pitchFamily="34" charset="-122"/>
              </a:rPr>
              <a:t>应用领域：</a:t>
            </a:r>
            <a:r>
              <a:rPr lang="zh-CN" altLang="en-US" sz="1500" dirty="0">
                <a:latin typeface="思源黑体" panose="020B0500000000000000" pitchFamily="34" charset="-122"/>
                <a:ea typeface="思源黑体" panose="020B0500000000000000" pitchFamily="34" charset="-122"/>
              </a:rPr>
              <a:t>先进能源系统、航空航天、应用力学、生物工程、计算机与工程信息、设计工程、动态系统与控制、电子与光子封装、能源与发电、工程教育、环境工程、流体动力系统、流体工程、气体涡轮机、传热、内燃机管理、制造、材料、物料搬运、微机电、纳米技术、噪声控制和声学、无损评估、核工程、海洋、近海和北极工程、管道系统、工厂工程和维护、压力容器和管道、流程工业、轨道交通、机器人和自动化、安全和风险分析、太阳能、固体废物处理、可持续工程、摩擦学等。</a:t>
            </a:r>
          </a:p>
        </p:txBody>
      </p:sp>
      <p:sp>
        <p:nvSpPr>
          <p:cNvPr id="11" name="矩形 10"/>
          <p:cNvSpPr>
            <a:spLocks noChangeArrowheads="1"/>
          </p:cNvSpPr>
          <p:nvPr/>
        </p:nvSpPr>
        <p:spPr bwMode="auto">
          <a:xfrm>
            <a:off x="2207568" y="908720"/>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ASME Open Journal of Engineering</a:t>
            </a:r>
          </a:p>
          <a:p>
            <a:r>
              <a:rPr lang="en-US" altLang="zh-CN" b="1" dirty="0">
                <a:latin typeface="思源黑体" panose="020B0500000000000000" pitchFamily="34" charset="-122"/>
                <a:ea typeface="思源黑体" panose="020B0500000000000000" pitchFamily="34" charset="-122"/>
              </a:rPr>
              <a:t>  《ASME </a:t>
            </a:r>
            <a:r>
              <a:rPr lang="zh-CN" altLang="en-US" b="1" dirty="0">
                <a:latin typeface="思源黑体" panose="020B0500000000000000" pitchFamily="34" charset="-122"/>
                <a:ea typeface="思源黑体" panose="020B0500000000000000" pitchFamily="34" charset="-122"/>
              </a:rPr>
              <a:t>开放工程期刊</a:t>
            </a:r>
            <a:r>
              <a:rPr lang="en-US" altLang="zh-CN" b="1" dirty="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 </a:t>
            </a:r>
            <a:r>
              <a:rPr lang="zh-CN" altLang="en-US" b="1"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0376" y="2060848"/>
            <a:ext cx="1800200" cy="2322259"/>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8B66E08B-B9B2-40AA-96AF-C4FBBBBAF5AA}"/>
              </a:ext>
            </a:extLst>
          </p:cNvPr>
          <p:cNvSpPr txBox="1"/>
          <p:nvPr/>
        </p:nvSpPr>
        <p:spPr>
          <a:xfrm>
            <a:off x="9624392" y="1185719"/>
            <a:ext cx="1440160" cy="369332"/>
          </a:xfrm>
          <a:prstGeom prst="rect">
            <a:avLst/>
          </a:prstGeom>
          <a:noFill/>
        </p:spPr>
        <p:txBody>
          <a:bodyPr wrap="square" rtlCol="0">
            <a:spAutoFit/>
          </a:bodyPr>
          <a:lstStyle/>
          <a:p>
            <a:r>
              <a:rPr lang="en-US" altLang="zh-CN" dirty="0">
                <a:latin typeface="思源黑体" panose="020B0500000000000000" pitchFamily="34" charset="-122"/>
                <a:ea typeface="思源黑体" panose="020B0500000000000000" pitchFamily="34" charset="-122"/>
              </a:rPr>
              <a:t>2022</a:t>
            </a:r>
            <a:r>
              <a:rPr lang="zh-CN" altLang="en-US" dirty="0">
                <a:latin typeface="思源黑体" panose="020B0500000000000000" pitchFamily="34" charset="-122"/>
                <a:ea typeface="思源黑体" panose="020B0500000000000000" pitchFamily="34" charset="-122"/>
              </a:rPr>
              <a:t>年新刊</a:t>
            </a:r>
          </a:p>
        </p:txBody>
      </p:sp>
    </p:spTree>
    <p:extLst>
      <p:ext uri="{BB962C8B-B14F-4D97-AF65-F5344CB8AC3E}">
        <p14:creationId xmlns:p14="http://schemas.microsoft.com/office/powerpoint/2010/main" val="181937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80651" y="1736463"/>
            <a:ext cx="5832648" cy="1405513"/>
          </a:xfrm>
          <a:prstGeom prst="rect">
            <a:avLst/>
          </a:prstGeom>
          <a:noFill/>
        </p:spPr>
        <p:txBody>
          <a:bodyPr wrap="square" rtlCol="0">
            <a:spAutoFit/>
          </a:bodyPr>
          <a:lstStyle/>
          <a:p>
            <a:pPr algn="just">
              <a:lnSpc>
                <a:spcPct val="150000"/>
              </a:lnSpc>
            </a:pPr>
            <a:r>
              <a:rPr lang="en-US" altLang="zh-CN" sz="1600" dirty="0">
                <a:latin typeface="思源黑体" panose="020B0500000000000000" pitchFamily="34" charset="-122"/>
                <a:ea typeface="思源黑体" panose="020B0500000000000000" pitchFamily="34" charset="-122"/>
              </a:rPr>
              <a:t>Mechanical Engineering® </a:t>
            </a:r>
            <a:r>
              <a:rPr lang="zh-CN" altLang="en-US" sz="1600" dirty="0">
                <a:latin typeface="思源黑体" panose="020B0500000000000000" pitchFamily="34" charset="-122"/>
                <a:ea typeface="思源黑体" panose="020B0500000000000000" pitchFamily="34" charset="-122"/>
              </a:rPr>
              <a:t>杂志是 </a:t>
            </a:r>
            <a:r>
              <a:rPr lang="en-US" altLang="zh-CN" sz="1600" dirty="0">
                <a:latin typeface="思源黑体" panose="020B0500000000000000" pitchFamily="34" charset="-122"/>
                <a:ea typeface="思源黑体" panose="020B0500000000000000" pitchFamily="34" charset="-122"/>
              </a:rPr>
              <a:t>ASME </a:t>
            </a:r>
            <a:r>
              <a:rPr lang="zh-CN" altLang="en-US" sz="1600" dirty="0">
                <a:latin typeface="思源黑体" panose="020B0500000000000000" pitchFamily="34" charset="-122"/>
                <a:ea typeface="思源黑体" panose="020B0500000000000000" pitchFamily="34" charset="-122"/>
              </a:rPr>
              <a:t>屡获殊荣的旗舰刊物。自</a:t>
            </a:r>
            <a:r>
              <a:rPr lang="en-US" altLang="zh-CN" sz="1600" dirty="0" smtClean="0">
                <a:latin typeface="思源黑体" panose="020B0500000000000000" pitchFamily="34" charset="-122"/>
                <a:ea typeface="思源黑体" panose="020B0500000000000000" pitchFamily="34" charset="-122"/>
              </a:rPr>
              <a:t>1880</a:t>
            </a:r>
            <a:r>
              <a:rPr lang="zh-CN" altLang="en-US" sz="1600" dirty="0" smtClean="0">
                <a:latin typeface="思源黑体" panose="020B0500000000000000" pitchFamily="34" charset="-122"/>
                <a:ea typeface="思源黑体" panose="020B0500000000000000" pitchFamily="34" charset="-122"/>
              </a:rPr>
              <a:t>年</a:t>
            </a:r>
            <a:r>
              <a:rPr lang="zh-CN" altLang="en-US" sz="1600" dirty="0">
                <a:latin typeface="思源黑体" panose="020B0500000000000000" pitchFamily="34" charset="-122"/>
                <a:ea typeface="思源黑体" panose="020B0500000000000000" pitchFamily="34" charset="-122"/>
              </a:rPr>
              <a:t>出版以来，该杂志以跨学科的视角介绍了工程发展趋势及突破，帮助读者更好地了解当今技术和未来创新方向。</a:t>
            </a:r>
            <a:endParaRPr lang="en-US" altLang="zh-CN" sz="1600" dirty="0">
              <a:latin typeface="思源黑体" panose="020B0500000000000000" pitchFamily="34" charset="-122"/>
              <a:ea typeface="思源黑体" panose="020B0500000000000000" pitchFamily="34" charset="-122"/>
            </a:endParaRPr>
          </a:p>
          <a:p>
            <a:pPr>
              <a:lnSpc>
                <a:spcPts val="1600"/>
              </a:lnSpc>
            </a:pPr>
            <a:endParaRPr lang="en-US" altLang="zh-CN" sz="1500" dirty="0">
              <a:latin typeface="思源黑体" panose="020B0500000000000000" pitchFamily="34" charset="-122"/>
              <a:ea typeface="思源黑体" panose="020B0500000000000000" pitchFamily="34" charset="-122"/>
            </a:endParaRPr>
          </a:p>
        </p:txBody>
      </p:sp>
      <p:sp>
        <p:nvSpPr>
          <p:cNvPr id="11" name="矩形 10"/>
          <p:cNvSpPr>
            <a:spLocks noChangeArrowheads="1"/>
          </p:cNvSpPr>
          <p:nvPr/>
        </p:nvSpPr>
        <p:spPr bwMode="auto">
          <a:xfrm>
            <a:off x="2135560" y="980728"/>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Mechanical Engineering Magazine Select Articles</a:t>
            </a:r>
          </a:p>
          <a:p>
            <a:r>
              <a:rPr lang="en-US" altLang="zh-CN" b="1" dirty="0">
                <a:latin typeface="思源黑体" panose="020B0500000000000000" pitchFamily="34" charset="-122"/>
                <a:ea typeface="思源黑体" panose="020B0500000000000000" pitchFamily="34" charset="-122"/>
              </a:rPr>
              <a:t>  《</a:t>
            </a:r>
            <a:r>
              <a:rPr lang="zh-CN" altLang="en-US" b="1" dirty="0">
                <a:latin typeface="思源黑体" panose="020B0500000000000000" pitchFamily="34" charset="-122"/>
                <a:ea typeface="思源黑体" panose="020B0500000000000000" pitchFamily="34" charset="-122"/>
              </a:rPr>
              <a:t>机械工程杂志精选文章</a:t>
            </a:r>
            <a:r>
              <a:rPr lang="en-US" altLang="zh-CN" b="1" dirty="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 </a:t>
            </a:r>
            <a:r>
              <a:rPr lang="zh-CN" altLang="en-US" b="1"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2938" y="1419200"/>
            <a:ext cx="1937529" cy="2499414"/>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9336359" y="4276825"/>
            <a:ext cx="2130686" cy="700705"/>
          </a:xfrm>
          <a:prstGeom prst="rect">
            <a:avLst/>
          </a:prstGeom>
          <a:noFill/>
        </p:spPr>
        <p:txBody>
          <a:bodyPr wrap="square" rtlCol="0">
            <a:spAutoFit/>
          </a:bodyPr>
          <a:lstStyle/>
          <a:p>
            <a:pPr algn="ctr">
              <a:lnSpc>
                <a:spcPct val="150000"/>
              </a:lnSpc>
            </a:pPr>
            <a:r>
              <a:rPr lang="zh-CN" altLang="en-US" sz="1400" dirty="0">
                <a:latin typeface="思源黑体" panose="020B0500000000000000" pitchFamily="34" charset="-122"/>
                <a:ea typeface="思源黑体" panose="020B0500000000000000" pitchFamily="34" charset="-122"/>
              </a:rPr>
              <a:t>影响因子</a:t>
            </a:r>
            <a:r>
              <a:rPr lang="zh-CN" altLang="en-US" sz="1400" dirty="0" smtClean="0">
                <a:latin typeface="思源黑体" panose="020B0500000000000000" pitchFamily="34" charset="-122"/>
                <a:ea typeface="思源黑体" panose="020B0500000000000000" pitchFamily="34" charset="-122"/>
              </a:rPr>
              <a:t>：</a:t>
            </a:r>
            <a:r>
              <a:rPr lang="en-US" altLang="zh-CN" sz="1400" dirty="0" smtClean="0">
                <a:latin typeface="思源黑体" panose="020B0500000000000000" pitchFamily="34" charset="-122"/>
                <a:ea typeface="思源黑体" panose="020B0500000000000000" pitchFamily="34" charset="-122"/>
              </a:rPr>
              <a:t>2.1</a:t>
            </a:r>
            <a:endParaRPr lang="en-US" altLang="zh-CN" sz="1400" dirty="0">
              <a:latin typeface="思源黑体" panose="020B0500000000000000" pitchFamily="34" charset="-122"/>
              <a:ea typeface="思源黑体" panose="020B0500000000000000" pitchFamily="34" charset="-122"/>
            </a:endParaRPr>
          </a:p>
          <a:p>
            <a:pPr algn="ctr">
              <a:lnSpc>
                <a:spcPct val="150000"/>
              </a:lnSpc>
            </a:pPr>
            <a:r>
              <a:rPr lang="en-US" altLang="zh-CN" sz="1400" dirty="0" err="1">
                <a:latin typeface="思源黑体" panose="020B0500000000000000" pitchFamily="34" charset="-122"/>
                <a:ea typeface="思源黑体" panose="020B0500000000000000" pitchFamily="34" charset="-122"/>
              </a:rPr>
              <a:t>CiteScore</a:t>
            </a:r>
            <a:r>
              <a:rPr lang="zh-CN" altLang="en-US" sz="1400" dirty="0">
                <a:latin typeface="思源黑体" panose="020B0500000000000000" pitchFamily="34" charset="-122"/>
                <a:ea typeface="思源黑体" panose="020B0500000000000000" pitchFamily="34" charset="-122"/>
              </a:rPr>
              <a:t>：</a:t>
            </a:r>
            <a:r>
              <a:rPr lang="en-US" altLang="zh-CN" sz="1400" dirty="0">
                <a:latin typeface="思源黑体" panose="020B0500000000000000" pitchFamily="34" charset="-122"/>
                <a:ea typeface="思源黑体" panose="020B0500000000000000" pitchFamily="34" charset="-122"/>
              </a:rPr>
              <a:t>0.6</a:t>
            </a:r>
          </a:p>
        </p:txBody>
      </p:sp>
      <p:sp>
        <p:nvSpPr>
          <p:cNvPr id="2" name="矩形 1"/>
          <p:cNvSpPr/>
          <p:nvPr/>
        </p:nvSpPr>
        <p:spPr>
          <a:xfrm>
            <a:off x="2280651" y="2985305"/>
            <a:ext cx="7527532" cy="3043910"/>
          </a:xfrm>
          <a:prstGeom prst="rect">
            <a:avLst/>
          </a:prstGeom>
        </p:spPr>
        <p:txBody>
          <a:bodyPr wrap="square">
            <a:spAutoFit/>
          </a:bodyPr>
          <a:lstStyle/>
          <a:p>
            <a:pPr fontAlgn="base"/>
            <a:r>
              <a:rPr lang="zh-CN" altLang="en-US" sz="1400" b="1" dirty="0">
                <a:solidFill>
                  <a:srgbClr val="000000"/>
                </a:solidFill>
                <a:latin typeface="思源黑体" panose="020B0500000000000000" pitchFamily="34" charset="-122"/>
                <a:ea typeface="思源黑体" panose="020B0500000000000000" pitchFamily="34" charset="-122"/>
              </a:rPr>
              <a:t>高阅读量及高下载量文章推荐：</a:t>
            </a:r>
            <a:endParaRPr lang="en-US" altLang="zh-CN" sz="1400" b="1" dirty="0">
              <a:solidFill>
                <a:srgbClr val="000000"/>
              </a:solidFill>
              <a:latin typeface="思源黑体" panose="020B0500000000000000" pitchFamily="34" charset="-122"/>
              <a:ea typeface="思源黑体" panose="020B0500000000000000" pitchFamily="34" charset="-122"/>
            </a:endParaRPr>
          </a:p>
          <a:p>
            <a:pPr fontAlgn="base">
              <a:lnSpc>
                <a:spcPts val="1000"/>
              </a:lnSpc>
            </a:pPr>
            <a:endParaRPr lang="en-US" altLang="zh-CN" sz="1400" b="1" dirty="0">
              <a:solidFill>
                <a:srgbClr val="000000"/>
              </a:solidFill>
              <a:latin typeface="思源黑体" panose="020B0500000000000000" pitchFamily="34" charset="-122"/>
              <a:ea typeface="思源黑体" panose="020B0500000000000000" pitchFamily="34" charset="-122"/>
              <a:hlinkClick r:id="rId4"/>
            </a:endParaRPr>
          </a:p>
          <a:p>
            <a:pPr marL="285750" indent="-285750" fontAlgn="base">
              <a:lnSpc>
                <a:spcPct val="130000"/>
              </a:lnSpc>
              <a:buFont typeface="Wingdings" panose="05000000000000000000" pitchFamily="2" charset="2"/>
              <a:buChar char="u"/>
            </a:pPr>
            <a:r>
              <a:rPr lang="en-US" altLang="zh-CN" sz="1400" b="1" dirty="0">
                <a:latin typeface="思源黑体" panose="020B0500000000000000" pitchFamily="34" charset="-122"/>
                <a:ea typeface="思源黑体" panose="020B0500000000000000" pitchFamily="34" charset="-122"/>
                <a:hlinkClick r:id="rId5"/>
              </a:rPr>
              <a:t>AI and the Future of the Machine Design</a:t>
            </a:r>
            <a:endParaRPr lang="en-US" altLang="zh-CN" sz="1400" b="1" dirty="0">
              <a:latin typeface="思源黑体" panose="020B0500000000000000" pitchFamily="34" charset="-122"/>
              <a:ea typeface="思源黑体" panose="020B0500000000000000" pitchFamily="34" charset="-122"/>
            </a:endParaRPr>
          </a:p>
          <a:p>
            <a:pPr fontAlgn="base">
              <a:lnSpc>
                <a:spcPct val="130000"/>
              </a:lnSpc>
            </a:pPr>
            <a:r>
              <a:rPr lang="zh-CN" altLang="en-US" sz="1400" b="1" dirty="0">
                <a:solidFill>
                  <a:srgbClr val="000000"/>
                </a:solidFill>
                <a:latin typeface="思源黑体" panose="020B0500000000000000" pitchFamily="34" charset="-122"/>
                <a:ea typeface="思源黑体" panose="020B0500000000000000" pitchFamily="34" charset="-122"/>
              </a:rPr>
              <a:t>     </a:t>
            </a:r>
            <a:r>
              <a:rPr lang="zh-CN" altLang="en-US" sz="1400" b="1" dirty="0" smtClean="0">
                <a:solidFill>
                  <a:srgbClr val="000000"/>
                </a:solidFill>
                <a:latin typeface="思源黑体" panose="020B0500000000000000" pitchFamily="34" charset="-122"/>
                <a:ea typeface="思源黑体" panose="020B0500000000000000" pitchFamily="34" charset="-122"/>
              </a:rPr>
              <a:t> </a:t>
            </a:r>
            <a:r>
              <a:rPr lang="zh-CN" altLang="en-US" sz="1400" dirty="0" smtClean="0">
                <a:solidFill>
                  <a:srgbClr val="000000"/>
                </a:solidFill>
                <a:latin typeface="思源黑体" panose="020B0500000000000000" pitchFamily="34" charset="-122"/>
                <a:ea typeface="思源黑体" panose="020B0500000000000000" pitchFamily="34" charset="-122"/>
              </a:rPr>
              <a:t>人工智能</a:t>
            </a:r>
            <a:r>
              <a:rPr lang="zh-CN" altLang="en-US" sz="1400" dirty="0">
                <a:solidFill>
                  <a:srgbClr val="000000"/>
                </a:solidFill>
                <a:latin typeface="思源黑体" panose="020B0500000000000000" pitchFamily="34" charset="-122"/>
                <a:ea typeface="思源黑体" panose="020B0500000000000000" pitchFamily="34" charset="-122"/>
              </a:rPr>
              <a:t>与机器设计的未来</a:t>
            </a:r>
            <a:endParaRPr lang="en-US" altLang="zh-CN" sz="1400" dirty="0">
              <a:latin typeface="思源黑体" panose="020B0500000000000000" pitchFamily="34" charset="-122"/>
              <a:ea typeface="思源黑体" panose="020B0500000000000000" pitchFamily="34" charset="-122"/>
            </a:endParaRPr>
          </a:p>
          <a:p>
            <a:pPr fontAlgn="base">
              <a:lnSpc>
                <a:spcPct val="130000"/>
              </a:lnSpc>
            </a:pPr>
            <a:r>
              <a:rPr lang="zh-CN" altLang="en-US" sz="1400" dirty="0">
                <a:solidFill>
                  <a:srgbClr val="000000"/>
                </a:solidFill>
                <a:latin typeface="思源黑体" panose="020B0500000000000000" pitchFamily="34" charset="-122"/>
                <a:ea typeface="思源黑体" panose="020B0500000000000000" pitchFamily="34" charset="-122"/>
              </a:rPr>
              <a:t>    </a:t>
            </a:r>
            <a:r>
              <a:rPr lang="zh-CN" altLang="en-US" sz="1400" dirty="0" smtClean="0">
                <a:solidFill>
                  <a:srgbClr val="000000"/>
                </a:solidFill>
                <a:latin typeface="思源黑体" panose="020B0500000000000000" pitchFamily="34" charset="-122"/>
                <a:ea typeface="思源黑体" panose="020B0500000000000000" pitchFamily="34" charset="-122"/>
              </a:rPr>
              <a:t>  人工智能</a:t>
            </a:r>
            <a:r>
              <a:rPr lang="zh-CN" altLang="en-US" sz="1400" dirty="0">
                <a:solidFill>
                  <a:srgbClr val="000000"/>
                </a:solidFill>
                <a:latin typeface="思源黑体" panose="020B0500000000000000" pitchFamily="34" charset="-122"/>
                <a:ea typeface="思源黑体" panose="020B0500000000000000" pitchFamily="34" charset="-122"/>
              </a:rPr>
              <a:t>系统正在学习如何设计及开发新产品。工程师还能做些什么</a:t>
            </a:r>
            <a:r>
              <a:rPr lang="zh-CN" altLang="en-US" sz="1400" dirty="0" smtClean="0">
                <a:solidFill>
                  <a:srgbClr val="000000"/>
                </a:solidFill>
                <a:latin typeface="思源黑体" panose="020B0500000000000000" pitchFamily="34" charset="-122"/>
                <a:ea typeface="思源黑体" panose="020B0500000000000000" pitchFamily="34" charset="-122"/>
              </a:rPr>
              <a:t>？</a:t>
            </a:r>
            <a:endParaRPr lang="en-US" altLang="zh-CN" sz="1400" dirty="0">
              <a:solidFill>
                <a:srgbClr val="000000"/>
              </a:solidFill>
              <a:latin typeface="思源黑体" panose="020B0500000000000000" pitchFamily="34" charset="-122"/>
              <a:ea typeface="思源黑体" panose="020B0500000000000000" pitchFamily="34" charset="-122"/>
            </a:endParaRPr>
          </a:p>
          <a:p>
            <a:pPr marL="285750" indent="-285750" fontAlgn="base">
              <a:lnSpc>
                <a:spcPct val="130000"/>
              </a:lnSpc>
              <a:buFont typeface="Wingdings" panose="05000000000000000000" pitchFamily="2" charset="2"/>
              <a:buChar char="u"/>
            </a:pPr>
            <a:r>
              <a:rPr lang="en-US" altLang="zh-CN" sz="1400" b="1" dirty="0">
                <a:latin typeface="思源黑体" panose="020B0500000000000000" pitchFamily="34" charset="-122"/>
                <a:ea typeface="思源黑体" panose="020B0500000000000000" pitchFamily="34" charset="-122"/>
                <a:hlinkClick r:id="rId6"/>
              </a:rPr>
              <a:t>Coverage Control with Multiple Ground Robots for Precision Agriculture</a:t>
            </a:r>
            <a:endParaRPr lang="en-US" altLang="zh-CN" sz="1400" b="1" dirty="0">
              <a:latin typeface="思源黑体" panose="020B0500000000000000" pitchFamily="34" charset="-122"/>
              <a:ea typeface="思源黑体" panose="020B0500000000000000" pitchFamily="34" charset="-122"/>
            </a:endParaRPr>
          </a:p>
          <a:p>
            <a:pPr fontAlgn="base">
              <a:lnSpc>
                <a:spcPct val="130000"/>
              </a:lnSpc>
            </a:pPr>
            <a:r>
              <a:rPr lang="zh-CN" altLang="en-US" sz="1400" b="1" dirty="0">
                <a:solidFill>
                  <a:srgbClr val="000000"/>
                </a:solidFill>
                <a:latin typeface="思源黑体" panose="020B0500000000000000" pitchFamily="34" charset="-122"/>
                <a:ea typeface="思源黑体" panose="020B0500000000000000" pitchFamily="34" charset="-122"/>
              </a:rPr>
              <a:t>     </a:t>
            </a:r>
            <a:r>
              <a:rPr lang="zh-CN" altLang="en-US" sz="1400" b="1" dirty="0" smtClean="0">
                <a:solidFill>
                  <a:srgbClr val="000000"/>
                </a:solidFill>
                <a:latin typeface="思源黑体" panose="020B0500000000000000" pitchFamily="34" charset="-122"/>
                <a:ea typeface="思源黑体" panose="020B0500000000000000" pitchFamily="34" charset="-122"/>
              </a:rPr>
              <a:t>  </a:t>
            </a:r>
            <a:r>
              <a:rPr lang="zh-CN" altLang="en-US" sz="1400" dirty="0" smtClean="0">
                <a:solidFill>
                  <a:srgbClr val="000000"/>
                </a:solidFill>
                <a:latin typeface="思源黑体" panose="020B0500000000000000" pitchFamily="34" charset="-122"/>
                <a:ea typeface="思源黑体" panose="020B0500000000000000" pitchFamily="34" charset="-122"/>
              </a:rPr>
              <a:t>利用</a:t>
            </a:r>
            <a:r>
              <a:rPr lang="zh-CN" altLang="en-US" sz="1400" dirty="0">
                <a:solidFill>
                  <a:srgbClr val="000000"/>
                </a:solidFill>
                <a:latin typeface="思源黑体" panose="020B0500000000000000" pitchFamily="34" charset="-122"/>
                <a:ea typeface="思源黑体" panose="020B0500000000000000" pitchFamily="34" charset="-122"/>
              </a:rPr>
              <a:t>多个地面机器人进行覆盖控制，实现精准</a:t>
            </a:r>
            <a:r>
              <a:rPr lang="zh-CN" altLang="en-US" sz="1400" dirty="0" smtClean="0">
                <a:solidFill>
                  <a:srgbClr val="000000"/>
                </a:solidFill>
                <a:latin typeface="思源黑体" panose="020B0500000000000000" pitchFamily="34" charset="-122"/>
                <a:ea typeface="思源黑体" panose="020B0500000000000000" pitchFamily="34" charset="-122"/>
              </a:rPr>
              <a:t>农业</a:t>
            </a:r>
            <a:endParaRPr lang="en-US" altLang="zh-CN" sz="1400" b="1" dirty="0">
              <a:solidFill>
                <a:srgbClr val="000000"/>
              </a:solidFill>
              <a:latin typeface="思源黑体" panose="020B0500000000000000" pitchFamily="34" charset="-122"/>
              <a:ea typeface="思源黑体" panose="020B0500000000000000" pitchFamily="34" charset="-122"/>
            </a:endParaRPr>
          </a:p>
          <a:p>
            <a:pPr marL="285750" indent="-285750" fontAlgn="base">
              <a:lnSpc>
                <a:spcPct val="130000"/>
              </a:lnSpc>
              <a:buFont typeface="Wingdings" panose="05000000000000000000" pitchFamily="2" charset="2"/>
              <a:buChar char="u"/>
            </a:pPr>
            <a:r>
              <a:rPr lang="en-US" altLang="zh-CN" sz="1400" b="1" dirty="0">
                <a:solidFill>
                  <a:srgbClr val="000000"/>
                </a:solidFill>
                <a:latin typeface="思源黑体" panose="020B0500000000000000" pitchFamily="34" charset="-122"/>
                <a:ea typeface="思源黑体" panose="020B0500000000000000" pitchFamily="34" charset="-122"/>
                <a:hlinkClick r:id="rId7"/>
              </a:rPr>
              <a:t>Seeing Beyond the Line of Site – Controlling Connected Automated Vehicles</a:t>
            </a:r>
            <a:endParaRPr lang="en-US" altLang="zh-CN" sz="1400" b="1" dirty="0">
              <a:solidFill>
                <a:srgbClr val="000000"/>
              </a:solidFill>
              <a:latin typeface="思源黑体" panose="020B0500000000000000" pitchFamily="34" charset="-122"/>
              <a:ea typeface="思源黑体" panose="020B0500000000000000" pitchFamily="34" charset="-122"/>
            </a:endParaRPr>
          </a:p>
          <a:p>
            <a:pPr fontAlgn="base">
              <a:lnSpc>
                <a:spcPct val="130000"/>
              </a:lnSpc>
            </a:pPr>
            <a:r>
              <a:rPr lang="zh-CN" altLang="en-US" sz="1400" b="1" dirty="0">
                <a:solidFill>
                  <a:srgbClr val="000000"/>
                </a:solidFill>
                <a:latin typeface="思源黑体" panose="020B0500000000000000" pitchFamily="34" charset="-122"/>
                <a:ea typeface="思源黑体" panose="020B0500000000000000" pitchFamily="34" charset="-122"/>
              </a:rPr>
              <a:t>    </a:t>
            </a:r>
            <a:r>
              <a:rPr lang="zh-CN" altLang="en-US" sz="1400" b="1" dirty="0" smtClean="0">
                <a:solidFill>
                  <a:srgbClr val="000000"/>
                </a:solidFill>
                <a:latin typeface="思源黑体" panose="020B0500000000000000" pitchFamily="34" charset="-122"/>
                <a:ea typeface="思源黑体" panose="020B0500000000000000" pitchFamily="34" charset="-122"/>
              </a:rPr>
              <a:t>   </a:t>
            </a:r>
            <a:r>
              <a:rPr lang="zh-CN" altLang="en-US" sz="1400" dirty="0" smtClean="0">
                <a:solidFill>
                  <a:srgbClr val="000000"/>
                </a:solidFill>
                <a:latin typeface="思源黑体" panose="020B0500000000000000" pitchFamily="34" charset="-122"/>
                <a:ea typeface="思源黑体" panose="020B0500000000000000" pitchFamily="34" charset="-122"/>
              </a:rPr>
              <a:t>超越</a:t>
            </a:r>
            <a:r>
              <a:rPr lang="zh-CN" altLang="en-US" sz="1400" dirty="0">
                <a:solidFill>
                  <a:srgbClr val="000000"/>
                </a:solidFill>
                <a:latin typeface="思源黑体" panose="020B0500000000000000" pitchFamily="34" charset="-122"/>
                <a:ea typeface="思源黑体" panose="020B0500000000000000" pitchFamily="34" charset="-122"/>
              </a:rPr>
              <a:t>视线范围</a:t>
            </a:r>
            <a:r>
              <a:rPr lang="en-US" altLang="zh-CN" sz="1400" dirty="0">
                <a:solidFill>
                  <a:srgbClr val="000000"/>
                </a:solidFill>
                <a:latin typeface="思源黑体" panose="020B0500000000000000" pitchFamily="34" charset="-122"/>
                <a:ea typeface="思源黑体" panose="020B0500000000000000" pitchFamily="34" charset="-122"/>
              </a:rPr>
              <a:t>-</a:t>
            </a:r>
            <a:r>
              <a:rPr lang="zh-CN" altLang="en-US" sz="1400" dirty="0">
                <a:solidFill>
                  <a:srgbClr val="000000"/>
                </a:solidFill>
                <a:latin typeface="思源黑体" panose="020B0500000000000000" pitchFamily="34" charset="-122"/>
                <a:ea typeface="思源黑体" panose="020B0500000000000000" pitchFamily="34" charset="-122"/>
              </a:rPr>
              <a:t>控制网联自动驾驶汽车 </a:t>
            </a:r>
            <a:endParaRPr lang="en-US" altLang="zh-CN" sz="1400" b="1" dirty="0">
              <a:solidFill>
                <a:srgbClr val="000000"/>
              </a:solidFill>
              <a:latin typeface="思源黑体" panose="020B0500000000000000" pitchFamily="34" charset="-122"/>
              <a:ea typeface="思源黑体" panose="020B0500000000000000" pitchFamily="34" charset="-122"/>
            </a:endParaRPr>
          </a:p>
          <a:p>
            <a:pPr marL="285750" indent="-285750">
              <a:lnSpc>
                <a:spcPct val="130000"/>
              </a:lnSpc>
              <a:buFont typeface="Wingdings" panose="05000000000000000000" pitchFamily="2" charset="2"/>
              <a:buChar char="u"/>
            </a:pPr>
            <a:r>
              <a:rPr lang="en-US" altLang="zh-CN" sz="1400" b="1" dirty="0">
                <a:solidFill>
                  <a:srgbClr val="000000"/>
                </a:solidFill>
                <a:latin typeface="思源黑体" panose="020B0500000000000000" pitchFamily="34" charset="-122"/>
                <a:ea typeface="思源黑体" panose="020B0500000000000000" pitchFamily="34" charset="-122"/>
                <a:hlinkClick r:id="rId8"/>
              </a:rPr>
              <a:t>Palm-Size Spy Planes</a:t>
            </a:r>
            <a:endParaRPr lang="zh-CN" altLang="zh-CN" sz="1400" b="1" dirty="0">
              <a:solidFill>
                <a:srgbClr val="000000"/>
              </a:solidFill>
              <a:latin typeface="思源黑体" panose="020B0500000000000000" pitchFamily="34" charset="-122"/>
              <a:ea typeface="思源黑体" panose="020B0500000000000000" pitchFamily="34" charset="-122"/>
            </a:endParaRPr>
          </a:p>
          <a:p>
            <a:pPr>
              <a:lnSpc>
                <a:spcPct val="130000"/>
              </a:lnSpc>
            </a:pPr>
            <a:r>
              <a:rPr lang="en-US" altLang="zh-CN" sz="1400" dirty="0">
                <a:solidFill>
                  <a:srgbClr val="000000"/>
                </a:solidFill>
                <a:latin typeface="思源黑体" panose="020B0500000000000000" pitchFamily="34" charset="-122"/>
                <a:ea typeface="思源黑体" panose="020B0500000000000000" pitchFamily="34" charset="-122"/>
              </a:rPr>
              <a:t>   </a:t>
            </a:r>
            <a:r>
              <a:rPr lang="en-US" altLang="zh-CN" sz="1400" dirty="0" smtClean="0">
                <a:solidFill>
                  <a:srgbClr val="000000"/>
                </a:solidFill>
                <a:latin typeface="思源黑体" panose="020B0500000000000000" pitchFamily="34" charset="-122"/>
                <a:ea typeface="思源黑体" panose="020B0500000000000000" pitchFamily="34" charset="-122"/>
              </a:rPr>
              <a:t>    </a:t>
            </a:r>
            <a:r>
              <a:rPr lang="zh-CN" altLang="zh-CN" sz="1400" dirty="0">
                <a:solidFill>
                  <a:srgbClr val="000000"/>
                </a:solidFill>
                <a:latin typeface="思源黑体" panose="020B0500000000000000" pitchFamily="34" charset="-122"/>
                <a:ea typeface="思源黑体" panose="020B0500000000000000" pitchFamily="34" charset="-122"/>
              </a:rPr>
              <a:t>手掌大小的间谍</a:t>
            </a:r>
            <a:r>
              <a:rPr lang="zh-CN" altLang="zh-CN" sz="1400" dirty="0" smtClean="0">
                <a:solidFill>
                  <a:srgbClr val="000000"/>
                </a:solidFill>
                <a:latin typeface="思源黑体" panose="020B0500000000000000" pitchFamily="34" charset="-122"/>
                <a:ea typeface="思源黑体" panose="020B0500000000000000" pitchFamily="34" charset="-122"/>
              </a:rPr>
              <a:t>飞机</a:t>
            </a:r>
            <a:endParaRPr lang="en-US" altLang="zh-CN" sz="1400" dirty="0">
              <a:solidFill>
                <a:srgbClr val="000000"/>
              </a:solidFill>
              <a:latin typeface="思源黑体" panose="020B0500000000000000" pitchFamily="34" charset="-122"/>
              <a:ea typeface="思源黑体" panose="020B0500000000000000" pitchFamily="34" charset="-122"/>
            </a:endParaRPr>
          </a:p>
        </p:txBody>
      </p:sp>
      <p:sp>
        <p:nvSpPr>
          <p:cNvPr id="7" name="矩形 6"/>
          <p:cNvSpPr/>
          <p:nvPr/>
        </p:nvSpPr>
        <p:spPr>
          <a:xfrm>
            <a:off x="2266215" y="6058005"/>
            <a:ext cx="9289032" cy="266355"/>
          </a:xfrm>
          <a:prstGeom prst="rect">
            <a:avLst/>
          </a:prstGeom>
        </p:spPr>
        <p:txBody>
          <a:bodyPr wrap="square">
            <a:spAutoFit/>
          </a:bodyPr>
          <a:lstStyle/>
          <a:p>
            <a:pPr marL="285750" indent="-285750">
              <a:lnSpc>
                <a:spcPts val="1300"/>
              </a:lnSpc>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访问网址</a:t>
            </a:r>
            <a:r>
              <a:rPr lang="zh-CN" altLang="en-US" sz="1600" b="1" dirty="0" smtClean="0">
                <a:latin typeface="思源黑体" panose="020B0500000000000000" pitchFamily="34" charset="-122"/>
                <a:ea typeface="思源黑体" panose="020B0500000000000000" pitchFamily="34" charset="-122"/>
              </a:rPr>
              <a:t>：</a:t>
            </a:r>
            <a:r>
              <a:rPr lang="en-US" altLang="zh-CN" sz="1400" dirty="0">
                <a:latin typeface="思源黑体" panose="020B0500000000000000" pitchFamily="34" charset="-122"/>
                <a:ea typeface="思源黑体" panose="020B0500000000000000" pitchFamily="34" charset="-122"/>
                <a:hlinkClick r:id="rId9"/>
              </a:rPr>
              <a:t>https://asmedigitalcollection.asme.org/memagazineselect</a:t>
            </a:r>
            <a:endParaRPr lang="en-US" altLang="zh-CN" sz="1400" dirty="0">
              <a:solidFill>
                <a:srgbClr val="000000"/>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06617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52659" y="4746381"/>
            <a:ext cx="9289032" cy="1046440"/>
          </a:xfrm>
          <a:prstGeom prst="rect">
            <a:avLst/>
          </a:prstGeom>
        </p:spPr>
        <p:txBody>
          <a:bodyPr wrap="square">
            <a:spAutoFit/>
          </a:bodyPr>
          <a:lstStyle/>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访问网址</a:t>
            </a:r>
            <a:r>
              <a:rPr lang="zh-CN" altLang="en-US" sz="1600" b="1" dirty="0" smtClean="0">
                <a:latin typeface="思源黑体" panose="020B0500000000000000" pitchFamily="34" charset="-122"/>
                <a:ea typeface="思源黑体" panose="020B0500000000000000" pitchFamily="34" charset="-122"/>
              </a:rPr>
              <a:t>：</a:t>
            </a:r>
            <a:r>
              <a:rPr lang="en-US" altLang="zh-CN" sz="1400" dirty="0">
                <a:latin typeface="思源黑体" panose="020B0500000000000000" pitchFamily="34" charset="-122"/>
                <a:ea typeface="思源黑体" panose="020B0500000000000000" pitchFamily="34" charset="-122"/>
                <a:hlinkClick r:id="rId3"/>
              </a:rPr>
              <a:t>https://</a:t>
            </a:r>
            <a:r>
              <a:rPr lang="en-US" altLang="zh-CN" sz="1400" dirty="0" smtClean="0">
                <a:latin typeface="思源黑体" panose="020B0500000000000000" pitchFamily="34" charset="-122"/>
                <a:ea typeface="思源黑体" panose="020B0500000000000000" pitchFamily="34" charset="-122"/>
                <a:hlinkClick r:id="rId3"/>
              </a:rPr>
              <a:t>asmedigitalcollection.asme.org/letterstransrobotics</a:t>
            </a:r>
            <a:endParaRPr lang="en-US" altLang="zh-CN" sz="1400" dirty="0" smtClean="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endParaRPr lang="en-US" altLang="zh-CN" sz="1600" b="1" dirty="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投稿入口</a:t>
            </a:r>
            <a:r>
              <a:rPr lang="zh-CN" altLang="en-US" sz="1600" b="1" dirty="0" smtClean="0">
                <a:latin typeface="思源黑体" panose="020B0500000000000000" pitchFamily="34" charset="-122"/>
                <a:ea typeface="思源黑体" panose="020B0500000000000000" pitchFamily="34" charset="-122"/>
              </a:rPr>
              <a:t>：</a:t>
            </a:r>
            <a:r>
              <a:rPr lang="en-US" altLang="zh-CN" sz="1400" dirty="0">
                <a:latin typeface="思源黑体" panose="020B0500000000000000" pitchFamily="34" charset="-122"/>
                <a:ea typeface="思源黑体" panose="020B0500000000000000" pitchFamily="34" charset="-122"/>
                <a:hlinkClick r:id="rId4"/>
              </a:rPr>
              <a:t>https://</a:t>
            </a:r>
            <a:r>
              <a:rPr lang="en-US" altLang="zh-CN" sz="1400" dirty="0" smtClean="0">
                <a:latin typeface="思源黑体" panose="020B0500000000000000" pitchFamily="34" charset="-122"/>
                <a:ea typeface="思源黑体" panose="020B0500000000000000" pitchFamily="34" charset="-122"/>
                <a:hlinkClick r:id="rId4"/>
              </a:rPr>
              <a:t>journaltool.asme.org/home/JournalDescriptions.cfm?JournalID=40</a:t>
            </a:r>
            <a:endParaRPr lang="en-US" altLang="zh-CN" sz="1400" dirty="0" smtClean="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endParaRPr lang="en-US" altLang="zh-CN" sz="1400" dirty="0">
              <a:latin typeface="思源黑体" panose="020B0500000000000000" pitchFamily="34" charset="-122"/>
              <a:ea typeface="思源黑体" panose="020B0500000000000000" pitchFamily="34" charset="-122"/>
            </a:endParaRPr>
          </a:p>
        </p:txBody>
      </p:sp>
      <p:sp>
        <p:nvSpPr>
          <p:cNvPr id="12" name="TextBox 11"/>
          <p:cNvSpPr txBox="1"/>
          <p:nvPr/>
        </p:nvSpPr>
        <p:spPr>
          <a:xfrm>
            <a:off x="2352659" y="1560168"/>
            <a:ext cx="6413525" cy="3375283"/>
          </a:xfrm>
          <a:prstGeom prst="rect">
            <a:avLst/>
          </a:prstGeom>
          <a:noFill/>
        </p:spPr>
        <p:txBody>
          <a:bodyPr wrap="square" rtlCol="0">
            <a:spAutoFit/>
          </a:bodyPr>
          <a:lstStyle/>
          <a:p>
            <a:pPr>
              <a:lnSpc>
                <a:spcPts val="2000"/>
              </a:lnSpc>
            </a:pPr>
            <a:r>
              <a:rPr lang="zh-CN" altLang="en-US" sz="1500" dirty="0">
                <a:latin typeface="思源黑体" panose="020B0500000000000000" pitchFamily="34" charset="-122"/>
                <a:ea typeface="思源黑体" panose="020B0500000000000000" pitchFamily="34" charset="-122"/>
              </a:rPr>
              <a:t>本刊旨在快速发表高质量的转化研究成果，这些成果通过原型验证，最终可发展成为最小可行产品</a:t>
            </a:r>
            <a:r>
              <a:rPr lang="zh-CN" altLang="en-US" sz="1500" dirty="0" smtClean="0">
                <a:latin typeface="思源黑体" panose="020B0500000000000000" pitchFamily="34" charset="-122"/>
                <a:ea typeface="思源黑体" panose="020B0500000000000000" pitchFamily="34" charset="-122"/>
              </a:rPr>
              <a:t>。</a:t>
            </a:r>
            <a:endParaRPr lang="en-US" altLang="zh-CN" sz="1500" dirty="0" smtClean="0">
              <a:latin typeface="思源黑体" panose="020B0500000000000000" pitchFamily="34" charset="-122"/>
              <a:ea typeface="思源黑体" panose="020B0500000000000000" pitchFamily="34" charset="-122"/>
            </a:endParaRPr>
          </a:p>
          <a:p>
            <a:pPr>
              <a:lnSpc>
                <a:spcPts val="2000"/>
              </a:lnSpc>
            </a:pPr>
            <a:endParaRPr lang="en-US" altLang="zh-CN" sz="1500" dirty="0" smtClean="0">
              <a:latin typeface="思源黑体" panose="020B0500000000000000" pitchFamily="34" charset="-122"/>
              <a:ea typeface="思源黑体" panose="020B0500000000000000" pitchFamily="34" charset="-122"/>
            </a:endParaRPr>
          </a:p>
          <a:p>
            <a:pPr marL="285750" indent="-285750">
              <a:lnSpc>
                <a:spcPts val="2000"/>
              </a:lnSpc>
              <a:buFont typeface="Wingdings" panose="05000000000000000000" pitchFamily="2" charset="2"/>
              <a:buChar char="u"/>
            </a:pPr>
            <a:r>
              <a:rPr lang="zh-CN" altLang="en-US" sz="1500" dirty="0" smtClean="0">
                <a:latin typeface="思源黑体" panose="020B0500000000000000" pitchFamily="34" charset="-122"/>
                <a:ea typeface="思源黑体" panose="020B0500000000000000" pitchFamily="34" charset="-122"/>
              </a:rPr>
              <a:t>期刊</a:t>
            </a:r>
            <a:r>
              <a:rPr lang="zh-CN" altLang="en-US" sz="1500" dirty="0">
                <a:latin typeface="思源黑体" panose="020B0500000000000000" pitchFamily="34" charset="-122"/>
                <a:ea typeface="思源黑体" panose="020B0500000000000000" pitchFamily="34" charset="-122"/>
              </a:rPr>
              <a:t>还将收录推动机器人设备和系统设计、实现及部署新最佳实践的存档性创新成果</a:t>
            </a:r>
            <a:r>
              <a:rPr lang="zh-CN" altLang="en-US" sz="1500" dirty="0" smtClean="0">
                <a:latin typeface="思源黑体" panose="020B0500000000000000" pitchFamily="34" charset="-122"/>
                <a:ea typeface="思源黑体" panose="020B0500000000000000" pitchFamily="34" charset="-122"/>
              </a:rPr>
              <a:t>。</a:t>
            </a:r>
            <a:endParaRPr lang="en-US" altLang="zh-CN" sz="1500" dirty="0" smtClean="0">
              <a:latin typeface="思源黑体" panose="020B0500000000000000" pitchFamily="34" charset="-122"/>
              <a:ea typeface="思源黑体" panose="020B0500000000000000" pitchFamily="34" charset="-122"/>
            </a:endParaRPr>
          </a:p>
          <a:p>
            <a:pPr marL="285750" indent="-285750">
              <a:lnSpc>
                <a:spcPts val="2000"/>
              </a:lnSpc>
              <a:buFont typeface="Wingdings" panose="05000000000000000000" pitchFamily="2" charset="2"/>
              <a:buChar char="u"/>
            </a:pPr>
            <a:r>
              <a:rPr lang="zh-CN" altLang="en-US" sz="1500" dirty="0" smtClean="0">
                <a:latin typeface="思源黑体" panose="020B0500000000000000" pitchFamily="34" charset="-122"/>
                <a:ea typeface="思源黑体" panose="020B0500000000000000" pitchFamily="34" charset="-122"/>
              </a:rPr>
              <a:t>通过</a:t>
            </a:r>
            <a:r>
              <a:rPr lang="zh-CN" altLang="en-US" sz="1500" dirty="0">
                <a:latin typeface="思源黑体" panose="020B0500000000000000" pitchFamily="34" charset="-122"/>
                <a:ea typeface="思源黑体" panose="020B0500000000000000" pitchFamily="34" charset="-122"/>
              </a:rPr>
              <a:t>关注实际问题的创造性解决方案及实施细节的创新分享，将机器人研究领域的进展带给工程实践者</a:t>
            </a:r>
            <a:r>
              <a:rPr lang="zh-CN" altLang="en-US" sz="1500" dirty="0" smtClean="0">
                <a:latin typeface="思源黑体" panose="020B0500000000000000" pitchFamily="34" charset="-122"/>
                <a:ea typeface="思源黑体" panose="020B0500000000000000" pitchFamily="34" charset="-122"/>
              </a:rPr>
              <a:t>。</a:t>
            </a:r>
            <a:endParaRPr lang="en-US" altLang="zh-CN" sz="1500" dirty="0" smtClean="0">
              <a:latin typeface="思源黑体" panose="020B0500000000000000" pitchFamily="34" charset="-122"/>
              <a:ea typeface="思源黑体" panose="020B0500000000000000" pitchFamily="34" charset="-122"/>
            </a:endParaRPr>
          </a:p>
          <a:p>
            <a:pPr marL="285750" indent="-285750">
              <a:lnSpc>
                <a:spcPts val="2000"/>
              </a:lnSpc>
              <a:buFont typeface="Wingdings" panose="05000000000000000000" pitchFamily="2" charset="2"/>
              <a:buChar char="u"/>
            </a:pPr>
            <a:r>
              <a:rPr lang="zh-CN" altLang="en-US" sz="1500" dirty="0">
                <a:latin typeface="思源黑体" panose="020B0500000000000000" pitchFamily="34" charset="-122"/>
                <a:ea typeface="思源黑体" panose="020B0500000000000000" pitchFamily="34" charset="-122"/>
              </a:rPr>
              <a:t>接受短篇文章以及传统篇幅文章，并加速审稿时间，旨在促进科学、工程和设计原理在机器人技术中的应用和转化，从而开发出新的或改进的技术产品</a:t>
            </a:r>
            <a:r>
              <a:rPr lang="zh-CN" altLang="en-US" sz="1500" dirty="0" smtClean="0">
                <a:latin typeface="思源黑体" panose="020B0500000000000000" pitchFamily="34" charset="-122"/>
                <a:ea typeface="思源黑体" panose="020B0500000000000000" pitchFamily="34" charset="-122"/>
              </a:rPr>
              <a:t>。</a:t>
            </a:r>
            <a:endParaRPr lang="en-US" altLang="zh-CN" sz="1500" dirty="0" smtClean="0">
              <a:latin typeface="思源黑体" panose="020B0500000000000000" pitchFamily="34" charset="-122"/>
              <a:ea typeface="思源黑体" panose="020B0500000000000000" pitchFamily="34" charset="-122"/>
            </a:endParaRPr>
          </a:p>
          <a:p>
            <a:pPr marL="285750" indent="-285750">
              <a:lnSpc>
                <a:spcPts val="2000"/>
              </a:lnSpc>
              <a:buFont typeface="Wingdings" panose="05000000000000000000" pitchFamily="2" charset="2"/>
              <a:buChar char="u"/>
            </a:pPr>
            <a:r>
              <a:rPr lang="zh-CN" altLang="en-US" sz="1500" dirty="0">
                <a:latin typeface="思源黑体" panose="020B0500000000000000" pitchFamily="34" charset="-122"/>
                <a:ea typeface="思源黑体" panose="020B0500000000000000" pitchFamily="34" charset="-122"/>
              </a:rPr>
              <a:t>支持以应用为导向的转化研究，推动未来机器人技术的发展和具有社会影响的工程解决方案。</a:t>
            </a:r>
            <a:endParaRPr lang="en-US" altLang="zh-CN" sz="1500" dirty="0" smtClean="0">
              <a:latin typeface="思源黑体" panose="020B0500000000000000" pitchFamily="34" charset="-122"/>
              <a:ea typeface="思源黑体" panose="020B0500000000000000" pitchFamily="34" charset="-122"/>
            </a:endParaRPr>
          </a:p>
          <a:p>
            <a:pPr>
              <a:lnSpc>
                <a:spcPts val="1600"/>
              </a:lnSpc>
            </a:pPr>
            <a:endParaRPr lang="en-US" altLang="zh-CN" sz="1500" dirty="0">
              <a:latin typeface="思源黑体" panose="020B0500000000000000" pitchFamily="34" charset="-122"/>
              <a:ea typeface="思源黑体" panose="020B0500000000000000" pitchFamily="34" charset="-122"/>
            </a:endParaRPr>
          </a:p>
        </p:txBody>
      </p:sp>
      <p:sp>
        <p:nvSpPr>
          <p:cNvPr id="11" name="矩形 10"/>
          <p:cNvSpPr>
            <a:spLocks noChangeArrowheads="1"/>
          </p:cNvSpPr>
          <p:nvPr/>
        </p:nvSpPr>
        <p:spPr bwMode="auto">
          <a:xfrm>
            <a:off x="2207568" y="908720"/>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ASME Letters in Translational </a:t>
            </a:r>
            <a:r>
              <a:rPr lang="en-US" altLang="zh-CN" b="1" dirty="0" smtClean="0">
                <a:latin typeface="思源黑体" panose="020B0500000000000000" pitchFamily="34" charset="-122"/>
                <a:ea typeface="思源黑体" panose="020B0500000000000000" pitchFamily="34" charset="-122"/>
              </a:rPr>
              <a:t>Robotics</a:t>
            </a:r>
          </a:p>
          <a:p>
            <a:r>
              <a:rPr lang="en-US" altLang="zh-CN" b="1" dirty="0" smtClean="0">
                <a:latin typeface="思源黑体" panose="020B0500000000000000" pitchFamily="34" charset="-122"/>
                <a:ea typeface="思源黑体" panose="020B0500000000000000" pitchFamily="34" charset="-122"/>
              </a:rPr>
              <a:t>  《ASME</a:t>
            </a:r>
            <a:r>
              <a:rPr lang="zh-CN" altLang="en-US" b="1" dirty="0" smtClean="0">
                <a:latin typeface="思源黑体" panose="020B0500000000000000" pitchFamily="34" charset="-122"/>
                <a:ea typeface="思源黑体" panose="020B0500000000000000" pitchFamily="34" charset="-122"/>
              </a:rPr>
              <a:t>转化机器人技术快报</a:t>
            </a:r>
            <a:r>
              <a:rPr lang="en-US" altLang="zh-CN" b="1"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 </a:t>
            </a:r>
            <a:r>
              <a:rPr lang="zh-CN" altLang="en-US" b="1"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2781" y="1879156"/>
            <a:ext cx="1971413" cy="2543121"/>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8B66E08B-B9B2-40AA-96AF-C4FBBBBAF5AA}"/>
              </a:ext>
            </a:extLst>
          </p:cNvPr>
          <p:cNvSpPr txBox="1"/>
          <p:nvPr/>
        </p:nvSpPr>
        <p:spPr>
          <a:xfrm>
            <a:off x="9768408" y="937666"/>
            <a:ext cx="1440160" cy="369332"/>
          </a:xfrm>
          <a:prstGeom prst="rect">
            <a:avLst/>
          </a:prstGeom>
          <a:noFill/>
        </p:spPr>
        <p:txBody>
          <a:bodyPr wrap="square" rtlCol="0">
            <a:spAutoFit/>
          </a:bodyPr>
          <a:lstStyle/>
          <a:p>
            <a:r>
              <a:rPr lang="en-US" altLang="zh-CN" dirty="0" smtClean="0">
                <a:latin typeface="思源黑体" panose="020B0500000000000000" pitchFamily="34" charset="-122"/>
                <a:ea typeface="思源黑体" panose="020B0500000000000000" pitchFamily="34" charset="-122"/>
              </a:rPr>
              <a:t>2025</a:t>
            </a:r>
            <a:r>
              <a:rPr lang="zh-CN" altLang="en-US" dirty="0" smtClean="0">
                <a:latin typeface="思源黑体" panose="020B0500000000000000" pitchFamily="34" charset="-122"/>
                <a:ea typeface="思源黑体" panose="020B0500000000000000" pitchFamily="34" charset="-122"/>
              </a:rPr>
              <a:t>年</a:t>
            </a:r>
            <a:r>
              <a:rPr lang="zh-CN" altLang="en-US" dirty="0">
                <a:latin typeface="思源黑体" panose="020B0500000000000000" pitchFamily="34" charset="-122"/>
                <a:ea typeface="思源黑体" panose="020B0500000000000000" pitchFamily="34" charset="-122"/>
              </a:rPr>
              <a:t>新刊</a:t>
            </a:r>
          </a:p>
        </p:txBody>
      </p:sp>
    </p:spTree>
    <p:extLst>
      <p:ext uri="{BB962C8B-B14F-4D97-AF65-F5344CB8AC3E}">
        <p14:creationId xmlns:p14="http://schemas.microsoft.com/office/powerpoint/2010/main" val="164882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09614" y="2607331"/>
            <a:ext cx="9289032" cy="1046440"/>
          </a:xfrm>
          <a:prstGeom prst="rect">
            <a:avLst/>
          </a:prstGeom>
        </p:spPr>
        <p:txBody>
          <a:bodyPr wrap="square">
            <a:spAutoFit/>
          </a:bodyPr>
          <a:lstStyle/>
          <a:p>
            <a:pPr marL="285750" indent="-285750">
              <a:buFont typeface="Wingdings" panose="05000000000000000000" pitchFamily="2" charset="2"/>
              <a:buChar char="u"/>
            </a:pPr>
            <a:r>
              <a:rPr lang="zh-CN" altLang="en-US" sz="1600" b="1" dirty="0" smtClean="0">
                <a:latin typeface="思源黑体" panose="020B0500000000000000" pitchFamily="34" charset="-122"/>
                <a:ea typeface="思源黑体" panose="020B0500000000000000" pitchFamily="34" charset="-122"/>
              </a:rPr>
              <a:t>访问网址：</a:t>
            </a:r>
            <a:r>
              <a:rPr lang="en-US" altLang="zh-CN" sz="1400" dirty="0" smtClean="0">
                <a:latin typeface="思源黑体" panose="020B0500000000000000" pitchFamily="34" charset="-122"/>
                <a:ea typeface="思源黑体" panose="020B0500000000000000" pitchFamily="34" charset="-122"/>
                <a:hlinkClick r:id="rId3"/>
              </a:rPr>
              <a:t>https://asmedigitalcollection.asme.org/energyresourcesrenewable</a:t>
            </a:r>
            <a:endParaRPr lang="en-US" altLang="zh-CN" sz="1400" dirty="0" smtClean="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endParaRPr lang="en-US" altLang="zh-CN" sz="1600" b="1" dirty="0" smtClean="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r>
              <a:rPr lang="zh-CN" altLang="en-US" sz="1600" b="1" dirty="0" smtClean="0">
                <a:latin typeface="思源黑体" panose="020B0500000000000000" pitchFamily="34" charset="-122"/>
                <a:ea typeface="思源黑体" panose="020B0500000000000000" pitchFamily="34" charset="-122"/>
              </a:rPr>
              <a:t>投稿入口：</a:t>
            </a:r>
            <a:r>
              <a:rPr lang="en-US" altLang="zh-CN" sz="1400" dirty="0">
                <a:latin typeface="思源黑体" panose="020B0500000000000000" pitchFamily="34" charset="-122"/>
                <a:ea typeface="思源黑体" panose="020B0500000000000000" pitchFamily="34" charset="-122"/>
                <a:hlinkClick r:id="rId4"/>
              </a:rPr>
              <a:t>https://</a:t>
            </a:r>
            <a:r>
              <a:rPr lang="en-US" altLang="zh-CN" sz="1400" dirty="0" smtClean="0">
                <a:latin typeface="思源黑体" panose="020B0500000000000000" pitchFamily="34" charset="-122"/>
                <a:ea typeface="思源黑体" panose="020B0500000000000000" pitchFamily="34" charset="-122"/>
                <a:hlinkClick r:id="rId4"/>
              </a:rPr>
              <a:t>journaltool.asme.org/home/JournalDescriptions.cfm?JournalID=41</a:t>
            </a:r>
            <a:endParaRPr lang="en-US" altLang="zh-CN" sz="1400" dirty="0" smtClean="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endParaRPr lang="en-US" altLang="zh-CN" sz="1400" dirty="0">
              <a:latin typeface="思源黑体" panose="020B0500000000000000" pitchFamily="34" charset="-122"/>
              <a:ea typeface="思源黑体" panose="020B0500000000000000" pitchFamily="34" charset="-122"/>
            </a:endParaRPr>
          </a:p>
        </p:txBody>
      </p:sp>
      <p:sp>
        <p:nvSpPr>
          <p:cNvPr id="12" name="TextBox 11"/>
          <p:cNvSpPr txBox="1"/>
          <p:nvPr/>
        </p:nvSpPr>
        <p:spPr>
          <a:xfrm>
            <a:off x="1382924" y="1780640"/>
            <a:ext cx="8169460" cy="913070"/>
          </a:xfrm>
          <a:prstGeom prst="rect">
            <a:avLst/>
          </a:prstGeom>
          <a:noFill/>
        </p:spPr>
        <p:txBody>
          <a:bodyPr wrap="square" rtlCol="0">
            <a:spAutoFit/>
          </a:bodyPr>
          <a:lstStyle/>
          <a:p>
            <a:pPr>
              <a:lnSpc>
                <a:spcPts val="1600"/>
              </a:lnSpc>
            </a:pPr>
            <a:r>
              <a:rPr lang="zh-CN" altLang="en-US" sz="1500" dirty="0" smtClean="0">
                <a:latin typeface="思源黑体" panose="020B0500000000000000" pitchFamily="34" charset="-122"/>
                <a:ea typeface="思源黑体" panose="020B0500000000000000" pitchFamily="34" charset="-122"/>
              </a:rPr>
              <a:t>本刊重点</a:t>
            </a:r>
            <a:r>
              <a:rPr lang="zh-CN" altLang="en-US" sz="1500" dirty="0">
                <a:latin typeface="思源黑体" panose="020B0500000000000000" pitchFamily="34" charset="-122"/>
                <a:ea typeface="思源黑体" panose="020B0500000000000000" pitchFamily="34" charset="-122"/>
              </a:rPr>
              <a:t>关注任何形式的化学能、热能和机械能的转化，包括各种发电技术、制冷</a:t>
            </a:r>
            <a:r>
              <a:rPr lang="en-US" altLang="zh-CN" sz="1500" dirty="0">
                <a:latin typeface="思源黑体" panose="020B0500000000000000" pitchFamily="34" charset="-122"/>
                <a:ea typeface="思源黑体" panose="020B0500000000000000" pitchFamily="34" charset="-122"/>
              </a:rPr>
              <a:t>/</a:t>
            </a:r>
            <a:r>
              <a:rPr lang="zh-CN" altLang="en-US" sz="1500" dirty="0">
                <a:latin typeface="思源黑体" panose="020B0500000000000000" pitchFamily="34" charset="-122"/>
                <a:ea typeface="思源黑体" panose="020B0500000000000000" pitchFamily="34" charset="-122"/>
              </a:rPr>
              <a:t>热泵和低温过程、能源存储，以及与可再生能源相关的广泛技术。涉及使用热力学、经济学和环境科学方法（包括可持续性方面）对系统进行评估，以及政策评估</a:t>
            </a:r>
            <a:r>
              <a:rPr lang="zh-CN" altLang="en-US" sz="1500" dirty="0" smtClean="0">
                <a:latin typeface="思源黑体" panose="020B0500000000000000" pitchFamily="34" charset="-122"/>
                <a:ea typeface="思源黑体" panose="020B0500000000000000" pitchFamily="34" charset="-122"/>
              </a:rPr>
              <a:t>。</a:t>
            </a:r>
            <a:endParaRPr lang="en-US" altLang="zh-CN" sz="1500" dirty="0" smtClean="0">
              <a:latin typeface="思源黑体" panose="020B0500000000000000" pitchFamily="34" charset="-122"/>
              <a:ea typeface="思源黑体" panose="020B0500000000000000" pitchFamily="34" charset="-122"/>
            </a:endParaRPr>
          </a:p>
          <a:p>
            <a:pPr>
              <a:lnSpc>
                <a:spcPts val="1600"/>
              </a:lnSpc>
            </a:pPr>
            <a:endParaRPr lang="en-US" altLang="zh-CN" sz="1500" dirty="0">
              <a:latin typeface="思源黑体" panose="020B0500000000000000" pitchFamily="34" charset="-122"/>
              <a:ea typeface="思源黑体" panose="020B0500000000000000" pitchFamily="34" charset="-122"/>
            </a:endParaRPr>
          </a:p>
        </p:txBody>
      </p:sp>
      <p:sp>
        <p:nvSpPr>
          <p:cNvPr id="11" name="矩形 10"/>
          <p:cNvSpPr>
            <a:spLocks noChangeArrowheads="1"/>
          </p:cNvSpPr>
          <p:nvPr/>
        </p:nvSpPr>
        <p:spPr bwMode="auto">
          <a:xfrm>
            <a:off x="1336440" y="843994"/>
            <a:ext cx="7272808" cy="923330"/>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Journal of Energy Resources Technology, Part A: Sustainable and Renewable Energy</a:t>
            </a:r>
          </a:p>
          <a:p>
            <a:r>
              <a:rPr lang="en-US" altLang="zh-CN" b="1"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能源技术期刊，</a:t>
            </a:r>
            <a:r>
              <a:rPr lang="en-US" altLang="zh-CN" b="1" dirty="0">
                <a:latin typeface="思源黑体" panose="020B0500000000000000" pitchFamily="34" charset="-122"/>
                <a:ea typeface="思源黑体" panose="020B0500000000000000" pitchFamily="34" charset="-122"/>
              </a:rPr>
              <a:t>A</a:t>
            </a:r>
            <a:r>
              <a:rPr lang="zh-CN" altLang="en-US" b="1" dirty="0">
                <a:latin typeface="思源黑体" panose="020B0500000000000000" pitchFamily="34" charset="-122"/>
                <a:ea typeface="思源黑体" panose="020B0500000000000000" pitchFamily="34" charset="-122"/>
              </a:rPr>
              <a:t>辑：可持续和</a:t>
            </a:r>
            <a:r>
              <a:rPr lang="zh-CN" altLang="en-US" b="1" dirty="0" smtClean="0">
                <a:latin typeface="思源黑体" panose="020B0500000000000000" pitchFamily="34" charset="-122"/>
                <a:ea typeface="思源黑体" panose="020B0500000000000000" pitchFamily="34" charset="-122"/>
              </a:rPr>
              <a:t>可再生能源</a:t>
            </a:r>
            <a:r>
              <a:rPr lang="en-US" altLang="zh-CN" b="1"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 </a:t>
            </a:r>
            <a:r>
              <a:rPr lang="zh-CN" altLang="en-US" b="1"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2863" y="1477375"/>
            <a:ext cx="1395347" cy="1799998"/>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8B66E08B-B9B2-40AA-96AF-C4FBBBBAF5AA}"/>
              </a:ext>
            </a:extLst>
          </p:cNvPr>
          <p:cNvSpPr txBox="1"/>
          <p:nvPr/>
        </p:nvSpPr>
        <p:spPr>
          <a:xfrm>
            <a:off x="10200456" y="980728"/>
            <a:ext cx="1440160" cy="369332"/>
          </a:xfrm>
          <a:prstGeom prst="rect">
            <a:avLst/>
          </a:prstGeom>
          <a:noFill/>
        </p:spPr>
        <p:txBody>
          <a:bodyPr wrap="square" rtlCol="0">
            <a:spAutoFit/>
          </a:bodyPr>
          <a:lstStyle/>
          <a:p>
            <a:r>
              <a:rPr lang="en-US" altLang="zh-CN" dirty="0" smtClean="0">
                <a:latin typeface="思源黑体" panose="020B0500000000000000" pitchFamily="34" charset="-122"/>
                <a:ea typeface="思源黑体" panose="020B0500000000000000" pitchFamily="34" charset="-122"/>
              </a:rPr>
              <a:t>2025</a:t>
            </a:r>
            <a:r>
              <a:rPr lang="zh-CN" altLang="en-US" dirty="0" smtClean="0">
                <a:latin typeface="思源黑体" panose="020B0500000000000000" pitchFamily="34" charset="-122"/>
                <a:ea typeface="思源黑体" panose="020B0500000000000000" pitchFamily="34" charset="-122"/>
              </a:rPr>
              <a:t>年</a:t>
            </a:r>
            <a:r>
              <a:rPr lang="zh-CN" altLang="en-US" dirty="0">
                <a:latin typeface="思源黑体" panose="020B0500000000000000" pitchFamily="34" charset="-122"/>
                <a:ea typeface="思源黑体" panose="020B0500000000000000" pitchFamily="34" charset="-122"/>
              </a:rPr>
              <a:t>新刊</a:t>
            </a: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2863" y="3931822"/>
            <a:ext cx="1463300" cy="1887657"/>
          </a:xfrm>
          <a:prstGeom prst="rect">
            <a:avLst/>
          </a:prstGeom>
          <a:ln>
            <a:noFill/>
          </a:ln>
          <a:effectLst>
            <a:outerShdw blurRad="292100" dist="139700" dir="2700000" algn="tl" rotWithShape="0">
              <a:srgbClr val="333333">
                <a:alpha val="65000"/>
              </a:srgbClr>
            </a:outerShdw>
          </a:effectLst>
        </p:spPr>
      </p:pic>
      <p:sp>
        <p:nvSpPr>
          <p:cNvPr id="9" name="矩形 8"/>
          <p:cNvSpPr>
            <a:spLocks noChangeArrowheads="1"/>
          </p:cNvSpPr>
          <p:nvPr/>
        </p:nvSpPr>
        <p:spPr bwMode="auto">
          <a:xfrm>
            <a:off x="1346920" y="3698445"/>
            <a:ext cx="7272808" cy="923330"/>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Journal of Energy Resources Technology, Part B: Subsurface Energy and Carbon </a:t>
            </a:r>
            <a:r>
              <a:rPr lang="en-US" altLang="zh-CN" b="1" dirty="0" smtClean="0">
                <a:latin typeface="思源黑体" panose="020B0500000000000000" pitchFamily="34" charset="-122"/>
                <a:ea typeface="思源黑体" panose="020B0500000000000000" pitchFamily="34" charset="-122"/>
              </a:rPr>
              <a:t>Capture</a:t>
            </a:r>
          </a:p>
          <a:p>
            <a:r>
              <a:rPr lang="en-US" altLang="zh-CN" b="1"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能源技术期刊，</a:t>
            </a:r>
            <a:r>
              <a:rPr lang="en-US" altLang="zh-CN" b="1" dirty="0">
                <a:latin typeface="思源黑体" panose="020B0500000000000000" pitchFamily="34" charset="-122"/>
                <a:ea typeface="思源黑体" panose="020B0500000000000000" pitchFamily="34" charset="-122"/>
              </a:rPr>
              <a:t>B</a:t>
            </a:r>
            <a:r>
              <a:rPr lang="zh-CN" altLang="en-US" b="1" dirty="0">
                <a:latin typeface="思源黑体" panose="020B0500000000000000" pitchFamily="34" charset="-122"/>
                <a:ea typeface="思源黑体" panose="020B0500000000000000" pitchFamily="34" charset="-122"/>
              </a:rPr>
              <a:t>辑：地下能源和碳捕获</a:t>
            </a:r>
            <a:r>
              <a:rPr lang="en-US" altLang="zh-CN" b="1"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r>
              <a:rPr lang="en-US" altLang="zh-CN" b="1" dirty="0">
                <a:latin typeface="思源黑体" panose="020B0500000000000000" pitchFamily="34" charset="-122"/>
                <a:ea typeface="思源黑体" panose="020B0500000000000000" pitchFamily="34" charset="-122"/>
              </a:rPr>
              <a:t> </a:t>
            </a:r>
            <a:r>
              <a:rPr lang="zh-CN" altLang="en-US" b="1"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sp>
        <p:nvSpPr>
          <p:cNvPr id="10" name="矩形 9"/>
          <p:cNvSpPr/>
          <p:nvPr/>
        </p:nvSpPr>
        <p:spPr>
          <a:xfrm>
            <a:off x="1487488" y="5597231"/>
            <a:ext cx="9289032" cy="1046440"/>
          </a:xfrm>
          <a:prstGeom prst="rect">
            <a:avLst/>
          </a:prstGeom>
        </p:spPr>
        <p:txBody>
          <a:bodyPr wrap="square">
            <a:spAutoFit/>
          </a:bodyPr>
          <a:lstStyle/>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访问网址</a:t>
            </a:r>
            <a:r>
              <a:rPr lang="zh-CN" altLang="en-US" sz="1600" b="1" dirty="0" smtClean="0">
                <a:latin typeface="思源黑体" panose="020B0500000000000000" pitchFamily="34" charset="-122"/>
                <a:ea typeface="思源黑体" panose="020B0500000000000000" pitchFamily="34" charset="-122"/>
              </a:rPr>
              <a:t>：</a:t>
            </a:r>
            <a:r>
              <a:rPr lang="en-US" altLang="zh-CN" sz="1400" dirty="0">
                <a:latin typeface="思源黑体" panose="020B0500000000000000" pitchFamily="34" charset="-122"/>
                <a:ea typeface="思源黑体" panose="020B0500000000000000" pitchFamily="34" charset="-122"/>
                <a:hlinkClick r:id="rId7"/>
              </a:rPr>
              <a:t>https://</a:t>
            </a:r>
            <a:r>
              <a:rPr lang="en-US" altLang="zh-CN" sz="1400" dirty="0" smtClean="0">
                <a:latin typeface="思源黑体" panose="020B0500000000000000" pitchFamily="34" charset="-122"/>
                <a:ea typeface="思源黑体" panose="020B0500000000000000" pitchFamily="34" charset="-122"/>
                <a:hlinkClick r:id="rId7"/>
              </a:rPr>
              <a:t>asmedigitalcollection.asme.org/energyresourcessubsurface</a:t>
            </a:r>
            <a:endParaRPr lang="en-US" altLang="zh-CN" sz="1400" dirty="0" smtClean="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endParaRPr lang="en-US" altLang="zh-CN" sz="1600" b="1" dirty="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r>
              <a:rPr lang="zh-CN" altLang="en-US" sz="1600" b="1" dirty="0">
                <a:latin typeface="思源黑体" panose="020B0500000000000000" pitchFamily="34" charset="-122"/>
                <a:ea typeface="思源黑体" panose="020B0500000000000000" pitchFamily="34" charset="-122"/>
              </a:rPr>
              <a:t>投稿入口</a:t>
            </a:r>
            <a:r>
              <a:rPr lang="zh-CN" altLang="en-US" sz="1600" b="1" dirty="0" smtClean="0">
                <a:latin typeface="思源黑体" panose="020B0500000000000000" pitchFamily="34" charset="-122"/>
                <a:ea typeface="思源黑体" panose="020B0500000000000000" pitchFamily="34" charset="-122"/>
              </a:rPr>
              <a:t>：</a:t>
            </a:r>
            <a:r>
              <a:rPr lang="en-US" altLang="zh-CN" sz="1400" dirty="0">
                <a:latin typeface="思源黑体" panose="020B0500000000000000" pitchFamily="34" charset="-122"/>
                <a:ea typeface="思源黑体" panose="020B0500000000000000" pitchFamily="34" charset="-122"/>
                <a:hlinkClick r:id="rId8"/>
              </a:rPr>
              <a:t>https://</a:t>
            </a:r>
            <a:r>
              <a:rPr lang="en-US" altLang="zh-CN" sz="1400" dirty="0" smtClean="0">
                <a:latin typeface="思源黑体" panose="020B0500000000000000" pitchFamily="34" charset="-122"/>
                <a:ea typeface="思源黑体" panose="020B0500000000000000" pitchFamily="34" charset="-122"/>
                <a:hlinkClick r:id="rId8"/>
              </a:rPr>
              <a:t>journaltool.asme.org/home/JournalDescriptions.cfm?JournalID=42</a:t>
            </a:r>
            <a:endParaRPr lang="en-US" altLang="zh-CN" sz="1400" dirty="0" smtClean="0">
              <a:latin typeface="思源黑体" panose="020B0500000000000000" pitchFamily="34" charset="-122"/>
              <a:ea typeface="思源黑体" panose="020B0500000000000000" pitchFamily="34" charset="-122"/>
            </a:endParaRPr>
          </a:p>
          <a:p>
            <a:pPr marL="285750" indent="-285750">
              <a:buFont typeface="Wingdings" panose="05000000000000000000" pitchFamily="2" charset="2"/>
              <a:buChar char="u"/>
            </a:pPr>
            <a:endParaRPr lang="en-US" altLang="zh-CN" sz="1400" dirty="0">
              <a:latin typeface="思源黑体" panose="020B0500000000000000" pitchFamily="34" charset="-122"/>
              <a:ea typeface="思源黑体" panose="020B0500000000000000" pitchFamily="34" charset="-122"/>
            </a:endParaRPr>
          </a:p>
        </p:txBody>
      </p:sp>
      <p:sp>
        <p:nvSpPr>
          <p:cNvPr id="13" name="TextBox 11"/>
          <p:cNvSpPr txBox="1"/>
          <p:nvPr/>
        </p:nvSpPr>
        <p:spPr>
          <a:xfrm>
            <a:off x="1487488" y="4755560"/>
            <a:ext cx="7848872" cy="707886"/>
          </a:xfrm>
          <a:prstGeom prst="rect">
            <a:avLst/>
          </a:prstGeom>
          <a:noFill/>
        </p:spPr>
        <p:txBody>
          <a:bodyPr wrap="square" rtlCol="0">
            <a:spAutoFit/>
          </a:bodyPr>
          <a:lstStyle/>
          <a:p>
            <a:pPr>
              <a:lnSpc>
                <a:spcPts val="1600"/>
              </a:lnSpc>
            </a:pPr>
            <a:r>
              <a:rPr lang="zh-CN" altLang="en-US" sz="1500" dirty="0" smtClean="0">
                <a:latin typeface="思源黑体" panose="020B0500000000000000" pitchFamily="34" charset="-122"/>
                <a:ea typeface="思源黑体" panose="020B0500000000000000" pitchFamily="34" charset="-122"/>
              </a:rPr>
              <a:t>本刊重点</a:t>
            </a:r>
            <a:r>
              <a:rPr lang="zh-CN" altLang="en-US" sz="1500" dirty="0">
                <a:latin typeface="思源黑体" panose="020B0500000000000000" pitchFamily="34" charset="-122"/>
                <a:ea typeface="思源黑体" panose="020B0500000000000000" pitchFamily="34" charset="-122"/>
              </a:rPr>
              <a:t>关注化学能、热能和机械能的提取与转化，包括各种发电技术、制冷</a:t>
            </a:r>
            <a:r>
              <a:rPr lang="en-US" altLang="zh-CN" sz="1500" dirty="0">
                <a:latin typeface="思源黑体" panose="020B0500000000000000" pitchFamily="34" charset="-122"/>
                <a:ea typeface="思源黑体" panose="020B0500000000000000" pitchFamily="34" charset="-122"/>
              </a:rPr>
              <a:t>/</a:t>
            </a:r>
            <a:r>
              <a:rPr lang="zh-CN" altLang="en-US" sz="1500" dirty="0">
                <a:latin typeface="思源黑体" panose="020B0500000000000000" pitchFamily="34" charset="-122"/>
                <a:ea typeface="思源黑体" panose="020B0500000000000000" pitchFamily="34" charset="-122"/>
              </a:rPr>
              <a:t>热泵和低温过程、能源存储，以及与碳捕集、利用和储存相关的技术。涉及使用热力学、经济学和环境科学的方法（包括可持续性方面）对系统进行评估，并进行政策评估。</a:t>
            </a:r>
            <a:endParaRPr lang="en-US" altLang="zh-CN" sz="15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0981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2279576" y="2593602"/>
            <a:ext cx="7272808" cy="3024336"/>
          </a:xfrm>
          <a:prstGeom prst="rect">
            <a:avLst/>
          </a:prstGeom>
          <a:noFill/>
          <a:ln w="9525">
            <a:noFill/>
            <a:miter lim="800000"/>
            <a:headEnd/>
            <a:tailEnd/>
          </a:ln>
        </p:spPr>
        <p:txBody>
          <a:bodyPr/>
          <a:lstStyle/>
          <a:p>
            <a:pPr>
              <a:lnSpc>
                <a:spcPct val="150000"/>
              </a:lnSpc>
            </a:pPr>
            <a:r>
              <a:rPr lang="zh-CN" altLang="en-US" sz="2400" dirty="0">
                <a:latin typeface="思源黑体" panose="020B0500000000000000" pitchFamily="34" charset="-122"/>
                <a:ea typeface="思源黑体" panose="020B0500000000000000" pitchFamily="34" charset="-122"/>
              </a:rPr>
              <a:t>美国机械工程师学会（</a:t>
            </a:r>
            <a:r>
              <a:rPr lang="en-US" altLang="zh-CN" sz="2400" dirty="0">
                <a:latin typeface="思源黑体" panose="020B0500000000000000" pitchFamily="34" charset="-122"/>
                <a:ea typeface="思源黑体" panose="020B0500000000000000" pitchFamily="34" charset="-122"/>
              </a:rPr>
              <a:t>American Society of Mechanical Engineers</a:t>
            </a:r>
            <a:r>
              <a:rPr lang="zh-CN" altLang="en-US" sz="2400" dirty="0">
                <a:latin typeface="思源黑体" panose="020B0500000000000000" pitchFamily="34" charset="-122"/>
                <a:ea typeface="思源黑体" panose="020B0500000000000000" pitchFamily="34" charset="-122"/>
              </a:rPr>
              <a:t>）成立于</a:t>
            </a:r>
            <a:r>
              <a:rPr lang="en-US" altLang="zh-CN" sz="2400" dirty="0">
                <a:latin typeface="思源黑体" panose="020B0500000000000000" pitchFamily="34" charset="-122"/>
                <a:ea typeface="思源黑体" panose="020B0500000000000000" pitchFamily="34" charset="-122"/>
              </a:rPr>
              <a:t>1880</a:t>
            </a:r>
            <a:r>
              <a:rPr lang="zh-CN" altLang="en-US" sz="2400" dirty="0">
                <a:latin typeface="思源黑体" panose="020B0500000000000000" pitchFamily="34" charset="-122"/>
                <a:ea typeface="思源黑体" panose="020B0500000000000000" pitchFamily="34" charset="-122"/>
              </a:rPr>
              <a:t>年。现已成为一家拥有全球</a:t>
            </a:r>
            <a:r>
              <a:rPr lang="en-US" altLang="zh-CN" sz="2400" dirty="0">
                <a:latin typeface="思源黑体" panose="020B0500000000000000" pitchFamily="34" charset="-122"/>
                <a:ea typeface="思源黑体" panose="020B0500000000000000" pitchFamily="34" charset="-122"/>
              </a:rPr>
              <a:t>130,000</a:t>
            </a:r>
            <a:r>
              <a:rPr lang="zh-CN" altLang="en-US" sz="2400" dirty="0">
                <a:latin typeface="思源黑体" panose="020B0500000000000000" pitchFamily="34" charset="-122"/>
                <a:ea typeface="思源黑体" panose="020B0500000000000000" pitchFamily="34" charset="-122"/>
              </a:rPr>
              <a:t>名会员的国际性非赢利</a:t>
            </a:r>
            <a:r>
              <a:rPr lang="zh-CN" altLang="en-US" sz="2400" b="1" dirty="0">
                <a:latin typeface="思源黑体" panose="020B0500000000000000" pitchFamily="34" charset="-122"/>
                <a:ea typeface="思源黑体" panose="020B0500000000000000" pitchFamily="34" charset="-122"/>
              </a:rPr>
              <a:t>教育</a:t>
            </a:r>
            <a:r>
              <a:rPr lang="zh-CN" altLang="en-US" sz="2400" dirty="0">
                <a:latin typeface="思源黑体" panose="020B0500000000000000" pitchFamily="34" charset="-122"/>
                <a:ea typeface="思源黑体" panose="020B0500000000000000" pitchFamily="34" charset="-122"/>
              </a:rPr>
              <a:t>和</a:t>
            </a:r>
            <a:r>
              <a:rPr lang="zh-CN" altLang="en-US" sz="2400" b="1" dirty="0">
                <a:latin typeface="思源黑体" panose="020B0500000000000000" pitchFamily="34" charset="-122"/>
                <a:ea typeface="思源黑体" panose="020B0500000000000000" pitchFamily="34" charset="-122"/>
              </a:rPr>
              <a:t>技术</a:t>
            </a:r>
            <a:r>
              <a:rPr lang="zh-CN" altLang="en-US" sz="2400" dirty="0">
                <a:latin typeface="思源黑体" panose="020B0500000000000000" pitchFamily="34" charset="-122"/>
                <a:ea typeface="思源黑体" panose="020B0500000000000000" pitchFamily="34" charset="-122"/>
              </a:rPr>
              <a:t>组织，也是世界上最大的技术出版机构之一。</a:t>
            </a:r>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76320" y="894024"/>
            <a:ext cx="2784916" cy="1612874"/>
          </a:xfrm>
          <a:prstGeom prst="rect">
            <a:avLst/>
          </a:prstGeom>
          <a:noFill/>
          <a:ln w="9525">
            <a:noFill/>
            <a:miter lim="800000"/>
            <a:headEnd/>
            <a:tailEnd/>
          </a:ln>
        </p:spPr>
      </p:pic>
      <p:sp>
        <p:nvSpPr>
          <p:cNvPr id="5" name="Title 1"/>
          <p:cNvSpPr txBox="1">
            <a:spLocks/>
          </p:cNvSpPr>
          <p:nvPr/>
        </p:nvSpPr>
        <p:spPr bwMode="auto">
          <a:xfrm>
            <a:off x="2195514" y="1217861"/>
            <a:ext cx="5807546" cy="965200"/>
          </a:xfrm>
          <a:prstGeom prst="rect">
            <a:avLst/>
          </a:prstGeom>
          <a:noFill/>
          <a:ln w="9525">
            <a:noFill/>
            <a:miter lim="800000"/>
            <a:headEnd/>
            <a:tailEnd/>
          </a:ln>
        </p:spPr>
        <p:txBody>
          <a:bodyPr anchor="ctr"/>
          <a:lstStyle/>
          <a:p>
            <a:r>
              <a:rPr lang="en-US" altLang="zh-CN" sz="4400" dirty="0">
                <a:latin typeface="思源黑体" panose="020B0500000000000000" pitchFamily="34" charset="-122"/>
                <a:ea typeface="思源黑体" panose="020B0500000000000000" pitchFamily="34" charset="-122"/>
              </a:rPr>
              <a:t>ASME </a:t>
            </a:r>
            <a:r>
              <a:rPr lang="zh-CN" altLang="en-US" sz="4400" dirty="0">
                <a:latin typeface="思源黑体" panose="020B0500000000000000" pitchFamily="34" charset="-122"/>
                <a:ea typeface="思源黑体" panose="020B0500000000000000" pitchFamily="34" charset="-122"/>
              </a:rPr>
              <a:t>学会简介</a:t>
            </a:r>
            <a:endParaRPr lang="en-US" altLang="zh-CN" sz="44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179580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415480" y="2530332"/>
            <a:ext cx="5832647" cy="3575830"/>
          </a:xfrm>
          <a:prstGeom prst="rect">
            <a:avLst/>
          </a:prstGeom>
        </p:spPr>
        <p:txBody>
          <a:bodyPr/>
          <a:lstStyle/>
          <a:p>
            <a:pPr marL="342900" indent="-342900" algn="just">
              <a:lnSpc>
                <a:spcPct val="150000"/>
              </a:lnSpc>
              <a:spcBef>
                <a:spcPts val="1200"/>
              </a:spcBef>
              <a:buFont typeface="Wingdings" panose="05000000000000000000" pitchFamily="2" charset="2"/>
              <a:buChar char="p"/>
              <a:defRPr/>
            </a:pPr>
            <a:r>
              <a:rPr lang="zh-CN" altLang="en-US" sz="2000" dirty="0">
                <a:latin typeface="思源黑体" panose="020B0500000000000000" pitchFamily="34" charset="-122"/>
                <a:ea typeface="思源黑体" panose="020B0500000000000000" pitchFamily="34" charset="-122"/>
              </a:rPr>
              <a:t>可订购访问</a:t>
            </a:r>
            <a:r>
              <a:rPr lang="en-US" altLang="zh-CN" sz="2000" dirty="0">
                <a:latin typeface="思源黑体" panose="020B0500000000000000" pitchFamily="34" charset="-122"/>
                <a:ea typeface="思源黑体" panose="020B0500000000000000" pitchFamily="34" charset="-122"/>
              </a:rPr>
              <a:t>2000</a:t>
            </a:r>
            <a:r>
              <a:rPr lang="zh-CN" altLang="en-US" sz="2000" dirty="0">
                <a:latin typeface="思源黑体" panose="020B0500000000000000" pitchFamily="34" charset="-122"/>
                <a:ea typeface="思源黑体" panose="020B0500000000000000" pitchFamily="34" charset="-122"/>
              </a:rPr>
              <a:t>年至今的所有会议的文献</a:t>
            </a:r>
          </a:p>
          <a:p>
            <a:pPr marL="342900" indent="-342900" algn="just">
              <a:lnSpc>
                <a:spcPct val="150000"/>
              </a:lnSpc>
              <a:spcBef>
                <a:spcPts val="1200"/>
              </a:spcBef>
              <a:buFont typeface="Wingdings" panose="05000000000000000000" pitchFamily="2" charset="2"/>
              <a:buChar char="p"/>
              <a:defRPr/>
            </a:pPr>
            <a:r>
              <a:rPr lang="zh-CN" altLang="en-US" sz="2000" dirty="0" smtClean="0">
                <a:latin typeface="思源黑体" panose="020B0500000000000000" pitchFamily="34" charset="-122"/>
                <a:ea typeface="思源黑体" panose="020B0500000000000000" pitchFamily="34" charset="-122"/>
              </a:rPr>
              <a:t>每年</a:t>
            </a:r>
            <a:r>
              <a:rPr lang="zh-CN" altLang="en-US" sz="2000" dirty="0">
                <a:latin typeface="思源黑体" panose="020B0500000000000000" pitchFamily="34" charset="-122"/>
                <a:ea typeface="思源黑体" panose="020B0500000000000000" pitchFamily="34" charset="-122"/>
              </a:rPr>
              <a:t>举办约</a:t>
            </a:r>
            <a:r>
              <a:rPr lang="en-US" altLang="zh-CN" sz="2000" dirty="0">
                <a:latin typeface="思源黑体" panose="020B0500000000000000" pitchFamily="34" charset="-122"/>
                <a:ea typeface="思源黑体" panose="020B0500000000000000" pitchFamily="34" charset="-122"/>
              </a:rPr>
              <a:t>4</a:t>
            </a:r>
            <a:r>
              <a:rPr lang="en-US" sz="2000" dirty="0">
                <a:latin typeface="思源黑体" panose="020B0500000000000000" pitchFamily="34" charset="-122"/>
                <a:ea typeface="思源黑体" panose="020B0500000000000000" pitchFamily="34" charset="-122"/>
              </a:rPr>
              <a:t>0</a:t>
            </a:r>
            <a:r>
              <a:rPr lang="zh-CN" altLang="en-US" sz="2000" dirty="0">
                <a:latin typeface="思源黑体" panose="020B0500000000000000" pitchFamily="34" charset="-122"/>
                <a:ea typeface="思源黑体" panose="020B0500000000000000" pitchFamily="34" charset="-122"/>
              </a:rPr>
              <a:t>场会议，出版</a:t>
            </a:r>
            <a:r>
              <a:rPr lang="zh-CN" altLang="en-US" sz="2000" dirty="0" smtClean="0">
                <a:latin typeface="思源黑体" panose="020B0500000000000000" pitchFamily="34" charset="-122"/>
                <a:ea typeface="思源黑体" panose="020B0500000000000000" pitchFamily="34" charset="-122"/>
              </a:rPr>
              <a:t>约</a:t>
            </a:r>
            <a:r>
              <a:rPr lang="en-US" sz="2000" dirty="0" smtClean="0">
                <a:latin typeface="思源黑体" panose="020B0500000000000000" pitchFamily="34" charset="-122"/>
                <a:ea typeface="思源黑体" panose="020B0500000000000000" pitchFamily="34" charset="-122"/>
              </a:rPr>
              <a:t>100</a:t>
            </a:r>
            <a:r>
              <a:rPr lang="zh-CN" altLang="en-US" sz="2000" dirty="0">
                <a:latin typeface="思源黑体" panose="020B0500000000000000" pitchFamily="34" charset="-122"/>
                <a:ea typeface="思源黑体" panose="020B0500000000000000" pitchFamily="34" charset="-122"/>
              </a:rPr>
              <a:t>卷</a:t>
            </a:r>
            <a:r>
              <a:rPr lang="zh-CN" altLang="en-US" sz="2000" dirty="0" smtClean="0">
                <a:latin typeface="思源黑体" panose="020B0500000000000000" pitchFamily="34" charset="-122"/>
                <a:ea typeface="思源黑体" panose="020B0500000000000000" pitchFamily="34" charset="-122"/>
              </a:rPr>
              <a:t>会议</a:t>
            </a:r>
            <a:r>
              <a:rPr lang="zh-CN" altLang="en-US" sz="2000" dirty="0">
                <a:latin typeface="思源黑体" panose="020B0500000000000000" pitchFamily="34" charset="-122"/>
                <a:ea typeface="思源黑体" panose="020B0500000000000000" pitchFamily="34" charset="-122"/>
              </a:rPr>
              <a:t>文献</a:t>
            </a:r>
            <a:endParaRPr lang="en-US" altLang="zh-CN" sz="2000" dirty="0">
              <a:latin typeface="思源黑体" panose="020B0500000000000000" pitchFamily="34" charset="-122"/>
              <a:ea typeface="思源黑体" panose="020B0500000000000000" pitchFamily="34" charset="-122"/>
            </a:endParaRPr>
          </a:p>
          <a:p>
            <a:pPr marL="342900" indent="-342900" algn="just">
              <a:lnSpc>
                <a:spcPct val="150000"/>
              </a:lnSpc>
              <a:spcBef>
                <a:spcPts val="1200"/>
              </a:spcBef>
              <a:buFont typeface="Wingdings" panose="05000000000000000000" pitchFamily="2" charset="2"/>
              <a:buChar char="p"/>
              <a:defRPr/>
            </a:pPr>
            <a:r>
              <a:rPr lang="zh-CN" altLang="en-US" sz="2000" dirty="0" smtClean="0">
                <a:latin typeface="思源黑体" panose="020B0500000000000000" pitchFamily="34" charset="-122"/>
                <a:ea typeface="思源黑体" panose="020B0500000000000000" pitchFamily="34" charset="-122"/>
              </a:rPr>
              <a:t>会议文献按系列约</a:t>
            </a:r>
            <a:r>
              <a:rPr lang="en-US" altLang="zh-CN" sz="2000" dirty="0" smtClean="0">
                <a:latin typeface="思源黑体" panose="020B0500000000000000" pitchFamily="34" charset="-122"/>
                <a:ea typeface="思源黑体" panose="020B0500000000000000" pitchFamily="34" charset="-122"/>
              </a:rPr>
              <a:t>60</a:t>
            </a:r>
            <a:r>
              <a:rPr lang="zh-CN" altLang="en-US" sz="2000" dirty="0" smtClean="0">
                <a:latin typeface="思源黑体" panose="020B0500000000000000" pitchFamily="34" charset="-122"/>
                <a:ea typeface="思源黑体" panose="020B0500000000000000" pitchFamily="34" charset="-122"/>
              </a:rPr>
              <a:t>种，超过</a:t>
            </a:r>
            <a:r>
              <a:rPr lang="en-US" altLang="zh-CN" sz="2000" dirty="0" smtClean="0">
                <a:latin typeface="思源黑体" panose="020B0500000000000000" pitchFamily="34" charset="-122"/>
                <a:ea typeface="思源黑体" panose="020B0500000000000000" pitchFamily="34" charset="-122"/>
              </a:rPr>
              <a:t>2,000</a:t>
            </a:r>
            <a:r>
              <a:rPr lang="zh-CN" altLang="en-US" sz="2000" dirty="0" smtClean="0">
                <a:latin typeface="思源黑体" panose="020B0500000000000000" pitchFamily="34" charset="-122"/>
                <a:ea typeface="思源黑体" panose="020B0500000000000000" pitchFamily="34" charset="-122"/>
              </a:rPr>
              <a:t>卷</a:t>
            </a:r>
            <a:endParaRPr lang="en-US" altLang="zh-CN" sz="2000" dirty="0" smtClean="0">
              <a:latin typeface="思源黑体" panose="020B0500000000000000" pitchFamily="34" charset="-122"/>
              <a:ea typeface="思源黑体" panose="020B0500000000000000" pitchFamily="34" charset="-122"/>
            </a:endParaRPr>
          </a:p>
          <a:p>
            <a:pPr marL="342900" indent="-342900" algn="just">
              <a:lnSpc>
                <a:spcPct val="150000"/>
              </a:lnSpc>
              <a:spcBef>
                <a:spcPts val="1200"/>
              </a:spcBef>
              <a:buFont typeface="Wingdings" panose="05000000000000000000" pitchFamily="2" charset="2"/>
              <a:buChar char="p"/>
              <a:defRPr/>
            </a:pPr>
            <a:r>
              <a:rPr lang="zh-CN" altLang="en-US" sz="2000" dirty="0" smtClean="0">
                <a:latin typeface="思源黑体" panose="020B0500000000000000" pitchFamily="34" charset="-122"/>
                <a:ea typeface="思源黑体" panose="020B0500000000000000" pitchFamily="34" charset="-122"/>
              </a:rPr>
              <a:t>会议文献篇数收录了超过</a:t>
            </a:r>
            <a:r>
              <a:rPr lang="en-US" altLang="zh-CN" sz="2000" dirty="0" smtClean="0">
                <a:latin typeface="思源黑体" panose="020B0500000000000000" pitchFamily="34" charset="-122"/>
                <a:ea typeface="思源黑体" panose="020B0500000000000000" pitchFamily="34" charset="-122"/>
              </a:rPr>
              <a:t>18</a:t>
            </a:r>
            <a:r>
              <a:rPr lang="zh-CN" altLang="en-US" sz="2000" dirty="0" smtClean="0">
                <a:latin typeface="思源黑体" panose="020B0500000000000000" pitchFamily="34" charset="-122"/>
                <a:ea typeface="思源黑体" panose="020B0500000000000000" pitchFamily="34" charset="-122"/>
              </a:rPr>
              <a:t>万篇</a:t>
            </a:r>
            <a:endParaRPr lang="en-US" altLang="zh-CN" sz="2000" dirty="0">
              <a:latin typeface="思源黑体" panose="020B0500000000000000" pitchFamily="34" charset="-122"/>
              <a:ea typeface="思源黑体" panose="020B0500000000000000" pitchFamily="34" charset="-122"/>
            </a:endParaRPr>
          </a:p>
          <a:p>
            <a:pPr marL="342900" indent="-342900" algn="just">
              <a:lnSpc>
                <a:spcPct val="150000"/>
              </a:lnSpc>
              <a:spcBef>
                <a:spcPts val="1200"/>
              </a:spcBef>
              <a:buFont typeface="Wingdings" panose="05000000000000000000" pitchFamily="2" charset="2"/>
              <a:buChar char="p"/>
              <a:defRPr/>
            </a:pPr>
            <a:r>
              <a:rPr lang="zh-CN" altLang="en-US" sz="2000" dirty="0">
                <a:latin typeface="思源黑体" panose="020B0500000000000000" pitchFamily="34" charset="-122"/>
                <a:ea typeface="思源黑体" panose="020B0500000000000000" pitchFamily="34" charset="-122"/>
              </a:rPr>
              <a:t>绝大部分</a:t>
            </a:r>
            <a:r>
              <a:rPr lang="zh-CN" altLang="en-US" sz="2000" dirty="0" smtClean="0">
                <a:latin typeface="思源黑体" panose="020B0500000000000000" pitchFamily="34" charset="-122"/>
                <a:ea typeface="思源黑体" panose="020B0500000000000000" pitchFamily="34" charset="-122"/>
              </a:rPr>
              <a:t>内容被</a:t>
            </a:r>
            <a:r>
              <a:rPr lang="en-US" sz="2000" dirty="0">
                <a:latin typeface="思源黑体" panose="020B0500000000000000" pitchFamily="34" charset="-122"/>
                <a:ea typeface="思源黑体" panose="020B0500000000000000" pitchFamily="34" charset="-122"/>
              </a:rPr>
              <a:t>EI</a:t>
            </a:r>
            <a:r>
              <a:rPr lang="zh-CN" altLang="en-US" sz="2000" dirty="0">
                <a:latin typeface="思源黑体" panose="020B0500000000000000" pitchFamily="34" charset="-122"/>
                <a:ea typeface="思源黑体" panose="020B0500000000000000" pitchFamily="34" charset="-122"/>
              </a:rPr>
              <a:t>（工程索引）和</a:t>
            </a:r>
            <a:r>
              <a:rPr lang="en-US" sz="2000" dirty="0">
                <a:latin typeface="思源黑体" panose="020B0500000000000000" pitchFamily="34" charset="-122"/>
                <a:ea typeface="思源黑体" panose="020B0500000000000000" pitchFamily="34" charset="-122"/>
              </a:rPr>
              <a:t>CPCI-S</a:t>
            </a:r>
            <a:r>
              <a:rPr lang="zh-CN" altLang="en-US" sz="2000" dirty="0">
                <a:latin typeface="思源黑体" panose="020B0500000000000000" pitchFamily="34" charset="-122"/>
                <a:ea typeface="思源黑体" panose="020B0500000000000000" pitchFamily="34" charset="-122"/>
              </a:rPr>
              <a:t>（科技会议录索引）收录，</a:t>
            </a:r>
            <a:r>
              <a:rPr lang="zh-CN" altLang="zh-CN" sz="2000" dirty="0">
                <a:latin typeface="思源黑体" panose="020B0500000000000000" pitchFamily="34" charset="-122"/>
                <a:ea typeface="思源黑体" panose="020B0500000000000000" pitchFamily="34" charset="-122"/>
              </a:rPr>
              <a:t>其中</a:t>
            </a:r>
            <a:r>
              <a:rPr lang="en-US" altLang="zh-CN" sz="2000" dirty="0">
                <a:latin typeface="思源黑体" panose="020B0500000000000000" pitchFamily="34" charset="-122"/>
                <a:ea typeface="思源黑体" panose="020B0500000000000000" pitchFamily="34" charset="-122"/>
              </a:rPr>
              <a:t>EI</a:t>
            </a:r>
            <a:r>
              <a:rPr lang="zh-CN" altLang="zh-CN" sz="2000" dirty="0">
                <a:latin typeface="思源黑体" panose="020B0500000000000000" pitchFamily="34" charset="-122"/>
                <a:ea typeface="思源黑体" panose="020B0500000000000000" pitchFamily="34" charset="-122"/>
              </a:rPr>
              <a:t>收录</a:t>
            </a:r>
            <a:r>
              <a:rPr lang="zh-CN" altLang="en-US" sz="2000" dirty="0" smtClean="0">
                <a:latin typeface="思源黑体" panose="020B0500000000000000" pitchFamily="34" charset="-122"/>
                <a:ea typeface="思源黑体" panose="020B0500000000000000" pitchFamily="34" charset="-122"/>
              </a:rPr>
              <a:t>超过</a:t>
            </a:r>
            <a:r>
              <a:rPr lang="en-US" altLang="zh-CN" sz="2000" dirty="0" smtClean="0">
                <a:latin typeface="思源黑体" panose="020B0500000000000000" pitchFamily="34" charset="-122"/>
                <a:ea typeface="思源黑体" panose="020B0500000000000000" pitchFamily="34" charset="-122"/>
              </a:rPr>
              <a:t>12</a:t>
            </a:r>
            <a:r>
              <a:rPr lang="zh-CN" altLang="en-US" sz="2000" dirty="0" smtClean="0">
                <a:latin typeface="思源黑体" panose="020B0500000000000000" pitchFamily="34" charset="-122"/>
                <a:ea typeface="思源黑体" panose="020B0500000000000000" pitchFamily="34" charset="-122"/>
              </a:rPr>
              <a:t>万</a:t>
            </a:r>
            <a:r>
              <a:rPr lang="zh-CN" altLang="zh-CN" sz="2000" dirty="0" smtClean="0">
                <a:latin typeface="思源黑体" panose="020B0500000000000000" pitchFamily="34" charset="-122"/>
                <a:ea typeface="思源黑体" panose="020B0500000000000000" pitchFamily="34" charset="-122"/>
              </a:rPr>
              <a:t>篇</a:t>
            </a:r>
            <a:endParaRPr lang="en-US" altLang="zh-CN" sz="2000" dirty="0">
              <a:latin typeface="思源黑体" panose="020B0500000000000000" pitchFamily="34" charset="-122"/>
              <a:ea typeface="思源黑体" panose="020B0500000000000000" pitchFamily="34" charset="-122"/>
            </a:endParaRPr>
          </a:p>
        </p:txBody>
      </p:sp>
      <p:sp>
        <p:nvSpPr>
          <p:cNvPr id="17412" name="Title 1"/>
          <p:cNvSpPr txBox="1">
            <a:spLocks/>
          </p:cNvSpPr>
          <p:nvPr/>
        </p:nvSpPr>
        <p:spPr bwMode="auto">
          <a:xfrm>
            <a:off x="2207568" y="896088"/>
            <a:ext cx="847248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会议录</a:t>
            </a:r>
            <a:endParaRPr lang="en-US" altLang="zh-CN" u="sng" dirty="0">
              <a:solidFill>
                <a:srgbClr val="00B0F0"/>
              </a:solidFill>
              <a:latin typeface="思源黑体" panose="020B0500000000000000" pitchFamily="34" charset="-122"/>
              <a:ea typeface="思源黑体" panose="020B0500000000000000" pitchFamily="34" charset="-122"/>
            </a:endParaRPr>
          </a:p>
        </p:txBody>
      </p:sp>
      <p:sp>
        <p:nvSpPr>
          <p:cNvPr id="9" name="矩形 8"/>
          <p:cNvSpPr/>
          <p:nvPr/>
        </p:nvSpPr>
        <p:spPr>
          <a:xfrm>
            <a:off x="7747054" y="2530332"/>
            <a:ext cx="3500462" cy="369332"/>
          </a:xfrm>
          <a:prstGeom prst="rect">
            <a:avLst/>
          </a:prstGeom>
          <a:solidFill>
            <a:schemeClr val="accent2">
              <a:lumMod val="75000"/>
            </a:schemeClr>
          </a:solidFill>
          <a:ln>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en-US" altLang="zh-CN" b="1" dirty="0">
                <a:ln/>
                <a:solidFill>
                  <a:schemeClr val="bg1"/>
                </a:solidFill>
                <a:latin typeface="思源黑体" panose="020B0500000000000000" pitchFamily="34" charset="-122"/>
                <a:ea typeface="思源黑体" panose="020B0500000000000000" pitchFamily="34" charset="-122"/>
              </a:rPr>
              <a:t>2000</a:t>
            </a:r>
            <a:r>
              <a:rPr lang="zh-CN" altLang="en-US" b="1" dirty="0">
                <a:ln/>
                <a:solidFill>
                  <a:schemeClr val="bg1"/>
                </a:solidFill>
                <a:latin typeface="思源黑体" panose="020B0500000000000000" pitchFamily="34" charset="-122"/>
                <a:ea typeface="思源黑体" panose="020B0500000000000000" pitchFamily="34" charset="-122"/>
              </a:rPr>
              <a:t>至今</a:t>
            </a:r>
            <a:r>
              <a:rPr lang="en-US" altLang="zh-CN" b="1" dirty="0">
                <a:ln/>
                <a:solidFill>
                  <a:schemeClr val="bg1"/>
                </a:solidFill>
                <a:latin typeface="思源黑体" panose="020B0500000000000000" pitchFamily="34" charset="-122"/>
                <a:ea typeface="思源黑体" panose="020B0500000000000000" pitchFamily="34" charset="-122"/>
              </a:rPr>
              <a:t> ASME Proceedings</a:t>
            </a:r>
          </a:p>
        </p:txBody>
      </p:sp>
      <p:graphicFrame>
        <p:nvGraphicFramePr>
          <p:cNvPr id="7" name="表格 6"/>
          <p:cNvGraphicFramePr>
            <a:graphicFrameLocks noGrp="1"/>
          </p:cNvGraphicFramePr>
          <p:nvPr>
            <p:extLst>
              <p:ext uri="{D42A27DB-BD31-4B8C-83A1-F6EECF244321}">
                <p14:modId xmlns:p14="http://schemas.microsoft.com/office/powerpoint/2010/main" val="1941536217"/>
              </p:ext>
            </p:extLst>
          </p:nvPr>
        </p:nvGraphicFramePr>
        <p:xfrm>
          <a:off x="7752184" y="3212976"/>
          <a:ext cx="3495332" cy="2893186"/>
        </p:xfrm>
        <a:graphic>
          <a:graphicData uri="http://schemas.openxmlformats.org/drawingml/2006/table">
            <a:tbl>
              <a:tblPr firstRow="1" bandRow="1">
                <a:tableStyleId>{9DCAF9ED-07DC-4A11-8D7F-57B35C25682E}</a:tableStyleId>
              </a:tblPr>
              <a:tblGrid>
                <a:gridCol w="3495332">
                  <a:extLst>
                    <a:ext uri="{9D8B030D-6E8A-4147-A177-3AD203B41FA5}">
                      <a16:colId xmlns:a16="http://schemas.microsoft.com/office/drawing/2014/main" val="20000"/>
                    </a:ext>
                  </a:extLst>
                </a:gridCol>
              </a:tblGrid>
              <a:tr h="400764">
                <a:tc>
                  <a:txBody>
                    <a:bodyPr/>
                    <a:lstStyle/>
                    <a:p>
                      <a:pPr algn="ctr"/>
                      <a:r>
                        <a:rPr lang="zh-CN" altLang="en-US" dirty="0">
                          <a:latin typeface="思源黑体" panose="020B0500000000000000" pitchFamily="34" charset="-122"/>
                          <a:ea typeface="思源黑体" panose="020B0500000000000000" pitchFamily="34" charset="-122"/>
                        </a:rPr>
                        <a:t>会议录浏览结构</a:t>
                      </a:r>
                      <a:endParaRPr lang="zh-CN" altLang="en-US" b="1" dirty="0">
                        <a:latin typeface="思源黑体" panose="020B0500000000000000" pitchFamily="34" charset="-122"/>
                        <a:ea typeface="思源黑体" panose="020B0500000000000000" pitchFamily="34" charset="-122"/>
                      </a:endParaRPr>
                    </a:p>
                  </a:txBody>
                  <a:tcPr/>
                </a:tc>
                <a:extLst>
                  <a:ext uri="{0D108BD9-81ED-4DB2-BD59-A6C34878D82A}">
                    <a16:rowId xmlns:a16="http://schemas.microsoft.com/office/drawing/2014/main" val="10000"/>
                  </a:ext>
                </a:extLst>
              </a:tr>
              <a:tr h="400764">
                <a:tc>
                  <a:txBody>
                    <a:bodyPr/>
                    <a:lstStyle/>
                    <a:p>
                      <a:pPr algn="ctr"/>
                      <a:r>
                        <a:rPr lang="zh-CN" altLang="en-US" sz="1600" dirty="0">
                          <a:latin typeface="思源黑体" panose="020B0500000000000000" pitchFamily="34" charset="-122"/>
                          <a:ea typeface="思源黑体" panose="020B0500000000000000" pitchFamily="34" charset="-122"/>
                        </a:rPr>
                        <a:t>系列名称（如</a:t>
                      </a:r>
                      <a:r>
                        <a:rPr lang="en-US" altLang="zh-CN" sz="1600" dirty="0">
                          <a:latin typeface="思源黑体" panose="020B0500000000000000" pitchFamily="34" charset="-122"/>
                          <a:ea typeface="思源黑体" panose="020B0500000000000000" pitchFamily="34" charset="-122"/>
                        </a:rPr>
                        <a:t>IMECE</a:t>
                      </a:r>
                      <a:r>
                        <a:rPr lang="zh-CN" altLang="en-US" sz="1600" dirty="0">
                          <a:latin typeface="思源黑体" panose="020B0500000000000000" pitchFamily="34" charset="-122"/>
                          <a:ea typeface="思源黑体" panose="020B0500000000000000" pitchFamily="34" charset="-122"/>
                        </a:rPr>
                        <a:t>）</a:t>
                      </a:r>
                    </a:p>
                  </a:txBody>
                  <a:tcPr/>
                </a:tc>
                <a:extLst>
                  <a:ext uri="{0D108BD9-81ED-4DB2-BD59-A6C34878D82A}">
                    <a16:rowId xmlns:a16="http://schemas.microsoft.com/office/drawing/2014/main" val="10001"/>
                  </a:ext>
                </a:extLst>
              </a:tr>
              <a:tr h="400764">
                <a:tc>
                  <a:txBody>
                    <a:bodyPr/>
                    <a:lstStyle/>
                    <a:p>
                      <a:pPr algn="ctr"/>
                      <a:r>
                        <a:rPr lang="zh-CN" altLang="en-US" sz="1600" dirty="0">
                          <a:latin typeface="思源黑体" panose="020B0500000000000000" pitchFamily="34" charset="-122"/>
                          <a:ea typeface="思源黑体" panose="020B0500000000000000" pitchFamily="34" charset="-122"/>
                        </a:rPr>
                        <a:t>年份（如</a:t>
                      </a:r>
                      <a:r>
                        <a:rPr lang="en-US" altLang="zh-CN" sz="1600" dirty="0" smtClean="0">
                          <a:latin typeface="思源黑体" panose="020B0500000000000000" pitchFamily="34" charset="-122"/>
                          <a:ea typeface="思源黑体" panose="020B0500000000000000" pitchFamily="34" charset="-122"/>
                        </a:rPr>
                        <a:t>2022</a:t>
                      </a:r>
                      <a:r>
                        <a:rPr lang="zh-CN" altLang="en-US" sz="1600" dirty="0" smtClean="0">
                          <a:latin typeface="思源黑体" panose="020B0500000000000000" pitchFamily="34" charset="-122"/>
                          <a:ea typeface="思源黑体" panose="020B0500000000000000" pitchFamily="34" charset="-122"/>
                        </a:rPr>
                        <a:t>）</a:t>
                      </a:r>
                      <a:endParaRPr lang="zh-CN" altLang="en-US" sz="1600" dirty="0">
                        <a:latin typeface="思源黑体" panose="020B0500000000000000" pitchFamily="34" charset="-122"/>
                        <a:ea typeface="思源黑体" panose="020B0500000000000000" pitchFamily="34" charset="-122"/>
                      </a:endParaRPr>
                    </a:p>
                  </a:txBody>
                  <a:tcPr/>
                </a:tc>
                <a:extLst>
                  <a:ext uri="{0D108BD9-81ED-4DB2-BD59-A6C34878D82A}">
                    <a16:rowId xmlns:a16="http://schemas.microsoft.com/office/drawing/2014/main" val="10002"/>
                  </a:ext>
                </a:extLst>
              </a:tr>
              <a:tr h="400764">
                <a:tc>
                  <a:txBody>
                    <a:bodyPr/>
                    <a:lstStyle/>
                    <a:p>
                      <a:pPr algn="ctr"/>
                      <a:r>
                        <a:rPr lang="zh-CN" altLang="en-US" sz="1600" dirty="0">
                          <a:latin typeface="思源黑体" panose="020B0500000000000000" pitchFamily="34" charset="-122"/>
                          <a:ea typeface="思源黑体" panose="020B0500000000000000" pitchFamily="34" charset="-122"/>
                        </a:rPr>
                        <a:t>卷（</a:t>
                      </a:r>
                      <a:r>
                        <a:rPr lang="zh-CN" altLang="en-US" sz="1600" dirty="0" smtClean="0">
                          <a:latin typeface="思源黑体" panose="020B0500000000000000" pitchFamily="34" charset="-122"/>
                          <a:ea typeface="思源黑体" panose="020B0500000000000000" pitchFamily="34" charset="-122"/>
                        </a:rPr>
                        <a:t>如</a:t>
                      </a:r>
                      <a:r>
                        <a:rPr lang="en-US" altLang="zh-CN" sz="1600" dirty="0" smtClean="0">
                          <a:latin typeface="思源黑体" panose="020B0500000000000000" pitchFamily="34" charset="-122"/>
                          <a:ea typeface="思源黑体" panose="020B0500000000000000" pitchFamily="34" charset="-122"/>
                        </a:rPr>
                        <a:t>Advanced Manufacturing</a:t>
                      </a:r>
                      <a:r>
                        <a:rPr lang="zh-CN" altLang="en-US" sz="1600" dirty="0" smtClean="0">
                          <a:latin typeface="思源黑体" panose="020B0500000000000000" pitchFamily="34" charset="-122"/>
                          <a:ea typeface="思源黑体" panose="020B0500000000000000" pitchFamily="34" charset="-122"/>
                        </a:rPr>
                        <a:t>）</a:t>
                      </a:r>
                      <a:endParaRPr lang="zh-CN" altLang="en-US" sz="1600" dirty="0">
                        <a:latin typeface="思源黑体" panose="020B0500000000000000" pitchFamily="34" charset="-122"/>
                        <a:ea typeface="思源黑体" panose="020B0500000000000000" pitchFamily="34" charset="-122"/>
                      </a:endParaRPr>
                    </a:p>
                  </a:txBody>
                  <a:tcPr/>
                </a:tc>
                <a:extLst>
                  <a:ext uri="{0D108BD9-81ED-4DB2-BD59-A6C34878D82A}">
                    <a16:rowId xmlns:a16="http://schemas.microsoft.com/office/drawing/2014/main" val="10003"/>
                  </a:ext>
                </a:extLst>
              </a:tr>
              <a:tr h="889366">
                <a:tc>
                  <a:txBody>
                    <a:bodyPr/>
                    <a:lstStyle/>
                    <a:p>
                      <a:pPr algn="ctr"/>
                      <a:r>
                        <a:rPr lang="zh-CN" altLang="en-US" sz="1600" dirty="0" smtClean="0">
                          <a:latin typeface="思源黑体" panose="020B0500000000000000" pitchFamily="34" charset="-122"/>
                          <a:ea typeface="思源黑体" panose="020B0500000000000000" pitchFamily="34" charset="-122"/>
                        </a:rPr>
                        <a:t>期（如</a:t>
                      </a:r>
                      <a:r>
                        <a:rPr lang="en-US" altLang="zh-CN" sz="1600" dirty="0" smtClean="0">
                          <a:latin typeface="思源黑体" panose="020B0500000000000000" pitchFamily="34" charset="-122"/>
                          <a:ea typeface="思源黑体" panose="020B0500000000000000" pitchFamily="34" charset="-122"/>
                        </a:rPr>
                        <a:t>A Bio-Printing Strategy to Fabricate Geometrically Accurate 3d Scaffolds</a:t>
                      </a:r>
                      <a:r>
                        <a:rPr lang="zh-CN" altLang="en-US" sz="1600" dirty="0" smtClean="0">
                          <a:latin typeface="思源黑体" panose="020B0500000000000000" pitchFamily="34" charset="-122"/>
                          <a:ea typeface="思源黑体" panose="020B0500000000000000" pitchFamily="34" charset="-122"/>
                        </a:rPr>
                        <a:t>）</a:t>
                      </a:r>
                      <a:endParaRPr lang="zh-CN" altLang="en-US" sz="1600" dirty="0">
                        <a:latin typeface="思源黑体" panose="020B0500000000000000" pitchFamily="34" charset="-122"/>
                        <a:ea typeface="思源黑体" panose="020B0500000000000000" pitchFamily="34" charset="-122"/>
                      </a:endParaRPr>
                    </a:p>
                  </a:txBody>
                  <a:tcPr/>
                </a:tc>
                <a:extLst>
                  <a:ext uri="{0D108BD9-81ED-4DB2-BD59-A6C34878D82A}">
                    <a16:rowId xmlns:a16="http://schemas.microsoft.com/office/drawing/2014/main" val="10004"/>
                  </a:ext>
                </a:extLst>
              </a:tr>
              <a:tr h="400764">
                <a:tc>
                  <a:txBody>
                    <a:bodyPr/>
                    <a:lstStyle/>
                    <a:p>
                      <a:pPr algn="ctr"/>
                      <a:r>
                        <a:rPr lang="zh-CN" altLang="en-US" sz="1600" dirty="0">
                          <a:latin typeface="思源黑体" panose="020B0500000000000000" pitchFamily="34" charset="-122"/>
                          <a:ea typeface="思源黑体" panose="020B0500000000000000" pitchFamily="34" charset="-122"/>
                        </a:rPr>
                        <a:t>文章（</a:t>
                      </a:r>
                      <a:r>
                        <a:rPr lang="en-US" altLang="zh-CN" sz="1600" dirty="0">
                          <a:latin typeface="思源黑体" panose="020B0500000000000000" pitchFamily="34" charset="-122"/>
                          <a:ea typeface="思源黑体" panose="020B0500000000000000" pitchFamily="34" charset="-122"/>
                        </a:rPr>
                        <a:t>PDF</a:t>
                      </a:r>
                      <a:r>
                        <a:rPr lang="zh-CN" altLang="en-US" sz="1600" dirty="0">
                          <a:latin typeface="思源黑体" panose="020B0500000000000000" pitchFamily="34" charset="-122"/>
                          <a:ea typeface="思源黑体" panose="020B0500000000000000" pitchFamily="34" charset="-122"/>
                        </a:rPr>
                        <a:t>格式）</a:t>
                      </a:r>
                    </a:p>
                  </a:txBody>
                  <a:tcPr/>
                </a:tc>
                <a:extLst>
                  <a:ext uri="{0D108BD9-81ED-4DB2-BD59-A6C34878D82A}">
                    <a16:rowId xmlns:a16="http://schemas.microsoft.com/office/drawing/2014/main" val="10005"/>
                  </a:ext>
                </a:extLst>
              </a:tr>
            </a:tbl>
          </a:graphicData>
        </a:graphic>
      </p:graphicFrame>
      <p:pic>
        <p:nvPicPr>
          <p:cNvPr id="2" name="图片 1"/>
          <p:cNvPicPr>
            <a:picLocks noChangeAspect="1"/>
          </p:cNvPicPr>
          <p:nvPr/>
        </p:nvPicPr>
        <p:blipFill>
          <a:blip r:embed="rId3"/>
          <a:stretch>
            <a:fillRect/>
          </a:stretch>
        </p:blipFill>
        <p:spPr>
          <a:xfrm>
            <a:off x="1199456" y="1729065"/>
            <a:ext cx="10678815" cy="458167"/>
          </a:xfrm>
          <a:prstGeom prst="rect">
            <a:avLst/>
          </a:prstGeom>
        </p:spPr>
      </p:pic>
    </p:spTree>
    <p:extLst>
      <p:ext uri="{BB962C8B-B14F-4D97-AF65-F5344CB8AC3E}">
        <p14:creationId xmlns:p14="http://schemas.microsoft.com/office/powerpoint/2010/main" val="388953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txBox="1">
            <a:spLocks/>
          </p:cNvSpPr>
          <p:nvPr/>
        </p:nvSpPr>
        <p:spPr bwMode="auto">
          <a:xfrm>
            <a:off x="2207568" y="836712"/>
            <a:ext cx="8472487" cy="965200"/>
          </a:xfrm>
          <a:prstGeom prst="rect">
            <a:avLst/>
          </a:prstGeom>
          <a:noFill/>
          <a:ln w="9525">
            <a:noFill/>
            <a:miter lim="800000"/>
            <a:headEnd/>
            <a:tailEnd/>
          </a:ln>
        </p:spPr>
        <p:txBody>
          <a:bodyPr anchor="ctr"/>
          <a:lstStyle/>
          <a:p>
            <a:r>
              <a:rPr lang="zh-CN" altLang="en-US" sz="4000" dirty="0">
                <a:latin typeface="思源黑体" panose="020B0500000000000000" pitchFamily="34" charset="-122"/>
                <a:ea typeface="思源黑体" panose="020B0500000000000000" pitchFamily="34" charset="-122"/>
              </a:rPr>
              <a:t>会议文献来源示例</a:t>
            </a:r>
            <a:endParaRPr lang="en-US" altLang="zh-CN" sz="1600" u="sng" dirty="0">
              <a:solidFill>
                <a:srgbClr val="00B0F0"/>
              </a:solidFill>
              <a:latin typeface="思源黑体" panose="020B0500000000000000" pitchFamily="34" charset="-122"/>
              <a:ea typeface="思源黑体" panose="020B0500000000000000" pitchFamily="34" charset="-122"/>
            </a:endParaRPr>
          </a:p>
        </p:txBody>
      </p:sp>
      <p:graphicFrame>
        <p:nvGraphicFramePr>
          <p:cNvPr id="3" name="表格 2">
            <a:extLst>
              <a:ext uri="{FF2B5EF4-FFF2-40B4-BE49-F238E27FC236}">
                <a16:creationId xmlns:a16="http://schemas.microsoft.com/office/drawing/2014/main" id="{6B9B4949-EDBA-414E-A676-DE87CE5E1818}"/>
              </a:ext>
            </a:extLst>
          </p:cNvPr>
          <p:cNvGraphicFramePr>
            <a:graphicFrameLocks noGrp="1"/>
          </p:cNvGraphicFramePr>
          <p:nvPr>
            <p:extLst>
              <p:ext uri="{D42A27DB-BD31-4B8C-83A1-F6EECF244321}">
                <p14:modId xmlns:p14="http://schemas.microsoft.com/office/powerpoint/2010/main" val="2618962741"/>
              </p:ext>
            </p:extLst>
          </p:nvPr>
        </p:nvGraphicFramePr>
        <p:xfrm>
          <a:off x="2207567" y="2032894"/>
          <a:ext cx="7950460" cy="3998569"/>
        </p:xfrm>
        <a:graphic>
          <a:graphicData uri="http://schemas.openxmlformats.org/drawingml/2006/table">
            <a:tbl>
              <a:tblPr firstRow="1" bandRow="1">
                <a:tableStyleId>{3B4B98B0-60AC-42C2-AFA5-B58CD77FA1E5}</a:tableStyleId>
              </a:tblPr>
              <a:tblGrid>
                <a:gridCol w="7950460">
                  <a:extLst>
                    <a:ext uri="{9D8B030D-6E8A-4147-A177-3AD203B41FA5}">
                      <a16:colId xmlns:a16="http://schemas.microsoft.com/office/drawing/2014/main" val="1787667274"/>
                    </a:ext>
                  </a:extLst>
                </a:gridCol>
              </a:tblGrid>
              <a:tr h="409972">
                <a:tc>
                  <a:txBody>
                    <a:bodyPr/>
                    <a:lstStyle/>
                    <a:p>
                      <a:pPr marL="0" lvl="0" indent="0" algn="ctr">
                        <a:lnSpc>
                          <a:spcPct val="150000"/>
                        </a:lnSpc>
                        <a:spcAft>
                          <a:spcPts val="600"/>
                        </a:spcAft>
                        <a:buFont typeface="Wingdings" panose="05000000000000000000" pitchFamily="2" charset="2"/>
                        <a:buNone/>
                      </a:pPr>
                      <a:r>
                        <a:rPr lang="en-US" alt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rPr>
                        <a:t> </a:t>
                      </a:r>
                      <a:r>
                        <a:rPr lang="en-US" altLang="zh-CN" sz="1600" b="0" kern="100" dirty="0">
                          <a:solidFill>
                            <a:schemeClr val="tx1"/>
                          </a:solidFill>
                          <a:effectLst/>
                          <a:latin typeface="思源黑体" panose="020B0500000000000000" pitchFamily="34" charset="-122"/>
                          <a:ea typeface="思源黑体" panose="020B0500000000000000" pitchFamily="34" charset="-122"/>
                          <a:cs typeface="+mn-cs"/>
                        </a:rPr>
                        <a:t>GT </a:t>
                      </a:r>
                      <a:r>
                        <a:rPr lang="zh-CN" altLang="en-US" sz="1600" b="0" kern="100" dirty="0">
                          <a:solidFill>
                            <a:schemeClr val="tx1"/>
                          </a:solidFill>
                          <a:effectLst/>
                          <a:latin typeface="思源黑体" panose="020B0500000000000000" pitchFamily="34" charset="-122"/>
                          <a:ea typeface="思源黑体" panose="020B0500000000000000" pitchFamily="34" charset="-122"/>
                          <a:cs typeface="+mn-cs"/>
                        </a:rPr>
                        <a:t>涡轮博览会</a:t>
                      </a:r>
                    </a:p>
                  </a:txBody>
                  <a:tcPr marL="68580" marR="68580" marT="0" marB="0"/>
                </a:tc>
                <a:extLst>
                  <a:ext uri="{0D108BD9-81ED-4DB2-BD59-A6C34878D82A}">
                    <a16:rowId xmlns:a16="http://schemas.microsoft.com/office/drawing/2014/main" val="1999530607"/>
                  </a:ext>
                </a:extLst>
              </a:tr>
              <a:tr h="395307">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HT </a:t>
                      </a:r>
                      <a:r>
                        <a:rPr lang="zh-CN" sz="1600" b="0" kern="100" dirty="0">
                          <a:effectLst/>
                          <a:latin typeface="思源黑体" panose="020B0500000000000000" pitchFamily="34" charset="-122"/>
                          <a:ea typeface="思源黑体" panose="020B0500000000000000" pitchFamily="34" charset="-122"/>
                        </a:rPr>
                        <a:t>传热会议</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143943736"/>
                  </a:ext>
                </a:extLst>
              </a:tr>
              <a:tr h="395307">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IMECE  </a:t>
                      </a:r>
                      <a:r>
                        <a:rPr lang="zh-CN" sz="1600" b="0" kern="100" dirty="0">
                          <a:effectLst/>
                          <a:latin typeface="思源黑体" panose="020B0500000000000000" pitchFamily="34" charset="-122"/>
                          <a:ea typeface="思源黑体" panose="020B0500000000000000" pitchFamily="34" charset="-122"/>
                        </a:rPr>
                        <a:t>国际机械工程大会和博览</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4121725341"/>
                  </a:ext>
                </a:extLst>
              </a:tr>
              <a:tr h="395307">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JRC  ASME/IEEE</a:t>
                      </a:r>
                      <a:r>
                        <a:rPr lang="zh-CN" sz="1600" b="0" kern="100" dirty="0">
                          <a:effectLst/>
                          <a:latin typeface="思源黑体" panose="020B0500000000000000" pitchFamily="34" charset="-122"/>
                          <a:ea typeface="思源黑体" panose="020B0500000000000000" pitchFamily="34" charset="-122"/>
                        </a:rPr>
                        <a:t>联合轨道大会</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39822586"/>
                  </a:ext>
                </a:extLst>
              </a:tr>
              <a:tr h="337716">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SMASIS </a:t>
                      </a:r>
                      <a:r>
                        <a:rPr lang="zh-CN" sz="1600" b="0" kern="100" dirty="0">
                          <a:effectLst/>
                          <a:latin typeface="思源黑体" panose="020B0500000000000000" pitchFamily="34" charset="-122"/>
                          <a:ea typeface="思源黑体" panose="020B0500000000000000" pitchFamily="34" charset="-122"/>
                        </a:rPr>
                        <a:t>智慧</a:t>
                      </a:r>
                      <a:r>
                        <a:rPr lang="zh-CN" sz="1600" b="0" kern="100" dirty="0" smtClean="0">
                          <a:effectLst/>
                          <a:latin typeface="思源黑体" panose="020B0500000000000000" pitchFamily="34" charset="-122"/>
                          <a:ea typeface="思源黑体" panose="020B0500000000000000" pitchFamily="34" charset="-122"/>
                        </a:rPr>
                        <a:t>材料、自</a:t>
                      </a:r>
                      <a:r>
                        <a:rPr lang="zh-CN" sz="1600" b="0" kern="100" dirty="0">
                          <a:effectLst/>
                          <a:latin typeface="思源黑体" panose="020B0500000000000000" pitchFamily="34" charset="-122"/>
                          <a:ea typeface="思源黑体" panose="020B0500000000000000" pitchFamily="34" charset="-122"/>
                        </a:rPr>
                        <a:t>适应结构和智能系统会议</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543056455"/>
                  </a:ext>
                </a:extLst>
              </a:tr>
              <a:tr h="409972">
                <a:tc>
                  <a:txBody>
                    <a:bodyPr/>
                    <a:lstStyle/>
                    <a:p>
                      <a:pPr marL="0" lvl="0" indent="0" algn="ctr">
                        <a:lnSpc>
                          <a:spcPct val="150000"/>
                        </a:lnSpc>
                        <a:spcAft>
                          <a:spcPts val="600"/>
                        </a:spcAft>
                        <a:buFont typeface="Wingdings" panose="05000000000000000000" pitchFamily="2" charset="2"/>
                        <a:buNone/>
                      </a:pPr>
                      <a:r>
                        <a:rPr lang="zh-CN" altLang="en-US" sz="2000" b="0" kern="100" dirty="0">
                          <a:effectLst/>
                          <a:latin typeface="思源黑体" panose="020B0500000000000000" pitchFamily="34" charset="-122"/>
                          <a:ea typeface="思源黑体" panose="020B0500000000000000" pitchFamily="34" charset="-122"/>
                          <a:cs typeface="Times New Roman" panose="02020603050405020304" pitchFamily="18" charset="0"/>
                        </a:rPr>
                        <a:t> 	</a:t>
                      </a:r>
                      <a:r>
                        <a:rPr lang="en-US" altLang="zh-CN" sz="1600" b="0" kern="100" dirty="0">
                          <a:solidFill>
                            <a:schemeClr val="tx1"/>
                          </a:solidFill>
                          <a:effectLst/>
                          <a:latin typeface="思源黑体" panose="020B0500000000000000" pitchFamily="34" charset="-122"/>
                          <a:ea typeface="思源黑体" panose="020B0500000000000000" pitchFamily="34" charset="-122"/>
                          <a:cs typeface="+mn-cs"/>
                        </a:rPr>
                        <a:t>OMAE </a:t>
                      </a:r>
                      <a:r>
                        <a:rPr lang="zh-CN" altLang="en-US" sz="1600" b="0" kern="100" dirty="0">
                          <a:solidFill>
                            <a:schemeClr val="tx1"/>
                          </a:solidFill>
                          <a:effectLst/>
                          <a:latin typeface="思源黑体" panose="020B0500000000000000" pitchFamily="34" charset="-122"/>
                          <a:ea typeface="思源黑体" panose="020B0500000000000000" pitchFamily="34" charset="-122"/>
                          <a:cs typeface="+mn-cs"/>
                        </a:rPr>
                        <a:t>国际近海土壤力学和极地工程会议</a:t>
                      </a:r>
                    </a:p>
                  </a:txBody>
                  <a:tcPr marL="68580" marR="68580" marT="0" marB="0"/>
                </a:tc>
                <a:extLst>
                  <a:ext uri="{0D108BD9-81ED-4DB2-BD59-A6C34878D82A}">
                    <a16:rowId xmlns:a16="http://schemas.microsoft.com/office/drawing/2014/main" val="2070457226"/>
                  </a:ext>
                </a:extLst>
              </a:tr>
              <a:tr h="383122">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PVP  ASME</a:t>
                      </a:r>
                      <a:r>
                        <a:rPr lang="zh-CN" sz="1600" b="0" kern="100" dirty="0">
                          <a:effectLst/>
                          <a:latin typeface="思源黑体" panose="020B0500000000000000" pitchFamily="34" charset="-122"/>
                          <a:ea typeface="思源黑体" panose="020B0500000000000000" pitchFamily="34" charset="-122"/>
                        </a:rPr>
                        <a:t>压力容器和管线会议</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790891417"/>
                  </a:ext>
                </a:extLst>
              </a:tr>
              <a:tr h="383122">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ICONE  </a:t>
                      </a:r>
                      <a:r>
                        <a:rPr lang="zh-CN" sz="1600" b="0" kern="100" dirty="0">
                          <a:effectLst/>
                          <a:latin typeface="思源黑体" panose="020B0500000000000000" pitchFamily="34" charset="-122"/>
                          <a:ea typeface="思源黑体" panose="020B0500000000000000" pitchFamily="34" charset="-122"/>
                        </a:rPr>
                        <a:t>国际核工程会议</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441143657"/>
                  </a:ext>
                </a:extLst>
              </a:tr>
              <a:tr h="383122">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MSEC  </a:t>
                      </a:r>
                      <a:r>
                        <a:rPr lang="zh-CN" sz="1600" b="0" kern="100" dirty="0">
                          <a:effectLst/>
                          <a:latin typeface="思源黑体" panose="020B0500000000000000" pitchFamily="34" charset="-122"/>
                          <a:ea typeface="思源黑体" panose="020B0500000000000000" pitchFamily="34" charset="-122"/>
                        </a:rPr>
                        <a:t>国际制造科学和工程会议</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185936314"/>
                  </a:ext>
                </a:extLst>
              </a:tr>
              <a:tr h="383122">
                <a:tc>
                  <a:txBody>
                    <a:bodyPr/>
                    <a:lstStyle/>
                    <a:p>
                      <a:pPr marL="0" lvl="0" indent="0" algn="ctr">
                        <a:lnSpc>
                          <a:spcPct val="150000"/>
                        </a:lnSpc>
                        <a:spcAft>
                          <a:spcPts val="600"/>
                        </a:spcAft>
                        <a:buFont typeface="Wingdings" panose="05000000000000000000" pitchFamily="2" charset="2"/>
                        <a:buNone/>
                      </a:pPr>
                      <a:r>
                        <a:rPr lang="en-US" sz="1600" b="0" kern="100" dirty="0">
                          <a:effectLst/>
                          <a:latin typeface="思源黑体" panose="020B0500000000000000" pitchFamily="34" charset="-122"/>
                          <a:ea typeface="思源黑体" panose="020B0500000000000000" pitchFamily="34" charset="-122"/>
                        </a:rPr>
                        <a:t>IDETC/CIE  </a:t>
                      </a:r>
                      <a:r>
                        <a:rPr lang="zh-CN" sz="1600" b="0" kern="100" dirty="0">
                          <a:effectLst/>
                          <a:latin typeface="思源黑体" panose="020B0500000000000000" pitchFamily="34" charset="-122"/>
                          <a:ea typeface="思源黑体" panose="020B0500000000000000" pitchFamily="34" charset="-122"/>
                        </a:rPr>
                        <a:t>国际设计工程技术暨工程中的计算机和信息学会议</a:t>
                      </a:r>
                      <a:endParaRPr lang="zh-CN" sz="2000" b="0" kern="100" dirty="0">
                        <a:effectLst/>
                        <a:latin typeface="思源黑体" panose="020B0500000000000000" pitchFamily="34" charset="-122"/>
                        <a:ea typeface="思源黑体" panose="020B05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591668998"/>
                  </a:ext>
                </a:extLst>
              </a:tr>
            </a:tbl>
          </a:graphicData>
        </a:graphic>
      </p:graphicFrame>
    </p:spTree>
    <p:extLst>
      <p:ext uri="{BB962C8B-B14F-4D97-AF65-F5344CB8AC3E}">
        <p14:creationId xmlns:p14="http://schemas.microsoft.com/office/powerpoint/2010/main" val="22637756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txBox="1">
            <a:spLocks/>
          </p:cNvSpPr>
          <p:nvPr/>
        </p:nvSpPr>
        <p:spPr bwMode="auto">
          <a:xfrm>
            <a:off x="2135560" y="836712"/>
            <a:ext cx="4915324" cy="965200"/>
          </a:xfrm>
          <a:prstGeom prst="rect">
            <a:avLst/>
          </a:prstGeom>
          <a:noFill/>
          <a:ln w="9525">
            <a:noFill/>
            <a:miter lim="800000"/>
            <a:headEnd/>
            <a:tailEnd/>
          </a:ln>
        </p:spPr>
        <p:txBody>
          <a:bodyPr anchor="ctr"/>
          <a:lstStyle/>
          <a:p>
            <a:r>
              <a:rPr lang="zh-CN" altLang="en-US" sz="4400" dirty="0">
                <a:latin typeface="等线" panose="02010600030101010101" pitchFamily="2" charset="-122"/>
                <a:ea typeface="等线" panose="02010600030101010101" pitchFamily="2" charset="-122"/>
              </a:rPr>
              <a:t>知名会议</a:t>
            </a:r>
            <a:endParaRPr lang="en-US" altLang="zh-CN" u="sng" dirty="0">
              <a:solidFill>
                <a:srgbClr val="00B0F0"/>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F2F23E05-6B52-4070-8DE7-6EDC4ED03214}"/>
              </a:ext>
            </a:extLst>
          </p:cNvPr>
          <p:cNvSpPr/>
          <p:nvPr/>
        </p:nvSpPr>
        <p:spPr>
          <a:xfrm>
            <a:off x="2020277" y="3104204"/>
            <a:ext cx="6171966" cy="738664"/>
          </a:xfrm>
          <a:prstGeom prst="rect">
            <a:avLst/>
          </a:prstGeom>
        </p:spPr>
        <p:txBody>
          <a:bodyPr wrap="square">
            <a:spAutoFit/>
          </a:bodyPr>
          <a:lstStyle/>
          <a:p>
            <a:r>
              <a:rPr lang="en-US" altLang="zh-CN" sz="1400" b="1" dirty="0">
                <a:latin typeface="等线" panose="02010600030101010101" pitchFamily="2" charset="-122"/>
                <a:ea typeface="等线" panose="02010600030101010101" pitchFamily="2" charset="-122"/>
              </a:rPr>
              <a:t>Turbo Expo: Turbomachinery Technical Conference and Exposition  (GT) </a:t>
            </a:r>
            <a:r>
              <a:rPr lang="zh-CN" altLang="en-US" sz="1400" b="1" dirty="0">
                <a:latin typeface="等线" panose="02010600030101010101" pitchFamily="2" charset="-122"/>
                <a:ea typeface="等线" panose="02010600030101010101" pitchFamily="2" charset="-122"/>
              </a:rPr>
              <a:t>涡轮机械博览会</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（数据库收录</a:t>
            </a:r>
            <a:r>
              <a:rPr lang="en-US" altLang="zh-CN" sz="1400" dirty="0">
                <a:latin typeface="等线" panose="02010600030101010101" pitchFamily="2" charset="-122"/>
                <a:ea typeface="等线" panose="02010600030101010101" pitchFamily="2" charset="-122"/>
              </a:rPr>
              <a:t>1956</a:t>
            </a:r>
            <a:r>
              <a:rPr lang="zh-CN" altLang="en-US" sz="1400" dirty="0">
                <a:latin typeface="等线" panose="02010600030101010101" pitchFamily="2" charset="-122"/>
                <a:ea typeface="等线" panose="02010600030101010101" pitchFamily="2" charset="-122"/>
              </a:rPr>
              <a:t>年至今的会议录）</a:t>
            </a:r>
          </a:p>
        </p:txBody>
      </p:sp>
      <p:sp>
        <p:nvSpPr>
          <p:cNvPr id="5" name="矩形 4">
            <a:extLst>
              <a:ext uri="{FF2B5EF4-FFF2-40B4-BE49-F238E27FC236}">
                <a16:creationId xmlns:a16="http://schemas.microsoft.com/office/drawing/2014/main" id="{E493D551-5C93-4728-88D2-AFC4246DB0B5}"/>
              </a:ext>
            </a:extLst>
          </p:cNvPr>
          <p:cNvSpPr/>
          <p:nvPr/>
        </p:nvSpPr>
        <p:spPr>
          <a:xfrm>
            <a:off x="2020277" y="5354632"/>
            <a:ext cx="6171966" cy="738664"/>
          </a:xfrm>
          <a:prstGeom prst="rect">
            <a:avLst/>
          </a:prstGeom>
        </p:spPr>
        <p:txBody>
          <a:bodyPr wrap="square">
            <a:spAutoFit/>
          </a:bodyPr>
          <a:lstStyle/>
          <a:p>
            <a:r>
              <a:rPr lang="en-US" altLang="zh-CN" sz="1400" b="1" dirty="0">
                <a:latin typeface="等线" panose="02010600030101010101" pitchFamily="2" charset="-122"/>
                <a:ea typeface="等线" panose="02010600030101010101" pitchFamily="2" charset="-122"/>
              </a:rPr>
              <a:t>Smart Materials, Adaptive Structures and Intelligent Systems (SMASIS)</a:t>
            </a:r>
          </a:p>
          <a:p>
            <a:r>
              <a:rPr lang="zh-CN" altLang="en-US" sz="1400" b="1" dirty="0">
                <a:latin typeface="等线" panose="02010600030101010101" pitchFamily="2" charset="-122"/>
                <a:ea typeface="等线" panose="02010600030101010101" pitchFamily="2" charset="-122"/>
              </a:rPr>
              <a:t>智慧材料、自适应结构和智能系统会议</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（数据库收录</a:t>
            </a:r>
            <a:r>
              <a:rPr lang="en-US" altLang="zh-CN" sz="1400" dirty="0">
                <a:latin typeface="等线" panose="02010600030101010101" pitchFamily="2" charset="-122"/>
                <a:ea typeface="等线" panose="02010600030101010101" pitchFamily="2" charset="-122"/>
              </a:rPr>
              <a:t>2008</a:t>
            </a:r>
            <a:r>
              <a:rPr lang="zh-CN" altLang="en-US" sz="1400" dirty="0">
                <a:latin typeface="等线" panose="02010600030101010101" pitchFamily="2" charset="-122"/>
                <a:ea typeface="等线" panose="02010600030101010101" pitchFamily="2" charset="-122"/>
              </a:rPr>
              <a:t>年至今的会议录）</a:t>
            </a:r>
          </a:p>
        </p:txBody>
      </p:sp>
      <p:sp>
        <p:nvSpPr>
          <p:cNvPr id="20" name="对话气泡: 圆角矩形 19">
            <a:extLst>
              <a:ext uri="{FF2B5EF4-FFF2-40B4-BE49-F238E27FC236}">
                <a16:creationId xmlns:a16="http://schemas.microsoft.com/office/drawing/2014/main" id="{FE442F27-F7E7-44BC-9B75-EEE3FC2FADE6}"/>
              </a:ext>
            </a:extLst>
          </p:cNvPr>
          <p:cNvSpPr/>
          <p:nvPr/>
        </p:nvSpPr>
        <p:spPr>
          <a:xfrm>
            <a:off x="7785979" y="1129518"/>
            <a:ext cx="2700000" cy="1800000"/>
          </a:xfrm>
          <a:prstGeom prst="wedgeRoundRectCallout">
            <a:avLst>
              <a:gd name="adj1" fmla="val -77227"/>
              <a:gd name="adj2" fmla="val 50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22" name="文本框 21">
            <a:extLst>
              <a:ext uri="{FF2B5EF4-FFF2-40B4-BE49-F238E27FC236}">
                <a16:creationId xmlns:a16="http://schemas.microsoft.com/office/drawing/2014/main" id="{B7CC3F69-79B8-4E76-96EB-96D5C30BB5DF}"/>
              </a:ext>
            </a:extLst>
          </p:cNvPr>
          <p:cNvSpPr txBox="1"/>
          <p:nvPr/>
        </p:nvSpPr>
        <p:spPr>
          <a:xfrm>
            <a:off x="7839742" y="1336336"/>
            <a:ext cx="2628000" cy="1384995"/>
          </a:xfrm>
          <a:prstGeom prst="rect">
            <a:avLst/>
          </a:prstGeom>
          <a:noFill/>
        </p:spPr>
        <p:txBody>
          <a:bodyPr wrap="square" rtlCol="0">
            <a:spAutoFit/>
          </a:bodyPr>
          <a:lstStyle/>
          <a:p>
            <a:pPr algn="just"/>
            <a:r>
              <a:rPr lang="zh-CN" altLang="en-US" sz="1200" b="1" dirty="0">
                <a:latin typeface="等线" panose="02010600030101010101" pitchFamily="2" charset="-122"/>
                <a:ea typeface="等线" panose="02010600030101010101" pitchFamily="2" charset="-122"/>
              </a:rPr>
              <a:t>会议录涉及主题：</a:t>
            </a:r>
          </a:p>
          <a:p>
            <a:pPr algn="just"/>
            <a:r>
              <a:rPr lang="zh-CN" altLang="en-US" sz="1200" dirty="0">
                <a:latin typeface="等线" panose="02010600030101010101" pitchFamily="2" charset="-122"/>
                <a:ea typeface="等线" panose="02010600030101010101" pitchFamily="2" charset="-122"/>
              </a:rPr>
              <a:t>航天器引擎和风机、涡轮机械、微型涡轮、涡轮增压器和小型涡轮机械、结构和动力学、制造的材料和冶金、控制、诊断和仪器化、燃烧、燃料和排放、煤、生物质和新型燃料、电能、传热、油气应用、风能等。</a:t>
            </a:r>
          </a:p>
        </p:txBody>
      </p:sp>
      <p:pic>
        <p:nvPicPr>
          <p:cNvPr id="12" name="图片 11"/>
          <p:cNvPicPr/>
          <p:nvPr/>
        </p:nvPicPr>
        <p:blipFill>
          <a:blip r:embed="rId3" cstate="print">
            <a:extLst>
              <a:ext uri="{28A0092B-C50C-407E-A947-70E740481C1C}">
                <a14:useLocalDpi xmlns:a14="http://schemas.microsoft.com/office/drawing/2010/main" val="0"/>
              </a:ext>
            </a:extLst>
          </a:blip>
          <a:stretch>
            <a:fillRect/>
          </a:stretch>
        </p:blipFill>
        <p:spPr>
          <a:xfrm>
            <a:off x="2135559" y="1819128"/>
            <a:ext cx="4861560" cy="1260000"/>
          </a:xfrm>
          <a:prstGeom prst="rect">
            <a:avLst/>
          </a:prstGeom>
        </p:spPr>
      </p:pic>
      <p:pic>
        <p:nvPicPr>
          <p:cNvPr id="13" name="图片 12"/>
          <p:cNvPicPr/>
          <p:nvPr/>
        </p:nvPicPr>
        <p:blipFill>
          <a:blip r:embed="rId4" cstate="print">
            <a:extLst>
              <a:ext uri="{28A0092B-C50C-407E-A947-70E740481C1C}">
                <a14:useLocalDpi xmlns:a14="http://schemas.microsoft.com/office/drawing/2010/main" val="0"/>
              </a:ext>
            </a:extLst>
          </a:blip>
          <a:stretch>
            <a:fillRect/>
          </a:stretch>
        </p:blipFill>
        <p:spPr bwMode="auto">
          <a:xfrm>
            <a:off x="2135559" y="4027765"/>
            <a:ext cx="4860000" cy="1260000"/>
          </a:xfrm>
          <a:prstGeom prst="rect">
            <a:avLst/>
          </a:prstGeom>
          <a:noFill/>
          <a:ln w="9525">
            <a:noFill/>
            <a:miter lim="800000"/>
            <a:headEnd/>
            <a:tailEnd/>
          </a:ln>
        </p:spPr>
      </p:pic>
      <p:sp>
        <p:nvSpPr>
          <p:cNvPr id="11" name="对话气泡: 圆角矩形 19">
            <a:extLst>
              <a:ext uri="{FF2B5EF4-FFF2-40B4-BE49-F238E27FC236}">
                <a16:creationId xmlns:a16="http://schemas.microsoft.com/office/drawing/2014/main" id="{FE442F27-F7E7-44BC-9B75-EEE3FC2FADE6}"/>
              </a:ext>
            </a:extLst>
          </p:cNvPr>
          <p:cNvSpPr/>
          <p:nvPr/>
        </p:nvSpPr>
        <p:spPr>
          <a:xfrm>
            <a:off x="7785979" y="3729603"/>
            <a:ext cx="2700000" cy="1440000"/>
          </a:xfrm>
          <a:prstGeom prst="wedgeRoundRectCallout">
            <a:avLst>
              <a:gd name="adj1" fmla="val -77227"/>
              <a:gd name="adj2" fmla="val 50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14" name="文本框 13">
            <a:extLst>
              <a:ext uri="{FF2B5EF4-FFF2-40B4-BE49-F238E27FC236}">
                <a16:creationId xmlns:a16="http://schemas.microsoft.com/office/drawing/2014/main" id="{B7CC3F69-79B8-4E76-96EB-96D5C30BB5DF}"/>
              </a:ext>
            </a:extLst>
          </p:cNvPr>
          <p:cNvSpPr txBox="1"/>
          <p:nvPr/>
        </p:nvSpPr>
        <p:spPr>
          <a:xfrm>
            <a:off x="7839743" y="3900272"/>
            <a:ext cx="2579165" cy="1015663"/>
          </a:xfrm>
          <a:prstGeom prst="rect">
            <a:avLst/>
          </a:prstGeom>
          <a:noFill/>
        </p:spPr>
        <p:txBody>
          <a:bodyPr wrap="square" rtlCol="0">
            <a:spAutoFit/>
          </a:bodyPr>
          <a:lstStyle/>
          <a:p>
            <a:r>
              <a:rPr lang="zh-CN" altLang="en-US" sz="1200" b="1" dirty="0">
                <a:latin typeface="等线" panose="02010600030101010101" pitchFamily="2" charset="-122"/>
                <a:ea typeface="等线" panose="02010600030101010101" pitchFamily="2" charset="-122"/>
              </a:rPr>
              <a:t>会议录涉及主题：</a:t>
            </a:r>
          </a:p>
          <a:p>
            <a:r>
              <a:rPr lang="en-US" altLang="zh-CN" sz="1200" dirty="0" err="1">
                <a:latin typeface="等线" panose="02010600030101010101" pitchFamily="2" charset="-122"/>
                <a:ea typeface="等线" panose="02010600030101010101" pitchFamily="2" charset="-122"/>
              </a:rPr>
              <a:t>多功能材料</a:t>
            </a:r>
            <a:r>
              <a:rPr lang="zh-CN" altLang="en-US" sz="1200" dirty="0">
                <a:latin typeface="等线" panose="02010600030101010101" pitchFamily="2" charset="-122"/>
                <a:ea typeface="等线" panose="02010600030101010101" pitchFamily="2" charset="-122"/>
              </a:rPr>
              <a:t>、</a:t>
            </a:r>
            <a:r>
              <a:rPr lang="en-US" altLang="zh-CN" sz="1200" dirty="0" err="1">
                <a:latin typeface="等线" panose="02010600030101010101" pitchFamily="2" charset="-122"/>
                <a:ea typeface="等线" panose="02010600030101010101" pitchFamily="2" charset="-122"/>
              </a:rPr>
              <a:t>放射性材料的力学和特性</a:t>
            </a:r>
            <a:r>
              <a:rPr lang="zh-CN" altLang="en-US" sz="1200" dirty="0">
                <a:latin typeface="等线" panose="02010600030101010101" pitchFamily="2" charset="-122"/>
                <a:ea typeface="等线" panose="02010600030101010101" pitchFamily="2" charset="-122"/>
              </a:rPr>
              <a:t>、</a:t>
            </a:r>
            <a:r>
              <a:rPr lang="en-US" altLang="zh-CN" sz="1200" dirty="0" err="1">
                <a:latin typeface="等线" panose="02010600030101010101" pitchFamily="2" charset="-122"/>
                <a:ea typeface="等线" panose="02010600030101010101" pitchFamily="2" charset="-122"/>
              </a:rPr>
              <a:t>集成系统的设计和使用</a:t>
            </a:r>
            <a:r>
              <a:rPr lang="zh-CN" altLang="en-US" sz="1200" dirty="0">
                <a:latin typeface="等线" panose="02010600030101010101" pitchFamily="2" charset="-122"/>
                <a:ea typeface="等线" panose="02010600030101010101" pitchFamily="2" charset="-122"/>
              </a:rPr>
              <a:t>、</a:t>
            </a:r>
            <a:r>
              <a:rPr lang="en-US" altLang="zh-CN" sz="1200" dirty="0" err="1">
                <a:latin typeface="等线" panose="02010600030101010101" pitchFamily="2" charset="-122"/>
                <a:ea typeface="等线" panose="02010600030101010101" pitchFamily="2" charset="-122"/>
              </a:rPr>
              <a:t>结构健康性监测</a:t>
            </a:r>
            <a:r>
              <a:rPr lang="zh-CN" altLang="en-US" sz="1200" dirty="0">
                <a:latin typeface="等线" panose="02010600030101010101" pitchFamily="2" charset="-122"/>
                <a:ea typeface="等线" panose="02010600030101010101" pitchFamily="2" charset="-122"/>
              </a:rPr>
              <a:t>、</a:t>
            </a:r>
            <a:r>
              <a:rPr lang="en-US" altLang="zh-CN" sz="1200" dirty="0" err="1">
                <a:latin typeface="等线" panose="02010600030101010101" pitchFamily="2" charset="-122"/>
                <a:ea typeface="等线" panose="02010600030101010101" pitchFamily="2" charset="-122"/>
              </a:rPr>
              <a:t>建模、模拟和控制</a:t>
            </a:r>
            <a:r>
              <a:rPr lang="zh-CN" altLang="en-US" sz="1200" dirty="0">
                <a:latin typeface="等线" panose="02010600030101010101" pitchFamily="2" charset="-122"/>
                <a:ea typeface="等线" panose="02010600030101010101" pitchFamily="2" charset="-122"/>
              </a:rPr>
              <a:t>、</a:t>
            </a:r>
            <a:r>
              <a:rPr lang="en-US" altLang="zh-CN" sz="1200" dirty="0" err="1">
                <a:latin typeface="等线" panose="02010600030101010101" pitchFamily="2" charset="-122"/>
                <a:ea typeface="等线" panose="02010600030101010101" pitchFamily="2" charset="-122"/>
              </a:rPr>
              <a:t>仿生智慧材料</a:t>
            </a:r>
            <a:r>
              <a:rPr lang="en-US" altLang="zh-CN" sz="1200" dirty="0">
                <a:latin typeface="等线" panose="02010600030101010101" pitchFamily="2" charset="-122"/>
                <a:ea typeface="等线" panose="02010600030101010101" pitchFamily="2" charset="-122"/>
              </a:rPr>
              <a:t> </a:t>
            </a:r>
            <a:r>
              <a:rPr lang="en-US" altLang="zh-CN" sz="1200" dirty="0" err="1">
                <a:latin typeface="等线" panose="02010600030101010101" pitchFamily="2" charset="-122"/>
                <a:ea typeface="等线" panose="02010600030101010101" pitchFamily="2" charset="-122"/>
              </a:rPr>
              <a:t>和系统</a:t>
            </a:r>
            <a:r>
              <a:rPr lang="zh-CN" altLang="en-US" sz="1200" dirty="0">
                <a:latin typeface="等线" panose="02010600030101010101" pitchFamily="2" charset="-122"/>
                <a:ea typeface="等线" panose="02010600030101010101" pitchFamily="2" charset="-122"/>
              </a:rPr>
              <a:t>、</a:t>
            </a:r>
            <a:r>
              <a:rPr lang="en-US" altLang="zh-CN" sz="1200" dirty="0" err="1">
                <a:latin typeface="等线" panose="02010600030101010101" pitchFamily="2" charset="-122"/>
                <a:ea typeface="等线" panose="02010600030101010101" pitchFamily="2" charset="-122"/>
              </a:rPr>
              <a:t>能量收集</a:t>
            </a:r>
            <a:r>
              <a:rPr lang="zh-CN" altLang="en-US" sz="1200" dirty="0">
                <a:latin typeface="等线" panose="02010600030101010101" pitchFamily="2" charset="-122"/>
                <a:ea typeface="等线" panose="02010600030101010101" pitchFamily="2" charset="-122"/>
              </a:rPr>
              <a:t>等。</a:t>
            </a:r>
          </a:p>
        </p:txBody>
      </p:sp>
    </p:spTree>
    <p:extLst>
      <p:ext uri="{BB962C8B-B14F-4D97-AF65-F5344CB8AC3E}">
        <p14:creationId xmlns:p14="http://schemas.microsoft.com/office/powerpoint/2010/main" val="3453381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835A49EE-4739-4659-ABA2-70B5E22698E6}"/>
              </a:ext>
            </a:extLst>
          </p:cNvPr>
          <p:cNvSpPr/>
          <p:nvPr/>
        </p:nvSpPr>
        <p:spPr>
          <a:xfrm>
            <a:off x="2207568" y="3022290"/>
            <a:ext cx="7200800" cy="738664"/>
          </a:xfrm>
          <a:prstGeom prst="rect">
            <a:avLst/>
          </a:prstGeom>
        </p:spPr>
        <p:txBody>
          <a:bodyPr wrap="square">
            <a:spAutoFit/>
          </a:bodyPr>
          <a:lstStyle/>
          <a:p>
            <a:r>
              <a:rPr lang="en-US" altLang="zh-CN" sz="1400" b="1" dirty="0">
                <a:latin typeface="等线" panose="02010600030101010101" pitchFamily="2" charset="-122"/>
                <a:ea typeface="等线" panose="02010600030101010101" pitchFamily="2" charset="-122"/>
              </a:rPr>
              <a:t>International Mechanical Engineering Congress &amp; Exposition (IMECE)</a:t>
            </a:r>
          </a:p>
          <a:p>
            <a:r>
              <a:rPr lang="zh-CN" altLang="en-US" sz="1400" b="1" dirty="0">
                <a:latin typeface="等线" panose="02010600030101010101" pitchFamily="2" charset="-122"/>
                <a:ea typeface="等线" panose="02010600030101010101" pitchFamily="2" charset="-122"/>
              </a:rPr>
              <a:t>国际机械工程大会和博览</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a:t>
            </a:r>
            <a:r>
              <a:rPr lang="zh-CN" altLang="en-US" sz="1400" dirty="0" smtClean="0">
                <a:latin typeface="等线" panose="02010600030101010101" pitchFamily="2" charset="-122"/>
                <a:ea typeface="等线" panose="02010600030101010101" pitchFamily="2" charset="-122"/>
              </a:rPr>
              <a:t>收录</a:t>
            </a:r>
            <a:r>
              <a:rPr lang="en-US" altLang="zh-CN" sz="1400" dirty="0" smtClean="0">
                <a:latin typeface="等线" panose="02010600030101010101" pitchFamily="2" charset="-122"/>
                <a:ea typeface="等线" panose="02010600030101010101" pitchFamily="2" charset="-122"/>
              </a:rPr>
              <a:t>1996</a:t>
            </a:r>
            <a:r>
              <a:rPr lang="zh-CN" altLang="en-US" sz="1400" dirty="0" smtClean="0">
                <a:latin typeface="等线" panose="02010600030101010101" pitchFamily="2" charset="-122"/>
                <a:ea typeface="等线" panose="02010600030101010101" pitchFamily="2" charset="-122"/>
              </a:rPr>
              <a:t>年</a:t>
            </a:r>
            <a:r>
              <a:rPr lang="zh-CN" altLang="en-US" sz="1400" dirty="0">
                <a:latin typeface="等线" panose="02010600030101010101" pitchFamily="2" charset="-122"/>
                <a:ea typeface="等线" panose="02010600030101010101" pitchFamily="2" charset="-122"/>
              </a:rPr>
              <a:t>至今的会议录）</a:t>
            </a:r>
            <a:endParaRPr lang="en-US" altLang="zh-CN" sz="1400" b="1" dirty="0">
              <a:latin typeface="等线" panose="02010600030101010101" pitchFamily="2" charset="-122"/>
              <a:ea typeface="等线" panose="02010600030101010101" pitchFamily="2" charset="-122"/>
            </a:endParaRPr>
          </a:p>
        </p:txBody>
      </p:sp>
      <p:sp>
        <p:nvSpPr>
          <p:cNvPr id="2" name="矩形 1">
            <a:extLst>
              <a:ext uri="{FF2B5EF4-FFF2-40B4-BE49-F238E27FC236}">
                <a16:creationId xmlns:a16="http://schemas.microsoft.com/office/drawing/2014/main" id="{91C0D279-2B3B-41F9-8BF7-EAA910DCA7F1}"/>
              </a:ext>
            </a:extLst>
          </p:cNvPr>
          <p:cNvSpPr/>
          <p:nvPr/>
        </p:nvSpPr>
        <p:spPr>
          <a:xfrm>
            <a:off x="2338018" y="5354052"/>
            <a:ext cx="4572000" cy="523220"/>
          </a:xfrm>
          <a:prstGeom prst="rect">
            <a:avLst/>
          </a:prstGeom>
        </p:spPr>
        <p:txBody>
          <a:bodyPr wrap="square">
            <a:spAutoFit/>
          </a:bodyPr>
          <a:lstStyle/>
          <a:p>
            <a:r>
              <a:rPr lang="en-US" altLang="zh-CN" sz="1400" b="1" dirty="0">
                <a:latin typeface="等线" panose="02010600030101010101" pitchFamily="2" charset="-122"/>
                <a:ea typeface="等线" panose="02010600030101010101" pitchFamily="2" charset="-122"/>
              </a:rPr>
              <a:t>Joint Rail Conference (JRC) </a:t>
            </a:r>
            <a:r>
              <a:rPr lang="zh-CN" altLang="en-US" sz="1400" b="1" dirty="0">
                <a:latin typeface="等线" panose="02010600030101010101" pitchFamily="2" charset="-122"/>
                <a:ea typeface="等线" panose="02010600030101010101" pitchFamily="2" charset="-122"/>
              </a:rPr>
              <a:t>联合轨道大会</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（数据库收录</a:t>
            </a:r>
            <a:r>
              <a:rPr lang="en-US" altLang="zh-CN" sz="1400" dirty="0">
                <a:latin typeface="等线" panose="02010600030101010101" pitchFamily="2" charset="-122"/>
                <a:ea typeface="等线" panose="02010600030101010101" pitchFamily="2" charset="-122"/>
              </a:rPr>
              <a:t>2002</a:t>
            </a:r>
            <a:r>
              <a:rPr lang="zh-CN" altLang="en-US" sz="1400" dirty="0">
                <a:latin typeface="等线" panose="02010600030101010101" pitchFamily="2" charset="-122"/>
                <a:ea typeface="等线" panose="02010600030101010101" pitchFamily="2" charset="-122"/>
              </a:rPr>
              <a:t>年至今的会议录）</a:t>
            </a:r>
          </a:p>
        </p:txBody>
      </p:sp>
      <p:pic>
        <p:nvPicPr>
          <p:cNvPr id="13" name="图片 12"/>
          <p:cNvPicPr/>
          <p:nvPr/>
        </p:nvPicPr>
        <p:blipFill>
          <a:blip r:embed="rId3" cstate="print">
            <a:extLst>
              <a:ext uri="{28A0092B-C50C-407E-A947-70E740481C1C}">
                <a14:useLocalDpi xmlns:a14="http://schemas.microsoft.com/office/drawing/2010/main" val="0"/>
              </a:ext>
            </a:extLst>
          </a:blip>
          <a:stretch>
            <a:fillRect/>
          </a:stretch>
        </p:blipFill>
        <p:spPr>
          <a:xfrm>
            <a:off x="2129326" y="3897503"/>
            <a:ext cx="4860000" cy="1260000"/>
          </a:xfrm>
          <a:prstGeom prst="rect">
            <a:avLst/>
          </a:prstGeom>
        </p:spPr>
      </p:pic>
      <p:pic>
        <p:nvPicPr>
          <p:cNvPr id="14" name="图片 13" descr="2"/>
          <p:cNvPicPr/>
          <p:nvPr/>
        </p:nvPicPr>
        <p:blipFill>
          <a:blip r:embed="rId4" cstate="print">
            <a:extLst>
              <a:ext uri="{28A0092B-C50C-407E-A947-70E740481C1C}">
                <a14:useLocalDpi xmlns:a14="http://schemas.microsoft.com/office/drawing/2010/main" val="0"/>
              </a:ext>
            </a:extLst>
          </a:blip>
          <a:srcRect t="18578" b="18578"/>
          <a:stretch>
            <a:fillRect/>
          </a:stretch>
        </p:blipFill>
        <p:spPr bwMode="auto">
          <a:xfrm>
            <a:off x="2129326" y="1797368"/>
            <a:ext cx="4860000" cy="1260000"/>
          </a:xfrm>
          <a:prstGeom prst="rect">
            <a:avLst/>
          </a:prstGeom>
          <a:noFill/>
          <a:ln>
            <a:noFill/>
          </a:ln>
          <a:effectLst/>
        </p:spPr>
      </p:pic>
      <p:pic>
        <p:nvPicPr>
          <p:cNvPr id="18" name="图片 17">
            <a:extLst>
              <a:ext uri="{FF2B5EF4-FFF2-40B4-BE49-F238E27FC236}">
                <a16:creationId xmlns:a16="http://schemas.microsoft.com/office/drawing/2014/main" id="{7F13BD27-ABD0-4A36-B728-29EB342D6E5C}"/>
              </a:ext>
            </a:extLst>
          </p:cNvPr>
          <p:cNvPicPr>
            <a:picLocks noChangeAspect="1"/>
          </p:cNvPicPr>
          <p:nvPr/>
        </p:nvPicPr>
        <p:blipFill>
          <a:blip r:embed="rId5"/>
          <a:stretch>
            <a:fillRect/>
          </a:stretch>
        </p:blipFill>
        <p:spPr>
          <a:xfrm>
            <a:off x="2351795" y="4346734"/>
            <a:ext cx="2598765" cy="538364"/>
          </a:xfrm>
          <a:prstGeom prst="rect">
            <a:avLst/>
          </a:prstGeom>
          <a:effectLst>
            <a:outerShdw blurRad="76200" dir="13500000" sy="23000" kx="1200000" algn="br" rotWithShape="0">
              <a:prstClr val="black">
                <a:alpha val="20000"/>
              </a:prstClr>
            </a:outerShdw>
          </a:effectLst>
        </p:spPr>
      </p:pic>
      <p:pic>
        <p:nvPicPr>
          <p:cNvPr id="21" name="图片 20">
            <a:extLst>
              <a:ext uri="{FF2B5EF4-FFF2-40B4-BE49-F238E27FC236}">
                <a16:creationId xmlns:a16="http://schemas.microsoft.com/office/drawing/2014/main" id="{838386D0-E29C-4EFC-BB77-12B7974986CC}"/>
              </a:ext>
            </a:extLst>
          </p:cNvPr>
          <p:cNvPicPr>
            <a:picLocks noChangeAspect="1"/>
          </p:cNvPicPr>
          <p:nvPr/>
        </p:nvPicPr>
        <p:blipFill>
          <a:blip r:embed="rId6"/>
          <a:stretch>
            <a:fillRect/>
          </a:stretch>
        </p:blipFill>
        <p:spPr>
          <a:xfrm>
            <a:off x="2315440" y="2184402"/>
            <a:ext cx="2657815" cy="517803"/>
          </a:xfrm>
          <a:prstGeom prst="rect">
            <a:avLst/>
          </a:prstGeom>
          <a:effectLst>
            <a:outerShdw blurRad="76200" dir="18900000" sy="23000" kx="-1200000" algn="bl" rotWithShape="0">
              <a:prstClr val="black">
                <a:alpha val="20000"/>
              </a:prstClr>
            </a:outerShdw>
          </a:effectLst>
        </p:spPr>
      </p:pic>
      <p:sp>
        <p:nvSpPr>
          <p:cNvPr id="15" name="对话气泡: 圆角矩形 19">
            <a:extLst>
              <a:ext uri="{FF2B5EF4-FFF2-40B4-BE49-F238E27FC236}">
                <a16:creationId xmlns:a16="http://schemas.microsoft.com/office/drawing/2014/main" id="{FE442F27-F7E7-44BC-9B75-EEE3FC2FADE6}"/>
              </a:ext>
            </a:extLst>
          </p:cNvPr>
          <p:cNvSpPr/>
          <p:nvPr/>
        </p:nvSpPr>
        <p:spPr>
          <a:xfrm>
            <a:off x="7785979" y="1045099"/>
            <a:ext cx="2700000" cy="1800000"/>
          </a:xfrm>
          <a:prstGeom prst="wedgeRoundRectCallout">
            <a:avLst>
              <a:gd name="adj1" fmla="val -77227"/>
              <a:gd name="adj2" fmla="val 50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16" name="文本框 15">
            <a:extLst>
              <a:ext uri="{FF2B5EF4-FFF2-40B4-BE49-F238E27FC236}">
                <a16:creationId xmlns:a16="http://schemas.microsoft.com/office/drawing/2014/main" id="{B7CC3F69-79B8-4E76-96EB-96D5C30BB5DF}"/>
              </a:ext>
            </a:extLst>
          </p:cNvPr>
          <p:cNvSpPr txBox="1"/>
          <p:nvPr/>
        </p:nvSpPr>
        <p:spPr>
          <a:xfrm>
            <a:off x="7839742" y="1251917"/>
            <a:ext cx="2628000" cy="1384995"/>
          </a:xfrm>
          <a:prstGeom prst="rect">
            <a:avLst/>
          </a:prstGeom>
          <a:noFill/>
        </p:spPr>
        <p:txBody>
          <a:bodyPr wrap="square" rtlCol="0">
            <a:spAutoFit/>
          </a:bodyPr>
          <a:lstStyle/>
          <a:p>
            <a:r>
              <a:rPr lang="zh-CN" altLang="en-US" sz="1200" b="1" dirty="0">
                <a:latin typeface="等线" panose="02010600030101010101" pitchFamily="2" charset="-122"/>
                <a:ea typeface="等线" panose="02010600030101010101" pitchFamily="2" charset="-122"/>
              </a:rPr>
              <a:t>会议录涉及主题：</a:t>
            </a:r>
          </a:p>
          <a:p>
            <a:r>
              <a:rPr lang="zh-CN" altLang="en-US" sz="1200" dirty="0">
                <a:latin typeface="等线" panose="02010600030101010101" pitchFamily="2" charset="-122"/>
                <a:ea typeface="等线" panose="02010600030101010101" pitchFamily="2" charset="-122"/>
              </a:rPr>
              <a:t>航空技术的新发展、先进制造、生物医学和生物技术、动力学、振动和控制、能源、流体工程、传热和热能工程、微纳系统工程和封装、交通系统、新兴技术、声学、振动和波传播、无损检测和预测、教育和全球化等。</a:t>
            </a:r>
          </a:p>
        </p:txBody>
      </p:sp>
      <p:sp>
        <p:nvSpPr>
          <p:cNvPr id="23" name="对话气泡: 圆角矩形 19">
            <a:extLst>
              <a:ext uri="{FF2B5EF4-FFF2-40B4-BE49-F238E27FC236}">
                <a16:creationId xmlns:a16="http://schemas.microsoft.com/office/drawing/2014/main" id="{FE442F27-F7E7-44BC-9B75-EEE3FC2FADE6}"/>
              </a:ext>
            </a:extLst>
          </p:cNvPr>
          <p:cNvSpPr/>
          <p:nvPr/>
        </p:nvSpPr>
        <p:spPr>
          <a:xfrm>
            <a:off x="7785979" y="3645184"/>
            <a:ext cx="2700000" cy="1440000"/>
          </a:xfrm>
          <a:prstGeom prst="wedgeRoundRectCallout">
            <a:avLst>
              <a:gd name="adj1" fmla="val -77227"/>
              <a:gd name="adj2" fmla="val 50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24" name="文本框 23">
            <a:extLst>
              <a:ext uri="{FF2B5EF4-FFF2-40B4-BE49-F238E27FC236}">
                <a16:creationId xmlns:a16="http://schemas.microsoft.com/office/drawing/2014/main" id="{B7CC3F69-79B8-4E76-96EB-96D5C30BB5DF}"/>
              </a:ext>
            </a:extLst>
          </p:cNvPr>
          <p:cNvSpPr txBox="1"/>
          <p:nvPr/>
        </p:nvSpPr>
        <p:spPr>
          <a:xfrm>
            <a:off x="7839743" y="3815853"/>
            <a:ext cx="2579165" cy="1015663"/>
          </a:xfrm>
          <a:prstGeom prst="rect">
            <a:avLst/>
          </a:prstGeom>
          <a:noFill/>
        </p:spPr>
        <p:txBody>
          <a:bodyPr wrap="square" rtlCol="0">
            <a:spAutoFit/>
          </a:bodyPr>
          <a:lstStyle/>
          <a:p>
            <a:r>
              <a:rPr lang="zh-CN" altLang="en-US" sz="1200" b="1" dirty="0">
                <a:latin typeface="等线" panose="02010600030101010101" pitchFamily="2" charset="-122"/>
                <a:ea typeface="等线" panose="02010600030101010101" pitchFamily="2" charset="-122"/>
              </a:rPr>
              <a:t>会议录涉及主题：</a:t>
            </a:r>
          </a:p>
          <a:p>
            <a:r>
              <a:rPr lang="zh-CN" altLang="en-US" sz="1200" dirty="0">
                <a:latin typeface="等线" panose="02010600030101010101" pitchFamily="2" charset="-122"/>
                <a:ea typeface="等线" panose="02010600030101010101" pitchFamily="2" charset="-122"/>
              </a:rPr>
              <a:t>轨道基础设施建设、铁轨设备工程、信号和列车控制、规划和发展、安全性和安保、能源效用和可持续性、电气化、列车与轨道的相互作用等。</a:t>
            </a:r>
          </a:p>
        </p:txBody>
      </p:sp>
      <p:sp>
        <p:nvSpPr>
          <p:cNvPr id="25" name="Title 1"/>
          <p:cNvSpPr txBox="1">
            <a:spLocks/>
          </p:cNvSpPr>
          <p:nvPr/>
        </p:nvSpPr>
        <p:spPr bwMode="auto">
          <a:xfrm>
            <a:off x="2135560" y="836712"/>
            <a:ext cx="4915324" cy="965200"/>
          </a:xfrm>
          <a:prstGeom prst="rect">
            <a:avLst/>
          </a:prstGeom>
          <a:noFill/>
          <a:ln w="9525">
            <a:noFill/>
            <a:miter lim="800000"/>
            <a:headEnd/>
            <a:tailEnd/>
          </a:ln>
        </p:spPr>
        <p:txBody>
          <a:bodyPr anchor="ctr"/>
          <a:lstStyle/>
          <a:p>
            <a:r>
              <a:rPr lang="zh-CN" altLang="en-US" sz="4400" dirty="0">
                <a:latin typeface="等线" panose="02010600030101010101" pitchFamily="2" charset="-122"/>
                <a:ea typeface="等线" panose="02010600030101010101" pitchFamily="2" charset="-122"/>
              </a:rPr>
              <a:t>知名会议</a:t>
            </a:r>
            <a:endParaRPr lang="en-US" altLang="zh-CN" u="sng" dirty="0">
              <a:solidFill>
                <a:srgbClr val="00B0F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33175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p:nvPr/>
        </p:nvPicPr>
        <p:blipFill>
          <a:blip r:embed="rId3" cstate="print">
            <a:extLst>
              <a:ext uri="{28A0092B-C50C-407E-A947-70E740481C1C}">
                <a14:useLocalDpi xmlns:a14="http://schemas.microsoft.com/office/drawing/2010/main" val="0"/>
              </a:ext>
            </a:extLst>
          </a:blip>
          <a:srcRect t="18578" b="18578"/>
          <a:stretch>
            <a:fillRect/>
          </a:stretch>
        </p:blipFill>
        <p:spPr bwMode="auto">
          <a:xfrm>
            <a:off x="2135560" y="980728"/>
            <a:ext cx="6552728" cy="1396832"/>
          </a:xfrm>
          <a:prstGeom prst="rect">
            <a:avLst/>
          </a:prstGeom>
          <a:noFill/>
          <a:ln>
            <a:noFill/>
          </a:ln>
          <a:effectLst/>
        </p:spPr>
      </p:pic>
      <p:sp>
        <p:nvSpPr>
          <p:cNvPr id="8" name="五边形 7"/>
          <p:cNvSpPr/>
          <p:nvPr/>
        </p:nvSpPr>
        <p:spPr>
          <a:xfrm flipH="1">
            <a:off x="6474741" y="2120886"/>
            <a:ext cx="3744416" cy="369332"/>
          </a:xfrm>
          <a:prstGeom prst="homePlate">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zh-CN" altLang="en-US" b="1" dirty="0">
                <a:ln/>
                <a:solidFill>
                  <a:schemeClr val="bg1"/>
                </a:solidFill>
                <a:latin typeface="思源黑体" panose="020B0500000000000000" pitchFamily="34" charset="-122"/>
                <a:ea typeface="思源黑体" panose="020B0500000000000000" pitchFamily="34" charset="-122"/>
              </a:rPr>
              <a:t>点击题图进入</a:t>
            </a:r>
            <a:r>
              <a:rPr lang="en-US" altLang="zh-CN" b="1" dirty="0">
                <a:ln/>
                <a:solidFill>
                  <a:schemeClr val="bg1"/>
                </a:solidFill>
                <a:latin typeface="思源黑体" panose="020B0500000000000000" pitchFamily="34" charset="-122"/>
                <a:ea typeface="思源黑体" panose="020B0500000000000000" pitchFamily="34" charset="-122"/>
              </a:rPr>
              <a:t>IMECE</a:t>
            </a:r>
            <a:r>
              <a:rPr lang="zh-CN" altLang="en-US" b="1" dirty="0">
                <a:ln/>
                <a:solidFill>
                  <a:schemeClr val="bg1"/>
                </a:solidFill>
                <a:latin typeface="思源黑体" panose="020B0500000000000000" pitchFamily="34" charset="-122"/>
                <a:ea typeface="思源黑体" panose="020B0500000000000000" pitchFamily="34" charset="-122"/>
              </a:rPr>
              <a:t>会议日程</a:t>
            </a:r>
            <a:endParaRPr lang="en-US" altLang="zh-CN" b="1" dirty="0">
              <a:ln/>
              <a:solidFill>
                <a:schemeClr val="bg1"/>
              </a:solidFill>
              <a:latin typeface="思源黑体" panose="020B0500000000000000" pitchFamily="34" charset="-122"/>
              <a:ea typeface="思源黑体" panose="020B0500000000000000"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3122464317"/>
              </p:ext>
            </p:extLst>
          </p:nvPr>
        </p:nvGraphicFramePr>
        <p:xfrm>
          <a:off x="2135560" y="2377560"/>
          <a:ext cx="8856984" cy="4349653"/>
        </p:xfrm>
        <a:graphic>
          <a:graphicData uri="http://schemas.openxmlformats.org/drawingml/2006/table">
            <a:tbl>
              <a:tblPr/>
              <a:tblGrid>
                <a:gridCol w="8856984">
                  <a:extLst>
                    <a:ext uri="{9D8B030D-6E8A-4147-A177-3AD203B41FA5}">
                      <a16:colId xmlns:a16="http://schemas.microsoft.com/office/drawing/2014/main" val="20000"/>
                    </a:ext>
                  </a:extLst>
                </a:gridCol>
              </a:tblGrid>
              <a:tr h="4349653">
                <a:tc>
                  <a:txBody>
                    <a:bodyPr/>
                    <a:lstStyle/>
                    <a:p>
                      <a:pPr algn="l" fontAlgn="ctr">
                        <a:buFont typeface="Wingdings" pitchFamily="2" charset="2"/>
                        <a:buNone/>
                      </a:pPr>
                      <a:r>
                        <a:rPr lang="en-US" sz="1600" b="1" i="0" u="none" strike="noStrike" dirty="0" smtClean="0">
                          <a:solidFill>
                            <a:schemeClr val="tx1"/>
                          </a:solidFill>
                          <a:latin typeface="思源黑体" panose="020B0500000000000000" pitchFamily="34" charset="-122"/>
                          <a:ea typeface="思源黑体" panose="020B0500000000000000" pitchFamily="34" charset="-122"/>
                        </a:rPr>
                        <a:t>IMECE 2022 </a:t>
                      </a:r>
                      <a:r>
                        <a:rPr lang="zh-CN" altLang="en-US" sz="1600" b="1" i="0" u="none" strike="noStrike" dirty="0" smtClean="0">
                          <a:solidFill>
                            <a:schemeClr val="tx1"/>
                          </a:solidFill>
                          <a:latin typeface="思源黑体" panose="020B0500000000000000" pitchFamily="34" charset="-122"/>
                          <a:ea typeface="思源黑体" panose="020B0500000000000000" pitchFamily="34" charset="-122"/>
                        </a:rPr>
                        <a:t>会议录分为</a:t>
                      </a:r>
                      <a:r>
                        <a:rPr lang="en-US" altLang="zh-CN" sz="1600" b="1" i="0" u="none" strike="noStrike" dirty="0" smtClean="0">
                          <a:solidFill>
                            <a:schemeClr val="tx1"/>
                          </a:solidFill>
                          <a:latin typeface="思源黑体" panose="020B0500000000000000" pitchFamily="34" charset="-122"/>
                          <a:ea typeface="思源黑体" panose="020B0500000000000000" pitchFamily="34" charset="-122"/>
                        </a:rPr>
                        <a:t>10</a:t>
                      </a:r>
                      <a:r>
                        <a:rPr lang="zh-CN" altLang="en-US" sz="1600" b="1" i="0" u="none" strike="noStrike" dirty="0" smtClean="0">
                          <a:solidFill>
                            <a:schemeClr val="tx1"/>
                          </a:solidFill>
                          <a:latin typeface="思源黑体" panose="020B0500000000000000" pitchFamily="34" charset="-122"/>
                          <a:ea typeface="思源黑体" panose="020B0500000000000000" pitchFamily="34" charset="-122"/>
                        </a:rPr>
                        <a:t>卷：</a:t>
                      </a:r>
                      <a:endParaRPr lang="en-US" altLang="zh-CN" sz="1600" b="1" i="0" u="none" strike="noStrike" dirty="0" smtClean="0">
                        <a:solidFill>
                          <a:schemeClr val="tx1"/>
                        </a:solidFill>
                        <a:latin typeface="思源黑体" panose="020B0500000000000000" pitchFamily="34" charset="-122"/>
                        <a:ea typeface="思源黑体" panose="020B0500000000000000" pitchFamily="34" charset="-122"/>
                      </a:endParaRPr>
                    </a:p>
                    <a:p>
                      <a:pPr algn="l" fontAlgn="ctr">
                        <a:buFont typeface="Wingdings" pitchFamily="2" charset="2"/>
                        <a:buNone/>
                      </a:pPr>
                      <a:endParaRPr lang="en-US" altLang="zh-CN" sz="1600" b="1" i="0" u="none" strike="noStrike" dirty="0" smtClean="0">
                        <a:solidFill>
                          <a:schemeClr val="tx1"/>
                        </a:solidFill>
                        <a:latin typeface="思源黑体" panose="020B0500000000000000" pitchFamily="34" charset="-122"/>
                        <a:ea typeface="思源黑体" panose="020B0500000000000000" pitchFamily="34" charset="-122"/>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4"/>
                        </a:rPr>
                        <a:t>Volume 1: Acoustics, Vibration, and </a:t>
                      </a:r>
                      <a:r>
                        <a:rPr lang="en-US" altLang="zh-CN" sz="1600" b="0" i="0" u="none" strike="noStrike" kern="1200" dirty="0" err="1" smtClean="0">
                          <a:solidFill>
                            <a:schemeClr val="tx1"/>
                          </a:solidFill>
                          <a:effectLst/>
                          <a:latin typeface="思源黑体" panose="020B0500000000000000" pitchFamily="34" charset="-122"/>
                          <a:ea typeface="思源黑体" panose="020B0500000000000000" pitchFamily="34" charset="-122"/>
                          <a:cs typeface="+mn-cs"/>
                          <a:hlinkClick r:id="rId4"/>
                        </a:rPr>
                        <a:t>Phononics</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5"/>
                        </a:rPr>
                        <a:t>Volume 2A: Advanced Manufacturing</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6"/>
                        </a:rPr>
                        <a:t>Volume 2B: Advanced Manufacturing</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7"/>
                        </a:rPr>
                        <a:t>Volume 3: Advanced Materials: Design, Processing, Characterization and Applications; Advances in Aerospace Technology</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8"/>
                        </a:rPr>
                        <a:t>Volume 4: Biomedical and Biotechnology; Design, Systems, and Complexity</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9"/>
                        </a:rPr>
                        <a:t>Volume 5: Dynamics, Vibration, and Control</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10"/>
                        </a:rPr>
                        <a:t>Volume 6: Energy</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11"/>
                        </a:rPr>
                        <a:t>Volume 7: Engineering Education</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12"/>
                        </a:rPr>
                        <a:t>Volume 8: Fluids Engineering; Heat Transfer and Thermal Engineering</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p>
                      <a:pPr fontAlgn="base"/>
                      <a:r>
                        <a:rPr lang="en-US" altLang="zh-CN" sz="1600" b="0" i="0" u="none" strike="noStrike" kern="1200" dirty="0" smtClean="0">
                          <a:solidFill>
                            <a:schemeClr val="tx1"/>
                          </a:solidFill>
                          <a:effectLst/>
                          <a:latin typeface="思源黑体" panose="020B0500000000000000" pitchFamily="34" charset="-122"/>
                          <a:ea typeface="思源黑体" panose="020B0500000000000000" pitchFamily="34" charset="-122"/>
                          <a:cs typeface="+mn-cs"/>
                          <a:hlinkClick r:id="rId13"/>
                        </a:rPr>
                        <a:t>Volume 9: Mechanics of Solids, Structures, and Fluids; Micro- and Nano-Systems Engineering and Packaging; Safety Engineering, Risk, and Reliability Analysis; Research Posters</a:t>
                      </a:r>
                      <a:endParaRPr lang="en-US" altLang="zh-CN" sz="1600" b="0" i="0" kern="1200" dirty="0" smtClean="0">
                        <a:solidFill>
                          <a:schemeClr val="tx1"/>
                        </a:solidFill>
                        <a:effectLst/>
                        <a:latin typeface="思源黑体" panose="020B0500000000000000" pitchFamily="34" charset="-122"/>
                        <a:ea typeface="思源黑体" panose="020B0500000000000000" pitchFamily="34" charset="-122"/>
                        <a:cs typeface="+mn-cs"/>
                      </a:endParaRPr>
                    </a:p>
                  </a:txBody>
                  <a:tcPr marL="2408" marR="2408" marT="2408"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 name="图片 4">
            <a:extLst>
              <a:ext uri="{FF2B5EF4-FFF2-40B4-BE49-F238E27FC236}">
                <a16:creationId xmlns:a16="http://schemas.microsoft.com/office/drawing/2014/main" id="{7020D3EF-2C3E-4E4A-8F48-B58F1095962E}"/>
              </a:ext>
            </a:extLst>
          </p:cNvPr>
          <p:cNvPicPr>
            <a:picLocks noChangeAspect="1"/>
          </p:cNvPicPr>
          <p:nvPr/>
        </p:nvPicPr>
        <p:blipFill>
          <a:blip r:embed="rId14"/>
          <a:stretch>
            <a:fillRect/>
          </a:stretch>
        </p:blipFill>
        <p:spPr>
          <a:xfrm>
            <a:off x="2279577" y="1298155"/>
            <a:ext cx="3319129" cy="64664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61611131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矩形 12"/>
          <p:cNvSpPr>
            <a:spLocks noChangeArrowheads="1"/>
          </p:cNvSpPr>
          <p:nvPr/>
        </p:nvSpPr>
        <p:spPr bwMode="auto">
          <a:xfrm>
            <a:off x="1964926" y="2940287"/>
            <a:ext cx="8208143" cy="2893100"/>
          </a:xfrm>
          <a:prstGeom prst="rect">
            <a:avLst/>
          </a:prstGeom>
          <a:noFill/>
          <a:ln w="9525">
            <a:noFill/>
            <a:miter lim="800000"/>
            <a:headEnd/>
            <a:tailEnd/>
          </a:ln>
        </p:spPr>
        <p:txBody>
          <a:bodyPr wrap="square">
            <a:spAutoFit/>
          </a:bodyPr>
          <a:lstStyle/>
          <a:p>
            <a:pPr marL="342900" indent="-342900"/>
            <a:r>
              <a:rPr lang="en-US" altLang="zh-CN" b="1" dirty="0">
                <a:latin typeface="思源黑体" panose="020B0500000000000000" pitchFamily="34" charset="-122"/>
                <a:ea typeface="思源黑体" panose="020B0500000000000000" pitchFamily="34" charset="-122"/>
              </a:rPr>
              <a:t>JRC 2022 </a:t>
            </a:r>
            <a:r>
              <a:rPr lang="zh-CN" altLang="en-US" b="1" dirty="0">
                <a:latin typeface="思源黑体" panose="020B0500000000000000" pitchFamily="34" charset="-122"/>
                <a:ea typeface="思源黑体" panose="020B0500000000000000" pitchFamily="34" charset="-122"/>
              </a:rPr>
              <a:t>会议录分为</a:t>
            </a:r>
            <a:r>
              <a:rPr lang="en-US" altLang="zh-CN" b="1" dirty="0">
                <a:latin typeface="思源黑体" panose="020B0500000000000000" pitchFamily="34" charset="-122"/>
                <a:ea typeface="思源黑体" panose="020B0500000000000000" pitchFamily="34" charset="-122"/>
              </a:rPr>
              <a:t>9</a:t>
            </a:r>
            <a:r>
              <a:rPr lang="zh-CN" altLang="en-US" b="1" dirty="0">
                <a:latin typeface="思源黑体" panose="020B0500000000000000" pitchFamily="34" charset="-122"/>
                <a:ea typeface="思源黑体" panose="020B0500000000000000" pitchFamily="34" charset="-122"/>
              </a:rPr>
              <a:t>个栏目</a:t>
            </a:r>
            <a:endParaRPr lang="en-US" altLang="zh-CN" b="1" dirty="0">
              <a:latin typeface="思源黑体" panose="020B0500000000000000" pitchFamily="34" charset="-122"/>
              <a:ea typeface="思源黑体" panose="020B0500000000000000" pitchFamily="34" charset="-122"/>
            </a:endParaRPr>
          </a:p>
          <a:p>
            <a:pPr marL="342900" indent="-342900"/>
            <a:endParaRPr lang="en-US" altLang="zh-CN" b="1"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Railroad Infrastructure Engineering		</a:t>
            </a:r>
            <a:r>
              <a:rPr lang="zh-CN" altLang="en-US" sz="1600" dirty="0">
                <a:latin typeface="思源黑体" panose="020B0500000000000000" pitchFamily="34" charset="-122"/>
                <a:ea typeface="思源黑体" panose="020B0500000000000000" pitchFamily="34" charset="-122"/>
              </a:rPr>
              <a:t>轨道基建工程</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Rail Equipment Engineering			</a:t>
            </a:r>
            <a:r>
              <a:rPr lang="zh-CN" altLang="en-US" sz="1600" dirty="0">
                <a:latin typeface="思源黑体" panose="020B0500000000000000" pitchFamily="34" charset="-122"/>
                <a:ea typeface="思源黑体" panose="020B0500000000000000" pitchFamily="34" charset="-122"/>
              </a:rPr>
              <a:t>铁轨设备工程</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Signal and Train Control Engineering		</a:t>
            </a:r>
            <a:r>
              <a:rPr lang="zh-CN" altLang="en-US" sz="1600" dirty="0">
                <a:latin typeface="思源黑体" panose="020B0500000000000000" pitchFamily="34" charset="-122"/>
                <a:ea typeface="思源黑体" panose="020B0500000000000000" pitchFamily="34" charset="-122"/>
              </a:rPr>
              <a:t>信号和列车控制工程</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Safety and Security 				</a:t>
            </a:r>
            <a:r>
              <a:rPr lang="zh-CN" altLang="en-US" sz="1600" dirty="0">
                <a:latin typeface="思源黑体" panose="020B0500000000000000" pitchFamily="34" charset="-122"/>
                <a:ea typeface="思源黑体" panose="020B0500000000000000" pitchFamily="34" charset="-122"/>
              </a:rPr>
              <a:t>安全性和安保</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Energy Efficiency and Sustainability                             </a:t>
            </a:r>
            <a:r>
              <a:rPr lang="en-US" altLang="zh-CN" sz="1600" dirty="0" smtClean="0">
                <a:latin typeface="思源黑体" panose="020B0500000000000000" pitchFamily="34" charset="-122"/>
                <a:ea typeface="思源黑体" panose="020B0500000000000000" pitchFamily="34" charset="-122"/>
              </a:rPr>
              <a:t>          </a:t>
            </a:r>
            <a:r>
              <a:rPr lang="zh-CN" altLang="en-US" sz="1600" dirty="0" smtClean="0">
                <a:latin typeface="思源黑体" panose="020B0500000000000000" pitchFamily="34" charset="-122"/>
                <a:ea typeface="思源黑体" panose="020B0500000000000000" pitchFamily="34" charset="-122"/>
              </a:rPr>
              <a:t>能源</a:t>
            </a:r>
            <a:r>
              <a:rPr lang="zh-CN" altLang="en-US" sz="1600" dirty="0">
                <a:latin typeface="思源黑体" panose="020B0500000000000000" pitchFamily="34" charset="-122"/>
                <a:ea typeface="思源黑体" panose="020B0500000000000000" pitchFamily="34" charset="-122"/>
              </a:rPr>
              <a:t>使用效率和可持续性</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Urban Passenger Rail Transport 		               </a:t>
            </a:r>
            <a:r>
              <a:rPr lang="en-US" altLang="zh-CN" sz="1600" dirty="0" smtClean="0">
                <a:latin typeface="思源黑体" panose="020B0500000000000000" pitchFamily="34" charset="-122"/>
                <a:ea typeface="思源黑体" panose="020B0500000000000000" pitchFamily="34" charset="-122"/>
              </a:rPr>
              <a:t>     </a:t>
            </a:r>
            <a:r>
              <a:rPr lang="zh-CN" altLang="en-US" sz="1600" dirty="0" smtClean="0">
                <a:latin typeface="思源黑体" panose="020B0500000000000000" pitchFamily="34" charset="-122"/>
                <a:ea typeface="思源黑体" panose="020B0500000000000000" pitchFamily="34" charset="-122"/>
              </a:rPr>
              <a:t>城市</a:t>
            </a:r>
            <a:r>
              <a:rPr lang="zh-CN" altLang="en-US" sz="1600" dirty="0">
                <a:latin typeface="思源黑体" panose="020B0500000000000000" pitchFamily="34" charset="-122"/>
                <a:ea typeface="思源黑体" panose="020B0500000000000000" pitchFamily="34" charset="-122"/>
              </a:rPr>
              <a:t>客运铁路运输</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Vehicle Track Interaction				</a:t>
            </a:r>
            <a:r>
              <a:rPr lang="zh-CN" altLang="en-US" sz="1600" dirty="0">
                <a:latin typeface="思源黑体" panose="020B0500000000000000" pitchFamily="34" charset="-122"/>
                <a:ea typeface="思源黑体" panose="020B0500000000000000" pitchFamily="34" charset="-122"/>
              </a:rPr>
              <a:t>列车与轨道的交互作用</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Railroad History                                                            </a:t>
            </a:r>
            <a:r>
              <a:rPr lang="en-US" altLang="zh-CN" sz="1600" dirty="0" smtClean="0">
                <a:latin typeface="思源黑体" panose="020B0500000000000000" pitchFamily="34" charset="-122"/>
                <a:ea typeface="思源黑体" panose="020B0500000000000000" pitchFamily="34" charset="-122"/>
              </a:rPr>
              <a:t>                   </a:t>
            </a:r>
            <a:r>
              <a:rPr lang="zh-CN" altLang="en-US" sz="1600" dirty="0" smtClean="0">
                <a:latin typeface="思源黑体" panose="020B0500000000000000" pitchFamily="34" charset="-122"/>
                <a:ea typeface="思源黑体" panose="020B0500000000000000" pitchFamily="34" charset="-122"/>
              </a:rPr>
              <a:t>铁路</a:t>
            </a:r>
            <a:r>
              <a:rPr lang="zh-CN" altLang="en-US" sz="1600" dirty="0">
                <a:latin typeface="思源黑体" panose="020B0500000000000000" pitchFamily="34" charset="-122"/>
                <a:ea typeface="思源黑体" panose="020B0500000000000000" pitchFamily="34" charset="-122"/>
              </a:rPr>
              <a:t>历史</a:t>
            </a:r>
            <a:endParaRPr lang="en-US" altLang="zh-CN" sz="1600" dirty="0">
              <a:latin typeface="思源黑体" panose="020B0500000000000000" pitchFamily="34" charset="-122"/>
              <a:ea typeface="思源黑体" panose="020B0500000000000000" pitchFamily="34" charset="-122"/>
            </a:endParaRPr>
          </a:p>
          <a:p>
            <a:pPr marL="342900" indent="-342900">
              <a:buFont typeface="Calibri" pitchFamily="34" charset="0"/>
              <a:buAutoNum type="arabicPeriod"/>
            </a:pPr>
            <a:r>
              <a:rPr lang="en-US" altLang="zh-CN" sz="1600" dirty="0">
                <a:latin typeface="思源黑体" panose="020B0500000000000000" pitchFamily="34" charset="-122"/>
                <a:ea typeface="思源黑体" panose="020B0500000000000000" pitchFamily="34" charset="-122"/>
              </a:rPr>
              <a:t>New Technologies                                                          </a:t>
            </a:r>
            <a:r>
              <a:rPr lang="en-US" altLang="zh-CN" sz="1600" dirty="0" smtClean="0">
                <a:latin typeface="思源黑体" panose="020B0500000000000000" pitchFamily="34" charset="-122"/>
                <a:ea typeface="思源黑体" panose="020B0500000000000000" pitchFamily="34" charset="-122"/>
              </a:rPr>
              <a:t>                 </a:t>
            </a:r>
            <a:r>
              <a:rPr lang="zh-CN" altLang="en-US" sz="1600" dirty="0" smtClean="0">
                <a:latin typeface="思源黑体" panose="020B0500000000000000" pitchFamily="34" charset="-122"/>
                <a:ea typeface="思源黑体" panose="020B0500000000000000" pitchFamily="34" charset="-122"/>
              </a:rPr>
              <a:t>新技术</a:t>
            </a:r>
            <a:endParaRPr lang="zh-CN" altLang="en-US" sz="1600" dirty="0">
              <a:latin typeface="思源黑体" panose="020B0500000000000000" pitchFamily="34" charset="-122"/>
              <a:ea typeface="思源黑体" panose="020B0500000000000000" pitchFamily="34" charset="-122"/>
            </a:endParaRPr>
          </a:p>
        </p:txBody>
      </p:sp>
      <p:pic>
        <p:nvPicPr>
          <p:cNvPr id="7" name="图片 6"/>
          <p:cNvPicPr/>
          <p:nvPr/>
        </p:nvPicPr>
        <p:blipFill>
          <a:blip r:embed="rId3" cstate="print">
            <a:extLst>
              <a:ext uri="{28A0092B-C50C-407E-A947-70E740481C1C}">
                <a14:useLocalDpi xmlns:a14="http://schemas.microsoft.com/office/drawing/2010/main" val="0"/>
              </a:ext>
            </a:extLst>
          </a:blip>
          <a:stretch>
            <a:fillRect/>
          </a:stretch>
        </p:blipFill>
        <p:spPr>
          <a:xfrm>
            <a:off x="2063553" y="1133582"/>
            <a:ext cx="5832648" cy="1431323"/>
          </a:xfrm>
          <a:prstGeom prst="rect">
            <a:avLst/>
          </a:prstGeom>
        </p:spPr>
      </p:pic>
      <p:sp>
        <p:nvSpPr>
          <p:cNvPr id="6" name="五边形 5"/>
          <p:cNvSpPr/>
          <p:nvPr/>
        </p:nvSpPr>
        <p:spPr>
          <a:xfrm flipH="1">
            <a:off x="6428652" y="2452246"/>
            <a:ext cx="3744416" cy="369332"/>
          </a:xfrm>
          <a:prstGeom prst="homePlate">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zh-CN" altLang="en-US" b="1" dirty="0">
                <a:ln/>
                <a:solidFill>
                  <a:schemeClr val="bg1"/>
                </a:solidFill>
                <a:latin typeface="思源黑体" panose="020B0500000000000000" pitchFamily="34" charset="-122"/>
                <a:ea typeface="思源黑体" panose="020B0500000000000000" pitchFamily="34" charset="-122"/>
              </a:rPr>
              <a:t>点击题图进入</a:t>
            </a:r>
            <a:r>
              <a:rPr lang="en-US" altLang="zh-CN" b="1" dirty="0">
                <a:ln/>
                <a:solidFill>
                  <a:schemeClr val="bg1"/>
                </a:solidFill>
                <a:latin typeface="思源黑体" panose="020B0500000000000000" pitchFamily="34" charset="-122"/>
                <a:ea typeface="思源黑体" panose="020B0500000000000000" pitchFamily="34" charset="-122"/>
              </a:rPr>
              <a:t>JRC</a:t>
            </a:r>
            <a:r>
              <a:rPr lang="zh-CN" altLang="en-US" b="1" dirty="0">
                <a:ln/>
                <a:solidFill>
                  <a:schemeClr val="bg1"/>
                </a:solidFill>
                <a:latin typeface="思源黑体" panose="020B0500000000000000" pitchFamily="34" charset="-122"/>
                <a:ea typeface="思源黑体" panose="020B0500000000000000" pitchFamily="34" charset="-122"/>
              </a:rPr>
              <a:t>会议日程</a:t>
            </a:r>
            <a:endParaRPr lang="en-US" altLang="zh-CN" b="1" dirty="0">
              <a:ln/>
              <a:solidFill>
                <a:schemeClr val="bg1"/>
              </a:solidFill>
              <a:latin typeface="思源黑体" panose="020B0500000000000000" pitchFamily="34" charset="-122"/>
              <a:ea typeface="思源黑体" panose="020B0500000000000000" pitchFamily="34" charset="-122"/>
            </a:endParaRPr>
          </a:p>
        </p:txBody>
      </p:sp>
      <p:pic>
        <p:nvPicPr>
          <p:cNvPr id="2" name="图片 1">
            <a:extLst>
              <a:ext uri="{FF2B5EF4-FFF2-40B4-BE49-F238E27FC236}">
                <a16:creationId xmlns:a16="http://schemas.microsoft.com/office/drawing/2014/main" id="{BF1755A0-F870-4949-9099-BE00B6E70224}"/>
              </a:ext>
            </a:extLst>
          </p:cNvPr>
          <p:cNvPicPr>
            <a:picLocks noChangeAspect="1"/>
          </p:cNvPicPr>
          <p:nvPr/>
        </p:nvPicPr>
        <p:blipFill>
          <a:blip r:embed="rId4"/>
          <a:stretch>
            <a:fillRect/>
          </a:stretch>
        </p:blipFill>
        <p:spPr>
          <a:xfrm>
            <a:off x="2135560" y="1484785"/>
            <a:ext cx="3456384" cy="71602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4271168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txBox="1">
            <a:spLocks/>
          </p:cNvSpPr>
          <p:nvPr/>
        </p:nvSpPr>
        <p:spPr bwMode="auto">
          <a:xfrm>
            <a:off x="2100988" y="2420888"/>
            <a:ext cx="4748218" cy="3661122"/>
          </a:xfrm>
          <a:prstGeom prst="rect">
            <a:avLst/>
          </a:prstGeom>
          <a:noFill/>
          <a:ln w="9525">
            <a:noFill/>
            <a:miter lim="800000"/>
            <a:headEnd/>
            <a:tailEnd/>
          </a:ln>
        </p:spPr>
        <p:txBody>
          <a:bodyPr/>
          <a:lstStyle/>
          <a:p>
            <a:pPr marL="342900" indent="-342900" algn="just">
              <a:spcBef>
                <a:spcPts val="1200"/>
              </a:spcBef>
              <a:buFont typeface="Wingdings" pitchFamily="2" charset="2"/>
              <a:buChar char="p"/>
              <a:defRPr/>
            </a:pPr>
            <a:r>
              <a:rPr lang="zh-CN" altLang="en-US" dirty="0">
                <a:latin typeface="思源黑体" panose="020B0500000000000000" pitchFamily="34" charset="-122"/>
                <a:ea typeface="思源黑体" panose="020B0500000000000000" pitchFamily="34" charset="-122"/>
              </a:rPr>
              <a:t> 由</a:t>
            </a:r>
            <a:r>
              <a:rPr lang="en-US" altLang="zh-CN" dirty="0" smtClean="0">
                <a:latin typeface="思源黑体" panose="020B0500000000000000" pitchFamily="34" charset="-122"/>
                <a:ea typeface="思源黑体" panose="020B0500000000000000" pitchFamily="34" charset="-122"/>
              </a:rPr>
              <a:t>ASME</a:t>
            </a:r>
            <a:r>
              <a:rPr lang="zh-CN" altLang="en-US" dirty="0" smtClean="0">
                <a:latin typeface="思源黑体" panose="020B0500000000000000" pitchFamily="34" charset="-122"/>
                <a:ea typeface="思源黑体" panose="020B0500000000000000" pitchFamily="34" charset="-122"/>
              </a:rPr>
              <a:t>技术</a:t>
            </a:r>
            <a:r>
              <a:rPr lang="zh-CN" altLang="en-US" dirty="0">
                <a:latin typeface="思源黑体" panose="020B0500000000000000" pitchFamily="34" charset="-122"/>
                <a:ea typeface="思源黑体" panose="020B0500000000000000" pitchFamily="34" charset="-122"/>
              </a:rPr>
              <a:t>部门主办</a:t>
            </a:r>
            <a:endParaRPr lang="en-US" altLang="zh-CN" dirty="0">
              <a:latin typeface="思源黑体" panose="020B0500000000000000" pitchFamily="34" charset="-122"/>
              <a:ea typeface="思源黑体" panose="020B0500000000000000" pitchFamily="34" charset="-122"/>
            </a:endParaRPr>
          </a:p>
          <a:p>
            <a:pPr marL="342900" indent="-342900" algn="just">
              <a:spcBef>
                <a:spcPts val="1200"/>
              </a:spcBef>
              <a:buFont typeface="Wingdings" pitchFamily="2" charset="2"/>
              <a:buChar char="p"/>
              <a:defRPr/>
            </a:pPr>
            <a:r>
              <a:rPr lang="zh-CN" altLang="en-US" dirty="0">
                <a:latin typeface="思源黑体" panose="020B0500000000000000" pitchFamily="34" charset="-122"/>
                <a:ea typeface="思源黑体" panose="020B0500000000000000" pitchFamily="34" charset="-122"/>
              </a:rPr>
              <a:t> 图书类型：应用案例、专著、职业</a:t>
            </a:r>
            <a:r>
              <a:rPr lang="zh-CN" altLang="en-US" dirty="0" smtClean="0">
                <a:latin typeface="思源黑体" panose="020B0500000000000000" pitchFamily="34" charset="-122"/>
                <a:ea typeface="思源黑体" panose="020B0500000000000000" pitchFamily="34" charset="-122"/>
              </a:rPr>
              <a:t>培训</a:t>
            </a:r>
            <a:r>
              <a:rPr lang="en-US" altLang="zh-CN" dirty="0">
                <a:latin typeface="思源黑体" panose="020B0500000000000000" pitchFamily="34" charset="-122"/>
                <a:ea typeface="思源黑体" panose="020B0500000000000000" pitchFamily="34" charset="-122"/>
              </a:rPr>
              <a:t> </a:t>
            </a:r>
            <a:r>
              <a:rPr lang="en-US" altLang="zh-CN" dirty="0" smtClean="0">
                <a:latin typeface="思源黑体" panose="020B0500000000000000" pitchFamily="34" charset="-122"/>
                <a:ea typeface="思源黑体" panose="020B0500000000000000" pitchFamily="34" charset="-122"/>
              </a:rPr>
              <a:t>   </a:t>
            </a:r>
            <a:r>
              <a:rPr lang="zh-CN" altLang="en-US" dirty="0" smtClean="0">
                <a:latin typeface="思源黑体" panose="020B0500000000000000" pitchFamily="34" charset="-122"/>
                <a:ea typeface="思源黑体" panose="020B0500000000000000" pitchFamily="34" charset="-122"/>
              </a:rPr>
              <a:t>教材</a:t>
            </a:r>
            <a:r>
              <a:rPr lang="zh-CN" altLang="en-US" dirty="0">
                <a:latin typeface="思源黑体" panose="020B0500000000000000" pitchFamily="34" charset="-122"/>
                <a:ea typeface="思源黑体" panose="020B0500000000000000" pitchFamily="34" charset="-122"/>
              </a:rPr>
              <a:t>、行业标准指南等</a:t>
            </a:r>
            <a:endParaRPr lang="en-US" altLang="zh-CN" dirty="0">
              <a:latin typeface="思源黑体" panose="020B0500000000000000" pitchFamily="34" charset="-122"/>
              <a:ea typeface="思源黑体" panose="020B0500000000000000" pitchFamily="34" charset="-122"/>
            </a:endParaRPr>
          </a:p>
          <a:p>
            <a:pPr marL="342900" indent="-342900" algn="just">
              <a:spcBef>
                <a:spcPts val="1200"/>
              </a:spcBef>
              <a:buFont typeface="Wingdings" pitchFamily="2" charset="2"/>
              <a:buChar char="p"/>
              <a:defRPr/>
            </a:pPr>
            <a:r>
              <a:rPr lang="en-US" altLang="zh-CN"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图书主题：设计和制造、新兴技术（如医 疗技术、人工智能）、工程技术管理、压力容器和管线、燃气轮机和动力系统、传热、电子封装、风险和补救、摩擦学等</a:t>
            </a:r>
            <a:endParaRPr lang="en-US" altLang="zh-CN" dirty="0">
              <a:latin typeface="思源黑体" panose="020B0500000000000000" pitchFamily="34" charset="-122"/>
              <a:ea typeface="思源黑体" panose="020B0500000000000000" pitchFamily="34" charset="-122"/>
            </a:endParaRPr>
          </a:p>
          <a:p>
            <a:pPr marL="342900" indent="-342900" algn="just">
              <a:spcBef>
                <a:spcPts val="1200"/>
              </a:spcBef>
              <a:buFont typeface="Wingdings" pitchFamily="2" charset="2"/>
              <a:buChar char="p"/>
              <a:defRPr/>
            </a:pPr>
            <a:r>
              <a:rPr lang="zh-CN" altLang="en-US" dirty="0">
                <a:latin typeface="思源黑体" panose="020B0500000000000000" pitchFamily="34" charset="-122"/>
                <a:ea typeface="思源黑体" panose="020B0500000000000000" pitchFamily="34" charset="-122"/>
              </a:rPr>
              <a:t>收录</a:t>
            </a:r>
            <a:r>
              <a:rPr lang="en-US" altLang="zh-CN" dirty="0">
                <a:latin typeface="思源黑体" panose="020B0500000000000000" pitchFamily="34" charset="-122"/>
                <a:ea typeface="思源黑体" panose="020B0500000000000000" pitchFamily="34" charset="-122"/>
              </a:rPr>
              <a:t>1993-</a:t>
            </a:r>
            <a:r>
              <a:rPr lang="zh-CN" altLang="en-US" dirty="0">
                <a:latin typeface="思源黑体" panose="020B0500000000000000" pitchFamily="34" charset="-122"/>
                <a:ea typeface="思源黑体" panose="020B0500000000000000" pitchFamily="34" charset="-122"/>
              </a:rPr>
              <a:t>至今，</a:t>
            </a:r>
            <a:r>
              <a:rPr lang="zh-CN" altLang="en-US" dirty="0" smtClean="0">
                <a:latin typeface="思源黑体" panose="020B0500000000000000" pitchFamily="34" charset="-122"/>
                <a:ea typeface="思源黑体" panose="020B0500000000000000" pitchFamily="34" charset="-122"/>
              </a:rPr>
              <a:t>超过</a:t>
            </a:r>
            <a:r>
              <a:rPr lang="en-US" altLang="zh-CN" dirty="0" smtClean="0">
                <a:latin typeface="思源黑体" panose="020B0500000000000000" pitchFamily="34" charset="-122"/>
                <a:ea typeface="思源黑体" panose="020B0500000000000000" pitchFamily="34" charset="-122"/>
              </a:rPr>
              <a:t>300</a:t>
            </a:r>
            <a:r>
              <a:rPr lang="zh-CN" altLang="en-US" dirty="0">
                <a:latin typeface="思源黑体" panose="020B0500000000000000" pitchFamily="34" charset="-122"/>
                <a:ea typeface="思源黑体" panose="020B0500000000000000" pitchFamily="34" charset="-122"/>
              </a:rPr>
              <a:t>本经典</a:t>
            </a:r>
            <a:r>
              <a:rPr lang="zh-CN" altLang="en-US" dirty="0" smtClean="0">
                <a:latin typeface="思源黑体" panose="020B0500000000000000" pitchFamily="34" charset="-122"/>
                <a:ea typeface="思源黑体" panose="020B0500000000000000" pitchFamily="34" charset="-122"/>
              </a:rPr>
              <a:t>图书，且</a:t>
            </a:r>
            <a:r>
              <a:rPr lang="zh-CN" altLang="en-US" dirty="0">
                <a:latin typeface="思源黑体" panose="020B0500000000000000" pitchFamily="34" charset="-122"/>
                <a:ea typeface="思源黑体" panose="020B0500000000000000" pitchFamily="34" charset="-122"/>
              </a:rPr>
              <a:t>不断增加</a:t>
            </a:r>
            <a:endParaRPr lang="en-US" altLang="zh-CN" dirty="0">
              <a:latin typeface="思源黑体" panose="020B0500000000000000" pitchFamily="34" charset="-122"/>
              <a:ea typeface="思源黑体" panose="020B0500000000000000" pitchFamily="34" charset="-122"/>
            </a:endParaRPr>
          </a:p>
          <a:p>
            <a:pPr marL="342900" indent="-342900" algn="just">
              <a:spcBef>
                <a:spcPts val="1200"/>
              </a:spcBef>
              <a:buFont typeface="Wingdings" pitchFamily="2" charset="2"/>
              <a:buChar char="p"/>
              <a:defRPr/>
            </a:pPr>
            <a:r>
              <a:rPr lang="zh-CN" altLang="en-US" dirty="0">
                <a:latin typeface="思源黑体" panose="020B0500000000000000" pitchFamily="34" charset="-122"/>
                <a:ea typeface="思源黑体" panose="020B0500000000000000" pitchFamily="34" charset="-122"/>
              </a:rPr>
              <a:t>每年新增 </a:t>
            </a:r>
            <a:r>
              <a:rPr lang="en-US" altLang="zh-CN" dirty="0">
                <a:latin typeface="思源黑体" panose="020B0500000000000000" pitchFamily="34" charset="-122"/>
                <a:ea typeface="思源黑体" panose="020B0500000000000000" pitchFamily="34" charset="-122"/>
              </a:rPr>
              <a:t>10-20 </a:t>
            </a:r>
            <a:r>
              <a:rPr lang="zh-CN" altLang="en-US" dirty="0">
                <a:latin typeface="思源黑体" panose="020B0500000000000000" pitchFamily="34" charset="-122"/>
                <a:ea typeface="思源黑体" panose="020B0500000000000000" pitchFamily="34" charset="-122"/>
              </a:rPr>
              <a:t>本新书</a:t>
            </a:r>
          </a:p>
        </p:txBody>
      </p:sp>
      <p:pic>
        <p:nvPicPr>
          <p:cNvPr id="11269" name="Picture 2"/>
          <p:cNvPicPr>
            <a:picLocks noChangeAspect="1" noChangeArrowheads="1"/>
          </p:cNvPicPr>
          <p:nvPr/>
        </p:nvPicPr>
        <p:blipFill>
          <a:blip r:embed="rId3" cstate="print"/>
          <a:srcRect/>
          <a:stretch>
            <a:fillRect/>
          </a:stretch>
        </p:blipFill>
        <p:spPr bwMode="auto">
          <a:xfrm>
            <a:off x="10352162" y="2151890"/>
            <a:ext cx="971550" cy="600075"/>
          </a:xfrm>
          <a:prstGeom prst="rect">
            <a:avLst/>
          </a:prstGeom>
          <a:noFill/>
          <a:ln w="9525">
            <a:noFill/>
            <a:miter lim="800000"/>
            <a:headEnd/>
            <a:tailEnd/>
          </a:ln>
        </p:spPr>
      </p:pic>
      <p:sp>
        <p:nvSpPr>
          <p:cNvPr id="10" name="五边形 9"/>
          <p:cNvSpPr/>
          <p:nvPr/>
        </p:nvSpPr>
        <p:spPr>
          <a:xfrm flipH="1">
            <a:off x="6960096" y="2187833"/>
            <a:ext cx="3286148" cy="707886"/>
          </a:xfrm>
          <a:prstGeom prst="homePlate">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algn="r">
              <a:spcBef>
                <a:spcPts val="600"/>
              </a:spcBef>
              <a:defRPr/>
            </a:pPr>
            <a:r>
              <a:rPr lang="en-US" altLang="zh-CN" sz="2000" b="1" dirty="0">
                <a:ln/>
                <a:solidFill>
                  <a:schemeClr val="bg1"/>
                </a:solidFill>
                <a:latin typeface="思源黑体" panose="020B0500000000000000" pitchFamily="34" charset="-122"/>
                <a:ea typeface="思源黑体" panose="020B0500000000000000" pitchFamily="34" charset="-122"/>
              </a:rPr>
              <a:t>1993-now   ASME eBooks</a:t>
            </a:r>
          </a:p>
        </p:txBody>
      </p:sp>
      <p:sp>
        <p:nvSpPr>
          <p:cNvPr id="11" name="Title 1"/>
          <p:cNvSpPr txBox="1">
            <a:spLocks/>
          </p:cNvSpPr>
          <p:nvPr/>
        </p:nvSpPr>
        <p:spPr bwMode="auto">
          <a:xfrm>
            <a:off x="2207568" y="908720"/>
            <a:ext cx="4620567" cy="889893"/>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电子图书</a:t>
            </a:r>
            <a:endParaRPr lang="en-US" altLang="zh-CN" sz="4400" dirty="0">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4"/>
          <a:stretch>
            <a:fillRect/>
          </a:stretch>
        </p:blipFill>
        <p:spPr>
          <a:xfrm>
            <a:off x="1469207" y="1694159"/>
            <a:ext cx="9854505" cy="435826"/>
          </a:xfrm>
          <a:prstGeom prst="rect">
            <a:avLst/>
          </a:prstGeom>
        </p:spPr>
      </p:pic>
      <p:grpSp>
        <p:nvGrpSpPr>
          <p:cNvPr id="4" name="组合 3"/>
          <p:cNvGrpSpPr/>
          <p:nvPr/>
        </p:nvGrpSpPr>
        <p:grpSpPr>
          <a:xfrm>
            <a:off x="7652401" y="2944407"/>
            <a:ext cx="2592288" cy="3672408"/>
            <a:chOff x="7652401" y="2944407"/>
            <a:chExt cx="2592288" cy="3672408"/>
          </a:xfrm>
        </p:grpSpPr>
        <p:pic>
          <p:nvPicPr>
            <p:cNvPr id="1026" name="Picture 2" descr="Mixed-flow Pumps: Modeling, Simulation, and Measurements"/>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2401" y="2944407"/>
              <a:ext cx="126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cision and Decision-maker in an Industrial Environment"/>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4689" y="4816815"/>
              <a:ext cx="126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se Studies in Transient Heat Transfer With Sensitivities to Governing Variables"/>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52401" y="4816815"/>
              <a:ext cx="126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rmal Spreading and Contact Resistance: Fundamentals and Applications"/>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72644" y="2944407"/>
              <a:ext cx="126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377136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blinds(horizontal)">
                                      <p:cBhvr>
                                        <p:cTn id="1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1"/>
          <p:cNvSpPr>
            <a:spLocks noChangeArrowheads="1"/>
          </p:cNvSpPr>
          <p:nvPr/>
        </p:nvSpPr>
        <p:spPr bwMode="auto">
          <a:xfrm>
            <a:off x="3143672" y="1772816"/>
            <a:ext cx="8136904" cy="3570208"/>
          </a:xfrm>
          <a:prstGeom prst="rect">
            <a:avLst/>
          </a:prstGeom>
          <a:noFill/>
          <a:ln w="9525">
            <a:noFill/>
            <a:miter lim="800000"/>
            <a:headEnd/>
            <a:tailEnd/>
          </a:ln>
        </p:spPr>
        <p:txBody>
          <a:bodyPr wrap="square">
            <a:spAutoFit/>
          </a:bodyPr>
          <a:lstStyle/>
          <a:p>
            <a:pPr algn="just"/>
            <a:r>
              <a:rPr lang="en-US" altLang="zh-CN" b="1" dirty="0">
                <a:latin typeface="思源黑体" panose="020B0500000000000000" pitchFamily="34" charset="-122"/>
                <a:ea typeface="思源黑体" panose="020B0500000000000000" pitchFamily="34" charset="-122"/>
              </a:rPr>
              <a:t>The Elements of Mechanical Design《</a:t>
            </a:r>
            <a:r>
              <a:rPr lang="zh-CN" altLang="en-US" b="1" dirty="0">
                <a:latin typeface="思源黑体" panose="020B0500000000000000" pitchFamily="34" charset="-122"/>
                <a:ea typeface="思源黑体" panose="020B0500000000000000" pitchFamily="34" charset="-122"/>
              </a:rPr>
              <a:t>机械设计要素</a:t>
            </a:r>
            <a:r>
              <a:rPr lang="en-US" altLang="zh-CN" b="1" dirty="0" smtClean="0">
                <a:latin typeface="思源黑体" panose="020B0500000000000000" pitchFamily="34" charset="-122"/>
                <a:ea typeface="思源黑体" panose="020B0500000000000000" pitchFamily="34" charset="-122"/>
              </a:rPr>
              <a:t>》</a:t>
            </a:r>
          </a:p>
          <a:p>
            <a:pPr algn="just"/>
            <a:endParaRPr lang="en-US" altLang="zh-CN" sz="1600" dirty="0">
              <a:latin typeface="思源黑体" panose="020B0500000000000000" pitchFamily="34" charset="-122"/>
              <a:ea typeface="思源黑体" panose="020B0500000000000000" pitchFamily="34" charset="-122"/>
            </a:endParaRPr>
          </a:p>
          <a:p>
            <a:pPr algn="just"/>
            <a:r>
              <a:rPr lang="zh-CN" altLang="en-US" sz="1600" dirty="0">
                <a:latin typeface="思源黑体" panose="020B0500000000000000" pitchFamily="34" charset="-122"/>
                <a:ea typeface="思源黑体" panose="020B0500000000000000" pitchFamily="34" charset="-122"/>
              </a:rPr>
              <a:t>主要作者</a:t>
            </a:r>
            <a:r>
              <a:rPr lang="zh-CN" altLang="en-US" sz="1600" dirty="0" smtClean="0">
                <a:latin typeface="思源黑体" panose="020B0500000000000000" pitchFamily="34" charset="-122"/>
                <a:ea typeface="思源黑体" panose="020B0500000000000000" pitchFamily="34" charset="-122"/>
              </a:rPr>
              <a:t>：</a:t>
            </a:r>
            <a:r>
              <a:rPr lang="en-US" altLang="zh-CN" sz="1600" dirty="0">
                <a:latin typeface="思源黑体" panose="020B0500000000000000" pitchFamily="34" charset="-122"/>
                <a:ea typeface="思源黑体" panose="020B0500000000000000" pitchFamily="34" charset="-122"/>
              </a:rPr>
              <a:t>James G. </a:t>
            </a:r>
            <a:r>
              <a:rPr lang="en-US" altLang="zh-CN" sz="1600" dirty="0" err="1">
                <a:latin typeface="思源黑体" panose="020B0500000000000000" pitchFamily="34" charset="-122"/>
                <a:ea typeface="思源黑体" panose="020B0500000000000000" pitchFamily="34" charset="-122"/>
              </a:rPr>
              <a:t>Skakoon</a:t>
            </a:r>
            <a:r>
              <a:rPr lang="zh-CN" altLang="en-US" sz="1600" dirty="0" smtClean="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机械设计师、发明家；退休前就职于</a:t>
            </a:r>
            <a:r>
              <a:rPr lang="zh-CN" altLang="en-US" sz="1600" dirty="0" smtClean="0">
                <a:latin typeface="思源黑体" panose="020B0500000000000000" pitchFamily="34" charset="-122"/>
                <a:ea typeface="思源黑体" panose="020B0500000000000000" pitchFamily="34" charset="-122"/>
              </a:rPr>
              <a:t>美国工程顾问公司</a:t>
            </a:r>
            <a:r>
              <a:rPr lang="en-US" altLang="zh-CN" sz="1600" dirty="0" smtClean="0">
                <a:latin typeface="思源黑体" panose="020B0500000000000000" pitchFamily="34" charset="-122"/>
                <a:ea typeface="思源黑体" panose="020B0500000000000000" pitchFamily="34" charset="-122"/>
              </a:rPr>
              <a:t>Vertex Technology</a:t>
            </a:r>
            <a:r>
              <a:rPr lang="zh-CN" altLang="en-US" sz="1600" dirty="0" smtClean="0">
                <a:latin typeface="思源黑体" panose="020B0500000000000000" pitchFamily="34" charset="-122"/>
                <a:ea typeface="思源黑体" panose="020B0500000000000000" pitchFamily="34" charset="-122"/>
              </a:rPr>
              <a:t>。</a:t>
            </a:r>
            <a:endParaRPr lang="en-US" altLang="zh-CN" sz="1600" dirty="0">
              <a:latin typeface="思源黑体" panose="020B0500000000000000" pitchFamily="34" charset="-122"/>
              <a:ea typeface="思源黑体" panose="020B0500000000000000" pitchFamily="34" charset="-122"/>
            </a:endParaRPr>
          </a:p>
          <a:p>
            <a:pPr algn="just"/>
            <a:endParaRPr lang="en-US" altLang="zh-CN" sz="1600" dirty="0">
              <a:latin typeface="思源黑体" panose="020B0500000000000000" pitchFamily="34" charset="-122"/>
              <a:ea typeface="思源黑体" panose="020B0500000000000000" pitchFamily="34" charset="-122"/>
            </a:endParaRPr>
          </a:p>
          <a:p>
            <a:pPr algn="just"/>
            <a:r>
              <a:rPr lang="zh-CN" altLang="en-US" sz="1600" dirty="0">
                <a:latin typeface="思源黑体" panose="020B0500000000000000" pitchFamily="34" charset="-122"/>
                <a:ea typeface="思源黑体" panose="020B0500000000000000" pitchFamily="34" charset="-122"/>
              </a:rPr>
              <a:t>内容概要：这本书简洁好读，对任何有意了解机械设计基本原理和实践方法的专业人士来说，都是可以用来复习充电的优质读物</a:t>
            </a:r>
            <a:r>
              <a:rPr lang="zh-CN" altLang="en-US" sz="1600" dirty="0" smtClean="0">
                <a:latin typeface="思源黑体" panose="020B0500000000000000" pitchFamily="34" charset="-122"/>
                <a:ea typeface="思源黑体" panose="020B0500000000000000" pitchFamily="34" charset="-122"/>
              </a:rPr>
              <a:t>。</a:t>
            </a:r>
          </a:p>
          <a:p>
            <a:pPr algn="just"/>
            <a:r>
              <a:rPr lang="zh-CN" altLang="en-US" sz="1600" dirty="0" smtClean="0">
                <a:latin typeface="思源黑体" panose="020B0500000000000000" pitchFamily="34" charset="-122"/>
                <a:ea typeface="思源黑体" panose="020B0500000000000000" pitchFamily="34" charset="-122"/>
              </a:rPr>
              <a:t>作者在书中融合了自己的从业经验和其他专家的做法，来表明什么是优秀机械设计的原理和实践方法。这样，读者就不必自己去总结提炼这些基础知识和概念，也能够运用到自己工作中了。</a:t>
            </a:r>
            <a:endParaRPr lang="en-US" altLang="zh-CN" sz="1600" dirty="0" smtClean="0">
              <a:latin typeface="思源黑体" panose="020B0500000000000000" pitchFamily="34" charset="-122"/>
              <a:ea typeface="思源黑体" panose="020B0500000000000000" pitchFamily="34" charset="-122"/>
            </a:endParaRPr>
          </a:p>
          <a:p>
            <a:pPr algn="just"/>
            <a:endParaRPr lang="en-US" altLang="zh-CN" sz="1600" dirty="0">
              <a:latin typeface="思源黑体" panose="020B0500000000000000" pitchFamily="34" charset="-122"/>
              <a:ea typeface="思源黑体" panose="020B0500000000000000" pitchFamily="34" charset="-122"/>
            </a:endParaRPr>
          </a:p>
          <a:p>
            <a:pPr algn="just"/>
            <a:r>
              <a:rPr lang="zh-CN" altLang="en-US" sz="1600" dirty="0">
                <a:latin typeface="思源黑体" panose="020B0500000000000000" pitchFamily="34" charset="-122"/>
                <a:ea typeface="思源黑体" panose="020B0500000000000000" pitchFamily="34" charset="-122"/>
              </a:rPr>
              <a:t>亚马逊书评：</a:t>
            </a:r>
            <a:endParaRPr lang="en-US" altLang="zh-CN" sz="1600" dirty="0">
              <a:latin typeface="思源黑体" panose="020B0500000000000000" pitchFamily="34" charset="-122"/>
              <a:ea typeface="思源黑体" panose="020B0500000000000000" pitchFamily="34" charset="-122"/>
            </a:endParaRPr>
          </a:p>
          <a:p>
            <a:pPr algn="just"/>
            <a:r>
              <a:rPr lang="zh-CN" altLang="en-US" sz="1600" dirty="0">
                <a:latin typeface="思源黑体" panose="020B0500000000000000" pitchFamily="34" charset="-122"/>
                <a:ea typeface="思源黑体" panose="020B0500000000000000" pitchFamily="34" charset="-122"/>
              </a:rPr>
              <a:t>很好地总结了机械设计中的规则。大考前帮助我回顾了很多概念。</a:t>
            </a:r>
          </a:p>
          <a:p>
            <a:pPr algn="just"/>
            <a:r>
              <a:rPr lang="zh-CN" altLang="en-US" sz="1600" dirty="0">
                <a:latin typeface="思源黑体" panose="020B0500000000000000" pitchFamily="34" charset="-122"/>
                <a:ea typeface="思源黑体" panose="020B0500000000000000" pitchFamily="34" charset="-122"/>
              </a:rPr>
              <a:t>把诸多信息浓缩在一本书中、其中的实例也把概念讲透了，做得很好</a:t>
            </a:r>
            <a:r>
              <a:rPr lang="en-US" altLang="zh-CN" sz="1600" dirty="0" smtClean="0">
                <a:latin typeface="思源黑体" panose="020B0500000000000000" pitchFamily="34" charset="-122"/>
                <a:ea typeface="思源黑体" panose="020B0500000000000000" pitchFamily="34" charset="-122"/>
              </a:rPr>
              <a:t>……</a:t>
            </a:r>
            <a:endParaRPr lang="zh-CN" altLang="en-US" sz="1600" dirty="0">
              <a:latin typeface="思源黑体" panose="020B0500000000000000" pitchFamily="34" charset="-122"/>
              <a:ea typeface="思源黑体" panose="020B0500000000000000" pitchFamily="34" charset="-122"/>
            </a:endParaRPr>
          </a:p>
        </p:txBody>
      </p:sp>
      <p:grpSp>
        <p:nvGrpSpPr>
          <p:cNvPr id="2" name="组合 1"/>
          <p:cNvGrpSpPr/>
          <p:nvPr/>
        </p:nvGrpSpPr>
        <p:grpSpPr>
          <a:xfrm>
            <a:off x="1919536" y="695688"/>
            <a:ext cx="8472487" cy="965200"/>
            <a:chOff x="1919536" y="695688"/>
            <a:chExt cx="8472487" cy="965200"/>
          </a:xfrm>
        </p:grpSpPr>
        <p:sp>
          <p:nvSpPr>
            <p:cNvPr id="4" name="Title 1"/>
            <p:cNvSpPr txBox="1">
              <a:spLocks/>
            </p:cNvSpPr>
            <p:nvPr/>
          </p:nvSpPr>
          <p:spPr bwMode="auto">
            <a:xfrm>
              <a:off x="1919536" y="695688"/>
              <a:ext cx="847248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电子图书推荐</a:t>
              </a:r>
              <a:endParaRPr lang="en-US" altLang="zh-CN" sz="3200" dirty="0">
                <a:latin typeface="思源黑体" panose="020B0500000000000000" pitchFamily="34" charset="-122"/>
                <a:ea typeface="思源黑体" panose="020B0500000000000000" pitchFamily="34" charset="-122"/>
              </a:endParaRPr>
            </a:p>
          </p:txBody>
        </p:sp>
        <p:pic>
          <p:nvPicPr>
            <p:cNvPr id="6" name="Picture 2"/>
            <p:cNvPicPr>
              <a:picLocks noChangeAspect="1" noChangeArrowheads="1"/>
            </p:cNvPicPr>
            <p:nvPr/>
          </p:nvPicPr>
          <p:blipFill>
            <a:blip r:embed="rId2" cstate="print"/>
            <a:srcRect/>
            <a:stretch>
              <a:fillRect/>
            </a:stretch>
          </p:blipFill>
          <p:spPr bwMode="auto">
            <a:xfrm>
              <a:off x="9125965" y="883493"/>
              <a:ext cx="971550" cy="600075"/>
            </a:xfrm>
            <a:prstGeom prst="rect">
              <a:avLst/>
            </a:prstGeom>
            <a:noFill/>
            <a:ln w="9525">
              <a:noFill/>
              <a:miter lim="800000"/>
              <a:headEnd/>
              <a:tailEnd/>
            </a:ln>
          </p:spPr>
        </p:pic>
      </p:grpSp>
      <p:pic>
        <p:nvPicPr>
          <p:cNvPr id="7" name="Picture 2" descr="The Elements of Mechanical Design"/>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623" y="1844824"/>
            <a:ext cx="1620000" cy="2340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143672" y="5589240"/>
            <a:ext cx="4814709" cy="338554"/>
          </a:xfrm>
          <a:prstGeom prst="rect">
            <a:avLst/>
          </a:prstGeom>
        </p:spPr>
        <p:txBody>
          <a:bodyPr wrap="square">
            <a:spAutoFit/>
          </a:bodyPr>
          <a:lstStyle/>
          <a:p>
            <a:pPr marL="285750" indent="-285750">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zh-CN" altLang="en-US" sz="1600" dirty="0" smtClean="0">
                <a:latin typeface="思源黑体" panose="020B0500000000000000" pitchFamily="34" charset="-122"/>
                <a:ea typeface="思源黑体" panose="020B0500000000000000" pitchFamily="34" charset="-122"/>
              </a:rPr>
              <a:t>：</a:t>
            </a:r>
            <a:r>
              <a:rPr lang="en-US" altLang="zh-CN" sz="1600" dirty="0" smtClean="0">
                <a:latin typeface="思源黑体" panose="020B0500000000000000" pitchFamily="34" charset="-122"/>
                <a:ea typeface="思源黑体" panose="020B0500000000000000" pitchFamily="34" charset="-122"/>
                <a:hlinkClick r:id="rId4"/>
              </a:rPr>
              <a:t>https</a:t>
            </a:r>
            <a:r>
              <a:rPr lang="en-US" altLang="zh-CN" sz="1600" dirty="0">
                <a:latin typeface="思源黑体" panose="020B0500000000000000" pitchFamily="34" charset="-122"/>
                <a:ea typeface="思源黑体" panose="020B0500000000000000" pitchFamily="34" charset="-122"/>
                <a:hlinkClick r:id="rId4"/>
              </a:rPr>
              <a:t>://doi.org/10.1115/1.802670</a:t>
            </a:r>
            <a:endParaRPr lang="en-US" altLang="zh-CN" sz="16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727765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1"/>
          <p:cNvSpPr>
            <a:spLocks noChangeArrowheads="1"/>
          </p:cNvSpPr>
          <p:nvPr/>
        </p:nvSpPr>
        <p:spPr bwMode="auto">
          <a:xfrm>
            <a:off x="3027922" y="1746161"/>
            <a:ext cx="7920000" cy="1728678"/>
          </a:xfrm>
          <a:prstGeom prst="rect">
            <a:avLst/>
          </a:prstGeom>
          <a:noFill/>
          <a:ln w="9525">
            <a:noFill/>
            <a:miter lim="800000"/>
            <a:headEnd/>
            <a:tailEnd/>
          </a:ln>
        </p:spPr>
        <p:txBody>
          <a:bodyPr wrap="square">
            <a:spAutoFit/>
          </a:bodyPr>
          <a:lstStyle/>
          <a:p>
            <a:pPr algn="just"/>
            <a:r>
              <a:rPr lang="en-US" altLang="zh-CN" b="1" dirty="0" smtClean="0">
                <a:latin typeface="思源黑体" panose="020B0500000000000000" pitchFamily="34" charset="-122"/>
                <a:ea typeface="思源黑体" panose="020B0500000000000000" pitchFamily="34" charset="-122"/>
              </a:rPr>
              <a:t>Machines That Made History : Landmarks in Mechanical </a:t>
            </a:r>
            <a:r>
              <a:rPr lang="en-US" altLang="zh-CN" b="1" dirty="0" err="1" smtClean="0">
                <a:latin typeface="思源黑体" panose="020B0500000000000000" pitchFamily="34" charset="-122"/>
                <a:ea typeface="思源黑体" panose="020B0500000000000000" pitchFamily="34" charset="-122"/>
              </a:rPr>
              <a:t>Engineerin</a:t>
            </a:r>
            <a:endParaRPr lang="en-US" altLang="zh-CN" b="1" dirty="0" smtClean="0">
              <a:latin typeface="思源黑体" panose="020B0500000000000000" pitchFamily="34" charset="-122"/>
              <a:ea typeface="思源黑体" panose="020B0500000000000000" pitchFamily="34" charset="-122"/>
            </a:endParaRPr>
          </a:p>
          <a:p>
            <a:pPr algn="just"/>
            <a:r>
              <a:rPr lang="en-US" altLang="zh-CN" b="1"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创造历史的机械</a:t>
            </a:r>
            <a:r>
              <a:rPr lang="en-US" altLang="zh-CN" b="1" dirty="0" smtClean="0">
                <a:latin typeface="思源黑体" panose="020B0500000000000000" pitchFamily="34" charset="-122"/>
                <a:ea typeface="思源黑体" panose="020B0500000000000000" pitchFamily="34" charset="-122"/>
              </a:rPr>
              <a:t>》</a:t>
            </a:r>
          </a:p>
          <a:p>
            <a:pPr algn="just">
              <a:lnSpc>
                <a:spcPts val="1000"/>
              </a:lnSpc>
            </a:pPr>
            <a:endParaRPr lang="en-US" altLang="zh-CN" sz="2000" b="1" dirty="0">
              <a:latin typeface="思源黑体" panose="020B0500000000000000" pitchFamily="34" charset="-122"/>
              <a:ea typeface="思源黑体" panose="020B0500000000000000" pitchFamily="34" charset="-122"/>
            </a:endParaRPr>
          </a:p>
          <a:p>
            <a:pPr algn="just"/>
            <a:r>
              <a:rPr lang="zh-CN" altLang="en-US" sz="1600" dirty="0">
                <a:latin typeface="思源黑体" panose="020B0500000000000000" pitchFamily="34" charset="-122"/>
                <a:ea typeface="思源黑体" panose="020B0500000000000000" pitchFamily="34" charset="-122"/>
              </a:rPr>
              <a:t>这是一本以彩色和黑白照片为主的精装书，介绍了机械工程历史上的</a:t>
            </a:r>
            <a:r>
              <a:rPr lang="en-US" altLang="zh-CN" sz="1600" dirty="0">
                <a:latin typeface="思源黑体" panose="020B0500000000000000" pitchFamily="34" charset="-122"/>
                <a:ea typeface="思源黑体" panose="020B0500000000000000" pitchFamily="34" charset="-122"/>
              </a:rPr>
              <a:t>100 </a:t>
            </a:r>
            <a:r>
              <a:rPr lang="zh-CN" altLang="en-US" sz="1600" dirty="0">
                <a:latin typeface="思源黑体" panose="020B0500000000000000" pitchFamily="34" charset="-122"/>
                <a:ea typeface="思源黑体" panose="020B0500000000000000" pitchFamily="34" charset="-122"/>
              </a:rPr>
              <a:t>个具有里程碑意义并且对世界文明有重大影响的产品、设备或创举。这些产品维持着我们现代生活的方方面面，从汽车、火箭到隐藏于城市生活的磁盘驱动、城市水泵和发电涡轮等等。</a:t>
            </a:r>
            <a:endParaRPr lang="en-US" altLang="zh-CN" sz="1600" dirty="0">
              <a:latin typeface="思源黑体" panose="020B0500000000000000" pitchFamily="34" charset="-122"/>
              <a:ea typeface="思源黑体" panose="020B0500000000000000" pitchFamily="34" charset="-122"/>
            </a:endParaRPr>
          </a:p>
          <a:p>
            <a:pPr algn="just"/>
            <a:endParaRPr lang="zh-CN" altLang="en-US" sz="1400" dirty="0">
              <a:latin typeface="思源黑体" panose="020B0500000000000000" pitchFamily="34" charset="-122"/>
              <a:ea typeface="思源黑体" panose="020B0500000000000000" pitchFamily="34" charset="-122"/>
            </a:endParaRPr>
          </a:p>
        </p:txBody>
      </p:sp>
      <p:sp>
        <p:nvSpPr>
          <p:cNvPr id="6" name="矩形 11"/>
          <p:cNvSpPr>
            <a:spLocks noChangeArrowheads="1"/>
          </p:cNvSpPr>
          <p:nvPr/>
        </p:nvSpPr>
        <p:spPr bwMode="auto">
          <a:xfrm>
            <a:off x="3072544" y="4005693"/>
            <a:ext cx="7920000" cy="1759456"/>
          </a:xfrm>
          <a:prstGeom prst="rect">
            <a:avLst/>
          </a:prstGeom>
          <a:noFill/>
          <a:ln w="9525">
            <a:noFill/>
            <a:miter lim="800000"/>
            <a:headEnd/>
            <a:tailEnd/>
          </a:ln>
        </p:spPr>
        <p:txBody>
          <a:bodyPr wrap="square">
            <a:spAutoFit/>
          </a:bodyPr>
          <a:lstStyle/>
          <a:p>
            <a:pPr lvl="0" algn="just"/>
            <a:r>
              <a:rPr lang="en-US" altLang="zh-CN" b="1" dirty="0">
                <a:latin typeface="思源黑体" panose="020B0500000000000000" pitchFamily="34" charset="-122"/>
                <a:ea typeface="思源黑体" panose="020B0500000000000000" pitchFamily="34" charset="-122"/>
              </a:rPr>
              <a:t>The Unwritten Laws of Engineering: With Revisions and </a:t>
            </a:r>
            <a:r>
              <a:rPr lang="en-US" altLang="zh-CN" b="1" dirty="0" smtClean="0">
                <a:latin typeface="思源黑体" panose="020B0500000000000000" pitchFamily="34" charset="-122"/>
                <a:ea typeface="思源黑体" panose="020B0500000000000000" pitchFamily="34" charset="-122"/>
              </a:rPr>
              <a:t>Additions</a:t>
            </a:r>
          </a:p>
          <a:p>
            <a:pPr lvl="0" algn="just"/>
            <a:r>
              <a:rPr lang="en-US" altLang="zh-CN" b="1" dirty="0" smtClean="0">
                <a:latin typeface="思源黑体" panose="020B0500000000000000" pitchFamily="34" charset="-122"/>
                <a:ea typeface="思源黑体" panose="020B0500000000000000" pitchFamily="34" charset="-122"/>
              </a:rPr>
              <a:t>《</a:t>
            </a:r>
            <a:r>
              <a:rPr lang="en-US" altLang="zh-CN" b="1" dirty="0" err="1">
                <a:latin typeface="思源黑体" panose="020B0500000000000000" pitchFamily="34" charset="-122"/>
                <a:ea typeface="思源黑体" panose="020B0500000000000000" pitchFamily="34" charset="-122"/>
              </a:rPr>
              <a:t>工程学的潜规则</a:t>
            </a:r>
            <a:r>
              <a:rPr lang="en-US" altLang="zh-CN" b="1" dirty="0">
                <a:latin typeface="思源黑体" panose="020B0500000000000000" pitchFamily="34" charset="-122"/>
                <a:ea typeface="思源黑体" panose="020B0500000000000000" pitchFamily="34" charset="-122"/>
              </a:rPr>
              <a:t>》</a:t>
            </a:r>
            <a:endParaRPr lang="zh-CN" altLang="zh-CN" b="1" dirty="0">
              <a:latin typeface="思源黑体" panose="020B0500000000000000" pitchFamily="34" charset="-122"/>
              <a:ea typeface="思源黑体" panose="020B0500000000000000" pitchFamily="34" charset="-122"/>
            </a:endParaRPr>
          </a:p>
          <a:p>
            <a:pPr algn="just">
              <a:lnSpc>
                <a:spcPts val="1000"/>
              </a:lnSpc>
            </a:pPr>
            <a:r>
              <a:rPr lang="en-US" altLang="zh-CN" sz="1400" dirty="0">
                <a:latin typeface="思源黑体" panose="020B0500000000000000" pitchFamily="34" charset="-122"/>
                <a:ea typeface="思源黑体" panose="020B0500000000000000" pitchFamily="34" charset="-122"/>
              </a:rPr>
              <a:t> </a:t>
            </a:r>
            <a:endParaRPr lang="zh-CN" altLang="zh-CN" sz="1400" dirty="0">
              <a:latin typeface="思源黑体" panose="020B0500000000000000" pitchFamily="34" charset="-122"/>
              <a:ea typeface="思源黑体" panose="020B0500000000000000" pitchFamily="34" charset="-122"/>
            </a:endParaRPr>
          </a:p>
          <a:p>
            <a:pPr algn="just"/>
            <a:r>
              <a:rPr lang="en-US" altLang="zh-CN" sz="1600" dirty="0">
                <a:latin typeface="思源黑体" panose="020B0500000000000000" pitchFamily="34" charset="-122"/>
                <a:ea typeface="思源黑体" panose="020B0500000000000000" pitchFamily="34" charset="-122"/>
              </a:rPr>
              <a:t>“ </a:t>
            </a:r>
            <a:r>
              <a:rPr lang="zh-CN" altLang="zh-CN" sz="1600" dirty="0">
                <a:latin typeface="思源黑体" panose="020B0500000000000000" pitchFamily="34" charset="-122"/>
                <a:ea typeface="思源黑体" panose="020B0500000000000000" pitchFamily="34" charset="-122"/>
              </a:rPr>
              <a:t>顾问和丏利发明家</a:t>
            </a:r>
            <a:r>
              <a:rPr lang="en-US" altLang="zh-CN" sz="1600" dirty="0">
                <a:latin typeface="思源黑体" panose="020B0500000000000000" pitchFamily="34" charset="-122"/>
                <a:ea typeface="思源黑体" panose="020B0500000000000000" pitchFamily="34" charset="-122"/>
              </a:rPr>
              <a:t> James </a:t>
            </a:r>
            <a:r>
              <a:rPr lang="en-US" altLang="zh-CN" sz="1600" dirty="0" err="1">
                <a:latin typeface="思源黑体" panose="020B0500000000000000" pitchFamily="34" charset="-122"/>
                <a:ea typeface="思源黑体" panose="020B0500000000000000" pitchFamily="34" charset="-122"/>
              </a:rPr>
              <a:t>Skakoon</a:t>
            </a:r>
            <a:r>
              <a:rPr lang="zh-CN" altLang="zh-CN" sz="1600" dirty="0">
                <a:latin typeface="思源黑体" panose="020B0500000000000000" pitchFamily="34" charset="-122"/>
                <a:ea typeface="思源黑体" panose="020B0500000000000000" pitchFamily="34" charset="-122"/>
              </a:rPr>
              <a:t>向工程领域从业者传递了一些恒久不变的行业准则。书中提到的诸多实例，反复说明了人际交往等</a:t>
            </a:r>
            <a:r>
              <a:rPr lang="en-US" altLang="zh-CN" sz="1600" dirty="0">
                <a:latin typeface="思源黑体" panose="020B0500000000000000" pitchFamily="34" charset="-122"/>
                <a:ea typeface="思源黑体" panose="020B0500000000000000" pitchFamily="34" charset="-122"/>
              </a:rPr>
              <a:t>“</a:t>
            </a:r>
            <a:r>
              <a:rPr lang="zh-CN" altLang="zh-CN" sz="1600" dirty="0">
                <a:latin typeface="思源黑体" panose="020B0500000000000000" pitchFamily="34" charset="-122"/>
                <a:ea typeface="思源黑体" panose="020B0500000000000000" pitchFamily="34" charset="-122"/>
              </a:rPr>
              <a:t>软</a:t>
            </a:r>
            <a:r>
              <a:rPr lang="en-US" altLang="zh-CN" sz="1600" dirty="0">
                <a:latin typeface="思源黑体" panose="020B0500000000000000" pitchFamily="34" charset="-122"/>
                <a:ea typeface="思源黑体" panose="020B0500000000000000" pitchFamily="34" charset="-122"/>
              </a:rPr>
              <a:t>”</a:t>
            </a:r>
            <a:r>
              <a:rPr lang="zh-CN" altLang="zh-CN" sz="1600" dirty="0">
                <a:latin typeface="思源黑体" panose="020B0500000000000000" pitchFamily="34" charset="-122"/>
                <a:ea typeface="思源黑体" panose="020B0500000000000000" pitchFamily="34" charset="-122"/>
              </a:rPr>
              <a:t>实力对提升工作表现起着重要作用。读者有机会了解从工程经验中可以获得哪些</a:t>
            </a:r>
            <a:r>
              <a:rPr lang="en-US" altLang="zh-CN" sz="1600" dirty="0">
                <a:latin typeface="思源黑体" panose="020B0500000000000000" pitchFamily="34" charset="-122"/>
                <a:ea typeface="思源黑体" panose="020B0500000000000000" pitchFamily="34" charset="-122"/>
              </a:rPr>
              <a:t>“</a:t>
            </a:r>
            <a:r>
              <a:rPr lang="zh-CN" altLang="zh-CN" sz="1600" dirty="0">
                <a:latin typeface="思源黑体" panose="020B0500000000000000" pitchFamily="34" charset="-122"/>
                <a:ea typeface="思源黑体" panose="020B0500000000000000" pitchFamily="34" charset="-122"/>
              </a:rPr>
              <a:t>软</a:t>
            </a:r>
            <a:r>
              <a:rPr lang="en-US" altLang="zh-CN" sz="1600" dirty="0">
                <a:latin typeface="思源黑体" panose="020B0500000000000000" pitchFamily="34" charset="-122"/>
                <a:ea typeface="思源黑体" panose="020B0500000000000000" pitchFamily="34" charset="-122"/>
              </a:rPr>
              <a:t>”</a:t>
            </a:r>
            <a:r>
              <a:rPr lang="zh-CN" altLang="zh-CN" sz="1600" dirty="0">
                <a:latin typeface="思源黑体" panose="020B0500000000000000" pitchFamily="34" charset="-122"/>
                <a:ea typeface="思源黑体" panose="020B0500000000000000" pitchFamily="34" charset="-122"/>
              </a:rPr>
              <a:t>实力，从而运用到每日工作决策中</a:t>
            </a:r>
            <a:r>
              <a:rPr lang="zh-CN" altLang="zh-CN" sz="1600" dirty="0" smtClean="0">
                <a:latin typeface="思源黑体" panose="020B0500000000000000" pitchFamily="34" charset="-122"/>
                <a:ea typeface="思源黑体" panose="020B0500000000000000" pitchFamily="34" charset="-122"/>
              </a:rPr>
              <a:t>。</a:t>
            </a:r>
            <a:r>
              <a:rPr lang="zh-CN" altLang="en-US" sz="1600" dirty="0" smtClean="0">
                <a:latin typeface="思源黑体" panose="020B0500000000000000" pitchFamily="34" charset="-122"/>
                <a:ea typeface="思源黑体" panose="020B0500000000000000" pitchFamily="34" charset="-122"/>
              </a:rPr>
              <a:t>”</a:t>
            </a:r>
            <a:r>
              <a:rPr lang="en-US" altLang="zh-CN" sz="1600" dirty="0" smtClean="0">
                <a:latin typeface="思源黑体" panose="020B0500000000000000" pitchFamily="34" charset="-122"/>
                <a:ea typeface="思源黑体" panose="020B0500000000000000" pitchFamily="34" charset="-122"/>
              </a:rPr>
              <a:t> </a:t>
            </a:r>
            <a:r>
              <a:rPr lang="en-US" altLang="zh-CN" sz="1600" dirty="0">
                <a:latin typeface="思源黑体" panose="020B0500000000000000" pitchFamily="34" charset="-122"/>
                <a:ea typeface="思源黑体" panose="020B0500000000000000" pitchFamily="34" charset="-122"/>
              </a:rPr>
              <a:t>——Amazon </a:t>
            </a:r>
            <a:r>
              <a:rPr lang="zh-CN" altLang="zh-CN" sz="1600" dirty="0" smtClean="0">
                <a:latin typeface="思源黑体" panose="020B0500000000000000" pitchFamily="34" charset="-122"/>
                <a:ea typeface="思源黑体" panose="020B0500000000000000" pitchFamily="34" charset="-122"/>
              </a:rPr>
              <a:t>书评</a:t>
            </a:r>
            <a:endParaRPr lang="en-US" altLang="zh-CN" sz="1400" dirty="0">
              <a:latin typeface="思源黑体" panose="020B0500000000000000" pitchFamily="34" charset="-122"/>
              <a:ea typeface="思源黑体" panose="020B0500000000000000" pitchFamily="34" charset="-122"/>
            </a:endParaRPr>
          </a:p>
        </p:txBody>
      </p:sp>
      <p:pic>
        <p:nvPicPr>
          <p:cNvPr id="7" name="图片 6" descr="1.png"/>
          <p:cNvPicPr>
            <a:picLocks/>
          </p:cNvPicPr>
          <p:nvPr/>
        </p:nvPicPr>
        <p:blipFill>
          <a:blip r:embed="rId3"/>
          <a:stretch>
            <a:fillRect/>
          </a:stretch>
        </p:blipFill>
        <p:spPr>
          <a:xfrm>
            <a:off x="1297623" y="4132268"/>
            <a:ext cx="1440000" cy="1980000"/>
          </a:xfrm>
          <a:prstGeom prst="rect">
            <a:avLst/>
          </a:prstGeom>
          <a:ln>
            <a:solidFill>
              <a:schemeClr val="bg2">
                <a:lumMod val="90000"/>
              </a:schemeClr>
            </a:solidFill>
          </a:ln>
        </p:spPr>
      </p:pic>
      <p:pic>
        <p:nvPicPr>
          <p:cNvPr id="2050" name="Picture 2" descr="Machines That Made History: Landmarks in Mechanical Engineeri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623" y="1844824"/>
            <a:ext cx="1440000" cy="1980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1919536" y="695688"/>
            <a:ext cx="8472487" cy="965200"/>
            <a:chOff x="1919536" y="695688"/>
            <a:chExt cx="8472487" cy="965200"/>
          </a:xfrm>
        </p:grpSpPr>
        <p:sp>
          <p:nvSpPr>
            <p:cNvPr id="11" name="Title 1"/>
            <p:cNvSpPr txBox="1">
              <a:spLocks/>
            </p:cNvSpPr>
            <p:nvPr/>
          </p:nvSpPr>
          <p:spPr bwMode="auto">
            <a:xfrm>
              <a:off x="1919536" y="695688"/>
              <a:ext cx="847248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电子图书推荐</a:t>
              </a:r>
              <a:endParaRPr lang="en-US" altLang="zh-CN" sz="3200" dirty="0">
                <a:latin typeface="思源黑体" panose="020B0500000000000000" pitchFamily="34" charset="-122"/>
                <a:ea typeface="思源黑体" panose="020B0500000000000000" pitchFamily="34" charset="-122"/>
              </a:endParaRPr>
            </a:p>
          </p:txBody>
        </p:sp>
        <p:pic>
          <p:nvPicPr>
            <p:cNvPr id="12" name="Picture 2"/>
            <p:cNvPicPr>
              <a:picLocks noChangeAspect="1" noChangeArrowheads="1"/>
            </p:cNvPicPr>
            <p:nvPr/>
          </p:nvPicPr>
          <p:blipFill>
            <a:blip r:embed="rId5" cstate="print"/>
            <a:srcRect/>
            <a:stretch>
              <a:fillRect/>
            </a:stretch>
          </p:blipFill>
          <p:spPr bwMode="auto">
            <a:xfrm>
              <a:off x="9125965" y="883493"/>
              <a:ext cx="971550" cy="600075"/>
            </a:xfrm>
            <a:prstGeom prst="rect">
              <a:avLst/>
            </a:prstGeom>
            <a:noFill/>
            <a:ln w="9525">
              <a:noFill/>
              <a:miter lim="800000"/>
              <a:headEnd/>
              <a:tailEnd/>
            </a:ln>
          </p:spPr>
        </p:pic>
      </p:grpSp>
      <p:sp>
        <p:nvSpPr>
          <p:cNvPr id="14" name="矩形 13"/>
          <p:cNvSpPr/>
          <p:nvPr/>
        </p:nvSpPr>
        <p:spPr>
          <a:xfrm>
            <a:off x="3072544" y="3305562"/>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zh-CN" altLang="en-US" sz="1600" dirty="0" smtClean="0">
                <a:latin typeface="思源黑体" panose="020B0500000000000000" pitchFamily="34" charset="-122"/>
                <a:ea typeface="思源黑体" panose="020B0500000000000000" pitchFamily="34" charset="-122"/>
              </a:rPr>
              <a:t>：</a:t>
            </a:r>
            <a:r>
              <a:rPr lang="en-US" altLang="zh-CN" sz="1600" dirty="0">
                <a:latin typeface="思源黑体" panose="020B0500000000000000" pitchFamily="34" charset="-122"/>
                <a:ea typeface="思源黑体" panose="020B0500000000000000" pitchFamily="34" charset="-122"/>
                <a:hlinkClick r:id="rId6"/>
              </a:rPr>
              <a:t>https://</a:t>
            </a:r>
            <a:r>
              <a:rPr lang="en-US" altLang="zh-CN" sz="1600" dirty="0" smtClean="0">
                <a:latin typeface="思源黑体" panose="020B0500000000000000" pitchFamily="34" charset="-122"/>
                <a:ea typeface="思源黑体" panose="020B0500000000000000" pitchFamily="34" charset="-122"/>
                <a:hlinkClick r:id="rId6"/>
              </a:rPr>
              <a:t>doi.org/10.1115/1.860304</a:t>
            </a:r>
            <a:endParaRPr lang="en-US" altLang="zh-CN" sz="1600" dirty="0">
              <a:latin typeface="思源黑体" panose="020B0500000000000000" pitchFamily="34" charset="-122"/>
              <a:ea typeface="思源黑体" panose="020B0500000000000000" pitchFamily="34" charset="-122"/>
            </a:endParaRPr>
          </a:p>
        </p:txBody>
      </p:sp>
      <p:sp>
        <p:nvSpPr>
          <p:cNvPr id="15" name="矩形 14"/>
          <p:cNvSpPr/>
          <p:nvPr/>
        </p:nvSpPr>
        <p:spPr>
          <a:xfrm>
            <a:off x="3072544" y="5826750"/>
            <a:ext cx="4814709" cy="338554"/>
          </a:xfrm>
          <a:prstGeom prst="rect">
            <a:avLst/>
          </a:prstGeom>
        </p:spPr>
        <p:txBody>
          <a:bodyPr wrap="square">
            <a:spAutoFit/>
          </a:bodyPr>
          <a:lstStyle/>
          <a:p>
            <a:pPr marL="285750" indent="-285750">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a:t>
            </a:r>
            <a:r>
              <a:rPr lang="zh-CN" altLang="en-US" sz="1600" dirty="0" smtClean="0">
                <a:latin typeface="思源黑体" panose="020B0500000000000000" pitchFamily="34" charset="-122"/>
                <a:ea typeface="思源黑体" panose="020B0500000000000000" pitchFamily="34" charset="-122"/>
              </a:rPr>
              <a:t>网址：</a:t>
            </a:r>
            <a:r>
              <a:rPr lang="en-US" altLang="zh-CN" sz="1600" dirty="0" smtClean="0">
                <a:latin typeface="思源黑体" panose="020B0500000000000000" pitchFamily="34" charset="-122"/>
                <a:ea typeface="思源黑体" panose="020B0500000000000000" pitchFamily="34" charset="-122"/>
              </a:rPr>
              <a:t> </a:t>
            </a:r>
            <a:r>
              <a:rPr lang="en-US" altLang="zh-CN" sz="1600" dirty="0">
                <a:latin typeface="思源黑体" panose="020B0500000000000000" pitchFamily="34" charset="-122"/>
                <a:ea typeface="思源黑体" panose="020B0500000000000000" pitchFamily="34" charset="-122"/>
                <a:hlinkClick r:id="rId7"/>
              </a:rPr>
              <a:t>https://doi.org/10.1115/1.801624</a:t>
            </a:r>
            <a:endParaRPr lang="en-US" altLang="zh-CN" sz="16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169456497"/>
      </p:ext>
    </p:extLst>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矩形 9"/>
          <p:cNvSpPr>
            <a:spLocks noChangeArrowheads="1"/>
          </p:cNvSpPr>
          <p:nvPr/>
        </p:nvSpPr>
        <p:spPr bwMode="auto">
          <a:xfrm>
            <a:off x="1199456" y="4102692"/>
            <a:ext cx="7848872" cy="1323439"/>
          </a:xfrm>
          <a:prstGeom prst="rect">
            <a:avLst/>
          </a:prstGeom>
          <a:noFill/>
          <a:ln w="9525">
            <a:noFill/>
            <a:miter lim="800000"/>
            <a:headEnd/>
            <a:tailEnd/>
          </a:ln>
        </p:spPr>
        <p:txBody>
          <a:bodyPr wrap="square">
            <a:spAutoFit/>
          </a:bodyPr>
          <a:lstStyle/>
          <a:p>
            <a:r>
              <a:rPr lang="en-US" altLang="zh-CN" b="1" dirty="0">
                <a:latin typeface="思源黑体" panose="020B0500000000000000" pitchFamily="34" charset="-122"/>
                <a:ea typeface="思源黑体" panose="020B0500000000000000" pitchFamily="34" charset="-122"/>
              </a:rPr>
              <a:t>Energy and Power Generation Handbook: Established and Emerging </a:t>
            </a:r>
            <a:r>
              <a:rPr lang="en-US" altLang="zh-CN" b="1" dirty="0" smtClean="0">
                <a:latin typeface="思源黑体" panose="020B0500000000000000" pitchFamily="34" charset="-122"/>
                <a:ea typeface="思源黑体" panose="020B0500000000000000" pitchFamily="34" charset="-122"/>
              </a:rPr>
              <a:t>Technologies《</a:t>
            </a:r>
            <a:r>
              <a:rPr lang="zh-CN" altLang="en-US" b="1" dirty="0">
                <a:latin typeface="思源黑体" panose="020B0500000000000000" pitchFamily="34" charset="-122"/>
                <a:ea typeface="思源黑体" panose="020B0500000000000000" pitchFamily="34" charset="-122"/>
              </a:rPr>
              <a:t>能源和发电手册：现有技术与新兴技术</a:t>
            </a:r>
            <a:r>
              <a:rPr lang="en-US" altLang="zh-CN" b="1" dirty="0">
                <a:latin typeface="思源黑体" panose="020B0500000000000000" pitchFamily="34" charset="-122"/>
                <a:ea typeface="思源黑体" panose="020B0500000000000000" pitchFamily="34" charset="-122"/>
              </a:rPr>
              <a:t>》</a:t>
            </a:r>
          </a:p>
          <a:p>
            <a:pPr algn="just">
              <a:lnSpc>
                <a:spcPts val="1200"/>
              </a:lnSpc>
            </a:pPr>
            <a:endParaRPr lang="en-US" altLang="zh-CN" sz="2000" dirty="0">
              <a:latin typeface="思源黑体" panose="020B0500000000000000" pitchFamily="34" charset="-122"/>
              <a:ea typeface="思源黑体" panose="020B0500000000000000" pitchFamily="34" charset="-122"/>
            </a:endParaRPr>
          </a:p>
          <a:p>
            <a:pPr algn="just"/>
            <a:r>
              <a:rPr lang="zh-CN" altLang="en-US" sz="1600" dirty="0">
                <a:latin typeface="思源黑体" panose="020B0500000000000000" pitchFamily="34" charset="-122"/>
                <a:ea typeface="思源黑体" panose="020B0500000000000000" pitchFamily="34" charset="-122"/>
              </a:rPr>
              <a:t>来自全球的</a:t>
            </a:r>
            <a:r>
              <a:rPr lang="en-US" altLang="zh-CN" sz="1600" dirty="0">
                <a:latin typeface="思源黑体" panose="020B0500000000000000" pitchFamily="34" charset="-122"/>
                <a:ea typeface="思源黑体" panose="020B0500000000000000" pitchFamily="34" charset="-122"/>
              </a:rPr>
              <a:t>50</a:t>
            </a:r>
            <a:r>
              <a:rPr lang="zh-CN" altLang="en-US" sz="1600" dirty="0">
                <a:latin typeface="思源黑体" panose="020B0500000000000000" pitchFamily="34" charset="-122"/>
                <a:ea typeface="思源黑体" panose="020B0500000000000000" pitchFamily="34" charset="-122"/>
              </a:rPr>
              <a:t>位专家就已知的所有发电方式给出了全面的学术讨论和建议。该手册近</a:t>
            </a:r>
            <a:r>
              <a:rPr lang="en-US" altLang="zh-CN" sz="1600" dirty="0">
                <a:latin typeface="思源黑体" panose="020B0500000000000000" pitchFamily="34" charset="-122"/>
                <a:ea typeface="思源黑体" panose="020B0500000000000000" pitchFamily="34" charset="-122"/>
              </a:rPr>
              <a:t>700</a:t>
            </a:r>
            <a:r>
              <a:rPr lang="zh-CN" altLang="en-US" sz="1600" dirty="0">
                <a:latin typeface="思源黑体" panose="020B0500000000000000" pitchFamily="34" charset="-122"/>
                <a:ea typeface="思源黑体" panose="020B0500000000000000" pitchFamily="34" charset="-122"/>
              </a:rPr>
              <a:t>页，包含约</a:t>
            </a:r>
            <a:r>
              <a:rPr lang="en-US" altLang="zh-CN" sz="1600" dirty="0">
                <a:latin typeface="思源黑体" panose="020B0500000000000000" pitchFamily="34" charset="-122"/>
                <a:ea typeface="思源黑体" panose="020B0500000000000000" pitchFamily="34" charset="-122"/>
              </a:rPr>
              <a:t>1250</a:t>
            </a:r>
            <a:r>
              <a:rPr lang="zh-CN" altLang="en-US" sz="1600" dirty="0">
                <a:latin typeface="思源黑体" panose="020B0500000000000000" pitchFamily="34" charset="-122"/>
                <a:ea typeface="思源黑体" panose="020B0500000000000000" pitchFamily="34" charset="-122"/>
              </a:rPr>
              <a:t>条参考文献和</a:t>
            </a:r>
            <a:r>
              <a:rPr lang="en-US" altLang="zh-CN" sz="1600" dirty="0">
                <a:latin typeface="思源黑体" panose="020B0500000000000000" pitchFamily="34" charset="-122"/>
                <a:ea typeface="思源黑体" panose="020B0500000000000000" pitchFamily="34" charset="-122"/>
              </a:rPr>
              <a:t>750 </a:t>
            </a:r>
            <a:r>
              <a:rPr lang="zh-CN" altLang="en-US" sz="1600" dirty="0">
                <a:latin typeface="思源黑体" panose="020B0500000000000000" pitchFamily="34" charset="-122"/>
                <a:ea typeface="思源黑体" panose="020B0500000000000000" pitchFamily="34" charset="-122"/>
              </a:rPr>
              <a:t>多张</a:t>
            </a:r>
            <a:r>
              <a:rPr lang="zh-CN" altLang="en-US" sz="1600" dirty="0" smtClean="0">
                <a:latin typeface="思源黑体" panose="020B0500000000000000" pitchFamily="34" charset="-122"/>
                <a:ea typeface="思源黑体" panose="020B0500000000000000" pitchFamily="34" charset="-122"/>
              </a:rPr>
              <a:t>插图等</a:t>
            </a:r>
            <a:r>
              <a:rPr lang="zh-CN" altLang="en-US"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	</a:t>
            </a:r>
            <a:endParaRPr lang="en-US" altLang="zh-CN" b="1" dirty="0">
              <a:latin typeface="思源黑体" panose="020B0500000000000000" pitchFamily="34" charset="-122"/>
              <a:ea typeface="思源黑体" panose="020B0500000000000000" pitchFamily="34" charset="-122"/>
            </a:endParaRPr>
          </a:p>
        </p:txBody>
      </p:sp>
      <p:pic>
        <p:nvPicPr>
          <p:cNvPr id="12293" name="图片 10" descr="ebook cover-6.jpg"/>
          <p:cNvPicPr>
            <a:picLocks/>
          </p:cNvPicPr>
          <p:nvPr/>
        </p:nvPicPr>
        <p:blipFill>
          <a:blip r:embed="rId3" cstate="print"/>
          <a:srcRect/>
          <a:stretch>
            <a:fillRect/>
          </a:stretch>
        </p:blipFill>
        <p:spPr bwMode="auto">
          <a:xfrm>
            <a:off x="9192344" y="4053227"/>
            <a:ext cx="1440000" cy="1980000"/>
          </a:xfrm>
          <a:prstGeom prst="rect">
            <a:avLst/>
          </a:prstGeom>
          <a:noFill/>
          <a:ln w="9525">
            <a:noFill/>
            <a:miter lim="800000"/>
            <a:headEnd/>
            <a:tailEnd/>
          </a:ln>
        </p:spPr>
      </p:pic>
      <p:pic>
        <p:nvPicPr>
          <p:cNvPr id="8" name="图片 7"/>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1271464" y="1844824"/>
            <a:ext cx="1440000" cy="1980000"/>
          </a:xfrm>
          <a:prstGeom prst="rect">
            <a:avLst/>
          </a:prstGeom>
          <a:noFill/>
          <a:ln w="9525">
            <a:noFill/>
            <a:miter lim="800000"/>
            <a:headEnd/>
            <a:tailEnd/>
          </a:ln>
        </p:spPr>
      </p:pic>
      <p:sp>
        <p:nvSpPr>
          <p:cNvPr id="9" name="矩形 9"/>
          <p:cNvSpPr>
            <a:spLocks noChangeArrowheads="1"/>
          </p:cNvSpPr>
          <p:nvPr/>
        </p:nvSpPr>
        <p:spPr bwMode="auto">
          <a:xfrm>
            <a:off x="2999655" y="1772816"/>
            <a:ext cx="7392367" cy="1538883"/>
          </a:xfrm>
          <a:prstGeom prst="rect">
            <a:avLst/>
          </a:prstGeom>
          <a:noFill/>
          <a:ln w="9525">
            <a:noFill/>
            <a:miter lim="800000"/>
            <a:headEnd/>
            <a:tailEnd/>
          </a:ln>
        </p:spPr>
        <p:txBody>
          <a:bodyPr wrap="square">
            <a:spAutoFit/>
          </a:bodyPr>
          <a:lstStyle/>
          <a:p>
            <a:pPr algn="just"/>
            <a:r>
              <a:rPr lang="en-US" altLang="zh-CN" b="1" dirty="0">
                <a:latin typeface="思源黑体" panose="020B0500000000000000" pitchFamily="34" charset="-122"/>
                <a:ea typeface="思源黑体" panose="020B0500000000000000" pitchFamily="34" charset="-122"/>
              </a:rPr>
              <a:t>Companion Guide to the ASME Boiler and Pressure Vessel Code </a:t>
            </a:r>
            <a:r>
              <a:rPr lang="en-US" altLang="zh-CN" b="1" dirty="0" smtClean="0">
                <a:latin typeface="思源黑体" panose="020B0500000000000000" pitchFamily="34" charset="-122"/>
                <a:ea typeface="思源黑体" panose="020B0500000000000000" pitchFamily="34" charset="-122"/>
              </a:rPr>
              <a:t>《</a:t>
            </a:r>
            <a:r>
              <a:rPr lang="en-US" altLang="zh-CN" b="1" dirty="0">
                <a:latin typeface="思源黑体" panose="020B0500000000000000" pitchFamily="34" charset="-122"/>
                <a:ea typeface="思源黑体" panose="020B0500000000000000" pitchFamily="34" charset="-122"/>
              </a:rPr>
              <a:t>ASME</a:t>
            </a:r>
            <a:r>
              <a:rPr lang="zh-CN" altLang="en-US" b="1" dirty="0">
                <a:latin typeface="思源黑体" panose="020B0500000000000000" pitchFamily="34" charset="-122"/>
                <a:ea typeface="思源黑体" panose="020B0500000000000000" pitchFamily="34" charset="-122"/>
              </a:rPr>
              <a:t>锅炉和压力容器规范参考指南（第五版）</a:t>
            </a:r>
            <a:r>
              <a:rPr lang="en-US" altLang="zh-CN" b="1" dirty="0">
                <a:latin typeface="思源黑体" panose="020B0500000000000000" pitchFamily="34" charset="-122"/>
                <a:ea typeface="思源黑体" panose="020B0500000000000000" pitchFamily="34" charset="-122"/>
              </a:rPr>
              <a:t>》</a:t>
            </a:r>
            <a:endParaRPr lang="zh-CN" altLang="en-US" b="1" dirty="0">
              <a:latin typeface="思源黑体" panose="020B0500000000000000" pitchFamily="34" charset="-122"/>
              <a:ea typeface="思源黑体" panose="020B0500000000000000" pitchFamily="34" charset="-122"/>
            </a:endParaRPr>
          </a:p>
          <a:p>
            <a:pPr algn="just">
              <a:lnSpc>
                <a:spcPts val="1200"/>
              </a:lnSpc>
            </a:pPr>
            <a:endParaRPr lang="en-US" altLang="zh-CN" sz="2000" dirty="0">
              <a:latin typeface="思源黑体" panose="020B0500000000000000" pitchFamily="34" charset="-122"/>
              <a:ea typeface="思源黑体" panose="020B0500000000000000" pitchFamily="34" charset="-122"/>
            </a:endParaRPr>
          </a:p>
          <a:p>
            <a:pPr algn="just"/>
            <a:r>
              <a:rPr lang="zh-CN" altLang="en-US" sz="1600" dirty="0">
                <a:latin typeface="思源黑体" panose="020B0500000000000000" pitchFamily="34" charset="-122"/>
                <a:ea typeface="思源黑体" panose="020B0500000000000000" pitchFamily="34" charset="-122"/>
              </a:rPr>
              <a:t>第五版指南是经过全面更新和修订的最新</a:t>
            </a:r>
            <a:r>
              <a:rPr lang="en-US" altLang="zh-CN" sz="1600" dirty="0">
                <a:latin typeface="思源黑体" panose="020B0500000000000000" pitchFamily="34" charset="-122"/>
                <a:ea typeface="思源黑体" panose="020B0500000000000000" pitchFamily="34" charset="-122"/>
              </a:rPr>
              <a:t>ASME BPV</a:t>
            </a:r>
            <a:r>
              <a:rPr lang="zh-CN" altLang="en-US" sz="1600" dirty="0">
                <a:latin typeface="思源黑体" panose="020B0500000000000000" pitchFamily="34" charset="-122"/>
                <a:ea typeface="思源黑体" panose="020B0500000000000000" pitchFamily="34" charset="-122"/>
              </a:rPr>
              <a:t>规范版本。共有</a:t>
            </a:r>
            <a:r>
              <a:rPr lang="en-US" altLang="zh-CN" sz="1600" dirty="0">
                <a:latin typeface="思源黑体" panose="020B0500000000000000" pitchFamily="34" charset="-122"/>
                <a:ea typeface="思源黑体" panose="020B0500000000000000" pitchFamily="34" charset="-122"/>
              </a:rPr>
              <a:t>2</a:t>
            </a:r>
            <a:r>
              <a:rPr lang="zh-CN" altLang="en-US" sz="1600" dirty="0">
                <a:latin typeface="思源黑体" panose="020B0500000000000000" pitchFamily="34" charset="-122"/>
                <a:ea typeface="思源黑体" panose="020B0500000000000000" pitchFamily="34" charset="-122"/>
              </a:rPr>
              <a:t>卷，</a:t>
            </a:r>
            <a:r>
              <a:rPr lang="en-US" altLang="zh-CN" sz="1600" dirty="0">
                <a:latin typeface="思源黑体" panose="020B0500000000000000" pitchFamily="34" charset="-122"/>
                <a:ea typeface="思源黑体" panose="020B0500000000000000" pitchFamily="34" charset="-122"/>
              </a:rPr>
              <a:t>40</a:t>
            </a:r>
            <a:r>
              <a:rPr lang="zh-CN" altLang="en-US" sz="1600" dirty="0">
                <a:latin typeface="思源黑体" panose="020B0500000000000000" pitchFamily="34" charset="-122"/>
                <a:ea typeface="思源黑体" panose="020B0500000000000000" pitchFamily="34" charset="-122"/>
              </a:rPr>
              <a:t>个章节。本书</a:t>
            </a:r>
            <a:r>
              <a:rPr lang="zh-CN" altLang="zh-CN" sz="1600" dirty="0">
                <a:latin typeface="思源黑体" panose="020B0500000000000000" pitchFamily="34" charset="-122"/>
                <a:ea typeface="思源黑体" panose="020B0500000000000000" pitchFamily="34" charset="-122"/>
              </a:rPr>
              <a:t>解释分析了</a:t>
            </a:r>
            <a:r>
              <a:rPr lang="en-US" altLang="zh-CN" sz="1600" dirty="0">
                <a:latin typeface="思源黑体" panose="020B0500000000000000" pitchFamily="34" charset="-122"/>
                <a:ea typeface="思源黑体" panose="020B0500000000000000" pitchFamily="34" charset="-122"/>
              </a:rPr>
              <a:t>BPVC</a:t>
            </a:r>
            <a:r>
              <a:rPr lang="zh-CN" altLang="zh-CN" sz="1600" dirty="0">
                <a:latin typeface="思源黑体" panose="020B0500000000000000" pitchFamily="34" charset="-122"/>
                <a:ea typeface="思源黑体" panose="020B0500000000000000" pitchFamily="34" charset="-122"/>
              </a:rPr>
              <a:t>规范全部</a:t>
            </a:r>
            <a:r>
              <a:rPr lang="en-US" altLang="zh-CN" sz="1600" dirty="0">
                <a:latin typeface="思源黑体" panose="020B0500000000000000" pitchFamily="34" charset="-122"/>
                <a:ea typeface="思源黑体" panose="020B0500000000000000" pitchFamily="34" charset="-122"/>
              </a:rPr>
              <a:t>12</a:t>
            </a:r>
            <a:r>
              <a:rPr lang="zh-CN" altLang="zh-CN" sz="1600" dirty="0">
                <a:latin typeface="思源黑体" panose="020B0500000000000000" pitchFamily="34" charset="-122"/>
                <a:ea typeface="思源黑体" panose="020B0500000000000000" pitchFamily="34" charset="-122"/>
              </a:rPr>
              <a:t>个部分里的前沿技术和管控措施</a:t>
            </a:r>
            <a:r>
              <a:rPr lang="zh-CN" altLang="en-US" sz="1600" dirty="0">
                <a:latin typeface="思源黑体" panose="020B0500000000000000" pitchFamily="34" charset="-122"/>
                <a:ea typeface="思源黑体" panose="020B0500000000000000" pitchFamily="34" charset="-122"/>
              </a:rPr>
              <a:t>，</a:t>
            </a:r>
            <a:r>
              <a:rPr lang="zh-CN" altLang="zh-CN" sz="1600" dirty="0">
                <a:latin typeface="思源黑体" panose="020B0500000000000000" pitchFamily="34" charset="-122"/>
                <a:ea typeface="思源黑体" panose="020B0500000000000000" pitchFamily="34" charset="-122"/>
              </a:rPr>
              <a:t>并适当加入</a:t>
            </a:r>
            <a:r>
              <a:rPr lang="en-US" altLang="zh-CN" sz="1600" dirty="0">
                <a:latin typeface="思源黑体" panose="020B0500000000000000" pitchFamily="34" charset="-122"/>
                <a:ea typeface="思源黑体" panose="020B0500000000000000" pitchFamily="34" charset="-122"/>
              </a:rPr>
              <a:t>ASME</a:t>
            </a:r>
            <a:r>
              <a:rPr lang="zh-CN" altLang="zh-CN" sz="1600" dirty="0">
                <a:latin typeface="思源黑体" panose="020B0500000000000000" pitchFamily="34" charset="-122"/>
                <a:ea typeface="思源黑体" panose="020B0500000000000000" pitchFamily="34" charset="-122"/>
              </a:rPr>
              <a:t>管线规范和标准的相关内容</a:t>
            </a:r>
            <a:r>
              <a:rPr lang="zh-CN" altLang="en-US" sz="1600" dirty="0">
                <a:latin typeface="思源黑体" panose="020B0500000000000000" pitchFamily="34" charset="-122"/>
                <a:ea typeface="思源黑体" panose="020B0500000000000000" pitchFamily="34" charset="-122"/>
              </a:rPr>
              <a:t>、</a:t>
            </a:r>
            <a:r>
              <a:rPr lang="zh-CN" altLang="zh-CN" sz="1600" dirty="0">
                <a:latin typeface="思源黑体" panose="020B0500000000000000" pitchFamily="34" charset="-122"/>
                <a:ea typeface="思源黑体" panose="020B0500000000000000" pitchFamily="34" charset="-122"/>
              </a:rPr>
              <a:t>成为了核电工程师的经典参考资料</a:t>
            </a:r>
            <a:r>
              <a:rPr lang="zh-CN" altLang="en-US" sz="1600" dirty="0">
                <a:latin typeface="思源黑体" panose="020B0500000000000000" pitchFamily="34" charset="-122"/>
                <a:ea typeface="思源黑体" panose="020B0500000000000000" pitchFamily="34" charset="-122"/>
              </a:rPr>
              <a:t>。</a:t>
            </a:r>
            <a:endParaRPr lang="en-US" altLang="zh-CN" sz="1600" dirty="0">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919536" y="695688"/>
            <a:ext cx="8472487" cy="965200"/>
            <a:chOff x="1919536" y="695688"/>
            <a:chExt cx="8472487" cy="965200"/>
          </a:xfrm>
        </p:grpSpPr>
        <p:sp>
          <p:nvSpPr>
            <p:cNvPr id="12" name="Title 1"/>
            <p:cNvSpPr txBox="1">
              <a:spLocks/>
            </p:cNvSpPr>
            <p:nvPr/>
          </p:nvSpPr>
          <p:spPr bwMode="auto">
            <a:xfrm>
              <a:off x="1919536" y="695688"/>
              <a:ext cx="847248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电子图书推荐</a:t>
              </a:r>
              <a:endParaRPr lang="en-US" altLang="zh-CN" sz="3200" dirty="0">
                <a:latin typeface="思源黑体" panose="020B0500000000000000" pitchFamily="34" charset="-122"/>
                <a:ea typeface="思源黑体" panose="020B0500000000000000" pitchFamily="34" charset="-122"/>
              </a:endParaRPr>
            </a:p>
          </p:txBody>
        </p:sp>
        <p:pic>
          <p:nvPicPr>
            <p:cNvPr id="13" name="Picture 2"/>
            <p:cNvPicPr>
              <a:picLocks noChangeAspect="1" noChangeArrowheads="1"/>
            </p:cNvPicPr>
            <p:nvPr/>
          </p:nvPicPr>
          <p:blipFill>
            <a:blip r:embed="rId5" cstate="print"/>
            <a:srcRect/>
            <a:stretch>
              <a:fillRect/>
            </a:stretch>
          </p:blipFill>
          <p:spPr bwMode="auto">
            <a:xfrm>
              <a:off x="9125965" y="883493"/>
              <a:ext cx="971550" cy="600075"/>
            </a:xfrm>
            <a:prstGeom prst="rect">
              <a:avLst/>
            </a:prstGeom>
            <a:noFill/>
            <a:ln w="9525">
              <a:noFill/>
              <a:miter lim="800000"/>
              <a:headEnd/>
              <a:tailEnd/>
            </a:ln>
          </p:spPr>
        </p:pic>
      </p:grpSp>
      <p:sp>
        <p:nvSpPr>
          <p:cNvPr id="15" name="矩形 14"/>
          <p:cNvSpPr/>
          <p:nvPr/>
        </p:nvSpPr>
        <p:spPr>
          <a:xfrm>
            <a:off x="2999655" y="3444128"/>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zh-CN" altLang="en-US" sz="1600" dirty="0" smtClean="0">
                <a:latin typeface="思源黑体" panose="020B0500000000000000" pitchFamily="34" charset="-122"/>
                <a:ea typeface="思源黑体" panose="020B0500000000000000" pitchFamily="34" charset="-122"/>
              </a:rPr>
              <a:t>：</a:t>
            </a:r>
            <a:r>
              <a:rPr lang="en-US" altLang="zh-CN" sz="1600" dirty="0">
                <a:latin typeface="思源黑体" panose="020B0500000000000000" pitchFamily="34" charset="-122"/>
                <a:ea typeface="思源黑体" panose="020B0500000000000000" pitchFamily="34" charset="-122"/>
                <a:hlinkClick r:id="rId6"/>
              </a:rPr>
              <a:t> https://</a:t>
            </a:r>
            <a:r>
              <a:rPr lang="en-US" altLang="zh-CN" sz="1600" dirty="0" smtClean="0">
                <a:latin typeface="思源黑体" panose="020B0500000000000000" pitchFamily="34" charset="-122"/>
                <a:ea typeface="思源黑体" panose="020B0500000000000000" pitchFamily="34" charset="-122"/>
                <a:hlinkClick r:id="rId6"/>
              </a:rPr>
              <a:t>doi.org/10.1115/1.861301</a:t>
            </a:r>
            <a:endParaRPr lang="en-US" altLang="zh-CN" sz="1600" dirty="0">
              <a:latin typeface="思源黑体" panose="020B0500000000000000" pitchFamily="34" charset="-122"/>
              <a:ea typeface="思源黑体" panose="020B0500000000000000" pitchFamily="34" charset="-122"/>
            </a:endParaRPr>
          </a:p>
        </p:txBody>
      </p:sp>
      <p:sp>
        <p:nvSpPr>
          <p:cNvPr id="16" name="矩形 15"/>
          <p:cNvSpPr/>
          <p:nvPr/>
        </p:nvSpPr>
        <p:spPr>
          <a:xfrm>
            <a:off x="1199456" y="5584226"/>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zh-CN" altLang="en-US" sz="1600" dirty="0" smtClean="0">
                <a:latin typeface="思源黑体" panose="020B0500000000000000" pitchFamily="34" charset="-122"/>
                <a:ea typeface="思源黑体" panose="020B0500000000000000" pitchFamily="34" charset="-122"/>
              </a:rPr>
              <a:t>：</a:t>
            </a:r>
            <a:r>
              <a:rPr lang="en-US" altLang="zh-CN" sz="1600" dirty="0">
                <a:latin typeface="思源黑体" panose="020B0500000000000000" pitchFamily="34" charset="-122"/>
                <a:ea typeface="思源黑体" panose="020B0500000000000000" pitchFamily="34" charset="-122"/>
                <a:hlinkClick r:id="rId7"/>
              </a:rPr>
              <a:t> https://</a:t>
            </a:r>
            <a:r>
              <a:rPr lang="en-US" altLang="zh-CN" sz="1600" dirty="0" smtClean="0">
                <a:latin typeface="思源黑体" panose="020B0500000000000000" pitchFamily="34" charset="-122"/>
                <a:ea typeface="思源黑体" panose="020B0500000000000000" pitchFamily="34" charset="-122"/>
                <a:hlinkClick r:id="rId7"/>
              </a:rPr>
              <a:t>doi.org/10.1115/1.859551</a:t>
            </a:r>
            <a:endParaRPr lang="en-US" altLang="zh-CN" sz="16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717036806"/>
      </p:ext>
    </p:extLst>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279576" y="2229098"/>
            <a:ext cx="7776864" cy="1917700"/>
          </a:xfrm>
          <a:prstGeom prst="rect">
            <a:avLst/>
          </a:prstGeom>
          <a:noFill/>
          <a:ln w="9525">
            <a:noFill/>
            <a:miter lim="800000"/>
            <a:headEnd/>
            <a:tailEnd/>
          </a:ln>
        </p:spPr>
        <p:txBody>
          <a:bodyPr/>
          <a:lstStyle/>
          <a:p>
            <a:pPr>
              <a:lnSpc>
                <a:spcPct val="150000"/>
              </a:lnSpc>
            </a:pPr>
            <a:r>
              <a:rPr lang="zh-CN" altLang="en-US" sz="2200" dirty="0">
                <a:latin typeface="思源黑体" panose="020B0500000000000000" pitchFamily="34" charset="-122"/>
                <a:ea typeface="思源黑体" panose="020B0500000000000000" pitchFamily="34" charset="-122"/>
              </a:rPr>
              <a:t>通过制定专业规范、组织研发活动、联系政府机构、召开会议、出版书刊以及持续的教育训练，来促进全球跨学科工程学的技术水平、学科研究和行业运作。</a:t>
            </a:r>
            <a:endParaRPr lang="zh-CN" altLang="en-US" sz="2800" dirty="0">
              <a:latin typeface="思源黑体" panose="020B0500000000000000" pitchFamily="34" charset="-122"/>
              <a:ea typeface="思源黑体" panose="020B0500000000000000" pitchFamily="34" charset="-122"/>
            </a:endParaRPr>
          </a:p>
          <a:p>
            <a:pPr>
              <a:lnSpc>
                <a:spcPct val="150000"/>
              </a:lnSpc>
            </a:pPr>
            <a:endParaRPr lang="zh-CN" altLang="en-US" sz="2800" dirty="0">
              <a:latin typeface="思源黑体" panose="020B0500000000000000" pitchFamily="34" charset="-122"/>
              <a:ea typeface="思源黑体" panose="020B0500000000000000" pitchFamily="34" charset="-122"/>
            </a:endParaRPr>
          </a:p>
        </p:txBody>
      </p:sp>
      <p:sp>
        <p:nvSpPr>
          <p:cNvPr id="8195" name="Title 1"/>
          <p:cNvSpPr txBox="1">
            <a:spLocks/>
          </p:cNvSpPr>
          <p:nvPr/>
        </p:nvSpPr>
        <p:spPr bwMode="auto">
          <a:xfrm>
            <a:off x="2195514" y="1217861"/>
            <a:ext cx="7908925" cy="965200"/>
          </a:xfrm>
          <a:prstGeom prst="rect">
            <a:avLst/>
          </a:prstGeom>
          <a:noFill/>
          <a:ln w="9525">
            <a:noFill/>
            <a:miter lim="800000"/>
            <a:headEnd/>
            <a:tailEnd/>
          </a:ln>
        </p:spPr>
        <p:txBody>
          <a:bodyPr anchor="ctr"/>
          <a:lstStyle/>
          <a:p>
            <a:r>
              <a:rPr lang="en-US" altLang="zh-CN" sz="4400" dirty="0">
                <a:latin typeface="思源黑体" panose="020B0500000000000000" pitchFamily="34" charset="-122"/>
                <a:ea typeface="思源黑体" panose="020B0500000000000000" pitchFamily="34" charset="-122"/>
              </a:rPr>
              <a:t>ASME </a:t>
            </a:r>
            <a:r>
              <a:rPr lang="zh-CN" altLang="en-US" sz="4400" dirty="0">
                <a:latin typeface="思源黑体" panose="020B0500000000000000" pitchFamily="34" charset="-122"/>
                <a:ea typeface="思源黑体" panose="020B0500000000000000" pitchFamily="34" charset="-122"/>
              </a:rPr>
              <a:t>宗旨</a:t>
            </a:r>
            <a:endParaRPr lang="en-US" altLang="zh-CN" sz="4400" dirty="0">
              <a:latin typeface="思源黑体" panose="020B0500000000000000" pitchFamily="34" charset="-122"/>
              <a:ea typeface="思源黑体" panose="020B0500000000000000"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827543082"/>
              </p:ext>
            </p:extLst>
          </p:nvPr>
        </p:nvGraphicFramePr>
        <p:xfrm>
          <a:off x="2423593" y="4146799"/>
          <a:ext cx="7921625" cy="2159001"/>
        </p:xfrm>
        <a:graphic>
          <a:graphicData uri="http://schemas.openxmlformats.org/drawingml/2006/table">
            <a:tbl>
              <a:tblPr/>
              <a:tblGrid>
                <a:gridCol w="2736850">
                  <a:extLst>
                    <a:ext uri="{9D8B030D-6E8A-4147-A177-3AD203B41FA5}">
                      <a16:colId xmlns:a16="http://schemas.microsoft.com/office/drawing/2014/main" val="20000"/>
                    </a:ext>
                  </a:extLst>
                </a:gridCol>
                <a:gridCol w="5184775">
                  <a:extLst>
                    <a:ext uri="{9D8B030D-6E8A-4147-A177-3AD203B41FA5}">
                      <a16:colId xmlns:a16="http://schemas.microsoft.com/office/drawing/2014/main" val="20001"/>
                    </a:ext>
                  </a:extLst>
                </a:gridCol>
              </a:tblGrid>
              <a:tr h="458788">
                <a:tc>
                  <a:txBody>
                    <a:bodyPr/>
                    <a:lstStyle/>
                    <a:p>
                      <a:pPr marL="287338" marR="0" lvl="0" indent="0" algn="just" defTabSz="914400" rtl="0" eaLnBrk="1" fontAlgn="base" latinLnBrk="0" hangingPunct="1">
                        <a:lnSpc>
                          <a:spcPct val="100000"/>
                        </a:lnSpc>
                        <a:spcBef>
                          <a:spcPct val="0"/>
                        </a:spcBef>
                        <a:spcAft>
                          <a:spcPct val="0"/>
                        </a:spcAft>
                        <a:buClrTx/>
                        <a:buSzTx/>
                        <a:buFontTx/>
                        <a:buNone/>
                        <a:tabLst/>
                      </a:pPr>
                      <a:r>
                        <a:rPr kumimoji="0" lang="zh-CN" sz="1400" b="1" i="0" u="none" strike="noStrike" cap="none" normalizeH="0" baseline="0" dirty="0">
                          <a:ln>
                            <a:noFill/>
                          </a:ln>
                          <a:solidFill>
                            <a:srgbClr val="0F243E"/>
                          </a:solidFill>
                          <a:effectLst/>
                          <a:latin typeface="思源黑体" panose="020B0500000000000000" pitchFamily="34" charset="-122"/>
                          <a:ea typeface="思源黑体" panose="020B0500000000000000" pitchFamily="34" charset="-122"/>
                          <a:cs typeface="MicrosoftYaHei-Bold"/>
                        </a:rPr>
                        <a:t>基本信息</a:t>
                      </a:r>
                      <a:endParaRPr kumimoji="0" 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cs typeface="Times New Roman" pitchFamily="18" charset="0"/>
                      </a:endParaRPr>
                    </a:p>
                  </a:txBody>
                  <a:tcPr marL="63623" marR="63623" marT="0" marB="0" anchor="ctr" horzOverflow="overflow">
                    <a:lnL w="19050" cap="flat" cmpd="sng" algn="ctr">
                      <a:solidFill>
                        <a:srgbClr val="0F243E"/>
                      </a:solidFill>
                      <a:prstDash val="solid"/>
                      <a:round/>
                      <a:headEnd type="none" w="med" len="med"/>
                      <a:tailEnd type="none" w="med" len="med"/>
                    </a:lnL>
                    <a:lnR w="19050" cap="flat" cmpd="sng" algn="ctr">
                      <a:solidFill>
                        <a:srgbClr val="0F243E"/>
                      </a:solidFill>
                      <a:prstDash val="solid"/>
                      <a:round/>
                      <a:headEnd type="none" w="med" len="med"/>
                      <a:tailEnd type="none" w="med" len="med"/>
                    </a:lnR>
                    <a:lnT w="19050" cap="flat" cmpd="sng" algn="ctr">
                      <a:solidFill>
                        <a:srgbClr val="0F243E"/>
                      </a:solidFill>
                      <a:prstDash val="solid"/>
                      <a:round/>
                      <a:headEnd type="none" w="med" len="med"/>
                      <a:tailEnd type="none" w="med" len="med"/>
                    </a:lnT>
                    <a:lnB w="19050" cap="flat" cmpd="sng" algn="ctr">
                      <a:solidFill>
                        <a:srgbClr val="0F243E"/>
                      </a:solidFill>
                      <a:prstDash val="solid"/>
                      <a:round/>
                      <a:headEnd type="none" w="med" len="med"/>
                      <a:tailEnd type="none" w="med" len="med"/>
                    </a:lnB>
                    <a:lnTlToBr>
                      <a:noFill/>
                    </a:lnTlToBr>
                    <a:lnBlToTr>
                      <a:noFill/>
                    </a:lnBlToTr>
                    <a:noFill/>
                  </a:tcPr>
                </a:tc>
                <a:tc>
                  <a:txBody>
                    <a:bodyPr/>
                    <a:lstStyle/>
                    <a:p>
                      <a:pPr marL="287338" marR="0" lvl="0" indent="0" algn="just" defTabSz="914400" rtl="0" eaLnBrk="1" fontAlgn="base" latinLnBrk="0" hangingPunct="1">
                        <a:lnSpc>
                          <a:spcPct val="100000"/>
                        </a:lnSpc>
                        <a:spcBef>
                          <a:spcPct val="0"/>
                        </a:spcBef>
                        <a:spcAft>
                          <a:spcPct val="0"/>
                        </a:spcAft>
                        <a:buClrTx/>
                        <a:buSzTx/>
                        <a:buFontTx/>
                        <a:buNone/>
                        <a:tabLst/>
                      </a:pPr>
                      <a:r>
                        <a:rPr kumimoji="0" lang="zh-CN" sz="1400" b="1" i="0" u="none" strike="noStrike" cap="none" normalizeH="0" baseline="0" dirty="0">
                          <a:ln>
                            <a:noFill/>
                          </a:ln>
                          <a:solidFill>
                            <a:srgbClr val="0F243E"/>
                          </a:solidFill>
                          <a:effectLst/>
                          <a:latin typeface="思源黑体" panose="020B0500000000000000" pitchFamily="34" charset="-122"/>
                          <a:ea typeface="思源黑体" panose="020B0500000000000000" pitchFamily="34" charset="-122"/>
                          <a:cs typeface="MicrosoftYaHei-Bold"/>
                        </a:rPr>
                        <a:t>研究</a:t>
                      </a:r>
                      <a:r>
                        <a:rPr kumimoji="0" lang="zh-CN" altLang="en-US" sz="1400" b="1" i="0" u="none" strike="noStrike" cap="none" normalizeH="0" baseline="0" dirty="0">
                          <a:ln>
                            <a:noFill/>
                          </a:ln>
                          <a:solidFill>
                            <a:srgbClr val="0F243E"/>
                          </a:solidFill>
                          <a:effectLst/>
                          <a:latin typeface="思源黑体" panose="020B0500000000000000" pitchFamily="34" charset="-122"/>
                          <a:ea typeface="思源黑体" panose="020B0500000000000000" pitchFamily="34" charset="-122"/>
                          <a:cs typeface="MicrosoftYaHei-Bold"/>
                        </a:rPr>
                        <a:t>活动</a:t>
                      </a:r>
                      <a:endParaRPr kumimoji="0" 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cs typeface="Times New Roman" pitchFamily="18" charset="0"/>
                      </a:endParaRPr>
                    </a:p>
                  </a:txBody>
                  <a:tcPr marL="63623" marR="63623" marT="0" marB="0" anchor="ctr" horzOverflow="overflow">
                    <a:lnL w="19050" cap="flat" cmpd="sng" algn="ctr">
                      <a:solidFill>
                        <a:srgbClr val="0F243E"/>
                      </a:solidFill>
                      <a:prstDash val="solid"/>
                      <a:round/>
                      <a:headEnd type="none" w="med" len="med"/>
                      <a:tailEnd type="none" w="med" len="med"/>
                    </a:lnL>
                    <a:lnR w="19050" cap="flat" cmpd="sng" algn="ctr">
                      <a:solidFill>
                        <a:srgbClr val="0F243E"/>
                      </a:solidFill>
                      <a:prstDash val="solid"/>
                      <a:round/>
                      <a:headEnd type="none" w="med" len="med"/>
                      <a:tailEnd type="none" w="med" len="med"/>
                    </a:lnR>
                    <a:lnT w="19050" cap="flat" cmpd="sng" algn="ctr">
                      <a:solidFill>
                        <a:srgbClr val="0F243E"/>
                      </a:solidFill>
                      <a:prstDash val="solid"/>
                      <a:round/>
                      <a:headEnd type="none" w="med" len="med"/>
                      <a:tailEnd type="none" w="med" len="med"/>
                    </a:lnT>
                    <a:lnB w="19050" cap="flat" cmpd="sng" algn="ctr">
                      <a:solidFill>
                        <a:srgbClr val="0F243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00213">
                <a:tc>
                  <a:txBody>
                    <a:bodyPr/>
                    <a:lstStyle/>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成立年份</a:t>
                      </a: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1880 </a:t>
                      </a:r>
                      <a:r>
                        <a:rPr kumimoji="0" 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年</a:t>
                      </a:r>
                      <a:endParaRPr kumimoji="0" 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会员人数</a:t>
                      </a: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130,000+</a:t>
                      </a:r>
                      <a:endPar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遍布国家</a:t>
                      </a: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150+</a:t>
                      </a:r>
                      <a:endPar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cs typeface="Times New Roman" pitchFamily="18" charset="0"/>
                      </a:endParaRP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tc>
                  <a:txBody>
                    <a:bodyPr/>
                    <a:lstStyle/>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下属研究所</a:t>
                      </a: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a:t>
                      </a:r>
                      <a:r>
                        <a:rPr kumimoji="0" 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国际燃气涡轮</a:t>
                      </a:r>
                      <a:r>
                        <a:rPr kumimoji="0" lang="zh-CN" sz="14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cs typeface="MicrosoftYaHei-Bold"/>
                        </a:rPr>
                        <a:t>研究所、国际</a:t>
                      </a:r>
                      <a:r>
                        <a:rPr kumimoji="0" 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石油技术研究所</a:t>
                      </a:r>
                      <a:endParaRPr kumimoji="0" 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学术</a:t>
                      </a:r>
                      <a:r>
                        <a:rPr kumimoji="0" lang="zh-CN"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会议</a:t>
                      </a: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a:t>
                      </a:r>
                      <a:r>
                        <a:rPr kumimoji="0" lang="zh-CN" altLang="en-US"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约</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40</a:t>
                      </a:r>
                      <a:r>
                        <a:rPr kumimoji="0" 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场</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a:t>
                      </a:r>
                      <a:r>
                        <a:rPr kumimoji="0" lang="zh-CN" altLang="en-US"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年</a:t>
                      </a:r>
                      <a:endPar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参会者国家</a:t>
                      </a: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MicrosoftYaHei-Bold"/>
                        </a:rPr>
                        <a:t>90+</a:t>
                      </a: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专业发展课程：</a:t>
                      </a:r>
                      <a:r>
                        <a:rPr kumimoji="0" lang="zh-CN" altLang="en-US"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约</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200</a:t>
                      </a:r>
                      <a:r>
                        <a:rPr kumimoji="0" lang="zh-CN" altLang="en-US"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次</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a:t>
                      </a:r>
                      <a:r>
                        <a:rPr kumimoji="0" lang="zh-CN" altLang="en-US"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年</a:t>
                      </a:r>
                      <a:endParaRPr kumimoji="0" 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规范和标准</a:t>
                      </a:r>
                      <a:r>
                        <a:rPr kumimoji="0" lang="zh-CN" altLang="en-US" sz="1400" b="0"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a:t>
                      </a:r>
                      <a:r>
                        <a:rPr kumimoji="0" lang="en-US" altLang="zh-CN" sz="14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940</a:t>
                      </a:r>
                      <a:r>
                        <a:rPr kumimoji="0" lang="en-US" altLang="zh-CN" sz="1400" b="1" i="0" u="none" strike="noStrike" cap="none" normalizeH="0" baseline="0" dirty="0">
                          <a:ln>
                            <a:noFill/>
                          </a:ln>
                          <a:solidFill>
                            <a:srgbClr val="000000"/>
                          </a:solidFill>
                          <a:effectLst/>
                          <a:latin typeface="思源黑体" panose="020B0500000000000000" pitchFamily="34" charset="-122"/>
                          <a:ea typeface="思源黑体" panose="020B0500000000000000" pitchFamily="34" charset="-122"/>
                          <a:cs typeface="Times New Roman" pitchFamily="18" charset="0"/>
                        </a:rPr>
                        <a:t>+</a:t>
                      </a: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552384" y="926016"/>
            <a:ext cx="2352868" cy="1362655"/>
          </a:xfrm>
          <a:prstGeom prst="rect">
            <a:avLst/>
          </a:prstGeom>
          <a:noFill/>
          <a:ln w="9525">
            <a:noFill/>
            <a:miter lim="800000"/>
            <a:headEnd/>
            <a:tailEnd/>
          </a:ln>
        </p:spPr>
      </p:pic>
    </p:spTree>
    <p:extLst>
      <p:ext uri="{BB962C8B-B14F-4D97-AF65-F5344CB8AC3E}">
        <p14:creationId xmlns:p14="http://schemas.microsoft.com/office/powerpoint/2010/main" val="33899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矩形 11"/>
          <p:cNvSpPr>
            <a:spLocks noChangeArrowheads="1"/>
          </p:cNvSpPr>
          <p:nvPr/>
        </p:nvSpPr>
        <p:spPr bwMode="auto">
          <a:xfrm>
            <a:off x="1416246" y="4221088"/>
            <a:ext cx="6624736" cy="1605568"/>
          </a:xfrm>
          <a:prstGeom prst="rect">
            <a:avLst/>
          </a:prstGeom>
          <a:noFill/>
          <a:ln w="9525">
            <a:noFill/>
            <a:miter lim="800000"/>
            <a:headEnd/>
            <a:tailEnd/>
          </a:ln>
        </p:spPr>
        <p:txBody>
          <a:bodyPr wrap="square">
            <a:spAutoFit/>
          </a:bodyPr>
          <a:lstStyle/>
          <a:p>
            <a:pPr algn="just"/>
            <a:r>
              <a:rPr lang="en-US" altLang="zh-CN" b="1" dirty="0">
                <a:latin typeface="思源黑体" panose="020B0500000000000000" pitchFamily="34" charset="-122"/>
                <a:ea typeface="思源黑体" panose="020B0500000000000000" pitchFamily="34" charset="-122"/>
              </a:rPr>
              <a:t>Biomedical Applications of Vibration and Acoustics in Therapy</a:t>
            </a:r>
            <a:r>
              <a:rPr lang="zh-CN" altLang="en-US" b="1" dirty="0">
                <a:latin typeface="思源黑体" panose="020B0500000000000000" pitchFamily="34" charset="-122"/>
                <a:ea typeface="思源黑体" panose="020B0500000000000000" pitchFamily="34" charset="-122"/>
              </a:rPr>
              <a:t>、</a:t>
            </a:r>
            <a:r>
              <a:rPr lang="en-US" altLang="zh-CN" b="1" dirty="0">
                <a:latin typeface="思源黑体" panose="020B0500000000000000" pitchFamily="34" charset="-122"/>
                <a:ea typeface="思源黑体" panose="020B0500000000000000" pitchFamily="34" charset="-122"/>
              </a:rPr>
              <a:t> Bioeffect and Modeling </a:t>
            </a:r>
            <a:endParaRPr lang="en-US" altLang="zh-CN" b="1" dirty="0" smtClean="0">
              <a:latin typeface="思源黑体" panose="020B0500000000000000" pitchFamily="34" charset="-122"/>
              <a:ea typeface="思源黑体" panose="020B0500000000000000" pitchFamily="34" charset="-122"/>
            </a:endParaRPr>
          </a:p>
          <a:p>
            <a:pPr algn="just"/>
            <a:r>
              <a:rPr lang="en-US" altLang="zh-CN" b="1" dirty="0" smtClean="0">
                <a:latin typeface="思源黑体" panose="020B0500000000000000" pitchFamily="34" charset="-122"/>
                <a:ea typeface="思源黑体" panose="020B0500000000000000" pitchFamily="34" charset="-122"/>
              </a:rPr>
              <a:t>《</a:t>
            </a:r>
            <a:r>
              <a:rPr lang="zh-CN" altLang="en-US" b="1" dirty="0">
                <a:latin typeface="思源黑体" panose="020B0500000000000000" pitchFamily="34" charset="-122"/>
                <a:ea typeface="思源黑体" panose="020B0500000000000000" pitchFamily="34" charset="-122"/>
              </a:rPr>
              <a:t>应用于医疗、生物效应和建模的震动和声学</a:t>
            </a:r>
            <a:r>
              <a:rPr lang="en-US" altLang="zh-CN" b="1" dirty="0">
                <a:latin typeface="思源黑体" panose="020B0500000000000000" pitchFamily="34" charset="-122"/>
                <a:ea typeface="思源黑体" panose="020B0500000000000000" pitchFamily="34" charset="-122"/>
              </a:rPr>
              <a:t>》</a:t>
            </a:r>
          </a:p>
          <a:p>
            <a:pPr algn="just">
              <a:lnSpc>
                <a:spcPts val="1000"/>
              </a:lnSpc>
            </a:pPr>
            <a:endParaRPr lang="en-US" altLang="zh-CN" sz="2000" dirty="0">
              <a:latin typeface="思源黑体" panose="020B0500000000000000" pitchFamily="34" charset="-122"/>
              <a:ea typeface="思源黑体" panose="020B0500000000000000" pitchFamily="34" charset="-122"/>
            </a:endParaRPr>
          </a:p>
          <a:p>
            <a:pPr algn="just"/>
            <a:r>
              <a:rPr lang="zh-CN" altLang="en-US" dirty="0">
                <a:latin typeface="思源黑体" panose="020B0500000000000000" pitchFamily="34" charset="-122"/>
                <a:ea typeface="思源黑体" panose="020B0500000000000000" pitchFamily="34" charset="-122"/>
              </a:rPr>
              <a:t>本书中的生物医疗研究课题将引导读者探索该领域的最新技术、适合临床医生、医师、讲师和学生阅读。 </a:t>
            </a:r>
            <a:r>
              <a:rPr lang="zh-CN" altLang="en-US" b="1" dirty="0">
                <a:latin typeface="思源黑体" panose="020B0500000000000000" pitchFamily="34" charset="-122"/>
                <a:ea typeface="思源黑体" panose="020B0500000000000000" pitchFamily="34" charset="-122"/>
              </a:rPr>
              <a:t>	</a:t>
            </a:r>
          </a:p>
        </p:txBody>
      </p:sp>
      <p:pic>
        <p:nvPicPr>
          <p:cNvPr id="12295" name="图片 12" descr="ebook cover-1.jpg"/>
          <p:cNvPicPr>
            <a:picLocks/>
          </p:cNvPicPr>
          <p:nvPr/>
        </p:nvPicPr>
        <p:blipFill>
          <a:blip r:embed="rId3" cstate="print"/>
          <a:srcRect/>
          <a:stretch>
            <a:fillRect/>
          </a:stretch>
        </p:blipFill>
        <p:spPr bwMode="auto">
          <a:xfrm>
            <a:off x="8675312" y="4221088"/>
            <a:ext cx="1440000" cy="1980000"/>
          </a:xfrm>
          <a:prstGeom prst="rect">
            <a:avLst/>
          </a:prstGeom>
          <a:noFill/>
          <a:ln w="9525">
            <a:noFill/>
            <a:miter lim="800000"/>
            <a:headEnd/>
            <a:tailEnd/>
          </a:ln>
        </p:spPr>
      </p:pic>
      <p:sp>
        <p:nvSpPr>
          <p:cNvPr id="8" name="矩形 11"/>
          <p:cNvSpPr>
            <a:spLocks noChangeArrowheads="1"/>
          </p:cNvSpPr>
          <p:nvPr/>
        </p:nvSpPr>
        <p:spPr bwMode="auto">
          <a:xfrm>
            <a:off x="3071664" y="1779038"/>
            <a:ext cx="7056784" cy="1636345"/>
          </a:xfrm>
          <a:prstGeom prst="rect">
            <a:avLst/>
          </a:prstGeom>
          <a:noFill/>
          <a:ln w="9525">
            <a:noFill/>
            <a:miter lim="800000"/>
            <a:headEnd/>
            <a:tailEnd/>
          </a:ln>
        </p:spPr>
        <p:txBody>
          <a:bodyPr wrap="square">
            <a:spAutoFit/>
          </a:bodyPr>
          <a:lstStyle/>
          <a:p>
            <a:pPr algn="just"/>
            <a:r>
              <a:rPr lang="en-US" altLang="zh-CN" b="1" dirty="0">
                <a:latin typeface="思源黑体" panose="020B0500000000000000" pitchFamily="34" charset="-122"/>
                <a:ea typeface="思源黑体" panose="020B0500000000000000" pitchFamily="34" charset="-122"/>
              </a:rPr>
              <a:t>Design of Mechanical Bearings in Cardiac Assist Devices </a:t>
            </a:r>
            <a:endParaRPr lang="en-US" altLang="zh-CN" b="1" dirty="0" smtClean="0">
              <a:latin typeface="思源黑体" panose="020B0500000000000000" pitchFamily="34" charset="-122"/>
              <a:ea typeface="思源黑体" panose="020B0500000000000000" pitchFamily="34" charset="-122"/>
            </a:endParaRPr>
          </a:p>
          <a:p>
            <a:pPr algn="just"/>
            <a:r>
              <a:rPr lang="en-US" altLang="zh-CN" sz="2000" b="1" dirty="0" smtClean="0">
                <a:latin typeface="思源黑体" panose="020B0500000000000000" pitchFamily="34" charset="-122"/>
                <a:ea typeface="思源黑体" panose="020B0500000000000000" pitchFamily="34" charset="-122"/>
              </a:rPr>
              <a:t>《</a:t>
            </a:r>
            <a:r>
              <a:rPr lang="zh-CN" altLang="en-US" sz="2000" b="1" dirty="0">
                <a:latin typeface="思源黑体" panose="020B0500000000000000" pitchFamily="34" charset="-122"/>
                <a:ea typeface="思源黑体" panose="020B0500000000000000" pitchFamily="34" charset="-122"/>
              </a:rPr>
              <a:t>心脏辅助设备中的机械轴承设计</a:t>
            </a:r>
            <a:r>
              <a:rPr lang="en-US" altLang="zh-CN" sz="2000" b="1" dirty="0">
                <a:latin typeface="思源黑体" panose="020B0500000000000000" pitchFamily="34" charset="-122"/>
                <a:ea typeface="思源黑体" panose="020B0500000000000000" pitchFamily="34" charset="-122"/>
              </a:rPr>
              <a:t>》</a:t>
            </a:r>
          </a:p>
          <a:p>
            <a:pPr algn="just">
              <a:lnSpc>
                <a:spcPts val="1000"/>
              </a:lnSpc>
            </a:pPr>
            <a:endParaRPr lang="en-US" altLang="zh-CN" sz="2000" dirty="0">
              <a:latin typeface="思源黑体" panose="020B0500000000000000" pitchFamily="34" charset="-122"/>
              <a:ea typeface="思源黑体" panose="020B0500000000000000" pitchFamily="34" charset="-122"/>
            </a:endParaRPr>
          </a:p>
          <a:p>
            <a:pPr algn="just"/>
            <a:r>
              <a:rPr lang="zh-CN" altLang="en-US" dirty="0">
                <a:latin typeface="思源黑体" panose="020B0500000000000000" pitchFamily="34" charset="-122"/>
                <a:ea typeface="思源黑体" panose="020B0500000000000000" pitchFamily="34" charset="-122"/>
              </a:rPr>
              <a:t>机械性心脏辅助设备依靠旋转叶轮来加强供血、支撑这一旋转结构的机械轴承就显得尤为重要。本书为机械轴承的重要设计原则和评价原则提供了完整综述、尤其注重于第二代和第三代心室辅助器（</a:t>
            </a:r>
            <a:r>
              <a:rPr lang="en-US" altLang="zh-CN" dirty="0">
                <a:latin typeface="思源黑体" panose="020B0500000000000000" pitchFamily="34" charset="-122"/>
                <a:ea typeface="思源黑体" panose="020B0500000000000000" pitchFamily="34" charset="-122"/>
              </a:rPr>
              <a:t>VAD</a:t>
            </a:r>
            <a:r>
              <a:rPr lang="zh-CN" altLang="en-US" dirty="0">
                <a:latin typeface="思源黑体" panose="020B0500000000000000" pitchFamily="34" charset="-122"/>
                <a:ea typeface="思源黑体" panose="020B0500000000000000" pitchFamily="34" charset="-122"/>
              </a:rPr>
              <a:t>）</a:t>
            </a:r>
            <a:r>
              <a:rPr lang="zh-CN" altLang="en-US" sz="1200" dirty="0">
                <a:latin typeface="思源黑体" panose="020B0500000000000000" pitchFamily="34" charset="-122"/>
                <a:ea typeface="思源黑体" panose="020B0500000000000000" pitchFamily="34" charset="-122"/>
              </a:rPr>
              <a:t>。</a:t>
            </a:r>
            <a:endParaRPr lang="zh-CN" altLang="en-US" sz="1600" b="1" dirty="0">
              <a:latin typeface="思源黑体" panose="020B0500000000000000" pitchFamily="34" charset="-122"/>
              <a:ea typeface="思源黑体" panose="020B0500000000000000" pitchFamily="34" charset="-122"/>
            </a:endParaRPr>
          </a:p>
        </p:txBody>
      </p:sp>
      <p:pic>
        <p:nvPicPr>
          <p:cNvPr id="131074" name="Picture 2" descr="http://ebooks.asmedigitalcollection.asme.org/data/books/1927/s_cover_860427.jpeg"/>
          <p:cNvPicPr>
            <a:picLocks noChangeArrowheads="1"/>
          </p:cNvPicPr>
          <p:nvPr/>
        </p:nvPicPr>
        <p:blipFill>
          <a:blip r:embed="rId4" cstate="print"/>
          <a:srcRect b="9091"/>
          <a:stretch>
            <a:fillRect/>
          </a:stretch>
        </p:blipFill>
        <p:spPr bwMode="auto">
          <a:xfrm>
            <a:off x="1416246" y="1828845"/>
            <a:ext cx="1440000" cy="1980000"/>
          </a:xfrm>
          <a:prstGeom prst="rect">
            <a:avLst/>
          </a:prstGeom>
          <a:noFill/>
        </p:spPr>
      </p:pic>
      <p:grpSp>
        <p:nvGrpSpPr>
          <p:cNvPr id="10" name="组合 9"/>
          <p:cNvGrpSpPr/>
          <p:nvPr/>
        </p:nvGrpSpPr>
        <p:grpSpPr>
          <a:xfrm>
            <a:off x="1919536" y="695688"/>
            <a:ext cx="8472487" cy="965200"/>
            <a:chOff x="1919536" y="695688"/>
            <a:chExt cx="8472487" cy="965200"/>
          </a:xfrm>
        </p:grpSpPr>
        <p:sp>
          <p:nvSpPr>
            <p:cNvPr id="11" name="Title 1"/>
            <p:cNvSpPr txBox="1">
              <a:spLocks/>
            </p:cNvSpPr>
            <p:nvPr/>
          </p:nvSpPr>
          <p:spPr bwMode="auto">
            <a:xfrm>
              <a:off x="1919536" y="695688"/>
              <a:ext cx="847248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电子图书</a:t>
              </a:r>
              <a:r>
                <a:rPr lang="zh-CN" altLang="en-US" sz="4400" dirty="0" smtClean="0">
                  <a:latin typeface="思源黑体" panose="020B0500000000000000" pitchFamily="34" charset="-122"/>
                  <a:ea typeface="思源黑体" panose="020B0500000000000000" pitchFamily="34" charset="-122"/>
                </a:rPr>
                <a:t>推荐</a:t>
              </a:r>
              <a:r>
                <a:rPr lang="en-US" altLang="zh-CN" sz="3200" dirty="0" smtClean="0">
                  <a:latin typeface="思源黑体" panose="020B0500000000000000" pitchFamily="34" charset="-122"/>
                  <a:ea typeface="思源黑体" panose="020B0500000000000000" pitchFamily="34" charset="-122"/>
                </a:rPr>
                <a:t>—</a:t>
              </a:r>
              <a:r>
                <a:rPr lang="zh-CN" altLang="en-US" sz="3200" dirty="0" smtClean="0">
                  <a:latin typeface="思源黑体" panose="020B0500000000000000" pitchFamily="34" charset="-122"/>
                  <a:ea typeface="思源黑体" panose="020B0500000000000000" pitchFamily="34" charset="-122"/>
                </a:rPr>
                <a:t>生物纳米系列</a:t>
              </a:r>
              <a:endParaRPr lang="en-US" altLang="zh-CN" sz="3200" dirty="0">
                <a:latin typeface="思源黑体" panose="020B0500000000000000" pitchFamily="34" charset="-122"/>
                <a:ea typeface="思源黑体" panose="020B0500000000000000" pitchFamily="34" charset="-122"/>
              </a:endParaRPr>
            </a:p>
          </p:txBody>
        </p:sp>
        <p:pic>
          <p:nvPicPr>
            <p:cNvPr id="12" name="Picture 2"/>
            <p:cNvPicPr>
              <a:picLocks noChangeAspect="1" noChangeArrowheads="1"/>
            </p:cNvPicPr>
            <p:nvPr/>
          </p:nvPicPr>
          <p:blipFill>
            <a:blip r:embed="rId5" cstate="print"/>
            <a:srcRect/>
            <a:stretch>
              <a:fillRect/>
            </a:stretch>
          </p:blipFill>
          <p:spPr bwMode="auto">
            <a:xfrm>
              <a:off x="9125965" y="883493"/>
              <a:ext cx="971550" cy="600075"/>
            </a:xfrm>
            <a:prstGeom prst="rect">
              <a:avLst/>
            </a:prstGeom>
            <a:noFill/>
            <a:ln w="9525">
              <a:noFill/>
              <a:miter lim="800000"/>
              <a:headEnd/>
              <a:tailEnd/>
            </a:ln>
          </p:spPr>
        </p:pic>
      </p:grpSp>
      <p:sp>
        <p:nvSpPr>
          <p:cNvPr id="15" name="矩形 14"/>
          <p:cNvSpPr/>
          <p:nvPr/>
        </p:nvSpPr>
        <p:spPr>
          <a:xfrm>
            <a:off x="3081491" y="3501008"/>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zh-CN" altLang="en-US" sz="1600" dirty="0" smtClean="0">
                <a:latin typeface="思源黑体" panose="020B0500000000000000" pitchFamily="34" charset="-122"/>
                <a:ea typeface="思源黑体" panose="020B0500000000000000" pitchFamily="34" charset="-122"/>
              </a:rPr>
              <a:t>：</a:t>
            </a:r>
            <a:r>
              <a:rPr lang="en-US" altLang="zh-CN" sz="1600" dirty="0" smtClean="0">
                <a:latin typeface="思源黑体" panose="020B0500000000000000" pitchFamily="34" charset="-122"/>
                <a:ea typeface="思源黑体" panose="020B0500000000000000" pitchFamily="34" charset="-122"/>
                <a:hlinkClick r:id="rId6"/>
              </a:rPr>
              <a:t>https</a:t>
            </a:r>
            <a:r>
              <a:rPr lang="en-US" altLang="zh-CN" sz="1600" dirty="0">
                <a:latin typeface="思源黑体" panose="020B0500000000000000" pitchFamily="34" charset="-122"/>
                <a:ea typeface="思源黑体" panose="020B0500000000000000" pitchFamily="34" charset="-122"/>
                <a:hlinkClick r:id="rId6"/>
              </a:rPr>
              <a:t>://</a:t>
            </a:r>
            <a:r>
              <a:rPr lang="en-US" altLang="zh-CN" sz="1600" dirty="0" smtClean="0">
                <a:latin typeface="思源黑体" panose="020B0500000000000000" pitchFamily="34" charset="-122"/>
                <a:ea typeface="思源黑体" panose="020B0500000000000000" pitchFamily="34" charset="-122"/>
                <a:hlinkClick r:id="rId6"/>
              </a:rPr>
              <a:t>doi.org/10.1115/1.860427</a:t>
            </a:r>
            <a:endParaRPr lang="en-US" altLang="zh-CN" sz="1600" dirty="0">
              <a:latin typeface="思源黑体" panose="020B0500000000000000" pitchFamily="34" charset="-122"/>
              <a:ea typeface="思源黑体" panose="020B0500000000000000" pitchFamily="34" charset="-122"/>
            </a:endParaRPr>
          </a:p>
        </p:txBody>
      </p:sp>
      <p:sp>
        <p:nvSpPr>
          <p:cNvPr id="16" name="矩形 15"/>
          <p:cNvSpPr/>
          <p:nvPr/>
        </p:nvSpPr>
        <p:spPr>
          <a:xfrm>
            <a:off x="1425307" y="5949280"/>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panose="020B0500000000000000" pitchFamily="34" charset="-122"/>
                <a:ea typeface="思源黑体" panose="020B0500000000000000" pitchFamily="34" charset="-122"/>
              </a:rPr>
              <a:t>访问网址</a:t>
            </a:r>
            <a:r>
              <a:rPr lang="zh-CN" altLang="en-US" sz="1600" dirty="0" smtClean="0">
                <a:latin typeface="思源黑体" panose="020B0500000000000000" pitchFamily="34" charset="-122"/>
                <a:ea typeface="思源黑体" panose="020B0500000000000000" pitchFamily="34" charset="-122"/>
              </a:rPr>
              <a:t>：</a:t>
            </a:r>
            <a:r>
              <a:rPr lang="en-US" altLang="zh-CN" sz="1600" dirty="0" smtClean="0">
                <a:latin typeface="思源黑体" panose="020B0500000000000000" pitchFamily="34" charset="-122"/>
                <a:ea typeface="思源黑体" panose="020B0500000000000000" pitchFamily="34" charset="-122"/>
                <a:hlinkClick r:id="rId7"/>
              </a:rPr>
              <a:t>https</a:t>
            </a:r>
            <a:r>
              <a:rPr lang="en-US" altLang="zh-CN" sz="1600" dirty="0">
                <a:latin typeface="思源黑体" panose="020B0500000000000000" pitchFamily="34" charset="-122"/>
                <a:ea typeface="思源黑体" panose="020B0500000000000000" pitchFamily="34" charset="-122"/>
                <a:hlinkClick r:id="rId7"/>
              </a:rPr>
              <a:t>://</a:t>
            </a:r>
            <a:r>
              <a:rPr lang="en-US" altLang="zh-CN" sz="1600" dirty="0" smtClean="0">
                <a:latin typeface="思源黑体" panose="020B0500000000000000" pitchFamily="34" charset="-122"/>
                <a:ea typeface="思源黑体" panose="020B0500000000000000" pitchFamily="34" charset="-122"/>
                <a:hlinkClick r:id="rId7"/>
              </a:rPr>
              <a:t>doi.org/10.1115/1.802755</a:t>
            </a:r>
            <a:endParaRPr lang="en-US" altLang="zh-CN" sz="16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980764920"/>
      </p:ext>
    </p:extLst>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91204" y="1700808"/>
            <a:ext cx="10777404" cy="4790796"/>
            <a:chOff x="1127448" y="1610756"/>
            <a:chExt cx="10777404" cy="4790796"/>
          </a:xfrm>
        </p:grpSpPr>
        <p:pic>
          <p:nvPicPr>
            <p:cNvPr id="8" name="Picture 2"/>
            <p:cNvPicPr>
              <a:picLocks noChangeAspect="1" noChangeArrowheads="1"/>
            </p:cNvPicPr>
            <p:nvPr/>
          </p:nvPicPr>
          <p:blipFill>
            <a:blip r:embed="rId3"/>
            <a:stretch>
              <a:fillRect/>
            </a:stretch>
          </p:blipFill>
          <p:spPr bwMode="auto">
            <a:xfrm>
              <a:off x="1127448" y="1610756"/>
              <a:ext cx="6480000" cy="2184517"/>
            </a:xfrm>
            <a:prstGeom prst="rect">
              <a:avLst/>
            </a:prstGeom>
            <a:noFill/>
            <a:ln w="9525">
              <a:noFill/>
              <a:miter lim="800000"/>
              <a:headEnd/>
              <a:tailEnd/>
            </a:ln>
          </p:spPr>
        </p:pic>
        <p:sp>
          <p:nvSpPr>
            <p:cNvPr id="12292" name="矩形 9"/>
            <p:cNvSpPr>
              <a:spLocks noChangeArrowheads="1"/>
            </p:cNvSpPr>
            <p:nvPr/>
          </p:nvSpPr>
          <p:spPr bwMode="auto">
            <a:xfrm>
              <a:off x="7252772" y="1634817"/>
              <a:ext cx="4320000" cy="374571"/>
            </a:xfrm>
            <a:prstGeom prst="wedgeRoundRectCallout">
              <a:avLst>
                <a:gd name="adj1" fmla="val -41183"/>
                <a:gd name="adj2" fmla="val 164833"/>
                <a:gd name="adj3" fmla="val 16667"/>
              </a:avLst>
            </a:prstGeom>
            <a:ln>
              <a:solidFill>
                <a:schemeClr val="accent2">
                  <a:lumMod val="75000"/>
                </a:schemeClr>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思源黑体" panose="020B0500000000000000" pitchFamily="34" charset="-122"/>
                  <a:ea typeface="思源黑体" panose="020B0500000000000000" pitchFamily="34" charset="-122"/>
                </a:rPr>
                <a:t> </a:t>
              </a:r>
              <a:r>
                <a:rPr lang="en-US" altLang="zh-CN" sz="1600" b="1" dirty="0">
                  <a:latin typeface="思源黑体" panose="020B0500000000000000" pitchFamily="34" charset="-122"/>
                  <a:ea typeface="思源黑体" panose="020B0500000000000000" pitchFamily="34" charset="-122"/>
                </a:rPr>
                <a:t>ASME</a:t>
              </a:r>
              <a:r>
                <a:rPr lang="zh-CN" altLang="en-US" sz="1600" b="1" dirty="0">
                  <a:latin typeface="思源黑体" panose="020B0500000000000000" pitchFamily="34" charset="-122"/>
                  <a:ea typeface="思源黑体" panose="020B0500000000000000" pitchFamily="34" charset="-122"/>
                </a:rPr>
                <a:t>锅炉和压力容器标准参考指南（共三卷）</a:t>
              </a:r>
              <a:endParaRPr lang="en-US" altLang="zh-CN" sz="1600" b="1" dirty="0">
                <a:latin typeface="思源黑体" panose="020B0500000000000000" pitchFamily="34" charset="-122"/>
                <a:ea typeface="思源黑体" panose="020B0500000000000000" pitchFamily="34" charset="-122"/>
              </a:endParaRPr>
            </a:p>
          </p:txBody>
        </p:sp>
        <p:grpSp>
          <p:nvGrpSpPr>
            <p:cNvPr id="2" name="组合 1"/>
            <p:cNvGrpSpPr/>
            <p:nvPr/>
          </p:nvGrpSpPr>
          <p:grpSpPr>
            <a:xfrm>
              <a:off x="2498473" y="2734138"/>
              <a:ext cx="6914299" cy="2000264"/>
              <a:chOff x="2536155" y="2849778"/>
              <a:chExt cx="6914299" cy="2000264"/>
            </a:xfrm>
          </p:grpSpPr>
          <p:pic>
            <p:nvPicPr>
              <p:cNvPr id="9" name="Picture 2"/>
              <p:cNvPicPr>
                <a:picLocks noChangeAspect="1" noChangeArrowheads="1"/>
              </p:cNvPicPr>
              <p:nvPr/>
            </p:nvPicPr>
            <p:blipFill>
              <a:blip r:embed="rId4"/>
              <a:stretch>
                <a:fillRect/>
              </a:stretch>
            </p:blipFill>
            <p:spPr bwMode="auto">
              <a:xfrm>
                <a:off x="2536155" y="2849778"/>
                <a:ext cx="6914299" cy="2000264"/>
              </a:xfrm>
              <a:prstGeom prst="rect">
                <a:avLst/>
              </a:prstGeom>
              <a:noFill/>
              <a:ln w="9525">
                <a:noFill/>
                <a:miter lim="800000"/>
                <a:headEnd/>
                <a:tailEnd/>
              </a:ln>
            </p:spPr>
          </p:pic>
          <p:sp>
            <p:nvSpPr>
              <p:cNvPr id="11" name="矩形 9"/>
              <p:cNvSpPr>
                <a:spLocks noChangeArrowheads="1"/>
              </p:cNvSpPr>
              <p:nvPr/>
            </p:nvSpPr>
            <p:spPr bwMode="auto">
              <a:xfrm>
                <a:off x="5810075" y="3571951"/>
                <a:ext cx="3146692" cy="374571"/>
              </a:xfrm>
              <a:prstGeom prst="wedgeRoundRectCallout">
                <a:avLst>
                  <a:gd name="adj1" fmla="val -36686"/>
                  <a:gd name="adj2" fmla="val -106411"/>
                  <a:gd name="adj3" fmla="val 16667"/>
                </a:avLst>
              </a:prstGeom>
              <a:ln>
                <a:solidFill>
                  <a:schemeClr val="accent2">
                    <a:lumMod val="75000"/>
                  </a:schemeClr>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思源黑体" panose="020B0500000000000000" pitchFamily="34" charset="-122"/>
                    <a:ea typeface="思源黑体" panose="020B0500000000000000" pitchFamily="34" charset="-122"/>
                  </a:rPr>
                  <a:t> </a:t>
                </a:r>
                <a:r>
                  <a:rPr lang="en-US" altLang="zh-CN" sz="1600" b="1" dirty="0">
                    <a:latin typeface="思源黑体" panose="020B0500000000000000" pitchFamily="34" charset="-122"/>
                    <a:ea typeface="思源黑体" panose="020B0500000000000000" pitchFamily="34" charset="-122"/>
                  </a:rPr>
                  <a:t>ASME B31.3</a:t>
                </a:r>
                <a:r>
                  <a:rPr lang="zh-CN" altLang="en-US" sz="1600" b="1" dirty="0">
                    <a:latin typeface="思源黑体" panose="020B0500000000000000" pitchFamily="34" charset="-122"/>
                    <a:ea typeface="思源黑体" panose="020B0500000000000000" pitchFamily="34" charset="-122"/>
                  </a:rPr>
                  <a:t>加工管线标准指南</a:t>
                </a:r>
                <a:endParaRPr lang="en-US" altLang="zh-CN" sz="1600" b="1" dirty="0">
                  <a:latin typeface="思源黑体" panose="020B0500000000000000" pitchFamily="34" charset="-122"/>
                  <a:ea typeface="思源黑体" panose="020B0500000000000000" pitchFamily="34" charset="-122"/>
                </a:endParaRPr>
              </a:p>
            </p:txBody>
          </p:sp>
        </p:grpSp>
        <p:grpSp>
          <p:nvGrpSpPr>
            <p:cNvPr id="3" name="组合 2"/>
            <p:cNvGrpSpPr/>
            <p:nvPr/>
          </p:nvGrpSpPr>
          <p:grpSpPr>
            <a:xfrm>
              <a:off x="3935760" y="3970773"/>
              <a:ext cx="7969092" cy="2430779"/>
              <a:chOff x="3603680" y="3931888"/>
              <a:chExt cx="7969092" cy="2430779"/>
            </a:xfrm>
          </p:grpSpPr>
          <p:pic>
            <p:nvPicPr>
              <p:cNvPr id="10" name="Picture 3"/>
              <p:cNvPicPr>
                <a:picLocks noChangeAspect="1" noChangeArrowheads="1"/>
              </p:cNvPicPr>
              <p:nvPr/>
            </p:nvPicPr>
            <p:blipFill>
              <a:blip r:embed="rId5"/>
              <a:stretch>
                <a:fillRect/>
              </a:stretch>
            </p:blipFill>
            <p:spPr bwMode="auto">
              <a:xfrm>
                <a:off x="3603680" y="3931888"/>
                <a:ext cx="6824135" cy="1989725"/>
              </a:xfrm>
              <a:prstGeom prst="rect">
                <a:avLst/>
              </a:prstGeom>
              <a:noFill/>
              <a:ln w="9525">
                <a:noFill/>
                <a:miter lim="800000"/>
                <a:headEnd/>
                <a:tailEnd/>
              </a:ln>
            </p:spPr>
          </p:pic>
          <p:sp>
            <p:nvSpPr>
              <p:cNvPr id="12" name="矩形 9"/>
              <p:cNvSpPr>
                <a:spLocks noChangeArrowheads="1"/>
              </p:cNvSpPr>
              <p:nvPr/>
            </p:nvSpPr>
            <p:spPr bwMode="auto">
              <a:xfrm>
                <a:off x="6362442" y="5988096"/>
                <a:ext cx="5210330" cy="374571"/>
              </a:xfrm>
              <a:prstGeom prst="wedgeRoundRectCallout">
                <a:avLst>
                  <a:gd name="adj1" fmla="val -38262"/>
                  <a:gd name="adj2" fmla="val -143089"/>
                  <a:gd name="adj3" fmla="val 16667"/>
                </a:avLst>
              </a:prstGeom>
              <a:ln>
                <a:solidFill>
                  <a:schemeClr val="accent2">
                    <a:lumMod val="75000"/>
                  </a:schemeClr>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思源黑体" panose="020B0500000000000000" pitchFamily="34" charset="-122"/>
                    <a:ea typeface="思源黑体" panose="020B0500000000000000" pitchFamily="34" charset="-122"/>
                  </a:rPr>
                  <a:t> </a:t>
                </a:r>
                <a:r>
                  <a:rPr lang="en-US" altLang="zh-CN" sz="1600" b="1" dirty="0">
                    <a:latin typeface="思源黑体" panose="020B0500000000000000" pitchFamily="34" charset="-122"/>
                    <a:ea typeface="思源黑体" panose="020B0500000000000000" pitchFamily="34" charset="-122"/>
                  </a:rPr>
                  <a:t>ASME</a:t>
                </a:r>
                <a:r>
                  <a:rPr lang="zh-CN" altLang="en-US" sz="1600" b="1" dirty="0">
                    <a:latin typeface="思源黑体" panose="020B0500000000000000" pitchFamily="34" charset="-122"/>
                    <a:ea typeface="思源黑体" panose="020B0500000000000000" pitchFamily="34" charset="-122"/>
                  </a:rPr>
                  <a:t>标准应用：工厂管道安设和压力容器（共两卷）</a:t>
                </a:r>
                <a:endParaRPr lang="en-US" altLang="zh-CN" sz="1600" b="1" dirty="0">
                  <a:latin typeface="思源黑体" panose="020B0500000000000000" pitchFamily="34" charset="-122"/>
                  <a:ea typeface="思源黑体" panose="020B0500000000000000" pitchFamily="34" charset="-122"/>
                </a:endParaRPr>
              </a:p>
            </p:txBody>
          </p:sp>
        </p:grpSp>
      </p:grpSp>
      <p:grpSp>
        <p:nvGrpSpPr>
          <p:cNvPr id="13" name="组合 12"/>
          <p:cNvGrpSpPr/>
          <p:nvPr/>
        </p:nvGrpSpPr>
        <p:grpSpPr>
          <a:xfrm>
            <a:off x="1919536" y="695688"/>
            <a:ext cx="8472487" cy="965200"/>
            <a:chOff x="1919536" y="695688"/>
            <a:chExt cx="8472487" cy="965200"/>
          </a:xfrm>
        </p:grpSpPr>
        <p:sp>
          <p:nvSpPr>
            <p:cNvPr id="14" name="Title 1"/>
            <p:cNvSpPr txBox="1">
              <a:spLocks/>
            </p:cNvSpPr>
            <p:nvPr/>
          </p:nvSpPr>
          <p:spPr bwMode="auto">
            <a:xfrm>
              <a:off x="1919536" y="695688"/>
              <a:ext cx="847248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电子图书</a:t>
              </a:r>
              <a:r>
                <a:rPr lang="zh-CN" altLang="en-US" sz="4400" dirty="0" smtClean="0">
                  <a:latin typeface="思源黑体" panose="020B0500000000000000" pitchFamily="34" charset="-122"/>
                  <a:ea typeface="思源黑体" panose="020B0500000000000000" pitchFamily="34" charset="-122"/>
                </a:rPr>
                <a:t>推荐</a:t>
              </a:r>
              <a:r>
                <a:rPr lang="en-US" altLang="zh-CN" sz="3200" dirty="0" smtClean="0">
                  <a:latin typeface="思源黑体" panose="020B0500000000000000" pitchFamily="34" charset="-122"/>
                  <a:ea typeface="思源黑体" panose="020B0500000000000000" pitchFamily="34" charset="-122"/>
                </a:rPr>
                <a:t>—</a:t>
              </a:r>
              <a:r>
                <a:rPr lang="zh-CN" altLang="en-US" sz="3200" dirty="0" smtClean="0">
                  <a:latin typeface="思源黑体" panose="020B0500000000000000" pitchFamily="34" charset="-122"/>
                  <a:ea typeface="思源黑体" panose="020B0500000000000000" pitchFamily="34" charset="-122"/>
                </a:rPr>
                <a:t>标准应用指导手册</a:t>
              </a:r>
              <a:endParaRPr lang="en-US" altLang="zh-CN" sz="3200" dirty="0">
                <a:latin typeface="思源黑体" panose="020B0500000000000000" pitchFamily="34" charset="-122"/>
                <a:ea typeface="思源黑体" panose="020B0500000000000000" pitchFamily="34" charset="-122"/>
              </a:endParaRPr>
            </a:p>
          </p:txBody>
        </p:sp>
        <p:pic>
          <p:nvPicPr>
            <p:cNvPr id="15" name="Picture 2"/>
            <p:cNvPicPr>
              <a:picLocks noChangeAspect="1" noChangeArrowheads="1"/>
            </p:cNvPicPr>
            <p:nvPr/>
          </p:nvPicPr>
          <p:blipFill>
            <a:blip r:embed="rId6" cstate="print"/>
            <a:srcRect/>
            <a:stretch>
              <a:fillRect/>
            </a:stretch>
          </p:blipFill>
          <p:spPr bwMode="auto">
            <a:xfrm>
              <a:off x="9125965" y="883493"/>
              <a:ext cx="971550" cy="600075"/>
            </a:xfrm>
            <a:prstGeom prst="rect">
              <a:avLst/>
            </a:prstGeom>
            <a:noFill/>
            <a:ln w="9525">
              <a:noFill/>
              <a:miter lim="800000"/>
              <a:headEnd/>
              <a:tailEnd/>
            </a:ln>
          </p:spPr>
        </p:pic>
      </p:grpSp>
    </p:spTree>
    <p:extLst>
      <p:ext uri="{BB962C8B-B14F-4D97-AF65-F5344CB8AC3E}">
        <p14:creationId xmlns:p14="http://schemas.microsoft.com/office/powerpoint/2010/main" val="3719974561"/>
      </p:ext>
    </p:extLst>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173282" y="2547106"/>
            <a:ext cx="7994847" cy="418925"/>
          </a:xfrm>
          <a:prstGeom prst="rect">
            <a:avLst/>
          </a:prstGeom>
        </p:spPr>
        <p:txBody>
          <a:bodyPr/>
          <a:lstStyle/>
          <a:p>
            <a:pPr>
              <a:spcBef>
                <a:spcPts val="1200"/>
              </a:spcBef>
              <a:buFont typeface="Wingdings" pitchFamily="2" charset="2"/>
              <a:buChar char="p"/>
              <a:defRPr/>
            </a:pPr>
            <a:r>
              <a:rPr lang="zh-CN" altLang="en-US" sz="2000" dirty="0">
                <a:latin typeface="思源黑体" panose="020B0500000000000000" pitchFamily="34" charset="-122"/>
                <a:ea typeface="思源黑体" panose="020B0500000000000000" pitchFamily="34" charset="-122"/>
              </a:rPr>
              <a:t> 详见</a:t>
            </a:r>
            <a:r>
              <a:rPr lang="en-US" altLang="zh-CN" sz="2000" dirty="0">
                <a:latin typeface="思源黑体" panose="020B0500000000000000" pitchFamily="34" charset="-122"/>
                <a:ea typeface="思源黑体" panose="020B0500000000000000" pitchFamily="34" charset="-122"/>
              </a:rPr>
              <a:t>ASME Standards Collection</a:t>
            </a:r>
            <a:r>
              <a:rPr lang="zh-CN" altLang="en-US" sz="2000" dirty="0">
                <a:latin typeface="思源黑体" panose="020B0500000000000000" pitchFamily="34" charset="-122"/>
                <a:ea typeface="思源黑体" panose="020B0500000000000000" pitchFamily="34" charset="-122"/>
              </a:rPr>
              <a:t>使用指南</a:t>
            </a:r>
            <a:endParaRPr lang="en-US" altLang="zh-CN" sz="2000" dirty="0">
              <a:latin typeface="思源黑体" panose="020B0500000000000000" pitchFamily="34" charset="-122"/>
              <a:ea typeface="思源黑体" panose="020B0500000000000000" pitchFamily="34" charset="-122"/>
            </a:endParaRPr>
          </a:p>
          <a:p>
            <a:pPr>
              <a:spcBef>
                <a:spcPts val="1200"/>
              </a:spcBef>
              <a:buFont typeface="Wingdings" pitchFamily="2" charset="2"/>
              <a:buChar char="p"/>
              <a:defRPr/>
            </a:pPr>
            <a:endParaRPr lang="en-US" altLang="zh-CN" sz="2000" dirty="0">
              <a:latin typeface="思源黑体" panose="020B0500000000000000" pitchFamily="34" charset="-122"/>
              <a:ea typeface="思源黑体" panose="020B0500000000000000" pitchFamily="34" charset="-122"/>
            </a:endParaRPr>
          </a:p>
          <a:p>
            <a:pPr>
              <a:spcBef>
                <a:spcPts val="1200"/>
              </a:spcBef>
              <a:buFont typeface="Wingdings" pitchFamily="2" charset="2"/>
              <a:buChar char="p"/>
              <a:defRPr/>
            </a:pPr>
            <a:endParaRPr lang="en-US" altLang="zh-CN" sz="2000" dirty="0">
              <a:latin typeface="思源黑体" panose="020B0500000000000000" pitchFamily="34" charset="-122"/>
              <a:ea typeface="思源黑体" panose="020B0500000000000000" pitchFamily="34" charset="-122"/>
            </a:endParaRPr>
          </a:p>
        </p:txBody>
      </p:sp>
      <p:sp>
        <p:nvSpPr>
          <p:cNvPr id="17412" name="Title 1"/>
          <p:cNvSpPr txBox="1">
            <a:spLocks/>
          </p:cNvSpPr>
          <p:nvPr/>
        </p:nvSpPr>
        <p:spPr bwMode="auto">
          <a:xfrm>
            <a:off x="2207568" y="1124744"/>
            <a:ext cx="4260527"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标准和规范</a:t>
            </a:r>
            <a:endParaRPr lang="en-US" altLang="zh-CN" u="sng" dirty="0">
              <a:solidFill>
                <a:srgbClr val="00B0F0"/>
              </a:solidFill>
              <a:latin typeface="思源黑体" panose="020B0500000000000000" pitchFamily="34" charset="-122"/>
              <a:ea typeface="思源黑体" panose="020B0500000000000000" pitchFamily="34" charset="-122"/>
            </a:endParaRPr>
          </a:p>
        </p:txBody>
      </p:sp>
      <p:pic>
        <p:nvPicPr>
          <p:cNvPr id="1026" name="Picture 2"/>
          <p:cNvPicPr>
            <a:picLocks noChangeAspect="1" noChangeArrowheads="1"/>
          </p:cNvPicPr>
          <p:nvPr/>
        </p:nvPicPr>
        <p:blipFill>
          <a:blip r:embed="rId3" cstate="print"/>
          <a:srcRect/>
          <a:stretch>
            <a:fillRect/>
          </a:stretch>
        </p:blipFill>
        <p:spPr bwMode="auto">
          <a:xfrm>
            <a:off x="4311384" y="3479899"/>
            <a:ext cx="1698755" cy="2195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矩形 4"/>
          <p:cNvSpPr/>
          <p:nvPr/>
        </p:nvSpPr>
        <p:spPr>
          <a:xfrm>
            <a:off x="7365847" y="1966306"/>
            <a:ext cx="4327409" cy="61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panose="020B0500000000000000" pitchFamily="34" charset="-122"/>
                <a:ea typeface="思源黑体" panose="020B0500000000000000" pitchFamily="34" charset="-122"/>
                <a:hlinkClick r:id="rId4"/>
              </a:rPr>
              <a:t>https://asmestandardscollection.org/</a:t>
            </a:r>
            <a:endParaRPr lang="en-US" altLang="zh-CN" dirty="0">
              <a:solidFill>
                <a:schemeClr val="tx1"/>
              </a:solidFill>
              <a:latin typeface="思源黑体" panose="020B0500000000000000" pitchFamily="34" charset="-122"/>
              <a:ea typeface="思源黑体" panose="020B0500000000000000" pitchFamily="34" charset="-122"/>
            </a:endParaRPr>
          </a:p>
        </p:txBody>
      </p:sp>
      <p:pic>
        <p:nvPicPr>
          <p:cNvPr id="1028" name="Picture 4"/>
          <p:cNvPicPr>
            <a:picLocks noChangeAspect="1" noChangeArrowheads="1"/>
          </p:cNvPicPr>
          <p:nvPr/>
        </p:nvPicPr>
        <p:blipFill>
          <a:blip r:embed="rId5" cstate="print"/>
          <a:srcRect/>
          <a:stretch>
            <a:fillRect/>
          </a:stretch>
        </p:blipFill>
        <p:spPr bwMode="auto">
          <a:xfrm>
            <a:off x="6318498" y="3479899"/>
            <a:ext cx="1697044" cy="2195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p:cNvPicPr>
            <a:picLocks noChangeAspect="1" noChangeArrowheads="1"/>
          </p:cNvPicPr>
          <p:nvPr/>
        </p:nvPicPr>
        <p:blipFill>
          <a:blip r:embed="rId6" cstate="print"/>
          <a:srcRect/>
          <a:stretch>
            <a:fillRect/>
          </a:stretch>
        </p:blipFill>
        <p:spPr bwMode="auto">
          <a:xfrm>
            <a:off x="2281454" y="3498393"/>
            <a:ext cx="1697901" cy="2195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a:extLst>
              <a:ext uri="{FF2B5EF4-FFF2-40B4-BE49-F238E27FC236}">
                <a16:creationId xmlns:a16="http://schemas.microsoft.com/office/drawing/2014/main" id="{E0893714-EDC8-4C52-8C54-DABFCD2CA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224" y="911239"/>
            <a:ext cx="3411612" cy="1154382"/>
          </a:xfrm>
          <a:prstGeom prst="rect">
            <a:avLst/>
          </a:prstGeom>
        </p:spPr>
      </p:pic>
      <p:pic>
        <p:nvPicPr>
          <p:cNvPr id="9" name="图片 8">
            <a:extLst>
              <a:ext uri="{FF2B5EF4-FFF2-40B4-BE49-F238E27FC236}">
                <a16:creationId xmlns:a16="http://schemas.microsoft.com/office/drawing/2014/main" id="{82BE4FF4-C741-4107-8158-08ECA92615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3904" y="3467328"/>
            <a:ext cx="1862699" cy="2227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4483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1631504" y="836712"/>
            <a:ext cx="8923015" cy="965200"/>
          </a:xfrm>
          <a:prstGeom prst="rect">
            <a:avLst/>
          </a:prstGeom>
          <a:noFill/>
          <a:ln w="9525">
            <a:noFill/>
            <a:miter lim="800000"/>
            <a:headEnd/>
            <a:tailEnd/>
          </a:ln>
        </p:spPr>
        <p:txBody>
          <a:bodyPr anchor="ctr"/>
          <a:lstStyle/>
          <a:p>
            <a:r>
              <a:rPr lang="en-US" altLang="zh-CN" sz="3600" dirty="0">
                <a:latin typeface="思源黑体" panose="020B0500000000000000" pitchFamily="34" charset="-122"/>
                <a:ea typeface="思源黑体" panose="020B0500000000000000" pitchFamily="34" charset="-122"/>
              </a:rPr>
              <a:t>ASME Digital Collection</a:t>
            </a:r>
            <a:r>
              <a:rPr lang="zh-CN" altLang="en-US" sz="3600" dirty="0">
                <a:latin typeface="思源黑体" panose="020B0500000000000000" pitchFamily="34" charset="-122"/>
                <a:ea typeface="思源黑体" panose="020B0500000000000000" pitchFamily="34" charset="-122"/>
              </a:rPr>
              <a:t>数据库平台使用</a:t>
            </a:r>
            <a:endParaRPr lang="en-US" altLang="zh-CN" sz="3600" dirty="0">
              <a:latin typeface="思源黑体" panose="020B0500000000000000" pitchFamily="34" charset="-122"/>
              <a:ea typeface="思源黑体" panose="020B0500000000000000" pitchFamily="34" charset="-122"/>
            </a:endParaRPr>
          </a:p>
        </p:txBody>
      </p:sp>
      <p:sp>
        <p:nvSpPr>
          <p:cNvPr id="18435" name="Content Placeholder 2"/>
          <p:cNvSpPr txBox="1">
            <a:spLocks/>
          </p:cNvSpPr>
          <p:nvPr/>
        </p:nvSpPr>
        <p:spPr bwMode="auto">
          <a:xfrm>
            <a:off x="1271464" y="1819161"/>
            <a:ext cx="5191471" cy="4570124"/>
          </a:xfrm>
          <a:prstGeom prst="rect">
            <a:avLst/>
          </a:prstGeom>
          <a:noFill/>
          <a:ln w="9525">
            <a:noFill/>
            <a:miter lim="800000"/>
            <a:headEnd/>
            <a:tailEnd/>
          </a:ln>
        </p:spPr>
        <p:txBody>
          <a:bodyPr/>
          <a:lstStyle/>
          <a:p>
            <a:pPr marL="342900" indent="-342900" algn="just">
              <a:spcAft>
                <a:spcPts val="1200"/>
              </a:spcAft>
              <a:buFont typeface="Wingdings" pitchFamily="2" charset="2"/>
              <a:buChar char="ü"/>
            </a:pPr>
            <a:r>
              <a:rPr lang="zh-CN" altLang="en-US" dirty="0">
                <a:latin typeface="思源黑体" panose="020B0500000000000000" pitchFamily="34" charset="-122"/>
                <a:ea typeface="思源黑体" panose="020B0500000000000000" pitchFamily="34" charset="-122"/>
              </a:rPr>
              <a:t>界面更清晰</a:t>
            </a:r>
            <a:endParaRPr lang="en-US" altLang="zh-CN" dirty="0">
              <a:latin typeface="思源黑体" panose="020B0500000000000000" pitchFamily="34" charset="-122"/>
              <a:ea typeface="思源黑体" panose="020B0500000000000000" pitchFamily="34" charset="-122"/>
            </a:endParaRPr>
          </a:p>
          <a:p>
            <a:pPr marL="342900" indent="-342900" algn="just">
              <a:spcAft>
                <a:spcPts val="1200"/>
              </a:spcAft>
              <a:buFont typeface="Wingdings" pitchFamily="2" charset="2"/>
              <a:buChar char="ü"/>
            </a:pPr>
            <a:r>
              <a:rPr lang="zh-CN" altLang="en-US" dirty="0">
                <a:latin typeface="思源黑体" panose="020B0500000000000000" pitchFamily="34" charset="-122"/>
                <a:ea typeface="思源黑体" panose="020B0500000000000000" pitchFamily="34" charset="-122"/>
              </a:rPr>
              <a:t>检索方式多样化</a:t>
            </a:r>
            <a:endParaRPr lang="en-US" altLang="zh-CN" dirty="0">
              <a:latin typeface="思源黑体" panose="020B0500000000000000" pitchFamily="34" charset="-122"/>
              <a:ea typeface="思源黑体" panose="020B0500000000000000" pitchFamily="34" charset="-122"/>
            </a:endParaRPr>
          </a:p>
          <a:p>
            <a:pPr marL="342900" indent="-342900" algn="just">
              <a:spcAft>
                <a:spcPts val="1200"/>
              </a:spcAft>
              <a:buFont typeface="Wingdings" pitchFamily="2" charset="2"/>
              <a:buChar char="ü"/>
            </a:pPr>
            <a:r>
              <a:rPr lang="zh-CN" altLang="en-US" dirty="0">
                <a:latin typeface="思源黑体" panose="020B0500000000000000" pitchFamily="34" charset="-122"/>
                <a:ea typeface="思源黑体" panose="020B0500000000000000" pitchFamily="34" charset="-122"/>
              </a:rPr>
              <a:t>便于用户收藏管理</a:t>
            </a:r>
            <a:endParaRPr lang="en-US" altLang="zh-CN" dirty="0">
              <a:latin typeface="思源黑体" panose="020B0500000000000000" pitchFamily="34" charset="-122"/>
              <a:ea typeface="思源黑体" panose="020B0500000000000000" pitchFamily="34" charset="-122"/>
            </a:endParaRPr>
          </a:p>
          <a:p>
            <a:pPr marL="342900" indent="-342900" algn="just">
              <a:spcAft>
                <a:spcPts val="1200"/>
              </a:spcAft>
              <a:buFont typeface="Wingdings" pitchFamily="2" charset="2"/>
              <a:buChar char="ü"/>
            </a:pPr>
            <a:r>
              <a:rPr lang="zh-CN" altLang="zh-CN" dirty="0">
                <a:latin typeface="思源黑体" panose="020B0500000000000000" pitchFamily="34" charset="-122"/>
                <a:ea typeface="思源黑体" panose="020B0500000000000000" pitchFamily="34" charset="-122"/>
              </a:rPr>
              <a:t>保存检索式和新发布内容的电子邮件提醒</a:t>
            </a:r>
            <a:endParaRPr lang="en-US" altLang="zh-CN" dirty="0">
              <a:latin typeface="思源黑体" panose="020B0500000000000000" pitchFamily="34" charset="-122"/>
              <a:ea typeface="思源黑体" panose="020B0500000000000000" pitchFamily="34" charset="-122"/>
            </a:endParaRPr>
          </a:p>
          <a:p>
            <a:pPr marL="342900" indent="-342900" algn="just">
              <a:spcAft>
                <a:spcPts val="1200"/>
              </a:spcAft>
              <a:buFont typeface="Wingdings" pitchFamily="2" charset="2"/>
              <a:buChar char="ü"/>
            </a:pPr>
            <a:r>
              <a:rPr lang="zh-CN" altLang="zh-CN" dirty="0">
                <a:latin typeface="思源黑体" panose="020B0500000000000000" pitchFamily="34" charset="-122"/>
                <a:ea typeface="思源黑体" panose="020B0500000000000000" pitchFamily="34" charset="-122"/>
              </a:rPr>
              <a:t>主题集合</a:t>
            </a:r>
            <a:r>
              <a:rPr lang="en-US" altLang="zh-CN" dirty="0">
                <a:latin typeface="思源黑体" panose="020B0500000000000000" pitchFamily="34" charset="-122"/>
                <a:ea typeface="思源黑体" panose="020B0500000000000000" pitchFamily="34" charset="-122"/>
              </a:rPr>
              <a:t>(Topic Collections) </a:t>
            </a:r>
            <a:r>
              <a:rPr lang="zh-CN" altLang="zh-CN" dirty="0">
                <a:latin typeface="思源黑体" panose="020B0500000000000000" pitchFamily="34" charset="-122"/>
                <a:ea typeface="思源黑体" panose="020B0500000000000000" pitchFamily="34" charset="-122"/>
              </a:rPr>
              <a:t>，助力用户通过特定主题领域的专题集合，迅速找到感兴趣的文献资源</a:t>
            </a:r>
          </a:p>
          <a:p>
            <a:pPr marL="342900" indent="-342900" algn="just">
              <a:spcAft>
                <a:spcPts val="1200"/>
              </a:spcAft>
              <a:buFont typeface="Wingdings" pitchFamily="2" charset="2"/>
              <a:buChar char="ü"/>
            </a:pPr>
            <a:r>
              <a:rPr lang="zh-CN" altLang="zh-CN" dirty="0">
                <a:latin typeface="思源黑体" panose="020B0500000000000000" pitchFamily="34" charset="-122"/>
                <a:ea typeface="思源黑体" panose="020B0500000000000000" pitchFamily="34" charset="-122"/>
              </a:rPr>
              <a:t>具体文章页面，可一键浏览或下载所有图表；</a:t>
            </a:r>
            <a:r>
              <a:rPr lang="en-US" altLang="zh-CN" dirty="0">
                <a:latin typeface="思源黑体" panose="020B0500000000000000" pitchFamily="34" charset="-122"/>
                <a:ea typeface="思源黑体" panose="020B0500000000000000" pitchFamily="34" charset="-122"/>
              </a:rPr>
              <a:t>Related Content</a:t>
            </a:r>
            <a:r>
              <a:rPr lang="zh-CN" altLang="zh-CN" dirty="0">
                <a:latin typeface="思源黑体" panose="020B0500000000000000" pitchFamily="34" charset="-122"/>
                <a:ea typeface="思源黑体" panose="020B0500000000000000" pitchFamily="34" charset="-122"/>
              </a:rPr>
              <a:t>助力用户全面了解某一研究话题</a:t>
            </a:r>
            <a:endParaRPr lang="en-US" altLang="zh-CN" dirty="0">
              <a:latin typeface="思源黑体" panose="020B0500000000000000" pitchFamily="34" charset="-122"/>
              <a:ea typeface="思源黑体" panose="020B0500000000000000" pitchFamily="34" charset="-122"/>
            </a:endParaRPr>
          </a:p>
          <a:p>
            <a:pPr marL="342900" indent="-342900" algn="just">
              <a:spcAft>
                <a:spcPts val="1200"/>
              </a:spcAft>
              <a:buFont typeface="Wingdings" pitchFamily="2" charset="2"/>
              <a:buChar char="ü"/>
            </a:pPr>
            <a:r>
              <a:rPr lang="zh-CN" altLang="en-US" dirty="0">
                <a:latin typeface="思源黑体" panose="020B0500000000000000" pitchFamily="34" charset="-122"/>
                <a:ea typeface="思源黑体" panose="020B0500000000000000" pitchFamily="34" charset="-122"/>
              </a:rPr>
              <a:t>检索栏拥有关键词联想功能，为用户提供</a:t>
            </a:r>
            <a:r>
              <a:rPr lang="en-US" altLang="zh-CN" dirty="0">
                <a:latin typeface="思源黑体" panose="020B0500000000000000" pitchFamily="34" charset="-122"/>
                <a:ea typeface="思源黑体" panose="020B0500000000000000" pitchFamily="34" charset="-122"/>
              </a:rPr>
              <a:t>ASME</a:t>
            </a:r>
            <a:r>
              <a:rPr lang="zh-CN" altLang="en-US" dirty="0">
                <a:latin typeface="思源黑体" panose="020B0500000000000000" pitchFamily="34" charset="-122"/>
                <a:ea typeface="思源黑体" panose="020B0500000000000000" pitchFamily="34" charset="-122"/>
              </a:rPr>
              <a:t>数据库的常用检索词</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00056" y="2564904"/>
            <a:ext cx="4794204" cy="3454775"/>
          </a:xfrm>
          <a:prstGeom prst="rect">
            <a:avLst/>
          </a:prstGeom>
          <a:ln>
            <a:noFill/>
          </a:ln>
          <a:effectLst>
            <a:outerShdw blurRad="292100" dist="139700" dir="2700000" algn="tl" rotWithShape="0">
              <a:srgbClr val="333333">
                <a:alpha val="65000"/>
              </a:srgbClr>
            </a:outerShdw>
          </a:effectLst>
        </p:spPr>
      </p:pic>
      <p:sp>
        <p:nvSpPr>
          <p:cNvPr id="2" name="矩形 1">
            <a:extLst>
              <a:ext uri="{FF2B5EF4-FFF2-40B4-BE49-F238E27FC236}">
                <a16:creationId xmlns:a16="http://schemas.microsoft.com/office/drawing/2014/main" id="{0572B85B-9A9B-444F-9BEF-1CF2D4973181}"/>
              </a:ext>
            </a:extLst>
          </p:cNvPr>
          <p:cNvSpPr/>
          <p:nvPr/>
        </p:nvSpPr>
        <p:spPr>
          <a:xfrm>
            <a:off x="6816080" y="1916832"/>
            <a:ext cx="4881911" cy="369332"/>
          </a:xfrm>
          <a:prstGeom prst="rect">
            <a:avLst/>
          </a:prstGeom>
        </p:spPr>
        <p:txBody>
          <a:bodyPr wrap="square">
            <a:spAutoFit/>
          </a:bodyPr>
          <a:lstStyle/>
          <a:p>
            <a:pPr>
              <a:spcBef>
                <a:spcPts val="1200"/>
              </a:spcBef>
            </a:pPr>
            <a:r>
              <a:rPr lang="en-US" altLang="zh-CN" dirty="0">
                <a:latin typeface="思源黑体" panose="020B0500000000000000" pitchFamily="34" charset="-122"/>
                <a:ea typeface="思源黑体" panose="020B0500000000000000" pitchFamily="34" charset="-122"/>
                <a:hlinkClick r:id="rId4"/>
              </a:rPr>
              <a:t>http://asmedigitalcollection.asme.org</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552507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txBox="1">
            <a:spLocks/>
          </p:cNvSpPr>
          <p:nvPr/>
        </p:nvSpPr>
        <p:spPr bwMode="auto">
          <a:xfrm>
            <a:off x="623392" y="908720"/>
            <a:ext cx="7908925" cy="252028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平台</a:t>
            </a:r>
            <a:r>
              <a:rPr lang="zh-CN" altLang="en-US" sz="4400" dirty="0" smtClean="0">
                <a:latin typeface="思源黑体" panose="020B0500000000000000" pitchFamily="34" charset="-122"/>
                <a:ea typeface="思源黑体" panose="020B0500000000000000" pitchFamily="34" charset="-122"/>
              </a:rPr>
              <a:t>使用</a:t>
            </a:r>
            <a:endParaRPr lang="en-US" altLang="zh-CN" sz="4400" dirty="0" smtClean="0">
              <a:latin typeface="思源黑体" panose="020B0500000000000000" pitchFamily="34" charset="-122"/>
              <a:ea typeface="思源黑体" panose="020B0500000000000000" pitchFamily="34" charset="-122"/>
            </a:endParaRPr>
          </a:p>
          <a:p>
            <a:endParaRPr lang="en-US" altLang="zh-CN" sz="4400" dirty="0">
              <a:latin typeface="思源黑体" panose="020B0500000000000000" pitchFamily="34" charset="-122"/>
              <a:ea typeface="思源黑体" panose="020B0500000000000000" pitchFamily="34" charset="-122"/>
            </a:endParaRPr>
          </a:p>
          <a:p>
            <a:r>
              <a:rPr lang="en-US" altLang="zh-CN" sz="4000" dirty="0" smtClean="0">
                <a:latin typeface="思源黑体" panose="020B0500000000000000" pitchFamily="34" charset="-122"/>
                <a:ea typeface="思源黑体" panose="020B0500000000000000" pitchFamily="34" charset="-122"/>
              </a:rPr>
              <a:t>A. </a:t>
            </a:r>
            <a:r>
              <a:rPr lang="zh-CN" altLang="en-US" sz="4000" dirty="0" smtClean="0">
                <a:latin typeface="思源黑体" panose="020B0500000000000000" pitchFamily="34" charset="-122"/>
                <a:ea typeface="思源黑体" panose="020B0500000000000000" pitchFamily="34" charset="-122"/>
              </a:rPr>
              <a:t>期刊</a:t>
            </a:r>
            <a:endParaRPr lang="en-US" altLang="zh-CN" sz="1600" dirty="0">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3215680" y="1217594"/>
            <a:ext cx="8280000" cy="4407892"/>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4"/>
          <a:stretch>
            <a:fillRect/>
          </a:stretch>
        </p:blipFill>
        <p:spPr>
          <a:xfrm>
            <a:off x="3215680" y="1225053"/>
            <a:ext cx="8280000" cy="4407893"/>
          </a:xfrm>
          <a:prstGeom prst="rect">
            <a:avLst/>
          </a:prstGeom>
          <a:ln>
            <a:noFill/>
          </a:ln>
          <a:effectLst>
            <a:outerShdw blurRad="292100" dist="139700" dir="2700000" algn="tl" rotWithShape="0">
              <a:srgbClr val="333333">
                <a:alpha val="65000"/>
              </a:srgbClr>
            </a:outerShdw>
          </a:effectLst>
        </p:spPr>
      </p:pic>
      <p:sp>
        <p:nvSpPr>
          <p:cNvPr id="9" name="圆角矩形标注 8"/>
          <p:cNvSpPr>
            <a:spLocks noChangeArrowheads="1"/>
          </p:cNvSpPr>
          <p:nvPr/>
        </p:nvSpPr>
        <p:spPr bwMode="auto">
          <a:xfrm>
            <a:off x="6023992" y="2168860"/>
            <a:ext cx="3240360" cy="1368152"/>
          </a:xfrm>
          <a:prstGeom prst="wedgeRoundRectCallout">
            <a:avLst>
              <a:gd name="adj1" fmla="val -98628"/>
              <a:gd name="adj2" fmla="val -6203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2000" dirty="0">
                <a:latin typeface="思源黑体" panose="020B0500000000000000" pitchFamily="34" charset="-122"/>
                <a:ea typeface="思源黑体" panose="020B0500000000000000" pitchFamily="34" charset="-122"/>
              </a:rPr>
              <a:t>在网站主页点击导航栏下拉框内</a:t>
            </a:r>
            <a:r>
              <a:rPr lang="zh-CN" altLang="en-US" sz="2000" dirty="0" smtClean="0">
                <a:latin typeface="思源黑体" panose="020B0500000000000000" pitchFamily="34" charset="-122"/>
                <a:ea typeface="思源黑体" panose="020B0500000000000000" pitchFamily="34" charset="-122"/>
              </a:rPr>
              <a:t>的</a:t>
            </a:r>
            <a:r>
              <a:rPr lang="en-US" altLang="zh-CN" sz="2000" dirty="0" smtClean="0">
                <a:latin typeface="思源黑体" panose="020B0500000000000000" pitchFamily="34" charset="-122"/>
                <a:ea typeface="思源黑体" panose="020B0500000000000000" pitchFamily="34" charset="-122"/>
              </a:rPr>
              <a:t>ASME Journal</a:t>
            </a:r>
            <a:r>
              <a:rPr lang="zh-CN" altLang="en-US" sz="2000" dirty="0" smtClean="0">
                <a:latin typeface="思源黑体" panose="020B0500000000000000" pitchFamily="34" charset="-122"/>
                <a:ea typeface="思源黑体" panose="020B0500000000000000" pitchFamily="34" charset="-122"/>
              </a:rPr>
              <a:t>，进入</a:t>
            </a:r>
            <a:r>
              <a:rPr lang="en-US" altLang="zh-CN" sz="2000" dirty="0">
                <a:latin typeface="思源黑体" panose="020B0500000000000000" pitchFamily="34" charset="-122"/>
                <a:ea typeface="思源黑体" panose="020B0500000000000000" pitchFamily="34" charset="-122"/>
              </a:rPr>
              <a:t>ASME</a:t>
            </a:r>
            <a:r>
              <a:rPr lang="zh-CN" altLang="en-US" sz="2000" dirty="0">
                <a:latin typeface="思源黑体" panose="020B0500000000000000" pitchFamily="34" charset="-122"/>
                <a:ea typeface="思源黑体" panose="020B0500000000000000" pitchFamily="34" charset="-122"/>
              </a:rPr>
              <a:t>期刊主页</a:t>
            </a:r>
            <a:endParaRPr lang="en-US" altLang="zh-CN" sz="20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862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5520" y="836712"/>
            <a:ext cx="5927888" cy="5628644"/>
          </a:xfrm>
          <a:prstGeom prst="rect">
            <a:avLst/>
          </a:prstGeom>
          <a:ln>
            <a:solidFill>
              <a:srgbClr val="F7B229"/>
            </a:solidFill>
          </a:ln>
          <a:effectLst>
            <a:outerShdw blurRad="292100" dist="139700" dir="2700000" algn="tl" rotWithShape="0">
              <a:srgbClr val="333333">
                <a:alpha val="65000"/>
              </a:srgbClr>
            </a:outerShdw>
          </a:effectLst>
        </p:spPr>
      </p:pic>
      <p:sp>
        <p:nvSpPr>
          <p:cNvPr id="22536" name="圆角矩形标注 8"/>
          <p:cNvSpPr>
            <a:spLocks noChangeArrowheads="1"/>
          </p:cNvSpPr>
          <p:nvPr/>
        </p:nvSpPr>
        <p:spPr bwMode="auto">
          <a:xfrm>
            <a:off x="8710136" y="767553"/>
            <a:ext cx="2286016" cy="1980000"/>
          </a:xfrm>
          <a:prstGeom prst="wedgeRoundRectCallout">
            <a:avLst>
              <a:gd name="adj1" fmla="val -91036"/>
              <a:gd name="adj2" fmla="val -23896"/>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endParaRPr lang="en-US" altLang="zh-CN" sz="2000" dirty="0" smtClean="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期刊</a:t>
            </a:r>
            <a:r>
              <a:rPr lang="zh-CN" altLang="en-US" dirty="0">
                <a:latin typeface="思源黑体" panose="020B0500000000000000" pitchFamily="34" charset="-122"/>
                <a:ea typeface="思源黑体" panose="020B0500000000000000" pitchFamily="34" charset="-122"/>
              </a:rPr>
              <a:t>浏览</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en-US" altLang="zh-CN"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论文提交</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作者详情</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关于：期刊介绍；标题历史；编辑政策；论文征集</a:t>
            </a:r>
            <a:endParaRPr lang="en-US" altLang="zh-CN" dirty="0">
              <a:latin typeface="思源黑体" panose="020B0500000000000000" pitchFamily="34" charset="-122"/>
              <a:ea typeface="思源黑体" panose="020B0500000000000000" pitchFamily="34" charset="-122"/>
            </a:endParaRPr>
          </a:p>
          <a:p>
            <a:endParaRPr lang="en-US" altLang="zh-CN" sz="2000" dirty="0">
              <a:latin typeface="思源黑体" panose="020B0500000000000000" pitchFamily="34" charset="-122"/>
              <a:ea typeface="思源黑体" panose="020B0500000000000000" pitchFamily="34" charset="-122"/>
            </a:endParaRPr>
          </a:p>
        </p:txBody>
      </p:sp>
      <p:sp>
        <p:nvSpPr>
          <p:cNvPr id="22537" name="Rectangle 7"/>
          <p:cNvSpPr>
            <a:spLocks noChangeArrowheads="1"/>
          </p:cNvSpPr>
          <p:nvPr/>
        </p:nvSpPr>
        <p:spPr bwMode="auto">
          <a:xfrm>
            <a:off x="1847529" y="1124744"/>
            <a:ext cx="3600399" cy="28803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22535" name="Rectangle 7"/>
          <p:cNvSpPr>
            <a:spLocks noChangeArrowheads="1"/>
          </p:cNvSpPr>
          <p:nvPr/>
        </p:nvSpPr>
        <p:spPr bwMode="auto">
          <a:xfrm>
            <a:off x="1919536" y="2767817"/>
            <a:ext cx="3600400" cy="2605399"/>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0" name="Rectangle 7"/>
          <p:cNvSpPr>
            <a:spLocks noChangeArrowheads="1"/>
          </p:cNvSpPr>
          <p:nvPr/>
        </p:nvSpPr>
        <p:spPr bwMode="auto">
          <a:xfrm flipV="1">
            <a:off x="4151784" y="5622235"/>
            <a:ext cx="1368152" cy="255037"/>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2" name="圆角矩形标注 8"/>
          <p:cNvSpPr>
            <a:spLocks noChangeArrowheads="1"/>
          </p:cNvSpPr>
          <p:nvPr/>
        </p:nvSpPr>
        <p:spPr bwMode="auto">
          <a:xfrm>
            <a:off x="8710136" y="3440516"/>
            <a:ext cx="2286016" cy="1260000"/>
          </a:xfrm>
          <a:prstGeom prst="wedgeRoundRectCallout">
            <a:avLst>
              <a:gd name="adj1" fmla="val -91036"/>
              <a:gd name="adj2" fmla="val -23896"/>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en-US" altLang="zh-CN" sz="2000" dirty="0">
                <a:latin typeface="思源黑体" panose="020B0500000000000000" pitchFamily="34" charset="-122"/>
                <a:ea typeface="思源黑体" panose="020B0500000000000000" pitchFamily="34" charset="-122"/>
              </a:rPr>
              <a:t>OA</a:t>
            </a:r>
            <a:r>
              <a:rPr lang="zh-CN" altLang="en-US" sz="2000" dirty="0">
                <a:latin typeface="思源黑体" panose="020B0500000000000000" pitchFamily="34" charset="-122"/>
                <a:ea typeface="思源黑体" panose="020B0500000000000000" pitchFamily="34" charset="-122"/>
              </a:rPr>
              <a:t>期刊</a:t>
            </a:r>
            <a:endParaRPr lang="en-US" altLang="zh-CN" sz="2000"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sz="2000" dirty="0">
                <a:latin typeface="思源黑体" panose="020B0500000000000000" pitchFamily="34" charset="-122"/>
                <a:ea typeface="思源黑体" panose="020B0500000000000000" pitchFamily="34" charset="-122"/>
              </a:rPr>
              <a:t>论文征集</a:t>
            </a:r>
            <a:endParaRPr lang="en-US" altLang="zh-CN" sz="2000"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sz="2000" dirty="0">
                <a:latin typeface="思源黑体" panose="020B0500000000000000" pitchFamily="34" charset="-122"/>
                <a:ea typeface="思源黑体" panose="020B0500000000000000" pitchFamily="34" charset="-122"/>
              </a:rPr>
              <a:t>作者指南</a:t>
            </a:r>
            <a:endParaRPr lang="en-US" altLang="zh-CN" sz="2000" dirty="0">
              <a:latin typeface="思源黑体" panose="020B0500000000000000" pitchFamily="34" charset="-122"/>
              <a:ea typeface="思源黑体" panose="020B0500000000000000" pitchFamily="34" charset="-122"/>
            </a:endParaRPr>
          </a:p>
        </p:txBody>
      </p:sp>
      <p:sp>
        <p:nvSpPr>
          <p:cNvPr id="13" name="圆角矩形标注 8"/>
          <p:cNvSpPr>
            <a:spLocks noChangeArrowheads="1"/>
          </p:cNvSpPr>
          <p:nvPr/>
        </p:nvSpPr>
        <p:spPr bwMode="auto">
          <a:xfrm>
            <a:off x="8710136" y="5427272"/>
            <a:ext cx="2286016" cy="900000"/>
          </a:xfrm>
          <a:prstGeom prst="wedgeRoundRectCallout">
            <a:avLst>
              <a:gd name="adj1" fmla="val -91036"/>
              <a:gd name="adj2" fmla="val -23896"/>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sz="2000" dirty="0">
                <a:latin typeface="思源黑体" panose="020B0500000000000000" pitchFamily="34" charset="-122"/>
                <a:ea typeface="思源黑体" panose="020B0500000000000000" pitchFamily="34" charset="-122"/>
              </a:rPr>
              <a:t>浏览全部期刊</a:t>
            </a:r>
          </a:p>
        </p:txBody>
      </p:sp>
    </p:spTree>
    <p:extLst>
      <p:ext uri="{BB962C8B-B14F-4D97-AF65-F5344CB8AC3E}">
        <p14:creationId xmlns:p14="http://schemas.microsoft.com/office/powerpoint/2010/main" val="5194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536"/>
                                        </p:tgtEl>
                                        <p:attrNameLst>
                                          <p:attrName>style.visibility</p:attrName>
                                        </p:attrNameLst>
                                      </p:cBhvr>
                                      <p:to>
                                        <p:strVal val="visible"/>
                                      </p:to>
                                    </p:set>
                                    <p:animEffect transition="in" filter="fade">
                                      <p:cBhvr>
                                        <p:cTn id="11" dur="500"/>
                                        <p:tgtEl>
                                          <p:spTgt spid="225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535"/>
                                        </p:tgtEl>
                                        <p:attrNameLst>
                                          <p:attrName>style.visibility</p:attrName>
                                        </p:attrNameLst>
                                      </p:cBhvr>
                                      <p:to>
                                        <p:strVal val="visible"/>
                                      </p:to>
                                    </p:set>
                                    <p:animEffect transition="in" filter="fade">
                                      <p:cBhvr>
                                        <p:cTn id="16" dur="500"/>
                                        <p:tgtEl>
                                          <p:spTgt spid="2253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22537" grpId="0" animBg="1"/>
      <p:bldP spid="22535" grpId="0" animBg="1"/>
      <p:bldP spid="10"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tretch>
            <a:fillRect/>
          </a:stretch>
        </p:blipFill>
        <p:spPr bwMode="auto">
          <a:xfrm>
            <a:off x="1307669" y="1260836"/>
            <a:ext cx="8626735" cy="4976476"/>
          </a:xfrm>
          <a:prstGeom prst="rect">
            <a:avLst/>
          </a:prstGeom>
          <a:ln>
            <a:noFill/>
          </a:ln>
          <a:effectLst>
            <a:outerShdw blurRad="292100" dist="139700" dir="2700000" algn="tl" rotWithShape="0">
              <a:srgbClr val="333333">
                <a:alpha val="65000"/>
              </a:srgbClr>
            </a:outerShdw>
          </a:effectLst>
        </p:spPr>
      </p:pic>
      <p:sp>
        <p:nvSpPr>
          <p:cNvPr id="11" name="圆角矩形标注 10"/>
          <p:cNvSpPr>
            <a:spLocks noChangeArrowheads="1"/>
          </p:cNvSpPr>
          <p:nvPr/>
        </p:nvSpPr>
        <p:spPr bwMode="auto">
          <a:xfrm>
            <a:off x="9552384" y="4056727"/>
            <a:ext cx="2160000" cy="900000"/>
          </a:xfrm>
          <a:prstGeom prst="wedgeRoundRectCallout">
            <a:avLst>
              <a:gd name="adj1" fmla="val -78683"/>
              <a:gd name="adj2" fmla="val -4498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该</a:t>
            </a:r>
            <a:r>
              <a:rPr lang="zh-CN" altLang="en-US" dirty="0" smtClean="0">
                <a:latin typeface="思源黑体" panose="020B0500000000000000" pitchFamily="34" charset="-122"/>
                <a:ea typeface="思源黑体" panose="020B0500000000000000" pitchFamily="34" charset="-122"/>
              </a:rPr>
              <a:t>刊学科领域、主编、影响因子等</a:t>
            </a:r>
            <a:endParaRPr lang="en-US" altLang="zh-CN" dirty="0">
              <a:latin typeface="思源黑体" panose="020B0500000000000000" pitchFamily="34" charset="-122"/>
              <a:ea typeface="思源黑体" panose="020B0500000000000000" pitchFamily="34" charset="-122"/>
            </a:endParaRPr>
          </a:p>
        </p:txBody>
      </p:sp>
      <p:sp>
        <p:nvSpPr>
          <p:cNvPr id="22536" name="圆角矩形标注 8"/>
          <p:cNvSpPr>
            <a:spLocks noChangeArrowheads="1"/>
          </p:cNvSpPr>
          <p:nvPr/>
        </p:nvSpPr>
        <p:spPr bwMode="auto">
          <a:xfrm>
            <a:off x="7258710" y="829458"/>
            <a:ext cx="2675694" cy="1951470"/>
          </a:xfrm>
          <a:prstGeom prst="wedgeRoundRectCallout">
            <a:avLst>
              <a:gd name="adj1" fmla="val -102645"/>
              <a:gd name="adj2" fmla="val 19669"/>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endParaRPr lang="en-US" altLang="zh-CN" sz="2000" dirty="0">
              <a:latin typeface="思源黑体" panose="020B0500000000000000" pitchFamily="34" charset="-122"/>
              <a:ea typeface="思源黑体" panose="020B0500000000000000" pitchFamily="34" charset="-122"/>
            </a:endParaRPr>
          </a:p>
          <a:p>
            <a:endParaRPr lang="en-US" altLang="zh-CN" sz="2000" dirty="0">
              <a:latin typeface="思源黑体" panose="020B0500000000000000" pitchFamily="34" charset="-122"/>
              <a:ea typeface="思源黑体" panose="020B0500000000000000" pitchFamily="34" charset="-122"/>
            </a:endParaRPr>
          </a:p>
          <a:p>
            <a:r>
              <a:rPr lang="zh-CN" altLang="en-US" dirty="0">
                <a:latin typeface="思源黑体" panose="020B0500000000000000" pitchFamily="34" charset="-122"/>
                <a:ea typeface="思源黑体" panose="020B0500000000000000" pitchFamily="34" charset="-122"/>
              </a:rPr>
              <a:t>单</a:t>
            </a:r>
            <a:r>
              <a:rPr lang="zh-CN" altLang="en-US" dirty="0" smtClean="0">
                <a:latin typeface="思源黑体" panose="020B0500000000000000" pitchFamily="34" charset="-122"/>
                <a:ea typeface="思源黑体" panose="020B0500000000000000" pitchFamily="34" charset="-122"/>
              </a:rPr>
              <a:t>本期刊主页可浏览：</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按期次浏览</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预出版文章</a:t>
            </a:r>
            <a:endParaRPr lang="en-US" altLang="zh-CN" dirty="0" smtClean="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该</a:t>
            </a:r>
            <a:r>
              <a:rPr lang="zh-CN" altLang="en-US" dirty="0">
                <a:latin typeface="思源黑体" panose="020B0500000000000000" pitchFamily="34" charset="-122"/>
                <a:ea typeface="思源黑体" panose="020B0500000000000000" pitchFamily="34" charset="-122"/>
              </a:rPr>
              <a:t>刊所有年份卷期</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作者信息</a:t>
            </a:r>
            <a:endParaRPr lang="en-US" altLang="zh-CN" dirty="0" smtClean="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期刊详情</a:t>
            </a:r>
            <a:endParaRPr lang="en-US" altLang="zh-CN" dirty="0" smtClean="0">
              <a:latin typeface="思源黑体" panose="020B0500000000000000" pitchFamily="34" charset="-122"/>
              <a:ea typeface="思源黑体" panose="020B0500000000000000" pitchFamily="34" charset="-122"/>
            </a:endParaRPr>
          </a:p>
          <a:p>
            <a:pPr>
              <a:buFont typeface="Wingdings" pitchFamily="2" charset="2"/>
              <a:buChar char="Ø"/>
            </a:pPr>
            <a:endParaRPr lang="en-US" altLang="zh-CN" sz="2000" dirty="0">
              <a:latin typeface="思源黑体" panose="020B0500000000000000" pitchFamily="34" charset="-122"/>
              <a:ea typeface="思源黑体" panose="020B0500000000000000" pitchFamily="34" charset="-122"/>
            </a:endParaRPr>
          </a:p>
          <a:p>
            <a:pPr>
              <a:buFont typeface="Wingdings" pitchFamily="2" charset="2"/>
              <a:buChar char="Ø"/>
            </a:pPr>
            <a:endParaRPr lang="en-US" altLang="zh-CN" sz="2000" dirty="0">
              <a:latin typeface="思源黑体" panose="020B0500000000000000" pitchFamily="34" charset="-122"/>
              <a:ea typeface="思源黑体" panose="020B0500000000000000" pitchFamily="34" charset="-122"/>
            </a:endParaRPr>
          </a:p>
        </p:txBody>
      </p:sp>
      <p:sp>
        <p:nvSpPr>
          <p:cNvPr id="22537" name="Rectangle 7"/>
          <p:cNvSpPr>
            <a:spLocks noChangeArrowheads="1"/>
          </p:cNvSpPr>
          <p:nvPr/>
        </p:nvSpPr>
        <p:spPr bwMode="auto">
          <a:xfrm>
            <a:off x="2237356" y="2204864"/>
            <a:ext cx="3528392" cy="288031"/>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22534" name="圆角矩形标注 9"/>
          <p:cNvSpPr>
            <a:spLocks noChangeArrowheads="1"/>
          </p:cNvSpPr>
          <p:nvPr/>
        </p:nvSpPr>
        <p:spPr bwMode="auto">
          <a:xfrm>
            <a:off x="138203" y="3642765"/>
            <a:ext cx="2160000" cy="900000"/>
          </a:xfrm>
          <a:prstGeom prst="wedgeRoundRectCallout">
            <a:avLst>
              <a:gd name="adj1" fmla="val 49867"/>
              <a:gd name="adj2" fmla="val 89300"/>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最新文章、高阅读量和高引用量文章</a:t>
            </a:r>
            <a:endParaRPr lang="en-US" altLang="zh-CN" dirty="0">
              <a:latin typeface="思源黑体" panose="020B0500000000000000" pitchFamily="34" charset="-122"/>
              <a:ea typeface="思源黑体" panose="020B0500000000000000" pitchFamily="34" charset="-122"/>
            </a:endParaRPr>
          </a:p>
        </p:txBody>
      </p:sp>
      <p:sp>
        <p:nvSpPr>
          <p:cNvPr id="22535" name="Rectangle 7"/>
          <p:cNvSpPr>
            <a:spLocks noChangeArrowheads="1"/>
          </p:cNvSpPr>
          <p:nvPr/>
        </p:nvSpPr>
        <p:spPr bwMode="auto">
          <a:xfrm>
            <a:off x="2428776" y="4437112"/>
            <a:ext cx="2112836" cy="180020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0" name="Rectangle 7"/>
          <p:cNvSpPr>
            <a:spLocks noChangeArrowheads="1"/>
          </p:cNvSpPr>
          <p:nvPr/>
        </p:nvSpPr>
        <p:spPr bwMode="auto">
          <a:xfrm>
            <a:off x="5477716" y="2852937"/>
            <a:ext cx="3384375" cy="122413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823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536"/>
                                        </p:tgtEl>
                                        <p:attrNameLst>
                                          <p:attrName>style.visibility</p:attrName>
                                        </p:attrNameLst>
                                      </p:cBhvr>
                                      <p:to>
                                        <p:strVal val="visible"/>
                                      </p:to>
                                    </p:set>
                                    <p:animEffect transition="in" filter="fade">
                                      <p:cBhvr>
                                        <p:cTn id="11" dur="500"/>
                                        <p:tgtEl>
                                          <p:spTgt spid="225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535"/>
                                        </p:tgtEl>
                                        <p:attrNameLst>
                                          <p:attrName>style.visibility</p:attrName>
                                        </p:attrNameLst>
                                      </p:cBhvr>
                                      <p:to>
                                        <p:strVal val="visible"/>
                                      </p:to>
                                    </p:set>
                                    <p:animEffect transition="in" filter="fade">
                                      <p:cBhvr>
                                        <p:cTn id="25" dur="500"/>
                                        <p:tgtEl>
                                          <p:spTgt spid="2253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2534"/>
                                        </p:tgtEl>
                                        <p:attrNameLst>
                                          <p:attrName>style.visibility</p:attrName>
                                        </p:attrNameLst>
                                      </p:cBhvr>
                                      <p:to>
                                        <p:strVal val="visible"/>
                                      </p:to>
                                    </p:set>
                                    <p:animEffect transition="in" filter="fade">
                                      <p:cBhvr>
                                        <p:cTn id="29"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536" grpId="0" animBg="1"/>
      <p:bldP spid="22537" grpId="0" animBg="1"/>
      <p:bldP spid="22534" grpId="0" animBg="1"/>
      <p:bldP spid="22535"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标注 8"/>
          <p:cNvSpPr>
            <a:spLocks noChangeArrowheads="1"/>
          </p:cNvSpPr>
          <p:nvPr/>
        </p:nvSpPr>
        <p:spPr bwMode="auto">
          <a:xfrm>
            <a:off x="8472264" y="1124744"/>
            <a:ext cx="1944216" cy="1296144"/>
          </a:xfrm>
          <a:prstGeom prst="wedgeRoundRectCallout">
            <a:avLst>
              <a:gd name="adj1" fmla="val -86203"/>
              <a:gd name="adj2" fmla="val -19689"/>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进入</a:t>
            </a:r>
            <a:r>
              <a:rPr lang="en-US" altLang="zh-CN" dirty="0">
                <a:latin typeface="思源黑体" panose="020B0500000000000000" pitchFamily="34" charset="-122"/>
                <a:ea typeface="思源黑体" panose="020B0500000000000000" pitchFamily="34" charset="-122"/>
              </a:rPr>
              <a:t>All </a:t>
            </a:r>
            <a:r>
              <a:rPr lang="en-US" altLang="zh-CN" dirty="0" smtClean="0">
                <a:latin typeface="思源黑体" panose="020B0500000000000000" pitchFamily="34" charset="-122"/>
                <a:ea typeface="思源黑体" panose="020B0500000000000000" pitchFamily="34" charset="-122"/>
              </a:rPr>
              <a:t>Years</a:t>
            </a:r>
            <a:r>
              <a:rPr lang="zh-CN" altLang="en-US" dirty="0" smtClean="0">
                <a:latin typeface="思源黑体" panose="020B0500000000000000" pitchFamily="34" charset="-122"/>
                <a:ea typeface="思源黑体" panose="020B0500000000000000" pitchFamily="34" charset="-122"/>
              </a:rPr>
              <a:t>，浏览</a:t>
            </a:r>
            <a:r>
              <a:rPr lang="zh-CN" altLang="en-US" dirty="0">
                <a:latin typeface="思源黑体" panose="020B0500000000000000" pitchFamily="34" charset="-122"/>
                <a:ea typeface="思源黑体" panose="020B0500000000000000" pitchFamily="34" charset="-122"/>
              </a:rPr>
              <a:t>该刊从创刊至今的所有期数</a:t>
            </a:r>
            <a:endParaRPr lang="en-US" altLang="zh-CN" sz="2000" dirty="0">
              <a:latin typeface="思源黑体" panose="020B0500000000000000" pitchFamily="34" charset="-122"/>
              <a:ea typeface="思源黑体" panose="020B0500000000000000" pitchFamily="34" charset="-122"/>
            </a:endParaRPr>
          </a:p>
        </p:txBody>
      </p:sp>
      <p:sp>
        <p:nvSpPr>
          <p:cNvPr id="7" name="圆角矩形标注 6"/>
          <p:cNvSpPr>
            <a:spLocks noChangeArrowheads="1"/>
          </p:cNvSpPr>
          <p:nvPr/>
        </p:nvSpPr>
        <p:spPr bwMode="auto">
          <a:xfrm>
            <a:off x="5159896" y="5039850"/>
            <a:ext cx="1944216" cy="1296144"/>
          </a:xfrm>
          <a:prstGeom prst="wedgeRoundRectCallout">
            <a:avLst>
              <a:gd name="adj1" fmla="val 84754"/>
              <a:gd name="adj2" fmla="val -19129"/>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选择期刊年份、浏览该刊该年全部期数，如</a:t>
            </a:r>
            <a:r>
              <a:rPr lang="en-US" altLang="zh-CN" dirty="0">
                <a:latin typeface="思源黑体" panose="020B0500000000000000" pitchFamily="34" charset="-122"/>
                <a:ea typeface="思源黑体" panose="020B0500000000000000" pitchFamily="34" charset="-122"/>
              </a:rPr>
              <a:t>2019</a:t>
            </a:r>
          </a:p>
        </p:txBody>
      </p:sp>
      <p:pic>
        <p:nvPicPr>
          <p:cNvPr id="3" name="图片 2"/>
          <p:cNvPicPr>
            <a:picLocks noChangeAspect="1"/>
          </p:cNvPicPr>
          <p:nvPr/>
        </p:nvPicPr>
        <p:blipFill>
          <a:blip r:embed="rId3"/>
          <a:stretch>
            <a:fillRect/>
          </a:stretch>
        </p:blipFill>
        <p:spPr>
          <a:xfrm>
            <a:off x="443372" y="908720"/>
            <a:ext cx="7128792" cy="3773646"/>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a:stretch>
            <a:fillRect/>
          </a:stretch>
        </p:blipFill>
        <p:spPr>
          <a:xfrm>
            <a:off x="8040216" y="3861048"/>
            <a:ext cx="3616054" cy="237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299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1809720" y="1285861"/>
            <a:ext cx="8585406" cy="4729177"/>
          </a:xfrm>
          <a:prstGeom prst="rect">
            <a:avLst/>
          </a:prstGeom>
          <a:ln>
            <a:noFill/>
          </a:ln>
          <a:effectLst>
            <a:outerShdw blurRad="292100" dist="139700" dir="2700000" algn="tl" rotWithShape="0">
              <a:srgbClr val="333333">
                <a:alpha val="65000"/>
              </a:srgbClr>
            </a:outerShdw>
          </a:effectLst>
        </p:spPr>
      </p:pic>
      <p:sp>
        <p:nvSpPr>
          <p:cNvPr id="14" name="Rectangle 7"/>
          <p:cNvSpPr>
            <a:spLocks noChangeArrowheads="1"/>
          </p:cNvSpPr>
          <p:nvPr/>
        </p:nvSpPr>
        <p:spPr bwMode="auto">
          <a:xfrm>
            <a:off x="2024034" y="5072074"/>
            <a:ext cx="1428760" cy="428628"/>
          </a:xfrm>
          <a:prstGeom prst="rect">
            <a:avLst/>
          </a:prstGeom>
          <a:noFill/>
          <a:ln>
            <a:solidFill>
              <a:srgbClr val="F7B229"/>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0" name="圆角矩形标注 9"/>
          <p:cNvSpPr>
            <a:spLocks noChangeArrowheads="1"/>
          </p:cNvSpPr>
          <p:nvPr/>
        </p:nvSpPr>
        <p:spPr bwMode="auto">
          <a:xfrm>
            <a:off x="3791744" y="5027862"/>
            <a:ext cx="1710490" cy="846123"/>
          </a:xfrm>
          <a:prstGeom prst="wedgeRoundRectCallout">
            <a:avLst>
              <a:gd name="adj1" fmla="val -64511"/>
              <a:gd name="adj2" fmla="val -20739"/>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跳转到前一期或后一期</a:t>
            </a:r>
            <a:endParaRPr lang="en-US" altLang="zh-CN" dirty="0">
              <a:latin typeface="思源黑体" panose="020B0500000000000000" pitchFamily="34" charset="-122"/>
              <a:ea typeface="思源黑体" panose="020B0500000000000000" pitchFamily="34" charset="-122"/>
            </a:endParaRPr>
          </a:p>
        </p:txBody>
      </p:sp>
      <p:sp>
        <p:nvSpPr>
          <p:cNvPr id="15" name="Rectangle 7"/>
          <p:cNvSpPr>
            <a:spLocks noChangeArrowheads="1"/>
          </p:cNvSpPr>
          <p:nvPr/>
        </p:nvSpPr>
        <p:spPr bwMode="auto">
          <a:xfrm>
            <a:off x="8310578" y="2857496"/>
            <a:ext cx="1928826" cy="315754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8" name="圆角矩形标注 7"/>
          <p:cNvSpPr>
            <a:spLocks noChangeArrowheads="1"/>
          </p:cNvSpPr>
          <p:nvPr/>
        </p:nvSpPr>
        <p:spPr bwMode="auto">
          <a:xfrm>
            <a:off x="5881686" y="2928934"/>
            <a:ext cx="2000232" cy="1714512"/>
          </a:xfrm>
          <a:prstGeom prst="wedgeRoundRectCallout">
            <a:avLst>
              <a:gd name="adj1" fmla="val 60985"/>
              <a:gd name="adj2" fmla="val -2277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lvl="0" eaLnBrk="0" fontAlgn="base" hangingPunct="0">
              <a:spcAft>
                <a:spcPct val="0"/>
              </a:spcAft>
              <a:defRPr/>
            </a:pPr>
            <a:endParaRPr lang="en-US" altLang="zh-CN" dirty="0">
              <a:latin typeface="思源黑体" panose="020B0500000000000000" pitchFamily="34" charset="-122"/>
              <a:ea typeface="思源黑体" panose="020B0500000000000000" pitchFamily="34" charset="-122"/>
            </a:endParaRPr>
          </a:p>
          <a:p>
            <a:pPr lvl="0" eaLnBrk="0" fontAlgn="base" hangingPunct="0">
              <a:spcAft>
                <a:spcPct val="0"/>
              </a:spcAft>
              <a:defRPr/>
            </a:pPr>
            <a:endParaRPr lang="en-US" altLang="zh-CN" dirty="0">
              <a:latin typeface="思源黑体" panose="020B0500000000000000" pitchFamily="34" charset="-122"/>
              <a:ea typeface="思源黑体" panose="020B0500000000000000" pitchFamily="34" charset="-122"/>
            </a:endParaRPr>
          </a:p>
          <a:p>
            <a:pPr lvl="0" eaLnBrk="0" fontAlgn="base" hangingPunct="0">
              <a:spcAft>
                <a:spcPct val="0"/>
              </a:spcAft>
              <a:buFont typeface="Wingdings" pitchFamily="2" charset="2"/>
              <a:buChar char="Ø"/>
              <a:defRPr/>
            </a:pPr>
            <a:r>
              <a:rPr lang="zh-CN" altLang="en-US" dirty="0">
                <a:latin typeface="思源黑体" panose="020B0500000000000000" pitchFamily="34" charset="-122"/>
                <a:ea typeface="思源黑体" panose="020B0500000000000000" pitchFamily="34" charset="-122"/>
              </a:rPr>
              <a:t>邮件提醒功能</a:t>
            </a:r>
            <a:endParaRPr lang="en-US" altLang="zh-CN" dirty="0">
              <a:latin typeface="思源黑体" panose="020B0500000000000000" pitchFamily="34" charset="-122"/>
              <a:ea typeface="思源黑体" panose="020B0500000000000000" pitchFamily="34" charset="-122"/>
            </a:endParaRPr>
          </a:p>
          <a:p>
            <a:pPr eaLnBrk="0" fontAlgn="base" hangingPunct="0">
              <a:spcAft>
                <a:spcPct val="0"/>
              </a:spcAft>
              <a:buFont typeface="Wingdings" pitchFamily="2" charset="2"/>
              <a:buChar char="Ø"/>
              <a:defRPr/>
            </a:pPr>
            <a:r>
              <a:rPr lang="en-US" altLang="zh-CN" dirty="0">
                <a:latin typeface="思源黑体" panose="020B0500000000000000" pitchFamily="34" charset="-122"/>
                <a:ea typeface="思源黑体" panose="020B0500000000000000" pitchFamily="34" charset="-122"/>
              </a:rPr>
              <a:t>RSS</a:t>
            </a:r>
            <a:r>
              <a:rPr lang="zh-CN" altLang="en-US" dirty="0">
                <a:latin typeface="思源黑体" panose="020B0500000000000000" pitchFamily="34" charset="-122"/>
                <a:ea typeface="思源黑体" panose="020B0500000000000000" pitchFamily="34" charset="-122"/>
              </a:rPr>
              <a:t>订阅服务</a:t>
            </a:r>
            <a:endParaRPr lang="en-US" altLang="zh-CN" dirty="0">
              <a:latin typeface="思源黑体" panose="020B0500000000000000" pitchFamily="34" charset="-122"/>
              <a:ea typeface="思源黑体" panose="020B0500000000000000" pitchFamily="34" charset="-122"/>
            </a:endParaRPr>
          </a:p>
          <a:p>
            <a:pPr eaLnBrk="0" fontAlgn="base" hangingPunct="0">
              <a:spcAft>
                <a:spcPct val="0"/>
              </a:spcAft>
              <a:buFont typeface="Wingdings" pitchFamily="2" charset="2"/>
              <a:buChar char="Ø"/>
              <a:defRPr/>
            </a:pPr>
            <a:r>
              <a:rPr lang="zh-CN" altLang="en-US" dirty="0">
                <a:latin typeface="思源黑体" panose="020B0500000000000000" pitchFamily="34" charset="-122"/>
                <a:ea typeface="思源黑体" panose="020B0500000000000000" pitchFamily="34" charset="-122"/>
              </a:rPr>
              <a:t>最新文章、高阅读量和高引用量文章</a:t>
            </a:r>
            <a:endParaRPr lang="en-US" altLang="zh-CN" dirty="0">
              <a:latin typeface="思源黑体" panose="020B0500000000000000" pitchFamily="34" charset="-122"/>
              <a:ea typeface="思源黑体" panose="020B0500000000000000" pitchFamily="34" charset="-122"/>
            </a:endParaRPr>
          </a:p>
          <a:p>
            <a:pPr lvl="0" eaLnBrk="0" fontAlgn="base" hangingPunct="0">
              <a:spcAft>
                <a:spcPct val="0"/>
              </a:spcAft>
              <a:defRPr/>
            </a:pPr>
            <a:endParaRPr lang="en-US" altLang="zh-CN" dirty="0">
              <a:latin typeface="思源黑体" panose="020B0500000000000000" pitchFamily="34" charset="-122"/>
              <a:ea typeface="思源黑体" panose="020B0500000000000000" pitchFamily="34" charset="-122"/>
            </a:endParaRPr>
          </a:p>
          <a:p>
            <a:pPr lvl="0" eaLnBrk="0" fontAlgn="base" hangingPunct="0">
              <a:spcAft>
                <a:spcPct val="0"/>
              </a:spcAft>
              <a:defRPr/>
            </a:pPr>
            <a:endParaRPr lang="zh-CN" altLang="en-US" dirty="0">
              <a:latin typeface="思源黑体" panose="020B0500000000000000" pitchFamily="34" charset="-122"/>
              <a:ea typeface="思源黑体" panose="020B0500000000000000" pitchFamily="34" charset="-122"/>
            </a:endParaRPr>
          </a:p>
        </p:txBody>
      </p:sp>
      <p:sp>
        <p:nvSpPr>
          <p:cNvPr id="17" name="Rectangle 7"/>
          <p:cNvSpPr>
            <a:spLocks noChangeArrowheads="1"/>
          </p:cNvSpPr>
          <p:nvPr/>
        </p:nvSpPr>
        <p:spPr bwMode="auto">
          <a:xfrm>
            <a:off x="4727848" y="2214554"/>
            <a:ext cx="4011358" cy="422358"/>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8" name="圆角矩形标注 17"/>
          <p:cNvSpPr>
            <a:spLocks noChangeArrowheads="1"/>
          </p:cNvSpPr>
          <p:nvPr/>
        </p:nvSpPr>
        <p:spPr bwMode="auto">
          <a:xfrm>
            <a:off x="9259080" y="1146597"/>
            <a:ext cx="1301416" cy="1071570"/>
          </a:xfrm>
          <a:prstGeom prst="wedgeRoundRectCallout">
            <a:avLst>
              <a:gd name="adj1" fmla="val -84468"/>
              <a:gd name="adj2" fmla="val 4403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选择</a:t>
            </a:r>
            <a:r>
              <a:rPr lang="zh-CN" altLang="en-US" dirty="0" smtClean="0">
                <a:latin typeface="思源黑体" panose="020B0500000000000000" pitchFamily="34" charset="-122"/>
                <a:ea typeface="思源黑体" panose="020B0500000000000000" pitchFamily="34" charset="-122"/>
              </a:rPr>
              <a:t>浏览</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该</a:t>
            </a:r>
            <a:r>
              <a:rPr lang="zh-CN" altLang="en-US" dirty="0">
                <a:latin typeface="思源黑体" panose="020B0500000000000000" pitchFamily="34" charset="-122"/>
                <a:ea typeface="思源黑体" panose="020B0500000000000000" pitchFamily="34" charset="-122"/>
              </a:rPr>
              <a:t>刊</a:t>
            </a:r>
            <a:r>
              <a:rPr lang="zh-CN" altLang="en-US" dirty="0" smtClean="0">
                <a:latin typeface="思源黑体" panose="020B0500000000000000" pitchFamily="34" charset="-122"/>
                <a:ea typeface="思源黑体" panose="020B0500000000000000" pitchFamily="34" charset="-122"/>
              </a:rPr>
              <a:t>任意</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年份卷</a:t>
            </a:r>
            <a:r>
              <a:rPr lang="zh-CN" altLang="en-US" dirty="0">
                <a:latin typeface="思源黑体" panose="020B0500000000000000" pitchFamily="34" charset="-122"/>
                <a:ea typeface="思源黑体" panose="020B0500000000000000" pitchFamily="34" charset="-122"/>
              </a:rPr>
              <a:t>期</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6676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5" grpId="0" animBg="1"/>
      <p:bldP spid="8"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1952596" y="1214422"/>
            <a:ext cx="8001056" cy="4500594"/>
          </a:xfrm>
          <a:prstGeom prst="rect">
            <a:avLst/>
          </a:prstGeom>
          <a:ln>
            <a:noFill/>
          </a:ln>
          <a:effectLst>
            <a:outerShdw blurRad="292100" dist="139700" dir="2700000" algn="tl" rotWithShape="0">
              <a:srgbClr val="333333">
                <a:alpha val="65000"/>
              </a:srgbClr>
            </a:outerShdw>
          </a:effectLst>
        </p:spPr>
      </p:pic>
      <p:sp>
        <p:nvSpPr>
          <p:cNvPr id="11" name="Rectangle 7"/>
          <p:cNvSpPr>
            <a:spLocks noChangeArrowheads="1"/>
          </p:cNvSpPr>
          <p:nvPr/>
        </p:nvSpPr>
        <p:spPr bwMode="auto">
          <a:xfrm>
            <a:off x="3667108" y="2500306"/>
            <a:ext cx="2000264" cy="28575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5" name="Rectangle 7"/>
          <p:cNvSpPr>
            <a:spLocks noChangeArrowheads="1"/>
          </p:cNvSpPr>
          <p:nvPr/>
        </p:nvSpPr>
        <p:spPr bwMode="auto">
          <a:xfrm>
            <a:off x="3667108" y="2786058"/>
            <a:ext cx="3857652" cy="50006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4" name="圆角矩形标注 13"/>
          <p:cNvSpPr>
            <a:spLocks noChangeArrowheads="1"/>
          </p:cNvSpPr>
          <p:nvPr/>
        </p:nvSpPr>
        <p:spPr bwMode="auto">
          <a:xfrm>
            <a:off x="7392144" y="3659234"/>
            <a:ext cx="2448272" cy="1285884"/>
          </a:xfrm>
          <a:prstGeom prst="wedgeRoundRectCallout">
            <a:avLst>
              <a:gd name="adj1" fmla="val -42638"/>
              <a:gd name="adj2" fmla="val -7456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点击某个</a:t>
            </a:r>
            <a:r>
              <a:rPr lang="zh-CN" altLang="en-US" dirty="0" smtClean="0">
                <a:latin typeface="思源黑体" panose="020B0500000000000000" pitchFamily="34" charset="-122"/>
                <a:ea typeface="思源黑体" panose="020B0500000000000000" pitchFamily="34" charset="-122"/>
              </a:rPr>
              <a:t>关键词，可</a:t>
            </a:r>
            <a:r>
              <a:rPr lang="zh-CN" altLang="en-US" dirty="0">
                <a:latin typeface="思源黑体" panose="020B0500000000000000" pitchFamily="34" charset="-122"/>
                <a:ea typeface="思源黑体" panose="020B0500000000000000" pitchFamily="34" charset="-122"/>
              </a:rPr>
              <a:t>找到</a:t>
            </a:r>
            <a:r>
              <a:rPr lang="en-US" altLang="zh-CN" dirty="0">
                <a:latin typeface="思源黑体" panose="020B0500000000000000" pitchFamily="34" charset="-122"/>
                <a:ea typeface="思源黑体" panose="020B0500000000000000" pitchFamily="34" charset="-122"/>
              </a:rPr>
              <a:t>ASME</a:t>
            </a:r>
            <a:r>
              <a:rPr lang="zh-CN" altLang="en-US" dirty="0">
                <a:latin typeface="思源黑体" panose="020B0500000000000000" pitchFamily="34" charset="-122"/>
                <a:ea typeface="思源黑体" panose="020B0500000000000000" pitchFamily="34" charset="-122"/>
              </a:rPr>
              <a:t>出版物中所有与之有关的文章</a:t>
            </a:r>
            <a:endParaRPr lang="en-US" altLang="zh-CN" dirty="0">
              <a:latin typeface="思源黑体" panose="020B0500000000000000" pitchFamily="34" charset="-122"/>
              <a:ea typeface="思源黑体" panose="020B0500000000000000" pitchFamily="34" charset="-122"/>
            </a:endParaRPr>
          </a:p>
        </p:txBody>
      </p:sp>
      <p:sp>
        <p:nvSpPr>
          <p:cNvPr id="10" name="圆角矩形标注 9"/>
          <p:cNvSpPr>
            <a:spLocks noChangeArrowheads="1"/>
          </p:cNvSpPr>
          <p:nvPr/>
        </p:nvSpPr>
        <p:spPr bwMode="auto">
          <a:xfrm>
            <a:off x="5667372" y="980728"/>
            <a:ext cx="1724772" cy="1126140"/>
          </a:xfrm>
          <a:prstGeom prst="wedgeRoundRectCallout">
            <a:avLst>
              <a:gd name="adj1" fmla="val -46596"/>
              <a:gd name="adj2" fmla="val 79046"/>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思源黑体" panose="020B0500000000000000" pitchFamily="34" charset="-122"/>
                <a:ea typeface="思源黑体" panose="020B0500000000000000" pitchFamily="34" charset="-122"/>
              </a:rPr>
              <a:t>查看</a:t>
            </a:r>
            <a:r>
              <a:rPr lang="zh-CN" altLang="en-US" dirty="0" smtClean="0">
                <a:latin typeface="思源黑体" panose="020B0500000000000000" pitchFamily="34" charset="-122"/>
                <a:ea typeface="思源黑体" panose="020B0500000000000000" pitchFamily="34" charset="-122"/>
              </a:rPr>
              <a:t>摘要，</a:t>
            </a:r>
            <a:endParaRPr lang="en-US" altLang="zh-CN" dirty="0" smtClean="0">
              <a:latin typeface="思源黑体" panose="020B0500000000000000" pitchFamily="34" charset="-122"/>
              <a:ea typeface="思源黑体" panose="020B0500000000000000" pitchFamily="34" charset="-122"/>
            </a:endParaRPr>
          </a:p>
          <a:p>
            <a:pPr>
              <a:defRPr/>
            </a:pPr>
            <a:r>
              <a:rPr lang="zh-CN" altLang="en-US" dirty="0" smtClean="0">
                <a:latin typeface="思源黑体" panose="020B0500000000000000" pitchFamily="34" charset="-122"/>
                <a:ea typeface="思源黑体" panose="020B0500000000000000" pitchFamily="34" charset="-122"/>
              </a:rPr>
              <a:t>阅读文章，</a:t>
            </a:r>
            <a:endParaRPr lang="en-US" altLang="zh-CN" dirty="0" smtClean="0">
              <a:latin typeface="思源黑体" panose="020B0500000000000000" pitchFamily="34" charset="-122"/>
              <a:ea typeface="思源黑体" panose="020B0500000000000000" pitchFamily="34" charset="-122"/>
            </a:endParaRPr>
          </a:p>
          <a:p>
            <a:pPr>
              <a:defRPr/>
            </a:pPr>
            <a:r>
              <a:rPr lang="zh-CN" altLang="en-US" dirty="0" smtClean="0">
                <a:latin typeface="思源黑体" panose="020B0500000000000000" pitchFamily="34" charset="-122"/>
                <a:ea typeface="思源黑体" panose="020B0500000000000000" pitchFamily="34" charset="-122"/>
              </a:rPr>
              <a:t>查看</a:t>
            </a:r>
            <a:r>
              <a:rPr lang="en-US" altLang="zh-CN" dirty="0">
                <a:latin typeface="思源黑体" panose="020B0500000000000000" pitchFamily="34" charset="-122"/>
                <a:ea typeface="思源黑体" panose="020B0500000000000000" pitchFamily="34" charset="-122"/>
              </a:rPr>
              <a:t>PDF</a:t>
            </a:r>
            <a:r>
              <a:rPr lang="zh-CN" altLang="en-US" dirty="0">
                <a:latin typeface="思源黑体" panose="020B0500000000000000" pitchFamily="34" charset="-122"/>
                <a:ea typeface="思源黑体" panose="020B0500000000000000" pitchFamily="34" charset="-122"/>
              </a:rPr>
              <a:t>全文</a:t>
            </a:r>
            <a:endParaRPr lang="en-US" altLang="zh-CN" dirty="0">
              <a:latin typeface="思源黑体" panose="020B0500000000000000" pitchFamily="34" charset="-122"/>
              <a:ea typeface="思源黑体" panose="020B0500000000000000" pitchFamily="34" charset="-122"/>
            </a:endParaRPr>
          </a:p>
        </p:txBody>
      </p:sp>
      <p:sp>
        <p:nvSpPr>
          <p:cNvPr id="20" name="圆角矩形标注 19"/>
          <p:cNvSpPr>
            <a:spLocks noChangeArrowheads="1"/>
          </p:cNvSpPr>
          <p:nvPr/>
        </p:nvSpPr>
        <p:spPr bwMode="auto">
          <a:xfrm>
            <a:off x="3738546" y="5214950"/>
            <a:ext cx="2857520" cy="1238386"/>
          </a:xfrm>
          <a:prstGeom prst="wedgeRoundRectCallout">
            <a:avLst>
              <a:gd name="adj1" fmla="val -63804"/>
              <a:gd name="adj2" fmla="val -33613"/>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进入某一</a:t>
            </a:r>
            <a:r>
              <a:rPr lang="zh-CN" altLang="en-US" dirty="0" smtClean="0">
                <a:latin typeface="思源黑体" panose="020B0500000000000000" pitchFamily="34" charset="-122"/>
                <a:ea typeface="思源黑体" panose="020B0500000000000000" pitchFamily="34" charset="-122"/>
              </a:rPr>
              <a:t>期，可以看见</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各</a:t>
            </a:r>
            <a:r>
              <a:rPr lang="zh-CN" altLang="en-US" dirty="0">
                <a:latin typeface="思源黑体" panose="020B0500000000000000" pitchFamily="34" charset="-122"/>
                <a:ea typeface="思源黑体" panose="020B0500000000000000" pitchFamily="34" charset="-122"/>
              </a:rPr>
              <a:t>栏目</a:t>
            </a:r>
            <a:r>
              <a:rPr lang="zh-CN" altLang="en-US" dirty="0" smtClean="0">
                <a:latin typeface="思源黑体" panose="020B0500000000000000" pitchFamily="34" charset="-122"/>
                <a:ea typeface="思源黑体" panose="020B0500000000000000" pitchFamily="34" charset="-122"/>
              </a:rPr>
              <a:t>名称，如</a:t>
            </a:r>
            <a:r>
              <a:rPr lang="zh-CN" altLang="en-US" dirty="0">
                <a:latin typeface="思源黑体" panose="020B0500000000000000" pitchFamily="34" charset="-122"/>
                <a:ea typeface="思源黑体" panose="020B0500000000000000" pitchFamily="34" charset="-122"/>
              </a:rPr>
              <a:t>研究论文、技术</a:t>
            </a:r>
            <a:r>
              <a:rPr lang="zh-CN" altLang="en-US" dirty="0" smtClean="0">
                <a:latin typeface="思源黑体" panose="020B0500000000000000" pitchFamily="34" charset="-122"/>
                <a:ea typeface="思源黑体" panose="020B0500000000000000" pitchFamily="34" charset="-122"/>
              </a:rPr>
              <a:t>简介及勘误</a:t>
            </a:r>
            <a:r>
              <a:rPr lang="zh-CN" altLang="en-US" dirty="0">
                <a:latin typeface="思源黑体" panose="020B0500000000000000" pitchFamily="34" charset="-122"/>
                <a:ea typeface="思源黑体" panose="020B0500000000000000" pitchFamily="34" charset="-122"/>
              </a:rPr>
              <a:t>记录</a:t>
            </a:r>
            <a:endParaRPr lang="en-US" altLang="zh-CN" dirty="0">
              <a:latin typeface="思源黑体" panose="020B0500000000000000" pitchFamily="34" charset="-122"/>
              <a:ea typeface="思源黑体" panose="020B0500000000000000" pitchFamily="34" charset="-122"/>
            </a:endParaRPr>
          </a:p>
        </p:txBody>
      </p:sp>
      <p:sp>
        <p:nvSpPr>
          <p:cNvPr id="21" name="Rectangle 7"/>
          <p:cNvSpPr>
            <a:spLocks noChangeArrowheads="1"/>
          </p:cNvSpPr>
          <p:nvPr/>
        </p:nvSpPr>
        <p:spPr bwMode="auto">
          <a:xfrm>
            <a:off x="1952596" y="2571744"/>
            <a:ext cx="1285884" cy="314327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13038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4" grpId="0" animBg="1"/>
      <p:bldP spid="10"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79377" y="679593"/>
            <a:ext cx="1960510" cy="1135422"/>
          </a:xfrm>
          <a:prstGeom prst="rect">
            <a:avLst/>
          </a:prstGeom>
          <a:noFill/>
          <a:ln w="9525">
            <a:noFill/>
            <a:miter lim="800000"/>
            <a:headEnd/>
            <a:tailEnd/>
          </a:ln>
        </p:spPr>
      </p:pic>
      <p:sp>
        <p:nvSpPr>
          <p:cNvPr id="9218" name="Title 1"/>
          <p:cNvSpPr txBox="1">
            <a:spLocks/>
          </p:cNvSpPr>
          <p:nvPr/>
        </p:nvSpPr>
        <p:spPr bwMode="auto">
          <a:xfrm>
            <a:off x="2207568" y="764704"/>
            <a:ext cx="7908925" cy="965200"/>
          </a:xfrm>
          <a:prstGeom prst="rect">
            <a:avLst/>
          </a:prstGeom>
          <a:noFill/>
          <a:ln w="9525">
            <a:noFill/>
            <a:miter lim="800000"/>
            <a:headEnd/>
            <a:tailEnd/>
          </a:ln>
        </p:spPr>
        <p:txBody>
          <a:bodyPr anchor="ctr"/>
          <a:lstStyle/>
          <a:p>
            <a:r>
              <a:rPr lang="en-US" altLang="zh-CN" sz="4400" dirty="0">
                <a:latin typeface="思源黑体" panose="020B0500000000000000" pitchFamily="34" charset="-122"/>
                <a:ea typeface="思源黑体" panose="020B0500000000000000" pitchFamily="34" charset="-122"/>
              </a:rPr>
              <a:t>ASME </a:t>
            </a:r>
            <a:r>
              <a:rPr lang="zh-CN" altLang="en-US" sz="4400" dirty="0">
                <a:latin typeface="思源黑体" panose="020B0500000000000000" pitchFamily="34" charset="-122"/>
                <a:ea typeface="思源黑体" panose="020B0500000000000000" pitchFamily="34" charset="-122"/>
              </a:rPr>
              <a:t>历任学会主席</a:t>
            </a:r>
            <a:endParaRPr lang="en-US" altLang="zh-CN" sz="4400" dirty="0">
              <a:latin typeface="思源黑体" panose="020B0500000000000000" pitchFamily="34" charset="-122"/>
              <a:ea typeface="思源黑体" panose="020B0500000000000000" pitchFamily="34" charset="-122"/>
            </a:endParaRPr>
          </a:p>
        </p:txBody>
      </p:sp>
      <p:pic>
        <p:nvPicPr>
          <p:cNvPr id="9219" name="图片 4" descr="ASME_Presidents_First_Robert_Henry.png"/>
          <p:cNvPicPr>
            <a:picLocks noGrp="1" noChangeAspect="1"/>
          </p:cNvPicPr>
          <p:nvPr isPhoto="1"/>
        </p:nvPicPr>
        <p:blipFill>
          <a:blip r:embed="rId3" cstate="print"/>
          <a:srcRect l="61719"/>
          <a:stretch>
            <a:fillRect/>
          </a:stretch>
        </p:blipFill>
        <p:spPr bwMode="auto">
          <a:xfrm>
            <a:off x="1840176" y="1607691"/>
            <a:ext cx="955511" cy="1594642"/>
          </a:xfrm>
          <a:prstGeom prst="rect">
            <a:avLst/>
          </a:prstGeom>
          <a:noFill/>
          <a:ln w="9525">
            <a:noFill/>
            <a:miter lim="800000"/>
            <a:headEnd/>
            <a:tailEnd/>
          </a:ln>
        </p:spPr>
      </p:pic>
      <p:graphicFrame>
        <p:nvGraphicFramePr>
          <p:cNvPr id="6" name="表格 5"/>
          <p:cNvGraphicFramePr>
            <a:graphicFrameLocks noGrp="1"/>
          </p:cNvGraphicFramePr>
          <p:nvPr>
            <p:extLst>
              <p:ext uri="{D42A27DB-BD31-4B8C-83A1-F6EECF244321}">
                <p14:modId xmlns:p14="http://schemas.microsoft.com/office/powerpoint/2010/main" val="1300702328"/>
              </p:ext>
            </p:extLst>
          </p:nvPr>
        </p:nvGraphicFramePr>
        <p:xfrm>
          <a:off x="3607742" y="1794991"/>
          <a:ext cx="6572296" cy="1854200"/>
        </p:xfrm>
        <a:graphic>
          <a:graphicData uri="http://schemas.openxmlformats.org/drawingml/2006/table">
            <a:tbl>
              <a:tblPr firstRow="1" bandRow="1">
                <a:tableStyleId>{5A111915-BE36-4E01-A7E5-04B1672EAD32}</a:tableStyleId>
              </a:tblPr>
              <a:tblGrid>
                <a:gridCol w="3429024">
                  <a:extLst>
                    <a:ext uri="{9D8B030D-6E8A-4147-A177-3AD203B41FA5}">
                      <a16:colId xmlns:a16="http://schemas.microsoft.com/office/drawing/2014/main" val="20000"/>
                    </a:ext>
                  </a:extLst>
                </a:gridCol>
                <a:gridCol w="3143272">
                  <a:extLst>
                    <a:ext uri="{9D8B030D-6E8A-4147-A177-3AD203B41FA5}">
                      <a16:colId xmlns:a16="http://schemas.microsoft.com/office/drawing/2014/main" val="20001"/>
                    </a:ext>
                  </a:extLst>
                </a:gridCol>
              </a:tblGrid>
              <a:tr h="370840">
                <a:tc>
                  <a:txBody>
                    <a:bodyPr/>
                    <a:lstStyle/>
                    <a:p>
                      <a:pPr algn="ctr"/>
                      <a:r>
                        <a:rPr lang="zh-CN" altLang="en-US" sz="1600" kern="1200" dirty="0">
                          <a:solidFill>
                            <a:schemeClr val="tx1"/>
                          </a:solidFill>
                          <a:latin typeface="思源黑体" panose="020B0500000000000000" pitchFamily="34" charset="-122"/>
                          <a:ea typeface="思源黑体" panose="020B0500000000000000" pitchFamily="34" charset="-122"/>
                        </a:rPr>
                        <a:t>主席</a:t>
                      </a:r>
                      <a:endParaRPr lang="zh-CN" altLang="en-US" sz="1600" b="1" kern="1200" dirty="0">
                        <a:solidFill>
                          <a:schemeClr val="tx1"/>
                        </a:solidFill>
                        <a:latin typeface="思源黑体" panose="020B0500000000000000" pitchFamily="34" charset="-122"/>
                        <a:ea typeface="思源黑体" panose="020B0500000000000000" pitchFamily="34" charset="-122"/>
                        <a:cs typeface="+mn-cs"/>
                      </a:endParaRPr>
                    </a:p>
                  </a:txBody>
                  <a:tcPr anchor="ctr">
                    <a:solidFill>
                      <a:schemeClr val="accent5">
                        <a:lumMod val="20000"/>
                        <a:lumOff val="80000"/>
                      </a:schemeClr>
                    </a:solidFill>
                  </a:tcPr>
                </a:tc>
                <a:tc>
                  <a:txBody>
                    <a:bodyPr/>
                    <a:lstStyle/>
                    <a:p>
                      <a:pPr algn="ctr"/>
                      <a:r>
                        <a:rPr lang="zh-CN" altLang="en-US" sz="1600" kern="1200" dirty="0">
                          <a:solidFill>
                            <a:schemeClr val="tx1"/>
                          </a:solidFill>
                          <a:latin typeface="思源黑体" panose="020B0500000000000000" pitchFamily="34" charset="-122"/>
                          <a:ea typeface="思源黑体" panose="020B0500000000000000" pitchFamily="34" charset="-122"/>
                        </a:rPr>
                        <a:t>专利</a:t>
                      </a:r>
                      <a:r>
                        <a:rPr lang="en-US" altLang="zh-CN" sz="1600" kern="1200" dirty="0">
                          <a:solidFill>
                            <a:schemeClr val="tx1"/>
                          </a:solidFill>
                          <a:latin typeface="思源黑体" panose="020B0500000000000000" pitchFamily="34" charset="-122"/>
                          <a:ea typeface="思源黑体" panose="020B0500000000000000" pitchFamily="34" charset="-122"/>
                        </a:rPr>
                        <a:t>/</a:t>
                      </a:r>
                      <a:r>
                        <a:rPr lang="zh-CN" altLang="en-US" sz="1600" kern="1200" dirty="0">
                          <a:solidFill>
                            <a:schemeClr val="tx1"/>
                          </a:solidFill>
                          <a:latin typeface="思源黑体" panose="020B0500000000000000" pitchFamily="34" charset="-122"/>
                          <a:ea typeface="思源黑体" panose="020B0500000000000000" pitchFamily="34" charset="-122"/>
                        </a:rPr>
                        <a:t>发明</a:t>
                      </a:r>
                      <a:endParaRPr lang="zh-CN" altLang="en-US" sz="1600" b="1" kern="1200" dirty="0">
                        <a:solidFill>
                          <a:schemeClr val="tx1"/>
                        </a:solidFill>
                        <a:latin typeface="思源黑体" panose="020B0500000000000000" pitchFamily="34" charset="-122"/>
                        <a:ea typeface="思源黑体" panose="020B0500000000000000" pitchFamily="34" charset="-122"/>
                        <a:cs typeface="+mn-cs"/>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思源黑体" panose="020B0500000000000000" pitchFamily="34" charset="-122"/>
                          <a:ea typeface="思源黑体" panose="020B0500000000000000" pitchFamily="34" charset="-122"/>
                        </a:rPr>
                        <a:t>第 </a:t>
                      </a:r>
                      <a:r>
                        <a:rPr lang="en-US" altLang="zh-CN" sz="1600" dirty="0">
                          <a:latin typeface="思源黑体" panose="020B0500000000000000" pitchFamily="34" charset="-122"/>
                          <a:ea typeface="思源黑体" panose="020B0500000000000000" pitchFamily="34" charset="-122"/>
                        </a:rPr>
                        <a:t>1 </a:t>
                      </a:r>
                      <a:r>
                        <a:rPr lang="zh-CN" altLang="en-US" sz="1600" dirty="0">
                          <a:latin typeface="思源黑体" panose="020B0500000000000000" pitchFamily="34" charset="-122"/>
                          <a:ea typeface="思源黑体" panose="020B0500000000000000" pitchFamily="34" charset="-122"/>
                        </a:rPr>
                        <a:t>任 </a:t>
                      </a:r>
                      <a:r>
                        <a:rPr lang="en-US" altLang="zh-CN" sz="1600" dirty="0">
                          <a:latin typeface="思源黑体" panose="020B0500000000000000" pitchFamily="34" charset="-122"/>
                          <a:ea typeface="思源黑体" panose="020B0500000000000000" pitchFamily="34" charset="-122"/>
                        </a:rPr>
                        <a:t>Robert H. Thurston </a:t>
                      </a:r>
                      <a:endParaRPr lang="zh-CN" altLang="en-US" sz="1600" b="0" dirty="0">
                        <a:latin typeface="思源黑体" panose="020B0500000000000000" pitchFamily="34" charset="-122"/>
                        <a:ea typeface="思源黑体" panose="020B0500000000000000" pitchFamily="34" charset="-122"/>
                      </a:endParaRPr>
                    </a:p>
                  </a:txBody>
                  <a:tcPr anchor="ctr"/>
                </a:tc>
                <a:tc>
                  <a:txBody>
                    <a:bodyPr/>
                    <a:lstStyle/>
                    <a:p>
                      <a:pPr algn="ctr"/>
                      <a:r>
                        <a:rPr lang="zh-CN" altLang="en-US" sz="1600" dirty="0">
                          <a:latin typeface="思源黑体" panose="020B0500000000000000" pitchFamily="34" charset="-122"/>
                          <a:ea typeface="思源黑体" panose="020B0500000000000000" pitchFamily="34" charset="-122"/>
                        </a:rPr>
                        <a:t>钢铁性能测试三坐标立体图表</a:t>
                      </a:r>
                      <a:endParaRPr lang="zh-CN" altLang="en-US" sz="1600" b="0" dirty="0">
                        <a:latin typeface="思源黑体" panose="020B0500000000000000" pitchFamily="34" charset="-122"/>
                        <a:ea typeface="思源黑体" panose="020B0500000000000000" pitchFamily="34" charset="-122"/>
                      </a:endParaRPr>
                    </a:p>
                  </a:txBody>
                  <a:tcPr anchor="ctr"/>
                </a:tc>
                <a:extLst>
                  <a:ext uri="{0D108BD9-81ED-4DB2-BD59-A6C34878D82A}">
                    <a16:rowId xmlns:a16="http://schemas.microsoft.com/office/drawing/2014/main" val="10001"/>
                  </a:ext>
                </a:extLst>
              </a:tr>
              <a:tr h="370840">
                <a:tc>
                  <a:txBody>
                    <a:bodyPr/>
                    <a:lstStyle/>
                    <a:p>
                      <a:pPr algn="l"/>
                      <a:r>
                        <a:rPr lang="zh-CN" altLang="en-US" sz="1600" dirty="0">
                          <a:latin typeface="思源黑体" panose="020B0500000000000000" pitchFamily="34" charset="-122"/>
                          <a:ea typeface="思源黑体" panose="020B0500000000000000" pitchFamily="34" charset="-122"/>
                        </a:rPr>
                        <a:t>第</a:t>
                      </a:r>
                      <a:r>
                        <a:rPr lang="en-US" altLang="zh-CN" sz="1600" dirty="0">
                          <a:latin typeface="思源黑体" panose="020B0500000000000000" pitchFamily="34" charset="-122"/>
                          <a:ea typeface="思源黑体" panose="020B0500000000000000" pitchFamily="34" charset="-122"/>
                        </a:rPr>
                        <a:t>25</a:t>
                      </a:r>
                      <a:r>
                        <a:rPr lang="zh-CN" altLang="en-US" sz="1600" dirty="0">
                          <a:latin typeface="思源黑体" panose="020B0500000000000000" pitchFamily="34" charset="-122"/>
                          <a:ea typeface="思源黑体" panose="020B0500000000000000" pitchFamily="34" charset="-122"/>
                        </a:rPr>
                        <a:t>任 </a:t>
                      </a:r>
                      <a:r>
                        <a:rPr lang="en-US" altLang="zh-CN" sz="1600" dirty="0">
                          <a:latin typeface="思源黑体" panose="020B0500000000000000" pitchFamily="34" charset="-122"/>
                          <a:ea typeface="思源黑体" panose="020B0500000000000000" pitchFamily="34" charset="-122"/>
                        </a:rPr>
                        <a:t>Frederick</a:t>
                      </a:r>
                      <a:r>
                        <a:rPr lang="zh-CN" altLang="en-US" sz="1600" baseline="0" dirty="0">
                          <a:latin typeface="思源黑体" panose="020B0500000000000000" pitchFamily="34" charset="-122"/>
                          <a:ea typeface="思源黑体" panose="020B0500000000000000" pitchFamily="34" charset="-122"/>
                        </a:rPr>
                        <a:t> </a:t>
                      </a:r>
                      <a:r>
                        <a:rPr lang="en-US" altLang="zh-CN" sz="1600" baseline="0" dirty="0">
                          <a:latin typeface="思源黑体" panose="020B0500000000000000" pitchFamily="34" charset="-122"/>
                          <a:ea typeface="思源黑体" panose="020B0500000000000000" pitchFamily="34" charset="-122"/>
                        </a:rPr>
                        <a:t>W. Taylor</a:t>
                      </a:r>
                      <a:endParaRPr lang="en-US" altLang="zh-CN" sz="1600" dirty="0">
                        <a:latin typeface="思源黑体" panose="020B0500000000000000" pitchFamily="34" charset="-122"/>
                        <a:ea typeface="思源黑体" panose="020B0500000000000000" pitchFamily="34" charset="-122"/>
                      </a:endParaRPr>
                    </a:p>
                  </a:txBody>
                  <a:tcPr anchor="ctr"/>
                </a:tc>
                <a:tc>
                  <a:txBody>
                    <a:bodyPr/>
                    <a:lstStyle/>
                    <a:p>
                      <a:pPr marL="0" algn="ctr" defTabSz="914400" rtl="0" eaLnBrk="1" latinLnBrk="0" hangingPunct="1"/>
                      <a:r>
                        <a:rPr lang="zh-CN" altLang="en-US" sz="1600" kern="1200" dirty="0">
                          <a:latin typeface="思源黑体" panose="020B0500000000000000" pitchFamily="34" charset="-122"/>
                          <a:ea typeface="思源黑体" panose="020B0500000000000000" pitchFamily="34" charset="-122"/>
                        </a:rPr>
                        <a:t>科学管理法之父</a:t>
                      </a:r>
                      <a:endParaRPr lang="zh-CN" altLang="en-US" sz="1600" b="0" kern="1200" dirty="0">
                        <a:solidFill>
                          <a:schemeClr val="tx1"/>
                        </a:solidFill>
                        <a:latin typeface="思源黑体" panose="020B0500000000000000" pitchFamily="34" charset="-122"/>
                        <a:ea typeface="思源黑体" panose="020B0500000000000000" pitchFamily="34" charset="-122"/>
                        <a:cs typeface="+mn-cs"/>
                      </a:endParaRPr>
                    </a:p>
                  </a:txBody>
                  <a:tcPr anchor="ctr"/>
                </a:tc>
                <a:extLst>
                  <a:ext uri="{0D108BD9-81ED-4DB2-BD59-A6C34878D82A}">
                    <a16:rowId xmlns:a16="http://schemas.microsoft.com/office/drawing/2014/main" val="10002"/>
                  </a:ext>
                </a:extLst>
              </a:tr>
              <a:tr h="370840">
                <a:tc>
                  <a:txBody>
                    <a:bodyPr/>
                    <a:lstStyle/>
                    <a:p>
                      <a:pPr algn="l"/>
                      <a:r>
                        <a:rPr lang="zh-CN" altLang="en-US" sz="1600" dirty="0">
                          <a:latin typeface="思源黑体" panose="020B0500000000000000" pitchFamily="34" charset="-122"/>
                          <a:ea typeface="思源黑体" panose="020B0500000000000000" pitchFamily="34" charset="-122"/>
                        </a:rPr>
                        <a:t>第</a:t>
                      </a:r>
                      <a:r>
                        <a:rPr lang="en-US" altLang="zh-CN" sz="1600" dirty="0">
                          <a:latin typeface="思源黑体" panose="020B0500000000000000" pitchFamily="34" charset="-122"/>
                          <a:ea typeface="思源黑体" panose="020B0500000000000000" pitchFamily="34" charset="-122"/>
                        </a:rPr>
                        <a:t>29</a:t>
                      </a:r>
                      <a:r>
                        <a:rPr lang="zh-CN" altLang="en-US" sz="1600" dirty="0">
                          <a:latin typeface="思源黑体" panose="020B0500000000000000" pitchFamily="34" charset="-122"/>
                          <a:ea typeface="思源黑体" panose="020B0500000000000000" pitchFamily="34" charset="-122"/>
                        </a:rPr>
                        <a:t>任 </a:t>
                      </a:r>
                      <a:r>
                        <a:rPr lang="en-US" altLang="zh-CN" sz="1600" dirty="0">
                          <a:latin typeface="思源黑体" panose="020B0500000000000000" pitchFamily="34" charset="-122"/>
                          <a:ea typeface="思源黑体" panose="020B0500000000000000" pitchFamily="34" charset="-122"/>
                        </a:rPr>
                        <a:t>George Westinghouse</a:t>
                      </a:r>
                    </a:p>
                  </a:txBody>
                  <a:tcPr anchor="ctr"/>
                </a:tc>
                <a:tc>
                  <a:txBody>
                    <a:bodyPr/>
                    <a:lstStyle/>
                    <a:p>
                      <a:pPr marL="0" algn="ctr" defTabSz="914400" rtl="0" eaLnBrk="1" latinLnBrk="0" hangingPunct="1"/>
                      <a:r>
                        <a:rPr lang="zh-CN" altLang="en-US" sz="1600" b="0" kern="1200" dirty="0">
                          <a:solidFill>
                            <a:schemeClr val="tx1"/>
                          </a:solidFill>
                          <a:latin typeface="思源黑体" panose="020B0500000000000000" pitchFamily="34" charset="-122"/>
                          <a:ea typeface="思源黑体" panose="020B0500000000000000" pitchFamily="34" charset="-122"/>
                          <a:cs typeface="+mn-cs"/>
                        </a:rPr>
                        <a:t>火车空气制动闸</a:t>
                      </a:r>
                    </a:p>
                  </a:txBody>
                  <a:tcPr anchor="ctr"/>
                </a:tc>
                <a:extLst>
                  <a:ext uri="{0D108BD9-81ED-4DB2-BD59-A6C34878D82A}">
                    <a16:rowId xmlns:a16="http://schemas.microsoft.com/office/drawing/2014/main" val="10003"/>
                  </a:ext>
                </a:extLst>
              </a:tr>
              <a:tr h="370840">
                <a:tc>
                  <a:txBody>
                    <a:bodyPr/>
                    <a:lstStyle/>
                    <a:p>
                      <a:pPr algn="l"/>
                      <a:r>
                        <a:rPr lang="zh-CN" altLang="en-US" sz="1600" dirty="0">
                          <a:latin typeface="思源黑体" panose="020B0500000000000000" pitchFamily="34" charset="-122"/>
                          <a:ea typeface="思源黑体" panose="020B0500000000000000" pitchFamily="34" charset="-122"/>
                        </a:rPr>
                        <a:t>第</a:t>
                      </a:r>
                      <a:r>
                        <a:rPr lang="en-US" altLang="zh-CN" sz="1600" dirty="0">
                          <a:latin typeface="思源黑体" panose="020B0500000000000000" pitchFamily="34" charset="-122"/>
                          <a:ea typeface="思源黑体" panose="020B0500000000000000" pitchFamily="34" charset="-122"/>
                        </a:rPr>
                        <a:t>48</a:t>
                      </a:r>
                      <a:r>
                        <a:rPr lang="zh-CN" altLang="en-US" sz="1600" dirty="0">
                          <a:latin typeface="思源黑体" panose="020B0500000000000000" pitchFamily="34" charset="-122"/>
                          <a:ea typeface="思源黑体" panose="020B0500000000000000" pitchFamily="34" charset="-122"/>
                        </a:rPr>
                        <a:t>任 </a:t>
                      </a:r>
                      <a:r>
                        <a:rPr lang="en-US" altLang="zh-CN" sz="1600" dirty="0">
                          <a:latin typeface="思源黑体" panose="020B0500000000000000" pitchFamily="34" charset="-122"/>
                          <a:ea typeface="思源黑体" panose="020B0500000000000000" pitchFamily="34" charset="-122"/>
                        </a:rPr>
                        <a:t>Elmer Sperry</a:t>
                      </a:r>
                    </a:p>
                  </a:txBody>
                  <a:tcPr anchor="ctr"/>
                </a:tc>
                <a:tc>
                  <a:txBody>
                    <a:bodyPr/>
                    <a:lstStyle/>
                    <a:p>
                      <a:pPr marL="0" algn="ctr" defTabSz="914400" rtl="0" eaLnBrk="1" latinLnBrk="0" hangingPunct="1"/>
                      <a:r>
                        <a:rPr lang="zh-CN" altLang="en-US" sz="1600" b="0" kern="1200" dirty="0">
                          <a:solidFill>
                            <a:schemeClr val="tx1"/>
                          </a:solidFill>
                          <a:latin typeface="思源黑体" panose="020B0500000000000000" pitchFamily="34" charset="-122"/>
                          <a:ea typeface="思源黑体" panose="020B0500000000000000" pitchFamily="34" charset="-122"/>
                          <a:cs typeface="+mn-cs"/>
                        </a:rPr>
                        <a:t>陀螺稳定器（用于美国海军）</a:t>
                      </a:r>
                    </a:p>
                  </a:txBody>
                  <a:tcPr anchor="ctr"/>
                </a:tc>
                <a:extLst>
                  <a:ext uri="{0D108BD9-81ED-4DB2-BD59-A6C34878D82A}">
                    <a16:rowId xmlns:a16="http://schemas.microsoft.com/office/drawing/2014/main" val="10004"/>
                  </a:ext>
                </a:extLst>
              </a:tr>
            </a:tbl>
          </a:graphicData>
        </a:graphic>
      </p:graphicFrame>
      <p:pic>
        <p:nvPicPr>
          <p:cNvPr id="9239" name="Picture 2" descr="D:\maryann\产品&amp;出版社\我的产品\ASME\参考\pic\ASME_Presidents_Twenty_Fifth_Frederick_Taylor.png"/>
          <p:cNvPicPr>
            <a:picLocks noChangeAspect="1" noChangeArrowheads="1"/>
          </p:cNvPicPr>
          <p:nvPr/>
        </p:nvPicPr>
        <p:blipFill>
          <a:blip r:embed="rId4" cstate="print"/>
          <a:srcRect r="69060"/>
          <a:stretch>
            <a:fillRect/>
          </a:stretch>
        </p:blipFill>
        <p:spPr bwMode="auto">
          <a:xfrm>
            <a:off x="2464746" y="2687811"/>
            <a:ext cx="1000102" cy="1594642"/>
          </a:xfrm>
          <a:prstGeom prst="rect">
            <a:avLst/>
          </a:prstGeom>
          <a:noFill/>
          <a:ln w="9525">
            <a:noFill/>
            <a:miter lim="800000"/>
            <a:headEnd/>
            <a:tailEnd/>
          </a:ln>
        </p:spPr>
      </p:pic>
      <p:graphicFrame>
        <p:nvGraphicFramePr>
          <p:cNvPr id="8" name="表格 7"/>
          <p:cNvGraphicFramePr>
            <a:graphicFrameLocks noGrp="1"/>
          </p:cNvGraphicFramePr>
          <p:nvPr>
            <p:extLst>
              <p:ext uri="{D42A27DB-BD31-4B8C-83A1-F6EECF244321}">
                <p14:modId xmlns:p14="http://schemas.microsoft.com/office/powerpoint/2010/main" val="1904973586"/>
              </p:ext>
            </p:extLst>
          </p:nvPr>
        </p:nvGraphicFramePr>
        <p:xfrm>
          <a:off x="3607742" y="3836519"/>
          <a:ext cx="6572296" cy="741680"/>
        </p:xfrm>
        <a:graphic>
          <a:graphicData uri="http://schemas.openxmlformats.org/drawingml/2006/table">
            <a:tbl>
              <a:tblPr firstRow="1" bandRow="1">
                <a:tableStyleId>{5A111915-BE36-4E01-A7E5-04B1672EAD32}</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tx1"/>
                          </a:solidFill>
                          <a:latin typeface="思源黑体" panose="020B0500000000000000" pitchFamily="34" charset="-122"/>
                          <a:ea typeface="思源黑体" panose="020B0500000000000000" pitchFamily="34" charset="-122"/>
                        </a:rPr>
                        <a:t>第</a:t>
                      </a:r>
                      <a:r>
                        <a:rPr lang="en-US" altLang="zh-CN" sz="1600" b="0" dirty="0">
                          <a:solidFill>
                            <a:schemeClr val="tx1"/>
                          </a:solidFill>
                          <a:latin typeface="思源黑体" panose="020B0500000000000000" pitchFamily="34" charset="-122"/>
                          <a:ea typeface="思源黑体" panose="020B0500000000000000" pitchFamily="34" charset="-122"/>
                        </a:rPr>
                        <a:t>131</a:t>
                      </a:r>
                      <a:r>
                        <a:rPr lang="zh-CN" altLang="en-US" sz="1600" b="0" dirty="0">
                          <a:solidFill>
                            <a:schemeClr val="tx1"/>
                          </a:solidFill>
                          <a:latin typeface="思源黑体" panose="020B0500000000000000" pitchFamily="34" charset="-122"/>
                          <a:ea typeface="思源黑体" panose="020B0500000000000000" pitchFamily="34" charset="-122"/>
                        </a:rPr>
                        <a:t>任</a:t>
                      </a:r>
                      <a:r>
                        <a:rPr lang="zh-CN" altLang="en-US" sz="1600" b="0" baseline="0" dirty="0">
                          <a:solidFill>
                            <a:schemeClr val="tx1"/>
                          </a:solidFill>
                          <a:latin typeface="思源黑体" panose="020B0500000000000000" pitchFamily="34" charset="-122"/>
                          <a:ea typeface="思源黑体" panose="020B0500000000000000" pitchFamily="34" charset="-122"/>
                        </a:rPr>
                        <a:t> </a:t>
                      </a:r>
                      <a:r>
                        <a:rPr lang="en-US" altLang="zh-CN" sz="1600" b="0" baseline="0" dirty="0">
                          <a:solidFill>
                            <a:schemeClr val="tx1"/>
                          </a:solidFill>
                          <a:latin typeface="思源黑体" panose="020B0500000000000000" pitchFamily="34" charset="-122"/>
                          <a:ea typeface="思源黑体" panose="020B0500000000000000" pitchFamily="34" charset="-122"/>
                        </a:rPr>
                        <a:t>Marc Goldsmith</a:t>
                      </a:r>
                      <a:r>
                        <a:rPr lang="zh-CN" altLang="en-US" sz="1600" b="0" baseline="0" dirty="0">
                          <a:solidFill>
                            <a:schemeClr val="tx1"/>
                          </a:solidFill>
                          <a:latin typeface="思源黑体" panose="020B0500000000000000" pitchFamily="34" charset="-122"/>
                          <a:ea typeface="思源黑体" panose="020B0500000000000000" pitchFamily="34" charset="-122"/>
                        </a:rPr>
                        <a:t>（</a:t>
                      </a:r>
                      <a:r>
                        <a:rPr lang="en-US" altLang="zh-CN" sz="1600" b="0" baseline="0" dirty="0">
                          <a:solidFill>
                            <a:schemeClr val="tx1"/>
                          </a:solidFill>
                          <a:latin typeface="思源黑体" panose="020B0500000000000000" pitchFamily="34" charset="-122"/>
                          <a:ea typeface="思源黑体" panose="020B0500000000000000" pitchFamily="34" charset="-122"/>
                        </a:rPr>
                        <a:t>2013</a:t>
                      </a:r>
                      <a:r>
                        <a:rPr lang="zh-CN" altLang="en-US" sz="1600" b="0" baseline="0" dirty="0">
                          <a:solidFill>
                            <a:schemeClr val="tx1"/>
                          </a:solidFill>
                          <a:latin typeface="思源黑体" panose="020B0500000000000000" pitchFamily="34" charset="-122"/>
                          <a:ea typeface="思源黑体" panose="020B0500000000000000" pitchFamily="34" charset="-122"/>
                        </a:rPr>
                        <a:t>年）</a:t>
                      </a:r>
                      <a:endParaRPr lang="en-US" altLang="zh-CN" sz="1600" b="0" dirty="0">
                        <a:solidFill>
                          <a:schemeClr val="tx1"/>
                        </a:solidFill>
                        <a:latin typeface="思源黑体" panose="020B0500000000000000" pitchFamily="34" charset="-122"/>
                        <a:ea typeface="思源黑体" panose="020B0500000000000000" pitchFamily="34" charset="-122"/>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思源黑体" panose="020B0500000000000000" pitchFamily="34" charset="-122"/>
                          <a:ea typeface="思源黑体" panose="020B0500000000000000" pitchFamily="34" charset="-122"/>
                          <a:cs typeface="+mn-cs"/>
                        </a:rPr>
                        <a:t>核能行业</a:t>
                      </a:r>
                      <a:r>
                        <a:rPr lang="zh-CN" altLang="en-US" sz="1600" b="0" kern="1200" dirty="0" smtClean="0">
                          <a:solidFill>
                            <a:schemeClr val="tx1"/>
                          </a:solidFill>
                          <a:latin typeface="思源黑体" panose="020B0500000000000000" pitchFamily="34" charset="-122"/>
                          <a:ea typeface="思源黑体" panose="020B0500000000000000" pitchFamily="34" charset="-122"/>
                          <a:cs typeface="+mn-cs"/>
                        </a:rPr>
                        <a:t>顾问、</a:t>
                      </a:r>
                      <a:r>
                        <a:rPr lang="en-US" altLang="zh-CN" sz="1600" b="0" kern="1200" dirty="0" smtClean="0">
                          <a:solidFill>
                            <a:schemeClr val="tx1"/>
                          </a:solidFill>
                          <a:latin typeface="思源黑体" panose="020B0500000000000000" pitchFamily="34" charset="-122"/>
                          <a:ea typeface="思源黑体" panose="020B0500000000000000" pitchFamily="34" charset="-122"/>
                          <a:cs typeface="+mn-cs"/>
                        </a:rPr>
                        <a:t>IEEE</a:t>
                      </a:r>
                      <a:r>
                        <a:rPr lang="en-US" altLang="zh-CN" sz="1600" b="0" kern="1200" baseline="0" dirty="0" smtClean="0">
                          <a:solidFill>
                            <a:schemeClr val="tx1"/>
                          </a:solidFill>
                          <a:latin typeface="思源黑体" panose="020B0500000000000000" pitchFamily="34" charset="-122"/>
                          <a:ea typeface="思源黑体" panose="020B0500000000000000" pitchFamily="34" charset="-122"/>
                          <a:cs typeface="+mn-cs"/>
                        </a:rPr>
                        <a:t> </a:t>
                      </a:r>
                      <a:r>
                        <a:rPr lang="zh-CN" altLang="en-US" sz="1600" b="0" kern="1200" baseline="0" dirty="0">
                          <a:solidFill>
                            <a:schemeClr val="tx1"/>
                          </a:solidFill>
                          <a:latin typeface="思源黑体" panose="020B0500000000000000" pitchFamily="34" charset="-122"/>
                          <a:ea typeface="思源黑体" panose="020B0500000000000000" pitchFamily="34" charset="-122"/>
                          <a:cs typeface="+mn-cs"/>
                        </a:rPr>
                        <a:t>高级</a:t>
                      </a:r>
                      <a:r>
                        <a:rPr lang="zh-CN" altLang="en-US" sz="1600" b="0" kern="1200" baseline="0" dirty="0" smtClean="0">
                          <a:solidFill>
                            <a:schemeClr val="tx1"/>
                          </a:solidFill>
                          <a:latin typeface="思源黑体" panose="020B0500000000000000" pitchFamily="34" charset="-122"/>
                          <a:ea typeface="思源黑体" panose="020B0500000000000000" pitchFamily="34" charset="-122"/>
                          <a:cs typeface="+mn-cs"/>
                        </a:rPr>
                        <a:t>会员、</a:t>
                      </a:r>
                      <a:r>
                        <a:rPr lang="zh-CN" altLang="en-US" sz="1600" b="0" kern="1200" dirty="0" smtClean="0">
                          <a:solidFill>
                            <a:schemeClr val="tx1"/>
                          </a:solidFill>
                          <a:latin typeface="思源黑体" panose="020B0500000000000000" pitchFamily="34" charset="-122"/>
                          <a:ea typeface="思源黑体" panose="020B0500000000000000" pitchFamily="34" charset="-122"/>
                          <a:cs typeface="+mn-cs"/>
                        </a:rPr>
                        <a:t>无</a:t>
                      </a:r>
                      <a:r>
                        <a:rPr lang="zh-CN" altLang="en-US" sz="1600" b="0" kern="1200" dirty="0">
                          <a:solidFill>
                            <a:schemeClr val="tx1"/>
                          </a:solidFill>
                          <a:latin typeface="思源黑体" panose="020B0500000000000000" pitchFamily="34" charset="-122"/>
                          <a:ea typeface="思源黑体" panose="020B0500000000000000" pitchFamily="34" charset="-122"/>
                          <a:cs typeface="+mn-cs"/>
                        </a:rPr>
                        <a:t>国界工程师协会国家指导委员</a:t>
                      </a:r>
                    </a:p>
                  </a:txBody>
                  <a:tcPr anchor="ctr">
                    <a:noFill/>
                  </a:tcPr>
                </a:tc>
                <a:extLst>
                  <a:ext uri="{0D108BD9-81ED-4DB2-BD59-A6C34878D82A}">
                    <a16:rowId xmlns:a16="http://schemas.microsoft.com/office/drawing/2014/main" val="10001"/>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373452235"/>
              </p:ext>
            </p:extLst>
          </p:nvPr>
        </p:nvGraphicFramePr>
        <p:xfrm>
          <a:off x="3607724" y="4550899"/>
          <a:ext cx="6572296" cy="741680"/>
        </p:xfrm>
        <a:graphic>
          <a:graphicData uri="http://schemas.openxmlformats.org/drawingml/2006/table">
            <a:tbl>
              <a:tblPr firstRow="1" bandRow="1">
                <a:tableStyleId>{5A111915-BE36-4E01-A7E5-04B1672EAD32}</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tx1"/>
                          </a:solidFill>
                          <a:latin typeface="思源黑体" panose="020B0500000000000000" pitchFamily="34" charset="-122"/>
                          <a:ea typeface="思源黑体" panose="020B0500000000000000" pitchFamily="34" charset="-122"/>
                        </a:rPr>
                        <a:t>第</a:t>
                      </a:r>
                      <a:r>
                        <a:rPr lang="en-US" altLang="zh-CN" sz="1600" b="0" dirty="0">
                          <a:solidFill>
                            <a:schemeClr val="tx1"/>
                          </a:solidFill>
                          <a:latin typeface="思源黑体" panose="020B0500000000000000" pitchFamily="34" charset="-122"/>
                          <a:ea typeface="思源黑体" panose="020B0500000000000000" pitchFamily="34" charset="-122"/>
                        </a:rPr>
                        <a:t>134</a:t>
                      </a:r>
                      <a:r>
                        <a:rPr lang="zh-CN" altLang="en-US" sz="1600" b="0" dirty="0">
                          <a:solidFill>
                            <a:schemeClr val="tx1"/>
                          </a:solidFill>
                          <a:latin typeface="思源黑体" panose="020B0500000000000000" pitchFamily="34" charset="-122"/>
                          <a:ea typeface="思源黑体" panose="020B0500000000000000" pitchFamily="34" charset="-122"/>
                        </a:rPr>
                        <a:t>任</a:t>
                      </a:r>
                      <a:r>
                        <a:rPr lang="zh-CN" altLang="en-US" sz="1600" b="0" baseline="0" dirty="0">
                          <a:solidFill>
                            <a:schemeClr val="tx1"/>
                          </a:solidFill>
                          <a:latin typeface="思源黑体" panose="020B0500000000000000" pitchFamily="34" charset="-122"/>
                          <a:ea typeface="思源黑体" panose="020B0500000000000000" pitchFamily="34" charset="-122"/>
                        </a:rPr>
                        <a:t> </a:t>
                      </a:r>
                      <a:r>
                        <a:rPr lang="en-US" altLang="zh-CN" sz="1600" b="0" baseline="0" dirty="0">
                          <a:solidFill>
                            <a:schemeClr val="tx1"/>
                          </a:solidFill>
                          <a:latin typeface="思源黑体" panose="020B0500000000000000" pitchFamily="34" charset="-122"/>
                          <a:ea typeface="思源黑体" panose="020B0500000000000000" pitchFamily="34" charset="-122"/>
                        </a:rPr>
                        <a:t>J. Robert </a:t>
                      </a:r>
                      <a:r>
                        <a:rPr lang="en-US" altLang="zh-CN" sz="1600" b="0" baseline="0" dirty="0" smtClean="0">
                          <a:solidFill>
                            <a:schemeClr val="tx1"/>
                          </a:solidFill>
                          <a:latin typeface="思源黑体" panose="020B0500000000000000" pitchFamily="34" charset="-122"/>
                          <a:ea typeface="思源黑体" panose="020B0500000000000000" pitchFamily="34" charset="-122"/>
                        </a:rPr>
                        <a:t>Sims</a:t>
                      </a:r>
                      <a:r>
                        <a:rPr lang="zh-CN" altLang="en-US" sz="1600" b="0" baseline="0" dirty="0" smtClean="0">
                          <a:solidFill>
                            <a:schemeClr val="tx1"/>
                          </a:solidFill>
                          <a:latin typeface="思源黑体" panose="020B0500000000000000" pitchFamily="34" charset="-122"/>
                          <a:ea typeface="思源黑体" panose="020B0500000000000000" pitchFamily="34" charset="-122"/>
                        </a:rPr>
                        <a:t>、</a:t>
                      </a:r>
                      <a:r>
                        <a:rPr lang="en-US" altLang="zh-CN" sz="1600" b="0" baseline="0" dirty="0" smtClean="0">
                          <a:solidFill>
                            <a:schemeClr val="tx1"/>
                          </a:solidFill>
                          <a:latin typeface="思源黑体" panose="020B0500000000000000" pitchFamily="34" charset="-122"/>
                          <a:ea typeface="思源黑体" panose="020B0500000000000000" pitchFamily="34" charset="-122"/>
                        </a:rPr>
                        <a:t> </a:t>
                      </a:r>
                      <a:r>
                        <a:rPr lang="en-US" altLang="zh-CN" sz="1600" b="0" baseline="0" dirty="0">
                          <a:solidFill>
                            <a:schemeClr val="tx1"/>
                          </a:solidFill>
                          <a:latin typeface="思源黑体" panose="020B0500000000000000" pitchFamily="34" charset="-122"/>
                          <a:ea typeface="思源黑体" panose="020B0500000000000000" pitchFamily="34" charset="-122"/>
                        </a:rPr>
                        <a:t>Jr</a:t>
                      </a:r>
                      <a:r>
                        <a:rPr lang="zh-CN" altLang="en-US" sz="1600" b="0" baseline="0" dirty="0">
                          <a:solidFill>
                            <a:schemeClr val="tx1"/>
                          </a:solidFill>
                          <a:latin typeface="思源黑体" panose="020B0500000000000000" pitchFamily="34" charset="-122"/>
                          <a:ea typeface="思源黑体" panose="020B0500000000000000" pitchFamily="34" charset="-122"/>
                        </a:rPr>
                        <a:t>（</a:t>
                      </a:r>
                      <a:r>
                        <a:rPr lang="en-US" altLang="zh-CN" sz="1600" b="0" baseline="0" dirty="0">
                          <a:solidFill>
                            <a:schemeClr val="tx1"/>
                          </a:solidFill>
                          <a:latin typeface="思源黑体" panose="020B0500000000000000" pitchFamily="34" charset="-122"/>
                          <a:ea typeface="思源黑体" panose="020B0500000000000000" pitchFamily="34" charset="-122"/>
                        </a:rPr>
                        <a:t>2015</a:t>
                      </a:r>
                      <a:r>
                        <a:rPr lang="zh-CN" altLang="en-US" sz="1600" b="0" baseline="0" dirty="0">
                          <a:solidFill>
                            <a:schemeClr val="tx1"/>
                          </a:solidFill>
                          <a:latin typeface="思源黑体" panose="020B0500000000000000" pitchFamily="34" charset="-122"/>
                          <a:ea typeface="思源黑体" panose="020B0500000000000000" pitchFamily="34" charset="-122"/>
                        </a:rPr>
                        <a:t>年）</a:t>
                      </a:r>
                      <a:endParaRPr lang="en-US" altLang="zh-CN" sz="1600" b="0" dirty="0">
                        <a:solidFill>
                          <a:schemeClr val="tx1"/>
                        </a:solidFill>
                        <a:latin typeface="思源黑体" panose="020B0500000000000000" pitchFamily="34" charset="-122"/>
                        <a:ea typeface="思源黑体" panose="020B0500000000000000" pitchFamily="34" charset="-122"/>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思源黑体" panose="020B0500000000000000" pitchFamily="34" charset="-122"/>
                          <a:ea typeface="思源黑体" panose="020B0500000000000000" pitchFamily="34" charset="-122"/>
                          <a:cs typeface="+mn-cs"/>
                        </a:rPr>
                        <a:t>贝赫特工程公司故障分析</a:t>
                      </a:r>
                      <a:r>
                        <a:rPr lang="zh-CN" altLang="en-US" sz="1600" b="0" kern="1200" dirty="0" smtClean="0">
                          <a:solidFill>
                            <a:schemeClr val="tx1"/>
                          </a:solidFill>
                          <a:latin typeface="思源黑体" panose="020B0500000000000000" pitchFamily="34" charset="-122"/>
                          <a:ea typeface="思源黑体" panose="020B0500000000000000" pitchFamily="34" charset="-122"/>
                          <a:cs typeface="+mn-cs"/>
                        </a:rPr>
                        <a:t>顾问、在</a:t>
                      </a:r>
                      <a:r>
                        <a:rPr lang="zh-CN" altLang="en-US" sz="1600" b="0" kern="1200" dirty="0">
                          <a:solidFill>
                            <a:schemeClr val="tx1"/>
                          </a:solidFill>
                          <a:latin typeface="思源黑体" panose="020B0500000000000000" pitchFamily="34" charset="-122"/>
                          <a:ea typeface="思源黑体" panose="020B0500000000000000" pitchFamily="34" charset="-122"/>
                          <a:cs typeface="+mn-cs"/>
                        </a:rPr>
                        <a:t>埃克森美孚国际公司任职超过</a:t>
                      </a:r>
                      <a:r>
                        <a:rPr lang="en-US" altLang="zh-CN" sz="1600" b="0" kern="1200" dirty="0">
                          <a:solidFill>
                            <a:schemeClr val="tx1"/>
                          </a:solidFill>
                          <a:latin typeface="思源黑体" panose="020B0500000000000000" pitchFamily="34" charset="-122"/>
                          <a:ea typeface="思源黑体" panose="020B0500000000000000" pitchFamily="34" charset="-122"/>
                          <a:cs typeface="+mn-cs"/>
                        </a:rPr>
                        <a:t>30</a:t>
                      </a:r>
                      <a:r>
                        <a:rPr lang="zh-CN" altLang="en-US" sz="1600" b="0" kern="1200" dirty="0">
                          <a:solidFill>
                            <a:schemeClr val="tx1"/>
                          </a:solidFill>
                          <a:latin typeface="思源黑体" panose="020B0500000000000000" pitchFamily="34" charset="-122"/>
                          <a:ea typeface="思源黑体" panose="020B0500000000000000" pitchFamily="34" charset="-122"/>
                          <a:cs typeface="+mn-cs"/>
                        </a:rPr>
                        <a:t>年</a:t>
                      </a:r>
                      <a:endParaRPr lang="en-US" altLang="zh-CN" sz="1600" b="0" kern="1200" dirty="0">
                        <a:solidFill>
                          <a:schemeClr val="tx1"/>
                        </a:solidFill>
                        <a:latin typeface="思源黑体" panose="020B0500000000000000" pitchFamily="34" charset="-122"/>
                        <a:ea typeface="思源黑体" panose="020B0500000000000000" pitchFamily="34" charset="-122"/>
                        <a:cs typeface="+mn-cs"/>
                      </a:endParaRPr>
                    </a:p>
                  </a:txBody>
                  <a:tcPr anchor="ctr">
                    <a:noFill/>
                  </a:tcPr>
                </a:tc>
                <a:extLst>
                  <a:ext uri="{0D108BD9-81ED-4DB2-BD59-A6C34878D82A}">
                    <a16:rowId xmlns:a16="http://schemas.microsoft.com/office/drawing/2014/main" val="10001"/>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947556619"/>
              </p:ext>
            </p:extLst>
          </p:nvPr>
        </p:nvGraphicFramePr>
        <p:xfrm>
          <a:off x="3607724" y="5265279"/>
          <a:ext cx="6572296" cy="741680"/>
        </p:xfrm>
        <a:graphic>
          <a:graphicData uri="http://schemas.openxmlformats.org/drawingml/2006/table">
            <a:tbl>
              <a:tblPr firstRow="1" bandRow="1">
                <a:tableStyleId>{5A111915-BE36-4E01-A7E5-04B1672EAD32}</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tx1"/>
                          </a:solidFill>
                          <a:latin typeface="思源黑体" panose="020B0500000000000000" pitchFamily="34" charset="-122"/>
                          <a:ea typeface="思源黑体" panose="020B0500000000000000" pitchFamily="34" charset="-122"/>
                        </a:rPr>
                        <a:t>第</a:t>
                      </a:r>
                      <a:r>
                        <a:rPr lang="en-US" altLang="zh-CN" sz="1600" b="0" dirty="0">
                          <a:solidFill>
                            <a:schemeClr val="tx1"/>
                          </a:solidFill>
                          <a:latin typeface="思源黑体" panose="020B0500000000000000" pitchFamily="34" charset="-122"/>
                          <a:ea typeface="思源黑体" panose="020B0500000000000000" pitchFamily="34" charset="-122"/>
                        </a:rPr>
                        <a:t>135</a:t>
                      </a:r>
                      <a:r>
                        <a:rPr lang="zh-CN" altLang="en-US" sz="1600" b="0" dirty="0">
                          <a:solidFill>
                            <a:schemeClr val="tx1"/>
                          </a:solidFill>
                          <a:latin typeface="思源黑体" panose="020B0500000000000000" pitchFamily="34" charset="-122"/>
                          <a:ea typeface="思源黑体" panose="020B0500000000000000" pitchFamily="34" charset="-122"/>
                        </a:rPr>
                        <a:t>任 </a:t>
                      </a:r>
                      <a:r>
                        <a:rPr lang="en-US" altLang="zh-CN" sz="1600" b="0" dirty="0">
                          <a:solidFill>
                            <a:schemeClr val="tx1"/>
                          </a:solidFill>
                          <a:latin typeface="思源黑体" panose="020B0500000000000000" pitchFamily="34" charset="-122"/>
                          <a:ea typeface="思源黑体" panose="020B0500000000000000" pitchFamily="34" charset="-122"/>
                        </a:rPr>
                        <a:t>Dr. Julio Guerrero</a:t>
                      </a: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思源黑体" panose="020B0500000000000000" pitchFamily="34" charset="-122"/>
                          <a:ea typeface="思源黑体" panose="020B0500000000000000" pitchFamily="34" charset="-122"/>
                          <a:cs typeface="+mn-cs"/>
                        </a:rPr>
                        <a:t>美国德雷伯实验室能源部首席研发长官</a:t>
                      </a:r>
                      <a:endParaRPr lang="en-US" altLang="zh-CN" sz="1600" b="0" kern="1200" dirty="0">
                        <a:solidFill>
                          <a:schemeClr val="tx1"/>
                        </a:solidFill>
                        <a:latin typeface="思源黑体" panose="020B0500000000000000" pitchFamily="34" charset="-122"/>
                        <a:ea typeface="思源黑体" panose="020B0500000000000000" pitchFamily="34" charset="-122"/>
                        <a:cs typeface="+mn-cs"/>
                      </a:endParaRPr>
                    </a:p>
                  </a:txBody>
                  <a:tcPr anchor="ctr">
                    <a:noFill/>
                  </a:tcPr>
                </a:tc>
                <a:extLst>
                  <a:ext uri="{0D108BD9-81ED-4DB2-BD59-A6C34878D82A}">
                    <a16:rowId xmlns:a16="http://schemas.microsoft.com/office/drawing/2014/main" val="10001"/>
                  </a:ext>
                </a:extLst>
              </a:tr>
            </a:tbl>
          </a:graphicData>
        </a:graphic>
      </p:graphicFrame>
      <p:sp>
        <p:nvSpPr>
          <p:cNvPr id="10" name="TextBox 9"/>
          <p:cNvSpPr txBox="1"/>
          <p:nvPr/>
        </p:nvSpPr>
        <p:spPr>
          <a:xfrm>
            <a:off x="3607724" y="6122535"/>
            <a:ext cx="6532778" cy="338554"/>
          </a:xfrm>
          <a:prstGeom prst="rect">
            <a:avLst/>
          </a:prstGeom>
          <a:noFill/>
        </p:spPr>
        <p:txBody>
          <a:bodyPr wrap="square" rtlCol="0">
            <a:spAutoFit/>
          </a:bodyPr>
          <a:lstStyle/>
          <a:p>
            <a:r>
              <a:rPr lang="zh-CN" altLang="en-US" sz="1600" dirty="0">
                <a:latin typeface="思源黑体" panose="020B0500000000000000" pitchFamily="34" charset="-122"/>
                <a:ea typeface="思源黑体" panose="020B0500000000000000" pitchFamily="34" charset="-122"/>
              </a:rPr>
              <a:t>快来</a:t>
            </a:r>
            <a:r>
              <a:rPr lang="en-US" altLang="zh-CN" sz="1600" dirty="0">
                <a:latin typeface="思源黑体" panose="020B0500000000000000" pitchFamily="34" charset="-122"/>
                <a:ea typeface="思源黑体" panose="020B0500000000000000" pitchFamily="34" charset="-122"/>
              </a:rPr>
              <a:t>ASME</a:t>
            </a:r>
            <a:r>
              <a:rPr lang="zh-CN" altLang="en-US" sz="1600" dirty="0">
                <a:latin typeface="思源黑体" panose="020B0500000000000000" pitchFamily="34" charset="-122"/>
                <a:ea typeface="思源黑体" panose="020B0500000000000000" pitchFamily="34" charset="-122"/>
              </a:rPr>
              <a:t>数据库检索他们的姓名、查看他们发表的文章！</a:t>
            </a:r>
          </a:p>
        </p:txBody>
      </p:sp>
      <p:pic>
        <p:nvPicPr>
          <p:cNvPr id="11" name="图片 10" descr="C:\Users\ADMINI~1\AppData\Local\Temp\SGPicFaceTpBq\3572\01B95EDA.png"/>
          <p:cNvPicPr/>
          <p:nvPr/>
        </p:nvPicPr>
        <p:blipFill>
          <a:blip r:embed="rId5" cstate="print"/>
          <a:srcRect/>
          <a:stretch>
            <a:fillRect/>
          </a:stretch>
        </p:blipFill>
        <p:spPr bwMode="auto">
          <a:xfrm>
            <a:off x="9060382" y="6169719"/>
            <a:ext cx="190500" cy="190500"/>
          </a:xfrm>
          <a:prstGeom prst="rect">
            <a:avLst/>
          </a:prstGeom>
          <a:noFill/>
          <a:ln w="9525">
            <a:noFill/>
            <a:miter lim="800000"/>
            <a:headEnd/>
            <a:tailEnd/>
          </a:ln>
        </p:spPr>
      </p:pic>
      <p:pic>
        <p:nvPicPr>
          <p:cNvPr id="12" name="图片 11" descr="C:\Users\ADMINI~1\AppData\Local\Temp\SGPicFaceTpBq\3572\01B95EDA.png"/>
          <p:cNvPicPr/>
          <p:nvPr/>
        </p:nvPicPr>
        <p:blipFill>
          <a:blip r:embed="rId5" cstate="print"/>
          <a:srcRect/>
          <a:stretch>
            <a:fillRect/>
          </a:stretch>
        </p:blipFill>
        <p:spPr bwMode="auto">
          <a:xfrm>
            <a:off x="9379472" y="6169719"/>
            <a:ext cx="190500" cy="190500"/>
          </a:xfrm>
          <a:prstGeom prst="rect">
            <a:avLst/>
          </a:prstGeom>
          <a:noFill/>
          <a:ln w="9525">
            <a:noFill/>
            <a:miter lim="800000"/>
            <a:headEnd/>
            <a:tailEnd/>
          </a:ln>
        </p:spPr>
      </p:pic>
      <p:pic>
        <p:nvPicPr>
          <p:cNvPr id="13" name="图片 12" descr="C:\Users\ADMINI~1\AppData\Local\Temp\SGPicFaceTpBq\3572\01B95EDA.png"/>
          <p:cNvPicPr/>
          <p:nvPr/>
        </p:nvPicPr>
        <p:blipFill>
          <a:blip r:embed="rId5" cstate="print"/>
          <a:srcRect/>
          <a:stretch>
            <a:fillRect/>
          </a:stretch>
        </p:blipFill>
        <p:spPr bwMode="auto">
          <a:xfrm>
            <a:off x="9712848" y="6169719"/>
            <a:ext cx="190500" cy="190500"/>
          </a:xfrm>
          <a:prstGeom prst="rect">
            <a:avLst/>
          </a:prstGeom>
          <a:noFill/>
          <a:ln w="9525">
            <a:noFill/>
            <a:miter lim="800000"/>
            <a:headEnd/>
            <a:tailEnd/>
          </a:ln>
        </p:spPr>
      </p:pic>
      <p:pic>
        <p:nvPicPr>
          <p:cNvPr id="109572" name="Picture 4" descr="https://cdn.asme.org/wwwasmeorg/media/ASMEMedia/About%20ASME/NewsMedia/PressReleases/Julio-Guerrero-Nov2014.jpg"/>
          <p:cNvPicPr>
            <a:picLocks noChangeAspect="1" noChangeArrowheads="1"/>
          </p:cNvPicPr>
          <p:nvPr/>
        </p:nvPicPr>
        <p:blipFill>
          <a:blip r:embed="rId6" cstate="print"/>
          <a:srcRect l="10001" t="5995" b="4084"/>
          <a:stretch>
            <a:fillRect/>
          </a:stretch>
        </p:blipFill>
        <p:spPr bwMode="auto">
          <a:xfrm>
            <a:off x="1931750" y="4343995"/>
            <a:ext cx="1440000" cy="2160240"/>
          </a:xfrm>
          <a:prstGeom prst="rect">
            <a:avLst/>
          </a:prstGeom>
          <a:noFill/>
        </p:spPr>
      </p:pic>
    </p:spTree>
    <p:extLst>
      <p:ext uri="{BB962C8B-B14F-4D97-AF65-F5344CB8AC3E}">
        <p14:creationId xmlns:p14="http://schemas.microsoft.com/office/powerpoint/2010/main" val="19942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1.png"/>
          <p:cNvPicPr>
            <a:picLocks noChangeAspect="1"/>
          </p:cNvPicPr>
          <p:nvPr/>
        </p:nvPicPr>
        <p:blipFill>
          <a:blip r:embed="rId3"/>
          <a:stretch>
            <a:fillRect/>
          </a:stretch>
        </p:blipFill>
        <p:spPr>
          <a:xfrm>
            <a:off x="1847528" y="908720"/>
            <a:ext cx="8582025" cy="4162425"/>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pic>
      <p:sp>
        <p:nvSpPr>
          <p:cNvPr id="15" name="Rectangle 7"/>
          <p:cNvSpPr>
            <a:spLocks noChangeArrowheads="1"/>
          </p:cNvSpPr>
          <p:nvPr/>
        </p:nvSpPr>
        <p:spPr bwMode="auto">
          <a:xfrm>
            <a:off x="1990403" y="2051727"/>
            <a:ext cx="3960000" cy="142876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6" name="圆角矩形标注 15"/>
          <p:cNvSpPr>
            <a:spLocks noChangeArrowheads="1"/>
          </p:cNvSpPr>
          <p:nvPr/>
        </p:nvSpPr>
        <p:spPr bwMode="auto">
          <a:xfrm>
            <a:off x="5929476" y="1009629"/>
            <a:ext cx="1857388" cy="428628"/>
          </a:xfrm>
          <a:prstGeom prst="wedgeRoundRectCallout">
            <a:avLst>
              <a:gd name="adj1" fmla="val -41813"/>
              <a:gd name="adj2" fmla="val 177671"/>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思源黑体" panose="020B0500000000000000" pitchFamily="34" charset="-122"/>
                <a:ea typeface="思源黑体" panose="020B0500000000000000" pitchFamily="34" charset="-122"/>
              </a:rPr>
              <a:t>作者及文章信息</a:t>
            </a:r>
            <a:endParaRPr lang="en-US" altLang="zh-CN" dirty="0">
              <a:latin typeface="思源黑体" panose="020B0500000000000000" pitchFamily="34" charset="-122"/>
              <a:ea typeface="思源黑体" panose="020B0500000000000000" pitchFamily="34" charset="-122"/>
            </a:endParaRPr>
          </a:p>
        </p:txBody>
      </p:sp>
      <p:pic>
        <p:nvPicPr>
          <p:cNvPr id="18" name="图片 17" descr="2.png"/>
          <p:cNvPicPr>
            <a:picLocks noChangeAspect="1"/>
          </p:cNvPicPr>
          <p:nvPr/>
        </p:nvPicPr>
        <p:blipFill>
          <a:blip r:embed="rId4"/>
          <a:stretch>
            <a:fillRect/>
          </a:stretch>
        </p:blipFill>
        <p:spPr>
          <a:xfrm>
            <a:off x="1847527" y="5142597"/>
            <a:ext cx="5857916" cy="1409700"/>
          </a:xfrm>
          <a:prstGeom prst="rect">
            <a:avLst/>
          </a:prstGeom>
          <a:ln>
            <a:solidFill>
              <a:srgbClr val="F7B229"/>
            </a:solidFill>
            <a:prstDash val="solid"/>
          </a:ln>
        </p:spPr>
      </p:pic>
      <p:sp>
        <p:nvSpPr>
          <p:cNvPr id="12" name="Rectangle 7"/>
          <p:cNvSpPr>
            <a:spLocks noChangeArrowheads="1"/>
          </p:cNvSpPr>
          <p:nvPr/>
        </p:nvSpPr>
        <p:spPr bwMode="auto">
          <a:xfrm>
            <a:off x="1990403" y="5194998"/>
            <a:ext cx="5329733" cy="1258337"/>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9" name="圆角矩形标注 8"/>
          <p:cNvSpPr>
            <a:spLocks noChangeArrowheads="1"/>
          </p:cNvSpPr>
          <p:nvPr/>
        </p:nvSpPr>
        <p:spPr bwMode="auto">
          <a:xfrm>
            <a:off x="7786864" y="5142597"/>
            <a:ext cx="1980000" cy="1238175"/>
          </a:xfrm>
          <a:prstGeom prst="wedgeRoundRectCallout">
            <a:avLst>
              <a:gd name="adj1" fmla="val -70650"/>
              <a:gd name="adj2" fmla="val -1472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dirty="0">
                <a:latin typeface="思源黑体" panose="020B0500000000000000" pitchFamily="34" charset="-122"/>
                <a:ea typeface="思源黑体" panose="020B0500000000000000" pitchFamily="34" charset="-122"/>
              </a:rPr>
              <a:t>该</a:t>
            </a:r>
            <a:r>
              <a:rPr lang="zh-CN" altLang="en-US" dirty="0" smtClean="0">
                <a:latin typeface="思源黑体" panose="020B0500000000000000" pitchFamily="34" charset="-122"/>
                <a:ea typeface="思源黑体" panose="020B0500000000000000" pitchFamily="34" charset="-122"/>
              </a:rPr>
              <a:t>期研究领域</a:t>
            </a:r>
            <a:endParaRPr lang="en-US" altLang="zh-CN" dirty="0" smtClean="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涉及</a:t>
            </a:r>
            <a:r>
              <a:rPr lang="zh-CN" altLang="en-US" dirty="0" smtClean="0">
                <a:latin typeface="思源黑体" panose="020B0500000000000000" pitchFamily="34" charset="-122"/>
                <a:ea typeface="思源黑体" panose="020B0500000000000000" pitchFamily="34" charset="-122"/>
              </a:rPr>
              <a:t>关键词</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热点</a:t>
            </a:r>
            <a:r>
              <a:rPr lang="zh-CN" altLang="en-US" dirty="0" smtClean="0">
                <a:latin typeface="思源黑体" panose="020B0500000000000000" pitchFamily="34" charset="-122"/>
                <a:ea typeface="思源黑体" panose="020B0500000000000000" pitchFamily="34" charset="-122"/>
              </a:rPr>
              <a:t>主题</a:t>
            </a:r>
            <a:endParaRPr lang="en-US" altLang="zh-CN" dirty="0">
              <a:latin typeface="思源黑体" panose="020B0500000000000000" pitchFamily="34" charset="-122"/>
              <a:ea typeface="思源黑体" panose="020B0500000000000000" pitchFamily="34" charset="-122"/>
            </a:endParaRPr>
          </a:p>
        </p:txBody>
      </p:sp>
      <p:sp>
        <p:nvSpPr>
          <p:cNvPr id="20" name="圆角矩形标注 19"/>
          <p:cNvSpPr>
            <a:spLocks noChangeArrowheads="1"/>
          </p:cNvSpPr>
          <p:nvPr/>
        </p:nvSpPr>
        <p:spPr bwMode="auto">
          <a:xfrm>
            <a:off x="6490997" y="2964086"/>
            <a:ext cx="1440000" cy="1571636"/>
          </a:xfrm>
          <a:prstGeom prst="wedgeRoundRectCallout">
            <a:avLst>
              <a:gd name="adj1" fmla="val -80451"/>
              <a:gd name="adj2" fmla="val -1228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dirty="0">
                <a:latin typeface="思源黑体" panose="020B0500000000000000" pitchFamily="34" charset="-122"/>
                <a:ea typeface="思源黑体" panose="020B0500000000000000" pitchFamily="34" charset="-122"/>
              </a:rPr>
              <a:t>浏览</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en-US" altLang="zh-CN" dirty="0">
                <a:latin typeface="思源黑体" panose="020B0500000000000000" pitchFamily="34" charset="-122"/>
                <a:ea typeface="思源黑体" panose="020B0500000000000000" pitchFamily="34" charset="-122"/>
              </a:rPr>
              <a:t>PDF</a:t>
            </a:r>
            <a:r>
              <a:rPr lang="zh-CN" altLang="en-US" dirty="0">
                <a:latin typeface="思源黑体" panose="020B0500000000000000" pitchFamily="34" charset="-122"/>
                <a:ea typeface="思源黑体" panose="020B0500000000000000" pitchFamily="34" charset="-122"/>
              </a:rPr>
              <a:t>下载</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分享</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引用</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相关权限</a:t>
            </a:r>
            <a:endParaRPr lang="en-US" altLang="zh-CN" dirty="0">
              <a:latin typeface="思源黑体" panose="020B0500000000000000" pitchFamily="34" charset="-122"/>
              <a:ea typeface="思源黑体" panose="020B0500000000000000" pitchFamily="34" charset="-122"/>
            </a:endParaRPr>
          </a:p>
        </p:txBody>
      </p:sp>
      <p:sp>
        <p:nvSpPr>
          <p:cNvPr id="11" name="Rectangle 7"/>
          <p:cNvSpPr>
            <a:spLocks noChangeArrowheads="1"/>
          </p:cNvSpPr>
          <p:nvPr/>
        </p:nvSpPr>
        <p:spPr bwMode="auto">
          <a:xfrm>
            <a:off x="1990403" y="3480487"/>
            <a:ext cx="3960000" cy="380561"/>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1002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2" grpId="0" animBg="1"/>
      <p:bldP spid="9" grpId="0" animBg="1"/>
      <p:bldP spid="2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tretch>
            <a:fillRect/>
          </a:stretch>
        </p:blipFill>
        <p:spPr bwMode="auto">
          <a:xfrm>
            <a:off x="1703512" y="2132856"/>
            <a:ext cx="8723846" cy="3679052"/>
          </a:xfrm>
          <a:prstGeom prst="rect">
            <a:avLst/>
          </a:prstGeom>
          <a:ln>
            <a:noFill/>
          </a:ln>
          <a:effectLst>
            <a:outerShdw blurRad="292100" dist="139700" dir="2700000" algn="tl" rotWithShape="0">
              <a:srgbClr val="333333">
                <a:alpha val="65000"/>
              </a:srgbClr>
            </a:outerShdw>
          </a:effectLst>
        </p:spPr>
      </p:pic>
      <p:sp>
        <p:nvSpPr>
          <p:cNvPr id="10" name="圆角矩形标注 9"/>
          <p:cNvSpPr>
            <a:spLocks noChangeArrowheads="1"/>
          </p:cNvSpPr>
          <p:nvPr/>
        </p:nvSpPr>
        <p:spPr bwMode="auto">
          <a:xfrm>
            <a:off x="5721110" y="4133115"/>
            <a:ext cx="3637450" cy="1500198"/>
          </a:xfrm>
          <a:prstGeom prst="wedgeRoundRectCallout">
            <a:avLst>
              <a:gd name="adj1" fmla="val -21738"/>
              <a:gd name="adj2" fmla="val -6890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文献信息后面可能出现</a:t>
            </a:r>
            <a:r>
              <a:rPr lang="en-US" altLang="zh-CN" dirty="0" err="1">
                <a:latin typeface="思源黑体" panose="020B0500000000000000" pitchFamily="34" charset="-122"/>
                <a:ea typeface="思源黑体" panose="020B0500000000000000" pitchFamily="34" charset="-122"/>
              </a:rPr>
              <a:t>Crossref</a:t>
            </a:r>
            <a:r>
              <a:rPr lang="zh-CN" altLang="en-US" dirty="0">
                <a:latin typeface="思源黑体" panose="020B0500000000000000" pitchFamily="34" charset="-122"/>
                <a:ea typeface="思源黑体" panose="020B0500000000000000" pitchFamily="34" charset="-122"/>
              </a:rPr>
              <a:t>等其他</a:t>
            </a:r>
            <a:r>
              <a:rPr lang="zh-CN" altLang="en-US" dirty="0" smtClean="0">
                <a:latin typeface="思源黑体" panose="020B0500000000000000" pitchFamily="34" charset="-122"/>
                <a:ea typeface="思源黑体" panose="020B0500000000000000" pitchFamily="34" charset="-122"/>
              </a:rPr>
              <a:t>链接，通往</a:t>
            </a:r>
            <a:r>
              <a:rPr lang="zh-CN" altLang="en-US" dirty="0">
                <a:latin typeface="思源黑体" panose="020B0500000000000000" pitchFamily="34" charset="-122"/>
                <a:ea typeface="思源黑体" panose="020B0500000000000000" pitchFamily="34" charset="-122"/>
              </a:rPr>
              <a:t>文献在</a:t>
            </a:r>
            <a:r>
              <a:rPr lang="en-US" altLang="zh-CN" dirty="0">
                <a:latin typeface="思源黑体" panose="020B0500000000000000" pitchFamily="34" charset="-122"/>
                <a:ea typeface="思源黑体" panose="020B0500000000000000" pitchFamily="34" charset="-122"/>
              </a:rPr>
              <a:t>ASCE</a:t>
            </a:r>
            <a:r>
              <a:rPr lang="zh-CN" altLang="en-US" dirty="0">
                <a:latin typeface="思源黑体" panose="020B0500000000000000" pitchFamily="34" charset="-122"/>
                <a:ea typeface="思源黑体" panose="020B0500000000000000" pitchFamily="34" charset="-122"/>
              </a:rPr>
              <a:t>的页面；也可能出现外部网址</a:t>
            </a:r>
            <a:endParaRPr lang="en-US" altLang="zh-CN" dirty="0">
              <a:latin typeface="思源黑体" panose="020B0500000000000000" pitchFamily="34" charset="-122"/>
              <a:ea typeface="思源黑体" panose="020B0500000000000000" pitchFamily="34" charset="-122"/>
            </a:endParaRPr>
          </a:p>
        </p:txBody>
      </p:sp>
      <p:sp>
        <p:nvSpPr>
          <p:cNvPr id="11" name="Rectangle 7"/>
          <p:cNvSpPr>
            <a:spLocks noChangeArrowheads="1"/>
          </p:cNvSpPr>
          <p:nvPr/>
        </p:nvSpPr>
        <p:spPr bwMode="auto">
          <a:xfrm>
            <a:off x="6346982" y="3418738"/>
            <a:ext cx="757130" cy="298293"/>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9" name="圆角矩形标注 8"/>
          <p:cNvSpPr>
            <a:spLocks noChangeArrowheads="1"/>
          </p:cNvSpPr>
          <p:nvPr/>
        </p:nvSpPr>
        <p:spPr bwMode="auto">
          <a:xfrm>
            <a:off x="4583832" y="1052735"/>
            <a:ext cx="2435732" cy="794357"/>
          </a:xfrm>
          <a:prstGeom prst="wedgeRoundRectCallout">
            <a:avLst>
              <a:gd name="adj1" fmla="val 19984"/>
              <a:gd name="adj2" fmla="val 64872"/>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思源黑体" panose="020B0500000000000000" pitchFamily="34" charset="-122"/>
                <a:ea typeface="思源黑体" panose="020B0500000000000000" pitchFamily="34" charset="-122"/>
              </a:rPr>
              <a:t>文章所含</a:t>
            </a:r>
            <a:r>
              <a:rPr lang="zh-CN" altLang="en-US" dirty="0" smtClean="0">
                <a:latin typeface="思源黑体" panose="020B0500000000000000" pitchFamily="34" charset="-122"/>
                <a:ea typeface="思源黑体" panose="020B0500000000000000" pitchFamily="34" charset="-122"/>
              </a:rPr>
              <a:t>章节，点击</a:t>
            </a:r>
            <a:r>
              <a:rPr lang="zh-CN" altLang="en-US" dirty="0">
                <a:latin typeface="思源黑体" panose="020B0500000000000000" pitchFamily="34" charset="-122"/>
                <a:ea typeface="思源黑体" panose="020B0500000000000000" pitchFamily="34" charset="-122"/>
              </a:rPr>
              <a:t>可跳转至相应章节</a:t>
            </a:r>
            <a:endParaRPr lang="en-US" altLang="zh-CN" dirty="0">
              <a:latin typeface="思源黑体" panose="020B0500000000000000" pitchFamily="34" charset="-122"/>
              <a:ea typeface="思源黑体" panose="020B0500000000000000" pitchFamily="34" charset="-122"/>
            </a:endParaRPr>
          </a:p>
        </p:txBody>
      </p:sp>
      <p:sp>
        <p:nvSpPr>
          <p:cNvPr id="12" name="Rectangle 7"/>
          <p:cNvSpPr>
            <a:spLocks noChangeArrowheads="1"/>
          </p:cNvSpPr>
          <p:nvPr/>
        </p:nvSpPr>
        <p:spPr bwMode="auto">
          <a:xfrm>
            <a:off x="2965456" y="5013176"/>
            <a:ext cx="466248" cy="36209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5" name="圆角矩形标注 14"/>
          <p:cNvSpPr>
            <a:spLocks noChangeArrowheads="1"/>
          </p:cNvSpPr>
          <p:nvPr/>
        </p:nvSpPr>
        <p:spPr bwMode="auto">
          <a:xfrm>
            <a:off x="1588047" y="3717031"/>
            <a:ext cx="2437200" cy="1071563"/>
          </a:xfrm>
          <a:prstGeom prst="wedgeRoundRectCallout">
            <a:avLst>
              <a:gd name="adj1" fmla="val 20721"/>
              <a:gd name="adj2" fmla="val 64931"/>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点击引文后面的</a:t>
            </a:r>
            <a:r>
              <a:rPr lang="zh-CN" altLang="en-US" dirty="0" smtClean="0">
                <a:latin typeface="思源黑体" panose="020B0500000000000000" pitchFamily="34" charset="-122"/>
                <a:ea typeface="思源黑体" panose="020B0500000000000000" pitchFamily="34" charset="-122"/>
              </a:rPr>
              <a:t>编号，页面</a:t>
            </a:r>
            <a:r>
              <a:rPr lang="zh-CN" altLang="en-US" dirty="0">
                <a:latin typeface="思源黑体" panose="020B0500000000000000" pitchFamily="34" charset="-122"/>
                <a:ea typeface="思源黑体" panose="020B0500000000000000" pitchFamily="34" charset="-122"/>
              </a:rPr>
              <a:t>跳转至被引用文献的信息</a:t>
            </a:r>
            <a:endParaRPr lang="en-US" altLang="zh-CN" dirty="0">
              <a:latin typeface="思源黑体" panose="020B0500000000000000" pitchFamily="34" charset="-122"/>
              <a:ea typeface="思源黑体" panose="020B0500000000000000" pitchFamily="34" charset="-122"/>
            </a:endParaRPr>
          </a:p>
        </p:txBody>
      </p:sp>
      <p:sp>
        <p:nvSpPr>
          <p:cNvPr id="16" name="Rectangle 7"/>
          <p:cNvSpPr>
            <a:spLocks noChangeArrowheads="1"/>
          </p:cNvSpPr>
          <p:nvPr/>
        </p:nvSpPr>
        <p:spPr bwMode="auto">
          <a:xfrm>
            <a:off x="5989792" y="2132855"/>
            <a:ext cx="785818" cy="714378"/>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4" name="圆角矩形标注 13"/>
          <p:cNvSpPr>
            <a:spLocks noChangeArrowheads="1"/>
          </p:cNvSpPr>
          <p:nvPr/>
        </p:nvSpPr>
        <p:spPr bwMode="auto">
          <a:xfrm>
            <a:off x="8048877" y="1052734"/>
            <a:ext cx="3240360" cy="794357"/>
          </a:xfrm>
          <a:prstGeom prst="wedgeRoundRectCallout">
            <a:avLst>
              <a:gd name="adj1" fmla="val -21728"/>
              <a:gd name="adj2" fmla="val 6395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与之相关的其他文章链接，来源包括期刊、会议录和电子书</a:t>
            </a:r>
            <a:endParaRPr lang="en-US" altLang="zh-CN" dirty="0">
              <a:latin typeface="思源黑体" panose="020B0500000000000000" pitchFamily="34" charset="-122"/>
              <a:ea typeface="思源黑体" panose="020B0500000000000000" pitchFamily="34" charset="-122"/>
            </a:endParaRPr>
          </a:p>
        </p:txBody>
      </p:sp>
      <p:sp>
        <p:nvSpPr>
          <p:cNvPr id="17" name="Rectangle 7"/>
          <p:cNvSpPr>
            <a:spLocks noChangeArrowheads="1"/>
          </p:cNvSpPr>
          <p:nvPr/>
        </p:nvSpPr>
        <p:spPr bwMode="auto">
          <a:xfrm>
            <a:off x="8550542" y="2132855"/>
            <a:ext cx="785818" cy="714378"/>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9377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P spid="15" grpId="0" animBg="1"/>
      <p:bldP spid="16" grpId="0" animBg="1"/>
      <p:bldP spid="14"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a:stretch>
            <a:fillRect/>
          </a:stretch>
        </p:blipFill>
        <p:spPr bwMode="auto">
          <a:xfrm>
            <a:off x="5885830" y="2492896"/>
            <a:ext cx="4431073" cy="3442498"/>
          </a:xfrm>
          <a:prstGeom prst="rect">
            <a:avLst/>
          </a:prstGeom>
          <a:noFill/>
          <a:ln w="9525">
            <a:solidFill>
              <a:schemeClr val="bg1">
                <a:lumMod val="75000"/>
              </a:schemeClr>
            </a:solidFill>
            <a:miter lim="800000"/>
            <a:headEnd/>
            <a:tailEnd/>
          </a:ln>
          <a:effectLst/>
        </p:spPr>
      </p:pic>
      <p:sp>
        <p:nvSpPr>
          <p:cNvPr id="10" name="圆角矩形标注 9"/>
          <p:cNvSpPr>
            <a:spLocks noChangeArrowheads="1"/>
          </p:cNvSpPr>
          <p:nvPr/>
        </p:nvSpPr>
        <p:spPr bwMode="auto">
          <a:xfrm>
            <a:off x="9709680" y="4917888"/>
            <a:ext cx="1354872" cy="887376"/>
          </a:xfrm>
          <a:prstGeom prst="wedgeRoundRectCallout">
            <a:avLst>
              <a:gd name="adj1" fmla="val -63624"/>
              <a:gd name="adj2" fmla="val 22910"/>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思源黑体" panose="020B0500000000000000" pitchFamily="34" charset="-122"/>
                <a:ea typeface="思源黑体" panose="020B0500000000000000" pitchFamily="34" charset="-122"/>
              </a:rPr>
              <a:t>点击此处浏览表格</a:t>
            </a:r>
            <a:endParaRPr lang="en-US" altLang="zh-CN" dirty="0">
              <a:latin typeface="思源黑体" panose="020B0500000000000000" pitchFamily="34" charset="-122"/>
              <a:ea typeface="思源黑体" panose="020B0500000000000000" pitchFamily="34" charset="-122"/>
            </a:endParaRPr>
          </a:p>
        </p:txBody>
      </p:sp>
      <p:sp>
        <p:nvSpPr>
          <p:cNvPr id="14" name="圆角矩形标注 13"/>
          <p:cNvSpPr>
            <a:spLocks noChangeArrowheads="1"/>
          </p:cNvSpPr>
          <p:nvPr/>
        </p:nvSpPr>
        <p:spPr bwMode="auto">
          <a:xfrm>
            <a:off x="1745240" y="4357694"/>
            <a:ext cx="3871882" cy="871506"/>
          </a:xfrm>
          <a:prstGeom prst="wedgeRoundRectCallout">
            <a:avLst>
              <a:gd name="adj1" fmla="val -20673"/>
              <a:gd name="adj2" fmla="val -8256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en-US" altLang="zh-CN"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查看大</a:t>
            </a:r>
            <a:r>
              <a:rPr lang="zh-CN" altLang="en-US" dirty="0" smtClean="0">
                <a:latin typeface="思源黑体" panose="020B0500000000000000" pitchFamily="34" charset="-122"/>
                <a:ea typeface="思源黑体" panose="020B0500000000000000" pitchFamily="34" charset="-122"/>
              </a:rPr>
              <a:t>图</a:t>
            </a:r>
            <a:r>
              <a:rPr lang="zh-CN" altLang="en-US" dirty="0">
                <a:latin typeface="思源黑体" panose="020B0500000000000000" pitchFamily="34" charset="-122"/>
                <a:ea typeface="思源黑体" panose="020B0500000000000000" pitchFamily="34" charset="-122"/>
              </a:rPr>
              <a:t>，</a:t>
            </a:r>
            <a:r>
              <a:rPr lang="zh-CN" altLang="en-US" dirty="0" smtClean="0">
                <a:latin typeface="思源黑体" panose="020B0500000000000000" pitchFamily="34" charset="-122"/>
                <a:ea typeface="思源黑体" panose="020B0500000000000000" pitchFamily="34" charset="-122"/>
              </a:rPr>
              <a:t>右键</a:t>
            </a:r>
            <a:r>
              <a:rPr lang="zh-CN" altLang="en-US" dirty="0">
                <a:latin typeface="思源黑体" panose="020B0500000000000000" pitchFamily="34" charset="-122"/>
                <a:ea typeface="思源黑体" panose="020B0500000000000000" pitchFamily="34" charset="-122"/>
              </a:rPr>
              <a:t>另存为图片</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下载含有图片和文章信息的</a:t>
            </a:r>
            <a:r>
              <a:rPr lang="en-US" altLang="zh-CN" dirty="0">
                <a:latin typeface="思源黑体" panose="020B0500000000000000" pitchFamily="34" charset="-122"/>
                <a:ea typeface="思源黑体" panose="020B0500000000000000" pitchFamily="34" charset="-122"/>
              </a:rPr>
              <a:t>PPT</a:t>
            </a:r>
          </a:p>
        </p:txBody>
      </p:sp>
      <p:sp>
        <p:nvSpPr>
          <p:cNvPr id="12" name="Rectangle 7"/>
          <p:cNvSpPr>
            <a:spLocks noChangeArrowheads="1"/>
          </p:cNvSpPr>
          <p:nvPr/>
        </p:nvSpPr>
        <p:spPr bwMode="auto">
          <a:xfrm>
            <a:off x="6243019" y="3631963"/>
            <a:ext cx="1357322" cy="28575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28680" name="矩形 14"/>
          <p:cNvSpPr>
            <a:spLocks noChangeArrowheads="1"/>
          </p:cNvSpPr>
          <p:nvPr/>
        </p:nvSpPr>
        <p:spPr bwMode="auto">
          <a:xfrm>
            <a:off x="5807968" y="1786915"/>
            <a:ext cx="2395207" cy="461665"/>
          </a:xfrm>
          <a:prstGeom prst="rect">
            <a:avLst/>
          </a:prstGeom>
          <a:noFill/>
          <a:ln w="9525">
            <a:noFill/>
            <a:miter lim="800000"/>
            <a:headEnd/>
            <a:tailEnd/>
          </a:ln>
        </p:spPr>
        <p:txBody>
          <a:bodyPr wrap="none">
            <a:spAutoFit/>
          </a:bodyPr>
          <a:lstStyle/>
          <a:p>
            <a:r>
              <a:rPr lang="zh-CN" altLang="en-US" sz="2400" b="1" dirty="0">
                <a:latin typeface="思源黑体" panose="020B0500000000000000" pitchFamily="34" charset="-122"/>
                <a:ea typeface="思源黑体" panose="020B0500000000000000" pitchFamily="34" charset="-122"/>
              </a:rPr>
              <a:t>储存文中图表：</a:t>
            </a:r>
            <a:endParaRPr lang="en-US" altLang="zh-CN" sz="2400" b="1" dirty="0">
              <a:latin typeface="思源黑体" panose="020B0500000000000000" pitchFamily="34" charset="-122"/>
              <a:ea typeface="思源黑体" panose="020B0500000000000000" pitchFamily="34" charset="-122"/>
            </a:endParaRPr>
          </a:p>
        </p:txBody>
      </p:sp>
      <p:sp>
        <p:nvSpPr>
          <p:cNvPr id="16" name="圆角矩形标注 15"/>
          <p:cNvSpPr>
            <a:spLocks noChangeArrowheads="1"/>
          </p:cNvSpPr>
          <p:nvPr/>
        </p:nvSpPr>
        <p:spPr bwMode="auto">
          <a:xfrm>
            <a:off x="7824192" y="2829651"/>
            <a:ext cx="1785950" cy="1087263"/>
          </a:xfrm>
          <a:prstGeom prst="wedgeRoundRectCallout">
            <a:avLst>
              <a:gd name="adj1" fmla="val -59951"/>
              <a:gd name="adj2" fmla="val 21547"/>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思源黑体" panose="020B0500000000000000" pitchFamily="34" charset="-122"/>
                <a:ea typeface="思源黑体" panose="020B0500000000000000" pitchFamily="34" charset="-122"/>
              </a:rPr>
              <a:t>可一键下载文章中所有图表（</a:t>
            </a:r>
            <a:r>
              <a:rPr lang="en-US" altLang="zh-CN" dirty="0">
                <a:latin typeface="思源黑体" panose="020B0500000000000000" pitchFamily="34" charset="-122"/>
                <a:ea typeface="思源黑体" panose="020B0500000000000000" pitchFamily="34" charset="-122"/>
              </a:rPr>
              <a:t>PPT</a:t>
            </a:r>
            <a:r>
              <a:rPr lang="zh-CN" altLang="en-US" dirty="0">
                <a:latin typeface="思源黑体" panose="020B0500000000000000" pitchFamily="34" charset="-122"/>
                <a:ea typeface="思源黑体" panose="020B0500000000000000" pitchFamily="34" charset="-122"/>
              </a:rPr>
              <a:t>格式）</a:t>
            </a:r>
            <a:endParaRPr lang="en-US" altLang="zh-CN" dirty="0">
              <a:latin typeface="思源黑体" panose="020B0500000000000000" pitchFamily="34" charset="-122"/>
              <a:ea typeface="思源黑体" panose="020B0500000000000000" pitchFamily="34" charset="-122"/>
            </a:endParaRPr>
          </a:p>
        </p:txBody>
      </p:sp>
      <p:pic>
        <p:nvPicPr>
          <p:cNvPr id="2051" name="Picture 3"/>
          <p:cNvPicPr>
            <a:picLocks noChangeAspect="1" noChangeArrowheads="1"/>
          </p:cNvPicPr>
          <p:nvPr/>
        </p:nvPicPr>
        <p:blipFill>
          <a:blip r:embed="rId4"/>
          <a:srcRect/>
          <a:stretch>
            <a:fillRect/>
          </a:stretch>
        </p:blipFill>
        <p:spPr bwMode="auto">
          <a:xfrm>
            <a:off x="1738282" y="1357299"/>
            <a:ext cx="3810000" cy="2600325"/>
          </a:xfrm>
          <a:prstGeom prst="rect">
            <a:avLst/>
          </a:prstGeom>
          <a:noFill/>
          <a:ln w="9525">
            <a:solidFill>
              <a:schemeClr val="bg1">
                <a:lumMod val="65000"/>
              </a:schemeClr>
            </a:solidFill>
            <a:miter lim="800000"/>
            <a:headEnd/>
            <a:tailEnd/>
          </a:ln>
          <a:effectLst/>
        </p:spPr>
      </p:pic>
      <p:sp>
        <p:nvSpPr>
          <p:cNvPr id="11" name="Rectangle 7"/>
          <p:cNvSpPr>
            <a:spLocks noChangeArrowheads="1"/>
          </p:cNvSpPr>
          <p:nvPr/>
        </p:nvSpPr>
        <p:spPr bwMode="auto">
          <a:xfrm>
            <a:off x="2952729" y="3429000"/>
            <a:ext cx="2279175" cy="50006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3" name="Rectangle 7"/>
          <p:cNvSpPr>
            <a:spLocks noChangeArrowheads="1"/>
          </p:cNvSpPr>
          <p:nvPr/>
        </p:nvSpPr>
        <p:spPr bwMode="auto">
          <a:xfrm>
            <a:off x="6456040" y="5340932"/>
            <a:ext cx="3000396" cy="35719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03258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2" grpId="0" animBg="1"/>
      <p:bldP spid="16" grpId="0" animBg="1"/>
      <p:bldP spid="11"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215680" y="1225053"/>
            <a:ext cx="7806879" cy="4808669"/>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bwMode="auto">
          <a:xfrm>
            <a:off x="623392" y="908720"/>
            <a:ext cx="7908925" cy="252028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平台</a:t>
            </a:r>
            <a:r>
              <a:rPr lang="zh-CN" altLang="en-US" sz="4400" dirty="0" smtClean="0">
                <a:latin typeface="思源黑体" panose="020B0500000000000000" pitchFamily="34" charset="-122"/>
                <a:ea typeface="思源黑体" panose="020B0500000000000000" pitchFamily="34" charset="-122"/>
              </a:rPr>
              <a:t>使用</a:t>
            </a:r>
            <a:endParaRPr lang="en-US" altLang="zh-CN" sz="4400" dirty="0" smtClean="0">
              <a:latin typeface="思源黑体" panose="020B0500000000000000" pitchFamily="34" charset="-122"/>
              <a:ea typeface="思源黑体" panose="020B0500000000000000" pitchFamily="34" charset="-122"/>
            </a:endParaRPr>
          </a:p>
          <a:p>
            <a:endParaRPr lang="en-US" altLang="zh-CN" sz="4400" dirty="0">
              <a:latin typeface="思源黑体" panose="020B0500000000000000" pitchFamily="34" charset="-122"/>
              <a:ea typeface="思源黑体" panose="020B0500000000000000" pitchFamily="34" charset="-122"/>
            </a:endParaRPr>
          </a:p>
          <a:p>
            <a:r>
              <a:rPr lang="en-US" altLang="zh-CN" sz="4000" dirty="0">
                <a:latin typeface="思源黑体" panose="020B0500000000000000" pitchFamily="34" charset="-122"/>
                <a:ea typeface="思源黑体" panose="020B0500000000000000" pitchFamily="34" charset="-122"/>
              </a:rPr>
              <a:t>B</a:t>
            </a:r>
            <a:r>
              <a:rPr lang="en-US" altLang="zh-CN" sz="4000" dirty="0" smtClean="0">
                <a:latin typeface="思源黑体" panose="020B0500000000000000" pitchFamily="34" charset="-122"/>
                <a:ea typeface="思源黑体" panose="020B0500000000000000" pitchFamily="34" charset="-122"/>
              </a:rPr>
              <a:t>. </a:t>
            </a:r>
            <a:r>
              <a:rPr lang="zh-CN" altLang="en-US" sz="4000" dirty="0">
                <a:latin typeface="思源黑体" panose="020B0500000000000000" pitchFamily="34" charset="-122"/>
                <a:ea typeface="思源黑体" panose="020B0500000000000000" pitchFamily="34" charset="-122"/>
              </a:rPr>
              <a:t>会议录</a:t>
            </a:r>
            <a:endParaRPr lang="en-US" altLang="zh-CN" sz="1600" dirty="0">
              <a:latin typeface="思源黑体" panose="020B0500000000000000" pitchFamily="34" charset="-122"/>
              <a:ea typeface="思源黑体" panose="020B0500000000000000" pitchFamily="34" charset="-122"/>
            </a:endParaRPr>
          </a:p>
        </p:txBody>
      </p:sp>
      <p:sp>
        <p:nvSpPr>
          <p:cNvPr id="6" name="Rectangle 7"/>
          <p:cNvSpPr>
            <a:spLocks noChangeArrowheads="1"/>
          </p:cNvSpPr>
          <p:nvPr/>
        </p:nvSpPr>
        <p:spPr bwMode="auto">
          <a:xfrm flipV="1">
            <a:off x="3359696" y="2276872"/>
            <a:ext cx="4248472" cy="28803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5" name="圆角矩形标注 4"/>
          <p:cNvSpPr>
            <a:spLocks noChangeArrowheads="1"/>
          </p:cNvSpPr>
          <p:nvPr/>
        </p:nvSpPr>
        <p:spPr bwMode="auto">
          <a:xfrm>
            <a:off x="7032104" y="3118864"/>
            <a:ext cx="3672408" cy="2326360"/>
          </a:xfrm>
          <a:prstGeom prst="wedgeRoundRectCallout">
            <a:avLst>
              <a:gd name="adj1" fmla="val -41490"/>
              <a:gd name="adj2" fmla="val -69962"/>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endParaRPr lang="en-US" altLang="zh-CN" dirty="0">
              <a:latin typeface="思源黑体" panose="020B0500000000000000" pitchFamily="34" charset="-122"/>
              <a:ea typeface="思源黑体" panose="020B0500000000000000" pitchFamily="34" charset="-122"/>
            </a:endParaRPr>
          </a:p>
          <a:p>
            <a:r>
              <a:rPr lang="en-US" altLang="zh-CN" dirty="0">
                <a:latin typeface="思源黑体" panose="020B0500000000000000" pitchFamily="34" charset="-122"/>
                <a:ea typeface="思源黑体" panose="020B0500000000000000" pitchFamily="34" charset="-122"/>
              </a:rPr>
              <a:t>ASME</a:t>
            </a:r>
            <a:r>
              <a:rPr lang="zh-CN" altLang="en-US" dirty="0">
                <a:latin typeface="思源黑体" panose="020B0500000000000000" pitchFamily="34" charset="-122"/>
                <a:ea typeface="思源黑体" panose="020B0500000000000000" pitchFamily="34" charset="-122"/>
              </a:rPr>
              <a:t>会议</a:t>
            </a:r>
            <a:r>
              <a:rPr lang="zh-CN" altLang="en-US" dirty="0" smtClean="0">
                <a:latin typeface="思源黑体" panose="020B0500000000000000" pitchFamily="34" charset="-122"/>
                <a:ea typeface="思源黑体" panose="020B0500000000000000" pitchFamily="34" charset="-122"/>
              </a:rPr>
              <a:t>录三</a:t>
            </a:r>
            <a:r>
              <a:rPr lang="zh-CN" altLang="en-US" dirty="0">
                <a:latin typeface="思源黑体" panose="020B0500000000000000" pitchFamily="34" charset="-122"/>
                <a:ea typeface="思源黑体" panose="020B0500000000000000" pitchFamily="34" charset="-122"/>
              </a:rPr>
              <a:t>种浏览</a:t>
            </a:r>
            <a:r>
              <a:rPr lang="zh-CN" altLang="en-US" dirty="0" smtClean="0">
                <a:latin typeface="思源黑体" panose="020B0500000000000000" pitchFamily="34" charset="-122"/>
                <a:ea typeface="思源黑体" panose="020B0500000000000000" pitchFamily="34" charset="-122"/>
              </a:rPr>
              <a:t>方式</a:t>
            </a:r>
            <a:endParaRPr lang="en-US" altLang="zh-CN" dirty="0" smtClean="0">
              <a:latin typeface="思源黑体" panose="020B0500000000000000" pitchFamily="34" charset="-122"/>
              <a:ea typeface="思源黑体" panose="020B0500000000000000" pitchFamily="34" charset="-122"/>
            </a:endParaRPr>
          </a:p>
          <a:p>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按系列</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按主题</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smtClean="0">
                <a:latin typeface="思源黑体" panose="020B0500000000000000" pitchFamily="34" charset="-122"/>
                <a:ea typeface="思源黑体" panose="020B0500000000000000" pitchFamily="34" charset="-122"/>
              </a:rPr>
              <a:t>按年份</a:t>
            </a:r>
            <a:endParaRPr lang="en-US" altLang="zh-CN" dirty="0" smtClean="0">
              <a:latin typeface="思源黑体" panose="020B0500000000000000" pitchFamily="34" charset="-122"/>
              <a:ea typeface="思源黑体" panose="020B0500000000000000" pitchFamily="34" charset="-122"/>
            </a:endParaRPr>
          </a:p>
          <a:p>
            <a:endParaRPr lang="en-US" altLang="zh-CN" dirty="0">
              <a:latin typeface="思源黑体" panose="020B0500000000000000" pitchFamily="34" charset="-122"/>
              <a:ea typeface="思源黑体" panose="020B0500000000000000" pitchFamily="34" charset="-122"/>
            </a:endParaRPr>
          </a:p>
          <a:p>
            <a:r>
              <a:rPr lang="en-US" altLang="zh-CN" b="1" dirty="0">
                <a:solidFill>
                  <a:schemeClr val="accent2">
                    <a:lumMod val="75000"/>
                  </a:schemeClr>
                </a:solidFill>
                <a:latin typeface="华文细黑" pitchFamily="2" charset="-122"/>
                <a:ea typeface="华文细黑" pitchFamily="2" charset="-122"/>
              </a:rPr>
              <a:t>※</a:t>
            </a:r>
            <a:r>
              <a:rPr lang="en-US" altLang="zh-CN" dirty="0">
                <a:latin typeface="华文细黑" pitchFamily="2" charset="-122"/>
                <a:ea typeface="华文细黑" pitchFamily="2" charset="-122"/>
              </a:rPr>
              <a:t> </a:t>
            </a:r>
            <a:r>
              <a:rPr lang="en-US" altLang="zh-CN" dirty="0" smtClean="0">
                <a:latin typeface="思源黑体" panose="020B0500000000000000" pitchFamily="34" charset="-122"/>
                <a:ea typeface="思源黑体" panose="020B0500000000000000" pitchFamily="34" charset="-122"/>
              </a:rPr>
              <a:t>ASME</a:t>
            </a:r>
            <a:r>
              <a:rPr lang="zh-CN" altLang="en-US" dirty="0">
                <a:latin typeface="思源黑体" panose="020B0500000000000000" pitchFamily="34" charset="-122"/>
                <a:ea typeface="思源黑体" panose="020B0500000000000000" pitchFamily="34" charset="-122"/>
              </a:rPr>
              <a:t>主办或参与合办</a:t>
            </a:r>
            <a:r>
              <a:rPr lang="zh-CN" altLang="en-US" dirty="0" smtClean="0">
                <a:latin typeface="思源黑体" panose="020B0500000000000000" pitchFamily="34" charset="-122"/>
                <a:ea typeface="思源黑体" panose="020B0500000000000000" pitchFamily="34" charset="-122"/>
              </a:rPr>
              <a:t>的</a:t>
            </a:r>
            <a:r>
              <a:rPr lang="zh-CN" altLang="en-US" dirty="0">
                <a:latin typeface="思源黑体" panose="020B0500000000000000" pitchFamily="34" charset="-122"/>
                <a:ea typeface="思源黑体" panose="020B0500000000000000" pitchFamily="34" charset="-122"/>
              </a:rPr>
              <a:t>会议</a:t>
            </a:r>
            <a:endParaRPr lang="en-US" altLang="en-US" dirty="0">
              <a:latin typeface="思源黑体" panose="020B0500000000000000" pitchFamily="34" charset="-122"/>
            </a:endParaRPr>
          </a:p>
          <a:p>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5369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srcRect/>
          <a:stretch>
            <a:fillRect/>
          </a:stretch>
        </p:blipFill>
        <p:spPr bwMode="auto">
          <a:xfrm>
            <a:off x="1631504" y="3356992"/>
            <a:ext cx="8640000" cy="2730376"/>
          </a:xfrm>
          <a:prstGeom prst="rect">
            <a:avLst/>
          </a:prstGeom>
          <a:ln>
            <a:noFill/>
          </a:ln>
          <a:effectLst>
            <a:outerShdw blurRad="292100" dist="139700" dir="2700000" algn="tl" rotWithShape="0">
              <a:srgbClr val="333333">
                <a:alpha val="65000"/>
              </a:srgbClr>
            </a:outerShdw>
          </a:effectLst>
        </p:spPr>
      </p:pic>
      <p:pic>
        <p:nvPicPr>
          <p:cNvPr id="6150" name="Picture 6"/>
          <p:cNvPicPr>
            <a:picLocks noChangeAspect="1" noChangeArrowheads="1"/>
          </p:cNvPicPr>
          <p:nvPr/>
        </p:nvPicPr>
        <p:blipFill>
          <a:blip r:embed="rId4"/>
          <a:srcRect/>
          <a:stretch>
            <a:fillRect/>
          </a:stretch>
        </p:blipFill>
        <p:spPr bwMode="auto">
          <a:xfrm>
            <a:off x="1631504" y="1014218"/>
            <a:ext cx="8640000" cy="1951758"/>
          </a:xfrm>
          <a:prstGeom prst="rect">
            <a:avLst/>
          </a:prstGeom>
          <a:ln>
            <a:noFill/>
          </a:ln>
          <a:effectLst>
            <a:outerShdw blurRad="292100" dist="139700" dir="2700000" algn="tl" rotWithShape="0">
              <a:srgbClr val="333333">
                <a:alpha val="65000"/>
              </a:srgbClr>
            </a:outerShdw>
          </a:effectLst>
        </p:spPr>
      </p:pic>
      <p:sp>
        <p:nvSpPr>
          <p:cNvPr id="13" name="Rectangle 7"/>
          <p:cNvSpPr>
            <a:spLocks noChangeArrowheads="1"/>
          </p:cNvSpPr>
          <p:nvPr/>
        </p:nvSpPr>
        <p:spPr bwMode="auto">
          <a:xfrm>
            <a:off x="1631504" y="3789040"/>
            <a:ext cx="5040560" cy="360039"/>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6" name="圆角矩形标注 8"/>
          <p:cNvSpPr>
            <a:spLocks noChangeArrowheads="1"/>
          </p:cNvSpPr>
          <p:nvPr/>
        </p:nvSpPr>
        <p:spPr bwMode="auto">
          <a:xfrm>
            <a:off x="695400" y="4437112"/>
            <a:ext cx="2714644" cy="1195782"/>
          </a:xfrm>
          <a:prstGeom prst="wedgeRoundRectCallout">
            <a:avLst>
              <a:gd name="adj1" fmla="val 18865"/>
              <a:gd name="adj2" fmla="val -6390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dirty="0">
                <a:latin typeface="思源黑体" panose="020B0500000000000000" pitchFamily="34" charset="-122"/>
                <a:ea typeface="思源黑体" panose="020B0500000000000000" pitchFamily="34" charset="-122"/>
              </a:rPr>
              <a:t>最新会议论文</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该会议的所有年份</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按会议涉及主题浏览</a:t>
            </a:r>
            <a:endParaRPr lang="en-US" altLang="zh-CN" dirty="0">
              <a:latin typeface="思源黑体" panose="020B0500000000000000" pitchFamily="34" charset="-122"/>
              <a:ea typeface="思源黑体" panose="020B0500000000000000" pitchFamily="34" charset="-122"/>
            </a:endParaRPr>
          </a:p>
        </p:txBody>
      </p:sp>
      <p:sp>
        <p:nvSpPr>
          <p:cNvPr id="9" name="圆角矩形标注 8"/>
          <p:cNvSpPr>
            <a:spLocks noChangeArrowheads="1"/>
          </p:cNvSpPr>
          <p:nvPr/>
        </p:nvSpPr>
        <p:spPr bwMode="auto">
          <a:xfrm>
            <a:off x="6312024" y="1628800"/>
            <a:ext cx="2232000" cy="1195782"/>
          </a:xfrm>
          <a:prstGeom prst="wedgeRoundRectCallout">
            <a:avLst>
              <a:gd name="adj1" fmla="val -56997"/>
              <a:gd name="adj2" fmla="val -21351"/>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按系列浏览</a:t>
            </a:r>
            <a:endParaRPr lang="en-US" altLang="zh-CN" dirty="0">
              <a:latin typeface="思源黑体" panose="020B0500000000000000" pitchFamily="34" charset="-122"/>
              <a:ea typeface="思源黑体" panose="020B0500000000000000" pitchFamily="34" charset="-122"/>
            </a:endParaRPr>
          </a:p>
          <a:p>
            <a:r>
              <a:rPr lang="zh-CN" altLang="en-US" dirty="0">
                <a:latin typeface="思源黑体" panose="020B0500000000000000" pitchFamily="34" charset="-122"/>
                <a:ea typeface="思源黑体" panose="020B0500000000000000" pitchFamily="34" charset="-122"/>
              </a:rPr>
              <a:t>一共有</a:t>
            </a:r>
            <a:r>
              <a:rPr lang="en-US" altLang="zh-CN" dirty="0">
                <a:latin typeface="思源黑体" panose="020B0500000000000000" pitchFamily="34" charset="-122"/>
                <a:ea typeface="思源黑体" panose="020B0500000000000000" pitchFamily="34" charset="-122"/>
              </a:rPr>
              <a:t>60</a:t>
            </a:r>
            <a:r>
              <a:rPr lang="zh-CN" altLang="en-US" dirty="0">
                <a:latin typeface="思源黑体" panose="020B0500000000000000" pitchFamily="34" charset="-122"/>
                <a:ea typeface="思源黑体" panose="020B0500000000000000" pitchFamily="34" charset="-122"/>
              </a:rPr>
              <a:t>种会议、</a:t>
            </a:r>
            <a:endParaRPr lang="en-US" altLang="zh-CN" dirty="0">
              <a:latin typeface="思源黑体" panose="020B0500000000000000" pitchFamily="34" charset="-122"/>
              <a:ea typeface="思源黑体" panose="020B0500000000000000" pitchFamily="34" charset="-122"/>
            </a:endParaRPr>
          </a:p>
          <a:p>
            <a:r>
              <a:rPr lang="zh-CN" altLang="en-US" dirty="0">
                <a:latin typeface="思源黑体" panose="020B0500000000000000" pitchFamily="34" charset="-122"/>
                <a:ea typeface="思源黑体" panose="020B0500000000000000" pitchFamily="34" charset="-122"/>
              </a:rPr>
              <a:t>按首字母顺序排列</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0204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500"/>
                                        <p:tgtEl>
                                          <p:spTgt spid="614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srcRect/>
          <a:stretch>
            <a:fillRect/>
          </a:stretch>
        </p:blipFill>
        <p:spPr bwMode="auto">
          <a:xfrm>
            <a:off x="1055440" y="3837678"/>
            <a:ext cx="7920000" cy="2515495"/>
          </a:xfrm>
          <a:prstGeom prst="rect">
            <a:avLst/>
          </a:prstGeom>
          <a:ln>
            <a:noFill/>
          </a:ln>
          <a:effectLst>
            <a:outerShdw blurRad="292100" dist="139700" dir="2700000" algn="tl" rotWithShape="0">
              <a:srgbClr val="333333">
                <a:alpha val="65000"/>
              </a:srgbClr>
            </a:outerShdw>
          </a:effectLst>
        </p:spPr>
      </p:pic>
      <p:pic>
        <p:nvPicPr>
          <p:cNvPr id="7170" name="Picture 2"/>
          <p:cNvPicPr>
            <a:picLocks noChangeAspect="1" noChangeArrowheads="1"/>
          </p:cNvPicPr>
          <p:nvPr/>
        </p:nvPicPr>
        <p:blipFill>
          <a:blip r:embed="rId4"/>
          <a:srcRect/>
          <a:stretch>
            <a:fillRect/>
          </a:stretch>
        </p:blipFill>
        <p:spPr bwMode="auto">
          <a:xfrm>
            <a:off x="1055440" y="908720"/>
            <a:ext cx="7920000" cy="2630400"/>
          </a:xfrm>
          <a:prstGeom prst="rect">
            <a:avLst/>
          </a:prstGeom>
          <a:ln>
            <a:noFill/>
          </a:ln>
          <a:effectLst>
            <a:outerShdw blurRad="292100" dist="139700" dir="2700000" algn="tl" rotWithShape="0">
              <a:srgbClr val="333333">
                <a:alpha val="65000"/>
              </a:srgbClr>
            </a:outerShdw>
          </a:effectLst>
        </p:spPr>
      </p:pic>
      <p:sp>
        <p:nvSpPr>
          <p:cNvPr id="8" name="圆角矩形标注 7"/>
          <p:cNvSpPr>
            <a:spLocks noChangeArrowheads="1"/>
          </p:cNvSpPr>
          <p:nvPr/>
        </p:nvSpPr>
        <p:spPr bwMode="auto">
          <a:xfrm>
            <a:off x="4847925" y="1988840"/>
            <a:ext cx="2952328" cy="1330496"/>
          </a:xfrm>
          <a:prstGeom prst="wedgeRoundRectCallout">
            <a:avLst>
              <a:gd name="adj1" fmla="val -56936"/>
              <a:gd name="adj2" fmla="val -24087"/>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点开某一年的</a:t>
            </a:r>
            <a:r>
              <a:rPr lang="zh-CN" altLang="en-US" dirty="0" smtClean="0">
                <a:latin typeface="思源黑体" panose="020B0500000000000000" pitchFamily="34" charset="-122"/>
                <a:ea typeface="思源黑体" panose="020B0500000000000000" pitchFamily="34" charset="-122"/>
              </a:rPr>
              <a:t>会议，</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可</a:t>
            </a:r>
            <a:r>
              <a:rPr lang="zh-CN" altLang="en-US" dirty="0">
                <a:latin typeface="思源黑体" panose="020B0500000000000000" pitchFamily="34" charset="-122"/>
                <a:ea typeface="思源黑体" panose="020B0500000000000000" pitchFamily="34" charset="-122"/>
              </a:rPr>
              <a:t>看见当年会议录的卷</a:t>
            </a:r>
            <a:r>
              <a:rPr lang="zh-CN" altLang="en-US" dirty="0" smtClean="0">
                <a:latin typeface="思源黑体" panose="020B0500000000000000" pitchFamily="34" charset="-122"/>
                <a:ea typeface="思源黑体" panose="020B0500000000000000" pitchFamily="34" charset="-122"/>
              </a:rPr>
              <a:t>数</a:t>
            </a:r>
            <a:endParaRPr lang="en-US" altLang="zh-CN" dirty="0" smtClean="0">
              <a:latin typeface="思源黑体" panose="020B0500000000000000" pitchFamily="34" charset="-122"/>
              <a:ea typeface="思源黑体" panose="020B0500000000000000" pitchFamily="34" charset="-122"/>
            </a:endParaRPr>
          </a:p>
          <a:p>
            <a:pPr>
              <a:lnSpc>
                <a:spcPts val="1000"/>
              </a:lnSpc>
            </a:pPr>
            <a:endParaRPr lang="en-US" altLang="zh-CN" dirty="0">
              <a:latin typeface="思源黑体" panose="020B0500000000000000" pitchFamily="34" charset="-122"/>
              <a:ea typeface="思源黑体" panose="020B0500000000000000" pitchFamily="34" charset="-122"/>
            </a:endParaRPr>
          </a:p>
          <a:p>
            <a:r>
              <a:rPr lang="en-US" altLang="zh-CN" b="1" dirty="0">
                <a:solidFill>
                  <a:schemeClr val="accent2">
                    <a:lumMod val="75000"/>
                  </a:schemeClr>
                </a:solidFill>
                <a:latin typeface="华文细黑" pitchFamily="2" charset="-122"/>
                <a:ea typeface="华文细黑" pitchFamily="2" charset="-122"/>
              </a:rPr>
              <a:t>※</a:t>
            </a:r>
            <a:r>
              <a:rPr lang="en-US" altLang="zh-CN" dirty="0">
                <a:solidFill>
                  <a:schemeClr val="accent2">
                    <a:lumMod val="75000"/>
                  </a:schemeClr>
                </a:solidFill>
                <a:latin typeface="华文细黑" pitchFamily="2" charset="-122"/>
                <a:ea typeface="华文细黑" pitchFamily="2" charset="-122"/>
              </a:rPr>
              <a:t> </a:t>
            </a:r>
            <a:r>
              <a:rPr lang="zh-CN" altLang="en-US" dirty="0">
                <a:latin typeface="思源黑体" panose="020B0500000000000000" pitchFamily="34" charset="-122"/>
                <a:ea typeface="思源黑体" panose="020B0500000000000000" pitchFamily="34" charset="-122"/>
              </a:rPr>
              <a:t>有些会议录一年仅一卷</a:t>
            </a:r>
            <a:endParaRPr lang="en-US" altLang="zh-CN" dirty="0">
              <a:latin typeface="思源黑体" panose="020B0500000000000000" pitchFamily="34" charset="-122"/>
              <a:ea typeface="思源黑体" panose="020B0500000000000000" pitchFamily="34" charset="-122"/>
            </a:endParaRPr>
          </a:p>
        </p:txBody>
      </p:sp>
      <p:sp>
        <p:nvSpPr>
          <p:cNvPr id="6" name="圆角矩形标注 5"/>
          <p:cNvSpPr>
            <a:spLocks noChangeArrowheads="1"/>
          </p:cNvSpPr>
          <p:nvPr/>
        </p:nvSpPr>
        <p:spPr bwMode="auto">
          <a:xfrm>
            <a:off x="8256240" y="3837678"/>
            <a:ext cx="2952328" cy="1330496"/>
          </a:xfrm>
          <a:prstGeom prst="wedgeRoundRectCallout">
            <a:avLst>
              <a:gd name="adj1" fmla="val -56936"/>
              <a:gd name="adj2" fmla="val -24087"/>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点开某一卷，可快速查询某一年会议录的所有卷数</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9448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095472" y="1214422"/>
            <a:ext cx="7634144" cy="5000660"/>
          </a:xfrm>
          <a:prstGeom prst="rect">
            <a:avLst/>
          </a:prstGeom>
          <a:ln>
            <a:noFill/>
          </a:ln>
          <a:effectLst>
            <a:outerShdw blurRad="292100" dist="139700" dir="2700000" algn="tl" rotWithShape="0">
              <a:srgbClr val="333333">
                <a:alpha val="65000"/>
              </a:srgbClr>
            </a:outerShdw>
          </a:effectLst>
        </p:spPr>
      </p:pic>
      <p:sp>
        <p:nvSpPr>
          <p:cNvPr id="10" name="圆角矩形标注 9"/>
          <p:cNvSpPr>
            <a:spLocks noChangeArrowheads="1"/>
          </p:cNvSpPr>
          <p:nvPr/>
        </p:nvSpPr>
        <p:spPr bwMode="auto">
          <a:xfrm>
            <a:off x="4367808" y="3714753"/>
            <a:ext cx="2740658" cy="1586456"/>
          </a:xfrm>
          <a:prstGeom prst="wedgeRoundRectCallout">
            <a:avLst>
              <a:gd name="adj1" fmla="val -57394"/>
              <a:gd name="adj2" fmla="val -22080"/>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点开某一卷、左栏可以看见该卷涉及主题</a:t>
            </a:r>
            <a:r>
              <a:rPr lang="zh-CN" altLang="en-US" dirty="0" smtClean="0">
                <a:latin typeface="思源黑体" panose="020B0500000000000000" pitchFamily="34" charset="-122"/>
                <a:ea typeface="思源黑体" panose="020B0500000000000000" pitchFamily="34" charset="-122"/>
              </a:rPr>
              <a:t>板块，每个</a:t>
            </a:r>
            <a:r>
              <a:rPr lang="zh-CN" altLang="en-US" dirty="0">
                <a:latin typeface="思源黑体" panose="020B0500000000000000" pitchFamily="34" charset="-122"/>
                <a:ea typeface="思源黑体" panose="020B0500000000000000" pitchFamily="34" charset="-122"/>
              </a:rPr>
              <a:t>板块下由不同与会者撰写的文章</a:t>
            </a:r>
            <a:endParaRPr lang="en-US" altLang="zh-CN" dirty="0">
              <a:latin typeface="思源黑体" panose="020B0500000000000000" pitchFamily="34" charset="-122"/>
              <a:ea typeface="思源黑体" panose="020B0500000000000000" pitchFamily="34" charset="-122"/>
            </a:endParaRPr>
          </a:p>
        </p:txBody>
      </p:sp>
      <p:sp>
        <p:nvSpPr>
          <p:cNvPr id="9" name="Rectangle 7"/>
          <p:cNvSpPr>
            <a:spLocks noChangeArrowheads="1"/>
          </p:cNvSpPr>
          <p:nvPr/>
        </p:nvSpPr>
        <p:spPr bwMode="auto">
          <a:xfrm>
            <a:off x="2095472" y="3857628"/>
            <a:ext cx="1840288" cy="2357454"/>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4091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1775520" y="980728"/>
            <a:ext cx="8714014" cy="4315032"/>
          </a:xfrm>
          <a:prstGeom prst="rect">
            <a:avLst/>
          </a:prstGeom>
          <a:ln>
            <a:noFill/>
          </a:ln>
          <a:effectLst>
            <a:outerShdw blurRad="292100" dist="139700" dir="2700000" algn="tl" rotWithShape="0">
              <a:srgbClr val="333333">
                <a:alpha val="65000"/>
              </a:srgbClr>
            </a:outerShdw>
          </a:effectLst>
        </p:spPr>
      </p:pic>
      <p:sp>
        <p:nvSpPr>
          <p:cNvPr id="7" name="圆角矩形标注 6"/>
          <p:cNvSpPr>
            <a:spLocks noChangeArrowheads="1"/>
          </p:cNvSpPr>
          <p:nvPr/>
        </p:nvSpPr>
        <p:spPr bwMode="auto">
          <a:xfrm>
            <a:off x="5447928" y="5381203"/>
            <a:ext cx="4032448" cy="1000125"/>
          </a:xfrm>
          <a:prstGeom prst="wedgeRoundRectCallout">
            <a:avLst>
              <a:gd name="adj1" fmla="val -22974"/>
              <a:gd name="adj2" fmla="val -7138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会议录文章和期刊文章页面结构</a:t>
            </a:r>
            <a:r>
              <a:rPr lang="zh-CN" altLang="en-US" dirty="0" smtClean="0">
                <a:latin typeface="思源黑体" panose="020B0500000000000000" pitchFamily="34" charset="-122"/>
                <a:ea typeface="思源黑体" panose="020B0500000000000000" pitchFamily="34" charset="-122"/>
              </a:rPr>
              <a:t>相似，不同</a:t>
            </a:r>
            <a:r>
              <a:rPr lang="zh-CN" altLang="en-US" dirty="0">
                <a:latin typeface="思源黑体" panose="020B0500000000000000" pitchFamily="34" charset="-122"/>
                <a:ea typeface="思源黑体" panose="020B0500000000000000" pitchFamily="34" charset="-122"/>
              </a:rPr>
              <a:t>的是没有参考文献和插图</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28549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3"/>
          <a:srcRect r="1057"/>
          <a:stretch/>
        </p:blipFill>
        <p:spPr bwMode="auto">
          <a:xfrm>
            <a:off x="479376" y="980728"/>
            <a:ext cx="7344816" cy="3772800"/>
          </a:xfrm>
          <a:prstGeom prst="rect">
            <a:avLst/>
          </a:prstGeom>
          <a:ln>
            <a:noFill/>
          </a:ln>
          <a:effectLst>
            <a:outerShdw blurRad="292100" dist="139700" dir="2700000" algn="tl" rotWithShape="0">
              <a:srgbClr val="333333">
                <a:alpha val="65000"/>
              </a:srgbClr>
            </a:outerShdw>
          </a:effectLst>
        </p:spPr>
      </p:pic>
      <p:sp>
        <p:nvSpPr>
          <p:cNvPr id="7" name="圆角矩形标注 6"/>
          <p:cNvSpPr>
            <a:spLocks noChangeArrowheads="1"/>
          </p:cNvSpPr>
          <p:nvPr/>
        </p:nvSpPr>
        <p:spPr bwMode="auto">
          <a:xfrm>
            <a:off x="4331804" y="2132856"/>
            <a:ext cx="7164796" cy="4176464"/>
          </a:xfrm>
          <a:prstGeom prst="wedgeRoundRectCallout">
            <a:avLst>
              <a:gd name="adj1" fmla="val -54481"/>
              <a:gd name="adj2" fmla="val -20560"/>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nSpc>
                <a:spcPct val="150000"/>
              </a:lnSpc>
            </a:pPr>
            <a:r>
              <a:rPr lang="zh-CN" altLang="en-US" sz="1600" b="1" dirty="0" smtClean="0">
                <a:latin typeface="思源黑体" panose="020B0500000000000000" pitchFamily="34" charset="-122"/>
                <a:ea typeface="思源黑体" panose="020B0500000000000000" pitchFamily="34" charset="-122"/>
              </a:rPr>
              <a:t>按</a:t>
            </a:r>
            <a:r>
              <a:rPr lang="zh-CN" altLang="en-US" sz="1600" b="1" dirty="0">
                <a:latin typeface="思源黑体" panose="020B0500000000000000" pitchFamily="34" charset="-122"/>
                <a:ea typeface="思源黑体" panose="020B0500000000000000" pitchFamily="34" charset="-122"/>
              </a:rPr>
              <a:t>主题类别</a:t>
            </a:r>
            <a:r>
              <a:rPr lang="zh-CN" altLang="en-US" sz="1600" b="1" dirty="0" smtClean="0">
                <a:latin typeface="思源黑体" panose="020B0500000000000000" pitchFamily="34" charset="-122"/>
                <a:ea typeface="思源黑体" panose="020B0500000000000000" pitchFamily="34" charset="-122"/>
              </a:rPr>
              <a:t>浏览</a:t>
            </a:r>
            <a:endParaRPr lang="en-US" altLang="zh-CN" sz="1600" b="1" dirty="0" smtClean="0">
              <a:latin typeface="思源黑体" panose="020B0500000000000000" pitchFamily="34" charset="-122"/>
              <a:ea typeface="思源黑体" panose="020B0500000000000000" pitchFamily="34" charset="-122"/>
            </a:endParaRPr>
          </a:p>
          <a:p>
            <a:pPr>
              <a:lnSpc>
                <a:spcPts val="1200"/>
              </a:lnSpc>
            </a:pPr>
            <a:endParaRPr lang="en-US" altLang="zh-CN" sz="1600" b="1" dirty="0">
              <a:latin typeface="思源黑体" panose="020B0500000000000000" pitchFamily="34" charset="-122"/>
              <a:ea typeface="思源黑体" panose="020B0500000000000000" pitchFamily="34" charset="-122"/>
            </a:endParaRPr>
          </a:p>
          <a:p>
            <a:pPr fontAlgn="base">
              <a:lnSpc>
                <a:spcPct val="150000"/>
              </a:lnSpc>
            </a:pPr>
            <a:r>
              <a:rPr lang="en-US" altLang="en-US" sz="1600" dirty="0">
                <a:latin typeface="思源黑体" panose="020B0500000000000000" pitchFamily="34" charset="-122"/>
              </a:rPr>
              <a:t>Multidisciplinary Engineering </a:t>
            </a:r>
            <a:r>
              <a:rPr lang="en-US" altLang="en-US" sz="1600" dirty="0" smtClean="0">
                <a:latin typeface="思源黑体" panose="020B0500000000000000" pitchFamily="34" charset="-122"/>
              </a:rPr>
              <a:t> </a:t>
            </a:r>
            <a:r>
              <a:rPr lang="zh-CN" altLang="en-US" sz="1600" dirty="0" smtClean="0">
                <a:latin typeface="思源黑体" panose="020B0500000000000000" pitchFamily="34" charset="-122"/>
                <a:ea typeface="思源黑体" panose="020B0500000000000000" pitchFamily="34" charset="-122"/>
              </a:rPr>
              <a:t>多</a:t>
            </a:r>
            <a:r>
              <a:rPr lang="zh-CN" altLang="en-US" sz="1600" dirty="0">
                <a:latin typeface="思源黑体" panose="020B0500000000000000" pitchFamily="34" charset="-122"/>
                <a:ea typeface="思源黑体" panose="020B0500000000000000" pitchFamily="34" charset="-122"/>
              </a:rPr>
              <a:t>学科工程</a:t>
            </a:r>
            <a:endParaRPr lang="en-US" altLang="en-US" sz="1600" dirty="0">
              <a:latin typeface="思源黑体" panose="020B0500000000000000" pitchFamily="34" charset="-122"/>
            </a:endParaRPr>
          </a:p>
          <a:p>
            <a:pPr fontAlgn="base">
              <a:lnSpc>
                <a:spcPct val="150000"/>
              </a:lnSpc>
            </a:pPr>
            <a:r>
              <a:rPr lang="en-US" altLang="en-US" sz="1600" dirty="0">
                <a:latin typeface="思源黑体" panose="020B0500000000000000" pitchFamily="34" charset="-122"/>
              </a:rPr>
              <a:t>Biomedical and Biotechnology </a:t>
            </a:r>
            <a:r>
              <a:rPr lang="en-US" altLang="en-US" sz="1600" dirty="0" smtClean="0">
                <a:latin typeface="思源黑体" panose="020B0500000000000000" pitchFamily="34" charset="-122"/>
              </a:rPr>
              <a:t>Engineering  </a:t>
            </a:r>
            <a:r>
              <a:rPr lang="zh-CN" altLang="en-US" sz="1600" dirty="0" smtClean="0">
                <a:latin typeface="思源黑体" panose="020B0500000000000000" pitchFamily="34" charset="-122"/>
                <a:ea typeface="思源黑体" panose="020B0500000000000000" pitchFamily="34" charset="-122"/>
              </a:rPr>
              <a:t>生物医学</a:t>
            </a:r>
            <a:r>
              <a:rPr lang="zh-CN" altLang="en-US" sz="1600" dirty="0">
                <a:latin typeface="思源黑体" panose="020B0500000000000000" pitchFamily="34" charset="-122"/>
                <a:ea typeface="思源黑体" panose="020B0500000000000000" pitchFamily="34" charset="-122"/>
              </a:rPr>
              <a:t>和生物技术工程</a:t>
            </a:r>
            <a:endParaRPr lang="en-US" altLang="en-US" sz="1600" dirty="0">
              <a:latin typeface="思源黑体" panose="020B0500000000000000" pitchFamily="34" charset="-122"/>
            </a:endParaRPr>
          </a:p>
          <a:p>
            <a:pPr fontAlgn="base">
              <a:lnSpc>
                <a:spcPct val="150000"/>
              </a:lnSpc>
            </a:pPr>
            <a:r>
              <a:rPr lang="en-US" altLang="en-US" sz="1600" dirty="0">
                <a:latin typeface="思源黑体" panose="020B0500000000000000" pitchFamily="34" charset="-122"/>
              </a:rPr>
              <a:t>Design Engineering </a:t>
            </a:r>
            <a:r>
              <a:rPr lang="en-US" altLang="en-US" sz="1600" dirty="0" smtClean="0">
                <a:latin typeface="思源黑体" panose="020B0500000000000000" pitchFamily="34" charset="-122"/>
              </a:rPr>
              <a:t> </a:t>
            </a:r>
            <a:r>
              <a:rPr lang="zh-CN" altLang="en-US" sz="1600" dirty="0" smtClean="0">
                <a:latin typeface="思源黑体" panose="020B0500000000000000" pitchFamily="34" charset="-122"/>
                <a:ea typeface="思源黑体" panose="020B0500000000000000" pitchFamily="34" charset="-122"/>
              </a:rPr>
              <a:t>工程设计</a:t>
            </a:r>
            <a:endParaRPr lang="en-US" altLang="en-US" sz="1600" dirty="0">
              <a:latin typeface="思源黑体" panose="020B0500000000000000" pitchFamily="34" charset="-122"/>
            </a:endParaRPr>
          </a:p>
          <a:p>
            <a:pPr fontAlgn="base">
              <a:lnSpc>
                <a:spcPct val="150000"/>
              </a:lnSpc>
            </a:pPr>
            <a:r>
              <a:rPr lang="en-US" altLang="en-US" sz="1600" dirty="0">
                <a:latin typeface="思源黑体" panose="020B0500000000000000" pitchFamily="34" charset="-122"/>
              </a:rPr>
              <a:t>Manufacturing and Materials </a:t>
            </a:r>
            <a:r>
              <a:rPr lang="en-US" altLang="en-US" sz="1600" dirty="0" smtClean="0">
                <a:latin typeface="思源黑体" panose="020B0500000000000000" pitchFamily="34" charset="-122"/>
              </a:rPr>
              <a:t>Engineering  </a:t>
            </a:r>
            <a:r>
              <a:rPr lang="zh-CN" altLang="en-US" sz="1600" dirty="0" smtClean="0">
                <a:latin typeface="思源黑体" panose="020B0500000000000000" pitchFamily="34" charset="-122"/>
                <a:ea typeface="思源黑体" panose="020B0500000000000000" pitchFamily="34" charset="-122"/>
              </a:rPr>
              <a:t>制造</a:t>
            </a:r>
            <a:r>
              <a:rPr lang="zh-CN" altLang="en-US" sz="1600" dirty="0">
                <a:latin typeface="思源黑体" panose="020B0500000000000000" pitchFamily="34" charset="-122"/>
                <a:ea typeface="思源黑体" panose="020B0500000000000000" pitchFamily="34" charset="-122"/>
              </a:rPr>
              <a:t>与材料工程</a:t>
            </a:r>
            <a:endParaRPr lang="en-US" altLang="en-US" sz="1600" dirty="0">
              <a:latin typeface="思源黑体" panose="020B0500000000000000" pitchFamily="34" charset="-122"/>
            </a:endParaRPr>
          </a:p>
          <a:p>
            <a:pPr fontAlgn="base">
              <a:lnSpc>
                <a:spcPct val="150000"/>
              </a:lnSpc>
            </a:pPr>
            <a:r>
              <a:rPr lang="en-US" altLang="en-US" sz="1600" dirty="0">
                <a:latin typeface="思源黑体" panose="020B0500000000000000" pitchFamily="34" charset="-122"/>
              </a:rPr>
              <a:t>Microtechnology and </a:t>
            </a:r>
            <a:r>
              <a:rPr lang="en-US" altLang="en-US" sz="1600" dirty="0" smtClean="0">
                <a:latin typeface="思源黑体" panose="020B0500000000000000" pitchFamily="34" charset="-122"/>
              </a:rPr>
              <a:t>Nanotechnology  </a:t>
            </a:r>
            <a:r>
              <a:rPr lang="zh-CN" altLang="en-US" sz="1600" dirty="0" smtClean="0">
                <a:latin typeface="思源黑体" panose="020B0500000000000000" pitchFamily="34" charset="-122"/>
                <a:ea typeface="思源黑体" panose="020B0500000000000000" pitchFamily="34" charset="-122"/>
              </a:rPr>
              <a:t>微米</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纳米技术</a:t>
            </a:r>
            <a:endParaRPr lang="en-US" altLang="en-US" sz="1600" dirty="0">
              <a:latin typeface="思源黑体" panose="020B0500000000000000" pitchFamily="34" charset="-122"/>
            </a:endParaRPr>
          </a:p>
          <a:p>
            <a:pPr fontAlgn="base">
              <a:lnSpc>
                <a:spcPct val="150000"/>
              </a:lnSpc>
            </a:pPr>
            <a:r>
              <a:rPr lang="en-US" altLang="en-US" sz="1600" dirty="0">
                <a:latin typeface="思源黑体" panose="020B0500000000000000" pitchFamily="34" charset="-122"/>
              </a:rPr>
              <a:t>Nuclear Engineering </a:t>
            </a:r>
            <a:r>
              <a:rPr lang="en-US" altLang="en-US" sz="1600" dirty="0" smtClean="0">
                <a:latin typeface="思源黑体" panose="020B0500000000000000" pitchFamily="34" charset="-122"/>
              </a:rPr>
              <a:t> </a:t>
            </a:r>
            <a:r>
              <a:rPr lang="zh-CN" altLang="en-US" sz="1600" dirty="0" smtClean="0">
                <a:latin typeface="思源黑体" panose="020B0500000000000000" pitchFamily="34" charset="-122"/>
                <a:ea typeface="思源黑体" panose="020B0500000000000000" pitchFamily="34" charset="-122"/>
              </a:rPr>
              <a:t>核工程</a:t>
            </a:r>
            <a:endParaRPr lang="en-US" altLang="en-US" sz="1600" dirty="0">
              <a:latin typeface="思源黑体" panose="020B0500000000000000" pitchFamily="34" charset="-122"/>
            </a:endParaRPr>
          </a:p>
          <a:p>
            <a:pPr fontAlgn="base">
              <a:lnSpc>
                <a:spcPct val="150000"/>
              </a:lnSpc>
            </a:pPr>
            <a:r>
              <a:rPr lang="en-US" altLang="en-US" sz="1600" dirty="0">
                <a:latin typeface="思源黑体" panose="020B0500000000000000" pitchFamily="34" charset="-122"/>
              </a:rPr>
              <a:t>Power and </a:t>
            </a:r>
            <a:r>
              <a:rPr lang="en-US" altLang="en-US" sz="1600" dirty="0" smtClean="0">
                <a:latin typeface="思源黑体" panose="020B0500000000000000" pitchFamily="34" charset="-122"/>
              </a:rPr>
              <a:t>Energy  </a:t>
            </a:r>
            <a:r>
              <a:rPr lang="zh-CN" altLang="en-US" sz="1600" dirty="0">
                <a:latin typeface="思源黑体" panose="020B0500000000000000" pitchFamily="34" charset="-122"/>
                <a:ea typeface="思源黑体" panose="020B0500000000000000" pitchFamily="34" charset="-122"/>
              </a:rPr>
              <a:t>动力与能源</a:t>
            </a:r>
            <a:endParaRPr lang="en-US" altLang="zh-CN" sz="1600" dirty="0">
              <a:latin typeface="思源黑体" panose="020B0500000000000000" pitchFamily="34" charset="-122"/>
              <a:ea typeface="思源黑体" panose="020B0500000000000000" pitchFamily="34" charset="-122"/>
            </a:endParaRPr>
          </a:p>
          <a:p>
            <a:pPr fontAlgn="base">
              <a:lnSpc>
                <a:spcPct val="150000"/>
              </a:lnSpc>
            </a:pPr>
            <a:r>
              <a:rPr lang="en-US" altLang="en-US" sz="1600" dirty="0">
                <a:latin typeface="思源黑体" panose="020B0500000000000000" pitchFamily="34" charset="-122"/>
              </a:rPr>
              <a:t>Pressure </a:t>
            </a:r>
            <a:r>
              <a:rPr lang="en-US" altLang="en-US" sz="1600" dirty="0" smtClean="0">
                <a:latin typeface="思源黑体" panose="020B0500000000000000" pitchFamily="34" charset="-122"/>
              </a:rPr>
              <a:t>Technology  </a:t>
            </a:r>
            <a:r>
              <a:rPr lang="zh-CN" altLang="en-US" sz="1600" dirty="0">
                <a:latin typeface="思源黑体" panose="020B0500000000000000" pitchFamily="34" charset="-122"/>
                <a:ea typeface="思源黑体" panose="020B0500000000000000" pitchFamily="34" charset="-122"/>
              </a:rPr>
              <a:t>压力</a:t>
            </a:r>
            <a:r>
              <a:rPr lang="zh-CN" altLang="en-US" sz="1600" dirty="0" smtClean="0">
                <a:latin typeface="思源黑体" panose="020B0500000000000000" pitchFamily="34" charset="-122"/>
                <a:ea typeface="思源黑体" panose="020B0500000000000000" pitchFamily="34" charset="-122"/>
              </a:rPr>
              <a:t>技术</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6150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79375" y="980728"/>
            <a:ext cx="7920000" cy="4765748"/>
          </a:xfrm>
          <a:prstGeom prst="rect">
            <a:avLst/>
          </a:prstGeom>
          <a:ln>
            <a:noFill/>
          </a:ln>
          <a:effectLst>
            <a:outerShdw blurRad="292100" dist="139700" dir="2700000" algn="tl" rotWithShape="0">
              <a:srgbClr val="333333">
                <a:alpha val="65000"/>
              </a:srgbClr>
            </a:outerShdw>
          </a:effectLst>
        </p:spPr>
      </p:pic>
      <p:sp>
        <p:nvSpPr>
          <p:cNvPr id="7" name="圆角矩形标注 6"/>
          <p:cNvSpPr>
            <a:spLocks noChangeArrowheads="1"/>
          </p:cNvSpPr>
          <p:nvPr/>
        </p:nvSpPr>
        <p:spPr bwMode="auto">
          <a:xfrm>
            <a:off x="7608168" y="2492896"/>
            <a:ext cx="1944216" cy="1296144"/>
          </a:xfrm>
          <a:prstGeom prst="wedgeRoundRectCallout">
            <a:avLst>
              <a:gd name="adj1" fmla="val -59864"/>
              <a:gd name="adj2" fmla="val -21876"/>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按年份</a:t>
            </a:r>
            <a:r>
              <a:rPr lang="zh-CN" altLang="en-US" dirty="0" smtClean="0">
                <a:latin typeface="思源黑体" panose="020B0500000000000000" pitchFamily="34" charset="-122"/>
                <a:ea typeface="思源黑体" panose="020B0500000000000000" pitchFamily="34" charset="-122"/>
              </a:rPr>
              <a:t>浏览，</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每</a:t>
            </a:r>
            <a:r>
              <a:rPr lang="zh-CN" altLang="en-US" dirty="0">
                <a:latin typeface="思源黑体" panose="020B0500000000000000" pitchFamily="34" charset="-122"/>
                <a:ea typeface="思源黑体" panose="020B0500000000000000" pitchFamily="34" charset="-122"/>
              </a:rPr>
              <a:t>种</a:t>
            </a:r>
            <a:r>
              <a:rPr lang="zh-CN" altLang="en-US" dirty="0" smtClean="0">
                <a:latin typeface="思源黑体" panose="020B0500000000000000" pitchFamily="34" charset="-122"/>
                <a:ea typeface="思源黑体" panose="020B0500000000000000" pitchFamily="34" charset="-122"/>
              </a:rPr>
              <a:t>会议</a:t>
            </a:r>
            <a:r>
              <a:rPr lang="zh-CN" altLang="en-US" dirty="0">
                <a:latin typeface="思源黑体" panose="020B0500000000000000" pitchFamily="34" charset="-122"/>
                <a:ea typeface="思源黑体" panose="020B0500000000000000" pitchFamily="34" charset="-122"/>
              </a:rPr>
              <a:t>按</a:t>
            </a:r>
            <a:r>
              <a:rPr lang="zh-CN" altLang="en-US" dirty="0" smtClean="0">
                <a:latin typeface="思源黑体" panose="020B0500000000000000" pitchFamily="34" charset="-122"/>
                <a:ea typeface="思源黑体" panose="020B0500000000000000" pitchFamily="34" charset="-122"/>
              </a:rPr>
              <a:t>卷数</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分开排列呈现</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493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txBox="1">
            <a:spLocks/>
          </p:cNvSpPr>
          <p:nvPr/>
        </p:nvSpPr>
        <p:spPr bwMode="auto">
          <a:xfrm>
            <a:off x="2141538" y="1556792"/>
            <a:ext cx="5394623" cy="965200"/>
          </a:xfrm>
          <a:prstGeom prst="rect">
            <a:avLst/>
          </a:prstGeom>
          <a:noFill/>
          <a:ln w="9525">
            <a:noFill/>
            <a:miter lim="800000"/>
            <a:headEnd/>
            <a:tailEnd/>
          </a:ln>
        </p:spPr>
        <p:txBody>
          <a:bodyPr anchor="ctr"/>
          <a:lstStyle/>
          <a:p>
            <a:r>
              <a:rPr lang="en-US" altLang="zh-CN" sz="4400" dirty="0">
                <a:latin typeface="思源黑体" panose="020B0500000000000000" pitchFamily="34" charset="-122"/>
                <a:ea typeface="思源黑体" panose="020B0500000000000000" pitchFamily="34" charset="-122"/>
              </a:rPr>
              <a:t>ASME </a:t>
            </a:r>
            <a:r>
              <a:rPr lang="zh-CN" altLang="en-US" sz="4400" dirty="0">
                <a:latin typeface="思源黑体" panose="020B0500000000000000" pitchFamily="34" charset="-122"/>
                <a:ea typeface="思源黑体" panose="020B0500000000000000" pitchFamily="34" charset="-122"/>
              </a:rPr>
              <a:t>出版物</a:t>
            </a:r>
            <a:endParaRPr lang="en-US" altLang="zh-CN" sz="4400" dirty="0">
              <a:latin typeface="思源黑体" panose="020B0500000000000000" pitchFamily="34" charset="-122"/>
              <a:ea typeface="思源黑体" panose="020B0500000000000000"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3131263045"/>
              </p:ext>
            </p:extLst>
          </p:nvPr>
        </p:nvGraphicFramePr>
        <p:xfrm>
          <a:off x="2152657" y="3068960"/>
          <a:ext cx="7410846" cy="1828800"/>
        </p:xfrm>
        <a:graphic>
          <a:graphicData uri="http://schemas.openxmlformats.org/drawingml/2006/table">
            <a:tbl>
              <a:tblPr firstRow="1" bandRow="1">
                <a:tableStyleId>{69CF1AB2-1976-4502-BF36-3FF5EA218861}</a:tableStyleId>
              </a:tblPr>
              <a:tblGrid>
                <a:gridCol w="4386510">
                  <a:extLst>
                    <a:ext uri="{9D8B030D-6E8A-4147-A177-3AD203B41FA5}">
                      <a16:colId xmlns:a16="http://schemas.microsoft.com/office/drawing/2014/main" val="577172946"/>
                    </a:ext>
                  </a:extLst>
                </a:gridCol>
                <a:gridCol w="3024336">
                  <a:extLst>
                    <a:ext uri="{9D8B030D-6E8A-4147-A177-3AD203B41FA5}">
                      <a16:colId xmlns:a16="http://schemas.microsoft.com/office/drawing/2014/main" val="388452428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dirty="0" smtClean="0">
                          <a:latin typeface="思源黑体" panose="020B0500000000000000" pitchFamily="34" charset="-122"/>
                          <a:ea typeface="思源黑体" panose="020B0500000000000000" pitchFamily="34" charset="-122"/>
                        </a:rPr>
                        <a:t>ASME Journals		</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zh-CN" altLang="en-US" sz="2400" b="0" dirty="0" smtClean="0">
                          <a:latin typeface="思源黑体" panose="020B0500000000000000" pitchFamily="34" charset="-122"/>
                          <a:ea typeface="思源黑体" panose="020B0500000000000000" pitchFamily="34" charset="-122"/>
                        </a:rPr>
                        <a:t>期刊</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564191"/>
                  </a:ext>
                </a:extLst>
              </a:tr>
              <a:tr h="370840">
                <a:tc>
                  <a:txBody>
                    <a:bodyPr/>
                    <a:lstStyle/>
                    <a:p>
                      <a:r>
                        <a:rPr lang="en-US" altLang="zh-CN" sz="2400" b="0" dirty="0" smtClean="0">
                          <a:latin typeface="思源黑体" panose="020B0500000000000000" pitchFamily="34" charset="-122"/>
                          <a:ea typeface="思源黑体" panose="020B0500000000000000" pitchFamily="34" charset="-122"/>
                        </a:rPr>
                        <a:t>ASME Proceedings</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zh-CN" altLang="en-US" sz="2400" b="0" dirty="0" smtClean="0">
                          <a:latin typeface="思源黑体" panose="020B0500000000000000" pitchFamily="34" charset="-122"/>
                          <a:ea typeface="思源黑体" panose="020B0500000000000000" pitchFamily="34" charset="-122"/>
                        </a:rPr>
                        <a:t>会议录</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4757787"/>
                  </a:ext>
                </a:extLst>
              </a:tr>
              <a:tr h="370840">
                <a:tc>
                  <a:txBody>
                    <a:bodyPr/>
                    <a:lstStyle/>
                    <a:p>
                      <a:r>
                        <a:rPr lang="en-US" altLang="zh-CN" sz="2400" b="0" dirty="0" smtClean="0">
                          <a:latin typeface="思源黑体" panose="020B0500000000000000" pitchFamily="34" charset="-122"/>
                          <a:ea typeface="思源黑体" panose="020B0500000000000000" pitchFamily="34" charset="-122"/>
                        </a:rPr>
                        <a:t>ASME eBooks	</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zh-CN" altLang="en-US" sz="2400" b="0" dirty="0" smtClean="0">
                          <a:latin typeface="思源黑体" panose="020B0500000000000000" pitchFamily="34" charset="-122"/>
                          <a:ea typeface="思源黑体" panose="020B0500000000000000" pitchFamily="34" charset="-122"/>
                        </a:rPr>
                        <a:t>电子图书</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8639544"/>
                  </a:ext>
                </a:extLst>
              </a:tr>
              <a:tr h="370840">
                <a:tc>
                  <a:txBody>
                    <a:bodyPr/>
                    <a:lstStyle/>
                    <a:p>
                      <a:r>
                        <a:rPr lang="en-US" altLang="zh-CN" sz="2400" b="0" dirty="0" smtClean="0">
                          <a:latin typeface="思源黑体" panose="020B0500000000000000" pitchFamily="34" charset="-122"/>
                          <a:ea typeface="思源黑体" panose="020B0500000000000000" pitchFamily="34" charset="-122"/>
                        </a:rPr>
                        <a:t>ASME Standards </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zh-CN" altLang="en-US" sz="2400" b="0" dirty="0" smtClean="0">
                          <a:latin typeface="思源黑体" panose="020B0500000000000000" pitchFamily="34" charset="-122"/>
                          <a:ea typeface="思源黑体" panose="020B0500000000000000" pitchFamily="34" charset="-122"/>
                        </a:rPr>
                        <a:t>标准</a:t>
                      </a:r>
                      <a:endParaRPr lang="zh-CN" altLang="en-US" sz="2400" b="0" dirty="0">
                        <a:latin typeface="思源黑体" panose="020B0500000000000000" pitchFamily="34" charset="-122"/>
                        <a:ea typeface="思源黑体" panose="020B0500000000000000"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8110616"/>
                  </a:ext>
                </a:extLst>
              </a:tr>
            </a:tbl>
          </a:graphicData>
        </a:graphic>
      </p:graphicFrame>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552384" y="926016"/>
            <a:ext cx="2352868" cy="1362655"/>
          </a:xfrm>
          <a:prstGeom prst="rect">
            <a:avLst/>
          </a:prstGeom>
          <a:noFill/>
          <a:ln w="9525">
            <a:noFill/>
            <a:miter lim="800000"/>
            <a:headEnd/>
            <a:tailEnd/>
          </a:ln>
        </p:spPr>
      </p:pic>
    </p:spTree>
    <p:extLst>
      <p:ext uri="{BB962C8B-B14F-4D97-AF65-F5344CB8AC3E}">
        <p14:creationId xmlns:p14="http://schemas.microsoft.com/office/powerpoint/2010/main" val="20087716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3215679" y="1268761"/>
            <a:ext cx="7808400" cy="4459101"/>
          </a:xfrm>
          <a:prstGeom prst="rect">
            <a:avLst/>
          </a:prstGeom>
          <a:ln>
            <a:noFill/>
          </a:ln>
          <a:effectLst>
            <a:outerShdw blurRad="292100" dist="139700" dir="2700000" algn="tl" rotWithShape="0">
              <a:srgbClr val="333333">
                <a:alpha val="65000"/>
              </a:srgbClr>
            </a:outerShdw>
          </a:effectLst>
        </p:spPr>
      </p:pic>
      <p:sp>
        <p:nvSpPr>
          <p:cNvPr id="30727" name="Rectangle 7"/>
          <p:cNvSpPr>
            <a:spLocks noChangeArrowheads="1"/>
          </p:cNvSpPr>
          <p:nvPr/>
        </p:nvSpPr>
        <p:spPr bwMode="auto">
          <a:xfrm>
            <a:off x="3215678" y="2420888"/>
            <a:ext cx="3600401" cy="28803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8" name="Title 1"/>
          <p:cNvSpPr txBox="1">
            <a:spLocks/>
          </p:cNvSpPr>
          <p:nvPr/>
        </p:nvSpPr>
        <p:spPr bwMode="auto">
          <a:xfrm>
            <a:off x="623392" y="908720"/>
            <a:ext cx="7908925" cy="252028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平台</a:t>
            </a:r>
            <a:r>
              <a:rPr lang="zh-CN" altLang="en-US" sz="4400" dirty="0" smtClean="0">
                <a:latin typeface="思源黑体" panose="020B0500000000000000" pitchFamily="34" charset="-122"/>
                <a:ea typeface="思源黑体" panose="020B0500000000000000" pitchFamily="34" charset="-122"/>
              </a:rPr>
              <a:t>使用</a:t>
            </a:r>
            <a:endParaRPr lang="en-US" altLang="zh-CN" sz="4400" dirty="0" smtClean="0">
              <a:latin typeface="思源黑体" panose="020B0500000000000000" pitchFamily="34" charset="-122"/>
              <a:ea typeface="思源黑体" panose="020B0500000000000000" pitchFamily="34" charset="-122"/>
            </a:endParaRPr>
          </a:p>
          <a:p>
            <a:endParaRPr lang="en-US" altLang="zh-CN" sz="4400" dirty="0">
              <a:latin typeface="思源黑体" panose="020B0500000000000000" pitchFamily="34" charset="-122"/>
              <a:ea typeface="思源黑体" panose="020B0500000000000000" pitchFamily="34" charset="-122"/>
            </a:endParaRPr>
          </a:p>
          <a:p>
            <a:r>
              <a:rPr lang="en-US" altLang="zh-CN" sz="4000" dirty="0" smtClean="0">
                <a:latin typeface="思源黑体" panose="020B0500000000000000" pitchFamily="34" charset="-122"/>
                <a:ea typeface="思源黑体" panose="020B0500000000000000" pitchFamily="34" charset="-122"/>
              </a:rPr>
              <a:t>C. </a:t>
            </a:r>
            <a:r>
              <a:rPr lang="zh-CN" altLang="en-US" sz="4000" dirty="0">
                <a:latin typeface="思源黑体" panose="020B0500000000000000" pitchFamily="34" charset="-122"/>
                <a:ea typeface="思源黑体" panose="020B0500000000000000" pitchFamily="34" charset="-122"/>
              </a:rPr>
              <a:t>电子书</a:t>
            </a:r>
            <a:endParaRPr lang="en-US" altLang="zh-CN" sz="1600" dirty="0">
              <a:latin typeface="思源黑体" panose="020B0500000000000000" pitchFamily="34" charset="-122"/>
              <a:ea typeface="思源黑体" panose="020B0500000000000000" pitchFamily="34" charset="-122"/>
            </a:endParaRPr>
          </a:p>
        </p:txBody>
      </p:sp>
      <p:sp>
        <p:nvSpPr>
          <p:cNvPr id="10" name="圆角矩形标注 9"/>
          <p:cNvSpPr>
            <a:spLocks noChangeArrowheads="1"/>
          </p:cNvSpPr>
          <p:nvPr/>
        </p:nvSpPr>
        <p:spPr bwMode="auto">
          <a:xfrm>
            <a:off x="6600056" y="3141617"/>
            <a:ext cx="3456384" cy="1800200"/>
          </a:xfrm>
          <a:prstGeom prst="wedgeRoundRectCallout">
            <a:avLst>
              <a:gd name="adj1" fmla="val -41490"/>
              <a:gd name="adj2" fmla="val -69962"/>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en-US" altLang="zh-CN" dirty="0">
                <a:latin typeface="思源黑体" panose="020B0500000000000000" pitchFamily="34" charset="-122"/>
                <a:ea typeface="思源黑体" panose="020B0500000000000000" pitchFamily="34" charset="-122"/>
              </a:rPr>
              <a:t>ASME</a:t>
            </a:r>
            <a:r>
              <a:rPr lang="zh-CN" altLang="en-US" dirty="0">
                <a:latin typeface="思源黑体" panose="020B0500000000000000" pitchFamily="34" charset="-122"/>
                <a:ea typeface="思源黑体" panose="020B0500000000000000" pitchFamily="34" charset="-122"/>
              </a:rPr>
              <a:t>电子书有三种浏览</a:t>
            </a:r>
            <a:r>
              <a:rPr lang="zh-CN" altLang="en-US" dirty="0" smtClean="0">
                <a:latin typeface="思源黑体" panose="020B0500000000000000" pitchFamily="34" charset="-122"/>
                <a:ea typeface="思源黑体" panose="020B0500000000000000" pitchFamily="34" charset="-122"/>
              </a:rPr>
              <a:t>方式</a:t>
            </a:r>
            <a:endParaRPr lang="en-US" altLang="zh-CN" dirty="0" smtClean="0">
              <a:latin typeface="思源黑体" panose="020B0500000000000000" pitchFamily="34" charset="-122"/>
              <a:ea typeface="思源黑体" panose="020B0500000000000000" pitchFamily="34" charset="-122"/>
            </a:endParaRPr>
          </a:p>
          <a:p>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年份（</a:t>
            </a:r>
            <a:r>
              <a:rPr lang="en-US" altLang="zh-CN" dirty="0">
                <a:latin typeface="思源黑体" panose="020B0500000000000000" pitchFamily="34" charset="-122"/>
                <a:ea typeface="思源黑体" panose="020B0500000000000000" pitchFamily="34" charset="-122"/>
              </a:rPr>
              <a:t>1993-</a:t>
            </a:r>
            <a:r>
              <a:rPr lang="zh-CN" altLang="en-US" dirty="0">
                <a:latin typeface="思源黑体" panose="020B0500000000000000" pitchFamily="34" charset="-122"/>
                <a:ea typeface="思源黑体" panose="020B0500000000000000" pitchFamily="34" charset="-122"/>
              </a:rPr>
              <a:t>至今）</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书名（</a:t>
            </a:r>
            <a:r>
              <a:rPr lang="en-US" altLang="zh-CN" dirty="0">
                <a:latin typeface="思源黑体" panose="020B0500000000000000" pitchFamily="34" charset="-122"/>
                <a:ea typeface="思源黑体" panose="020B0500000000000000" pitchFamily="34" charset="-122"/>
              </a:rPr>
              <a:t>A-Z</a:t>
            </a:r>
            <a:r>
              <a:rPr lang="zh-CN" altLang="en-US" dirty="0">
                <a:latin typeface="思源黑体" panose="020B0500000000000000" pitchFamily="34" charset="-122"/>
                <a:ea typeface="思源黑体" panose="020B0500000000000000" pitchFamily="34" charset="-122"/>
              </a:rPr>
              <a:t>）</a:t>
            </a:r>
            <a:endParaRPr lang="en-US" altLang="zh-CN"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dirty="0">
                <a:latin typeface="思源黑体" panose="020B0500000000000000" pitchFamily="34" charset="-122"/>
                <a:ea typeface="思源黑体" panose="020B0500000000000000" pitchFamily="34" charset="-122"/>
              </a:rPr>
              <a:t>主题（</a:t>
            </a:r>
            <a:r>
              <a:rPr lang="en-US" altLang="zh-CN" dirty="0">
                <a:latin typeface="思源黑体" panose="020B0500000000000000" pitchFamily="34" charset="-122"/>
                <a:ea typeface="思源黑体" panose="020B0500000000000000" pitchFamily="34" charset="-122"/>
              </a:rPr>
              <a:t>10</a:t>
            </a:r>
            <a:r>
              <a:rPr lang="zh-CN" altLang="en-US" dirty="0">
                <a:latin typeface="思源黑体" panose="020B0500000000000000" pitchFamily="34" charset="-122"/>
                <a:ea typeface="思源黑体" panose="020B0500000000000000" pitchFamily="34" charset="-122"/>
              </a:rPr>
              <a:t>种）</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27797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500"/>
                                        <p:tgtEl>
                                          <p:spTgt spid="307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srcRect/>
          <a:stretch>
            <a:fillRect/>
          </a:stretch>
        </p:blipFill>
        <p:spPr bwMode="auto">
          <a:xfrm>
            <a:off x="479376" y="980728"/>
            <a:ext cx="8643998" cy="4132551"/>
          </a:xfrm>
          <a:prstGeom prst="rect">
            <a:avLst/>
          </a:prstGeom>
          <a:ln>
            <a:noFill/>
          </a:ln>
          <a:effectLst>
            <a:outerShdw blurRad="292100" dist="139700" dir="2700000" algn="tl" rotWithShape="0">
              <a:srgbClr val="333333">
                <a:alpha val="65000"/>
              </a:srgbClr>
            </a:outerShdw>
          </a:effectLst>
        </p:spPr>
      </p:pic>
      <p:sp>
        <p:nvSpPr>
          <p:cNvPr id="4" name="圆角矩形标注 3"/>
          <p:cNvSpPr>
            <a:spLocks noChangeArrowheads="1"/>
          </p:cNvSpPr>
          <p:nvPr/>
        </p:nvSpPr>
        <p:spPr bwMode="auto">
          <a:xfrm>
            <a:off x="5591944" y="1844824"/>
            <a:ext cx="5760640" cy="4248472"/>
          </a:xfrm>
          <a:prstGeom prst="wedgeRoundRectCallout">
            <a:avLst>
              <a:gd name="adj1" fmla="val -54481"/>
              <a:gd name="adj2" fmla="val -20560"/>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nSpc>
                <a:spcPct val="150000"/>
              </a:lnSpc>
            </a:pPr>
            <a:r>
              <a:rPr lang="zh-CN" altLang="en-US" sz="1600" b="1" dirty="0">
                <a:latin typeface="思源黑体" panose="020B0500000000000000" pitchFamily="34" charset="-122"/>
                <a:ea typeface="思源黑体" panose="020B0500000000000000" pitchFamily="34" charset="-122"/>
              </a:rPr>
              <a:t>按主题浏览：</a:t>
            </a:r>
          </a:p>
          <a:p>
            <a:pPr>
              <a:lnSpc>
                <a:spcPct val="150000"/>
              </a:lnSpc>
            </a:pPr>
            <a:r>
              <a:rPr lang="en-US" altLang="zh-CN" sz="1600" dirty="0">
                <a:latin typeface="思源黑体" panose="020B0500000000000000" pitchFamily="34" charset="-122"/>
                <a:ea typeface="思源黑体" panose="020B0500000000000000" pitchFamily="34" charset="-122"/>
              </a:rPr>
              <a:t>Design and Manufacturing </a:t>
            </a:r>
            <a:r>
              <a:rPr lang="zh-CN" altLang="en-US" sz="1600" dirty="0">
                <a:latin typeface="思源黑体" panose="020B0500000000000000" pitchFamily="34" charset="-122"/>
                <a:ea typeface="思源黑体" panose="020B0500000000000000" pitchFamily="34" charset="-122"/>
              </a:rPr>
              <a:t>设计与制造</a:t>
            </a:r>
          </a:p>
          <a:p>
            <a:pPr>
              <a:lnSpc>
                <a:spcPct val="150000"/>
              </a:lnSpc>
            </a:pPr>
            <a:r>
              <a:rPr lang="en-US" altLang="zh-CN" sz="1600" dirty="0">
                <a:latin typeface="思源黑体" panose="020B0500000000000000" pitchFamily="34" charset="-122"/>
                <a:ea typeface="思源黑体" panose="020B0500000000000000" pitchFamily="34" charset="-122"/>
              </a:rPr>
              <a:t>Emerging Technologies </a:t>
            </a:r>
            <a:r>
              <a:rPr lang="zh-CN" altLang="en-US" sz="1600" dirty="0">
                <a:latin typeface="思源黑体" panose="020B0500000000000000" pitchFamily="34" charset="-122"/>
                <a:ea typeface="思源黑体" panose="020B0500000000000000" pitchFamily="34" charset="-122"/>
              </a:rPr>
              <a:t>新兴技术</a:t>
            </a:r>
          </a:p>
          <a:p>
            <a:pPr>
              <a:lnSpc>
                <a:spcPct val="150000"/>
              </a:lnSpc>
            </a:pPr>
            <a:r>
              <a:rPr lang="en-US" altLang="zh-CN" sz="1600" dirty="0">
                <a:latin typeface="思源黑体" panose="020B0500000000000000" pitchFamily="34" charset="-122"/>
                <a:ea typeface="思源黑体" panose="020B0500000000000000" pitchFamily="34" charset="-122"/>
              </a:rPr>
              <a:t>Energy and power </a:t>
            </a:r>
            <a:r>
              <a:rPr lang="zh-CN" altLang="en-US" sz="1600" dirty="0">
                <a:latin typeface="思源黑体" panose="020B0500000000000000" pitchFamily="34" charset="-122"/>
                <a:ea typeface="思源黑体" panose="020B0500000000000000" pitchFamily="34" charset="-122"/>
              </a:rPr>
              <a:t>能源与电力</a:t>
            </a:r>
          </a:p>
          <a:p>
            <a:pPr>
              <a:lnSpc>
                <a:spcPct val="150000"/>
              </a:lnSpc>
            </a:pPr>
            <a:r>
              <a:rPr lang="en-US" altLang="zh-CN" sz="1600" dirty="0">
                <a:latin typeface="思源黑体" panose="020B0500000000000000" pitchFamily="34" charset="-122"/>
                <a:ea typeface="思源黑体" panose="020B0500000000000000" pitchFamily="34" charset="-122"/>
              </a:rPr>
              <a:t>Engineering Management </a:t>
            </a:r>
            <a:r>
              <a:rPr lang="zh-CN" altLang="en-US" sz="1600" dirty="0">
                <a:latin typeface="思源黑体" panose="020B0500000000000000" pitchFamily="34" charset="-122"/>
                <a:ea typeface="思源黑体" panose="020B0500000000000000" pitchFamily="34" charset="-122"/>
              </a:rPr>
              <a:t>工程管理</a:t>
            </a:r>
          </a:p>
          <a:p>
            <a:pPr>
              <a:lnSpc>
                <a:spcPct val="150000"/>
              </a:lnSpc>
            </a:pPr>
            <a:r>
              <a:rPr lang="en-US" altLang="zh-CN" sz="1600" dirty="0">
                <a:latin typeface="思源黑体" panose="020B0500000000000000" pitchFamily="34" charset="-122"/>
                <a:ea typeface="思源黑体" panose="020B0500000000000000" pitchFamily="34" charset="-122"/>
              </a:rPr>
              <a:t>Heat Transfer &amp; Electronic Packaging</a:t>
            </a:r>
            <a:r>
              <a:rPr lang="zh-CN" altLang="en-US" sz="1600" dirty="0">
                <a:latin typeface="思源黑体" panose="020B0500000000000000" pitchFamily="34" charset="-122"/>
                <a:ea typeface="思源黑体" panose="020B0500000000000000" pitchFamily="34" charset="-122"/>
              </a:rPr>
              <a:t>热传导和电子封装</a:t>
            </a:r>
          </a:p>
          <a:p>
            <a:pPr>
              <a:lnSpc>
                <a:spcPct val="150000"/>
              </a:lnSpc>
            </a:pPr>
            <a:r>
              <a:rPr lang="en-US" altLang="zh-CN" sz="1600" dirty="0">
                <a:latin typeface="思源黑体" panose="020B0500000000000000" pitchFamily="34" charset="-122"/>
                <a:ea typeface="思源黑体" panose="020B0500000000000000" pitchFamily="34" charset="-122"/>
              </a:rPr>
              <a:t>Pipeline Engineering </a:t>
            </a:r>
            <a:r>
              <a:rPr lang="zh-CN" altLang="en-US" sz="1600" dirty="0">
                <a:latin typeface="思源黑体" panose="020B0500000000000000" pitchFamily="34" charset="-122"/>
                <a:ea typeface="思源黑体" panose="020B0500000000000000" pitchFamily="34" charset="-122"/>
              </a:rPr>
              <a:t>管线工程</a:t>
            </a:r>
          </a:p>
          <a:p>
            <a:pPr>
              <a:lnSpc>
                <a:spcPct val="150000"/>
              </a:lnSpc>
            </a:pPr>
            <a:r>
              <a:rPr lang="en-US" altLang="zh-CN" sz="1600" dirty="0">
                <a:latin typeface="思源黑体" panose="020B0500000000000000" pitchFamily="34" charset="-122"/>
                <a:ea typeface="思源黑体" panose="020B0500000000000000" pitchFamily="34" charset="-122"/>
              </a:rPr>
              <a:t>Pressure vessel and pipeline </a:t>
            </a:r>
            <a:r>
              <a:rPr lang="zh-CN" altLang="en-US" sz="1600" dirty="0">
                <a:latin typeface="思源黑体" panose="020B0500000000000000" pitchFamily="34" charset="-122"/>
                <a:ea typeface="思源黑体" panose="020B0500000000000000" pitchFamily="34" charset="-122"/>
              </a:rPr>
              <a:t>压力容器和管道安设</a:t>
            </a:r>
          </a:p>
          <a:p>
            <a:pPr>
              <a:lnSpc>
                <a:spcPct val="150000"/>
              </a:lnSpc>
            </a:pPr>
            <a:r>
              <a:rPr lang="en-US" altLang="zh-CN" sz="1600" dirty="0">
                <a:latin typeface="思源黑体" panose="020B0500000000000000" pitchFamily="34" charset="-122"/>
                <a:ea typeface="思源黑体" panose="020B0500000000000000" pitchFamily="34" charset="-122"/>
              </a:rPr>
              <a:t>Risk and Remediation </a:t>
            </a:r>
            <a:r>
              <a:rPr lang="zh-CN" altLang="en-US" sz="1600" dirty="0">
                <a:latin typeface="思源黑体" panose="020B0500000000000000" pitchFamily="34" charset="-122"/>
                <a:ea typeface="思源黑体" panose="020B0500000000000000" pitchFamily="34" charset="-122"/>
              </a:rPr>
              <a:t>风险和补救</a:t>
            </a:r>
          </a:p>
          <a:p>
            <a:pPr>
              <a:lnSpc>
                <a:spcPct val="150000"/>
              </a:lnSpc>
            </a:pPr>
            <a:r>
              <a:rPr lang="en-US" altLang="zh-CN" sz="1600" dirty="0">
                <a:latin typeface="思源黑体" panose="020B0500000000000000" pitchFamily="34" charset="-122"/>
                <a:ea typeface="思源黑体" panose="020B0500000000000000" pitchFamily="34" charset="-122"/>
              </a:rPr>
              <a:t>Robotics </a:t>
            </a:r>
            <a:r>
              <a:rPr lang="zh-CN" altLang="en-US" sz="1600" dirty="0">
                <a:latin typeface="思源黑体" panose="020B0500000000000000" pitchFamily="34" charset="-122"/>
                <a:ea typeface="思源黑体" panose="020B0500000000000000" pitchFamily="34" charset="-122"/>
              </a:rPr>
              <a:t>机器人学</a:t>
            </a:r>
          </a:p>
          <a:p>
            <a:pPr>
              <a:lnSpc>
                <a:spcPct val="150000"/>
              </a:lnSpc>
            </a:pPr>
            <a:r>
              <a:rPr lang="en-US" altLang="zh-CN" sz="1600" dirty="0">
                <a:latin typeface="思源黑体" panose="020B0500000000000000" pitchFamily="34" charset="-122"/>
                <a:ea typeface="思源黑体" panose="020B0500000000000000" pitchFamily="34" charset="-122"/>
              </a:rPr>
              <a:t>Tribology </a:t>
            </a:r>
            <a:r>
              <a:rPr lang="zh-CN" altLang="en-US" sz="1600" dirty="0">
                <a:latin typeface="思源黑体" panose="020B0500000000000000" pitchFamily="34" charset="-122"/>
                <a:ea typeface="思源黑体" panose="020B0500000000000000" pitchFamily="34" charset="-122"/>
              </a:rPr>
              <a:t>摩擦学</a:t>
            </a:r>
          </a:p>
        </p:txBody>
      </p:sp>
    </p:spTree>
    <p:extLst>
      <p:ext uri="{BB962C8B-B14F-4D97-AF65-F5344CB8AC3E}">
        <p14:creationId xmlns:p14="http://schemas.microsoft.com/office/powerpoint/2010/main" val="20553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png"/>
          <p:cNvPicPr>
            <a:picLocks noChangeAspect="1"/>
          </p:cNvPicPr>
          <p:nvPr/>
        </p:nvPicPr>
        <p:blipFill>
          <a:blip r:embed="rId3"/>
          <a:stretch>
            <a:fillRect/>
          </a:stretch>
        </p:blipFill>
        <p:spPr>
          <a:xfrm>
            <a:off x="3143672" y="692696"/>
            <a:ext cx="5715040" cy="5808259"/>
          </a:xfrm>
          <a:prstGeom prst="rect">
            <a:avLst/>
          </a:prstGeom>
          <a:ln>
            <a:noFill/>
          </a:ln>
          <a:effectLst>
            <a:outerShdw blurRad="292100" dist="139700" dir="2700000" algn="tl" rotWithShape="0">
              <a:srgbClr val="333333">
                <a:alpha val="65000"/>
              </a:srgbClr>
            </a:outerShdw>
          </a:effectLst>
        </p:spPr>
      </p:pic>
      <p:sp>
        <p:nvSpPr>
          <p:cNvPr id="8" name="圆角矩形标注 7"/>
          <p:cNvSpPr>
            <a:spLocks noChangeArrowheads="1"/>
          </p:cNvSpPr>
          <p:nvPr/>
        </p:nvSpPr>
        <p:spPr bwMode="auto">
          <a:xfrm>
            <a:off x="6469144" y="1242110"/>
            <a:ext cx="2160240" cy="1140281"/>
          </a:xfrm>
          <a:prstGeom prst="wedgeRoundRectCallout">
            <a:avLst>
              <a:gd name="adj1" fmla="val -55192"/>
              <a:gd name="adj2" fmla="val -2260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panose="020B0500000000000000" pitchFamily="34" charset="-122"/>
                <a:ea typeface="思源黑体" panose="020B0500000000000000" pitchFamily="34" charset="-122"/>
              </a:rPr>
              <a:t>点击作者</a:t>
            </a:r>
            <a:r>
              <a:rPr lang="zh-CN" altLang="en-US" sz="1600" dirty="0" smtClean="0">
                <a:latin typeface="思源黑体" panose="020B0500000000000000" pitchFamily="34" charset="-122"/>
                <a:ea typeface="思源黑体" panose="020B0500000000000000" pitchFamily="34" charset="-122"/>
              </a:rPr>
              <a:t>名字，可查看</a:t>
            </a:r>
            <a:r>
              <a:rPr lang="zh-CN" altLang="en-US" sz="1600" dirty="0">
                <a:latin typeface="思源黑体" panose="020B0500000000000000" pitchFamily="34" charset="-122"/>
                <a:ea typeface="思源黑体" panose="020B0500000000000000" pitchFamily="34" charset="-122"/>
              </a:rPr>
              <a:t>其</a:t>
            </a:r>
            <a:r>
              <a:rPr lang="zh-CN" altLang="en-US" sz="1600" dirty="0" smtClean="0">
                <a:latin typeface="思源黑体" panose="020B0500000000000000" pitchFamily="34" charset="-122"/>
                <a:ea typeface="思源黑体" panose="020B0500000000000000" pitchFamily="34" charset="-122"/>
              </a:rPr>
              <a:t>在</a:t>
            </a:r>
            <a:r>
              <a:rPr lang="en-US" altLang="zh-CN" sz="1600" dirty="0">
                <a:latin typeface="思源黑体" panose="020B0500000000000000" pitchFamily="34" charset="-122"/>
                <a:ea typeface="思源黑体" panose="020B0500000000000000" pitchFamily="34" charset="-122"/>
              </a:rPr>
              <a:t>ASME</a:t>
            </a:r>
            <a:r>
              <a:rPr lang="zh-CN" altLang="en-US" sz="1600" dirty="0">
                <a:latin typeface="思源黑体" panose="020B0500000000000000" pitchFamily="34" charset="-122"/>
                <a:ea typeface="思源黑体" panose="020B0500000000000000" pitchFamily="34" charset="-122"/>
              </a:rPr>
              <a:t>或其他出版物上发表的文章</a:t>
            </a:r>
            <a:endParaRPr lang="en-US" altLang="zh-CN" sz="1600" dirty="0">
              <a:latin typeface="思源黑体" panose="020B0500000000000000" pitchFamily="34" charset="-122"/>
              <a:ea typeface="思源黑体" panose="020B0500000000000000" pitchFamily="34" charset="-122"/>
            </a:endParaRPr>
          </a:p>
        </p:txBody>
      </p:sp>
      <p:sp>
        <p:nvSpPr>
          <p:cNvPr id="9" name="Rectangle 7"/>
          <p:cNvSpPr>
            <a:spLocks noChangeArrowheads="1"/>
          </p:cNvSpPr>
          <p:nvPr/>
        </p:nvSpPr>
        <p:spPr bwMode="auto">
          <a:xfrm>
            <a:off x="4480856" y="5357970"/>
            <a:ext cx="1800000" cy="28800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0" name="Rectangle 7"/>
          <p:cNvSpPr>
            <a:spLocks noChangeArrowheads="1"/>
          </p:cNvSpPr>
          <p:nvPr/>
        </p:nvSpPr>
        <p:spPr bwMode="auto">
          <a:xfrm>
            <a:off x="4439816" y="1340768"/>
            <a:ext cx="1800000" cy="28800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1" name="圆角矩形标注 10"/>
          <p:cNvSpPr>
            <a:spLocks noChangeArrowheads="1"/>
          </p:cNvSpPr>
          <p:nvPr/>
        </p:nvSpPr>
        <p:spPr bwMode="auto">
          <a:xfrm>
            <a:off x="6469144" y="5085184"/>
            <a:ext cx="2160240" cy="1140281"/>
          </a:xfrm>
          <a:prstGeom prst="wedgeRoundRectCallout">
            <a:avLst>
              <a:gd name="adj1" fmla="val -55192"/>
              <a:gd name="adj2" fmla="val -2260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sz="1600" dirty="0" smtClean="0">
                <a:latin typeface="思源黑体" panose="020B0500000000000000" pitchFamily="34" charset="-122"/>
                <a:ea typeface="思源黑体" panose="020B0500000000000000" pitchFamily="34" charset="-122"/>
              </a:rPr>
              <a:t>查看</a:t>
            </a:r>
            <a:r>
              <a:rPr lang="zh-CN" altLang="en-US" sz="1600" dirty="0">
                <a:latin typeface="思源黑体" panose="020B0500000000000000" pitchFamily="34" charset="-122"/>
                <a:ea typeface="思源黑体" panose="020B0500000000000000" pitchFamily="34" charset="-122"/>
              </a:rPr>
              <a:t>章节标题摘要</a:t>
            </a:r>
            <a:endParaRPr lang="en-US" altLang="zh-CN" sz="1600"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sz="1600" dirty="0">
                <a:latin typeface="思源黑体" panose="020B0500000000000000" pitchFamily="34" charset="-122"/>
                <a:ea typeface="思源黑体" panose="020B0500000000000000" pitchFamily="34" charset="-122"/>
              </a:rPr>
              <a:t>查看该章节</a:t>
            </a:r>
            <a:endParaRPr lang="en-US" altLang="zh-CN" sz="1600" dirty="0">
              <a:latin typeface="思源黑体" panose="020B0500000000000000" pitchFamily="34" charset="-122"/>
              <a:ea typeface="思源黑体" panose="020B0500000000000000" pitchFamily="34" charset="-122"/>
            </a:endParaRPr>
          </a:p>
          <a:p>
            <a:pPr>
              <a:buFont typeface="Wingdings" pitchFamily="2" charset="2"/>
              <a:buChar char="Ø"/>
            </a:pPr>
            <a:r>
              <a:rPr lang="zh-CN" altLang="en-US" sz="1600" dirty="0">
                <a:latin typeface="思源黑体" panose="020B0500000000000000" pitchFamily="34" charset="-122"/>
                <a:ea typeface="思源黑体" panose="020B0500000000000000" pitchFamily="34" charset="-122"/>
              </a:rPr>
              <a:t>查看</a:t>
            </a:r>
            <a:r>
              <a:rPr lang="en-US" altLang="zh-CN" sz="1600" dirty="0">
                <a:latin typeface="思源黑体" panose="020B0500000000000000" pitchFamily="34" charset="-122"/>
                <a:ea typeface="思源黑体" panose="020B0500000000000000" pitchFamily="34" charset="-122"/>
              </a:rPr>
              <a:t>PDF</a:t>
            </a:r>
            <a:r>
              <a:rPr lang="zh-CN" altLang="en-US" sz="1600" dirty="0">
                <a:latin typeface="思源黑体" panose="020B0500000000000000" pitchFamily="34" charset="-122"/>
                <a:ea typeface="思源黑体" panose="020B0500000000000000" pitchFamily="34" charset="-122"/>
              </a:rPr>
              <a:t>格式</a:t>
            </a:r>
            <a:r>
              <a:rPr lang="zh-CN" altLang="en-US" sz="1600" dirty="0" smtClean="0">
                <a:latin typeface="思源黑体" panose="020B0500000000000000" pitchFamily="34" charset="-122"/>
                <a:ea typeface="思源黑体" panose="020B0500000000000000" pitchFamily="34" charset="-122"/>
              </a:rPr>
              <a:t>内容</a:t>
            </a:r>
            <a:endParaRPr lang="en-US" altLang="zh-CN" sz="16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1496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srcRect/>
          <a:stretch>
            <a:fillRect/>
          </a:stretch>
        </p:blipFill>
        <p:spPr bwMode="auto">
          <a:xfrm>
            <a:off x="2279576" y="1783191"/>
            <a:ext cx="6611611" cy="4071940"/>
          </a:xfrm>
          <a:prstGeom prst="rect">
            <a:avLst/>
          </a:prstGeom>
          <a:noFill/>
          <a:ln w="9525">
            <a:solidFill>
              <a:schemeClr val="bg1"/>
            </a:solidFill>
            <a:miter lim="800000"/>
            <a:headEnd/>
            <a:tailEnd/>
          </a:ln>
          <a:effectLst/>
        </p:spPr>
      </p:pic>
      <p:sp>
        <p:nvSpPr>
          <p:cNvPr id="38915" name="Title 1"/>
          <p:cNvSpPr txBox="1">
            <a:spLocks/>
          </p:cNvSpPr>
          <p:nvPr/>
        </p:nvSpPr>
        <p:spPr bwMode="auto">
          <a:xfrm>
            <a:off x="334219" y="817991"/>
            <a:ext cx="2232248" cy="965200"/>
          </a:xfrm>
          <a:prstGeom prst="rect">
            <a:avLst/>
          </a:prstGeom>
          <a:noFill/>
          <a:ln w="9525">
            <a:noFill/>
            <a:miter lim="800000"/>
            <a:headEnd/>
            <a:tailEnd/>
          </a:ln>
        </p:spPr>
        <p:txBody>
          <a:bodyPr anchor="ctr"/>
          <a:lstStyle/>
          <a:p>
            <a:r>
              <a:rPr lang="zh-CN" altLang="en-US" sz="4000" dirty="0">
                <a:latin typeface="思源黑体" panose="020B0500000000000000" pitchFamily="34" charset="-122"/>
                <a:ea typeface="思源黑体" panose="020B0500000000000000" pitchFamily="34" charset="-122"/>
              </a:rPr>
              <a:t>特色</a:t>
            </a:r>
            <a:r>
              <a:rPr lang="zh-CN" altLang="en-US" sz="4000" dirty="0" smtClean="0">
                <a:latin typeface="思源黑体" panose="020B0500000000000000" pitchFamily="34" charset="-122"/>
                <a:ea typeface="思源黑体" panose="020B0500000000000000" pitchFamily="34" charset="-122"/>
              </a:rPr>
              <a:t>功能</a:t>
            </a:r>
            <a:endParaRPr lang="en-US" altLang="zh-CN" sz="4000" dirty="0">
              <a:latin typeface="思源黑体" panose="020B0500000000000000" pitchFamily="34" charset="-122"/>
              <a:ea typeface="思源黑体" panose="020B0500000000000000" pitchFamily="34" charset="-122"/>
            </a:endParaRPr>
          </a:p>
        </p:txBody>
      </p:sp>
      <p:sp>
        <p:nvSpPr>
          <p:cNvPr id="38917" name="Title 1"/>
          <p:cNvSpPr txBox="1">
            <a:spLocks/>
          </p:cNvSpPr>
          <p:nvPr/>
        </p:nvSpPr>
        <p:spPr bwMode="auto">
          <a:xfrm>
            <a:off x="2711624" y="817991"/>
            <a:ext cx="5826671" cy="965200"/>
          </a:xfrm>
          <a:prstGeom prst="rect">
            <a:avLst/>
          </a:prstGeom>
          <a:noFill/>
          <a:ln w="9525">
            <a:noFill/>
            <a:miter lim="800000"/>
            <a:headEnd/>
            <a:tailEnd/>
          </a:ln>
        </p:spPr>
        <p:txBody>
          <a:bodyPr anchor="ctr"/>
          <a:lstStyle/>
          <a:p>
            <a:r>
              <a:rPr lang="en-US" altLang="zh-CN" sz="3200" b="1" dirty="0">
                <a:latin typeface="思源黑体" panose="020B0500000000000000" pitchFamily="34" charset="-122"/>
                <a:ea typeface="思源黑体" panose="020B0500000000000000" pitchFamily="34" charset="-122"/>
              </a:rPr>
              <a:t>A. Topic Collection </a:t>
            </a:r>
            <a:r>
              <a:rPr lang="zh-CN" altLang="en-US" sz="3200" b="1" dirty="0">
                <a:latin typeface="思源黑体" panose="020B0500000000000000" pitchFamily="34" charset="-122"/>
                <a:ea typeface="思源黑体" panose="020B0500000000000000" pitchFamily="34" charset="-122"/>
              </a:rPr>
              <a:t>主题检索</a:t>
            </a:r>
            <a:endParaRPr lang="en-US" altLang="zh-CN" sz="3200" b="1" dirty="0">
              <a:latin typeface="思源黑体" panose="020B0500000000000000" pitchFamily="34" charset="-122"/>
              <a:ea typeface="思源黑体" panose="020B0500000000000000" pitchFamily="34" charset="-122"/>
            </a:endParaRPr>
          </a:p>
        </p:txBody>
      </p:sp>
      <p:sp>
        <p:nvSpPr>
          <p:cNvPr id="10" name="圆角矩形标注 9"/>
          <p:cNvSpPr>
            <a:spLocks noChangeArrowheads="1"/>
          </p:cNvSpPr>
          <p:nvPr/>
        </p:nvSpPr>
        <p:spPr bwMode="auto">
          <a:xfrm>
            <a:off x="4178237" y="4581128"/>
            <a:ext cx="3240360" cy="1593192"/>
          </a:xfrm>
          <a:prstGeom prst="wedgeRoundRectCallout">
            <a:avLst>
              <a:gd name="adj1" fmla="val -56700"/>
              <a:gd name="adj2" fmla="val -2319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点开某一主题、左侧栏显示多种分类</a:t>
            </a:r>
            <a:r>
              <a:rPr lang="zh-CN" altLang="en-US" dirty="0" smtClean="0">
                <a:latin typeface="思源黑体" panose="020B0500000000000000" pitchFamily="34" charset="-122"/>
                <a:ea typeface="思源黑体" panose="020B0500000000000000" pitchFamily="34" charset="-122"/>
              </a:rPr>
              <a:t>方式，可</a:t>
            </a:r>
            <a:r>
              <a:rPr lang="zh-CN" altLang="en-US" dirty="0">
                <a:latin typeface="思源黑体" panose="020B0500000000000000" pitchFamily="34" charset="-122"/>
                <a:ea typeface="思源黑体" panose="020B0500000000000000" pitchFamily="34" charset="-122"/>
              </a:rPr>
              <a:t>在同一个主题</a:t>
            </a:r>
            <a:r>
              <a:rPr lang="zh-CN" altLang="en-US" dirty="0" smtClean="0">
                <a:latin typeface="思源黑体" panose="020B0500000000000000" pitchFamily="34" charset="-122"/>
                <a:ea typeface="思源黑体" panose="020B0500000000000000" pitchFamily="34" charset="-122"/>
              </a:rPr>
              <a:t>下，分别</a:t>
            </a:r>
            <a:r>
              <a:rPr lang="zh-CN" altLang="en-US" dirty="0">
                <a:latin typeface="思源黑体" panose="020B0500000000000000" pitchFamily="34" charset="-122"/>
                <a:ea typeface="思源黑体" panose="020B0500000000000000" pitchFamily="34" charset="-122"/>
              </a:rPr>
              <a:t>浏览期刊、电子书和会议录中的文章</a:t>
            </a:r>
            <a:endParaRPr lang="en-US" altLang="zh-CN" dirty="0">
              <a:latin typeface="思源黑体" panose="020B0500000000000000" pitchFamily="34" charset="-122"/>
              <a:ea typeface="思源黑体" panose="020B0500000000000000" pitchFamily="34" charset="-122"/>
            </a:endParaRPr>
          </a:p>
        </p:txBody>
      </p:sp>
      <p:sp>
        <p:nvSpPr>
          <p:cNvPr id="7" name="圆角矩形标注 6"/>
          <p:cNvSpPr>
            <a:spLocks noChangeArrowheads="1"/>
          </p:cNvSpPr>
          <p:nvPr/>
        </p:nvSpPr>
        <p:spPr bwMode="auto">
          <a:xfrm>
            <a:off x="5543054" y="2450053"/>
            <a:ext cx="3643313" cy="1050955"/>
          </a:xfrm>
          <a:prstGeom prst="wedgeRoundRectCallout">
            <a:avLst>
              <a:gd name="adj1" fmla="val -21529"/>
              <a:gd name="adj2" fmla="val -71689"/>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点击导航栏上的</a:t>
            </a:r>
            <a:r>
              <a:rPr lang="en-US" altLang="zh-CN" dirty="0">
                <a:latin typeface="思源黑体" panose="020B0500000000000000" pitchFamily="34" charset="-122"/>
                <a:ea typeface="思源黑体" panose="020B0500000000000000" pitchFamily="34" charset="-122"/>
              </a:rPr>
              <a:t>Topic </a:t>
            </a:r>
            <a:r>
              <a:rPr lang="en-US" altLang="zh-CN" dirty="0" smtClean="0">
                <a:latin typeface="思源黑体" panose="020B0500000000000000" pitchFamily="34" charset="-122"/>
                <a:ea typeface="思源黑体" panose="020B0500000000000000" pitchFamily="34" charset="-122"/>
              </a:rPr>
              <a:t>Collection</a:t>
            </a:r>
            <a:r>
              <a:rPr lang="zh-CN" altLang="en-US" dirty="0" smtClean="0">
                <a:latin typeface="思源黑体" panose="020B0500000000000000" pitchFamily="34" charset="-122"/>
                <a:ea typeface="思源黑体" panose="020B0500000000000000" pitchFamily="34" charset="-122"/>
              </a:rPr>
              <a:t>，迅速</a:t>
            </a:r>
            <a:r>
              <a:rPr lang="zh-CN" altLang="en-US" dirty="0">
                <a:latin typeface="思源黑体" panose="020B0500000000000000" pitchFamily="34" charset="-122"/>
                <a:ea typeface="思源黑体" panose="020B0500000000000000" pitchFamily="34" charset="-122"/>
              </a:rPr>
              <a:t>找到您感兴趣的领域和主题</a:t>
            </a:r>
            <a:endParaRPr lang="en-US" altLang="zh-CN" dirty="0">
              <a:latin typeface="思源黑体" panose="020B0500000000000000" pitchFamily="34" charset="-122"/>
              <a:ea typeface="思源黑体" panose="020B0500000000000000" pitchFamily="34" charset="-122"/>
            </a:endParaRPr>
          </a:p>
        </p:txBody>
      </p:sp>
      <p:sp>
        <p:nvSpPr>
          <p:cNvPr id="17" name="Rectangle 7"/>
          <p:cNvSpPr>
            <a:spLocks noChangeArrowheads="1"/>
          </p:cNvSpPr>
          <p:nvPr/>
        </p:nvSpPr>
        <p:spPr bwMode="auto">
          <a:xfrm>
            <a:off x="2279576" y="3783453"/>
            <a:ext cx="1428759" cy="2071678"/>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3099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3"/>
          <p:cNvSpPr>
            <a:spLocks noChangeArrowheads="1"/>
          </p:cNvSpPr>
          <p:nvPr/>
        </p:nvSpPr>
        <p:spPr bwMode="auto">
          <a:xfrm>
            <a:off x="7231107" y="1916832"/>
            <a:ext cx="4176464" cy="4031873"/>
          </a:xfrm>
          <a:prstGeom prst="rect">
            <a:avLst/>
          </a:prstGeom>
          <a:noFill/>
          <a:ln w="9525">
            <a:noFill/>
            <a:miter lim="800000"/>
            <a:headEnd/>
            <a:tailEnd/>
          </a:ln>
        </p:spPr>
        <p:txBody>
          <a:bodyPr wrap="square">
            <a:spAutoFit/>
          </a:bodyPr>
          <a:lstStyle/>
          <a:p>
            <a:r>
              <a:rPr lang="en-US" altLang="zh-CN" sz="1600" dirty="0">
                <a:latin typeface="思源黑体" panose="020B0500000000000000" pitchFamily="34" charset="-122"/>
                <a:ea typeface="思源黑体" panose="020B0500000000000000" pitchFamily="34" charset="-122"/>
              </a:rPr>
              <a:t>Aerospace Industry  </a:t>
            </a:r>
            <a:r>
              <a:rPr lang="zh-CN" altLang="en-US" sz="1600" dirty="0">
                <a:latin typeface="思源黑体" panose="020B0500000000000000" pitchFamily="34" charset="-122"/>
                <a:ea typeface="思源黑体" panose="020B0500000000000000" pitchFamily="34" charset="-122"/>
              </a:rPr>
              <a:t>航空航天</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Applied Mechanics  </a:t>
            </a:r>
            <a:r>
              <a:rPr lang="zh-CN" altLang="en-US" sz="1600" dirty="0">
                <a:latin typeface="思源黑体" panose="020B0500000000000000" pitchFamily="34" charset="-122"/>
                <a:ea typeface="思源黑体" panose="020B0500000000000000" pitchFamily="34" charset="-122"/>
              </a:rPr>
              <a:t>应用力学</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Automotive Systems  </a:t>
            </a:r>
            <a:r>
              <a:rPr lang="zh-CN" altLang="en-US" sz="1600" dirty="0">
                <a:latin typeface="思源黑体" panose="020B0500000000000000" pitchFamily="34" charset="-122"/>
                <a:ea typeface="思源黑体" panose="020B0500000000000000" pitchFamily="34" charset="-122"/>
              </a:rPr>
              <a:t>汽车系统</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Fluids Engineering  </a:t>
            </a:r>
            <a:r>
              <a:rPr lang="zh-CN" altLang="en-US" sz="1600" dirty="0">
                <a:latin typeface="思源黑体" panose="020B0500000000000000" pitchFamily="34" charset="-122"/>
                <a:ea typeface="思源黑体" panose="020B0500000000000000" pitchFamily="34" charset="-122"/>
              </a:rPr>
              <a:t>流体工程</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Heat Transfer  </a:t>
            </a:r>
            <a:r>
              <a:rPr lang="zh-CN" altLang="en-US" sz="1600" dirty="0">
                <a:latin typeface="思源黑体" panose="020B0500000000000000" pitchFamily="34" charset="-122"/>
                <a:ea typeface="思源黑体" panose="020B0500000000000000" pitchFamily="34" charset="-122"/>
              </a:rPr>
              <a:t>热传导</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Careers  </a:t>
            </a:r>
            <a:r>
              <a:rPr lang="zh-CN" altLang="en-US" sz="1600" dirty="0">
                <a:latin typeface="思源黑体" panose="020B0500000000000000" pitchFamily="34" charset="-122"/>
                <a:ea typeface="思源黑体" panose="020B0500000000000000" pitchFamily="34" charset="-122"/>
              </a:rPr>
              <a:t>职业规划</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Defense Industry  </a:t>
            </a:r>
            <a:r>
              <a:rPr lang="zh-CN" altLang="en-US" sz="1600" dirty="0">
                <a:latin typeface="思源黑体" panose="020B0500000000000000" pitchFamily="34" charset="-122"/>
                <a:ea typeface="思源黑体" panose="020B0500000000000000" pitchFamily="34" charset="-122"/>
              </a:rPr>
              <a:t>国防</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Nuclear Engineering  </a:t>
            </a:r>
            <a:r>
              <a:rPr lang="zh-CN" altLang="en-US" sz="1600" dirty="0">
                <a:latin typeface="思源黑体" panose="020B0500000000000000" pitchFamily="34" charset="-122"/>
                <a:ea typeface="思源黑体" panose="020B0500000000000000" pitchFamily="34" charset="-122"/>
              </a:rPr>
              <a:t>核工程</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Numerical Analysis  </a:t>
            </a:r>
            <a:r>
              <a:rPr lang="zh-CN" altLang="en-US" sz="1600" dirty="0">
                <a:latin typeface="思源黑体" panose="020B0500000000000000" pitchFamily="34" charset="-122"/>
                <a:ea typeface="思源黑体" panose="020B0500000000000000" pitchFamily="34" charset="-122"/>
              </a:rPr>
              <a:t>数值分析</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Design Engineering  </a:t>
            </a:r>
            <a:r>
              <a:rPr lang="zh-CN" altLang="en-US" sz="1600" dirty="0">
                <a:latin typeface="思源黑体" panose="020B0500000000000000" pitchFamily="34" charset="-122"/>
                <a:ea typeface="思源黑体" panose="020B0500000000000000" pitchFamily="34" charset="-122"/>
              </a:rPr>
              <a:t>工程设计</a:t>
            </a:r>
            <a:endParaRPr lang="en-US" sz="1600" dirty="0">
              <a:latin typeface="思源黑体" panose="020B0500000000000000" pitchFamily="34" charset="-122"/>
              <a:ea typeface="思源黑体" panose="020B0500000000000000" pitchFamily="34" charset="-122"/>
            </a:endParaRPr>
          </a:p>
          <a:p>
            <a:r>
              <a:rPr lang="en-US" altLang="zh-CN" sz="1600" dirty="0" smtClean="0">
                <a:latin typeface="思源黑体" panose="020B0500000000000000" pitchFamily="34" charset="-122"/>
                <a:ea typeface="思源黑体" panose="020B0500000000000000" pitchFamily="34" charset="-122"/>
              </a:rPr>
              <a:t>Nanotechnology  </a:t>
            </a:r>
            <a:r>
              <a:rPr lang="zh-CN" altLang="en-US" sz="1600" dirty="0">
                <a:latin typeface="思源黑体" panose="020B0500000000000000" pitchFamily="34" charset="-122"/>
                <a:ea typeface="思源黑体" panose="020B0500000000000000" pitchFamily="34" charset="-122"/>
              </a:rPr>
              <a:t>纳米技术</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Transportation  </a:t>
            </a:r>
            <a:r>
              <a:rPr lang="zh-CN" altLang="en-US" sz="1600" dirty="0">
                <a:latin typeface="思源黑体" panose="020B0500000000000000" pitchFamily="34" charset="-122"/>
                <a:ea typeface="思源黑体" panose="020B0500000000000000" pitchFamily="34" charset="-122"/>
              </a:rPr>
              <a:t>交通</a:t>
            </a:r>
            <a:endParaRPr lang="en-US" sz="1600" dirty="0">
              <a:latin typeface="思源黑体" panose="020B0500000000000000" pitchFamily="34" charset="-122"/>
              <a:ea typeface="思源黑体" panose="020B0500000000000000" pitchFamily="34" charset="-122"/>
            </a:endParaRPr>
          </a:p>
          <a:p>
            <a:r>
              <a:rPr lang="en-US" altLang="zh-CN" sz="1600" dirty="0" smtClean="0">
                <a:latin typeface="思源黑体" panose="020B0500000000000000" pitchFamily="34" charset="-122"/>
                <a:ea typeface="思源黑体" panose="020B0500000000000000" pitchFamily="34" charset="-122"/>
              </a:rPr>
              <a:t>Renewable </a:t>
            </a:r>
            <a:r>
              <a:rPr lang="en-US" altLang="zh-CN" sz="1600" dirty="0">
                <a:latin typeface="思源黑体" panose="020B0500000000000000" pitchFamily="34" charset="-122"/>
                <a:ea typeface="思源黑体" panose="020B0500000000000000" pitchFamily="34" charset="-122"/>
              </a:rPr>
              <a:t>Energy  </a:t>
            </a:r>
            <a:r>
              <a:rPr lang="zh-CN" altLang="en-US" sz="1600" dirty="0" smtClean="0">
                <a:latin typeface="思源黑体" panose="020B0500000000000000" pitchFamily="34" charset="-122"/>
                <a:ea typeface="思源黑体" panose="020B0500000000000000" pitchFamily="34" charset="-122"/>
              </a:rPr>
              <a:t>可再生能源</a:t>
            </a:r>
            <a:endParaRPr lang="en-US" altLang="zh-CN" sz="1600" dirty="0" smtClean="0">
              <a:latin typeface="思源黑体" panose="020B0500000000000000" pitchFamily="34" charset="-122"/>
              <a:ea typeface="思源黑体" panose="020B0500000000000000" pitchFamily="34" charset="-122"/>
            </a:endParaRPr>
          </a:p>
          <a:p>
            <a:r>
              <a:rPr lang="en-US" altLang="zh-CN" sz="1600" dirty="0" smtClean="0">
                <a:latin typeface="思源黑体" panose="020B0500000000000000" pitchFamily="34" charset="-122"/>
                <a:ea typeface="思源黑体" panose="020B0500000000000000" pitchFamily="34" charset="-122"/>
              </a:rPr>
              <a:t>Internal </a:t>
            </a:r>
            <a:r>
              <a:rPr lang="en-US" altLang="zh-CN" sz="1600" dirty="0">
                <a:latin typeface="思源黑体" panose="020B0500000000000000" pitchFamily="34" charset="-122"/>
                <a:ea typeface="思源黑体" panose="020B0500000000000000" pitchFamily="34" charset="-122"/>
              </a:rPr>
              <a:t>Combustion Engines  </a:t>
            </a:r>
            <a:r>
              <a:rPr lang="zh-CN" altLang="en-US" sz="1600" dirty="0">
                <a:latin typeface="思源黑体" panose="020B0500000000000000" pitchFamily="34" charset="-122"/>
                <a:ea typeface="思源黑体" panose="020B0500000000000000" pitchFamily="34" charset="-122"/>
              </a:rPr>
              <a:t>内燃机</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Tribology  </a:t>
            </a:r>
            <a:r>
              <a:rPr lang="zh-CN" altLang="en-US" sz="1600" dirty="0">
                <a:latin typeface="思源黑体" panose="020B0500000000000000" pitchFamily="34" charset="-122"/>
                <a:ea typeface="思源黑体" panose="020B0500000000000000" pitchFamily="34" charset="-122"/>
              </a:rPr>
              <a:t>摩擦学</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Energy  </a:t>
            </a:r>
            <a:r>
              <a:rPr lang="zh-CN" altLang="en-US" sz="1600" dirty="0" smtClean="0">
                <a:latin typeface="思源黑体" panose="020B0500000000000000" pitchFamily="34" charset="-122"/>
                <a:ea typeface="思源黑体" panose="020B0500000000000000" pitchFamily="34" charset="-122"/>
              </a:rPr>
              <a:t>能源</a:t>
            </a:r>
            <a:endParaRPr lang="en-US" sz="1600" dirty="0">
              <a:latin typeface="思源黑体" panose="020B0500000000000000" pitchFamily="34" charset="-122"/>
              <a:ea typeface="思源黑体" panose="020B0500000000000000" pitchFamily="34" charset="-122"/>
            </a:endParaRPr>
          </a:p>
        </p:txBody>
      </p:sp>
      <p:sp>
        <p:nvSpPr>
          <p:cNvPr id="39939" name="TextBox 4"/>
          <p:cNvSpPr txBox="1">
            <a:spLocks noChangeArrowheads="1"/>
          </p:cNvSpPr>
          <p:nvPr/>
        </p:nvSpPr>
        <p:spPr bwMode="auto">
          <a:xfrm>
            <a:off x="839416" y="1916832"/>
            <a:ext cx="6715125" cy="4278094"/>
          </a:xfrm>
          <a:prstGeom prst="rect">
            <a:avLst/>
          </a:prstGeom>
          <a:noFill/>
          <a:ln w="9525">
            <a:noFill/>
            <a:miter lim="800000"/>
            <a:headEnd/>
            <a:tailEnd/>
          </a:ln>
        </p:spPr>
        <p:txBody>
          <a:bodyPr>
            <a:spAutoFit/>
          </a:bodyPr>
          <a:lstStyle/>
          <a:p>
            <a:r>
              <a:rPr lang="en-US" altLang="zh-CN" sz="1600" dirty="0">
                <a:latin typeface="思源黑体" panose="020B0500000000000000" pitchFamily="34" charset="-122"/>
                <a:ea typeface="思源黑体" panose="020B0500000000000000" pitchFamily="34" charset="-122"/>
              </a:rPr>
              <a:t>Biomechanical Engineering  </a:t>
            </a:r>
            <a:r>
              <a:rPr lang="zh-CN" altLang="en-US" sz="1600" dirty="0">
                <a:latin typeface="思源黑体" panose="020B0500000000000000" pitchFamily="34" charset="-122"/>
                <a:ea typeface="思源黑体" panose="020B0500000000000000" pitchFamily="34" charset="-122"/>
              </a:rPr>
              <a:t>生物机械工程</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Biomedical Engineering  </a:t>
            </a:r>
            <a:r>
              <a:rPr lang="zh-CN" altLang="en-US" sz="1600" dirty="0">
                <a:latin typeface="思源黑体" panose="020B0500000000000000" pitchFamily="34" charset="-122"/>
                <a:ea typeface="思源黑体" panose="020B0500000000000000" pitchFamily="34" charset="-122"/>
              </a:rPr>
              <a:t>生物医学工程</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Boilers &amp; Pressure Vessels  </a:t>
            </a:r>
            <a:r>
              <a:rPr lang="zh-CN" altLang="en-US" sz="1600" dirty="0">
                <a:latin typeface="思源黑体" panose="020B0500000000000000" pitchFamily="34" charset="-122"/>
                <a:ea typeface="思源黑体" panose="020B0500000000000000" pitchFamily="34" charset="-122"/>
              </a:rPr>
              <a:t>锅炉和压力容器</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Manufacturing &amp; Processing  </a:t>
            </a:r>
            <a:r>
              <a:rPr lang="zh-CN" altLang="en-US" sz="1600" dirty="0">
                <a:latin typeface="思源黑体" panose="020B0500000000000000" pitchFamily="34" charset="-122"/>
                <a:ea typeface="思源黑体" panose="020B0500000000000000" pitchFamily="34" charset="-122"/>
              </a:rPr>
              <a:t>制造和加工</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Noise Control &amp; Acoustics  </a:t>
            </a:r>
            <a:r>
              <a:rPr lang="zh-CN" altLang="en-US" sz="1600" dirty="0">
                <a:latin typeface="思源黑体" panose="020B0500000000000000" pitchFamily="34" charset="-122"/>
                <a:ea typeface="思源黑体" panose="020B0500000000000000" pitchFamily="34" charset="-122"/>
              </a:rPr>
              <a:t>噪声控制和声效</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Nondestructive Evaluation  </a:t>
            </a:r>
            <a:r>
              <a:rPr lang="zh-CN" altLang="en-US" sz="1600" dirty="0">
                <a:latin typeface="思源黑体" panose="020B0500000000000000" pitchFamily="34" charset="-122"/>
                <a:ea typeface="思源黑体" panose="020B0500000000000000" pitchFamily="34" charset="-122"/>
              </a:rPr>
              <a:t>无损评估</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Environmental Engineering  </a:t>
            </a:r>
            <a:r>
              <a:rPr lang="zh-CN" altLang="en-US" sz="1600" dirty="0">
                <a:latin typeface="思源黑体" panose="020B0500000000000000" pitchFamily="34" charset="-122"/>
                <a:ea typeface="思源黑体" panose="020B0500000000000000" pitchFamily="34" charset="-122"/>
              </a:rPr>
              <a:t>环境工程</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Engineering Technology Management  </a:t>
            </a:r>
            <a:r>
              <a:rPr lang="zh-CN" altLang="en-US" sz="1600" dirty="0">
                <a:latin typeface="思源黑体" panose="020B0500000000000000" pitchFamily="34" charset="-122"/>
                <a:ea typeface="思源黑体" panose="020B0500000000000000" pitchFamily="34" charset="-122"/>
              </a:rPr>
              <a:t>工程技术管理</a:t>
            </a:r>
            <a:endParaRPr lang="en-US" sz="1600" dirty="0">
              <a:latin typeface="思源黑体" panose="020B0500000000000000" pitchFamily="34" charset="-122"/>
              <a:ea typeface="思源黑体" panose="020B0500000000000000" pitchFamily="34" charset="-122"/>
            </a:endParaRPr>
          </a:p>
          <a:p>
            <a:r>
              <a:rPr lang="en-US" altLang="zh-CN" sz="1600" dirty="0" smtClean="0">
                <a:latin typeface="思源黑体" panose="020B0500000000000000" pitchFamily="34" charset="-122"/>
                <a:ea typeface="思源黑体" panose="020B0500000000000000" pitchFamily="34" charset="-122"/>
              </a:rPr>
              <a:t>Pipeline &amp; Piping Systems  </a:t>
            </a:r>
            <a:r>
              <a:rPr lang="zh-CN" altLang="en-US" sz="1600" dirty="0" smtClean="0">
                <a:latin typeface="思源黑体" panose="020B0500000000000000" pitchFamily="34" charset="-122"/>
                <a:ea typeface="思源黑体" panose="020B0500000000000000" pitchFamily="34" charset="-122"/>
              </a:rPr>
              <a:t>管线系统</a:t>
            </a:r>
            <a:endParaRPr lang="en-US" altLang="zh-CN" sz="1600" dirty="0" smtClean="0">
              <a:latin typeface="思源黑体" panose="020B0500000000000000" pitchFamily="34" charset="-122"/>
              <a:ea typeface="思源黑体" panose="020B0500000000000000" pitchFamily="34" charset="-122"/>
            </a:endParaRPr>
          </a:p>
          <a:p>
            <a:r>
              <a:rPr lang="en-US" altLang="zh-CN" sz="1600" dirty="0" smtClean="0">
                <a:latin typeface="思源黑体" panose="020B0500000000000000" pitchFamily="34" charset="-122"/>
                <a:ea typeface="思源黑体" panose="020B0500000000000000" pitchFamily="34" charset="-122"/>
              </a:rPr>
              <a:t>Building </a:t>
            </a:r>
            <a:r>
              <a:rPr lang="en-US" altLang="zh-CN" sz="1600" dirty="0">
                <a:latin typeface="思源黑体" panose="020B0500000000000000" pitchFamily="34" charset="-122"/>
                <a:ea typeface="思源黑体" panose="020B0500000000000000" pitchFamily="34" charset="-122"/>
              </a:rPr>
              <a:t>&amp; Construction  </a:t>
            </a:r>
            <a:r>
              <a:rPr lang="zh-CN" altLang="en-US" sz="1600" dirty="0">
                <a:latin typeface="思源黑体" panose="020B0500000000000000" pitchFamily="34" charset="-122"/>
                <a:ea typeface="思源黑体" panose="020B0500000000000000" pitchFamily="34" charset="-122"/>
              </a:rPr>
              <a:t>建筑和施工</a:t>
            </a:r>
            <a:endParaRPr lang="en-US" sz="1600" dirty="0">
              <a:latin typeface="思源黑体" panose="020B0500000000000000" pitchFamily="34" charset="-122"/>
              <a:ea typeface="思源黑体" panose="020B0500000000000000" pitchFamily="34" charset="-122"/>
            </a:endParaRPr>
          </a:p>
          <a:p>
            <a:r>
              <a:rPr lang="en-US" altLang="zh-CN" sz="1600" dirty="0" smtClean="0">
                <a:latin typeface="思源黑体" panose="020B0500000000000000" pitchFamily="34" charset="-122"/>
                <a:ea typeface="思源黑体" panose="020B0500000000000000" pitchFamily="34" charset="-122"/>
              </a:rPr>
              <a:t>Robotics </a:t>
            </a:r>
            <a:r>
              <a:rPr lang="en-US" altLang="zh-CN" sz="1600" dirty="0">
                <a:latin typeface="思源黑体" panose="020B0500000000000000" pitchFamily="34" charset="-122"/>
                <a:ea typeface="思源黑体" panose="020B0500000000000000" pitchFamily="34" charset="-122"/>
              </a:rPr>
              <a:t>&amp; Mechatronics  </a:t>
            </a:r>
            <a:r>
              <a:rPr lang="zh-CN" altLang="en-US" sz="1600" dirty="0">
                <a:latin typeface="思源黑体" panose="020B0500000000000000" pitchFamily="34" charset="-122"/>
                <a:ea typeface="思源黑体" panose="020B0500000000000000" pitchFamily="34" charset="-122"/>
              </a:rPr>
              <a:t>机器人和机电一体化 </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Computer-Aided Design (CAD)  </a:t>
            </a:r>
            <a:r>
              <a:rPr lang="zh-CN" altLang="en-US" sz="1600" dirty="0">
                <a:latin typeface="思源黑体" panose="020B0500000000000000" pitchFamily="34" charset="-122"/>
                <a:ea typeface="思源黑体" panose="020B0500000000000000" pitchFamily="34" charset="-122"/>
              </a:rPr>
              <a:t>计算机辅助设计</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Conventional Power &amp; Fuels  </a:t>
            </a:r>
            <a:r>
              <a:rPr lang="zh-CN" altLang="en-US" sz="1600" dirty="0">
                <a:latin typeface="思源黑体" panose="020B0500000000000000" pitchFamily="34" charset="-122"/>
                <a:ea typeface="思源黑体" panose="020B0500000000000000" pitchFamily="34" charset="-122"/>
              </a:rPr>
              <a:t>传统能源与燃料</a:t>
            </a:r>
            <a:endParaRPr lang="en-US" altLang="zh-CN"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Dynamic Systems &amp; Control  </a:t>
            </a:r>
            <a:r>
              <a:rPr lang="zh-CN" altLang="en-US" sz="1600" dirty="0">
                <a:latin typeface="思源黑体" panose="020B0500000000000000" pitchFamily="34" charset="-122"/>
                <a:ea typeface="思源黑体" panose="020B0500000000000000" pitchFamily="34" charset="-122"/>
              </a:rPr>
              <a:t>动力系统与控制</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Electronic &amp; Photonic Packaging  </a:t>
            </a:r>
            <a:r>
              <a:rPr lang="zh-CN" altLang="en-US" sz="1600" dirty="0">
                <a:latin typeface="思源黑体" panose="020B0500000000000000" pitchFamily="34" charset="-122"/>
                <a:ea typeface="思源黑体" panose="020B0500000000000000" pitchFamily="34" charset="-122"/>
              </a:rPr>
              <a:t>电子与光子封装</a:t>
            </a:r>
            <a:endParaRPr lang="en-US" altLang="zh-CN" sz="1600" dirty="0">
              <a:latin typeface="思源黑体" panose="020B0500000000000000" pitchFamily="34" charset="-122"/>
              <a:ea typeface="思源黑体" panose="020B0500000000000000" pitchFamily="34" charset="-122"/>
            </a:endParaRPr>
          </a:p>
          <a:p>
            <a:r>
              <a:rPr lang="en-US" altLang="zh-CN" sz="1600" dirty="0" smtClean="0">
                <a:latin typeface="思源黑体" panose="020B0500000000000000" pitchFamily="34" charset="-122"/>
                <a:ea typeface="思源黑体" panose="020B0500000000000000" pitchFamily="34" charset="-122"/>
              </a:rPr>
              <a:t>Ocean</a:t>
            </a:r>
            <a:r>
              <a:rPr lang="zh-CN" altLang="en-US" sz="1600" dirty="0">
                <a:latin typeface="思源黑体" panose="020B0500000000000000" pitchFamily="34" charset="-122"/>
                <a:ea typeface="思源黑体" panose="020B0500000000000000" pitchFamily="34" charset="-122"/>
              </a:rPr>
              <a:t>、</a:t>
            </a:r>
            <a:r>
              <a:rPr lang="en-US" altLang="zh-CN" sz="1600" dirty="0">
                <a:latin typeface="思源黑体" panose="020B0500000000000000" pitchFamily="34" charset="-122"/>
                <a:ea typeface="思源黑体" panose="020B0500000000000000" pitchFamily="34" charset="-122"/>
              </a:rPr>
              <a:t> Offshore &amp; Arctic Engineering  </a:t>
            </a:r>
            <a:r>
              <a:rPr lang="zh-CN" altLang="en-US" sz="1600" dirty="0">
                <a:latin typeface="思源黑体" panose="020B0500000000000000" pitchFamily="34" charset="-122"/>
                <a:ea typeface="思源黑体" panose="020B0500000000000000" pitchFamily="34" charset="-122"/>
              </a:rPr>
              <a:t>海洋、海岸与极地工程</a:t>
            </a:r>
            <a:endParaRPr lang="en-US" sz="1600" dirty="0">
              <a:latin typeface="思源黑体" panose="020B0500000000000000" pitchFamily="34" charset="-122"/>
              <a:ea typeface="思源黑体" panose="020B0500000000000000" pitchFamily="34" charset="-122"/>
            </a:endParaRPr>
          </a:p>
          <a:p>
            <a:r>
              <a:rPr lang="en-US" altLang="zh-CN" sz="1600" dirty="0">
                <a:latin typeface="思源黑体" panose="020B0500000000000000" pitchFamily="34" charset="-122"/>
                <a:ea typeface="思源黑体" panose="020B0500000000000000" pitchFamily="34" charset="-122"/>
              </a:rPr>
              <a:t>Computers &amp; Information in Engineering  </a:t>
            </a:r>
            <a:r>
              <a:rPr lang="zh-CN" altLang="en-US" sz="1600" dirty="0">
                <a:latin typeface="思源黑体" panose="020B0500000000000000" pitchFamily="34" charset="-122"/>
                <a:ea typeface="思源黑体" panose="020B0500000000000000" pitchFamily="34" charset="-122"/>
              </a:rPr>
              <a:t>计算机与信息的工程</a:t>
            </a:r>
            <a:r>
              <a:rPr lang="zh-CN" altLang="en-US" sz="1600" dirty="0" smtClean="0">
                <a:latin typeface="思源黑体" panose="020B0500000000000000" pitchFamily="34" charset="-122"/>
                <a:ea typeface="思源黑体" panose="020B0500000000000000" pitchFamily="34" charset="-122"/>
              </a:rPr>
              <a:t>应用</a:t>
            </a:r>
            <a:endParaRPr lang="zh-CN" altLang="en-US" dirty="0">
              <a:latin typeface="思源黑体" panose="020B0500000000000000" pitchFamily="34" charset="-122"/>
              <a:ea typeface="思源黑体" panose="020B0500000000000000" pitchFamily="34" charset="-122"/>
            </a:endParaRPr>
          </a:p>
        </p:txBody>
      </p:sp>
      <p:sp>
        <p:nvSpPr>
          <p:cNvPr id="39940" name="Title 1"/>
          <p:cNvSpPr txBox="1">
            <a:spLocks/>
          </p:cNvSpPr>
          <p:nvPr/>
        </p:nvSpPr>
        <p:spPr bwMode="auto">
          <a:xfrm>
            <a:off x="479376" y="764704"/>
            <a:ext cx="10441160" cy="965200"/>
          </a:xfrm>
          <a:prstGeom prst="rect">
            <a:avLst/>
          </a:prstGeom>
          <a:noFill/>
          <a:ln w="9525">
            <a:noFill/>
            <a:miter lim="800000"/>
            <a:headEnd/>
            <a:tailEnd/>
          </a:ln>
        </p:spPr>
        <p:txBody>
          <a:bodyPr anchor="ctr"/>
          <a:lstStyle/>
          <a:p>
            <a:pPr algn="ctr"/>
            <a:r>
              <a:rPr lang="en-US" altLang="zh-CN" sz="3200" b="1" dirty="0">
                <a:latin typeface="思源黑体" panose="020B0500000000000000" pitchFamily="34" charset="-122"/>
                <a:ea typeface="思源黑体" panose="020B0500000000000000" pitchFamily="34" charset="-122"/>
              </a:rPr>
              <a:t>Topic </a:t>
            </a:r>
            <a:r>
              <a:rPr lang="en-US" altLang="zh-CN" sz="3200" b="1" dirty="0" smtClean="0">
                <a:latin typeface="思源黑体" panose="020B0500000000000000" pitchFamily="34" charset="-122"/>
                <a:ea typeface="思源黑体" panose="020B0500000000000000" pitchFamily="34" charset="-122"/>
              </a:rPr>
              <a:t>Collection: </a:t>
            </a:r>
            <a:r>
              <a:rPr lang="en-US" altLang="zh-CN" sz="3200" b="1" dirty="0">
                <a:latin typeface="思源黑体" panose="020B0500000000000000" pitchFamily="34" charset="-122"/>
                <a:ea typeface="思源黑体" panose="020B0500000000000000" pitchFamily="34" charset="-122"/>
              </a:rPr>
              <a:t>33</a:t>
            </a:r>
            <a:r>
              <a:rPr lang="zh-CN" altLang="en-US" sz="3200" b="1" dirty="0">
                <a:latin typeface="思源黑体" panose="020B0500000000000000" pitchFamily="34" charset="-122"/>
                <a:ea typeface="思源黑体" panose="020B0500000000000000" pitchFamily="34" charset="-122"/>
              </a:rPr>
              <a:t>个主题</a:t>
            </a:r>
            <a:endParaRPr lang="en-US" altLang="zh-CN" sz="3200" b="1"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2638145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19536" y="2182860"/>
            <a:ext cx="8465186" cy="1143008"/>
          </a:xfrm>
          <a:prstGeom prst="rect">
            <a:avLst/>
          </a:prstGeom>
          <a:noFill/>
          <a:ln w="9525">
            <a:solidFill>
              <a:schemeClr val="bg1">
                <a:lumMod val="75000"/>
              </a:schemeClr>
            </a:solidFill>
            <a:miter lim="800000"/>
            <a:headEnd/>
            <a:tailEnd/>
          </a:ln>
          <a:effectLst>
            <a:outerShdw blurRad="50800" dist="38100" dir="5400000" algn="t" rotWithShape="0">
              <a:prstClr val="black">
                <a:alpha val="40000"/>
              </a:prstClr>
            </a:outerShdw>
          </a:effectLst>
        </p:spPr>
      </p:pic>
      <p:sp>
        <p:nvSpPr>
          <p:cNvPr id="5" name="圆角矩形标注 4"/>
          <p:cNvSpPr>
            <a:spLocks noChangeArrowheads="1"/>
          </p:cNvSpPr>
          <p:nvPr/>
        </p:nvSpPr>
        <p:spPr bwMode="auto">
          <a:xfrm>
            <a:off x="5879976" y="3933056"/>
            <a:ext cx="4607944" cy="1611552"/>
          </a:xfrm>
          <a:prstGeom prst="wedgeRoundRectCallout">
            <a:avLst>
              <a:gd name="adj1" fmla="val 19105"/>
              <a:gd name="adj2" fmla="val -7053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输入</a:t>
            </a:r>
            <a:r>
              <a:rPr lang="zh-CN" altLang="en-US" dirty="0" smtClean="0">
                <a:latin typeface="思源黑体" panose="020B0500000000000000" pitchFamily="34" charset="-122"/>
                <a:ea typeface="思源黑体" panose="020B0500000000000000" pitchFamily="34" charset="-122"/>
              </a:rPr>
              <a:t>关键词，在</a:t>
            </a:r>
            <a:r>
              <a:rPr lang="en-US" altLang="zh-CN" dirty="0">
                <a:latin typeface="思源黑体" panose="020B0500000000000000" pitchFamily="34" charset="-122"/>
                <a:ea typeface="思源黑体" panose="020B0500000000000000" pitchFamily="34" charset="-122"/>
              </a:rPr>
              <a:t>ASME</a:t>
            </a:r>
            <a:r>
              <a:rPr lang="zh-CN" altLang="en-US" dirty="0">
                <a:latin typeface="思源黑体" panose="020B0500000000000000" pitchFamily="34" charset="-122"/>
                <a:ea typeface="思源黑体" panose="020B0500000000000000" pitchFamily="34" charset="-122"/>
              </a:rPr>
              <a:t>全站范围内检索</a:t>
            </a:r>
            <a:endParaRPr lang="en-US" altLang="zh-CN" dirty="0">
              <a:latin typeface="思源黑体" panose="020B0500000000000000" pitchFamily="34" charset="-122"/>
              <a:ea typeface="思源黑体" panose="020B0500000000000000" pitchFamily="34" charset="-122"/>
            </a:endParaRPr>
          </a:p>
          <a:p>
            <a:endParaRPr lang="en-US" altLang="zh-CN" dirty="0">
              <a:latin typeface="思源黑体" panose="020B0500000000000000" pitchFamily="34" charset="-122"/>
              <a:ea typeface="思源黑体" panose="020B0500000000000000" pitchFamily="34" charset="-122"/>
            </a:endParaRPr>
          </a:p>
          <a:p>
            <a:r>
              <a:rPr lang="en-US" altLang="zh-CN" dirty="0">
                <a:solidFill>
                  <a:srgbClr val="00B0F0"/>
                </a:solidFill>
                <a:latin typeface="思源黑体" panose="020B0500000000000000" pitchFamily="34" charset="-122"/>
                <a:ea typeface="思源黑体" panose="020B0500000000000000" pitchFamily="34" charset="-122"/>
              </a:rPr>
              <a:t>※</a:t>
            </a:r>
            <a:r>
              <a:rPr lang="en-US" altLang="zh-CN"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支持词根检索、检索词联想、所在页面出版物范围内</a:t>
            </a:r>
            <a:r>
              <a:rPr lang="zh-CN" altLang="en-US" dirty="0" smtClean="0">
                <a:latin typeface="思源黑体" panose="020B0500000000000000" pitchFamily="34" charset="-122"/>
                <a:ea typeface="思源黑体" panose="020B0500000000000000" pitchFamily="34" charset="-122"/>
              </a:rPr>
              <a:t>检索、检索</a:t>
            </a:r>
            <a:r>
              <a:rPr lang="zh-CN" altLang="en-US" dirty="0">
                <a:latin typeface="思源黑体" panose="020B0500000000000000" pitchFamily="34" charset="-122"/>
                <a:ea typeface="思源黑体" panose="020B0500000000000000" pitchFamily="34" charset="-122"/>
              </a:rPr>
              <a:t>词的逻辑关系</a:t>
            </a:r>
            <a:endParaRPr lang="en-US" altLang="zh-CN" dirty="0">
              <a:latin typeface="思源黑体" panose="020B0500000000000000" pitchFamily="34" charset="-122"/>
              <a:ea typeface="思源黑体" panose="020B0500000000000000" pitchFamily="34" charset="-122"/>
            </a:endParaRPr>
          </a:p>
        </p:txBody>
      </p:sp>
      <p:sp>
        <p:nvSpPr>
          <p:cNvPr id="7" name="Rectangle 7"/>
          <p:cNvSpPr>
            <a:spLocks noChangeArrowheads="1"/>
          </p:cNvSpPr>
          <p:nvPr/>
        </p:nvSpPr>
        <p:spPr bwMode="auto">
          <a:xfrm>
            <a:off x="7525328" y="2924943"/>
            <a:ext cx="2859393" cy="410941"/>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2" name="Title 1"/>
          <p:cNvSpPr txBox="1">
            <a:spLocks/>
          </p:cNvSpPr>
          <p:nvPr/>
        </p:nvSpPr>
        <p:spPr bwMode="auto">
          <a:xfrm>
            <a:off x="2711624" y="817991"/>
            <a:ext cx="5826671" cy="965200"/>
          </a:xfrm>
          <a:prstGeom prst="rect">
            <a:avLst/>
          </a:prstGeom>
          <a:noFill/>
          <a:ln w="9525">
            <a:noFill/>
            <a:miter lim="800000"/>
            <a:headEnd/>
            <a:tailEnd/>
          </a:ln>
        </p:spPr>
        <p:txBody>
          <a:bodyPr anchor="ctr"/>
          <a:lstStyle/>
          <a:p>
            <a:r>
              <a:rPr lang="en-US" altLang="zh-CN" sz="3200" b="1" dirty="0">
                <a:latin typeface="思源黑体" panose="020B0500000000000000" pitchFamily="34" charset="-122"/>
                <a:ea typeface="思源黑体" panose="020B0500000000000000" pitchFamily="34" charset="-122"/>
              </a:rPr>
              <a:t>B</a:t>
            </a:r>
            <a:r>
              <a:rPr lang="en-US" altLang="zh-CN" sz="3200" b="1" dirty="0" smtClean="0">
                <a:latin typeface="思源黑体" panose="020B0500000000000000" pitchFamily="34" charset="-122"/>
                <a:ea typeface="思源黑体" panose="020B0500000000000000" pitchFamily="34" charset="-122"/>
              </a:rPr>
              <a:t>. </a:t>
            </a:r>
            <a:r>
              <a:rPr lang="zh-CN" altLang="en-US" sz="3200" b="1" dirty="0">
                <a:latin typeface="思源黑体" panose="020B0500000000000000" pitchFamily="34" charset="-122"/>
                <a:ea typeface="思源黑体" panose="020B0500000000000000" pitchFamily="34" charset="-122"/>
              </a:rPr>
              <a:t>快速</a:t>
            </a:r>
            <a:r>
              <a:rPr lang="zh-CN" altLang="en-US" sz="3200" b="1" dirty="0" smtClean="0">
                <a:latin typeface="思源黑体" panose="020B0500000000000000" pitchFamily="34" charset="-122"/>
                <a:ea typeface="思源黑体" panose="020B0500000000000000" pitchFamily="34" charset="-122"/>
              </a:rPr>
              <a:t>检索</a:t>
            </a:r>
            <a:endParaRPr lang="en-US" altLang="zh-CN" sz="3200" b="1"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9158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738282" y="1428736"/>
            <a:ext cx="8572528" cy="4779834"/>
          </a:xfrm>
          <a:prstGeom prst="rect">
            <a:avLst/>
          </a:prstGeom>
          <a:noFill/>
          <a:ln w="9525">
            <a:solidFill>
              <a:schemeClr val="bg1">
                <a:lumMod val="75000"/>
              </a:schemeClr>
            </a:solidFill>
            <a:miter lim="800000"/>
            <a:headEnd/>
            <a:tailEnd/>
          </a:ln>
          <a:effectLst/>
        </p:spPr>
      </p:pic>
      <p:sp>
        <p:nvSpPr>
          <p:cNvPr id="5" name="圆角矩形标注 4"/>
          <p:cNvSpPr>
            <a:spLocks noChangeArrowheads="1"/>
          </p:cNvSpPr>
          <p:nvPr/>
        </p:nvSpPr>
        <p:spPr bwMode="auto">
          <a:xfrm>
            <a:off x="3863752" y="4429132"/>
            <a:ext cx="2291145" cy="1993752"/>
          </a:xfrm>
          <a:prstGeom prst="wedgeRoundRectCallout">
            <a:avLst>
              <a:gd name="adj1" fmla="val -59915"/>
              <a:gd name="adj2" fmla="val -2275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检索结果可按</a:t>
            </a:r>
            <a:r>
              <a:rPr lang="zh-CN" altLang="en-US" dirty="0" smtClean="0">
                <a:latin typeface="思源黑体" panose="020B0500000000000000" pitchFamily="34" charset="-122"/>
                <a:ea typeface="思源黑体" panose="020B0500000000000000" pitchFamily="34" charset="-122"/>
              </a:rPr>
              <a:t>文章</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格式</a:t>
            </a:r>
            <a:r>
              <a:rPr lang="zh-CN" altLang="en-US" dirty="0">
                <a:latin typeface="思源黑体" panose="020B0500000000000000" pitchFamily="34" charset="-122"/>
                <a:ea typeface="思源黑体" panose="020B0500000000000000" pitchFamily="34" charset="-122"/>
              </a:rPr>
              <a:t>和主题</a:t>
            </a:r>
            <a:r>
              <a:rPr lang="zh-CN" altLang="en-US" dirty="0" smtClean="0">
                <a:latin typeface="思源黑体" panose="020B0500000000000000" pitchFamily="34" charset="-122"/>
                <a:ea typeface="思源黑体" panose="020B0500000000000000" pitchFamily="34" charset="-122"/>
              </a:rPr>
              <a:t>筛选</a:t>
            </a:r>
            <a:endParaRPr lang="en-US" altLang="zh-CN" dirty="0" smtClean="0">
              <a:latin typeface="思源黑体" panose="020B0500000000000000" pitchFamily="34" charset="-122"/>
              <a:ea typeface="思源黑体" panose="020B0500000000000000" pitchFamily="34" charset="-122"/>
            </a:endParaRPr>
          </a:p>
          <a:p>
            <a:pPr>
              <a:lnSpc>
                <a:spcPts val="1200"/>
              </a:lnSpc>
            </a:pPr>
            <a:endParaRPr lang="en-US" altLang="zh-CN" dirty="0">
              <a:latin typeface="思源黑体" panose="020B0500000000000000" pitchFamily="34" charset="-122"/>
              <a:ea typeface="思源黑体" panose="020B0500000000000000" pitchFamily="34" charset="-122"/>
            </a:endParaRPr>
          </a:p>
          <a:p>
            <a:r>
              <a:rPr lang="zh-CN" altLang="en-US" dirty="0">
                <a:latin typeface="思源黑体" panose="020B0500000000000000" pitchFamily="34" charset="-122"/>
                <a:ea typeface="思源黑体" panose="020B0500000000000000" pitchFamily="34" charset="-122"/>
              </a:rPr>
              <a:t>如果是</a:t>
            </a:r>
            <a:r>
              <a:rPr lang="zh-CN" altLang="en-US" dirty="0" smtClean="0">
                <a:latin typeface="思源黑体" panose="020B0500000000000000" pitchFamily="34" charset="-122"/>
                <a:ea typeface="思源黑体" panose="020B0500000000000000" pitchFamily="34" charset="-122"/>
              </a:rPr>
              <a:t>期刊可</a:t>
            </a:r>
            <a:r>
              <a:rPr lang="zh-CN" altLang="en-US" dirty="0">
                <a:latin typeface="思源黑体" panose="020B0500000000000000" pitchFamily="34" charset="-122"/>
                <a:ea typeface="思源黑体" panose="020B0500000000000000" pitchFamily="34" charset="-122"/>
              </a:rPr>
              <a:t>按期刊名称、年份、卷期或页码筛选</a:t>
            </a:r>
            <a:endParaRPr lang="en-US" altLang="zh-CN" dirty="0">
              <a:latin typeface="思源黑体" panose="020B0500000000000000" pitchFamily="34" charset="-122"/>
              <a:ea typeface="思源黑体" panose="020B0500000000000000" pitchFamily="34" charset="-122"/>
            </a:endParaRPr>
          </a:p>
        </p:txBody>
      </p:sp>
      <p:sp>
        <p:nvSpPr>
          <p:cNvPr id="7" name="Rectangle 7"/>
          <p:cNvSpPr>
            <a:spLocks noChangeArrowheads="1"/>
          </p:cNvSpPr>
          <p:nvPr/>
        </p:nvSpPr>
        <p:spPr bwMode="auto">
          <a:xfrm>
            <a:off x="1775520" y="2852936"/>
            <a:ext cx="1748712" cy="3312368"/>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9" name="圆角矩形标注 8"/>
          <p:cNvSpPr>
            <a:spLocks noChangeArrowheads="1"/>
          </p:cNvSpPr>
          <p:nvPr/>
        </p:nvSpPr>
        <p:spPr bwMode="auto">
          <a:xfrm>
            <a:off x="8544272" y="1428736"/>
            <a:ext cx="1944216" cy="946928"/>
          </a:xfrm>
          <a:prstGeom prst="wedgeRoundRectCallout">
            <a:avLst>
              <a:gd name="adj1" fmla="val -21379"/>
              <a:gd name="adj2" fmla="val 6826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检索结果按相关度或日期排列</a:t>
            </a:r>
            <a:endParaRPr lang="en-US" altLang="zh-CN" dirty="0">
              <a:latin typeface="思源黑体" panose="020B0500000000000000" pitchFamily="34" charset="-122"/>
              <a:ea typeface="思源黑体" panose="020B0500000000000000" pitchFamily="34" charset="-122"/>
            </a:endParaRPr>
          </a:p>
        </p:txBody>
      </p:sp>
      <p:sp>
        <p:nvSpPr>
          <p:cNvPr id="10" name="圆角矩形标注 9"/>
          <p:cNvSpPr>
            <a:spLocks noChangeArrowheads="1"/>
          </p:cNvSpPr>
          <p:nvPr/>
        </p:nvSpPr>
        <p:spPr bwMode="auto">
          <a:xfrm>
            <a:off x="1775520" y="780664"/>
            <a:ext cx="3960440" cy="648072"/>
          </a:xfrm>
          <a:prstGeom prst="wedgeRoundRectCallout">
            <a:avLst>
              <a:gd name="adj1" fmla="val -23469"/>
              <a:gd name="adj2" fmla="val 72081"/>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例如、</a:t>
            </a:r>
            <a:r>
              <a:rPr lang="zh-CN" altLang="en-US" dirty="0" smtClean="0">
                <a:latin typeface="思源黑体" panose="020B0500000000000000" pitchFamily="34" charset="-122"/>
                <a:ea typeface="思源黑体" panose="020B0500000000000000" pitchFamily="34" charset="-122"/>
              </a:rPr>
              <a:t>检索“</a:t>
            </a:r>
            <a:r>
              <a:rPr lang="en-US" altLang="zh-CN" dirty="0" smtClean="0">
                <a:latin typeface="思源黑体" panose="020B0500000000000000" pitchFamily="34" charset="-122"/>
                <a:ea typeface="思源黑体" panose="020B0500000000000000" pitchFamily="34" charset="-122"/>
              </a:rPr>
              <a:t>material </a:t>
            </a:r>
            <a:r>
              <a:rPr lang="en-US" altLang="zh-CN" dirty="0">
                <a:latin typeface="思源黑体" panose="020B0500000000000000" pitchFamily="34" charset="-122"/>
                <a:ea typeface="思源黑体" panose="020B0500000000000000" pitchFamily="34" charset="-122"/>
              </a:rPr>
              <a:t>simulation</a:t>
            </a:r>
            <a:r>
              <a:rPr lang="zh-CN" altLang="en-US" dirty="0" smtClean="0">
                <a:latin typeface="思源黑体" panose="020B0500000000000000" pitchFamily="34" charset="-122"/>
                <a:ea typeface="思源黑体" panose="020B0500000000000000" pitchFamily="34" charset="-122"/>
              </a:rPr>
              <a:t>* ”</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58673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38283" y="1214422"/>
            <a:ext cx="8701135" cy="5010150"/>
            <a:chOff x="1738283" y="1214422"/>
            <a:chExt cx="8701135" cy="5010150"/>
          </a:xfrm>
        </p:grpSpPr>
        <p:pic>
          <p:nvPicPr>
            <p:cNvPr id="5126" name="Picture 6"/>
            <p:cNvPicPr>
              <a:picLocks noChangeAspect="1" noChangeArrowheads="1"/>
            </p:cNvPicPr>
            <p:nvPr/>
          </p:nvPicPr>
          <p:blipFill>
            <a:blip r:embed="rId3"/>
            <a:srcRect/>
            <a:stretch>
              <a:fillRect/>
            </a:stretch>
          </p:blipFill>
          <p:spPr bwMode="auto">
            <a:xfrm>
              <a:off x="8524893" y="1500175"/>
              <a:ext cx="1914525" cy="4448175"/>
            </a:xfrm>
            <a:prstGeom prst="rect">
              <a:avLst/>
            </a:prstGeom>
            <a:noFill/>
            <a:ln w="9525">
              <a:solidFill>
                <a:schemeClr val="bg1">
                  <a:lumMod val="65000"/>
                </a:schemeClr>
              </a:solid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1738283" y="1214422"/>
              <a:ext cx="1895475" cy="5010150"/>
            </a:xfrm>
            <a:prstGeom prst="rect">
              <a:avLst/>
            </a:prstGeom>
            <a:noFill/>
            <a:ln w="9525">
              <a:solidFill>
                <a:schemeClr val="bg1">
                  <a:lumMod val="65000"/>
                </a:schemeClr>
              </a:solidFill>
              <a:miter lim="800000"/>
              <a:headEnd/>
              <a:tailEnd/>
            </a:ln>
            <a:effectLst/>
          </p:spPr>
        </p:pic>
        <p:pic>
          <p:nvPicPr>
            <p:cNvPr id="5123" name="Picture 3"/>
            <p:cNvPicPr>
              <a:picLocks noChangeAspect="1" noChangeArrowheads="1"/>
            </p:cNvPicPr>
            <p:nvPr/>
          </p:nvPicPr>
          <p:blipFill>
            <a:blip r:embed="rId5"/>
            <a:srcRect/>
            <a:stretch>
              <a:fillRect/>
            </a:stretch>
          </p:blipFill>
          <p:spPr bwMode="auto">
            <a:xfrm>
              <a:off x="4024299" y="1214422"/>
              <a:ext cx="1914525" cy="5010150"/>
            </a:xfrm>
            <a:prstGeom prst="rect">
              <a:avLst/>
            </a:prstGeom>
            <a:noFill/>
            <a:ln w="9525">
              <a:solidFill>
                <a:schemeClr val="bg1">
                  <a:lumMod val="65000"/>
                </a:schemeClr>
              </a:solidFill>
              <a:miter lim="800000"/>
              <a:headEnd/>
              <a:tailEnd/>
            </a:ln>
            <a:effectLst/>
          </p:spPr>
        </p:pic>
        <p:pic>
          <p:nvPicPr>
            <p:cNvPr id="5124" name="Picture 4"/>
            <p:cNvPicPr>
              <a:picLocks noChangeAspect="1" noChangeArrowheads="1"/>
            </p:cNvPicPr>
            <p:nvPr/>
          </p:nvPicPr>
          <p:blipFill>
            <a:blip r:embed="rId6"/>
            <a:srcRect/>
            <a:stretch>
              <a:fillRect/>
            </a:stretch>
          </p:blipFill>
          <p:spPr bwMode="auto">
            <a:xfrm>
              <a:off x="6381752" y="1214423"/>
              <a:ext cx="1866900" cy="5000660"/>
            </a:xfrm>
            <a:prstGeom prst="rect">
              <a:avLst/>
            </a:prstGeom>
            <a:noFill/>
            <a:ln w="9525">
              <a:solidFill>
                <a:schemeClr val="bg1">
                  <a:lumMod val="65000"/>
                </a:schemeClr>
              </a:solidFill>
              <a:miter lim="800000"/>
              <a:headEnd/>
              <a:tailEnd/>
            </a:ln>
            <a:effectLst/>
          </p:spPr>
        </p:pic>
        <p:sp>
          <p:nvSpPr>
            <p:cNvPr id="10" name="右箭头 9"/>
            <p:cNvSpPr/>
            <p:nvPr/>
          </p:nvSpPr>
          <p:spPr>
            <a:xfrm>
              <a:off x="3381356" y="3286124"/>
              <a:ext cx="571504" cy="357190"/>
            </a:xfrm>
            <a:prstGeom prst="rightArrow">
              <a:avLst/>
            </a:prstGeom>
            <a:solidFill>
              <a:srgbClr val="F7B229"/>
            </a:solidFill>
            <a:ln>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思源黑体" panose="020B0500000000000000" pitchFamily="34" charset="-122"/>
                <a:ea typeface="思源黑体" panose="020B0500000000000000" pitchFamily="34" charset="-122"/>
              </a:endParaRPr>
            </a:p>
          </p:txBody>
        </p:sp>
        <p:sp>
          <p:nvSpPr>
            <p:cNvPr id="13" name="右箭头 12"/>
            <p:cNvSpPr/>
            <p:nvPr/>
          </p:nvSpPr>
          <p:spPr>
            <a:xfrm>
              <a:off x="5667372" y="3286124"/>
              <a:ext cx="571504" cy="357190"/>
            </a:xfrm>
            <a:prstGeom prst="rightArrow">
              <a:avLst/>
            </a:prstGeom>
            <a:solidFill>
              <a:srgbClr val="F7B229"/>
            </a:solidFill>
            <a:ln>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思源黑体" panose="020B0500000000000000" pitchFamily="34" charset="-122"/>
                <a:ea typeface="思源黑体" panose="020B0500000000000000" pitchFamily="34" charset="-122"/>
              </a:endParaRPr>
            </a:p>
          </p:txBody>
        </p:sp>
        <p:sp>
          <p:nvSpPr>
            <p:cNvPr id="16" name="右箭头 15"/>
            <p:cNvSpPr/>
            <p:nvPr/>
          </p:nvSpPr>
          <p:spPr>
            <a:xfrm>
              <a:off x="7881950" y="3286124"/>
              <a:ext cx="571504" cy="357190"/>
            </a:xfrm>
            <a:prstGeom prst="rightArrow">
              <a:avLst/>
            </a:prstGeom>
            <a:solidFill>
              <a:srgbClr val="F7B229"/>
            </a:solidFill>
            <a:ln>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思源黑体" panose="020B0500000000000000" pitchFamily="34" charset="-122"/>
                <a:ea typeface="思源黑体" panose="020B0500000000000000" pitchFamily="34" charset="-122"/>
              </a:endParaRPr>
            </a:p>
          </p:txBody>
        </p:sp>
      </p:grpSp>
      <p:sp>
        <p:nvSpPr>
          <p:cNvPr id="5" name="圆角矩形标注 4"/>
          <p:cNvSpPr>
            <a:spLocks noChangeArrowheads="1"/>
          </p:cNvSpPr>
          <p:nvPr/>
        </p:nvSpPr>
        <p:spPr bwMode="auto">
          <a:xfrm>
            <a:off x="2927648" y="5085184"/>
            <a:ext cx="4594297" cy="1387769"/>
          </a:xfrm>
          <a:prstGeom prst="wedgeRoundRectCallout">
            <a:avLst>
              <a:gd name="adj1" fmla="val 20758"/>
              <a:gd name="adj2" fmla="val -63002"/>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检索结果也可按期刊、会议录、电子书系列、文章类型、补充材料、学科领域、话题、文章发表日期和文章访问类型筛选</a:t>
            </a:r>
            <a:endParaRPr lang="en-US" altLang="zh-CN" dirty="0">
              <a:latin typeface="思源黑体" panose="020B0500000000000000" pitchFamily="34" charset="-122"/>
              <a:ea typeface="思源黑体" panose="020B0500000000000000" pitchFamily="34" charset="-122"/>
            </a:endParaRPr>
          </a:p>
        </p:txBody>
      </p:sp>
      <p:sp>
        <p:nvSpPr>
          <p:cNvPr id="6" name="Rectangle 7"/>
          <p:cNvSpPr>
            <a:spLocks noChangeArrowheads="1"/>
          </p:cNvSpPr>
          <p:nvPr/>
        </p:nvSpPr>
        <p:spPr bwMode="auto">
          <a:xfrm>
            <a:off x="8596330" y="1571612"/>
            <a:ext cx="1800000" cy="214314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7" name="Rectangle 7"/>
          <p:cNvSpPr>
            <a:spLocks noChangeArrowheads="1"/>
          </p:cNvSpPr>
          <p:nvPr/>
        </p:nvSpPr>
        <p:spPr bwMode="auto">
          <a:xfrm>
            <a:off x="8582155" y="4149080"/>
            <a:ext cx="1800000" cy="171451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83509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srcRect/>
          <a:stretch>
            <a:fillRect/>
          </a:stretch>
        </p:blipFill>
        <p:spPr bwMode="auto">
          <a:xfrm>
            <a:off x="1919535" y="1844824"/>
            <a:ext cx="7201985" cy="4464496"/>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4"/>
          <a:srcRect/>
          <a:stretch>
            <a:fillRect/>
          </a:stretch>
        </p:blipFill>
        <p:spPr bwMode="auto">
          <a:xfrm>
            <a:off x="5418697" y="996011"/>
            <a:ext cx="5152465" cy="609159"/>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43015" name="Rectangle 7"/>
          <p:cNvSpPr>
            <a:spLocks noChangeArrowheads="1"/>
          </p:cNvSpPr>
          <p:nvPr/>
        </p:nvSpPr>
        <p:spPr bwMode="auto">
          <a:xfrm>
            <a:off x="9336360" y="996010"/>
            <a:ext cx="1234802" cy="609159"/>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9" name="圆角矩形标注 8"/>
          <p:cNvSpPr>
            <a:spLocks noChangeArrowheads="1"/>
          </p:cNvSpPr>
          <p:nvPr/>
        </p:nvSpPr>
        <p:spPr bwMode="auto">
          <a:xfrm>
            <a:off x="3431704" y="2780928"/>
            <a:ext cx="2304255" cy="2088232"/>
          </a:xfrm>
          <a:prstGeom prst="wedgeRoundRectCallout">
            <a:avLst>
              <a:gd name="adj1" fmla="val -58496"/>
              <a:gd name="adj2" fmla="val -2199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panose="020B0500000000000000" pitchFamily="34" charset="-122"/>
                <a:ea typeface="思源黑体" panose="020B0500000000000000" pitchFamily="34" charset="-122"/>
              </a:rPr>
              <a:t>下拉</a:t>
            </a:r>
            <a:r>
              <a:rPr lang="en-US" altLang="zh-CN" dirty="0">
                <a:latin typeface="思源黑体" panose="020B0500000000000000" pitchFamily="34" charset="-122"/>
                <a:ea typeface="思源黑体" panose="020B0500000000000000" pitchFamily="34" charset="-122"/>
              </a:rPr>
              <a:t>Filter</a:t>
            </a:r>
            <a:r>
              <a:rPr lang="zh-CN" altLang="en-US" dirty="0">
                <a:latin typeface="思源黑体" panose="020B0500000000000000" pitchFamily="34" charset="-122"/>
                <a:ea typeface="思源黑体" panose="020B0500000000000000" pitchFamily="34" charset="-122"/>
              </a:rPr>
              <a:t>、</a:t>
            </a:r>
            <a:r>
              <a:rPr lang="zh-CN" altLang="en-US" dirty="0" smtClean="0">
                <a:latin typeface="思源黑体" panose="020B0500000000000000" pitchFamily="34" charset="-122"/>
                <a:ea typeface="思源黑体" panose="020B0500000000000000" pitchFamily="34" charset="-122"/>
              </a:rPr>
              <a:t>检索</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标题</a:t>
            </a:r>
            <a:r>
              <a:rPr lang="zh-CN" altLang="en-US" dirty="0">
                <a:latin typeface="思源黑体" panose="020B0500000000000000" pitchFamily="34" charset="-122"/>
                <a:ea typeface="思源黑体" panose="020B0500000000000000" pitchFamily="34" charset="-122"/>
              </a:rPr>
              <a:t>、作者、全文、摘要、关键词、</a:t>
            </a:r>
            <a:r>
              <a:rPr lang="en-US" altLang="zh-CN" dirty="0">
                <a:latin typeface="思源黑体" panose="020B0500000000000000" pitchFamily="34" charset="-122"/>
                <a:ea typeface="思源黑体" panose="020B0500000000000000" pitchFamily="34" charset="-122"/>
              </a:rPr>
              <a:t>DOI</a:t>
            </a:r>
            <a:r>
              <a:rPr lang="zh-CN" altLang="en-US" dirty="0">
                <a:latin typeface="思源黑体" panose="020B0500000000000000" pitchFamily="34" charset="-122"/>
                <a:ea typeface="思源黑体" panose="020B0500000000000000" pitchFamily="34" charset="-122"/>
              </a:rPr>
              <a:t>号、</a:t>
            </a:r>
            <a:r>
              <a:rPr lang="en-US" altLang="zh-CN" dirty="0">
                <a:latin typeface="思源黑体" panose="020B0500000000000000" pitchFamily="34" charset="-122"/>
                <a:ea typeface="思源黑体" panose="020B0500000000000000" pitchFamily="34" charset="-122"/>
              </a:rPr>
              <a:t>ISBN-10</a:t>
            </a:r>
            <a:r>
              <a:rPr lang="zh-CN" altLang="en-US" dirty="0">
                <a:latin typeface="思源黑体" panose="020B0500000000000000" pitchFamily="34" charset="-122"/>
                <a:ea typeface="思源黑体" panose="020B0500000000000000" pitchFamily="34" charset="-122"/>
              </a:rPr>
              <a:t>、</a:t>
            </a:r>
            <a:r>
              <a:rPr lang="en-US" altLang="zh-CN" dirty="0">
                <a:latin typeface="思源黑体" panose="020B0500000000000000" pitchFamily="34" charset="-122"/>
                <a:ea typeface="思源黑体" panose="020B0500000000000000" pitchFamily="34" charset="-122"/>
              </a:rPr>
              <a:t>ISSN</a:t>
            </a:r>
            <a:r>
              <a:rPr lang="zh-CN" altLang="en-US" dirty="0">
                <a:latin typeface="思源黑体" panose="020B0500000000000000" pitchFamily="34" charset="-122"/>
                <a:ea typeface="思源黑体" panose="020B0500000000000000" pitchFamily="34" charset="-122"/>
              </a:rPr>
              <a:t>号、卷期</a:t>
            </a:r>
            <a:r>
              <a:rPr lang="zh-CN" altLang="en-US" dirty="0" smtClean="0">
                <a:latin typeface="思源黑体" panose="020B0500000000000000" pitchFamily="34" charset="-122"/>
                <a:ea typeface="思源黑体" panose="020B0500000000000000" pitchFamily="34" charset="-122"/>
              </a:rPr>
              <a:t>、</a:t>
            </a:r>
            <a:endParaRPr lang="en-US" altLang="zh-CN" dirty="0" smtClean="0">
              <a:latin typeface="思源黑体" panose="020B0500000000000000" pitchFamily="34" charset="-122"/>
              <a:ea typeface="思源黑体" panose="020B0500000000000000" pitchFamily="34" charset="-122"/>
            </a:endParaRPr>
          </a:p>
          <a:p>
            <a:r>
              <a:rPr lang="zh-CN" altLang="en-US" dirty="0" smtClean="0">
                <a:latin typeface="思源黑体" panose="020B0500000000000000" pitchFamily="34" charset="-122"/>
                <a:ea typeface="思源黑体" panose="020B0500000000000000" pitchFamily="34" charset="-122"/>
              </a:rPr>
              <a:t>文献</a:t>
            </a:r>
            <a:r>
              <a:rPr lang="zh-CN" altLang="en-US" dirty="0">
                <a:latin typeface="思源黑体" panose="020B0500000000000000" pitchFamily="34" charset="-122"/>
                <a:ea typeface="思源黑体" panose="020B0500000000000000" pitchFamily="34" charset="-122"/>
              </a:rPr>
              <a:t>或论文编号</a:t>
            </a:r>
            <a:endParaRPr lang="en-US" altLang="zh-CN" dirty="0">
              <a:latin typeface="思源黑体" panose="020B0500000000000000" pitchFamily="34" charset="-122"/>
              <a:ea typeface="思源黑体" panose="020B0500000000000000" pitchFamily="34" charset="-122"/>
            </a:endParaRPr>
          </a:p>
        </p:txBody>
      </p:sp>
      <p:sp>
        <p:nvSpPr>
          <p:cNvPr id="15" name="Rectangle 7"/>
          <p:cNvSpPr>
            <a:spLocks noChangeArrowheads="1"/>
          </p:cNvSpPr>
          <p:nvPr/>
        </p:nvSpPr>
        <p:spPr bwMode="auto">
          <a:xfrm>
            <a:off x="2063552" y="2492896"/>
            <a:ext cx="720080" cy="316835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8" name="Title 1"/>
          <p:cNvSpPr txBox="1">
            <a:spLocks/>
          </p:cNvSpPr>
          <p:nvPr/>
        </p:nvSpPr>
        <p:spPr bwMode="auto">
          <a:xfrm>
            <a:off x="2711624" y="817991"/>
            <a:ext cx="5826671" cy="965200"/>
          </a:xfrm>
          <a:prstGeom prst="rect">
            <a:avLst/>
          </a:prstGeom>
          <a:noFill/>
          <a:ln w="9525">
            <a:noFill/>
            <a:miter lim="800000"/>
            <a:headEnd/>
            <a:tailEnd/>
          </a:ln>
        </p:spPr>
        <p:txBody>
          <a:bodyPr anchor="ctr"/>
          <a:lstStyle/>
          <a:p>
            <a:r>
              <a:rPr lang="en-US" altLang="zh-CN" sz="3200" b="1" dirty="0">
                <a:latin typeface="思源黑体" panose="020B0500000000000000" pitchFamily="34" charset="-122"/>
                <a:ea typeface="思源黑体" panose="020B0500000000000000" pitchFamily="34" charset="-122"/>
              </a:rPr>
              <a:t>C</a:t>
            </a:r>
            <a:r>
              <a:rPr lang="en-US" altLang="zh-CN" sz="3200" b="1" dirty="0" smtClean="0">
                <a:latin typeface="思源黑体" panose="020B0500000000000000" pitchFamily="34" charset="-122"/>
                <a:ea typeface="思源黑体" panose="020B0500000000000000" pitchFamily="34" charset="-122"/>
              </a:rPr>
              <a:t>. </a:t>
            </a:r>
            <a:r>
              <a:rPr lang="zh-CN" altLang="en-US" sz="3200" b="1" dirty="0">
                <a:latin typeface="思源黑体" panose="020B0500000000000000" pitchFamily="34" charset="-122"/>
                <a:ea typeface="思源黑体" panose="020B0500000000000000" pitchFamily="34" charset="-122"/>
              </a:rPr>
              <a:t>高级</a:t>
            </a:r>
            <a:r>
              <a:rPr lang="zh-CN" altLang="en-US" sz="3200" b="1" dirty="0" smtClean="0">
                <a:latin typeface="思源黑体" panose="020B0500000000000000" pitchFamily="34" charset="-122"/>
                <a:ea typeface="思源黑体" panose="020B0500000000000000" pitchFamily="34" charset="-122"/>
              </a:rPr>
              <a:t>检索</a:t>
            </a:r>
            <a:endParaRPr lang="en-US" altLang="zh-CN" sz="3200" b="1" dirty="0">
              <a:latin typeface="思源黑体" panose="020B0500000000000000" pitchFamily="34" charset="-122"/>
              <a:ea typeface="思源黑体" panose="020B0500000000000000" pitchFamily="34" charset="-122"/>
            </a:endParaRPr>
          </a:p>
        </p:txBody>
      </p:sp>
      <p:sp>
        <p:nvSpPr>
          <p:cNvPr id="10" name="圆角矩形标注 9"/>
          <p:cNvSpPr>
            <a:spLocks noChangeArrowheads="1"/>
          </p:cNvSpPr>
          <p:nvPr/>
        </p:nvSpPr>
        <p:spPr bwMode="auto">
          <a:xfrm>
            <a:off x="9250122" y="1909732"/>
            <a:ext cx="2461535" cy="1166327"/>
          </a:xfrm>
          <a:prstGeom prst="wedgeRoundRectCallout">
            <a:avLst>
              <a:gd name="adj1" fmla="val -21647"/>
              <a:gd name="adj2" fmla="val -5987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smtClean="0">
                <a:latin typeface="思源黑体" panose="020B0500000000000000" pitchFamily="34" charset="-122"/>
                <a:ea typeface="思源黑体" panose="020B0500000000000000" pitchFamily="34" charset="-122"/>
              </a:rPr>
              <a:t>点击标题栏“</a:t>
            </a:r>
            <a:r>
              <a:rPr lang="en-US" altLang="zh-CN" dirty="0" smtClean="0">
                <a:latin typeface="思源黑体" panose="020B0500000000000000" pitchFamily="34" charset="-122"/>
                <a:ea typeface="思源黑体" panose="020B0500000000000000" pitchFamily="34" charset="-122"/>
              </a:rPr>
              <a:t>Advanced Search</a:t>
            </a:r>
            <a:r>
              <a:rPr lang="zh-CN" altLang="en-US" dirty="0" smtClean="0">
                <a:latin typeface="思源黑体" panose="020B0500000000000000" pitchFamily="34" charset="-122"/>
                <a:ea typeface="思源黑体" panose="020B0500000000000000" pitchFamily="34" charset="-122"/>
              </a:rPr>
              <a:t>”跳转至高级检索页面</a:t>
            </a:r>
            <a:endParaRPr lang="en-US" altLang="zh-CN"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67088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500"/>
                                        <p:tgtEl>
                                          <p:spTgt spid="430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9" grpId="0" animBg="1"/>
      <p:bldP spid="15"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91544" y="896915"/>
            <a:ext cx="9001000" cy="1216494"/>
          </a:xfrm>
          <a:prstGeom prst="rect">
            <a:avLst/>
          </a:prstGeom>
        </p:spPr>
        <p:txBody>
          <a:bodyPr anchor="ctr"/>
          <a:lstStyle/>
          <a:p>
            <a:pPr indent="-742950">
              <a:defRPr/>
            </a:pPr>
            <a:r>
              <a:rPr lang="en-US" altLang="zh-CN" sz="3200" b="1" dirty="0">
                <a:latin typeface="思源黑体" panose="020B0500000000000000" pitchFamily="34" charset="-122"/>
                <a:ea typeface="思源黑体" panose="020B0500000000000000" pitchFamily="34" charset="-122"/>
              </a:rPr>
              <a:t>D. </a:t>
            </a:r>
            <a:r>
              <a:rPr lang="zh-CN" altLang="en-US" sz="3200" b="1" dirty="0">
                <a:latin typeface="思源黑体" panose="020B0500000000000000" pitchFamily="34" charset="-122"/>
                <a:ea typeface="思源黑体" panose="020B0500000000000000" pitchFamily="34" charset="-122"/>
              </a:rPr>
              <a:t>个性化</a:t>
            </a:r>
            <a:r>
              <a:rPr lang="zh-CN" altLang="en-US" sz="3200" b="1" dirty="0" smtClean="0">
                <a:latin typeface="思源黑体" panose="020B0500000000000000" pitchFamily="34" charset="-122"/>
                <a:ea typeface="思源黑体" panose="020B0500000000000000" pitchFamily="34" charset="-122"/>
              </a:rPr>
              <a:t>功能</a:t>
            </a:r>
            <a:endParaRPr lang="en-US" altLang="zh-CN" sz="3200" b="1" dirty="0">
              <a:latin typeface="思源黑体" panose="020B0500000000000000" pitchFamily="34" charset="-122"/>
              <a:ea typeface="思源黑体" panose="020B0500000000000000" pitchFamily="34" charset="-122"/>
            </a:endParaRPr>
          </a:p>
          <a:p>
            <a:pPr indent="-742950">
              <a:defRPr/>
            </a:pPr>
            <a:r>
              <a:rPr lang="en-US" altLang="zh-CN" sz="3600" b="1" dirty="0">
                <a:latin typeface="思源黑体" panose="020B0500000000000000" pitchFamily="34" charset="-122"/>
                <a:ea typeface="思源黑体" panose="020B0500000000000000" pitchFamily="34" charset="-122"/>
              </a:rPr>
              <a:t> </a:t>
            </a:r>
            <a:r>
              <a:rPr lang="en-US" altLang="zh-CN" sz="3600" b="1" dirty="0" smtClean="0">
                <a:latin typeface="思源黑体" panose="020B0500000000000000" pitchFamily="34" charset="-122"/>
                <a:ea typeface="思源黑体" panose="020B0500000000000000" pitchFamily="34" charset="-122"/>
              </a:rPr>
              <a:t>               </a:t>
            </a:r>
            <a:r>
              <a:rPr lang="en-US" altLang="zh-CN" sz="2400" b="1" dirty="0" smtClean="0">
                <a:latin typeface="思源黑体" panose="020B0500000000000000" pitchFamily="34" charset="-122"/>
                <a:ea typeface="思源黑体" panose="020B0500000000000000" pitchFamily="34" charset="-122"/>
              </a:rPr>
              <a:t>Save search </a:t>
            </a:r>
            <a:r>
              <a:rPr lang="zh-CN" altLang="en-US" sz="2400" b="1" dirty="0" smtClean="0">
                <a:latin typeface="思源黑体" panose="020B0500000000000000" pitchFamily="34" charset="-122"/>
                <a:ea typeface="思源黑体" panose="020B0500000000000000" pitchFamily="34" charset="-122"/>
              </a:rPr>
              <a:t>保存</a:t>
            </a:r>
            <a:r>
              <a:rPr lang="zh-CN" altLang="en-US" sz="2400" b="1" dirty="0">
                <a:latin typeface="思源黑体" panose="020B0500000000000000" pitchFamily="34" charset="-122"/>
                <a:ea typeface="思源黑体" panose="020B0500000000000000" pitchFamily="34" charset="-122"/>
              </a:rPr>
              <a:t>检索式、</a:t>
            </a:r>
            <a:r>
              <a:rPr lang="en-US" altLang="zh-CN" sz="2400" b="1" dirty="0">
                <a:latin typeface="思源黑体" panose="020B0500000000000000" pitchFamily="34" charset="-122"/>
                <a:ea typeface="思源黑体" panose="020B0500000000000000" pitchFamily="34" charset="-122"/>
              </a:rPr>
              <a:t>My </a:t>
            </a:r>
            <a:r>
              <a:rPr lang="en-US" altLang="zh-CN" sz="2400" b="1" dirty="0" smtClean="0">
                <a:latin typeface="思源黑体" panose="020B0500000000000000" pitchFamily="34" charset="-122"/>
                <a:ea typeface="思源黑体" panose="020B0500000000000000" pitchFamily="34" charset="-122"/>
              </a:rPr>
              <a:t>Alerts </a:t>
            </a:r>
            <a:r>
              <a:rPr lang="zh-CN" altLang="en-US" sz="2400" b="1" dirty="0" smtClean="0">
                <a:latin typeface="思源黑体" panose="020B0500000000000000" pitchFamily="34" charset="-122"/>
                <a:ea typeface="思源黑体" panose="020B0500000000000000" pitchFamily="34" charset="-122"/>
              </a:rPr>
              <a:t>提醒服务</a:t>
            </a:r>
            <a:endParaRPr lang="zh-CN" altLang="en-US" sz="2000" dirty="0">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a:blip r:embed="rId3"/>
          <a:stretch>
            <a:fillRect/>
          </a:stretch>
        </p:blipFill>
        <p:spPr>
          <a:xfrm>
            <a:off x="1775520" y="2350485"/>
            <a:ext cx="4824536" cy="2238462"/>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3071665" y="3008361"/>
            <a:ext cx="966717" cy="900139"/>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9" name="图片 8"/>
          <p:cNvPicPr>
            <a:picLocks noChangeAspect="1"/>
          </p:cNvPicPr>
          <p:nvPr/>
        </p:nvPicPr>
        <p:blipFill>
          <a:blip r:embed="rId4"/>
          <a:stretch>
            <a:fillRect/>
          </a:stretch>
        </p:blipFill>
        <p:spPr>
          <a:xfrm>
            <a:off x="1769390" y="5013176"/>
            <a:ext cx="4824536" cy="1187518"/>
          </a:xfrm>
          <a:prstGeom prst="rect">
            <a:avLst/>
          </a:prstGeom>
        </p:spPr>
      </p:pic>
      <p:sp>
        <p:nvSpPr>
          <p:cNvPr id="10" name="矩形 9"/>
          <p:cNvSpPr/>
          <p:nvPr/>
        </p:nvSpPr>
        <p:spPr>
          <a:xfrm>
            <a:off x="2642938" y="5756928"/>
            <a:ext cx="3816424" cy="185032"/>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11" name="图片 10"/>
          <p:cNvPicPr>
            <a:picLocks noChangeAspect="1"/>
          </p:cNvPicPr>
          <p:nvPr/>
        </p:nvPicPr>
        <p:blipFill>
          <a:blip r:embed="rId5"/>
          <a:stretch>
            <a:fillRect/>
          </a:stretch>
        </p:blipFill>
        <p:spPr>
          <a:xfrm>
            <a:off x="6960096" y="2341222"/>
            <a:ext cx="3911146" cy="2915581"/>
          </a:xfrm>
          <a:prstGeom prst="rect">
            <a:avLst/>
          </a:prstGeom>
        </p:spPr>
      </p:pic>
      <p:sp>
        <p:nvSpPr>
          <p:cNvPr id="12" name="矩形 11"/>
          <p:cNvSpPr/>
          <p:nvPr/>
        </p:nvSpPr>
        <p:spPr>
          <a:xfrm>
            <a:off x="7619525" y="2388058"/>
            <a:ext cx="1584176" cy="2821461"/>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85784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2239072" y="2520277"/>
            <a:ext cx="6048375" cy="1008063"/>
          </a:xfrm>
          <a:prstGeom prst="rect">
            <a:avLst/>
          </a:prstGeom>
          <a:noFill/>
          <a:ln w="9525">
            <a:noFill/>
            <a:miter lim="800000"/>
            <a:headEnd/>
            <a:tailEnd/>
          </a:ln>
        </p:spPr>
        <p:txBody>
          <a:bodyPr/>
          <a:lstStyle/>
          <a:p>
            <a:endParaRPr lang="zh-CN" altLang="en-US" sz="2000" dirty="0">
              <a:latin typeface="思源黑体" panose="020B0500000000000000" pitchFamily="34" charset="-122"/>
              <a:ea typeface="思源黑体" panose="020B0500000000000000" pitchFamily="34" charset="-122"/>
            </a:endParaRPr>
          </a:p>
        </p:txBody>
      </p:sp>
      <p:pic>
        <p:nvPicPr>
          <p:cNvPr id="51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264352" y="908720"/>
            <a:ext cx="2352868" cy="1362655"/>
          </a:xfrm>
          <a:prstGeom prst="rect">
            <a:avLst/>
          </a:prstGeom>
          <a:noFill/>
          <a:ln w="9525">
            <a:noFill/>
            <a:miter lim="800000"/>
            <a:headEnd/>
            <a:tailEnd/>
          </a:ln>
        </p:spPr>
      </p:pic>
      <p:sp>
        <p:nvSpPr>
          <p:cNvPr id="9" name="Content Placeholder 2"/>
          <p:cNvSpPr txBox="1">
            <a:spLocks/>
          </p:cNvSpPr>
          <p:nvPr/>
        </p:nvSpPr>
        <p:spPr bwMode="auto">
          <a:xfrm>
            <a:off x="4398071" y="2520277"/>
            <a:ext cx="4176712" cy="1008063"/>
          </a:xfrm>
          <a:prstGeom prst="rect">
            <a:avLst/>
          </a:prstGeom>
          <a:noFill/>
          <a:ln w="9525">
            <a:noFill/>
            <a:miter lim="800000"/>
            <a:headEnd/>
            <a:tailEnd/>
          </a:ln>
        </p:spPr>
        <p:txBody>
          <a:bodyPr/>
          <a:lstStyle/>
          <a:p>
            <a:endParaRPr lang="en-US" altLang="zh-CN" sz="2000" dirty="0">
              <a:latin typeface="思源黑体" panose="020B0500000000000000" pitchFamily="34" charset="-122"/>
              <a:ea typeface="思源黑体" panose="020B0500000000000000" pitchFamily="34" charset="-122"/>
            </a:endParaRPr>
          </a:p>
        </p:txBody>
      </p:sp>
      <p:sp>
        <p:nvSpPr>
          <p:cNvPr id="11" name="Title 1"/>
          <p:cNvSpPr txBox="1">
            <a:spLocks/>
          </p:cNvSpPr>
          <p:nvPr/>
        </p:nvSpPr>
        <p:spPr bwMode="auto">
          <a:xfrm>
            <a:off x="2909434" y="1422246"/>
            <a:ext cx="5556671" cy="965200"/>
          </a:xfrm>
          <a:prstGeom prst="rect">
            <a:avLst/>
          </a:prstGeom>
          <a:noFill/>
          <a:ln w="9525">
            <a:noFill/>
            <a:miter lim="800000"/>
            <a:headEnd/>
            <a:tailEnd/>
          </a:ln>
        </p:spPr>
        <p:txBody>
          <a:bodyPr anchor="ctr"/>
          <a:lstStyle/>
          <a:p>
            <a:r>
              <a:rPr lang="en-US" altLang="zh-CN" sz="4400" dirty="0">
                <a:latin typeface="思源黑体" panose="020B0500000000000000" pitchFamily="34" charset="-122"/>
                <a:ea typeface="思源黑体" panose="020B0500000000000000" pitchFamily="34" charset="-122"/>
              </a:rPr>
              <a:t>ASME </a:t>
            </a:r>
            <a:r>
              <a:rPr lang="zh-CN" altLang="en-US" sz="4400" dirty="0">
                <a:latin typeface="思源黑体" panose="020B0500000000000000" pitchFamily="34" charset="-122"/>
                <a:ea typeface="思源黑体" panose="020B0500000000000000" pitchFamily="34" charset="-122"/>
              </a:rPr>
              <a:t>出版物</a:t>
            </a:r>
            <a:endParaRPr lang="en-US" altLang="zh-CN" sz="4400" dirty="0">
              <a:latin typeface="思源黑体" panose="020B0500000000000000" pitchFamily="34" charset="-122"/>
              <a:ea typeface="思源黑体" panose="020B0500000000000000" pitchFamily="34" charset="-122"/>
            </a:endParaRPr>
          </a:p>
        </p:txBody>
      </p:sp>
      <p:pic>
        <p:nvPicPr>
          <p:cNvPr id="3073" name="Picture 1"/>
          <p:cNvPicPr>
            <a:picLocks noChangeAspect="1" noChangeArrowheads="1"/>
          </p:cNvPicPr>
          <p:nvPr/>
        </p:nvPicPr>
        <p:blipFill>
          <a:blip r:embed="rId3" cstate="print"/>
          <a:srcRect/>
          <a:stretch>
            <a:fillRect/>
          </a:stretch>
        </p:blipFill>
        <p:spPr bwMode="auto">
          <a:xfrm>
            <a:off x="8465570" y="2760690"/>
            <a:ext cx="3240359" cy="980513"/>
          </a:xfrm>
          <a:prstGeom prst="rect">
            <a:avLst/>
          </a:prstGeom>
          <a:ln>
            <a:noFill/>
          </a:ln>
          <a:effectLst>
            <a:outerShdw blurRad="190500" algn="tl" rotWithShape="0">
              <a:srgbClr val="000000">
                <a:alpha val="70000"/>
              </a:srgbClr>
            </a:outerShdw>
          </a:effectLst>
        </p:spPr>
      </p:pic>
      <p:graphicFrame>
        <p:nvGraphicFramePr>
          <p:cNvPr id="2" name="表格 1"/>
          <p:cNvGraphicFramePr>
            <a:graphicFrameLocks noGrp="1"/>
          </p:cNvGraphicFramePr>
          <p:nvPr>
            <p:extLst>
              <p:ext uri="{D42A27DB-BD31-4B8C-83A1-F6EECF244321}">
                <p14:modId xmlns:p14="http://schemas.microsoft.com/office/powerpoint/2010/main" val="317553607"/>
              </p:ext>
            </p:extLst>
          </p:nvPr>
        </p:nvGraphicFramePr>
        <p:xfrm>
          <a:off x="1317103" y="2760690"/>
          <a:ext cx="6943627" cy="1828800"/>
        </p:xfrm>
        <a:graphic>
          <a:graphicData uri="http://schemas.openxmlformats.org/drawingml/2006/table">
            <a:tbl>
              <a:tblPr firstRow="1" bandRow="1">
                <a:tableStyleId>{5C22544A-7EE6-4342-B048-85BDC9FD1C3A}</a:tableStyleId>
              </a:tblPr>
              <a:tblGrid>
                <a:gridCol w="2119091">
                  <a:extLst>
                    <a:ext uri="{9D8B030D-6E8A-4147-A177-3AD203B41FA5}">
                      <a16:colId xmlns:a16="http://schemas.microsoft.com/office/drawing/2014/main" val="4167110050"/>
                    </a:ext>
                  </a:extLst>
                </a:gridCol>
                <a:gridCol w="4824536">
                  <a:extLst>
                    <a:ext uri="{9D8B030D-6E8A-4147-A177-3AD203B41FA5}">
                      <a16:colId xmlns:a16="http://schemas.microsoft.com/office/drawing/2014/main" val="1326163210"/>
                    </a:ext>
                  </a:extLst>
                </a:gridCol>
              </a:tblGrid>
              <a:tr h="370840">
                <a:tc>
                  <a:txBody>
                    <a:bodyPr/>
                    <a:lstStyle/>
                    <a:p>
                      <a:r>
                        <a:rPr lang="zh-CN" altLang="en-US" sz="2400" b="0" dirty="0" smtClean="0">
                          <a:solidFill>
                            <a:schemeClr val="tx1"/>
                          </a:solidFill>
                          <a:latin typeface="思源黑体" panose="020B0500000000000000" pitchFamily="34" charset="-122"/>
                          <a:ea typeface="思源黑体" panose="020B0500000000000000" pitchFamily="34" charset="-122"/>
                        </a:rPr>
                        <a:t>期刊</a:t>
                      </a:r>
                      <a:endParaRPr lang="zh-CN" altLang="en-US" sz="2400" b="0" dirty="0">
                        <a:solidFill>
                          <a:schemeClr val="tx1"/>
                        </a:solidFill>
                        <a:latin typeface="思源黑体" panose="020B0500000000000000" pitchFamily="34" charset="-122"/>
                        <a:ea typeface="思源黑体"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black"/>
                          </a:solidFill>
                          <a:effectLst/>
                          <a:uLnTx/>
                          <a:uFillTx/>
                          <a:latin typeface="思源黑体" panose="020B0500000000000000" pitchFamily="34" charset="-122"/>
                          <a:ea typeface="思源黑体" panose="020B0500000000000000" pitchFamily="34" charset="-122"/>
                          <a:cs typeface="+mn-cs"/>
                        </a:rPr>
                        <a:t>ASME Digital Collection </a:t>
                      </a:r>
                      <a:r>
                        <a:rPr kumimoji="0" lang="zh-CN" altLang="en-US" sz="2400" b="0" i="0" u="none" strike="noStrike" kern="1200" cap="none" spc="0" normalizeH="0" baseline="0" noProof="0" dirty="0" smtClean="0">
                          <a:ln>
                            <a:noFill/>
                          </a:ln>
                          <a:solidFill>
                            <a:prstClr val="black"/>
                          </a:solidFill>
                          <a:effectLst/>
                          <a:uLnTx/>
                          <a:uFillTx/>
                          <a:latin typeface="思源黑体" panose="020B0500000000000000" pitchFamily="34" charset="-122"/>
                          <a:ea typeface="思源黑体" panose="020B0500000000000000" pitchFamily="34" charset="-122"/>
                          <a:cs typeface="+mn-cs"/>
                        </a:rPr>
                        <a:t>平台</a:t>
                      </a:r>
                      <a:endParaRPr kumimoji="0" lang="en-US" altLang="zh-CN" sz="2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760552"/>
                  </a:ext>
                </a:extLst>
              </a:tr>
              <a:tr h="370840">
                <a:tc>
                  <a:txBody>
                    <a:bodyPr/>
                    <a:lstStyle/>
                    <a:p>
                      <a:r>
                        <a:rPr lang="zh-CN" altLang="en-US" sz="2400" b="0" dirty="0" smtClean="0">
                          <a:latin typeface="思源黑体" panose="020B0500000000000000" pitchFamily="34" charset="-122"/>
                          <a:ea typeface="思源黑体" panose="020B0500000000000000" pitchFamily="34" charset="-122"/>
                        </a:rPr>
                        <a:t>会议录</a:t>
                      </a:r>
                      <a:endParaRPr lang="zh-CN" altLang="en-US" sz="2400" b="0" dirty="0">
                        <a:latin typeface="思源黑体" panose="020B0500000000000000" pitchFamily="34" charset="-122"/>
                        <a:ea typeface="思源黑体"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4594773"/>
                  </a:ext>
                </a:extLst>
              </a:tr>
              <a:tr h="370840">
                <a:tc>
                  <a:txBody>
                    <a:bodyPr/>
                    <a:lstStyle/>
                    <a:p>
                      <a:r>
                        <a:rPr lang="zh-CN" altLang="en-US" sz="2400" b="0" dirty="0" smtClean="0">
                          <a:latin typeface="思源黑体" panose="020B0500000000000000" pitchFamily="34" charset="-122"/>
                          <a:ea typeface="思源黑体" panose="020B0500000000000000" pitchFamily="34" charset="-122"/>
                        </a:rPr>
                        <a:t>电子图书</a:t>
                      </a:r>
                      <a:endParaRPr lang="zh-CN" altLang="en-US" sz="2400" b="0" dirty="0">
                        <a:latin typeface="思源黑体" panose="020B0500000000000000" pitchFamily="34" charset="-122"/>
                        <a:ea typeface="思源黑体"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453125"/>
                  </a:ext>
                </a:extLst>
              </a:tr>
              <a:tr h="370840">
                <a:tc>
                  <a:txBody>
                    <a:bodyPr/>
                    <a:lstStyle/>
                    <a:p>
                      <a:r>
                        <a:rPr lang="zh-CN" altLang="en-US" sz="2400" b="0" dirty="0" smtClean="0">
                          <a:latin typeface="思源黑体" panose="020B0500000000000000" pitchFamily="34" charset="-122"/>
                          <a:ea typeface="思源黑体" panose="020B0500000000000000" pitchFamily="34" charset="-122"/>
                        </a:rPr>
                        <a:t>规范和标准</a:t>
                      </a:r>
                      <a:endParaRPr lang="zh-CN" altLang="en-US" sz="2400" b="0" dirty="0">
                        <a:latin typeface="思源黑体" panose="020B0500000000000000" pitchFamily="34" charset="-122"/>
                        <a:ea typeface="思源黑体"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dirty="0" smtClean="0">
                          <a:latin typeface="思源黑体" panose="020B0500000000000000" pitchFamily="34" charset="-122"/>
                          <a:ea typeface="思源黑体" panose="020B0500000000000000" pitchFamily="34" charset="-122"/>
                        </a:rPr>
                        <a:t>ASME Standards Collection </a:t>
                      </a:r>
                      <a:r>
                        <a:rPr lang="zh-CN" altLang="en-US" sz="2400" b="0" dirty="0" smtClean="0">
                          <a:latin typeface="思源黑体" panose="020B0500000000000000" pitchFamily="34" charset="-122"/>
                          <a:ea typeface="思源黑体" panose="020B0500000000000000" pitchFamily="34" charset="-122"/>
                        </a:rPr>
                        <a:t>平台</a:t>
                      </a:r>
                      <a:endParaRPr lang="en-US" altLang="zh-CN" sz="2400" b="0" dirty="0" smtClean="0">
                        <a:latin typeface="思源黑体" panose="020B0500000000000000" pitchFamily="34" charset="-122"/>
                        <a:ea typeface="思源黑体"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6331483"/>
                  </a:ext>
                </a:extLst>
              </a:tr>
            </a:tbl>
          </a:graphicData>
        </a:graphic>
      </p:graphicFrame>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264" y="4000360"/>
            <a:ext cx="3240000" cy="6531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109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par>
                                <p:cTn id="8" presetID="12" presetClass="entr" presetSubtype="8"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slide(from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073"/>
                                        </p:tgtEl>
                                        <p:attrNameLst>
                                          <p:attrName>style.visibility</p:attrName>
                                        </p:attrNameLst>
                                      </p:cBhvr>
                                      <p:to>
                                        <p:strVal val="visible"/>
                                      </p:to>
                                    </p:set>
                                    <p:animEffect transition="in" filter="blinds(horizontal)">
                                      <p:cBhvr>
                                        <p:cTn id="15"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91544" y="1124744"/>
            <a:ext cx="8784975" cy="4643438"/>
          </a:xfrm>
          <a:prstGeom prst="rect">
            <a:avLst/>
          </a:prstGeom>
        </p:spPr>
        <p:txBody>
          <a:bodyPr anchor="ctr"/>
          <a:lstStyle/>
          <a:p>
            <a:pPr indent="-742950">
              <a:defRPr/>
            </a:pPr>
            <a:r>
              <a:rPr lang="en-US" altLang="zh-CN" sz="3200" b="1" dirty="0">
                <a:latin typeface="思源黑体" panose="020B0500000000000000" pitchFamily="34" charset="-122"/>
                <a:ea typeface="思源黑体" panose="020B0500000000000000" pitchFamily="34" charset="-122"/>
              </a:rPr>
              <a:t>E. </a:t>
            </a:r>
            <a:r>
              <a:rPr lang="en-US" altLang="zh-CN" sz="3200" b="1" dirty="0" smtClean="0">
                <a:latin typeface="思源黑体" panose="020B0500000000000000" pitchFamily="34" charset="-122"/>
                <a:ea typeface="思源黑体" panose="020B0500000000000000" pitchFamily="34" charset="-122"/>
              </a:rPr>
              <a:t>Remote Access </a:t>
            </a:r>
            <a:r>
              <a:rPr lang="zh-CN" altLang="en-US" sz="3200" b="1" dirty="0" smtClean="0">
                <a:latin typeface="思源黑体" panose="020B0500000000000000" pitchFamily="34" charset="-122"/>
                <a:ea typeface="思源黑体" panose="020B0500000000000000" pitchFamily="34" charset="-122"/>
              </a:rPr>
              <a:t>远程访问</a:t>
            </a:r>
            <a:endParaRPr lang="en-US" altLang="zh-CN" sz="3200" b="1" dirty="0">
              <a:latin typeface="思源黑体" panose="020B0500000000000000" pitchFamily="34" charset="-122"/>
              <a:ea typeface="思源黑体" panose="020B0500000000000000" pitchFamily="34" charset="-122"/>
            </a:endParaRPr>
          </a:p>
          <a:p>
            <a:pPr marL="742950">
              <a:defRPr/>
            </a:pPr>
            <a:endParaRPr lang="en-US" altLang="zh-CN" sz="3200" b="1" dirty="0">
              <a:latin typeface="思源黑体" panose="020B0500000000000000" pitchFamily="34" charset="-122"/>
              <a:ea typeface="思源黑体" panose="020B0500000000000000" pitchFamily="34" charset="-122"/>
            </a:endParaRPr>
          </a:p>
          <a:p>
            <a:pPr marL="1085850" indent="-342900">
              <a:buFont typeface="Wingdings" panose="05000000000000000000" pitchFamily="2" charset="2"/>
              <a:buChar char="u"/>
              <a:defRPr/>
            </a:pPr>
            <a:r>
              <a:rPr lang="zh-CN" altLang="en-US" sz="2000" dirty="0" smtClean="0">
                <a:latin typeface="思源黑体" panose="020B0500000000000000" pitchFamily="34" charset="-122"/>
                <a:ea typeface="思源黑体" panose="020B0500000000000000" pitchFamily="34" charset="-122"/>
              </a:rPr>
              <a:t>适合</a:t>
            </a:r>
            <a:r>
              <a:rPr lang="zh-CN" altLang="en-US" sz="2000" dirty="0">
                <a:latin typeface="思源黑体" panose="020B0500000000000000" pitchFamily="34" charset="-122"/>
                <a:ea typeface="思源黑体" panose="020B0500000000000000" pitchFamily="34" charset="-122"/>
              </a:rPr>
              <a:t>仍</a:t>
            </a:r>
            <a:r>
              <a:rPr lang="zh-CN" altLang="en-US" sz="2000" dirty="0" smtClean="0">
                <a:latin typeface="思源黑体" panose="020B0500000000000000" pitchFamily="34" charset="-122"/>
                <a:ea typeface="思源黑体" panose="020B0500000000000000" pitchFamily="34" charset="-122"/>
              </a:rPr>
              <a:t>在</a:t>
            </a:r>
            <a:r>
              <a:rPr lang="zh-CN" altLang="en-US" sz="2000" dirty="0">
                <a:latin typeface="思源黑体" panose="020B0500000000000000" pitchFamily="34" charset="-122"/>
                <a:ea typeface="思源黑体" panose="020B0500000000000000" pitchFamily="34" charset="-122"/>
              </a:rPr>
              <a:t>单位</a:t>
            </a:r>
            <a:r>
              <a:rPr lang="en-US" altLang="zh-CN" sz="2000" dirty="0" smtClean="0">
                <a:latin typeface="思源黑体" panose="020B0500000000000000" pitchFamily="34" charset="-122"/>
                <a:ea typeface="思源黑体" panose="020B0500000000000000" pitchFamily="34" charset="-122"/>
              </a:rPr>
              <a:t>IP</a:t>
            </a:r>
            <a:r>
              <a:rPr lang="zh-CN" altLang="en-US" sz="2000" dirty="0">
                <a:latin typeface="思源黑体" panose="020B0500000000000000" pitchFamily="34" charset="-122"/>
                <a:ea typeface="思源黑体" panose="020B0500000000000000" pitchFamily="34" charset="-122"/>
              </a:rPr>
              <a:t>地址范围内，未来需要远程访问的用户</a:t>
            </a:r>
          </a:p>
          <a:p>
            <a:pPr marL="1085850" indent="-342900">
              <a:buFont typeface="Wingdings" panose="05000000000000000000" pitchFamily="2" charset="2"/>
              <a:buChar char="u"/>
              <a:defRPr/>
            </a:pPr>
            <a:endParaRPr lang="zh-CN" altLang="en-US" sz="2000" dirty="0">
              <a:latin typeface="思源黑体" panose="020B0500000000000000" pitchFamily="34" charset="-122"/>
              <a:ea typeface="思源黑体" panose="020B0500000000000000" pitchFamily="34" charset="-122"/>
            </a:endParaRPr>
          </a:p>
          <a:p>
            <a:pPr marL="1085850" indent="-342900">
              <a:buFont typeface="Wingdings" panose="05000000000000000000" pitchFamily="2" charset="2"/>
              <a:buChar char="u"/>
              <a:defRPr/>
            </a:pPr>
            <a:r>
              <a:rPr lang="en-US" altLang="zh-CN" sz="2000" dirty="0">
                <a:latin typeface="思源黑体" panose="020B0500000000000000" pitchFamily="34" charset="-122"/>
                <a:ea typeface="思源黑体" panose="020B0500000000000000" pitchFamily="34" charset="-122"/>
              </a:rPr>
              <a:t>ASME </a:t>
            </a:r>
            <a:r>
              <a:rPr lang="zh-CN" altLang="en-US" sz="2000" dirty="0">
                <a:latin typeface="思源黑体" panose="020B0500000000000000" pitchFamily="34" charset="-122"/>
                <a:ea typeface="思源黑体" panose="020B0500000000000000" pitchFamily="34" charset="-122"/>
              </a:rPr>
              <a:t>用户可通过所在单位的网络进入新平台，用个人邮箱</a:t>
            </a:r>
            <a:r>
              <a:rPr lang="zh-CN" altLang="en-US" sz="2000" dirty="0" smtClean="0">
                <a:latin typeface="思源黑体" panose="020B0500000000000000" pitchFamily="34" charset="-122"/>
                <a:ea typeface="思源黑体" panose="020B0500000000000000" pitchFamily="34" charset="-122"/>
              </a:rPr>
              <a:t>建立</a:t>
            </a:r>
            <a:endParaRPr lang="en-US" altLang="zh-CN" sz="2000" dirty="0" smtClean="0">
              <a:latin typeface="思源黑体" panose="020B0500000000000000" pitchFamily="34" charset="-122"/>
              <a:ea typeface="思源黑体" panose="020B0500000000000000" pitchFamily="34" charset="-122"/>
            </a:endParaRPr>
          </a:p>
          <a:p>
            <a:pPr marL="742950">
              <a:defRPr/>
            </a:pPr>
            <a:r>
              <a:rPr lang="zh-CN" altLang="en-US" sz="2000" dirty="0" smtClean="0">
                <a:latin typeface="思源黑体" panose="020B0500000000000000" pitchFamily="34" charset="-122"/>
                <a:ea typeface="思源黑体" panose="020B0500000000000000" pitchFamily="34" charset="-122"/>
              </a:rPr>
              <a:t>一</a:t>
            </a:r>
            <a:r>
              <a:rPr lang="zh-CN" altLang="en-US" sz="2000" dirty="0">
                <a:latin typeface="思源黑体" panose="020B0500000000000000" pitchFamily="34" charset="-122"/>
                <a:ea typeface="思源黑体" panose="020B0500000000000000" pitchFamily="34" charset="-122"/>
              </a:rPr>
              <a:t>个账号，然后在单位</a:t>
            </a:r>
            <a:r>
              <a:rPr lang="en-US" altLang="zh-CN" sz="2000" dirty="0">
                <a:latin typeface="思源黑体" panose="020B0500000000000000" pitchFamily="34" charset="-122"/>
                <a:ea typeface="思源黑体" panose="020B0500000000000000" pitchFamily="34" charset="-122"/>
              </a:rPr>
              <a:t>IP</a:t>
            </a:r>
            <a:r>
              <a:rPr lang="zh-CN" altLang="en-US" sz="2000" dirty="0">
                <a:latin typeface="思源黑体" panose="020B0500000000000000" pitchFamily="34" charset="-122"/>
                <a:ea typeface="思源黑体" panose="020B0500000000000000" pitchFamily="34" charset="-122"/>
              </a:rPr>
              <a:t>地址范围外</a:t>
            </a:r>
            <a:r>
              <a:rPr lang="zh-CN" altLang="en-US" sz="2000" dirty="0" smtClean="0">
                <a:latin typeface="思源黑体" panose="020B0500000000000000" pitchFamily="34" charset="-122"/>
                <a:ea typeface="思源黑体" panose="020B0500000000000000" pitchFamily="34" charset="-122"/>
              </a:rPr>
              <a:t>，用</a:t>
            </a:r>
            <a:r>
              <a:rPr lang="zh-CN" altLang="en-US" sz="2000" dirty="0">
                <a:latin typeface="思源黑体" panose="020B0500000000000000" pitchFamily="34" charset="-122"/>
                <a:ea typeface="思源黑体" panose="020B0500000000000000" pitchFamily="34" charset="-122"/>
              </a:rPr>
              <a:t>移动设备</a:t>
            </a:r>
            <a:r>
              <a:rPr lang="zh-CN" altLang="en-US" sz="2000" dirty="0" smtClean="0">
                <a:latin typeface="思源黑体" panose="020B0500000000000000" pitchFamily="34" charset="-122"/>
                <a:ea typeface="思源黑体" panose="020B0500000000000000" pitchFamily="34" charset="-122"/>
              </a:rPr>
              <a:t>访问</a:t>
            </a:r>
            <a:r>
              <a:rPr lang="en-US" altLang="zh-CN" sz="2000" dirty="0" smtClean="0">
                <a:latin typeface="思源黑体" panose="020B0500000000000000" pitchFamily="34" charset="-122"/>
                <a:ea typeface="思源黑体" panose="020B0500000000000000" pitchFamily="34" charset="-122"/>
              </a:rPr>
              <a:t>ASME</a:t>
            </a:r>
            <a:r>
              <a:rPr lang="zh-CN" altLang="en-US" sz="2000" dirty="0" smtClean="0">
                <a:latin typeface="思源黑体" panose="020B0500000000000000" pitchFamily="34" charset="-122"/>
                <a:ea typeface="思源黑体" panose="020B0500000000000000" pitchFamily="34" charset="-122"/>
              </a:rPr>
              <a:t>平台，</a:t>
            </a:r>
            <a:endParaRPr lang="en-US" altLang="zh-CN" sz="2000" dirty="0" smtClean="0">
              <a:latin typeface="思源黑体" panose="020B0500000000000000" pitchFamily="34" charset="-122"/>
              <a:ea typeface="思源黑体" panose="020B0500000000000000" pitchFamily="34" charset="-122"/>
            </a:endParaRPr>
          </a:p>
          <a:p>
            <a:pPr marL="742950">
              <a:defRPr/>
            </a:pPr>
            <a:r>
              <a:rPr lang="zh-CN" altLang="en-US" sz="2000" dirty="0" smtClean="0">
                <a:latin typeface="思源黑体" panose="020B0500000000000000" pitchFamily="34" charset="-122"/>
                <a:ea typeface="思源黑体" panose="020B0500000000000000" pitchFamily="34" charset="-122"/>
              </a:rPr>
              <a:t>并用</a:t>
            </a:r>
            <a:r>
              <a:rPr lang="zh-CN" altLang="en-US" sz="2000" dirty="0">
                <a:latin typeface="思源黑体" panose="020B0500000000000000" pitchFamily="34" charset="-122"/>
                <a:ea typeface="思源黑体" panose="020B0500000000000000" pitchFamily="34" charset="-122"/>
              </a:rPr>
              <a:t>该账号登陆即</a:t>
            </a:r>
            <a:r>
              <a:rPr lang="zh-CN" altLang="en-US" sz="2000" dirty="0" smtClean="0">
                <a:latin typeface="思源黑体" panose="020B0500000000000000" pitchFamily="34" charset="-122"/>
                <a:ea typeface="思源黑体" panose="020B0500000000000000" pitchFamily="34" charset="-122"/>
              </a:rPr>
              <a:t>可</a:t>
            </a:r>
            <a:endParaRPr lang="en-US" altLang="zh-CN" sz="2000" dirty="0" smtClean="0">
              <a:latin typeface="思源黑体" panose="020B0500000000000000" pitchFamily="34" charset="-122"/>
              <a:ea typeface="思源黑体" panose="020B0500000000000000" pitchFamily="34" charset="-122"/>
            </a:endParaRPr>
          </a:p>
          <a:p>
            <a:pPr marL="1085850" indent="-342900">
              <a:buFont typeface="Wingdings" panose="05000000000000000000" pitchFamily="2" charset="2"/>
              <a:buChar char="u"/>
              <a:defRPr/>
            </a:pPr>
            <a:endParaRPr lang="en-US" altLang="zh-CN" sz="2000" dirty="0">
              <a:latin typeface="思源黑体" panose="020B0500000000000000" pitchFamily="34" charset="-122"/>
              <a:ea typeface="思源黑体" panose="020B0500000000000000" pitchFamily="34" charset="-122"/>
            </a:endParaRPr>
          </a:p>
          <a:p>
            <a:pPr marL="1085850" indent="-342900">
              <a:buFont typeface="Wingdings" panose="05000000000000000000" pitchFamily="2" charset="2"/>
              <a:buChar char="u"/>
              <a:defRPr/>
            </a:pPr>
            <a:r>
              <a:rPr lang="zh-CN" altLang="en-US" sz="2000" dirty="0" smtClean="0">
                <a:latin typeface="思源黑体" panose="020B0500000000000000" pitchFamily="34" charset="-122"/>
                <a:ea typeface="思源黑体" panose="020B0500000000000000" pitchFamily="34" charset="-122"/>
              </a:rPr>
              <a:t>为</a:t>
            </a:r>
            <a:r>
              <a:rPr lang="zh-CN" altLang="en-US" sz="2000" dirty="0">
                <a:latin typeface="思源黑体" panose="020B0500000000000000" pitchFamily="34" charset="-122"/>
                <a:ea typeface="思源黑体" panose="020B0500000000000000" pitchFamily="34" charset="-122"/>
              </a:rPr>
              <a:t>验证移动用户是否隶属于订阅 </a:t>
            </a:r>
            <a:r>
              <a:rPr lang="en-US" altLang="zh-CN" sz="2000" dirty="0">
                <a:latin typeface="思源黑体" panose="020B0500000000000000" pitchFamily="34" charset="-122"/>
                <a:ea typeface="思源黑体" panose="020B0500000000000000" pitchFamily="34" charset="-122"/>
              </a:rPr>
              <a:t>ASME </a:t>
            </a:r>
            <a:r>
              <a:rPr lang="zh-CN" altLang="en-US" sz="2000" dirty="0">
                <a:latin typeface="思源黑体" panose="020B0500000000000000" pitchFamily="34" charset="-122"/>
                <a:ea typeface="思源黑体" panose="020B0500000000000000" pitchFamily="34" charset="-122"/>
              </a:rPr>
              <a:t>的单位，需至少每三个月在订购单位</a:t>
            </a:r>
            <a:r>
              <a:rPr lang="en-US" altLang="zh-CN" sz="2000" dirty="0">
                <a:latin typeface="思源黑体" panose="020B0500000000000000" pitchFamily="34" charset="-122"/>
                <a:ea typeface="思源黑体" panose="020B0500000000000000" pitchFamily="34" charset="-122"/>
              </a:rPr>
              <a:t>IP</a:t>
            </a:r>
            <a:r>
              <a:rPr lang="zh-CN" altLang="en-US" sz="2000" dirty="0">
                <a:latin typeface="思源黑体" panose="020B0500000000000000" pitchFamily="34" charset="-122"/>
                <a:ea typeface="思源黑体" panose="020B0500000000000000" pitchFamily="34" charset="-122"/>
              </a:rPr>
              <a:t>地址范围内通过电脑登录一</a:t>
            </a:r>
            <a:r>
              <a:rPr lang="zh-CN" altLang="en-US" sz="2000" dirty="0" smtClean="0">
                <a:latin typeface="思源黑体" panose="020B0500000000000000" pitchFamily="34" charset="-122"/>
                <a:ea typeface="思源黑体" panose="020B0500000000000000" pitchFamily="34" charset="-122"/>
              </a:rPr>
              <a:t>次</a:t>
            </a:r>
            <a:endParaRPr lang="en-US" altLang="zh-CN" sz="2000" dirty="0" smtClean="0">
              <a:latin typeface="思源黑体" panose="020B0500000000000000" pitchFamily="34" charset="-122"/>
              <a:ea typeface="思源黑体" panose="020B0500000000000000" pitchFamily="34" charset="-122"/>
            </a:endParaRPr>
          </a:p>
          <a:p>
            <a:pPr marL="1085850" indent="-342900">
              <a:buFont typeface="Wingdings" panose="05000000000000000000" pitchFamily="2" charset="2"/>
              <a:buChar char="u"/>
              <a:defRPr/>
            </a:pPr>
            <a:endParaRPr lang="en-US" altLang="zh-CN" sz="2000" dirty="0">
              <a:latin typeface="思源黑体" panose="020B0500000000000000" pitchFamily="34" charset="-122"/>
              <a:ea typeface="思源黑体" panose="020B0500000000000000" pitchFamily="34" charset="-122"/>
            </a:endParaRPr>
          </a:p>
          <a:p>
            <a:pPr marL="1085850" indent="-342900">
              <a:buFont typeface="Wingdings" panose="05000000000000000000" pitchFamily="2" charset="2"/>
              <a:buChar char="u"/>
              <a:defRPr/>
            </a:pPr>
            <a:r>
              <a:rPr lang="zh-CN" altLang="en-US" sz="2000" dirty="0" smtClean="0">
                <a:latin typeface="思源黑体" panose="020B0500000000000000" pitchFamily="34" charset="-122"/>
                <a:ea typeface="思源黑体" panose="020B0500000000000000" pitchFamily="34" charset="-122"/>
              </a:rPr>
              <a:t>目前</a:t>
            </a:r>
            <a:r>
              <a:rPr lang="zh-CN" altLang="en-US" sz="2000" dirty="0">
                <a:latin typeface="思源黑体" panose="020B0500000000000000" pitchFamily="34" charset="-122"/>
                <a:ea typeface="思源黑体" panose="020B0500000000000000" pitchFamily="34" charset="-122"/>
              </a:rPr>
              <a:t>已在单位</a:t>
            </a:r>
            <a:r>
              <a:rPr lang="en-US" altLang="zh-CN" sz="2000" dirty="0">
                <a:latin typeface="思源黑体" panose="020B0500000000000000" pitchFamily="34" charset="-122"/>
                <a:ea typeface="思源黑体" panose="020B0500000000000000" pitchFamily="34" charset="-122"/>
              </a:rPr>
              <a:t>IP</a:t>
            </a:r>
            <a:r>
              <a:rPr lang="zh-CN" altLang="en-US" sz="2000" dirty="0">
                <a:latin typeface="思源黑体" panose="020B0500000000000000" pitchFamily="34" charset="-122"/>
                <a:ea typeface="思源黑体" panose="020B0500000000000000" pitchFamily="34" charset="-122"/>
              </a:rPr>
              <a:t>地址范围外的用户</a:t>
            </a:r>
            <a:r>
              <a:rPr lang="zh-CN" altLang="en-US" sz="2000" dirty="0" smtClean="0">
                <a:latin typeface="思源黑体" panose="020B0500000000000000" pitchFamily="34" charset="-122"/>
                <a:ea typeface="思源黑体" panose="020B0500000000000000" pitchFamily="34" charset="-122"/>
              </a:rPr>
              <a:t>，无法通过</a:t>
            </a:r>
            <a:r>
              <a:rPr lang="zh-CN" altLang="en-US" sz="2000" dirty="0">
                <a:latin typeface="思源黑体" panose="020B0500000000000000" pitchFamily="34" charset="-122"/>
                <a:ea typeface="思源黑体" panose="020B0500000000000000" pitchFamily="34" charset="-122"/>
              </a:rPr>
              <a:t>该</a:t>
            </a:r>
            <a:r>
              <a:rPr lang="zh-CN" altLang="en-US" sz="2000" dirty="0" smtClean="0">
                <a:latin typeface="思源黑体" panose="020B0500000000000000" pitchFamily="34" charset="-122"/>
                <a:ea typeface="思源黑体" panose="020B0500000000000000" pitchFamily="34" charset="-122"/>
              </a:rPr>
              <a:t>方式</a:t>
            </a:r>
            <a:r>
              <a:rPr lang="zh-CN" altLang="en-US" sz="2000" dirty="0">
                <a:latin typeface="思源黑体" panose="020B0500000000000000" pitchFamily="34" charset="-122"/>
                <a:ea typeface="思源黑体" panose="020B0500000000000000" pitchFamily="34" charset="-122"/>
              </a:rPr>
              <a:t>进行</a:t>
            </a:r>
            <a:r>
              <a:rPr lang="zh-CN" altLang="en-US" sz="2000" dirty="0" smtClean="0">
                <a:latin typeface="思源黑体" panose="020B0500000000000000" pitchFamily="34" charset="-122"/>
                <a:ea typeface="思源黑体" panose="020B0500000000000000" pitchFamily="34" charset="-122"/>
              </a:rPr>
              <a:t>远程访问</a:t>
            </a:r>
            <a:endParaRPr lang="zh-CN" altLang="en-US" sz="20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9069390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2063552" y="1196752"/>
            <a:ext cx="8194440" cy="4100521"/>
          </a:xfrm>
          <a:prstGeom prst="rect">
            <a:avLst/>
          </a:prstGeom>
          <a:noFill/>
          <a:ln w="9525">
            <a:noFill/>
            <a:miter lim="800000"/>
            <a:headEnd/>
            <a:tailEnd/>
          </a:ln>
          <a:effectLst/>
        </p:spPr>
      </p:pic>
      <p:sp>
        <p:nvSpPr>
          <p:cNvPr id="6" name="TextBox 5"/>
          <p:cNvSpPr txBox="1"/>
          <p:nvPr/>
        </p:nvSpPr>
        <p:spPr>
          <a:xfrm>
            <a:off x="3359696" y="5712835"/>
            <a:ext cx="5955004" cy="338554"/>
          </a:xfrm>
          <a:prstGeom prst="rect">
            <a:avLst/>
          </a:prstGeom>
          <a:noFill/>
          <a:ln>
            <a:noFill/>
          </a:ln>
        </p:spPr>
        <p:txBody>
          <a:bodyPr wrap="square" rtlCol="0">
            <a:spAutoFit/>
          </a:bodyPr>
          <a:lstStyle/>
          <a:p>
            <a:r>
              <a:rPr lang="en-US" altLang="zh-CN" sz="1600" b="1" dirty="0">
                <a:latin typeface="思源黑体" panose="020B0500000000000000" pitchFamily="34" charset="-122"/>
                <a:ea typeface="思源黑体" panose="020B0500000000000000" pitchFamily="34" charset="-122"/>
                <a:cs typeface="Verdana" pitchFamily="34" charset="0"/>
              </a:rPr>
              <a:t>ASME </a:t>
            </a:r>
            <a:r>
              <a:rPr lang="zh-CN" altLang="en-US" sz="1600" b="1" dirty="0">
                <a:latin typeface="思源黑体" panose="020B0500000000000000" pitchFamily="34" charset="-122"/>
                <a:ea typeface="思源黑体" panose="020B0500000000000000" pitchFamily="34" charset="-122"/>
                <a:cs typeface="Verdana" pitchFamily="34" charset="0"/>
              </a:rPr>
              <a:t>数据库网址：</a:t>
            </a:r>
            <a:r>
              <a:rPr lang="en-US" sz="1600" b="1" dirty="0">
                <a:latin typeface="思源黑体" panose="020B0500000000000000" pitchFamily="34" charset="-122"/>
                <a:ea typeface="思源黑体" panose="020B0500000000000000" pitchFamily="34" charset="-122"/>
              </a:rPr>
              <a:t> </a:t>
            </a:r>
            <a:r>
              <a:rPr lang="en-US" altLang="en-US" sz="1600" dirty="0">
                <a:latin typeface="思源黑体" panose="020B0500000000000000" pitchFamily="34" charset="-122"/>
                <a:ea typeface="思源黑体" panose="020B0500000000000000" pitchFamily="34" charset="-122"/>
                <a:cs typeface="Verdana" pitchFamily="34" charset="0"/>
                <a:hlinkClick r:id="rId3"/>
              </a:rPr>
              <a:t>http://asmedigitalcollection.asme.org</a:t>
            </a:r>
            <a:r>
              <a:rPr lang="en-US" sz="1600" dirty="0">
                <a:latin typeface="思源黑体" panose="020B0500000000000000" pitchFamily="34" charset="-122"/>
                <a:ea typeface="思源黑体" panose="020B0500000000000000" pitchFamily="34" charset="-122"/>
                <a:hlinkClick r:id="rId3"/>
              </a:rPr>
              <a:t>/ </a:t>
            </a:r>
            <a:r>
              <a:rPr lang="en-US" altLang="en-US" sz="1600" dirty="0">
                <a:latin typeface="思源黑体" panose="020B0500000000000000" pitchFamily="34" charset="-122"/>
                <a:ea typeface="思源黑体" panose="020B0500000000000000" pitchFamily="34" charset="-122"/>
                <a:cs typeface="Verdana" pitchFamily="34" charset="0"/>
              </a:rPr>
              <a:t> </a:t>
            </a:r>
            <a:endParaRPr lang="zh-CN" altLang="en-US" sz="1600" dirty="0">
              <a:latin typeface="思源黑体" panose="020B0500000000000000" pitchFamily="34" charset="-122"/>
              <a:ea typeface="思源黑体" panose="020B0500000000000000" pitchFamily="34" charset="-122"/>
              <a:cs typeface="Verdana" pitchFamily="34" charset="0"/>
            </a:endParaRPr>
          </a:p>
        </p:txBody>
      </p:sp>
      <p:sp>
        <p:nvSpPr>
          <p:cNvPr id="8" name="圆角矩形标注 7"/>
          <p:cNvSpPr>
            <a:spLocks noChangeArrowheads="1"/>
          </p:cNvSpPr>
          <p:nvPr/>
        </p:nvSpPr>
        <p:spPr bwMode="auto">
          <a:xfrm>
            <a:off x="5447928" y="2276872"/>
            <a:ext cx="2212868" cy="1512168"/>
          </a:xfrm>
          <a:prstGeom prst="wedgeRoundRectCallout">
            <a:avLst>
              <a:gd name="adj1" fmla="val 57727"/>
              <a:gd name="adj2" fmla="val -27273"/>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1600" dirty="0">
                <a:latin typeface="思源黑体" panose="020B0500000000000000" pitchFamily="34" charset="-122"/>
                <a:ea typeface="思源黑体" panose="020B0500000000000000" pitchFamily="34" charset="-122"/>
                <a:cs typeface="Verdana" pitchFamily="34" charset="0"/>
              </a:rPr>
              <a:t>进入</a:t>
            </a:r>
            <a:r>
              <a:rPr lang="en-US" altLang="zh-CN" sz="1600" dirty="0">
                <a:latin typeface="思源黑体" panose="020B0500000000000000" pitchFamily="34" charset="-122"/>
                <a:ea typeface="思源黑体" panose="020B0500000000000000" pitchFamily="34" charset="-122"/>
                <a:cs typeface="Verdana" pitchFamily="34" charset="0"/>
              </a:rPr>
              <a:t>ASME</a:t>
            </a:r>
            <a:r>
              <a:rPr lang="zh-CN" altLang="en-US" sz="1600" dirty="0">
                <a:latin typeface="思源黑体" panose="020B0500000000000000" pitchFamily="34" charset="-122"/>
                <a:ea typeface="思源黑体" panose="020B0500000000000000" pitchFamily="34" charset="-122"/>
                <a:cs typeface="Verdana" pitchFamily="34" charset="0"/>
              </a:rPr>
              <a:t>数据库平台，在机构网络环境下，点击</a:t>
            </a:r>
            <a:r>
              <a:rPr lang="en-US" altLang="zh-CN" sz="1600" b="1" dirty="0">
                <a:latin typeface="思源黑体" panose="020B0500000000000000" pitchFamily="34" charset="-122"/>
                <a:ea typeface="思源黑体" panose="020B0500000000000000" pitchFamily="34" charset="-122"/>
                <a:cs typeface="Verdana" pitchFamily="34" charset="0"/>
              </a:rPr>
              <a:t>Sign in</a:t>
            </a:r>
            <a:r>
              <a:rPr lang="zh-CN" altLang="en-US" sz="1600" dirty="0">
                <a:latin typeface="思源黑体" panose="020B0500000000000000" pitchFamily="34" charset="-122"/>
                <a:ea typeface="思源黑体" panose="020B0500000000000000" pitchFamily="34" charset="-122"/>
                <a:cs typeface="Verdana" pitchFamily="34" charset="0"/>
              </a:rPr>
              <a:t>登录或创建个人账号。</a:t>
            </a:r>
            <a:endParaRPr lang="en-US" altLang="zh-CN" sz="1600" dirty="0">
              <a:latin typeface="思源黑体" panose="020B0500000000000000" pitchFamily="34" charset="-122"/>
              <a:ea typeface="思源黑体" panose="020B0500000000000000" pitchFamily="34" charset="-122"/>
              <a:cs typeface="Verdana" pitchFamily="34" charset="0"/>
            </a:endParaRPr>
          </a:p>
        </p:txBody>
      </p:sp>
    </p:spTree>
    <p:extLst>
      <p:ext uri="{BB962C8B-B14F-4D97-AF65-F5344CB8AC3E}">
        <p14:creationId xmlns:p14="http://schemas.microsoft.com/office/powerpoint/2010/main" val="30401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2207568" y="1268760"/>
            <a:ext cx="8072494" cy="4075562"/>
          </a:xfrm>
          <a:prstGeom prst="rect">
            <a:avLst/>
          </a:prstGeom>
          <a:noFill/>
          <a:ln w="9525">
            <a:noFill/>
            <a:miter lim="800000"/>
            <a:headEnd/>
            <a:tailEnd/>
          </a:ln>
          <a:effectLst/>
        </p:spPr>
      </p:pic>
      <p:sp>
        <p:nvSpPr>
          <p:cNvPr id="4" name="圆角矩形标注 3"/>
          <p:cNvSpPr>
            <a:spLocks noChangeArrowheads="1"/>
          </p:cNvSpPr>
          <p:nvPr/>
        </p:nvSpPr>
        <p:spPr bwMode="auto">
          <a:xfrm>
            <a:off x="5447928" y="2276872"/>
            <a:ext cx="2212868" cy="1512168"/>
          </a:xfrm>
          <a:prstGeom prst="wedgeRoundRectCallout">
            <a:avLst>
              <a:gd name="adj1" fmla="val 57727"/>
              <a:gd name="adj2" fmla="val -27273"/>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1600" dirty="0">
                <a:latin typeface="思源黑体" panose="020B0500000000000000" pitchFamily="34" charset="-122"/>
                <a:ea typeface="思源黑体" panose="020B0500000000000000" pitchFamily="34" charset="-122"/>
                <a:cs typeface="Verdana" pitchFamily="34" charset="0"/>
              </a:rPr>
              <a:t>填写电子邮箱、密码，创建个人账号；已有账密，直接</a:t>
            </a:r>
            <a:r>
              <a:rPr lang="en-US" altLang="zh-CN" sz="1600" dirty="0">
                <a:latin typeface="思源黑体" panose="020B0500000000000000" pitchFamily="34" charset="-122"/>
                <a:ea typeface="思源黑体" panose="020B0500000000000000" pitchFamily="34" charset="-122"/>
                <a:cs typeface="Verdana" pitchFamily="34" charset="0"/>
              </a:rPr>
              <a:t>Log In </a:t>
            </a:r>
            <a:r>
              <a:rPr lang="zh-CN" altLang="en-US" sz="1600" dirty="0">
                <a:latin typeface="思源黑体" panose="020B0500000000000000" pitchFamily="34" charset="-122"/>
                <a:ea typeface="思源黑体" panose="020B0500000000000000" pitchFamily="34" charset="-122"/>
                <a:cs typeface="Verdana" pitchFamily="34" charset="0"/>
              </a:rPr>
              <a:t>登录即可。</a:t>
            </a:r>
          </a:p>
        </p:txBody>
      </p:sp>
    </p:spTree>
    <p:extLst>
      <p:ext uri="{BB962C8B-B14F-4D97-AF65-F5344CB8AC3E}">
        <p14:creationId xmlns:p14="http://schemas.microsoft.com/office/powerpoint/2010/main" val="60166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1847528" y="1628800"/>
            <a:ext cx="8643966" cy="4004952"/>
          </a:xfrm>
          <a:prstGeom prst="rect">
            <a:avLst/>
          </a:prstGeom>
          <a:noFill/>
          <a:ln w="9525">
            <a:noFill/>
            <a:miter lim="800000"/>
            <a:headEnd/>
            <a:tailEnd/>
          </a:ln>
          <a:effectLst/>
        </p:spPr>
      </p:pic>
      <p:sp>
        <p:nvSpPr>
          <p:cNvPr id="7" name="圆角矩形标注 6"/>
          <p:cNvSpPr>
            <a:spLocks noChangeArrowheads="1"/>
          </p:cNvSpPr>
          <p:nvPr/>
        </p:nvSpPr>
        <p:spPr bwMode="auto">
          <a:xfrm>
            <a:off x="7608168" y="1022024"/>
            <a:ext cx="1071570" cy="571504"/>
          </a:xfrm>
          <a:prstGeom prst="wedgeRoundRectCallout">
            <a:avLst>
              <a:gd name="adj1" fmla="val 20752"/>
              <a:gd name="adj2" fmla="val 66312"/>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1600" dirty="0">
                <a:latin typeface="Verdana" pitchFamily="34" charset="0"/>
                <a:ea typeface="Verdana" pitchFamily="34" charset="0"/>
                <a:cs typeface="Verdana" pitchFamily="34" charset="0"/>
              </a:rPr>
              <a:t>机构账号</a:t>
            </a:r>
            <a:endParaRPr lang="en-US" altLang="zh-CN" sz="1600" dirty="0">
              <a:latin typeface="Verdana" pitchFamily="34" charset="0"/>
              <a:ea typeface="Verdana" pitchFamily="34" charset="0"/>
              <a:cs typeface="Verdana" pitchFamily="34" charset="0"/>
            </a:endParaRPr>
          </a:p>
        </p:txBody>
      </p:sp>
      <p:sp>
        <p:nvSpPr>
          <p:cNvPr id="5" name="圆角矩形标注 4"/>
          <p:cNvSpPr>
            <a:spLocks noChangeArrowheads="1"/>
          </p:cNvSpPr>
          <p:nvPr/>
        </p:nvSpPr>
        <p:spPr bwMode="auto">
          <a:xfrm>
            <a:off x="9264352" y="1022024"/>
            <a:ext cx="1071570" cy="571504"/>
          </a:xfrm>
          <a:prstGeom prst="wedgeRoundRectCallout">
            <a:avLst>
              <a:gd name="adj1" fmla="val 20752"/>
              <a:gd name="adj2" fmla="val 66312"/>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1600" dirty="0" smtClean="0">
                <a:latin typeface="Verdana" pitchFamily="34" charset="0"/>
                <a:ea typeface="Verdana" pitchFamily="34" charset="0"/>
                <a:cs typeface="Verdana" pitchFamily="34" charset="0"/>
              </a:rPr>
              <a:t>个人账号</a:t>
            </a:r>
            <a:endParaRPr lang="en-US" altLang="zh-CN"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3258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423592" y="1124744"/>
            <a:ext cx="7000924" cy="4875320"/>
          </a:xfrm>
          <a:prstGeom prst="rect">
            <a:avLst/>
          </a:prstGeom>
          <a:noFill/>
          <a:ln w="9525">
            <a:noFill/>
            <a:miter lim="800000"/>
            <a:headEnd/>
            <a:tailEnd/>
          </a:ln>
          <a:effectLst/>
        </p:spPr>
      </p:pic>
      <p:sp>
        <p:nvSpPr>
          <p:cNvPr id="9" name="圆角矩形标注 8"/>
          <p:cNvSpPr>
            <a:spLocks noChangeArrowheads="1"/>
          </p:cNvSpPr>
          <p:nvPr/>
        </p:nvSpPr>
        <p:spPr bwMode="auto">
          <a:xfrm>
            <a:off x="7248128" y="2996952"/>
            <a:ext cx="2448272" cy="2664296"/>
          </a:xfrm>
          <a:prstGeom prst="wedgeRoundRectCallout">
            <a:avLst>
              <a:gd name="adj1" fmla="val -60112"/>
              <a:gd name="adj2" fmla="val -22511"/>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endParaRPr lang="en-US" altLang="zh-CN" sz="1400" dirty="0">
              <a:latin typeface="Verdana" pitchFamily="34" charset="0"/>
              <a:ea typeface="Verdana" pitchFamily="34" charset="0"/>
              <a:cs typeface="Verdana" pitchFamily="34" charset="0"/>
            </a:endParaRPr>
          </a:p>
          <a:p>
            <a:pPr algn="just"/>
            <a:r>
              <a:rPr lang="zh-CN" altLang="en-US" sz="1600" dirty="0">
                <a:latin typeface="Verdana" pitchFamily="34" charset="0"/>
                <a:ea typeface="Verdana" pitchFamily="34" charset="0"/>
                <a:cs typeface="Verdana" pitchFamily="34" charset="0"/>
              </a:rPr>
              <a:t>个人账号信息</a:t>
            </a:r>
            <a:endParaRPr lang="en-US" altLang="zh-CN" sz="1600" dirty="0">
              <a:latin typeface="Verdana" pitchFamily="34" charset="0"/>
              <a:ea typeface="Verdana" pitchFamily="34" charset="0"/>
              <a:cs typeface="Verdana" pitchFamily="34" charset="0"/>
            </a:endParaRPr>
          </a:p>
          <a:p>
            <a:pPr algn="just"/>
            <a:endParaRPr lang="en-US" altLang="zh-CN" sz="1600" dirty="0">
              <a:latin typeface="Verdana" pitchFamily="34" charset="0"/>
              <a:ea typeface="Verdana" pitchFamily="34" charset="0"/>
              <a:cs typeface="Verdana" pitchFamily="34" charset="0"/>
            </a:endParaRPr>
          </a:p>
          <a:p>
            <a:pPr algn="just"/>
            <a:r>
              <a:rPr lang="zh-CN" altLang="en-US" sz="1600" dirty="0">
                <a:solidFill>
                  <a:schemeClr val="tx1"/>
                </a:solidFill>
                <a:latin typeface="Verdana" pitchFamily="34" charset="0"/>
                <a:ea typeface="Verdana" pitchFamily="34" charset="0"/>
                <a:cs typeface="Verdana" pitchFamily="34" charset="0"/>
              </a:rPr>
              <a:t>注：</a:t>
            </a:r>
            <a:r>
              <a:rPr lang="zh-CN" altLang="en-US" sz="1600" dirty="0">
                <a:latin typeface="Verdana" pitchFamily="34" charset="0"/>
                <a:ea typeface="Verdana" pitchFamily="34" charset="0"/>
                <a:cs typeface="Verdana" pitchFamily="34" charset="0"/>
              </a:rPr>
              <a:t>用户在机构网络外可通过个人账户登录访问</a:t>
            </a:r>
            <a:r>
              <a:rPr lang="en-US" altLang="zh-CN" sz="1600" dirty="0">
                <a:latin typeface="Verdana" pitchFamily="34" charset="0"/>
                <a:ea typeface="Verdana" pitchFamily="34" charset="0"/>
                <a:cs typeface="Verdana" pitchFamily="34" charset="0"/>
              </a:rPr>
              <a:t>ASME</a:t>
            </a:r>
            <a:r>
              <a:rPr lang="zh-CN" altLang="en-US" sz="1600" dirty="0">
                <a:latin typeface="Verdana" pitchFamily="34" charset="0"/>
                <a:ea typeface="Verdana" pitchFamily="34" charset="0"/>
                <a:cs typeface="Verdana" pitchFamily="34" charset="0"/>
              </a:rPr>
              <a:t>数据库平台、该个人账户每</a:t>
            </a:r>
            <a:r>
              <a:rPr lang="en-US" altLang="zh-CN" sz="1600" dirty="0">
                <a:latin typeface="Verdana" pitchFamily="34" charset="0"/>
                <a:ea typeface="Verdana" pitchFamily="34" charset="0"/>
                <a:cs typeface="Verdana" pitchFamily="34" charset="0"/>
              </a:rPr>
              <a:t>3</a:t>
            </a:r>
            <a:r>
              <a:rPr lang="zh-CN" altLang="en-US" sz="1600" dirty="0">
                <a:latin typeface="Verdana" pitchFamily="34" charset="0"/>
                <a:ea typeface="Verdana" pitchFamily="34" charset="0"/>
                <a:cs typeface="Verdana" pitchFamily="34" charset="0"/>
              </a:rPr>
              <a:t>个月需要在机构网络下进行重复验证。</a:t>
            </a:r>
            <a:endParaRPr lang="en-US" altLang="zh-CN" sz="1600" dirty="0">
              <a:latin typeface="Verdana" pitchFamily="34" charset="0"/>
              <a:ea typeface="Verdana" pitchFamily="34" charset="0"/>
              <a:cs typeface="Verdana" pitchFamily="34" charset="0"/>
            </a:endParaRPr>
          </a:p>
          <a:p>
            <a:pPr algn="just"/>
            <a:endParaRPr lang="en-US" altLang="zh-CN" sz="14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7266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l="788"/>
          <a:stretch/>
        </p:blipFill>
        <p:spPr>
          <a:xfrm>
            <a:off x="1631504" y="1988840"/>
            <a:ext cx="9071992" cy="4407031"/>
          </a:xfrm>
          <a:prstGeom prst="rect">
            <a:avLst/>
          </a:prstGeom>
        </p:spPr>
      </p:pic>
      <p:sp>
        <p:nvSpPr>
          <p:cNvPr id="6" name="文本框 5"/>
          <p:cNvSpPr txBox="1"/>
          <p:nvPr/>
        </p:nvSpPr>
        <p:spPr>
          <a:xfrm>
            <a:off x="1703512" y="908720"/>
            <a:ext cx="6264696" cy="646331"/>
          </a:xfrm>
          <a:prstGeom prst="rect">
            <a:avLst/>
          </a:prstGeom>
          <a:noFill/>
        </p:spPr>
        <p:txBody>
          <a:bodyPr wrap="square" rtlCol="0">
            <a:spAutoFit/>
          </a:bodyPr>
          <a:lstStyle/>
          <a:p>
            <a:r>
              <a:rPr lang="en-US" altLang="zh-CN" sz="3600" b="1" dirty="0">
                <a:latin typeface="思源黑体" panose="020B0500000000000000" pitchFamily="34" charset="-122"/>
                <a:ea typeface="思源黑体" panose="020B0500000000000000" pitchFamily="34" charset="-122"/>
              </a:rPr>
              <a:t>F</a:t>
            </a:r>
            <a:r>
              <a:rPr lang="en-US" altLang="zh-CN" sz="3600" b="1" dirty="0" smtClean="0">
                <a:latin typeface="思源黑体" panose="020B0500000000000000" pitchFamily="34" charset="-122"/>
                <a:ea typeface="思源黑体" panose="020B0500000000000000" pitchFamily="34" charset="-122"/>
              </a:rPr>
              <a:t>. </a:t>
            </a:r>
            <a:r>
              <a:rPr lang="zh-CN" altLang="en-US" sz="3600" b="1" dirty="0">
                <a:latin typeface="思源黑体" panose="020B0500000000000000" pitchFamily="34" charset="-122"/>
                <a:ea typeface="思源黑体" panose="020B0500000000000000" pitchFamily="34" charset="-122"/>
              </a:rPr>
              <a:t>投稿</a:t>
            </a:r>
          </a:p>
        </p:txBody>
      </p:sp>
    </p:spTree>
    <p:extLst>
      <p:ext uri="{BB962C8B-B14F-4D97-AF65-F5344CB8AC3E}">
        <p14:creationId xmlns:p14="http://schemas.microsoft.com/office/powerpoint/2010/main" val="366375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44084" r="3735"/>
          <a:stretch/>
        </p:blipFill>
        <p:spPr>
          <a:xfrm>
            <a:off x="8976320" y="4725144"/>
            <a:ext cx="2988841" cy="1854684"/>
          </a:xfrm>
          <a:prstGeom prst="rect">
            <a:avLst/>
          </a:prstGeom>
        </p:spPr>
      </p:pic>
      <p:sp>
        <p:nvSpPr>
          <p:cNvPr id="45058" name="Title 1"/>
          <p:cNvSpPr txBox="1">
            <a:spLocks/>
          </p:cNvSpPr>
          <p:nvPr/>
        </p:nvSpPr>
        <p:spPr bwMode="auto">
          <a:xfrm>
            <a:off x="1919536" y="764704"/>
            <a:ext cx="8156299" cy="965200"/>
          </a:xfrm>
          <a:prstGeom prst="rect">
            <a:avLst/>
          </a:prstGeom>
          <a:noFill/>
          <a:ln w="9525">
            <a:noFill/>
            <a:miter lim="800000"/>
            <a:headEnd/>
            <a:tailEnd/>
          </a:ln>
        </p:spPr>
        <p:txBody>
          <a:bodyPr anchor="ctr"/>
          <a:lstStyle/>
          <a:p>
            <a:r>
              <a:rPr lang="zh-CN" altLang="en-US" sz="3600" b="1" dirty="0">
                <a:latin typeface="思源黑体" panose="020B0500000000000000" pitchFamily="34" charset="-122"/>
                <a:ea typeface="思源黑体" panose="020B0500000000000000" pitchFamily="34" charset="-122"/>
              </a:rPr>
              <a:t>投稿入口</a:t>
            </a:r>
            <a:endParaRPr lang="en-US" altLang="zh-CN" sz="3600" b="1" dirty="0">
              <a:latin typeface="思源黑体" panose="020B0500000000000000" pitchFamily="34" charset="-122"/>
              <a:ea typeface="思源黑体" panose="020B0500000000000000" pitchFamily="34" charset="-122"/>
            </a:endParaRPr>
          </a:p>
        </p:txBody>
      </p:sp>
      <p:sp>
        <p:nvSpPr>
          <p:cNvPr id="10" name="Title 1"/>
          <p:cNvSpPr txBox="1">
            <a:spLocks/>
          </p:cNvSpPr>
          <p:nvPr/>
        </p:nvSpPr>
        <p:spPr>
          <a:xfrm>
            <a:off x="1946573" y="1729904"/>
            <a:ext cx="8748464" cy="3744416"/>
          </a:xfrm>
          <a:prstGeom prst="rect">
            <a:avLst/>
          </a:prstGeom>
        </p:spPr>
        <p:txBody>
          <a:bodyPr anchor="ctr"/>
          <a:lstStyle/>
          <a:p>
            <a:pPr>
              <a:buFont typeface="+mj-lt"/>
              <a:buAutoNum type="alphaUcPeriod"/>
              <a:defRPr/>
            </a:pPr>
            <a:r>
              <a:rPr lang="zh-CN" altLang="en-US" sz="2400" b="1" dirty="0">
                <a:latin typeface="思源黑体" panose="020B0500000000000000" pitchFamily="34" charset="-122"/>
                <a:ea typeface="思源黑体" panose="020B0500000000000000" pitchFamily="34" charset="-122"/>
              </a:rPr>
              <a:t> 期刊</a:t>
            </a:r>
            <a:endParaRPr lang="en-US" altLang="zh-CN" sz="2400" b="1" dirty="0">
              <a:latin typeface="思源黑体" panose="020B0500000000000000" pitchFamily="34" charset="-122"/>
              <a:ea typeface="思源黑体" panose="020B0500000000000000" pitchFamily="34" charset="-122"/>
            </a:endParaRPr>
          </a:p>
          <a:p>
            <a:pPr>
              <a:defRPr/>
            </a:pPr>
            <a:endParaRPr lang="en-US" altLang="zh-CN" sz="2000" b="1" dirty="0">
              <a:latin typeface="思源黑体" panose="020B0500000000000000" pitchFamily="34" charset="-122"/>
              <a:ea typeface="思源黑体" panose="020B0500000000000000" pitchFamily="34" charset="-122"/>
            </a:endParaRPr>
          </a:p>
          <a:p>
            <a:pPr>
              <a:defRPr/>
            </a:pPr>
            <a:r>
              <a:rPr lang="zh-CN" altLang="en-US" sz="2000" dirty="0">
                <a:latin typeface="思源黑体" panose="020B0500000000000000" pitchFamily="34" charset="-122"/>
                <a:ea typeface="思源黑体" panose="020B0500000000000000" pitchFamily="34" charset="-122"/>
              </a:rPr>
              <a:t>点击 </a:t>
            </a:r>
            <a:r>
              <a:rPr lang="en-US" altLang="zh-CN" sz="2000" dirty="0">
                <a:latin typeface="思源黑体" panose="020B0500000000000000" pitchFamily="34" charset="-122"/>
                <a:ea typeface="思源黑体" panose="020B0500000000000000" pitchFamily="34" charset="-122"/>
                <a:hlinkClick r:id="rId4"/>
              </a:rPr>
              <a:t>https://asmedigitalcollection.asme.org/journals</a:t>
            </a:r>
            <a:r>
              <a:rPr lang="zh-CN" altLang="en-US" sz="2000" dirty="0">
                <a:latin typeface="思源黑体" panose="020B0500000000000000" pitchFamily="34" charset="-122"/>
                <a:ea typeface="思源黑体" panose="020B0500000000000000" pitchFamily="34" charset="-122"/>
              </a:rPr>
              <a:t>，进入期刊主页面：</a:t>
            </a:r>
            <a:endParaRPr lang="en-US" altLang="zh-CN" sz="2000" dirty="0">
              <a:solidFill>
                <a:srgbClr val="00B0F0"/>
              </a:solidFill>
              <a:latin typeface="思源黑体" panose="020B0500000000000000" pitchFamily="34" charset="-122"/>
              <a:ea typeface="思源黑体" panose="020B0500000000000000" pitchFamily="34" charset="-122"/>
            </a:endParaRPr>
          </a:p>
          <a:p>
            <a:pPr>
              <a:defRPr/>
            </a:pPr>
            <a:endParaRPr lang="en-US" altLang="zh-CN" sz="2000" dirty="0">
              <a:latin typeface="思源黑体" panose="020B0500000000000000" pitchFamily="34" charset="-122"/>
              <a:ea typeface="思源黑体" panose="020B0500000000000000" pitchFamily="34" charset="-122"/>
            </a:endParaRPr>
          </a:p>
          <a:p>
            <a:pPr marL="342900" indent="-342900">
              <a:buFont typeface="Wingdings" panose="05000000000000000000" pitchFamily="2" charset="2"/>
              <a:buChar char="n"/>
              <a:defRPr/>
            </a:pPr>
            <a:r>
              <a:rPr lang="en-US" altLang="zh-CN" sz="2000" dirty="0">
                <a:latin typeface="思源黑体" panose="020B0500000000000000" pitchFamily="34" charset="-122"/>
                <a:ea typeface="思源黑体" panose="020B0500000000000000" pitchFamily="34" charset="-122"/>
              </a:rPr>
              <a:t>Call for Papers</a:t>
            </a:r>
            <a:r>
              <a:rPr lang="zh-CN" altLang="en-US" sz="2000" dirty="0">
                <a:latin typeface="思源黑体" panose="020B0500000000000000" pitchFamily="34" charset="-122"/>
                <a:ea typeface="思源黑体" panose="020B0500000000000000" pitchFamily="34" charset="-122"/>
              </a:rPr>
              <a:t>或</a:t>
            </a:r>
            <a:r>
              <a:rPr lang="en-US" altLang="zh-CN" sz="2000" dirty="0">
                <a:latin typeface="思源黑体" panose="020B0500000000000000" pitchFamily="34" charset="-122"/>
                <a:ea typeface="思源黑体" panose="020B0500000000000000" pitchFamily="34" charset="-122"/>
              </a:rPr>
              <a:t>Announcements and Call for </a:t>
            </a:r>
            <a:r>
              <a:rPr lang="en-US" altLang="zh-CN" sz="2000" dirty="0" smtClean="0">
                <a:latin typeface="思源黑体" panose="020B0500000000000000" pitchFamily="34" charset="-122"/>
                <a:ea typeface="思源黑体" panose="020B0500000000000000" pitchFamily="34" charset="-122"/>
              </a:rPr>
              <a:t>Paper</a:t>
            </a:r>
            <a:r>
              <a:rPr lang="zh-CN" altLang="en-US" sz="2000" dirty="0" smtClean="0">
                <a:latin typeface="思源黑体" panose="020B0500000000000000" pitchFamily="34" charset="-122"/>
                <a:ea typeface="思源黑体" panose="020B0500000000000000" pitchFamily="34" charset="-122"/>
              </a:rPr>
              <a:t>，</a:t>
            </a:r>
            <a:endParaRPr lang="en-US" altLang="zh-CN" sz="2000" dirty="0" smtClean="0">
              <a:latin typeface="思源黑体" panose="020B0500000000000000" pitchFamily="34" charset="-122"/>
              <a:ea typeface="思源黑体" panose="020B0500000000000000" pitchFamily="34" charset="-122"/>
            </a:endParaRPr>
          </a:p>
          <a:p>
            <a:pPr>
              <a:defRPr/>
            </a:pPr>
            <a:r>
              <a:rPr lang="en-US" altLang="zh-CN" sz="2000" dirty="0">
                <a:latin typeface="思源黑体" panose="020B0500000000000000" pitchFamily="34" charset="-122"/>
                <a:ea typeface="思源黑体" panose="020B0500000000000000" pitchFamily="34" charset="-122"/>
              </a:rPr>
              <a:t> </a:t>
            </a:r>
            <a:r>
              <a:rPr lang="en-US" altLang="zh-CN" sz="2000" dirty="0" smtClean="0">
                <a:latin typeface="思源黑体" panose="020B0500000000000000" pitchFamily="34" charset="-122"/>
                <a:ea typeface="思源黑体" panose="020B0500000000000000" pitchFamily="34" charset="-122"/>
              </a:rPr>
              <a:t>     </a:t>
            </a:r>
            <a:r>
              <a:rPr lang="zh-CN" altLang="en-US" sz="2000" dirty="0" smtClean="0">
                <a:latin typeface="思源黑体" panose="020B0500000000000000" pitchFamily="34" charset="-122"/>
                <a:ea typeface="思源黑体" panose="020B0500000000000000" pitchFamily="34" charset="-122"/>
              </a:rPr>
              <a:t>查看</a:t>
            </a:r>
            <a:r>
              <a:rPr lang="en-US" altLang="zh-CN" sz="2000" dirty="0">
                <a:latin typeface="思源黑体" panose="020B0500000000000000" pitchFamily="34" charset="-122"/>
                <a:ea typeface="思源黑体" panose="020B0500000000000000" pitchFamily="34" charset="-122"/>
              </a:rPr>
              <a:t>ASME</a:t>
            </a:r>
            <a:r>
              <a:rPr lang="zh-CN" altLang="en-US" sz="2000" dirty="0">
                <a:latin typeface="思源黑体" panose="020B0500000000000000" pitchFamily="34" charset="-122"/>
                <a:ea typeface="思源黑体" panose="020B0500000000000000" pitchFamily="34" charset="-122"/>
              </a:rPr>
              <a:t>期刊正在筹备的</a:t>
            </a:r>
            <a:r>
              <a:rPr lang="zh-CN" altLang="en-US" sz="2000" dirty="0" smtClean="0">
                <a:latin typeface="思源黑体" panose="020B0500000000000000" pitchFamily="34" charset="-122"/>
                <a:ea typeface="思源黑体" panose="020B0500000000000000" pitchFamily="34" charset="-122"/>
              </a:rPr>
              <a:t>特刊</a:t>
            </a:r>
            <a:r>
              <a:rPr lang="zh-CN" altLang="en-US" sz="2000" dirty="0">
                <a:latin typeface="思源黑体" panose="020B0500000000000000" pitchFamily="34" charset="-122"/>
                <a:ea typeface="思源黑体" panose="020B0500000000000000" pitchFamily="34" charset="-122"/>
              </a:rPr>
              <a:t>，</a:t>
            </a:r>
            <a:r>
              <a:rPr lang="zh-CN" altLang="en-US" sz="2000" dirty="0" smtClean="0">
                <a:latin typeface="思源黑体" panose="020B0500000000000000" pitchFamily="34" charset="-122"/>
                <a:ea typeface="思源黑体" panose="020B0500000000000000" pitchFamily="34" charset="-122"/>
              </a:rPr>
              <a:t>以及征稿要求</a:t>
            </a:r>
            <a:endParaRPr lang="en-US" altLang="zh-CN" sz="2000" dirty="0" smtClean="0">
              <a:latin typeface="思源黑体" panose="020B0500000000000000" pitchFamily="34" charset="-122"/>
              <a:ea typeface="思源黑体" panose="020B0500000000000000" pitchFamily="34" charset="-122"/>
            </a:endParaRPr>
          </a:p>
          <a:p>
            <a:pPr marL="342900" indent="-342900">
              <a:buFont typeface="Wingdings" panose="05000000000000000000" pitchFamily="2" charset="2"/>
              <a:buChar char="n"/>
              <a:defRPr/>
            </a:pPr>
            <a:endParaRPr lang="en-US" altLang="zh-CN" sz="2000" dirty="0" smtClean="0">
              <a:latin typeface="思源黑体" panose="020B0500000000000000" pitchFamily="34" charset="-122"/>
              <a:ea typeface="思源黑体" panose="020B0500000000000000" pitchFamily="34" charset="-122"/>
            </a:endParaRPr>
          </a:p>
          <a:p>
            <a:pPr marL="342900" indent="-342900">
              <a:buFont typeface="Wingdings" panose="05000000000000000000" pitchFamily="2" charset="2"/>
              <a:buChar char="n"/>
              <a:defRPr/>
            </a:pPr>
            <a:r>
              <a:rPr lang="en-US" altLang="zh-CN" sz="2000" dirty="0">
                <a:latin typeface="思源黑体" panose="020B0500000000000000" pitchFamily="34" charset="-122"/>
                <a:ea typeface="思源黑体" panose="020B0500000000000000" pitchFamily="34" charset="-122"/>
              </a:rPr>
              <a:t>Submit a Paper</a:t>
            </a:r>
            <a:r>
              <a:rPr lang="zh-CN" altLang="en-US" sz="2000" dirty="0">
                <a:latin typeface="思源黑体" panose="020B0500000000000000" pitchFamily="34" charset="-122"/>
                <a:ea typeface="思源黑体" panose="020B0500000000000000" pitchFamily="34" charset="-122"/>
              </a:rPr>
              <a:t>，直接进入期刊提交稿件</a:t>
            </a:r>
            <a:r>
              <a:rPr lang="zh-CN" altLang="en-US" sz="2000" dirty="0" smtClean="0">
                <a:latin typeface="思源黑体" panose="020B0500000000000000" pitchFamily="34" charset="-122"/>
                <a:ea typeface="思源黑体" panose="020B0500000000000000" pitchFamily="34" charset="-122"/>
              </a:rPr>
              <a:t>主页面</a:t>
            </a:r>
            <a:endParaRPr lang="zh-CN" altLang="en-US" sz="2000" dirty="0">
              <a:latin typeface="思源黑体" panose="020B0500000000000000" pitchFamily="34" charset="-122"/>
              <a:ea typeface="思源黑体" panose="020B0500000000000000" pitchFamily="34" charset="-122"/>
            </a:endParaRPr>
          </a:p>
          <a:p>
            <a:pPr>
              <a:defRPr/>
            </a:pPr>
            <a:endParaRPr lang="en-US" altLang="zh-CN" sz="2000" dirty="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defRPr/>
            </a:pPr>
            <a:r>
              <a:rPr lang="en-US" altLang="zh-CN" sz="2000" dirty="0" smtClean="0">
                <a:latin typeface="思源黑体" panose="020B0500000000000000" pitchFamily="34" charset="-122"/>
                <a:ea typeface="思源黑体" panose="020B0500000000000000" pitchFamily="34" charset="-122"/>
              </a:rPr>
              <a:t>ASME </a:t>
            </a:r>
            <a:r>
              <a:rPr lang="en-US" altLang="zh-CN" sz="2000" dirty="0">
                <a:latin typeface="思源黑体" panose="020B0500000000000000" pitchFamily="34" charset="-122"/>
                <a:ea typeface="思源黑体" panose="020B0500000000000000" pitchFamily="34" charset="-122"/>
              </a:rPr>
              <a:t>Guide for Journal </a:t>
            </a:r>
            <a:r>
              <a:rPr lang="en-US" altLang="zh-CN" sz="2000" dirty="0" smtClean="0">
                <a:latin typeface="思源黑体" panose="020B0500000000000000" pitchFamily="34" charset="-122"/>
                <a:ea typeface="思源黑体" panose="020B0500000000000000" pitchFamily="34" charset="-122"/>
              </a:rPr>
              <a:t>Authors </a:t>
            </a:r>
            <a:r>
              <a:rPr lang="zh-CN" altLang="en-US" sz="2000" dirty="0">
                <a:latin typeface="思源黑体" panose="020B0500000000000000" pitchFamily="34" charset="-122"/>
                <a:ea typeface="思源黑体" panose="020B0500000000000000" pitchFamily="34" charset="-122"/>
              </a:rPr>
              <a:t>下载</a:t>
            </a:r>
            <a:r>
              <a:rPr lang="zh-CN" altLang="en-US" sz="2000" dirty="0" smtClean="0">
                <a:latin typeface="思源黑体" panose="020B0500000000000000" pitchFamily="34" charset="-122"/>
                <a:ea typeface="思源黑体" panose="020B0500000000000000" pitchFamily="34" charset="-122"/>
              </a:rPr>
              <a:t>作者投稿指南</a:t>
            </a:r>
            <a:endParaRPr lang="en-US" altLang="zh-CN" sz="200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7285458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3.png"/>
          <p:cNvPicPr>
            <a:picLocks noChangeAspect="1"/>
          </p:cNvPicPr>
          <p:nvPr/>
        </p:nvPicPr>
        <p:blipFill>
          <a:blip r:embed="rId3"/>
          <a:srcRect t="35506"/>
          <a:stretch>
            <a:fillRect/>
          </a:stretch>
        </p:blipFill>
        <p:spPr>
          <a:xfrm>
            <a:off x="1919535" y="4124571"/>
            <a:ext cx="8358246" cy="2205949"/>
          </a:xfrm>
          <a:prstGeom prst="rect">
            <a:avLst/>
          </a:prstGeom>
          <a:ln>
            <a:solidFill>
              <a:schemeClr val="bg1"/>
            </a:solidFill>
          </a:ln>
        </p:spPr>
      </p:pic>
      <p:pic>
        <p:nvPicPr>
          <p:cNvPr id="4" name="Picture 2"/>
          <p:cNvPicPr>
            <a:picLocks noChangeAspect="1" noChangeArrowheads="1"/>
          </p:cNvPicPr>
          <p:nvPr/>
        </p:nvPicPr>
        <p:blipFill>
          <a:blip r:embed="rId4"/>
          <a:stretch>
            <a:fillRect/>
          </a:stretch>
        </p:blipFill>
        <p:spPr bwMode="auto">
          <a:xfrm>
            <a:off x="1919536" y="1052736"/>
            <a:ext cx="8316039" cy="2928958"/>
          </a:xfrm>
          <a:prstGeom prst="rect">
            <a:avLst/>
          </a:prstGeom>
          <a:noFill/>
          <a:ln w="9525">
            <a:solidFill>
              <a:schemeClr val="bg1"/>
            </a:solidFill>
            <a:miter lim="800000"/>
            <a:headEnd/>
            <a:tailEnd/>
          </a:ln>
        </p:spPr>
      </p:pic>
      <p:sp>
        <p:nvSpPr>
          <p:cNvPr id="5" name="Rectangle 7"/>
          <p:cNvSpPr>
            <a:spLocks noChangeArrowheads="1"/>
          </p:cNvSpPr>
          <p:nvPr/>
        </p:nvSpPr>
        <p:spPr bwMode="auto">
          <a:xfrm>
            <a:off x="3848361" y="5196140"/>
            <a:ext cx="2214578" cy="214314"/>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6" name="Rectangle 7"/>
          <p:cNvSpPr>
            <a:spLocks noChangeArrowheads="1"/>
          </p:cNvSpPr>
          <p:nvPr/>
        </p:nvSpPr>
        <p:spPr bwMode="auto">
          <a:xfrm>
            <a:off x="4634179" y="2624372"/>
            <a:ext cx="1143008" cy="28575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8" name="Rectangle 7"/>
          <p:cNvSpPr>
            <a:spLocks noChangeArrowheads="1"/>
          </p:cNvSpPr>
          <p:nvPr/>
        </p:nvSpPr>
        <p:spPr bwMode="auto">
          <a:xfrm>
            <a:off x="4634179" y="1838554"/>
            <a:ext cx="1143008" cy="214314"/>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9" name="Rectangle 7"/>
          <p:cNvSpPr>
            <a:spLocks noChangeArrowheads="1"/>
          </p:cNvSpPr>
          <p:nvPr/>
        </p:nvSpPr>
        <p:spPr bwMode="auto">
          <a:xfrm>
            <a:off x="3848361" y="4196008"/>
            <a:ext cx="1428760" cy="28575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12936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96" y="2487404"/>
            <a:ext cx="8396693" cy="3755125"/>
          </a:xfrm>
          <a:prstGeom prst="rect">
            <a:avLst/>
          </a:prstGeom>
          <a:ln>
            <a:noFill/>
          </a:ln>
        </p:spPr>
      </p:pic>
      <p:sp>
        <p:nvSpPr>
          <p:cNvPr id="45058" name="Title 1"/>
          <p:cNvSpPr txBox="1">
            <a:spLocks/>
          </p:cNvSpPr>
          <p:nvPr/>
        </p:nvSpPr>
        <p:spPr bwMode="auto">
          <a:xfrm>
            <a:off x="1919536" y="692696"/>
            <a:ext cx="8184901" cy="965200"/>
          </a:xfrm>
          <a:prstGeom prst="rect">
            <a:avLst/>
          </a:prstGeom>
          <a:noFill/>
          <a:ln w="9525">
            <a:noFill/>
            <a:miter lim="800000"/>
            <a:headEnd/>
            <a:tailEnd/>
          </a:ln>
        </p:spPr>
        <p:txBody>
          <a:bodyPr anchor="ctr"/>
          <a:lstStyle/>
          <a:p>
            <a:r>
              <a:rPr lang="zh-CN" altLang="en-US" sz="3600" b="1" dirty="0">
                <a:latin typeface="思源黑体" panose="020B0500000000000000" pitchFamily="34" charset="-122"/>
                <a:ea typeface="思源黑体" panose="020B0500000000000000" pitchFamily="34" charset="-122"/>
              </a:rPr>
              <a:t>投稿入口</a:t>
            </a:r>
            <a:r>
              <a:rPr lang="en-US" altLang="zh-CN" sz="3600" b="1" dirty="0">
                <a:latin typeface="思源黑体" panose="020B0500000000000000" pitchFamily="34" charset="-122"/>
                <a:ea typeface="思源黑体" panose="020B0500000000000000" pitchFamily="34" charset="-122"/>
              </a:rPr>
              <a:t>-Submit a Paper</a:t>
            </a:r>
          </a:p>
        </p:txBody>
      </p:sp>
      <p:sp>
        <p:nvSpPr>
          <p:cNvPr id="2" name="文本框 1"/>
          <p:cNvSpPr txBox="1"/>
          <p:nvPr/>
        </p:nvSpPr>
        <p:spPr>
          <a:xfrm>
            <a:off x="1919536" y="1678977"/>
            <a:ext cx="7860594" cy="677108"/>
          </a:xfrm>
          <a:prstGeom prst="rect">
            <a:avLst/>
          </a:prstGeom>
          <a:noFill/>
        </p:spPr>
        <p:txBody>
          <a:bodyPr wrap="square" rtlCol="0">
            <a:spAutoFit/>
          </a:bodyPr>
          <a:lstStyle/>
          <a:p>
            <a:r>
              <a:rPr lang="zh-CN" altLang="en-US" sz="2000" dirty="0">
                <a:latin typeface="思源黑体" panose="020B0500000000000000" pitchFamily="34" charset="-122"/>
                <a:ea typeface="思源黑体" panose="020B0500000000000000" pitchFamily="34" charset="-122"/>
                <a:cs typeface="Calibri" panose="020F0502020204030204" pitchFamily="34" charset="0"/>
              </a:rPr>
              <a:t>点击  </a:t>
            </a:r>
            <a:r>
              <a:rPr lang="en-US" altLang="zh-CN" sz="2000" dirty="0">
                <a:latin typeface="思源黑体" panose="020B0500000000000000" pitchFamily="34" charset="-122"/>
                <a:ea typeface="思源黑体" panose="020B0500000000000000" pitchFamily="34" charset="-122"/>
                <a:hlinkClick r:id="rId4" action="ppaction://hlinkfile"/>
              </a:rPr>
              <a:t>journaltool.asme.org</a:t>
            </a:r>
            <a:r>
              <a:rPr lang="zh-CN" altLang="en-US" sz="2000" dirty="0">
                <a:latin typeface="思源黑体" panose="020B0500000000000000" pitchFamily="34" charset="-122"/>
                <a:ea typeface="思源黑体" panose="020B0500000000000000" pitchFamily="34" charset="-122"/>
                <a:cs typeface="Calibri" panose="020F0502020204030204" pitchFamily="34" charset="0"/>
              </a:rPr>
              <a:t>，</a:t>
            </a:r>
            <a:r>
              <a:rPr lang="zh-CN" altLang="en-US" sz="2000" dirty="0" smtClean="0">
                <a:latin typeface="思源黑体" panose="020B0500000000000000" pitchFamily="34" charset="-122"/>
                <a:ea typeface="思源黑体" panose="020B0500000000000000" pitchFamily="34" charset="-122"/>
                <a:cs typeface="Calibri" panose="020F0502020204030204" pitchFamily="34" charset="0"/>
              </a:rPr>
              <a:t>进入</a:t>
            </a:r>
            <a:r>
              <a:rPr lang="en-US" altLang="zh-CN" sz="2000" dirty="0" smtClean="0">
                <a:latin typeface="思源黑体" panose="020B0500000000000000" pitchFamily="34" charset="-122"/>
                <a:ea typeface="思源黑体" panose="020B0500000000000000" pitchFamily="34" charset="-122"/>
                <a:cs typeface="Calibri" panose="020F0502020204030204" pitchFamily="34" charset="0"/>
              </a:rPr>
              <a:t>ASME</a:t>
            </a:r>
            <a:r>
              <a:rPr lang="zh-CN" altLang="en-US" sz="2000" dirty="0" smtClean="0">
                <a:latin typeface="思源黑体" panose="020B0500000000000000" pitchFamily="34" charset="-122"/>
                <a:ea typeface="思源黑体" panose="020B0500000000000000" pitchFamily="34" charset="-122"/>
                <a:cs typeface="Calibri" panose="020F0502020204030204" pitchFamily="34" charset="0"/>
              </a:rPr>
              <a:t>期刊</a:t>
            </a:r>
            <a:r>
              <a:rPr lang="zh-CN" altLang="en-US" sz="2000" dirty="0">
                <a:latin typeface="思源黑体" panose="020B0500000000000000" pitchFamily="34" charset="-122"/>
                <a:ea typeface="思源黑体" panose="020B0500000000000000" pitchFamily="34" charset="-122"/>
                <a:cs typeface="Calibri" panose="020F0502020204030204" pitchFamily="34" charset="0"/>
              </a:rPr>
              <a:t>提交稿件</a:t>
            </a:r>
            <a:r>
              <a:rPr lang="zh-CN" altLang="en-US" sz="2000" dirty="0" smtClean="0">
                <a:latin typeface="思源黑体" panose="020B0500000000000000" pitchFamily="34" charset="-122"/>
                <a:ea typeface="思源黑体" panose="020B0500000000000000" pitchFamily="34" charset="-122"/>
                <a:cs typeface="Calibri" panose="020F0502020204030204" pitchFamily="34" charset="0"/>
              </a:rPr>
              <a:t>主页：</a:t>
            </a:r>
            <a:endParaRPr lang="en-US" altLang="zh-CN" sz="2000" dirty="0">
              <a:latin typeface="思源黑体" panose="020B0500000000000000" pitchFamily="34" charset="-122"/>
              <a:ea typeface="思源黑体" panose="020B0500000000000000" pitchFamily="34" charset="-122"/>
              <a:cs typeface="Calibri" panose="020F0502020204030204" pitchFamily="34" charset="0"/>
            </a:endParaRPr>
          </a:p>
          <a:p>
            <a:endParaRPr lang="zh-CN" altLang="en-US" dirty="0">
              <a:latin typeface="思源黑体" panose="020B0500000000000000" pitchFamily="34" charset="-122"/>
              <a:ea typeface="思源黑体" panose="020B0500000000000000"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068" y="3927564"/>
            <a:ext cx="3342200" cy="1901311"/>
          </a:xfrm>
          <a:prstGeom prst="rect">
            <a:avLst/>
          </a:prstGeom>
          <a:ln>
            <a:solidFill>
              <a:srgbClr val="F7B229"/>
            </a:solidFill>
          </a:ln>
        </p:spPr>
      </p:pic>
      <p:sp>
        <p:nvSpPr>
          <p:cNvPr id="14" name="Rectangle 7"/>
          <p:cNvSpPr>
            <a:spLocks noChangeArrowheads="1"/>
          </p:cNvSpPr>
          <p:nvPr/>
        </p:nvSpPr>
        <p:spPr bwMode="auto">
          <a:xfrm>
            <a:off x="2532048" y="2712489"/>
            <a:ext cx="3996000" cy="269909"/>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5" name="Rectangle 7"/>
          <p:cNvSpPr>
            <a:spLocks noChangeArrowheads="1"/>
          </p:cNvSpPr>
          <p:nvPr/>
        </p:nvSpPr>
        <p:spPr bwMode="auto">
          <a:xfrm>
            <a:off x="8394451" y="2712489"/>
            <a:ext cx="612576" cy="269909"/>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6" name="Rectangle 7"/>
          <p:cNvSpPr>
            <a:spLocks noChangeArrowheads="1"/>
          </p:cNvSpPr>
          <p:nvPr/>
        </p:nvSpPr>
        <p:spPr bwMode="auto">
          <a:xfrm>
            <a:off x="9236109" y="4179711"/>
            <a:ext cx="757729" cy="89998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3" name="文本框 2"/>
          <p:cNvSpPr txBox="1"/>
          <p:nvPr/>
        </p:nvSpPr>
        <p:spPr>
          <a:xfrm>
            <a:off x="1397431" y="3152373"/>
            <a:ext cx="2291839" cy="1477328"/>
          </a:xfrm>
          <a:prstGeom prst="rect">
            <a:avLst/>
          </a:prstGeom>
          <a:solidFill>
            <a:srgbClr val="F7B229"/>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b="1" dirty="0">
                <a:solidFill>
                  <a:schemeClr val="bg1"/>
                </a:solidFill>
                <a:latin typeface="思源黑体" panose="020B0500000000000000" pitchFamily="34" charset="-122"/>
                <a:ea typeface="思源黑体" panose="020B0500000000000000" pitchFamily="34" charset="-122"/>
              </a:rPr>
              <a:t>点击查看编辑政策、同行评审过程、期刊指南、开放存取、期刊投稿流程、常见问题等信息。</a:t>
            </a:r>
          </a:p>
        </p:txBody>
      </p:sp>
      <p:sp>
        <p:nvSpPr>
          <p:cNvPr id="17" name="文本框 16"/>
          <p:cNvSpPr txBox="1"/>
          <p:nvPr/>
        </p:nvSpPr>
        <p:spPr>
          <a:xfrm>
            <a:off x="7728812" y="3095378"/>
            <a:ext cx="2419390" cy="738664"/>
          </a:xfrm>
          <a:prstGeom prst="rect">
            <a:avLst/>
          </a:prstGeom>
          <a:solidFill>
            <a:srgbClr val="F7B229"/>
          </a:solidFill>
          <a:ln>
            <a:solidFill>
              <a:srgbClr val="F7B229"/>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b="1" dirty="0">
                <a:solidFill>
                  <a:schemeClr val="bg1"/>
                </a:solidFill>
                <a:latin typeface="思源黑体" panose="020B0500000000000000" pitchFamily="34" charset="-122"/>
                <a:ea typeface="思源黑体" panose="020B0500000000000000" pitchFamily="34" charset="-122"/>
              </a:rPr>
              <a:t>1</a:t>
            </a:r>
            <a:r>
              <a:rPr lang="en-US" altLang="zh-CN" sz="2400" b="1" dirty="0">
                <a:solidFill>
                  <a:schemeClr val="bg1"/>
                </a:solidFill>
                <a:latin typeface="思源黑体" panose="020B0500000000000000" pitchFamily="34" charset="-122"/>
                <a:ea typeface="思源黑体" panose="020B0500000000000000" pitchFamily="34" charset="-122"/>
              </a:rPr>
              <a:t>. </a:t>
            </a:r>
            <a:r>
              <a:rPr lang="zh-CN" altLang="en-US" b="1" dirty="0">
                <a:solidFill>
                  <a:schemeClr val="bg1"/>
                </a:solidFill>
                <a:latin typeface="思源黑体" panose="020B0500000000000000" pitchFamily="34" charset="-122"/>
                <a:ea typeface="思源黑体" panose="020B0500000000000000" pitchFamily="34" charset="-122"/>
              </a:rPr>
              <a:t>用投稿</a:t>
            </a:r>
            <a:r>
              <a:rPr lang="en-US" altLang="zh-CN" b="1" dirty="0">
                <a:solidFill>
                  <a:schemeClr val="bg1"/>
                </a:solidFill>
                <a:latin typeface="思源黑体" panose="020B0500000000000000" pitchFamily="34" charset="-122"/>
                <a:ea typeface="思源黑体" panose="020B0500000000000000" pitchFamily="34" charset="-122"/>
              </a:rPr>
              <a:t>/</a:t>
            </a:r>
            <a:r>
              <a:rPr lang="zh-CN" altLang="en-US" b="1" dirty="0">
                <a:solidFill>
                  <a:schemeClr val="bg1"/>
                </a:solidFill>
                <a:latin typeface="思源黑体" panose="020B0500000000000000" pitchFamily="34" charset="-122"/>
                <a:ea typeface="思源黑体" panose="020B0500000000000000" pitchFamily="34" charset="-122"/>
              </a:rPr>
              <a:t>审稿邮箱登录或</a:t>
            </a:r>
            <a:r>
              <a:rPr lang="zh-CN" altLang="en-US" b="1" dirty="0" smtClean="0">
                <a:solidFill>
                  <a:schemeClr val="bg1"/>
                </a:solidFill>
                <a:latin typeface="思源黑体" panose="020B0500000000000000" pitchFamily="34" charset="-122"/>
                <a:ea typeface="思源黑体" panose="020B0500000000000000" pitchFamily="34" charset="-122"/>
              </a:rPr>
              <a:t>注册新</a:t>
            </a:r>
            <a:r>
              <a:rPr lang="zh-CN" altLang="en-US" b="1" dirty="0">
                <a:solidFill>
                  <a:schemeClr val="bg1"/>
                </a:solidFill>
                <a:latin typeface="思源黑体" panose="020B0500000000000000" pitchFamily="34" charset="-122"/>
                <a:ea typeface="思源黑体" panose="020B0500000000000000" pitchFamily="34" charset="-122"/>
              </a:rPr>
              <a:t>账号</a:t>
            </a:r>
          </a:p>
        </p:txBody>
      </p:sp>
      <p:sp>
        <p:nvSpPr>
          <p:cNvPr id="18" name="文本框 17"/>
          <p:cNvSpPr txBox="1"/>
          <p:nvPr/>
        </p:nvSpPr>
        <p:spPr>
          <a:xfrm>
            <a:off x="8935742" y="5331839"/>
            <a:ext cx="1956550" cy="923330"/>
          </a:xfrm>
          <a:prstGeom prst="rect">
            <a:avLst/>
          </a:prstGeom>
          <a:solidFill>
            <a:srgbClr val="F7B229"/>
          </a:solidFill>
          <a:ln>
            <a:solidFill>
              <a:srgbClr val="F7B229"/>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b="1" dirty="0">
                <a:solidFill>
                  <a:schemeClr val="bg1"/>
                </a:solidFill>
                <a:latin typeface="思源黑体" panose="020B0500000000000000" pitchFamily="34" charset="-122"/>
                <a:ea typeface="思源黑体" panose="020B0500000000000000" pitchFamily="34" charset="-122"/>
              </a:rPr>
              <a:t>2</a:t>
            </a:r>
            <a:r>
              <a:rPr lang="en-US" altLang="zh-CN" b="1" dirty="0" smtClean="0">
                <a:solidFill>
                  <a:schemeClr val="bg1"/>
                </a:solidFill>
                <a:latin typeface="思源黑体" panose="020B0500000000000000" pitchFamily="34" charset="-122"/>
                <a:ea typeface="思源黑体" panose="020B0500000000000000" pitchFamily="34" charset="-122"/>
              </a:rPr>
              <a:t>.</a:t>
            </a:r>
            <a:r>
              <a:rPr lang="zh-CN" altLang="en-US" b="1" dirty="0">
                <a:solidFill>
                  <a:schemeClr val="bg1"/>
                </a:solidFill>
                <a:latin typeface="思源黑体" panose="020B0500000000000000" pitchFamily="34" charset="-122"/>
                <a:ea typeface="思源黑体" panose="020B0500000000000000" pitchFamily="34" charset="-122"/>
              </a:rPr>
              <a:t>选择角色进入：</a:t>
            </a:r>
          </a:p>
          <a:p>
            <a:r>
              <a:rPr lang="zh-CN" altLang="en-US" b="1" dirty="0">
                <a:solidFill>
                  <a:schemeClr val="bg1"/>
                </a:solidFill>
                <a:latin typeface="思源黑体" panose="020B0500000000000000" pitchFamily="34" charset="-122"/>
                <a:ea typeface="思源黑体" panose="020B0500000000000000" pitchFamily="34" charset="-122"/>
              </a:rPr>
              <a:t>作者</a:t>
            </a:r>
            <a:r>
              <a:rPr lang="en-US" altLang="zh-CN" b="1" dirty="0">
                <a:solidFill>
                  <a:schemeClr val="bg1"/>
                </a:solidFill>
                <a:latin typeface="思源黑体" panose="020B0500000000000000" pitchFamily="34" charset="-122"/>
                <a:ea typeface="思源黑体" panose="020B0500000000000000" pitchFamily="34" charset="-122"/>
              </a:rPr>
              <a:t>/</a:t>
            </a:r>
            <a:r>
              <a:rPr lang="zh-CN" altLang="en-US" b="1" dirty="0">
                <a:solidFill>
                  <a:schemeClr val="bg1"/>
                </a:solidFill>
                <a:latin typeface="思源黑体" panose="020B0500000000000000" pitchFamily="34" charset="-122"/>
                <a:ea typeface="思源黑体" panose="020B0500000000000000" pitchFamily="34" charset="-122"/>
              </a:rPr>
              <a:t>审稿人</a:t>
            </a:r>
            <a:r>
              <a:rPr lang="en-US" altLang="zh-CN" b="1" dirty="0">
                <a:solidFill>
                  <a:schemeClr val="bg1"/>
                </a:solidFill>
                <a:latin typeface="思源黑体" panose="020B0500000000000000" pitchFamily="34" charset="-122"/>
                <a:ea typeface="思源黑体" panose="020B0500000000000000" pitchFamily="34" charset="-122"/>
              </a:rPr>
              <a:t>/</a:t>
            </a:r>
            <a:r>
              <a:rPr lang="zh-CN" altLang="en-US" b="1" dirty="0">
                <a:solidFill>
                  <a:schemeClr val="bg1"/>
                </a:solidFill>
                <a:latin typeface="思源黑体" panose="020B0500000000000000" pitchFamily="34" charset="-122"/>
                <a:ea typeface="思源黑体" panose="020B0500000000000000" pitchFamily="34" charset="-122"/>
              </a:rPr>
              <a:t>副编辑</a:t>
            </a:r>
            <a:r>
              <a:rPr lang="en-US" altLang="zh-CN" b="1" dirty="0">
                <a:solidFill>
                  <a:schemeClr val="bg1"/>
                </a:solidFill>
                <a:latin typeface="思源黑体" panose="020B0500000000000000" pitchFamily="34" charset="-122"/>
                <a:ea typeface="思源黑体" panose="020B0500000000000000" pitchFamily="34" charset="-122"/>
              </a:rPr>
              <a:t>/</a:t>
            </a:r>
            <a:r>
              <a:rPr lang="zh-CN" altLang="en-US" b="1" dirty="0">
                <a:solidFill>
                  <a:schemeClr val="bg1"/>
                </a:solidFill>
                <a:latin typeface="思源黑体" panose="020B0500000000000000" pitchFamily="34" charset="-122"/>
                <a:ea typeface="思源黑体" panose="020B0500000000000000" pitchFamily="34" charset="-122"/>
              </a:rPr>
              <a:t>编辑</a:t>
            </a:r>
          </a:p>
        </p:txBody>
      </p:sp>
    </p:spTree>
    <p:extLst>
      <p:ext uri="{BB962C8B-B14F-4D97-AF65-F5344CB8AC3E}">
        <p14:creationId xmlns:p14="http://schemas.microsoft.com/office/powerpoint/2010/main" val="325985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3" grpId="0" animBg="1"/>
      <p:bldP spid="17"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44084" r="3735"/>
          <a:stretch/>
        </p:blipFill>
        <p:spPr>
          <a:xfrm>
            <a:off x="9203159" y="4725144"/>
            <a:ext cx="2988841" cy="1854684"/>
          </a:xfrm>
          <a:prstGeom prst="rect">
            <a:avLst/>
          </a:prstGeom>
        </p:spPr>
      </p:pic>
      <p:sp>
        <p:nvSpPr>
          <p:cNvPr id="7" name="Title 1"/>
          <p:cNvSpPr txBox="1">
            <a:spLocks/>
          </p:cNvSpPr>
          <p:nvPr/>
        </p:nvSpPr>
        <p:spPr>
          <a:xfrm>
            <a:off x="2160216" y="1587205"/>
            <a:ext cx="7992888" cy="4176464"/>
          </a:xfrm>
          <a:prstGeom prst="rect">
            <a:avLst/>
          </a:prstGeom>
        </p:spPr>
        <p:txBody>
          <a:bodyPr anchor="ctr"/>
          <a:lstStyle/>
          <a:p>
            <a:pPr marL="457200" indent="-457200">
              <a:buFont typeface="+mj-lt"/>
              <a:buAutoNum type="alphaUcPeriod" startAt="2"/>
              <a:defRPr/>
            </a:pPr>
            <a:r>
              <a:rPr lang="zh-CN" altLang="en-US" sz="2400" b="1" dirty="0">
                <a:latin typeface="思源黑体" panose="020B0500000000000000" pitchFamily="34" charset="-122"/>
                <a:ea typeface="思源黑体" panose="020B0500000000000000" pitchFamily="34" charset="-122"/>
              </a:rPr>
              <a:t>会议录</a:t>
            </a:r>
            <a:endParaRPr lang="en-US" altLang="zh-CN" sz="2400" b="1" dirty="0">
              <a:latin typeface="思源黑体" panose="020B0500000000000000" pitchFamily="34" charset="-122"/>
              <a:ea typeface="思源黑体" panose="020B0500000000000000" pitchFamily="34" charset="-122"/>
            </a:endParaRPr>
          </a:p>
          <a:p>
            <a:pPr>
              <a:defRPr/>
            </a:pPr>
            <a:endParaRPr lang="en-US" altLang="zh-CN" sz="2400" dirty="0">
              <a:latin typeface="思源黑体" panose="020B0500000000000000" pitchFamily="34" charset="-122"/>
              <a:ea typeface="思源黑体" panose="020B0500000000000000" pitchFamily="34" charset="-122"/>
            </a:endParaRPr>
          </a:p>
          <a:p>
            <a:pPr>
              <a:defRPr/>
            </a:pPr>
            <a:r>
              <a:rPr lang="zh-CN" altLang="en-US" sz="2000" dirty="0">
                <a:latin typeface="思源黑体" panose="020B0500000000000000" pitchFamily="34" charset="-122"/>
                <a:ea typeface="思源黑体" panose="020B0500000000000000" pitchFamily="34" charset="-122"/>
              </a:rPr>
              <a:t>在</a:t>
            </a:r>
            <a:r>
              <a:rPr lang="en-US" altLang="zh-CN" sz="2000" dirty="0">
                <a:latin typeface="思源黑体" panose="020B0500000000000000" pitchFamily="34" charset="-122"/>
                <a:ea typeface="思源黑体" panose="020B0500000000000000" pitchFamily="34" charset="-122"/>
              </a:rPr>
              <a:t>ASME</a:t>
            </a:r>
            <a:r>
              <a:rPr lang="zh-CN" altLang="en-US" sz="2000" dirty="0">
                <a:latin typeface="思源黑体" panose="020B0500000000000000" pitchFamily="34" charset="-122"/>
                <a:ea typeface="思源黑体" panose="020B0500000000000000" pitchFamily="34" charset="-122"/>
              </a:rPr>
              <a:t>学会官网查询即将召开的会议、找到注册、摘要投稿、海报投稿、审稿完成等关键时间节点。</a:t>
            </a:r>
            <a:endParaRPr lang="en-US" altLang="zh-CN" sz="2000" dirty="0">
              <a:latin typeface="思源黑体" panose="020B0500000000000000" pitchFamily="34" charset="-122"/>
              <a:ea typeface="思源黑体" panose="020B0500000000000000" pitchFamily="34" charset="-122"/>
            </a:endParaRPr>
          </a:p>
          <a:p>
            <a:pPr>
              <a:defRPr/>
            </a:pPr>
            <a:r>
              <a:rPr lang="en-US" altLang="zh-CN"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总入口：</a:t>
            </a:r>
            <a:r>
              <a:rPr lang="en-US" altLang="zh-CN" dirty="0">
                <a:solidFill>
                  <a:srgbClr val="00B0F0"/>
                </a:solidFill>
                <a:latin typeface="思源黑体" panose="020B0500000000000000" pitchFamily="34" charset="-122"/>
                <a:ea typeface="思源黑体" panose="020B0500000000000000" pitchFamily="34" charset="-122"/>
              </a:rPr>
              <a:t> https://www.asme.org/events/conferences</a:t>
            </a:r>
          </a:p>
          <a:p>
            <a:pPr>
              <a:defRPr/>
            </a:pPr>
            <a:endParaRPr lang="en-US" altLang="zh-CN" dirty="0">
              <a:solidFill>
                <a:srgbClr val="00B0F0"/>
              </a:solidFill>
              <a:latin typeface="思源黑体" panose="020B0500000000000000" pitchFamily="34" charset="-122"/>
              <a:ea typeface="思源黑体" panose="020B0500000000000000" pitchFamily="34" charset="-122"/>
            </a:endParaRPr>
          </a:p>
          <a:p>
            <a:pPr>
              <a:defRPr/>
            </a:pPr>
            <a:r>
              <a:rPr lang="zh-CN" altLang="en-US" b="1" dirty="0">
                <a:solidFill>
                  <a:srgbClr val="00B0F0"/>
                </a:solidFill>
                <a:latin typeface="思源黑体" panose="020B0500000000000000" pitchFamily="34" charset="-122"/>
                <a:ea typeface="思源黑体" panose="020B0500000000000000" pitchFamily="34" charset="-122"/>
              </a:rPr>
              <a:t>为什么要参会：</a:t>
            </a:r>
            <a:endParaRPr lang="en-US" altLang="zh-CN" b="1" dirty="0">
              <a:solidFill>
                <a:srgbClr val="00B0F0"/>
              </a:solidFill>
              <a:latin typeface="思源黑体" panose="020B0500000000000000" pitchFamily="34" charset="-122"/>
              <a:ea typeface="思源黑体" panose="020B0500000000000000" pitchFamily="34" charset="-122"/>
            </a:endParaRPr>
          </a:p>
          <a:p>
            <a:endParaRPr lang="zh-CN" altLang="en-US" dirty="0">
              <a:latin typeface="思源黑体" panose="020B0500000000000000" pitchFamily="34" charset="-122"/>
              <a:ea typeface="思源黑体" panose="020B0500000000000000" pitchFamily="34" charset="-122"/>
            </a:endParaRPr>
          </a:p>
          <a:p>
            <a:r>
              <a:rPr lang="en-US" altLang="zh-CN" i="1" dirty="0">
                <a:latin typeface="思源黑体" panose="020B0500000000000000" pitchFamily="34" charset="-122"/>
                <a:ea typeface="思源黑体" panose="020B0500000000000000" pitchFamily="34" charset="-122"/>
              </a:rPr>
              <a:t> </a:t>
            </a:r>
            <a:r>
              <a:rPr lang="en-US" altLang="zh-CN" sz="1600" i="1" dirty="0">
                <a:latin typeface="思源黑体" panose="020B0500000000000000" pitchFamily="34" charset="-122"/>
                <a:ea typeface="思源黑体" panose="020B0500000000000000" pitchFamily="34" charset="-122"/>
              </a:rPr>
              <a:t>“According to ASME’s conference presenter attendance policy</a:t>
            </a:r>
            <a:r>
              <a:rPr lang="zh-CN" altLang="en-US" sz="1600" i="1" dirty="0">
                <a:latin typeface="思源黑体" panose="020B0500000000000000" pitchFamily="34" charset="-122"/>
                <a:ea typeface="思源黑体" panose="020B0500000000000000" pitchFamily="34" charset="-122"/>
              </a:rPr>
              <a:t>、</a:t>
            </a:r>
            <a:r>
              <a:rPr lang="en-US" altLang="zh-CN" sz="1600" i="1" dirty="0">
                <a:latin typeface="思源黑体" panose="020B0500000000000000" pitchFamily="34" charset="-122"/>
                <a:ea typeface="思源黑体" panose="020B0500000000000000" pitchFamily="34" charset="-122"/>
              </a:rPr>
              <a:t> if a paper is not presented at the Conference by an author of the paper</a:t>
            </a:r>
            <a:r>
              <a:rPr lang="zh-CN" altLang="en-US" sz="1600" i="1" dirty="0">
                <a:latin typeface="思源黑体" panose="020B0500000000000000" pitchFamily="34" charset="-122"/>
                <a:ea typeface="思源黑体" panose="020B0500000000000000" pitchFamily="34" charset="-122"/>
              </a:rPr>
              <a:t>、</a:t>
            </a:r>
            <a:r>
              <a:rPr lang="en-US" altLang="zh-CN" sz="1600" i="1" dirty="0">
                <a:latin typeface="思源黑体" panose="020B0500000000000000" pitchFamily="34" charset="-122"/>
                <a:ea typeface="思源黑体" panose="020B0500000000000000" pitchFamily="34" charset="-122"/>
              </a:rPr>
              <a:t> the paper will not be published in the official archival Proceedings</a:t>
            </a:r>
            <a:r>
              <a:rPr lang="zh-CN" altLang="en-US" sz="1600" i="1" dirty="0">
                <a:latin typeface="思源黑体" panose="020B0500000000000000" pitchFamily="34" charset="-122"/>
                <a:ea typeface="思源黑体" panose="020B0500000000000000" pitchFamily="34" charset="-122"/>
              </a:rPr>
              <a:t>、</a:t>
            </a:r>
            <a:r>
              <a:rPr lang="en-US" altLang="zh-CN" sz="1600" i="1" dirty="0">
                <a:latin typeface="思源黑体" panose="020B0500000000000000" pitchFamily="34" charset="-122"/>
                <a:ea typeface="思源黑体" panose="020B0500000000000000" pitchFamily="34" charset="-122"/>
              </a:rPr>
              <a:t> which are registered with the Library of Congress and are submitted for abstracting and indexing. The paper also will not be published in The ASME Digital Collection and may not be cited as a published paper. “</a:t>
            </a:r>
            <a:endParaRPr lang="en-US" altLang="zh-CN" i="1" dirty="0">
              <a:solidFill>
                <a:srgbClr val="00B0F0"/>
              </a:solidFill>
              <a:latin typeface="思源黑体" panose="020B0500000000000000" pitchFamily="34" charset="-122"/>
              <a:ea typeface="思源黑体" panose="020B0500000000000000" pitchFamily="34" charset="-122"/>
            </a:endParaRPr>
          </a:p>
        </p:txBody>
      </p:sp>
      <p:sp>
        <p:nvSpPr>
          <p:cNvPr id="5" name="Title 1"/>
          <p:cNvSpPr txBox="1">
            <a:spLocks/>
          </p:cNvSpPr>
          <p:nvPr/>
        </p:nvSpPr>
        <p:spPr bwMode="auto">
          <a:xfrm>
            <a:off x="2135560" y="620688"/>
            <a:ext cx="7908925" cy="965200"/>
          </a:xfrm>
          <a:prstGeom prst="rect">
            <a:avLst/>
          </a:prstGeom>
          <a:noFill/>
          <a:ln w="9525">
            <a:noFill/>
            <a:miter lim="800000"/>
            <a:headEnd/>
            <a:tailEnd/>
          </a:ln>
        </p:spPr>
        <p:txBody>
          <a:bodyPr anchor="ctr"/>
          <a:lstStyle/>
          <a:p>
            <a:r>
              <a:rPr lang="zh-CN" altLang="en-US" sz="3600" b="1" dirty="0">
                <a:latin typeface="思源黑体" panose="020B0500000000000000" pitchFamily="34" charset="-122"/>
                <a:ea typeface="思源黑体" panose="020B0500000000000000" pitchFamily="34" charset="-122"/>
              </a:rPr>
              <a:t>投稿入口</a:t>
            </a:r>
            <a:endParaRPr lang="en-US" altLang="zh-CN" sz="3600" b="1"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3676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blinds(horizontal)">
                                      <p:cBhvr>
                                        <p:cTn id="7" dur="500"/>
                                        <p:tgtEl>
                                          <p:spTgt spid="7">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blinds(horizontal)">
                                      <p:cBhvr>
                                        <p:cTn id="10"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696400" y="764704"/>
            <a:ext cx="1971629" cy="1141861"/>
          </a:xfrm>
          <a:prstGeom prst="rect">
            <a:avLst/>
          </a:prstGeom>
          <a:noFill/>
          <a:ln w="9525">
            <a:noFill/>
            <a:miter lim="800000"/>
            <a:headEnd/>
            <a:tailEnd/>
          </a:ln>
        </p:spPr>
      </p:pic>
      <p:graphicFrame>
        <p:nvGraphicFramePr>
          <p:cNvPr id="5" name="表格 4"/>
          <p:cNvGraphicFramePr>
            <a:graphicFrameLocks noGrp="1"/>
          </p:cNvGraphicFramePr>
          <p:nvPr>
            <p:extLst>
              <p:ext uri="{D42A27DB-BD31-4B8C-83A1-F6EECF244321}">
                <p14:modId xmlns:p14="http://schemas.microsoft.com/office/powerpoint/2010/main" val="2229912538"/>
              </p:ext>
            </p:extLst>
          </p:nvPr>
        </p:nvGraphicFramePr>
        <p:xfrm>
          <a:off x="2166910" y="2928934"/>
          <a:ext cx="7920038" cy="3286148"/>
        </p:xfrm>
        <a:graphic>
          <a:graphicData uri="http://schemas.openxmlformats.org/drawingml/2006/table">
            <a:tbl>
              <a:tblPr/>
              <a:tblGrid>
                <a:gridCol w="3239518">
                  <a:extLst>
                    <a:ext uri="{9D8B030D-6E8A-4147-A177-3AD203B41FA5}">
                      <a16:colId xmlns:a16="http://schemas.microsoft.com/office/drawing/2014/main" val="20000"/>
                    </a:ext>
                  </a:extLst>
                </a:gridCol>
                <a:gridCol w="4680520">
                  <a:extLst>
                    <a:ext uri="{9D8B030D-6E8A-4147-A177-3AD203B41FA5}">
                      <a16:colId xmlns:a16="http://schemas.microsoft.com/office/drawing/2014/main" val="20001"/>
                    </a:ext>
                  </a:extLst>
                </a:gridCol>
              </a:tblGrid>
              <a:tr h="590393">
                <a:tc gridSpan="2">
                  <a:txBody>
                    <a:bodyPr/>
                    <a:lstStyle/>
                    <a:p>
                      <a:pPr marL="287338"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F243E"/>
                          </a:solidFill>
                          <a:effectLst/>
                          <a:latin typeface="Times New Roman" pitchFamily="18" charset="0"/>
                          <a:ea typeface="思源黑体" panose="020B0500000000000000" pitchFamily="34" charset="-122"/>
                          <a:cs typeface="MicrosoftYaHei-Bold"/>
                        </a:rPr>
                        <a:t>机械工程及其相关学科的权威</a:t>
                      </a:r>
                      <a:r>
                        <a:rPr kumimoji="0" lang="zh-CN" altLang="en-US" sz="1400" b="1" i="0" u="none" strike="noStrike" cap="none" normalizeH="0" baseline="0" dirty="0" smtClean="0">
                          <a:ln>
                            <a:noFill/>
                          </a:ln>
                          <a:solidFill>
                            <a:srgbClr val="0F243E"/>
                          </a:solidFill>
                          <a:effectLst/>
                          <a:latin typeface="Times New Roman" pitchFamily="18" charset="0"/>
                          <a:ea typeface="思源黑体" panose="020B0500000000000000" pitchFamily="34" charset="-122"/>
                          <a:cs typeface="MicrosoftYaHei-Bold"/>
                        </a:rPr>
                        <a:t>期刊，涉及</a:t>
                      </a:r>
                      <a:r>
                        <a:rPr kumimoji="0" lang="zh-CN" altLang="en-US" sz="1400" b="1" i="0" u="none" strike="noStrike" cap="none" normalizeH="0" baseline="0" dirty="0">
                          <a:ln>
                            <a:noFill/>
                          </a:ln>
                          <a:solidFill>
                            <a:srgbClr val="0F243E"/>
                          </a:solidFill>
                          <a:effectLst/>
                          <a:latin typeface="Times New Roman" pitchFamily="18" charset="0"/>
                          <a:ea typeface="思源黑体" panose="020B0500000000000000" pitchFamily="34" charset="-122"/>
                          <a:cs typeface="MicrosoftYaHei-Bold"/>
                        </a:rPr>
                        <a:t>工业</a:t>
                      </a:r>
                      <a:r>
                        <a:rPr kumimoji="0" lang="zh-CN" altLang="en-US" sz="1400" b="1" i="0" u="none" strike="noStrike" cap="none" normalizeH="0" baseline="0" dirty="0" smtClean="0">
                          <a:ln>
                            <a:noFill/>
                          </a:ln>
                          <a:solidFill>
                            <a:srgbClr val="0F243E"/>
                          </a:solidFill>
                          <a:effectLst/>
                          <a:latin typeface="Times New Roman" pitchFamily="18" charset="0"/>
                          <a:ea typeface="思源黑体" panose="020B0500000000000000" pitchFamily="34" charset="-122"/>
                          <a:cs typeface="MicrosoftYaHei-Bold"/>
                        </a:rPr>
                        <a:t>制造、材料加工、能源、自动化</a:t>
                      </a:r>
                      <a:r>
                        <a:rPr kumimoji="0" lang="zh-CN" altLang="en-US" sz="1400" b="1" i="0" u="none" strike="noStrike" cap="none" normalizeH="0" baseline="0" dirty="0">
                          <a:ln>
                            <a:noFill/>
                          </a:ln>
                          <a:solidFill>
                            <a:srgbClr val="0F243E"/>
                          </a:solidFill>
                          <a:effectLst/>
                          <a:latin typeface="Times New Roman" pitchFamily="18" charset="0"/>
                          <a:ea typeface="思源黑体" panose="020B0500000000000000" pitchFamily="34" charset="-122"/>
                          <a:cs typeface="MicrosoftYaHei-Bold"/>
                        </a:rPr>
                        <a:t>等应用</a:t>
                      </a:r>
                      <a:r>
                        <a:rPr kumimoji="0" lang="zh-CN" altLang="en-US" sz="1400" b="1" i="0" u="none" strike="noStrike" cap="none" normalizeH="0" baseline="0" dirty="0" smtClean="0">
                          <a:ln>
                            <a:noFill/>
                          </a:ln>
                          <a:solidFill>
                            <a:srgbClr val="0F243E"/>
                          </a:solidFill>
                          <a:effectLst/>
                          <a:latin typeface="Times New Roman" pitchFamily="18" charset="0"/>
                          <a:ea typeface="思源黑体" panose="020B0500000000000000" pitchFamily="34" charset="-122"/>
                          <a:cs typeface="MicrosoftYaHei-Bold"/>
                        </a:rPr>
                        <a:t>领域。</a:t>
                      </a:r>
                      <a:endParaRPr kumimoji="0" lang="zh-CN" sz="1400" b="0" i="0" u="none" strike="noStrike" cap="none" normalizeH="0" baseline="0" dirty="0">
                        <a:ln>
                          <a:noFill/>
                        </a:ln>
                        <a:solidFill>
                          <a:schemeClr val="tx1"/>
                        </a:solidFill>
                        <a:effectLst/>
                        <a:latin typeface="Times New Roman" pitchFamily="18" charset="0"/>
                        <a:ea typeface="思源黑体" panose="020B0500000000000000" pitchFamily="34" charset="-122"/>
                        <a:cs typeface="Times New Roman" pitchFamily="18" charset="0"/>
                      </a:endParaRPr>
                    </a:p>
                  </a:txBody>
                  <a:tcPr marL="63623" marR="63623" marT="0" marB="0" anchor="ctr" horzOverflow="overflow">
                    <a:lnL w="19050" cap="flat" cmpd="sng" algn="ctr">
                      <a:solidFill>
                        <a:srgbClr val="0F243E"/>
                      </a:solidFill>
                      <a:prstDash val="solid"/>
                      <a:round/>
                      <a:headEnd type="none" w="med" len="med"/>
                      <a:tailEnd type="none" w="med" len="med"/>
                    </a:lnL>
                    <a:lnR w="19050" cap="flat" cmpd="sng" algn="ctr">
                      <a:solidFill>
                        <a:srgbClr val="0F243E"/>
                      </a:solidFill>
                      <a:prstDash val="solid"/>
                      <a:round/>
                      <a:headEnd type="none" w="med" len="med"/>
                      <a:tailEnd type="none" w="med" len="med"/>
                    </a:lnR>
                    <a:lnT w="19050" cap="flat" cmpd="sng" algn="ctr">
                      <a:solidFill>
                        <a:srgbClr val="0F243E"/>
                      </a:solidFill>
                      <a:prstDash val="solid"/>
                      <a:round/>
                      <a:headEnd type="none" w="med" len="med"/>
                      <a:tailEnd type="none" w="med" len="med"/>
                    </a:lnT>
                    <a:lnB w="19050" cap="flat" cmpd="sng" algn="ctr">
                      <a:solidFill>
                        <a:srgbClr val="0F243E"/>
                      </a:solidFill>
                      <a:prstDash val="solid"/>
                      <a:round/>
                      <a:headEnd type="none" w="med" len="med"/>
                      <a:tailEnd type="none" w="med" len="med"/>
                    </a:lnB>
                    <a:lnTlToBr>
                      <a:noFill/>
                    </a:lnTlToBr>
                    <a:lnBlToTr>
                      <a:noFill/>
                    </a:lnBlToTr>
                    <a:noFill/>
                  </a:tcPr>
                </a:tc>
                <a:tc hMerge="1">
                  <a:txBody>
                    <a:bodyPr/>
                    <a:lstStyle/>
                    <a:p>
                      <a:endParaRPr lang="zh-CN" altLang="en-US"/>
                    </a:p>
                  </a:txBody>
                  <a:tcPr/>
                </a:tc>
                <a:extLst>
                  <a:ext uri="{0D108BD9-81ED-4DB2-BD59-A6C34878D82A}">
                    <a16:rowId xmlns:a16="http://schemas.microsoft.com/office/drawing/2014/main" val="10000"/>
                  </a:ext>
                </a:extLst>
              </a:tr>
              <a:tr h="2695755">
                <a:tc>
                  <a:txBody>
                    <a:bodyPr/>
                    <a:lstStyle/>
                    <a:p>
                      <a:pPr marL="215900" marR="0" lvl="0" indent="0" algn="l" defTabSz="914400" rtl="0" eaLnBrk="1" fontAlgn="base" latinLnBrk="0" hangingPunct="1">
                        <a:lnSpc>
                          <a:spcPct val="150000"/>
                        </a:lnSpc>
                        <a:spcBef>
                          <a:spcPct val="0"/>
                        </a:spcBef>
                        <a:spcAft>
                          <a:spcPct val="0"/>
                        </a:spcAft>
                        <a:buClrTx/>
                        <a:buSzTx/>
                        <a:buFontTx/>
                        <a:buNone/>
                        <a:tabLst/>
                      </a:pPr>
                      <a:endParaRPr kumimoji="0" lang="en-US" altLang="zh-CN" sz="1400" b="0"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期刊</a:t>
                      </a:r>
                      <a:r>
                        <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种数</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39</a:t>
                      </a:r>
                      <a:r>
                        <a:rPr kumimoji="0" lang="zh-CN"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种</a:t>
                      </a:r>
                      <a:endPar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SCI </a:t>
                      </a:r>
                      <a:r>
                        <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收录</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25 </a:t>
                      </a:r>
                      <a:r>
                        <a:rPr kumimoji="0" lang="zh-CN"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种</a:t>
                      </a:r>
                      <a:endParaRPr kumimoji="0" lang="en-US"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ESCI</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收录</a:t>
                      </a:r>
                      <a:r>
                        <a:rPr kumimoji="0" lang="zh-CN" altLang="en-US" sz="1400" b="0"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5 </a:t>
                      </a:r>
                      <a:r>
                        <a:rPr kumimoji="0" lang="zh-CN" altLang="en-US"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种</a:t>
                      </a:r>
                      <a:endPar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更新频率</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a:t>
                      </a:r>
                      <a:r>
                        <a:rPr kumimoji="0" lang="zh-CN"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每年</a:t>
                      </a:r>
                      <a:r>
                        <a:rPr kumimoji="0" lang="zh-CN" altLang="en-US"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发行超过</a:t>
                      </a:r>
                      <a:r>
                        <a:rPr kumimoji="0" lang="en-US"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200</a:t>
                      </a:r>
                      <a:r>
                        <a:rPr kumimoji="0" lang="zh-CN"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期</a:t>
                      </a:r>
                      <a:endPar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收录年限</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1930 </a:t>
                      </a:r>
                      <a:r>
                        <a:rPr kumimoji="0" lang="zh-CN"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年至今</a:t>
                      </a:r>
                      <a:endParaRPr kumimoji="0" lang="en-US"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            </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       </a:t>
                      </a:r>
                      <a:r>
                        <a:rPr kumimoji="0" lang="zh-CN" altLang="en-US"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a:t>
                      </a:r>
                      <a:r>
                        <a:rPr kumimoji="0" lang="zh-CN" altLang="en-US"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现刊起始于</a:t>
                      </a:r>
                      <a:r>
                        <a:rPr kumimoji="0" lang="en-US"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2000</a:t>
                      </a:r>
                      <a:r>
                        <a:rPr kumimoji="0" lang="zh-CN" altLang="en-US"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年）</a:t>
                      </a:r>
                      <a:endParaRPr kumimoji="0" lang="zh-CN"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tc>
                  <a:txBody>
                    <a:bodyPr/>
                    <a:lstStyle/>
                    <a:p>
                      <a:pPr marL="215900" marR="0" lvl="0" indent="0" algn="r" defTabSz="914400" rtl="0" eaLnBrk="1" fontAlgn="base" latinLnBrk="0" hangingPunct="1">
                        <a:lnSpc>
                          <a:spcPct val="150000"/>
                        </a:lnSpc>
                        <a:spcBef>
                          <a:spcPct val="0"/>
                        </a:spcBef>
                        <a:spcAft>
                          <a:spcPct val="0"/>
                        </a:spcAft>
                        <a:buClrTx/>
                        <a:buSzTx/>
                        <a:buFontTx/>
                        <a:buNone/>
                        <a:tabLst/>
                      </a:pPr>
                      <a:endParaRPr kumimoji="0" lang="en-US" altLang="zh-CN" sz="1400" b="0"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    </a:t>
                      </a:r>
                      <a:r>
                        <a:rPr kumimoji="0" lang="zh-CN" altLang="zh-CN" sz="1400" b="0"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最新</a:t>
                      </a:r>
                      <a:r>
                        <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创刊</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a:t>
                      </a:r>
                      <a:r>
                        <a:rPr kumimoji="0" lang="en-US" altLang="zh-CN" sz="1400" b="1" i="0" u="none" strike="noStrike" kern="1200" cap="none" normalizeH="0" baseline="0" dirty="0">
                          <a:ln>
                            <a:noFill/>
                          </a:ln>
                          <a:solidFill>
                            <a:schemeClr val="tx1"/>
                          </a:solidFill>
                          <a:effectLst/>
                          <a:latin typeface="思源黑体" panose="020B0500000000000000" pitchFamily="34" charset="-122"/>
                          <a:ea typeface="思源黑体" panose="020B0500000000000000" pitchFamily="34" charset="-122"/>
                          <a:cs typeface="+mn-cs"/>
                        </a:rPr>
                        <a:t>《</a:t>
                      </a:r>
                      <a:r>
                        <a:rPr kumimoji="0" lang="en-US" altLang="zh-CN"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ASME</a:t>
                      </a:r>
                      <a:r>
                        <a:rPr kumimoji="0" lang="zh-CN" altLang="en-US"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转化机器人技术快报</a:t>
                      </a:r>
                      <a:r>
                        <a:rPr kumimoji="0" lang="en-US" altLang="zh-CN"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 </a:t>
                      </a:r>
                      <a:r>
                        <a:rPr kumimoji="0" lang="en-US" altLang="zh-CN" sz="1100" b="1" i="1" u="none" strike="noStrike" kern="1200" cap="none" normalizeH="0" baseline="0" dirty="0" smtClean="0">
                          <a:ln>
                            <a:noFill/>
                          </a:ln>
                          <a:solidFill>
                            <a:srgbClr val="FF0000"/>
                          </a:solidFill>
                          <a:effectLst/>
                          <a:latin typeface="思源黑体" panose="020B0500000000000000" pitchFamily="34" charset="-122"/>
                          <a:ea typeface="思源黑体" panose="020B0500000000000000" pitchFamily="34" charset="-122"/>
                          <a:cs typeface="+mn-cs"/>
                        </a:rPr>
                        <a:t>  </a:t>
                      </a:r>
                      <a:endParaRPr kumimoji="0" lang="en-US" altLang="zh-CN" sz="1100" b="0"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endParaRPr>
                    </a:p>
                    <a:p>
                      <a:pPr marL="215900" marR="0" lvl="0" indent="0" algn="ctr"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     《ASME</a:t>
                      </a:r>
                      <a:r>
                        <a:rPr kumimoji="0" lang="zh-CN" altLang="en-US"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动态系统与控制快报</a:t>
                      </a:r>
                      <a:r>
                        <a:rPr kumimoji="0" lang="en-US" altLang="zh-CN"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a:t>
                      </a:r>
                      <a:endParaRPr kumimoji="0" lang="en-US" altLang="zh-CN" sz="1100" b="1" i="1" u="none" strike="noStrike" kern="1200" cap="none" normalizeH="0" baseline="0" dirty="0" smtClean="0">
                        <a:ln>
                          <a:noFill/>
                        </a:ln>
                        <a:solidFill>
                          <a:srgbClr val="FF0000"/>
                        </a:solidFill>
                        <a:effectLst/>
                        <a:latin typeface="思源黑体" panose="020B0500000000000000" pitchFamily="34" charset="-122"/>
                        <a:ea typeface="思源黑体" panose="020B0500000000000000" pitchFamily="34" charset="-122"/>
                        <a:cs typeface="+mn-cs"/>
                      </a:endParaRPr>
                    </a:p>
                    <a:p>
                      <a:pPr marL="21590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                        《ASME</a:t>
                      </a:r>
                      <a:r>
                        <a:rPr kumimoji="0" lang="zh-CN" altLang="en-US"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开放工程期刊</a:t>
                      </a:r>
                      <a:r>
                        <a:rPr kumimoji="0" lang="en-US" altLang="zh-CN" sz="1400" b="1" i="0" u="none" strike="noStrike" kern="1200" cap="none" normalizeH="0" baseline="0" dirty="0" smtClean="0">
                          <a:ln>
                            <a:noFill/>
                          </a:ln>
                          <a:solidFill>
                            <a:schemeClr val="tx1"/>
                          </a:solidFill>
                          <a:effectLst/>
                          <a:latin typeface="思源黑体" panose="020B0500000000000000" pitchFamily="34" charset="-122"/>
                          <a:ea typeface="思源黑体" panose="020B0500000000000000" pitchFamily="34" charset="-122"/>
                          <a:cs typeface="+mn-cs"/>
                        </a:rPr>
                        <a:t>》</a:t>
                      </a:r>
                      <a:endParaRPr kumimoji="0" lang="zh-CN" altLang="en-US" sz="1400" b="1" i="0" u="none" strike="noStrike" kern="1200" cap="none" normalizeH="0" baseline="0" dirty="0">
                        <a:ln>
                          <a:noFill/>
                        </a:ln>
                        <a:solidFill>
                          <a:schemeClr val="tx1"/>
                        </a:solidFill>
                        <a:effectLst/>
                        <a:latin typeface="思源黑体" panose="020B0500000000000000" pitchFamily="34" charset="-122"/>
                        <a:ea typeface="思源黑体" panose="020B0500000000000000"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          </a:t>
                      </a:r>
                      <a:r>
                        <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最高影响因子</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12.2</a:t>
                      </a:r>
                      <a:r>
                        <a:rPr kumimoji="0" lang="zh-CN"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《应用力学评论》</a:t>
                      </a:r>
                      <a:endPar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          </a:t>
                      </a:r>
                      <a:r>
                        <a:rPr kumimoji="0" lang="zh-CN"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最高引用次数</a:t>
                      </a:r>
                      <a:r>
                        <a:rPr kumimoji="0" lang="zh-CN" altLang="en-US"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15,227</a:t>
                      </a:r>
                      <a:r>
                        <a:rPr kumimoji="0" lang="zh-CN"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《应用力学期刊》</a:t>
                      </a:r>
                      <a:endParaRPr kumimoji="0" lang="en-US"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rPr>
                        <a:t>                             </a:t>
                      </a:r>
                      <a:r>
                        <a:rPr kumimoji="0" lang="en-US"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        13,165</a:t>
                      </a:r>
                      <a:r>
                        <a:rPr kumimoji="0" lang="zh-CN"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a:t>
                      </a:r>
                      <a:r>
                        <a:rPr kumimoji="0" lang="zh-CN" altLang="en-US"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传热传质</a:t>
                      </a:r>
                      <a:r>
                        <a:rPr kumimoji="0" lang="zh-CN" altLang="zh-CN" sz="1400" b="1" i="0" u="none" strike="noStrike" cap="none" normalizeH="0" baseline="0" dirty="0" smtClean="0">
                          <a:ln>
                            <a:noFill/>
                          </a:ln>
                          <a:solidFill>
                            <a:schemeClr val="tx1"/>
                          </a:solidFill>
                          <a:effectLst/>
                          <a:latin typeface="思源黑体" panose="020B0500000000000000" pitchFamily="34" charset="-122"/>
                          <a:ea typeface="思源黑体" panose="020B0500000000000000" pitchFamily="34" charset="-122"/>
                        </a:rPr>
                        <a:t>期刊》</a:t>
                      </a:r>
                      <a:endParaRPr kumimoji="0" lang="en-US" altLang="zh-CN" sz="1400" b="0" i="0" u="none" strike="noStrike" cap="none" normalizeH="0" baseline="0" dirty="0">
                        <a:ln>
                          <a:noFill/>
                        </a:ln>
                        <a:solidFill>
                          <a:schemeClr val="tx1"/>
                        </a:solidFill>
                        <a:effectLst/>
                        <a:latin typeface="思源黑体" panose="020B0500000000000000" pitchFamily="34" charset="-122"/>
                        <a:ea typeface="思源黑体" panose="020B0500000000000000"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思源黑体" panose="020B0500000000000000" pitchFamily="34" charset="-122"/>
                          <a:ea typeface="思源黑体" panose="020B0500000000000000" pitchFamily="34" charset="-122"/>
                        </a:rPr>
                        <a:t>                          </a:t>
                      </a:r>
                      <a:endParaRPr kumimoji="0" lang="zh-CN" altLang="zh-CN" sz="1400" b="0" i="0" u="none" strike="noStrike" cap="none" normalizeH="0" baseline="0" dirty="0">
                        <a:ln>
                          <a:noFill/>
                        </a:ln>
                        <a:solidFill>
                          <a:srgbClr val="FF0000"/>
                        </a:solidFill>
                        <a:effectLst/>
                        <a:latin typeface="思源黑体" panose="020B0500000000000000" pitchFamily="34" charset="-122"/>
                        <a:ea typeface="思源黑体" panose="020B0500000000000000" pitchFamily="34" charset="-122"/>
                      </a:endParaRP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 name="Title 1"/>
          <p:cNvSpPr txBox="1">
            <a:spLocks/>
          </p:cNvSpPr>
          <p:nvPr/>
        </p:nvSpPr>
        <p:spPr bwMode="auto">
          <a:xfrm>
            <a:off x="2178025" y="1082719"/>
            <a:ext cx="2261792"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期刊</a:t>
            </a:r>
            <a:endParaRPr lang="en-US" altLang="zh-CN" sz="4400" dirty="0">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1487488" y="2276872"/>
            <a:ext cx="9466589" cy="396059"/>
          </a:xfrm>
          <a:prstGeom prst="rect">
            <a:avLst/>
          </a:prstGeom>
        </p:spPr>
      </p:pic>
    </p:spTree>
    <p:extLst>
      <p:ext uri="{BB962C8B-B14F-4D97-AF65-F5344CB8AC3E}">
        <p14:creationId xmlns:p14="http://schemas.microsoft.com/office/powerpoint/2010/main" val="30300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1532915" y="980728"/>
            <a:ext cx="9000000" cy="4498179"/>
          </a:xfrm>
          <a:prstGeom prst="rect">
            <a:avLst/>
          </a:prstGeom>
        </p:spPr>
      </p:pic>
      <p:sp>
        <p:nvSpPr>
          <p:cNvPr id="10" name="Title 1"/>
          <p:cNvSpPr txBox="1">
            <a:spLocks/>
          </p:cNvSpPr>
          <p:nvPr/>
        </p:nvSpPr>
        <p:spPr bwMode="auto">
          <a:xfrm>
            <a:off x="1811015" y="5301208"/>
            <a:ext cx="3744416" cy="965200"/>
          </a:xfrm>
          <a:prstGeom prst="rect">
            <a:avLst/>
          </a:prstGeom>
          <a:noFill/>
          <a:ln w="9525">
            <a:noFill/>
            <a:miter lim="800000"/>
            <a:headEnd/>
            <a:tailEnd/>
          </a:ln>
        </p:spPr>
        <p:txBody>
          <a:bodyPr anchor="ctr"/>
          <a:lstStyle/>
          <a:p>
            <a:r>
              <a:rPr lang="en-US" altLang="zh-CN" dirty="0">
                <a:latin typeface="思源黑体" panose="020B0500000000000000" pitchFamily="34" charset="-122"/>
                <a:ea typeface="思源黑体" panose="020B0500000000000000" pitchFamily="34" charset="-122"/>
              </a:rPr>
              <a:t>ASME</a:t>
            </a:r>
            <a:r>
              <a:rPr lang="zh-CN" altLang="en-US" dirty="0">
                <a:latin typeface="思源黑体" panose="020B0500000000000000" pitchFamily="34" charset="-122"/>
                <a:ea typeface="思源黑体" panose="020B0500000000000000" pitchFamily="34" charset="-122"/>
              </a:rPr>
              <a:t>官网公布即将召开的会议 ↑</a:t>
            </a:r>
            <a:endParaRPr lang="en-US" altLang="zh-CN" dirty="0">
              <a:latin typeface="思源黑体" panose="020B0500000000000000" pitchFamily="34" charset="-122"/>
              <a:ea typeface="思源黑体" panose="020B0500000000000000" pitchFamily="34" charset="-122"/>
            </a:endParaRPr>
          </a:p>
        </p:txBody>
      </p:sp>
      <p:sp>
        <p:nvSpPr>
          <p:cNvPr id="8" name="文本框 7"/>
          <p:cNvSpPr txBox="1"/>
          <p:nvPr/>
        </p:nvSpPr>
        <p:spPr>
          <a:xfrm>
            <a:off x="6168008" y="3418751"/>
            <a:ext cx="3096344" cy="369332"/>
          </a:xfrm>
          <a:prstGeom prst="rect">
            <a:avLst/>
          </a:prstGeom>
          <a:solidFill>
            <a:srgbClr val="F7B229"/>
          </a:solidFill>
          <a:ln>
            <a:solidFill>
              <a:srgbClr val="F7B229"/>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dirty="0">
                <a:solidFill>
                  <a:schemeClr val="bg1"/>
                </a:solidFill>
                <a:latin typeface="思源黑体" panose="020B0500000000000000" pitchFamily="34" charset="-122"/>
                <a:ea typeface="思源黑体" panose="020B0500000000000000" pitchFamily="34" charset="-122"/>
              </a:rPr>
              <a:t>1. </a:t>
            </a:r>
            <a:r>
              <a:rPr lang="zh-CN" altLang="en-US" dirty="0">
                <a:solidFill>
                  <a:schemeClr val="bg1"/>
                </a:solidFill>
                <a:latin typeface="思源黑体" panose="020B0500000000000000" pitchFamily="34" charset="-122"/>
                <a:ea typeface="思源黑体" panose="020B0500000000000000" pitchFamily="34" charset="-122"/>
              </a:rPr>
              <a:t>点击进入具体会议页面</a:t>
            </a:r>
          </a:p>
        </p:txBody>
      </p:sp>
      <p:sp>
        <p:nvSpPr>
          <p:cNvPr id="11" name="Rectangle 7"/>
          <p:cNvSpPr>
            <a:spLocks noChangeArrowheads="1"/>
          </p:cNvSpPr>
          <p:nvPr/>
        </p:nvSpPr>
        <p:spPr bwMode="auto">
          <a:xfrm>
            <a:off x="5015880" y="2852937"/>
            <a:ext cx="3600400" cy="36004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rotWithShape="1">
          <a:blip r:embed="rId4"/>
          <a:srcRect l="44084" r="3735"/>
          <a:stretch/>
        </p:blipFill>
        <p:spPr>
          <a:xfrm>
            <a:off x="9042078" y="4679952"/>
            <a:ext cx="2988841" cy="1854684"/>
          </a:xfrm>
          <a:prstGeom prst="rect">
            <a:avLst/>
          </a:prstGeom>
        </p:spPr>
      </p:pic>
    </p:spTree>
    <p:extLst>
      <p:ext uri="{BB962C8B-B14F-4D97-AF65-F5344CB8AC3E}">
        <p14:creationId xmlns:p14="http://schemas.microsoft.com/office/powerpoint/2010/main" val="3085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99456" y="836712"/>
            <a:ext cx="7656714" cy="5438681"/>
          </a:xfrm>
          <a:prstGeom prst="rect">
            <a:avLst/>
          </a:prstGeom>
        </p:spPr>
      </p:pic>
      <p:sp>
        <p:nvSpPr>
          <p:cNvPr id="9" name="Rectangle 7"/>
          <p:cNvSpPr>
            <a:spLocks noChangeArrowheads="1"/>
          </p:cNvSpPr>
          <p:nvPr/>
        </p:nvSpPr>
        <p:spPr bwMode="auto">
          <a:xfrm>
            <a:off x="6446349" y="1827992"/>
            <a:ext cx="1714512" cy="455333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
        <p:nvSpPr>
          <p:cNvPr id="11" name="矩形 10"/>
          <p:cNvSpPr/>
          <p:nvPr/>
        </p:nvSpPr>
        <p:spPr>
          <a:xfrm>
            <a:off x="8760296" y="1180038"/>
            <a:ext cx="2268968" cy="646331"/>
          </a:xfrm>
          <a:prstGeom prst="rect">
            <a:avLst/>
          </a:prstGeom>
          <a:solidFill>
            <a:srgbClr val="F7B229"/>
          </a:solidFill>
          <a:ln>
            <a:solidFill>
              <a:srgbClr val="F7B229"/>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spcBef>
                <a:spcPct val="0"/>
              </a:spcBef>
            </a:pPr>
            <a:r>
              <a:rPr lang="en-US" altLang="zh-CN" dirty="0">
                <a:solidFill>
                  <a:schemeClr val="bg1"/>
                </a:solidFill>
                <a:latin typeface="思源黑体" panose="020B0500000000000000" pitchFamily="34" charset="-122"/>
                <a:ea typeface="思源黑体" panose="020B0500000000000000" pitchFamily="34" charset="-122"/>
              </a:rPr>
              <a:t>2</a:t>
            </a:r>
            <a:r>
              <a:rPr lang="en-US" altLang="zh-CN" dirty="0" smtClean="0">
                <a:solidFill>
                  <a:schemeClr val="bg1"/>
                </a:solidFill>
                <a:latin typeface="思源黑体" panose="020B0500000000000000" pitchFamily="34" charset="-122"/>
                <a:ea typeface="思源黑体" panose="020B0500000000000000" pitchFamily="34" charset="-122"/>
              </a:rPr>
              <a:t>. </a:t>
            </a:r>
            <a:r>
              <a:rPr lang="zh-CN" altLang="en-US" dirty="0">
                <a:solidFill>
                  <a:schemeClr val="bg1"/>
                </a:solidFill>
                <a:latin typeface="思源黑体" panose="020B0500000000000000" pitchFamily="34" charset="-122"/>
                <a:ea typeface="思源黑体" panose="020B0500000000000000" pitchFamily="34" charset="-122"/>
              </a:rPr>
              <a:t>登录或注册后了解更多详情及提交稿件</a:t>
            </a:r>
          </a:p>
        </p:txBody>
      </p:sp>
      <p:sp>
        <p:nvSpPr>
          <p:cNvPr id="7" name="矩形 6"/>
          <p:cNvSpPr/>
          <p:nvPr/>
        </p:nvSpPr>
        <p:spPr>
          <a:xfrm>
            <a:off x="8400256" y="5405031"/>
            <a:ext cx="2516340" cy="923330"/>
          </a:xfrm>
          <a:prstGeom prst="rect">
            <a:avLst/>
          </a:prstGeom>
          <a:solidFill>
            <a:srgbClr val="F7B229"/>
          </a:solidFill>
          <a:ln>
            <a:solidFill>
              <a:srgbClr val="F7B229"/>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spcBef>
                <a:spcPct val="0"/>
              </a:spcBef>
            </a:pPr>
            <a:r>
              <a:rPr lang="en-US" altLang="zh-CN" dirty="0">
                <a:solidFill>
                  <a:schemeClr val="bg1"/>
                </a:solidFill>
                <a:latin typeface="思源黑体" panose="020B0500000000000000" pitchFamily="34" charset="-122"/>
                <a:ea typeface="思源黑体" panose="020B0500000000000000" pitchFamily="34" charset="-122"/>
              </a:rPr>
              <a:t>3</a:t>
            </a:r>
            <a:r>
              <a:rPr lang="en-US" altLang="zh-CN" dirty="0" smtClean="0">
                <a:solidFill>
                  <a:schemeClr val="bg1"/>
                </a:solidFill>
                <a:latin typeface="思源黑体" panose="020B0500000000000000" pitchFamily="34" charset="-122"/>
                <a:ea typeface="思源黑体" panose="020B0500000000000000" pitchFamily="34" charset="-122"/>
              </a:rPr>
              <a:t>. </a:t>
            </a:r>
            <a:r>
              <a:rPr lang="zh-CN" altLang="en-US" dirty="0">
                <a:solidFill>
                  <a:schemeClr val="bg1"/>
                </a:solidFill>
                <a:latin typeface="思源黑体" panose="020B0500000000000000" pitchFamily="34" charset="-122"/>
                <a:ea typeface="思源黑体" panose="020B0500000000000000" pitchFamily="34" charset="-122"/>
              </a:rPr>
              <a:t>进入该会议最新一届的预告界面、关注</a:t>
            </a:r>
            <a:r>
              <a:rPr lang="en-US" altLang="zh-CN" dirty="0">
                <a:solidFill>
                  <a:schemeClr val="bg1"/>
                </a:solidFill>
                <a:latin typeface="思源黑体" panose="020B0500000000000000" pitchFamily="34" charset="-122"/>
                <a:ea typeface="思源黑体" panose="020B0500000000000000" pitchFamily="34" charset="-122"/>
              </a:rPr>
              <a:t>IMPORTANT DATES</a:t>
            </a:r>
            <a:endParaRPr lang="zh-CN" altLang="en-US" dirty="0">
              <a:solidFill>
                <a:schemeClr val="bg1"/>
              </a:solidFill>
              <a:latin typeface="思源黑体" panose="020B0500000000000000" pitchFamily="34" charset="-122"/>
              <a:ea typeface="思源黑体" panose="020B0500000000000000" pitchFamily="34" charset="-122"/>
            </a:endParaRPr>
          </a:p>
        </p:txBody>
      </p:sp>
      <p:sp>
        <p:nvSpPr>
          <p:cNvPr id="8" name="Rectangle 7"/>
          <p:cNvSpPr>
            <a:spLocks noChangeArrowheads="1"/>
          </p:cNvSpPr>
          <p:nvPr/>
        </p:nvSpPr>
        <p:spPr bwMode="auto">
          <a:xfrm>
            <a:off x="7303605" y="1052736"/>
            <a:ext cx="1168659" cy="432048"/>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8391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351584" y="1412776"/>
            <a:ext cx="7453262" cy="954087"/>
          </a:xfrm>
          <a:prstGeom prst="rect">
            <a:avLst/>
          </a:prstGeom>
          <a:noFill/>
          <a:ln w="3175" algn="ctr">
            <a:noFill/>
            <a:prstDash val="dash"/>
            <a:miter lim="800000"/>
            <a:headEnd/>
            <a:tailEnd/>
          </a:ln>
          <a:effectLst/>
          <a:extLst/>
        </p:spPr>
        <p:txBody>
          <a:bodyPr/>
          <a:ls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auto">
              <a:lnSpc>
                <a:spcPct val="150000"/>
              </a:lnSpc>
              <a:spcBef>
                <a:spcPts val="0"/>
              </a:spcBef>
              <a:spcAft>
                <a:spcPts val="0"/>
              </a:spcAft>
              <a:buClr>
                <a:srgbClr val="5B8CC1"/>
              </a:buClr>
              <a:defRPr/>
            </a:pPr>
            <a:r>
              <a:rPr lang="zh-CN" altLang="en-US" sz="2400" b="1" kern="0" dirty="0">
                <a:latin typeface="思源黑体" panose="020B0500000000000000" pitchFamily="34" charset="-122"/>
                <a:ea typeface="思源黑体" panose="020B0500000000000000" pitchFamily="34" charset="-122"/>
              </a:rPr>
              <a:t>查看 </a:t>
            </a:r>
            <a:r>
              <a:rPr lang="en-US" altLang="zh-CN" sz="2400" b="1" kern="0" dirty="0">
                <a:latin typeface="思源黑体" panose="020B0500000000000000" pitchFamily="34" charset="-122"/>
                <a:ea typeface="思源黑体" panose="020B0500000000000000" pitchFamily="34" charset="-122"/>
              </a:rPr>
              <a:t>ASME</a:t>
            </a:r>
            <a:r>
              <a:rPr lang="zh-CN" altLang="en-US" sz="2400" b="1" kern="0" dirty="0">
                <a:latin typeface="思源黑体" panose="020B0500000000000000" pitchFamily="34" charset="-122"/>
                <a:ea typeface="思源黑体" panose="020B0500000000000000" pitchFamily="34" charset="-122"/>
              </a:rPr>
              <a:t>期刊、会议录、电子图书，请访问：</a:t>
            </a:r>
            <a:r>
              <a:rPr lang="en-US" altLang="zh-CN" sz="2400" u="sng" kern="0" dirty="0">
                <a:latin typeface="思源黑体" panose="020B0500000000000000" pitchFamily="34" charset="-122"/>
                <a:ea typeface="思源黑体" panose="020B0500000000000000" pitchFamily="34" charset="-122"/>
                <a:hlinkClick r:id="rId3"/>
              </a:rPr>
              <a:t>http://asmedigitalcollection.asme.org</a:t>
            </a:r>
            <a:endParaRPr lang="en-US" altLang="zh-CN" sz="2400" u="sng" kern="0" dirty="0">
              <a:latin typeface="思源黑体" panose="020B0500000000000000" pitchFamily="34" charset="-122"/>
              <a:ea typeface="思源黑体" panose="020B0500000000000000" pitchFamily="34" charset="-122"/>
            </a:endParaRPr>
          </a:p>
          <a:p>
            <a:pPr fontAlgn="auto">
              <a:lnSpc>
                <a:spcPct val="150000"/>
              </a:lnSpc>
              <a:spcBef>
                <a:spcPts val="0"/>
              </a:spcBef>
              <a:spcAft>
                <a:spcPts val="0"/>
              </a:spcAft>
              <a:buClr>
                <a:srgbClr val="5B8CC1"/>
              </a:buClr>
              <a:defRPr/>
            </a:pPr>
            <a:endParaRPr lang="en-US" altLang="zh-CN" sz="2400" u="sng" kern="0" dirty="0">
              <a:latin typeface="思源黑体" panose="020B0500000000000000" pitchFamily="34" charset="-122"/>
              <a:ea typeface="思源黑体" panose="020B0500000000000000" pitchFamily="34" charset="-122"/>
            </a:endParaRPr>
          </a:p>
        </p:txBody>
      </p:sp>
      <p:sp>
        <p:nvSpPr>
          <p:cNvPr id="6" name="Rectangle 3"/>
          <p:cNvSpPr>
            <a:spLocks noChangeArrowheads="1"/>
          </p:cNvSpPr>
          <p:nvPr/>
        </p:nvSpPr>
        <p:spPr bwMode="auto">
          <a:xfrm>
            <a:off x="2351585" y="4141067"/>
            <a:ext cx="8060059" cy="1014412"/>
          </a:xfrm>
          <a:prstGeom prst="rect">
            <a:avLst/>
          </a:prstGeom>
          <a:noFill/>
          <a:ln w="3175" algn="ctr">
            <a:noFill/>
            <a:prstDash val="dash"/>
            <a:miter lim="800000"/>
            <a:headEnd/>
            <a:tailEnd/>
          </a:ln>
          <a:effectLst/>
          <a:extLst/>
        </p:spPr>
        <p:txBody>
          <a:bodyPr/>
          <a:ls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auto">
              <a:lnSpc>
                <a:spcPct val="150000"/>
              </a:lnSpc>
              <a:spcBef>
                <a:spcPts val="0"/>
              </a:spcBef>
              <a:spcAft>
                <a:spcPts val="0"/>
              </a:spcAft>
              <a:buClr>
                <a:srgbClr val="5B8CC1"/>
              </a:buClr>
              <a:defRPr/>
            </a:pPr>
            <a:r>
              <a:rPr lang="en-US" altLang="zh-CN" sz="2400" b="1" kern="0" dirty="0">
                <a:latin typeface="思源黑体" panose="020B0500000000000000" pitchFamily="34" charset="-122"/>
                <a:ea typeface="思源黑体" panose="020B0500000000000000" pitchFamily="34" charset="-122"/>
              </a:rPr>
              <a:t>ASME</a:t>
            </a:r>
            <a:r>
              <a:rPr lang="zh-CN" altLang="en-US" sz="2400" b="1" kern="0" dirty="0">
                <a:latin typeface="思源黑体" panose="020B0500000000000000" pitchFamily="34" charset="-122"/>
                <a:ea typeface="思源黑体" panose="020B0500000000000000" pitchFamily="34" charset="-122"/>
              </a:rPr>
              <a:t>出版物数据库在中国由 </a:t>
            </a:r>
            <a:r>
              <a:rPr lang="en-US" altLang="zh-CN" sz="2400" b="1" kern="0" dirty="0" err="1">
                <a:latin typeface="思源黑体" panose="020B0500000000000000" pitchFamily="34" charset="-122"/>
                <a:ea typeface="思源黑体" panose="020B0500000000000000" pitchFamily="34" charset="-122"/>
              </a:rPr>
              <a:t>iGroup</a:t>
            </a:r>
            <a:r>
              <a:rPr lang="en-US" altLang="zh-CN" sz="2400" b="1" kern="0" dirty="0">
                <a:latin typeface="思源黑体" panose="020B0500000000000000" pitchFamily="34" charset="-122"/>
                <a:ea typeface="思源黑体" panose="020B0500000000000000" pitchFamily="34" charset="-122"/>
              </a:rPr>
              <a:t> </a:t>
            </a:r>
            <a:r>
              <a:rPr lang="zh-CN" altLang="en-US" sz="2400" b="1" kern="0" dirty="0">
                <a:latin typeface="思源黑体" panose="020B0500000000000000" pitchFamily="34" charset="-122"/>
                <a:ea typeface="思源黑体" panose="020B0500000000000000" pitchFamily="34" charset="-122"/>
              </a:rPr>
              <a:t>公司代理</a:t>
            </a:r>
            <a:endParaRPr lang="en-US" altLang="zh-CN" sz="2400" b="1" kern="0" dirty="0">
              <a:latin typeface="思源黑体" panose="020B0500000000000000" pitchFamily="34" charset="-122"/>
              <a:ea typeface="思源黑体" panose="020B0500000000000000" pitchFamily="34" charset="-122"/>
            </a:endParaRPr>
          </a:p>
          <a:p>
            <a:pPr fontAlgn="auto">
              <a:lnSpc>
                <a:spcPct val="150000"/>
              </a:lnSpc>
              <a:spcBef>
                <a:spcPts val="0"/>
              </a:spcBef>
              <a:spcAft>
                <a:spcPts val="0"/>
              </a:spcAft>
              <a:buClr>
                <a:srgbClr val="5B8CC1"/>
              </a:buClr>
              <a:defRPr/>
            </a:pPr>
            <a:r>
              <a:rPr lang="en-US" altLang="zh-CN" sz="2400" u="sng" kern="0" dirty="0">
                <a:latin typeface="思源黑体" panose="020B0500000000000000" pitchFamily="34" charset="-122"/>
                <a:ea typeface="思源黑体" panose="020B0500000000000000" pitchFamily="34" charset="-122"/>
                <a:hlinkClick r:id="rId4"/>
              </a:rPr>
              <a:t>http://www.igroup.com.cn</a:t>
            </a:r>
            <a:endParaRPr lang="en-US" altLang="zh-CN" sz="2400" u="sng" kern="0" dirty="0">
              <a:latin typeface="思源黑体" panose="020B0500000000000000" pitchFamily="34" charset="-122"/>
              <a:ea typeface="思源黑体" panose="020B0500000000000000" pitchFamily="34" charset="-122"/>
            </a:endParaRPr>
          </a:p>
          <a:p>
            <a:pPr fontAlgn="auto">
              <a:lnSpc>
                <a:spcPct val="150000"/>
              </a:lnSpc>
              <a:spcBef>
                <a:spcPts val="0"/>
              </a:spcBef>
              <a:spcAft>
                <a:spcPts val="0"/>
              </a:spcAft>
              <a:buClr>
                <a:srgbClr val="5B8CC1"/>
              </a:buClr>
              <a:defRPr/>
            </a:pPr>
            <a:endParaRPr lang="en-US" altLang="zh-CN" sz="2400" u="sng" kern="0" dirty="0">
              <a:latin typeface="思源黑体" panose="020B0500000000000000" pitchFamily="34" charset="-122"/>
              <a:ea typeface="思源黑体" panose="020B0500000000000000" pitchFamily="34" charset="-122"/>
            </a:endParaRPr>
          </a:p>
        </p:txBody>
      </p:sp>
      <p:sp>
        <p:nvSpPr>
          <p:cNvPr id="7" name="Rectangle 3"/>
          <p:cNvSpPr>
            <a:spLocks noChangeArrowheads="1"/>
          </p:cNvSpPr>
          <p:nvPr/>
        </p:nvSpPr>
        <p:spPr bwMode="auto">
          <a:xfrm>
            <a:off x="2366958" y="2780928"/>
            <a:ext cx="6064175" cy="954087"/>
          </a:xfrm>
          <a:prstGeom prst="rect">
            <a:avLst/>
          </a:prstGeom>
          <a:noFill/>
          <a:ln w="3175" algn="ctr">
            <a:noFill/>
            <a:prstDash val="dash"/>
            <a:miter lim="800000"/>
            <a:headEnd/>
            <a:tailEnd/>
          </a:ln>
          <a:effectLst/>
          <a:extLst/>
        </p:spPr>
        <p:txBody>
          <a:bodyPr/>
          <a:ls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auto">
              <a:lnSpc>
                <a:spcPct val="150000"/>
              </a:lnSpc>
              <a:spcBef>
                <a:spcPts val="0"/>
              </a:spcBef>
              <a:spcAft>
                <a:spcPts val="0"/>
              </a:spcAft>
              <a:buClr>
                <a:srgbClr val="5B8CC1"/>
              </a:buClr>
              <a:defRPr/>
            </a:pPr>
            <a:r>
              <a:rPr lang="zh-CN" altLang="en-US" sz="2400" b="1" kern="0" dirty="0">
                <a:latin typeface="思源黑体" panose="020B0500000000000000" pitchFamily="34" charset="-122"/>
                <a:ea typeface="思源黑体" panose="020B0500000000000000" pitchFamily="34" charset="-122"/>
              </a:rPr>
              <a:t>查看 </a:t>
            </a:r>
            <a:r>
              <a:rPr lang="en-US" altLang="zh-CN" sz="2400" b="1" kern="0" dirty="0">
                <a:latin typeface="思源黑体" panose="020B0500000000000000" pitchFamily="34" charset="-122"/>
                <a:ea typeface="思源黑体" panose="020B0500000000000000" pitchFamily="34" charset="-122"/>
              </a:rPr>
              <a:t>ASME</a:t>
            </a:r>
            <a:r>
              <a:rPr lang="zh-CN" altLang="en-US" sz="2400" b="1" kern="0" dirty="0">
                <a:latin typeface="思源黑体" panose="020B0500000000000000" pitchFamily="34" charset="-122"/>
                <a:ea typeface="思源黑体" panose="020B0500000000000000" pitchFamily="34" charset="-122"/>
              </a:rPr>
              <a:t>规范和标准，请访问：</a:t>
            </a:r>
            <a:r>
              <a:rPr lang="en-US" altLang="zh-CN" sz="2400" u="sng" kern="0" dirty="0">
                <a:latin typeface="思源黑体" panose="020B0500000000000000" pitchFamily="34" charset="-122"/>
                <a:ea typeface="思源黑体" panose="020B0500000000000000" pitchFamily="34" charset="-122"/>
                <a:hlinkClick r:id="rId5"/>
              </a:rPr>
              <a:t>http://asmestandardscollection.org</a:t>
            </a:r>
            <a:endParaRPr lang="en-US" altLang="zh-CN" sz="2400" u="sng" kern="0" dirty="0">
              <a:latin typeface="思源黑体" panose="020B0500000000000000" pitchFamily="34" charset="-122"/>
              <a:ea typeface="思源黑体" panose="020B0500000000000000" pitchFamily="34" charset="-122"/>
            </a:endParaRPr>
          </a:p>
          <a:p>
            <a:pPr fontAlgn="auto">
              <a:lnSpc>
                <a:spcPct val="150000"/>
              </a:lnSpc>
              <a:spcBef>
                <a:spcPts val="0"/>
              </a:spcBef>
              <a:spcAft>
                <a:spcPts val="0"/>
              </a:spcAft>
              <a:buClr>
                <a:srgbClr val="5B8CC1"/>
              </a:buClr>
              <a:defRPr/>
            </a:pPr>
            <a:endParaRPr lang="en-US" altLang="zh-CN" sz="2400" u="sng" kern="0"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1261389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ChangeArrowheads="1"/>
          </p:cNvSpPr>
          <p:nvPr/>
        </p:nvSpPr>
        <p:spPr bwMode="auto">
          <a:xfrm>
            <a:off x="2300264" y="2276872"/>
            <a:ext cx="8332240" cy="1368152"/>
          </a:xfrm>
          <a:prstGeom prst="rect">
            <a:avLst/>
          </a:prstGeom>
          <a:noFill/>
          <a:ln w="9525">
            <a:noFill/>
            <a:miter lim="800000"/>
            <a:headEnd/>
            <a:tailEnd/>
          </a:ln>
          <a:effectLst/>
        </p:spPr>
        <p:txBody>
          <a:bodyPr/>
          <a:lstStyle/>
          <a:p>
            <a:pPr algn="l">
              <a:spcBef>
                <a:spcPct val="20000"/>
              </a:spcBef>
            </a:pPr>
            <a:r>
              <a:rPr lang="en-US" altLang="zh-CN" sz="21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2100" b="1" dirty="0">
                <a:solidFill>
                  <a:schemeClr val="tx1">
                    <a:lumMod val="75000"/>
                    <a:lumOff val="25000"/>
                  </a:schemeClr>
                </a:solidFill>
                <a:latin typeface="思源黑体" panose="020B0500000000000000" pitchFamily="34" charset="-122"/>
                <a:ea typeface="思源黑体" panose="020B0500000000000000" pitchFamily="34" charset="-122"/>
              </a:rPr>
              <a:t>请合理使用资源、注意知识产权的保护。</a:t>
            </a:r>
          </a:p>
          <a:p>
            <a:pPr>
              <a:lnSpc>
                <a:spcPts val="1800"/>
              </a:lnSpc>
              <a:spcBef>
                <a:spcPct val="20000"/>
              </a:spcBef>
            </a:pPr>
            <a:endParaRPr lang="zh-CN" altLang="en-US" sz="2100" b="1" dirty="0">
              <a:solidFill>
                <a:schemeClr val="tx1">
                  <a:lumMod val="75000"/>
                  <a:lumOff val="25000"/>
                </a:schemeClr>
              </a:solidFill>
              <a:latin typeface="思源黑体" panose="020B0500000000000000" pitchFamily="34" charset="-122"/>
              <a:ea typeface="思源黑体" panose="020B0500000000000000" pitchFamily="34" charset="-122"/>
            </a:endParaRPr>
          </a:p>
          <a:p>
            <a:pPr algn="l">
              <a:spcBef>
                <a:spcPct val="20000"/>
              </a:spcBef>
            </a:pPr>
            <a:r>
              <a:rPr lang="en-US" altLang="zh-CN" sz="21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2100" b="1" dirty="0">
                <a:solidFill>
                  <a:schemeClr val="tx1">
                    <a:lumMod val="75000"/>
                    <a:lumOff val="25000"/>
                  </a:schemeClr>
                </a:solidFill>
                <a:latin typeface="思源黑体" panose="020B0500000000000000" pitchFamily="34" charset="-122"/>
                <a:ea typeface="思源黑体" panose="020B0500000000000000" pitchFamily="34" charset="-122"/>
              </a:rPr>
              <a:t>请不要使用下载软件进行下载、请不要进行系统性批量下载。</a:t>
            </a:r>
          </a:p>
        </p:txBody>
      </p:sp>
      <p:sp>
        <p:nvSpPr>
          <p:cNvPr id="5" name="标题 1"/>
          <p:cNvSpPr txBox="1">
            <a:spLocks/>
          </p:cNvSpPr>
          <p:nvPr/>
        </p:nvSpPr>
        <p:spPr>
          <a:xfrm>
            <a:off x="1991544" y="1268760"/>
            <a:ext cx="8229600" cy="796908"/>
          </a:xfrm>
          <a:prstGeom prst="rect">
            <a:avLst/>
          </a:prstGeom>
          <a:noFill/>
          <a:ln w="9525">
            <a:noFill/>
            <a:miter lim="800000"/>
            <a:headEnd/>
            <a:tailEnd/>
          </a:ln>
        </p:spPr>
        <p:txBody>
          <a:bodyPr/>
          <a:lstStyle/>
          <a:p>
            <a:pPr marL="342900" indent="-342900" algn="ctr" fontAlgn="base">
              <a:spcBef>
                <a:spcPts val="600"/>
              </a:spcBef>
              <a:spcAft>
                <a:spcPct val="0"/>
              </a:spcAft>
              <a:defRPr/>
            </a:pPr>
            <a:r>
              <a:rPr lang="zh-CN" altLang="en-US" sz="3600" b="1" dirty="0">
                <a:solidFill>
                  <a:schemeClr val="tx1">
                    <a:lumMod val="65000"/>
                    <a:lumOff val="35000"/>
                  </a:schemeClr>
                </a:solidFill>
                <a:latin typeface="思源黑体" panose="020B0500000000000000" pitchFamily="34" charset="-122"/>
                <a:ea typeface="思源黑体" panose="020B0500000000000000" pitchFamily="34" charset="-122"/>
                <a:cs typeface="Times New Roman" pitchFamily="18" charset="0"/>
              </a:rPr>
              <a:t>合理使用</a:t>
            </a:r>
          </a:p>
        </p:txBody>
      </p:sp>
      <p:pic>
        <p:nvPicPr>
          <p:cNvPr id="9218" name="Picture 2" descr="https://timgsa.baidu.com/timg?image&amp;quality=80&amp;size=b9999_10000&amp;sec=1498025394829&amp;di=6cefa2dfeff8aa7d9d79a3515735385f&amp;imgtype=0&amp;src=http%3A%2F%2Fpic.58pic.com%2F58pic%2F15%2F47%2F30%2F55e58PIC2mq_1024.png"/>
          <p:cNvPicPr>
            <a:picLocks noChangeAspect="1" noChangeArrowheads="1"/>
          </p:cNvPicPr>
          <p:nvPr/>
        </p:nvPicPr>
        <p:blipFill>
          <a:blip r:embed="rId3" cstate="print"/>
          <a:srcRect/>
          <a:stretch>
            <a:fillRect/>
          </a:stretch>
        </p:blipFill>
        <p:spPr bwMode="auto">
          <a:xfrm>
            <a:off x="4028456" y="4053400"/>
            <a:ext cx="4248472" cy="1895881"/>
          </a:xfrm>
          <a:prstGeom prst="rect">
            <a:avLst/>
          </a:prstGeom>
          <a:noFill/>
        </p:spPr>
      </p:pic>
    </p:spTree>
    <p:extLst>
      <p:ext uri="{BB962C8B-B14F-4D97-AF65-F5344CB8AC3E}">
        <p14:creationId xmlns:p14="http://schemas.microsoft.com/office/powerpoint/2010/main" val="1199116785"/>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127448" y="1052736"/>
            <a:ext cx="9865096" cy="51125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panose="020B0500000000000000" pitchFamily="34" charset="-122"/>
              <a:ea typeface="思源黑体" panose="020B0500000000000000" pitchFamily="34" charset="-122"/>
            </a:endParaRPr>
          </a:p>
        </p:txBody>
      </p:sp>
      <p:sp>
        <p:nvSpPr>
          <p:cNvPr id="22" name="Rectangle 5"/>
          <p:cNvSpPr>
            <a:spLocks noChangeArrowheads="1"/>
          </p:cNvSpPr>
          <p:nvPr/>
        </p:nvSpPr>
        <p:spPr bwMode="auto">
          <a:xfrm>
            <a:off x="1271464" y="2060848"/>
            <a:ext cx="9144000" cy="3672408"/>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none" anchor="ctr"/>
          <a:lstStyle/>
          <a:p>
            <a:endParaRPr lang="zh-CN" altLang="zh-CN" sz="1600" b="1" dirty="0">
              <a:solidFill>
                <a:srgbClr val="FFCC00"/>
              </a:solidFill>
              <a:latin typeface="思源黑体" panose="020B0500000000000000" pitchFamily="34" charset="-122"/>
              <a:ea typeface="思源黑体" panose="020B0500000000000000" pitchFamily="34" charset="-122"/>
            </a:endParaRPr>
          </a:p>
        </p:txBody>
      </p:sp>
      <p:sp>
        <p:nvSpPr>
          <p:cNvPr id="23" name="Text Box 4"/>
          <p:cNvSpPr txBox="1">
            <a:spLocks noChangeArrowheads="1"/>
          </p:cNvSpPr>
          <p:nvPr/>
        </p:nvSpPr>
        <p:spPr bwMode="auto">
          <a:xfrm>
            <a:off x="1127448" y="1124743"/>
            <a:ext cx="4806893" cy="553998"/>
          </a:xfrm>
          <a:prstGeom prst="rect">
            <a:avLst/>
          </a:prstGeom>
          <a:solidFill>
            <a:srgbClr val="7D2A70"/>
          </a:solidFill>
          <a:ln w="9525">
            <a:noFill/>
            <a:miter lim="800000"/>
            <a:headEnd/>
            <a:tailEnd/>
          </a:ln>
        </p:spPr>
        <p:txBody>
          <a:bodyPr wrap="none">
            <a:spAutoFit/>
          </a:bodyPr>
          <a:lstStyle/>
          <a:p>
            <a:pPr>
              <a:lnSpc>
                <a:spcPct val="150000"/>
              </a:lnSpc>
            </a:pPr>
            <a:r>
              <a:rPr lang="en-US" altLang="zh-CN" sz="2000" b="1" dirty="0" smtClean="0">
                <a:solidFill>
                  <a:schemeClr val="bg1"/>
                </a:solidFill>
                <a:latin typeface="思源黑体" panose="020B0500000000000000" pitchFamily="34" charset="-122"/>
                <a:ea typeface="思源黑体" panose="020B0500000000000000" pitchFamily="34" charset="-122"/>
              </a:rPr>
              <a:t>ASME </a:t>
            </a:r>
            <a:r>
              <a:rPr lang="zh-CN" altLang="en-US" sz="2000" b="1" dirty="0">
                <a:solidFill>
                  <a:schemeClr val="bg1"/>
                </a:solidFill>
                <a:latin typeface="思源黑体" panose="020B0500000000000000" pitchFamily="34" charset="-122"/>
                <a:ea typeface="思源黑体" panose="020B0500000000000000" pitchFamily="34" charset="-122"/>
              </a:rPr>
              <a:t>系列</a:t>
            </a:r>
            <a:r>
              <a:rPr lang="zh-CN" altLang="en-US" sz="2000" b="1" dirty="0" smtClean="0">
                <a:solidFill>
                  <a:schemeClr val="bg1"/>
                </a:solidFill>
                <a:latin typeface="思源黑体" panose="020B0500000000000000" pitchFamily="34" charset="-122"/>
                <a:ea typeface="思源黑体" panose="020B0500000000000000" pitchFamily="34" charset="-122"/>
              </a:rPr>
              <a:t>数据库 </a:t>
            </a:r>
            <a:r>
              <a:rPr lang="zh-CN" altLang="en-US" sz="1600" b="1" dirty="0">
                <a:solidFill>
                  <a:schemeClr val="bg1"/>
                </a:solidFill>
                <a:latin typeface="思源黑体" panose="020B0500000000000000" pitchFamily="34" charset="-122"/>
                <a:ea typeface="思源黑体" panose="020B0500000000000000" pitchFamily="34" charset="-122"/>
              </a:rPr>
              <a:t>在国内</a:t>
            </a:r>
            <a:r>
              <a:rPr lang="zh-CN" altLang="en-US" sz="1600" b="1" dirty="0" smtClean="0">
                <a:solidFill>
                  <a:schemeClr val="bg1"/>
                </a:solidFill>
                <a:latin typeface="思源黑体" panose="020B0500000000000000" pitchFamily="34" charset="-122"/>
                <a:ea typeface="思源黑体" panose="020B0500000000000000" pitchFamily="34" charset="-122"/>
              </a:rPr>
              <a:t>由 </a:t>
            </a:r>
            <a:r>
              <a:rPr lang="en-US" altLang="zh-CN" sz="1600" b="1" dirty="0" smtClean="0">
                <a:solidFill>
                  <a:schemeClr val="bg1"/>
                </a:solidFill>
                <a:latin typeface="思源黑体" panose="020B0500000000000000" pitchFamily="34" charset="-122"/>
                <a:ea typeface="思源黑体" panose="020B0500000000000000" pitchFamily="34" charset="-122"/>
              </a:rPr>
              <a:t>iGroup</a:t>
            </a:r>
            <a:r>
              <a:rPr lang="zh-CN" altLang="en-US" sz="1600" b="1" dirty="0" smtClean="0">
                <a:solidFill>
                  <a:schemeClr val="bg1"/>
                </a:solidFill>
                <a:latin typeface="思源黑体" panose="020B0500000000000000" pitchFamily="34" charset="-122"/>
                <a:ea typeface="思源黑体" panose="020B0500000000000000" pitchFamily="34" charset="-122"/>
              </a:rPr>
              <a:t>公司 代理</a:t>
            </a:r>
            <a:endParaRPr lang="zh-CN" altLang="en-US" sz="1600" b="1" dirty="0">
              <a:solidFill>
                <a:schemeClr val="bg1"/>
              </a:solidFill>
              <a:latin typeface="思源黑体" panose="020B0500000000000000" pitchFamily="34" charset="-122"/>
              <a:ea typeface="思源黑体" panose="020B0500000000000000" pitchFamily="34" charset="-122"/>
            </a:endParaRPr>
          </a:p>
        </p:txBody>
      </p:sp>
      <p:sp>
        <p:nvSpPr>
          <p:cNvPr id="24" name="Text Box 6"/>
          <p:cNvSpPr txBox="1">
            <a:spLocks noChangeArrowheads="1"/>
          </p:cNvSpPr>
          <p:nvPr/>
        </p:nvSpPr>
        <p:spPr bwMode="auto">
          <a:xfrm>
            <a:off x="6528049" y="5661248"/>
            <a:ext cx="4392488" cy="338554"/>
          </a:xfrm>
          <a:prstGeom prst="rect">
            <a:avLst/>
          </a:prstGeom>
          <a:noFill/>
          <a:ln w="9525">
            <a:noFill/>
            <a:miter lim="800000"/>
            <a:headEnd/>
            <a:tailEnd/>
          </a:ln>
        </p:spPr>
        <p:txBody>
          <a:bodyPr wrap="square">
            <a:spAutoFit/>
          </a:bodyPr>
          <a:lstStyle/>
          <a:p>
            <a:r>
              <a:rPr lang="zh-CN" altLang="en-US" sz="1600" b="1" dirty="0">
                <a:solidFill>
                  <a:srgbClr val="000000"/>
                </a:solidFill>
                <a:latin typeface="思源黑体" panose="020B0500000000000000" pitchFamily="34" charset="-122"/>
                <a:ea typeface="思源黑体" panose="020B0500000000000000" pitchFamily="34" charset="-122"/>
              </a:rPr>
              <a:t>更多内容，请访问   </a:t>
            </a:r>
            <a:r>
              <a:rPr lang="en-US" altLang="zh-CN" sz="1600" b="1" dirty="0">
                <a:solidFill>
                  <a:srgbClr val="0000FF"/>
                </a:solidFill>
                <a:latin typeface="思源黑体" panose="020B0500000000000000" pitchFamily="34" charset="-122"/>
                <a:ea typeface="思源黑体" panose="020B0500000000000000" pitchFamily="34" charset="-122"/>
              </a:rPr>
              <a:t>www.igroup.com.cn</a:t>
            </a:r>
          </a:p>
        </p:txBody>
      </p:sp>
      <p:sp>
        <p:nvSpPr>
          <p:cNvPr id="25" name="Text Box 6"/>
          <p:cNvSpPr txBox="1">
            <a:spLocks noChangeArrowheads="1"/>
          </p:cNvSpPr>
          <p:nvPr/>
        </p:nvSpPr>
        <p:spPr bwMode="auto">
          <a:xfrm>
            <a:off x="2202767" y="2202804"/>
            <a:ext cx="3733800" cy="584775"/>
          </a:xfrm>
          <a:prstGeom prst="rect">
            <a:avLst/>
          </a:prstGeom>
          <a:noFill/>
          <a:ln w="9525">
            <a:noFill/>
            <a:miter lim="800000"/>
            <a:headEnd/>
            <a:tailEnd/>
          </a:ln>
        </p:spPr>
        <p:txBody>
          <a:bodyPr>
            <a:spAutoFit/>
          </a:bodyPr>
          <a:lstStyle/>
          <a:p>
            <a:r>
              <a:rPr lang="en-US" altLang="zh-CN" sz="1600" b="1" dirty="0">
                <a:solidFill>
                  <a:srgbClr val="000000"/>
                </a:solidFill>
                <a:latin typeface="思源黑体" panose="020B0500000000000000" pitchFamily="34" charset="-122"/>
                <a:ea typeface="思源黑体" panose="020B0500000000000000" pitchFamily="34" charset="-122"/>
              </a:rPr>
              <a:t>iGroup · </a:t>
            </a:r>
            <a:r>
              <a:rPr lang="zh-CN" altLang="en-US" sz="1600" b="1" dirty="0">
                <a:solidFill>
                  <a:srgbClr val="000000"/>
                </a:solidFill>
                <a:latin typeface="思源黑体" panose="020B0500000000000000" pitchFamily="34" charset="-122"/>
                <a:ea typeface="思源黑体" panose="020B0500000000000000" pitchFamily="34" charset="-122"/>
              </a:rPr>
              <a:t>中国</a:t>
            </a:r>
          </a:p>
          <a:p>
            <a:r>
              <a:rPr lang="en-US" altLang="zh-CN" sz="1600" b="1" dirty="0">
                <a:solidFill>
                  <a:srgbClr val="000000"/>
                </a:solidFill>
                <a:latin typeface="思源黑体" panose="020B0500000000000000" pitchFamily="34" charset="-122"/>
                <a:ea typeface="思源黑体" panose="020B0500000000000000" pitchFamily="34" charset="-122"/>
              </a:rPr>
              <a:t>Email</a:t>
            </a:r>
            <a:r>
              <a:rPr lang="zh-CN" altLang="en-US" sz="1600" b="1" dirty="0">
                <a:solidFill>
                  <a:srgbClr val="000000"/>
                </a:solidFill>
                <a:latin typeface="思源黑体" panose="020B0500000000000000" pitchFamily="34" charset="-122"/>
                <a:ea typeface="思源黑体" panose="020B0500000000000000" pitchFamily="34" charset="-122"/>
              </a:rPr>
              <a:t>：</a:t>
            </a:r>
            <a:r>
              <a:rPr lang="en-US" altLang="zh-CN" sz="1600" b="1" dirty="0">
                <a:solidFill>
                  <a:srgbClr val="0000FF"/>
                </a:solidFill>
                <a:latin typeface="思源黑体" panose="020B0500000000000000" pitchFamily="34" charset="-122"/>
                <a:ea typeface="思源黑体" panose="020B0500000000000000" pitchFamily="34" charset="-122"/>
              </a:rPr>
              <a:t>info@igroup.com.cn</a:t>
            </a:r>
          </a:p>
        </p:txBody>
      </p:sp>
      <p:sp>
        <p:nvSpPr>
          <p:cNvPr id="26" name="Text Box 7"/>
          <p:cNvSpPr txBox="1">
            <a:spLocks noChangeArrowheads="1"/>
          </p:cNvSpPr>
          <p:nvPr/>
        </p:nvSpPr>
        <p:spPr bwMode="auto">
          <a:xfrm>
            <a:off x="2207568" y="3094642"/>
            <a:ext cx="3648075" cy="738664"/>
          </a:xfrm>
          <a:prstGeom prst="rect">
            <a:avLst/>
          </a:prstGeom>
          <a:noFill/>
          <a:ln w="9525">
            <a:noFill/>
            <a:miter lim="800000"/>
            <a:headEnd/>
            <a:tailEnd/>
          </a:ln>
        </p:spPr>
        <p:txBody>
          <a:bodyPr>
            <a:spAutoFit/>
          </a:bodyPr>
          <a:lstStyle/>
          <a:p>
            <a:r>
              <a:rPr lang="zh-CN" altLang="en-US" sz="1400" b="1" dirty="0">
                <a:solidFill>
                  <a:srgbClr val="000000"/>
                </a:solidFill>
                <a:latin typeface="思源黑体" panose="020B0500000000000000" pitchFamily="34" charset="-122"/>
                <a:ea typeface="思源黑体" panose="020B0500000000000000" pitchFamily="34" charset="-122"/>
              </a:rPr>
              <a:t>上海：上海市斜土路</a:t>
            </a:r>
            <a:r>
              <a:rPr lang="en-US" altLang="zh-CN" sz="1400" b="1" dirty="0">
                <a:solidFill>
                  <a:srgbClr val="000000"/>
                </a:solidFill>
                <a:latin typeface="思源黑体" panose="020B0500000000000000" pitchFamily="34" charset="-122"/>
                <a:ea typeface="思源黑体" panose="020B0500000000000000" pitchFamily="34" charset="-122"/>
              </a:rPr>
              <a:t>2899</a:t>
            </a:r>
            <a:r>
              <a:rPr lang="zh-CN" altLang="en-US" sz="1400" b="1" dirty="0">
                <a:solidFill>
                  <a:srgbClr val="000000"/>
                </a:solidFill>
                <a:latin typeface="思源黑体" panose="020B0500000000000000" pitchFamily="34" charset="-122"/>
                <a:ea typeface="思源黑体" panose="020B0500000000000000" pitchFamily="34" charset="-122"/>
              </a:rPr>
              <a:t>号甲光启文化广场</a:t>
            </a:r>
            <a:r>
              <a:rPr lang="en-US" altLang="zh-CN" sz="1400" b="1" dirty="0" smtClean="0">
                <a:solidFill>
                  <a:srgbClr val="000000"/>
                </a:solidFill>
                <a:latin typeface="思源黑体" panose="020B0500000000000000" pitchFamily="34" charset="-122"/>
                <a:ea typeface="思源黑体" panose="020B0500000000000000" pitchFamily="34" charset="-122"/>
              </a:rPr>
              <a:t>B</a:t>
            </a:r>
            <a:r>
              <a:rPr lang="zh-CN" altLang="en-US" sz="1400" b="1" dirty="0">
                <a:solidFill>
                  <a:srgbClr val="000000"/>
                </a:solidFill>
                <a:latin typeface="思源黑体" panose="020B0500000000000000" pitchFamily="34" charset="-122"/>
                <a:ea typeface="思源黑体" panose="020B0500000000000000" pitchFamily="34" charset="-122"/>
              </a:rPr>
              <a:t>栋</a:t>
            </a:r>
            <a:r>
              <a:rPr lang="en-US" altLang="zh-CN" sz="1400" b="1" dirty="0" smtClean="0">
                <a:solidFill>
                  <a:srgbClr val="000000"/>
                </a:solidFill>
                <a:latin typeface="思源黑体" panose="020B0500000000000000" pitchFamily="34" charset="-122"/>
                <a:ea typeface="思源黑体" panose="020B0500000000000000" pitchFamily="34" charset="-122"/>
              </a:rPr>
              <a:t>601(200030)</a:t>
            </a:r>
            <a:endParaRPr lang="en-US" altLang="zh-CN" sz="1400" b="1" dirty="0">
              <a:solidFill>
                <a:srgbClr val="000000"/>
              </a:solidFill>
              <a:latin typeface="思源黑体" panose="020B0500000000000000" pitchFamily="34" charset="-122"/>
              <a:ea typeface="思源黑体" panose="020B0500000000000000" pitchFamily="34" charset="-122"/>
            </a:endParaRPr>
          </a:p>
          <a:p>
            <a:r>
              <a:rPr lang="en-US" altLang="zh-CN" sz="1400" b="1" dirty="0">
                <a:solidFill>
                  <a:srgbClr val="000000"/>
                </a:solidFill>
                <a:latin typeface="思源黑体" panose="020B0500000000000000" pitchFamily="34" charset="-122"/>
                <a:ea typeface="思源黑体" panose="020B0500000000000000" pitchFamily="34" charset="-122"/>
              </a:rPr>
              <a:t>Tel: </a:t>
            </a:r>
            <a:r>
              <a:rPr lang="en-US" altLang="zh-CN" sz="1400" b="1" dirty="0" smtClean="0">
                <a:solidFill>
                  <a:srgbClr val="000000"/>
                </a:solidFill>
                <a:latin typeface="思源黑体" panose="020B0500000000000000" pitchFamily="34" charset="-122"/>
                <a:ea typeface="思源黑体" panose="020B0500000000000000" pitchFamily="34" charset="-122"/>
              </a:rPr>
              <a:t>021-64454595</a:t>
            </a:r>
            <a:endParaRPr lang="en-US" altLang="zh-CN" sz="1400" b="1" dirty="0">
              <a:solidFill>
                <a:srgbClr val="000000"/>
              </a:solidFill>
              <a:latin typeface="思源黑体" panose="020B0500000000000000" pitchFamily="34" charset="-122"/>
              <a:ea typeface="思源黑体" panose="020B0500000000000000" pitchFamily="34" charset="-122"/>
            </a:endParaRPr>
          </a:p>
        </p:txBody>
      </p:sp>
      <p:sp>
        <p:nvSpPr>
          <p:cNvPr id="27" name="Text Box 8"/>
          <p:cNvSpPr txBox="1">
            <a:spLocks noChangeArrowheads="1"/>
          </p:cNvSpPr>
          <p:nvPr/>
        </p:nvSpPr>
        <p:spPr bwMode="auto">
          <a:xfrm>
            <a:off x="6285978" y="2177525"/>
            <a:ext cx="3914477" cy="738664"/>
          </a:xfrm>
          <a:prstGeom prst="rect">
            <a:avLst/>
          </a:prstGeom>
          <a:noFill/>
          <a:ln w="9525">
            <a:noFill/>
            <a:miter lim="800000"/>
            <a:headEnd/>
            <a:tailEnd/>
          </a:ln>
        </p:spPr>
        <p:txBody>
          <a:bodyPr wrap="square">
            <a:spAutoFit/>
          </a:bodyPr>
          <a:lstStyle/>
          <a:p>
            <a:r>
              <a:rPr lang="zh-CN" altLang="en-US" sz="1400" b="1" dirty="0">
                <a:solidFill>
                  <a:srgbClr val="000000"/>
                </a:solidFill>
                <a:latin typeface="思源黑体" panose="020B0500000000000000" pitchFamily="34" charset="-122"/>
                <a:ea typeface="思源黑体" panose="020B0500000000000000" pitchFamily="34" charset="-122"/>
              </a:rPr>
              <a:t>西安</a:t>
            </a:r>
            <a:r>
              <a:rPr lang="zh-CN" altLang="en-US" sz="1400" b="1" dirty="0" smtClean="0">
                <a:solidFill>
                  <a:srgbClr val="000000"/>
                </a:solidFill>
                <a:latin typeface="思源黑体" panose="020B0500000000000000" pitchFamily="34" charset="-122"/>
                <a:ea typeface="思源黑体" panose="020B0500000000000000" pitchFamily="34" charset="-122"/>
              </a:rPr>
              <a:t>：陕西省西安市碑林区长安路长安大街</a:t>
            </a:r>
            <a:r>
              <a:rPr lang="en-US" altLang="zh-CN" sz="1400" b="1" dirty="0" smtClean="0">
                <a:solidFill>
                  <a:srgbClr val="000000"/>
                </a:solidFill>
                <a:latin typeface="思源黑体" panose="020B0500000000000000" pitchFamily="34" charset="-122"/>
                <a:ea typeface="思源黑体" panose="020B0500000000000000" pitchFamily="34" charset="-122"/>
              </a:rPr>
              <a:t>3</a:t>
            </a:r>
            <a:r>
              <a:rPr lang="zh-CN" altLang="en-US" sz="1400" b="1" dirty="0" smtClean="0">
                <a:solidFill>
                  <a:srgbClr val="000000"/>
                </a:solidFill>
                <a:latin typeface="思源黑体" panose="020B0500000000000000" pitchFamily="34" charset="-122"/>
                <a:ea typeface="思源黑体" panose="020B0500000000000000" pitchFamily="34" charset="-122"/>
              </a:rPr>
              <a:t>号</a:t>
            </a:r>
            <a:r>
              <a:rPr lang="en-US" altLang="zh-CN" sz="1400" b="1" dirty="0" smtClean="0">
                <a:solidFill>
                  <a:srgbClr val="000000"/>
                </a:solidFill>
                <a:latin typeface="思源黑体" panose="020B0500000000000000" pitchFamily="34" charset="-122"/>
                <a:ea typeface="思源黑体" panose="020B0500000000000000" pitchFamily="34" charset="-122"/>
              </a:rPr>
              <a:t>CASA--A</a:t>
            </a:r>
            <a:r>
              <a:rPr lang="zh-CN" altLang="en-US" sz="1400" b="1" dirty="0" smtClean="0">
                <a:solidFill>
                  <a:srgbClr val="000000"/>
                </a:solidFill>
                <a:latin typeface="思源黑体" panose="020B0500000000000000" pitchFamily="34" charset="-122"/>
                <a:ea typeface="思源黑体" panose="020B0500000000000000" pitchFamily="34" charset="-122"/>
              </a:rPr>
              <a:t>座</a:t>
            </a:r>
            <a:r>
              <a:rPr lang="en-US" altLang="zh-CN" sz="1400" b="1" dirty="0" smtClean="0">
                <a:solidFill>
                  <a:srgbClr val="000000"/>
                </a:solidFill>
                <a:latin typeface="思源黑体" panose="020B0500000000000000" pitchFamily="34" charset="-122"/>
                <a:ea typeface="思源黑体" panose="020B0500000000000000" pitchFamily="34" charset="-122"/>
              </a:rPr>
              <a:t>--2207(710061) </a:t>
            </a:r>
            <a:endParaRPr lang="en-US" altLang="zh-CN" sz="1400" b="1" dirty="0">
              <a:solidFill>
                <a:srgbClr val="000000"/>
              </a:solidFill>
              <a:latin typeface="思源黑体" panose="020B0500000000000000" pitchFamily="34" charset="-122"/>
              <a:ea typeface="思源黑体" panose="020B0500000000000000" pitchFamily="34" charset="-122"/>
            </a:endParaRPr>
          </a:p>
          <a:p>
            <a:r>
              <a:rPr lang="en-US" altLang="zh-CN" sz="1400" b="1" dirty="0">
                <a:solidFill>
                  <a:srgbClr val="000000"/>
                </a:solidFill>
                <a:latin typeface="思源黑体" panose="020B0500000000000000" pitchFamily="34" charset="-122"/>
                <a:ea typeface="思源黑体" panose="020B0500000000000000" pitchFamily="34" charset="-122"/>
              </a:rPr>
              <a:t>Tel: </a:t>
            </a:r>
            <a:r>
              <a:rPr lang="en-US" altLang="zh-CN" sz="1400" b="1" dirty="0" smtClean="0">
                <a:solidFill>
                  <a:srgbClr val="000000"/>
                </a:solidFill>
                <a:latin typeface="思源黑体" panose="020B0500000000000000" pitchFamily="34" charset="-122"/>
                <a:ea typeface="思源黑体" panose="020B0500000000000000" pitchFamily="34" charset="-122"/>
              </a:rPr>
              <a:t>029-89353458</a:t>
            </a:r>
            <a:endParaRPr lang="en-US" altLang="zh-CN" sz="1400" b="1" dirty="0">
              <a:solidFill>
                <a:srgbClr val="000000"/>
              </a:solidFill>
              <a:latin typeface="思源黑体" panose="020B0500000000000000" pitchFamily="34" charset="-122"/>
              <a:ea typeface="思源黑体" panose="020B0500000000000000" pitchFamily="34" charset="-122"/>
            </a:endParaRPr>
          </a:p>
        </p:txBody>
      </p:sp>
      <p:sp>
        <p:nvSpPr>
          <p:cNvPr id="28" name="Text Box 9"/>
          <p:cNvSpPr txBox="1">
            <a:spLocks noChangeArrowheads="1"/>
          </p:cNvSpPr>
          <p:nvPr/>
        </p:nvSpPr>
        <p:spPr bwMode="auto">
          <a:xfrm>
            <a:off x="6281403" y="4255523"/>
            <a:ext cx="3804249" cy="738664"/>
          </a:xfrm>
          <a:prstGeom prst="rect">
            <a:avLst/>
          </a:prstGeom>
          <a:noFill/>
          <a:ln w="9525" algn="ctr">
            <a:noFill/>
            <a:miter lim="800000"/>
            <a:headEnd/>
            <a:tailEnd/>
          </a:ln>
        </p:spPr>
        <p:txBody>
          <a:bodyPr wrap="square">
            <a:spAutoFit/>
          </a:bodyPr>
          <a:lstStyle/>
          <a:p>
            <a:r>
              <a:rPr lang="zh-CN" altLang="en-US" sz="1400" b="1" dirty="0">
                <a:solidFill>
                  <a:srgbClr val="000000"/>
                </a:solidFill>
                <a:latin typeface="思源黑体" panose="020B0500000000000000" pitchFamily="34" charset="-122"/>
                <a:ea typeface="思源黑体" panose="020B0500000000000000" pitchFamily="34" charset="-122"/>
              </a:rPr>
              <a:t>广州：越秀区东风中路</a:t>
            </a:r>
            <a:r>
              <a:rPr lang="en-US" altLang="zh-CN" sz="1400" b="1" dirty="0">
                <a:solidFill>
                  <a:srgbClr val="000000"/>
                </a:solidFill>
                <a:latin typeface="思源黑体" panose="020B0500000000000000" pitchFamily="34" charset="-122"/>
                <a:ea typeface="思源黑体" panose="020B0500000000000000" pitchFamily="34" charset="-122"/>
              </a:rPr>
              <a:t>318</a:t>
            </a:r>
            <a:r>
              <a:rPr lang="zh-CN" altLang="en-US" sz="1400" b="1" dirty="0">
                <a:solidFill>
                  <a:srgbClr val="000000"/>
                </a:solidFill>
                <a:latin typeface="思源黑体" panose="020B0500000000000000" pitchFamily="34" charset="-122"/>
                <a:ea typeface="思源黑体" panose="020B0500000000000000" pitchFamily="34" charset="-122"/>
              </a:rPr>
              <a:t>号嘉业大厦</a:t>
            </a:r>
            <a:r>
              <a:rPr lang="en-US" altLang="zh-CN" sz="1400" b="1" dirty="0">
                <a:solidFill>
                  <a:srgbClr val="000000"/>
                </a:solidFill>
                <a:latin typeface="思源黑体" panose="020B0500000000000000" pitchFamily="34" charset="-122"/>
                <a:ea typeface="思源黑体" panose="020B0500000000000000" pitchFamily="34" charset="-122"/>
              </a:rPr>
              <a:t>2705</a:t>
            </a:r>
            <a:r>
              <a:rPr lang="zh-CN" altLang="en-US" sz="1400" b="1" dirty="0">
                <a:solidFill>
                  <a:srgbClr val="000000"/>
                </a:solidFill>
                <a:latin typeface="思源黑体" panose="020B0500000000000000" pitchFamily="34" charset="-122"/>
                <a:ea typeface="思源黑体" panose="020B0500000000000000" pitchFamily="34" charset="-122"/>
              </a:rPr>
              <a:t>室</a:t>
            </a:r>
            <a:r>
              <a:rPr lang="en-US" altLang="zh-CN" sz="1400" b="1" dirty="0">
                <a:solidFill>
                  <a:srgbClr val="000000"/>
                </a:solidFill>
                <a:latin typeface="思源黑体" panose="020B0500000000000000" pitchFamily="34" charset="-122"/>
                <a:ea typeface="思源黑体" panose="020B0500000000000000" pitchFamily="34" charset="-122"/>
              </a:rPr>
              <a:t>(510030)</a:t>
            </a:r>
          </a:p>
          <a:p>
            <a:r>
              <a:rPr lang="en-US" altLang="zh-CN" sz="1400" b="1" dirty="0">
                <a:solidFill>
                  <a:srgbClr val="000000"/>
                </a:solidFill>
                <a:latin typeface="思源黑体" panose="020B0500000000000000" pitchFamily="34" charset="-122"/>
                <a:ea typeface="思源黑体" panose="020B0500000000000000" pitchFamily="34" charset="-122"/>
              </a:rPr>
              <a:t>Tel: </a:t>
            </a:r>
            <a:r>
              <a:rPr lang="en-US" altLang="zh-CN" sz="1400" b="1" dirty="0" smtClean="0">
                <a:solidFill>
                  <a:srgbClr val="000000"/>
                </a:solidFill>
                <a:latin typeface="思源黑体" panose="020B0500000000000000" pitchFamily="34" charset="-122"/>
                <a:ea typeface="思源黑体" panose="020B0500000000000000" pitchFamily="34" charset="-122"/>
              </a:rPr>
              <a:t>020-83274076</a:t>
            </a:r>
            <a:endParaRPr lang="en-US" altLang="zh-CN" sz="1400" b="1" dirty="0">
              <a:solidFill>
                <a:srgbClr val="000000"/>
              </a:solidFill>
              <a:latin typeface="思源黑体" panose="020B0500000000000000" pitchFamily="34" charset="-122"/>
              <a:ea typeface="思源黑体" panose="020B0500000000000000" pitchFamily="34" charset="-122"/>
            </a:endParaRPr>
          </a:p>
        </p:txBody>
      </p:sp>
      <p:sp>
        <p:nvSpPr>
          <p:cNvPr id="29" name="Text Box 10"/>
          <p:cNvSpPr txBox="1">
            <a:spLocks noChangeArrowheads="1"/>
          </p:cNvSpPr>
          <p:nvPr/>
        </p:nvSpPr>
        <p:spPr bwMode="auto">
          <a:xfrm>
            <a:off x="2202767" y="4102754"/>
            <a:ext cx="3714750" cy="738664"/>
          </a:xfrm>
          <a:prstGeom prst="rect">
            <a:avLst/>
          </a:prstGeom>
          <a:noFill/>
          <a:ln w="9525">
            <a:noFill/>
            <a:miter lim="800000"/>
            <a:headEnd/>
            <a:tailEnd/>
          </a:ln>
        </p:spPr>
        <p:txBody>
          <a:bodyPr>
            <a:spAutoFit/>
          </a:bodyPr>
          <a:lstStyle/>
          <a:p>
            <a:r>
              <a:rPr lang="zh-CN" altLang="en-US" sz="1400" b="1" dirty="0">
                <a:solidFill>
                  <a:srgbClr val="000000"/>
                </a:solidFill>
                <a:latin typeface="思源黑体" panose="020B0500000000000000" pitchFamily="34" charset="-122"/>
                <a:ea typeface="思源黑体" panose="020B0500000000000000" pitchFamily="34" charset="-122"/>
              </a:rPr>
              <a:t>北京：海淀区知春路</a:t>
            </a:r>
            <a:r>
              <a:rPr lang="en-US" altLang="zh-CN" sz="1400" b="1" dirty="0">
                <a:solidFill>
                  <a:srgbClr val="000000"/>
                </a:solidFill>
                <a:latin typeface="思源黑体" panose="020B0500000000000000" pitchFamily="34" charset="-122"/>
                <a:ea typeface="思源黑体" panose="020B0500000000000000" pitchFamily="34" charset="-122"/>
              </a:rPr>
              <a:t>1</a:t>
            </a:r>
            <a:r>
              <a:rPr lang="zh-CN" altLang="en-US" sz="1400" b="1" dirty="0">
                <a:solidFill>
                  <a:srgbClr val="000000"/>
                </a:solidFill>
                <a:latin typeface="思源黑体" panose="020B0500000000000000" pitchFamily="34" charset="-122"/>
                <a:ea typeface="思源黑体" panose="020B0500000000000000" pitchFamily="34" charset="-122"/>
              </a:rPr>
              <a:t>号学院国际大厦</a:t>
            </a:r>
            <a:r>
              <a:rPr lang="en-US" altLang="zh-CN" sz="1400" b="1" dirty="0">
                <a:solidFill>
                  <a:srgbClr val="000000"/>
                </a:solidFill>
                <a:latin typeface="思源黑体" panose="020B0500000000000000" pitchFamily="34" charset="-122"/>
                <a:ea typeface="思源黑体" panose="020B0500000000000000" pitchFamily="34" charset="-122"/>
              </a:rPr>
              <a:t>1213</a:t>
            </a:r>
            <a:r>
              <a:rPr lang="zh-CN" altLang="en-US" sz="1400" b="1" dirty="0" smtClean="0">
                <a:solidFill>
                  <a:srgbClr val="000000"/>
                </a:solidFill>
                <a:latin typeface="思源黑体" panose="020B0500000000000000" pitchFamily="34" charset="-122"/>
                <a:ea typeface="思源黑体" panose="020B0500000000000000" pitchFamily="34" charset="-122"/>
              </a:rPr>
              <a:t>室</a:t>
            </a:r>
            <a:r>
              <a:rPr lang="en-US" altLang="zh-CN" sz="1400" b="1" dirty="0" smtClean="0">
                <a:solidFill>
                  <a:srgbClr val="000000"/>
                </a:solidFill>
                <a:latin typeface="思源黑体" panose="020B0500000000000000" pitchFamily="34" charset="-122"/>
                <a:ea typeface="思源黑体" panose="020B0500000000000000" pitchFamily="34" charset="-122"/>
              </a:rPr>
              <a:t>(100083</a:t>
            </a:r>
            <a:r>
              <a:rPr lang="en-US" altLang="zh-CN" sz="1400" b="1" dirty="0">
                <a:solidFill>
                  <a:srgbClr val="000000"/>
                </a:solidFill>
                <a:latin typeface="思源黑体" panose="020B0500000000000000" pitchFamily="34" charset="-122"/>
                <a:ea typeface="思源黑体" panose="020B0500000000000000" pitchFamily="34" charset="-122"/>
              </a:rPr>
              <a:t>)</a:t>
            </a:r>
            <a:r>
              <a:rPr lang="zh-CN" altLang="en-US" sz="1400" b="1" dirty="0" smtClean="0">
                <a:solidFill>
                  <a:srgbClr val="000000"/>
                </a:solidFill>
                <a:latin typeface="思源黑体" panose="020B0500000000000000" pitchFamily="34" charset="-122"/>
                <a:ea typeface="思源黑体" panose="020B0500000000000000" pitchFamily="34" charset="-122"/>
              </a:rPr>
              <a:t> </a:t>
            </a:r>
            <a:endParaRPr lang="zh-CN" altLang="en-US" sz="1400" b="1" dirty="0">
              <a:solidFill>
                <a:srgbClr val="000000"/>
              </a:solidFill>
              <a:latin typeface="思源黑体" panose="020B0500000000000000" pitchFamily="34" charset="-122"/>
              <a:ea typeface="思源黑体" panose="020B0500000000000000" pitchFamily="34" charset="-122"/>
            </a:endParaRPr>
          </a:p>
          <a:p>
            <a:r>
              <a:rPr lang="en-US" altLang="zh-CN" sz="1400" b="1" dirty="0">
                <a:solidFill>
                  <a:srgbClr val="000000"/>
                </a:solidFill>
                <a:latin typeface="思源黑体" panose="020B0500000000000000" pitchFamily="34" charset="-122"/>
                <a:ea typeface="思源黑体" panose="020B0500000000000000" pitchFamily="34" charset="-122"/>
              </a:rPr>
              <a:t>Tel: </a:t>
            </a:r>
            <a:r>
              <a:rPr lang="en-US" altLang="zh-CN" sz="1400" b="1" dirty="0" smtClean="0">
                <a:solidFill>
                  <a:srgbClr val="000000"/>
                </a:solidFill>
                <a:latin typeface="思源黑体" panose="020B0500000000000000" pitchFamily="34" charset="-122"/>
                <a:ea typeface="思源黑体" panose="020B0500000000000000" pitchFamily="34" charset="-122"/>
              </a:rPr>
              <a:t>010-82331971</a:t>
            </a:r>
            <a:endParaRPr lang="en-US" altLang="zh-CN" sz="1400" b="1" dirty="0">
              <a:solidFill>
                <a:srgbClr val="000000"/>
              </a:solidFill>
              <a:latin typeface="思源黑体" panose="020B0500000000000000" pitchFamily="34" charset="-122"/>
              <a:ea typeface="思源黑体" panose="020B0500000000000000" pitchFamily="34" charset="-122"/>
            </a:endParaRPr>
          </a:p>
        </p:txBody>
      </p:sp>
      <p:sp>
        <p:nvSpPr>
          <p:cNvPr id="30" name="Text Box 9"/>
          <p:cNvSpPr txBox="1">
            <a:spLocks noChangeArrowheads="1"/>
          </p:cNvSpPr>
          <p:nvPr/>
        </p:nvSpPr>
        <p:spPr bwMode="auto">
          <a:xfrm>
            <a:off x="6285978" y="3213918"/>
            <a:ext cx="3657600" cy="738664"/>
          </a:xfrm>
          <a:prstGeom prst="rect">
            <a:avLst/>
          </a:prstGeom>
          <a:noFill/>
          <a:ln w="9525" algn="ctr">
            <a:noFill/>
            <a:miter lim="800000"/>
            <a:headEnd/>
            <a:tailEnd/>
          </a:ln>
        </p:spPr>
        <p:txBody>
          <a:bodyPr>
            <a:spAutoFit/>
          </a:bodyPr>
          <a:lstStyle/>
          <a:p>
            <a:r>
              <a:rPr lang="zh-CN" altLang="en-US" sz="1400" b="1" dirty="0">
                <a:solidFill>
                  <a:srgbClr val="000000"/>
                </a:solidFill>
                <a:latin typeface="思源黑体" panose="020B0500000000000000" pitchFamily="34" charset="-122"/>
                <a:ea typeface="思源黑体" panose="020B0500000000000000" pitchFamily="34" charset="-122"/>
              </a:rPr>
              <a:t>重庆：重庆市江北区北城天街</a:t>
            </a:r>
            <a:r>
              <a:rPr lang="en-US" altLang="zh-CN" sz="1400" b="1" dirty="0">
                <a:solidFill>
                  <a:srgbClr val="000000"/>
                </a:solidFill>
                <a:latin typeface="思源黑体" panose="020B0500000000000000" pitchFamily="34" charset="-122"/>
                <a:ea typeface="思源黑体" panose="020B0500000000000000" pitchFamily="34" charset="-122"/>
              </a:rPr>
              <a:t>40</a:t>
            </a:r>
            <a:r>
              <a:rPr lang="zh-CN" altLang="en-US" sz="1400" b="1" dirty="0">
                <a:solidFill>
                  <a:srgbClr val="000000"/>
                </a:solidFill>
                <a:latin typeface="思源黑体" panose="020B0500000000000000" pitchFamily="34" charset="-122"/>
                <a:ea typeface="思源黑体" panose="020B0500000000000000" pitchFamily="34" charset="-122"/>
              </a:rPr>
              <a:t>号万汇中心</a:t>
            </a:r>
            <a:r>
              <a:rPr lang="en-US" altLang="zh-CN" sz="1400" b="1" dirty="0">
                <a:solidFill>
                  <a:srgbClr val="000000"/>
                </a:solidFill>
                <a:latin typeface="思源黑体" panose="020B0500000000000000" pitchFamily="34" charset="-122"/>
                <a:ea typeface="思源黑体" panose="020B0500000000000000" pitchFamily="34" charset="-122"/>
              </a:rPr>
              <a:t>2</a:t>
            </a:r>
            <a:r>
              <a:rPr lang="zh-CN" altLang="en-US" sz="1400" b="1" dirty="0">
                <a:solidFill>
                  <a:srgbClr val="000000"/>
                </a:solidFill>
                <a:latin typeface="思源黑体" panose="020B0500000000000000" pitchFamily="34" charset="-122"/>
                <a:ea typeface="思源黑体" panose="020B0500000000000000" pitchFamily="34" charset="-122"/>
              </a:rPr>
              <a:t>幢</a:t>
            </a:r>
            <a:r>
              <a:rPr lang="en-US" altLang="zh-CN" sz="1400" b="1" dirty="0">
                <a:solidFill>
                  <a:srgbClr val="000000"/>
                </a:solidFill>
                <a:latin typeface="思源黑体" panose="020B0500000000000000" pitchFamily="34" charset="-122"/>
                <a:ea typeface="思源黑体" panose="020B0500000000000000" pitchFamily="34" charset="-122"/>
              </a:rPr>
              <a:t>2217</a:t>
            </a:r>
            <a:r>
              <a:rPr lang="zh-CN" altLang="en-US" sz="1400" b="1" dirty="0" smtClean="0">
                <a:solidFill>
                  <a:srgbClr val="000000"/>
                </a:solidFill>
                <a:latin typeface="思源黑体" panose="020B0500000000000000" pitchFamily="34" charset="-122"/>
                <a:ea typeface="思源黑体" panose="020B0500000000000000" pitchFamily="34" charset="-122"/>
              </a:rPr>
              <a:t>室</a:t>
            </a:r>
            <a:r>
              <a:rPr lang="en-US" altLang="zh-CN" sz="1400" b="1" dirty="0">
                <a:solidFill>
                  <a:srgbClr val="000000"/>
                </a:solidFill>
                <a:latin typeface="思源黑体" panose="020B0500000000000000" pitchFamily="34" charset="-122"/>
                <a:ea typeface="思源黑体" panose="020B0500000000000000" pitchFamily="34" charset="-122"/>
              </a:rPr>
              <a:t>(400020)</a:t>
            </a:r>
            <a:endParaRPr lang="en-US" altLang="zh-CN" sz="1400" b="1" dirty="0" smtClean="0">
              <a:solidFill>
                <a:srgbClr val="000000"/>
              </a:solidFill>
              <a:latin typeface="思源黑体" panose="020B0500000000000000" pitchFamily="34" charset="-122"/>
              <a:ea typeface="思源黑体" panose="020B0500000000000000" pitchFamily="34" charset="-122"/>
            </a:endParaRPr>
          </a:p>
          <a:p>
            <a:r>
              <a:rPr lang="en-US" altLang="zh-CN" sz="1400" b="1" dirty="0" smtClean="0">
                <a:solidFill>
                  <a:srgbClr val="000000"/>
                </a:solidFill>
                <a:latin typeface="思源黑体" panose="020B0500000000000000" pitchFamily="34" charset="-122"/>
                <a:ea typeface="思源黑体" panose="020B0500000000000000" pitchFamily="34" charset="-122"/>
              </a:rPr>
              <a:t>Tel</a:t>
            </a:r>
            <a:r>
              <a:rPr lang="en-US" altLang="zh-CN" sz="1400" b="1" dirty="0">
                <a:solidFill>
                  <a:srgbClr val="000000"/>
                </a:solidFill>
                <a:latin typeface="思源黑体" panose="020B0500000000000000" pitchFamily="34" charset="-122"/>
                <a:ea typeface="思源黑体" panose="020B0500000000000000" pitchFamily="34" charset="-122"/>
              </a:rPr>
              <a:t>: </a:t>
            </a:r>
            <a:r>
              <a:rPr lang="en-US" altLang="zh-CN" sz="1400" b="1" dirty="0" smtClean="0">
                <a:solidFill>
                  <a:srgbClr val="000000"/>
                </a:solidFill>
                <a:latin typeface="思源黑体" panose="020B0500000000000000" pitchFamily="34" charset="-122"/>
                <a:ea typeface="思源黑体" panose="020B0500000000000000" pitchFamily="34" charset="-122"/>
              </a:rPr>
              <a:t>023-67861563</a:t>
            </a:r>
            <a:endParaRPr lang="en-US" altLang="zh-CN" sz="1400" b="1" dirty="0">
              <a:solidFill>
                <a:srgbClr val="000000"/>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3854697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2D17A87-7869-454B-A0F6-D8C2A40D9CBE}"/>
              </a:ext>
            </a:extLst>
          </p:cNvPr>
          <p:cNvSpPr txBox="1"/>
          <p:nvPr/>
        </p:nvSpPr>
        <p:spPr>
          <a:xfrm>
            <a:off x="3611724" y="1713582"/>
            <a:ext cx="4968552" cy="923330"/>
          </a:xfrm>
          <a:prstGeom prst="rect">
            <a:avLst/>
          </a:prstGeom>
          <a:noFill/>
        </p:spPr>
        <p:txBody>
          <a:bodyPr wrap="square" rtlCol="0" anchor="ctr">
            <a:spAutoFit/>
          </a:bodyPr>
          <a:lstStyle/>
          <a:p>
            <a:pPr algn="ctr"/>
            <a:r>
              <a:rPr lang="en-US" altLang="zh-CN" sz="5400" dirty="0">
                <a:solidFill>
                  <a:srgbClr val="7B276F"/>
                </a:solidFill>
                <a:latin typeface="Arial Black" panose="020B0A04020102020204" pitchFamily="34" charset="0"/>
                <a:ea typeface="思源黑体" panose="020B0500000000000000" pitchFamily="34" charset="-122"/>
              </a:rPr>
              <a:t>Thank You</a:t>
            </a:r>
            <a:endParaRPr lang="zh-CN" altLang="en-US" sz="5400" dirty="0">
              <a:solidFill>
                <a:srgbClr val="7B276F"/>
              </a:solidFill>
              <a:latin typeface="Arial Black" panose="020B0A04020102020204" pitchFamily="34" charset="0"/>
              <a:ea typeface="思源黑体" panose="020B0500000000000000" pitchFamily="34" charset="-122"/>
            </a:endParaRPr>
          </a:p>
        </p:txBody>
      </p:sp>
      <p:pic>
        <p:nvPicPr>
          <p:cNvPr id="6" name="图片 5">
            <a:extLst>
              <a:ext uri="{FF2B5EF4-FFF2-40B4-BE49-F238E27FC236}">
                <a16:creationId xmlns:a16="http://schemas.microsoft.com/office/drawing/2014/main" id="{D8BBBD0D-9B49-4C06-8A6E-1080EBDDDA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97878" y="3068960"/>
            <a:ext cx="2196244" cy="2196244"/>
          </a:xfrm>
          <a:prstGeom prst="rect">
            <a:avLst/>
          </a:prstGeom>
        </p:spPr>
      </p:pic>
    </p:spTree>
    <p:extLst>
      <p:ext uri="{BB962C8B-B14F-4D97-AF65-F5344CB8AC3E}">
        <p14:creationId xmlns:p14="http://schemas.microsoft.com/office/powerpoint/2010/main" val="2841194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txBox="1">
            <a:spLocks/>
          </p:cNvSpPr>
          <p:nvPr/>
        </p:nvSpPr>
        <p:spPr bwMode="auto">
          <a:xfrm>
            <a:off x="2168110" y="1585889"/>
            <a:ext cx="7876375" cy="4941167"/>
          </a:xfrm>
          <a:prstGeom prst="rect">
            <a:avLst/>
          </a:prstGeom>
          <a:noFill/>
          <a:ln w="9525">
            <a:noFill/>
            <a:miter lim="800000"/>
            <a:headEnd/>
            <a:tailEnd/>
          </a:ln>
        </p:spPr>
        <p:txBody>
          <a:bodyPr/>
          <a:lstStyle/>
          <a:p>
            <a:pPr marL="342900" indent="-342900">
              <a:lnSpc>
                <a:spcPct val="150000"/>
              </a:lnSpc>
              <a:buFont typeface="Wingdings" pitchFamily="2" charset="2"/>
              <a:buChar char="p"/>
              <a:defRPr/>
            </a:pPr>
            <a:r>
              <a:rPr lang="en-US" altLang="zh-CN" sz="1600" dirty="0" smtClean="0">
                <a:latin typeface="思源黑体" panose="020B0500000000000000" pitchFamily="34" charset="-122"/>
                <a:ea typeface="思源黑体" panose="020B0500000000000000" pitchFamily="34" charset="-122"/>
              </a:rPr>
              <a:t>39</a:t>
            </a:r>
            <a:r>
              <a:rPr lang="zh-CN" altLang="en-US" sz="1600" dirty="0" smtClean="0">
                <a:latin typeface="思源黑体" panose="020B0500000000000000" pitchFamily="34" charset="-122"/>
                <a:ea typeface="思源黑体" panose="020B0500000000000000" pitchFamily="34" charset="-122"/>
              </a:rPr>
              <a:t>种</a:t>
            </a:r>
            <a:r>
              <a:rPr lang="zh-CN" altLang="en-US" sz="1600" dirty="0">
                <a:latin typeface="思源黑体" panose="020B0500000000000000" pitchFamily="34" charset="-122"/>
                <a:ea typeface="思源黑体" panose="020B0500000000000000" pitchFamily="34" charset="-122"/>
              </a:rPr>
              <a:t>期刊，其中</a:t>
            </a:r>
            <a:r>
              <a:rPr lang="en-US" altLang="zh-CN" sz="1600" dirty="0">
                <a:latin typeface="思源黑体" panose="020B0500000000000000" pitchFamily="34" charset="-122"/>
                <a:ea typeface="思源黑体" panose="020B0500000000000000" pitchFamily="34" charset="-122"/>
              </a:rPr>
              <a:t>25</a:t>
            </a:r>
            <a:r>
              <a:rPr lang="zh-CN" altLang="en-US" sz="1600" dirty="0">
                <a:latin typeface="思源黑体" panose="020B0500000000000000" pitchFamily="34" charset="-122"/>
                <a:ea typeface="思源黑体" panose="020B0500000000000000" pitchFamily="34" charset="-122"/>
              </a:rPr>
              <a:t>种</a:t>
            </a:r>
            <a:r>
              <a:rPr lang="zh-CN" altLang="zh-CN" sz="1600" dirty="0">
                <a:latin typeface="思源黑体" panose="020B0500000000000000" pitchFamily="34" charset="-122"/>
                <a:ea typeface="思源黑体" panose="020B0500000000000000" pitchFamily="34" charset="-122"/>
              </a:rPr>
              <a:t>期刊（约占</a:t>
            </a:r>
            <a:r>
              <a:rPr lang="en-US" altLang="zh-CN" sz="1600" dirty="0">
                <a:latin typeface="思源黑体" panose="020B0500000000000000" pitchFamily="34" charset="-122"/>
                <a:ea typeface="思源黑体" panose="020B0500000000000000" pitchFamily="34" charset="-122"/>
              </a:rPr>
              <a:t>ASME</a:t>
            </a:r>
            <a:r>
              <a:rPr lang="zh-CN" altLang="zh-CN" sz="1600" dirty="0">
                <a:latin typeface="思源黑体" panose="020B0500000000000000" pitchFamily="34" charset="-122"/>
                <a:ea typeface="思源黑体" panose="020B0500000000000000" pitchFamily="34" charset="-122"/>
              </a:rPr>
              <a:t>现刊</a:t>
            </a:r>
            <a:r>
              <a:rPr lang="zh-CN" altLang="zh-CN" sz="1600" dirty="0" smtClean="0">
                <a:latin typeface="思源黑体" panose="020B0500000000000000" pitchFamily="34" charset="-122"/>
                <a:ea typeface="思源黑体" panose="020B0500000000000000" pitchFamily="34" charset="-122"/>
              </a:rPr>
              <a:t>的</a:t>
            </a:r>
            <a:r>
              <a:rPr lang="en-US" altLang="zh-CN" sz="1600" dirty="0" smtClean="0">
                <a:latin typeface="思源黑体" panose="020B0500000000000000" pitchFamily="34" charset="-122"/>
                <a:ea typeface="思源黑体" panose="020B0500000000000000" pitchFamily="34" charset="-122"/>
              </a:rPr>
              <a:t>65%</a:t>
            </a:r>
            <a:r>
              <a:rPr lang="zh-CN" altLang="zh-CN" sz="1600" dirty="0">
                <a:latin typeface="思源黑体" panose="020B0500000000000000" pitchFamily="34" charset="-122"/>
                <a:ea typeface="思源黑体" panose="020B0500000000000000" pitchFamily="34" charset="-122"/>
              </a:rPr>
              <a:t>）被</a:t>
            </a:r>
            <a:r>
              <a:rPr lang="en-US" altLang="zh-CN" sz="1600" dirty="0">
                <a:latin typeface="思源黑体" panose="020B0500000000000000" pitchFamily="34" charset="-122"/>
                <a:ea typeface="思源黑体" panose="020B0500000000000000" pitchFamily="34" charset="-122"/>
              </a:rPr>
              <a:t>SCI</a:t>
            </a:r>
            <a:r>
              <a:rPr lang="zh-CN" altLang="zh-CN" sz="1600" dirty="0">
                <a:latin typeface="思源黑体" panose="020B0500000000000000" pitchFamily="34" charset="-122"/>
                <a:ea typeface="思源黑体" panose="020B0500000000000000" pitchFamily="34" charset="-122"/>
              </a:rPr>
              <a:t>收录</a:t>
            </a:r>
            <a:r>
              <a:rPr lang="zh-CN" altLang="en-US" sz="1600" dirty="0">
                <a:latin typeface="思源黑体" panose="020B0500000000000000" pitchFamily="34" charset="-122"/>
                <a:ea typeface="思源黑体" panose="020B0500000000000000" pitchFamily="34" charset="-122"/>
              </a:rPr>
              <a:t>，另有</a:t>
            </a:r>
            <a:r>
              <a:rPr lang="en-US" altLang="zh-CN" sz="1600" dirty="0">
                <a:latin typeface="思源黑体" panose="020B0500000000000000" pitchFamily="34" charset="-122"/>
                <a:ea typeface="思源黑体" panose="020B0500000000000000" pitchFamily="34" charset="-122"/>
              </a:rPr>
              <a:t>5</a:t>
            </a:r>
            <a:r>
              <a:rPr lang="zh-CN" altLang="en-US" sz="1600" dirty="0">
                <a:latin typeface="思源黑体" panose="020B0500000000000000" pitchFamily="34" charset="-122"/>
                <a:ea typeface="思源黑体" panose="020B0500000000000000" pitchFamily="34" charset="-122"/>
              </a:rPr>
              <a:t>种期刊被</a:t>
            </a:r>
            <a:r>
              <a:rPr lang="en-US" altLang="zh-CN" sz="1600" dirty="0">
                <a:latin typeface="思源黑体" panose="020B0500000000000000" pitchFamily="34" charset="-122"/>
                <a:ea typeface="思源黑体" panose="020B0500000000000000" pitchFamily="34" charset="-122"/>
              </a:rPr>
              <a:t>ESCI</a:t>
            </a:r>
            <a:r>
              <a:rPr lang="zh-CN" altLang="en-US" sz="1600" dirty="0">
                <a:latin typeface="思源黑体" panose="020B0500000000000000" pitchFamily="34" charset="-122"/>
                <a:ea typeface="思源黑体" panose="020B0500000000000000" pitchFamily="34" charset="-122"/>
              </a:rPr>
              <a:t>收录。</a:t>
            </a:r>
            <a:endParaRPr lang="en-US" altLang="zh-CN" sz="1600" dirty="0">
              <a:latin typeface="思源黑体" panose="020B0500000000000000" pitchFamily="34" charset="-122"/>
              <a:ea typeface="思源黑体" panose="020B0500000000000000" pitchFamily="34" charset="-122"/>
            </a:endParaRPr>
          </a:p>
          <a:p>
            <a:pPr marL="342900" indent="-342900">
              <a:lnSpc>
                <a:spcPct val="150000"/>
              </a:lnSpc>
              <a:buFont typeface="Wingdings" pitchFamily="2" charset="2"/>
              <a:buChar char="p"/>
              <a:defRPr/>
            </a:pPr>
            <a:r>
              <a:rPr lang="en-US" altLang="zh-CN" sz="1600" dirty="0" smtClean="0">
                <a:latin typeface="思源黑体" panose="020B0500000000000000" pitchFamily="34" charset="-122"/>
                <a:ea typeface="思源黑体" panose="020B0500000000000000" pitchFamily="34" charset="-122"/>
              </a:rPr>
              <a:t>2024</a:t>
            </a:r>
            <a:r>
              <a:rPr lang="zh-CN" altLang="en-US" sz="1600" dirty="0" smtClean="0">
                <a:latin typeface="思源黑体" panose="020B0500000000000000" pitchFamily="34" charset="-122"/>
                <a:ea typeface="思源黑体" panose="020B0500000000000000" pitchFamily="34" charset="-122"/>
              </a:rPr>
              <a:t>年度</a:t>
            </a:r>
            <a:r>
              <a:rPr lang="en-US" altLang="zh-CN" sz="1600" dirty="0" smtClean="0">
                <a:latin typeface="思源黑体" panose="020B0500000000000000" pitchFamily="34" charset="-122"/>
                <a:ea typeface="思源黑体" panose="020B0500000000000000" pitchFamily="34" charset="-122"/>
              </a:rPr>
              <a:t>《</a:t>
            </a:r>
            <a:r>
              <a:rPr lang="zh-CN" altLang="en-US" sz="1600" dirty="0" smtClean="0">
                <a:latin typeface="思源黑体" panose="020B0500000000000000" pitchFamily="34" charset="-122"/>
                <a:ea typeface="思源黑体" panose="020B0500000000000000" pitchFamily="34" charset="-122"/>
              </a:rPr>
              <a:t>期刊引证报告</a:t>
            </a:r>
            <a:r>
              <a:rPr lang="en-US" altLang="zh-CN" sz="1600" dirty="0" smtClean="0">
                <a:latin typeface="思源黑体" panose="020B0500000000000000" pitchFamily="34" charset="-122"/>
                <a:ea typeface="思源黑体" panose="020B0500000000000000" pitchFamily="34" charset="-122"/>
              </a:rPr>
              <a:t>》</a:t>
            </a:r>
            <a:r>
              <a:rPr lang="zh-CN" altLang="en-US" sz="1600" dirty="0" smtClean="0">
                <a:latin typeface="思源黑体" panose="020B0500000000000000" pitchFamily="34" charset="-122"/>
                <a:ea typeface="思源黑体" panose="020B0500000000000000" pitchFamily="34" charset="-122"/>
              </a:rPr>
              <a:t>数据显示，</a:t>
            </a:r>
            <a:r>
              <a:rPr lang="en-US" altLang="zh-CN" sz="1600" dirty="0" smtClean="0">
                <a:latin typeface="思源黑体" panose="020B0500000000000000" pitchFamily="34" charset="-122"/>
                <a:ea typeface="思源黑体" panose="020B0500000000000000" pitchFamily="34" charset="-122"/>
              </a:rPr>
              <a:t>ASME </a:t>
            </a:r>
            <a:r>
              <a:rPr lang="zh-CN" altLang="en-US" sz="1600" dirty="0" smtClean="0">
                <a:latin typeface="思源黑体" panose="020B0500000000000000" pitchFamily="34" charset="-122"/>
                <a:ea typeface="思源黑体" panose="020B0500000000000000" pitchFamily="34" charset="-122"/>
              </a:rPr>
              <a:t>期刊的年度被引用次数超过</a:t>
            </a:r>
            <a:r>
              <a:rPr lang="en-US" altLang="zh-CN" sz="1600" dirty="0" smtClean="0">
                <a:latin typeface="思源黑体" panose="020B0500000000000000" pitchFamily="34" charset="-122"/>
                <a:ea typeface="思源黑体" panose="020B0500000000000000" pitchFamily="34" charset="-122"/>
              </a:rPr>
              <a:t>12</a:t>
            </a:r>
            <a:r>
              <a:rPr lang="zh-CN" altLang="en-US" sz="1600" dirty="0" smtClean="0">
                <a:latin typeface="思源黑体" panose="020B0500000000000000" pitchFamily="34" charset="-122"/>
                <a:ea typeface="思源黑体" panose="020B0500000000000000" pitchFamily="34" charset="-122"/>
              </a:rPr>
              <a:t>万；</a:t>
            </a:r>
            <a:r>
              <a:rPr lang="en-US" altLang="zh-CN" sz="1600" dirty="0" smtClean="0">
                <a:latin typeface="思源黑体" panose="020B0500000000000000" pitchFamily="34" charset="-122"/>
                <a:ea typeface="思源黑体" panose="020B0500000000000000" pitchFamily="34" charset="-122"/>
              </a:rPr>
              <a:t>14</a:t>
            </a:r>
            <a:r>
              <a:rPr lang="zh-CN" altLang="en-US" sz="1600" dirty="0" smtClean="0">
                <a:latin typeface="思源黑体" panose="020B0500000000000000" pitchFamily="34" charset="-122"/>
                <a:ea typeface="思源黑体" panose="020B0500000000000000" pitchFamily="34" charset="-122"/>
              </a:rPr>
              <a:t>本期刊影响因子指标超过 </a:t>
            </a:r>
            <a:r>
              <a:rPr lang="en-US" altLang="zh-CN" sz="1600" dirty="0" smtClean="0">
                <a:latin typeface="思源黑体" panose="020B0500000000000000" pitchFamily="34" charset="-122"/>
                <a:ea typeface="思源黑体" panose="020B0500000000000000" pitchFamily="34" charset="-122"/>
              </a:rPr>
              <a:t>2</a:t>
            </a:r>
            <a:r>
              <a:rPr lang="zh-CN" altLang="en-US" sz="1600" dirty="0" smtClean="0">
                <a:latin typeface="思源黑体" panose="020B0500000000000000" pitchFamily="34" charset="-122"/>
                <a:ea typeface="思源黑体" panose="020B0500000000000000" pitchFamily="34" charset="-122"/>
              </a:rPr>
              <a:t>；</a:t>
            </a:r>
            <a:r>
              <a:rPr lang="en-US" altLang="zh-CN" sz="1600" dirty="0">
                <a:latin typeface="思源黑体" panose="020B0500000000000000" pitchFamily="34" charset="-122"/>
                <a:ea typeface="思源黑体" panose="020B0500000000000000" pitchFamily="34" charset="-122"/>
              </a:rPr>
              <a:t>9</a:t>
            </a:r>
            <a:r>
              <a:rPr lang="zh-CN" altLang="en-US" sz="1600" dirty="0">
                <a:latin typeface="思源黑体" panose="020B0500000000000000" pitchFamily="34" charset="-122"/>
                <a:ea typeface="思源黑体" panose="020B0500000000000000" pitchFamily="34" charset="-122"/>
              </a:rPr>
              <a:t>本期刊影响因子上涨；</a:t>
            </a:r>
            <a:r>
              <a:rPr lang="en-US" altLang="zh-CN" sz="1600" dirty="0">
                <a:latin typeface="思源黑体" panose="020B0500000000000000" pitchFamily="34" charset="-122"/>
                <a:ea typeface="思源黑体" panose="020B0500000000000000" pitchFamily="34" charset="-122"/>
              </a:rPr>
              <a:t>5</a:t>
            </a:r>
            <a:r>
              <a:rPr lang="zh-CN" altLang="en-US" sz="1600" dirty="0">
                <a:latin typeface="思源黑体" panose="020B0500000000000000" pitchFamily="34" charset="-122"/>
                <a:ea typeface="思源黑体" panose="020B0500000000000000" pitchFamily="34" charset="-122"/>
              </a:rPr>
              <a:t>种 </a:t>
            </a:r>
            <a:r>
              <a:rPr lang="en-US" altLang="zh-CN" sz="1600" dirty="0">
                <a:latin typeface="思源黑体" panose="020B0500000000000000" pitchFamily="34" charset="-122"/>
                <a:ea typeface="思源黑体" panose="020B0500000000000000" pitchFamily="34" charset="-122"/>
              </a:rPr>
              <a:t>ESCI </a:t>
            </a:r>
            <a:r>
              <a:rPr lang="zh-CN" altLang="en-US" sz="1600" dirty="0">
                <a:latin typeface="思源黑体" panose="020B0500000000000000" pitchFamily="34" charset="-122"/>
                <a:ea typeface="思源黑体" panose="020B0500000000000000" pitchFamily="34" charset="-122"/>
              </a:rPr>
              <a:t>收录的期刊，其中</a:t>
            </a:r>
            <a:r>
              <a:rPr lang="en-US" altLang="zh-CN" sz="1600" dirty="0">
                <a:latin typeface="思源黑体" panose="020B0500000000000000" pitchFamily="34" charset="-122"/>
                <a:ea typeface="思源黑体" panose="020B0500000000000000" pitchFamily="34" charset="-122"/>
              </a:rPr>
              <a:t>2</a:t>
            </a:r>
            <a:r>
              <a:rPr lang="zh-CN" altLang="en-US" sz="1600" dirty="0">
                <a:latin typeface="思源黑体" panose="020B0500000000000000" pitchFamily="34" charset="-122"/>
                <a:ea typeface="思源黑体" panose="020B0500000000000000" pitchFamily="34" charset="-122"/>
              </a:rPr>
              <a:t>种期刊位于</a:t>
            </a:r>
            <a:r>
              <a:rPr lang="en-US" altLang="zh-CN" sz="1600" dirty="0">
                <a:latin typeface="思源黑体" panose="020B0500000000000000" pitchFamily="34" charset="-122"/>
                <a:ea typeface="思源黑体" panose="020B0500000000000000" pitchFamily="34" charset="-122"/>
              </a:rPr>
              <a:t>JCR Q2</a:t>
            </a:r>
            <a:r>
              <a:rPr lang="zh-CN" altLang="en-US" sz="1600" dirty="0">
                <a:latin typeface="思源黑体" panose="020B0500000000000000" pitchFamily="34" charset="-122"/>
                <a:ea typeface="思源黑体" panose="020B0500000000000000" pitchFamily="34" charset="-122"/>
              </a:rPr>
              <a:t>分区，且有</a:t>
            </a:r>
            <a:r>
              <a:rPr lang="en-US" altLang="zh-CN" sz="1600" dirty="0">
                <a:latin typeface="思源黑体" panose="020B0500000000000000" pitchFamily="34" charset="-122"/>
                <a:ea typeface="思源黑体" panose="020B0500000000000000" pitchFamily="34" charset="-122"/>
              </a:rPr>
              <a:t>1</a:t>
            </a:r>
            <a:r>
              <a:rPr lang="zh-CN" altLang="en-US" sz="1600" dirty="0">
                <a:latin typeface="思源黑体" panose="020B0500000000000000" pitchFamily="34" charset="-122"/>
                <a:ea typeface="思源黑体" panose="020B0500000000000000" pitchFamily="34" charset="-122"/>
              </a:rPr>
              <a:t>本影响因子超过</a:t>
            </a:r>
            <a:r>
              <a:rPr lang="en-US" altLang="zh-CN" sz="1600" dirty="0">
                <a:latin typeface="思源黑体" panose="020B0500000000000000" pitchFamily="34" charset="-122"/>
                <a:ea typeface="思源黑体" panose="020B0500000000000000" pitchFamily="34" charset="-122"/>
              </a:rPr>
              <a:t>2</a:t>
            </a:r>
            <a:r>
              <a:rPr lang="zh-CN" altLang="en-US" sz="1600" dirty="0" smtClean="0">
                <a:latin typeface="思源黑体" panose="020B0500000000000000" pitchFamily="34" charset="-122"/>
                <a:ea typeface="思源黑体" panose="020B0500000000000000" pitchFamily="34" charset="-122"/>
              </a:rPr>
              <a:t>。</a:t>
            </a:r>
            <a:endParaRPr lang="en-US" altLang="zh-CN" sz="1600" dirty="0" smtClean="0">
              <a:latin typeface="思源黑体" panose="020B0500000000000000" pitchFamily="34" charset="-122"/>
              <a:ea typeface="思源黑体" panose="020B0500000000000000" pitchFamily="34" charset="-122"/>
            </a:endParaRPr>
          </a:p>
          <a:p>
            <a:pPr marL="342900" indent="-342900">
              <a:lnSpc>
                <a:spcPct val="150000"/>
              </a:lnSpc>
              <a:buFont typeface="Wingdings" pitchFamily="2" charset="2"/>
              <a:buChar char="p"/>
              <a:defRPr/>
            </a:pPr>
            <a:r>
              <a:rPr lang="en-US" altLang="zh-CN" sz="1600" dirty="0" smtClean="0">
                <a:latin typeface="思源黑体" panose="020B0500000000000000" pitchFamily="34" charset="-122"/>
                <a:ea typeface="思源黑体" panose="020B0500000000000000" pitchFamily="34" charset="-122"/>
              </a:rPr>
              <a:t>SCI</a:t>
            </a:r>
            <a:r>
              <a:rPr lang="zh-CN" altLang="en-US" sz="1600" dirty="0">
                <a:latin typeface="思源黑体" panose="020B0500000000000000" pitchFamily="34" charset="-122"/>
                <a:ea typeface="思源黑体" panose="020B0500000000000000" pitchFamily="34" charset="-122"/>
              </a:rPr>
              <a:t>区位分布：</a:t>
            </a:r>
            <a:r>
              <a:rPr lang="en-US" altLang="zh-CN" sz="1600" dirty="0">
                <a:latin typeface="思源黑体" panose="020B0500000000000000" pitchFamily="34" charset="-122"/>
                <a:ea typeface="思源黑体" panose="020B0500000000000000" pitchFamily="34" charset="-122"/>
              </a:rPr>
              <a:t>Applied Mechanics Reviews《</a:t>
            </a:r>
            <a:r>
              <a:rPr lang="zh-CN" altLang="en-US" sz="1600" dirty="0">
                <a:latin typeface="思源黑体" panose="020B0500000000000000" pitchFamily="34" charset="-122"/>
                <a:ea typeface="思源黑体" panose="020B0500000000000000" pitchFamily="34" charset="-122"/>
              </a:rPr>
              <a:t>应用力学评论</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位于</a:t>
            </a:r>
            <a:r>
              <a:rPr lang="en-US" altLang="zh-CN" sz="1600" dirty="0">
                <a:latin typeface="思源黑体" panose="020B0500000000000000" pitchFamily="34" charset="-122"/>
                <a:ea typeface="思源黑体" panose="020B0500000000000000" pitchFamily="34" charset="-122"/>
              </a:rPr>
              <a:t>JCR Q1</a:t>
            </a:r>
            <a:r>
              <a:rPr lang="zh-CN" altLang="en-US" sz="1600" dirty="0">
                <a:latin typeface="思源黑体" panose="020B0500000000000000" pitchFamily="34" charset="-122"/>
                <a:ea typeface="思源黑体" panose="020B0500000000000000" pitchFamily="34" charset="-122"/>
              </a:rPr>
              <a:t>分区，影响</a:t>
            </a:r>
            <a:r>
              <a:rPr lang="zh-CN" altLang="en-US" sz="1600" dirty="0" smtClean="0">
                <a:latin typeface="思源黑体" panose="020B0500000000000000" pitchFamily="34" charset="-122"/>
                <a:ea typeface="思源黑体" panose="020B0500000000000000" pitchFamily="34" charset="-122"/>
              </a:rPr>
              <a:t>因子持续保持高位，</a:t>
            </a:r>
            <a:r>
              <a:rPr lang="en-US" altLang="zh-CN" sz="1600" dirty="0" smtClean="0">
                <a:latin typeface="思源黑体" panose="020B0500000000000000" pitchFamily="34" charset="-122"/>
                <a:ea typeface="思源黑体" panose="020B0500000000000000" pitchFamily="34" charset="-122"/>
              </a:rPr>
              <a:t>2023 </a:t>
            </a:r>
            <a:r>
              <a:rPr lang="en-US" altLang="zh-CN" sz="1600" dirty="0">
                <a:latin typeface="思源黑体" panose="020B0500000000000000" pitchFamily="34" charset="-122"/>
                <a:ea typeface="思源黑体" panose="020B0500000000000000" pitchFamily="34" charset="-122"/>
              </a:rPr>
              <a:t>IF </a:t>
            </a:r>
            <a:r>
              <a:rPr lang="en-US" altLang="zh-CN" sz="1600" dirty="0" smtClean="0">
                <a:latin typeface="思源黑体" panose="020B0500000000000000" pitchFamily="34" charset="-122"/>
                <a:ea typeface="思源黑体" panose="020B0500000000000000" pitchFamily="34" charset="-122"/>
              </a:rPr>
              <a:t>12.2</a:t>
            </a:r>
            <a:r>
              <a:rPr lang="zh-CN" altLang="en-US" sz="1600" dirty="0" smtClean="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力学领域排名第二。</a:t>
            </a:r>
            <a:endParaRPr lang="en-US" altLang="zh-CN" sz="1600" dirty="0">
              <a:latin typeface="思源黑体" panose="020B0500000000000000" pitchFamily="34" charset="-122"/>
              <a:ea typeface="思源黑体" panose="020B0500000000000000" pitchFamily="34" charset="-122"/>
            </a:endParaRPr>
          </a:p>
          <a:p>
            <a:pPr marL="342900" indent="-342900">
              <a:lnSpc>
                <a:spcPct val="150000"/>
              </a:lnSpc>
              <a:buFont typeface="Wingdings" pitchFamily="2" charset="2"/>
              <a:buChar char="p"/>
              <a:defRPr/>
            </a:pPr>
            <a:r>
              <a:rPr lang="zh-CN" altLang="en-US" sz="1600" dirty="0">
                <a:latin typeface="思源黑体" panose="020B0500000000000000" pitchFamily="34" charset="-122"/>
                <a:ea typeface="思源黑体" panose="020B0500000000000000" pitchFamily="34" charset="-122"/>
              </a:rPr>
              <a:t>每篇文章都经过严格的评审流程。</a:t>
            </a:r>
            <a:endParaRPr lang="en-US" altLang="zh-CN" sz="1600" dirty="0">
              <a:latin typeface="思源黑体" panose="020B0500000000000000" pitchFamily="34" charset="-122"/>
              <a:ea typeface="思源黑体" panose="020B0500000000000000" pitchFamily="34" charset="-122"/>
            </a:endParaRPr>
          </a:p>
          <a:p>
            <a:pPr>
              <a:spcBef>
                <a:spcPts val="1200"/>
              </a:spcBef>
              <a:defRPr/>
            </a:pPr>
            <a:endParaRPr lang="en-US" altLang="zh-CN" dirty="0">
              <a:latin typeface="思源黑体" panose="020B0500000000000000" pitchFamily="34" charset="-122"/>
              <a:ea typeface="思源黑体" panose="020B0500000000000000" pitchFamily="34" charset="-122"/>
            </a:endParaRPr>
          </a:p>
        </p:txBody>
      </p:sp>
      <p:sp>
        <p:nvSpPr>
          <p:cNvPr id="16" name="Content Placeholder 2"/>
          <p:cNvSpPr txBox="1">
            <a:spLocks/>
          </p:cNvSpPr>
          <p:nvPr/>
        </p:nvSpPr>
        <p:spPr bwMode="auto">
          <a:xfrm flipH="1">
            <a:off x="5490535" y="4787109"/>
            <a:ext cx="4752528" cy="1397248"/>
          </a:xfrm>
          <a:prstGeom prst="homePlate">
            <a:avLst>
              <a:gd name="adj" fmla="val 16767"/>
            </a:avLst>
          </a:prstGeom>
          <a:solidFill>
            <a:schemeClr val="tx2">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a:lstStyle/>
          <a:p>
            <a:pPr marL="360000" indent="-342900" algn="ctr">
              <a:lnSpc>
                <a:spcPct val="150000"/>
              </a:lnSpc>
            </a:pPr>
            <a:r>
              <a:rPr lang="zh-CN" altLang="en-US" sz="1400" b="1" dirty="0">
                <a:solidFill>
                  <a:schemeClr val="tx1"/>
                </a:solidFill>
                <a:latin typeface="思源黑体" panose="020B0500000000000000" pitchFamily="34" charset="-122"/>
                <a:ea typeface="思源黑体" panose="020B0500000000000000" pitchFamily="34" charset="-122"/>
              </a:rPr>
              <a:t>工程类期刊影响因子的特点</a:t>
            </a:r>
            <a:endParaRPr lang="en-US" altLang="zh-CN" sz="1400" b="1" dirty="0">
              <a:solidFill>
                <a:schemeClr val="tx1"/>
              </a:solidFill>
              <a:latin typeface="思源黑体" panose="020B0500000000000000" pitchFamily="34" charset="-122"/>
              <a:ea typeface="思源黑体" panose="020B0500000000000000" pitchFamily="34" charset="-122"/>
            </a:endParaRPr>
          </a:p>
          <a:p>
            <a:pPr marL="360000" indent="-342900" algn="ctr">
              <a:lnSpc>
                <a:spcPct val="150000"/>
              </a:lnSpc>
              <a:buFont typeface="Wingdings" pitchFamily="2" charset="2"/>
              <a:buChar char="p"/>
            </a:pPr>
            <a:r>
              <a:rPr lang="zh-CN" altLang="en-US" sz="1400" dirty="0">
                <a:solidFill>
                  <a:schemeClr val="tx1"/>
                </a:solidFill>
                <a:latin typeface="思源黑体" panose="020B0500000000000000" pitchFamily="34" charset="-122"/>
                <a:ea typeface="思源黑体" panose="020B0500000000000000" pitchFamily="34" charset="-122"/>
              </a:rPr>
              <a:t>研究</a:t>
            </a:r>
            <a:r>
              <a:rPr lang="en-US" altLang="zh-CN" sz="1400" dirty="0">
                <a:solidFill>
                  <a:schemeClr val="tx1"/>
                </a:solidFill>
                <a:latin typeface="思源黑体" panose="020B0500000000000000" pitchFamily="34" charset="-122"/>
                <a:ea typeface="思源黑体" panose="020B0500000000000000" pitchFamily="34" charset="-122"/>
              </a:rPr>
              <a:t>-</a:t>
            </a:r>
            <a:r>
              <a:rPr lang="zh-CN" altLang="en-US" sz="1400" dirty="0">
                <a:solidFill>
                  <a:schemeClr val="tx1"/>
                </a:solidFill>
                <a:latin typeface="思源黑体" panose="020B0500000000000000" pitchFamily="34" charset="-122"/>
                <a:ea typeface="思源黑体" panose="020B0500000000000000" pitchFamily="34" charset="-122"/>
              </a:rPr>
              <a:t>实践</a:t>
            </a:r>
            <a:r>
              <a:rPr lang="en-US" altLang="zh-CN" sz="1400" dirty="0">
                <a:solidFill>
                  <a:schemeClr val="tx1"/>
                </a:solidFill>
                <a:latin typeface="思源黑体" panose="020B0500000000000000" pitchFamily="34" charset="-122"/>
                <a:ea typeface="思源黑体" panose="020B0500000000000000" pitchFamily="34" charset="-122"/>
              </a:rPr>
              <a:t>-</a:t>
            </a:r>
            <a:r>
              <a:rPr lang="zh-CN" altLang="en-US" sz="1400" dirty="0">
                <a:solidFill>
                  <a:schemeClr val="tx1"/>
                </a:solidFill>
                <a:latin typeface="思源黑体" panose="020B0500000000000000" pitchFamily="34" charset="-122"/>
                <a:ea typeface="思源黑体" panose="020B0500000000000000" pitchFamily="34" charset="-122"/>
              </a:rPr>
              <a:t>发文周期较长</a:t>
            </a:r>
            <a:endParaRPr lang="en-US" altLang="zh-CN" sz="1400" dirty="0">
              <a:solidFill>
                <a:schemeClr val="tx1"/>
              </a:solidFill>
              <a:latin typeface="思源黑体" panose="020B0500000000000000" pitchFamily="34" charset="-122"/>
              <a:ea typeface="思源黑体" panose="020B0500000000000000" pitchFamily="34" charset="-122"/>
            </a:endParaRPr>
          </a:p>
          <a:p>
            <a:pPr marL="360000" indent="-342900" algn="ctr">
              <a:lnSpc>
                <a:spcPct val="150000"/>
              </a:lnSpc>
              <a:buFont typeface="Wingdings" pitchFamily="2" charset="2"/>
              <a:buChar char="p"/>
            </a:pPr>
            <a:r>
              <a:rPr lang="zh-CN" altLang="en-US" sz="1400" dirty="0">
                <a:solidFill>
                  <a:schemeClr val="tx1"/>
                </a:solidFill>
                <a:latin typeface="思源黑体" panose="020B0500000000000000" pitchFamily="34" charset="-122"/>
                <a:ea typeface="思源黑体" panose="020B0500000000000000" pitchFamily="34" charset="-122"/>
              </a:rPr>
              <a:t>发文研究人员数量：较其他热门学科少</a:t>
            </a:r>
            <a:endParaRPr lang="en-US" altLang="zh-CN" sz="1400" dirty="0">
              <a:solidFill>
                <a:schemeClr val="tx1"/>
              </a:solidFill>
              <a:latin typeface="思源黑体" panose="020B0500000000000000" pitchFamily="34" charset="-122"/>
              <a:ea typeface="思源黑体" panose="020B0500000000000000" pitchFamily="34" charset="-122"/>
            </a:endParaRPr>
          </a:p>
          <a:p>
            <a:pPr marL="360000" indent="-342900" algn="ctr">
              <a:lnSpc>
                <a:spcPct val="150000"/>
              </a:lnSpc>
              <a:buFont typeface="Wingdings" pitchFamily="2" charset="2"/>
              <a:buChar char="p"/>
            </a:pPr>
            <a:r>
              <a:rPr lang="zh-CN" altLang="en-US" sz="1400" dirty="0">
                <a:solidFill>
                  <a:schemeClr val="tx1"/>
                </a:solidFill>
                <a:latin typeface="思源黑体" panose="020B0500000000000000" pitchFamily="34" charset="-122"/>
                <a:ea typeface="思源黑体" panose="020B0500000000000000" pitchFamily="34" charset="-122"/>
              </a:rPr>
              <a:t>研究人员和从业者阅读习惯：“只参考、不引用”</a:t>
            </a:r>
            <a:endParaRPr lang="en-US" altLang="zh-CN" sz="1400" dirty="0">
              <a:solidFill>
                <a:schemeClr val="tx1"/>
              </a:solidFill>
              <a:latin typeface="思源黑体" panose="020B0500000000000000" pitchFamily="34" charset="-122"/>
              <a:ea typeface="思源黑体" panose="020B0500000000000000" pitchFamily="34" charset="-122"/>
            </a:endParaRPr>
          </a:p>
        </p:txBody>
      </p:sp>
      <p:sp>
        <p:nvSpPr>
          <p:cNvPr id="18" name="Title 1"/>
          <p:cNvSpPr txBox="1">
            <a:spLocks/>
          </p:cNvSpPr>
          <p:nvPr/>
        </p:nvSpPr>
        <p:spPr bwMode="auto">
          <a:xfrm>
            <a:off x="2135560" y="764704"/>
            <a:ext cx="7908925" cy="965200"/>
          </a:xfrm>
          <a:prstGeom prst="rect">
            <a:avLst/>
          </a:prstGeom>
          <a:noFill/>
          <a:ln w="9525">
            <a:noFill/>
            <a:miter lim="800000"/>
            <a:headEnd/>
            <a:tailEnd/>
          </a:ln>
        </p:spPr>
        <p:txBody>
          <a:bodyPr anchor="ctr"/>
          <a:lstStyle/>
          <a:p>
            <a:r>
              <a:rPr lang="zh-CN" altLang="en-US" sz="4400" dirty="0">
                <a:latin typeface="思源黑体" panose="020B0500000000000000" pitchFamily="34" charset="-122"/>
                <a:ea typeface="思源黑体" panose="020B0500000000000000" pitchFamily="34" charset="-122"/>
              </a:rPr>
              <a:t>期刊</a:t>
            </a:r>
            <a:endParaRPr lang="en-US" altLang="zh-CN" sz="4400" dirty="0">
              <a:latin typeface="思源黑体" panose="020B0500000000000000" pitchFamily="34" charset="-122"/>
              <a:ea typeface="思源黑体" panose="020B0500000000000000" pitchFamily="34"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138" y="4691551"/>
            <a:ext cx="2551757" cy="150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 Box 3"/>
          <p:cNvSpPr txBox="1">
            <a:spLocks noChangeArrowheads="1"/>
          </p:cNvSpPr>
          <p:nvPr/>
        </p:nvSpPr>
        <p:spPr bwMode="auto">
          <a:xfrm>
            <a:off x="2567608" y="6241306"/>
            <a:ext cx="2786063"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Source</a:t>
            </a:r>
            <a:r>
              <a:rPr kumimoji="0" lang="zh-CN"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a:t>
            </a:r>
            <a:r>
              <a:rPr kumimoji="0" lang="en-US"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2023 JCR</a:t>
            </a:r>
            <a:r>
              <a:rPr kumimoji="0" lang="zh-CN"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 发布于</a:t>
            </a:r>
            <a:r>
              <a:rPr kumimoji="0" lang="en-US"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2024</a:t>
            </a:r>
            <a:r>
              <a:rPr kumimoji="0" lang="zh-CN"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年</a:t>
            </a:r>
            <a:r>
              <a:rPr kumimoji="0" lang="en-US"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6</a:t>
            </a:r>
            <a:r>
              <a:rPr kumimoji="0" lang="zh-CN" altLang="zh-CN" sz="1100" b="1" i="0" u="none" strike="noStrike" cap="none" normalizeH="0" baseline="0" dirty="0" smtClean="0">
                <a:ln>
                  <a:noFill/>
                </a:ln>
                <a:solidFill>
                  <a:srgbClr val="000000"/>
                </a:solidFill>
                <a:effectLst/>
                <a:latin typeface="思源黑体" panose="020B0500000000000000" pitchFamily="34" charset="-122"/>
                <a:ea typeface="思源黑体" panose="020B0500000000000000" pitchFamily="34" charset="-122"/>
              </a:rPr>
              <a:t>月</a:t>
            </a:r>
            <a:endParaRPr kumimoji="0" lang="zh-CN" altLang="zh-CN" sz="11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37738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6" grpId="0" animBg="1"/>
    </p:bldLst>
  </p:timing>
</p:sld>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3797</TotalTime>
  <Words>6887</Words>
  <Application>Microsoft Office PowerPoint</Application>
  <PresentationFormat>宽屏</PresentationFormat>
  <Paragraphs>803</Paragraphs>
  <Slides>85</Slides>
  <Notes>69</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85</vt:i4>
      </vt:variant>
    </vt:vector>
  </HeadingPairs>
  <TitlesOfParts>
    <vt:vector size="99" baseType="lpstr">
      <vt:lpstr>MicrosoftYaHei-Bold</vt:lpstr>
      <vt:lpstr>MS PGothic</vt:lpstr>
      <vt:lpstr>等线</vt:lpstr>
      <vt:lpstr>华文细黑</vt:lpstr>
      <vt:lpstr>思源黑体</vt:lpstr>
      <vt:lpstr>思源黑体 CN Medium</vt:lpstr>
      <vt:lpstr>宋体</vt:lpstr>
      <vt:lpstr>Arial</vt:lpstr>
      <vt:lpstr>Arial Black</vt:lpstr>
      <vt:lpstr>Calibri</vt:lpstr>
      <vt:lpstr>Times New Roman</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aimee</dc:creator>
  <cp:lastModifiedBy>Chloe Yu</cp:lastModifiedBy>
  <cp:revision>242</cp:revision>
  <dcterms:created xsi:type="dcterms:W3CDTF">2016-06-24T05:33:05Z</dcterms:created>
  <dcterms:modified xsi:type="dcterms:W3CDTF">2025-01-16T08:55:35Z</dcterms:modified>
</cp:coreProperties>
</file>