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30"/>
  </p:notesMasterIdLst>
  <p:sldIdLst>
    <p:sldId id="304" r:id="rId3"/>
    <p:sldId id="257" r:id="rId4"/>
    <p:sldId id="263" r:id="rId5"/>
    <p:sldId id="264" r:id="rId6"/>
    <p:sldId id="267" r:id="rId7"/>
    <p:sldId id="272" r:id="rId8"/>
    <p:sldId id="285" r:id="rId9"/>
    <p:sldId id="287" r:id="rId10"/>
    <p:sldId id="273" r:id="rId11"/>
    <p:sldId id="279" r:id="rId12"/>
    <p:sldId id="280" r:id="rId13"/>
    <p:sldId id="281" r:id="rId14"/>
    <p:sldId id="282" r:id="rId15"/>
    <p:sldId id="283" r:id="rId16"/>
    <p:sldId id="292" r:id="rId17"/>
    <p:sldId id="293" r:id="rId18"/>
    <p:sldId id="294" r:id="rId19"/>
    <p:sldId id="296" r:id="rId20"/>
    <p:sldId id="295" r:id="rId21"/>
    <p:sldId id="299" r:id="rId22"/>
    <p:sldId id="298" r:id="rId23"/>
    <p:sldId id="300" r:id="rId24"/>
    <p:sldId id="288" r:id="rId25"/>
    <p:sldId id="301" r:id="rId26"/>
    <p:sldId id="289" r:id="rId27"/>
    <p:sldId id="302" r:id="rId28"/>
    <p:sldId id="30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5CA0"/>
    <a:srgbClr val="347F60"/>
    <a:srgbClr val="E5E5E5"/>
    <a:srgbClr val="A20054"/>
    <a:srgbClr val="D387AF"/>
    <a:srgbClr val="09548A"/>
    <a:srgbClr val="13B58D"/>
    <a:srgbClr val="517E66"/>
    <a:srgbClr val="00B0E9"/>
    <a:srgbClr val="00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115" autoAdjust="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DC2F1-EED9-4099-ABE7-0AD40EC0FF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2F97-E997-4F41-8F1A-13917B8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80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10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5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97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1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528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4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68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418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212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5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5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76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26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23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44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353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403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66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8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0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86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5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b="0" i="0" kern="1200" dirty="0" smtClean="0">
              <a:solidFill>
                <a:schemeClr val="tx1"/>
              </a:solidFill>
              <a:effectLst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41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21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52F97-E997-4F41-8F1A-13917B8CB0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97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gradFill flip="none" rotWithShape="1">
          <a:gsLst>
            <a:gs pos="0">
              <a:srgbClr val="E0EDD7"/>
            </a:gs>
            <a:gs pos="100000">
              <a:srgbClr val="00B48D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278045"/>
            <a:ext cx="2879004" cy="9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43CCB3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00B48D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0636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0EB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 userDrawn="1"/>
        </p:nvSpPr>
        <p:spPr>
          <a:xfrm>
            <a:off x="693993" y="2815289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3CCB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单击此处编辑母版标题样式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781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r="1151" b="1087"/>
          <a:stretch/>
        </p:blipFill>
        <p:spPr>
          <a:xfrm>
            <a:off x="2926823" y="2780928"/>
            <a:ext cx="9291452" cy="4094434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09" y="1936512"/>
            <a:ext cx="8812192" cy="4921488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7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"/>
          <a:stretch/>
        </p:blipFill>
        <p:spPr>
          <a:xfrm>
            <a:off x="4907666" y="2447301"/>
            <a:ext cx="7284334" cy="44164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9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/>
          <a:stretch/>
        </p:blipFill>
        <p:spPr>
          <a:xfrm rot="5400000">
            <a:off x="-793403" y="2031859"/>
            <a:ext cx="5619544" cy="40327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593"/>
            <a:ext cx="12192000" cy="61544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/>
          <a:stretch/>
        </p:blipFill>
        <p:spPr>
          <a:xfrm>
            <a:off x="-10123" y="-70338"/>
            <a:ext cx="12202123" cy="69283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7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958"/>
            <a:ext cx="12192000" cy="7229165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9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555"/>
            <a:ext cx="12192000" cy="6263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98" y="5828642"/>
            <a:ext cx="1920000" cy="7140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7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4651"/>
          <a:stretch/>
        </p:blipFill>
        <p:spPr>
          <a:xfrm>
            <a:off x="-34724" y="-11576"/>
            <a:ext cx="12226724" cy="68807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4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/>
          <a:stretch/>
        </p:blipFill>
        <p:spPr>
          <a:xfrm flipV="1">
            <a:off x="0" y="2743200"/>
            <a:ext cx="12192000" cy="43642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0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24" y="323660"/>
            <a:ext cx="12226724" cy="6534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96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0" r="51979" b="-1"/>
          <a:stretch/>
        </p:blipFill>
        <p:spPr>
          <a:xfrm flipV="1">
            <a:off x="4543508" y="3904385"/>
            <a:ext cx="7648492" cy="29536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" y="614649"/>
            <a:ext cx="12180424" cy="62533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08"/>
            <a:ext cx="11542502" cy="65343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200216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7"/>
            <a:ext cx="12192000" cy="68076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9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592729"/>
            <a:ext cx="12192000" cy="4534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7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57900" y="2323785"/>
            <a:ext cx="8034100" cy="45342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838419" y="2231462"/>
            <a:ext cx="10515163" cy="4021853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3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419" y="2555927"/>
            <a:ext cx="10515163" cy="3622176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0555"/>
            <a:ext cx="12192000" cy="62636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98" y="5828642"/>
            <a:ext cx="1920000" cy="7140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850"/>
            <a:ext cx="12192000" cy="6241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31" y="298713"/>
            <a:ext cx="2880000" cy="74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98" y="5828642"/>
            <a:ext cx="1920000" cy="714054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358983" y="2708921"/>
            <a:ext cx="5618087" cy="1325563"/>
          </a:xfrm>
        </p:spPr>
        <p:txBody>
          <a:bodyPr anchor="t">
            <a:noAutofit/>
          </a:bodyPr>
          <a:lstStyle>
            <a:lvl1pPr algn="ctr">
              <a:defRPr sz="7200" b="1" baseline="0">
                <a:solidFill>
                  <a:srgbClr val="13B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CN" dirty="0" smtClean="0"/>
              <a:t>Thank you</a:t>
            </a:r>
            <a:br>
              <a:rPr lang="en-US" altLang="zh-CN" dirty="0" smtClean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7B520CA-4F2B-48DF-8C8E-170B6194D8E8}"/>
              </a:ext>
            </a:extLst>
          </p:cNvPr>
          <p:cNvSpPr/>
          <p:nvPr/>
        </p:nvSpPr>
        <p:spPr>
          <a:xfrm>
            <a:off x="1" y="0"/>
            <a:ext cx="12192000" cy="576064"/>
          </a:xfrm>
          <a:prstGeom prst="rect">
            <a:avLst/>
          </a:prstGeom>
          <a:solidFill>
            <a:srgbClr val="7D2A70"/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527FF77-64AF-47B8-99F2-AB14F1267377}"/>
              </a:ext>
            </a:extLst>
          </p:cNvPr>
          <p:cNvSpPr/>
          <p:nvPr/>
        </p:nvSpPr>
        <p:spPr>
          <a:xfrm>
            <a:off x="535513" y="216024"/>
            <a:ext cx="144016" cy="144016"/>
          </a:xfrm>
          <a:prstGeom prst="ellipse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E5646BB-4F42-4DEA-9C15-8250EECCF436}"/>
              </a:ext>
            </a:extLst>
          </p:cNvPr>
          <p:cNvSpPr/>
          <p:nvPr/>
        </p:nvSpPr>
        <p:spPr>
          <a:xfrm>
            <a:off x="323016" y="216024"/>
            <a:ext cx="144016" cy="144016"/>
          </a:xfrm>
          <a:prstGeom prst="ellipse">
            <a:avLst/>
          </a:prstGeom>
          <a:solidFill>
            <a:srgbClr val="F7B2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A9626C4-F89A-4CC9-8DF8-5A60C8DFB9C2}"/>
              </a:ext>
            </a:extLst>
          </p:cNvPr>
          <p:cNvSpPr/>
          <p:nvPr/>
        </p:nvSpPr>
        <p:spPr>
          <a:xfrm>
            <a:off x="110519" y="216024"/>
            <a:ext cx="144016" cy="144016"/>
          </a:xfrm>
          <a:prstGeom prst="ellipse">
            <a:avLst/>
          </a:prstGeom>
          <a:solidFill>
            <a:srgbClr val="F7B2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35150190-1174-48C7-AC56-587A82F8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7627" y="95639"/>
            <a:ext cx="1113855" cy="384786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C9ADDCE-DD63-42A1-80DF-464E34077563}"/>
              </a:ext>
            </a:extLst>
          </p:cNvPr>
          <p:cNvSpPr/>
          <p:nvPr/>
        </p:nvSpPr>
        <p:spPr>
          <a:xfrm>
            <a:off x="1" y="576064"/>
            <a:ext cx="12192000" cy="54000"/>
          </a:xfrm>
          <a:prstGeom prst="rect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1D84F3-299D-44BA-8A5F-8C866A974BF7}"/>
              </a:ext>
            </a:extLst>
          </p:cNvPr>
          <p:cNvSpPr/>
          <p:nvPr/>
        </p:nvSpPr>
        <p:spPr>
          <a:xfrm>
            <a:off x="1" y="6641976"/>
            <a:ext cx="1219200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680C48-0F26-40DA-AB3E-FFDA75638C00}"/>
              </a:ext>
            </a:extLst>
          </p:cNvPr>
          <p:cNvSpPr txBox="1"/>
          <p:nvPr/>
        </p:nvSpPr>
        <p:spPr>
          <a:xfrm>
            <a:off x="47329" y="6623774"/>
            <a:ext cx="1944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汇聚全球资讯   助力学术科研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7" y="-13901"/>
            <a:ext cx="664604" cy="5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60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5A69FA5-C7C9-401B-A904-A141605C1CCC}"/>
              </a:ext>
            </a:extLst>
          </p:cNvPr>
          <p:cNvSpPr/>
          <p:nvPr userDrawn="1"/>
        </p:nvSpPr>
        <p:spPr>
          <a:xfrm>
            <a:off x="1" y="-14834"/>
            <a:ext cx="12192000" cy="3704597"/>
          </a:xfrm>
          <a:prstGeom prst="rect">
            <a:avLst/>
          </a:prstGeom>
          <a:solidFill>
            <a:srgbClr val="7D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16A3FF7-8701-49FE-9A93-8DBC147EF825}"/>
              </a:ext>
            </a:extLst>
          </p:cNvPr>
          <p:cNvSpPr/>
          <p:nvPr userDrawn="1"/>
        </p:nvSpPr>
        <p:spPr>
          <a:xfrm>
            <a:off x="248279" y="332656"/>
            <a:ext cx="11688278" cy="5832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445F43-E8C0-4E1E-9388-24BB5B8057C7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2647BE-9C22-40D8-B427-4F3B11FCBDCF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340BF74-96D1-46E1-8F13-B5A68A22C905}"/>
              </a:ext>
            </a:extLst>
          </p:cNvPr>
          <p:cNvSpPr/>
          <p:nvPr userDrawn="1"/>
        </p:nvSpPr>
        <p:spPr>
          <a:xfrm>
            <a:off x="1271465" y="4949065"/>
            <a:ext cx="2170232" cy="472054"/>
          </a:xfrm>
          <a:prstGeom prst="rect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2ED422-3240-A3DB-4623-9911C2B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475" y="620688"/>
            <a:ext cx="1689575" cy="6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8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7B520CA-4F2B-48DF-8C8E-170B6194D8E8}"/>
              </a:ext>
            </a:extLst>
          </p:cNvPr>
          <p:cNvSpPr/>
          <p:nvPr userDrawn="1"/>
        </p:nvSpPr>
        <p:spPr>
          <a:xfrm>
            <a:off x="1" y="0"/>
            <a:ext cx="12192000" cy="576064"/>
          </a:xfrm>
          <a:prstGeom prst="rect">
            <a:avLst/>
          </a:prstGeom>
          <a:solidFill>
            <a:srgbClr val="7D2A70"/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527FF77-64AF-47B8-99F2-AB14F1267377}"/>
              </a:ext>
            </a:extLst>
          </p:cNvPr>
          <p:cNvSpPr/>
          <p:nvPr userDrawn="1"/>
        </p:nvSpPr>
        <p:spPr>
          <a:xfrm>
            <a:off x="535513" y="216024"/>
            <a:ext cx="144016" cy="144016"/>
          </a:xfrm>
          <a:prstGeom prst="ellipse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E5646BB-4F42-4DEA-9C15-8250EECCF436}"/>
              </a:ext>
            </a:extLst>
          </p:cNvPr>
          <p:cNvSpPr/>
          <p:nvPr userDrawn="1"/>
        </p:nvSpPr>
        <p:spPr>
          <a:xfrm>
            <a:off x="323016" y="216024"/>
            <a:ext cx="144016" cy="144016"/>
          </a:xfrm>
          <a:prstGeom prst="ellipse">
            <a:avLst/>
          </a:prstGeom>
          <a:solidFill>
            <a:srgbClr val="F7B2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A9626C4-F89A-4CC9-8DF8-5A60C8DFB9C2}"/>
              </a:ext>
            </a:extLst>
          </p:cNvPr>
          <p:cNvSpPr/>
          <p:nvPr userDrawn="1"/>
        </p:nvSpPr>
        <p:spPr>
          <a:xfrm>
            <a:off x="110519" y="216024"/>
            <a:ext cx="144016" cy="144016"/>
          </a:xfrm>
          <a:prstGeom prst="ellipse">
            <a:avLst/>
          </a:prstGeom>
          <a:solidFill>
            <a:srgbClr val="F7B2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35150190-1174-48C7-AC56-587A82F85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7801" y="95639"/>
            <a:ext cx="1033504" cy="384786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C9ADDCE-DD63-42A1-80DF-464E34077563}"/>
              </a:ext>
            </a:extLst>
          </p:cNvPr>
          <p:cNvSpPr/>
          <p:nvPr userDrawn="1"/>
        </p:nvSpPr>
        <p:spPr>
          <a:xfrm>
            <a:off x="1" y="576064"/>
            <a:ext cx="12192000" cy="54000"/>
          </a:xfrm>
          <a:prstGeom prst="rect">
            <a:avLst/>
          </a:prstGeom>
          <a:solidFill>
            <a:srgbClr val="F7B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1D84F3-299D-44BA-8A5F-8C866A974BF7}"/>
              </a:ext>
            </a:extLst>
          </p:cNvPr>
          <p:cNvSpPr/>
          <p:nvPr userDrawn="1"/>
        </p:nvSpPr>
        <p:spPr>
          <a:xfrm>
            <a:off x="1" y="6641976"/>
            <a:ext cx="12192000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254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680C48-0F26-40DA-AB3E-FFDA75638C00}"/>
              </a:ext>
            </a:extLst>
          </p:cNvPr>
          <p:cNvSpPr txBox="1"/>
          <p:nvPr userDrawn="1"/>
        </p:nvSpPr>
        <p:spPr>
          <a:xfrm>
            <a:off x="47329" y="6623774"/>
            <a:ext cx="1944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汇聚全球资讯   助力学术科研</a:t>
            </a:r>
          </a:p>
        </p:txBody>
      </p:sp>
    </p:spTree>
    <p:extLst>
      <p:ext uri="{BB962C8B-B14F-4D97-AF65-F5344CB8AC3E}">
        <p14:creationId xmlns:p14="http://schemas.microsoft.com/office/powerpoint/2010/main" val="550551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5A69FA5-C7C9-401B-A904-A141605C1CCC}"/>
              </a:ext>
            </a:extLst>
          </p:cNvPr>
          <p:cNvSpPr/>
          <p:nvPr userDrawn="1"/>
        </p:nvSpPr>
        <p:spPr>
          <a:xfrm>
            <a:off x="1" y="-14834"/>
            <a:ext cx="12192000" cy="3704597"/>
          </a:xfrm>
          <a:prstGeom prst="rect">
            <a:avLst/>
          </a:prstGeom>
          <a:solidFill>
            <a:srgbClr val="7D2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16A3FF7-8701-49FE-9A93-8DBC147EF825}"/>
              </a:ext>
            </a:extLst>
          </p:cNvPr>
          <p:cNvSpPr/>
          <p:nvPr userDrawn="1"/>
        </p:nvSpPr>
        <p:spPr>
          <a:xfrm>
            <a:off x="248279" y="332656"/>
            <a:ext cx="11688278" cy="5832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445F43-E8C0-4E1E-9388-24BB5B8057C7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2647BE-9C22-40D8-B427-4F3B11FCBDCF}"/>
              </a:ext>
            </a:extLst>
          </p:cNvPr>
          <p:cNvSpPr/>
          <p:nvPr userDrawn="1"/>
        </p:nvSpPr>
        <p:spPr>
          <a:xfrm>
            <a:off x="248279" y="337383"/>
            <a:ext cx="11688278" cy="42689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903AEF-736A-B7F1-6988-3255F0869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475" y="620688"/>
            <a:ext cx="1689575" cy="6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0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0">
              <a:srgbClr val="088FB0"/>
            </a:gs>
            <a:gs pos="100000">
              <a:srgbClr val="00538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278045"/>
            <a:ext cx="2879004" cy="9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70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gradFill>
          <a:gsLst>
            <a:gs pos="0">
              <a:srgbClr val="088FB0"/>
            </a:gs>
            <a:gs pos="100000">
              <a:srgbClr val="00538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0334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999" y="1556793"/>
            <a:ext cx="5978221" cy="1325563"/>
          </a:xfrm>
        </p:spPr>
        <p:txBody>
          <a:bodyPr/>
          <a:lstStyle>
            <a:lvl1pPr>
              <a:defRPr b="1">
                <a:solidFill>
                  <a:srgbClr val="00B9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zh-CN" altLang="en-US" dirty="0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6095999" y="3068960"/>
            <a:ext cx="5978221" cy="3622176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4201"/>
          <a:stretch/>
        </p:blipFill>
        <p:spPr>
          <a:xfrm rot="5400000">
            <a:off x="-847068" y="847067"/>
            <a:ext cx="6858000" cy="51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59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3939">
          <p15:clr>
            <a:srgbClr val="FBAE40"/>
          </p15:clr>
        </p15:guide>
        <p15:guide id="4" orient="horz" pos="22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43CCB3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00B48D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993" y="1340768"/>
            <a:ext cx="10515163" cy="1325563"/>
          </a:xfrm>
        </p:spPr>
        <p:txBody>
          <a:bodyPr/>
          <a:lstStyle>
            <a:lvl1pPr>
              <a:defRPr>
                <a:solidFill>
                  <a:srgbClr val="00B48D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23" y="188641"/>
            <a:ext cx="2880750" cy="9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88FB0"/>
            </a:gs>
            <a:gs pos="100000">
              <a:srgbClr val="00538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51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94" r:id="rId3"/>
    <p:sldLayoutId id="2147483664" r:id="rId4"/>
    <p:sldLayoutId id="2147483662" r:id="rId5"/>
    <p:sldLayoutId id="2147483670" r:id="rId6"/>
    <p:sldLayoutId id="2147483665" r:id="rId7"/>
    <p:sldLayoutId id="2147483668" r:id="rId8"/>
    <p:sldLayoutId id="2147483691" r:id="rId9"/>
    <p:sldLayoutId id="2147483666" r:id="rId10"/>
    <p:sldLayoutId id="2147483667" r:id="rId11"/>
    <p:sldLayoutId id="2147483669" r:id="rId12"/>
    <p:sldLayoutId id="2147483671" r:id="rId13"/>
    <p:sldLayoutId id="2147483678" r:id="rId14"/>
    <p:sldLayoutId id="2147483681" r:id="rId15"/>
    <p:sldLayoutId id="2147483679" r:id="rId16"/>
    <p:sldLayoutId id="2147483690" r:id="rId17"/>
    <p:sldLayoutId id="2147483677" r:id="rId18"/>
    <p:sldLayoutId id="2147483676" r:id="rId19"/>
    <p:sldLayoutId id="2147483682" r:id="rId20"/>
    <p:sldLayoutId id="2147483683" r:id="rId21"/>
    <p:sldLayoutId id="2147483684" r:id="rId22"/>
    <p:sldLayoutId id="2147483693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75" r:id="rId29"/>
    <p:sldLayoutId id="2147483674" r:id="rId30"/>
    <p:sldLayoutId id="2147483692" r:id="rId3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691FB-4857-48CF-A036-64368299C005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5563C-9584-4852-95CC-648272556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1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journals.ap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journals.ap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9.png"/><Relationship Id="rId5" Type="http://schemas.openxmlformats.org/officeDocument/2006/relationships/hyperlink" Target="https://journals.aps.org/" TargetMode="Externa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journals.aps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s://journals.aps.org/prl/authors" TargetMode="Externa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ors.aps.org/Submissions/login/new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uthors.aps.org/Submissions/login/ne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>
            <a:spLocks/>
          </p:cNvSpPr>
          <p:nvPr/>
        </p:nvSpPr>
        <p:spPr>
          <a:xfrm>
            <a:off x="2173356" y="1544486"/>
            <a:ext cx="8309114" cy="275152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4800" b="1" dirty="0" smtClean="0">
                <a:latin typeface="Arial" panose="020B0604020202020204" pitchFamily="34" charset="0"/>
                <a:ea typeface="思源黑体" panose="020B0500000000000000" pitchFamily="34" charset="-122"/>
                <a:cs typeface="Arial" panose="020B0604020202020204" pitchFamily="34" charset="0"/>
              </a:rPr>
              <a:t>APS</a:t>
            </a:r>
          </a:p>
          <a:p>
            <a:pPr algn="ctr">
              <a:lnSpc>
                <a:spcPct val="120000"/>
              </a:lnSpc>
            </a:pPr>
            <a:r>
              <a:rPr lang="zh-CN" altLang="en-US" sz="4800" b="1" dirty="0" smtClean="0">
                <a:latin typeface="思源黑体" panose="020B0500000000000000" pitchFamily="34" charset="-122"/>
                <a:ea typeface="思源黑体" panose="020B0500000000000000" pitchFamily="34" charset="-122"/>
              </a:rPr>
              <a:t>美国物理学会数据库</a:t>
            </a:r>
            <a:endParaRPr lang="en-US" altLang="zh-CN" sz="4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dirty="0" smtClean="0">
                <a:latin typeface="思源黑体" panose="020B0500000000000000" pitchFamily="34" charset="-122"/>
                <a:ea typeface="思源黑体" panose="020B0500000000000000" pitchFamily="34" charset="-122"/>
              </a:rPr>
              <a:t>使用指南</a:t>
            </a:r>
            <a:endParaRPr lang="en-US" altLang="zh-CN" sz="48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8731" y="491655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2025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77" y="4773728"/>
            <a:ext cx="2754986" cy="133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21" y="2007501"/>
            <a:ext cx="2354079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82572"/>
            <a:ext cx="10515600" cy="6718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 of Modern Physics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现代物理学评论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5009" y="2272872"/>
            <a:ext cx="5032147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 smtClean="0"/>
              <a:t>2023 IF</a:t>
            </a:r>
            <a:r>
              <a:rPr lang="zh-CN" altLang="en-US" dirty="0" smtClean="0"/>
              <a:t>：</a:t>
            </a:r>
            <a:r>
              <a:rPr lang="en-US" altLang="zh-CN" dirty="0" smtClean="0"/>
              <a:t>45.9</a:t>
            </a:r>
            <a:r>
              <a:rPr lang="zh-CN" altLang="en-US" dirty="0" smtClean="0"/>
              <a:t>（领域 </a:t>
            </a:r>
            <a:r>
              <a:rPr lang="en-US" altLang="zh-CN" dirty="0" smtClean="0"/>
              <a:t>top1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en-US" altLang="zh-CN" dirty="0" smtClean="0"/>
              <a:t>JCR</a:t>
            </a:r>
            <a:r>
              <a:rPr lang="zh-CN" altLang="en-US" dirty="0" smtClean="0"/>
              <a:t>分区：</a:t>
            </a:r>
            <a:r>
              <a:rPr lang="en-US" altLang="zh-CN" dirty="0" smtClean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 smtClean="0"/>
              <a:t>收录领域</a:t>
            </a:r>
            <a:r>
              <a:rPr lang="zh-CN" altLang="en-US" dirty="0"/>
              <a:t>：物理：综合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被</a:t>
            </a:r>
            <a:r>
              <a:rPr lang="zh-CN" altLang="en-US" dirty="0"/>
              <a:t>引次数</a:t>
            </a:r>
            <a:r>
              <a:rPr lang="zh-CN" altLang="en-US" dirty="0" smtClean="0"/>
              <a:t>：</a:t>
            </a:r>
            <a:r>
              <a:rPr lang="en-US" altLang="zh-CN" dirty="0" smtClean="0"/>
              <a:t>57,818 (</a:t>
            </a:r>
            <a:r>
              <a:rPr lang="zh-CN" altLang="en-US" dirty="0" smtClean="0"/>
              <a:t>领域第二</a:t>
            </a:r>
            <a:r>
              <a:rPr lang="en-US" altLang="zh-CN" dirty="0" smtClean="0"/>
              <a:t>,</a:t>
            </a:r>
            <a:r>
              <a:rPr lang="zh-CN" altLang="en-US" dirty="0" smtClean="0"/>
              <a:t>仅次于</a:t>
            </a:r>
            <a:r>
              <a:rPr lang="en-US" altLang="zh-CN" dirty="0" smtClean="0"/>
              <a:t>PRL)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关注要点：涵盖物理全学科，物理学界</a:t>
            </a:r>
            <a:r>
              <a:rPr lang="zh-CN" altLang="en-US" dirty="0"/>
              <a:t>最权威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综述性</a:t>
            </a:r>
            <a:r>
              <a:rPr lang="zh-CN" altLang="en-US" dirty="0"/>
              <a:t>评论</a:t>
            </a:r>
            <a:r>
              <a:rPr lang="zh-CN" altLang="en-US" dirty="0" smtClean="0"/>
              <a:t>期刊</a:t>
            </a:r>
            <a:r>
              <a:rPr lang="zh-CN" altLang="en-US" dirty="0"/>
              <a:t>，</a:t>
            </a:r>
            <a:r>
              <a:rPr lang="zh-CN" altLang="en-US" dirty="0" smtClean="0"/>
              <a:t>一般不接受自由投稿。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——RMP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12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76467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Review A-E 《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》-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评论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4679" y="2099748"/>
            <a:ext cx="6643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 smtClean="0"/>
              <a:t>前身：</a:t>
            </a:r>
            <a:r>
              <a:rPr lang="en-US" altLang="zh-CN" i="1" dirty="0" smtClean="0"/>
              <a:t>Physical Review -</a:t>
            </a:r>
            <a:r>
              <a:rPr lang="en-US" altLang="zh-CN" dirty="0" smtClean="0"/>
              <a:t>《</a:t>
            </a:r>
            <a:r>
              <a:rPr lang="zh-CN" altLang="en-US" dirty="0" smtClean="0"/>
              <a:t>物理评论</a:t>
            </a:r>
            <a:r>
              <a:rPr lang="en-US" altLang="zh-CN" dirty="0" smtClean="0"/>
              <a:t>》</a:t>
            </a:r>
          </a:p>
          <a:p>
            <a:pPr>
              <a:lnSpc>
                <a:spcPct val="125000"/>
              </a:lnSpc>
            </a:pPr>
            <a:r>
              <a:rPr lang="zh-CN" altLang="en-US" dirty="0" smtClean="0"/>
              <a:t>拆分时间：</a:t>
            </a:r>
            <a:r>
              <a:rPr lang="en-US" altLang="zh-CN" dirty="0" smtClean="0"/>
              <a:t>1970—PR ABCD</a:t>
            </a:r>
            <a:r>
              <a:rPr lang="zh-CN" altLang="en-US" dirty="0" smtClean="0"/>
              <a:t>；</a:t>
            </a:r>
            <a:r>
              <a:rPr lang="en-US" altLang="zh-CN" dirty="0" smtClean="0"/>
              <a:t>1993—PRE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/>
              <a:t>SCI</a:t>
            </a:r>
            <a:r>
              <a:rPr lang="zh-CN" altLang="en-US" dirty="0" smtClean="0"/>
              <a:t>收录：</a:t>
            </a:r>
            <a:r>
              <a:rPr lang="en-US" altLang="zh-CN" dirty="0"/>
              <a:t>Q1&amp;Q2</a:t>
            </a:r>
          </a:p>
          <a:p>
            <a:pPr>
              <a:lnSpc>
                <a:spcPct val="125000"/>
              </a:lnSpc>
            </a:pP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关注要点：每本刊对应一个子领域。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en-US" altLang="zh-CN" dirty="0"/>
              <a:t>PR</a:t>
            </a:r>
            <a:r>
              <a:rPr lang="en-US" altLang="zh-CN" dirty="0" smtClean="0"/>
              <a:t>A</a:t>
            </a:r>
            <a:r>
              <a:rPr lang="zh-CN" altLang="en-US" dirty="0" smtClean="0"/>
              <a:t>：原子</a:t>
            </a:r>
            <a:r>
              <a:rPr lang="zh-CN" altLang="en-US" dirty="0"/>
              <a:t>、分子和光物理</a:t>
            </a:r>
            <a:r>
              <a:rPr lang="zh-CN" altLang="en-US" dirty="0" smtClean="0"/>
              <a:t>；</a:t>
            </a:r>
            <a:r>
              <a:rPr lang="en-US" altLang="zh-CN" dirty="0" smtClean="0"/>
              <a:t>PRB:</a:t>
            </a:r>
            <a:r>
              <a:rPr lang="zh-CN" altLang="en-US" dirty="0" smtClean="0"/>
              <a:t>凝聚态</a:t>
            </a:r>
            <a:r>
              <a:rPr lang="zh-CN" altLang="en-US" dirty="0"/>
              <a:t>物理</a:t>
            </a:r>
            <a:r>
              <a:rPr lang="zh-CN" altLang="en-US" dirty="0" smtClean="0"/>
              <a:t>与</a:t>
            </a:r>
            <a:r>
              <a:rPr lang="zh-CN" altLang="en-US" dirty="0"/>
              <a:t>材料</a:t>
            </a:r>
            <a:r>
              <a:rPr lang="zh-CN" altLang="en-US" dirty="0" smtClean="0"/>
              <a:t>物理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en-US" altLang="zh-CN" dirty="0" smtClean="0"/>
              <a:t>PRC</a:t>
            </a:r>
            <a:r>
              <a:rPr lang="zh-CN" altLang="en-US" dirty="0" smtClean="0"/>
              <a:t>：核物理；            </a:t>
            </a:r>
            <a:r>
              <a:rPr lang="en-US" altLang="zh-CN" dirty="0" smtClean="0"/>
              <a:t>PRD</a:t>
            </a:r>
            <a:r>
              <a:rPr lang="zh-CN" altLang="en-US" dirty="0" smtClean="0"/>
              <a:t>：粒子</a:t>
            </a:r>
            <a:r>
              <a:rPr lang="zh-CN" altLang="en-US" dirty="0"/>
              <a:t>与场</a:t>
            </a:r>
            <a:r>
              <a:rPr lang="zh-CN" altLang="en-US" dirty="0" smtClean="0"/>
              <a:t>物理、天体物理学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en-US" altLang="zh-CN" dirty="0" smtClean="0"/>
              <a:t>PRE</a:t>
            </a:r>
            <a:r>
              <a:rPr lang="zh-CN" altLang="en-US" dirty="0" smtClean="0"/>
              <a:t>：</a:t>
            </a:r>
            <a:r>
              <a:rPr lang="zh-CN" altLang="en-US" dirty="0"/>
              <a:t>统计、</a:t>
            </a:r>
            <a:r>
              <a:rPr lang="zh-CN" altLang="en-US" dirty="0" smtClean="0"/>
              <a:t>非线性</a:t>
            </a:r>
            <a:r>
              <a:rPr lang="zh-CN" altLang="en-US" dirty="0"/>
              <a:t>和软体</a:t>
            </a:r>
            <a:r>
              <a:rPr lang="zh-CN" altLang="en-US" dirty="0" smtClean="0"/>
              <a:t>物理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跨学科期刊</a:t>
            </a:r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962121" y="2007501"/>
            <a:ext cx="2371193" cy="3046817"/>
            <a:chOff x="1962121" y="2007501"/>
            <a:chExt cx="2371193" cy="30468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21" y="2007501"/>
              <a:ext cx="2354080" cy="3046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2121" y="2030651"/>
              <a:ext cx="2371193" cy="2618622"/>
            </a:xfrm>
            <a:prstGeom prst="rect">
              <a:avLst/>
            </a:prstGeom>
          </p:spPr>
        </p:pic>
      </p:grpSp>
      <p:sp>
        <p:nvSpPr>
          <p:cNvPr id="9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 smtClean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 A-E</a:t>
            </a:r>
          </a:p>
        </p:txBody>
      </p:sp>
    </p:spTree>
    <p:extLst>
      <p:ext uri="{BB962C8B-B14F-4D97-AF65-F5344CB8AC3E}">
        <p14:creationId xmlns:p14="http://schemas.microsoft.com/office/powerpoint/2010/main" val="2170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21" y="2007501"/>
            <a:ext cx="2354079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70884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Review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5329" y="2212316"/>
            <a:ext cx="4326826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 smtClean="0"/>
              <a:t>2023 IF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11.6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/>
              <a:t>JCR</a:t>
            </a:r>
            <a:r>
              <a:rPr lang="zh-CN" altLang="en-US" dirty="0" smtClean="0"/>
              <a:t>分区：</a:t>
            </a:r>
            <a:r>
              <a:rPr lang="en-US" altLang="zh-CN" dirty="0" smtClean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 smtClean="0"/>
              <a:t>收录领域</a:t>
            </a:r>
            <a:r>
              <a:rPr lang="zh-CN" altLang="en-US" dirty="0"/>
              <a:t>：物理：</a:t>
            </a:r>
            <a:r>
              <a:rPr lang="zh-CN" altLang="en-US" dirty="0" smtClean="0"/>
              <a:t>综合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关注要点：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涵盖物理全学科，审稿标准与</a:t>
            </a:r>
            <a:r>
              <a:rPr lang="en-US" altLang="zh-CN" dirty="0" smtClean="0"/>
              <a:t>PRL</a:t>
            </a:r>
            <a:r>
              <a:rPr lang="zh-CN" altLang="en-US" dirty="0" smtClean="0"/>
              <a:t>齐平。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除快报外也发表长篇论文。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——PRX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25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24" y="2007501"/>
            <a:ext cx="2178474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75231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PRX Quantum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量子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44849" y="2203622"/>
            <a:ext cx="5262979" cy="2654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 smtClean="0"/>
              <a:t>创刊年：</a:t>
            </a:r>
            <a:r>
              <a:rPr lang="en-US" altLang="zh-CN" dirty="0" smtClean="0"/>
              <a:t>2020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/>
              <a:t>2023 IF</a:t>
            </a:r>
            <a:r>
              <a:rPr lang="zh-CN" altLang="en-US" dirty="0" smtClean="0"/>
              <a:t>：</a:t>
            </a:r>
            <a:r>
              <a:rPr lang="en-US" altLang="zh-CN" dirty="0" smtClean="0"/>
              <a:t>9.3</a:t>
            </a:r>
            <a:r>
              <a:rPr lang="zh-CN" altLang="en-US" dirty="0" smtClean="0"/>
              <a:t>（</a:t>
            </a:r>
            <a:r>
              <a:rPr lang="zh-CN" altLang="en-US" dirty="0"/>
              <a:t>量子科技领域</a:t>
            </a:r>
            <a:r>
              <a:rPr lang="zh-CN" altLang="en-US" dirty="0" smtClean="0"/>
              <a:t> </a:t>
            </a:r>
            <a:r>
              <a:rPr lang="en-US" altLang="zh-CN" dirty="0"/>
              <a:t>top1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en-US" altLang="zh-CN" dirty="0" smtClean="0"/>
              <a:t>JCR</a:t>
            </a:r>
            <a:r>
              <a:rPr lang="zh-CN" altLang="en-US" dirty="0" smtClean="0"/>
              <a:t>分区：</a:t>
            </a:r>
            <a:r>
              <a:rPr lang="en-US" altLang="zh-CN" dirty="0" smtClean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 smtClean="0"/>
              <a:t>收录</a:t>
            </a:r>
            <a:r>
              <a:rPr lang="zh-CN" altLang="en-US" dirty="0"/>
              <a:t>领域：应用物理；量子</a:t>
            </a:r>
            <a:r>
              <a:rPr lang="zh-CN" altLang="en-US" dirty="0" smtClean="0"/>
              <a:t>科技</a:t>
            </a:r>
            <a:r>
              <a:rPr lang="zh-CN" altLang="en-US" dirty="0"/>
              <a:t>；物理：综合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 smtClean="0"/>
          </a:p>
          <a:p>
            <a:r>
              <a:rPr lang="zh-CN" altLang="en-US" dirty="0" smtClean="0"/>
              <a:t>关注要点：涵盖量子</a:t>
            </a:r>
            <a:r>
              <a:rPr lang="zh-CN" altLang="en-US" dirty="0"/>
              <a:t>科学和</a:t>
            </a:r>
            <a:r>
              <a:rPr lang="zh-CN" altLang="en-US" dirty="0" smtClean="0"/>
              <a:t>技术研究的</a:t>
            </a:r>
            <a:r>
              <a:rPr lang="zh-CN" altLang="en-US" dirty="0"/>
              <a:t>所有主题，</a:t>
            </a:r>
            <a:endParaRPr lang="en-US" altLang="zh-CN" dirty="0"/>
          </a:p>
          <a:p>
            <a:r>
              <a:rPr lang="zh-CN" altLang="en-US" dirty="0"/>
              <a:t>包括</a:t>
            </a:r>
            <a:r>
              <a:rPr lang="zh-CN" altLang="en-US" dirty="0" smtClean="0"/>
              <a:t>物理</a:t>
            </a:r>
            <a:r>
              <a:rPr lang="zh-CN" altLang="en-US" dirty="0"/>
              <a:t>、计算机科学、数学</a:t>
            </a:r>
            <a:r>
              <a:rPr lang="zh-CN" altLang="en-US" dirty="0" smtClean="0"/>
              <a:t>、化学</a:t>
            </a:r>
            <a:r>
              <a:rPr lang="zh-CN" altLang="en-US" dirty="0"/>
              <a:t>、材料等不同</a:t>
            </a:r>
            <a:endParaRPr lang="en-US" altLang="zh-CN" dirty="0"/>
          </a:p>
          <a:p>
            <a:r>
              <a:rPr lang="zh-CN" altLang="en-US" dirty="0"/>
              <a:t>学科的量子信息内容。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 smtClean="0">
                <a:solidFill>
                  <a:schemeClr val="bg1"/>
                </a:solidFill>
                <a:latin typeface="+mn-ea"/>
                <a:ea typeface="+mn-ea"/>
              </a:rPr>
              <a:t>新刊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——PRX Quantum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69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32" y="2007501"/>
            <a:ext cx="2170857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081264"/>
            <a:ext cx="8580438" cy="6858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PRX Life 《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辑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生命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84399" y="2007501"/>
            <a:ext cx="551903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 smtClean="0"/>
              <a:t>创刊年：</a:t>
            </a:r>
            <a:r>
              <a:rPr lang="en-US" altLang="zh-CN" dirty="0" smtClean="0"/>
              <a:t>2023</a:t>
            </a:r>
          </a:p>
          <a:p>
            <a:pPr>
              <a:lnSpc>
                <a:spcPct val="125000"/>
              </a:lnSpc>
            </a:pPr>
            <a:r>
              <a:rPr lang="zh-CN" altLang="en-US" dirty="0" smtClean="0"/>
              <a:t>更新频率：</a:t>
            </a:r>
            <a:r>
              <a:rPr lang="en-US" altLang="zh-CN" dirty="0" smtClean="0"/>
              <a:t>4</a:t>
            </a:r>
            <a:r>
              <a:rPr lang="zh-CN" altLang="en-US" dirty="0" smtClean="0"/>
              <a:t>期</a:t>
            </a:r>
            <a:r>
              <a:rPr lang="en-US" altLang="zh-CN" dirty="0" smtClean="0"/>
              <a:t>/</a:t>
            </a:r>
            <a:r>
              <a:rPr lang="zh-CN" altLang="en-US" dirty="0" smtClean="0"/>
              <a:t>年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创刊目的：</a:t>
            </a:r>
            <a:r>
              <a:rPr lang="zh-CN" altLang="en-US" dirty="0"/>
              <a:t>发表物理学和生物学领域最重要的</a:t>
            </a:r>
            <a:r>
              <a:rPr lang="zh-CN" altLang="en-US" dirty="0" smtClean="0"/>
              <a:t>发现，</a:t>
            </a:r>
            <a:r>
              <a:rPr lang="zh-CN" altLang="en-US" dirty="0"/>
              <a:t>弥合物理科学和生命科学之间的</a:t>
            </a:r>
            <a:r>
              <a:rPr lang="zh-CN" altLang="en-US" dirty="0" smtClean="0"/>
              <a:t>鸿沟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关注要点</a:t>
            </a:r>
            <a:r>
              <a:rPr lang="en-US" altLang="zh-CN" dirty="0" smtClean="0"/>
              <a:t>: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/>
              <a:t>-</a:t>
            </a:r>
            <a:r>
              <a:rPr lang="zh-CN" altLang="en-US" dirty="0" smtClean="0"/>
              <a:t>首本聚焦生物物理学和定量生物学研究的</a:t>
            </a:r>
            <a:r>
              <a:rPr lang="zh-CN" altLang="en-US" dirty="0"/>
              <a:t>跨学科</a:t>
            </a:r>
            <a:r>
              <a:rPr lang="zh-CN" altLang="en-US" dirty="0" smtClean="0"/>
              <a:t>期刊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en-US" altLang="zh-CN" dirty="0" smtClean="0"/>
              <a:t>-</a:t>
            </a:r>
            <a:r>
              <a:rPr lang="zh-CN" altLang="en-US" dirty="0" smtClean="0"/>
              <a:t>文章</a:t>
            </a:r>
            <a:r>
              <a:rPr lang="zh-CN" altLang="en-US" dirty="0"/>
              <a:t>处理</a:t>
            </a:r>
            <a:r>
              <a:rPr lang="zh-CN" altLang="en-US" dirty="0" smtClean="0"/>
              <a:t>费减免政策生效中，截至</a:t>
            </a:r>
            <a:r>
              <a:rPr lang="en-US" altLang="zh-CN" dirty="0" smtClean="0"/>
              <a:t>24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</a:t>
            </a:r>
            <a:r>
              <a:rPr lang="en-US" altLang="zh-CN" dirty="0" smtClean="0"/>
              <a:t>31</a:t>
            </a:r>
            <a:r>
              <a:rPr lang="zh-CN" altLang="en-US" dirty="0" smtClean="0"/>
              <a:t>日</a:t>
            </a: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新刊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——PRX </a:t>
            </a:r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Life</a:t>
            </a:r>
            <a:endParaRPr lang="en-US" altLang="zh-CN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78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0481" y="1626716"/>
            <a:ext cx="8257355" cy="44920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956139" y="1170046"/>
            <a:ext cx="310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数据库</a:t>
            </a:r>
            <a:r>
              <a:rPr lang="zh-CN" alt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主页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功能分区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3270788"/>
            <a:ext cx="4973982" cy="535370"/>
            <a:chOff x="-347172" y="2567947"/>
            <a:chExt cx="6737811" cy="535370"/>
          </a:xfrm>
        </p:grpSpPr>
        <p:sp>
          <p:nvSpPr>
            <p:cNvPr id="7" name="矩形 6"/>
            <p:cNvSpPr/>
            <p:nvPr/>
          </p:nvSpPr>
          <p:spPr>
            <a:xfrm>
              <a:off x="2300249" y="2799080"/>
              <a:ext cx="4090390" cy="30423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7172" y="2567947"/>
              <a:ext cx="2647421" cy="535370"/>
            </a:xfrm>
            <a:prstGeom prst="rect">
              <a:avLst/>
            </a:prstGeom>
            <a:solidFill>
              <a:srgbClr val="A20054"/>
            </a:solidFill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</a:rPr>
                <a:t>首页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+mn-ea"/>
                </a:rPr>
                <a:t>|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</a:rPr>
                <a:t>期刊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|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</a:rPr>
                <a:t>投稿人说明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+mn-ea"/>
                </a:rPr>
                <a:t>|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</a:rPr>
                <a:t>审稿人说明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992750" y="1693066"/>
            <a:ext cx="4404546" cy="638705"/>
            <a:chOff x="7830659" y="2006224"/>
            <a:chExt cx="4404546" cy="638705"/>
          </a:xfrm>
        </p:grpSpPr>
        <p:sp>
          <p:nvSpPr>
            <p:cNvPr id="9" name="矩形 8"/>
            <p:cNvSpPr/>
            <p:nvPr/>
          </p:nvSpPr>
          <p:spPr>
            <a:xfrm>
              <a:off x="7830659" y="2016385"/>
              <a:ext cx="2413186" cy="334585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243845" y="2006224"/>
              <a:ext cx="1991360" cy="638705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/>
                <a:t>检索入口</a:t>
              </a:r>
              <a:endParaRPr lang="en-US" altLang="zh-CN" sz="1400" dirty="0" smtClean="0"/>
            </a:p>
            <a:p>
              <a:pPr algn="ctr"/>
              <a:r>
                <a:rPr lang="zh-CN" altLang="en-US" sz="1400" dirty="0"/>
                <a:t>简单</a:t>
              </a:r>
              <a:r>
                <a:rPr lang="zh-CN" altLang="en-US" sz="1400" dirty="0" smtClean="0"/>
                <a:t>检索</a:t>
              </a:r>
              <a:r>
                <a:rPr lang="en-US" altLang="zh-CN" sz="1400" dirty="0" smtClean="0"/>
                <a:t>&amp;</a:t>
              </a:r>
              <a:r>
                <a:rPr lang="zh-CN" altLang="en-US" sz="1400" dirty="0"/>
                <a:t>文章检索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4986" y="3953947"/>
            <a:ext cx="6552754" cy="2084873"/>
            <a:chOff x="1138799" y="2804984"/>
            <a:chExt cx="5246760" cy="347917"/>
          </a:xfrm>
        </p:grpSpPr>
        <p:sp>
          <p:nvSpPr>
            <p:cNvPr id="14" name="矩形 13"/>
            <p:cNvSpPr/>
            <p:nvPr/>
          </p:nvSpPr>
          <p:spPr>
            <a:xfrm>
              <a:off x="2114653" y="2804984"/>
              <a:ext cx="4270906" cy="34791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38799" y="2804984"/>
              <a:ext cx="973241" cy="147648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精选</a:t>
              </a:r>
              <a:r>
                <a:rPr lang="zh-CN" altLang="en-US" sz="1600" dirty="0" smtClean="0"/>
                <a:t>文章</a:t>
              </a:r>
              <a:endParaRPr lang="en-US" altLang="zh-CN" sz="1600" dirty="0" smtClean="0"/>
            </a:p>
            <a:p>
              <a:pPr algn="ctr"/>
              <a:r>
                <a:rPr lang="zh-CN" altLang="en-US" sz="1200" dirty="0" smtClean="0"/>
                <a:t>封面</a:t>
              </a:r>
              <a:r>
                <a:rPr lang="zh-CN" altLang="en-US" sz="1200" dirty="0"/>
                <a:t>文章</a:t>
              </a:r>
              <a:endParaRPr lang="en-US" altLang="zh-CN" sz="1200" dirty="0"/>
            </a:p>
            <a:p>
              <a:pPr algn="ctr"/>
              <a:r>
                <a:rPr lang="zh-CN" altLang="en-US" sz="1200" dirty="0"/>
                <a:t>编辑推荐</a:t>
              </a:r>
              <a:endParaRPr lang="en-US" altLang="zh-CN" sz="1200" dirty="0"/>
            </a:p>
            <a:p>
              <a:pPr algn="ctr"/>
              <a:r>
                <a:rPr lang="zh-CN" altLang="en-US" sz="1200" dirty="0"/>
                <a:t>新闻</a:t>
              </a:r>
              <a:r>
                <a:rPr lang="zh-CN" altLang="en-US" sz="1200" dirty="0" smtClean="0"/>
                <a:t>评论</a:t>
              </a:r>
              <a:endParaRPr lang="en-US" altLang="zh-CN" sz="1200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573042" y="4222624"/>
            <a:ext cx="3434083" cy="1047249"/>
            <a:chOff x="7659648" y="2004481"/>
            <a:chExt cx="4314832" cy="327239"/>
          </a:xfrm>
        </p:grpSpPr>
        <p:sp>
          <p:nvSpPr>
            <p:cNvPr id="17" name="矩形 16"/>
            <p:cNvSpPr/>
            <p:nvPr/>
          </p:nvSpPr>
          <p:spPr>
            <a:xfrm>
              <a:off x="7659648" y="2006226"/>
              <a:ext cx="2422186" cy="325494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058091" y="2004481"/>
              <a:ext cx="1916389" cy="224713"/>
            </a:xfrm>
            <a:prstGeom prst="rect">
              <a:avLst/>
            </a:prstGeom>
            <a:solidFill>
              <a:srgbClr val="A200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投稿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</a:rPr>
                <a:t>入口</a:t>
              </a:r>
              <a:endParaRPr lang="en-US" altLang="zh-CN" sz="1600" dirty="0" smtClean="0">
                <a:solidFill>
                  <a:schemeClr val="bg1"/>
                </a:solidFill>
                <a:latin typeface="+mn-ea"/>
              </a:endParaRPr>
            </a:p>
            <a:p>
              <a:pPr>
                <a:lnSpc>
                  <a:spcPct val="50000"/>
                </a:lnSpc>
              </a:pPr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r>
                <a:rPr lang="zh-CN" altLang="en-US" sz="1600" dirty="0" smtClean="0">
                  <a:solidFill>
                    <a:schemeClr val="bg1"/>
                  </a:solidFill>
                  <a:latin typeface="+mn-ea"/>
                </a:rPr>
                <a:t>审稿人申请</a:t>
              </a:r>
              <a:endParaRPr lang="en-US" altLang="zh-CN" sz="1600" dirty="0" smtClean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73043" y="5419909"/>
            <a:ext cx="3434082" cy="688328"/>
            <a:chOff x="8484571" y="2006224"/>
            <a:chExt cx="3420711" cy="688328"/>
          </a:xfrm>
        </p:grpSpPr>
        <p:sp>
          <p:nvSpPr>
            <p:cNvPr id="21" name="矩形 20"/>
            <p:cNvSpPr/>
            <p:nvPr/>
          </p:nvSpPr>
          <p:spPr>
            <a:xfrm>
              <a:off x="8484571" y="2016385"/>
              <a:ext cx="1920259" cy="67816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0404832" y="2006224"/>
              <a:ext cx="1500450" cy="688328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邮件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提醒</a:t>
              </a:r>
              <a:endParaRPr lang="en-US" altLang="zh-CN" sz="14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可自定义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期刊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&amp;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领域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94657" y="978015"/>
            <a:ext cx="3084745" cy="4718750"/>
            <a:chOff x="8442971" y="1104150"/>
            <a:chExt cx="3084745" cy="471875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2971" y="1268295"/>
              <a:ext cx="2781264" cy="455460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0119458" y="1104150"/>
              <a:ext cx="1408258" cy="423880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/>
                <a:t>APS</a:t>
              </a:r>
              <a:r>
                <a:rPr lang="zh-CN" altLang="en-US" sz="1400" dirty="0" smtClean="0"/>
                <a:t>学会通知</a:t>
              </a:r>
              <a:endParaRPr lang="zh-CN" altLang="en-US" sz="14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702669" y="1423507"/>
            <a:ext cx="3190767" cy="4695297"/>
            <a:chOff x="7256118" y="1743656"/>
            <a:chExt cx="2970175" cy="448442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6118" y="2006222"/>
              <a:ext cx="2686669" cy="4221858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8860252" y="1743656"/>
              <a:ext cx="1366041" cy="47898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/>
                <a:t>APS</a:t>
              </a:r>
              <a:r>
                <a:rPr lang="zh-CN" altLang="en-US" sz="1200" dirty="0" smtClean="0"/>
                <a:t>招聘启事</a:t>
              </a:r>
              <a:endParaRPr lang="en-US" altLang="zh-CN" sz="1200" dirty="0" smtClean="0"/>
            </a:p>
            <a:p>
              <a:pPr algn="ctr"/>
              <a:r>
                <a:rPr lang="en-US" altLang="zh-CN" sz="1200" dirty="0" smtClean="0"/>
                <a:t>-</a:t>
              </a:r>
              <a:r>
                <a:rPr lang="zh-CN" altLang="en-US" sz="1200" dirty="0" smtClean="0"/>
                <a:t>主编 副主编 编辑</a:t>
              </a:r>
              <a:endParaRPr lang="zh-CN" altLang="en-US" sz="1200" dirty="0"/>
            </a:p>
          </p:txBody>
        </p:sp>
      </p:grpSp>
      <p:sp>
        <p:nvSpPr>
          <p:cNvPr id="26" name="标题 1"/>
          <p:cNvSpPr txBox="1">
            <a:spLocks/>
          </p:cNvSpPr>
          <p:nvPr/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平台首页</a:t>
            </a:r>
          </a:p>
        </p:txBody>
      </p:sp>
    </p:spTree>
    <p:extLst>
      <p:ext uri="{BB962C8B-B14F-4D97-AF65-F5344CB8AC3E}">
        <p14:creationId xmlns:p14="http://schemas.microsoft.com/office/powerpoint/2010/main" val="3177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11358" y="978015"/>
            <a:ext cx="10356443" cy="4485153"/>
            <a:chOff x="91439" y="1452184"/>
            <a:chExt cx="10356443" cy="448515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1592" y="1939691"/>
              <a:ext cx="8196290" cy="399764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组合 1"/>
            <p:cNvGrpSpPr/>
            <p:nvPr/>
          </p:nvGrpSpPr>
          <p:grpSpPr>
            <a:xfrm>
              <a:off x="91439" y="1452184"/>
              <a:ext cx="5166142" cy="2473639"/>
              <a:chOff x="266417" y="1481228"/>
              <a:chExt cx="5137360" cy="247283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2295169" y="1481228"/>
                <a:ext cx="3108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&gt; </a:t>
                </a:r>
                <a:r>
                  <a:rPr lang="en-US" altLang="zh-CN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linkClick r:id="rId4"/>
                  </a:rPr>
                  <a:t>APS</a:t>
                </a:r>
                <a:r>
                  <a:rPr lang="zh-CN" altLang="en-US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linkClick r:id="rId4"/>
                  </a:rPr>
                  <a:t>数据库</a:t>
                </a:r>
                <a:r>
                  <a:rPr lang="zh-CN" altLang="en-US" b="1" u="sng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linkClick r:id="rId4"/>
                  </a:rPr>
                  <a:t>主页</a:t>
                </a:r>
                <a:r>
                  <a:rPr lang="en-US" altLang="zh-CN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&gt; Journals</a:t>
                </a:r>
                <a:endParaRPr lang="zh-CN" altLang="en-US" b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266417" y="2636383"/>
                <a:ext cx="3359379" cy="1317680"/>
                <a:chOff x="1673233" y="2594078"/>
                <a:chExt cx="4626550" cy="1370014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5614157" y="3599156"/>
                  <a:ext cx="685626" cy="364936"/>
                </a:xfrm>
                <a:prstGeom prst="rect">
                  <a:avLst/>
                </a:prstGeom>
                <a:noFill/>
                <a:ln w="19050">
                  <a:solidFill>
                    <a:srgbClr val="A200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1673233" y="2594078"/>
                  <a:ext cx="2447990" cy="630505"/>
                </a:xfrm>
                <a:prstGeom prst="rect">
                  <a:avLst/>
                </a:prstGeom>
                <a:solidFill>
                  <a:srgbClr val="A200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600" dirty="0" smtClean="0"/>
                    <a:t>点击</a:t>
                  </a:r>
                  <a:r>
                    <a:rPr lang="en-US" altLang="zh-CN" sz="1600" dirty="0" smtClean="0"/>
                    <a:t>Journals</a:t>
                  </a:r>
                </a:p>
                <a:p>
                  <a:pPr algn="ctr"/>
                  <a:r>
                    <a:rPr lang="zh-CN" altLang="en-US" sz="1600" dirty="0" smtClean="0"/>
                    <a:t>进入期刊主页</a:t>
                  </a:r>
                  <a:endParaRPr lang="zh-CN" altLang="en-US" sz="1600" dirty="0"/>
                </a:p>
              </p:txBody>
            </p:sp>
          </p:grpSp>
        </p:grpSp>
      </p:grpSp>
      <p:sp>
        <p:nvSpPr>
          <p:cNvPr id="11" name="矩形 10"/>
          <p:cNvSpPr/>
          <p:nvPr/>
        </p:nvSpPr>
        <p:spPr>
          <a:xfrm>
            <a:off x="3927014" y="1501027"/>
            <a:ext cx="500628" cy="351110"/>
          </a:xfrm>
          <a:prstGeom prst="rect">
            <a:avLst/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>
            <a:stCxn id="15" idx="3"/>
            <a:endCxn id="11" idx="1"/>
          </p:cNvCxnSpPr>
          <p:nvPr/>
        </p:nvCxnSpPr>
        <p:spPr>
          <a:xfrm flipV="1">
            <a:off x="2098823" y="1676582"/>
            <a:ext cx="1828191" cy="76027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肘形连接符 11"/>
          <p:cNvCxnSpPr>
            <a:stCxn id="15" idx="3"/>
          </p:cNvCxnSpPr>
          <p:nvPr/>
        </p:nvCxnSpPr>
        <p:spPr>
          <a:xfrm>
            <a:off x="2098823" y="2436855"/>
            <a:ext cx="1090106" cy="88373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标题 1"/>
          <p:cNvSpPr txBox="1">
            <a:spLocks/>
          </p:cNvSpPr>
          <p:nvPr/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 smtClean="0">
                <a:solidFill>
                  <a:schemeClr val="bg1"/>
                </a:solidFill>
                <a:latin typeface="+mn-ea"/>
                <a:ea typeface="+mn-ea"/>
              </a:rPr>
              <a:t>期刊入口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90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52037" y="978015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数据库</a:t>
            </a:r>
            <a:r>
              <a:rPr lang="zh-CN" alt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主页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 Journals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70977" y="1438173"/>
            <a:ext cx="9365659" cy="3620173"/>
            <a:chOff x="721448" y="1845614"/>
            <a:chExt cx="9365659" cy="362017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0561" y="1845614"/>
              <a:ext cx="7856546" cy="362017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/>
            <p:cNvSpPr/>
            <p:nvPr/>
          </p:nvSpPr>
          <p:spPr>
            <a:xfrm>
              <a:off x="721448" y="3154256"/>
              <a:ext cx="1509113" cy="501445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期刊快捷入口</a:t>
              </a:r>
              <a:endParaRPr lang="zh-CN" altLang="en-US" sz="1600" dirty="0"/>
            </a:p>
          </p:txBody>
        </p:sp>
      </p:grpSp>
      <p:sp>
        <p:nvSpPr>
          <p:cNvPr id="20" name="矩形 19"/>
          <p:cNvSpPr/>
          <p:nvPr/>
        </p:nvSpPr>
        <p:spPr>
          <a:xfrm>
            <a:off x="2080090" y="2766467"/>
            <a:ext cx="7538471" cy="2231469"/>
          </a:xfrm>
          <a:prstGeom prst="rect">
            <a:avLst/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2068515" y="1956405"/>
            <a:ext cx="8859908" cy="3851592"/>
            <a:chOff x="2219114" y="2873635"/>
            <a:chExt cx="8859908" cy="385159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9114" y="2873635"/>
              <a:ext cx="7856546" cy="383193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990932" y="3418315"/>
              <a:ext cx="8088090" cy="3306912"/>
              <a:chOff x="3002380" y="3401119"/>
              <a:chExt cx="8088090" cy="330691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002380" y="3412694"/>
                <a:ext cx="6465584" cy="3295337"/>
              </a:xfrm>
              <a:prstGeom prst="rect">
                <a:avLst/>
              </a:prstGeom>
              <a:noFill/>
              <a:ln w="19050">
                <a:solidFill>
                  <a:srgbClr val="A200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9467964" y="3401119"/>
                <a:ext cx="1622506" cy="1882471"/>
              </a:xfrm>
              <a:prstGeom prst="rect">
                <a:avLst/>
              </a:prstGeom>
              <a:solidFill>
                <a:srgbClr val="A200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1400" dirty="0" smtClean="0"/>
              </a:p>
              <a:p>
                <a:pPr algn="ctr"/>
                <a:r>
                  <a:rPr lang="en-US" altLang="zh-CN" sz="1400" dirty="0" smtClean="0"/>
                  <a:t>APS</a:t>
                </a:r>
                <a:r>
                  <a:rPr lang="zh-CN" altLang="en-US" sz="1400" dirty="0" smtClean="0"/>
                  <a:t>期刊单独介绍</a:t>
                </a:r>
                <a:endParaRPr lang="en-US" altLang="zh-CN" sz="1400" dirty="0" smtClean="0"/>
              </a:p>
              <a:p>
                <a:pPr algn="ctr"/>
                <a:r>
                  <a:rPr lang="zh-CN" altLang="en-US" sz="1400" dirty="0" smtClean="0"/>
                  <a:t>期刊类型</a:t>
                </a:r>
                <a:endParaRPr lang="en-US" altLang="zh-CN" sz="1400" dirty="0" smtClean="0"/>
              </a:p>
              <a:p>
                <a:pPr algn="ctr"/>
                <a:r>
                  <a:rPr lang="zh-CN" altLang="en-US" sz="1400" dirty="0" smtClean="0"/>
                  <a:t>文章类型</a:t>
                </a:r>
                <a:endParaRPr lang="en-US" altLang="zh-CN" sz="1400" dirty="0" smtClean="0"/>
              </a:p>
              <a:p>
                <a:pPr algn="ctr"/>
                <a:r>
                  <a:rPr lang="zh-CN" altLang="en-US" sz="1400" dirty="0" smtClean="0"/>
                  <a:t>专注领域</a:t>
                </a:r>
                <a:endParaRPr lang="en-US" altLang="zh-CN" sz="1400" dirty="0" smtClean="0"/>
              </a:p>
              <a:p>
                <a:pPr algn="ctr"/>
                <a:endParaRPr lang="en-US" altLang="zh-CN" sz="1400" dirty="0" smtClean="0"/>
              </a:p>
              <a:p>
                <a:pPr algn="ctr"/>
                <a:endParaRPr lang="en-US" altLang="zh-CN" sz="1400" dirty="0" smtClean="0"/>
              </a:p>
              <a:p>
                <a:pPr algn="ctr"/>
                <a:r>
                  <a:rPr lang="zh-CN" altLang="en-US" sz="1400" dirty="0" smtClean="0"/>
                  <a:t>点击下方按钮跳转至对应期刊主页</a:t>
                </a:r>
                <a:endParaRPr lang="en-US" altLang="zh-CN" sz="1400" dirty="0" smtClean="0"/>
              </a:p>
              <a:p>
                <a:pPr algn="ctr"/>
                <a:endParaRPr lang="zh-CN" altLang="en-US" sz="1400" dirty="0"/>
              </a:p>
            </p:txBody>
          </p:sp>
        </p:grpSp>
      </p:grpSp>
      <p:sp>
        <p:nvSpPr>
          <p:cNvPr id="13" name="标题 1"/>
          <p:cNvSpPr txBox="1">
            <a:spLocks/>
          </p:cNvSpPr>
          <p:nvPr/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 smtClean="0">
                <a:solidFill>
                  <a:schemeClr val="bg1"/>
                </a:solidFill>
                <a:latin typeface="+mn-ea"/>
                <a:ea typeface="+mn-ea"/>
              </a:rPr>
              <a:t>期刊主页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00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43" y="1419028"/>
            <a:ext cx="8319071" cy="405311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474" y="5052407"/>
            <a:ext cx="1986799" cy="1108795"/>
          </a:xfrm>
          <a:prstGeom prst="rect">
            <a:avLst/>
          </a:prstGeom>
        </p:spPr>
      </p:pic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70184" y="-3475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期刊主页</a:t>
            </a:r>
          </a:p>
        </p:txBody>
      </p:sp>
      <p:sp>
        <p:nvSpPr>
          <p:cNvPr id="6" name="矩形 5"/>
          <p:cNvSpPr/>
          <p:nvPr/>
        </p:nvSpPr>
        <p:spPr>
          <a:xfrm>
            <a:off x="1046643" y="870803"/>
            <a:ext cx="3108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数据库</a:t>
            </a:r>
            <a:r>
              <a:rPr lang="zh-CN" alt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主页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期刊主页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31947" y="2679911"/>
            <a:ext cx="4656648" cy="243943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100" dirty="0" smtClean="0"/>
              <a:t>亮点文献</a:t>
            </a:r>
            <a:r>
              <a:rPr lang="en-US" altLang="zh-CN" sz="1100" dirty="0" smtClean="0"/>
              <a:t>|</a:t>
            </a:r>
            <a:r>
              <a:rPr lang="zh-CN" altLang="en-US" sz="1100" dirty="0" smtClean="0"/>
              <a:t>刚发表的文献</a:t>
            </a:r>
            <a:r>
              <a:rPr lang="en-US" altLang="zh-CN" sz="1100" dirty="0" smtClean="0"/>
              <a:t>|</a:t>
            </a:r>
            <a:r>
              <a:rPr lang="zh-CN" altLang="en-US" sz="1100" dirty="0" smtClean="0"/>
              <a:t>刚接收的稿件</a:t>
            </a:r>
            <a:r>
              <a:rPr lang="en-US" altLang="zh-CN" sz="1100" dirty="0" smtClean="0"/>
              <a:t>|</a:t>
            </a:r>
            <a:r>
              <a:rPr lang="zh-CN" altLang="en-US" sz="1100" dirty="0" smtClean="0"/>
              <a:t>专题合集</a:t>
            </a:r>
            <a:r>
              <a:rPr lang="en-US" altLang="zh-CN" sz="1100" dirty="0" smtClean="0"/>
              <a:t>|</a:t>
            </a:r>
            <a:r>
              <a:rPr lang="zh-CN" altLang="en-US" sz="1100" dirty="0" smtClean="0"/>
              <a:t>投稿指南</a:t>
            </a:r>
            <a:r>
              <a:rPr lang="en-US" altLang="zh-CN" sz="1100" dirty="0" smtClean="0"/>
              <a:t>|</a:t>
            </a:r>
            <a:r>
              <a:rPr lang="zh-CN" altLang="en-US" sz="1100" dirty="0" smtClean="0"/>
              <a:t>审稿指南</a:t>
            </a:r>
            <a:r>
              <a:rPr lang="en-US" altLang="zh-CN" sz="1100" dirty="0" smtClean="0"/>
              <a:t> |</a:t>
            </a:r>
            <a:r>
              <a:rPr lang="zh-CN" altLang="en-US" sz="1100" dirty="0" smtClean="0"/>
              <a:t>媒体</a:t>
            </a:r>
            <a:endParaRPr lang="en-US" altLang="zh-CN" sz="1100" dirty="0"/>
          </a:p>
        </p:txBody>
      </p:sp>
      <p:grpSp>
        <p:nvGrpSpPr>
          <p:cNvPr id="21" name="组合 20"/>
          <p:cNvGrpSpPr/>
          <p:nvPr/>
        </p:nvGrpSpPr>
        <p:grpSpPr>
          <a:xfrm>
            <a:off x="4800316" y="2176481"/>
            <a:ext cx="6417153" cy="1026284"/>
            <a:chOff x="5848064" y="1944727"/>
            <a:chExt cx="6822833" cy="1196436"/>
          </a:xfrm>
        </p:grpSpPr>
        <p:sp>
          <p:nvSpPr>
            <p:cNvPr id="22" name="矩形 21"/>
            <p:cNvSpPr/>
            <p:nvPr/>
          </p:nvSpPr>
          <p:spPr>
            <a:xfrm>
              <a:off x="5848064" y="2828358"/>
              <a:ext cx="4134285" cy="29970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9798365" y="1944727"/>
              <a:ext cx="2872532" cy="119643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期刊详情</a:t>
              </a:r>
              <a:r>
                <a:rPr lang="en-US" altLang="zh-CN" sz="1600" dirty="0" smtClean="0"/>
                <a:t> </a:t>
              </a:r>
            </a:p>
            <a:p>
              <a:pPr algn="ctr"/>
              <a:r>
                <a:rPr lang="zh-CN" altLang="en-US" sz="1200" dirty="0" smtClean="0"/>
                <a:t>收录范围</a:t>
              </a:r>
              <a:r>
                <a:rPr lang="en-US" altLang="zh-CN" sz="1200" dirty="0" smtClean="0"/>
                <a:t>/</a:t>
              </a:r>
              <a:r>
                <a:rPr lang="zh-CN" altLang="en-US" sz="1200" dirty="0" smtClean="0"/>
                <a:t>接收标准</a:t>
              </a:r>
              <a:r>
                <a:rPr lang="en-US" altLang="zh-CN" sz="1200" dirty="0"/>
                <a:t>/</a:t>
              </a:r>
              <a:r>
                <a:rPr lang="en-US" altLang="zh-CN" sz="1200" dirty="0" smtClean="0"/>
                <a:t>ISSN</a:t>
              </a:r>
              <a:r>
                <a:rPr lang="zh-CN" altLang="en-US" sz="1200" dirty="0" smtClean="0"/>
                <a:t>影响因子</a:t>
              </a:r>
              <a:endParaRPr lang="en-US" altLang="zh-CN" sz="1200" dirty="0" smtClean="0"/>
            </a:p>
            <a:p>
              <a:pPr algn="ctr"/>
              <a:r>
                <a:rPr lang="zh-CN" altLang="en-US" sz="1600" dirty="0" smtClean="0"/>
                <a:t>编辑团队</a:t>
              </a:r>
              <a:endParaRPr lang="en-US" altLang="zh-CN" sz="1600" dirty="0" smtClean="0"/>
            </a:p>
            <a:p>
              <a:pPr algn="ctr"/>
              <a:r>
                <a:rPr lang="zh-CN" altLang="en-US" sz="1200" dirty="0" smtClean="0"/>
                <a:t>编委会部门</a:t>
              </a:r>
              <a:r>
                <a:rPr lang="en-US" altLang="zh-CN" sz="1200" dirty="0" smtClean="0"/>
                <a:t>/</a:t>
              </a:r>
              <a:r>
                <a:rPr lang="zh-CN" altLang="en-US" sz="1200" dirty="0" smtClean="0"/>
                <a:t>成员介绍</a:t>
              </a:r>
              <a:endParaRPr lang="en-US" altLang="zh-CN" sz="1200" dirty="0" smtClean="0"/>
            </a:p>
            <a:p>
              <a:pPr algn="ctr"/>
              <a:r>
                <a:rPr lang="en-US" altLang="zh-CN" sz="1200" dirty="0" smtClean="0"/>
                <a:t>RSS</a:t>
              </a:r>
              <a:r>
                <a:rPr lang="zh-CN" altLang="en-US" sz="1200" dirty="0" smtClean="0"/>
                <a:t>订阅</a:t>
              </a:r>
              <a:endParaRPr lang="zh-CN" altLang="en-US" sz="12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61658" y="3311323"/>
            <a:ext cx="5909816" cy="2285931"/>
            <a:chOff x="2528761" y="2568698"/>
            <a:chExt cx="2853850" cy="340001"/>
          </a:xfrm>
        </p:grpSpPr>
        <p:sp>
          <p:nvSpPr>
            <p:cNvPr id="34" name="矩形 33"/>
            <p:cNvSpPr/>
            <p:nvPr/>
          </p:nvSpPr>
          <p:spPr>
            <a:xfrm>
              <a:off x="2528761" y="2568698"/>
              <a:ext cx="582705" cy="54889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精选</a:t>
              </a:r>
              <a:r>
                <a:rPr lang="zh-CN" altLang="en-US" sz="1600" dirty="0" smtClean="0"/>
                <a:t>文章</a:t>
              </a:r>
              <a:endParaRPr lang="en-US" altLang="zh-CN" sz="1600" dirty="0" smtClean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3111466" y="2571452"/>
              <a:ext cx="2271145" cy="337247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58424" y="3574744"/>
            <a:ext cx="3359118" cy="2586459"/>
            <a:chOff x="5818184" y="2686425"/>
            <a:chExt cx="4323605" cy="1810591"/>
          </a:xfrm>
        </p:grpSpPr>
        <p:sp>
          <p:nvSpPr>
            <p:cNvPr id="25" name="矩形 24"/>
            <p:cNvSpPr/>
            <p:nvPr/>
          </p:nvSpPr>
          <p:spPr>
            <a:xfrm>
              <a:off x="5818184" y="2686425"/>
              <a:ext cx="2536729" cy="1810591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8377427" y="3342562"/>
              <a:ext cx="1764362" cy="1154454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期刊简介</a:t>
              </a:r>
              <a:endParaRPr lang="en-US" altLang="zh-CN" sz="1600" dirty="0"/>
            </a:p>
            <a:p>
              <a:pPr algn="ctr"/>
              <a:endParaRPr lang="en-US" altLang="zh-CN" sz="1600" dirty="0" smtClean="0"/>
            </a:p>
            <a:p>
              <a:pPr algn="ctr"/>
              <a:endParaRPr lang="en-US" altLang="zh-CN" sz="1600" dirty="0" smtClean="0"/>
            </a:p>
            <a:p>
              <a:pPr algn="ctr"/>
              <a:r>
                <a:rPr lang="zh-CN" altLang="en-US" sz="1600" dirty="0" smtClean="0"/>
                <a:t>当前卷期</a:t>
              </a:r>
              <a:endParaRPr lang="en-US" altLang="zh-CN" sz="1600" dirty="0" smtClean="0"/>
            </a:p>
            <a:p>
              <a:pPr algn="ctr"/>
              <a:r>
                <a:rPr lang="zh-CN" altLang="en-US" sz="1600" dirty="0"/>
                <a:t>往期</a:t>
              </a:r>
              <a:r>
                <a:rPr lang="zh-CN" altLang="en-US" sz="1600" dirty="0" smtClean="0"/>
                <a:t>期刊</a:t>
              </a:r>
              <a:endParaRPr lang="en-US" altLang="zh-CN" sz="1600" dirty="0" smtClean="0"/>
            </a:p>
            <a:p>
              <a:pPr algn="ctr"/>
              <a:r>
                <a:rPr lang="zh-CN" altLang="en-US" sz="1600" dirty="0" smtClean="0"/>
                <a:t>所有卷期</a:t>
              </a:r>
              <a:endParaRPr lang="zh-CN" altLang="en-US" sz="16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671610" y="1092095"/>
            <a:ext cx="2655292" cy="4198871"/>
            <a:chOff x="8799701" y="1113659"/>
            <a:chExt cx="2655292" cy="419887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9701" y="1294232"/>
              <a:ext cx="2560823" cy="4018298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sp>
          <p:nvSpPr>
            <p:cNvPr id="27" name="矩形 26"/>
            <p:cNvSpPr/>
            <p:nvPr/>
          </p:nvSpPr>
          <p:spPr>
            <a:xfrm>
              <a:off x="10357530" y="1113659"/>
              <a:ext cx="1097463" cy="458029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期刊趋势</a:t>
              </a:r>
              <a:endParaRPr lang="zh-CN" altLang="en-US" sz="12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035874" y="1696484"/>
            <a:ext cx="2659679" cy="4677495"/>
            <a:chOff x="8799701" y="1099129"/>
            <a:chExt cx="2659679" cy="467749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9701" y="1413410"/>
              <a:ext cx="2560823" cy="4363214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sp>
          <p:nvSpPr>
            <p:cNvPr id="30" name="矩形 29"/>
            <p:cNvSpPr/>
            <p:nvPr/>
          </p:nvSpPr>
          <p:spPr>
            <a:xfrm>
              <a:off x="10354479" y="1099129"/>
              <a:ext cx="1104901" cy="459192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期刊新闻</a:t>
              </a:r>
              <a:endParaRPr lang="zh-CN" altLang="en-US" sz="12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4262" y="3295140"/>
            <a:ext cx="6100111" cy="2914170"/>
            <a:chOff x="770537" y="3371841"/>
            <a:chExt cx="6100111" cy="30362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6967" y="3371841"/>
              <a:ext cx="4963681" cy="3036208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70537" y="3385176"/>
              <a:ext cx="1136654" cy="371884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专题合集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980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97" y="1427163"/>
            <a:ext cx="9424565" cy="46042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副标题 18"/>
          <p:cNvSpPr>
            <a:spLocks noGrp="1"/>
          </p:cNvSpPr>
          <p:nvPr>
            <p:ph type="subTitle" idx="4294967295"/>
          </p:nvPr>
        </p:nvSpPr>
        <p:spPr>
          <a:xfrm>
            <a:off x="0" y="5386388"/>
            <a:ext cx="7318375" cy="657225"/>
          </a:xfrm>
          <a:solidFill>
            <a:srgbClr val="E5E5E5"/>
          </a:solidFill>
          <a:ln w="19050">
            <a:solidFill>
              <a:srgbClr val="A20054"/>
            </a:solidFill>
          </a:ln>
        </p:spPr>
        <p:txBody>
          <a:bodyPr>
            <a:normAutofit/>
          </a:bodyPr>
          <a:lstStyle/>
          <a:p>
            <a:r>
              <a:rPr lang="en-US" altLang="zh-CN" sz="1600" b="1" dirty="0">
                <a:latin typeface="+mn-ea"/>
              </a:rPr>
              <a:t>APS</a:t>
            </a:r>
            <a:r>
              <a:rPr lang="zh-CN" altLang="en-US" sz="1600" b="1" dirty="0" smtClean="0">
                <a:latin typeface="+mn-ea"/>
              </a:rPr>
              <a:t>检索支持关键字段包括</a:t>
            </a:r>
            <a:r>
              <a:rPr lang="en-US" altLang="zh-CN" sz="1600" b="1" dirty="0">
                <a:latin typeface="+mn-ea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zh-CN" altLang="en-US" sz="1600" b="1" dirty="0">
                <a:solidFill>
                  <a:srgbClr val="0D5CA0"/>
                </a:solidFill>
                <a:latin typeface="+mn-ea"/>
              </a:rPr>
              <a:t>标题、作者、摘要</a:t>
            </a:r>
            <a:r>
              <a:rPr lang="zh-CN" altLang="en-US" sz="1600" b="1" dirty="0" smtClean="0">
                <a:solidFill>
                  <a:srgbClr val="0D5CA0"/>
                </a:solidFill>
                <a:latin typeface="+mn-ea"/>
              </a:rPr>
              <a:t>、所属机构</a:t>
            </a:r>
            <a:r>
              <a:rPr lang="zh-CN" altLang="en-US" sz="1600" b="1" dirty="0">
                <a:solidFill>
                  <a:srgbClr val="0D5CA0"/>
                </a:solidFill>
                <a:latin typeface="+mn-ea"/>
              </a:rPr>
              <a:t>、引文</a:t>
            </a:r>
            <a:r>
              <a:rPr lang="zh-CN" altLang="en-US" sz="1600" b="1" dirty="0" smtClean="0">
                <a:solidFill>
                  <a:srgbClr val="0D5CA0"/>
                </a:solidFill>
                <a:latin typeface="+mn-ea"/>
              </a:rPr>
              <a:t>作者、合作组织</a:t>
            </a:r>
            <a:endParaRPr lang="en-US" altLang="zh-CN" sz="1600" b="1" dirty="0">
              <a:solidFill>
                <a:srgbClr val="0D5CA0"/>
              </a:solidFill>
              <a:latin typeface="+mn-ea"/>
            </a:endParaRPr>
          </a:p>
        </p:txBody>
      </p:sp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06056" y="-3009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平台检索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简单检索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695441" y="1467803"/>
            <a:ext cx="3911600" cy="333151"/>
            <a:chOff x="2527661" y="2710740"/>
            <a:chExt cx="2243564" cy="39663"/>
          </a:xfrm>
        </p:grpSpPr>
        <p:sp>
          <p:nvSpPr>
            <p:cNvPr id="8" name="矩形 7"/>
            <p:cNvSpPr/>
            <p:nvPr/>
          </p:nvSpPr>
          <p:spPr>
            <a:xfrm>
              <a:off x="3879627" y="2710740"/>
              <a:ext cx="891598" cy="3966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150" dirty="0" smtClean="0"/>
                <a:t>简单检索 </a:t>
              </a:r>
              <a:r>
                <a:rPr lang="en-US" altLang="zh-CN" sz="1150" dirty="0" smtClean="0"/>
                <a:t>| </a:t>
              </a:r>
              <a:r>
                <a:rPr lang="zh-CN" altLang="en-US" sz="1150" dirty="0"/>
                <a:t>文章检索</a:t>
              </a:r>
              <a:endParaRPr lang="en-US" altLang="zh-CN" sz="115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2527661" y="2711647"/>
              <a:ext cx="2243564" cy="38756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109543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213475" y="2500313"/>
            <a:ext cx="5978525" cy="3622675"/>
          </a:xfrm>
        </p:spPr>
        <p:txBody>
          <a:bodyPr/>
          <a:lstStyle/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 smtClean="0"/>
              <a:t>美国物理学会简介</a:t>
            </a:r>
            <a:endParaRPr lang="en-US" altLang="zh-CN" b="1" dirty="0" smtClean="0"/>
          </a:p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 smtClean="0"/>
              <a:t>经典和最新期刊出版物</a:t>
            </a:r>
            <a:endParaRPr lang="en-US" altLang="zh-CN" b="1" dirty="0" smtClean="0"/>
          </a:p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 smtClean="0"/>
              <a:t>数据库平台检索案例</a:t>
            </a:r>
            <a:endParaRPr lang="en-US" altLang="zh-CN" b="1" dirty="0" smtClean="0"/>
          </a:p>
          <a:p>
            <a:pPr marL="514350" indent="-514350" algn="l">
              <a:lnSpc>
                <a:spcPct val="150000"/>
              </a:lnSpc>
              <a:buSzPct val="50000"/>
              <a:buFont typeface="Wingdings" panose="05000000000000000000" pitchFamily="2" charset="2"/>
              <a:buChar char="Ø"/>
            </a:pPr>
            <a:r>
              <a:rPr lang="zh-CN" altLang="en-US" b="1" dirty="0" smtClean="0"/>
              <a:t>期刊学术文章投稿概要</a:t>
            </a:r>
            <a:endParaRPr lang="en-US" altLang="zh-CN" b="1" dirty="0" smtClean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213475" y="1093788"/>
            <a:ext cx="5978525" cy="1325562"/>
          </a:xfrm>
        </p:spPr>
        <p:txBody>
          <a:bodyPr/>
          <a:lstStyle/>
          <a:p>
            <a:r>
              <a:rPr lang="zh-CN" altLang="en-US" b="1" dirty="0">
                <a:latin typeface="+mn-ea"/>
                <a:ea typeface="+mn-ea"/>
              </a:rPr>
              <a:t>目录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6" y="1594656"/>
            <a:ext cx="4559888" cy="45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9416258" y="1725519"/>
            <a:ext cx="1857307" cy="377601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指定多个关键词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41" y="1059285"/>
            <a:ext cx="7775717" cy="3221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1" y="1432000"/>
            <a:ext cx="10593310" cy="48547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21361" y="-3319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检索示例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高级检索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589518" y="1059284"/>
            <a:ext cx="2091306" cy="336214"/>
            <a:chOff x="4523037" y="2811811"/>
            <a:chExt cx="3142466" cy="399733"/>
          </a:xfrm>
        </p:grpSpPr>
        <p:sp>
          <p:nvSpPr>
            <p:cNvPr id="17" name="矩形 16"/>
            <p:cNvSpPr/>
            <p:nvPr/>
          </p:nvSpPr>
          <p:spPr>
            <a:xfrm>
              <a:off x="4523037" y="2811811"/>
              <a:ext cx="3142464" cy="399732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148976" y="2811811"/>
              <a:ext cx="2516527" cy="39973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高级检索入口</a:t>
              </a:r>
              <a:endParaRPr lang="zh-CN" altLang="en-US" sz="16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753" y="2391630"/>
            <a:ext cx="1538287" cy="115083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4290" y="2122507"/>
            <a:ext cx="2731770" cy="269123"/>
            <a:chOff x="1453684" y="2798778"/>
            <a:chExt cx="3686242" cy="319966"/>
          </a:xfrm>
        </p:grpSpPr>
        <p:sp>
          <p:nvSpPr>
            <p:cNvPr id="21" name="矩形 20"/>
            <p:cNvSpPr/>
            <p:nvPr/>
          </p:nvSpPr>
          <p:spPr>
            <a:xfrm>
              <a:off x="1453684" y="2806411"/>
              <a:ext cx="3686242" cy="31232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453684" y="2798778"/>
              <a:ext cx="1565925" cy="31996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排序逻辑</a:t>
              </a:r>
              <a:endParaRPr lang="zh-CN" altLang="en-US" sz="1600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442" y="2697993"/>
            <a:ext cx="2731770" cy="269123"/>
            <a:chOff x="1453684" y="2798778"/>
            <a:chExt cx="3686242" cy="319966"/>
          </a:xfrm>
        </p:grpSpPr>
        <p:sp>
          <p:nvSpPr>
            <p:cNvPr id="27" name="矩形 26"/>
            <p:cNvSpPr/>
            <p:nvPr/>
          </p:nvSpPr>
          <p:spPr>
            <a:xfrm>
              <a:off x="1453684" y="2806411"/>
              <a:ext cx="3686242" cy="31232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453684" y="2798778"/>
              <a:ext cx="1565925" cy="31996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显示篇数</a:t>
              </a:r>
              <a:endParaRPr lang="zh-CN" altLang="en-US" sz="1600" dirty="0"/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753" y="2974813"/>
            <a:ext cx="1538287" cy="81996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753" y="3542462"/>
            <a:ext cx="1538287" cy="1048213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4290" y="3283249"/>
            <a:ext cx="2731770" cy="269123"/>
            <a:chOff x="1453684" y="2798778"/>
            <a:chExt cx="3686242" cy="319966"/>
          </a:xfrm>
        </p:grpSpPr>
        <p:sp>
          <p:nvSpPr>
            <p:cNvPr id="32" name="矩形 31"/>
            <p:cNvSpPr/>
            <p:nvPr/>
          </p:nvSpPr>
          <p:spPr>
            <a:xfrm>
              <a:off x="1453684" y="2806411"/>
              <a:ext cx="3686242" cy="31232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453684" y="2798778"/>
              <a:ext cx="1565925" cy="319966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发表日期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007358" y="1665402"/>
            <a:ext cx="9123684" cy="4621303"/>
            <a:chOff x="4523037" y="2809740"/>
            <a:chExt cx="3209393" cy="941669"/>
          </a:xfrm>
        </p:grpSpPr>
        <p:sp>
          <p:nvSpPr>
            <p:cNvPr id="35" name="矩形 34"/>
            <p:cNvSpPr/>
            <p:nvPr/>
          </p:nvSpPr>
          <p:spPr>
            <a:xfrm>
              <a:off x="4523037" y="2811811"/>
              <a:ext cx="2859147" cy="93959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7382184" y="2809740"/>
              <a:ext cx="350246" cy="70560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 smtClean="0"/>
                <a:t>检索结果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59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14678" y="-3718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检索示例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精炼选项</a:t>
            </a:r>
          </a:p>
        </p:txBody>
      </p:sp>
      <p:sp>
        <p:nvSpPr>
          <p:cNvPr id="22" name="矩形 21"/>
          <p:cNvSpPr/>
          <p:nvPr/>
        </p:nvSpPr>
        <p:spPr>
          <a:xfrm>
            <a:off x="233119" y="849957"/>
            <a:ext cx="1273589" cy="640399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/>
              <a:t>PhySH</a:t>
            </a:r>
            <a:r>
              <a:rPr lang="zh-CN" altLang="en-US" sz="1600" dirty="0" smtClean="0"/>
              <a:t>概念</a:t>
            </a:r>
            <a:endParaRPr lang="en-US" altLang="zh-CN" sz="1600" dirty="0" smtClean="0"/>
          </a:p>
          <a:p>
            <a:pPr algn="ctr"/>
            <a:r>
              <a:rPr lang="zh-CN" altLang="en-US" sz="1200" dirty="0" smtClean="0"/>
              <a:t>（某项技术或研究方向）</a:t>
            </a:r>
            <a:endParaRPr lang="zh-CN" altLang="en-US" sz="1200" dirty="0"/>
          </a:p>
        </p:txBody>
      </p:sp>
      <p:sp>
        <p:nvSpPr>
          <p:cNvPr id="27" name="矩形 26"/>
          <p:cNvSpPr/>
          <p:nvPr/>
        </p:nvSpPr>
        <p:spPr>
          <a:xfrm>
            <a:off x="252128" y="3426027"/>
            <a:ext cx="1226050" cy="733032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/>
              <a:t>PhySH</a:t>
            </a:r>
            <a:r>
              <a:rPr lang="zh-CN" altLang="en-US" sz="1600" dirty="0" smtClean="0"/>
              <a:t>学科</a:t>
            </a:r>
            <a:endParaRPr lang="en-US" altLang="zh-CN" sz="1600" dirty="0" smtClean="0"/>
          </a:p>
          <a:p>
            <a:pPr algn="ctr"/>
            <a:r>
              <a:rPr lang="zh-CN" altLang="en-US" sz="1200" dirty="0" smtClean="0"/>
              <a:t>（物理学中的某个子学科）</a:t>
            </a:r>
            <a:endParaRPr lang="zh-CN" altLang="en-US" sz="1200" dirty="0"/>
          </a:p>
        </p:txBody>
      </p:sp>
      <p:sp>
        <p:nvSpPr>
          <p:cNvPr id="30" name="矩形 29"/>
          <p:cNvSpPr/>
          <p:nvPr/>
        </p:nvSpPr>
        <p:spPr>
          <a:xfrm>
            <a:off x="3960338" y="851407"/>
            <a:ext cx="1198276" cy="1753085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文献分类</a:t>
            </a:r>
            <a:endParaRPr lang="en-US" altLang="zh-CN" sz="1600" dirty="0" smtClean="0"/>
          </a:p>
          <a:p>
            <a:pPr algn="ctr"/>
            <a:endParaRPr lang="en-US" altLang="zh-CN" sz="1600" dirty="0" smtClean="0"/>
          </a:p>
          <a:p>
            <a:pPr algn="ctr"/>
            <a:r>
              <a:rPr lang="en-US" altLang="zh-CN" sz="1400" dirty="0"/>
              <a:t>OA</a:t>
            </a:r>
            <a:r>
              <a:rPr lang="zh-CN" altLang="en-US" sz="1400" dirty="0"/>
              <a:t>文章</a:t>
            </a:r>
            <a:endParaRPr lang="en-US" altLang="zh-CN" sz="1400" dirty="0"/>
          </a:p>
          <a:p>
            <a:pPr algn="ctr"/>
            <a:r>
              <a:rPr lang="zh-CN" altLang="en-US" sz="1400" dirty="0" smtClean="0"/>
              <a:t>编辑推荐</a:t>
            </a:r>
            <a:endParaRPr lang="en-US" altLang="zh-CN" sz="1400" dirty="0" smtClean="0"/>
          </a:p>
          <a:p>
            <a:pPr algn="ctr"/>
            <a:r>
              <a:rPr lang="zh-CN" altLang="en-US" sz="1400" dirty="0" smtClean="0"/>
              <a:t>专题文章</a:t>
            </a:r>
            <a:endParaRPr lang="en-US" altLang="zh-CN" sz="1400" dirty="0" smtClean="0"/>
          </a:p>
          <a:p>
            <a:pPr algn="ctr"/>
            <a:r>
              <a:rPr lang="zh-CN" altLang="en-US" sz="1400" dirty="0"/>
              <a:t>里程</a:t>
            </a:r>
            <a:r>
              <a:rPr lang="zh-CN" altLang="en-US" sz="1400" dirty="0" smtClean="0"/>
              <a:t>碑文章</a:t>
            </a:r>
            <a:endParaRPr lang="en-US" altLang="zh-CN" sz="1400" dirty="0" smtClean="0"/>
          </a:p>
        </p:txBody>
      </p:sp>
      <p:sp>
        <p:nvSpPr>
          <p:cNvPr id="33" name="矩形 32"/>
          <p:cNvSpPr/>
          <p:nvPr/>
        </p:nvSpPr>
        <p:spPr>
          <a:xfrm>
            <a:off x="4012819" y="3452924"/>
            <a:ext cx="1248692" cy="339619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文献类型</a:t>
            </a:r>
            <a:endParaRPr lang="en-US" altLang="zh-CN" sz="1600" dirty="0" smtClean="0"/>
          </a:p>
        </p:txBody>
      </p:sp>
      <p:sp>
        <p:nvSpPr>
          <p:cNvPr id="36" name="矩形 35"/>
          <p:cNvSpPr/>
          <p:nvPr/>
        </p:nvSpPr>
        <p:spPr>
          <a:xfrm>
            <a:off x="7747532" y="849957"/>
            <a:ext cx="1198276" cy="339619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/>
              <a:t>来源期刊</a:t>
            </a:r>
            <a:endParaRPr lang="en-US" altLang="zh-CN" sz="1600" dirty="0" smtClean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86" y="771382"/>
            <a:ext cx="2238375" cy="38671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719" y="3452924"/>
            <a:ext cx="2228850" cy="31051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487" y="3415597"/>
            <a:ext cx="2228850" cy="286702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871" y="777684"/>
            <a:ext cx="2228850" cy="33813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614" y="771382"/>
            <a:ext cx="2228850" cy="21621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1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" y="1325563"/>
            <a:ext cx="7690586" cy="529331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1"/>
          <p:cNvSpPr txBox="1">
            <a:spLocks noGrp="1"/>
          </p:cNvSpPr>
          <p:nvPr>
            <p:ph type="title" idx="4294967295"/>
          </p:nvPr>
        </p:nvSpPr>
        <p:spPr>
          <a:xfrm>
            <a:off x="740412" y="-138694"/>
            <a:ext cx="6768508" cy="942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文章页面</a:t>
            </a:r>
          </a:p>
        </p:txBody>
      </p:sp>
      <p:sp>
        <p:nvSpPr>
          <p:cNvPr id="6" name="矩形 5"/>
          <p:cNvSpPr/>
          <p:nvPr/>
        </p:nvSpPr>
        <p:spPr>
          <a:xfrm>
            <a:off x="731536" y="1004911"/>
            <a:ext cx="427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APS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数据库主页</a:t>
            </a:r>
            <a:r>
              <a:rPr lang="en-US" altLang="zh-CN" b="1" dirty="0" smtClean="0"/>
              <a:t>&gt;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期刊主页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文章页面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03299" y="3141380"/>
            <a:ext cx="3787143" cy="426520"/>
            <a:chOff x="3111466" y="2571452"/>
            <a:chExt cx="2218389" cy="92694"/>
          </a:xfrm>
        </p:grpSpPr>
        <p:sp>
          <p:nvSpPr>
            <p:cNvPr id="34" name="矩形 33"/>
            <p:cNvSpPr/>
            <p:nvPr/>
          </p:nvSpPr>
          <p:spPr>
            <a:xfrm>
              <a:off x="4678176" y="2572381"/>
              <a:ext cx="651679" cy="91765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文献发表历史</a:t>
              </a:r>
              <a:endParaRPr lang="en-US" altLang="zh-CN" sz="1200" dirty="0" smtClean="0"/>
            </a:p>
            <a:p>
              <a:pPr algn="ctr"/>
              <a:r>
                <a:rPr lang="en-US" altLang="zh-CN" sz="1200" dirty="0"/>
                <a:t>DOI</a:t>
              </a:r>
              <a:endParaRPr lang="en-US" altLang="zh-CN" sz="1200" dirty="0" smtClean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3111466" y="2571452"/>
              <a:ext cx="2218389" cy="90108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768508" y="1749290"/>
            <a:ext cx="2243412" cy="333510"/>
            <a:chOff x="2527663" y="2710740"/>
            <a:chExt cx="2110243" cy="39663"/>
          </a:xfrm>
        </p:grpSpPr>
        <p:sp>
          <p:nvSpPr>
            <p:cNvPr id="36" name="矩形 35"/>
            <p:cNvSpPr/>
            <p:nvPr/>
          </p:nvSpPr>
          <p:spPr>
            <a:xfrm>
              <a:off x="3854241" y="2710740"/>
              <a:ext cx="783665" cy="3966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150" dirty="0" smtClean="0"/>
                <a:t> </a:t>
              </a:r>
              <a:r>
                <a:rPr lang="zh-CN" altLang="en-US" sz="1150" dirty="0" smtClean="0"/>
                <a:t>文章详情</a:t>
              </a:r>
              <a:endParaRPr lang="en-US" altLang="zh-CN" sz="1150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2527663" y="2711647"/>
              <a:ext cx="1326579" cy="38756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68508" y="3645859"/>
            <a:ext cx="2243412" cy="312927"/>
            <a:chOff x="4214213" y="3846669"/>
            <a:chExt cx="4435919" cy="357021"/>
          </a:xfrm>
        </p:grpSpPr>
        <p:sp>
          <p:nvSpPr>
            <p:cNvPr id="22" name="矩形 21"/>
            <p:cNvSpPr/>
            <p:nvPr/>
          </p:nvSpPr>
          <p:spPr>
            <a:xfrm>
              <a:off x="4214213" y="3846670"/>
              <a:ext cx="4435919" cy="339621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002796" y="3846669"/>
              <a:ext cx="1647334" cy="357021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查看更新</a:t>
              </a:r>
              <a:endParaRPr lang="en-US" altLang="zh-CN" sz="1200" dirty="0" smtClean="0"/>
            </a:p>
          </p:txBody>
        </p:sp>
      </p:grpSp>
      <p:sp>
        <p:nvSpPr>
          <p:cNvPr id="39" name="矩形 38"/>
          <p:cNvSpPr/>
          <p:nvPr/>
        </p:nvSpPr>
        <p:spPr>
          <a:xfrm>
            <a:off x="5313680" y="6147500"/>
            <a:ext cx="947197" cy="414621"/>
          </a:xfrm>
          <a:prstGeom prst="rect">
            <a:avLst/>
          </a:prstGeom>
          <a:solidFill>
            <a:srgbClr val="A2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err="1" smtClean="0"/>
              <a:t>PhySH</a:t>
            </a:r>
            <a:endParaRPr lang="en-US" altLang="zh-CN" sz="1200" dirty="0" smtClean="0"/>
          </a:p>
          <a:p>
            <a:pPr algn="ctr"/>
            <a:r>
              <a:rPr lang="zh-CN" altLang="en-US" sz="800" dirty="0" smtClean="0"/>
              <a:t>（物理主题词）</a:t>
            </a:r>
            <a:endParaRPr lang="en-US" altLang="zh-CN" sz="800" dirty="0" smtClean="0"/>
          </a:p>
        </p:txBody>
      </p:sp>
      <p:sp>
        <p:nvSpPr>
          <p:cNvPr id="31" name="矩形 30"/>
          <p:cNvSpPr/>
          <p:nvPr/>
        </p:nvSpPr>
        <p:spPr>
          <a:xfrm>
            <a:off x="1094853" y="6142240"/>
            <a:ext cx="5166138" cy="414621"/>
          </a:xfrm>
          <a:prstGeom prst="rect">
            <a:avLst/>
          </a:prstGeom>
          <a:noFill/>
          <a:ln w="19050">
            <a:solidFill>
              <a:srgbClr val="A2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962" y="1769313"/>
            <a:ext cx="1423975" cy="18637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508" y="3953696"/>
            <a:ext cx="2934866" cy="260520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4335" y="2876589"/>
            <a:ext cx="3177481" cy="128901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组合 40"/>
          <p:cNvGrpSpPr/>
          <p:nvPr/>
        </p:nvGrpSpPr>
        <p:grpSpPr>
          <a:xfrm>
            <a:off x="9230085" y="1744195"/>
            <a:ext cx="2402996" cy="333510"/>
            <a:chOff x="2527662" y="2710134"/>
            <a:chExt cx="2260354" cy="39663"/>
          </a:xfrm>
        </p:grpSpPr>
        <p:sp>
          <p:nvSpPr>
            <p:cNvPr id="42" name="矩形 41"/>
            <p:cNvSpPr/>
            <p:nvPr/>
          </p:nvSpPr>
          <p:spPr>
            <a:xfrm>
              <a:off x="3966234" y="2710134"/>
              <a:ext cx="821782" cy="39663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150" dirty="0"/>
                <a:t>文章</a:t>
              </a:r>
              <a:r>
                <a:rPr lang="zh-CN" altLang="en-US" sz="1150" dirty="0" smtClean="0"/>
                <a:t>大纲</a:t>
              </a:r>
              <a:endParaRPr lang="en-US" altLang="zh-CN" sz="1150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2527662" y="2711647"/>
              <a:ext cx="1438572" cy="36942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768508" y="2924185"/>
            <a:ext cx="2243412" cy="312927"/>
            <a:chOff x="4214213" y="3846669"/>
            <a:chExt cx="4435919" cy="357021"/>
          </a:xfrm>
        </p:grpSpPr>
        <p:sp>
          <p:nvSpPr>
            <p:cNvPr id="45" name="矩形 44"/>
            <p:cNvSpPr/>
            <p:nvPr/>
          </p:nvSpPr>
          <p:spPr>
            <a:xfrm>
              <a:off x="4214213" y="3846670"/>
              <a:ext cx="4435919" cy="339621"/>
            </a:xfrm>
            <a:prstGeom prst="rect">
              <a:avLst/>
            </a:prstGeom>
            <a:noFill/>
            <a:ln w="19050">
              <a:solidFill>
                <a:srgbClr val="A20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7002796" y="3846669"/>
              <a:ext cx="1647334" cy="357021"/>
            </a:xfrm>
            <a:prstGeom prst="rect">
              <a:avLst/>
            </a:prstGeom>
            <a:solidFill>
              <a:srgbClr val="A2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导出引用</a:t>
              </a:r>
              <a:endParaRPr lang="en-US" altLang="zh-CN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967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4"/>
          <p:cNvSpPr txBox="1">
            <a:spLocks/>
          </p:cNvSpPr>
          <p:nvPr/>
        </p:nvSpPr>
        <p:spPr>
          <a:xfrm>
            <a:off x="0" y="276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latin typeface="+mn-ea"/>
                <a:ea typeface="+mn-ea"/>
              </a:rPr>
              <a:t>APS</a:t>
            </a:r>
            <a:r>
              <a:rPr lang="zh-CN" altLang="en-US" sz="3600" b="1" dirty="0" smtClean="0">
                <a:latin typeface="+mn-ea"/>
                <a:ea typeface="+mn-ea"/>
              </a:rPr>
              <a:t>期刊投稿概要</a:t>
            </a:r>
            <a:endParaRPr lang="zh-CN" altLang="en-US" sz="3600" b="1" dirty="0">
              <a:latin typeface="+mn-ea"/>
              <a:ea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190892" y="2238236"/>
            <a:ext cx="2024595" cy="266226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347F60"/>
                </a:solidFill>
              </a:rPr>
              <a:t>期刊匹配度</a:t>
            </a:r>
            <a:endParaRPr lang="en-US" altLang="zh-CN" b="1" dirty="0" smtClean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收录</a:t>
            </a:r>
            <a:r>
              <a:rPr lang="zh-CN" altLang="en-US" dirty="0" smtClean="0">
                <a:solidFill>
                  <a:srgbClr val="347F60"/>
                </a:solidFill>
              </a:rPr>
              <a:t>范围</a:t>
            </a:r>
            <a:endParaRPr lang="en-US" altLang="zh-CN" dirty="0" smtClean="0">
              <a:solidFill>
                <a:srgbClr val="347F60"/>
              </a:solidFill>
            </a:endParaRPr>
          </a:p>
          <a:p>
            <a:pPr algn="ctr"/>
            <a:r>
              <a:rPr lang="zh-CN" altLang="en-US" dirty="0" smtClean="0">
                <a:solidFill>
                  <a:srgbClr val="347F60"/>
                </a:solidFill>
              </a:rPr>
              <a:t>接收标准</a:t>
            </a:r>
            <a:endParaRPr lang="en-US" altLang="zh-CN" dirty="0" smtClean="0">
              <a:solidFill>
                <a:srgbClr val="347F60"/>
              </a:solidFill>
            </a:endParaRPr>
          </a:p>
          <a:p>
            <a:pPr algn="ctr"/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zh-CN" altLang="en-US" b="1" dirty="0" smtClean="0">
                <a:solidFill>
                  <a:srgbClr val="347F60"/>
                </a:solidFill>
              </a:rPr>
              <a:t>期刊影响力</a:t>
            </a:r>
            <a:endParaRPr lang="en-US" altLang="zh-CN" b="1" dirty="0" smtClean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影响</a:t>
            </a:r>
            <a:r>
              <a:rPr lang="zh-CN" altLang="en-US" dirty="0" smtClean="0">
                <a:solidFill>
                  <a:srgbClr val="347F60"/>
                </a:solidFill>
              </a:rPr>
              <a:t>因子</a:t>
            </a:r>
            <a:endParaRPr lang="en-US" altLang="zh-CN" dirty="0" smtClean="0">
              <a:solidFill>
                <a:srgbClr val="347F60"/>
              </a:solidFill>
            </a:endParaRPr>
          </a:p>
          <a:p>
            <a:pPr algn="ctr"/>
            <a:r>
              <a:rPr lang="zh-CN" altLang="en-US" dirty="0" smtClean="0">
                <a:solidFill>
                  <a:srgbClr val="347F60"/>
                </a:solidFill>
              </a:rPr>
              <a:t>发文篇数</a:t>
            </a:r>
            <a:endParaRPr lang="en-US" altLang="zh-CN" dirty="0" smtClean="0">
              <a:solidFill>
                <a:srgbClr val="347F60"/>
              </a:solidFill>
            </a:endParaRPr>
          </a:p>
          <a:p>
            <a:pPr algn="ctr"/>
            <a:r>
              <a:rPr lang="zh-CN" altLang="en-US" dirty="0">
                <a:solidFill>
                  <a:srgbClr val="347F60"/>
                </a:solidFill>
              </a:rPr>
              <a:t>被</a:t>
            </a:r>
            <a:r>
              <a:rPr lang="zh-CN" altLang="en-US" dirty="0" smtClean="0">
                <a:solidFill>
                  <a:srgbClr val="347F60"/>
                </a:solidFill>
              </a:rPr>
              <a:t>引次数</a:t>
            </a:r>
            <a:endParaRPr lang="en-US" altLang="zh-CN" dirty="0">
              <a:solidFill>
                <a:srgbClr val="347F60"/>
              </a:solidFill>
            </a:endParaRPr>
          </a:p>
          <a:p>
            <a:pPr algn="ctr"/>
            <a:r>
              <a:rPr lang="en-US" altLang="zh-CN" dirty="0" smtClean="0">
                <a:solidFill>
                  <a:srgbClr val="347F60"/>
                </a:solidFill>
              </a:rPr>
              <a:t>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7" y="1697704"/>
            <a:ext cx="7867356" cy="858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5" y="2571797"/>
            <a:ext cx="6392545" cy="29788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01" y="3584606"/>
            <a:ext cx="6280199" cy="19155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713" y="2641247"/>
            <a:ext cx="1870378" cy="28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967408" y="1255225"/>
            <a:ext cx="7996308" cy="4254566"/>
            <a:chOff x="967407" y="1255225"/>
            <a:chExt cx="7996308" cy="4254566"/>
          </a:xfrm>
        </p:grpSpPr>
        <p:sp>
          <p:nvSpPr>
            <p:cNvPr id="7" name="矩形 6"/>
            <p:cNvSpPr/>
            <p:nvPr/>
          </p:nvSpPr>
          <p:spPr>
            <a:xfrm>
              <a:off x="967407" y="1255225"/>
              <a:ext cx="3161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&gt; </a:t>
              </a:r>
              <a:r>
                <a:rPr lang="en-US" altLang="zh-CN" b="1" dirty="0"/>
                <a:t>APS</a:t>
              </a:r>
              <a:r>
                <a:rPr lang="zh-CN" altLang="en-US" b="1" dirty="0"/>
                <a:t>数据库主页 </a:t>
              </a:r>
              <a:r>
                <a:rPr lang="en-US" altLang="zh-CN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&gt; </a:t>
              </a:r>
              <a:r>
                <a:rPr lang="en-US" altLang="zh-CN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altLang="zh-CN" b="1" u="sng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3"/>
                </a:rPr>
                <a:t>Authors</a:t>
              </a:r>
              <a:endPara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67407" y="1669106"/>
              <a:ext cx="7996308" cy="3840685"/>
              <a:chOff x="967407" y="1669106"/>
              <a:chExt cx="7996308" cy="3840685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4"/>
              <a:srcRect t="30036"/>
              <a:stretch/>
            </p:blipFill>
            <p:spPr>
              <a:xfrm>
                <a:off x="967407" y="2419109"/>
                <a:ext cx="7996308" cy="3090682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4"/>
              <a:srcRect b="83022"/>
              <a:stretch/>
            </p:blipFill>
            <p:spPr>
              <a:xfrm>
                <a:off x="967407" y="1669106"/>
                <a:ext cx="7996308" cy="750003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</p:grp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t="2590" b="3679"/>
          <a:stretch/>
        </p:blipFill>
        <p:spPr>
          <a:xfrm>
            <a:off x="4162006" y="2762652"/>
            <a:ext cx="1606334" cy="273442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09" y="1647456"/>
            <a:ext cx="8115632" cy="386109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967408" y="2585023"/>
            <a:ext cx="8115633" cy="3237784"/>
            <a:chOff x="967408" y="2585023"/>
            <a:chExt cx="8115633" cy="323778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/>
            <a:srcRect b="55931"/>
            <a:stretch/>
          </p:blipFill>
          <p:spPr>
            <a:xfrm>
              <a:off x="1009665" y="2585023"/>
              <a:ext cx="7954051" cy="197891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408" y="4479403"/>
              <a:ext cx="8115633" cy="1343404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665" y="3088753"/>
            <a:ext cx="8073376" cy="263600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62006" y="4129866"/>
            <a:ext cx="4288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/>
              <a:t>文章类型及长度限制</a:t>
            </a:r>
            <a:endParaRPr lang="en-US" altLang="zh-CN" sz="1600" b="1" dirty="0" smtClean="0"/>
          </a:p>
          <a:p>
            <a:r>
              <a:rPr lang="zh-CN" altLang="zh-CN" sz="1600" b="1" dirty="0" smtClean="0"/>
              <a:t>稿件</a:t>
            </a:r>
            <a:r>
              <a:rPr lang="zh-CN" altLang="zh-CN" sz="1600" b="1" dirty="0"/>
              <a:t>内容</a:t>
            </a:r>
            <a:r>
              <a:rPr lang="zh-CN" altLang="zh-CN" sz="1600" b="1" dirty="0" smtClean="0"/>
              <a:t>要求</a:t>
            </a:r>
            <a:endParaRPr lang="en-US" altLang="zh-CN" sz="1600" b="1" dirty="0"/>
          </a:p>
          <a:p>
            <a:r>
              <a:rPr lang="zh-CN" altLang="zh-CN" sz="1600" b="1" dirty="0" smtClean="0"/>
              <a:t>技术</a:t>
            </a:r>
            <a:r>
              <a:rPr lang="zh-CN" altLang="zh-CN" sz="1600" b="1" dirty="0"/>
              <a:t>格式和风格</a:t>
            </a:r>
            <a:r>
              <a:rPr lang="zh-CN" altLang="zh-CN" sz="1600" b="1" dirty="0" smtClean="0"/>
              <a:t>准则</a:t>
            </a:r>
            <a:r>
              <a:rPr lang="en-US" altLang="zh-CN" sz="1600" b="1" dirty="0" smtClean="0"/>
              <a:t> –</a:t>
            </a:r>
            <a:r>
              <a:rPr lang="zh-CN" altLang="en-US" sz="1600" b="1" dirty="0"/>
              <a:t> </a:t>
            </a:r>
            <a:r>
              <a:rPr lang="zh-CN" altLang="en-US" sz="1600" b="1" dirty="0" smtClean="0"/>
              <a:t>常规要求</a:t>
            </a:r>
            <a:r>
              <a:rPr lang="en-US" altLang="zh-CN" sz="1600" b="1" dirty="0" smtClean="0"/>
              <a:t>&amp;</a:t>
            </a:r>
            <a:r>
              <a:rPr lang="zh-CN" altLang="en-US" sz="1600" b="1" dirty="0" smtClean="0"/>
              <a:t>特殊要求</a:t>
            </a:r>
            <a:endParaRPr lang="en-US" altLang="zh-CN" sz="1600" b="1" dirty="0" smtClean="0"/>
          </a:p>
          <a:p>
            <a:r>
              <a:rPr lang="zh-CN" altLang="en-US" sz="1600" b="1" dirty="0"/>
              <a:t>补充</a:t>
            </a:r>
            <a:r>
              <a:rPr lang="zh-CN" altLang="en-US" sz="1600" b="1" dirty="0" smtClean="0"/>
              <a:t>材料</a:t>
            </a:r>
            <a:endParaRPr lang="en-US" altLang="zh-CN" sz="1600" b="1" dirty="0" smtClean="0"/>
          </a:p>
          <a:p>
            <a:r>
              <a:rPr lang="zh-CN" altLang="en-US" sz="1600" b="1" dirty="0" smtClean="0"/>
              <a:t>联合提交</a:t>
            </a:r>
            <a:r>
              <a:rPr lang="en-US" altLang="zh-CN" sz="1600" b="1" dirty="0" smtClean="0"/>
              <a:t>—</a:t>
            </a:r>
            <a:r>
              <a:rPr lang="zh-CN" altLang="en-US" sz="1600" b="1" dirty="0" smtClean="0"/>
              <a:t>提交两篇或多篇相关或互补的论文</a:t>
            </a:r>
            <a:endParaRPr lang="en-US" altLang="zh-CN" sz="1600" b="1" dirty="0" smtClean="0"/>
          </a:p>
          <a:p>
            <a:r>
              <a:rPr lang="zh-CN" altLang="en-US" sz="1600" b="1" dirty="0"/>
              <a:t>其他</a:t>
            </a:r>
            <a:r>
              <a:rPr lang="zh-CN" altLang="en-US" sz="1600" b="1" dirty="0" smtClean="0"/>
              <a:t>材料</a:t>
            </a:r>
            <a:r>
              <a:rPr lang="en-US" altLang="zh-CN" sz="1600" b="1" dirty="0" smtClean="0"/>
              <a:t>-</a:t>
            </a:r>
            <a:r>
              <a:rPr lang="zh-CN" altLang="en-US" sz="1600" b="1" dirty="0" smtClean="0"/>
              <a:t>投稿信</a:t>
            </a:r>
            <a:endParaRPr lang="zh-CN" altLang="en-US" sz="1600" b="1" dirty="0"/>
          </a:p>
        </p:txBody>
      </p:sp>
      <p:sp>
        <p:nvSpPr>
          <p:cNvPr id="15" name="标题 4"/>
          <p:cNvSpPr txBox="1">
            <a:spLocks/>
          </p:cNvSpPr>
          <p:nvPr/>
        </p:nvSpPr>
        <p:spPr>
          <a:xfrm>
            <a:off x="0" y="276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smtClean="0">
                <a:latin typeface="+mn-ea"/>
                <a:ea typeface="+mn-ea"/>
              </a:rPr>
              <a:t>APS</a:t>
            </a:r>
            <a:r>
              <a:rPr lang="zh-CN" altLang="en-US" sz="3600" b="1" smtClean="0">
                <a:latin typeface="+mn-ea"/>
                <a:ea typeface="+mn-ea"/>
              </a:rPr>
              <a:t>期刊投稿概要</a:t>
            </a:r>
            <a:endParaRPr lang="zh-CN" altLang="en-US" sz="3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37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90476" y="1325563"/>
            <a:ext cx="3236848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APS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数据库主页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  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投稿入口</a:t>
            </a:r>
            <a:endParaRPr lang="zh-CN" altLang="en-US" b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76" y="1694895"/>
            <a:ext cx="7459798" cy="364041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516" y="2898538"/>
            <a:ext cx="7552292" cy="260134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986" y="2072084"/>
            <a:ext cx="7514342" cy="366303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标题 4"/>
          <p:cNvSpPr txBox="1">
            <a:spLocks/>
          </p:cNvSpPr>
          <p:nvPr/>
        </p:nvSpPr>
        <p:spPr>
          <a:xfrm>
            <a:off x="0" y="276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smtClean="0">
                <a:latin typeface="+mn-ea"/>
                <a:ea typeface="+mn-ea"/>
              </a:rPr>
              <a:t>APS</a:t>
            </a:r>
            <a:r>
              <a:rPr lang="zh-CN" altLang="en-US" sz="3600" b="1" smtClean="0">
                <a:latin typeface="+mn-ea"/>
                <a:ea typeface="+mn-ea"/>
              </a:rPr>
              <a:t>期刊投稿概要</a:t>
            </a:r>
            <a:endParaRPr lang="zh-CN" altLang="en-US" sz="3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72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4"/>
          <p:cNvSpPr>
            <a:spLocks noGrp="1"/>
          </p:cNvSpPr>
          <p:nvPr>
            <p:ph type="title" idx="4294967295"/>
          </p:nvPr>
        </p:nvSpPr>
        <p:spPr>
          <a:xfrm>
            <a:off x="0" y="27641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期刊投稿概要</a:t>
            </a:r>
          </a:p>
        </p:txBody>
      </p:sp>
      <p:sp>
        <p:nvSpPr>
          <p:cNvPr id="16" name="矩形 15"/>
          <p:cNvSpPr/>
          <p:nvPr/>
        </p:nvSpPr>
        <p:spPr>
          <a:xfrm>
            <a:off x="1136889" y="1283586"/>
            <a:ext cx="495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</a:t>
            </a:r>
            <a:r>
              <a:rPr lang="en-US" altLang="zh-CN" b="1" dirty="0"/>
              <a:t>APS</a:t>
            </a:r>
            <a:r>
              <a:rPr lang="zh-CN" altLang="en-US" b="1" dirty="0"/>
              <a:t>数据库</a:t>
            </a:r>
            <a:r>
              <a:rPr lang="zh-CN" altLang="en-US" b="1" dirty="0" smtClean="0"/>
              <a:t>主页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  </a:t>
            </a:r>
            <a:r>
              <a:rPr lang="zh-CN" alt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投稿</a:t>
            </a:r>
            <a:r>
              <a:rPr lang="zh-CN" alt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入口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&gt;  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投稿流程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6D26CB5-1645-EF08-FEF1-452492E2D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62" b="25755"/>
          <a:stretch/>
        </p:blipFill>
        <p:spPr>
          <a:xfrm>
            <a:off x="1172670" y="1932475"/>
            <a:ext cx="4671265" cy="3401525"/>
          </a:xfrm>
          <a:prstGeom prst="rect">
            <a:avLst/>
          </a:prstGeom>
          <a:effectLst>
            <a:outerShdw blurRad="469900" dist="38100" dir="8100000" sx="102000" sy="102000" algn="tr" rotWithShape="0">
              <a:prstClr val="black">
                <a:alpha val="16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193692" y="1932475"/>
            <a:ext cx="2432148" cy="79040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517E66"/>
                </a:solidFill>
              </a:rPr>
              <a:t>首次使用需注册</a:t>
            </a:r>
            <a:endParaRPr lang="en-US" altLang="zh-CN" b="1" dirty="0" smtClean="0">
              <a:solidFill>
                <a:srgbClr val="517E66"/>
              </a:solidFill>
            </a:endParaRPr>
          </a:p>
          <a:p>
            <a:pPr algn="ctr"/>
            <a:r>
              <a:rPr lang="zh-CN" altLang="en-US" b="1" dirty="0" smtClean="0">
                <a:solidFill>
                  <a:srgbClr val="517E66"/>
                </a:solidFill>
              </a:rPr>
              <a:t>个人账号</a:t>
            </a:r>
            <a:endParaRPr lang="en-US" altLang="zh-CN" b="1" dirty="0" smtClean="0">
              <a:solidFill>
                <a:srgbClr val="517E66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91" y="1702414"/>
            <a:ext cx="10004743" cy="4286296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36889" y="1688703"/>
            <a:ext cx="10004745" cy="4300007"/>
            <a:chOff x="1824761" y="1932475"/>
            <a:chExt cx="10004745" cy="4300007"/>
          </a:xfrm>
        </p:grpSpPr>
        <p:grpSp>
          <p:nvGrpSpPr>
            <p:cNvPr id="12" name="组合 11"/>
            <p:cNvGrpSpPr/>
            <p:nvPr/>
          </p:nvGrpSpPr>
          <p:grpSpPr>
            <a:xfrm>
              <a:off x="1824761" y="1932475"/>
              <a:ext cx="10004745" cy="4300007"/>
              <a:chOff x="1824761" y="1932475"/>
              <a:chExt cx="10004745" cy="430000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4761" y="1932475"/>
                <a:ext cx="10004745" cy="4300007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C8A8ABD-7C46-0059-4398-C732E6D24687}"/>
                  </a:ext>
                </a:extLst>
              </p:cNvPr>
              <p:cNvSpPr/>
              <p:nvPr/>
            </p:nvSpPr>
            <p:spPr>
              <a:xfrm>
                <a:off x="8859619" y="3311045"/>
                <a:ext cx="2742051" cy="20313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 smtClean="0">
                    <a:solidFill>
                      <a:srgbClr val="517E66"/>
                    </a:solidFill>
                  </a:rPr>
                  <a:t>初始信息</a:t>
                </a:r>
                <a:endParaRPr lang="zh-CN" altLang="zh-CN" b="1" dirty="0">
                  <a:solidFill>
                    <a:srgbClr val="517E66"/>
                  </a:solidFill>
                </a:endParaRP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zh-CN" b="1" dirty="0">
                    <a:solidFill>
                      <a:srgbClr val="517E66"/>
                    </a:solidFill>
                  </a:rPr>
                  <a:t>文件上</a:t>
                </a:r>
                <a:r>
                  <a:rPr lang="zh-CN" altLang="zh-CN" b="1" dirty="0" smtClean="0">
                    <a:solidFill>
                      <a:srgbClr val="517E66"/>
                    </a:solidFill>
                  </a:rPr>
                  <a:t>传</a:t>
                </a: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zh-CN" b="1" dirty="0" smtClean="0">
                    <a:solidFill>
                      <a:srgbClr val="517E66"/>
                    </a:solidFill>
                  </a:rPr>
                  <a:t>作者与机构</a:t>
                </a: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 smtClean="0">
                    <a:solidFill>
                      <a:srgbClr val="517E66"/>
                    </a:solidFill>
                  </a:rPr>
                  <a:t>开放</a:t>
                </a:r>
                <a:r>
                  <a:rPr lang="zh-CN" altLang="en-US" b="1" dirty="0">
                    <a:solidFill>
                      <a:srgbClr val="517E66"/>
                    </a:solidFill>
                  </a:rPr>
                  <a:t>获取选择</a:t>
                </a:r>
                <a:r>
                  <a:rPr lang="en-US" altLang="zh-CN" b="1" dirty="0">
                    <a:solidFill>
                      <a:srgbClr val="517E66"/>
                    </a:solidFill>
                  </a:rPr>
                  <a:t> </a:t>
                </a: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517E66"/>
                    </a:solidFill>
                  </a:rPr>
                  <a:t>标题、摘要以及其他</a:t>
                </a:r>
                <a:endParaRPr lang="en-US" altLang="zh-CN" b="1" dirty="0">
                  <a:solidFill>
                    <a:srgbClr val="517E66"/>
                  </a:solidFill>
                </a:endParaRP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517E66"/>
                    </a:solidFill>
                  </a:rPr>
                  <a:t>推荐编辑</a:t>
                </a:r>
                <a:r>
                  <a:rPr lang="en-US" altLang="zh-CN" b="1" dirty="0">
                    <a:solidFill>
                      <a:srgbClr val="517E66"/>
                    </a:solidFill>
                  </a:rPr>
                  <a:t>/</a:t>
                </a:r>
                <a:r>
                  <a:rPr lang="zh-CN" altLang="en-US" b="1" dirty="0">
                    <a:solidFill>
                      <a:srgbClr val="517E66"/>
                    </a:solidFill>
                  </a:rPr>
                  <a:t>审稿人</a:t>
                </a:r>
                <a:endParaRPr lang="en-US" altLang="zh-CN" b="1" dirty="0">
                  <a:solidFill>
                    <a:srgbClr val="517E66"/>
                  </a:solidFill>
                </a:endParaRPr>
              </a:p>
              <a:p>
                <a:pPr marL="285750" indent="-285750">
                  <a:buSzPct val="50000"/>
                  <a:buFont typeface="Arial" panose="020B0604020202020204" pitchFamily="34" charset="0"/>
                  <a:buChar char="•"/>
                </a:pPr>
                <a:r>
                  <a:rPr lang="zh-CN" altLang="zh-CN" b="1" dirty="0">
                    <a:solidFill>
                      <a:srgbClr val="517E66"/>
                    </a:solidFill>
                  </a:rPr>
                  <a:t>审核并提交</a:t>
                </a:r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2021939" y="3342173"/>
              <a:ext cx="6837680" cy="524277"/>
            </a:xfrm>
            <a:prstGeom prst="rect">
              <a:avLst/>
            </a:prstGeom>
            <a:noFill/>
            <a:ln w="19050">
              <a:solidFill>
                <a:srgbClr val="517E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7562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729205" y="2292471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altLang="zh-CN" sz="6000" b="1" dirty="0">
                <a:solidFill>
                  <a:srgbClr val="0D5C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lang="en-US" altLang="zh-CN" sz="13800" b="1" dirty="0" smtClean="0">
                <a:solidFill>
                  <a:srgbClr val="0D5C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>
                <a:solidFill>
                  <a:srgbClr val="0D5C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endParaRPr lang="zh-CN" altLang="en-US" sz="6000" b="1" dirty="0">
              <a:solidFill>
                <a:srgbClr val="0D5C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328846" y="721780"/>
            <a:ext cx="4375231" cy="602871"/>
          </a:xfrm>
        </p:spPr>
        <p:txBody>
          <a:bodyPr>
            <a:normAutofit/>
          </a:bodyPr>
          <a:lstStyle/>
          <a:p>
            <a:r>
              <a:rPr lang="zh-CN" altLang="en-US" sz="3600" b="1" dirty="0" smtClean="0">
                <a:latin typeface="+mn-ea"/>
                <a:ea typeface="+mn-ea"/>
              </a:rPr>
              <a:t>美国物理学会简介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224398" y="1647548"/>
            <a:ext cx="10735763" cy="1986351"/>
            <a:chOff x="796135" y="1369756"/>
            <a:chExt cx="10735763" cy="1986351"/>
          </a:xfrm>
        </p:grpSpPr>
        <p:grpSp>
          <p:nvGrpSpPr>
            <p:cNvPr id="10" name="组合 9"/>
            <p:cNvGrpSpPr/>
            <p:nvPr/>
          </p:nvGrpSpPr>
          <p:grpSpPr>
            <a:xfrm>
              <a:off x="796135" y="1369756"/>
              <a:ext cx="3104448" cy="1986351"/>
              <a:chOff x="546668" y="1325563"/>
              <a:chExt cx="2612492" cy="1585803"/>
            </a:xfrm>
          </p:grpSpPr>
          <p:pic>
            <p:nvPicPr>
              <p:cNvPr id="8" name="Picture 2" descr="爱德华·尼科尔斯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668" y="1325563"/>
                <a:ext cx="1387577" cy="1585803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3867" y="1325563"/>
                <a:ext cx="1185293" cy="1585803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4306843" y="1518239"/>
              <a:ext cx="72250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+mn-ea"/>
                </a:rPr>
                <a:t>1893</a:t>
              </a:r>
              <a:r>
                <a:rPr lang="zh-CN" altLang="en-US" dirty="0" smtClean="0">
                  <a:latin typeface="+mn-ea"/>
                </a:rPr>
                <a:t>年，康奈尔大学物理学教授爱德华</a:t>
              </a:r>
              <a:r>
                <a:rPr lang="en-US" altLang="zh-CN" dirty="0">
                  <a:latin typeface="+mn-ea"/>
                </a:rPr>
                <a:t>·</a:t>
              </a:r>
              <a:r>
                <a:rPr lang="zh-CN" altLang="en-US" dirty="0">
                  <a:latin typeface="+mn-ea"/>
                </a:rPr>
                <a:t>尼科尔斯（</a:t>
              </a:r>
              <a:r>
                <a:rPr lang="en-US" altLang="en-US" dirty="0">
                  <a:latin typeface="+mn-ea"/>
                </a:rPr>
                <a:t>Edward Nichols</a:t>
              </a:r>
              <a:r>
                <a:rPr lang="en-US" altLang="en-US" dirty="0" smtClean="0">
                  <a:latin typeface="+mn-ea"/>
                </a:rPr>
                <a:t>）</a:t>
              </a:r>
              <a:endParaRPr lang="en-US" altLang="en-US" dirty="0">
                <a:latin typeface="+mn-ea"/>
              </a:endParaRPr>
            </a:p>
            <a:p>
              <a:r>
                <a:rPr lang="zh-CN" altLang="en-US" dirty="0" smtClean="0">
                  <a:latin typeface="+mn-ea"/>
                </a:rPr>
                <a:t>创立</a:t>
              </a:r>
              <a:r>
                <a:rPr lang="en-US" altLang="zh-CN" dirty="0" smtClean="0">
                  <a:latin typeface="+mn-ea"/>
                </a:rPr>
                <a:t>《</a:t>
              </a:r>
              <a:r>
                <a:rPr lang="zh-CN" altLang="en-US" dirty="0" smtClean="0">
                  <a:latin typeface="+mn-ea"/>
                </a:rPr>
                <a:t>物理评论</a:t>
              </a:r>
              <a:r>
                <a:rPr lang="en-US" altLang="zh-CN" dirty="0" smtClean="0">
                  <a:latin typeface="+mn-ea"/>
                </a:rPr>
                <a:t>》</a:t>
              </a:r>
              <a:r>
                <a:rPr lang="zh-CN" altLang="en-US" dirty="0" smtClean="0">
                  <a:latin typeface="+mn-ea"/>
                </a:rPr>
                <a:t> </a:t>
              </a:r>
              <a:r>
                <a:rPr lang="en-US" altLang="zh-CN" i="1" dirty="0" smtClean="0">
                  <a:latin typeface="+mn-ea"/>
                </a:rPr>
                <a:t>Physical Review </a:t>
              </a:r>
              <a:r>
                <a:rPr lang="zh-CN" altLang="en-US" dirty="0" smtClean="0">
                  <a:latin typeface="+mn-ea"/>
                </a:rPr>
                <a:t>期刊</a:t>
              </a:r>
              <a:endParaRPr lang="zh-CN" altLang="en-US" dirty="0"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20352" y="2635038"/>
            <a:ext cx="9052648" cy="2486834"/>
            <a:chOff x="2492089" y="2357246"/>
            <a:chExt cx="9052648" cy="2486834"/>
          </a:xfrm>
        </p:grpSpPr>
        <p:grpSp>
          <p:nvGrpSpPr>
            <p:cNvPr id="7" name="组合 6"/>
            <p:cNvGrpSpPr/>
            <p:nvPr/>
          </p:nvGrpSpPr>
          <p:grpSpPr>
            <a:xfrm>
              <a:off x="2492089" y="2357246"/>
              <a:ext cx="3104448" cy="2486834"/>
              <a:chOff x="411970" y="1385553"/>
              <a:chExt cx="5058187" cy="3824989"/>
            </a:xfrm>
          </p:grpSpPr>
          <p:pic>
            <p:nvPicPr>
              <p:cNvPr id="6" name="Picture 6" descr="'To promote the advancement and diffusion of the knowledge of physics.' Adopted 1899. (Photo courtesy: AIP Niels Bohr Library) 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166" y="1385553"/>
                <a:ext cx="2630991" cy="3824989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970" y="1385553"/>
                <a:ext cx="2323298" cy="2055464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</p:spPr>
          </p:pic>
          <p:pic>
            <p:nvPicPr>
              <p:cNvPr id="4" name="Picture 4" descr="Fayerweather Hall: Columbia University was the site of the first meeting and remained the home of APS for 60 years. (Photo courtesy: Columbia University Archives)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971" y="3492076"/>
                <a:ext cx="2323298" cy="1716911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5871389" y="2425265"/>
              <a:ext cx="567334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+mn-ea"/>
                </a:rPr>
                <a:t>1899</a:t>
              </a:r>
              <a:r>
                <a:rPr lang="zh-CN" altLang="en-US" dirty="0" smtClean="0">
                  <a:latin typeface="+mn-ea"/>
                </a:rPr>
                <a:t>年，</a:t>
              </a:r>
              <a:r>
                <a:rPr lang="en-US" altLang="zh-CN" dirty="0">
                  <a:latin typeface="+mn-ea"/>
                </a:rPr>
                <a:t>36 </a:t>
              </a:r>
              <a:r>
                <a:rPr lang="zh-CN" altLang="en-US" dirty="0">
                  <a:latin typeface="+mn-ea"/>
                </a:rPr>
                <a:t>位物理学家聚集在哥伦比亚大学</a:t>
              </a:r>
              <a:r>
                <a:rPr lang="zh-CN" altLang="en-US" dirty="0" smtClean="0">
                  <a:latin typeface="+mn-ea"/>
                </a:rPr>
                <a:t>，</a:t>
              </a:r>
              <a:endParaRPr lang="en-US" altLang="zh-CN" dirty="0" smtClean="0">
                <a:latin typeface="+mn-ea"/>
              </a:endParaRPr>
            </a:p>
            <a:p>
              <a:r>
                <a:rPr lang="zh-CN" altLang="en-US" dirty="0" smtClean="0">
                  <a:latin typeface="+mn-ea"/>
                </a:rPr>
                <a:t>成立了美国物理学会（</a:t>
              </a:r>
              <a:r>
                <a:rPr lang="en-US" altLang="zh-CN" dirty="0" smtClean="0">
                  <a:latin typeface="+mn-ea"/>
                </a:rPr>
                <a:t>American Physical Society</a:t>
              </a:r>
              <a:r>
                <a:rPr lang="zh-CN" altLang="en-US" dirty="0" smtClean="0">
                  <a:latin typeface="+mn-ea"/>
                </a:rPr>
                <a:t>）。</a:t>
              </a:r>
              <a:endParaRPr lang="en-US" altLang="zh-CN" dirty="0" smtClean="0">
                <a:latin typeface="+mn-ea"/>
              </a:endParaRPr>
            </a:p>
            <a:p>
              <a:r>
                <a:rPr lang="zh-CN" altLang="en-US" dirty="0" smtClean="0">
                  <a:latin typeface="+mn-ea"/>
                </a:rPr>
                <a:t>克拉克大学物理学教授亚瑟</a:t>
              </a:r>
              <a:r>
                <a:rPr lang="en-US" altLang="zh-CN" dirty="0">
                  <a:latin typeface="+mn-ea"/>
                </a:rPr>
                <a:t>·</a:t>
              </a:r>
              <a:r>
                <a:rPr lang="zh-CN" altLang="en-US" dirty="0">
                  <a:latin typeface="+mn-ea"/>
                </a:rPr>
                <a:t>戈登</a:t>
              </a:r>
              <a:r>
                <a:rPr lang="en-US" altLang="zh-CN" dirty="0">
                  <a:latin typeface="+mn-ea"/>
                </a:rPr>
                <a:t>·</a:t>
              </a:r>
              <a:r>
                <a:rPr lang="zh-CN" altLang="en-US" dirty="0">
                  <a:latin typeface="+mn-ea"/>
                </a:rPr>
                <a:t>韦伯斯</a:t>
              </a:r>
              <a:r>
                <a:rPr lang="zh-CN" altLang="en-US" dirty="0" smtClean="0">
                  <a:latin typeface="+mn-ea"/>
                </a:rPr>
                <a:t>特</a:t>
              </a:r>
              <a:endParaRPr lang="en-US" altLang="zh-CN" dirty="0" smtClean="0">
                <a:latin typeface="+mn-ea"/>
              </a:endParaRPr>
            </a:p>
            <a:p>
              <a:r>
                <a:rPr lang="zh-CN" altLang="en-US" dirty="0" smtClean="0">
                  <a:latin typeface="+mn-ea"/>
                </a:rPr>
                <a:t>（</a:t>
              </a:r>
              <a:r>
                <a:rPr lang="en-US" altLang="en-US" dirty="0">
                  <a:latin typeface="+mn-ea"/>
                </a:rPr>
                <a:t>Arthur Gordon Webster</a:t>
              </a:r>
              <a:r>
                <a:rPr lang="en-US" altLang="en-US" dirty="0" smtClean="0">
                  <a:latin typeface="+mn-ea"/>
                </a:rPr>
                <a:t>）</a:t>
              </a:r>
              <a:r>
                <a:rPr lang="zh-CN" altLang="en-US" dirty="0" smtClean="0">
                  <a:latin typeface="+mn-ea"/>
                </a:rPr>
                <a:t>组织了第一次</a:t>
              </a:r>
              <a:r>
                <a:rPr lang="en-US" altLang="zh-CN" dirty="0" smtClean="0">
                  <a:latin typeface="+mn-ea"/>
                </a:rPr>
                <a:t>APS</a:t>
              </a:r>
              <a:r>
                <a:rPr lang="zh-CN" altLang="en-US" dirty="0" smtClean="0">
                  <a:latin typeface="+mn-ea"/>
                </a:rPr>
                <a:t>会议。</a:t>
              </a:r>
              <a:endParaRPr lang="zh-CN" altLang="en-US" dirty="0"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10037" y="4004604"/>
            <a:ext cx="7616551" cy="2315705"/>
            <a:chOff x="3981774" y="3726812"/>
            <a:chExt cx="7616551" cy="23157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81774" y="3726812"/>
              <a:ext cx="3084301" cy="2315705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7282701" y="3961774"/>
              <a:ext cx="4315624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+mn-ea"/>
                </a:rPr>
                <a:t>早期</a:t>
              </a:r>
              <a:r>
                <a:rPr lang="en-US" altLang="zh-CN" dirty="0" smtClean="0">
                  <a:latin typeface="+mn-ea"/>
                </a:rPr>
                <a:t>APS </a:t>
              </a:r>
              <a:r>
                <a:rPr lang="zh-CN" altLang="en-US" dirty="0">
                  <a:latin typeface="+mn-ea"/>
                </a:rPr>
                <a:t>的主要活动是举办科学会议</a:t>
              </a:r>
              <a:r>
                <a:rPr lang="zh-CN" altLang="en-US" dirty="0" smtClean="0">
                  <a:latin typeface="+mn-ea"/>
                </a:rPr>
                <a:t>，</a:t>
              </a:r>
              <a:endParaRPr lang="en-US" altLang="zh-CN" dirty="0" smtClean="0">
                <a:latin typeface="+mn-ea"/>
              </a:endParaRPr>
            </a:p>
            <a:p>
              <a:r>
                <a:rPr lang="zh-CN" altLang="en-US" dirty="0" smtClean="0">
                  <a:latin typeface="+mn-ea"/>
                </a:rPr>
                <a:t>每年</a:t>
              </a:r>
              <a:r>
                <a:rPr lang="zh-CN" altLang="en-US" dirty="0">
                  <a:latin typeface="+mn-ea"/>
                </a:rPr>
                <a:t>举行四次</a:t>
              </a:r>
              <a:r>
                <a:rPr lang="zh-CN" altLang="en-US" dirty="0" smtClean="0">
                  <a:latin typeface="+mn-ea"/>
                </a:rPr>
                <a:t>。</a:t>
              </a:r>
              <a:endParaRPr lang="en-US" altLang="zh-CN" dirty="0" smtClean="0"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137534" y="5396186"/>
              <a:ext cx="31145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CN" dirty="0">
                <a:latin typeface="+mn-ea"/>
              </a:endParaRPr>
            </a:p>
            <a:p>
              <a:r>
                <a:rPr lang="en-US" altLang="zh-CN" dirty="0">
                  <a:latin typeface="+mn-ea"/>
                </a:rPr>
                <a:t>&gt;&gt;&gt;1959</a:t>
              </a:r>
              <a:r>
                <a:rPr lang="zh-CN" altLang="en-US" dirty="0">
                  <a:latin typeface="+mn-ea"/>
                </a:rPr>
                <a:t>年的一次</a:t>
              </a:r>
              <a:r>
                <a:rPr lang="en-US" altLang="zh-CN" dirty="0">
                  <a:latin typeface="+mn-ea"/>
                </a:rPr>
                <a:t>APS</a:t>
              </a:r>
              <a:r>
                <a:rPr lang="zh-CN" altLang="en-US" dirty="0">
                  <a:latin typeface="+mn-ea"/>
                </a:rPr>
                <a:t>会议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5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idx="4294967295"/>
          </p:nvPr>
        </p:nvSpPr>
        <p:spPr>
          <a:xfrm>
            <a:off x="901981" y="437718"/>
            <a:ext cx="10515600" cy="1325563"/>
          </a:xfrm>
        </p:spPr>
        <p:txBody>
          <a:bodyPr/>
          <a:lstStyle/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学会历史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01615" y="1832728"/>
            <a:ext cx="2152628" cy="3836728"/>
            <a:chOff x="901615" y="1635960"/>
            <a:chExt cx="2152628" cy="383672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616" y="1635960"/>
              <a:ext cx="2152627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901615" y="4826357"/>
              <a:ext cx="2152627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1913</a:t>
              </a:r>
              <a:r>
                <a:rPr lang="zh-CN" altLang="en-US" b="1" dirty="0" smtClean="0"/>
                <a:t>年，</a:t>
              </a:r>
              <a:r>
                <a:rPr lang="en-US" altLang="zh-CN" b="1" dirty="0" smtClean="0"/>
                <a:t>APS</a:t>
              </a:r>
              <a:r>
                <a:rPr lang="zh-CN" altLang="en-US" b="1" dirty="0" smtClean="0"/>
                <a:t>接管</a:t>
              </a:r>
              <a:endParaRPr lang="en-US" altLang="zh-CN" b="1" dirty="0" smtClean="0"/>
            </a:p>
            <a:p>
              <a:r>
                <a:rPr lang="en-US" altLang="zh-CN" b="1" dirty="0" smtClean="0"/>
                <a:t>《</a:t>
              </a:r>
              <a:r>
                <a:rPr lang="zh-CN" altLang="en-US" b="1" dirty="0"/>
                <a:t>物理评论</a:t>
              </a:r>
              <a:r>
                <a:rPr lang="en-US" altLang="zh-CN" b="1" dirty="0" smtClean="0"/>
                <a:t>》</a:t>
              </a:r>
              <a:r>
                <a:rPr lang="zh-CN" altLang="en-US" b="1" dirty="0" smtClean="0"/>
                <a:t>期刊</a:t>
              </a:r>
              <a:endParaRPr lang="zh-CN" altLang="en-US" b="1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514933" y="1832728"/>
            <a:ext cx="2241667" cy="3836728"/>
            <a:chOff x="6514933" y="1635960"/>
            <a:chExt cx="2241667" cy="3836728"/>
          </a:xfrm>
        </p:grpSpPr>
        <p:pic>
          <p:nvPicPr>
            <p:cNvPr id="5" name="Picture 6" descr="查看源图像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553" y="1635960"/>
              <a:ext cx="2152627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6514933" y="4826357"/>
              <a:ext cx="22416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1958</a:t>
              </a:r>
              <a:r>
                <a:rPr lang="zh-CN" altLang="en-US" b="1" dirty="0" smtClean="0"/>
                <a:t>年，</a:t>
              </a:r>
              <a:r>
                <a:rPr lang="en-US" altLang="zh-CN" b="1" dirty="0" smtClean="0"/>
                <a:t>APS</a:t>
              </a:r>
              <a:r>
                <a:rPr lang="zh-CN" altLang="en-US" b="1" dirty="0" smtClean="0"/>
                <a:t>出版</a:t>
              </a:r>
              <a:r>
                <a:rPr lang="en-US" altLang="zh-CN" b="1" dirty="0" smtClean="0"/>
                <a:t>《</a:t>
              </a:r>
              <a:r>
                <a:rPr lang="zh-CN" altLang="en-US" b="1" dirty="0" smtClean="0"/>
                <a:t>物理评论快报</a:t>
              </a:r>
              <a:r>
                <a:rPr lang="en-US" altLang="zh-CN" b="1" dirty="0" smtClean="0"/>
                <a:t>》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63754" y="1832728"/>
            <a:ext cx="2241667" cy="3836728"/>
            <a:chOff x="3663754" y="1635960"/>
            <a:chExt cx="2241667" cy="3836728"/>
          </a:xfrm>
        </p:grpSpPr>
        <p:sp>
          <p:nvSpPr>
            <p:cNvPr id="7" name="文本框 6"/>
            <p:cNvSpPr txBox="1"/>
            <p:nvPr/>
          </p:nvSpPr>
          <p:spPr>
            <a:xfrm>
              <a:off x="3663754" y="4826357"/>
              <a:ext cx="224166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1929</a:t>
              </a:r>
              <a:r>
                <a:rPr lang="zh-CN" altLang="en-US" b="1" dirty="0" smtClean="0"/>
                <a:t>年，</a:t>
              </a:r>
              <a:r>
                <a:rPr lang="en-US" altLang="zh-CN" b="1" dirty="0"/>
                <a:t>APS</a:t>
              </a:r>
              <a:r>
                <a:rPr lang="zh-CN" altLang="en-US" b="1" dirty="0" smtClean="0"/>
                <a:t>出版</a:t>
              </a:r>
              <a:r>
                <a:rPr lang="en-US" altLang="zh-CN" b="1" dirty="0" smtClean="0"/>
                <a:t>《</a:t>
              </a:r>
              <a:r>
                <a:rPr lang="zh-CN" altLang="en-US" b="1" dirty="0" smtClean="0"/>
                <a:t>现代物理评论</a:t>
              </a:r>
              <a:r>
                <a:rPr lang="en-US" altLang="zh-CN" b="1" dirty="0" smtClean="0"/>
                <a:t>》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1" r="44390" b="9326"/>
            <a:stretch/>
          </p:blipFill>
          <p:spPr>
            <a:xfrm>
              <a:off x="3736174" y="1635960"/>
              <a:ext cx="2113448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8" name="组合 17"/>
          <p:cNvGrpSpPr/>
          <p:nvPr/>
        </p:nvGrpSpPr>
        <p:grpSpPr>
          <a:xfrm>
            <a:off x="9366111" y="1832728"/>
            <a:ext cx="2321392" cy="4113727"/>
            <a:chOff x="9366111" y="1635960"/>
            <a:chExt cx="2321392" cy="4113727"/>
          </a:xfrm>
        </p:grpSpPr>
        <p:sp>
          <p:nvSpPr>
            <p:cNvPr id="12" name="文本框 11"/>
            <p:cNvSpPr txBox="1"/>
            <p:nvPr/>
          </p:nvSpPr>
          <p:spPr>
            <a:xfrm>
              <a:off x="9366111" y="4826357"/>
              <a:ext cx="232139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目前，物理评论系列期刊拓展至</a:t>
              </a:r>
              <a:r>
                <a:rPr lang="en-US" altLang="zh-CN" b="1" dirty="0" smtClean="0"/>
                <a:t>18</a:t>
              </a:r>
              <a:r>
                <a:rPr lang="zh-CN" altLang="en-US" b="1" dirty="0" smtClean="0"/>
                <a:t>种</a:t>
              </a:r>
              <a:r>
                <a:rPr lang="zh-CN" altLang="en-US" b="1" dirty="0" smtClean="0"/>
                <a:t>，以及</a:t>
              </a:r>
              <a:r>
                <a:rPr lang="en-US" altLang="zh-CN" b="1" dirty="0" smtClean="0"/>
                <a:t>1</a:t>
              </a:r>
              <a:r>
                <a:rPr lang="zh-CN" altLang="en-US" b="1" dirty="0" smtClean="0"/>
                <a:t>种过刊。</a:t>
              </a:r>
              <a:endParaRPr lang="en-US" altLang="zh-CN" b="1" dirty="0" smtClean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6111" y="1635960"/>
              <a:ext cx="2130160" cy="28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630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015038" y="1541463"/>
            <a:ext cx="6176962" cy="4021137"/>
          </a:xfrm>
          <a:ln>
            <a:noFill/>
            <a:prstDash val="sysDot"/>
          </a:ln>
          <a:effectLst>
            <a:outerShdw blurRad="469900" dist="38100" dir="8100000" sx="102000" sy="102000" algn="tr" rotWithShape="0">
              <a:prstClr val="black">
                <a:alpha val="16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zh-CN" altLang="en-US" b="1" dirty="0" smtClean="0"/>
              <a:t>会员人数：</a:t>
            </a:r>
            <a:r>
              <a:rPr lang="en-US" altLang="zh-CN" b="1" dirty="0" smtClean="0"/>
              <a:t>55,000+</a:t>
            </a:r>
          </a:p>
          <a:p>
            <a:pPr>
              <a:lnSpc>
                <a:spcPct val="110000"/>
              </a:lnSpc>
            </a:pPr>
            <a:r>
              <a:rPr lang="zh-CN" altLang="en-US" b="1" dirty="0" smtClean="0"/>
              <a:t>会员单元：</a:t>
            </a:r>
            <a:r>
              <a:rPr lang="en-US" altLang="zh-CN" b="1" dirty="0" smtClean="0"/>
              <a:t>50+ </a:t>
            </a:r>
            <a:r>
              <a:rPr lang="en-US" altLang="zh-CN" b="1" u="sng" dirty="0" smtClean="0">
                <a:solidFill>
                  <a:schemeClr val="bg1"/>
                </a:solidFill>
              </a:rPr>
              <a:t> ////</a:t>
            </a:r>
          </a:p>
          <a:p>
            <a:endParaRPr lang="en-US" altLang="zh-CN" dirty="0" smtClean="0"/>
          </a:p>
          <a:p>
            <a:r>
              <a:rPr lang="zh-CN" altLang="en-US" sz="2200" b="1" dirty="0" smtClean="0"/>
              <a:t>子领域分部</a:t>
            </a:r>
            <a:endParaRPr lang="en-US" altLang="zh-CN" sz="2200" b="1" dirty="0" smtClean="0"/>
          </a:p>
          <a:p>
            <a:r>
              <a:rPr lang="zh-CN" altLang="en-US" sz="1500" dirty="0" smtClean="0"/>
              <a:t>天体物理、原子分子和光物理、化学物理、凝聚态物理等</a:t>
            </a:r>
            <a:endParaRPr lang="en-US" altLang="zh-CN" sz="1500" dirty="0" smtClean="0"/>
          </a:p>
          <a:p>
            <a:r>
              <a:rPr lang="zh-CN" altLang="en-US" sz="2200" b="1" dirty="0" smtClean="0"/>
              <a:t>主题小组</a:t>
            </a:r>
            <a:endParaRPr lang="en-US" altLang="zh-CN" sz="2200" b="1" dirty="0" smtClean="0"/>
          </a:p>
          <a:p>
            <a:r>
              <a:rPr lang="zh-CN" altLang="en-US" sz="1500" dirty="0" smtClean="0"/>
              <a:t>凝聚态压缩、量子材料合成、物理教育研究等</a:t>
            </a:r>
            <a:endParaRPr lang="en-US" altLang="zh-CN" sz="1500" dirty="0" smtClean="0"/>
          </a:p>
          <a:p>
            <a:r>
              <a:rPr lang="zh-CN" altLang="en-US" sz="2200" b="1" dirty="0" smtClean="0"/>
              <a:t>兴趣论坛</a:t>
            </a:r>
            <a:endParaRPr lang="en-US" altLang="zh-CN" sz="2200" b="1" dirty="0" smtClean="0"/>
          </a:p>
          <a:p>
            <a:r>
              <a:rPr lang="zh-CN" altLang="en-US" sz="1300" dirty="0" smtClean="0"/>
              <a:t>物理学史与哲学、国际物理学、物理学与社会等</a:t>
            </a:r>
            <a:endParaRPr lang="en-US" altLang="zh-CN" sz="1300" dirty="0" smtClean="0"/>
          </a:p>
          <a:p>
            <a:r>
              <a:rPr lang="zh-CN" altLang="en-US" sz="2200" b="1" dirty="0" smtClean="0"/>
              <a:t>区域分部</a:t>
            </a:r>
            <a:endParaRPr lang="en-US" altLang="zh-CN" sz="2200" b="1" dirty="0" smtClean="0"/>
          </a:p>
          <a:p>
            <a:r>
              <a:rPr lang="zh-CN" altLang="en-US" sz="1500" dirty="0" smtClean="0"/>
              <a:t>东五大湖、大西洋、纽约州等</a:t>
            </a:r>
            <a:endParaRPr lang="zh-CN" altLang="en-US" sz="1500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913698" y="45448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会员社区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98" y="1780048"/>
            <a:ext cx="4725743" cy="3544307"/>
          </a:xfrm>
          <a:prstGeom prst="rect">
            <a:avLst/>
          </a:prstGeom>
          <a:effectLst>
            <a:outerShdw blurRad="469900" dist="38100" dir="8100000" sx="102000" sy="102000" algn="tr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4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766396" y="621010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出版</a:t>
            </a:r>
            <a:r>
              <a:rPr lang="zh-CN" altLang="en-US" sz="3600" b="1" dirty="0" smtClean="0">
                <a:latin typeface="+mn-ea"/>
                <a:ea typeface="+mn-ea"/>
              </a:rPr>
              <a:t>刊期刊</a:t>
            </a:r>
            <a:endParaRPr lang="zh-CN" altLang="en-US" sz="3600" b="1" dirty="0">
              <a:latin typeface="+mn-ea"/>
              <a:ea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03229" y="2169506"/>
            <a:ext cx="10441498" cy="3340040"/>
            <a:chOff x="803229" y="2169506"/>
            <a:chExt cx="10441498" cy="334004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29" y="2886879"/>
              <a:ext cx="10441498" cy="2622667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grpSp>
          <p:nvGrpSpPr>
            <p:cNvPr id="22" name="组合 21"/>
            <p:cNvGrpSpPr/>
            <p:nvPr/>
          </p:nvGrpSpPr>
          <p:grpSpPr>
            <a:xfrm>
              <a:off x="803229" y="2169506"/>
              <a:ext cx="3745407" cy="431886"/>
              <a:chOff x="803229" y="2169506"/>
              <a:chExt cx="3745407" cy="431886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229" y="2169506"/>
                <a:ext cx="527860" cy="431886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1331089" y="2232060"/>
                <a:ext cx="32175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&gt; APS Publication &gt; </a:t>
                </a:r>
                <a:r>
                  <a:rPr lang="en-US" altLang="zh-CN" b="1" u="sng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Journals</a:t>
                </a:r>
                <a:endParaRPr lang="zh-CN" altLang="en-US" b="1" u="sng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766397" y="5795034"/>
            <a:ext cx="1130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APS</a:t>
            </a:r>
            <a:r>
              <a:rPr lang="zh-CN" altLang="en-US" b="1" dirty="0" smtClean="0"/>
              <a:t>数据库收录学会</a:t>
            </a:r>
            <a:r>
              <a:rPr lang="zh-CN" altLang="en-US" b="1" dirty="0" smtClean="0"/>
              <a:t>出版的</a:t>
            </a:r>
            <a:r>
              <a:rPr lang="en-US" altLang="zh-CN" b="1" dirty="0" smtClean="0"/>
              <a:t>10</a:t>
            </a:r>
            <a:r>
              <a:rPr lang="zh-CN" altLang="en-US" b="1" dirty="0"/>
              <a:t>种订阅期刊、</a:t>
            </a:r>
            <a:r>
              <a:rPr lang="en-US" altLang="zh-CN" b="1" dirty="0"/>
              <a:t>1</a:t>
            </a:r>
            <a:r>
              <a:rPr lang="zh-CN" altLang="en-US" b="1" dirty="0"/>
              <a:t>种过刊，以及</a:t>
            </a:r>
            <a:r>
              <a:rPr lang="en-US" altLang="zh-CN" b="1" dirty="0"/>
              <a:t>8</a:t>
            </a:r>
            <a:r>
              <a:rPr lang="zh-CN" altLang="en-US" b="1" dirty="0"/>
              <a:t>种免费出版物</a:t>
            </a:r>
            <a:r>
              <a:rPr lang="zh-CN" altLang="en-US" b="1" dirty="0" smtClean="0"/>
              <a:t>，</a:t>
            </a:r>
            <a:r>
              <a:rPr lang="zh-CN" altLang="en-US" b="1" dirty="0" smtClean="0"/>
              <a:t>最早可回溯</a:t>
            </a:r>
            <a:r>
              <a:rPr lang="zh-CN" altLang="en-US" b="1" dirty="0"/>
              <a:t>至</a:t>
            </a:r>
            <a:r>
              <a:rPr lang="en-US" altLang="zh-CN" b="1" dirty="0"/>
              <a:t>1893</a:t>
            </a:r>
            <a:r>
              <a:rPr lang="zh-CN" altLang="en-US" b="1" dirty="0"/>
              <a:t>年</a:t>
            </a:r>
            <a:r>
              <a:rPr lang="zh-CN" altLang="en-US" b="1" dirty="0" smtClean="0"/>
              <a:t>。全</a:t>
            </a:r>
            <a:r>
              <a:rPr lang="zh-CN" altLang="en-US" b="1" dirty="0"/>
              <a:t>库文献超过</a:t>
            </a:r>
            <a:r>
              <a:rPr lang="en-US" altLang="zh-CN" b="1" dirty="0"/>
              <a:t>76</a:t>
            </a:r>
            <a:r>
              <a:rPr lang="zh-CN" altLang="en-US" b="1" dirty="0"/>
              <a:t>万篇，</a:t>
            </a:r>
            <a:r>
              <a:rPr lang="zh-CN" altLang="en-US" b="1" dirty="0" smtClean="0"/>
              <a:t>每年更新</a:t>
            </a:r>
            <a:r>
              <a:rPr lang="zh-CN" altLang="en-US" b="1" dirty="0"/>
              <a:t>约</a:t>
            </a:r>
            <a:r>
              <a:rPr lang="en-US" altLang="zh-CN" b="1" dirty="0" smtClean="0"/>
              <a:t>2</a:t>
            </a:r>
            <a:r>
              <a:rPr lang="zh-CN" altLang="en-US" b="1" dirty="0"/>
              <a:t>万</a:t>
            </a:r>
            <a:r>
              <a:rPr lang="zh-CN" altLang="en-US" b="1" dirty="0" smtClean="0"/>
              <a:t>篇。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>
            <a:spLocks/>
          </p:cNvSpPr>
          <p:nvPr/>
        </p:nvSpPr>
        <p:spPr>
          <a:xfrm>
            <a:off x="838418" y="1235146"/>
            <a:ext cx="10515163" cy="5785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4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89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3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79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2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6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13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5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b="1" dirty="0" smtClean="0"/>
          </a:p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期刊中包含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种同行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评审期刊，涵盖所有物理学领域。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b="1" dirty="0" smtClean="0"/>
          </a:p>
          <a:p>
            <a:endParaRPr lang="en-US" altLang="zh-CN" b="1" dirty="0" smtClean="0"/>
          </a:p>
          <a:p>
            <a:endParaRPr lang="en-US" altLang="zh-CN" b="1" dirty="0"/>
          </a:p>
          <a:p>
            <a:endParaRPr lang="en-US" altLang="zh-CN" b="1" dirty="0" smtClean="0"/>
          </a:p>
          <a:p>
            <a:pPr>
              <a:lnSpc>
                <a:spcPct val="150000"/>
              </a:lnSpc>
            </a:pPr>
            <a:r>
              <a:rPr lang="zh-CN" altLang="en-US" sz="2000" b="1" dirty="0" smtClean="0"/>
              <a:t>物理综合、核物理、流体与等离子体、数学物理、原子、分子和光物理、粒子与场物理、凝聚态物理、应用物理、天文学与天体物理学、科学教育、光学</a:t>
            </a:r>
            <a:endParaRPr lang="en-US" altLang="zh-CN" sz="2000" b="1" dirty="0" smtClean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766396" y="621010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出版</a:t>
            </a:r>
            <a:r>
              <a:rPr lang="zh-CN" altLang="en-US" sz="3600" b="1" dirty="0" smtClean="0">
                <a:latin typeface="+mn-ea"/>
                <a:ea typeface="+mn-ea"/>
              </a:rPr>
              <a:t>刊</a:t>
            </a:r>
            <a:r>
              <a:rPr lang="zh-CN" altLang="en-US" sz="3600" b="1" dirty="0" smtClean="0">
                <a:latin typeface="+mn-ea"/>
                <a:ea typeface="+mn-ea"/>
              </a:rPr>
              <a:t>期刊</a:t>
            </a:r>
            <a:endParaRPr lang="zh-CN" altLang="en-US" sz="3600" b="1" dirty="0">
              <a:latin typeface="+mn-ea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57" y="2347421"/>
            <a:ext cx="10402546" cy="31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859386" y="1805262"/>
            <a:ext cx="4235120" cy="4558425"/>
            <a:chOff x="859386" y="1805262"/>
            <a:chExt cx="4235120" cy="4558425"/>
          </a:xfrm>
        </p:grpSpPr>
        <p:pic>
          <p:nvPicPr>
            <p:cNvPr id="16" name="图片 1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65890" y="1805262"/>
              <a:ext cx="3622112" cy="2168000"/>
            </a:xfrm>
            <a:prstGeom prst="rect">
              <a:avLst/>
            </a:prstGeom>
            <a:effectLst>
              <a:outerShdw blurRad="469900" dist="38100" dir="8100000" sx="102000" sy="102000" algn="tr" rotWithShape="0">
                <a:prstClr val="black">
                  <a:alpha val="16000"/>
                </a:prstClr>
              </a:outerShdw>
            </a:effectLst>
          </p:spPr>
        </p:pic>
        <p:grpSp>
          <p:nvGrpSpPr>
            <p:cNvPr id="10" name="组合 9"/>
            <p:cNvGrpSpPr/>
            <p:nvPr/>
          </p:nvGrpSpPr>
          <p:grpSpPr>
            <a:xfrm>
              <a:off x="859386" y="4363139"/>
              <a:ext cx="4235120" cy="2000548"/>
              <a:chOff x="6355517" y="4210739"/>
              <a:chExt cx="4235120" cy="200054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355517" y="4210739"/>
                <a:ext cx="423512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2023 </a:t>
                </a:r>
                <a:r>
                  <a:rPr lang="zh-CN" altLang="en-US" sz="1600" dirty="0"/>
                  <a:t>年诺贝尔物理学奖授予给三</a:t>
                </a:r>
                <a:r>
                  <a:rPr lang="zh-CN" altLang="en-US" sz="1600" dirty="0" smtClean="0"/>
                  <a:t>位“将</a:t>
                </a:r>
                <a:r>
                  <a:rPr lang="zh-CN" altLang="en-US" sz="1600" dirty="0"/>
                  <a:t>产生阿秒光脉冲的实验方法用于研究物质的电子</a:t>
                </a:r>
                <a:r>
                  <a:rPr lang="zh-CN" altLang="en-US" sz="1600" dirty="0" smtClean="0"/>
                  <a:t>动力学”的</a:t>
                </a:r>
                <a:r>
                  <a:rPr lang="zh-CN" altLang="en-US" sz="1600" dirty="0"/>
                  <a:t>物理学家。</a:t>
                </a:r>
                <a:endParaRPr lang="en-US" altLang="zh-CN" sz="1600" dirty="0"/>
              </a:p>
              <a:p>
                <a:endParaRPr lang="en-US" altLang="zh-CN" sz="1600" dirty="0"/>
              </a:p>
              <a:p>
                <a:r>
                  <a:rPr lang="zh-CN" altLang="en-US" sz="1600" dirty="0"/>
                  <a:t>均在</a:t>
                </a:r>
                <a:r>
                  <a:rPr lang="en-US" altLang="zh-CN" sz="1600" dirty="0"/>
                  <a:t>APS</a:t>
                </a:r>
                <a:r>
                  <a:rPr lang="zh-CN" altLang="en-US" sz="1600" dirty="0"/>
                  <a:t>期刊上发表过文章，其中一位为</a:t>
                </a:r>
                <a:r>
                  <a:rPr lang="en-US" altLang="zh-CN" sz="1600" dirty="0"/>
                  <a:t>APS Fellow,</a:t>
                </a:r>
                <a:r>
                  <a:rPr lang="zh-CN" altLang="en-US" sz="1600" dirty="0"/>
                  <a:t>并曾荣获</a:t>
                </a:r>
                <a:r>
                  <a:rPr lang="en-US" altLang="zh-CN" sz="1600" dirty="0"/>
                  <a:t>APS</a:t>
                </a:r>
                <a:r>
                  <a:rPr lang="zh-CN" altLang="en-US" sz="1600" dirty="0"/>
                  <a:t>杰出审稿人荣誉。</a:t>
                </a:r>
                <a:endParaRPr lang="en-US" altLang="zh-CN" sz="1600" dirty="0"/>
              </a:p>
              <a:p>
                <a:endParaRPr lang="en-US" altLang="zh-CN" sz="1600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6355517" y="5841955"/>
                <a:ext cx="3513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思源黑体 Normal" panose="020B0400000000000000" pitchFamily="34" charset="-122"/>
                  </a:rPr>
                  <a:t>The Nobel Prize in Physics 2023</a:t>
                </a:r>
                <a:endPara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Normal" panose="020B0400000000000000" pitchFamily="34" charset="-122"/>
                </a:endParaRPr>
              </a:p>
            </p:txBody>
          </p:sp>
        </p:grpSp>
      </p:grpSp>
      <p:sp>
        <p:nvSpPr>
          <p:cNvPr id="12" name="标题 1"/>
          <p:cNvSpPr txBox="1">
            <a:spLocks/>
          </p:cNvSpPr>
          <p:nvPr/>
        </p:nvSpPr>
        <p:spPr>
          <a:xfrm>
            <a:off x="859386" y="411190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+mn-ea"/>
                <a:ea typeface="+mn-ea"/>
              </a:rPr>
              <a:t>APS</a:t>
            </a:r>
            <a:r>
              <a:rPr lang="zh-CN" altLang="en-US" sz="3600" b="1" dirty="0">
                <a:latin typeface="+mn-ea"/>
                <a:ea typeface="+mn-ea"/>
              </a:rPr>
              <a:t>出版</a:t>
            </a:r>
            <a:r>
              <a:rPr lang="zh-CN" altLang="en-US" sz="3600" b="1" dirty="0" smtClean="0">
                <a:latin typeface="+mn-ea"/>
                <a:ea typeface="+mn-ea"/>
              </a:rPr>
              <a:t>刊物品质</a:t>
            </a:r>
            <a:endParaRPr lang="zh-CN" altLang="en-US" sz="3600" b="1" dirty="0">
              <a:latin typeface="+mn-ea"/>
              <a:ea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507916" y="1790405"/>
            <a:ext cx="4235120" cy="4573282"/>
            <a:chOff x="6507916" y="1790405"/>
            <a:chExt cx="4235120" cy="4573282"/>
          </a:xfrm>
        </p:grpSpPr>
        <p:grpSp>
          <p:nvGrpSpPr>
            <p:cNvPr id="19" name="组合 18"/>
            <p:cNvGrpSpPr/>
            <p:nvPr/>
          </p:nvGrpSpPr>
          <p:grpSpPr>
            <a:xfrm>
              <a:off x="6507916" y="1790405"/>
              <a:ext cx="4235120" cy="4142394"/>
              <a:chOff x="6507916" y="1790405"/>
              <a:chExt cx="4235120" cy="4142394"/>
            </a:xfrm>
          </p:grpSpPr>
          <p:pic>
            <p:nvPicPr>
              <p:cNvPr id="1026" name="Picture 2" descr="https://cdn.journals.aps.org/test/a031bdec-6c4a-45d3-a533-f1b90f8bce99/Nobel-physics-2024-400px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3051" y="1790405"/>
                <a:ext cx="3464851" cy="2182857"/>
              </a:xfrm>
              <a:prstGeom prst="rect">
                <a:avLst/>
              </a:prstGeom>
              <a:effectLst>
                <a:outerShdw blurRad="469900" dist="38100" dir="8100000" sx="102000" sy="102000" algn="tr" rotWithShape="0">
                  <a:prstClr val="black">
                    <a:alpha val="16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6507916" y="4363139"/>
                <a:ext cx="423512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 smtClean="0"/>
                  <a:t>2024 </a:t>
                </a:r>
                <a:r>
                  <a:rPr lang="zh-CN" altLang="en-US" sz="1600" dirty="0"/>
                  <a:t>年诺贝尔物理学奖授予</a:t>
                </a:r>
                <a:r>
                  <a:rPr lang="zh-CN" altLang="en-US" sz="1600" dirty="0" smtClean="0"/>
                  <a:t>给两</a:t>
                </a:r>
                <a:r>
                  <a:rPr lang="zh-CN" altLang="en-US" sz="1600" dirty="0"/>
                  <a:t>位“利用人工神经网络实现机器学习的基础发现和发明” 的物理学家。</a:t>
                </a:r>
                <a:endParaRPr lang="en-US" altLang="zh-CN" sz="1600" dirty="0"/>
              </a:p>
              <a:p>
                <a:endParaRPr lang="en-US" altLang="zh-CN" sz="1600" dirty="0"/>
              </a:p>
              <a:p>
                <a:r>
                  <a:rPr lang="zh-CN" altLang="en-US" sz="1600" dirty="0" smtClean="0"/>
                  <a:t>约翰</a:t>
                </a:r>
                <a:r>
                  <a:rPr lang="en-US" altLang="zh-CN" sz="1600" dirty="0" smtClean="0"/>
                  <a:t>·</a:t>
                </a:r>
                <a:r>
                  <a:rPr lang="zh-CN" altLang="en-US" sz="1600" dirty="0" smtClean="0"/>
                  <a:t>霍普菲尔德为</a:t>
                </a:r>
                <a:r>
                  <a:rPr lang="en-US" altLang="zh-CN" sz="1600" dirty="0" smtClean="0"/>
                  <a:t>APS Fellow</a:t>
                </a:r>
                <a:r>
                  <a:rPr lang="zh-CN" altLang="en-US" sz="1600" dirty="0" smtClean="0"/>
                  <a:t>，</a:t>
                </a:r>
                <a:r>
                  <a:rPr lang="en-US" altLang="zh-CN" sz="1600" dirty="0" smtClean="0"/>
                  <a:t>2006</a:t>
                </a:r>
                <a:r>
                  <a:rPr lang="zh-CN" altLang="en-US" sz="1600" dirty="0" smtClean="0"/>
                  <a:t>年担任</a:t>
                </a:r>
                <a:r>
                  <a:rPr lang="en-US" altLang="zh-CN" sz="1600" dirty="0" smtClean="0"/>
                  <a:t>APS</a:t>
                </a:r>
                <a:r>
                  <a:rPr lang="zh-CN" altLang="en-US" sz="1600" dirty="0" smtClean="0"/>
                  <a:t>主席。</a:t>
                </a:r>
                <a:endParaRPr lang="en-US" altLang="zh-CN" sz="1600" dirty="0">
                  <a:latin typeface="思源黑体 Normal" panose="020B0400000000000000" pitchFamily="34" charset="-122"/>
                  <a:ea typeface="思源黑体 Normal" panose="020B0400000000000000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6507916" y="5994355"/>
              <a:ext cx="3513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Normal" panose="020B0400000000000000" pitchFamily="34" charset="-122"/>
                </a:rPr>
                <a:t>The Nobel Prize in Physics </a:t>
              </a:r>
              <a:r>
                <a:rPr lang="en-US" altLang="zh-CN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Normal" panose="020B0400000000000000" pitchFamily="34" charset="-122"/>
                </a:rPr>
                <a:t>2024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Normal" panose="020B0400000000000000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076425" y="4013844"/>
            <a:ext cx="3801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Pierre 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Agostini</a:t>
            </a:r>
            <a:r>
              <a:rPr lang="zh-CN" altLang="en-US" sz="1200" dirty="0">
                <a:solidFill>
                  <a:srgbClr val="26262E"/>
                </a:solidFill>
                <a:latin typeface="Jost"/>
              </a:rPr>
              <a:t>、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Ferenc</a:t>
            </a:r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 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Krausz</a:t>
            </a:r>
            <a:r>
              <a:rPr lang="zh-CN" altLang="en-US" sz="1200" dirty="0">
                <a:solidFill>
                  <a:srgbClr val="26262E"/>
                </a:solidFill>
                <a:latin typeface="Jost"/>
              </a:rPr>
              <a:t>、</a:t>
            </a:r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Anne </a:t>
            </a:r>
            <a:r>
              <a:rPr lang="en-US" altLang="zh-CN" sz="1200" dirty="0" err="1">
                <a:solidFill>
                  <a:srgbClr val="26262E"/>
                </a:solidFill>
                <a:latin typeface="Jost"/>
              </a:rPr>
              <a:t>L'Huillier</a:t>
            </a:r>
            <a:endParaRPr lang="zh-CN" altLang="en-US" sz="1200" dirty="0"/>
          </a:p>
        </p:txBody>
      </p:sp>
      <p:sp>
        <p:nvSpPr>
          <p:cNvPr id="22" name="矩形 21"/>
          <p:cNvSpPr/>
          <p:nvPr/>
        </p:nvSpPr>
        <p:spPr>
          <a:xfrm>
            <a:off x="7109676" y="4013843"/>
            <a:ext cx="3031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 John J. </a:t>
            </a:r>
            <a:r>
              <a:rPr lang="en-US" altLang="zh-CN" sz="1200" dirty="0" smtClean="0">
                <a:solidFill>
                  <a:srgbClr val="26262E"/>
                </a:solidFill>
                <a:latin typeface="Jost"/>
              </a:rPr>
              <a:t>Hopfield</a:t>
            </a:r>
            <a:r>
              <a:rPr lang="zh-CN" altLang="en-US" sz="1200" dirty="0" smtClean="0">
                <a:solidFill>
                  <a:srgbClr val="26262E"/>
                </a:solidFill>
                <a:latin typeface="Jost"/>
              </a:rPr>
              <a:t>、</a:t>
            </a:r>
            <a:r>
              <a:rPr lang="en-US" altLang="zh-CN" sz="1200" dirty="0">
                <a:solidFill>
                  <a:srgbClr val="26262E"/>
                </a:solidFill>
                <a:latin typeface="Jost"/>
              </a:rPr>
              <a:t>Geoffrey E. Hinton</a:t>
            </a:r>
            <a:endParaRPr lang="zh-CN" altLang="en-US" sz="1200" dirty="0">
              <a:solidFill>
                <a:srgbClr val="26262E"/>
              </a:solidFill>
              <a:latin typeface="Jos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2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55" y="1024882"/>
            <a:ext cx="9566350" cy="4525322"/>
          </a:xfrm>
          <a:prstGeom prst="rect">
            <a:avLst/>
          </a:prstGeom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717630" y="0"/>
            <a:ext cx="9797533" cy="65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APS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  <a:ea typeface="+mn-ea"/>
              </a:rPr>
              <a:t>经典期刊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——PRL</a:t>
            </a:r>
            <a:endParaRPr lang="zh-CN" altLang="en-US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21" y="2007501"/>
            <a:ext cx="2354080" cy="30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1652355" y="1108727"/>
            <a:ext cx="9566350" cy="621279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Review Letters 《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物理评论快报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4209" y="2099748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 smtClean="0"/>
              <a:t>2023 IF</a:t>
            </a:r>
            <a:r>
              <a:rPr lang="zh-CN" altLang="en-US" dirty="0" smtClean="0"/>
              <a:t>：</a:t>
            </a:r>
            <a:r>
              <a:rPr lang="en-US" altLang="zh-CN" dirty="0" smtClean="0"/>
              <a:t>8.1</a:t>
            </a:r>
          </a:p>
          <a:p>
            <a:pPr>
              <a:lnSpc>
                <a:spcPct val="125000"/>
              </a:lnSpc>
            </a:pPr>
            <a:r>
              <a:rPr lang="en-US" altLang="zh-CN" dirty="0" smtClean="0"/>
              <a:t>JCR</a:t>
            </a:r>
            <a:r>
              <a:rPr lang="zh-CN" altLang="en-US" dirty="0" smtClean="0"/>
              <a:t>分区：</a:t>
            </a:r>
            <a:r>
              <a:rPr lang="en-US" altLang="zh-CN" dirty="0" smtClean="0"/>
              <a:t>Q1</a:t>
            </a:r>
          </a:p>
          <a:p>
            <a:pPr>
              <a:lnSpc>
                <a:spcPct val="125000"/>
              </a:lnSpc>
            </a:pPr>
            <a:r>
              <a:rPr lang="zh-CN" altLang="en-US" dirty="0" smtClean="0"/>
              <a:t>收录领域：物理：综合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被</a:t>
            </a:r>
            <a:r>
              <a:rPr lang="zh-CN" altLang="en-US" dirty="0"/>
              <a:t>引次数：</a:t>
            </a:r>
            <a:r>
              <a:rPr lang="en-US" altLang="zh-CN" dirty="0"/>
              <a:t>492,874 </a:t>
            </a:r>
            <a:r>
              <a:rPr lang="en-US" altLang="zh-CN" dirty="0" smtClean="0"/>
              <a:t>(</a:t>
            </a:r>
            <a:r>
              <a:rPr lang="zh-CN" altLang="en-US" dirty="0" smtClean="0"/>
              <a:t>领域 </a:t>
            </a:r>
            <a:r>
              <a:rPr lang="en-US" altLang="zh-CN" dirty="0"/>
              <a:t>top1</a:t>
            </a:r>
            <a:r>
              <a:rPr lang="en-US" altLang="zh-CN" dirty="0" smtClean="0"/>
              <a:t>)</a:t>
            </a:r>
          </a:p>
          <a:p>
            <a:pPr>
              <a:lnSpc>
                <a:spcPct val="125000"/>
              </a:lnSpc>
            </a:pP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关注要点：</a:t>
            </a:r>
            <a:r>
              <a:rPr lang="en-US" altLang="zh-CN" dirty="0" smtClean="0"/>
              <a:t>APS</a:t>
            </a:r>
            <a:r>
              <a:rPr lang="zh-CN" altLang="en-US" dirty="0" smtClean="0"/>
              <a:t>旗舰刊物，涵盖物理学大类下所有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子学科和交叉学科，只发表物理学相关领域具有开创性</a:t>
            </a:r>
            <a:endParaRPr lang="en-US" altLang="zh-CN" dirty="0" smtClean="0"/>
          </a:p>
          <a:p>
            <a:pPr>
              <a:lnSpc>
                <a:spcPct val="125000"/>
              </a:lnSpc>
            </a:pPr>
            <a:r>
              <a:rPr lang="zh-CN" altLang="en-US" dirty="0" smtClean="0"/>
              <a:t>的重要研究成果。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298997"/>
            <a:ext cx="2816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 smtClean="0"/>
              <a:t>数据来源：科</a:t>
            </a:r>
            <a:r>
              <a:rPr lang="zh-CN" altLang="en-US" sz="1400" dirty="0"/>
              <a:t>睿唯安</a:t>
            </a:r>
            <a:r>
              <a:rPr lang="en-US" altLang="zh-CN" sz="1400" dirty="0"/>
              <a:t> 2024 JCR</a:t>
            </a:r>
            <a:r>
              <a:rPr lang="en-US" altLang="zh-CN" sz="1400" baseline="30000" dirty="0"/>
              <a:t>TM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245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3396</TotalTime>
  <Words>1356</Words>
  <Application>Microsoft Office PowerPoint</Application>
  <PresentationFormat>宽屏</PresentationFormat>
  <Paragraphs>262</Paragraphs>
  <Slides>27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Jost</vt:lpstr>
      <vt:lpstr>等线</vt:lpstr>
      <vt:lpstr>等线 Light</vt:lpstr>
      <vt:lpstr>黑体</vt:lpstr>
      <vt:lpstr>思源黑体</vt:lpstr>
      <vt:lpstr>思源黑体 CN Medium</vt:lpstr>
      <vt:lpstr>思源黑体 Normal</vt:lpstr>
      <vt:lpstr>Arial</vt:lpstr>
      <vt:lpstr>Segoe UI</vt:lpstr>
      <vt:lpstr>Wingdings</vt:lpstr>
      <vt:lpstr>2024</vt:lpstr>
      <vt:lpstr>自定义设计方案</vt:lpstr>
      <vt:lpstr>PowerPoint 演示文稿</vt:lpstr>
      <vt:lpstr>目录</vt:lpstr>
      <vt:lpstr>美国物理学会简介</vt:lpstr>
      <vt:lpstr>APS学会历史</vt:lpstr>
      <vt:lpstr>PowerPoint 演示文稿</vt:lpstr>
      <vt:lpstr>PowerPoint 演示文稿</vt:lpstr>
      <vt:lpstr>PowerPoint 演示文稿</vt:lpstr>
      <vt:lpstr>PowerPoint 演示文稿</vt:lpstr>
      <vt:lpstr>Physical Review Letters 《物理评论快报》</vt:lpstr>
      <vt:lpstr>Reviews of Modern Physics 《现代物理学评论》</vt:lpstr>
      <vt:lpstr>Physical Review A-E 《物理评论A辑》- 《物理评论E辑》</vt:lpstr>
      <vt:lpstr>Physical Review X 《物理评论X辑》</vt:lpstr>
      <vt:lpstr>PRX Quantum 《物理评论X辑-量子》</vt:lpstr>
      <vt:lpstr>PRX Life 《物理评论X辑-生命》</vt:lpstr>
      <vt:lpstr>PowerPoint 演示文稿</vt:lpstr>
      <vt:lpstr>PowerPoint 演示文稿</vt:lpstr>
      <vt:lpstr>PowerPoint 演示文稿</vt:lpstr>
      <vt:lpstr>APS期刊主页</vt:lpstr>
      <vt:lpstr>APS平台检索-简单检索</vt:lpstr>
      <vt:lpstr>APS检索示例-高级检索</vt:lpstr>
      <vt:lpstr>APS检索示例-精炼选项</vt:lpstr>
      <vt:lpstr>APS文章页面</vt:lpstr>
      <vt:lpstr>PowerPoint 演示文稿</vt:lpstr>
      <vt:lpstr>PowerPoint 演示文稿</vt:lpstr>
      <vt:lpstr>PowerPoint 演示文稿</vt:lpstr>
      <vt:lpstr>APS期刊投稿概要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lllya</dc:creator>
  <cp:lastModifiedBy>lllya</cp:lastModifiedBy>
  <cp:revision>195</cp:revision>
  <dcterms:created xsi:type="dcterms:W3CDTF">2024-07-26T01:53:23Z</dcterms:created>
  <dcterms:modified xsi:type="dcterms:W3CDTF">2025-01-15T07:42:12Z</dcterms:modified>
</cp:coreProperties>
</file>