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83" r:id="rId15"/>
    <p:sldId id="284" r:id="rId16"/>
    <p:sldId id="285" r:id="rId17"/>
    <p:sldId id="286" r:id="rId18"/>
    <p:sldId id="287" r:id="rId19"/>
    <p:sldId id="291"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3203" userDrawn="1">
          <p15:clr>
            <a:srgbClr val="A4A3A4"/>
          </p15:clr>
        </p15:guide>
        <p15:guide id="2" pos="2880" userDrawn="1">
          <p15:clr>
            <a:srgbClr val="A4A3A4"/>
          </p15:clr>
        </p15:guide>
        <p15:guide id="3" orient="horz" pos="3906" userDrawn="1">
          <p15:clr>
            <a:srgbClr val="A4A3A4"/>
          </p15:clr>
        </p15:guide>
        <p15:guide id="4" pos="181" userDrawn="1">
          <p15:clr>
            <a:srgbClr val="A4A3A4"/>
          </p15:clr>
        </p15:guide>
        <p15:guide id="5" orient="horz" pos="527" userDrawn="1">
          <p15:clr>
            <a:srgbClr val="A4A3A4"/>
          </p15:clr>
        </p15:guide>
        <p15:guide id="6" orient="horz" pos="16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Bartovsky" initials="EB" lastIdx="22" clrIdx="0">
    <p:extLst>
      <p:ext uri="{19B8F6BF-5375-455C-9EA6-DF929625EA0E}">
        <p15:presenceInfo xmlns:p15="http://schemas.microsoft.com/office/powerpoint/2012/main" userId="S-1-5-21-3726237472-208701211-2617296052-2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538"/>
  </p:normalViewPr>
  <p:slideViewPr>
    <p:cSldViewPr snapToGrid="0" snapToObjects="1" showGuides="1">
      <p:cViewPr varScale="1">
        <p:scale>
          <a:sx n="74" d="100"/>
          <a:sy n="74" d="100"/>
        </p:scale>
        <p:origin x="892" y="52"/>
      </p:cViewPr>
      <p:guideLst>
        <p:guide orient="horz" pos="3203"/>
        <p:guide pos="2880"/>
        <p:guide orient="horz" pos="3906"/>
        <p:guide pos="181"/>
        <p:guide orient="horz" pos="527"/>
        <p:guide orient="horz" pos="1616"/>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g Guo" userId="959cf863-92a9-4e4d-932f-58d35dbb4b00" providerId="ADAL" clId="{E3FD5C9E-336E-4797-80C7-5BB18705224F}"/>
    <pc:docChg chg="delSld">
      <pc:chgData name="Peng Guo" userId="959cf863-92a9-4e4d-932f-58d35dbb4b00" providerId="ADAL" clId="{E3FD5C9E-336E-4797-80C7-5BB18705224F}" dt="2025-02-26T02:41:31.086" v="3" actId="47"/>
      <pc:docMkLst>
        <pc:docMk/>
      </pc:docMkLst>
      <pc:sldChg chg="del">
        <pc:chgData name="Peng Guo" userId="959cf863-92a9-4e4d-932f-58d35dbb4b00" providerId="ADAL" clId="{E3FD5C9E-336E-4797-80C7-5BB18705224F}" dt="2025-02-26T02:41:26.256" v="0" actId="47"/>
        <pc:sldMkLst>
          <pc:docMk/>
          <pc:sldMk cId="0" sldId="270"/>
        </pc:sldMkLst>
      </pc:sldChg>
      <pc:sldChg chg="del">
        <pc:chgData name="Peng Guo" userId="959cf863-92a9-4e4d-932f-58d35dbb4b00" providerId="ADAL" clId="{E3FD5C9E-336E-4797-80C7-5BB18705224F}" dt="2025-02-26T02:41:27.917" v="1" actId="47"/>
        <pc:sldMkLst>
          <pc:docMk/>
          <pc:sldMk cId="0" sldId="271"/>
        </pc:sldMkLst>
      </pc:sldChg>
      <pc:sldChg chg="del">
        <pc:chgData name="Peng Guo" userId="959cf863-92a9-4e4d-932f-58d35dbb4b00" providerId="ADAL" clId="{E3FD5C9E-336E-4797-80C7-5BB18705224F}" dt="2025-02-26T02:41:29.548" v="2" actId="47"/>
        <pc:sldMkLst>
          <pc:docMk/>
          <pc:sldMk cId="0" sldId="272"/>
        </pc:sldMkLst>
      </pc:sldChg>
      <pc:sldChg chg="del">
        <pc:chgData name="Peng Guo" userId="959cf863-92a9-4e4d-932f-58d35dbb4b00" providerId="ADAL" clId="{E3FD5C9E-336E-4797-80C7-5BB18705224F}" dt="2025-02-26T02:41:31.086" v="3" actId="47"/>
        <pc:sldMkLst>
          <pc:docMk/>
          <pc:sldMk cId="0"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1143000" y="685800"/>
            <a:ext cx="4572000" cy="3429000"/>
          </a:xfrm>
          <a:prstGeom prst="rect">
            <a:avLst/>
          </a:prstGeom>
        </p:spPr>
        <p:txBody>
          <a:bodyPr/>
          <a:lstStyle/>
          <a:p>
            <a:endParaRPr/>
          </a:p>
        </p:txBody>
      </p:sp>
      <p:sp>
        <p:nvSpPr>
          <p:cNvPr id="210" name="Shape 2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443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p>
            <a:r>
              <a:t>Title Text</a:t>
            </a:r>
          </a:p>
        </p:txBody>
      </p:sp>
      <p:sp>
        <p:nvSpPr>
          <p:cNvPr id="9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3"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1143000" y="1122362"/>
            <a:ext cx="6858000" cy="2387601"/>
          </a:xfrm>
          <a:prstGeom prst="rect">
            <a:avLst/>
          </a:prstGeom>
        </p:spPr>
        <p:txBody>
          <a:bodyPr anchor="b"/>
          <a:lstStyle>
            <a:lvl1pPr defTabSz="914400">
              <a:lnSpc>
                <a:spcPct val="90000"/>
              </a:lnSpc>
              <a:defRPr sz="6000">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143000" y="3602037"/>
            <a:ext cx="6858000" cy="1655763"/>
          </a:xfrm>
          <a:prstGeom prst="rect">
            <a:avLst/>
          </a:prstGeom>
        </p:spPr>
        <p:txBody>
          <a:bodyPr/>
          <a:lstStyle>
            <a:lvl1pPr marL="0" indent="0" algn="ctr" defTabSz="914400">
              <a:lnSpc>
                <a:spcPct val="90000"/>
              </a:lnSpc>
              <a:spcBef>
                <a:spcPts val="1000"/>
              </a:spcBef>
              <a:buSzTx/>
              <a:buFontTx/>
              <a:buNone/>
              <a:defRPr sz="2400"/>
            </a:lvl1pPr>
            <a:lvl2pPr marL="0" indent="457200" algn="ctr" defTabSz="914400">
              <a:lnSpc>
                <a:spcPct val="90000"/>
              </a:lnSpc>
              <a:spcBef>
                <a:spcPts val="1000"/>
              </a:spcBef>
              <a:buSzTx/>
              <a:buFontTx/>
              <a:buNone/>
              <a:defRPr sz="2400"/>
            </a:lvl2pPr>
            <a:lvl3pPr marL="0" indent="914400" algn="ctr" defTabSz="914400">
              <a:lnSpc>
                <a:spcPct val="90000"/>
              </a:lnSpc>
              <a:spcBef>
                <a:spcPts val="1000"/>
              </a:spcBef>
              <a:buSzTx/>
              <a:buFontTx/>
              <a:buNone/>
              <a:defRPr sz="2400"/>
            </a:lvl3pPr>
            <a:lvl4pPr marL="0" indent="1371600" algn="ctr" defTabSz="914400">
              <a:lnSpc>
                <a:spcPct val="90000"/>
              </a:lnSpc>
              <a:spcBef>
                <a:spcPts val="1000"/>
              </a:spcBef>
              <a:buSzTx/>
              <a:buFontTx/>
              <a:buNone/>
              <a:defRPr sz="2400"/>
            </a:lvl4pPr>
            <a:lvl5pPr marL="0" indent="1828800" algn="ctr" defTabSz="914400">
              <a:lnSpc>
                <a:spcPct val="90000"/>
              </a:lnSpc>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28650" y="365125"/>
            <a:ext cx="7886700"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0" y="1825625"/>
            <a:ext cx="7886700" cy="4351338"/>
          </a:xfrm>
          <a:prstGeom prst="rect">
            <a:avLst/>
          </a:prstGeom>
        </p:spPr>
        <p:txBody>
          <a:bodyPr/>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623887" y="1709738"/>
            <a:ext cx="7886701" cy="2852737"/>
          </a:xfrm>
          <a:prstGeom prst="rect">
            <a:avLst/>
          </a:prstGeom>
        </p:spPr>
        <p:txBody>
          <a:bodyPr anchor="b"/>
          <a:lstStyle>
            <a:lvl1pPr algn="l" defTabSz="914400">
              <a:lnSpc>
                <a:spcPct val="90000"/>
              </a:lnSpc>
              <a:defRPr sz="6000">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quarter" idx="1"/>
          </p:nvPr>
        </p:nvSpPr>
        <p:spPr>
          <a:xfrm>
            <a:off x="623887" y="4589462"/>
            <a:ext cx="7886701" cy="1500188"/>
          </a:xfrm>
          <a:prstGeom prst="rect">
            <a:avLst/>
          </a:prstGeom>
        </p:spPr>
        <p:txBody>
          <a:bodyPr/>
          <a:lstStyle>
            <a:lvl1pPr marL="0" indent="0" defTabSz="914400">
              <a:lnSpc>
                <a:spcPct val="90000"/>
              </a:lnSpc>
              <a:spcBef>
                <a:spcPts val="1000"/>
              </a:spcBef>
              <a:buSzTx/>
              <a:buFontTx/>
              <a:buNone/>
              <a:defRPr sz="2400">
                <a:solidFill>
                  <a:srgbClr val="888888"/>
                </a:solidFill>
              </a:defRPr>
            </a:lvl1pPr>
            <a:lvl2pPr marL="0" indent="457200" defTabSz="914400">
              <a:lnSpc>
                <a:spcPct val="90000"/>
              </a:lnSpc>
              <a:spcBef>
                <a:spcPts val="1000"/>
              </a:spcBef>
              <a:buSzTx/>
              <a:buFontTx/>
              <a:buNone/>
              <a:defRPr sz="2400">
                <a:solidFill>
                  <a:srgbClr val="888888"/>
                </a:solidFill>
              </a:defRPr>
            </a:lvl2pPr>
            <a:lvl3pPr marL="0" indent="914400" defTabSz="914400">
              <a:lnSpc>
                <a:spcPct val="90000"/>
              </a:lnSpc>
              <a:spcBef>
                <a:spcPts val="1000"/>
              </a:spcBef>
              <a:buSzTx/>
              <a:buFontTx/>
              <a:buNone/>
              <a:defRPr sz="2400">
                <a:solidFill>
                  <a:srgbClr val="888888"/>
                </a:solidFill>
              </a:defRPr>
            </a:lvl3pPr>
            <a:lvl4pPr marL="0" indent="1371600" defTabSz="914400">
              <a:lnSpc>
                <a:spcPct val="90000"/>
              </a:lnSpc>
              <a:spcBef>
                <a:spcPts val="1000"/>
              </a:spcBef>
              <a:buSzTx/>
              <a:buFontTx/>
              <a:buNone/>
              <a:defRPr sz="2400">
                <a:solidFill>
                  <a:srgbClr val="888888"/>
                </a:solidFill>
              </a:defRPr>
            </a:lvl4pPr>
            <a:lvl5pPr marL="0" indent="1828800" defTabSz="914400">
              <a:lnSpc>
                <a:spcPct val="90000"/>
              </a:lnSpc>
              <a:spcBef>
                <a:spcPts val="1000"/>
              </a:spcBef>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28650" y="365125"/>
            <a:ext cx="7886700"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39" name="Body Level One…"/>
          <p:cNvSpPr txBox="1">
            <a:spLocks noGrp="1"/>
          </p:cNvSpPr>
          <p:nvPr>
            <p:ph type="body" sz="half" idx="1"/>
          </p:nvPr>
        </p:nvSpPr>
        <p:spPr>
          <a:xfrm>
            <a:off x="628650" y="1825625"/>
            <a:ext cx="3867150" cy="4351338"/>
          </a:xfrm>
          <a:prstGeom prst="rect">
            <a:avLst/>
          </a:prstGeom>
        </p:spPr>
        <p:txBody>
          <a:bodyPr/>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630237" y="365125"/>
            <a:ext cx="7886701"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48" name="Body Level One…"/>
          <p:cNvSpPr txBox="1">
            <a:spLocks noGrp="1"/>
          </p:cNvSpPr>
          <p:nvPr>
            <p:ph type="body" sz="quarter" idx="1"/>
          </p:nvPr>
        </p:nvSpPr>
        <p:spPr>
          <a:xfrm>
            <a:off x="630237" y="1681163"/>
            <a:ext cx="3868739" cy="823913"/>
          </a:xfrm>
          <a:prstGeom prst="rect">
            <a:avLst/>
          </a:prstGeom>
        </p:spPr>
        <p:txBody>
          <a:bodyPr anchor="b"/>
          <a:lstStyle>
            <a:lvl1pPr marL="0" indent="0" defTabSz="914400">
              <a:lnSpc>
                <a:spcPct val="90000"/>
              </a:lnSpc>
              <a:spcBef>
                <a:spcPts val="1000"/>
              </a:spcBef>
              <a:buSzTx/>
              <a:buFontTx/>
              <a:buNone/>
              <a:defRPr sz="2400" b="1"/>
            </a:lvl1pPr>
            <a:lvl2pPr marL="0" indent="457200" defTabSz="914400">
              <a:lnSpc>
                <a:spcPct val="90000"/>
              </a:lnSpc>
              <a:spcBef>
                <a:spcPts val="1000"/>
              </a:spcBef>
              <a:buSzTx/>
              <a:buFontTx/>
              <a:buNone/>
              <a:defRPr sz="2400" b="1"/>
            </a:lvl2pPr>
            <a:lvl3pPr marL="0" indent="914400" defTabSz="914400">
              <a:lnSpc>
                <a:spcPct val="90000"/>
              </a:lnSpc>
              <a:spcBef>
                <a:spcPts val="1000"/>
              </a:spcBef>
              <a:buSzTx/>
              <a:buFontTx/>
              <a:buNone/>
              <a:defRPr sz="2400" b="1"/>
            </a:lvl3pPr>
            <a:lvl4pPr marL="0" indent="1371600" defTabSz="914400">
              <a:lnSpc>
                <a:spcPct val="90000"/>
              </a:lnSpc>
              <a:spcBef>
                <a:spcPts val="1000"/>
              </a:spcBef>
              <a:buSzTx/>
              <a:buFontTx/>
              <a:buNone/>
              <a:defRPr sz="2400" b="1"/>
            </a:lvl4pPr>
            <a:lvl5pPr marL="0" indent="1828800" defTabSz="914400">
              <a:lnSpc>
                <a:spcPct val="90000"/>
              </a:lnSpc>
              <a:spcBef>
                <a:spcPts val="10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9" name="Text Placeholder 4"/>
          <p:cNvSpPr>
            <a:spLocks noGrp="1"/>
          </p:cNvSpPr>
          <p:nvPr>
            <p:ph type="body" sz="quarter" idx="13"/>
          </p:nvPr>
        </p:nvSpPr>
        <p:spPr>
          <a:xfrm>
            <a:off x="4629150" y="1681163"/>
            <a:ext cx="3887788" cy="823913"/>
          </a:xfrm>
          <a:prstGeom prst="rect">
            <a:avLst/>
          </a:prstGeom>
        </p:spPr>
        <p:txBody>
          <a:bodyPr anchor="b"/>
          <a:lstStyle/>
          <a:p>
            <a:pPr marL="0" indent="0" defTabSz="914400">
              <a:lnSpc>
                <a:spcPct val="90000"/>
              </a:lnSpc>
              <a:spcBef>
                <a:spcPts val="1000"/>
              </a:spcBef>
              <a:buSzTx/>
              <a:buFontTx/>
              <a:buNone/>
              <a:defRPr sz="2400" b="1"/>
            </a:pPr>
            <a:endParaRPr/>
          </a:p>
        </p:txBody>
      </p:sp>
      <p:sp>
        <p:nvSpPr>
          <p:cNvPr id="150"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628650" y="365125"/>
            <a:ext cx="7886700"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58"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630237" y="457200"/>
            <a:ext cx="2949576" cy="1600200"/>
          </a:xfrm>
          <a:prstGeom prst="rect">
            <a:avLst/>
          </a:prstGeom>
        </p:spPr>
        <p:txBody>
          <a:bodyPr anchor="b"/>
          <a:lstStyle>
            <a:lvl1pPr algn="l" defTabSz="914400">
              <a:lnSpc>
                <a:spcPct val="90000"/>
              </a:lnSpc>
              <a:defRPr sz="3200">
                <a:latin typeface="Calibri Light"/>
                <a:ea typeface="Calibri Light"/>
                <a:cs typeface="Calibri Light"/>
                <a:sym typeface="Calibri Light"/>
              </a:defRPr>
            </a:lvl1pPr>
          </a:lstStyle>
          <a:p>
            <a:r>
              <a:t>Title Text</a:t>
            </a:r>
          </a:p>
        </p:txBody>
      </p:sp>
      <p:sp>
        <p:nvSpPr>
          <p:cNvPr id="173" name="Body Level One…"/>
          <p:cNvSpPr txBox="1">
            <a:spLocks noGrp="1"/>
          </p:cNvSpPr>
          <p:nvPr>
            <p:ph type="body" sz="half" idx="1"/>
          </p:nvPr>
        </p:nvSpPr>
        <p:spPr>
          <a:xfrm>
            <a:off x="3887787" y="987425"/>
            <a:ext cx="4629151" cy="4873625"/>
          </a:xfrm>
          <a:prstGeom prst="rect">
            <a:avLst/>
          </a:prstGeom>
        </p:spPr>
        <p:txBody>
          <a:bodyPr/>
          <a:lstStyle>
            <a:lvl1pPr marL="228600" indent="-228600" defTabSz="914400">
              <a:lnSpc>
                <a:spcPct val="90000"/>
              </a:lnSpc>
              <a:spcBef>
                <a:spcPts val="1000"/>
              </a:spcBef>
            </a:lvl1pPr>
            <a:lvl2pPr marL="718457" indent="-261257" defTabSz="914400">
              <a:lnSpc>
                <a:spcPct val="90000"/>
              </a:lnSpc>
              <a:spcBef>
                <a:spcPts val="1000"/>
              </a:spcBef>
              <a:buChar char="•"/>
            </a:lvl2pPr>
            <a:lvl3pPr defTabSz="914400">
              <a:lnSpc>
                <a:spcPct val="90000"/>
              </a:lnSpc>
              <a:spcBef>
                <a:spcPts val="1000"/>
              </a:spcBef>
            </a:lvl3pPr>
            <a:lvl4pPr defTabSz="914400">
              <a:lnSpc>
                <a:spcPct val="90000"/>
              </a:lnSpc>
              <a:spcBef>
                <a:spcPts val="1000"/>
              </a:spcBef>
              <a:buChar char="•"/>
            </a:lvl4pPr>
            <a:lvl5pPr defTabSz="914400">
              <a:lnSpc>
                <a:spcPct val="90000"/>
              </a:lnSpc>
              <a:spcBef>
                <a:spcPts val="1000"/>
              </a:spcBef>
              <a:buChar char="•"/>
            </a:lvl5pPr>
          </a:lstStyle>
          <a:p>
            <a:r>
              <a:t>Body Level One</a:t>
            </a:r>
          </a:p>
          <a:p>
            <a:pPr lvl="1"/>
            <a:r>
              <a:t>Body Level Two</a:t>
            </a:r>
          </a:p>
          <a:p>
            <a:pPr lvl="2"/>
            <a:r>
              <a:t>Body Level Three</a:t>
            </a:r>
          </a:p>
          <a:p>
            <a:pPr lvl="3"/>
            <a:r>
              <a:t>Body Level Four</a:t>
            </a:r>
          </a:p>
          <a:p>
            <a:pPr lvl="4"/>
            <a:r>
              <a:t>Body Level Five</a:t>
            </a:r>
          </a:p>
        </p:txBody>
      </p:sp>
      <p:sp>
        <p:nvSpPr>
          <p:cNvPr id="174" name="Text Placeholder 3"/>
          <p:cNvSpPr>
            <a:spLocks noGrp="1"/>
          </p:cNvSpPr>
          <p:nvPr>
            <p:ph type="body" sz="quarter" idx="13"/>
          </p:nvPr>
        </p:nvSpPr>
        <p:spPr>
          <a:xfrm>
            <a:off x="630237" y="2057400"/>
            <a:ext cx="2949576" cy="3811588"/>
          </a:xfrm>
          <a:prstGeom prst="rect">
            <a:avLst/>
          </a:prstGeom>
        </p:spPr>
        <p:txBody>
          <a:bodyPr/>
          <a:lstStyle/>
          <a:p>
            <a:pPr marL="0" indent="0" defTabSz="914400">
              <a:lnSpc>
                <a:spcPct val="90000"/>
              </a:lnSpc>
              <a:spcBef>
                <a:spcPts val="1000"/>
              </a:spcBef>
              <a:buSzTx/>
              <a:buFontTx/>
              <a:buNone/>
              <a:defRPr sz="1600"/>
            </a:pPr>
            <a:endParaRPr/>
          </a:p>
        </p:txBody>
      </p:sp>
      <p:sp>
        <p:nvSpPr>
          <p:cNvPr id="175"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30237" y="457200"/>
            <a:ext cx="2949576" cy="1600200"/>
          </a:xfrm>
          <a:prstGeom prst="rect">
            <a:avLst/>
          </a:prstGeom>
        </p:spPr>
        <p:txBody>
          <a:bodyPr anchor="b"/>
          <a:lstStyle>
            <a:lvl1pPr algn="l" defTabSz="914400">
              <a:lnSpc>
                <a:spcPct val="90000"/>
              </a:lnSpc>
              <a:defRPr sz="3200">
                <a:latin typeface="Calibri Light"/>
                <a:ea typeface="Calibri Light"/>
                <a:cs typeface="Calibri Light"/>
                <a:sym typeface="Calibri Light"/>
              </a:defRPr>
            </a:lvl1pPr>
          </a:lstStyle>
          <a:p>
            <a:r>
              <a:t>Title Text</a:t>
            </a:r>
          </a:p>
        </p:txBody>
      </p:sp>
      <p:sp>
        <p:nvSpPr>
          <p:cNvPr id="183" name="Picture Placeholder 2"/>
          <p:cNvSpPr>
            <a:spLocks noGrp="1"/>
          </p:cNvSpPr>
          <p:nvPr>
            <p:ph type="pic" sz="half" idx="13"/>
          </p:nvPr>
        </p:nvSpPr>
        <p:spPr>
          <a:xfrm>
            <a:off x="3887787" y="987425"/>
            <a:ext cx="4629151" cy="4873625"/>
          </a:xfrm>
          <a:prstGeom prst="rect">
            <a:avLst/>
          </a:prstGeom>
        </p:spPr>
        <p:txBody>
          <a:bodyPr lIns="91439" rIns="91439">
            <a:noAutofit/>
          </a:bodyPr>
          <a:lstStyle/>
          <a:p>
            <a:endParaRPr/>
          </a:p>
        </p:txBody>
      </p:sp>
      <p:sp>
        <p:nvSpPr>
          <p:cNvPr id="184" name="Body Level One…"/>
          <p:cNvSpPr txBox="1">
            <a:spLocks noGrp="1"/>
          </p:cNvSpPr>
          <p:nvPr>
            <p:ph type="body" sz="quarter" idx="1"/>
          </p:nvPr>
        </p:nvSpPr>
        <p:spPr>
          <a:xfrm>
            <a:off x="630237" y="2057400"/>
            <a:ext cx="2949576" cy="3811588"/>
          </a:xfrm>
          <a:prstGeom prst="rect">
            <a:avLst/>
          </a:prstGeom>
        </p:spPr>
        <p:txBody>
          <a:bodyPr/>
          <a:lstStyle>
            <a:lvl1pPr marL="0" indent="0" defTabSz="914400">
              <a:lnSpc>
                <a:spcPct val="90000"/>
              </a:lnSpc>
              <a:spcBef>
                <a:spcPts val="1000"/>
              </a:spcBef>
              <a:buSzTx/>
              <a:buFontTx/>
              <a:buNone/>
              <a:defRPr sz="1600"/>
            </a:lvl1pPr>
            <a:lvl2pPr marL="0" indent="457200" defTabSz="914400">
              <a:lnSpc>
                <a:spcPct val="90000"/>
              </a:lnSpc>
              <a:spcBef>
                <a:spcPts val="1000"/>
              </a:spcBef>
              <a:buSzTx/>
              <a:buFontTx/>
              <a:buNone/>
              <a:defRPr sz="1600"/>
            </a:lvl2pPr>
            <a:lvl3pPr marL="0" indent="914400" defTabSz="914400">
              <a:lnSpc>
                <a:spcPct val="90000"/>
              </a:lnSpc>
              <a:spcBef>
                <a:spcPts val="1000"/>
              </a:spcBef>
              <a:buSzTx/>
              <a:buFontTx/>
              <a:buNone/>
              <a:defRPr sz="1600"/>
            </a:lvl3pPr>
            <a:lvl4pPr marL="0" indent="1371600" defTabSz="914400">
              <a:lnSpc>
                <a:spcPct val="90000"/>
              </a:lnSpc>
              <a:spcBef>
                <a:spcPts val="1000"/>
              </a:spcBef>
              <a:buSzTx/>
              <a:buFontTx/>
              <a:buNone/>
              <a:defRPr sz="1600"/>
            </a:lvl4pPr>
            <a:lvl5pPr marL="0" indent="1828800" defTabSz="914400">
              <a:lnSpc>
                <a:spcPct val="90000"/>
              </a:lnSpc>
              <a:spcBef>
                <a:spcPts val="10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92" name="Title Text"/>
          <p:cNvSpPr txBox="1">
            <a:spLocks noGrp="1"/>
          </p:cNvSpPr>
          <p:nvPr>
            <p:ph type="title"/>
          </p:nvPr>
        </p:nvSpPr>
        <p:spPr>
          <a:xfrm>
            <a:off x="628650" y="365125"/>
            <a:ext cx="7886700" cy="1325563"/>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193" name="Body Level One…"/>
          <p:cNvSpPr txBox="1">
            <a:spLocks noGrp="1"/>
          </p:cNvSpPr>
          <p:nvPr>
            <p:ph type="body" idx="1"/>
          </p:nvPr>
        </p:nvSpPr>
        <p:spPr>
          <a:xfrm>
            <a:off x="628650" y="1825625"/>
            <a:ext cx="7886700" cy="4351338"/>
          </a:xfrm>
          <a:prstGeom prst="rect">
            <a:avLst/>
          </a:prstGeom>
        </p:spPr>
        <p:txBody>
          <a:bodyPr/>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01" name="Title Text"/>
          <p:cNvSpPr txBox="1">
            <a:spLocks noGrp="1"/>
          </p:cNvSpPr>
          <p:nvPr>
            <p:ph type="title"/>
          </p:nvPr>
        </p:nvSpPr>
        <p:spPr>
          <a:xfrm>
            <a:off x="6543675" y="365125"/>
            <a:ext cx="1971675" cy="5811838"/>
          </a:xfrm>
          <a:prstGeom prst="rect">
            <a:avLst/>
          </a:prstGeom>
        </p:spPr>
        <p:txBody>
          <a:bodyPr/>
          <a:lstStyle>
            <a:lvl1pPr algn="l" defTabSz="914400">
              <a:lnSpc>
                <a:spcPct val="90000"/>
              </a:lnSpc>
              <a:defRPr>
                <a:latin typeface="Calibri Light"/>
                <a:ea typeface="Calibri Light"/>
                <a:cs typeface="Calibri Light"/>
                <a:sym typeface="Calibri Light"/>
              </a:defRPr>
            </a:lvl1pPr>
          </a:lstStyle>
          <a:p>
            <a:r>
              <a:t>Title Text</a:t>
            </a:r>
          </a:p>
        </p:txBody>
      </p:sp>
      <p:sp>
        <p:nvSpPr>
          <p:cNvPr id="202" name="Body Level One…"/>
          <p:cNvSpPr txBox="1">
            <a:spLocks noGrp="1"/>
          </p:cNvSpPr>
          <p:nvPr>
            <p:ph type="body" idx="1"/>
          </p:nvPr>
        </p:nvSpPr>
        <p:spPr>
          <a:xfrm>
            <a:off x="628650" y="365125"/>
            <a:ext cx="5762625" cy="5811838"/>
          </a:xfrm>
          <a:prstGeom prst="rect">
            <a:avLst/>
          </a:prstGeom>
        </p:spPr>
        <p:txBody>
          <a:bodyPr/>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xfrm>
            <a:off x="8251368" y="6404292"/>
            <a:ext cx="263983" cy="269241"/>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1"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4"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Rectangle 6"/>
          <p:cNvSpPr/>
          <p:nvPr/>
        </p:nvSpPr>
        <p:spPr>
          <a:xfrm>
            <a:off x="0" y="1356"/>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5"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ioppublishing.org/contacts/" TargetMode="External"/><Relationship Id="rId7" Type="http://schemas.openxmlformats.org/officeDocument/2006/relationships/slide" Target="slide1.xml"/><Relationship Id="rId2" Type="http://schemas.openxmlformats.org/officeDocument/2006/relationships/hyperlink" Target="mailto:customerservices@iop.org"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mailto:china@ioppublishing.org" TargetMode="External"/><Relationship Id="rId4" Type="http://schemas.openxmlformats.org/officeDocument/2006/relationships/hyperlink" Target="https://iopscience.iop.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customerservices@iop.org" TargetMode="Externa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9.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6"/>
          <p:cNvSpPr/>
          <p:nvPr/>
        </p:nvSpPr>
        <p:spPr>
          <a:xfrm>
            <a:off x="-978" y="0"/>
            <a:ext cx="9144001" cy="6858000"/>
          </a:xfrm>
          <a:prstGeom prst="rect">
            <a:avLst/>
          </a:prstGeom>
          <a:solidFill>
            <a:srgbClr val="CCDFF8"/>
          </a:solidFill>
          <a:ln w="12700">
            <a:miter lim="400000"/>
          </a:ln>
        </p:spPr>
        <p:txBody>
          <a:bodyPr lIns="45719" rIns="45719" anchor="ctr"/>
          <a:lstStyle/>
          <a:p>
            <a:pPr algn="ctr">
              <a:defRPr>
                <a:solidFill>
                  <a:srgbClr val="FFFFFF"/>
                </a:solidFill>
              </a:defRPr>
            </a:pPr>
            <a:endParaRPr/>
          </a:p>
        </p:txBody>
      </p:sp>
      <p:sp>
        <p:nvSpPr>
          <p:cNvPr id="213" name="Rectangle 7"/>
          <p:cNvSpPr txBox="1"/>
          <p:nvPr/>
        </p:nvSpPr>
        <p:spPr>
          <a:xfrm>
            <a:off x="1883568" y="2285397"/>
            <a:ext cx="5376864" cy="828432"/>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lgn="ctr">
              <a:defRPr sz="4800" b="1"/>
            </a:lvl1pPr>
          </a:lstStyle>
          <a:p>
            <a:r>
              <a:rPr lang="zh-CN" altLang="en-US" dirty="0"/>
              <a:t>平台使用指南</a:t>
            </a:r>
            <a:endParaRPr dirty="0"/>
          </a:p>
        </p:txBody>
      </p:sp>
      <p:sp>
        <p:nvSpPr>
          <p:cNvPr id="214" name="Rectangle 7"/>
          <p:cNvSpPr/>
          <p:nvPr/>
        </p:nvSpPr>
        <p:spPr>
          <a:xfrm>
            <a:off x="0" y="-1"/>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216"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pic>
        <p:nvPicPr>
          <p:cNvPr id="3" name="Picture 2">
            <a:extLst>
              <a:ext uri="{FF2B5EF4-FFF2-40B4-BE49-F238E27FC236}">
                <a16:creationId xmlns:a16="http://schemas.microsoft.com/office/drawing/2014/main" id="{25F0CC47-91AE-C045-9977-A06C02E56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014" y="3206326"/>
            <a:ext cx="5264015" cy="1075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2" descr="Picture 2"/>
          <p:cNvPicPr>
            <a:picLocks noChangeAspect="1"/>
          </p:cNvPicPr>
          <p:nvPr/>
        </p:nvPicPr>
        <p:blipFill>
          <a:blip r:embed="rId2"/>
          <a:stretch>
            <a:fillRect/>
          </a:stretch>
        </p:blipFill>
        <p:spPr>
          <a:xfrm>
            <a:off x="298008" y="2331996"/>
            <a:ext cx="6647601" cy="3871327"/>
          </a:xfrm>
          <a:prstGeom prst="rect">
            <a:avLst/>
          </a:prstGeom>
          <a:ln>
            <a:solidFill>
              <a:srgbClr val="BFBFBF"/>
            </a:solidFill>
          </a:ln>
          <a:effectLst>
            <a:outerShdw blurRad="50800" dist="76200" dir="2700000" rotWithShape="0">
              <a:srgbClr val="000000">
                <a:alpha val="40000"/>
              </a:srgbClr>
            </a:outerShdw>
          </a:effectLst>
        </p:spPr>
      </p:pic>
      <p:sp>
        <p:nvSpPr>
          <p:cNvPr id="458" name="TextBox 7"/>
          <p:cNvSpPr txBox="1"/>
          <p:nvPr/>
        </p:nvSpPr>
        <p:spPr>
          <a:xfrm>
            <a:off x="109496" y="795169"/>
            <a:ext cx="8403376" cy="16324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04470">
              <a:lnSpc>
                <a:spcPts val="1935"/>
              </a:lnSpc>
              <a:spcBef>
                <a:spcPts val="175"/>
              </a:spcBef>
            </a:pPr>
            <a:r>
              <a:rPr lang="zh-CN" altLang="en-US" sz="1600" dirty="0">
                <a:latin typeface="+mj-ea"/>
                <a:cs typeface="宋体" panose="02010600030101010101" pitchFamily="2" charset="-122"/>
              </a:rPr>
              <a:t>当</a:t>
            </a:r>
            <a:r>
              <a:rPr lang="zh-CN" sz="1600" dirty="0">
                <a:effectLst/>
                <a:latin typeface="+mj-ea"/>
                <a:cs typeface="宋体" panose="02010600030101010101" pitchFamily="2" charset="-122"/>
              </a:rPr>
              <a:t>您查看某篇特定论文的页面时，您将会遇到以下两种情况中的一种：</a:t>
            </a:r>
            <a:endParaRPr lang="en-US" altLang="zh-CN" sz="1600" dirty="0">
              <a:latin typeface="+mj-ea"/>
              <a:cs typeface="宋体" panose="02010600030101010101" pitchFamily="2" charset="-122"/>
            </a:endParaRPr>
          </a:p>
          <a:p>
            <a:pPr marL="490220" indent="-285750">
              <a:lnSpc>
                <a:spcPts val="1935"/>
              </a:lnSpc>
              <a:spcBef>
                <a:spcPts val="175"/>
              </a:spcBef>
              <a:buClr>
                <a:schemeClr val="accent1"/>
              </a:buClr>
              <a:buFont typeface="Arial" panose="020B0604020202020204" pitchFamily="34" charset="0"/>
              <a:buChar char="•"/>
            </a:pPr>
            <a:r>
              <a:rPr lang="zh-CN" sz="1600" dirty="0">
                <a:effectLst/>
                <a:latin typeface="+mj-ea"/>
                <a:cs typeface="宋体" panose="02010600030101010101" pitchFamily="2" charset="-122"/>
              </a:rPr>
              <a:t>如果您有该篇论文的获取权限（通过个人订阅或个人购买），</a:t>
            </a:r>
            <a:r>
              <a:rPr lang="zh-CN" sz="1600" dirty="0">
                <a:effectLst/>
                <a:latin typeface="+mj-ea"/>
                <a:cs typeface="Arial" panose="020B0604020202020204" pitchFamily="34" charset="0"/>
              </a:rPr>
              <a:t>您将能够下载该篇论文的</a:t>
            </a:r>
            <a:r>
              <a:rPr lang="en-US" sz="1600" dirty="0">
                <a:effectLst/>
                <a:latin typeface="+mj-ea"/>
              </a:rPr>
              <a:t> PDF </a:t>
            </a:r>
            <a:r>
              <a:rPr lang="zh-CN" sz="1600" dirty="0">
                <a:effectLst/>
                <a:latin typeface="+mj-ea"/>
                <a:cs typeface="Arial" panose="020B0604020202020204" pitchFamily="34" charset="0"/>
              </a:rPr>
              <a:t>版本全文。</a:t>
            </a:r>
            <a:endParaRPr lang="en-US" altLang="zh-CN" sz="1600" dirty="0">
              <a:latin typeface="+mj-ea"/>
            </a:endParaRPr>
          </a:p>
          <a:p>
            <a:pPr marL="490220" indent="-285750">
              <a:lnSpc>
                <a:spcPts val="1935"/>
              </a:lnSpc>
              <a:spcBef>
                <a:spcPts val="175"/>
              </a:spcBef>
              <a:buClr>
                <a:schemeClr val="accent1"/>
              </a:buClr>
              <a:buFont typeface="Arial" panose="020B0604020202020204" pitchFamily="34" charset="0"/>
              <a:buChar char="•"/>
            </a:pPr>
            <a:r>
              <a:rPr lang="zh-CN" sz="1600" dirty="0">
                <a:effectLst/>
                <a:latin typeface="+mj-ea"/>
                <a:cs typeface="宋体" panose="02010600030101010101" pitchFamily="2" charset="-122"/>
              </a:rPr>
              <a:t>如果您没有获取该篇论文的权限，那么系统会生成一个页面，告知您当前没有查看该篇论文的权限，同时也会向您说明获取访问权限的不同途径。</a:t>
            </a:r>
            <a:endParaRPr lang="en-US" sz="1600" dirty="0">
              <a:effectLst/>
              <a:latin typeface="+mj-ea"/>
            </a:endParaRPr>
          </a:p>
          <a:p>
            <a:pPr>
              <a:defRPr sz="1600"/>
            </a:pPr>
            <a:endParaRPr sz="1600" dirty="0">
              <a:latin typeface="+mj-ea"/>
            </a:endParaRPr>
          </a:p>
        </p:txBody>
      </p:sp>
      <p:sp>
        <p:nvSpPr>
          <p:cNvPr id="459" name="TextBox 11"/>
          <p:cNvSpPr txBox="1"/>
          <p:nvPr/>
        </p:nvSpPr>
        <p:spPr>
          <a:xfrm>
            <a:off x="1531110" y="4147639"/>
            <a:ext cx="1768259" cy="1015663"/>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defRPr sz="1200">
                <a:solidFill>
                  <a:srgbClr val="0076B7"/>
                </a:solidFill>
              </a:defRPr>
            </a:lvl1pPr>
          </a:lstStyle>
          <a:p>
            <a:r>
              <a:rPr lang="zh-CN" altLang="en-US" dirty="0"/>
              <a:t>如果您所在单位的图书馆购买了机构访问权限或者您直接购买了文章，那么您就可以查看和下载该篇论文的</a:t>
            </a:r>
            <a:r>
              <a:rPr lang="en-US" dirty="0"/>
              <a:t> PDF </a:t>
            </a:r>
            <a:r>
              <a:rPr lang="zh-CN" altLang="en-US" dirty="0"/>
              <a:t>全文。</a:t>
            </a:r>
            <a:endParaRPr lang="en-US" dirty="0"/>
          </a:p>
        </p:txBody>
      </p:sp>
      <p:sp>
        <p:nvSpPr>
          <p:cNvPr id="460" name="TextBox 15"/>
          <p:cNvSpPr txBox="1"/>
          <p:nvPr/>
        </p:nvSpPr>
        <p:spPr>
          <a:xfrm>
            <a:off x="253794" y="231956"/>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论文页面</a:t>
            </a:r>
            <a:endParaRPr dirty="0"/>
          </a:p>
        </p:txBody>
      </p:sp>
      <p:sp>
        <p:nvSpPr>
          <p:cNvPr id="462"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63"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464"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65" name="!"/>
          <p:cNvSpPr txBox="1"/>
          <p:nvPr/>
        </p:nvSpPr>
        <p:spPr>
          <a:xfrm>
            <a:off x="287338" y="4045022"/>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rPr dirty="0"/>
              <a:t>!</a:t>
            </a:r>
          </a:p>
        </p:txBody>
      </p:sp>
      <p:sp>
        <p:nvSpPr>
          <p:cNvPr id="466"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67"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468" name="Rectangle">
            <a:hlinkClick r:id="rId4" action="ppaction://hlinksldjump"/>
          </p:cNvPr>
          <p:cNvSpPr/>
          <p:nvPr/>
        </p:nvSpPr>
        <p:spPr>
          <a:xfrm>
            <a:off x="81439" y="6216989"/>
            <a:ext cx="989971" cy="634835"/>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69"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70"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471"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 name="Rectangle 1">
            <a:extLst>
              <a:ext uri="{FF2B5EF4-FFF2-40B4-BE49-F238E27FC236}">
                <a16:creationId xmlns:a16="http://schemas.microsoft.com/office/drawing/2014/main" id="{139F3DB7-A188-DE46-923D-2D7B31B43957}"/>
              </a:ext>
            </a:extLst>
          </p:cNvPr>
          <p:cNvSpPr/>
          <p:nvPr/>
        </p:nvSpPr>
        <p:spPr>
          <a:xfrm>
            <a:off x="422706" y="4147639"/>
            <a:ext cx="1038541" cy="370573"/>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 name="Rectangle">
            <a:hlinkClick r:id="rId3" action="ppaction://hlinksldjump"/>
            <a:extLst>
              <a:ext uri="{FF2B5EF4-FFF2-40B4-BE49-F238E27FC236}">
                <a16:creationId xmlns:a16="http://schemas.microsoft.com/office/drawing/2014/main" id="{3DEFC285-4AE6-1840-8593-1A03486D3E88}"/>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500"/>
                                        <p:tgtEl>
                                          <p:spTgt spid="459"/>
                                        </p:tgtEl>
                                      </p:cBhvr>
                                    </p:animEffect>
                                  </p:childTnLst>
                                </p:cTn>
                              </p:par>
                            </p:childTnLst>
                          </p:cTn>
                        </p:par>
                      </p:childTnLst>
                    </p:cTn>
                  </p:par>
                </p:childTnLst>
              </p:cTn>
              <p:nextCondLst>
                <p:cond evt="onClick" delay="0">
                  <p:tgtEl>
                    <p:spTgt spid="2"/>
                  </p:tgtEl>
                </p:cond>
              </p:nextCondLst>
            </p:seq>
          </p:childTnLst>
        </p:cTn>
      </p:par>
    </p:tnLst>
    <p:bldLst>
      <p:bldP spid="45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 name="Picture 1" descr="Picture 1"/>
          <p:cNvPicPr>
            <a:picLocks noChangeAspect="1"/>
          </p:cNvPicPr>
          <p:nvPr/>
        </p:nvPicPr>
        <p:blipFill>
          <a:blip r:embed="rId2"/>
          <a:stretch>
            <a:fillRect/>
          </a:stretch>
        </p:blipFill>
        <p:spPr>
          <a:xfrm>
            <a:off x="869594" y="1590990"/>
            <a:ext cx="7404812" cy="4603206"/>
          </a:xfrm>
          <a:prstGeom prst="rect">
            <a:avLst/>
          </a:prstGeom>
          <a:ln>
            <a:solidFill>
              <a:srgbClr val="BFBFBF"/>
            </a:solidFill>
          </a:ln>
          <a:effectLst>
            <a:outerShdw blurRad="50800" dist="76200" dir="2700000" rotWithShape="0">
              <a:srgbClr val="000000">
                <a:alpha val="40000"/>
              </a:srgbClr>
            </a:outerShdw>
          </a:effectLst>
        </p:spPr>
      </p:pic>
      <p:sp>
        <p:nvSpPr>
          <p:cNvPr id="475" name="TextBox 13"/>
          <p:cNvSpPr txBox="1"/>
          <p:nvPr/>
        </p:nvSpPr>
        <p:spPr>
          <a:xfrm>
            <a:off x="260490" y="750249"/>
            <a:ext cx="7938841"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600"/>
            </a:pPr>
            <a:r>
              <a:rPr lang="zh-CN" sz="1600" dirty="0">
                <a:effectLst/>
                <a:latin typeface="+mj-ea"/>
                <a:cs typeface="Arial" panose="020B0604020202020204" pitchFamily="34" charset="0"/>
              </a:rPr>
              <a:t>要查看所有的</a:t>
            </a:r>
            <a:r>
              <a:rPr lang="en-US" sz="1600" dirty="0">
                <a:effectLst/>
                <a:latin typeface="+mj-ea"/>
              </a:rPr>
              <a:t>IOP</a:t>
            </a:r>
            <a:r>
              <a:rPr lang="zh-CN" sz="1600" dirty="0">
                <a:effectLst/>
                <a:latin typeface="+mj-ea"/>
                <a:cs typeface="Arial" panose="020B0604020202020204" pitchFamily="34" charset="0"/>
              </a:rPr>
              <a:t>过刊内容，请进入</a:t>
            </a:r>
            <a:r>
              <a:rPr lang="zh-CN" sz="1600" b="1" dirty="0">
                <a:effectLst/>
                <a:latin typeface="+mj-ea"/>
                <a:cs typeface="Arial" panose="020B0604020202020204" pitchFamily="34" charset="0"/>
              </a:rPr>
              <a:t>期刊</a:t>
            </a:r>
            <a:r>
              <a:rPr lang="en-US" sz="1600" b="1" dirty="0">
                <a:effectLst/>
                <a:latin typeface="+mj-ea"/>
              </a:rPr>
              <a:t> (Journals)</a:t>
            </a:r>
            <a:r>
              <a:rPr lang="en-US" sz="1600" dirty="0">
                <a:effectLst/>
                <a:latin typeface="+mj-ea"/>
              </a:rPr>
              <a:t> </a:t>
            </a:r>
            <a:r>
              <a:rPr lang="zh-CN" sz="1600" dirty="0">
                <a:effectLst/>
                <a:latin typeface="+mj-ea"/>
                <a:cs typeface="Arial" panose="020B0604020202020204" pitchFamily="34" charset="0"/>
              </a:rPr>
              <a:t>列表出并选择</a:t>
            </a:r>
            <a:r>
              <a:rPr lang="zh-CN" sz="1600" dirty="0">
                <a:effectLst/>
                <a:latin typeface="+mj-ea"/>
              </a:rPr>
              <a:t> </a:t>
            </a:r>
            <a:r>
              <a:rPr lang="zh-CN" sz="1600" b="1" dirty="0">
                <a:effectLst/>
                <a:latin typeface="+mj-ea"/>
                <a:cs typeface="Arial" panose="020B0604020202020204" pitchFamily="34" charset="0"/>
              </a:rPr>
              <a:t>过刊标题</a:t>
            </a:r>
            <a:r>
              <a:rPr lang="en-US" sz="1600" b="1" dirty="0">
                <a:effectLst/>
                <a:latin typeface="+mj-ea"/>
              </a:rPr>
              <a:t> (Archive titles)</a:t>
            </a:r>
            <a:r>
              <a:rPr lang="en-US" sz="1600" dirty="0">
                <a:effectLst/>
                <a:latin typeface="+mj-ea"/>
              </a:rPr>
              <a:t> </a:t>
            </a:r>
            <a:r>
              <a:rPr lang="zh-CN" sz="1600" dirty="0">
                <a:effectLst/>
                <a:latin typeface="+mj-ea"/>
                <a:cs typeface="Arial" panose="020B0604020202020204" pitchFamily="34" charset="0"/>
              </a:rPr>
              <a:t>标签，查看具体的过刊列表以及可获取的过刊出版日期范围。</a:t>
            </a:r>
            <a:endParaRPr lang="en-US" sz="1600" dirty="0">
              <a:effectLst/>
              <a:latin typeface="+mj-ea"/>
            </a:endParaRPr>
          </a:p>
        </p:txBody>
      </p:sp>
      <p:sp>
        <p:nvSpPr>
          <p:cNvPr id="476" name="TextBox 7"/>
          <p:cNvSpPr txBox="1"/>
          <p:nvPr/>
        </p:nvSpPr>
        <p:spPr>
          <a:xfrm>
            <a:off x="253794" y="250236"/>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en-US" dirty="0"/>
              <a:t>IOP </a:t>
            </a:r>
            <a:r>
              <a:rPr lang="zh-CN" altLang="en-US" dirty="0"/>
              <a:t>期刊回溯</a:t>
            </a:r>
            <a:endParaRPr lang="en-US" dirty="0"/>
          </a:p>
        </p:txBody>
      </p:sp>
      <p:sp>
        <p:nvSpPr>
          <p:cNvPr id="477"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78"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479"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80"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81"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482" name="Rectangle">
            <a:hlinkClick r:id="rId4" action="ppaction://hlinksldjump"/>
          </p:cNvPr>
          <p:cNvSpPr/>
          <p:nvPr/>
        </p:nvSpPr>
        <p:spPr>
          <a:xfrm>
            <a:off x="49595" y="6250077"/>
            <a:ext cx="1021815" cy="56866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83"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84"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485"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4" name="Rectangle">
            <a:hlinkClick r:id="rId3" action="ppaction://hlinksldjump"/>
            <a:extLst>
              <a:ext uri="{FF2B5EF4-FFF2-40B4-BE49-F238E27FC236}">
                <a16:creationId xmlns:a16="http://schemas.microsoft.com/office/drawing/2014/main" id="{C299BB9E-51A7-754D-8A84-137D75B3BB66}"/>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extBox 1"/>
          <p:cNvSpPr txBox="1"/>
          <p:nvPr/>
        </p:nvSpPr>
        <p:spPr>
          <a:xfrm>
            <a:off x="260492" y="755665"/>
            <a:ext cx="7310190"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600"/>
            </a:pPr>
            <a:r>
              <a:rPr sz="1600" dirty="0">
                <a:latin typeface="+mj-ea"/>
              </a:rPr>
              <a:t>IOP</a:t>
            </a:r>
            <a:r>
              <a:rPr lang="zh-CN" sz="1600" dirty="0">
                <a:effectLst/>
                <a:latin typeface="+mj-ea"/>
                <a:cs typeface="Arial" panose="020B0604020202020204" pitchFamily="34" charset="0"/>
              </a:rPr>
              <a:t>的主题合辑起到了门户的作用，您可以由此访问</a:t>
            </a:r>
            <a:r>
              <a:rPr lang="en-US" sz="1600" dirty="0">
                <a:effectLst/>
                <a:latin typeface="+mj-ea"/>
              </a:rPr>
              <a:t> IOP </a:t>
            </a:r>
            <a:r>
              <a:rPr lang="zh-CN" sz="1600" dirty="0">
                <a:effectLst/>
                <a:latin typeface="+mj-ea"/>
                <a:cs typeface="Arial" panose="020B0604020202020204" pitchFamily="34" charset="0"/>
              </a:rPr>
              <a:t>期刊、书籍、会议论文以及旗舰杂志</a:t>
            </a:r>
            <a:r>
              <a:rPr lang="en-US" altLang="zh-CN" sz="1600" dirty="0">
                <a:latin typeface="+mj-ea"/>
                <a:cs typeface="Arial" panose="020B0604020202020204" pitchFamily="34" charset="0"/>
              </a:rPr>
              <a:t>《</a:t>
            </a:r>
            <a:r>
              <a:rPr lang="en-US" sz="1600" i="1" dirty="0">
                <a:effectLst/>
                <a:latin typeface="+mj-ea"/>
              </a:rPr>
              <a:t> Physics World</a:t>
            </a:r>
            <a:r>
              <a:rPr lang="en-US" sz="1600" dirty="0">
                <a:effectLst/>
                <a:latin typeface="+mj-ea"/>
              </a:rPr>
              <a:t> </a:t>
            </a:r>
            <a:r>
              <a:rPr lang="en-US" altLang="zh-CN" sz="1600" dirty="0">
                <a:latin typeface="+mj-ea"/>
                <a:cs typeface="Arial" panose="020B0604020202020204" pitchFamily="34" charset="0"/>
              </a:rPr>
              <a:t>》</a:t>
            </a:r>
            <a:r>
              <a:rPr lang="zh-CN" sz="1600" dirty="0">
                <a:effectLst/>
                <a:latin typeface="+mj-ea"/>
                <a:cs typeface="Arial" panose="020B0604020202020204" pitchFamily="34" charset="0"/>
              </a:rPr>
              <a:t>上发表的关于某一特定领域的全部内容</a:t>
            </a:r>
            <a:r>
              <a:rPr lang="zh-CN" sz="1600" dirty="0">
                <a:effectLst/>
                <a:latin typeface="+mj-ea"/>
                <a:cs typeface="宋体" panose="02010600030101010101" pitchFamily="2" charset="-122"/>
              </a:rPr>
              <a:t>。</a:t>
            </a:r>
            <a:endParaRPr sz="1600" dirty="0">
              <a:latin typeface="+mj-ea"/>
            </a:endParaRPr>
          </a:p>
        </p:txBody>
      </p:sp>
      <p:sp>
        <p:nvSpPr>
          <p:cNvPr id="490" name="TextBox 7"/>
          <p:cNvSpPr txBox="1"/>
          <p:nvPr/>
        </p:nvSpPr>
        <p:spPr>
          <a:xfrm>
            <a:off x="253794" y="294040"/>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主题合辑</a:t>
            </a:r>
            <a:endParaRPr dirty="0"/>
          </a:p>
        </p:txBody>
      </p:sp>
      <p:sp>
        <p:nvSpPr>
          <p:cNvPr id="491"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92"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493" name="Rectangle">
            <a:hlinkClick r:id="rId2" action="ppaction://hlinksldjump"/>
          </p:cNvPr>
          <p:cNvSpPr/>
          <p:nvPr/>
        </p:nvSpPr>
        <p:spPr>
          <a:xfrm>
            <a:off x="7909159" y="6318786"/>
            <a:ext cx="1207428" cy="417574"/>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94"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95"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496" name="Rectangle">
            <a:hlinkClick r:id="rId3" action="ppaction://hlinksldjump"/>
          </p:cNvPr>
          <p:cNvSpPr/>
          <p:nvPr/>
        </p:nvSpPr>
        <p:spPr>
          <a:xfrm>
            <a:off x="47338" y="6247969"/>
            <a:ext cx="1024072" cy="572877"/>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4" name="Picture 3">
            <a:extLst>
              <a:ext uri="{FF2B5EF4-FFF2-40B4-BE49-F238E27FC236}">
                <a16:creationId xmlns:a16="http://schemas.microsoft.com/office/drawing/2014/main" id="{DC64455B-872B-4C93-9147-2B615B2B41FD}"/>
              </a:ext>
            </a:extLst>
          </p:cNvPr>
          <p:cNvPicPr>
            <a:picLocks noChangeAspect="1"/>
          </p:cNvPicPr>
          <p:nvPr/>
        </p:nvPicPr>
        <p:blipFill>
          <a:blip r:embed="rId4"/>
          <a:stretch>
            <a:fillRect/>
          </a:stretch>
        </p:blipFill>
        <p:spPr>
          <a:xfrm>
            <a:off x="1752115" y="1626881"/>
            <a:ext cx="5639769" cy="4573894"/>
          </a:xfrm>
          <a:prstGeom prst="rect">
            <a:avLst/>
          </a:prstGeom>
          <a:ln w="9525">
            <a:solidFill>
              <a:schemeClr val="bg2">
                <a:lumMod val="60000"/>
                <a:lumOff val="40000"/>
              </a:schemeClr>
            </a:solidFill>
          </a:ln>
          <a:effectLst>
            <a:outerShdw blurRad="50800" dist="76200" dir="2700000" algn="tl" rotWithShape="0">
              <a:prstClr val="black">
                <a:alpha val="40000"/>
              </a:prstClr>
            </a:outerShdw>
          </a:effectLst>
        </p:spPr>
      </p:pic>
      <p:sp>
        <p:nvSpPr>
          <p:cNvPr id="11" name="Isosceles Triangle 7">
            <a:extLst>
              <a:ext uri="{FF2B5EF4-FFF2-40B4-BE49-F238E27FC236}">
                <a16:creationId xmlns:a16="http://schemas.microsoft.com/office/drawing/2014/main" id="{F3BD73DB-4386-8941-8CCF-7E7345485D42}"/>
              </a:ext>
            </a:extLst>
          </p:cNvPr>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12" name="TextBox 9">
            <a:extLst>
              <a:ext uri="{FF2B5EF4-FFF2-40B4-BE49-F238E27FC236}">
                <a16:creationId xmlns:a16="http://schemas.microsoft.com/office/drawing/2014/main" id="{C0FC1F74-E4D7-EC44-8356-EE8954F72F10}"/>
              </a:ext>
            </a:extLst>
          </p:cNvPr>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13" name="Rectangle">
            <a:hlinkClick r:id="rId5" action="ppaction://hlinksldjump"/>
            <a:extLst>
              <a:ext uri="{FF2B5EF4-FFF2-40B4-BE49-F238E27FC236}">
                <a16:creationId xmlns:a16="http://schemas.microsoft.com/office/drawing/2014/main" id="{5C67B4E3-8293-EB41-89F8-8600A454BB99}"/>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TextBox 9"/>
          <p:cNvSpPr txBox="1"/>
          <p:nvPr/>
        </p:nvSpPr>
        <p:spPr>
          <a:xfrm>
            <a:off x="253794" y="276282"/>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主题合辑</a:t>
            </a:r>
            <a:endParaRPr lang="en-US" dirty="0"/>
          </a:p>
        </p:txBody>
      </p:sp>
      <p:sp>
        <p:nvSpPr>
          <p:cNvPr id="501"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502"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503" name="Rectangle">
            <a:hlinkClick r:id="rId2"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504"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505"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506" name="Rectangle">
            <a:hlinkClick r:id="rId3" action="ppaction://hlinksldjump"/>
          </p:cNvPr>
          <p:cNvSpPr/>
          <p:nvPr/>
        </p:nvSpPr>
        <p:spPr>
          <a:xfrm>
            <a:off x="45775" y="6239411"/>
            <a:ext cx="1025635" cy="589992"/>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507"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508"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509" name="Rectangle">
            <a:hlinkClick r:id="rId4"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3" name="Picture 2">
            <a:extLst>
              <a:ext uri="{FF2B5EF4-FFF2-40B4-BE49-F238E27FC236}">
                <a16:creationId xmlns:a16="http://schemas.microsoft.com/office/drawing/2014/main" id="{CD2DA6B4-8996-4C23-9526-6A2EC818869C}"/>
              </a:ext>
            </a:extLst>
          </p:cNvPr>
          <p:cNvPicPr>
            <a:picLocks noChangeAspect="1"/>
          </p:cNvPicPr>
          <p:nvPr/>
        </p:nvPicPr>
        <p:blipFill>
          <a:blip r:embed="rId5"/>
          <a:stretch>
            <a:fillRect/>
          </a:stretch>
        </p:blipFill>
        <p:spPr>
          <a:xfrm>
            <a:off x="287337" y="836613"/>
            <a:ext cx="7532051" cy="5362625"/>
          </a:xfrm>
          <a:prstGeom prst="rect">
            <a:avLst/>
          </a:prstGeom>
          <a:ln>
            <a:solidFill>
              <a:schemeClr val="bg1">
                <a:lumMod val="75000"/>
              </a:schemeClr>
            </a:solidFill>
          </a:ln>
          <a:effectLst>
            <a:outerShdw blurRad="50800" dist="76200" dir="2700000" algn="tl" rotWithShape="0">
              <a:prstClr val="black">
                <a:alpha val="40000"/>
              </a:prstClr>
            </a:outerShdw>
          </a:effectLst>
        </p:spPr>
      </p:pic>
      <p:sp>
        <p:nvSpPr>
          <p:cNvPr id="14" name="Rectangle">
            <a:hlinkClick r:id="rId2" action="ppaction://hlinksldjump"/>
            <a:extLst>
              <a:ext uri="{FF2B5EF4-FFF2-40B4-BE49-F238E27FC236}">
                <a16:creationId xmlns:a16="http://schemas.microsoft.com/office/drawing/2014/main" id="{60D2E3F3-8BE6-6444-89DF-6BBBFAC1F1D5}"/>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99" name="TextBox 7"/>
          <p:cNvSpPr txBox="1"/>
          <p:nvPr/>
        </p:nvSpPr>
        <p:spPr>
          <a:xfrm>
            <a:off x="6384159" y="1115882"/>
            <a:ext cx="2014620" cy="2246769"/>
          </a:xfrm>
          <a:prstGeom prst="rect">
            <a:avLst/>
          </a:prstGeom>
          <a:solidFill>
            <a:schemeClr val="bg1"/>
          </a:solidFill>
          <a:ln w="28575">
            <a:solidFill>
              <a:srgbClr val="0076B7"/>
            </a:solidFill>
          </a:ln>
          <a:extLst>
            <a:ext uri="{C572A759-6A51-4108-AA02-DFA0A04FC94B}">
              <ma14:wrappingTextBoxFlag xmlns="" xmlns:ma14="http://schemas.microsoft.com/office/mac/drawingml/2011/main" val="1"/>
            </a:ext>
          </a:extLst>
        </p:spPr>
        <p:txBody>
          <a:bodyPr lIns="45719" rIns="45719">
            <a:spAutoFit/>
          </a:bodyPr>
          <a:lstStyle/>
          <a:p>
            <a:pPr>
              <a:defRPr sz="1400">
                <a:solidFill>
                  <a:srgbClr val="0076B7"/>
                </a:solidFill>
              </a:defRPr>
            </a:pPr>
            <a:r>
              <a:rPr lang="zh-CN" altLang="en-US" dirty="0"/>
              <a:t>每一项主题合辑的页面都为您展示了某一特定领域最新进展方面的清晰概览，例如：</a:t>
            </a:r>
          </a:p>
          <a:p>
            <a:pPr marL="285750" indent="-285750">
              <a:buFont typeface="Arial" panose="020B0604020202020204" pitchFamily="34" charset="0"/>
              <a:buChar char="•"/>
              <a:defRPr sz="1400">
                <a:solidFill>
                  <a:srgbClr val="0076B7"/>
                </a:solidFill>
              </a:defRPr>
            </a:pPr>
            <a:r>
              <a:rPr lang="zh-CN" altLang="en-US" dirty="0"/>
              <a:t>新推出的期刊</a:t>
            </a:r>
          </a:p>
          <a:p>
            <a:pPr marL="285750" indent="-285750">
              <a:buFont typeface="Arial" panose="020B0604020202020204" pitchFamily="34" charset="0"/>
              <a:buChar char="•"/>
              <a:defRPr sz="1400">
                <a:solidFill>
                  <a:srgbClr val="0076B7"/>
                </a:solidFill>
              </a:defRPr>
            </a:pPr>
            <a:r>
              <a:rPr lang="zh-CN" altLang="en-US" dirty="0"/>
              <a:t>特别资料</a:t>
            </a:r>
          </a:p>
          <a:p>
            <a:pPr marL="285750" indent="-285750">
              <a:buFont typeface="Arial" panose="020B0604020202020204" pitchFamily="34" charset="0"/>
              <a:buChar char="•"/>
              <a:defRPr sz="1400">
                <a:solidFill>
                  <a:srgbClr val="0076B7"/>
                </a:solidFill>
              </a:defRPr>
            </a:pPr>
            <a:r>
              <a:rPr lang="zh-CN" altLang="en-US" dirty="0"/>
              <a:t>最新亮点</a:t>
            </a:r>
          </a:p>
          <a:p>
            <a:pPr marL="285750" indent="-285750">
              <a:buFont typeface="Arial" panose="020B0604020202020204" pitchFamily="34" charset="0"/>
              <a:buChar char="•"/>
              <a:defRPr sz="1400">
                <a:solidFill>
                  <a:srgbClr val="0076B7"/>
                </a:solidFill>
              </a:defRPr>
            </a:pPr>
            <a:r>
              <a:rPr lang="zh-CN" altLang="en-US" dirty="0"/>
              <a:t>对最相关的期刊、书籍和其它媒体资料的快速访问。</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TextBox 1"/>
          <p:cNvSpPr txBox="1"/>
          <p:nvPr/>
        </p:nvSpPr>
        <p:spPr>
          <a:xfrm>
            <a:off x="260492" y="781730"/>
            <a:ext cx="8224481" cy="13234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pPr>
            <a:r>
              <a:rPr lang="zh-CN" altLang="en-US" dirty="0"/>
              <a:t>许多 </a:t>
            </a:r>
            <a:r>
              <a:rPr lang="en-US" dirty="0"/>
              <a:t>IOP </a:t>
            </a:r>
            <a:r>
              <a:rPr lang="zh-CN" altLang="en-US" dirty="0"/>
              <a:t>期刊都会发布特刊 </a:t>
            </a:r>
            <a:r>
              <a:rPr lang="en-US" altLang="zh-CN" dirty="0"/>
              <a:t>(</a:t>
            </a:r>
            <a:r>
              <a:rPr lang="en-US" dirty="0"/>
              <a:t>special issue) </a:t>
            </a:r>
            <a:r>
              <a:rPr lang="zh-CN" altLang="en-US" dirty="0"/>
              <a:t>和焦点刊 </a:t>
            </a:r>
            <a:r>
              <a:rPr lang="en-US" altLang="zh-CN" dirty="0"/>
              <a:t>(</a:t>
            </a:r>
            <a:r>
              <a:rPr lang="en-US" dirty="0"/>
              <a:t>focus issues)；</a:t>
            </a:r>
            <a:r>
              <a:rPr lang="zh-CN" altLang="en-US" dirty="0"/>
              <a:t>它们是将特定主题的论文汇总在了一起。</a:t>
            </a:r>
          </a:p>
          <a:p>
            <a:pPr>
              <a:defRPr sz="1600"/>
            </a:pPr>
            <a:endParaRPr lang="zh-CN" altLang="en-US" dirty="0"/>
          </a:p>
          <a:p>
            <a:pPr>
              <a:defRPr sz="1600"/>
            </a:pPr>
            <a:r>
              <a:rPr lang="zh-CN" altLang="en-US" dirty="0"/>
              <a:t>另外，不同的期刊可能也会有不同形式的特别合辑，包括</a:t>
            </a:r>
            <a:r>
              <a:rPr lang="zh-CN" altLang="en-US" b="1" dirty="0"/>
              <a:t>亮点 </a:t>
            </a:r>
            <a:r>
              <a:rPr lang="en-US" altLang="zh-CN" b="1" dirty="0"/>
              <a:t>(</a:t>
            </a:r>
            <a:r>
              <a:rPr lang="en-US" b="1" dirty="0"/>
              <a:t>Spotlights) </a:t>
            </a:r>
            <a:r>
              <a:rPr lang="en-US" dirty="0"/>
              <a:t>、</a:t>
            </a:r>
            <a:r>
              <a:rPr lang="zh-CN" altLang="en-US" b="1" dirty="0"/>
              <a:t>前瞻性观点 </a:t>
            </a:r>
            <a:r>
              <a:rPr lang="en-US" altLang="zh-CN" b="1" dirty="0"/>
              <a:t>(</a:t>
            </a:r>
            <a:r>
              <a:rPr lang="en-US" b="1" dirty="0"/>
              <a:t>Perspectives)</a:t>
            </a:r>
            <a:r>
              <a:rPr lang="zh-CN" altLang="en-US" dirty="0"/>
              <a:t>以及</a:t>
            </a:r>
            <a:r>
              <a:rPr lang="zh-CN" altLang="en-US" b="1" dirty="0"/>
              <a:t>快讯 </a:t>
            </a:r>
            <a:r>
              <a:rPr lang="en-US" altLang="zh-CN" b="1" dirty="0"/>
              <a:t>(</a:t>
            </a:r>
            <a:r>
              <a:rPr lang="en-US" b="1" dirty="0"/>
              <a:t>Fast track communications) </a:t>
            </a:r>
            <a:r>
              <a:rPr lang="zh-CN" altLang="en-US" dirty="0"/>
              <a:t>和快报等特殊形式的文章。</a:t>
            </a:r>
          </a:p>
        </p:txBody>
      </p:sp>
      <p:sp>
        <p:nvSpPr>
          <p:cNvPr id="726" name="TextBox 7"/>
          <p:cNvSpPr txBox="1"/>
          <p:nvPr/>
        </p:nvSpPr>
        <p:spPr>
          <a:xfrm>
            <a:off x="422683" y="4030568"/>
            <a:ext cx="2469415" cy="1384995"/>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pPr>
              <a:defRPr sz="1400" b="1">
                <a:solidFill>
                  <a:srgbClr val="3274B2"/>
                </a:solidFill>
              </a:defRPr>
            </a:pPr>
            <a:r>
              <a:rPr lang="zh-CN" altLang="en-US" dirty="0"/>
              <a:t>特刊</a:t>
            </a:r>
            <a:r>
              <a:rPr dirty="0"/>
              <a:t>Special issues/</a:t>
            </a:r>
            <a:r>
              <a:rPr lang="zh-CN" altLang="en-US" dirty="0"/>
              <a:t>焦点</a:t>
            </a:r>
            <a:r>
              <a:rPr dirty="0"/>
              <a:t>focus issues</a:t>
            </a:r>
          </a:p>
          <a:p>
            <a:pPr>
              <a:defRPr sz="1400">
                <a:solidFill>
                  <a:srgbClr val="3274B2"/>
                </a:solidFill>
              </a:defRPr>
            </a:pPr>
            <a:endParaRPr dirty="0"/>
          </a:p>
          <a:p>
            <a:pPr>
              <a:defRPr sz="1400">
                <a:solidFill>
                  <a:srgbClr val="3274B2"/>
                </a:solidFill>
              </a:defRPr>
            </a:pPr>
            <a:r>
              <a:rPr lang="zh-CN" altLang="en-US" dirty="0"/>
              <a:t>收集了独家发表的受邀论文，涉及的研究领域十分广泛</a:t>
            </a:r>
            <a:r>
              <a:rPr lang="en-US" altLang="zh-CN" dirty="0"/>
              <a:t>(</a:t>
            </a:r>
            <a:r>
              <a:rPr lang="zh-CN" altLang="en-US" dirty="0"/>
              <a:t>具体由期刊编委会确定</a:t>
            </a:r>
            <a:r>
              <a:rPr lang="en-US" altLang="zh-CN" dirty="0"/>
              <a:t>)</a:t>
            </a:r>
            <a:r>
              <a:rPr lang="zh-CN" altLang="en-US" dirty="0"/>
              <a:t>。</a:t>
            </a:r>
            <a:endParaRPr dirty="0"/>
          </a:p>
        </p:txBody>
      </p:sp>
      <p:sp>
        <p:nvSpPr>
          <p:cNvPr id="727" name="TextBox 14"/>
          <p:cNvSpPr txBox="1"/>
          <p:nvPr/>
        </p:nvSpPr>
        <p:spPr>
          <a:xfrm>
            <a:off x="4773565" y="2488222"/>
            <a:ext cx="2296403" cy="738664"/>
          </a:xfrm>
          <a:prstGeom prst="rect">
            <a:avLst/>
          </a:prstGeom>
          <a:ln w="28575">
            <a:solidFill>
              <a:srgbClr val="0076B7"/>
            </a:solidFill>
          </a:ln>
          <a:extLst>
            <a:ext uri="{C572A759-6A51-4108-AA02-DFA0A04FC94B}">
              <ma14:wrappingTextBoxFlag xmlns="" xmlns:ma14="http://schemas.microsoft.com/office/mac/drawingml/2011/main" val="1"/>
            </a:ext>
          </a:extLst>
        </p:spPr>
        <p:txBody>
          <a:bodyPr lIns="45719" rIns="45719">
            <a:spAutoFit/>
          </a:bodyPr>
          <a:lstStyle>
            <a:lvl1pPr>
              <a:defRPr sz="1400">
                <a:solidFill>
                  <a:srgbClr val="0076B7"/>
                </a:solidFill>
              </a:defRPr>
            </a:lvl1pPr>
          </a:lstStyle>
          <a:p>
            <a:r>
              <a:rPr lang="zh-CN" altLang="en-US" dirty="0"/>
              <a:t>您可在每本期刊主页的右侧边栏中找到各种类型的特别合辑。</a:t>
            </a:r>
            <a:endParaRPr dirty="0"/>
          </a:p>
        </p:txBody>
      </p:sp>
      <p:pic>
        <p:nvPicPr>
          <p:cNvPr id="728" name="Picture 3" descr="Picture 3"/>
          <p:cNvPicPr>
            <a:picLocks noChangeAspect="1"/>
          </p:cNvPicPr>
          <p:nvPr/>
        </p:nvPicPr>
        <p:blipFill>
          <a:blip r:embed="rId2"/>
          <a:stretch>
            <a:fillRect/>
          </a:stretch>
        </p:blipFill>
        <p:spPr>
          <a:xfrm>
            <a:off x="358775" y="2538717"/>
            <a:ext cx="1628775" cy="962026"/>
          </a:xfrm>
          <a:prstGeom prst="rect">
            <a:avLst/>
          </a:prstGeom>
          <a:ln>
            <a:solidFill>
              <a:srgbClr val="BFBFBF"/>
            </a:solidFill>
          </a:ln>
          <a:effectLst>
            <a:outerShdw blurRad="50800" dist="76200" dir="2700000" rotWithShape="0">
              <a:srgbClr val="000000">
                <a:alpha val="40000"/>
              </a:srgbClr>
            </a:outerShdw>
          </a:effectLst>
        </p:spPr>
      </p:pic>
      <p:pic>
        <p:nvPicPr>
          <p:cNvPr id="729" name="Picture 12" descr="Picture 12"/>
          <p:cNvPicPr>
            <a:picLocks noChangeAspect="1"/>
          </p:cNvPicPr>
          <p:nvPr/>
        </p:nvPicPr>
        <p:blipFill>
          <a:blip r:embed="rId3"/>
          <a:stretch>
            <a:fillRect/>
          </a:stretch>
        </p:blipFill>
        <p:spPr>
          <a:xfrm>
            <a:off x="2195582" y="2538717"/>
            <a:ext cx="2305051" cy="1181101"/>
          </a:xfrm>
          <a:prstGeom prst="rect">
            <a:avLst/>
          </a:prstGeom>
          <a:ln>
            <a:solidFill>
              <a:srgbClr val="BFBFBF"/>
            </a:solidFill>
          </a:ln>
          <a:effectLst>
            <a:outerShdw blurRad="50800" dist="76200" dir="2700000" rotWithShape="0">
              <a:srgbClr val="000000">
                <a:alpha val="40000"/>
              </a:srgbClr>
            </a:outerShdw>
          </a:effectLst>
        </p:spPr>
      </p:pic>
      <p:sp>
        <p:nvSpPr>
          <p:cNvPr id="730" name="TextBox 16"/>
          <p:cNvSpPr txBox="1"/>
          <p:nvPr/>
        </p:nvSpPr>
        <p:spPr>
          <a:xfrm>
            <a:off x="3246875" y="4024937"/>
            <a:ext cx="2469416" cy="1169551"/>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pPr>
              <a:defRPr sz="1400" b="1">
                <a:solidFill>
                  <a:srgbClr val="3274B2"/>
                </a:solidFill>
              </a:defRPr>
            </a:pPr>
            <a:r>
              <a:rPr lang="zh-CN" altLang="en-US" dirty="0"/>
              <a:t>亮点</a:t>
            </a:r>
            <a:r>
              <a:rPr dirty="0"/>
              <a:t>Spotlights</a:t>
            </a:r>
          </a:p>
          <a:p>
            <a:pPr>
              <a:defRPr sz="1400">
                <a:solidFill>
                  <a:srgbClr val="3274B2"/>
                </a:solidFill>
              </a:defRPr>
            </a:pPr>
            <a:endParaRPr dirty="0"/>
          </a:p>
          <a:p>
            <a:pPr>
              <a:defRPr sz="1400">
                <a:solidFill>
                  <a:srgbClr val="3274B2"/>
                </a:solidFill>
              </a:defRPr>
            </a:pPr>
            <a:r>
              <a:rPr lang="zh-CN" altLang="en-US" dirty="0"/>
              <a:t>展示特定领域研究进展和趋势的论文，包括特别论文和常规论文。</a:t>
            </a:r>
            <a:endParaRPr dirty="0"/>
          </a:p>
        </p:txBody>
      </p:sp>
      <p:sp>
        <p:nvSpPr>
          <p:cNvPr id="731" name="TextBox 17"/>
          <p:cNvSpPr txBox="1"/>
          <p:nvPr/>
        </p:nvSpPr>
        <p:spPr>
          <a:xfrm>
            <a:off x="6071067" y="4020204"/>
            <a:ext cx="2469415" cy="1384995"/>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pPr>
              <a:defRPr sz="1400" b="1">
                <a:solidFill>
                  <a:srgbClr val="3274B2"/>
                </a:solidFill>
              </a:defRPr>
            </a:pPr>
            <a:r>
              <a:rPr lang="zh-CN" altLang="en-US" dirty="0"/>
              <a:t>前瞻性观点</a:t>
            </a:r>
            <a:r>
              <a:rPr dirty="0"/>
              <a:t>Perspectives</a:t>
            </a:r>
          </a:p>
          <a:p>
            <a:pPr>
              <a:defRPr sz="1400">
                <a:solidFill>
                  <a:srgbClr val="3274B2"/>
                </a:solidFill>
              </a:defRPr>
            </a:pPr>
            <a:endParaRPr dirty="0"/>
          </a:p>
          <a:p>
            <a:pPr>
              <a:defRPr sz="1400">
                <a:solidFill>
                  <a:srgbClr val="3274B2"/>
                </a:solidFill>
              </a:defRPr>
            </a:pPr>
            <a:r>
              <a:rPr lang="zh-CN" altLang="en-US" dirty="0"/>
              <a:t>邀请部分物理学领军研究人员撰写的评论，旨在彰显某本期刊所报道的研究工作的重要性和影响力。</a:t>
            </a:r>
            <a:endParaRPr dirty="0"/>
          </a:p>
        </p:txBody>
      </p:sp>
      <p:sp>
        <p:nvSpPr>
          <p:cNvPr id="732" name="TextBox 13"/>
          <p:cNvSpPr txBox="1"/>
          <p:nvPr/>
        </p:nvSpPr>
        <p:spPr>
          <a:xfrm>
            <a:off x="253794" y="307668"/>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期刊合辑</a:t>
            </a:r>
            <a:r>
              <a:rPr dirty="0"/>
              <a:t>: </a:t>
            </a:r>
            <a:r>
              <a:rPr lang="zh-CN" altLang="en-US" dirty="0"/>
              <a:t>特刊、焦点刊</a:t>
            </a:r>
            <a:endParaRPr dirty="0"/>
          </a:p>
        </p:txBody>
      </p:sp>
      <p:sp>
        <p:nvSpPr>
          <p:cNvPr id="734"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35"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736" name="Rectangle">
            <a:hlinkClick r:id="rId4"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37" name="!"/>
          <p:cNvSpPr txBox="1"/>
          <p:nvPr/>
        </p:nvSpPr>
        <p:spPr>
          <a:xfrm>
            <a:off x="2074032" y="2347527"/>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t>!</a:t>
            </a:r>
          </a:p>
        </p:txBody>
      </p:sp>
      <p:sp>
        <p:nvSpPr>
          <p:cNvPr id="738"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39"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740" name="Rectangle">
            <a:hlinkClick r:id="rId5" action="ppaction://hlinksldjump"/>
          </p:cNvPr>
          <p:cNvSpPr/>
          <p:nvPr/>
        </p:nvSpPr>
        <p:spPr>
          <a:xfrm>
            <a:off x="136759" y="6323972"/>
            <a:ext cx="1207428" cy="420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41"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42"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743"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 name="Rectangle 1">
            <a:extLst>
              <a:ext uri="{FF2B5EF4-FFF2-40B4-BE49-F238E27FC236}">
                <a16:creationId xmlns:a16="http://schemas.microsoft.com/office/drawing/2014/main" id="{4630D963-2CF3-E24B-8553-C1EBC2201748}"/>
              </a:ext>
            </a:extLst>
          </p:cNvPr>
          <p:cNvSpPr/>
          <p:nvPr/>
        </p:nvSpPr>
        <p:spPr>
          <a:xfrm>
            <a:off x="2257449" y="2488222"/>
            <a:ext cx="2243184" cy="1312813"/>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a:hlinkClick r:id="rId4" action="ppaction://hlinksldjump"/>
            <a:extLst>
              <a:ext uri="{FF2B5EF4-FFF2-40B4-BE49-F238E27FC236}">
                <a16:creationId xmlns:a16="http://schemas.microsoft.com/office/drawing/2014/main" id="{ADE35A72-2FF7-704E-80CD-4A0FEDFD9B0F}"/>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500"/>
                                        <p:tgtEl>
                                          <p:spTgt spid="7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0"/>
                                        </p:tgtEl>
                                        <p:attrNameLst>
                                          <p:attrName>style.visibility</p:attrName>
                                        </p:attrNameLst>
                                      </p:cBhvr>
                                      <p:to>
                                        <p:strVal val="visible"/>
                                      </p:to>
                                    </p:set>
                                    <p:animEffect transition="in" filter="fade">
                                      <p:cBhvr>
                                        <p:cTn id="11" dur="500"/>
                                        <p:tgtEl>
                                          <p:spTgt spid="7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31"/>
                                        </p:tgtEl>
                                        <p:attrNameLst>
                                          <p:attrName>style.visibility</p:attrName>
                                        </p:attrNameLst>
                                      </p:cBhvr>
                                      <p:to>
                                        <p:strVal val="visible"/>
                                      </p:to>
                                    </p:set>
                                    <p:animEffect transition="in" filter="fade">
                                      <p:cBhvr>
                                        <p:cTn id="15"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0" animBg="1" advAuto="0"/>
      <p:bldP spid="730" grpId="0" animBg="1" advAuto="0"/>
      <p:bldP spid="7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TextBox 1"/>
          <p:cNvSpPr txBox="1"/>
          <p:nvPr/>
        </p:nvSpPr>
        <p:spPr>
          <a:xfrm>
            <a:off x="260492" y="799331"/>
            <a:ext cx="7861533"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600"/>
            </a:pPr>
            <a:r>
              <a:rPr lang="zh-CN" altLang="en-US" sz="1600" dirty="0">
                <a:latin typeface="+mj-ea"/>
                <a:cs typeface="Arial" panose="020B0604020202020204" pitchFamily="34" charset="0"/>
              </a:rPr>
              <a:t>每篇论文上</a:t>
            </a:r>
            <a:r>
              <a:rPr dirty="0">
                <a:latin typeface="+mj-ea"/>
              </a:rPr>
              <a:t>Dimension</a:t>
            </a:r>
            <a:r>
              <a:rPr lang="en-US" altLang="zh-CN" dirty="0">
                <a:latin typeface="+mj-ea"/>
              </a:rPr>
              <a:t>s</a:t>
            </a:r>
            <a:r>
              <a:rPr lang="zh-CN" altLang="en-US" dirty="0">
                <a:latin typeface="+mj-ea"/>
                <a:cs typeface="Arial" panose="020B0604020202020204" pitchFamily="34" charset="0"/>
              </a:rPr>
              <a:t>数字徽章中的数字代表该篇论文被其它研究工作所引用的次数。</a:t>
            </a:r>
            <a:endParaRPr dirty="0">
              <a:latin typeface="+mj-ea"/>
              <a:cs typeface="Arial" panose="020B0604020202020204" pitchFamily="34" charset="0"/>
            </a:endParaRPr>
          </a:p>
        </p:txBody>
      </p:sp>
      <p:sp>
        <p:nvSpPr>
          <p:cNvPr id="747" name="TextBox 9"/>
          <p:cNvSpPr txBox="1"/>
          <p:nvPr/>
        </p:nvSpPr>
        <p:spPr>
          <a:xfrm>
            <a:off x="260492" y="268233"/>
            <a:ext cx="594113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dirty="0"/>
              <a:t>Dimensions</a:t>
            </a:r>
          </a:p>
        </p:txBody>
      </p:sp>
      <p:sp>
        <p:nvSpPr>
          <p:cNvPr id="752"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53"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754" name="Rectangle">
            <a:hlinkClick r:id="rId2"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56"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57"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758" name="Rectangle">
            <a:hlinkClick r:id="rId3" action="ppaction://hlinksldjump"/>
          </p:cNvPr>
          <p:cNvSpPr/>
          <p:nvPr/>
        </p:nvSpPr>
        <p:spPr>
          <a:xfrm>
            <a:off x="136759" y="6261065"/>
            <a:ext cx="1207428" cy="53301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59"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60"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761" name="Rectangle">
            <a:hlinkClick r:id="rId4"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4" name="Picture 3">
            <a:extLst>
              <a:ext uri="{FF2B5EF4-FFF2-40B4-BE49-F238E27FC236}">
                <a16:creationId xmlns:a16="http://schemas.microsoft.com/office/drawing/2014/main" id="{3E7A96CB-43A5-49BB-B6A8-1BFDF29424CF}"/>
              </a:ext>
            </a:extLst>
          </p:cNvPr>
          <p:cNvPicPr>
            <a:picLocks noChangeAspect="1"/>
          </p:cNvPicPr>
          <p:nvPr/>
        </p:nvPicPr>
        <p:blipFill>
          <a:blip r:embed="rId5"/>
          <a:stretch>
            <a:fillRect/>
          </a:stretch>
        </p:blipFill>
        <p:spPr>
          <a:xfrm>
            <a:off x="302682" y="3304624"/>
            <a:ext cx="7268000" cy="2772165"/>
          </a:xfrm>
          <a:prstGeom prst="rect">
            <a:avLst/>
          </a:prstGeom>
          <a:ln>
            <a:solidFill>
              <a:schemeClr val="bg1">
                <a:lumMod val="75000"/>
              </a:schemeClr>
            </a:solidFill>
          </a:ln>
          <a:effectLst>
            <a:outerShdw blurRad="50800" dist="76200" dir="2700000" algn="tl" rotWithShape="0">
              <a:prstClr val="black">
                <a:alpha val="40000"/>
              </a:prstClr>
            </a:outerShdw>
          </a:effectLst>
        </p:spPr>
      </p:pic>
      <p:sp>
        <p:nvSpPr>
          <p:cNvPr id="750" name="TextBox 7"/>
          <p:cNvSpPr txBox="1"/>
          <p:nvPr/>
        </p:nvSpPr>
        <p:spPr>
          <a:xfrm>
            <a:off x="6920472" y="1518663"/>
            <a:ext cx="2017584" cy="1169551"/>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wrap="square" lIns="45719" rIns="45719">
            <a:spAutoFit/>
          </a:bodyPr>
          <a:lstStyle/>
          <a:p>
            <a:pPr>
              <a:defRPr sz="1400">
                <a:solidFill>
                  <a:srgbClr val="0076B7"/>
                </a:solidFill>
              </a:defRPr>
            </a:pPr>
            <a:r>
              <a:rPr lang="zh-CN" altLang="en-US" dirty="0"/>
              <a:t>您可点击 </a:t>
            </a:r>
            <a:r>
              <a:rPr lang="en-US" altLang="zh-CN" b="1" dirty="0"/>
              <a:t>Dimensions</a:t>
            </a:r>
            <a:r>
              <a:rPr lang="en-US" altLang="zh-CN" dirty="0"/>
              <a:t> </a:t>
            </a:r>
            <a:r>
              <a:rPr lang="zh-CN" altLang="en-US" dirty="0"/>
              <a:t>徽章获得更多的论文详细信息，包括最新被引、所引研究工作的类别、年度被引情况等。</a:t>
            </a:r>
            <a:endParaRPr dirty="0"/>
          </a:p>
        </p:txBody>
      </p:sp>
      <p:pic>
        <p:nvPicPr>
          <p:cNvPr id="6" name="Picture 5">
            <a:extLst>
              <a:ext uri="{FF2B5EF4-FFF2-40B4-BE49-F238E27FC236}">
                <a16:creationId xmlns:a16="http://schemas.microsoft.com/office/drawing/2014/main" id="{F38446C9-398E-4978-BA20-9F81085EF702}"/>
              </a:ext>
            </a:extLst>
          </p:cNvPr>
          <p:cNvPicPr>
            <a:picLocks noChangeAspect="1"/>
          </p:cNvPicPr>
          <p:nvPr/>
        </p:nvPicPr>
        <p:blipFill>
          <a:blip r:embed="rId6"/>
          <a:stretch>
            <a:fillRect/>
          </a:stretch>
        </p:blipFill>
        <p:spPr>
          <a:xfrm>
            <a:off x="287338" y="1518663"/>
            <a:ext cx="6489635" cy="1511020"/>
          </a:xfrm>
          <a:prstGeom prst="rect">
            <a:avLst/>
          </a:prstGeom>
          <a:ln>
            <a:solidFill>
              <a:schemeClr val="bg1">
                <a:lumMod val="75000"/>
              </a:schemeClr>
            </a:solidFill>
          </a:ln>
          <a:effectLst>
            <a:outerShdw blurRad="50800" dist="76200" dir="2700000" algn="tl" rotWithShape="0">
              <a:prstClr val="black">
                <a:alpha val="40000"/>
              </a:prstClr>
            </a:outerShdw>
          </a:effectLst>
        </p:spPr>
      </p:pic>
      <p:sp>
        <p:nvSpPr>
          <p:cNvPr id="755" name="!"/>
          <p:cNvSpPr txBox="1"/>
          <p:nvPr/>
        </p:nvSpPr>
        <p:spPr>
          <a:xfrm>
            <a:off x="5072801" y="2315018"/>
            <a:ext cx="152550" cy="3512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700">
                <a:solidFill>
                  <a:srgbClr val="B2292A"/>
                </a:solidFill>
              </a:defRPr>
            </a:lvl1pPr>
          </a:lstStyle>
          <a:p>
            <a:r>
              <a:rPr dirty="0"/>
              <a:t>!</a:t>
            </a:r>
          </a:p>
        </p:txBody>
      </p:sp>
      <p:sp>
        <p:nvSpPr>
          <p:cNvPr id="2" name="Rectangle 1">
            <a:extLst>
              <a:ext uri="{FF2B5EF4-FFF2-40B4-BE49-F238E27FC236}">
                <a16:creationId xmlns:a16="http://schemas.microsoft.com/office/drawing/2014/main" id="{A20A0538-BC6C-F547-BCB6-E2D5AD0F5347}"/>
              </a:ext>
            </a:extLst>
          </p:cNvPr>
          <p:cNvSpPr/>
          <p:nvPr/>
        </p:nvSpPr>
        <p:spPr>
          <a:xfrm>
            <a:off x="5225351" y="2315018"/>
            <a:ext cx="503096" cy="535758"/>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a:hlinkClick r:id="rId2" action="ppaction://hlinksldjump"/>
            <a:extLst>
              <a:ext uri="{FF2B5EF4-FFF2-40B4-BE49-F238E27FC236}">
                <a16:creationId xmlns:a16="http://schemas.microsoft.com/office/drawing/2014/main" id="{2BA212E6-22D0-E54D-93C5-CF22ECE2E8DF}"/>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0"/>
                                        </p:tgtEl>
                                        <p:attrNameLst>
                                          <p:attrName>style.visibility</p:attrName>
                                        </p:attrNameLst>
                                      </p:cBhvr>
                                      <p:to>
                                        <p:strVal val="visible"/>
                                      </p:to>
                                    </p:set>
                                    <p:animEffect transition="in" filter="fade">
                                      <p:cBhvr>
                                        <p:cTn id="7" dur="500"/>
                                        <p:tgtEl>
                                          <p:spTgt spid="750"/>
                                        </p:tgtEl>
                                      </p:cBhvr>
                                    </p:animEffect>
                                  </p:childTnLst>
                                </p:cTn>
                              </p:par>
                            </p:childTnLst>
                          </p:cTn>
                        </p:par>
                      </p:childTnLst>
                    </p:cTn>
                  </p:par>
                </p:childTnLst>
              </p:cTn>
              <p:nextCondLst>
                <p:cond evt="onClick" delay="0">
                  <p:tgtEl>
                    <p:spTgt spid="2"/>
                  </p:tgtEl>
                </p:cond>
              </p:nextCondLst>
            </p:seq>
          </p:childTnLst>
        </p:cTn>
      </p:par>
    </p:tnLst>
    <p:bldLst>
      <p:bldP spid="750"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TextBox 1"/>
          <p:cNvSpPr txBox="1"/>
          <p:nvPr/>
        </p:nvSpPr>
        <p:spPr>
          <a:xfrm>
            <a:off x="267123" y="746424"/>
            <a:ext cx="8609753"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lvl1pPr>
          </a:lstStyle>
          <a:p>
            <a:r>
              <a:rPr dirty="0" err="1">
                <a:latin typeface="+mj-ea"/>
              </a:rPr>
              <a:t>Altmetrics</a:t>
            </a:r>
            <a:r>
              <a:rPr lang="zh-CN" dirty="0">
                <a:effectLst/>
                <a:latin typeface="+mj-ea"/>
                <a:cs typeface="Arial" panose="020B0604020202020204" pitchFamily="34" charset="0"/>
              </a:rPr>
              <a:t>徽章上的数字代表了该篇论文获得的社交媒体热度和新闻报道情况。</a:t>
            </a:r>
            <a:endParaRPr lang="en-US" dirty="0">
              <a:effectLst/>
              <a:latin typeface="+mj-ea"/>
            </a:endParaRPr>
          </a:p>
        </p:txBody>
      </p:sp>
      <p:sp>
        <p:nvSpPr>
          <p:cNvPr id="766" name="TextBox 9"/>
          <p:cNvSpPr txBox="1"/>
          <p:nvPr/>
        </p:nvSpPr>
        <p:spPr>
          <a:xfrm>
            <a:off x="242636" y="273021"/>
            <a:ext cx="594113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dirty="0" err="1"/>
              <a:t>Altmetrics</a:t>
            </a:r>
            <a:endParaRPr dirty="0"/>
          </a:p>
        </p:txBody>
      </p:sp>
      <p:sp>
        <p:nvSpPr>
          <p:cNvPr id="770"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71"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772" name="Rectangle">
            <a:hlinkClick r:id="rId2"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74"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75"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776" name="Rectangle">
            <a:hlinkClick r:id="rId3" action="ppaction://hlinksldjump"/>
          </p:cNvPr>
          <p:cNvSpPr/>
          <p:nvPr/>
        </p:nvSpPr>
        <p:spPr>
          <a:xfrm>
            <a:off x="136759" y="6269265"/>
            <a:ext cx="1207428" cy="51661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77"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78"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779" name="Rectangle">
            <a:hlinkClick r:id="rId4"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3" name="Picture 2">
            <a:extLst>
              <a:ext uri="{FF2B5EF4-FFF2-40B4-BE49-F238E27FC236}">
                <a16:creationId xmlns:a16="http://schemas.microsoft.com/office/drawing/2014/main" id="{1029DA88-4390-46F6-A75F-841521BD44C7}"/>
              </a:ext>
            </a:extLst>
          </p:cNvPr>
          <p:cNvPicPr>
            <a:picLocks noChangeAspect="1"/>
          </p:cNvPicPr>
          <p:nvPr/>
        </p:nvPicPr>
        <p:blipFill>
          <a:blip r:embed="rId5"/>
          <a:stretch>
            <a:fillRect/>
          </a:stretch>
        </p:blipFill>
        <p:spPr>
          <a:xfrm>
            <a:off x="287338" y="1351207"/>
            <a:ext cx="5934501" cy="1292663"/>
          </a:xfrm>
          <a:prstGeom prst="rect">
            <a:avLst/>
          </a:prstGeom>
          <a:ln>
            <a:solidFill>
              <a:schemeClr val="bg1">
                <a:lumMod val="75000"/>
              </a:schemeClr>
            </a:solidFill>
          </a:ln>
          <a:effectLst>
            <a:outerShdw blurRad="50800" dist="76200" dir="2700000" algn="tl" rotWithShape="0">
              <a:prstClr val="black">
                <a:alpha val="40000"/>
              </a:prstClr>
            </a:outerShdw>
          </a:effectLst>
        </p:spPr>
      </p:pic>
      <p:pic>
        <p:nvPicPr>
          <p:cNvPr id="5" name="Picture 4">
            <a:extLst>
              <a:ext uri="{FF2B5EF4-FFF2-40B4-BE49-F238E27FC236}">
                <a16:creationId xmlns:a16="http://schemas.microsoft.com/office/drawing/2014/main" id="{C8691E7A-E7D5-48B4-9187-E3F5D39953BB}"/>
              </a:ext>
            </a:extLst>
          </p:cNvPr>
          <p:cNvPicPr>
            <a:picLocks noChangeAspect="1"/>
          </p:cNvPicPr>
          <p:nvPr/>
        </p:nvPicPr>
        <p:blipFill>
          <a:blip r:embed="rId6"/>
          <a:stretch>
            <a:fillRect/>
          </a:stretch>
        </p:blipFill>
        <p:spPr>
          <a:xfrm>
            <a:off x="5280801" y="2847021"/>
            <a:ext cx="3045250" cy="3007885"/>
          </a:xfrm>
          <a:prstGeom prst="rect">
            <a:avLst/>
          </a:prstGeom>
          <a:ln>
            <a:solidFill>
              <a:schemeClr val="bg1">
                <a:lumMod val="75000"/>
              </a:schemeClr>
            </a:solidFill>
          </a:ln>
          <a:effectLst>
            <a:outerShdw blurRad="50800" dist="76200" dir="2700000" algn="tl" rotWithShape="0">
              <a:prstClr val="black">
                <a:alpha val="40000"/>
              </a:prstClr>
            </a:outerShdw>
          </a:effectLst>
        </p:spPr>
      </p:pic>
      <p:pic>
        <p:nvPicPr>
          <p:cNvPr id="8" name="Picture 7">
            <a:extLst>
              <a:ext uri="{FF2B5EF4-FFF2-40B4-BE49-F238E27FC236}">
                <a16:creationId xmlns:a16="http://schemas.microsoft.com/office/drawing/2014/main" id="{FD29650F-3F77-4548-8143-474E3517770C}"/>
              </a:ext>
            </a:extLst>
          </p:cNvPr>
          <p:cNvPicPr>
            <a:picLocks noChangeAspect="1"/>
          </p:cNvPicPr>
          <p:nvPr/>
        </p:nvPicPr>
        <p:blipFill>
          <a:blip r:embed="rId7"/>
          <a:stretch>
            <a:fillRect/>
          </a:stretch>
        </p:blipFill>
        <p:spPr>
          <a:xfrm>
            <a:off x="287338" y="2847021"/>
            <a:ext cx="3937545" cy="2287077"/>
          </a:xfrm>
          <a:prstGeom prst="rect">
            <a:avLst/>
          </a:prstGeom>
          <a:ln>
            <a:solidFill>
              <a:schemeClr val="bg1">
                <a:lumMod val="75000"/>
              </a:schemeClr>
            </a:solidFill>
          </a:ln>
          <a:effectLst>
            <a:outerShdw blurRad="50800" dist="76200" dir="2700000" algn="tl" rotWithShape="0">
              <a:prstClr val="black">
                <a:alpha val="40000"/>
              </a:prstClr>
            </a:outerShdw>
          </a:effectLst>
        </p:spPr>
      </p:pic>
      <p:sp>
        <p:nvSpPr>
          <p:cNvPr id="773" name="!"/>
          <p:cNvSpPr txBox="1"/>
          <p:nvPr/>
        </p:nvSpPr>
        <p:spPr>
          <a:xfrm>
            <a:off x="817949" y="3443869"/>
            <a:ext cx="159552" cy="3539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700">
                <a:solidFill>
                  <a:srgbClr val="B2292A"/>
                </a:solidFill>
              </a:defRPr>
            </a:lvl1pPr>
          </a:lstStyle>
          <a:p>
            <a:r>
              <a:rPr dirty="0"/>
              <a:t>!</a:t>
            </a:r>
          </a:p>
        </p:txBody>
      </p:sp>
      <p:sp>
        <p:nvSpPr>
          <p:cNvPr id="768" name="TextBox 7"/>
          <p:cNvSpPr txBox="1"/>
          <p:nvPr/>
        </p:nvSpPr>
        <p:spPr>
          <a:xfrm>
            <a:off x="1054013" y="5350877"/>
            <a:ext cx="3937544" cy="738664"/>
          </a:xfrm>
          <a:prstGeom prst="rect">
            <a:avLst/>
          </a:prstGeom>
          <a:solidFill>
            <a:srgbClr val="FFFFFF"/>
          </a:solidFill>
          <a:ln w="28575">
            <a:solidFill>
              <a:srgbClr val="0076B7"/>
            </a:solidFill>
          </a:ln>
          <a:extLst>
            <a:ext uri="{C572A759-6A51-4108-AA02-DFA0A04FC94B}">
              <ma14:wrappingTextBoxFlag xmlns="" xmlns:ma14="http://schemas.microsoft.com/office/mac/drawingml/2011/main" val="1"/>
            </a:ext>
          </a:extLst>
        </p:spPr>
        <p:txBody>
          <a:bodyPr wrap="square" lIns="45719" rIns="45719">
            <a:spAutoFit/>
          </a:bodyPr>
          <a:lstStyle>
            <a:lvl1pPr>
              <a:defRPr sz="1400">
                <a:solidFill>
                  <a:srgbClr val="0076B7"/>
                </a:solidFill>
              </a:defRPr>
            </a:lvl1pPr>
          </a:lstStyle>
          <a:p>
            <a:r>
              <a:rPr lang="zh-CN" altLang="en-US" dirty="0"/>
              <a:t>将鼠标悬停在 </a:t>
            </a:r>
            <a:r>
              <a:rPr lang="en-US" altLang="zh-CN" dirty="0" err="1"/>
              <a:t>Altmetrics</a:t>
            </a:r>
            <a:r>
              <a:rPr lang="en-US" altLang="zh-CN" dirty="0"/>
              <a:t> </a:t>
            </a:r>
            <a:r>
              <a:rPr lang="zh-CN" altLang="en-US" dirty="0"/>
              <a:t>徽章上，可以查看到该篇论文被媒体提及情况的汇总，也可以单击该徽章以了解媒体关注度分值的细分情况。</a:t>
            </a:r>
            <a:endParaRPr dirty="0"/>
          </a:p>
        </p:txBody>
      </p:sp>
      <p:sp>
        <p:nvSpPr>
          <p:cNvPr id="2" name="Rectangle 1">
            <a:extLst>
              <a:ext uri="{FF2B5EF4-FFF2-40B4-BE49-F238E27FC236}">
                <a16:creationId xmlns:a16="http://schemas.microsoft.com/office/drawing/2014/main" id="{6967E4A3-4EC0-2E43-A58F-E498A1CC786F}"/>
              </a:ext>
            </a:extLst>
          </p:cNvPr>
          <p:cNvSpPr/>
          <p:nvPr/>
        </p:nvSpPr>
        <p:spPr>
          <a:xfrm>
            <a:off x="977501" y="3550024"/>
            <a:ext cx="689934" cy="582705"/>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a:hlinkClick r:id="rId2" action="ppaction://hlinksldjump"/>
            <a:extLst>
              <a:ext uri="{FF2B5EF4-FFF2-40B4-BE49-F238E27FC236}">
                <a16:creationId xmlns:a16="http://schemas.microsoft.com/office/drawing/2014/main" id="{2F7FB315-D350-3A41-B967-79902F75FE3E}"/>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
                                        </p:tgtEl>
                                        <p:attrNameLst>
                                          <p:attrName>style.visibility</p:attrName>
                                        </p:attrNameLst>
                                      </p:cBhvr>
                                      <p:to>
                                        <p:strVal val="visible"/>
                                      </p:to>
                                    </p:set>
                                    <p:animEffect transition="in" filter="fade">
                                      <p:cBhvr>
                                        <p:cTn id="7" dur="500"/>
                                        <p:tgtEl>
                                          <p:spTgt spid="768"/>
                                        </p:tgtEl>
                                      </p:cBhvr>
                                    </p:animEffect>
                                  </p:childTnLst>
                                </p:cTn>
                              </p:par>
                            </p:childTnLst>
                          </p:cTn>
                        </p:par>
                      </p:childTnLst>
                    </p:cTn>
                  </p:par>
                </p:childTnLst>
              </p:cTn>
              <p:nextCondLst>
                <p:cond evt="onClick" delay="0">
                  <p:tgtEl>
                    <p:spTgt spid="2"/>
                  </p:tgtEl>
                </p:cond>
              </p:nextCondLst>
            </p:seq>
          </p:childTnLst>
        </p:cTn>
      </p:par>
    </p:tnLst>
    <p:bldLst>
      <p:bldP spid="76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TextBox 1"/>
          <p:cNvSpPr txBox="1"/>
          <p:nvPr/>
        </p:nvSpPr>
        <p:spPr>
          <a:xfrm>
            <a:off x="3950654" y="951399"/>
            <a:ext cx="3841646" cy="181588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pPr>
            <a:r>
              <a:rPr lang="zh-CN" altLang="en-US" dirty="0"/>
              <a:t>有关我们的合作出版方的更多信息，请浏览</a:t>
            </a:r>
            <a:r>
              <a:rPr lang="zh-CN" altLang="en-US" b="1" dirty="0"/>
              <a:t>期刊 </a:t>
            </a:r>
            <a:r>
              <a:rPr lang="en-US" altLang="zh-CN" b="1" dirty="0"/>
              <a:t>(</a:t>
            </a:r>
            <a:r>
              <a:rPr lang="en-US" b="1" dirty="0"/>
              <a:t>Journals) </a:t>
            </a:r>
            <a:r>
              <a:rPr lang="zh-CN" altLang="en-US" dirty="0"/>
              <a:t>页面中</a:t>
            </a:r>
            <a:r>
              <a:rPr lang="zh-CN" altLang="en-US" b="1" dirty="0"/>
              <a:t>合作出版方 </a:t>
            </a:r>
            <a:r>
              <a:rPr lang="en-US" altLang="zh-CN" b="1" dirty="0"/>
              <a:t>(</a:t>
            </a:r>
            <a:r>
              <a:rPr lang="en-US" b="1" dirty="0"/>
              <a:t>Publishing partners) </a:t>
            </a:r>
            <a:r>
              <a:rPr lang="zh-CN" altLang="en-US" dirty="0"/>
              <a:t>标签下的内容。</a:t>
            </a:r>
            <a:endParaRPr dirty="0"/>
          </a:p>
          <a:p>
            <a:pPr>
              <a:defRPr sz="1600"/>
            </a:pPr>
            <a:endParaRPr dirty="0"/>
          </a:p>
          <a:p>
            <a:pPr>
              <a:defRPr sz="1600"/>
            </a:pPr>
            <a:r>
              <a:rPr lang="zh-CN" altLang="en-US" dirty="0"/>
              <a:t>您可以看到我们与每一家合作单位出版的全部期刊，也可以通过页面上的链接直接访问每一家出版合作方的网站。</a:t>
            </a:r>
            <a:endParaRPr dirty="0"/>
          </a:p>
        </p:txBody>
      </p:sp>
      <p:pic>
        <p:nvPicPr>
          <p:cNvPr id="782" name="Picture 3" descr="Picture 3"/>
          <p:cNvPicPr>
            <a:picLocks noChangeAspect="1"/>
          </p:cNvPicPr>
          <p:nvPr/>
        </p:nvPicPr>
        <p:blipFill>
          <a:blip r:embed="rId2"/>
          <a:srcRect r="49781"/>
          <a:stretch>
            <a:fillRect/>
          </a:stretch>
        </p:blipFill>
        <p:spPr>
          <a:xfrm>
            <a:off x="287338" y="1029187"/>
            <a:ext cx="3457976" cy="5060464"/>
          </a:xfrm>
          <a:prstGeom prst="rect">
            <a:avLst/>
          </a:prstGeom>
          <a:ln>
            <a:solidFill>
              <a:srgbClr val="BFBFBF"/>
            </a:solidFill>
          </a:ln>
          <a:effectLst>
            <a:outerShdw blurRad="50800" dist="76200" dir="2700000" rotWithShape="0">
              <a:srgbClr val="000000">
                <a:alpha val="40000"/>
              </a:srgbClr>
            </a:outerShdw>
          </a:effectLst>
        </p:spPr>
      </p:pic>
      <p:sp>
        <p:nvSpPr>
          <p:cNvPr id="783" name="TextBox 7"/>
          <p:cNvSpPr txBox="1"/>
          <p:nvPr/>
        </p:nvSpPr>
        <p:spPr>
          <a:xfrm>
            <a:off x="260492" y="210076"/>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合作出版方</a:t>
            </a:r>
            <a:endParaRPr dirty="0"/>
          </a:p>
        </p:txBody>
      </p:sp>
      <p:sp>
        <p:nvSpPr>
          <p:cNvPr id="784"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85"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786"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87"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88"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789" name="Rectangle">
            <a:hlinkClick r:id="rId4" action="ppaction://hlinksldjump"/>
          </p:cNvPr>
          <p:cNvSpPr/>
          <p:nvPr/>
        </p:nvSpPr>
        <p:spPr>
          <a:xfrm>
            <a:off x="136759" y="6254244"/>
            <a:ext cx="1207428" cy="56032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790"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91"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792"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4" name="Rectangle">
            <a:hlinkClick r:id="rId3" action="ppaction://hlinksldjump"/>
            <a:extLst>
              <a:ext uri="{FF2B5EF4-FFF2-40B4-BE49-F238E27FC236}">
                <a16:creationId xmlns:a16="http://schemas.microsoft.com/office/drawing/2014/main" id="{635B2D3A-1BE7-D747-AAD9-DA29C2F4E896}"/>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TextBox 1"/>
          <p:cNvSpPr txBox="1"/>
          <p:nvPr/>
        </p:nvSpPr>
        <p:spPr>
          <a:xfrm>
            <a:off x="260491" y="753087"/>
            <a:ext cx="8129422"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pPr>
            <a:r>
              <a:rPr sz="1600" i="1" dirty="0">
                <a:latin typeface="+mj-ea"/>
              </a:rPr>
              <a:t>IOP Conference Series</a:t>
            </a:r>
            <a:r>
              <a:rPr lang="zh-CN" sz="1600" dirty="0">
                <a:effectLst/>
                <a:latin typeface="+mj-ea"/>
                <a:cs typeface="Arial" panose="020B0604020202020204" pitchFamily="34" charset="0"/>
              </a:rPr>
              <a:t>为会议论文提供快速和多样化的出版服务。您能够以会议论文作者、会议组织方或读者身份在此页面上查看内容以及了解更多资讯。</a:t>
            </a:r>
            <a:endParaRPr sz="1600" dirty="0">
              <a:latin typeface="+mj-ea"/>
            </a:endParaRPr>
          </a:p>
        </p:txBody>
      </p:sp>
      <p:pic>
        <p:nvPicPr>
          <p:cNvPr id="795" name="Picture 2" descr="Picture 2"/>
          <p:cNvPicPr>
            <a:picLocks noChangeAspect="1"/>
          </p:cNvPicPr>
          <p:nvPr/>
        </p:nvPicPr>
        <p:blipFill>
          <a:blip r:embed="rId2"/>
          <a:stretch>
            <a:fillRect/>
          </a:stretch>
        </p:blipFill>
        <p:spPr>
          <a:xfrm>
            <a:off x="1521148" y="1560749"/>
            <a:ext cx="5904997" cy="4885646"/>
          </a:xfrm>
          <a:prstGeom prst="rect">
            <a:avLst/>
          </a:prstGeom>
          <a:ln>
            <a:solidFill>
              <a:srgbClr val="BFBFBF"/>
            </a:solidFill>
          </a:ln>
          <a:effectLst>
            <a:outerShdw blurRad="50800" dist="76200" dir="2700000" rotWithShape="0">
              <a:srgbClr val="000000">
                <a:alpha val="40000"/>
              </a:srgbClr>
            </a:outerShdw>
          </a:effectLst>
        </p:spPr>
      </p:pic>
      <p:sp>
        <p:nvSpPr>
          <p:cNvPr id="796" name="TextBox 7"/>
          <p:cNvSpPr txBox="1"/>
          <p:nvPr/>
        </p:nvSpPr>
        <p:spPr>
          <a:xfrm>
            <a:off x="281044" y="248195"/>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dirty="0"/>
              <a:t>IOP</a:t>
            </a:r>
            <a:r>
              <a:rPr lang="en-US" dirty="0"/>
              <a:t> </a:t>
            </a:r>
            <a:r>
              <a:rPr lang="zh-CN" altLang="en-US" dirty="0"/>
              <a:t>会议录系列</a:t>
            </a:r>
            <a:endParaRPr dirty="0"/>
          </a:p>
        </p:txBody>
      </p:sp>
      <p:sp>
        <p:nvSpPr>
          <p:cNvPr id="797"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798"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799"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800"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801"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802" name="Rectangle">
            <a:hlinkClick r:id="rId4" action="ppaction://hlinksldjump"/>
          </p:cNvPr>
          <p:cNvSpPr/>
          <p:nvPr/>
        </p:nvSpPr>
        <p:spPr>
          <a:xfrm>
            <a:off x="136759" y="6373033"/>
            <a:ext cx="934651"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803"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804"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805" name="Rectangle">
            <a:hlinkClick r:id="" action="ppaction://noaction"/>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4" name="Rectangle">
            <a:hlinkClick r:id="rId3" action="ppaction://hlinksldjump"/>
            <a:extLst>
              <a:ext uri="{FF2B5EF4-FFF2-40B4-BE49-F238E27FC236}">
                <a16:creationId xmlns:a16="http://schemas.microsoft.com/office/drawing/2014/main" id="{CA1FC29A-D74E-D54C-80AA-E6231277B9A5}"/>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TextBox 7"/>
          <p:cNvSpPr txBox="1"/>
          <p:nvPr/>
        </p:nvSpPr>
        <p:spPr>
          <a:xfrm>
            <a:off x="260491" y="724176"/>
            <a:ext cx="8190267" cy="552914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1">
                <a:solidFill>
                  <a:srgbClr val="3274B2"/>
                </a:solidFill>
              </a:defRPr>
            </a:pPr>
            <a:r>
              <a:rPr lang="zh-CN" altLang="en-US" dirty="0"/>
              <a:t>详细联系方式</a:t>
            </a:r>
            <a:endParaRPr lang="en-US" dirty="0"/>
          </a:p>
          <a:p>
            <a:pPr marL="228600" indent="-228600">
              <a:spcBef>
                <a:spcPts val="1000"/>
              </a:spcBef>
              <a:buClr>
                <a:srgbClr val="3274B2"/>
              </a:buClr>
              <a:buSzPct val="110000"/>
              <a:buFont typeface="Arial"/>
              <a:buChar char="•"/>
              <a:defRPr b="1"/>
            </a:pPr>
            <a:r>
              <a:rPr lang="zh-CN" altLang="en-US" sz="1600" dirty="0"/>
              <a:t>订阅和访问查询、技术问题和一般问题咨询，请联系我们的客户服务团队：</a:t>
            </a:r>
            <a:r>
              <a:rPr lang="en-US" sz="1600" dirty="0"/>
              <a:t> </a:t>
            </a:r>
            <a:r>
              <a:rPr lang="en-US" sz="1600" u="sng" dirty="0">
                <a:solidFill>
                  <a:srgbClr val="0000FF"/>
                </a:solidFill>
                <a:uFill>
                  <a:solidFill>
                    <a:srgbClr val="0000FF"/>
                  </a:solidFill>
                </a:uFill>
                <a:hlinkClick r:id="rId2"/>
              </a:rPr>
              <a:t>customerservices@ioppublishing.org</a:t>
            </a:r>
            <a:endParaRPr lang="en-US" sz="1600" dirty="0"/>
          </a:p>
          <a:p>
            <a:pPr marL="228600" indent="-228600">
              <a:spcBef>
                <a:spcPts val="1000"/>
              </a:spcBef>
              <a:buClr>
                <a:srgbClr val="3274B2"/>
              </a:buClr>
              <a:buSzPct val="110000"/>
              <a:buFont typeface="Arial"/>
              <a:buChar char="•"/>
              <a:defRPr b="1"/>
            </a:pPr>
            <a:r>
              <a:rPr lang="zh-CN" altLang="en-US" sz="1600" dirty="0"/>
              <a:t>要查找某一部门的特定联系人，请访问 </a:t>
            </a:r>
            <a:r>
              <a:rPr lang="en-US" altLang="zh-CN" sz="1600" dirty="0"/>
              <a:t>IOP </a:t>
            </a:r>
            <a:r>
              <a:rPr lang="zh-CN" altLang="en-US" sz="1600" dirty="0"/>
              <a:t>出版社网站上的联系我们 </a:t>
            </a:r>
            <a:r>
              <a:rPr sz="1600" dirty="0"/>
              <a:t>: </a:t>
            </a:r>
            <a:r>
              <a:rPr sz="1600" u="sng" dirty="0">
                <a:solidFill>
                  <a:srgbClr val="0000FF"/>
                </a:solidFill>
                <a:uFill>
                  <a:solidFill>
                    <a:srgbClr val="0000FF"/>
                  </a:solidFill>
                </a:uFill>
                <a:hlinkClick r:id="rId3"/>
              </a:rPr>
              <a:t>http://ioppublishing.org/contacts/</a:t>
            </a:r>
            <a:endParaRPr sz="1600" dirty="0"/>
          </a:p>
          <a:p>
            <a:pPr marL="257175" indent="-257175">
              <a:spcBef>
                <a:spcPts val="1000"/>
              </a:spcBef>
              <a:buClr>
                <a:srgbClr val="3274B2"/>
              </a:buClr>
              <a:buSzPct val="110000"/>
              <a:buFont typeface="Arial"/>
              <a:buChar char="•"/>
              <a:defRPr sz="1600"/>
            </a:pPr>
            <a:r>
              <a:rPr lang="zh-CN" altLang="en-US" sz="1600" b="1" dirty="0"/>
              <a:t>您也可以通过“联系我们”页面上的快速提交表单向我们提出一般性的问题</a:t>
            </a:r>
            <a:endParaRPr lang="en-US" altLang="zh-CN" sz="1600" b="1" dirty="0"/>
          </a:p>
          <a:p>
            <a:pPr marL="257175" indent="-257175">
              <a:spcBef>
                <a:spcPts val="1000"/>
              </a:spcBef>
              <a:buClr>
                <a:srgbClr val="3274B2"/>
              </a:buClr>
              <a:buSzPct val="110000"/>
              <a:buFont typeface="Arial"/>
              <a:buChar char="•"/>
              <a:defRPr sz="1600"/>
            </a:pPr>
            <a:endParaRPr lang="en-US" sz="1600" b="1" dirty="0"/>
          </a:p>
          <a:p>
            <a:pPr>
              <a:defRPr sz="2000" b="1">
                <a:solidFill>
                  <a:srgbClr val="3274B2"/>
                </a:solidFill>
              </a:defRPr>
            </a:pPr>
            <a:r>
              <a:rPr lang="zh-CN" altLang="zh-CN" sz="2000" b="1" dirty="0">
                <a:solidFill>
                  <a:srgbClr val="3274B2"/>
                </a:solidFill>
              </a:rPr>
              <a:t>联络我们</a:t>
            </a:r>
          </a:p>
          <a:p>
            <a:pPr marL="76200">
              <a:spcBef>
                <a:spcPts val="170"/>
              </a:spcBef>
            </a:pPr>
            <a:r>
              <a:rPr lang="zh-CN" altLang="zh-CN" sz="1600" b="1" dirty="0"/>
              <a:t>如对 </a:t>
            </a:r>
            <a:r>
              <a:rPr lang="en-US" altLang="zh-CN" sz="1600" b="1" dirty="0"/>
              <a:t>IOP </a:t>
            </a:r>
            <a:r>
              <a:rPr lang="zh-CN" altLang="zh-CN" sz="1600" b="1" dirty="0"/>
              <a:t>的内容平台有任何疑问，下方请查看 </a:t>
            </a:r>
            <a:r>
              <a:rPr lang="en-US" altLang="zh-CN" sz="1600" b="1" dirty="0"/>
              <a:t>IOP </a:t>
            </a:r>
            <a:r>
              <a:rPr lang="zh-CN" altLang="zh-CN" sz="1600" b="1" dirty="0"/>
              <a:t>的主要联络方式与社交媒体。</a:t>
            </a:r>
          </a:p>
          <a:p>
            <a:pPr marL="76200" marR="2934970">
              <a:lnSpc>
                <a:spcPct val="102000"/>
              </a:lnSpc>
              <a:spcBef>
                <a:spcPts val="50"/>
              </a:spcBef>
            </a:pPr>
            <a:r>
              <a:rPr lang="en-US" altLang="zh-CN" sz="1600" b="1" dirty="0"/>
              <a:t>IOP </a:t>
            </a:r>
            <a:r>
              <a:rPr lang="en-US" altLang="zh-CN" sz="1600" b="1" dirty="0" err="1"/>
              <a:t>内容平台：</a:t>
            </a:r>
            <a:r>
              <a:rPr lang="en-US" altLang="zh-CN" sz="1600" b="1" dirty="0" err="1">
                <a:hlinkClick r:id="rId4">
                  <a:extLst>
                    <a:ext uri="{A12FA001-AC4F-418D-AE19-62706E023703}">
                      <ahyp:hlinkClr xmlns:ahyp="http://schemas.microsoft.com/office/drawing/2018/hyperlinkcolor" val="tx"/>
                    </a:ext>
                  </a:extLst>
                </a:hlinkClick>
              </a:rPr>
              <a:t>https</a:t>
            </a:r>
            <a:r>
              <a:rPr lang="en-US" altLang="zh-CN" sz="1600" b="1" dirty="0">
                <a:hlinkClick r:id="rId4">
                  <a:extLst>
                    <a:ext uri="{A12FA001-AC4F-418D-AE19-62706E023703}">
                      <ahyp:hlinkClr xmlns:ahyp="http://schemas.microsoft.com/office/drawing/2018/hyperlinkcolor" val="tx"/>
                    </a:ext>
                  </a:extLst>
                </a:hlinkClick>
              </a:rPr>
              <a:t>://iopscience.iop.org</a:t>
            </a:r>
            <a:r>
              <a:rPr lang="en-US" altLang="zh-CN" sz="1600" b="1" dirty="0"/>
              <a:t> </a:t>
            </a:r>
            <a:endParaRPr lang="zh-CN" altLang="zh-CN" sz="1600" b="1" dirty="0"/>
          </a:p>
          <a:p>
            <a:pPr marL="76200" marR="2934970">
              <a:lnSpc>
                <a:spcPct val="102000"/>
              </a:lnSpc>
              <a:spcBef>
                <a:spcPts val="50"/>
              </a:spcBef>
            </a:pPr>
            <a:r>
              <a:rPr lang="en-US" altLang="zh-CN" sz="1600" b="1" dirty="0"/>
              <a:t>IOP 咨询邮箱：</a:t>
            </a:r>
            <a:r>
              <a:rPr lang="en-US" altLang="zh-CN" sz="1600" b="1" dirty="0">
                <a:hlinkClick r:id="rId5">
                  <a:extLst>
                    <a:ext uri="{A12FA001-AC4F-418D-AE19-62706E023703}">
                      <ahyp:hlinkClr xmlns:ahyp="http://schemas.microsoft.com/office/drawing/2018/hyperlinkcolor" val="tx"/>
                    </a:ext>
                  </a:extLst>
                </a:hlinkClick>
              </a:rPr>
              <a:t>china@ioppublishing.org</a:t>
            </a:r>
            <a:r>
              <a:rPr lang="en-US" altLang="zh-CN" sz="1600" b="1" dirty="0"/>
              <a:t> </a:t>
            </a:r>
            <a:endParaRPr lang="zh-CN" altLang="zh-CN" sz="1600" b="1" dirty="0"/>
          </a:p>
          <a:p>
            <a:pPr marL="76200" marR="2934970">
              <a:lnSpc>
                <a:spcPct val="102000"/>
              </a:lnSpc>
              <a:spcBef>
                <a:spcPts val="50"/>
              </a:spcBef>
            </a:pPr>
            <a:r>
              <a:rPr lang="en-US" altLang="zh-CN" sz="1600" b="1" dirty="0"/>
              <a:t>IOP </a:t>
            </a:r>
            <a:r>
              <a:rPr lang="en-US" altLang="zh-CN" sz="1600" b="1" dirty="0" err="1"/>
              <a:t>官方微博：IOP</a:t>
            </a:r>
            <a:r>
              <a:rPr lang="en-US" altLang="zh-CN" sz="1600" b="1" dirty="0"/>
              <a:t> </a:t>
            </a:r>
            <a:r>
              <a:rPr lang="en-US" altLang="zh-CN" sz="1600" b="1" dirty="0" err="1"/>
              <a:t>中国</a:t>
            </a:r>
            <a:endParaRPr lang="zh-CN" altLang="zh-CN" sz="1600" b="1" dirty="0"/>
          </a:p>
          <a:p>
            <a:pPr marL="76200">
              <a:spcBef>
                <a:spcPts val="10"/>
              </a:spcBef>
            </a:pPr>
            <a:r>
              <a:rPr lang="en-US" altLang="zh-CN" sz="1600" b="1" dirty="0"/>
              <a:t>IOP </a:t>
            </a:r>
            <a:r>
              <a:rPr lang="en-US" altLang="zh-CN" sz="1600" b="1" dirty="0" err="1"/>
              <a:t>官方微信：IOPP</a:t>
            </a:r>
            <a:endParaRPr lang="zh-CN" altLang="zh-CN" sz="1600" b="1" dirty="0"/>
          </a:p>
          <a:p>
            <a:pPr marL="76200">
              <a:spcBef>
                <a:spcPts val="50"/>
              </a:spcBef>
            </a:pPr>
            <a:r>
              <a:rPr lang="en-US" altLang="zh-CN" sz="1600" b="1" dirty="0"/>
              <a:t>IOP </a:t>
            </a:r>
            <a:r>
              <a:rPr lang="en-US" altLang="zh-CN" sz="1600" b="1" dirty="0" err="1"/>
              <a:t>中国网站：https</a:t>
            </a:r>
            <a:r>
              <a:rPr lang="en-US" altLang="zh-CN" sz="1600" b="1" dirty="0"/>
              <a:t>://china.ioppublishing.org</a:t>
            </a:r>
            <a:endParaRPr lang="zh-CN" altLang="zh-CN" sz="1600" b="1" dirty="0"/>
          </a:p>
          <a:p>
            <a:pPr marL="257175" indent="-257175">
              <a:spcBef>
                <a:spcPts val="1000"/>
              </a:spcBef>
              <a:buClr>
                <a:srgbClr val="3274B2"/>
              </a:buClr>
              <a:buSzPct val="110000"/>
              <a:buFont typeface="Arial"/>
              <a:buChar char="•"/>
              <a:defRPr sz="1600"/>
            </a:pPr>
            <a:endParaRPr lang="en-US" sz="1600" b="1" dirty="0"/>
          </a:p>
          <a:p>
            <a:pPr marL="257175" indent="-257175">
              <a:spcBef>
                <a:spcPts val="1000"/>
              </a:spcBef>
              <a:buClr>
                <a:srgbClr val="3274B2"/>
              </a:buClr>
              <a:buSzPct val="110000"/>
              <a:buFont typeface="Arial"/>
              <a:buChar char="•"/>
              <a:defRPr sz="1600"/>
            </a:pPr>
            <a:endParaRPr sz="1600" dirty="0"/>
          </a:p>
          <a:p>
            <a:pPr>
              <a:defRPr sz="1600"/>
            </a:pPr>
            <a:endParaRPr dirty="0"/>
          </a:p>
          <a:p>
            <a:pPr>
              <a:defRPr sz="1600" b="1"/>
            </a:pPr>
            <a:endParaRPr dirty="0"/>
          </a:p>
        </p:txBody>
      </p:sp>
      <p:sp>
        <p:nvSpPr>
          <p:cNvPr id="853" name="TextBox 8"/>
          <p:cNvSpPr txBox="1"/>
          <p:nvPr/>
        </p:nvSpPr>
        <p:spPr>
          <a:xfrm>
            <a:off x="253794" y="260584"/>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更多信息</a:t>
            </a:r>
            <a:endParaRPr dirty="0"/>
          </a:p>
        </p:txBody>
      </p:sp>
      <p:sp>
        <p:nvSpPr>
          <p:cNvPr id="854"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855"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856" name="Rectangle">
            <a:hlinkClick r:id="rId6"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857" name="TextBox 9"/>
          <p:cNvSpPr txBox="1"/>
          <p:nvPr/>
        </p:nvSpPr>
        <p:spPr>
          <a:xfrm>
            <a:off x="9718" y="5585370"/>
            <a:ext cx="9124565" cy="3539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700">
                <a:solidFill>
                  <a:srgbClr val="C00000"/>
                </a:solidFill>
              </a:defRPr>
            </a:lvl1pPr>
          </a:lstStyle>
          <a:p>
            <a:r>
              <a:rPr lang="zh-CN" altLang="en-US" dirty="0"/>
              <a:t>回到开始处</a:t>
            </a:r>
            <a:endParaRPr dirty="0"/>
          </a:p>
        </p:txBody>
      </p:sp>
      <p:sp>
        <p:nvSpPr>
          <p:cNvPr id="858" name="Rectangle">
            <a:hlinkClick r:id="rId7" action="ppaction://hlinksldjump"/>
          </p:cNvPr>
          <p:cNvSpPr/>
          <p:nvPr/>
        </p:nvSpPr>
        <p:spPr>
          <a:xfrm>
            <a:off x="3677968" y="5487830"/>
            <a:ext cx="1965864" cy="742169"/>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859"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860"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861" name="Rectangle">
            <a:hlinkClick r:id="" action="ppaction://noaction"/>
          </p:cNvPr>
          <p:cNvSpPr/>
          <p:nvPr/>
        </p:nvSpPr>
        <p:spPr>
          <a:xfrm>
            <a:off x="136759" y="6258734"/>
            <a:ext cx="1339091" cy="537679"/>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2" name="Rectangle">
            <a:hlinkClick r:id="rId6" action="ppaction://hlinksldjump"/>
            <a:extLst>
              <a:ext uri="{FF2B5EF4-FFF2-40B4-BE49-F238E27FC236}">
                <a16:creationId xmlns:a16="http://schemas.microsoft.com/office/drawing/2014/main" id="{495E7B94-92DF-0442-8630-109D09552E9C}"/>
              </a:ext>
            </a:extLst>
          </p:cNvPr>
          <p:cNvSpPr/>
          <p:nvPr/>
        </p:nvSpPr>
        <p:spPr>
          <a:xfrm>
            <a:off x="7469173" y="1"/>
            <a:ext cx="1672814" cy="75024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ctangle 6"/>
          <p:cNvSpPr txBox="1"/>
          <p:nvPr/>
        </p:nvSpPr>
        <p:spPr>
          <a:xfrm>
            <a:off x="569022" y="509042"/>
            <a:ext cx="7943850" cy="490647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600"/>
              </a:spcBef>
              <a:defRPr sz="2800" b="1">
                <a:solidFill>
                  <a:srgbClr val="0076B7"/>
                </a:solidFill>
              </a:defRPr>
            </a:pPr>
            <a:r>
              <a:rPr lang="zh-CN" altLang="en-US" dirty="0"/>
              <a:t>指南使用说明</a:t>
            </a:r>
            <a:br>
              <a:rPr dirty="0"/>
            </a:br>
            <a:br>
              <a:rPr dirty="0"/>
            </a:br>
            <a:r>
              <a:rPr lang="zh-CN" altLang="en-US" sz="1800" dirty="0">
                <a:solidFill>
                  <a:srgbClr val="000000"/>
                </a:solidFill>
              </a:rPr>
              <a:t>本指南旨在向您展示 </a:t>
            </a:r>
            <a:r>
              <a:rPr lang="en-US" altLang="zh-CN" sz="1800" dirty="0" err="1">
                <a:solidFill>
                  <a:srgbClr val="000000"/>
                </a:solidFill>
              </a:rPr>
              <a:t>IOPscience</a:t>
            </a:r>
            <a:r>
              <a:rPr lang="en-US" altLang="zh-CN" sz="1800" dirty="0">
                <a:solidFill>
                  <a:srgbClr val="000000"/>
                </a:solidFill>
              </a:rPr>
              <a:t> </a:t>
            </a:r>
            <a:r>
              <a:rPr lang="zh-CN" altLang="en-US" sz="1800" dirty="0">
                <a:solidFill>
                  <a:srgbClr val="000000"/>
                </a:solidFill>
              </a:rPr>
              <a:t>平台提供的各类内容与功能，从而帮助您实现最大的价值。</a:t>
            </a:r>
            <a:endParaRPr lang="en-US" altLang="zh-CN" sz="1800" dirty="0">
              <a:solidFill>
                <a:srgbClr val="000000"/>
              </a:solidFill>
            </a:endParaRPr>
          </a:p>
          <a:p>
            <a:pPr>
              <a:spcBef>
                <a:spcPts val="600"/>
              </a:spcBef>
              <a:defRPr sz="2800" b="1">
                <a:solidFill>
                  <a:srgbClr val="0076B7"/>
                </a:solidFill>
              </a:defRPr>
            </a:pPr>
            <a:endParaRPr sz="1800" dirty="0">
              <a:solidFill>
                <a:srgbClr val="000000"/>
              </a:solidFill>
            </a:endParaRPr>
          </a:p>
          <a:p>
            <a:pPr>
              <a:spcBef>
                <a:spcPts val="400"/>
              </a:spcBef>
              <a:defRPr b="1"/>
            </a:pPr>
            <a:r>
              <a:rPr lang="zh-CN" altLang="en-US" dirty="0"/>
              <a:t>为了让您获得更好的用户体验，本指南加入了交互式的元素。例如，您可以单击内容页面上的带链接主题框（参见幻灯片 </a:t>
            </a:r>
            <a:r>
              <a:rPr lang="en-US" altLang="zh-CN" dirty="0"/>
              <a:t>3</a:t>
            </a:r>
            <a:r>
              <a:rPr lang="zh-CN" altLang="en-US" dirty="0"/>
              <a:t>），直接跳转至您感兴趣的特定内容。</a:t>
            </a:r>
            <a:endParaRPr dirty="0"/>
          </a:p>
          <a:p>
            <a:pPr>
              <a:spcBef>
                <a:spcPts val="400"/>
              </a:spcBef>
              <a:defRPr b="1"/>
            </a:pPr>
            <a:endParaRPr dirty="0"/>
          </a:p>
          <a:p>
            <a:pPr>
              <a:spcBef>
                <a:spcPts val="400"/>
              </a:spcBef>
              <a:defRPr b="1">
                <a:solidFill>
                  <a:srgbClr val="B02418"/>
                </a:solidFill>
              </a:defRPr>
            </a:pPr>
            <a:r>
              <a:rPr lang="zh-CN" altLang="en-US" dirty="0"/>
              <a:t>本指南的许多部分还带有额外的弹出框，提供了与该幻灯片上内容相关的更多信息。若您希望获取这些信息，请点击每一个标有感叹号 </a:t>
            </a:r>
            <a:r>
              <a:rPr lang="en-US" altLang="zh-CN" dirty="0"/>
              <a:t>(!) </a:t>
            </a:r>
            <a:r>
              <a:rPr lang="zh-CN" altLang="en-US" dirty="0"/>
              <a:t>的红色框，直至所有的框都显示完毕即可。</a:t>
            </a:r>
            <a:endParaRPr dirty="0"/>
          </a:p>
          <a:p>
            <a:pPr>
              <a:spcBef>
                <a:spcPts val="400"/>
              </a:spcBef>
              <a:defRPr sz="1400"/>
            </a:pPr>
            <a:endParaRPr dirty="0"/>
          </a:p>
          <a:p>
            <a:pPr>
              <a:spcBef>
                <a:spcPts val="300"/>
              </a:spcBef>
              <a:defRPr sz="1400"/>
            </a:pPr>
            <a:r>
              <a:rPr lang="zh-CN" altLang="en-US" dirty="0"/>
              <a:t>本指南的主要目标是帮助用户探索 </a:t>
            </a:r>
            <a:r>
              <a:rPr lang="en-US" dirty="0" err="1"/>
              <a:t>IOPscience</a:t>
            </a:r>
            <a:r>
              <a:rPr lang="en-US" dirty="0"/>
              <a:t> </a:t>
            </a:r>
            <a:r>
              <a:rPr lang="zh-CN" altLang="en-US" dirty="0"/>
              <a:t>平台以及让用户更多地了解该平台可提供的功能。若您在订阅或访问权限方面遇到了任何的紧急问题，请联系我们的客户服务团队：</a:t>
            </a:r>
            <a:r>
              <a:rPr lang="en-US" dirty="0">
                <a:hlinkClick r:id="rId2"/>
              </a:rPr>
              <a:t>customerservices@iop.org</a:t>
            </a:r>
            <a:r>
              <a:rPr lang="en-US" dirty="0"/>
              <a:t> </a:t>
            </a:r>
            <a:endParaRPr dirty="0"/>
          </a:p>
        </p:txBody>
      </p:sp>
      <p:sp>
        <p:nvSpPr>
          <p:cNvPr id="220"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21" name="TextBox 9"/>
          <p:cNvSpPr txBox="1"/>
          <p:nvPr/>
        </p:nvSpPr>
        <p:spPr>
          <a:xfrm>
            <a:off x="8153917" y="6412003"/>
            <a:ext cx="62708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pPr algn="r"/>
            <a:r>
              <a:rPr lang="zh-CN" altLang="en-US" dirty="0"/>
              <a:t>前进</a:t>
            </a:r>
            <a:endParaRPr dirty="0"/>
          </a:p>
        </p:txBody>
      </p:sp>
      <p:sp>
        <p:nvSpPr>
          <p:cNvPr id="222" name="Rectangle">
            <a:hlinkClick r:id="rId3" action="ppaction://hlinksldjump"/>
          </p:cNvPr>
          <p:cNvSpPr/>
          <p:nvPr/>
        </p:nvSpPr>
        <p:spPr>
          <a:xfrm>
            <a:off x="7909158" y="6319976"/>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23"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24" name="TextBox 9"/>
          <p:cNvSpPr txBox="1"/>
          <p:nvPr/>
        </p:nvSpPr>
        <p:spPr>
          <a:xfrm>
            <a:off x="426932" y="6418836"/>
            <a:ext cx="62708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rPr lang="zh-CN" altLang="en-US" dirty="0"/>
              <a:t>返回</a:t>
            </a:r>
            <a:endParaRPr dirty="0"/>
          </a:p>
        </p:txBody>
      </p:sp>
      <p:sp>
        <p:nvSpPr>
          <p:cNvPr id="225" name="Rectangle">
            <a:hlinkClick r:id="rId4" action="ppaction://hlinksldjump"/>
          </p:cNvPr>
          <p:cNvSpPr/>
          <p:nvPr/>
        </p:nvSpPr>
        <p:spPr>
          <a:xfrm>
            <a:off x="145893" y="6249258"/>
            <a:ext cx="1085338" cy="570298"/>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Picture 2" descr="Picture 2"/>
          <p:cNvPicPr>
            <a:picLocks noChangeAspect="1"/>
          </p:cNvPicPr>
          <p:nvPr/>
        </p:nvPicPr>
        <p:blipFill>
          <a:blip r:embed="rId2"/>
          <a:srcRect b="29813"/>
          <a:stretch>
            <a:fillRect/>
          </a:stretch>
        </p:blipFill>
        <p:spPr>
          <a:xfrm>
            <a:off x="865584" y="1915314"/>
            <a:ext cx="7412883" cy="3548001"/>
          </a:xfrm>
          <a:prstGeom prst="rect">
            <a:avLst/>
          </a:prstGeom>
          <a:ln w="9525">
            <a:solidFill>
              <a:schemeClr val="bg1">
                <a:lumMod val="75000"/>
              </a:schemeClr>
            </a:solidFill>
          </a:ln>
          <a:effectLst>
            <a:outerShdw blurRad="50800" dist="76200" dir="2700000" rotWithShape="0">
              <a:srgbClr val="000000">
                <a:alpha val="40000"/>
              </a:srgbClr>
            </a:outerShdw>
          </a:effectLst>
        </p:spPr>
      </p:pic>
      <p:sp>
        <p:nvSpPr>
          <p:cNvPr id="334" name="TextBox 11"/>
          <p:cNvSpPr txBox="1"/>
          <p:nvPr/>
        </p:nvSpPr>
        <p:spPr>
          <a:xfrm>
            <a:off x="236911" y="761940"/>
            <a:ext cx="8712998" cy="8698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180975" marR="1031240">
              <a:lnSpc>
                <a:spcPct val="107000"/>
              </a:lnSpc>
              <a:spcBef>
                <a:spcPts val="175"/>
              </a:spcBef>
              <a:spcAft>
                <a:spcPts val="0"/>
              </a:spcAft>
            </a:pPr>
            <a:r>
              <a:rPr lang="zh-CN" sz="1600" dirty="0">
                <a:effectLst/>
                <a:latin typeface="+mj-ea"/>
                <a:cs typeface="Arial" panose="020B0604020202020204" pitchFamily="34" charset="0"/>
              </a:rPr>
              <a:t>通过主页顶部的导航栏可进入</a:t>
            </a:r>
            <a:r>
              <a:rPr lang="zh-CN" sz="1600" b="1" dirty="0">
                <a:effectLst/>
                <a:latin typeface="+mj-ea"/>
                <a:cs typeface="Arial" panose="020B0604020202020204" pitchFamily="34" charset="0"/>
              </a:rPr>
              <a:t>期刊</a:t>
            </a:r>
            <a:r>
              <a:rPr lang="en-US" sz="1600" b="1" dirty="0">
                <a:effectLst/>
                <a:latin typeface="+mj-ea"/>
              </a:rPr>
              <a:t> (Journals) </a:t>
            </a:r>
            <a:r>
              <a:rPr lang="zh-CN" sz="1600" dirty="0">
                <a:effectLst/>
                <a:latin typeface="+mj-ea"/>
                <a:cs typeface="Arial" panose="020B0604020202020204" pitchFamily="34" charset="0"/>
              </a:rPr>
              <a:t>菜单、</a:t>
            </a:r>
            <a:r>
              <a:rPr lang="zh-CN" sz="1600" b="1" dirty="0">
                <a:effectLst/>
                <a:latin typeface="+mj-ea"/>
                <a:cs typeface="Arial" panose="020B0604020202020204" pitchFamily="34" charset="0"/>
              </a:rPr>
              <a:t>书籍</a:t>
            </a:r>
            <a:r>
              <a:rPr lang="en-US" sz="1600" b="1" dirty="0">
                <a:effectLst/>
                <a:latin typeface="+mj-ea"/>
              </a:rPr>
              <a:t> (Books)</a:t>
            </a:r>
            <a:r>
              <a:rPr lang="en-US" sz="1600" dirty="0">
                <a:effectLst/>
                <a:latin typeface="+mj-ea"/>
              </a:rPr>
              <a:t> </a:t>
            </a:r>
            <a:r>
              <a:rPr lang="zh-CN" sz="1600" dirty="0">
                <a:effectLst/>
                <a:latin typeface="+mj-ea"/>
                <a:cs typeface="Arial" panose="020B0604020202020204" pitchFamily="34" charset="0"/>
              </a:rPr>
              <a:t>主页以及</a:t>
            </a:r>
            <a:r>
              <a:rPr lang="zh-CN" sz="1600" b="1" dirty="0">
                <a:effectLst/>
                <a:latin typeface="+mj-ea"/>
                <a:cs typeface="Arial" panose="020B0604020202020204" pitchFamily="34" charset="0"/>
              </a:rPr>
              <a:t>出版支持</a:t>
            </a:r>
            <a:r>
              <a:rPr lang="en-US" sz="1600" b="1" dirty="0">
                <a:effectLst/>
                <a:latin typeface="+mj-ea"/>
              </a:rPr>
              <a:t> (Publishing Support)</a:t>
            </a:r>
            <a:r>
              <a:rPr lang="zh-CN" sz="1600" dirty="0">
                <a:effectLst/>
                <a:latin typeface="+mj-ea"/>
                <a:cs typeface="Arial" panose="020B0604020202020204" pitchFamily="34" charset="0"/>
              </a:rPr>
              <a:t>页面，通过</a:t>
            </a:r>
            <a:r>
              <a:rPr lang="zh-CN" sz="1600" b="1" dirty="0">
                <a:effectLst/>
                <a:latin typeface="+mj-ea"/>
                <a:cs typeface="Arial" panose="020B0604020202020204" pitchFamily="34" charset="0"/>
              </a:rPr>
              <a:t>登入</a:t>
            </a:r>
            <a:r>
              <a:rPr lang="en-US" sz="1600" b="1" dirty="0">
                <a:effectLst/>
                <a:latin typeface="+mj-ea"/>
              </a:rPr>
              <a:t> (Login)</a:t>
            </a:r>
            <a:r>
              <a:rPr lang="en-US" sz="1600" dirty="0">
                <a:effectLst/>
                <a:latin typeface="+mj-ea"/>
              </a:rPr>
              <a:t> </a:t>
            </a:r>
            <a:r>
              <a:rPr lang="zh-CN" sz="1600" dirty="0">
                <a:effectLst/>
                <a:latin typeface="+mj-ea"/>
                <a:cs typeface="Arial" panose="020B0604020202020204" pitchFamily="34" charset="0"/>
              </a:rPr>
              <a:t>选项可进入“我的</a:t>
            </a:r>
            <a:r>
              <a:rPr lang="en-US" sz="1600" dirty="0">
                <a:effectLst/>
                <a:latin typeface="+mj-ea"/>
              </a:rPr>
              <a:t> </a:t>
            </a:r>
            <a:r>
              <a:rPr lang="en-US" sz="1600" dirty="0" err="1">
                <a:effectLst/>
                <a:latin typeface="+mj-ea"/>
              </a:rPr>
              <a:t>IOPscience</a:t>
            </a:r>
            <a:r>
              <a:rPr lang="zh-CN" sz="1600" dirty="0">
                <a:effectLst/>
                <a:latin typeface="+mj-ea"/>
                <a:cs typeface="Arial" panose="020B0604020202020204" pitchFamily="34" charset="0"/>
              </a:rPr>
              <a:t>”；您</a:t>
            </a:r>
            <a:r>
              <a:rPr lang="zh-CN" altLang="en-US" sz="1600" dirty="0">
                <a:effectLst/>
                <a:latin typeface="+mj-ea"/>
                <a:cs typeface="Arial" panose="020B0604020202020204" pitchFamily="34" charset="0"/>
              </a:rPr>
              <a:t>也</a:t>
            </a:r>
            <a:r>
              <a:rPr lang="zh-CN" sz="1600" dirty="0">
                <a:effectLst/>
                <a:latin typeface="+mj-ea"/>
                <a:cs typeface="Arial" panose="020B0604020202020204" pitchFamily="34" charset="0"/>
              </a:rPr>
              <a:t>可以简单地在</a:t>
            </a:r>
            <a:r>
              <a:rPr lang="zh-CN" altLang="en-US" sz="1600" b="1" dirty="0">
                <a:effectLst/>
                <a:latin typeface="+mj-ea"/>
                <a:cs typeface="Arial" panose="020B0604020202020204" pitchFamily="34" charset="0"/>
              </a:rPr>
              <a:t>检索</a:t>
            </a:r>
            <a:r>
              <a:rPr lang="zh-CN" sz="1600" dirty="0">
                <a:effectLst/>
                <a:latin typeface="+mj-ea"/>
                <a:cs typeface="Arial" panose="020B0604020202020204" pitchFamily="34" charset="0"/>
              </a:rPr>
              <a:t>框中输入您感兴趣的关键词，从而开启您的</a:t>
            </a:r>
            <a:r>
              <a:rPr lang="zh-CN" sz="1600" dirty="0">
                <a:effectLst/>
                <a:latin typeface="+mj-ea"/>
              </a:rPr>
              <a:t> </a:t>
            </a:r>
            <a:r>
              <a:rPr lang="en-US" sz="1600" dirty="0" err="1">
                <a:effectLst/>
                <a:latin typeface="+mj-ea"/>
              </a:rPr>
              <a:t>IOPscience</a:t>
            </a:r>
            <a:r>
              <a:rPr lang="en-US" sz="1600" dirty="0">
                <a:effectLst/>
                <a:latin typeface="+mj-ea"/>
              </a:rPr>
              <a:t> </a:t>
            </a:r>
            <a:r>
              <a:rPr lang="zh-CN" sz="1600" dirty="0">
                <a:effectLst/>
                <a:latin typeface="+mj-ea"/>
                <a:cs typeface="Arial" panose="020B0604020202020204" pitchFamily="34" charset="0"/>
              </a:rPr>
              <a:t>之旅。</a:t>
            </a:r>
            <a:endParaRPr lang="en-US" sz="1600" dirty="0">
              <a:effectLst/>
              <a:latin typeface="+mj-ea"/>
            </a:endParaRPr>
          </a:p>
        </p:txBody>
      </p:sp>
      <p:sp>
        <p:nvSpPr>
          <p:cNvPr id="335" name="Rectangle 16"/>
          <p:cNvSpPr/>
          <p:nvPr/>
        </p:nvSpPr>
        <p:spPr>
          <a:xfrm>
            <a:off x="0" y="-5943"/>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336" name="TextBox 17"/>
          <p:cNvSpPr txBox="1"/>
          <p:nvPr/>
        </p:nvSpPr>
        <p:spPr>
          <a:xfrm>
            <a:off x="290400" y="263761"/>
            <a:ext cx="2841850"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dirty="0" err="1"/>
              <a:t>IOPscience</a:t>
            </a:r>
            <a:r>
              <a:rPr lang="en-US" dirty="0"/>
              <a:t> </a:t>
            </a:r>
            <a:r>
              <a:rPr lang="zh-CN" altLang="en-US" dirty="0"/>
              <a:t>主页</a:t>
            </a:r>
            <a:r>
              <a:rPr dirty="0"/>
              <a:t> </a:t>
            </a:r>
          </a:p>
        </p:txBody>
      </p:sp>
      <p:sp>
        <p:nvSpPr>
          <p:cNvPr id="337" name="Rectangle 15"/>
          <p:cNvSpPr/>
          <p:nvPr/>
        </p:nvSpPr>
        <p:spPr>
          <a:xfrm>
            <a:off x="1576462" y="1843006"/>
            <a:ext cx="805344" cy="400111"/>
          </a:xfrm>
          <a:prstGeom prst="rect">
            <a:avLst/>
          </a:prstGeom>
          <a:solidFill>
            <a:srgbClr val="C20D20">
              <a:alpha val="0"/>
            </a:srgbClr>
          </a:solidFill>
          <a:ln w="28575">
            <a:solidFill>
              <a:srgbClr val="C20D20"/>
            </a:solidFill>
          </a:ln>
        </p:spPr>
        <p:txBody>
          <a:bodyPr lIns="45719" rIns="45719" anchor="ctr"/>
          <a:lstStyle/>
          <a:p>
            <a:pPr algn="ctr">
              <a:defRPr>
                <a:solidFill>
                  <a:srgbClr val="FFFFFF"/>
                </a:solidFill>
              </a:defRPr>
            </a:pPr>
            <a:endParaRPr/>
          </a:p>
        </p:txBody>
      </p:sp>
      <p:grpSp>
        <p:nvGrpSpPr>
          <p:cNvPr id="340" name="Group 28"/>
          <p:cNvGrpSpPr/>
          <p:nvPr/>
        </p:nvGrpSpPr>
        <p:grpSpPr>
          <a:xfrm>
            <a:off x="426436" y="3352156"/>
            <a:ext cx="8123076" cy="2866458"/>
            <a:chOff x="0" y="0"/>
            <a:chExt cx="8123075" cy="2866456"/>
          </a:xfrm>
        </p:grpSpPr>
        <p:pic>
          <p:nvPicPr>
            <p:cNvPr id="338" name="Picture 3" descr="Picture 3"/>
            <p:cNvPicPr>
              <a:picLocks noChangeAspect="1"/>
            </p:cNvPicPr>
            <p:nvPr/>
          </p:nvPicPr>
          <p:blipFill>
            <a:blip r:embed="rId3"/>
            <a:srcRect r="3294" b="7093"/>
            <a:stretch>
              <a:fillRect/>
            </a:stretch>
          </p:blipFill>
          <p:spPr>
            <a:xfrm>
              <a:off x="-1" y="-1"/>
              <a:ext cx="5963258" cy="2839141"/>
            </a:xfrm>
            <a:prstGeom prst="rect">
              <a:avLst/>
            </a:prstGeom>
            <a:ln w="3175" cap="flat">
              <a:solidFill>
                <a:srgbClr val="A6A6A6"/>
              </a:solidFill>
              <a:prstDash val="solid"/>
              <a:round/>
            </a:ln>
            <a:effectLst>
              <a:outerShdw blurRad="50800" dist="38100" dir="2700000" rotWithShape="0">
                <a:srgbClr val="000000">
                  <a:alpha val="40000"/>
                </a:srgbClr>
              </a:outerShdw>
            </a:effectLst>
          </p:spPr>
        </p:pic>
        <p:sp>
          <p:nvSpPr>
            <p:cNvPr id="339" name="TextBox 10"/>
            <p:cNvSpPr txBox="1"/>
            <p:nvPr/>
          </p:nvSpPr>
          <p:spPr>
            <a:xfrm>
              <a:off x="4525126" y="2235627"/>
              <a:ext cx="3597950" cy="630830"/>
            </a:xfrm>
            <a:prstGeom prst="rect">
              <a:avLst/>
            </a:prstGeom>
            <a:solidFill>
              <a:srgbClr val="FFFFFF"/>
            </a:solidFill>
            <a:ln w="28575" cap="flat">
              <a:solidFill>
                <a:schemeClr val="accent1"/>
              </a:solidFill>
              <a:prstDash val="solid"/>
              <a:round/>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a:defRPr sz="1400">
                  <a:solidFill>
                    <a:schemeClr val="accent1"/>
                  </a:solidFill>
                </a:defRPr>
              </a:pPr>
              <a:r>
                <a:rPr lang="zh-CN" sz="1800" dirty="0">
                  <a:solidFill>
                    <a:srgbClr val="4F81BC"/>
                  </a:solidFill>
                  <a:effectLst/>
                  <a:ea typeface="宋体" panose="02010600030101010101" pitchFamily="2" charset="-122"/>
                  <a:cs typeface="宋体" panose="02010600030101010101" pitchFamily="2" charset="-122"/>
                </a:rPr>
                <a:t>通过弹出的</a:t>
              </a:r>
              <a:r>
                <a:rPr lang="zh-CN" sz="1800" b="1" dirty="0">
                  <a:solidFill>
                    <a:srgbClr val="4F81BC"/>
                  </a:solidFill>
                  <a:effectLst/>
                  <a:ea typeface="宋体" panose="02010600030101010101" pitchFamily="2" charset="-122"/>
                  <a:cs typeface="宋体" panose="02010600030101010101" pitchFamily="2" charset="-122"/>
                </a:rPr>
                <a:t>期刊</a:t>
              </a:r>
              <a:r>
                <a:rPr lang="zh-CN" sz="1800" dirty="0">
                  <a:solidFill>
                    <a:srgbClr val="4F81BC"/>
                  </a:solidFill>
                  <a:effectLst/>
                  <a:ea typeface="宋体" panose="02010600030101010101" pitchFamily="2" charset="-122"/>
                  <a:cs typeface="宋体" panose="02010600030101010101" pitchFamily="2" charset="-122"/>
                </a:rPr>
                <a:t>菜单访问更多内容</a:t>
              </a:r>
              <a:r>
                <a:rPr lang="zh-CN" altLang="en-US" dirty="0"/>
                <a:t>。</a:t>
              </a:r>
              <a:endParaRPr dirty="0"/>
            </a:p>
          </p:txBody>
        </p:sp>
      </p:grpSp>
      <p:sp>
        <p:nvSpPr>
          <p:cNvPr id="341"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42"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343" name="Rectangle">
            <a:hlinkClick r:id="rId4" action="ppaction://hlinksldjump"/>
          </p:cNvPr>
          <p:cNvSpPr/>
          <p:nvPr/>
        </p:nvSpPr>
        <p:spPr>
          <a:xfrm>
            <a:off x="7469173" y="184206"/>
            <a:ext cx="1672814" cy="65240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44" name="!"/>
          <p:cNvSpPr txBox="1"/>
          <p:nvPr/>
        </p:nvSpPr>
        <p:spPr>
          <a:xfrm>
            <a:off x="1400932" y="1757463"/>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t>!</a:t>
            </a:r>
          </a:p>
        </p:txBody>
      </p:sp>
      <p:sp>
        <p:nvSpPr>
          <p:cNvPr id="345"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46"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347" name="Rectangle">
            <a:hlinkClick r:id="rId4" action="ppaction://hlinksldjump"/>
          </p:cNvPr>
          <p:cNvSpPr/>
          <p:nvPr/>
        </p:nvSpPr>
        <p:spPr>
          <a:xfrm>
            <a:off x="73780" y="6278827"/>
            <a:ext cx="1009015" cy="51116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48"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49"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350"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3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childTnLst>
              </p:cTn>
              <p:nextCondLst>
                <p:cond evt="onClick" delay="0">
                  <p:tgtEl>
                    <p:spTgt spid="337"/>
                  </p:tgtEl>
                </p:cond>
              </p:nextCondLst>
            </p:seq>
          </p:childTnLst>
        </p:cTn>
      </p:par>
    </p:tnLst>
    <p:bldLst>
      <p:bldP spid="34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Picture 2" descr="Picture 2"/>
          <p:cNvPicPr>
            <a:picLocks noChangeAspect="1"/>
          </p:cNvPicPr>
          <p:nvPr/>
        </p:nvPicPr>
        <p:blipFill>
          <a:blip r:embed="rId2"/>
          <a:srcRect t="1" b="91322"/>
          <a:stretch>
            <a:fillRect/>
          </a:stretch>
        </p:blipFill>
        <p:spPr>
          <a:xfrm>
            <a:off x="363553" y="997005"/>
            <a:ext cx="8394494" cy="496761"/>
          </a:xfrm>
          <a:prstGeom prst="rect">
            <a:avLst/>
          </a:prstGeom>
          <a:ln>
            <a:solidFill>
              <a:srgbClr val="A6A6A6"/>
            </a:solidFill>
          </a:ln>
          <a:effectLst>
            <a:outerShdw blurRad="50800" dist="76200" dir="2700000" rotWithShape="0">
              <a:srgbClr val="000000">
                <a:alpha val="40000"/>
              </a:srgbClr>
            </a:outerShdw>
          </a:effectLst>
        </p:spPr>
      </p:pic>
      <p:pic>
        <p:nvPicPr>
          <p:cNvPr id="353" name="Picture 1" descr="Picture 1"/>
          <p:cNvPicPr>
            <a:picLocks noChangeAspect="1"/>
          </p:cNvPicPr>
          <p:nvPr/>
        </p:nvPicPr>
        <p:blipFill>
          <a:blip r:embed="rId3"/>
          <a:stretch>
            <a:fillRect/>
          </a:stretch>
        </p:blipFill>
        <p:spPr>
          <a:xfrm>
            <a:off x="358775" y="4749208"/>
            <a:ext cx="8379502" cy="973301"/>
          </a:xfrm>
          <a:prstGeom prst="rect">
            <a:avLst/>
          </a:prstGeom>
          <a:ln>
            <a:solidFill>
              <a:srgbClr val="A6A6A6"/>
            </a:solidFill>
          </a:ln>
          <a:effectLst>
            <a:outerShdw blurRad="50800" dist="76200" dir="2700000" rotWithShape="0">
              <a:srgbClr val="000000">
                <a:alpha val="40000"/>
              </a:srgbClr>
            </a:outerShdw>
          </a:effectLst>
        </p:spPr>
      </p:pic>
      <p:sp>
        <p:nvSpPr>
          <p:cNvPr id="354" name="TextBox 8"/>
          <p:cNvSpPr txBox="1"/>
          <p:nvPr/>
        </p:nvSpPr>
        <p:spPr>
          <a:xfrm>
            <a:off x="821873" y="5896000"/>
            <a:ext cx="7323768" cy="307777"/>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r>
              <a:rPr lang="zh-CN" altLang="en-US" sz="1400" dirty="0">
                <a:solidFill>
                  <a:srgbClr val="0076B7"/>
                </a:solidFill>
              </a:rPr>
              <a:t>您可以使用论文</a:t>
            </a:r>
            <a:r>
              <a:rPr lang="zh-CN" altLang="en-US" sz="1400" b="1" dirty="0">
                <a:solidFill>
                  <a:srgbClr val="0076B7"/>
                </a:solidFill>
              </a:rPr>
              <a:t>查找</a:t>
            </a:r>
            <a:r>
              <a:rPr lang="zh-CN" altLang="en-US" sz="1400" dirty="0">
                <a:solidFill>
                  <a:srgbClr val="0076B7"/>
                </a:solidFill>
              </a:rPr>
              <a:t>选项搜索发表在某本期刊上的特定论文。</a:t>
            </a:r>
            <a:endParaRPr lang="en-US" sz="1400" dirty="0">
              <a:solidFill>
                <a:srgbClr val="0076B7"/>
              </a:solidFill>
            </a:endParaRPr>
          </a:p>
        </p:txBody>
      </p:sp>
      <p:pic>
        <p:nvPicPr>
          <p:cNvPr id="355" name="Picture 3" descr="Picture 3"/>
          <p:cNvPicPr>
            <a:picLocks noChangeAspect="1"/>
          </p:cNvPicPr>
          <p:nvPr/>
        </p:nvPicPr>
        <p:blipFill>
          <a:blip r:embed="rId4"/>
          <a:stretch>
            <a:fillRect/>
          </a:stretch>
        </p:blipFill>
        <p:spPr>
          <a:xfrm>
            <a:off x="359546" y="2201578"/>
            <a:ext cx="8481164" cy="1851215"/>
          </a:xfrm>
          <a:prstGeom prst="rect">
            <a:avLst/>
          </a:prstGeom>
          <a:ln>
            <a:solidFill>
              <a:srgbClr val="A6A6A6"/>
            </a:solidFill>
          </a:ln>
          <a:effectLst>
            <a:outerShdw blurRad="50800" dist="76200" dir="2700000" rotWithShape="0">
              <a:srgbClr val="000000">
                <a:alpha val="40000"/>
              </a:srgbClr>
            </a:outerShdw>
          </a:effectLst>
        </p:spPr>
      </p:pic>
      <p:sp>
        <p:nvSpPr>
          <p:cNvPr id="356" name="TextBox 13"/>
          <p:cNvSpPr txBox="1"/>
          <p:nvPr/>
        </p:nvSpPr>
        <p:spPr>
          <a:xfrm>
            <a:off x="1896565" y="4226693"/>
            <a:ext cx="5303922" cy="307777"/>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defRPr sz="1400">
                <a:solidFill>
                  <a:srgbClr val="0076B7"/>
                </a:solidFill>
              </a:defRPr>
            </a:lvl1pPr>
          </a:lstStyle>
          <a:p>
            <a:r>
              <a:rPr lang="zh-CN" altLang="en-US" dirty="0"/>
              <a:t>您也可以使用</a:t>
            </a:r>
            <a:r>
              <a:rPr lang="en-US" dirty="0"/>
              <a:t>‘AND’</a:t>
            </a:r>
            <a:r>
              <a:rPr lang="zh-CN" altLang="en-US" dirty="0"/>
              <a:t>、</a:t>
            </a:r>
            <a:r>
              <a:rPr lang="en-US" dirty="0"/>
              <a:t>‘OR’</a:t>
            </a:r>
            <a:r>
              <a:rPr lang="zh-CN" altLang="en-US" dirty="0"/>
              <a:t>、</a:t>
            </a:r>
            <a:r>
              <a:rPr lang="en-US" dirty="0"/>
              <a:t>‘NOT’</a:t>
            </a:r>
            <a:r>
              <a:rPr lang="zh-CN" altLang="en-US" dirty="0"/>
              <a:t>等布尔运算符进行搜索。</a:t>
            </a:r>
            <a:endParaRPr lang="en-US" dirty="0"/>
          </a:p>
        </p:txBody>
      </p:sp>
      <p:sp>
        <p:nvSpPr>
          <p:cNvPr id="357" name="Rectangle 15"/>
          <p:cNvSpPr/>
          <p:nvPr/>
        </p:nvSpPr>
        <p:spPr>
          <a:xfrm>
            <a:off x="0" y="1356"/>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358" name="TextBox 17"/>
          <p:cNvSpPr txBox="1"/>
          <p:nvPr/>
        </p:nvSpPr>
        <p:spPr>
          <a:xfrm>
            <a:off x="260492" y="242989"/>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检索内容</a:t>
            </a:r>
            <a:endParaRPr dirty="0"/>
          </a:p>
        </p:txBody>
      </p:sp>
      <p:sp>
        <p:nvSpPr>
          <p:cNvPr id="360" name="TextBox 11"/>
          <p:cNvSpPr txBox="1"/>
          <p:nvPr/>
        </p:nvSpPr>
        <p:spPr>
          <a:xfrm>
            <a:off x="1320085" y="1663812"/>
            <a:ext cx="6560086" cy="307777"/>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1400">
                <a:solidFill>
                  <a:schemeClr val="accent1"/>
                </a:solidFill>
              </a:defRPr>
            </a:lvl1pPr>
          </a:lstStyle>
          <a:p>
            <a:r>
              <a:rPr lang="zh-CN" altLang="en-US" dirty="0"/>
              <a:t>可以在主页顶部的搜索栏中输入任何的关键词。</a:t>
            </a:r>
            <a:endParaRPr dirty="0"/>
          </a:p>
        </p:txBody>
      </p:sp>
      <p:sp>
        <p:nvSpPr>
          <p:cNvPr id="363"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64"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365" name="Rectangle">
            <a:hlinkClick r:id="rId5" action="ppaction://hlinksldjump"/>
          </p:cNvPr>
          <p:cNvSpPr/>
          <p:nvPr/>
        </p:nvSpPr>
        <p:spPr>
          <a:xfrm>
            <a:off x="7909159" y="6299744"/>
            <a:ext cx="1207428" cy="43143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66" name="!"/>
          <p:cNvSpPr txBox="1"/>
          <p:nvPr/>
        </p:nvSpPr>
        <p:spPr>
          <a:xfrm>
            <a:off x="4508420" y="776469"/>
            <a:ext cx="183416"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t>!</a:t>
            </a:r>
          </a:p>
        </p:txBody>
      </p:sp>
      <p:sp>
        <p:nvSpPr>
          <p:cNvPr id="367" name="!"/>
          <p:cNvSpPr txBox="1"/>
          <p:nvPr/>
        </p:nvSpPr>
        <p:spPr>
          <a:xfrm>
            <a:off x="3190943" y="2188858"/>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t>!</a:t>
            </a:r>
          </a:p>
        </p:txBody>
      </p:sp>
      <p:sp>
        <p:nvSpPr>
          <p:cNvPr id="368" name="!"/>
          <p:cNvSpPr txBox="1"/>
          <p:nvPr/>
        </p:nvSpPr>
        <p:spPr>
          <a:xfrm>
            <a:off x="269943" y="5259462"/>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t>!</a:t>
            </a:r>
          </a:p>
        </p:txBody>
      </p:sp>
      <p:sp>
        <p:nvSpPr>
          <p:cNvPr id="369"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70"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371" name="Rectangle">
            <a:hlinkClick r:id="rId6" action="ppaction://hlinksldjump"/>
          </p:cNvPr>
          <p:cNvSpPr/>
          <p:nvPr/>
        </p:nvSpPr>
        <p:spPr>
          <a:xfrm>
            <a:off x="45031" y="6239354"/>
            <a:ext cx="1026379" cy="59010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2" name="Isosceles Triangle 7">
            <a:extLst>
              <a:ext uri="{FF2B5EF4-FFF2-40B4-BE49-F238E27FC236}">
                <a16:creationId xmlns:a16="http://schemas.microsoft.com/office/drawing/2014/main" id="{452308B6-8127-114E-830C-3A491AA2A6E9}"/>
              </a:ext>
            </a:extLst>
          </p:cNvPr>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3" name="TextBox 9">
            <a:extLst>
              <a:ext uri="{FF2B5EF4-FFF2-40B4-BE49-F238E27FC236}">
                <a16:creationId xmlns:a16="http://schemas.microsoft.com/office/drawing/2014/main" id="{85862D4B-7A5F-D140-B207-AD14960D5ED9}"/>
              </a:ext>
            </a:extLst>
          </p:cNvPr>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rPr dirty="0"/>
              <a:t>Back to main menu</a:t>
            </a:r>
          </a:p>
        </p:txBody>
      </p:sp>
      <p:sp>
        <p:nvSpPr>
          <p:cNvPr id="2" name="Rectangle 1">
            <a:extLst>
              <a:ext uri="{FF2B5EF4-FFF2-40B4-BE49-F238E27FC236}">
                <a16:creationId xmlns:a16="http://schemas.microsoft.com/office/drawing/2014/main" id="{400AB1DB-53B9-0D4E-B9B1-57C29877783E}"/>
              </a:ext>
            </a:extLst>
          </p:cNvPr>
          <p:cNvSpPr/>
          <p:nvPr/>
        </p:nvSpPr>
        <p:spPr>
          <a:xfrm>
            <a:off x="4691836" y="836613"/>
            <a:ext cx="2363388" cy="579811"/>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5D5E6BB1-046B-284D-A826-9A0A63994964}"/>
              </a:ext>
            </a:extLst>
          </p:cNvPr>
          <p:cNvSpPr/>
          <p:nvPr/>
        </p:nvSpPr>
        <p:spPr>
          <a:xfrm>
            <a:off x="3374360" y="2201578"/>
            <a:ext cx="3205734" cy="568516"/>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78B359CA-A383-AE46-8978-678C7950ABEF}"/>
              </a:ext>
            </a:extLst>
          </p:cNvPr>
          <p:cNvSpPr/>
          <p:nvPr/>
        </p:nvSpPr>
        <p:spPr>
          <a:xfrm>
            <a:off x="453360" y="5259461"/>
            <a:ext cx="3491111" cy="457055"/>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Rectangle">
            <a:hlinkClick r:id="rId6" action="ppaction://hlinksldjump"/>
            <a:extLst>
              <a:ext uri="{FF2B5EF4-FFF2-40B4-BE49-F238E27FC236}">
                <a16:creationId xmlns:a16="http://schemas.microsoft.com/office/drawing/2014/main" id="{3E793FB0-69B8-8344-9ADA-CF1BAECD599E}"/>
              </a:ext>
            </a:extLst>
          </p:cNvPr>
          <p:cNvSpPr/>
          <p:nvPr/>
        </p:nvSpPr>
        <p:spPr>
          <a:xfrm>
            <a:off x="7469173" y="184206"/>
            <a:ext cx="1672814" cy="65240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6"/>
                                        </p:tgtEl>
                                        <p:attrNameLst>
                                          <p:attrName>style.visibility</p:attrName>
                                        </p:attrNameLst>
                                      </p:cBhvr>
                                      <p:to>
                                        <p:strVal val="visible"/>
                                      </p:to>
                                    </p:set>
                                    <p:animEffect transition="in" filter="fade">
                                      <p:cBhvr>
                                        <p:cTn id="13" dur="500"/>
                                        <p:tgtEl>
                                          <p:spTgt spid="356"/>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4"/>
                                        </p:tgtEl>
                                        <p:attrNameLst>
                                          <p:attrName>style.visibility</p:attrName>
                                        </p:attrNameLst>
                                      </p:cBhvr>
                                      <p:to>
                                        <p:strVal val="visible"/>
                                      </p:to>
                                    </p:set>
                                    <p:animEffect transition="in" filter="fade">
                                      <p:cBhvr>
                                        <p:cTn id="19" dur="500"/>
                                        <p:tgtEl>
                                          <p:spTgt spid="354"/>
                                        </p:tgtEl>
                                      </p:cBhvr>
                                    </p:animEffect>
                                  </p:childTnLst>
                                </p:cTn>
                              </p:par>
                            </p:childTnLst>
                          </p:cTn>
                        </p:par>
                      </p:childTnLst>
                    </p:cTn>
                  </p:par>
                </p:childTnLst>
              </p:cTn>
              <p:nextCondLst>
                <p:cond evt="onClick" delay="0">
                  <p:tgtEl>
                    <p:spTgt spid="4"/>
                  </p:tgtEl>
                </p:cond>
              </p:nextCondLst>
            </p:seq>
          </p:childTnLst>
        </p:cTn>
      </p:par>
    </p:tnLst>
    <p:bldLst>
      <p:bldP spid="354" grpId="0" animBg="1" advAuto="0"/>
      <p:bldP spid="356" grpId="0" animBg="1" advAuto="0"/>
      <p:bldP spid="36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Picture 10" descr="Picture 10"/>
          <p:cNvPicPr>
            <a:picLocks noChangeAspect="1"/>
          </p:cNvPicPr>
          <p:nvPr/>
        </p:nvPicPr>
        <p:blipFill>
          <a:blip r:embed="rId2"/>
          <a:srcRect r="7304"/>
          <a:stretch>
            <a:fillRect/>
          </a:stretch>
        </p:blipFill>
        <p:spPr>
          <a:xfrm>
            <a:off x="358774" y="1309781"/>
            <a:ext cx="8487563" cy="3664353"/>
          </a:xfrm>
          <a:prstGeom prst="rect">
            <a:avLst/>
          </a:prstGeom>
          <a:ln>
            <a:solidFill>
              <a:srgbClr val="BFBFBF"/>
            </a:solidFill>
          </a:ln>
          <a:effectLst>
            <a:outerShdw blurRad="50800" dist="76200" dir="2700000" rotWithShape="0">
              <a:srgbClr val="000000">
                <a:alpha val="40000"/>
              </a:srgbClr>
            </a:outerShdw>
          </a:effectLst>
        </p:spPr>
      </p:pic>
      <p:sp>
        <p:nvSpPr>
          <p:cNvPr id="374" name="TextBox 11"/>
          <p:cNvSpPr txBox="1"/>
          <p:nvPr/>
        </p:nvSpPr>
        <p:spPr>
          <a:xfrm>
            <a:off x="366619" y="3555484"/>
            <a:ext cx="1933427" cy="1938992"/>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pPr fontAlgn="t"/>
            <a:r>
              <a:rPr lang="zh-CN" altLang="en-US" sz="1200" dirty="0">
                <a:solidFill>
                  <a:srgbClr val="0076B7"/>
                </a:solidFill>
              </a:rPr>
              <a:t>您也可以通过施加多项过滤条件的方式来缩小搜索结果的范围：</a:t>
            </a:r>
            <a:endParaRPr lang="en-US" altLang="zh-CN" sz="1200" dirty="0">
              <a:solidFill>
                <a:srgbClr val="0076B7"/>
              </a:solidFill>
            </a:endParaRPr>
          </a:p>
          <a:p>
            <a:pPr fontAlgn="t"/>
            <a:endParaRPr lang="en-US" sz="1200" dirty="0">
              <a:solidFill>
                <a:srgbClr val="0076B7"/>
              </a:solidFill>
            </a:endParaRPr>
          </a:p>
          <a:p>
            <a:pPr marL="171450" indent="-171450" fontAlgn="t">
              <a:buFont typeface="Arial" panose="020B0604020202020204" pitchFamily="34" charset="0"/>
              <a:buChar char="•"/>
            </a:pPr>
            <a:r>
              <a:rPr lang="en-US" sz="1200" dirty="0" err="1">
                <a:solidFill>
                  <a:srgbClr val="0076B7"/>
                </a:solidFill>
              </a:rPr>
              <a:t>出版日期</a:t>
            </a:r>
            <a:endParaRPr lang="en-US" sz="1200" dirty="0">
              <a:solidFill>
                <a:srgbClr val="0076B7"/>
              </a:solidFill>
            </a:endParaRPr>
          </a:p>
          <a:p>
            <a:pPr marL="171450" indent="-171450" fontAlgn="t">
              <a:buFont typeface="Arial" panose="020B0604020202020204" pitchFamily="34" charset="0"/>
              <a:buChar char="•"/>
            </a:pPr>
            <a:r>
              <a:rPr lang="en-US" sz="1200" dirty="0" err="1">
                <a:solidFill>
                  <a:srgbClr val="0076B7"/>
                </a:solidFill>
              </a:rPr>
              <a:t>期刊名称</a:t>
            </a:r>
            <a:endParaRPr lang="en-US" sz="1200" dirty="0">
              <a:solidFill>
                <a:srgbClr val="0076B7"/>
              </a:solidFill>
            </a:endParaRPr>
          </a:p>
          <a:p>
            <a:pPr marL="171450" indent="-171450" fontAlgn="t">
              <a:buFont typeface="Arial" panose="020B0604020202020204" pitchFamily="34" charset="0"/>
              <a:buChar char="•"/>
            </a:pPr>
            <a:r>
              <a:rPr lang="en-US" sz="1200" dirty="0" err="1">
                <a:solidFill>
                  <a:srgbClr val="0076B7"/>
                </a:solidFill>
              </a:rPr>
              <a:t>作者和论文类型</a:t>
            </a:r>
            <a:endParaRPr lang="en-US" sz="1200" dirty="0">
              <a:solidFill>
                <a:srgbClr val="0076B7"/>
              </a:solidFill>
            </a:endParaRPr>
          </a:p>
          <a:p>
            <a:pPr fontAlgn="t"/>
            <a:endParaRPr lang="en-US" altLang="zh-CN" sz="1200" dirty="0">
              <a:solidFill>
                <a:srgbClr val="0076B7"/>
              </a:solidFill>
            </a:endParaRPr>
          </a:p>
          <a:p>
            <a:pPr fontAlgn="t"/>
            <a:r>
              <a:rPr lang="zh-CN" altLang="en-US" sz="1200" dirty="0">
                <a:solidFill>
                  <a:srgbClr val="0076B7"/>
                </a:solidFill>
              </a:rPr>
              <a:t>您也可以选择仅在搜索结果中显示开放获取的内容。</a:t>
            </a:r>
            <a:endParaRPr lang="en-US" sz="1200" dirty="0">
              <a:solidFill>
                <a:srgbClr val="0076B7"/>
              </a:solidFill>
            </a:endParaRPr>
          </a:p>
        </p:txBody>
      </p:sp>
      <p:sp>
        <p:nvSpPr>
          <p:cNvPr id="375" name="TextBox 8"/>
          <p:cNvSpPr txBox="1"/>
          <p:nvPr/>
        </p:nvSpPr>
        <p:spPr>
          <a:xfrm>
            <a:off x="7653039" y="2354268"/>
            <a:ext cx="1305082" cy="830997"/>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wrap="square" lIns="45719" rIns="45719">
            <a:spAutoFit/>
          </a:bodyPr>
          <a:lstStyle>
            <a:lvl1pPr>
              <a:defRPr sz="1200">
                <a:solidFill>
                  <a:srgbClr val="0076B7"/>
                </a:solidFill>
              </a:defRPr>
            </a:lvl1pPr>
          </a:lstStyle>
          <a:p>
            <a:r>
              <a:rPr lang="zh-CN" altLang="en-US" dirty="0"/>
              <a:t>可按相关性、最新优先和最旧优先等顺序对搜索结果进行排序。</a:t>
            </a:r>
            <a:endParaRPr dirty="0"/>
          </a:p>
        </p:txBody>
      </p:sp>
      <p:sp>
        <p:nvSpPr>
          <p:cNvPr id="376" name="Rectangle 14"/>
          <p:cNvSpPr/>
          <p:nvPr/>
        </p:nvSpPr>
        <p:spPr>
          <a:xfrm>
            <a:off x="0" y="1356"/>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377" name="TextBox 17"/>
          <p:cNvSpPr txBox="1"/>
          <p:nvPr/>
        </p:nvSpPr>
        <p:spPr>
          <a:xfrm>
            <a:off x="260492" y="245895"/>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检索内容</a:t>
            </a:r>
            <a:endParaRPr dirty="0"/>
          </a:p>
        </p:txBody>
      </p:sp>
      <p:sp>
        <p:nvSpPr>
          <p:cNvPr id="380"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81"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382" name="Rectangle">
            <a:hlinkClick r:id="rId3" action="ppaction://hlinksldjump"/>
          </p:cNvPr>
          <p:cNvSpPr/>
          <p:nvPr/>
        </p:nvSpPr>
        <p:spPr>
          <a:xfrm>
            <a:off x="7388931" y="139626"/>
            <a:ext cx="1755069" cy="976627"/>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83" name="!"/>
          <p:cNvSpPr txBox="1"/>
          <p:nvPr/>
        </p:nvSpPr>
        <p:spPr>
          <a:xfrm>
            <a:off x="188082" y="1197241"/>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t>!</a:t>
            </a:r>
          </a:p>
        </p:txBody>
      </p:sp>
      <p:sp>
        <p:nvSpPr>
          <p:cNvPr id="384" name="!"/>
          <p:cNvSpPr txBox="1"/>
          <p:nvPr/>
        </p:nvSpPr>
        <p:spPr>
          <a:xfrm>
            <a:off x="7725742" y="1652682"/>
            <a:ext cx="183416"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rPr dirty="0"/>
              <a:t>!</a:t>
            </a:r>
          </a:p>
        </p:txBody>
      </p:sp>
      <p:sp>
        <p:nvSpPr>
          <p:cNvPr id="385"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86"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387" name="Rectangle">
            <a:hlinkClick r:id="rId4" action="ppaction://hlinksldjump"/>
          </p:cNvPr>
          <p:cNvSpPr/>
          <p:nvPr/>
        </p:nvSpPr>
        <p:spPr>
          <a:xfrm>
            <a:off x="46842" y="6216989"/>
            <a:ext cx="1024568" cy="634835"/>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388"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89"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390"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2" name="Rectangle 1">
            <a:extLst>
              <a:ext uri="{FF2B5EF4-FFF2-40B4-BE49-F238E27FC236}">
                <a16:creationId xmlns:a16="http://schemas.microsoft.com/office/drawing/2014/main" id="{EE77A165-DB19-024C-8C2B-A25966FD5F0C}"/>
              </a:ext>
            </a:extLst>
          </p:cNvPr>
          <p:cNvSpPr/>
          <p:nvPr/>
        </p:nvSpPr>
        <p:spPr>
          <a:xfrm>
            <a:off x="7909158" y="1652682"/>
            <a:ext cx="937179" cy="552636"/>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BEFC950B-ADDF-6B4C-93AB-5A5728AAF338}"/>
              </a:ext>
            </a:extLst>
          </p:cNvPr>
          <p:cNvSpPr/>
          <p:nvPr/>
        </p:nvSpPr>
        <p:spPr>
          <a:xfrm>
            <a:off x="366619" y="1309781"/>
            <a:ext cx="1933427" cy="1962337"/>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fade">
                                      <p:cBhvr>
                                        <p:cTn id="13" dur="500"/>
                                        <p:tgtEl>
                                          <p:spTgt spid="374"/>
                                        </p:tgtEl>
                                      </p:cBhvr>
                                    </p:animEffect>
                                  </p:childTnLst>
                                </p:cTn>
                              </p:par>
                            </p:childTnLst>
                          </p:cTn>
                        </p:par>
                      </p:childTnLst>
                    </p:cTn>
                  </p:par>
                </p:childTnLst>
              </p:cTn>
              <p:nextCondLst>
                <p:cond evt="onClick" delay="0">
                  <p:tgtEl>
                    <p:spTgt spid="3"/>
                  </p:tgtEl>
                </p:cond>
              </p:nextCondLst>
            </p:seq>
          </p:childTnLst>
        </p:cTn>
      </p:par>
    </p:tnLst>
    <p:bldLst>
      <p:bldP spid="374" grpId="0" animBg="1" advAuto="0"/>
      <p:bldP spid="375"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Box 1"/>
          <p:cNvSpPr txBox="1"/>
          <p:nvPr/>
        </p:nvSpPr>
        <p:spPr>
          <a:xfrm>
            <a:off x="260491" y="733630"/>
            <a:ext cx="8214853" cy="11387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solidFill>
                  <a:srgbClr val="C00000"/>
                </a:solidFill>
              </a:defRPr>
            </a:pPr>
            <a:r>
              <a:rPr lang="zh-CN" altLang="en-US" dirty="0"/>
              <a:t>探索</a:t>
            </a:r>
            <a:r>
              <a:rPr lang="en-US" altLang="zh-CN" dirty="0"/>
              <a:t>IOP</a:t>
            </a:r>
            <a:r>
              <a:rPr lang="zh-CN" altLang="en-US" dirty="0"/>
              <a:t>出版的所有期刊</a:t>
            </a:r>
            <a:br>
              <a:rPr lang="en-US" dirty="0"/>
            </a:br>
            <a:br>
              <a:rPr lang="en-US" dirty="0"/>
            </a:br>
            <a:r>
              <a:rPr lang="zh-CN" altLang="en-US" sz="1600" b="0" dirty="0">
                <a:solidFill>
                  <a:srgbClr val="000000"/>
                </a:solidFill>
              </a:rPr>
              <a:t>所有的期刊都可以通过</a:t>
            </a:r>
            <a:r>
              <a:rPr lang="zh-CN" altLang="en-US" sz="1600" b="1" dirty="0">
                <a:solidFill>
                  <a:srgbClr val="000000"/>
                </a:solidFill>
              </a:rPr>
              <a:t>现刊</a:t>
            </a:r>
            <a:r>
              <a:rPr lang="zh-CN" altLang="en-US" sz="1600" dirty="0">
                <a:solidFill>
                  <a:srgbClr val="000000"/>
                </a:solidFill>
              </a:rPr>
              <a:t> </a:t>
            </a:r>
            <a:r>
              <a:rPr lang="en-US" altLang="zh-CN" sz="1600" dirty="0">
                <a:solidFill>
                  <a:srgbClr val="000000"/>
                </a:solidFill>
              </a:rPr>
              <a:t>(</a:t>
            </a:r>
            <a:r>
              <a:rPr lang="en-US" sz="1600" dirty="0">
                <a:solidFill>
                  <a:srgbClr val="000000"/>
                </a:solidFill>
              </a:rPr>
              <a:t>Current titles) </a:t>
            </a:r>
            <a:r>
              <a:rPr lang="zh-CN" altLang="en-US" sz="1600" b="0" dirty="0">
                <a:solidFill>
                  <a:srgbClr val="000000"/>
                </a:solidFill>
              </a:rPr>
              <a:t>列表进行访问。您还可以通过</a:t>
            </a:r>
            <a:r>
              <a:rPr lang="zh-CN" altLang="en-US" sz="1600" b="1" dirty="0">
                <a:solidFill>
                  <a:srgbClr val="000000"/>
                </a:solidFill>
              </a:rPr>
              <a:t>合作出版方 </a:t>
            </a:r>
            <a:r>
              <a:rPr lang="en-US" altLang="zh-CN" sz="1600" b="0" dirty="0">
                <a:solidFill>
                  <a:srgbClr val="000000"/>
                </a:solidFill>
              </a:rPr>
              <a:t>(</a:t>
            </a:r>
            <a:r>
              <a:rPr lang="en-US" sz="1600" b="0" dirty="0">
                <a:solidFill>
                  <a:srgbClr val="000000"/>
                </a:solidFill>
              </a:rPr>
              <a:t>Publishing partners) </a:t>
            </a:r>
            <a:r>
              <a:rPr lang="zh-CN" altLang="en-US" sz="1600" b="0" dirty="0">
                <a:solidFill>
                  <a:srgbClr val="000000"/>
                </a:solidFill>
              </a:rPr>
              <a:t>或 </a:t>
            </a:r>
            <a:r>
              <a:rPr lang="zh-CN" altLang="en-US" sz="1600" b="1" dirty="0">
                <a:solidFill>
                  <a:srgbClr val="000000"/>
                </a:solidFill>
              </a:rPr>
              <a:t>过刊 </a:t>
            </a:r>
            <a:r>
              <a:rPr lang="en-US" altLang="zh-CN" sz="1600" b="0" dirty="0">
                <a:solidFill>
                  <a:srgbClr val="000000"/>
                </a:solidFill>
              </a:rPr>
              <a:t>(</a:t>
            </a:r>
            <a:r>
              <a:rPr lang="en-US" sz="1600" b="0" dirty="0">
                <a:solidFill>
                  <a:srgbClr val="000000"/>
                </a:solidFill>
              </a:rPr>
              <a:t>Archive titles) </a:t>
            </a:r>
            <a:r>
              <a:rPr lang="zh-CN" altLang="en-US" sz="1600" b="0" dirty="0">
                <a:solidFill>
                  <a:srgbClr val="000000"/>
                </a:solidFill>
              </a:rPr>
              <a:t>查看相应期刊的列表。</a:t>
            </a:r>
            <a:endParaRPr lang="en-US" sz="1600" b="0" dirty="0">
              <a:solidFill>
                <a:srgbClr val="000000"/>
              </a:solidFill>
            </a:endParaRPr>
          </a:p>
        </p:txBody>
      </p:sp>
      <p:pic>
        <p:nvPicPr>
          <p:cNvPr id="393" name="Picture 9" descr="Picture 9"/>
          <p:cNvPicPr>
            <a:picLocks noChangeAspect="1"/>
          </p:cNvPicPr>
          <p:nvPr/>
        </p:nvPicPr>
        <p:blipFill>
          <a:blip r:embed="rId2"/>
          <a:stretch>
            <a:fillRect/>
          </a:stretch>
        </p:blipFill>
        <p:spPr>
          <a:xfrm>
            <a:off x="1527136" y="1979975"/>
            <a:ext cx="6089727" cy="4220800"/>
          </a:xfrm>
          <a:prstGeom prst="rect">
            <a:avLst/>
          </a:prstGeom>
          <a:ln>
            <a:solidFill>
              <a:srgbClr val="BFBFBF"/>
            </a:solidFill>
          </a:ln>
          <a:effectLst>
            <a:outerShdw blurRad="50800" dist="76200" dir="2700000" rotWithShape="0">
              <a:srgbClr val="000000">
                <a:alpha val="40000"/>
              </a:srgbClr>
            </a:outerShdw>
          </a:effectLst>
        </p:spPr>
      </p:pic>
      <p:sp>
        <p:nvSpPr>
          <p:cNvPr id="394" name="Rectangle 7"/>
          <p:cNvSpPr/>
          <p:nvPr/>
        </p:nvSpPr>
        <p:spPr>
          <a:xfrm>
            <a:off x="0" y="1356"/>
            <a:ext cx="9144000" cy="121283"/>
          </a:xfrm>
          <a:prstGeom prst="rect">
            <a:avLst/>
          </a:prstGeom>
          <a:solidFill>
            <a:srgbClr val="0076B7"/>
          </a:solidFill>
          <a:ln w="12700">
            <a:miter lim="400000"/>
          </a:ln>
        </p:spPr>
        <p:txBody>
          <a:bodyPr lIns="45719" rIns="45719" anchor="ctr"/>
          <a:lstStyle/>
          <a:p>
            <a:pPr algn="ctr">
              <a:defRPr>
                <a:solidFill>
                  <a:srgbClr val="FFFFFF"/>
                </a:solidFill>
              </a:defRPr>
            </a:pPr>
            <a:endParaRPr/>
          </a:p>
        </p:txBody>
      </p:sp>
      <p:sp>
        <p:nvSpPr>
          <p:cNvPr id="395" name="TextBox 8"/>
          <p:cNvSpPr txBox="1"/>
          <p:nvPr/>
        </p:nvSpPr>
        <p:spPr>
          <a:xfrm>
            <a:off x="253794" y="257115"/>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期刊列表</a:t>
            </a:r>
            <a:endParaRPr dirty="0"/>
          </a:p>
        </p:txBody>
      </p:sp>
      <p:sp>
        <p:nvSpPr>
          <p:cNvPr id="396"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97"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399"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00"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401" name="Rectangle">
            <a:hlinkClick r:id="rId3" action="ppaction://hlinksldjump"/>
          </p:cNvPr>
          <p:cNvSpPr/>
          <p:nvPr/>
        </p:nvSpPr>
        <p:spPr>
          <a:xfrm>
            <a:off x="52522" y="6248217"/>
            <a:ext cx="1070804" cy="572381"/>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02"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03"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404" name="Rectangle">
            <a:hlinkClick r:id="rId4"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5" name="Rectangle">
            <a:hlinkClick r:id="rId5" action="ppaction://hlinksldjump"/>
            <a:extLst>
              <a:ext uri="{FF2B5EF4-FFF2-40B4-BE49-F238E27FC236}">
                <a16:creationId xmlns:a16="http://schemas.microsoft.com/office/drawing/2014/main" id="{26E0E8C6-AB64-774E-A9E0-495116963FF3}"/>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extBox 1"/>
          <p:cNvSpPr txBox="1"/>
          <p:nvPr/>
        </p:nvSpPr>
        <p:spPr>
          <a:xfrm>
            <a:off x="244937" y="765709"/>
            <a:ext cx="8171927" cy="23083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a:spcBef>
                <a:spcPts val="0"/>
              </a:spcBef>
              <a:spcAft>
                <a:spcPts val="0"/>
              </a:spcAft>
            </a:pPr>
            <a:r>
              <a:rPr lang="zh-CN" sz="1600" dirty="0">
                <a:effectLst/>
                <a:latin typeface="+mj-ea"/>
                <a:cs typeface="宋体" panose="02010600030101010101" pitchFamily="2" charset="-122"/>
              </a:rPr>
              <a:t>期刊主页包含了关于某本特定期刊的重要数据和链接。</a:t>
            </a:r>
            <a:endParaRPr lang="en-US" altLang="zh-CN" sz="1600" dirty="0">
              <a:latin typeface="+mj-ea"/>
            </a:endParaRPr>
          </a:p>
          <a:p>
            <a:pPr marL="0" marR="0">
              <a:spcBef>
                <a:spcPts val="0"/>
              </a:spcBef>
              <a:spcAft>
                <a:spcPts val="0"/>
              </a:spcAft>
            </a:pPr>
            <a:endParaRPr lang="en-US" altLang="zh-CN" sz="1600" dirty="0">
              <a:effectLst/>
              <a:latin typeface="+mj-ea"/>
              <a:cs typeface="宋体" panose="02010600030101010101" pitchFamily="2" charset="-122"/>
            </a:endParaRPr>
          </a:p>
          <a:p>
            <a:pPr marL="0" marR="0">
              <a:spcBef>
                <a:spcPts val="0"/>
              </a:spcBef>
              <a:spcAft>
                <a:spcPts val="0"/>
              </a:spcAft>
            </a:pPr>
            <a:r>
              <a:rPr lang="zh-CN" sz="1600" dirty="0">
                <a:effectLst/>
                <a:latin typeface="+mj-ea"/>
                <a:cs typeface="宋体" panose="02010600030101010101" pitchFamily="2" charset="-122"/>
              </a:rPr>
              <a:t>这些信息包括这本期刊的</a:t>
            </a:r>
            <a:r>
              <a:rPr lang="zh-CN" sz="1600" b="1" dirty="0">
                <a:effectLst/>
                <a:latin typeface="+mj-ea"/>
                <a:cs typeface="宋体" panose="02010600030101010101" pitchFamily="2" charset="-122"/>
              </a:rPr>
              <a:t>影响因子</a:t>
            </a:r>
            <a:r>
              <a:rPr lang="zh-CN" sz="1600" dirty="0">
                <a:effectLst/>
                <a:latin typeface="+mj-ea"/>
                <a:cs typeface="宋体" panose="02010600030101010101" pitchFamily="2" charset="-122"/>
              </a:rPr>
              <a:t>、</a:t>
            </a:r>
            <a:r>
              <a:rPr lang="zh-CN" sz="1600" b="1" dirty="0">
                <a:effectLst/>
                <a:latin typeface="+mj-ea"/>
                <a:cs typeface="宋体" panose="02010600030101010101" pitchFamily="2" charset="-122"/>
              </a:rPr>
              <a:t>发文范围</a:t>
            </a:r>
            <a:r>
              <a:rPr lang="zh-CN" sz="1600" dirty="0">
                <a:effectLst/>
                <a:latin typeface="+mj-ea"/>
                <a:cs typeface="宋体" panose="02010600030101010101" pitchFamily="2" charset="-122"/>
              </a:rPr>
              <a:t>、</a:t>
            </a:r>
            <a:r>
              <a:rPr lang="zh-CN" sz="1600" b="1" dirty="0">
                <a:effectLst/>
                <a:latin typeface="+mj-ea"/>
                <a:cs typeface="宋体" panose="02010600030101010101" pitchFamily="2" charset="-122"/>
              </a:rPr>
              <a:t>编委会</a:t>
            </a:r>
            <a:r>
              <a:rPr lang="zh-CN" sz="1600" dirty="0">
                <a:effectLst/>
                <a:latin typeface="+mj-ea"/>
                <a:cs typeface="宋体" panose="02010600030101010101" pitchFamily="2" charset="-122"/>
              </a:rPr>
              <a:t>、</a:t>
            </a:r>
            <a:r>
              <a:rPr lang="zh-CN" sz="1600" b="1" dirty="0">
                <a:effectLst/>
                <a:latin typeface="+mj-ea"/>
                <a:cs typeface="宋体" panose="02010600030101010101" pitchFamily="2" charset="-122"/>
              </a:rPr>
              <a:t>专刊／焦点刊</a:t>
            </a:r>
            <a:r>
              <a:rPr lang="zh-CN" sz="1600" dirty="0">
                <a:effectLst/>
                <a:latin typeface="+mj-ea"/>
                <a:cs typeface="宋体" panose="02010600030101010101" pitchFamily="2" charset="-122"/>
              </a:rPr>
              <a:t>以及</a:t>
            </a:r>
            <a:r>
              <a:rPr lang="zh-CN" sz="1600" b="1" dirty="0">
                <a:effectLst/>
                <a:latin typeface="+mj-ea"/>
                <a:cs typeface="宋体" panose="02010600030101010101" pitchFamily="2" charset="-122"/>
              </a:rPr>
              <a:t>网络研讨会</a:t>
            </a:r>
            <a:r>
              <a:rPr lang="zh-CN" sz="1600" dirty="0">
                <a:effectLst/>
                <a:latin typeface="+mj-ea"/>
                <a:cs typeface="宋体" panose="02010600030101010101" pitchFamily="2" charset="-122"/>
              </a:rPr>
              <a:t>等。</a:t>
            </a:r>
            <a:endParaRPr lang="en-US" altLang="zh-CN" sz="1600" dirty="0">
              <a:latin typeface="+mj-ea"/>
            </a:endParaRPr>
          </a:p>
          <a:p>
            <a:pPr marL="0" marR="0">
              <a:spcBef>
                <a:spcPts val="0"/>
              </a:spcBef>
              <a:spcAft>
                <a:spcPts val="0"/>
              </a:spcAft>
            </a:pPr>
            <a:endParaRPr lang="en-US" altLang="zh-CN" sz="1600" dirty="0">
              <a:effectLst/>
              <a:latin typeface="+mj-ea"/>
              <a:cs typeface="宋体" panose="02010600030101010101" pitchFamily="2" charset="-122"/>
            </a:endParaRPr>
          </a:p>
          <a:p>
            <a:pPr marL="0" marR="0">
              <a:spcBef>
                <a:spcPts val="0"/>
              </a:spcBef>
              <a:spcAft>
                <a:spcPts val="0"/>
              </a:spcAft>
            </a:pPr>
            <a:r>
              <a:rPr lang="zh-CN" sz="1600" dirty="0">
                <a:effectLst/>
                <a:latin typeface="+mj-ea"/>
                <a:cs typeface="宋体" panose="02010600030101010101" pitchFamily="2" charset="-122"/>
              </a:rPr>
              <a:t>您可以在该页面上快速选取任何一卷，查看最近更新，还可以了解到期刊定价、发表指南和针对该刊的开放获取政策等方面的更多信息。</a:t>
            </a:r>
            <a:endParaRPr lang="en-US" sz="1600" dirty="0">
              <a:effectLst/>
              <a:latin typeface="+mj-ea"/>
            </a:endParaRPr>
          </a:p>
          <a:p>
            <a:pPr marL="0" marR="0">
              <a:spcBef>
                <a:spcPts val="40"/>
              </a:spcBef>
              <a:spcAft>
                <a:spcPts val="0"/>
              </a:spcAft>
            </a:pPr>
            <a:r>
              <a:rPr lang="en-US" sz="1600" dirty="0">
                <a:effectLst/>
                <a:latin typeface="+mj-ea"/>
              </a:rPr>
              <a:t> </a:t>
            </a:r>
          </a:p>
          <a:p>
            <a:pPr marL="0" marR="0">
              <a:spcBef>
                <a:spcPts val="40"/>
              </a:spcBef>
              <a:spcAft>
                <a:spcPts val="0"/>
              </a:spcAft>
            </a:pPr>
            <a:r>
              <a:rPr lang="zh-CN" sz="1600" dirty="0">
                <a:effectLst/>
                <a:latin typeface="+mj-ea"/>
                <a:cs typeface="宋体" panose="02010600030101010101" pitchFamily="2" charset="-122"/>
              </a:rPr>
              <a:t>页面上的其它链接包括投稿、注册接收期刊通知以及查看该刊的所有被接收稿件等。</a:t>
            </a:r>
            <a:endParaRPr lang="en-US" sz="1600" dirty="0">
              <a:effectLst/>
              <a:latin typeface="+mj-ea"/>
            </a:endParaRPr>
          </a:p>
        </p:txBody>
      </p:sp>
      <p:sp>
        <p:nvSpPr>
          <p:cNvPr id="407" name="TextBox 9"/>
          <p:cNvSpPr txBox="1"/>
          <p:nvPr/>
        </p:nvSpPr>
        <p:spPr>
          <a:xfrm>
            <a:off x="253794" y="275103"/>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en-US" dirty="0" err="1"/>
              <a:t>期刊页面</a:t>
            </a:r>
            <a:endParaRPr lang="en-US" dirty="0"/>
          </a:p>
        </p:txBody>
      </p:sp>
      <p:sp>
        <p:nvSpPr>
          <p:cNvPr id="412" name="TextBox 17"/>
          <p:cNvSpPr txBox="1"/>
          <p:nvPr/>
        </p:nvSpPr>
        <p:spPr>
          <a:xfrm>
            <a:off x="6782424" y="5297005"/>
            <a:ext cx="1654387" cy="954107"/>
          </a:xfrm>
          <a:prstGeom prst="rect">
            <a:avLst/>
          </a:prstGeom>
          <a:ln w="28575">
            <a:solidFill>
              <a:srgbClr val="0076B7"/>
            </a:solidFill>
          </a:ln>
          <a:extLst>
            <a:ext uri="{C572A759-6A51-4108-AA02-DFA0A04FC94B}">
              <ma14:wrappingTextBoxFlag xmlns="" xmlns:ma14="http://schemas.microsoft.com/office/mac/drawingml/2011/main" val="1"/>
            </a:ext>
          </a:extLst>
        </p:spPr>
        <p:txBody>
          <a:bodyPr lIns="45719" rIns="45719">
            <a:spAutoFit/>
          </a:bodyPr>
          <a:lstStyle>
            <a:lvl1pPr>
              <a:defRPr sz="1400">
                <a:solidFill>
                  <a:srgbClr val="0076B7"/>
                </a:solidFill>
              </a:defRPr>
            </a:lvl1pPr>
          </a:lstStyle>
          <a:p>
            <a:r>
              <a:rPr lang="zh-CN" altLang="en-US" dirty="0"/>
              <a:t>从期刊主页进行投稿并追踪稿件的处理情况</a:t>
            </a:r>
            <a:endParaRPr lang="en-US" dirty="0"/>
          </a:p>
          <a:p>
            <a:endParaRPr dirty="0"/>
          </a:p>
        </p:txBody>
      </p:sp>
      <p:sp>
        <p:nvSpPr>
          <p:cNvPr id="415" name="TextBox 7"/>
          <p:cNvSpPr txBox="1"/>
          <p:nvPr/>
        </p:nvSpPr>
        <p:spPr>
          <a:xfrm>
            <a:off x="6703976" y="3275400"/>
            <a:ext cx="2195087" cy="1384995"/>
          </a:xfrm>
          <a:prstGeom prst="rect">
            <a:avLst/>
          </a:prstGeom>
          <a:solidFill>
            <a:srgbClr val="FFFFFF"/>
          </a:solidFill>
          <a:ln w="28575">
            <a:solidFill>
              <a:srgbClr val="0076B7"/>
            </a:solidFill>
          </a:ln>
          <a:extLst>
            <a:ext uri="{C572A759-6A51-4108-AA02-DFA0A04FC94B}">
              <ma14:wrappingTextBoxFlag xmlns="" xmlns:ma14="http://schemas.microsoft.com/office/mac/drawingml/2011/main" val="1"/>
            </a:ext>
          </a:extLst>
        </p:spPr>
        <p:txBody>
          <a:bodyPr wrap="square" lIns="45719" rIns="45719">
            <a:spAutoFit/>
          </a:bodyPr>
          <a:lstStyle/>
          <a:p>
            <a:pPr>
              <a:defRPr sz="1400">
                <a:solidFill>
                  <a:srgbClr val="0076B7"/>
                </a:solidFill>
              </a:defRPr>
            </a:pPr>
            <a:r>
              <a:rPr lang="zh-CN" altLang="en-US" sz="1400" dirty="0"/>
              <a:t>每本期刊主页的右侧都提供了快速链接，可跳转至</a:t>
            </a:r>
            <a:r>
              <a:rPr lang="zh-CN" altLang="en-US" sz="1400" b="1" dirty="0"/>
              <a:t>特刊／焦点刊</a:t>
            </a:r>
            <a:r>
              <a:rPr lang="zh-CN" altLang="en-US" sz="1400" dirty="0"/>
              <a:t>、</a:t>
            </a:r>
            <a:r>
              <a:rPr lang="zh-CN" altLang="en-US" sz="1400" b="1" dirty="0"/>
              <a:t>亮点</a:t>
            </a:r>
            <a:r>
              <a:rPr lang="zh-CN" altLang="en-US" sz="1400" dirty="0"/>
              <a:t>、</a:t>
            </a:r>
            <a:r>
              <a:rPr lang="zh-CN" altLang="en-US" sz="1400" b="1" dirty="0"/>
              <a:t>发文范围</a:t>
            </a:r>
            <a:r>
              <a:rPr lang="zh-CN" altLang="en-US" sz="1400" dirty="0"/>
              <a:t>、</a:t>
            </a:r>
            <a:r>
              <a:rPr lang="zh-CN" altLang="en-US" sz="1400" b="1" dirty="0"/>
              <a:t>编委会 </a:t>
            </a:r>
            <a:r>
              <a:rPr lang="zh-CN" altLang="en-US" sz="1400" dirty="0"/>
              <a:t>或其它的重要内容。</a:t>
            </a:r>
            <a:endParaRPr lang="en-US" sz="1400" dirty="0"/>
          </a:p>
          <a:p>
            <a:pPr>
              <a:defRPr sz="1400">
                <a:solidFill>
                  <a:srgbClr val="0076B7"/>
                </a:solidFill>
              </a:defRPr>
            </a:pPr>
            <a:endParaRPr dirty="0"/>
          </a:p>
        </p:txBody>
      </p:sp>
      <p:sp>
        <p:nvSpPr>
          <p:cNvPr id="416"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17"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418" name="Rectangle">
            <a:hlinkClick r:id="rId2" action="ppaction://hlinksldjump"/>
          </p:cNvPr>
          <p:cNvSpPr/>
          <p:nvPr/>
        </p:nvSpPr>
        <p:spPr>
          <a:xfrm>
            <a:off x="7909159" y="6218109"/>
            <a:ext cx="1207428" cy="632596"/>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20" name="!"/>
          <p:cNvSpPr txBox="1"/>
          <p:nvPr/>
        </p:nvSpPr>
        <p:spPr>
          <a:xfrm>
            <a:off x="2086732" y="5049145"/>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t>!</a:t>
            </a:r>
          </a:p>
        </p:txBody>
      </p:sp>
      <p:sp>
        <p:nvSpPr>
          <p:cNvPr id="421"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22"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423" name="Rectangle">
            <a:hlinkClick r:id="rId3" action="ppaction://hlinksldjump"/>
          </p:cNvPr>
          <p:cNvSpPr/>
          <p:nvPr/>
        </p:nvSpPr>
        <p:spPr>
          <a:xfrm>
            <a:off x="3459" y="6295571"/>
            <a:ext cx="1067951" cy="477672"/>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2" name="Picture 1">
            <a:extLst>
              <a:ext uri="{FF2B5EF4-FFF2-40B4-BE49-F238E27FC236}">
                <a16:creationId xmlns:a16="http://schemas.microsoft.com/office/drawing/2014/main" id="{54F15106-9BFD-4FCF-9030-67F390800E82}"/>
              </a:ext>
            </a:extLst>
          </p:cNvPr>
          <p:cNvPicPr>
            <a:picLocks noChangeAspect="1"/>
          </p:cNvPicPr>
          <p:nvPr/>
        </p:nvPicPr>
        <p:blipFill>
          <a:blip r:embed="rId4"/>
          <a:stretch>
            <a:fillRect/>
          </a:stretch>
        </p:blipFill>
        <p:spPr>
          <a:xfrm>
            <a:off x="298727" y="3264938"/>
            <a:ext cx="6308246" cy="2770731"/>
          </a:xfrm>
          <a:prstGeom prst="rect">
            <a:avLst/>
          </a:prstGeom>
          <a:ln w="9525">
            <a:solidFill>
              <a:schemeClr val="bg2">
                <a:lumMod val="60000"/>
                <a:lumOff val="40000"/>
              </a:schemeClr>
            </a:solidFill>
          </a:ln>
          <a:effectLst>
            <a:outerShdw blurRad="50800" dist="76200" dir="2700000" algn="tl" rotWithShape="0">
              <a:prstClr val="black">
                <a:alpha val="40000"/>
              </a:prstClr>
            </a:outerShdw>
          </a:effectLst>
        </p:spPr>
      </p:pic>
      <p:sp>
        <p:nvSpPr>
          <p:cNvPr id="17" name="!">
            <a:extLst>
              <a:ext uri="{FF2B5EF4-FFF2-40B4-BE49-F238E27FC236}">
                <a16:creationId xmlns:a16="http://schemas.microsoft.com/office/drawing/2014/main" id="{F2E34663-378D-764E-98ED-51FD8B5A8091}"/>
              </a:ext>
            </a:extLst>
          </p:cNvPr>
          <p:cNvSpPr txBox="1"/>
          <p:nvPr/>
        </p:nvSpPr>
        <p:spPr>
          <a:xfrm>
            <a:off x="3361141" y="3903106"/>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rPr dirty="0"/>
              <a:t>!</a:t>
            </a:r>
          </a:p>
        </p:txBody>
      </p:sp>
      <p:sp>
        <p:nvSpPr>
          <p:cNvPr id="18" name="!">
            <a:extLst>
              <a:ext uri="{FF2B5EF4-FFF2-40B4-BE49-F238E27FC236}">
                <a16:creationId xmlns:a16="http://schemas.microsoft.com/office/drawing/2014/main" id="{907E222E-F05D-3F42-B698-616D4AD1B815}"/>
              </a:ext>
            </a:extLst>
          </p:cNvPr>
          <p:cNvSpPr txBox="1"/>
          <p:nvPr/>
        </p:nvSpPr>
        <p:spPr>
          <a:xfrm>
            <a:off x="1273615" y="4845534"/>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rPr dirty="0"/>
              <a:t>!</a:t>
            </a:r>
          </a:p>
        </p:txBody>
      </p:sp>
      <p:sp>
        <p:nvSpPr>
          <p:cNvPr id="19" name="Isosceles Triangle 7">
            <a:extLst>
              <a:ext uri="{FF2B5EF4-FFF2-40B4-BE49-F238E27FC236}">
                <a16:creationId xmlns:a16="http://schemas.microsoft.com/office/drawing/2014/main" id="{937659A6-1FA3-5B4C-9B87-A40BF589848A}"/>
              </a:ext>
            </a:extLst>
          </p:cNvPr>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0" name="TextBox 9">
            <a:extLst>
              <a:ext uri="{FF2B5EF4-FFF2-40B4-BE49-F238E27FC236}">
                <a16:creationId xmlns:a16="http://schemas.microsoft.com/office/drawing/2014/main" id="{51522431-9BC9-914D-B6C9-61E74CE420FB}"/>
              </a:ext>
            </a:extLst>
          </p:cNvPr>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rPr dirty="0"/>
              <a:t>Back to main menu</a:t>
            </a:r>
          </a:p>
        </p:txBody>
      </p:sp>
      <p:sp>
        <p:nvSpPr>
          <p:cNvPr id="5" name="Rectangle 4">
            <a:extLst>
              <a:ext uri="{FF2B5EF4-FFF2-40B4-BE49-F238E27FC236}">
                <a16:creationId xmlns:a16="http://schemas.microsoft.com/office/drawing/2014/main" id="{D99F09C7-D881-794C-8AA9-20584799BC9A}"/>
              </a:ext>
            </a:extLst>
          </p:cNvPr>
          <p:cNvSpPr/>
          <p:nvPr/>
        </p:nvSpPr>
        <p:spPr>
          <a:xfrm>
            <a:off x="3544558" y="3876211"/>
            <a:ext cx="2901066" cy="1181657"/>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Rectangle 5">
            <a:extLst>
              <a:ext uri="{FF2B5EF4-FFF2-40B4-BE49-F238E27FC236}">
                <a16:creationId xmlns:a16="http://schemas.microsoft.com/office/drawing/2014/main" id="{2B581CDD-619C-8C45-96C4-A114D1F758A2}"/>
              </a:ext>
            </a:extLst>
          </p:cNvPr>
          <p:cNvSpPr/>
          <p:nvPr/>
        </p:nvSpPr>
        <p:spPr>
          <a:xfrm>
            <a:off x="1457032" y="4845534"/>
            <a:ext cx="1774026" cy="451471"/>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a:hlinkClick r:id="rId5" action="ppaction://hlinksldjump"/>
            <a:extLst>
              <a:ext uri="{FF2B5EF4-FFF2-40B4-BE49-F238E27FC236}">
                <a16:creationId xmlns:a16="http://schemas.microsoft.com/office/drawing/2014/main" id="{C4450A77-EB39-9A48-A47A-533BDB4741C2}"/>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500"/>
                                        <p:tgtEl>
                                          <p:spTgt spid="415"/>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2"/>
                                        </p:tgtEl>
                                        <p:attrNameLst>
                                          <p:attrName>style.visibility</p:attrName>
                                        </p:attrNameLst>
                                      </p:cBhvr>
                                      <p:to>
                                        <p:strVal val="visible"/>
                                      </p:to>
                                    </p:set>
                                    <p:animEffect transition="in" filter="fade">
                                      <p:cBhvr>
                                        <p:cTn id="13" dur="500"/>
                                        <p:tgtEl>
                                          <p:spTgt spid="412"/>
                                        </p:tgtEl>
                                      </p:cBhvr>
                                    </p:animEffect>
                                  </p:childTnLst>
                                </p:cTn>
                              </p:par>
                            </p:childTnLst>
                          </p:cTn>
                        </p:par>
                      </p:childTnLst>
                    </p:cTn>
                  </p:par>
                </p:childTnLst>
              </p:cTn>
              <p:nextCondLst>
                <p:cond evt="onClick" delay="0">
                  <p:tgtEl>
                    <p:spTgt spid="6"/>
                  </p:tgtEl>
                </p:cond>
              </p:nextCondLst>
            </p:seq>
          </p:childTnLst>
        </p:cTn>
      </p:par>
    </p:tnLst>
    <p:bldLst>
      <p:bldP spid="412" grpId="0" animBg="1" advAuto="0"/>
      <p:bldP spid="41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Box 1"/>
          <p:cNvSpPr txBox="1"/>
          <p:nvPr/>
        </p:nvSpPr>
        <p:spPr>
          <a:xfrm>
            <a:off x="251065" y="764572"/>
            <a:ext cx="8554456"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600"/>
            </a:pPr>
            <a:r>
              <a:rPr lang="zh-CN" sz="1800" dirty="0">
                <a:effectLst/>
                <a:latin typeface="Calibri" panose="020F0502020204030204" pitchFamily="34" charset="0"/>
                <a:ea typeface="宋体" panose="02010600030101010101" pitchFamily="2" charset="-122"/>
                <a:cs typeface="宋体" panose="02010600030101010101" pitchFamily="2" charset="-122"/>
              </a:rPr>
              <a:t>在每本期刊主页的底部，您都可以快速访问该本期刊上</a:t>
            </a:r>
            <a:r>
              <a:rPr lang="zh-CN" sz="1800" b="1" dirty="0">
                <a:effectLst/>
                <a:latin typeface="Calibri" panose="020F0502020204030204" pitchFamily="34" charset="0"/>
                <a:ea typeface="宋体" panose="02010600030101010101" pitchFamily="2" charset="-122"/>
                <a:cs typeface="宋体" panose="02010600030101010101" pitchFamily="2" charset="-122"/>
              </a:rPr>
              <a:t>最多阅读</a:t>
            </a:r>
            <a:r>
              <a:rPr lang="zh-CN" sz="1800" dirty="0">
                <a:effectLst/>
                <a:latin typeface="Calibri" panose="020F0502020204030204" pitchFamily="34" charset="0"/>
                <a:ea typeface="宋体" panose="02010600030101010101" pitchFamily="2" charset="-122"/>
                <a:cs typeface="宋体" panose="02010600030101010101" pitchFamily="2" charset="-122"/>
              </a:rPr>
              <a:t>、</a:t>
            </a:r>
            <a:r>
              <a:rPr lang="zh-CN" sz="1800" b="1" dirty="0">
                <a:effectLst/>
                <a:latin typeface="Calibri" panose="020F0502020204030204" pitchFamily="34" charset="0"/>
                <a:ea typeface="宋体" panose="02010600030101010101" pitchFamily="2" charset="-122"/>
                <a:cs typeface="宋体" panose="02010600030101010101" pitchFamily="2" charset="-122"/>
              </a:rPr>
              <a:t>最高被引</a:t>
            </a:r>
            <a:r>
              <a:rPr lang="zh-CN" sz="1800" dirty="0">
                <a:effectLst/>
                <a:latin typeface="Calibri" panose="020F0502020204030204" pitchFamily="34" charset="0"/>
                <a:ea typeface="宋体" panose="02010600030101010101" pitchFamily="2" charset="-122"/>
                <a:cs typeface="宋体" panose="02010600030101010101" pitchFamily="2" charset="-122"/>
              </a:rPr>
              <a:t>以及最新发表的论文。如果该本期刊发表</a:t>
            </a:r>
            <a:r>
              <a:rPr lang="zh-CN" sz="1800" b="1" dirty="0">
                <a:effectLst/>
                <a:latin typeface="Calibri" panose="020F0502020204030204" pitchFamily="34" charset="0"/>
                <a:ea typeface="宋体" panose="02010600030101010101" pitchFamily="2" charset="-122"/>
                <a:cs typeface="宋体" panose="02010600030101010101" pitchFamily="2" charset="-122"/>
              </a:rPr>
              <a:t>综述论文</a:t>
            </a:r>
            <a:r>
              <a:rPr lang="zh-CN" sz="1800" dirty="0">
                <a:effectLst/>
                <a:latin typeface="Calibri" panose="020F0502020204030204" pitchFamily="34" charset="0"/>
                <a:ea typeface="宋体" panose="02010600030101010101" pitchFamily="2" charset="-122"/>
                <a:cs typeface="宋体" panose="02010600030101010101" pitchFamily="2" charset="-122"/>
              </a:rPr>
              <a:t>，那么此处也会相应显示。</a:t>
            </a:r>
            <a:endParaRPr dirty="0"/>
          </a:p>
        </p:txBody>
      </p:sp>
      <p:sp>
        <p:nvSpPr>
          <p:cNvPr id="427" name="TextBox 7"/>
          <p:cNvSpPr txBox="1"/>
          <p:nvPr/>
        </p:nvSpPr>
        <p:spPr>
          <a:xfrm>
            <a:off x="238976" y="277755"/>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期刊页面</a:t>
            </a:r>
            <a:endParaRPr dirty="0"/>
          </a:p>
        </p:txBody>
      </p:sp>
      <p:sp>
        <p:nvSpPr>
          <p:cNvPr id="428" name="Isosceles Triangle 7"/>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29" name="TextBox 9"/>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 to main menu</a:t>
            </a:r>
          </a:p>
        </p:txBody>
      </p:sp>
      <p:sp>
        <p:nvSpPr>
          <p:cNvPr id="430" name="Rectangle">
            <a:hlinkClick r:id="rId3" action="ppaction://hlinksldjump"/>
          </p:cNvPr>
          <p:cNvSpPr/>
          <p:nvPr/>
        </p:nvSpPr>
        <p:spPr>
          <a:xfrm>
            <a:off x="7469173" y="161900"/>
            <a:ext cx="1672814" cy="30908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31"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32"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433" name="Rectangle">
            <a:hlinkClick r:id="rId4" action="ppaction://hlinksldjump"/>
          </p:cNvPr>
          <p:cNvSpPr/>
          <p:nvPr/>
        </p:nvSpPr>
        <p:spPr>
          <a:xfrm>
            <a:off x="-8001" y="6223339"/>
            <a:ext cx="1079411" cy="622135"/>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34"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35"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436" name="Rectangle">
            <a:hlinkClick r:id="rId5" action="ppaction://hlinksldjump"/>
          </p:cNvPr>
          <p:cNvSpPr/>
          <p:nvPr/>
        </p:nvSpPr>
        <p:spPr>
          <a:xfrm>
            <a:off x="7909159" y="6287482"/>
            <a:ext cx="1207428" cy="49385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pic>
        <p:nvPicPr>
          <p:cNvPr id="2" name="Picture 1">
            <a:extLst>
              <a:ext uri="{FF2B5EF4-FFF2-40B4-BE49-F238E27FC236}">
                <a16:creationId xmlns:a16="http://schemas.microsoft.com/office/drawing/2014/main" id="{F07AE325-F92A-491E-BDBD-1D4C2B3D1373}"/>
              </a:ext>
            </a:extLst>
          </p:cNvPr>
          <p:cNvPicPr>
            <a:picLocks noChangeAspect="1"/>
          </p:cNvPicPr>
          <p:nvPr/>
        </p:nvPicPr>
        <p:blipFill>
          <a:blip r:embed="rId6"/>
          <a:stretch>
            <a:fillRect/>
          </a:stretch>
        </p:blipFill>
        <p:spPr>
          <a:xfrm>
            <a:off x="1173364" y="1583218"/>
            <a:ext cx="6797272" cy="4617557"/>
          </a:xfrm>
          <a:prstGeom prst="rect">
            <a:avLst/>
          </a:prstGeom>
          <a:ln w="9525">
            <a:solidFill>
              <a:schemeClr val="bg1">
                <a:lumMod val="75000"/>
              </a:schemeClr>
            </a:solidFill>
          </a:ln>
          <a:effectLst>
            <a:outerShdw blurRad="50800" dist="76200" dir="2700000" algn="tl" rotWithShape="0">
              <a:prstClr val="black">
                <a:alpha val="40000"/>
              </a:prstClr>
            </a:outerShdw>
          </a:effectLst>
        </p:spPr>
      </p:pic>
      <p:sp>
        <p:nvSpPr>
          <p:cNvPr id="14" name="Rectangle">
            <a:hlinkClick r:id="rId3" action="ppaction://hlinksldjump"/>
            <a:extLst>
              <a:ext uri="{FF2B5EF4-FFF2-40B4-BE49-F238E27FC236}">
                <a16:creationId xmlns:a16="http://schemas.microsoft.com/office/drawing/2014/main" id="{72F8F4D6-82EC-B641-83B8-41AB2E64EF0C}"/>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Picture 2" descr="Picture 2"/>
          <p:cNvPicPr>
            <a:picLocks noChangeAspect="1"/>
          </p:cNvPicPr>
          <p:nvPr/>
        </p:nvPicPr>
        <p:blipFill>
          <a:blip r:embed="rId2"/>
          <a:stretch>
            <a:fillRect/>
          </a:stretch>
        </p:blipFill>
        <p:spPr>
          <a:xfrm>
            <a:off x="506362" y="3702784"/>
            <a:ext cx="4248745" cy="2474318"/>
          </a:xfrm>
          <a:prstGeom prst="rect">
            <a:avLst/>
          </a:prstGeom>
          <a:ln>
            <a:solidFill>
              <a:srgbClr val="BFBFBF"/>
            </a:solidFill>
          </a:ln>
          <a:effectLst>
            <a:outerShdw blurRad="50800" dist="76200" dir="2700000" rotWithShape="0">
              <a:srgbClr val="000000">
                <a:alpha val="40000"/>
              </a:srgbClr>
            </a:outerShdw>
          </a:effectLst>
        </p:spPr>
      </p:pic>
      <p:sp>
        <p:nvSpPr>
          <p:cNvPr id="440" name="TextBox 7"/>
          <p:cNvSpPr txBox="1"/>
          <p:nvPr/>
        </p:nvSpPr>
        <p:spPr>
          <a:xfrm>
            <a:off x="241638" y="755928"/>
            <a:ext cx="8307621" cy="2785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pPr>
            <a:r>
              <a:rPr lang="zh-CN" sz="1600" dirty="0">
                <a:effectLst/>
                <a:latin typeface="+mj-ea"/>
                <a:cs typeface="Arial" panose="020B0604020202020204" pitchFamily="34" charset="0"/>
              </a:rPr>
              <a:t>每篇论文的页面都提供了全文</a:t>
            </a:r>
            <a:r>
              <a:rPr lang="en-US" sz="1600" dirty="0">
                <a:effectLst/>
                <a:latin typeface="+mj-ea"/>
              </a:rPr>
              <a:t> PDF</a:t>
            </a:r>
            <a:r>
              <a:rPr lang="zh-CN" sz="1600" dirty="0">
                <a:effectLst/>
                <a:latin typeface="+mj-ea"/>
                <a:cs typeface="Arial" panose="020B0604020202020204" pitchFamily="34" charset="0"/>
              </a:rPr>
              <a:t>、图片、参考文献、下载次数、</a:t>
            </a:r>
            <a:r>
              <a:rPr lang="en-US" sz="1600" dirty="0">
                <a:effectLst/>
                <a:latin typeface="+mj-ea"/>
              </a:rPr>
              <a:t>Dimensions </a:t>
            </a:r>
            <a:r>
              <a:rPr lang="zh-CN" sz="1600" dirty="0">
                <a:effectLst/>
                <a:latin typeface="+mj-ea"/>
                <a:cs typeface="Arial" panose="020B0604020202020204" pitchFamily="34" charset="0"/>
              </a:rPr>
              <a:t>数据以及</a:t>
            </a:r>
            <a:r>
              <a:rPr lang="en-US" sz="1600" dirty="0">
                <a:effectLst/>
                <a:latin typeface="+mj-ea"/>
              </a:rPr>
              <a:t> </a:t>
            </a:r>
            <a:r>
              <a:rPr lang="en-US" sz="1600" dirty="0" err="1">
                <a:effectLst/>
                <a:latin typeface="+mj-ea"/>
              </a:rPr>
              <a:t>Altmetrics</a:t>
            </a:r>
            <a:r>
              <a:rPr lang="en-US" sz="1600" dirty="0">
                <a:effectLst/>
                <a:latin typeface="+mj-ea"/>
              </a:rPr>
              <a:t> </a:t>
            </a:r>
            <a:r>
              <a:rPr lang="zh-CN" sz="1600" dirty="0">
                <a:effectLst/>
                <a:latin typeface="+mj-ea"/>
                <a:cs typeface="Arial" panose="020B0604020202020204" pitchFamily="34" charset="0"/>
              </a:rPr>
              <a:t>数据（这两者的具体说明请参阅相关部分）、授权、导出和社交媒体共享选项等方面的链接和信息。</a:t>
            </a:r>
            <a:endParaRPr lang="en-US" altLang="zh-CN" sz="1600" dirty="0">
              <a:latin typeface="+mj-ea"/>
            </a:endParaRPr>
          </a:p>
          <a:p>
            <a:pPr>
              <a:defRPr sz="1600"/>
            </a:pPr>
            <a:endParaRPr lang="en-US" altLang="zh-CN" sz="1600" dirty="0">
              <a:effectLst/>
              <a:latin typeface="+mj-ea"/>
              <a:cs typeface="Arial" panose="020B0604020202020204" pitchFamily="34" charset="0"/>
            </a:endParaRPr>
          </a:p>
          <a:p>
            <a:pPr>
              <a:defRPr sz="1600"/>
            </a:pPr>
            <a:r>
              <a:rPr lang="zh-CN" sz="1600" dirty="0">
                <a:effectLst/>
                <a:latin typeface="+mj-ea"/>
                <a:cs typeface="Arial" panose="020B0604020202020204" pitchFamily="34" charset="0"/>
              </a:rPr>
              <a:t>点击</a:t>
            </a:r>
            <a:r>
              <a:rPr lang="zh-CN" sz="1600" b="1" dirty="0">
                <a:effectLst/>
                <a:latin typeface="+mj-ea"/>
                <a:cs typeface="Arial" panose="020B0604020202020204" pitchFamily="34" charset="0"/>
              </a:rPr>
              <a:t>论文信息</a:t>
            </a:r>
            <a:r>
              <a:rPr lang="en-US" sz="1600" b="1" dirty="0">
                <a:effectLst/>
                <a:latin typeface="+mj-ea"/>
              </a:rPr>
              <a:t> (Article information)</a:t>
            </a:r>
            <a:r>
              <a:rPr lang="en-US" sz="1600" dirty="0">
                <a:effectLst/>
                <a:latin typeface="+mj-ea"/>
              </a:rPr>
              <a:t> </a:t>
            </a:r>
            <a:r>
              <a:rPr lang="zh-CN" sz="1600" dirty="0">
                <a:effectLst/>
                <a:latin typeface="+mj-ea"/>
                <a:cs typeface="Arial" panose="020B0604020202020204" pitchFamily="34" charset="0"/>
              </a:rPr>
              <a:t>标签可查看：</a:t>
            </a:r>
            <a:endParaRPr lang="en-US" sz="1600" dirty="0">
              <a:effectLst/>
              <a:latin typeface="+mj-ea"/>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作者单位</a:t>
            </a:r>
            <a:endParaRPr lang="en-US" sz="1600" dirty="0">
              <a:effectLst/>
              <a:latin typeface="+mj-ea"/>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发表日期</a:t>
            </a:r>
            <a:endParaRPr lang="en-US" sz="1600" dirty="0">
              <a:effectLst/>
              <a:latin typeface="+mj-ea"/>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引文数据</a:t>
            </a:r>
            <a:endParaRPr lang="en-US" sz="1600" dirty="0">
              <a:effectLst/>
              <a:latin typeface="+mj-ea"/>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类别和关键字注释</a:t>
            </a:r>
            <a:endParaRPr lang="en-US" altLang="zh-CN" sz="1600" dirty="0">
              <a:effectLst/>
              <a:latin typeface="+mj-ea"/>
              <a:cs typeface="宋体" panose="02010600030101010101" pitchFamily="2" charset="-122"/>
            </a:endParaRPr>
          </a:p>
          <a:p>
            <a:pPr marL="342900" marR="0" lvl="0" indent="-342900" algn="just">
              <a:spcBef>
                <a:spcPts val="0"/>
              </a:spcBef>
              <a:spcAft>
                <a:spcPts val="0"/>
              </a:spcAft>
              <a:buClr>
                <a:schemeClr val="accent1"/>
              </a:buClr>
              <a:buFont typeface="Arial" panose="020B0604020202020204" pitchFamily="34" charset="0"/>
              <a:buChar char="•"/>
              <a:tabLst>
                <a:tab pos="411480" algn="l"/>
              </a:tabLst>
            </a:pPr>
            <a:r>
              <a:rPr lang="zh-CN" sz="1600" dirty="0">
                <a:effectLst/>
                <a:latin typeface="+mj-ea"/>
                <a:cs typeface="宋体" panose="02010600030101010101" pitchFamily="2" charset="-122"/>
              </a:rPr>
              <a:t>在论文被引用时收到通知、在论文被编入某期后收到通知、提交反馈或购买论文纸版的链接</a:t>
            </a:r>
            <a:endParaRPr lang="en-US" sz="1600" dirty="0">
              <a:effectLst/>
              <a:latin typeface="+mj-ea"/>
            </a:endParaRPr>
          </a:p>
        </p:txBody>
      </p:sp>
      <p:sp>
        <p:nvSpPr>
          <p:cNvPr id="441" name="TextBox 14"/>
          <p:cNvSpPr txBox="1"/>
          <p:nvPr/>
        </p:nvSpPr>
        <p:spPr>
          <a:xfrm>
            <a:off x="1935658" y="5056909"/>
            <a:ext cx="1593205" cy="461665"/>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defRPr sz="1200">
                <a:solidFill>
                  <a:srgbClr val="0076B7"/>
                </a:solidFill>
              </a:defRPr>
            </a:lvl1pPr>
          </a:lstStyle>
          <a:p>
            <a:r>
              <a:rPr lang="zh-CN" altLang="en-US" dirty="0"/>
              <a:t>点击后会下拉显示作者单位等信息。</a:t>
            </a:r>
            <a:endParaRPr dirty="0"/>
          </a:p>
        </p:txBody>
      </p:sp>
      <p:sp>
        <p:nvSpPr>
          <p:cNvPr id="442" name="TextBox 13"/>
          <p:cNvSpPr txBox="1"/>
          <p:nvPr/>
        </p:nvSpPr>
        <p:spPr>
          <a:xfrm>
            <a:off x="636517" y="4049186"/>
            <a:ext cx="1454944" cy="646331"/>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defRPr sz="1200">
                <a:solidFill>
                  <a:srgbClr val="0076B7"/>
                </a:solidFill>
              </a:defRPr>
            </a:lvl1pPr>
          </a:lstStyle>
          <a:p>
            <a:r>
              <a:rPr lang="zh-CN" altLang="en-US" dirty="0"/>
              <a:t>通过此标签可对该篇论文中的所有图片进行概览。</a:t>
            </a:r>
            <a:endParaRPr dirty="0"/>
          </a:p>
        </p:txBody>
      </p:sp>
      <p:sp>
        <p:nvSpPr>
          <p:cNvPr id="443" name="TextBox 16"/>
          <p:cNvSpPr txBox="1"/>
          <p:nvPr/>
        </p:nvSpPr>
        <p:spPr>
          <a:xfrm>
            <a:off x="4931348" y="3702784"/>
            <a:ext cx="2373094" cy="898323"/>
          </a:xfrm>
          <a:prstGeom prst="rect">
            <a:avLst/>
          </a:prstGeom>
          <a:solidFill>
            <a:srgbClr val="FFFFFF"/>
          </a:solidFill>
          <a:ln w="28575">
            <a:solidFill>
              <a:schemeClr val="accent1"/>
            </a:solidFill>
          </a:ln>
          <a:extLst>
            <a:ext uri="{C572A759-6A51-4108-AA02-DFA0A04FC94B}">
              <ma14:wrappingTextBoxFlag xmlns="" xmlns:ma14="http://schemas.microsoft.com/office/mac/drawingml/2011/main" val="1"/>
            </a:ext>
          </a:extLst>
        </p:spPr>
        <p:txBody>
          <a:bodyPr wrap="square" lIns="45719" rIns="45719">
            <a:spAutoFit/>
          </a:bodyPr>
          <a:lstStyle>
            <a:lvl1pPr>
              <a:defRPr sz="1200">
                <a:solidFill>
                  <a:srgbClr val="0076B7"/>
                </a:solidFill>
              </a:defRPr>
            </a:lvl1pPr>
          </a:lstStyle>
          <a:p>
            <a:pPr marL="29845" marR="139065">
              <a:lnSpc>
                <a:spcPct val="97000"/>
              </a:lnSpc>
              <a:spcBef>
                <a:spcPts val="245"/>
              </a:spcBef>
              <a:spcAft>
                <a:spcPts val="0"/>
              </a:spcAft>
            </a:pPr>
            <a:r>
              <a:rPr lang="zh-CN" sz="1800" dirty="0">
                <a:solidFill>
                  <a:srgbClr val="0076B7"/>
                </a:solidFill>
                <a:effectLst/>
                <a:latin typeface="Calibri" panose="020F0502020204030204" pitchFamily="34" charset="0"/>
                <a:ea typeface="宋体" panose="02010600030101010101" pitchFamily="2" charset="-122"/>
                <a:cs typeface="宋体" panose="02010600030101010101" pitchFamily="2" charset="-122"/>
              </a:rPr>
              <a:t>获取被引、下载和社交媒体影响力方面的即时统计数据。</a:t>
            </a:r>
            <a:endParaRPr lang="en-US" sz="1800" dirty="0">
              <a:effectLst/>
              <a:latin typeface="Calibri" panose="020F0502020204030204" pitchFamily="34" charset="0"/>
              <a:ea typeface="Calibri" panose="020F0502020204030204" pitchFamily="34" charset="0"/>
            </a:endParaRPr>
          </a:p>
        </p:txBody>
      </p:sp>
      <p:sp>
        <p:nvSpPr>
          <p:cNvPr id="444" name="TextBox 18"/>
          <p:cNvSpPr txBox="1"/>
          <p:nvPr/>
        </p:nvSpPr>
        <p:spPr>
          <a:xfrm>
            <a:off x="241638" y="256651"/>
            <a:ext cx="594113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76B7"/>
                </a:solidFill>
              </a:defRPr>
            </a:lvl1pPr>
          </a:lstStyle>
          <a:p>
            <a:r>
              <a:rPr lang="zh-CN" altLang="en-US" dirty="0"/>
              <a:t>论文页面</a:t>
            </a:r>
            <a:endParaRPr dirty="0"/>
          </a:p>
        </p:txBody>
      </p:sp>
      <p:sp>
        <p:nvSpPr>
          <p:cNvPr id="447" name="Isosceles Triangle 7"/>
          <p:cNvSpPr/>
          <p:nvPr/>
        </p:nvSpPr>
        <p:spPr>
          <a:xfrm rot="5400000">
            <a:off x="8783222" y="6443118"/>
            <a:ext cx="164463"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48" name="TextBox 9"/>
          <p:cNvSpPr txBox="1"/>
          <p:nvPr/>
        </p:nvSpPr>
        <p:spPr>
          <a:xfrm>
            <a:off x="8199332" y="6412003"/>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Forward</a:t>
            </a:r>
          </a:p>
        </p:txBody>
      </p:sp>
      <p:sp>
        <p:nvSpPr>
          <p:cNvPr id="449" name="Rectangle">
            <a:hlinkClick r:id="rId3" action="ppaction://hlinksldjump"/>
          </p:cNvPr>
          <p:cNvSpPr/>
          <p:nvPr/>
        </p:nvSpPr>
        <p:spPr>
          <a:xfrm>
            <a:off x="7909159" y="6177102"/>
            <a:ext cx="1207428" cy="613904"/>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450" name="!"/>
          <p:cNvSpPr txBox="1"/>
          <p:nvPr/>
        </p:nvSpPr>
        <p:spPr>
          <a:xfrm>
            <a:off x="287338" y="5090540"/>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rPr dirty="0"/>
              <a:t>!</a:t>
            </a:r>
          </a:p>
        </p:txBody>
      </p:sp>
      <p:sp>
        <p:nvSpPr>
          <p:cNvPr id="451" name="!"/>
          <p:cNvSpPr txBox="1"/>
          <p:nvPr/>
        </p:nvSpPr>
        <p:spPr>
          <a:xfrm>
            <a:off x="1519238" y="5090540"/>
            <a:ext cx="183417" cy="345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700">
                <a:solidFill>
                  <a:srgbClr val="B2292A"/>
                </a:solidFill>
              </a:defRPr>
            </a:lvl1pPr>
          </a:lstStyle>
          <a:p>
            <a:r>
              <a:t>!</a:t>
            </a:r>
          </a:p>
        </p:txBody>
      </p:sp>
      <p:sp>
        <p:nvSpPr>
          <p:cNvPr id="452" name="Isosceles Triangle 7"/>
          <p:cNvSpPr/>
          <p:nvPr/>
        </p:nvSpPr>
        <p:spPr>
          <a:xfrm rot="16200000" flipH="1">
            <a:off x="256019" y="6443118"/>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453" name="TextBox 9"/>
          <p:cNvSpPr txBox="1"/>
          <p:nvPr/>
        </p:nvSpPr>
        <p:spPr>
          <a:xfrm>
            <a:off x="426932" y="6418836"/>
            <a:ext cx="627081"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t>Back</a:t>
            </a:r>
          </a:p>
        </p:txBody>
      </p:sp>
      <p:sp>
        <p:nvSpPr>
          <p:cNvPr id="454" name="Rectangle">
            <a:hlinkClick r:id="rId4" action="ppaction://hlinksldjump"/>
          </p:cNvPr>
          <p:cNvSpPr/>
          <p:nvPr/>
        </p:nvSpPr>
        <p:spPr>
          <a:xfrm>
            <a:off x="60559" y="6227455"/>
            <a:ext cx="1010851" cy="613904"/>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
        <p:nvSpPr>
          <p:cNvPr id="18" name="Isosceles Triangle 7">
            <a:extLst>
              <a:ext uri="{FF2B5EF4-FFF2-40B4-BE49-F238E27FC236}">
                <a16:creationId xmlns:a16="http://schemas.microsoft.com/office/drawing/2014/main" id="{73718685-99E3-B14E-A521-854C889249D9}"/>
              </a:ext>
            </a:extLst>
          </p:cNvPr>
          <p:cNvSpPr/>
          <p:nvPr/>
        </p:nvSpPr>
        <p:spPr>
          <a:xfrm rot="16200000">
            <a:off x="8771369" y="235160"/>
            <a:ext cx="164462" cy="168911"/>
          </a:xfrm>
          <a:prstGeom prst="triangle">
            <a:avLst/>
          </a:prstGeom>
          <a:solidFill>
            <a:srgbClr val="C00000"/>
          </a:solidFill>
          <a:ln w="12700">
            <a:miter lim="400000"/>
          </a:ln>
        </p:spPr>
        <p:txBody>
          <a:bodyPr lIns="45719" rIns="45719" anchor="ctr"/>
          <a:lstStyle/>
          <a:p>
            <a:pPr algn="ctr">
              <a:defRPr>
                <a:solidFill>
                  <a:srgbClr val="FFFFFF"/>
                </a:solidFill>
              </a:defRPr>
            </a:pPr>
            <a:endParaRPr/>
          </a:p>
        </p:txBody>
      </p:sp>
      <p:sp>
        <p:nvSpPr>
          <p:cNvPr id="19" name="TextBox 9">
            <a:extLst>
              <a:ext uri="{FF2B5EF4-FFF2-40B4-BE49-F238E27FC236}">
                <a16:creationId xmlns:a16="http://schemas.microsoft.com/office/drawing/2014/main" id="{C8945976-568D-2A49-B604-F7A7A2D72C20}"/>
              </a:ext>
            </a:extLst>
          </p:cNvPr>
          <p:cNvSpPr txBox="1"/>
          <p:nvPr/>
        </p:nvSpPr>
        <p:spPr>
          <a:xfrm>
            <a:off x="7570682" y="200870"/>
            <a:ext cx="1469796" cy="231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solidFill>
                  <a:srgbClr val="C00000"/>
                </a:solidFill>
              </a:defRPr>
            </a:lvl1pPr>
          </a:lstStyle>
          <a:p>
            <a:r>
              <a:rPr dirty="0"/>
              <a:t>Back to main menu</a:t>
            </a:r>
          </a:p>
        </p:txBody>
      </p:sp>
      <p:sp>
        <p:nvSpPr>
          <p:cNvPr id="2" name="Rectangle 1">
            <a:extLst>
              <a:ext uri="{FF2B5EF4-FFF2-40B4-BE49-F238E27FC236}">
                <a16:creationId xmlns:a16="http://schemas.microsoft.com/office/drawing/2014/main" id="{2C23BE9D-A097-4D4C-9D21-AB6B323F273D}"/>
              </a:ext>
            </a:extLst>
          </p:cNvPr>
          <p:cNvSpPr/>
          <p:nvPr/>
        </p:nvSpPr>
        <p:spPr>
          <a:xfrm>
            <a:off x="506362" y="5090540"/>
            <a:ext cx="479756" cy="279319"/>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46C6E25E-C0AE-624F-ACA9-F28279877C7B}"/>
              </a:ext>
            </a:extLst>
          </p:cNvPr>
          <p:cNvSpPr/>
          <p:nvPr/>
        </p:nvSpPr>
        <p:spPr>
          <a:xfrm>
            <a:off x="1027118" y="5090540"/>
            <a:ext cx="465225" cy="279319"/>
          </a:xfrm>
          <a:prstGeom prst="rect">
            <a:avLst/>
          </a:prstGeom>
          <a:solidFill>
            <a:srgbClr val="C00000">
              <a:alpha val="0"/>
            </a:srgbClr>
          </a:solidFill>
          <a:ln w="25400"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a:hlinkClick r:id="rId5" action="ppaction://hlinksldjump"/>
            <a:extLst>
              <a:ext uri="{FF2B5EF4-FFF2-40B4-BE49-F238E27FC236}">
                <a16:creationId xmlns:a16="http://schemas.microsoft.com/office/drawing/2014/main" id="{7B2811B1-8E90-5A42-BD1E-6B6E4E3105BE}"/>
              </a:ext>
            </a:extLst>
          </p:cNvPr>
          <p:cNvSpPr/>
          <p:nvPr/>
        </p:nvSpPr>
        <p:spPr>
          <a:xfrm>
            <a:off x="7469173" y="1"/>
            <a:ext cx="1672814" cy="1048870"/>
          </a:xfrm>
          <a:prstGeom prst="rect">
            <a:avLst/>
          </a:prstGeom>
          <a:solidFill>
            <a:srgbClr val="FFFFFF">
              <a:alpha val="0"/>
            </a:srgbClr>
          </a:solidFill>
          <a:ln w="25400">
            <a:solidFill>
              <a:schemeClr val="accent1">
                <a:alpha val="0"/>
              </a:schemeClr>
            </a:solidFill>
          </a:ln>
          <a:effectLst>
            <a:outerShdw blurRad="38100" dist="23000" dir="5400000" rotWithShape="0">
              <a:srgbClr val="000000">
                <a:alpha val="35000"/>
              </a:srgbClr>
            </a:outerShdw>
          </a:effectLst>
        </p:spPr>
        <p:txBody>
          <a:bodyPr lIns="45719" rIns="45719" anchor="ctr"/>
          <a:lstStyle/>
          <a:p>
            <a:pPr>
              <a:defRPr sz="1300">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41"/>
                                        </p:tgtEl>
                                        <p:attrNameLst>
                                          <p:attrName>style.visibility</p:attrName>
                                        </p:attrNameLst>
                                      </p:cBhvr>
                                      <p:to>
                                        <p:strVal val="visible"/>
                                      </p:to>
                                    </p:set>
                                    <p:animEffect transition="in" filter="fade">
                                      <p:cBhvr>
                                        <p:cTn id="13" dur="500"/>
                                        <p:tgtEl>
                                          <p:spTgt spid="441"/>
                                        </p:tgtEl>
                                      </p:cBhvr>
                                    </p:animEffect>
                                  </p:childTnLst>
                                </p:cTn>
                              </p:par>
                            </p:childTnLst>
                          </p:cTn>
                        </p:par>
                      </p:childTnLst>
                    </p:cTn>
                  </p:par>
                </p:childTnLst>
              </p:cTn>
              <p:nextCondLst>
                <p:cond evt="onClick" delay="0">
                  <p:tgtEl>
                    <p:spTgt spid="3"/>
                  </p:tgtEl>
                </p:cond>
              </p:nextCondLst>
            </p:seq>
          </p:childTnLst>
        </p:cTn>
      </p:par>
    </p:tnLst>
    <p:bldLst>
      <p:bldP spid="441" grpId="0" animBg="1"/>
      <p:bldP spid="442" grpId="0" animBg="1"/>
    </p:bldLst>
  </p:timing>
</p:sld>
</file>

<file path=ppt/theme/theme1.xml><?xml version="1.0" encoding="utf-8"?>
<a:theme xmlns:a="http://schemas.openxmlformats.org/drawingml/2006/main" name="IOP_template-2014">
  <a:themeElements>
    <a:clrScheme name="IOP_template-2014">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IOP_template-2014">
      <a:majorFont>
        <a:latin typeface="Calibri"/>
        <a:ea typeface="Calibri"/>
        <a:cs typeface="Calibri"/>
      </a:majorFont>
      <a:minorFont>
        <a:latin typeface="Helvetica"/>
        <a:ea typeface="Helvetica"/>
        <a:cs typeface="Helvetica"/>
      </a:minorFont>
    </a:fontScheme>
    <a:fmtScheme name="IOP_template-20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OP_template-2014">
  <a:themeElements>
    <a:clrScheme name="IOP_template-2014">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IOP_template-2014">
      <a:majorFont>
        <a:latin typeface="Calibri"/>
        <a:ea typeface="Calibri"/>
        <a:cs typeface="Calibri"/>
      </a:majorFont>
      <a:minorFont>
        <a:latin typeface="Helvetica"/>
        <a:ea typeface="Helvetica"/>
        <a:cs typeface="Helvetica"/>
      </a:minorFont>
    </a:fontScheme>
    <a:fmtScheme name="IOP_template-20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7977</TotalTime>
  <Words>1674</Words>
  <Application>Microsoft Office PowerPoint</Application>
  <PresentationFormat>全屏显示(4:3)</PresentationFormat>
  <Paragraphs>174</Paragraphs>
  <Slides>19</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宋体</vt:lpstr>
      <vt:lpstr>Arial</vt:lpstr>
      <vt:lpstr>Calibri</vt:lpstr>
      <vt:lpstr>Calibri Light</vt:lpstr>
      <vt:lpstr>IOP_template-2014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Bartovsky</dc:creator>
  <cp:lastModifiedBy>Peng Guo</cp:lastModifiedBy>
  <cp:revision>71</cp:revision>
  <dcterms:modified xsi:type="dcterms:W3CDTF">2025-02-26T02:41:35Z</dcterms:modified>
</cp:coreProperties>
</file>