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57" r:id="rId6"/>
    <p:sldId id="259" r:id="rId7"/>
    <p:sldId id="260" r:id="rId8"/>
    <p:sldId id="261" r:id="rId9"/>
    <p:sldId id="262" r:id="rId10"/>
    <p:sldId id="263" r:id="rId11"/>
    <p:sldId id="264" r:id="rId12"/>
    <p:sldId id="265" r:id="rId13"/>
    <p:sldId id="266" r:id="rId14"/>
    <p:sldId id="292" r:id="rId15"/>
    <p:sldId id="267" r:id="rId16"/>
    <p:sldId id="268" r:id="rId17"/>
    <p:sldId id="269" r:id="rId18"/>
    <p:sldId id="273" r:id="rId19"/>
    <p:sldId id="274" r:id="rId20"/>
    <p:sldId id="275" r:id="rId21"/>
    <p:sldId id="276" r:id="rId22"/>
    <p:sldId id="277" r:id="rId23"/>
    <p:sldId id="279" r:id="rId24"/>
    <p:sldId id="283" r:id="rId25"/>
    <p:sldId id="284" r:id="rId26"/>
    <p:sldId id="285" r:id="rId27"/>
    <p:sldId id="286" r:id="rId28"/>
    <p:sldId id="287" r:id="rId29"/>
    <p:sldId id="289" r:id="rId30"/>
    <p:sldId id="291"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3203" userDrawn="1">
          <p15:clr>
            <a:srgbClr val="A4A3A4"/>
          </p15:clr>
        </p15:guide>
        <p15:guide id="2" pos="3817" userDrawn="1">
          <p15:clr>
            <a:srgbClr val="A4A3A4"/>
          </p15:clr>
        </p15:guide>
        <p15:guide id="3" orient="horz" pos="3884" userDrawn="1">
          <p15:clr>
            <a:srgbClr val="A4A3A4"/>
          </p15:clr>
        </p15:guide>
        <p15:guide id="4" pos="257" userDrawn="1">
          <p15:clr>
            <a:srgbClr val="A4A3A4"/>
          </p15:clr>
        </p15:guide>
        <p15:guide id="5" orient="horz" pos="527" userDrawn="1">
          <p15:clr>
            <a:srgbClr val="A4A3A4"/>
          </p15:clr>
        </p15:guide>
        <p15:guide id="6" orient="horz" pos="913" userDrawn="1">
          <p15:clr>
            <a:srgbClr val="A4A3A4"/>
          </p15:clr>
        </p15:guide>
        <p15:guide id="7" pos="1776" userDrawn="1">
          <p15:clr>
            <a:srgbClr val="A4A3A4"/>
          </p15:clr>
        </p15:guide>
        <p15:guide id="8" pos="1050" userDrawn="1">
          <p15:clr>
            <a:srgbClr val="A4A3A4"/>
          </p15:clr>
        </p15:guide>
        <p15:guide id="9" pos="6675" userDrawn="1">
          <p15:clr>
            <a:srgbClr val="A4A3A4"/>
          </p15:clr>
        </p15:guide>
        <p15:guide id="10" orient="horz" pos="1434" userDrawn="1">
          <p15:clr>
            <a:srgbClr val="A4A3A4"/>
          </p15:clr>
        </p15:guide>
        <p15:guide id="11" pos="2887" userDrawn="1">
          <p15:clr>
            <a:srgbClr val="A4A3A4"/>
          </p15:clr>
        </p15:guide>
        <p15:guide id="12" pos="347" userDrawn="1">
          <p15:clr>
            <a:srgbClr val="A4A3A4"/>
          </p15:clr>
        </p15:guide>
        <p15:guide id="13" pos="7423" userDrawn="1">
          <p15:clr>
            <a:srgbClr val="A4A3A4"/>
          </p15:clr>
        </p15:guide>
        <p15:guide id="14" orient="horz" pos="75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BD1BAA-EF50-0982-F24E-BAF11FEBA73D}" name="Holly Purcell" initials="HP" userId="S::holly.purcell@ioppublishing.org::23830b42-5323-4dd1-93f8-31e8ce5f01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ma Bartovsky" initials="EB" lastIdx="22" clrIdx="0">
    <p:extLst>
      <p:ext uri="{19B8F6BF-5375-455C-9EA6-DF929625EA0E}">
        <p15:presenceInfo xmlns:p15="http://schemas.microsoft.com/office/powerpoint/2012/main" userId="S-1-5-21-3726237472-208701211-2617296052-20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608"/>
    <a:srgbClr val="0076B7"/>
    <a:srgbClr val="FFF8F1"/>
    <a:srgbClr val="BC5329"/>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p:restoredTop sz="94444" autoAdjust="0"/>
  </p:normalViewPr>
  <p:slideViewPr>
    <p:cSldViewPr snapToGrid="0">
      <p:cViewPr varScale="1">
        <p:scale>
          <a:sx n="100" d="100"/>
          <a:sy n="100" d="100"/>
        </p:scale>
        <p:origin x="288" y="72"/>
      </p:cViewPr>
      <p:guideLst>
        <p:guide orient="horz" pos="3203"/>
        <p:guide pos="3817"/>
        <p:guide orient="horz" pos="3884"/>
        <p:guide pos="257"/>
        <p:guide orient="horz" pos="527"/>
        <p:guide orient="horz" pos="913"/>
        <p:guide pos="1776"/>
        <p:guide pos="1050"/>
        <p:guide pos="6675"/>
        <p:guide orient="horz" pos="1434"/>
        <p:guide pos="2887"/>
        <p:guide pos="347"/>
        <p:guide pos="7423"/>
        <p:guide orient="horz" pos="75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g Guo" userId="959cf863-92a9-4e4d-932f-58d35dbb4b00" providerId="ADAL" clId="{CAF14445-217D-4123-95C1-C480125F809E}"/>
    <pc:docChg chg="delSld">
      <pc:chgData name="Peng Guo" userId="959cf863-92a9-4e4d-932f-58d35dbb4b00" providerId="ADAL" clId="{CAF14445-217D-4123-95C1-C480125F809E}" dt="2024-02-29T01:31:39.691" v="5" actId="47"/>
      <pc:docMkLst>
        <pc:docMk/>
      </pc:docMkLst>
      <pc:sldChg chg="del">
        <pc:chgData name="Peng Guo" userId="959cf863-92a9-4e4d-932f-58d35dbb4b00" providerId="ADAL" clId="{CAF14445-217D-4123-95C1-C480125F809E}" dt="2024-02-29T01:31:06.313" v="0" actId="47"/>
        <pc:sldMkLst>
          <pc:docMk/>
          <pc:sldMk cId="0" sldId="270"/>
        </pc:sldMkLst>
      </pc:sldChg>
      <pc:sldChg chg="del">
        <pc:chgData name="Peng Guo" userId="959cf863-92a9-4e4d-932f-58d35dbb4b00" providerId="ADAL" clId="{CAF14445-217D-4123-95C1-C480125F809E}" dt="2024-02-29T01:31:07.827" v="1" actId="47"/>
        <pc:sldMkLst>
          <pc:docMk/>
          <pc:sldMk cId="0" sldId="271"/>
        </pc:sldMkLst>
      </pc:sldChg>
      <pc:sldChg chg="del">
        <pc:chgData name="Peng Guo" userId="959cf863-92a9-4e4d-932f-58d35dbb4b00" providerId="ADAL" clId="{CAF14445-217D-4123-95C1-C480125F809E}" dt="2024-02-29T01:31:08.957" v="2" actId="47"/>
        <pc:sldMkLst>
          <pc:docMk/>
          <pc:sldMk cId="0" sldId="272"/>
        </pc:sldMkLst>
      </pc:sldChg>
      <pc:sldChg chg="del">
        <pc:chgData name="Peng Guo" userId="959cf863-92a9-4e4d-932f-58d35dbb4b00" providerId="ADAL" clId="{CAF14445-217D-4123-95C1-C480125F809E}" dt="2024-02-29T01:31:25.357" v="3" actId="47"/>
        <pc:sldMkLst>
          <pc:docMk/>
          <pc:sldMk cId="0" sldId="278"/>
        </pc:sldMkLst>
      </pc:sldChg>
      <pc:sldChg chg="del">
        <pc:chgData name="Peng Guo" userId="959cf863-92a9-4e4d-932f-58d35dbb4b00" providerId="ADAL" clId="{CAF14445-217D-4123-95C1-C480125F809E}" dt="2024-02-29T01:31:26.590" v="4" actId="47"/>
        <pc:sldMkLst>
          <pc:docMk/>
          <pc:sldMk cId="0" sldId="280"/>
        </pc:sldMkLst>
      </pc:sldChg>
      <pc:sldChg chg="del">
        <pc:chgData name="Peng Guo" userId="959cf863-92a9-4e4d-932f-58d35dbb4b00" providerId="ADAL" clId="{CAF14445-217D-4123-95C1-C480125F809E}" dt="2024-02-29T01:31:39.691" v="5" actId="47"/>
        <pc:sldMkLst>
          <pc:docMk/>
          <pc:sldMk cId="2537926262"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10" name="Shape 2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443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264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26"/>
            <a:ext cx="10363200" cy="1470025"/>
          </a:xfrm>
          <a:prstGeom prst="rect">
            <a:avLst/>
          </a:prstGeom>
        </p:spPr>
        <p:txBody>
          <a:bodyPr/>
          <a:lstStyle/>
          <a:p>
            <a:r>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93" name="Title Text"/>
          <p:cNvSpPr txBox="1">
            <a:spLocks noGrp="1"/>
          </p:cNvSpPr>
          <p:nvPr>
            <p:ph type="title"/>
          </p:nvPr>
        </p:nvSpPr>
        <p:spPr>
          <a:prstGeom prst="rect">
            <a:avLst/>
          </a:prstGeom>
        </p:spPr>
        <p:txBody>
          <a:bodyPr/>
          <a:lstStyle/>
          <a:p>
            <a:r>
              <a:t>Title Text</a:t>
            </a:r>
          </a:p>
        </p:txBody>
      </p:sp>
      <p:sp>
        <p:nvSpPr>
          <p:cNvPr id="9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8839200" y="274638"/>
            <a:ext cx="2743200" cy="5851526"/>
          </a:xfrm>
          <a:prstGeom prst="rect">
            <a:avLst/>
          </a:prstGeom>
        </p:spPr>
        <p:txBody>
          <a:bodyPr/>
          <a:lstStyle/>
          <a:p>
            <a:r>
              <a:t>Title Text</a:t>
            </a:r>
          </a:p>
        </p:txBody>
      </p:sp>
      <p:sp>
        <p:nvSpPr>
          <p:cNvPr id="103" name="Body Level One…"/>
          <p:cNvSpPr txBox="1">
            <a:spLocks noGrp="1"/>
          </p:cNvSpPr>
          <p:nvPr>
            <p:ph type="body" idx="1"/>
          </p:nvPr>
        </p:nvSpPr>
        <p:spPr>
          <a:xfrm>
            <a:off x="609600" y="274638"/>
            <a:ext cx="80264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1524000" y="1122363"/>
            <a:ext cx="9144000" cy="2387601"/>
          </a:xfrm>
          <a:prstGeom prst="rect">
            <a:avLst/>
          </a:prstGeom>
        </p:spPr>
        <p:txBody>
          <a:bodyPr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112" name="Body Level One…"/>
          <p:cNvSpPr txBox="1">
            <a:spLocks noGrp="1"/>
          </p:cNvSpPr>
          <p:nvPr>
            <p:ph type="body" sz="quarter" idx="1"/>
          </p:nvPr>
        </p:nvSpPr>
        <p:spPr>
          <a:xfrm>
            <a:off x="1524000" y="3602038"/>
            <a:ext cx="9144000" cy="1655763"/>
          </a:xfrm>
          <a:prstGeom prst="rect">
            <a:avLst/>
          </a:prstGeom>
        </p:spPr>
        <p:txBody>
          <a:bodyPr/>
          <a:lstStyle>
            <a:lvl1pPr marL="0" indent="0" algn="ctr" defTabSz="914400">
              <a:lnSpc>
                <a:spcPct val="90000"/>
              </a:lnSpc>
              <a:spcBef>
                <a:spcPts val="1000"/>
              </a:spcBef>
              <a:buSzTx/>
              <a:buFontTx/>
              <a:buNone/>
              <a:defRPr sz="2400"/>
            </a:lvl1pPr>
            <a:lvl2pPr marL="0" indent="457200" algn="ctr" defTabSz="914400">
              <a:lnSpc>
                <a:spcPct val="90000"/>
              </a:lnSpc>
              <a:spcBef>
                <a:spcPts val="1000"/>
              </a:spcBef>
              <a:buSzTx/>
              <a:buFontTx/>
              <a:buNone/>
              <a:defRPr sz="2400"/>
            </a:lvl2pPr>
            <a:lvl3pPr marL="0" indent="914400" algn="ctr" defTabSz="914400">
              <a:lnSpc>
                <a:spcPct val="90000"/>
              </a:lnSpc>
              <a:spcBef>
                <a:spcPts val="1000"/>
              </a:spcBef>
              <a:buSzTx/>
              <a:buFontTx/>
              <a:buNone/>
              <a:defRPr sz="2400"/>
            </a:lvl3pPr>
            <a:lvl4pPr marL="0" indent="1371600" algn="ctr" defTabSz="914400">
              <a:lnSpc>
                <a:spcPct val="90000"/>
              </a:lnSpc>
              <a:spcBef>
                <a:spcPts val="1000"/>
              </a:spcBef>
              <a:buSzTx/>
              <a:buFontTx/>
              <a:buNone/>
              <a:defRPr sz="2400"/>
            </a:lvl4pPr>
            <a:lvl5pPr marL="0" indent="1828800" algn="ctr" defTabSz="914400">
              <a:lnSpc>
                <a:spcPct val="9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838200" y="365126"/>
            <a:ext cx="10515600" cy="1325563"/>
          </a:xfrm>
          <a:prstGeom prst="rect">
            <a:avLst/>
          </a:prstGeom>
        </p:spPr>
        <p:txBody>
          <a:bodyPr/>
          <a:lstStyle>
            <a:lvl1pPr algn="l" defTabSz="914400">
              <a:lnSpc>
                <a:spcPct val="90000"/>
              </a:lnSpc>
              <a:defRPr>
                <a:latin typeface="Calibri Light"/>
                <a:ea typeface="Calibri Light"/>
                <a:cs typeface="Calibri Light"/>
                <a:sym typeface="Calibri Light"/>
              </a:defRPr>
            </a:lvl1pPr>
          </a:lstStyle>
          <a:p>
            <a:r>
              <a:t>Title Text</a:t>
            </a:r>
          </a:p>
        </p:txBody>
      </p:sp>
      <p:sp>
        <p:nvSpPr>
          <p:cNvPr id="121" name="Body Level One…"/>
          <p:cNvSpPr txBox="1">
            <a:spLocks noGrp="1"/>
          </p:cNvSpPr>
          <p:nvPr>
            <p:ph type="body" idx="1"/>
          </p:nvPr>
        </p:nvSpPr>
        <p:spPr>
          <a:xfrm>
            <a:off x="838200" y="1825625"/>
            <a:ext cx="10515600" cy="4351338"/>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831850" y="1709739"/>
            <a:ext cx="10515601" cy="2852737"/>
          </a:xfrm>
          <a:prstGeom prst="rect">
            <a:avLst/>
          </a:prstGeom>
        </p:spPr>
        <p:txBody>
          <a:bodyPr anchor="b"/>
          <a:lstStyle>
            <a:lvl1pPr algn="l" defTabSz="914400">
              <a:lnSpc>
                <a:spcPct val="90000"/>
              </a:lnSpc>
              <a:defRPr sz="6000">
                <a:latin typeface="Calibri Light"/>
                <a:ea typeface="Calibri Light"/>
                <a:cs typeface="Calibri Light"/>
                <a:sym typeface="Calibri Light"/>
              </a:defRPr>
            </a:lvl1pPr>
          </a:lstStyle>
          <a:p>
            <a:r>
              <a:t>Title Text</a:t>
            </a:r>
          </a:p>
        </p:txBody>
      </p:sp>
      <p:sp>
        <p:nvSpPr>
          <p:cNvPr id="130" name="Body Level One…"/>
          <p:cNvSpPr txBox="1">
            <a:spLocks noGrp="1"/>
          </p:cNvSpPr>
          <p:nvPr>
            <p:ph type="body" sz="quarter" idx="1"/>
          </p:nvPr>
        </p:nvSpPr>
        <p:spPr>
          <a:xfrm>
            <a:off x="831850" y="4589462"/>
            <a:ext cx="10515601" cy="1500188"/>
          </a:xfrm>
          <a:prstGeom prst="rect">
            <a:avLst/>
          </a:prstGeom>
        </p:spPr>
        <p:txBody>
          <a:bodyPr/>
          <a:lstStyle>
            <a:lvl1pPr marL="0" indent="0" defTabSz="914400">
              <a:lnSpc>
                <a:spcPct val="90000"/>
              </a:lnSpc>
              <a:spcBef>
                <a:spcPts val="1000"/>
              </a:spcBef>
              <a:buSzTx/>
              <a:buFontTx/>
              <a:buNone/>
              <a:defRPr sz="2400">
                <a:solidFill>
                  <a:srgbClr val="888888"/>
                </a:solidFill>
              </a:defRPr>
            </a:lvl1pPr>
            <a:lvl2pPr marL="0" indent="457200" defTabSz="914400">
              <a:lnSpc>
                <a:spcPct val="90000"/>
              </a:lnSpc>
              <a:spcBef>
                <a:spcPts val="1000"/>
              </a:spcBef>
              <a:buSzTx/>
              <a:buFontTx/>
              <a:buNone/>
              <a:defRPr sz="2400">
                <a:solidFill>
                  <a:srgbClr val="888888"/>
                </a:solidFill>
              </a:defRPr>
            </a:lvl2pPr>
            <a:lvl3pPr marL="0" indent="914400" defTabSz="914400">
              <a:lnSpc>
                <a:spcPct val="90000"/>
              </a:lnSpc>
              <a:spcBef>
                <a:spcPts val="1000"/>
              </a:spcBef>
              <a:buSzTx/>
              <a:buFontTx/>
              <a:buNone/>
              <a:defRPr sz="2400">
                <a:solidFill>
                  <a:srgbClr val="888888"/>
                </a:solidFill>
              </a:defRPr>
            </a:lvl3pPr>
            <a:lvl4pPr marL="0" indent="1371600" defTabSz="914400">
              <a:lnSpc>
                <a:spcPct val="90000"/>
              </a:lnSpc>
              <a:spcBef>
                <a:spcPts val="1000"/>
              </a:spcBef>
              <a:buSzTx/>
              <a:buFontTx/>
              <a:buNone/>
              <a:defRPr sz="2400">
                <a:solidFill>
                  <a:srgbClr val="888888"/>
                </a:solidFill>
              </a:defRPr>
            </a:lvl4pPr>
            <a:lvl5pPr marL="0" indent="1828800" defTabSz="914400">
              <a:lnSpc>
                <a:spcPct val="90000"/>
              </a:lnSpc>
              <a:spcBef>
                <a:spcPts val="1000"/>
              </a:spcBef>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838200" y="365126"/>
            <a:ext cx="10515600" cy="1325563"/>
          </a:xfrm>
          <a:prstGeom prst="rect">
            <a:avLst/>
          </a:prstGeom>
        </p:spPr>
        <p:txBody>
          <a:bodyPr/>
          <a:lstStyle>
            <a:lvl1pPr algn="l" defTabSz="914400">
              <a:lnSpc>
                <a:spcPct val="90000"/>
              </a:lnSpc>
              <a:defRPr>
                <a:latin typeface="Calibri Light"/>
                <a:ea typeface="Calibri Light"/>
                <a:cs typeface="Calibri Light"/>
                <a:sym typeface="Calibri Light"/>
              </a:defRPr>
            </a:lvl1pPr>
          </a:lstStyle>
          <a:p>
            <a:r>
              <a:t>Title Text</a:t>
            </a:r>
          </a:p>
        </p:txBody>
      </p:sp>
      <p:sp>
        <p:nvSpPr>
          <p:cNvPr id="139" name="Body Level One…"/>
          <p:cNvSpPr txBox="1">
            <a:spLocks noGrp="1"/>
          </p:cNvSpPr>
          <p:nvPr>
            <p:ph type="body" sz="half" idx="1"/>
          </p:nvPr>
        </p:nvSpPr>
        <p:spPr>
          <a:xfrm>
            <a:off x="838200" y="1825625"/>
            <a:ext cx="5156200" cy="4351338"/>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840317" y="365126"/>
            <a:ext cx="10515601" cy="1325563"/>
          </a:xfrm>
          <a:prstGeom prst="rect">
            <a:avLst/>
          </a:prstGeom>
        </p:spPr>
        <p:txBody>
          <a:bodyPr/>
          <a:lstStyle>
            <a:lvl1pPr algn="l" defTabSz="914400">
              <a:lnSpc>
                <a:spcPct val="90000"/>
              </a:lnSpc>
              <a:defRPr>
                <a:latin typeface="Calibri Light"/>
                <a:ea typeface="Calibri Light"/>
                <a:cs typeface="Calibri Light"/>
                <a:sym typeface="Calibri Light"/>
              </a:defRPr>
            </a:lvl1pPr>
          </a:lstStyle>
          <a:p>
            <a:r>
              <a:t>Title Text</a:t>
            </a:r>
          </a:p>
        </p:txBody>
      </p:sp>
      <p:sp>
        <p:nvSpPr>
          <p:cNvPr id="148" name="Body Level One…"/>
          <p:cNvSpPr txBox="1">
            <a:spLocks noGrp="1"/>
          </p:cNvSpPr>
          <p:nvPr>
            <p:ph type="body" sz="quarter" idx="1"/>
          </p:nvPr>
        </p:nvSpPr>
        <p:spPr>
          <a:xfrm>
            <a:off x="840317" y="1681164"/>
            <a:ext cx="5158319" cy="823913"/>
          </a:xfrm>
          <a:prstGeom prst="rect">
            <a:avLst/>
          </a:prstGeom>
        </p:spPr>
        <p:txBody>
          <a:bodyPr anchor="b"/>
          <a:lstStyle>
            <a:lvl1pPr marL="0" indent="0" defTabSz="914400">
              <a:lnSpc>
                <a:spcPct val="90000"/>
              </a:lnSpc>
              <a:spcBef>
                <a:spcPts val="1000"/>
              </a:spcBef>
              <a:buSzTx/>
              <a:buFontTx/>
              <a:buNone/>
              <a:defRPr sz="2400" b="1"/>
            </a:lvl1pPr>
            <a:lvl2pPr marL="0" indent="457200" defTabSz="914400">
              <a:lnSpc>
                <a:spcPct val="90000"/>
              </a:lnSpc>
              <a:spcBef>
                <a:spcPts val="1000"/>
              </a:spcBef>
              <a:buSzTx/>
              <a:buFontTx/>
              <a:buNone/>
              <a:defRPr sz="2400" b="1"/>
            </a:lvl2pPr>
            <a:lvl3pPr marL="0" indent="914400" defTabSz="914400">
              <a:lnSpc>
                <a:spcPct val="90000"/>
              </a:lnSpc>
              <a:spcBef>
                <a:spcPts val="1000"/>
              </a:spcBef>
              <a:buSzTx/>
              <a:buFontTx/>
              <a:buNone/>
              <a:defRPr sz="2400" b="1"/>
            </a:lvl3pPr>
            <a:lvl4pPr marL="0" indent="1371600" defTabSz="914400">
              <a:lnSpc>
                <a:spcPct val="90000"/>
              </a:lnSpc>
              <a:spcBef>
                <a:spcPts val="1000"/>
              </a:spcBef>
              <a:buSzTx/>
              <a:buFontTx/>
              <a:buNone/>
              <a:defRPr sz="2400" b="1"/>
            </a:lvl4pPr>
            <a:lvl5pPr marL="0" indent="1828800" defTabSz="914400">
              <a:lnSpc>
                <a:spcPct val="90000"/>
              </a:lnSpc>
              <a:spcBef>
                <a:spcPts val="10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9" name="Text Placeholder 4"/>
          <p:cNvSpPr>
            <a:spLocks noGrp="1"/>
          </p:cNvSpPr>
          <p:nvPr>
            <p:ph type="body" sz="quarter" idx="13"/>
          </p:nvPr>
        </p:nvSpPr>
        <p:spPr>
          <a:xfrm>
            <a:off x="6172200" y="1681164"/>
            <a:ext cx="5183717" cy="823913"/>
          </a:xfrm>
          <a:prstGeom prst="rect">
            <a:avLst/>
          </a:prstGeom>
        </p:spPr>
        <p:txBody>
          <a:bodyPr anchor="b"/>
          <a:lstStyle>
            <a:lvl1pPr marL="0" indent="0" defTabSz="914400">
              <a:lnSpc>
                <a:spcPct val="90000"/>
              </a:lnSpc>
              <a:spcBef>
                <a:spcPts val="1000"/>
              </a:spcBef>
              <a:buSzTx/>
              <a:buFontTx/>
              <a:buNone/>
              <a:defRPr sz="2400" b="1"/>
            </a:lvl1pPr>
          </a:lstStyle>
          <a:p>
            <a:pPr marL="0" indent="0" defTabSz="914400">
              <a:lnSpc>
                <a:spcPct val="90000"/>
              </a:lnSpc>
              <a:spcBef>
                <a:spcPts val="1000"/>
              </a:spcBef>
              <a:buSzTx/>
              <a:buFontTx/>
              <a:buNone/>
              <a:defRPr sz="2400" b="1"/>
            </a:pPr>
            <a:endParaRPr/>
          </a:p>
        </p:txBody>
      </p:sp>
      <p:sp>
        <p:nvSpPr>
          <p:cNvPr id="150"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838200" y="365126"/>
            <a:ext cx="10515600" cy="1325563"/>
          </a:xfrm>
          <a:prstGeom prst="rect">
            <a:avLst/>
          </a:prstGeom>
        </p:spPr>
        <p:txBody>
          <a:bodyPr/>
          <a:lstStyle>
            <a:lvl1pPr algn="l" defTabSz="914400">
              <a:lnSpc>
                <a:spcPct val="90000"/>
              </a:lnSpc>
              <a:defRPr>
                <a:latin typeface="Calibri Light"/>
                <a:ea typeface="Calibri Light"/>
                <a:cs typeface="Calibri Light"/>
                <a:sym typeface="Calibri Light"/>
              </a:defRPr>
            </a:lvl1pPr>
          </a:lstStyle>
          <a:p>
            <a:r>
              <a:t>Title Text</a:t>
            </a:r>
          </a:p>
        </p:txBody>
      </p:sp>
      <p:sp>
        <p:nvSpPr>
          <p:cNvPr id="158"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840316" y="457200"/>
            <a:ext cx="3932768" cy="1600200"/>
          </a:xfrm>
          <a:prstGeom prst="rect">
            <a:avLst/>
          </a:prstGeom>
        </p:spPr>
        <p:txBody>
          <a:bodyPr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73" name="Body Level One…"/>
          <p:cNvSpPr txBox="1">
            <a:spLocks noGrp="1"/>
          </p:cNvSpPr>
          <p:nvPr>
            <p:ph type="body" sz="half" idx="1"/>
          </p:nvPr>
        </p:nvSpPr>
        <p:spPr>
          <a:xfrm>
            <a:off x="5183717" y="987426"/>
            <a:ext cx="6172201" cy="4873625"/>
          </a:xfrm>
          <a:prstGeom prst="rect">
            <a:avLst/>
          </a:prstGeom>
        </p:spPr>
        <p:txBody>
          <a:bodyPr/>
          <a:lstStyle>
            <a:lvl1pPr marL="228600" indent="-228600" defTabSz="914400">
              <a:lnSpc>
                <a:spcPct val="90000"/>
              </a:lnSpc>
              <a:spcBef>
                <a:spcPts val="1000"/>
              </a:spcBef>
            </a:lvl1pPr>
            <a:lvl2pPr marL="718457" indent="-261257" defTabSz="914400">
              <a:lnSpc>
                <a:spcPct val="90000"/>
              </a:lnSpc>
              <a:spcBef>
                <a:spcPts val="1000"/>
              </a:spcBef>
              <a:buChar char="•"/>
            </a:lvl2pPr>
            <a:lvl3pPr defTabSz="914400">
              <a:lnSpc>
                <a:spcPct val="90000"/>
              </a:lnSpc>
              <a:spcBef>
                <a:spcPts val="1000"/>
              </a:spcBef>
            </a:lvl3pPr>
            <a:lvl4pPr defTabSz="914400">
              <a:lnSpc>
                <a:spcPct val="90000"/>
              </a:lnSpc>
              <a:spcBef>
                <a:spcPts val="1000"/>
              </a:spcBef>
              <a:buChar char="•"/>
            </a:lvl4pPr>
            <a:lvl5pPr defTabSz="914400">
              <a:lnSpc>
                <a:spcPct val="90000"/>
              </a:lnSpc>
              <a:spcBef>
                <a:spcPts val="1000"/>
              </a:spcBef>
              <a:buChar char="•"/>
            </a:lvl5pPr>
          </a:lstStyle>
          <a:p>
            <a:r>
              <a:t>Body Level One</a:t>
            </a:r>
          </a:p>
          <a:p>
            <a:pPr lvl="1"/>
            <a:r>
              <a:t>Body Level Two</a:t>
            </a:r>
          </a:p>
          <a:p>
            <a:pPr lvl="2"/>
            <a:r>
              <a:t>Body Level Three</a:t>
            </a:r>
          </a:p>
          <a:p>
            <a:pPr lvl="3"/>
            <a:r>
              <a:t>Body Level Four</a:t>
            </a:r>
          </a:p>
          <a:p>
            <a:pPr lvl="4"/>
            <a:r>
              <a:t>Body Level Five</a:t>
            </a:r>
          </a:p>
        </p:txBody>
      </p:sp>
      <p:sp>
        <p:nvSpPr>
          <p:cNvPr id="174" name="Text Placeholder 3"/>
          <p:cNvSpPr>
            <a:spLocks noGrp="1"/>
          </p:cNvSpPr>
          <p:nvPr>
            <p:ph type="body" sz="quarter" idx="13"/>
          </p:nvPr>
        </p:nvSpPr>
        <p:spPr>
          <a:xfrm>
            <a:off x="840316" y="2057400"/>
            <a:ext cx="3932768" cy="3811588"/>
          </a:xfrm>
          <a:prstGeom prst="rect">
            <a:avLst/>
          </a:prstGeom>
        </p:spPr>
        <p:txBody>
          <a:bodyPr/>
          <a:lstStyle>
            <a:lvl1pPr marL="0" indent="0" defTabSz="914400">
              <a:lnSpc>
                <a:spcPct val="90000"/>
              </a:lnSpc>
              <a:spcBef>
                <a:spcPts val="1000"/>
              </a:spcBef>
              <a:buSzTx/>
              <a:buFontTx/>
              <a:buNone/>
              <a:defRPr sz="1600"/>
            </a:lvl1pPr>
          </a:lstStyle>
          <a:p>
            <a:pPr marL="0" indent="0" defTabSz="914400">
              <a:lnSpc>
                <a:spcPct val="90000"/>
              </a:lnSpc>
              <a:spcBef>
                <a:spcPts val="1000"/>
              </a:spcBef>
              <a:buSzTx/>
              <a:buFontTx/>
              <a:buNone/>
              <a:defRPr sz="1600"/>
            </a:pPr>
            <a:endParaRPr/>
          </a:p>
        </p:txBody>
      </p:sp>
      <p:sp>
        <p:nvSpPr>
          <p:cNvPr id="175"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840316" y="457200"/>
            <a:ext cx="3932768" cy="1600200"/>
          </a:xfrm>
          <a:prstGeom prst="rect">
            <a:avLst/>
          </a:prstGeom>
        </p:spPr>
        <p:txBody>
          <a:bodyPr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83" name="Picture Placeholder 2"/>
          <p:cNvSpPr>
            <a:spLocks noGrp="1"/>
          </p:cNvSpPr>
          <p:nvPr>
            <p:ph type="pic" sz="half" idx="13"/>
          </p:nvPr>
        </p:nvSpPr>
        <p:spPr>
          <a:xfrm>
            <a:off x="5183717" y="987426"/>
            <a:ext cx="6172201" cy="4873625"/>
          </a:xfrm>
          <a:prstGeom prst="rect">
            <a:avLst/>
          </a:prstGeom>
        </p:spPr>
        <p:txBody>
          <a:bodyPr lIns="91439" rIns="91439">
            <a:noAutofit/>
          </a:bodyPr>
          <a:lstStyle/>
          <a:p>
            <a:endParaRPr/>
          </a:p>
        </p:txBody>
      </p:sp>
      <p:sp>
        <p:nvSpPr>
          <p:cNvPr id="184" name="Body Level One…"/>
          <p:cNvSpPr txBox="1">
            <a:spLocks noGrp="1"/>
          </p:cNvSpPr>
          <p:nvPr>
            <p:ph type="body" sz="quarter" idx="1"/>
          </p:nvPr>
        </p:nvSpPr>
        <p:spPr>
          <a:xfrm>
            <a:off x="840316" y="2057400"/>
            <a:ext cx="3932768" cy="3811588"/>
          </a:xfrm>
          <a:prstGeom prst="rect">
            <a:avLst/>
          </a:prstGeom>
        </p:spPr>
        <p:txBody>
          <a:bodyPr/>
          <a:lstStyle>
            <a:lvl1pPr marL="0" indent="0" defTabSz="914400">
              <a:lnSpc>
                <a:spcPct val="90000"/>
              </a:lnSpc>
              <a:spcBef>
                <a:spcPts val="1000"/>
              </a:spcBef>
              <a:buSzTx/>
              <a:buFontTx/>
              <a:buNone/>
              <a:defRPr sz="1600"/>
            </a:lvl1pPr>
            <a:lvl2pPr marL="0" indent="457200" defTabSz="914400">
              <a:lnSpc>
                <a:spcPct val="90000"/>
              </a:lnSpc>
              <a:spcBef>
                <a:spcPts val="1000"/>
              </a:spcBef>
              <a:buSzTx/>
              <a:buFontTx/>
              <a:buNone/>
              <a:defRPr sz="1600"/>
            </a:lvl2pPr>
            <a:lvl3pPr marL="0" indent="914400" defTabSz="914400">
              <a:lnSpc>
                <a:spcPct val="90000"/>
              </a:lnSpc>
              <a:spcBef>
                <a:spcPts val="1000"/>
              </a:spcBef>
              <a:buSzTx/>
              <a:buFontTx/>
              <a:buNone/>
              <a:defRPr sz="1600"/>
            </a:lvl3pPr>
            <a:lvl4pPr marL="0" indent="1371600" defTabSz="914400">
              <a:lnSpc>
                <a:spcPct val="90000"/>
              </a:lnSpc>
              <a:spcBef>
                <a:spcPts val="1000"/>
              </a:spcBef>
              <a:buSzTx/>
              <a:buFontTx/>
              <a:buNone/>
              <a:defRPr sz="1600"/>
            </a:lvl4pPr>
            <a:lvl5pPr marL="0" indent="1828800" defTabSz="914400">
              <a:lnSpc>
                <a:spcPct val="90000"/>
              </a:lnSpc>
              <a:spcBef>
                <a:spcPts val="10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838200" y="365126"/>
            <a:ext cx="10515600" cy="1325563"/>
          </a:xfrm>
          <a:prstGeom prst="rect">
            <a:avLst/>
          </a:prstGeom>
        </p:spPr>
        <p:txBody>
          <a:bodyPr/>
          <a:lstStyle>
            <a:lvl1pPr algn="l" defTabSz="914400">
              <a:lnSpc>
                <a:spcPct val="90000"/>
              </a:lnSpc>
              <a:defRPr>
                <a:latin typeface="Calibri Light"/>
                <a:ea typeface="Calibri Light"/>
                <a:cs typeface="Calibri Light"/>
                <a:sym typeface="Calibri Light"/>
              </a:defRPr>
            </a:lvl1pPr>
          </a:lstStyle>
          <a:p>
            <a:r>
              <a:t>Title Text</a:t>
            </a:r>
          </a:p>
        </p:txBody>
      </p:sp>
      <p:sp>
        <p:nvSpPr>
          <p:cNvPr id="193" name="Body Level One…"/>
          <p:cNvSpPr txBox="1">
            <a:spLocks noGrp="1"/>
          </p:cNvSpPr>
          <p:nvPr>
            <p:ph type="body" idx="1"/>
          </p:nvPr>
        </p:nvSpPr>
        <p:spPr>
          <a:xfrm>
            <a:off x="838200" y="1825625"/>
            <a:ext cx="10515600" cy="4351338"/>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201" name="Title Text"/>
          <p:cNvSpPr txBox="1">
            <a:spLocks noGrp="1"/>
          </p:cNvSpPr>
          <p:nvPr>
            <p:ph type="title"/>
          </p:nvPr>
        </p:nvSpPr>
        <p:spPr>
          <a:xfrm>
            <a:off x="8724901" y="365125"/>
            <a:ext cx="2628900" cy="5811838"/>
          </a:xfrm>
          <a:prstGeom prst="rect">
            <a:avLst/>
          </a:prstGeom>
        </p:spPr>
        <p:txBody>
          <a:bodyPr/>
          <a:lstStyle>
            <a:lvl1pPr algn="l" defTabSz="914400">
              <a:lnSpc>
                <a:spcPct val="90000"/>
              </a:lnSpc>
              <a:defRPr>
                <a:latin typeface="Calibri Light"/>
                <a:ea typeface="Calibri Light"/>
                <a:cs typeface="Calibri Light"/>
                <a:sym typeface="Calibri Light"/>
              </a:defRPr>
            </a:lvl1pPr>
          </a:lstStyle>
          <a:p>
            <a:r>
              <a:t>Title Text</a:t>
            </a:r>
          </a:p>
        </p:txBody>
      </p:sp>
      <p:sp>
        <p:nvSpPr>
          <p:cNvPr id="202" name="Body Level One…"/>
          <p:cNvSpPr txBox="1">
            <a:spLocks noGrp="1"/>
          </p:cNvSpPr>
          <p:nvPr>
            <p:ph type="body" idx="1"/>
          </p:nvPr>
        </p:nvSpPr>
        <p:spPr>
          <a:xfrm>
            <a:off x="838201" y="365125"/>
            <a:ext cx="7683500" cy="5811838"/>
          </a:xfrm>
          <a:prstGeom prst="rect">
            <a:avLst/>
          </a:prstGeom>
        </p:spPr>
        <p:txBody>
          <a:bodyPr/>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9" indent="-320039"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xfrm>
            <a:off x="11078729" y="6400414"/>
            <a:ext cx="275073" cy="276999"/>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63084" y="4406901"/>
            <a:ext cx="10363201" cy="1362075"/>
          </a:xfrm>
          <a:prstGeom prst="rect">
            <a:avLst/>
          </a:prstGeom>
        </p:spPr>
        <p:txBody>
          <a:bodyPr anchor="t"/>
          <a:lstStyle>
            <a:lvl1pPr algn="l">
              <a:defRPr sz="4000" b="1" cap="all"/>
            </a:lvl1pPr>
          </a:lstStyle>
          <a:p>
            <a:r>
              <a:t>Title Text</a:t>
            </a:r>
          </a:p>
        </p:txBody>
      </p:sp>
      <p:sp>
        <p:nvSpPr>
          <p:cNvPr id="31"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13"/>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609600" y="273050"/>
            <a:ext cx="4011085" cy="1162050"/>
          </a:xfrm>
          <a:prstGeom prst="rect">
            <a:avLst/>
          </a:prstGeom>
        </p:spPr>
        <p:txBody>
          <a:bodyPr anchor="b"/>
          <a:lstStyle>
            <a:lvl1pPr algn="l">
              <a:defRPr sz="2000" b="1"/>
            </a:lvl1pPr>
          </a:lstStyle>
          <a:p>
            <a:r>
              <a:t>Title Text</a:t>
            </a:r>
          </a:p>
        </p:txBody>
      </p:sp>
      <p:sp>
        <p:nvSpPr>
          <p:cNvPr id="74" name="Body Level One…"/>
          <p:cNvSpPr txBox="1">
            <a:spLocks noGrp="1"/>
          </p:cNvSpPr>
          <p:nvPr>
            <p:ph type="body" idx="1"/>
          </p:nvPr>
        </p:nvSpPr>
        <p:spPr>
          <a:xfrm>
            <a:off x="4766733" y="273051"/>
            <a:ext cx="6815667"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Text Placeholder 3"/>
          <p:cNvSpPr>
            <a:spLocks noGrp="1"/>
          </p:cNvSpPr>
          <p:nvPr>
            <p:ph type="body" sz="half" idx="13"/>
          </p:nvPr>
        </p:nvSpPr>
        <p:spPr>
          <a:xfrm>
            <a:off x="609599" y="1435101"/>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2389718" y="4800600"/>
            <a:ext cx="7315201" cy="566738"/>
          </a:xfrm>
          <a:prstGeom prst="rect">
            <a:avLst/>
          </a:prstGeom>
        </p:spPr>
        <p:txBody>
          <a:bodyPr anchor="b"/>
          <a:lstStyle>
            <a:lvl1pPr algn="l">
              <a:defRPr sz="2000" b="1"/>
            </a:lvl1pPr>
          </a:lstStyle>
          <a:p>
            <a:r>
              <a:t>Title Text</a:t>
            </a:r>
          </a:p>
        </p:txBody>
      </p:sp>
      <p:sp>
        <p:nvSpPr>
          <p:cNvPr id="84" name="Picture Placeholder 2"/>
          <p:cNvSpPr>
            <a:spLocks noGrp="1"/>
          </p:cNvSpPr>
          <p:nvPr>
            <p:ph type="pic" sz="half" idx="13"/>
          </p:nvPr>
        </p:nvSpPr>
        <p:spPr>
          <a:xfrm>
            <a:off x="2389718" y="612775"/>
            <a:ext cx="7315201" cy="4114800"/>
          </a:xfrm>
          <a:prstGeom prst="rect">
            <a:avLst/>
          </a:prstGeom>
        </p:spPr>
        <p:txBody>
          <a:bodyPr lIns="91439" rIns="91439">
            <a:noAutofit/>
          </a:bodyPr>
          <a:lstStyle/>
          <a:p>
            <a:endParaRPr/>
          </a:p>
        </p:txBody>
      </p:sp>
      <p:sp>
        <p:nvSpPr>
          <p:cNvPr id="85" name="Body Level One…"/>
          <p:cNvSpPr txBox="1">
            <a:spLocks noGrp="1"/>
          </p:cNvSpPr>
          <p:nvPr>
            <p:ph type="body" sz="quarter" idx="1"/>
          </p:nvPr>
        </p:nvSpPr>
        <p:spPr>
          <a:xfrm>
            <a:off x="2389718" y="5367338"/>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07329" y="6400414"/>
            <a:ext cx="275073"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slide" Target="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mailto:customerservices@iop.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0.m4a"/><Relationship Id="rId7" Type="http://schemas.openxmlformats.org/officeDocument/2006/relationships/hyperlink" Target="http://iopscience.iop.org/bookListInfo/author-webinars" TargetMode="External"/><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hyperlink" Target="https://publishingsupport.iopscience.iop.org/video-abstracts" TargetMode="Externa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Layout" Target="../slideLayouts/slideLayout2.xml"/><Relationship Id="rId7" Type="http://schemas.openxmlformats.org/officeDocument/2006/relationships/hyperlink" Target="http://ioppublishing.org/contacts/" TargetMode="Externa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hyperlink" Target="mailto:customerservices@ioppublishing.org" TargetMode="External"/><Relationship Id="rId5" Type="http://schemas.openxmlformats.org/officeDocument/2006/relationships/hyperlink" Target="http://www.iop.org/" TargetMode="External"/><Relationship Id="rId4" Type="http://schemas.openxmlformats.org/officeDocument/2006/relationships/hyperlink" Target="http://iopscience.iop.org/page/accessibility"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slide" Target="slide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6C51B0-7A55-AF65-F7D5-7C010A35A1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047"/>
            <a:ext cx="12202772" cy="6851953"/>
          </a:xfrm>
          <a:prstGeom prst="rect">
            <a:avLst/>
          </a:prstGeom>
        </p:spPr>
      </p:pic>
      <p:sp>
        <p:nvSpPr>
          <p:cNvPr id="213" name="Rectangle 7"/>
          <p:cNvSpPr txBox="1"/>
          <p:nvPr/>
        </p:nvSpPr>
        <p:spPr>
          <a:xfrm>
            <a:off x="313014" y="929293"/>
            <a:ext cx="5376864" cy="643766"/>
          </a:xfrm>
          <a:prstGeom prst="rect">
            <a:avLst/>
          </a:prstGeom>
          <a:ln w="12700">
            <a:miter lim="400000"/>
          </a:ln>
          <a:extLst>
            <a:ext uri="{C572A759-6A51-4108-AA02-DFA0A04FC94B}">
              <ma14:wrappingTextBoxFlag xmlns:ma14="http://schemas.microsoft.com/office/mac/drawingml/2011/main" xmlns="" val="1"/>
            </a:ext>
          </a:extLst>
        </p:spPr>
        <p:txBody>
          <a:bodyPr lIns="44450" tIns="44450" rIns="44450" bIns="44450">
            <a:spAutoFit/>
          </a:bodyPr>
          <a:lstStyle>
            <a:lvl1pPr algn="ctr">
              <a:defRPr sz="4800" b="1"/>
            </a:lvl1pPr>
          </a:lstStyle>
          <a:p>
            <a:pPr algn="l"/>
            <a:r>
              <a:rPr lang="zh-CN" altLang="en-US" sz="3600" b="0" dirty="0">
                <a:solidFill>
                  <a:schemeClr val="bg1"/>
                </a:solidFill>
                <a:latin typeface="Calibri Light" panose="020F0302020204030204" pitchFamily="34" charset="0"/>
                <a:cs typeface="Calibri Light" panose="020F0302020204030204" pitchFamily="34" charset="0"/>
              </a:rPr>
              <a:t>平台使用指南</a:t>
            </a:r>
            <a:endParaRPr sz="3600" b="0" dirty="0">
              <a:solidFill>
                <a:schemeClr val="bg1"/>
              </a:solidFill>
              <a:latin typeface="Calibri Light" panose="020F0302020204030204" pitchFamily="34" charset="0"/>
              <a:cs typeface="Calibri Light" panose="020F0302020204030204" pitchFamily="34" charset="0"/>
            </a:endParaRPr>
          </a:p>
        </p:txBody>
      </p:sp>
      <p:pic>
        <p:nvPicPr>
          <p:cNvPr id="5" name="Audio 4">
            <a:hlinkClick r:id="" action="ppaction://media"/>
            <a:extLst>
              <a:ext uri="{FF2B5EF4-FFF2-40B4-BE49-F238E27FC236}">
                <a16:creationId xmlns:a16="http://schemas.microsoft.com/office/drawing/2014/main" id="{260BB0C9-14DF-12EB-59FF-AE7B89163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1277" y="6288289"/>
            <a:ext cx="406400" cy="406400"/>
          </a:xfrm>
          <a:prstGeom prst="rect">
            <a:avLst/>
          </a:prstGeom>
        </p:spPr>
      </p:pic>
      <p:pic>
        <p:nvPicPr>
          <p:cNvPr id="14" name="Picture 13">
            <a:extLst>
              <a:ext uri="{FF2B5EF4-FFF2-40B4-BE49-F238E27FC236}">
                <a16:creationId xmlns:a16="http://schemas.microsoft.com/office/drawing/2014/main" id="{DAAFF1C9-15CF-3C32-CA51-02D012AE9AEB}"/>
              </a:ext>
            </a:extLst>
          </p:cNvPr>
          <p:cNvPicPr>
            <a:picLocks noChangeAspect="1"/>
          </p:cNvPicPr>
          <p:nvPr/>
        </p:nvPicPr>
        <p:blipFill>
          <a:blip r:embed="rId6"/>
          <a:stretch>
            <a:fillRect/>
          </a:stretch>
        </p:blipFill>
        <p:spPr>
          <a:xfrm>
            <a:off x="218384" y="1491972"/>
            <a:ext cx="5569819" cy="1420193"/>
          </a:xfrm>
          <a:prstGeom prst="rect">
            <a:avLst/>
          </a:prstGeom>
        </p:spPr>
      </p:pic>
      <p:sp>
        <p:nvSpPr>
          <p:cNvPr id="15" name="TextBox 14">
            <a:extLst>
              <a:ext uri="{FF2B5EF4-FFF2-40B4-BE49-F238E27FC236}">
                <a16:creationId xmlns:a16="http://schemas.microsoft.com/office/drawing/2014/main" id="{21702F3C-27CB-8AAD-D970-0CA9E1B4D6DA}"/>
              </a:ext>
            </a:extLst>
          </p:cNvPr>
          <p:cNvSpPr txBox="1"/>
          <p:nvPr/>
        </p:nvSpPr>
        <p:spPr>
          <a:xfrm>
            <a:off x="334785" y="3025757"/>
            <a:ext cx="317041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j-lt"/>
                <a:ea typeface="+mj-ea"/>
                <a:cs typeface="+mj-cs"/>
                <a:sym typeface="Calibri"/>
              </a:rPr>
              <a:t>iopscience.org</a:t>
            </a:r>
            <a:endParaRPr kumimoji="0" lang="en-US" sz="2800" b="0" i="0" u="none" strike="noStrike" cap="none" spc="0" normalizeH="0" baseline="0" dirty="0">
              <a:ln>
                <a:noFill/>
              </a:ln>
              <a:solidFill>
                <a:schemeClr val="bg1"/>
              </a:solidFill>
              <a:effectLst/>
              <a:uFillTx/>
              <a:latin typeface="+mj-lt"/>
              <a:ea typeface="+mj-ea"/>
              <a:cs typeface="+mj-cs"/>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Tm="4955">
        <p:fade/>
      </p:transition>
    </mc:Choice>
    <mc:Fallback xmlns="">
      <p:transition spd="med" advTm="49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93B074-8314-9BE4-9395-62FED0E009BD}"/>
              </a:ext>
            </a:extLst>
          </p:cNvPr>
          <p:cNvSpPr/>
          <p:nvPr/>
        </p:nvSpPr>
        <p:spPr>
          <a:xfrm>
            <a:off x="407987" y="1219199"/>
            <a:ext cx="11376026" cy="1510146"/>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4" name="Picture 3">
            <a:extLst>
              <a:ext uri="{FF2B5EF4-FFF2-40B4-BE49-F238E27FC236}">
                <a16:creationId xmlns:a16="http://schemas.microsoft.com/office/drawing/2014/main" id="{C973EB85-E995-EA9F-6CF9-CF45F4AFDE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5198" y="2851016"/>
            <a:ext cx="7221603" cy="3664332"/>
          </a:xfrm>
          <a:prstGeom prst="rect">
            <a:avLst/>
          </a:prstGeom>
          <a:ln w="9525">
            <a:solidFill>
              <a:schemeClr val="tx2"/>
            </a:solidFill>
          </a:ln>
          <a:effectLst>
            <a:outerShdw blurRad="50800" dist="38100" dir="2700000" algn="tl" rotWithShape="0">
              <a:prstClr val="black">
                <a:alpha val="40000"/>
              </a:prstClr>
            </a:outerShdw>
          </a:effectLst>
        </p:spPr>
      </p:pic>
      <p:sp>
        <p:nvSpPr>
          <p:cNvPr id="458" name="TextBox 7"/>
          <p:cNvSpPr txBox="1"/>
          <p:nvPr/>
        </p:nvSpPr>
        <p:spPr>
          <a:xfrm>
            <a:off x="499803" y="1329246"/>
            <a:ext cx="11179579"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当您查看某篇特定论文的页面时，您将会遇到以下两种情况中的一种：</a:t>
            </a:r>
            <a:r>
              <a:rPr sz="2000" dirty="0"/>
              <a:t>  </a:t>
            </a:r>
          </a:p>
          <a:p>
            <a:pPr>
              <a:buClr>
                <a:srgbClr val="0076B7"/>
              </a:buClr>
              <a:buSzPct val="100000"/>
              <a:defRPr sz="1600"/>
            </a:pPr>
            <a:endParaRPr lang="en-US" altLang="zh-CN" sz="2000" dirty="0"/>
          </a:p>
          <a:p>
            <a:pPr>
              <a:buClr>
                <a:srgbClr val="0076B7"/>
              </a:buClr>
              <a:buSzPct val="100000"/>
              <a:defRPr sz="1600"/>
            </a:pPr>
            <a:r>
              <a:rPr lang="zh-CN" altLang="en-US" sz="2000" dirty="0"/>
              <a:t>如果您有该篇论文的获取权限（通过图书馆订阅）或该论文是以开放获取方式发表，您将能够下载该篇论文的 </a:t>
            </a:r>
            <a:r>
              <a:rPr lang="en-US" altLang="zh-CN" sz="2000" dirty="0"/>
              <a:t>PDF </a:t>
            </a:r>
            <a:r>
              <a:rPr lang="zh-CN" altLang="en-US" sz="2000" dirty="0"/>
              <a:t>版本全文。</a:t>
            </a:r>
          </a:p>
        </p:txBody>
      </p:sp>
      <p:sp>
        <p:nvSpPr>
          <p:cNvPr id="459" name="TextBox 11"/>
          <p:cNvSpPr txBox="1"/>
          <p:nvPr/>
        </p:nvSpPr>
        <p:spPr>
          <a:xfrm>
            <a:off x="4569280" y="5084763"/>
            <a:ext cx="2328477" cy="1169551"/>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0076B7"/>
                </a:solidFill>
              </a:defRPr>
            </a:lvl1pPr>
          </a:lstStyle>
          <a:p>
            <a:pPr marL="88900"/>
            <a:r>
              <a:rPr lang="zh-CN" altLang="en-US" sz="1400" dirty="0">
                <a:solidFill>
                  <a:srgbClr val="EC6608"/>
                </a:solidFill>
              </a:rPr>
              <a:t>如果您所在单位的图书馆购买了机构访问权限或者您直接购买了文章，那么您就可以查看和下载该篇论文的 </a:t>
            </a:r>
            <a:r>
              <a:rPr lang="en-US" altLang="zh-CN" sz="1400" dirty="0">
                <a:solidFill>
                  <a:srgbClr val="EC6608"/>
                </a:solidFill>
              </a:rPr>
              <a:t>PDF </a:t>
            </a:r>
            <a:r>
              <a:rPr lang="zh-CN" altLang="en-US" sz="1400" dirty="0">
                <a:solidFill>
                  <a:srgbClr val="EC6608"/>
                </a:solidFill>
              </a:rPr>
              <a:t>全文。</a:t>
            </a:r>
          </a:p>
        </p:txBody>
      </p:sp>
      <p:sp>
        <p:nvSpPr>
          <p:cNvPr id="2" name="Rectangle 1">
            <a:extLst>
              <a:ext uri="{FF2B5EF4-FFF2-40B4-BE49-F238E27FC236}">
                <a16:creationId xmlns:a16="http://schemas.microsoft.com/office/drawing/2014/main" id="{139F3DB7-A188-DE46-923D-2D7B31B43957}"/>
              </a:ext>
            </a:extLst>
          </p:cNvPr>
          <p:cNvSpPr/>
          <p:nvPr/>
        </p:nvSpPr>
        <p:spPr>
          <a:xfrm>
            <a:off x="2566540" y="5087454"/>
            <a:ext cx="960699" cy="369330"/>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3" name="Audio 2">
            <a:hlinkClick r:id="" action="ppaction://media"/>
            <a:extLst>
              <a:ext uri="{FF2B5EF4-FFF2-40B4-BE49-F238E27FC236}">
                <a16:creationId xmlns:a16="http://schemas.microsoft.com/office/drawing/2014/main" id="{8843406E-1AB9-CF0D-B9E1-37C13D0018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633" y="6378897"/>
            <a:ext cx="406400" cy="406400"/>
          </a:xfrm>
          <a:prstGeom prst="rect">
            <a:avLst/>
          </a:prstGeom>
        </p:spPr>
      </p:pic>
      <p:sp>
        <p:nvSpPr>
          <p:cNvPr id="5" name="TextBox 17">
            <a:extLst>
              <a:ext uri="{FF2B5EF4-FFF2-40B4-BE49-F238E27FC236}">
                <a16:creationId xmlns:a16="http://schemas.microsoft.com/office/drawing/2014/main" id="{289DA012-FA47-44AA-4145-CDD536244389}"/>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论文页面</a:t>
            </a:r>
          </a:p>
        </p:txBody>
      </p:sp>
    </p:spTree>
  </p:cSld>
  <p:clrMapOvr>
    <a:masterClrMapping/>
  </p:clrMapOvr>
  <mc:AlternateContent xmlns:mc="http://schemas.openxmlformats.org/markup-compatibility/2006" xmlns:p14="http://schemas.microsoft.com/office/powerpoint/2010/main">
    <mc:Choice Requires="p14">
      <p:transition spd="med" p14:dur="700" advTm="18539">
        <p:fade/>
      </p:transition>
    </mc:Choice>
    <mc:Fallback xmlns="">
      <p:transition spd="med" advTm="18539">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9"/>
                                        </p:tgtEl>
                                        <p:attrNameLst>
                                          <p:attrName>style.visibility</p:attrName>
                                        </p:attrNameLst>
                                      </p:cBhvr>
                                      <p:to>
                                        <p:strVal val="visible"/>
                                      </p:to>
                                    </p:set>
                                    <p:animEffect transition="in" filter="fade">
                                      <p:cBhvr>
                                        <p:cTn id="12" dur="500"/>
                                        <p:tgtEl>
                                          <p:spTgt spid="459"/>
                                        </p:tgtEl>
                                      </p:cBhvr>
                                    </p:animEffect>
                                  </p:childTnLst>
                                </p:cTn>
                              </p:par>
                            </p:childTnLst>
                          </p:cTn>
                        </p:par>
                      </p:childTnLst>
                    </p:cTn>
                  </p:par>
                </p:childTnLst>
              </p:cTn>
              <p:nextCondLst>
                <p:cond evt="onClick" delay="0">
                  <p:tgtEl>
                    <p:spTgt spid="2"/>
                  </p:tgtEl>
                </p:cond>
              </p:nextCondLst>
            </p:seq>
            <p:audio isNarration="1">
              <p:cMediaNode vol="100000" showWhenStopped="0">
                <p:cTn id="13" fill="hold" display="0">
                  <p:stCondLst>
                    <p:cond delay="indefinite"/>
                  </p:stCondLst>
                  <p:endCondLst>
                    <p:cond evt="onStopAudio" delay="0">
                      <p:tgtEl>
                        <p:sldTgt/>
                      </p:tgtEl>
                    </p:cond>
                  </p:endCondLst>
                </p:cTn>
                <p:tgtEl>
                  <p:spTgt spid="3"/>
                </p:tgtEl>
              </p:cMediaNode>
            </p:audio>
          </p:childTnLst>
        </p:cTn>
      </p:par>
    </p:tnLst>
    <p:bldLst>
      <p:bldP spid="45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804DE9-34D8-C829-B74E-9A566B851BDA}"/>
              </a:ext>
            </a:extLst>
          </p:cNvPr>
          <p:cNvSpPr/>
          <p:nvPr/>
        </p:nvSpPr>
        <p:spPr>
          <a:xfrm>
            <a:off x="407987" y="1219200"/>
            <a:ext cx="6383105" cy="609600"/>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58" name="TextBox 7"/>
          <p:cNvSpPr txBox="1"/>
          <p:nvPr/>
        </p:nvSpPr>
        <p:spPr>
          <a:xfrm>
            <a:off x="378752" y="1061775"/>
            <a:ext cx="687474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endParaRPr sz="2000" dirty="0"/>
          </a:p>
          <a:p>
            <a:pPr>
              <a:buClr>
                <a:srgbClr val="0076B7"/>
              </a:buClr>
              <a:buSzPct val="100000"/>
              <a:defRPr sz="1600"/>
            </a:pPr>
            <a:r>
              <a:rPr lang="zh-CN" altLang="en-US" sz="2000" dirty="0"/>
              <a:t>如果您没有获取该篇论文的权限，那么会看到下方的页面</a:t>
            </a:r>
            <a:endParaRPr sz="2000" dirty="0"/>
          </a:p>
        </p:txBody>
      </p:sp>
      <p:pic>
        <p:nvPicPr>
          <p:cNvPr id="5" name="Picture 4">
            <a:extLst>
              <a:ext uri="{FF2B5EF4-FFF2-40B4-BE49-F238E27FC236}">
                <a16:creationId xmlns:a16="http://schemas.microsoft.com/office/drawing/2014/main" id="{FD8F96B0-6FCA-62F2-A17A-7799A2B52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9241" y="2079750"/>
            <a:ext cx="5693517" cy="4487306"/>
          </a:xfrm>
          <a:prstGeom prst="rect">
            <a:avLst/>
          </a:prstGeom>
          <a:ln w="952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F39E2614-074D-ECED-4C94-74E02EECD1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357" y="6200775"/>
            <a:ext cx="406400" cy="406400"/>
          </a:xfrm>
          <a:prstGeom prst="rect">
            <a:avLst/>
          </a:prstGeom>
        </p:spPr>
      </p:pic>
      <p:sp>
        <p:nvSpPr>
          <p:cNvPr id="3" name="TextBox 17">
            <a:extLst>
              <a:ext uri="{FF2B5EF4-FFF2-40B4-BE49-F238E27FC236}">
                <a16:creationId xmlns:a16="http://schemas.microsoft.com/office/drawing/2014/main" id="{0D1B5401-DE52-3CD1-6D62-E3E49445EFC4}"/>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论文页面</a:t>
            </a:r>
          </a:p>
        </p:txBody>
      </p:sp>
      <p:sp>
        <p:nvSpPr>
          <p:cNvPr id="6" name="Rectangle 5">
            <a:extLst>
              <a:ext uri="{FF2B5EF4-FFF2-40B4-BE49-F238E27FC236}">
                <a16:creationId xmlns:a16="http://schemas.microsoft.com/office/drawing/2014/main" id="{27DC1C86-123E-8EE6-EC3A-EB9D174BD572}"/>
              </a:ext>
            </a:extLst>
          </p:cNvPr>
          <p:cNvSpPr/>
          <p:nvPr/>
        </p:nvSpPr>
        <p:spPr>
          <a:xfrm>
            <a:off x="7715895" y="1306980"/>
            <a:ext cx="2766348" cy="1938990"/>
          </a:xfrm>
          <a:prstGeom prst="rect">
            <a:avLst/>
          </a:prstGeom>
          <a:solidFill>
            <a:srgbClr val="FFFFFF"/>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88900">
              <a:buClr>
                <a:srgbClr val="0076B7"/>
              </a:buClr>
              <a:buSzPct val="100000"/>
              <a:defRPr sz="1600"/>
            </a:pPr>
            <a:r>
              <a:rPr lang="zh-CN" altLang="en-US" sz="2000" dirty="0">
                <a:solidFill>
                  <a:srgbClr val="EC6608"/>
                </a:solidFill>
              </a:rPr>
              <a:t>告知您当前没有查看该篇论文的权限，同时也会向您说明获取访问权限的不同途径。您可以选择一种适合的途径并遵循后续的指导。</a:t>
            </a:r>
          </a:p>
        </p:txBody>
      </p:sp>
    </p:spTree>
    <p:extLst>
      <p:ext uri="{BB962C8B-B14F-4D97-AF65-F5344CB8AC3E}">
        <p14:creationId xmlns:p14="http://schemas.microsoft.com/office/powerpoint/2010/main" val="1686810256"/>
      </p:ext>
    </p:extLst>
  </p:cSld>
  <p:clrMapOvr>
    <a:masterClrMapping/>
  </p:clrMapOvr>
  <mc:AlternateContent xmlns:mc="http://schemas.openxmlformats.org/markup-compatibility/2006" xmlns:p14="http://schemas.microsoft.com/office/powerpoint/2010/main">
    <mc:Choice Requires="p14">
      <p:transition spd="med" p14:dur="700" advTm="10482">
        <p:fade/>
      </p:transition>
    </mc:Choice>
    <mc:Fallback xmlns="">
      <p:transition spd="med" advTm="10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B84CDB-53A5-8BA8-FB5B-49D134CCDE71}"/>
              </a:ext>
            </a:extLst>
          </p:cNvPr>
          <p:cNvSpPr/>
          <p:nvPr/>
        </p:nvSpPr>
        <p:spPr>
          <a:xfrm>
            <a:off x="407988" y="1219200"/>
            <a:ext cx="3000230" cy="3560618"/>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75" name="TextBox 13"/>
          <p:cNvSpPr txBox="1"/>
          <p:nvPr/>
        </p:nvSpPr>
        <p:spPr>
          <a:xfrm>
            <a:off x="509298" y="1344034"/>
            <a:ext cx="2708482" cy="22467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要查看所有的</a:t>
            </a:r>
            <a:r>
              <a:rPr lang="en-US" altLang="zh-CN" sz="2000" dirty="0"/>
              <a:t>IOP</a:t>
            </a:r>
            <a:r>
              <a:rPr lang="zh-CN" altLang="en-US" sz="2000" dirty="0"/>
              <a:t>过刊内容，请进入</a:t>
            </a:r>
            <a:r>
              <a:rPr lang="zh-CN" altLang="en-US" sz="2000" b="1" dirty="0">
                <a:solidFill>
                  <a:srgbClr val="0076B7"/>
                </a:solidFill>
              </a:rPr>
              <a:t>期刊 </a:t>
            </a:r>
            <a:r>
              <a:rPr lang="en-US" altLang="zh-CN" sz="2000" b="1" dirty="0">
                <a:solidFill>
                  <a:srgbClr val="0076B7"/>
                </a:solidFill>
              </a:rPr>
              <a:t>(Journals)</a:t>
            </a:r>
            <a:r>
              <a:rPr lang="en-US" altLang="zh-CN" sz="2000" dirty="0"/>
              <a:t> </a:t>
            </a:r>
            <a:r>
              <a:rPr lang="zh-CN" altLang="en-US" sz="2000" dirty="0"/>
              <a:t>列表出并选择 </a:t>
            </a:r>
            <a:r>
              <a:rPr lang="zh-CN" altLang="en-US" sz="2000" b="1" dirty="0">
                <a:solidFill>
                  <a:srgbClr val="0076B7"/>
                </a:solidFill>
              </a:rPr>
              <a:t>过刊标题 </a:t>
            </a:r>
            <a:r>
              <a:rPr lang="en-US" altLang="zh-CN" sz="2000" b="1" dirty="0">
                <a:solidFill>
                  <a:srgbClr val="0076B7"/>
                </a:solidFill>
              </a:rPr>
              <a:t>(Archive titles) </a:t>
            </a:r>
            <a:r>
              <a:rPr lang="zh-CN" altLang="en-US" sz="2000" dirty="0"/>
              <a:t>标签，查看具体的过刊列表以及可获取的过刊出版日期范围。</a:t>
            </a:r>
            <a:endParaRPr dirty="0"/>
          </a:p>
        </p:txBody>
      </p:sp>
      <p:pic>
        <p:nvPicPr>
          <p:cNvPr id="3" name="Picture 2">
            <a:extLst>
              <a:ext uri="{FF2B5EF4-FFF2-40B4-BE49-F238E27FC236}">
                <a16:creationId xmlns:a16="http://schemas.microsoft.com/office/drawing/2014/main" id="{F4457048-A58B-AF65-237A-C7306D16EC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4768" y="1196975"/>
            <a:ext cx="7251285" cy="5099124"/>
          </a:xfrm>
          <a:prstGeom prst="rect">
            <a:avLst/>
          </a:prstGeom>
          <a:ln w="952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DF59180A-02DA-C42B-8409-62DB280570B0}"/>
              </a:ext>
            </a:extLst>
          </p:cNvPr>
          <p:cNvPicPr>
            <a:picLocks noChangeAspect="1"/>
          </p:cNvPicPr>
          <p:nvPr>
            <a:audioFile r:link="rId1"/>
            <p:extLst>
              <p:ext uri="{DAA4B4D4-6D71-4841-9C94-3DE7FCFB9230}">
                <p14:media xmlns:p14="http://schemas.microsoft.com/office/powerpoint/2010/main" r:embed="rId2">
                  <p14:trim st="17352.6371"/>
                </p14:media>
              </p:ext>
            </p:extLst>
          </p:nvPr>
        </p:nvPicPr>
        <p:blipFill>
          <a:blip r:embed="rId5"/>
          <a:stretch>
            <a:fillRect/>
          </a:stretch>
        </p:blipFill>
        <p:spPr>
          <a:xfrm>
            <a:off x="11388020" y="6100229"/>
            <a:ext cx="641684" cy="641684"/>
          </a:xfrm>
          <a:prstGeom prst="rect">
            <a:avLst/>
          </a:prstGeom>
        </p:spPr>
      </p:pic>
      <p:sp>
        <p:nvSpPr>
          <p:cNvPr id="4" name="TextBox 17">
            <a:extLst>
              <a:ext uri="{FF2B5EF4-FFF2-40B4-BE49-F238E27FC236}">
                <a16:creationId xmlns:a16="http://schemas.microsoft.com/office/drawing/2014/main" id="{6E419218-DCE6-3531-6D07-479FE19B0066}"/>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en-US" altLang="zh-CN" sz="2800" b="0" dirty="0"/>
              <a:t>IOP</a:t>
            </a:r>
            <a:r>
              <a:rPr lang="zh-CN" altLang="en-US" sz="2800" b="0" dirty="0"/>
              <a:t>期刊回溯</a:t>
            </a:r>
            <a:endParaRPr sz="2800" b="0" dirty="0"/>
          </a:p>
        </p:txBody>
      </p:sp>
    </p:spTree>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7383CF-AD85-619E-96F0-2B883761A5A7}"/>
              </a:ext>
            </a:extLst>
          </p:cNvPr>
          <p:cNvSpPr/>
          <p:nvPr/>
        </p:nvSpPr>
        <p:spPr>
          <a:xfrm>
            <a:off x="377952" y="1219201"/>
            <a:ext cx="4205161" cy="2209800"/>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87" name="TextBox 1"/>
          <p:cNvSpPr txBox="1"/>
          <p:nvPr/>
        </p:nvSpPr>
        <p:spPr>
          <a:xfrm>
            <a:off x="495443" y="1344034"/>
            <a:ext cx="3900046"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en-US" altLang="zh-CN" sz="2000" dirty="0"/>
              <a:t>IOP</a:t>
            </a:r>
            <a:r>
              <a:rPr lang="zh-CN" altLang="en-US" sz="2000" dirty="0"/>
              <a:t>的学科主题合辑（</a:t>
            </a:r>
            <a:r>
              <a:rPr lang="en-US" altLang="zh-CN" sz="2000" dirty="0"/>
              <a:t>Subject Collections)</a:t>
            </a:r>
            <a:r>
              <a:rPr lang="zh-CN" altLang="en-US" sz="2000" dirty="0"/>
              <a:t>起到了门户的作用，您可以由此访问 </a:t>
            </a:r>
            <a:r>
              <a:rPr lang="en-US" altLang="zh-CN" sz="2000" dirty="0"/>
              <a:t>IOP </a:t>
            </a:r>
            <a:r>
              <a:rPr lang="zh-CN" altLang="en-US" sz="2000" dirty="0"/>
              <a:t>期刊、书籍、会议论文以及旗舰杂志</a:t>
            </a:r>
            <a:r>
              <a:rPr lang="en-US" altLang="zh-CN" sz="2000" dirty="0"/>
              <a:t>《 Physics World 》</a:t>
            </a:r>
            <a:r>
              <a:rPr lang="zh-CN" altLang="en-US" sz="2000" dirty="0"/>
              <a:t>上发表的关于某一特定领域的全部内容。</a:t>
            </a:r>
            <a:endParaRPr sz="2000" dirty="0"/>
          </a:p>
        </p:txBody>
      </p:sp>
      <p:pic>
        <p:nvPicPr>
          <p:cNvPr id="3" name="Picture 2">
            <a:extLst>
              <a:ext uri="{FF2B5EF4-FFF2-40B4-BE49-F238E27FC236}">
                <a16:creationId xmlns:a16="http://schemas.microsoft.com/office/drawing/2014/main" id="{4DA0C49C-1C8C-BD25-A384-097466750B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2117" y="1196975"/>
            <a:ext cx="6367486" cy="5217680"/>
          </a:xfrm>
          <a:prstGeom prst="rect">
            <a:avLst/>
          </a:prstGeom>
          <a:ln w="952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78480BE2-6B3B-D9D1-2C30-FAE4FBE57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5955" y="6343940"/>
            <a:ext cx="406400" cy="406400"/>
          </a:xfrm>
          <a:prstGeom prst="rect">
            <a:avLst/>
          </a:prstGeom>
        </p:spPr>
      </p:pic>
      <p:sp>
        <p:nvSpPr>
          <p:cNvPr id="4" name="TextBox 17">
            <a:extLst>
              <a:ext uri="{FF2B5EF4-FFF2-40B4-BE49-F238E27FC236}">
                <a16:creationId xmlns:a16="http://schemas.microsoft.com/office/drawing/2014/main" id="{900FCC83-6C6A-FDF0-7BDC-530A19AB7634}"/>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学科主题合辑</a:t>
            </a:r>
          </a:p>
        </p:txBody>
      </p:sp>
    </p:spTree>
  </p:cSld>
  <p:clrMapOvr>
    <a:masterClrMapping/>
  </p:clrMapOvr>
  <mc:AlternateContent xmlns:mc="http://schemas.openxmlformats.org/markup-compatibility/2006" xmlns:p14="http://schemas.microsoft.com/office/powerpoint/2010/main">
    <mc:Choice Requires="p14">
      <p:transition spd="med" p14:dur="700" advTm="16240">
        <p:fade/>
      </p:transition>
    </mc:Choice>
    <mc:Fallback xmlns="">
      <p:transition spd="med" advTm="16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4D59A3-277D-1627-597A-15B87692CFF8}"/>
              </a:ext>
            </a:extLst>
          </p:cNvPr>
          <p:cNvSpPr/>
          <p:nvPr/>
        </p:nvSpPr>
        <p:spPr>
          <a:xfrm>
            <a:off x="377951" y="1219201"/>
            <a:ext cx="4205161" cy="3144982"/>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4" name="Picture 3">
            <a:extLst>
              <a:ext uri="{FF2B5EF4-FFF2-40B4-BE49-F238E27FC236}">
                <a16:creationId xmlns:a16="http://schemas.microsoft.com/office/drawing/2014/main" id="{1B44AE84-03D7-36C5-8AAF-F35B71C14C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9839" y="1196975"/>
            <a:ext cx="6924174" cy="4983342"/>
          </a:xfrm>
          <a:prstGeom prst="rect">
            <a:avLst/>
          </a:prstGeom>
          <a:ln w="9525">
            <a:solidFill>
              <a:schemeClr val="tx2"/>
            </a:solidFill>
          </a:ln>
          <a:effectLst>
            <a:outerShdw blurRad="50800" dist="38100" dir="2700000" algn="tl" rotWithShape="0">
              <a:prstClr val="black">
                <a:alpha val="40000"/>
              </a:prstClr>
            </a:outerShdw>
          </a:effectLst>
        </p:spPr>
      </p:pic>
      <p:sp>
        <p:nvSpPr>
          <p:cNvPr id="499" name="TextBox 7"/>
          <p:cNvSpPr txBox="1"/>
          <p:nvPr/>
        </p:nvSpPr>
        <p:spPr>
          <a:xfrm>
            <a:off x="407988" y="1338549"/>
            <a:ext cx="4041494" cy="2862322"/>
          </a:xfrm>
          <a:prstGeom prst="rect">
            <a:avLst/>
          </a:prstGeom>
          <a:noFill/>
          <a:ln w="28575">
            <a:noFill/>
          </a:ln>
          <a:extLst>
            <a:ext uri="{C572A759-6A51-4108-AA02-DFA0A04FC94B}">
              <ma14:wrappingTextBoxFlag xmlns:ma14="http://schemas.microsoft.com/office/mac/drawingml/2011/main" xmlns="" val="1"/>
            </a:ext>
          </a:extLst>
        </p:spPr>
        <p:txBody>
          <a:bodyPr wrap="square" lIns="45719" rIns="45719">
            <a:spAutoFit/>
          </a:bodyPr>
          <a:lstStyle/>
          <a:p>
            <a:pPr marL="98425">
              <a:buClr>
                <a:srgbClr val="EC6608"/>
              </a:buClr>
              <a:defRPr sz="1400">
                <a:solidFill>
                  <a:srgbClr val="0076B7"/>
                </a:solidFill>
              </a:defRPr>
            </a:pPr>
            <a:r>
              <a:rPr lang="zh-CN" altLang="en-US" sz="2000" dirty="0">
                <a:solidFill>
                  <a:schemeClr val="tx1"/>
                </a:solidFill>
              </a:rPr>
              <a:t>每一项主题合辑的页面都为您展示了某一特定领域最新进展方面的清晰概览，例如：</a:t>
            </a:r>
          </a:p>
          <a:p>
            <a:pPr marL="441325" indent="-342900">
              <a:buClr>
                <a:schemeClr val="accent1"/>
              </a:buClr>
              <a:buFont typeface="Arial" panose="020B0604020202020204" pitchFamily="34" charset="0"/>
              <a:buChar char="•"/>
              <a:defRPr sz="1400">
                <a:solidFill>
                  <a:srgbClr val="0076B7"/>
                </a:solidFill>
              </a:defRPr>
            </a:pPr>
            <a:r>
              <a:rPr lang="zh-CN" altLang="en-US" sz="2000" dirty="0">
                <a:solidFill>
                  <a:schemeClr val="tx1"/>
                </a:solidFill>
              </a:rPr>
              <a:t>新推出的期刊</a:t>
            </a:r>
          </a:p>
          <a:p>
            <a:pPr marL="441325" indent="-342900">
              <a:buClr>
                <a:schemeClr val="accent1"/>
              </a:buClr>
              <a:buFont typeface="Arial" panose="020B0604020202020204" pitchFamily="34" charset="0"/>
              <a:buChar char="•"/>
              <a:defRPr sz="1400">
                <a:solidFill>
                  <a:srgbClr val="0076B7"/>
                </a:solidFill>
              </a:defRPr>
            </a:pPr>
            <a:r>
              <a:rPr lang="zh-CN" altLang="en-US" sz="2000" dirty="0">
                <a:solidFill>
                  <a:schemeClr val="tx1"/>
                </a:solidFill>
              </a:rPr>
              <a:t>特别资料</a:t>
            </a:r>
          </a:p>
          <a:p>
            <a:pPr marL="441325" indent="-342900">
              <a:buClr>
                <a:schemeClr val="accent1"/>
              </a:buClr>
              <a:buFont typeface="Arial" panose="020B0604020202020204" pitchFamily="34" charset="0"/>
              <a:buChar char="•"/>
              <a:defRPr sz="1400">
                <a:solidFill>
                  <a:srgbClr val="0076B7"/>
                </a:solidFill>
              </a:defRPr>
            </a:pPr>
            <a:r>
              <a:rPr lang="zh-CN" altLang="en-US" sz="2000" dirty="0">
                <a:solidFill>
                  <a:schemeClr val="tx1"/>
                </a:solidFill>
              </a:rPr>
              <a:t>最新亮点</a:t>
            </a:r>
          </a:p>
          <a:p>
            <a:pPr marL="441325" indent="-342900">
              <a:buClr>
                <a:schemeClr val="accent1"/>
              </a:buClr>
              <a:buFont typeface="Arial" panose="020B0604020202020204" pitchFamily="34" charset="0"/>
              <a:buChar char="•"/>
              <a:defRPr sz="1400">
                <a:solidFill>
                  <a:srgbClr val="0076B7"/>
                </a:solidFill>
              </a:defRPr>
            </a:pPr>
            <a:r>
              <a:rPr lang="zh-CN" altLang="en-US" sz="2000" dirty="0">
                <a:solidFill>
                  <a:schemeClr val="tx1"/>
                </a:solidFill>
              </a:rPr>
              <a:t>对最相关的期刊、书籍和其它媒体资料的快速访问。</a:t>
            </a:r>
          </a:p>
          <a:p>
            <a:pPr marL="98425">
              <a:buClr>
                <a:srgbClr val="EC6608"/>
              </a:buClr>
              <a:defRPr sz="1400">
                <a:solidFill>
                  <a:srgbClr val="0076B7"/>
                </a:solidFill>
              </a:defRPr>
            </a:pPr>
            <a:endParaRPr lang="en-US" sz="2000" dirty="0">
              <a:solidFill>
                <a:schemeClr val="tx1"/>
              </a:solidFill>
            </a:endParaRPr>
          </a:p>
        </p:txBody>
      </p:sp>
      <p:pic>
        <p:nvPicPr>
          <p:cNvPr id="2" name="Audio 1">
            <a:hlinkClick r:id="" action="ppaction://media"/>
            <a:extLst>
              <a:ext uri="{FF2B5EF4-FFF2-40B4-BE49-F238E27FC236}">
                <a16:creationId xmlns:a16="http://schemas.microsoft.com/office/drawing/2014/main" id="{1CC5FC65-9D47-01BD-8357-DCFFF4760A06}"/>
              </a:ext>
            </a:extLst>
          </p:cNvPr>
          <p:cNvPicPr>
            <a:picLocks noChangeAspect="1"/>
          </p:cNvPicPr>
          <p:nvPr>
            <a:audioFile r:link="rId1"/>
            <p:extLst>
              <p:ext uri="{DAA4B4D4-6D71-4841-9C94-3DE7FCFB9230}">
                <p14:media xmlns:p14="http://schemas.microsoft.com/office/powerpoint/2010/main" r:embed="rId2">
                  <p14:trim st="15629.3831"/>
                </p14:media>
              </p:ext>
            </p:extLst>
          </p:nvPr>
        </p:nvPicPr>
        <p:blipFill>
          <a:blip r:embed="rId5"/>
          <a:stretch>
            <a:fillRect/>
          </a:stretch>
        </p:blipFill>
        <p:spPr>
          <a:xfrm>
            <a:off x="10129313" y="6335259"/>
            <a:ext cx="406400" cy="406400"/>
          </a:xfrm>
          <a:prstGeom prst="rect">
            <a:avLst/>
          </a:prstGeom>
        </p:spPr>
      </p:pic>
      <p:sp>
        <p:nvSpPr>
          <p:cNvPr id="3" name="TextBox 17">
            <a:extLst>
              <a:ext uri="{FF2B5EF4-FFF2-40B4-BE49-F238E27FC236}">
                <a16:creationId xmlns:a16="http://schemas.microsoft.com/office/drawing/2014/main" id="{64F445BC-6D70-35BE-BBA5-02DE434D5BF9}"/>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学科主题合辑</a:t>
            </a:r>
          </a:p>
        </p:txBody>
      </p:sp>
    </p:spTree>
  </p:cSld>
  <p:clrMapOvr>
    <a:masterClrMapping/>
  </p:clrMapOvr>
  <mc:AlternateContent xmlns:mc="http://schemas.openxmlformats.org/markup-compatibility/2006" xmlns:p14="http://schemas.microsoft.com/office/powerpoint/2010/main">
    <mc:Choice Requires="p14">
      <p:transition spd="med" p14:dur="700" advTm="16000">
        <p:fade/>
      </p:transition>
    </mc:Choice>
    <mc:Fallback xmlns="">
      <p:transition spd="med"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123295-1481-6A48-C2B6-D9CD2A38ACE3}"/>
              </a:ext>
            </a:extLst>
          </p:cNvPr>
          <p:cNvSpPr/>
          <p:nvPr/>
        </p:nvSpPr>
        <p:spPr>
          <a:xfrm>
            <a:off x="407988" y="1219200"/>
            <a:ext cx="11376025" cy="1911927"/>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D5A5E2A5-0FCE-7B01-2E3A-5E1EB880F7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8455" y="3429000"/>
            <a:ext cx="5615456" cy="3205020"/>
          </a:xfrm>
          <a:prstGeom prst="rect">
            <a:avLst/>
          </a:prstGeom>
          <a:ln w="3175">
            <a:solidFill>
              <a:schemeClr val="tx2"/>
            </a:solidFill>
          </a:ln>
          <a:effectLst>
            <a:outerShdw blurRad="50800" dist="38100" dir="2700000" algn="tl" rotWithShape="0">
              <a:prstClr val="black">
                <a:alpha val="40000"/>
              </a:prstClr>
            </a:outerShdw>
          </a:effectLst>
        </p:spPr>
      </p:pic>
      <p:sp>
        <p:nvSpPr>
          <p:cNvPr id="562" name="TextBox 1"/>
          <p:cNvSpPr txBox="1"/>
          <p:nvPr/>
        </p:nvSpPr>
        <p:spPr>
          <a:xfrm>
            <a:off x="495443" y="1342358"/>
            <a:ext cx="10832258" cy="16312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我们的出版支持 </a:t>
            </a:r>
            <a:r>
              <a:rPr lang="en-US" altLang="zh-CN" sz="2000" b="1" dirty="0">
                <a:solidFill>
                  <a:srgbClr val="0076B7"/>
                </a:solidFill>
              </a:rPr>
              <a:t>(Publishing Support) </a:t>
            </a:r>
            <a:r>
              <a:rPr lang="zh-CN" altLang="en-US" sz="2000" dirty="0"/>
              <a:t>页面为作者、审稿人或会议组织者们提供了各种主题的建议和帮助，包括：</a:t>
            </a:r>
            <a:endParaRPr lang="en-US" altLang="zh-CN" sz="2000" dirty="0"/>
          </a:p>
          <a:p>
            <a:pPr marL="342900" indent="-342900">
              <a:buClr>
                <a:schemeClr val="accent1"/>
              </a:buClr>
              <a:buFont typeface="Arial" panose="020B0604020202020204" pitchFamily="34" charset="0"/>
              <a:buChar char="•"/>
              <a:defRPr sz="1600"/>
            </a:pPr>
            <a:r>
              <a:rPr lang="zh-CN" altLang="en-US" sz="2000" dirty="0"/>
              <a:t>作者指南、稿件跟踪</a:t>
            </a:r>
            <a:endParaRPr lang="en-US" altLang="zh-CN" sz="2000" dirty="0"/>
          </a:p>
          <a:p>
            <a:pPr marL="342900" indent="-342900">
              <a:buClr>
                <a:schemeClr val="accent1"/>
              </a:buClr>
              <a:buFont typeface="Arial" panose="020B0604020202020204" pitchFamily="34" charset="0"/>
              <a:buChar char="•"/>
              <a:defRPr sz="1600"/>
            </a:pPr>
            <a:r>
              <a:rPr lang="zh-CN" altLang="en-US" sz="2000" dirty="0"/>
              <a:t>作者网络讲座</a:t>
            </a:r>
          </a:p>
          <a:p>
            <a:pPr marL="342900" indent="-342900">
              <a:buClr>
                <a:schemeClr val="accent1"/>
              </a:buClr>
              <a:buFont typeface="Arial" panose="020B0604020202020204" pitchFamily="34" charset="0"/>
              <a:buChar char="•"/>
              <a:defRPr sz="1600"/>
            </a:pPr>
            <a:r>
              <a:rPr lang="zh-CN" altLang="en-US" sz="2000" dirty="0"/>
              <a:t>审稿指南</a:t>
            </a:r>
          </a:p>
        </p:txBody>
      </p:sp>
      <p:sp>
        <p:nvSpPr>
          <p:cNvPr id="565" name="TextBox 7"/>
          <p:cNvSpPr txBox="1"/>
          <p:nvPr/>
        </p:nvSpPr>
        <p:spPr>
          <a:xfrm>
            <a:off x="7697277" y="4002319"/>
            <a:ext cx="2596651" cy="646331"/>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400">
                <a:solidFill>
                  <a:srgbClr val="0076B7"/>
                </a:solidFill>
              </a:defRPr>
            </a:lvl1pPr>
          </a:lstStyle>
          <a:p>
            <a:pPr marL="90488" indent="-1588"/>
            <a:r>
              <a:rPr lang="zh-CN" altLang="en-US" sz="1800" dirty="0">
                <a:solidFill>
                  <a:srgbClr val="EC6608"/>
                </a:solidFill>
              </a:rPr>
              <a:t>了解您所提交稿件所处于的审稿阶段</a:t>
            </a:r>
          </a:p>
        </p:txBody>
      </p:sp>
      <p:sp>
        <p:nvSpPr>
          <p:cNvPr id="3" name="Rectangle 2">
            <a:extLst>
              <a:ext uri="{FF2B5EF4-FFF2-40B4-BE49-F238E27FC236}">
                <a16:creationId xmlns:a16="http://schemas.microsoft.com/office/drawing/2014/main" id="{964D6C49-0FCF-7A48-A3B0-404D17EE8BA8}"/>
              </a:ext>
            </a:extLst>
          </p:cNvPr>
          <p:cNvSpPr/>
          <p:nvPr/>
        </p:nvSpPr>
        <p:spPr>
          <a:xfrm>
            <a:off x="4610194" y="4063114"/>
            <a:ext cx="2307033" cy="369330"/>
          </a:xfrm>
          <a:prstGeom prst="rect">
            <a:avLst/>
          </a:prstGeom>
          <a:solidFill>
            <a:srgbClr val="C00000">
              <a:alpha val="0"/>
            </a:srgbClr>
          </a:solidFill>
          <a:ln w="19050" cap="flat">
            <a:solidFill>
              <a:srgbClr val="EC6608"/>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2" name="Audio 1">
            <a:hlinkClick r:id="" action="ppaction://media"/>
            <a:extLst>
              <a:ext uri="{FF2B5EF4-FFF2-40B4-BE49-F238E27FC236}">
                <a16:creationId xmlns:a16="http://schemas.microsoft.com/office/drawing/2014/main" id="{9B7F9C5B-83C8-F6D5-EB0F-90039EB778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2389" y="6165850"/>
            <a:ext cx="406400" cy="406400"/>
          </a:xfrm>
          <a:prstGeom prst="rect">
            <a:avLst/>
          </a:prstGeom>
        </p:spPr>
      </p:pic>
      <p:sp>
        <p:nvSpPr>
          <p:cNvPr id="4" name="TextBox 17">
            <a:extLst>
              <a:ext uri="{FF2B5EF4-FFF2-40B4-BE49-F238E27FC236}">
                <a16:creationId xmlns:a16="http://schemas.microsoft.com/office/drawing/2014/main" id="{8CE5C40E-01D0-5D91-FE68-68014EF60D60}"/>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出版支持</a:t>
            </a:r>
          </a:p>
        </p:txBody>
      </p:sp>
      <p:sp>
        <p:nvSpPr>
          <p:cNvPr id="6" name="TextBox 5">
            <a:extLst>
              <a:ext uri="{FF2B5EF4-FFF2-40B4-BE49-F238E27FC236}">
                <a16:creationId xmlns:a16="http://schemas.microsoft.com/office/drawing/2014/main" id="{87E5490B-C508-C3EE-7B31-D1FD4892269F}"/>
              </a:ext>
            </a:extLst>
          </p:cNvPr>
          <p:cNvSpPr txBox="1"/>
          <p:nvPr/>
        </p:nvSpPr>
        <p:spPr>
          <a:xfrm>
            <a:off x="5930152" y="1976718"/>
            <a:ext cx="5056095"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Clr>
                <a:schemeClr val="accent1"/>
              </a:buClr>
              <a:buFont typeface="Arial" panose="020B0604020202020204" pitchFamily="34" charset="0"/>
              <a:buChar char="•"/>
              <a:defRPr sz="1600"/>
            </a:pPr>
            <a:r>
              <a:rPr lang="zh-CN" altLang="en-US" sz="2000" dirty="0"/>
              <a:t>版权、许可、权利和政策</a:t>
            </a:r>
          </a:p>
          <a:p>
            <a:pPr marL="342900" indent="-342900">
              <a:buClr>
                <a:schemeClr val="accent1"/>
              </a:buClr>
              <a:buFont typeface="Arial" panose="020B0604020202020204" pitchFamily="34" charset="0"/>
              <a:buChar char="•"/>
              <a:defRPr sz="1600"/>
            </a:pPr>
            <a:r>
              <a:rPr lang="zh-CN" altLang="en-US" sz="2000" dirty="0"/>
              <a:t>会议论文出版指南</a:t>
            </a:r>
          </a:p>
          <a:p>
            <a:pPr marL="342900" indent="-342900">
              <a:buClr>
                <a:schemeClr val="accent1"/>
              </a:buClr>
              <a:buFont typeface="Arial" panose="020B0604020202020204" pitchFamily="34" charset="0"/>
              <a:buChar char="•"/>
              <a:defRPr sz="1600"/>
            </a:pPr>
            <a:r>
              <a:rPr lang="zh-CN" altLang="en-US" sz="2000" dirty="0"/>
              <a:t>编辑服务</a:t>
            </a:r>
          </a:p>
        </p:txBody>
      </p:sp>
    </p:spTree>
  </p:cSld>
  <p:clrMapOvr>
    <a:masterClrMapping/>
  </p:clrMapOvr>
  <mc:AlternateContent xmlns:mc="http://schemas.openxmlformats.org/markup-compatibility/2006" xmlns:p14="http://schemas.microsoft.com/office/powerpoint/2010/main">
    <mc:Choice Requires="p14">
      <p:transition spd="med" p14:dur="700" advTm="31705">
        <p:fade/>
      </p:transition>
    </mc:Choice>
    <mc:Fallback xmlns="">
      <p:transition spd="med" advTm="31705">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5"/>
                                        </p:tgtEl>
                                        <p:attrNameLst>
                                          <p:attrName>style.visibility</p:attrName>
                                        </p:attrNameLst>
                                      </p:cBhvr>
                                      <p:to>
                                        <p:strVal val="visible"/>
                                      </p:to>
                                    </p:set>
                                    <p:animEffect transition="in" filter="fade">
                                      <p:cBhvr>
                                        <p:cTn id="12" dur="500"/>
                                        <p:tgtEl>
                                          <p:spTgt spid="565"/>
                                        </p:tgtEl>
                                      </p:cBhvr>
                                    </p:animEffect>
                                  </p:childTnLst>
                                </p:cTn>
                              </p:par>
                            </p:childTnLst>
                          </p:cTn>
                        </p:par>
                      </p:childTnLst>
                    </p:cTn>
                  </p:par>
                </p:childTnLst>
              </p:cTn>
              <p:nextCondLst>
                <p:cond evt="onClick" delay="0">
                  <p:tgtEl>
                    <p:spTgt spid="3"/>
                  </p:tgtEl>
                </p:cond>
              </p:nextCondLst>
            </p:seq>
            <p:audio isNarration="1">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565" grpId="0" animBg="1" advAuto="0"/>
    </p:bldLst>
  </p:timing>
  <p:extLst>
    <p:ext uri="{E180D4A7-C9FB-4DFB-919C-405C955672EB}">
      <p14:showEvtLst xmlns:p14="http://schemas.microsoft.com/office/powerpoint/2010/main">
        <p14:triggerEvt type="onClick" time="24390"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0D6E1-A66C-CBE3-23C0-DD14EB92CAF3}"/>
              </a:ext>
            </a:extLst>
          </p:cNvPr>
          <p:cNvSpPr/>
          <p:nvPr/>
        </p:nvSpPr>
        <p:spPr>
          <a:xfrm>
            <a:off x="407988" y="1196975"/>
            <a:ext cx="6020521" cy="1081087"/>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1" name="Picture 10">
            <a:extLst>
              <a:ext uri="{FF2B5EF4-FFF2-40B4-BE49-F238E27FC236}">
                <a16:creationId xmlns:a16="http://schemas.microsoft.com/office/drawing/2014/main" id="{466D17DA-CE28-6600-12F0-13AD0FBB04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4458" y="2005733"/>
            <a:ext cx="5139555" cy="3236704"/>
          </a:xfrm>
          <a:prstGeom prst="rect">
            <a:avLst/>
          </a:prstGeom>
          <a:ln>
            <a:solidFill>
              <a:schemeClr val="tx2"/>
            </a:solidFill>
          </a:ln>
          <a:effectLst>
            <a:outerShdw blurRad="50800" dist="38100" dir="2700000" algn="tl" rotWithShape="0">
              <a:prstClr val="black">
                <a:alpha val="40000"/>
              </a:prstClr>
            </a:outerShdw>
          </a:effectLst>
        </p:spPr>
      </p:pic>
      <p:sp>
        <p:nvSpPr>
          <p:cNvPr id="580" name="TextBox 20"/>
          <p:cNvSpPr txBox="1"/>
          <p:nvPr/>
        </p:nvSpPr>
        <p:spPr>
          <a:xfrm>
            <a:off x="7634649" y="4894234"/>
            <a:ext cx="2961914" cy="1077218"/>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marL="88900">
              <a:defRPr sz="1400">
                <a:solidFill>
                  <a:srgbClr val="0076B7"/>
                </a:solidFill>
              </a:defRPr>
            </a:pPr>
            <a:r>
              <a:rPr lang="zh-CN" altLang="en-US" sz="1600" dirty="0">
                <a:solidFill>
                  <a:srgbClr val="EC6608"/>
                </a:solidFill>
              </a:rPr>
              <a:t>如果您是审稿人，可以通过</a:t>
            </a:r>
          </a:p>
          <a:p>
            <a:pPr marL="88900">
              <a:defRPr sz="1400">
                <a:solidFill>
                  <a:srgbClr val="0076B7"/>
                </a:solidFill>
              </a:defRPr>
            </a:pPr>
            <a:r>
              <a:rPr lang="zh-CN" altLang="en-US" sz="1600" b="1" dirty="0">
                <a:solidFill>
                  <a:srgbClr val="EC6608"/>
                </a:solidFill>
              </a:rPr>
              <a:t>审稿人 </a:t>
            </a:r>
            <a:r>
              <a:rPr lang="en-US" altLang="zh-CN" sz="1600" b="1" dirty="0">
                <a:solidFill>
                  <a:srgbClr val="EC6608"/>
                </a:solidFill>
              </a:rPr>
              <a:t>(Reviewers) </a:t>
            </a:r>
            <a:r>
              <a:rPr lang="zh-CN" altLang="en-US" sz="1600" dirty="0">
                <a:solidFill>
                  <a:srgbClr val="EC6608"/>
                </a:solidFill>
              </a:rPr>
              <a:t>菜单查看审稿指南以及学术诚信方面的建议。</a:t>
            </a:r>
          </a:p>
        </p:txBody>
      </p:sp>
      <p:sp>
        <p:nvSpPr>
          <p:cNvPr id="583" name="TextBox 7"/>
          <p:cNvSpPr txBox="1"/>
          <p:nvPr/>
        </p:nvSpPr>
        <p:spPr>
          <a:xfrm>
            <a:off x="546533" y="1196975"/>
            <a:ext cx="5549467" cy="918713"/>
          </a:xfrm>
          <a:prstGeom prst="rect">
            <a:avLst/>
          </a:prstGeom>
          <a:noFill/>
          <a:ln w="28575">
            <a:noFill/>
          </a:ln>
          <a:extLst>
            <a:ext uri="{C572A759-6A51-4108-AA02-DFA0A04FC94B}">
              <ma14:wrappingTextBoxFlag xmlns:ma14="http://schemas.microsoft.com/office/mac/drawingml/2011/main" xmlns="" val="1"/>
            </a:ext>
          </a:extLst>
        </p:spPr>
        <p:txBody>
          <a:bodyPr wrap="square" lIns="45719" rIns="45719">
            <a:spAutoFit/>
          </a:bodyPr>
          <a:lstStyle/>
          <a:p>
            <a:pPr marL="90488">
              <a:defRPr sz="1400">
                <a:solidFill>
                  <a:srgbClr val="0076B7"/>
                </a:solidFill>
              </a:defRPr>
            </a:pPr>
            <a:r>
              <a:rPr lang="zh-CN" altLang="en-US" sz="1790" dirty="0">
                <a:solidFill>
                  <a:schemeClr val="tx1"/>
                </a:solidFill>
              </a:rPr>
              <a:t>通过</a:t>
            </a:r>
            <a:r>
              <a:rPr lang="zh-CN" altLang="en-US" sz="1790" b="1" dirty="0">
                <a:solidFill>
                  <a:schemeClr val="tx1"/>
                </a:solidFill>
              </a:rPr>
              <a:t>作者 </a:t>
            </a:r>
            <a:r>
              <a:rPr lang="en-US" altLang="zh-CN" sz="1790" b="1" dirty="0">
                <a:solidFill>
                  <a:schemeClr val="tx1"/>
                </a:solidFill>
              </a:rPr>
              <a:t>(Authors) </a:t>
            </a:r>
            <a:r>
              <a:rPr lang="zh-CN" altLang="en-US" sz="1790" dirty="0">
                <a:solidFill>
                  <a:schemeClr val="tx1"/>
                </a:solidFill>
              </a:rPr>
              <a:t>菜单，您可以获得在 </a:t>
            </a:r>
            <a:r>
              <a:rPr lang="en-US" altLang="zh-CN" sz="1790" dirty="0">
                <a:solidFill>
                  <a:schemeClr val="tx1"/>
                </a:solidFill>
              </a:rPr>
              <a:t>IOP </a:t>
            </a:r>
            <a:r>
              <a:rPr lang="zh-CN" altLang="en-US" sz="1790" dirty="0">
                <a:solidFill>
                  <a:schemeClr val="tx1"/>
                </a:solidFill>
              </a:rPr>
              <a:t>出版</a:t>
            </a:r>
          </a:p>
          <a:p>
            <a:pPr marL="90488">
              <a:defRPr sz="1400">
                <a:solidFill>
                  <a:srgbClr val="0076B7"/>
                </a:solidFill>
              </a:defRPr>
            </a:pPr>
            <a:r>
              <a:rPr lang="zh-CN" altLang="en-US" sz="1790" dirty="0">
                <a:solidFill>
                  <a:schemeClr val="tx1"/>
                </a:solidFill>
              </a:rPr>
              <a:t>期刊论文、电子书或会议论文的各阶段所需的重要信息。</a:t>
            </a:r>
          </a:p>
        </p:txBody>
      </p:sp>
      <p:sp>
        <p:nvSpPr>
          <p:cNvPr id="5" name="Rectangle 4">
            <a:extLst>
              <a:ext uri="{FF2B5EF4-FFF2-40B4-BE49-F238E27FC236}">
                <a16:creationId xmlns:a16="http://schemas.microsoft.com/office/drawing/2014/main" id="{623A1F01-AA14-B246-AF40-A2C680014DDF}"/>
              </a:ext>
            </a:extLst>
          </p:cNvPr>
          <p:cNvSpPr/>
          <p:nvPr/>
        </p:nvSpPr>
        <p:spPr>
          <a:xfrm>
            <a:off x="7290906" y="2005732"/>
            <a:ext cx="1011578" cy="427601"/>
          </a:xfrm>
          <a:prstGeom prst="rect">
            <a:avLst/>
          </a:prstGeom>
          <a:solidFill>
            <a:srgbClr val="C00000">
              <a:alpha val="0"/>
            </a:srgbClr>
          </a:solidFill>
          <a:ln w="25400" cap="flat">
            <a:solidFill>
              <a:srgbClr val="EC6608"/>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7" name="Picture 6">
            <a:extLst>
              <a:ext uri="{FF2B5EF4-FFF2-40B4-BE49-F238E27FC236}">
                <a16:creationId xmlns:a16="http://schemas.microsoft.com/office/drawing/2014/main" id="{F223D170-D7BB-FF87-7D41-B203B2740A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988" y="2468931"/>
            <a:ext cx="5996881" cy="3169869"/>
          </a:xfrm>
          <a:prstGeom prst="rect">
            <a:avLst/>
          </a:prstGeom>
          <a:solidFill>
            <a:schemeClr val="tx2"/>
          </a:solidFill>
          <a:ln w="317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67D2C0FE-1960-6550-7DB4-E5393D1BBA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067509" y="6309156"/>
            <a:ext cx="406400" cy="406400"/>
          </a:xfrm>
          <a:prstGeom prst="rect">
            <a:avLst/>
          </a:prstGeom>
        </p:spPr>
      </p:pic>
      <p:sp>
        <p:nvSpPr>
          <p:cNvPr id="3" name="TextBox 17">
            <a:extLst>
              <a:ext uri="{FF2B5EF4-FFF2-40B4-BE49-F238E27FC236}">
                <a16:creationId xmlns:a16="http://schemas.microsoft.com/office/drawing/2014/main" id="{588AEC2B-7D3D-C881-8979-0D2F6619A2B1}"/>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出版支持</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4344">
        <p:fade/>
      </p:transition>
    </mc:Choice>
    <mc:Fallback xmlns="">
      <p:transition spd="med" advTm="24344">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0"/>
                                        </p:tgtEl>
                                        <p:attrNameLst>
                                          <p:attrName>style.visibility</p:attrName>
                                        </p:attrNameLst>
                                      </p:cBhvr>
                                      <p:to>
                                        <p:strVal val="visible"/>
                                      </p:to>
                                    </p:set>
                                    <p:animEffect transition="in" filter="fade">
                                      <p:cBhvr>
                                        <p:cTn id="12" dur="500"/>
                                        <p:tgtEl>
                                          <p:spTgt spid="580"/>
                                        </p:tgtEl>
                                      </p:cBhvr>
                                    </p:animEffect>
                                  </p:childTnLst>
                                </p:cTn>
                              </p:par>
                            </p:childTnLst>
                          </p:cTn>
                        </p:par>
                      </p:childTnLst>
                    </p:cTn>
                  </p:par>
                </p:childTnLst>
              </p:cTn>
              <p:nextCondLst>
                <p:cond evt="onClick" delay="0">
                  <p:tgtEl>
                    <p:spTgt spid="5"/>
                  </p:tgtEl>
                </p:cond>
              </p:nextCondLst>
            </p:seq>
            <p:audio isNarration="1">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580" grpId="0" animBg="1" advAuto="0"/>
    </p:bldLst>
  </p:timing>
  <p:extLst>
    <p:ext uri="{E180D4A7-C9FB-4DFB-919C-405C955672EB}">
      <p14:showEvtLst xmlns:p14="http://schemas.microsoft.com/office/powerpoint/2010/main">
        <p14:triggerEvt type="onClick" time="2404"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40537D-3EC1-3F95-F3C3-AAF3F6C0C12C}"/>
              </a:ext>
            </a:extLst>
          </p:cNvPr>
          <p:cNvPicPr>
            <a:picLocks noChangeAspect="1"/>
          </p:cNvPicPr>
          <p:nvPr/>
        </p:nvPicPr>
        <p:blipFill>
          <a:blip r:embed="rId4"/>
          <a:stretch>
            <a:fillRect/>
          </a:stretch>
        </p:blipFill>
        <p:spPr>
          <a:xfrm>
            <a:off x="1522847" y="1449388"/>
            <a:ext cx="9073282" cy="4633166"/>
          </a:xfrm>
          <a:prstGeom prst="rect">
            <a:avLst/>
          </a:prstGeom>
          <a:ln w="3175">
            <a:solidFill>
              <a:schemeClr val="tx2"/>
            </a:solidFill>
          </a:ln>
          <a:effectLst>
            <a:outerShdw blurRad="50800" dist="38100" dir="2700000" algn="tl" rotWithShape="0">
              <a:prstClr val="black">
                <a:alpha val="40000"/>
              </a:prstClr>
            </a:outerShdw>
          </a:effectLst>
        </p:spPr>
      </p:pic>
      <p:sp>
        <p:nvSpPr>
          <p:cNvPr id="594" name="TextBox 7"/>
          <p:cNvSpPr txBox="1"/>
          <p:nvPr/>
        </p:nvSpPr>
        <p:spPr>
          <a:xfrm>
            <a:off x="6238874" y="1669924"/>
            <a:ext cx="3874117" cy="1077218"/>
          </a:xfrm>
          <a:prstGeom prst="rect">
            <a:avLst/>
          </a:prstGeom>
          <a:solidFill>
            <a:schemeClr val="bg1"/>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marL="95250">
              <a:defRPr sz="1400">
                <a:solidFill>
                  <a:srgbClr val="0076B7"/>
                </a:solidFill>
              </a:defRPr>
            </a:pPr>
            <a:r>
              <a:rPr lang="zh-CN" altLang="en-US" sz="1600" dirty="0">
                <a:solidFill>
                  <a:srgbClr val="EC6608"/>
                </a:solidFill>
              </a:rPr>
              <a:t>通过</a:t>
            </a:r>
            <a:r>
              <a:rPr lang="zh-CN" altLang="en-US" sz="1600" b="1" dirty="0">
                <a:solidFill>
                  <a:srgbClr val="EC6608"/>
                </a:solidFill>
              </a:rPr>
              <a:t>会议组织者 </a:t>
            </a:r>
            <a:r>
              <a:rPr lang="en-US" altLang="zh-CN" sz="1600" b="1" dirty="0">
                <a:solidFill>
                  <a:srgbClr val="EC6608"/>
                </a:solidFill>
              </a:rPr>
              <a:t>(</a:t>
            </a:r>
            <a:r>
              <a:rPr lang="en-US" sz="1600" b="1" dirty="0">
                <a:solidFill>
                  <a:srgbClr val="EC6608"/>
                </a:solidFill>
              </a:rPr>
              <a:t>Conference </a:t>
            </a:r>
            <a:r>
              <a:rPr lang="en-US" sz="1600" b="1" dirty="0" err="1">
                <a:solidFill>
                  <a:srgbClr val="EC6608"/>
                </a:solidFill>
              </a:rPr>
              <a:t>Organisers</a:t>
            </a:r>
            <a:r>
              <a:rPr lang="en-US" sz="1600" b="1" dirty="0">
                <a:solidFill>
                  <a:srgbClr val="EC6608"/>
                </a:solidFill>
              </a:rPr>
              <a:t>) </a:t>
            </a:r>
            <a:r>
              <a:rPr lang="zh-CN" altLang="en-US" sz="1600" dirty="0">
                <a:solidFill>
                  <a:srgbClr val="EC6608"/>
                </a:solidFill>
              </a:rPr>
              <a:t>菜单，你可以了解到</a:t>
            </a:r>
            <a:r>
              <a:rPr lang="en-US" sz="1600" dirty="0">
                <a:solidFill>
                  <a:srgbClr val="EC6608"/>
                </a:solidFill>
              </a:rPr>
              <a:t>IOP </a:t>
            </a:r>
            <a:r>
              <a:rPr lang="zh-CN" altLang="en-US" sz="1600" dirty="0">
                <a:solidFill>
                  <a:srgbClr val="EC6608"/>
                </a:solidFill>
              </a:rPr>
              <a:t>会议录系列 </a:t>
            </a:r>
            <a:r>
              <a:rPr lang="en-US" altLang="zh-CN" sz="1600" dirty="0">
                <a:solidFill>
                  <a:srgbClr val="EC6608"/>
                </a:solidFill>
              </a:rPr>
              <a:t>(</a:t>
            </a:r>
            <a:r>
              <a:rPr lang="en-US" sz="1600" dirty="0">
                <a:solidFill>
                  <a:srgbClr val="EC6608"/>
                </a:solidFill>
              </a:rPr>
              <a:t>IOP Conference Series) </a:t>
            </a:r>
            <a:r>
              <a:rPr lang="zh-CN" altLang="en-US" sz="1600" dirty="0">
                <a:solidFill>
                  <a:srgbClr val="EC6608"/>
                </a:solidFill>
              </a:rPr>
              <a:t>的概述资料以及包括授权、政策和许可等在内的更多信息。</a:t>
            </a:r>
          </a:p>
        </p:txBody>
      </p:sp>
      <p:sp>
        <p:nvSpPr>
          <p:cNvPr id="598" name="Text"/>
          <p:cNvSpPr txBox="1"/>
          <p:nvPr/>
        </p:nvSpPr>
        <p:spPr>
          <a:xfrm>
            <a:off x="5969756" y="3178492"/>
            <a:ext cx="92396" cy="369332"/>
          </a:xfrm>
          <a:prstGeom prst="rect">
            <a:avLst/>
          </a:prstGeom>
          <a:ln w="12700">
            <a:miter lim="400000"/>
          </a:ln>
        </p:spPr>
        <p:txBody>
          <a:bodyPr wrap="none" lIns="45719" rIns="45719">
            <a:spAutoFit/>
          </a:bodyPr>
          <a:lstStyle/>
          <a:p>
            <a:endParaRPr/>
          </a:p>
        </p:txBody>
      </p:sp>
      <p:sp>
        <p:nvSpPr>
          <p:cNvPr id="3" name="Rectangle 2">
            <a:extLst>
              <a:ext uri="{FF2B5EF4-FFF2-40B4-BE49-F238E27FC236}">
                <a16:creationId xmlns:a16="http://schemas.microsoft.com/office/drawing/2014/main" id="{507EB5E7-47BD-3243-88DE-048F6AD0D626}"/>
              </a:ext>
            </a:extLst>
          </p:cNvPr>
          <p:cNvSpPr/>
          <p:nvPr/>
        </p:nvSpPr>
        <p:spPr>
          <a:xfrm>
            <a:off x="3883600" y="2072843"/>
            <a:ext cx="2036619" cy="755650"/>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2" name="Audio 1">
            <a:hlinkClick r:id="" action="ppaction://media"/>
            <a:extLst>
              <a:ext uri="{FF2B5EF4-FFF2-40B4-BE49-F238E27FC236}">
                <a16:creationId xmlns:a16="http://schemas.microsoft.com/office/drawing/2014/main" id="{2977B1D4-F8BB-5B15-CDBD-1FCFDF690F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2879" y="6305478"/>
            <a:ext cx="406400" cy="406400"/>
          </a:xfrm>
          <a:prstGeom prst="rect">
            <a:avLst/>
          </a:prstGeom>
        </p:spPr>
      </p:pic>
      <p:sp>
        <p:nvSpPr>
          <p:cNvPr id="4" name="TextBox 17">
            <a:extLst>
              <a:ext uri="{FF2B5EF4-FFF2-40B4-BE49-F238E27FC236}">
                <a16:creationId xmlns:a16="http://schemas.microsoft.com/office/drawing/2014/main" id="{778D1DA4-28BA-B2A7-3BF1-D49BC503F726}"/>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出版支持</a:t>
            </a:r>
          </a:p>
        </p:txBody>
      </p:sp>
    </p:spTree>
  </p:cSld>
  <p:clrMapOvr>
    <a:masterClrMapping/>
  </p:clrMapOvr>
  <mc:AlternateContent xmlns:mc="http://schemas.openxmlformats.org/markup-compatibility/2006" xmlns:p14="http://schemas.microsoft.com/office/powerpoint/2010/main">
    <mc:Choice Requires="p14">
      <p:transition spd="med" p14:dur="700" advTm="13895">
        <p:fade/>
      </p:transition>
    </mc:Choice>
    <mc:Fallback xmlns="">
      <p:transition spd="med" advTm="13895">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4"/>
                                        </p:tgtEl>
                                        <p:attrNameLst>
                                          <p:attrName>style.visibility</p:attrName>
                                        </p:attrNameLst>
                                      </p:cBhvr>
                                      <p:to>
                                        <p:strVal val="visible"/>
                                      </p:to>
                                    </p:set>
                                    <p:animEffect transition="in" filter="fade">
                                      <p:cBhvr>
                                        <p:cTn id="12" dur="500"/>
                                        <p:tgtEl>
                                          <p:spTgt spid="594"/>
                                        </p:tgtEl>
                                      </p:cBhvr>
                                    </p:animEffect>
                                  </p:childTnLst>
                                </p:cTn>
                              </p:par>
                            </p:childTnLst>
                          </p:cTn>
                        </p:par>
                      </p:childTnLst>
                    </p:cTn>
                  </p:par>
                </p:childTnLst>
              </p:cTn>
              <p:nextCondLst>
                <p:cond evt="onClick" delay="0">
                  <p:tgtEl>
                    <p:spTgt spid="3"/>
                  </p:tgtEl>
                </p:cond>
              </p:nextCondLst>
            </p:seq>
            <p:audio isNarration="1">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594" grpId="0" animBg="1" advAuto="0"/>
    </p:bldLst>
  </p:timing>
  <p:extLst>
    <p:ext uri="{E180D4A7-C9FB-4DFB-919C-405C955672EB}">
      <p14:showEvtLst xmlns:p14="http://schemas.microsoft.com/office/powerpoint/2010/main">
        <p14:triggerEvt type="onClick" time="1709"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67218-9A22-7771-2FB3-D2C71A20F7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0371" y="1331286"/>
            <a:ext cx="7714755" cy="5072202"/>
          </a:xfrm>
          <a:prstGeom prst="rect">
            <a:avLst/>
          </a:prstGeom>
          <a:ln w="3175">
            <a:solidFill>
              <a:schemeClr val="tx2"/>
            </a:solidFill>
          </a:ln>
          <a:effectLst>
            <a:outerShdw blurRad="50800" dist="38100" dir="2700000" algn="tl" rotWithShape="0">
              <a:prstClr val="black">
                <a:alpha val="40000"/>
              </a:prstClr>
            </a:outerShdw>
          </a:effectLst>
        </p:spPr>
      </p:pic>
      <p:sp>
        <p:nvSpPr>
          <p:cNvPr id="609" name="TextBox 7"/>
          <p:cNvSpPr txBox="1"/>
          <p:nvPr/>
        </p:nvSpPr>
        <p:spPr>
          <a:xfrm>
            <a:off x="4165067" y="874393"/>
            <a:ext cx="2970024" cy="923330"/>
          </a:xfrm>
          <a:prstGeom prst="rect">
            <a:avLst/>
          </a:prstGeom>
          <a:solidFill>
            <a:schemeClr val="bg1"/>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400">
                <a:solidFill>
                  <a:srgbClr val="0076B7"/>
                </a:solidFill>
              </a:defRPr>
            </a:lvl1pPr>
          </a:lstStyle>
          <a:p>
            <a:pPr marL="95250"/>
            <a:r>
              <a:rPr lang="en-US" altLang="zh-CN" sz="1800" dirty="0">
                <a:solidFill>
                  <a:srgbClr val="EC6608"/>
                </a:solidFill>
              </a:rPr>
              <a:t>IOP </a:t>
            </a:r>
            <a:r>
              <a:rPr lang="zh-CN" altLang="en-US" sz="1800" dirty="0">
                <a:solidFill>
                  <a:srgbClr val="EC6608"/>
                </a:solidFill>
              </a:rPr>
              <a:t>出版社与 意得辑 </a:t>
            </a:r>
            <a:r>
              <a:rPr lang="en-US" altLang="zh-CN" sz="1800" dirty="0" err="1">
                <a:solidFill>
                  <a:srgbClr val="EC6608"/>
                </a:solidFill>
              </a:rPr>
              <a:t>editage</a:t>
            </a:r>
            <a:r>
              <a:rPr lang="en-US" altLang="zh-CN" sz="1800" dirty="0">
                <a:solidFill>
                  <a:srgbClr val="EC6608"/>
                </a:solidFill>
              </a:rPr>
              <a:t> </a:t>
            </a:r>
            <a:r>
              <a:rPr lang="zh-CN" altLang="en-US" sz="1800" dirty="0">
                <a:solidFill>
                  <a:srgbClr val="EC6608"/>
                </a:solidFill>
              </a:rPr>
              <a:t>公司合作，为作者们提供一系列的编辑服务。</a:t>
            </a:r>
          </a:p>
        </p:txBody>
      </p:sp>
      <p:sp>
        <p:nvSpPr>
          <p:cNvPr id="2" name="Rectangle 1">
            <a:extLst>
              <a:ext uri="{FF2B5EF4-FFF2-40B4-BE49-F238E27FC236}">
                <a16:creationId xmlns:a16="http://schemas.microsoft.com/office/drawing/2014/main" id="{E7DE0DA7-E2DF-0349-B69A-8639F8562541}"/>
              </a:ext>
            </a:extLst>
          </p:cNvPr>
          <p:cNvSpPr/>
          <p:nvPr/>
        </p:nvSpPr>
        <p:spPr>
          <a:xfrm>
            <a:off x="2074708" y="1264440"/>
            <a:ext cx="1807878" cy="552614"/>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3" name="Audio 2">
            <a:hlinkClick r:id="" action="ppaction://media"/>
            <a:extLst>
              <a:ext uri="{FF2B5EF4-FFF2-40B4-BE49-F238E27FC236}">
                <a16:creationId xmlns:a16="http://schemas.microsoft.com/office/drawing/2014/main" id="{B3D07D00-D316-F7CC-5460-7196D7DF5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0617" y="6165850"/>
            <a:ext cx="406400" cy="406400"/>
          </a:xfrm>
          <a:prstGeom prst="rect">
            <a:avLst/>
          </a:prstGeom>
        </p:spPr>
      </p:pic>
      <p:sp>
        <p:nvSpPr>
          <p:cNvPr id="4" name="TextBox 17">
            <a:extLst>
              <a:ext uri="{FF2B5EF4-FFF2-40B4-BE49-F238E27FC236}">
                <a16:creationId xmlns:a16="http://schemas.microsoft.com/office/drawing/2014/main" id="{80853192-DFCD-3B15-2CC9-038504AC4253}"/>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出版支持</a:t>
            </a:r>
          </a:p>
        </p:txBody>
      </p:sp>
    </p:spTree>
  </p:cSld>
  <p:clrMapOvr>
    <a:masterClrMapping/>
  </p:clrMapOvr>
  <mc:AlternateContent xmlns:mc="http://schemas.openxmlformats.org/markup-compatibility/2006" xmlns:p14="http://schemas.microsoft.com/office/powerpoint/2010/main">
    <mc:Choice Requires="p14">
      <p:transition spd="med" p14:dur="700" advTm="11480">
        <p:fade/>
      </p:transition>
    </mc:Choice>
    <mc:Fallback xmlns="">
      <p:transition spd="med" advTm="1148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500"/>
                                        <p:tgtEl>
                                          <p:spTgt spid="609"/>
                                        </p:tgtEl>
                                      </p:cBhvr>
                                    </p:animEffect>
                                  </p:childTnLst>
                                </p:cTn>
                              </p:par>
                            </p:childTnLst>
                          </p:cTn>
                        </p:par>
                      </p:childTnLst>
                    </p:cTn>
                  </p:par>
                </p:childTnLst>
              </p:cTn>
              <p:nextCondLst>
                <p:cond evt="onClick" delay="0">
                  <p:tgtEl>
                    <p:spTgt spid="2"/>
                  </p:tgtEl>
                </p:cond>
              </p:nextCondLst>
            </p:seq>
            <p:audio isNarration="1">
              <p:cMediaNode vol="100000" showWhenStopped="0">
                <p:cTn id="13" fill="hold" display="0">
                  <p:stCondLst>
                    <p:cond delay="indefinite"/>
                  </p:stCondLst>
                  <p:endCondLst>
                    <p:cond evt="onStopAudio" delay="0">
                      <p:tgtEl>
                        <p:sldTgt/>
                      </p:tgtEl>
                    </p:cond>
                  </p:endCondLst>
                </p:cTn>
                <p:tgtEl>
                  <p:spTgt spid="3"/>
                </p:tgtEl>
              </p:cMediaNode>
            </p:audio>
          </p:childTnLst>
        </p:cTn>
      </p:par>
    </p:tnLst>
    <p:bldLst>
      <p:bldP spid="609" grpId="0" animBg="1" advAuto="0"/>
    </p:bldLst>
  </p:timing>
  <p:extLst>
    <p:ext uri="{E180D4A7-C9FB-4DFB-919C-405C955672EB}">
      <p14:showEvtLst xmlns:p14="http://schemas.microsoft.com/office/powerpoint/2010/main">
        <p14:triggerEvt type="onClick" time="2030"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Rectangle">
            <a:hlinkClick r:id="rId5" action="ppaction://hlinksldjump"/>
          </p:cNvPr>
          <p:cNvSpPr/>
          <p:nvPr/>
        </p:nvSpPr>
        <p:spPr>
          <a:xfrm>
            <a:off x="1581781" y="6292495"/>
            <a:ext cx="1111830" cy="483825"/>
          </a:xfrm>
          <a:prstGeom prst="rect">
            <a:avLst/>
          </a:prstGeom>
          <a:solidFill>
            <a:srgbClr val="FFFFFF">
              <a:alpha val="0"/>
            </a:srgbClr>
          </a:solidFill>
          <a:ln w="25400">
            <a:solidFill>
              <a:schemeClr val="accent1">
                <a:alpha val="0"/>
              </a:schemeClr>
            </a:solidFill>
          </a:ln>
          <a:effectLst>
            <a:outerShdw blurRad="38100" dist="23000" dir="5400000" rotWithShape="0">
              <a:srgbClr val="000000">
                <a:alpha val="35000"/>
              </a:srgbClr>
            </a:outerShdw>
          </a:effectLst>
        </p:spPr>
        <p:txBody>
          <a:bodyPr lIns="45719" rIns="45719" anchor="ctr"/>
          <a:lstStyle/>
          <a:p>
            <a:pPr>
              <a:defRPr sz="1300">
                <a:latin typeface="Arial"/>
                <a:ea typeface="Arial"/>
                <a:cs typeface="Arial"/>
                <a:sym typeface="Arial"/>
              </a:defRPr>
            </a:pPr>
            <a:endParaRPr sz="1300"/>
          </a:p>
        </p:txBody>
      </p:sp>
      <p:pic>
        <p:nvPicPr>
          <p:cNvPr id="5" name="Picture 4">
            <a:extLst>
              <a:ext uri="{FF2B5EF4-FFF2-40B4-BE49-F238E27FC236}">
                <a16:creationId xmlns:a16="http://schemas.microsoft.com/office/drawing/2014/main" id="{2A6DC4EC-F6B2-2BB3-07F9-F535334A9E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465" y="1196975"/>
            <a:ext cx="10359069" cy="4888675"/>
          </a:xfrm>
          <a:prstGeom prst="rect">
            <a:avLst/>
          </a:prstGeom>
          <a:ln w="3175">
            <a:solidFill>
              <a:schemeClr val="tx2"/>
            </a:solidFill>
          </a:ln>
          <a:effectLst>
            <a:outerShdw blurRad="50800" dist="38100" dir="2700000" algn="tl" rotWithShape="0">
              <a:prstClr val="black">
                <a:alpha val="40000"/>
              </a:prstClr>
            </a:outerShdw>
          </a:effectLst>
        </p:spPr>
      </p:pic>
      <p:pic>
        <p:nvPicPr>
          <p:cNvPr id="7" name="Audio 1">
            <a:hlinkClick r:id="" action="ppaction://media"/>
            <a:extLst>
              <a:ext uri="{FF2B5EF4-FFF2-40B4-BE49-F238E27FC236}">
                <a16:creationId xmlns:a16="http://schemas.microsoft.com/office/drawing/2014/main" id="{FF3FDAEE-7A6F-C1A2-3929-06DDA1A150A2}"/>
              </a:ext>
            </a:extLst>
          </p:cNvPr>
          <p:cNvPicPr>
            <a:picLocks noChangeAspect="1"/>
          </p:cNvPicPr>
          <p:nvPr>
            <a:audioFile r:link="rId2"/>
            <p:extLst>
              <p:ext uri="{DAA4B4D4-6D71-4841-9C94-3DE7FCFB9230}">
                <p14:media xmlns:p14="http://schemas.microsoft.com/office/powerpoint/2010/main" r:embed="rId3">
                  <p14:trim st="3959.6232"/>
                </p14:media>
              </p:ext>
            </p:extLst>
          </p:nvPr>
        </p:nvPicPr>
        <p:blipFill>
          <a:blip r:embed="rId7"/>
          <a:stretch>
            <a:fillRect/>
          </a:stretch>
        </p:blipFill>
        <p:spPr>
          <a:xfrm>
            <a:off x="10078394" y="6292494"/>
            <a:ext cx="406400" cy="406400"/>
          </a:xfrm>
          <a:prstGeom prst="rect">
            <a:avLst/>
          </a:prstGeom>
        </p:spPr>
      </p:pic>
      <p:sp>
        <p:nvSpPr>
          <p:cNvPr id="2" name="TextBox 17">
            <a:extLst>
              <a:ext uri="{FF2B5EF4-FFF2-40B4-BE49-F238E27FC236}">
                <a16:creationId xmlns:a16="http://schemas.microsoft.com/office/drawing/2014/main" id="{9E28ECE9-CCDA-CE5B-8A90-65F15179C3D4}"/>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出版支持</a:t>
            </a:r>
          </a:p>
        </p:txBody>
      </p:sp>
      <p:sp>
        <p:nvSpPr>
          <p:cNvPr id="620" name="TextBox 7"/>
          <p:cNvSpPr txBox="1"/>
          <p:nvPr/>
        </p:nvSpPr>
        <p:spPr>
          <a:xfrm>
            <a:off x="4133589" y="3531235"/>
            <a:ext cx="3555683" cy="1200329"/>
          </a:xfrm>
          <a:prstGeom prst="rect">
            <a:avLst/>
          </a:prstGeom>
          <a:solidFill>
            <a:srgbClr val="FFFFFF"/>
          </a:solidFill>
          <a:ln w="12700">
            <a:solidFill>
              <a:schemeClr val="accent1"/>
            </a:solidFill>
          </a:ln>
          <a:extLst>
            <a:ext uri="{C572A759-6A51-4108-AA02-DFA0A04FC94B}">
              <ma14:wrappingTextBoxFlag xmlns:ma14="http://schemas.microsoft.com/office/mac/drawingml/2011/main" xmlns="" val="1"/>
            </a:ext>
          </a:extLst>
        </p:spPr>
        <p:txBody>
          <a:bodyPr wrap="square" lIns="45719" rIns="45719">
            <a:spAutoFit/>
          </a:bodyPr>
          <a:lstStyle>
            <a:lvl1pPr>
              <a:defRPr sz="1400">
                <a:solidFill>
                  <a:srgbClr val="0076B7"/>
                </a:solidFill>
              </a:defRPr>
            </a:lvl1pPr>
          </a:lstStyle>
          <a:p>
            <a:pPr marL="95250"/>
            <a:r>
              <a:rPr lang="zh-CN" altLang="en-US" sz="1800" dirty="0"/>
              <a:t>如果您希望在论文翻译和编辑支持方面获得帮助，那么 </a:t>
            </a:r>
            <a:r>
              <a:rPr lang="en-US" altLang="zh-CN" sz="1800" dirty="0"/>
              <a:t>IOP </a:t>
            </a:r>
            <a:r>
              <a:rPr lang="zh-CN" altLang="en-US" sz="1800" dirty="0"/>
              <a:t>出版社可以提供涉及多种语言的此类服务。</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620"/>
                                        </p:tgtEl>
                                        <p:attrNameLst>
                                          <p:attrName>style.visibility</p:attrName>
                                        </p:attrNameLst>
                                      </p:cBhvr>
                                      <p:to>
                                        <p:strVal val="visible"/>
                                      </p:to>
                                    </p:set>
                                    <p:animEffect transition="in" filter="fade">
                                      <p:cBhvr>
                                        <p:cTn id="9" dur="500"/>
                                        <p:tgtEl>
                                          <p:spTgt spid="6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0" fill="hold" display="0">
                  <p:stCondLst>
                    <p:cond delay="indefinite"/>
                  </p:stCondLst>
                  <p:endCondLst>
                    <p:cond evt="onStopAudio" delay="0">
                      <p:tgtEl>
                        <p:sldTgt/>
                      </p:tgtEl>
                    </p:cond>
                  </p:endCondLst>
                </p:cTn>
                <p:tgtEl>
                  <p:spTgt spid="7"/>
                </p:tgtEl>
              </p:cMediaNode>
            </p:audio>
          </p:childTnLst>
        </p:cTn>
      </p:par>
    </p:tnLst>
    <p:bldLst>
      <p:bldP spid="620"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6"/>
          <p:cNvSpPr txBox="1"/>
          <p:nvPr/>
        </p:nvSpPr>
        <p:spPr>
          <a:xfrm>
            <a:off x="2065312" y="1532327"/>
            <a:ext cx="8256913" cy="311623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spcBef>
                <a:spcPts val="600"/>
              </a:spcBef>
              <a:defRPr sz="2800" b="1">
                <a:solidFill>
                  <a:srgbClr val="0076B7"/>
                </a:solidFill>
              </a:defRPr>
            </a:pPr>
            <a:r>
              <a:rPr lang="zh-CN" altLang="en-US" sz="3600" dirty="0"/>
              <a:t>指南使用说明</a:t>
            </a:r>
            <a:endParaRPr lang="en-US" altLang="zh-CN" sz="3600" dirty="0"/>
          </a:p>
          <a:p>
            <a:pPr algn="ctr">
              <a:spcBef>
                <a:spcPts val="600"/>
              </a:spcBef>
              <a:defRPr sz="2800" b="1">
                <a:solidFill>
                  <a:srgbClr val="0076B7"/>
                </a:solidFill>
              </a:defRPr>
            </a:pPr>
            <a:br>
              <a:rPr sz="3200" dirty="0"/>
            </a:br>
            <a:r>
              <a:rPr kumimoji="0" lang="zh-CN" altLang="en-US" sz="3000" b="0" i="0" u="none" strike="noStrike" cap="none" spc="0" normalizeH="0" baseline="0" dirty="0">
                <a:ln>
                  <a:noFill/>
                </a:ln>
                <a:solidFill>
                  <a:srgbClr val="0076B7"/>
                </a:solidFill>
                <a:effectLst/>
                <a:uFillTx/>
                <a:latin typeface="+mj-lt"/>
                <a:ea typeface="+mj-ea"/>
                <a:cs typeface="+mj-cs"/>
                <a:sym typeface="Calibri"/>
              </a:rPr>
              <a:t>本指南旨在向您展示 </a:t>
            </a:r>
            <a:r>
              <a:rPr kumimoji="0" lang="en-US" altLang="zh-CN" sz="3000" b="0" i="0" u="none" strike="noStrike" cap="none" spc="0" normalizeH="0" baseline="0" dirty="0" err="1">
                <a:ln>
                  <a:noFill/>
                </a:ln>
                <a:solidFill>
                  <a:srgbClr val="0076B7"/>
                </a:solidFill>
                <a:effectLst/>
                <a:uFillTx/>
                <a:latin typeface="+mj-lt"/>
                <a:ea typeface="+mj-ea"/>
                <a:cs typeface="+mj-cs"/>
                <a:sym typeface="Calibri"/>
              </a:rPr>
              <a:t>IOPscience</a:t>
            </a:r>
            <a:r>
              <a:rPr kumimoji="0" lang="en-US" altLang="zh-CN" sz="3000" b="0" i="0" u="none" strike="noStrike" cap="none" spc="0" normalizeH="0" baseline="0" dirty="0">
                <a:ln>
                  <a:noFill/>
                </a:ln>
                <a:solidFill>
                  <a:srgbClr val="0076B7"/>
                </a:solidFill>
                <a:effectLst/>
                <a:uFillTx/>
                <a:latin typeface="+mj-lt"/>
                <a:ea typeface="+mj-ea"/>
                <a:cs typeface="+mj-cs"/>
                <a:sym typeface="Calibri"/>
              </a:rPr>
              <a:t> </a:t>
            </a:r>
            <a:r>
              <a:rPr kumimoji="0" lang="zh-CN" altLang="en-US" sz="3000" b="0" i="0" u="none" strike="noStrike" cap="none" spc="0" normalizeH="0" baseline="0" dirty="0">
                <a:ln>
                  <a:noFill/>
                </a:ln>
                <a:solidFill>
                  <a:srgbClr val="0076B7"/>
                </a:solidFill>
                <a:effectLst/>
                <a:uFillTx/>
                <a:latin typeface="+mj-lt"/>
                <a:ea typeface="+mj-ea"/>
                <a:cs typeface="+mj-cs"/>
                <a:sym typeface="Calibri"/>
              </a:rPr>
              <a:t>平台提供的各类内容与功能，从而帮助您获得更好的用户体验。</a:t>
            </a:r>
          </a:p>
          <a:p>
            <a:pPr algn="ctr">
              <a:spcBef>
                <a:spcPts val="600"/>
              </a:spcBef>
              <a:defRPr sz="2800" b="1">
                <a:solidFill>
                  <a:srgbClr val="0076B7"/>
                </a:solidFill>
              </a:defRPr>
            </a:pPr>
            <a:endParaRPr lang="en-GB" dirty="0"/>
          </a:p>
          <a:p>
            <a:pPr algn="ctr">
              <a:spcBef>
                <a:spcPts val="300"/>
              </a:spcBef>
              <a:defRPr sz="1400"/>
            </a:pPr>
            <a:r>
              <a:rPr lang="zh-CN" altLang="en-US" sz="1400" dirty="0"/>
              <a:t>本指南的主要目标是帮助用户探索 </a:t>
            </a:r>
            <a:r>
              <a:rPr lang="en-GB" sz="1400" dirty="0" err="1"/>
              <a:t>IOPscience</a:t>
            </a:r>
            <a:r>
              <a:rPr lang="en-GB" sz="1400" dirty="0"/>
              <a:t> </a:t>
            </a:r>
            <a:r>
              <a:rPr lang="zh-CN" altLang="en-US" sz="1400" dirty="0"/>
              <a:t>平台以及让用户更多地了解该平台可提供的功能。若您在订阅或访问权限方面遇到了任何的紧急问题，请联系我们的客户服务团队：</a:t>
            </a:r>
            <a:r>
              <a:rPr lang="en-GB" sz="1400" dirty="0">
                <a:hlinkClick r:id="rId4"/>
              </a:rPr>
              <a:t>customerservices@iop.org</a:t>
            </a:r>
            <a:r>
              <a:rPr lang="en-GB" sz="1400" dirty="0"/>
              <a:t> </a:t>
            </a:r>
            <a:r>
              <a:rPr lang="zh-CN" altLang="en-US" sz="1400" dirty="0"/>
              <a:t>。</a:t>
            </a:r>
            <a:endParaRPr lang="en-GB" sz="1400" dirty="0"/>
          </a:p>
        </p:txBody>
      </p:sp>
      <p:pic>
        <p:nvPicPr>
          <p:cNvPr id="5" name="Audio 4">
            <a:hlinkClick r:id="" action="ppaction://media"/>
            <a:extLst>
              <a:ext uri="{FF2B5EF4-FFF2-40B4-BE49-F238E27FC236}">
                <a16:creationId xmlns:a16="http://schemas.microsoft.com/office/drawing/2014/main" id="{A62F686D-FC96-736A-9013-76DB81EB1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9025" y="6313487"/>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9181">
        <p:fade/>
      </p:transition>
    </mc:Choice>
    <mc:Fallback xmlns="">
      <p:transition spd="med" advTm="9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C2C588-FAC8-C0C3-C0FE-E1FE95113667}"/>
              </a:ext>
            </a:extLst>
          </p:cNvPr>
          <p:cNvSpPr/>
          <p:nvPr/>
        </p:nvSpPr>
        <p:spPr>
          <a:xfrm>
            <a:off x="407988" y="1219201"/>
            <a:ext cx="11430444" cy="682752"/>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53" name="TextBox 7"/>
          <p:cNvSpPr txBox="1"/>
          <p:nvPr/>
        </p:nvSpPr>
        <p:spPr>
          <a:xfrm>
            <a:off x="6029922" y="2341318"/>
            <a:ext cx="5284254" cy="1815882"/>
          </a:xfrm>
          <a:prstGeom prst="rect">
            <a:avLst/>
          </a:prstGeom>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marL="95250">
              <a:defRPr sz="1400">
                <a:solidFill>
                  <a:srgbClr val="0076B7"/>
                </a:solidFill>
              </a:defRPr>
            </a:pPr>
            <a:r>
              <a:rPr lang="zh-CN" altLang="en-US" sz="1600" dirty="0">
                <a:solidFill>
                  <a:srgbClr val="EC6608"/>
                </a:solidFill>
              </a:rPr>
              <a:t>通过视频摘要，论文作者们得以突破图文内容的局限性，亲自向读者们解释自己工作的价值并能让读者们更好地理解论文的内容。</a:t>
            </a:r>
          </a:p>
          <a:p>
            <a:pPr marL="95250">
              <a:defRPr sz="1400">
                <a:solidFill>
                  <a:srgbClr val="0076B7"/>
                </a:solidFill>
              </a:defRPr>
            </a:pPr>
            <a:endParaRPr lang="zh-CN" altLang="en-US" sz="1600" dirty="0">
              <a:solidFill>
                <a:srgbClr val="EC6608"/>
              </a:solidFill>
            </a:endParaRPr>
          </a:p>
          <a:p>
            <a:pPr marL="95250">
              <a:defRPr sz="1400">
                <a:solidFill>
                  <a:srgbClr val="0076B7"/>
                </a:solidFill>
              </a:defRPr>
            </a:pPr>
            <a:r>
              <a:rPr lang="zh-CN" altLang="en-US" sz="1600" dirty="0">
                <a:solidFill>
                  <a:srgbClr val="EC6608"/>
                </a:solidFill>
              </a:rPr>
              <a:t>若您希望得知哪些期刊会发布视频摘要，请访问出版支持 </a:t>
            </a:r>
            <a:r>
              <a:rPr lang="en-US" altLang="zh-CN" sz="1600" dirty="0">
                <a:solidFill>
                  <a:srgbClr val="EC6608"/>
                </a:solidFill>
              </a:rPr>
              <a:t>(Publishing Support) </a:t>
            </a:r>
            <a:r>
              <a:rPr lang="zh-CN" altLang="en-US" sz="1600" dirty="0">
                <a:solidFill>
                  <a:srgbClr val="EC6608"/>
                </a:solidFill>
              </a:rPr>
              <a:t>部分的作者指南：</a:t>
            </a:r>
            <a:r>
              <a:rPr lang="en-US" altLang="zh-CN" sz="1600" dirty="0">
                <a:solidFill>
                  <a:srgbClr val="EC6608"/>
                </a:solidFill>
                <a:hlinkClick r:id="rId5"/>
              </a:rPr>
              <a:t>https://publishingsupport.iopscience.iop.org/video-abstracts</a:t>
            </a:r>
            <a:r>
              <a:rPr lang="en-US" altLang="zh-CN" sz="1600" dirty="0">
                <a:solidFill>
                  <a:srgbClr val="EC6608"/>
                </a:solidFill>
              </a:rPr>
              <a:t> </a:t>
            </a:r>
          </a:p>
        </p:txBody>
      </p:sp>
      <p:sp>
        <p:nvSpPr>
          <p:cNvPr id="654" name="TextBox 1"/>
          <p:cNvSpPr txBox="1"/>
          <p:nvPr/>
        </p:nvSpPr>
        <p:spPr>
          <a:xfrm>
            <a:off x="626252" y="1343772"/>
            <a:ext cx="10968340"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600"/>
            </a:lvl1pPr>
          </a:lstStyle>
          <a:p>
            <a:r>
              <a:rPr lang="zh-CN" altLang="en-US" sz="2000" dirty="0">
                <a:solidFill>
                  <a:schemeClr val="bg2"/>
                </a:solidFill>
              </a:rPr>
              <a:t>许多论文的页面上都提供了增强型内容和多媒体内容的选项。</a:t>
            </a:r>
          </a:p>
        </p:txBody>
      </p:sp>
      <p:pic>
        <p:nvPicPr>
          <p:cNvPr id="655" name="Picture 3" descr="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475" y="2139267"/>
            <a:ext cx="4743211" cy="2237661"/>
          </a:xfrm>
          <a:prstGeom prst="rect">
            <a:avLst/>
          </a:prstGeom>
          <a:ln>
            <a:solidFill>
              <a:schemeClr val="tx2"/>
            </a:solidFill>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E6DCCA3C-A1C4-F5FF-9E6B-ADCC3FBA1C65}"/>
              </a:ext>
            </a:extLst>
          </p:cNvPr>
          <p:cNvGrpSpPr/>
          <p:nvPr/>
        </p:nvGrpSpPr>
        <p:grpSpPr>
          <a:xfrm>
            <a:off x="4273296" y="4556760"/>
            <a:ext cx="6809232" cy="1722120"/>
            <a:chOff x="4273296" y="4556760"/>
            <a:chExt cx="6809232" cy="1722120"/>
          </a:xfrm>
        </p:grpSpPr>
        <p:sp>
          <p:nvSpPr>
            <p:cNvPr id="7" name="Rectangle 6">
              <a:extLst>
                <a:ext uri="{FF2B5EF4-FFF2-40B4-BE49-F238E27FC236}">
                  <a16:creationId xmlns:a16="http://schemas.microsoft.com/office/drawing/2014/main" id="{26F43A0E-9828-896D-84AB-F3F4F4D1A0AE}"/>
                </a:ext>
              </a:extLst>
            </p:cNvPr>
            <p:cNvSpPr/>
            <p:nvPr/>
          </p:nvSpPr>
          <p:spPr>
            <a:xfrm>
              <a:off x="4273296" y="4556760"/>
              <a:ext cx="6809232" cy="1722120"/>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57" name="TextBox 10"/>
            <p:cNvSpPr txBox="1"/>
            <p:nvPr/>
          </p:nvSpPr>
          <p:spPr>
            <a:xfrm>
              <a:off x="4424023" y="4633323"/>
              <a:ext cx="6585353" cy="1569660"/>
            </a:xfrm>
            <a:prstGeom prst="rect">
              <a:avLst/>
            </a:prstGeom>
            <a:ln w="28575">
              <a:noFill/>
            </a:ln>
            <a:extLst>
              <a:ext uri="{C572A759-6A51-4108-AA02-DFA0A04FC94B}">
                <ma14:wrappingTextBoxFlag xmlns:ma14="http://schemas.microsoft.com/office/mac/drawingml/2011/main" xmlns="" val="1"/>
              </a:ext>
            </a:extLst>
          </p:spPr>
          <p:txBody>
            <a:bodyPr wrap="square" lIns="45719" rIns="45719">
              <a:spAutoFit/>
            </a:bodyPr>
            <a:lstStyle/>
            <a:p>
              <a:pPr>
                <a:defRPr sz="1400">
                  <a:solidFill>
                    <a:srgbClr val="0076B7"/>
                  </a:solidFill>
                </a:defRPr>
              </a:pPr>
              <a:r>
                <a:rPr lang="zh-CN" altLang="en-US" sz="1600" dirty="0"/>
                <a:t>某些 </a:t>
              </a:r>
              <a:r>
                <a:rPr lang="en-US" altLang="zh-CN" sz="1600" dirty="0"/>
                <a:t>IOP </a:t>
              </a:r>
              <a:r>
                <a:rPr lang="zh-CN" altLang="en-US" sz="1600" dirty="0"/>
                <a:t>的电子书还附带有作者的网络讲座，希望能通过这些讲座帮助读者们更好地了解书籍作者以及他们的科研工作。每场讲座大约持续 </a:t>
              </a:r>
              <a:r>
                <a:rPr lang="en-US" altLang="zh-CN" sz="1600" dirty="0"/>
                <a:t>45 </a:t>
              </a:r>
              <a:r>
                <a:rPr lang="zh-CN" altLang="en-US" sz="1600" dirty="0"/>
                <a:t>分钟，提供了对相应书籍的更深入解读。</a:t>
              </a:r>
            </a:p>
            <a:p>
              <a:pPr>
                <a:defRPr sz="1400">
                  <a:solidFill>
                    <a:srgbClr val="0076B7"/>
                  </a:solidFill>
                </a:defRPr>
              </a:pPr>
              <a:endParaRPr lang="zh-CN" altLang="en-US" sz="1600" dirty="0"/>
            </a:p>
            <a:p>
              <a:pPr>
                <a:defRPr sz="1400">
                  <a:solidFill>
                    <a:srgbClr val="0076B7"/>
                  </a:solidFill>
                </a:defRPr>
              </a:pPr>
              <a:r>
                <a:rPr lang="zh-CN" altLang="en-US" sz="1600" dirty="0"/>
                <a:t>请访问 </a:t>
              </a:r>
              <a:r>
                <a:rPr lang="en-US" altLang="zh-CN" sz="1600" dirty="0">
                  <a:hlinkClick r:id="rId7"/>
                </a:rPr>
                <a:t>http://iopscience.iop.org/bookListInfo/author-webinars</a:t>
              </a:r>
              <a:r>
                <a:rPr lang="en-US" altLang="zh-CN" sz="1600" dirty="0"/>
                <a:t> </a:t>
              </a:r>
              <a:r>
                <a:rPr lang="zh-CN" altLang="en-US" sz="1600" dirty="0"/>
                <a:t>以查看完整系列。</a:t>
              </a:r>
            </a:p>
          </p:txBody>
        </p:sp>
      </p:grpSp>
      <p:sp>
        <p:nvSpPr>
          <p:cNvPr id="2" name="Rectangle 1">
            <a:extLst>
              <a:ext uri="{FF2B5EF4-FFF2-40B4-BE49-F238E27FC236}">
                <a16:creationId xmlns:a16="http://schemas.microsoft.com/office/drawing/2014/main" id="{9B6CA2E9-DB07-7641-85D0-17BDE5CCA367}"/>
              </a:ext>
            </a:extLst>
          </p:cNvPr>
          <p:cNvSpPr/>
          <p:nvPr/>
        </p:nvSpPr>
        <p:spPr>
          <a:xfrm>
            <a:off x="4227733" y="2507325"/>
            <a:ext cx="1305977" cy="1066255"/>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5" name="Picture 4">
            <a:extLst>
              <a:ext uri="{FF2B5EF4-FFF2-40B4-BE49-F238E27FC236}">
                <a16:creationId xmlns:a16="http://schemas.microsoft.com/office/drawing/2014/main" id="{12B5B687-8BD5-46A9-4828-53EC7E2C48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96811" y="4548182"/>
            <a:ext cx="2732692" cy="1694121"/>
          </a:xfrm>
          <a:prstGeom prst="rect">
            <a:avLst/>
          </a:prstGeom>
          <a:ln>
            <a:solidFill>
              <a:schemeClr val="tx2"/>
            </a:solidFill>
          </a:ln>
          <a:effectLst>
            <a:outerShdw blurRad="50800" dist="38100" dir="2700000" algn="tl" rotWithShape="0">
              <a:prstClr val="black">
                <a:alpha val="40000"/>
              </a:prstClr>
            </a:outerShdw>
          </a:effectLst>
        </p:spPr>
      </p:pic>
      <p:pic>
        <p:nvPicPr>
          <p:cNvPr id="3" name="Audio 2">
            <a:hlinkClick r:id="" action="ppaction://media"/>
            <a:extLst>
              <a:ext uri="{FF2B5EF4-FFF2-40B4-BE49-F238E27FC236}">
                <a16:creationId xmlns:a16="http://schemas.microsoft.com/office/drawing/2014/main" id="{D4803F2C-0508-F408-8184-9089E71A39EE}"/>
              </a:ext>
            </a:extLst>
          </p:cNvPr>
          <p:cNvPicPr>
            <a:picLocks noChangeAspect="1"/>
          </p:cNvPicPr>
          <p:nvPr>
            <a:audioFile r:link="rId2"/>
            <p:extLst>
              <p:ext uri="{DAA4B4D4-6D71-4841-9C94-3DE7FCFB9230}">
                <p14:media xmlns:p14="http://schemas.microsoft.com/office/powerpoint/2010/main" r:embed="rId3">
                  <p14:trim st="8934.7466"/>
                </p14:media>
              </p:ext>
            </p:extLst>
          </p:nvPr>
        </p:nvPicPr>
        <p:blipFill>
          <a:blip r:embed="rId9"/>
          <a:stretch>
            <a:fillRect/>
          </a:stretch>
        </p:blipFill>
        <p:spPr>
          <a:xfrm>
            <a:off x="11512717" y="6258055"/>
            <a:ext cx="406400" cy="406400"/>
          </a:xfrm>
          <a:prstGeom prst="rect">
            <a:avLst/>
          </a:prstGeom>
        </p:spPr>
      </p:pic>
      <p:sp>
        <p:nvSpPr>
          <p:cNvPr id="4" name="TextBox 17">
            <a:extLst>
              <a:ext uri="{FF2B5EF4-FFF2-40B4-BE49-F238E27FC236}">
                <a16:creationId xmlns:a16="http://schemas.microsoft.com/office/drawing/2014/main" id="{DBD0915D-81B0-A15F-5042-EE87E05B630D}"/>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富含增强内容的论文和多媒体</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9000">
        <p:fade/>
      </p:transition>
    </mc:Choice>
    <mc:Fallback xmlns="">
      <p:transition spd="med" advTm="3900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4000"/>
                                  </p:stCondLst>
                                  <p:childTnLst>
                                    <p:set>
                                      <p:cBhvr>
                                        <p:cTn id="9" dur="1" fill="hold">
                                          <p:stCondLst>
                                            <p:cond delay="0"/>
                                          </p:stCondLst>
                                        </p:cTn>
                                        <p:tgtEl>
                                          <p:spTgt spid="653"/>
                                        </p:tgtEl>
                                        <p:attrNameLst>
                                          <p:attrName>style.visibility</p:attrName>
                                        </p:attrNameLst>
                                      </p:cBhvr>
                                      <p:to>
                                        <p:strVal val="visible"/>
                                      </p:to>
                                    </p:set>
                                    <p:animEffect transition="in" filter="fade">
                                      <p:cBhvr>
                                        <p:cTn id="10" dur="500"/>
                                        <p:tgtEl>
                                          <p:spTgt spid="653"/>
                                        </p:tgtEl>
                                      </p:cBhvr>
                                    </p:animEffect>
                                  </p:childTnLst>
                                </p:cTn>
                              </p:par>
                            </p:childTnLst>
                          </p:cTn>
                        </p:par>
                        <p:par>
                          <p:cTn id="11" fill="hold">
                            <p:stCondLst>
                              <p:cond delay="4501"/>
                            </p:stCondLst>
                            <p:childTnLst>
                              <p:par>
                                <p:cTn id="12" presetID="10" presetClass="entr" presetSubtype="0" fill="hold" nodeType="afterEffect">
                                  <p:stCondLst>
                                    <p:cond delay="19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5" fill="hold" display="0">
                  <p:stCondLst>
                    <p:cond delay="indefinite"/>
                  </p:stCondLst>
                  <p:endCondLst>
                    <p:cond evt="onStopAudio" delay="0">
                      <p:tgtEl>
                        <p:sldTgt/>
                      </p:tgtEl>
                    </p:cond>
                  </p:endCondLst>
                </p:cTn>
                <p:tgtEl>
                  <p:spTgt spid="3"/>
                </p:tgtEl>
              </p:cMediaNode>
            </p:audio>
          </p:childTnLst>
        </p:cTn>
      </p:par>
    </p:tnLst>
    <p:bldLst>
      <p:bldP spid="653" grpId="0" animBg="1" advAuto="0"/>
    </p:bldLst>
  </p:timing>
  <p:extLst>
    <p:ext uri="{E180D4A7-C9FB-4DFB-919C-405C955672EB}">
      <p14:showEvtLst xmlns:p14="http://schemas.microsoft.com/office/powerpoint/2010/main">
        <p14:triggerEvt type="onClick" time="12972"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4D5FF-E0AD-C8BA-8569-09F32F611955}"/>
              </a:ext>
            </a:extLst>
          </p:cNvPr>
          <p:cNvSpPr/>
          <p:nvPr/>
        </p:nvSpPr>
        <p:spPr>
          <a:xfrm>
            <a:off x="407988" y="1219200"/>
            <a:ext cx="11393868" cy="1591733"/>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25" name="TextBox 1"/>
          <p:cNvSpPr txBox="1"/>
          <p:nvPr/>
        </p:nvSpPr>
        <p:spPr>
          <a:xfrm>
            <a:off x="483866" y="1331037"/>
            <a:ext cx="10475118"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solidFill>
                  <a:schemeClr val="bg2"/>
                </a:solidFill>
              </a:rPr>
              <a:t>许多 </a:t>
            </a:r>
            <a:r>
              <a:rPr lang="en-US" sz="2000" dirty="0">
                <a:solidFill>
                  <a:schemeClr val="bg2"/>
                </a:solidFill>
              </a:rPr>
              <a:t>IOP </a:t>
            </a:r>
            <a:r>
              <a:rPr lang="zh-CN" altLang="en-US" sz="2000" dirty="0">
                <a:solidFill>
                  <a:schemeClr val="bg2"/>
                </a:solidFill>
              </a:rPr>
              <a:t>期刊都会发布特刊 </a:t>
            </a:r>
            <a:r>
              <a:rPr lang="en-US" altLang="zh-CN" sz="2000" dirty="0">
                <a:solidFill>
                  <a:schemeClr val="bg2"/>
                </a:solidFill>
              </a:rPr>
              <a:t>(</a:t>
            </a:r>
            <a:r>
              <a:rPr lang="en-US" sz="2000" dirty="0">
                <a:solidFill>
                  <a:schemeClr val="bg2"/>
                </a:solidFill>
              </a:rPr>
              <a:t>special issue) </a:t>
            </a:r>
            <a:r>
              <a:rPr lang="zh-CN" altLang="en-US" sz="2000" dirty="0">
                <a:solidFill>
                  <a:schemeClr val="bg2"/>
                </a:solidFill>
              </a:rPr>
              <a:t>和焦点刊 </a:t>
            </a:r>
            <a:r>
              <a:rPr lang="en-US" altLang="zh-CN" sz="2000" dirty="0">
                <a:solidFill>
                  <a:schemeClr val="bg2"/>
                </a:solidFill>
              </a:rPr>
              <a:t>(</a:t>
            </a:r>
            <a:r>
              <a:rPr lang="en-US" sz="2000" dirty="0">
                <a:solidFill>
                  <a:schemeClr val="bg2"/>
                </a:solidFill>
              </a:rPr>
              <a:t>focus issues)；</a:t>
            </a:r>
            <a:r>
              <a:rPr lang="zh-CN" altLang="en-US" sz="2000" dirty="0">
                <a:solidFill>
                  <a:schemeClr val="bg2"/>
                </a:solidFill>
              </a:rPr>
              <a:t>它们是将特定主题的论文汇总在了一起。</a:t>
            </a:r>
          </a:p>
          <a:p>
            <a:pPr>
              <a:defRPr sz="1600"/>
            </a:pPr>
            <a:r>
              <a:rPr lang="zh-CN" altLang="en-US" sz="2000" dirty="0">
                <a:solidFill>
                  <a:schemeClr val="bg2"/>
                </a:solidFill>
              </a:rPr>
              <a:t>另外，不同的期刊可能也会有不同形式的特别合辑，包括</a:t>
            </a:r>
            <a:r>
              <a:rPr lang="zh-CN" altLang="en-US" sz="2000" b="1" dirty="0">
                <a:solidFill>
                  <a:schemeClr val="bg2"/>
                </a:solidFill>
              </a:rPr>
              <a:t>亮点 </a:t>
            </a:r>
            <a:r>
              <a:rPr lang="en-US" altLang="zh-CN" sz="2000" b="1" dirty="0">
                <a:solidFill>
                  <a:schemeClr val="bg2"/>
                </a:solidFill>
              </a:rPr>
              <a:t>(</a:t>
            </a:r>
            <a:r>
              <a:rPr lang="en-US" sz="2000" b="1" dirty="0">
                <a:solidFill>
                  <a:schemeClr val="bg2"/>
                </a:solidFill>
              </a:rPr>
              <a:t>Spotlights) </a:t>
            </a:r>
            <a:r>
              <a:rPr lang="en-US" sz="2000" dirty="0">
                <a:solidFill>
                  <a:schemeClr val="bg2"/>
                </a:solidFill>
              </a:rPr>
              <a:t>、</a:t>
            </a:r>
            <a:r>
              <a:rPr lang="zh-CN" altLang="en-US" sz="2000" b="1" dirty="0">
                <a:solidFill>
                  <a:schemeClr val="bg2"/>
                </a:solidFill>
              </a:rPr>
              <a:t>前瞻性观点 </a:t>
            </a:r>
            <a:r>
              <a:rPr lang="en-US" altLang="zh-CN" sz="2000" b="1" dirty="0">
                <a:solidFill>
                  <a:schemeClr val="bg2"/>
                </a:solidFill>
              </a:rPr>
              <a:t>(</a:t>
            </a:r>
            <a:r>
              <a:rPr lang="en-US" sz="2000" b="1" dirty="0">
                <a:solidFill>
                  <a:schemeClr val="bg2"/>
                </a:solidFill>
              </a:rPr>
              <a:t>Perspectives)</a:t>
            </a:r>
            <a:r>
              <a:rPr lang="zh-CN" altLang="en-US" sz="2000" dirty="0">
                <a:solidFill>
                  <a:schemeClr val="bg2"/>
                </a:solidFill>
              </a:rPr>
              <a:t>以及</a:t>
            </a:r>
            <a:r>
              <a:rPr lang="zh-CN" altLang="en-US" sz="2000" b="1" dirty="0">
                <a:solidFill>
                  <a:schemeClr val="bg2"/>
                </a:solidFill>
              </a:rPr>
              <a:t>快讯 </a:t>
            </a:r>
            <a:r>
              <a:rPr lang="en-US" altLang="zh-CN" sz="2000" b="1" dirty="0">
                <a:solidFill>
                  <a:schemeClr val="bg2"/>
                </a:solidFill>
              </a:rPr>
              <a:t>(</a:t>
            </a:r>
            <a:r>
              <a:rPr lang="en-US" sz="2000" b="1" dirty="0">
                <a:solidFill>
                  <a:schemeClr val="bg2"/>
                </a:solidFill>
              </a:rPr>
              <a:t>Fast track communications) </a:t>
            </a:r>
            <a:r>
              <a:rPr lang="zh-CN" altLang="en-US" sz="2000" dirty="0">
                <a:solidFill>
                  <a:schemeClr val="bg2"/>
                </a:solidFill>
              </a:rPr>
              <a:t>和</a:t>
            </a:r>
            <a:r>
              <a:rPr lang="zh-CN" altLang="en-US" sz="2000" b="1" dirty="0">
                <a:solidFill>
                  <a:schemeClr val="bg2"/>
                </a:solidFill>
              </a:rPr>
              <a:t>快报</a:t>
            </a:r>
            <a:r>
              <a:rPr lang="zh-CN" altLang="en-US" sz="2000" dirty="0">
                <a:solidFill>
                  <a:schemeClr val="bg2"/>
                </a:solidFill>
              </a:rPr>
              <a:t>等特殊形式的文章。</a:t>
            </a:r>
          </a:p>
        </p:txBody>
      </p:sp>
      <p:sp>
        <p:nvSpPr>
          <p:cNvPr id="726" name="TextBox 7"/>
          <p:cNvSpPr txBox="1"/>
          <p:nvPr/>
        </p:nvSpPr>
        <p:spPr>
          <a:xfrm>
            <a:off x="1078173" y="4717755"/>
            <a:ext cx="2865205" cy="1323439"/>
          </a:xfrm>
          <a:prstGeom prst="rect">
            <a:avLst/>
          </a:prstGeom>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a:defRPr sz="1400" b="1">
                <a:solidFill>
                  <a:srgbClr val="3274B2"/>
                </a:solidFill>
              </a:defRPr>
            </a:pPr>
            <a:r>
              <a:rPr lang="zh-CN" altLang="en-US" sz="1600" dirty="0">
                <a:solidFill>
                  <a:srgbClr val="EC6608"/>
                </a:solidFill>
              </a:rPr>
              <a:t>特刊</a:t>
            </a:r>
            <a:r>
              <a:rPr lang="en-US" sz="1600" dirty="0">
                <a:solidFill>
                  <a:srgbClr val="EC6608"/>
                </a:solidFill>
              </a:rPr>
              <a:t>Special issues/focus issues</a:t>
            </a:r>
          </a:p>
          <a:p>
            <a:pPr>
              <a:defRPr sz="1400">
                <a:solidFill>
                  <a:srgbClr val="3274B2"/>
                </a:solidFill>
              </a:defRPr>
            </a:pPr>
            <a:endParaRPr sz="1600" dirty="0">
              <a:solidFill>
                <a:srgbClr val="EC6608"/>
              </a:solidFill>
            </a:endParaRPr>
          </a:p>
          <a:p>
            <a:pPr>
              <a:defRPr sz="1400">
                <a:solidFill>
                  <a:srgbClr val="3274B2"/>
                </a:solidFill>
              </a:defRPr>
            </a:pPr>
            <a:r>
              <a:rPr lang="zh-CN" altLang="en-US" sz="1600" dirty="0">
                <a:solidFill>
                  <a:srgbClr val="EC6608"/>
                </a:solidFill>
              </a:rPr>
              <a:t>收集了独家发表的受邀论文，涉及的研究领域十分广泛</a:t>
            </a:r>
            <a:r>
              <a:rPr lang="en-US" altLang="zh-CN" sz="1600" dirty="0">
                <a:solidFill>
                  <a:srgbClr val="EC6608"/>
                </a:solidFill>
              </a:rPr>
              <a:t>(</a:t>
            </a:r>
            <a:r>
              <a:rPr lang="zh-CN" altLang="en-US" sz="1600" dirty="0">
                <a:solidFill>
                  <a:srgbClr val="EC6608"/>
                </a:solidFill>
              </a:rPr>
              <a:t>具体由期刊编委会确定</a:t>
            </a:r>
            <a:r>
              <a:rPr lang="en-US" altLang="zh-CN" sz="1600" dirty="0">
                <a:solidFill>
                  <a:srgbClr val="EC6608"/>
                </a:solidFill>
              </a:rPr>
              <a:t>)</a:t>
            </a:r>
            <a:r>
              <a:rPr lang="zh-CN" altLang="en-US" sz="1600" dirty="0">
                <a:solidFill>
                  <a:srgbClr val="EC6608"/>
                </a:solidFill>
              </a:rPr>
              <a:t>。</a:t>
            </a:r>
          </a:p>
        </p:txBody>
      </p:sp>
      <p:sp>
        <p:nvSpPr>
          <p:cNvPr id="727" name="TextBox 14"/>
          <p:cNvSpPr txBox="1"/>
          <p:nvPr/>
        </p:nvSpPr>
        <p:spPr>
          <a:xfrm>
            <a:off x="7459688" y="3332015"/>
            <a:ext cx="3402275" cy="646331"/>
          </a:xfrm>
          <a:prstGeom prst="rect">
            <a:avLst/>
          </a:prstGeom>
          <a:ln w="28575">
            <a:noFill/>
          </a:ln>
          <a:extLst>
            <a:ext uri="{C572A759-6A51-4108-AA02-DFA0A04FC94B}">
              <ma14:wrappingTextBoxFlag xmlns:ma14="http://schemas.microsoft.com/office/mac/drawingml/2011/main" xmlns="" val="1"/>
            </a:ext>
          </a:extLst>
        </p:spPr>
        <p:txBody>
          <a:bodyPr wrap="square" lIns="45719" rIns="45719">
            <a:spAutoFit/>
          </a:bodyPr>
          <a:lstStyle>
            <a:lvl1pPr>
              <a:defRPr sz="1400">
                <a:solidFill>
                  <a:srgbClr val="0076B7"/>
                </a:solidFill>
              </a:defRPr>
            </a:lvl1pPr>
          </a:lstStyle>
          <a:p>
            <a:r>
              <a:rPr lang="zh-CN" altLang="en-US" sz="1800" dirty="0"/>
              <a:t>您可在每本期刊主页的右侧边栏中找到各种类型的特别合辑。</a:t>
            </a:r>
          </a:p>
        </p:txBody>
      </p:sp>
      <p:pic>
        <p:nvPicPr>
          <p:cNvPr id="728" name="Picture 3" descr="Picture 3"/>
          <p:cNvPicPr>
            <a:picLocks noChangeAspect="1"/>
          </p:cNvPicPr>
          <p:nvPr/>
        </p:nvPicPr>
        <p:blipFill>
          <a:blip r:embed="rId5"/>
          <a:stretch>
            <a:fillRect/>
          </a:stretch>
        </p:blipFill>
        <p:spPr>
          <a:xfrm>
            <a:off x="2975626" y="3128918"/>
            <a:ext cx="1628775" cy="962026"/>
          </a:xfrm>
          <a:prstGeom prst="rect">
            <a:avLst/>
          </a:prstGeom>
          <a:ln>
            <a:solidFill>
              <a:schemeClr val="tx2"/>
            </a:solidFill>
          </a:ln>
          <a:effectLst>
            <a:outerShdw blurRad="50800" dist="38100" dir="2700000" algn="tl" rotWithShape="0">
              <a:prstClr val="black">
                <a:alpha val="40000"/>
              </a:prstClr>
            </a:outerShdw>
          </a:effectLst>
        </p:spPr>
      </p:pic>
      <p:pic>
        <p:nvPicPr>
          <p:cNvPr id="729" name="Picture 12" descr="Picture 12"/>
          <p:cNvPicPr>
            <a:picLocks noChangeAspect="1"/>
          </p:cNvPicPr>
          <p:nvPr/>
        </p:nvPicPr>
        <p:blipFill>
          <a:blip r:embed="rId6"/>
          <a:stretch>
            <a:fillRect/>
          </a:stretch>
        </p:blipFill>
        <p:spPr>
          <a:xfrm>
            <a:off x="4812433" y="3128919"/>
            <a:ext cx="2305051" cy="1181101"/>
          </a:xfrm>
          <a:prstGeom prst="rect">
            <a:avLst/>
          </a:prstGeom>
          <a:ln>
            <a:solidFill>
              <a:schemeClr val="tx2"/>
            </a:solidFill>
          </a:ln>
          <a:effectLst>
            <a:outerShdw blurRad="50800" dist="38100" dir="2700000" algn="tl" rotWithShape="0">
              <a:prstClr val="black">
                <a:alpha val="40000"/>
              </a:prstClr>
            </a:outerShdw>
          </a:effectLst>
        </p:spPr>
      </p:pic>
      <p:sp>
        <p:nvSpPr>
          <p:cNvPr id="730" name="TextBox 16"/>
          <p:cNvSpPr txBox="1"/>
          <p:nvPr/>
        </p:nvSpPr>
        <p:spPr>
          <a:xfrm>
            <a:off x="4298154" y="4712124"/>
            <a:ext cx="2469416" cy="1323439"/>
          </a:xfrm>
          <a:prstGeom prst="rect">
            <a:avLst/>
          </a:prstGeom>
          <a:ln w="28575">
            <a:solidFill>
              <a:srgbClr val="EC6608"/>
            </a:solidFill>
          </a:ln>
          <a:extLst>
            <a:ext uri="{C572A759-6A51-4108-AA02-DFA0A04FC94B}">
              <ma14:wrappingTextBoxFlag xmlns:ma14="http://schemas.microsoft.com/office/mac/drawingml/2011/main" xmlns="" val="1"/>
            </a:ext>
          </a:extLst>
        </p:spPr>
        <p:txBody>
          <a:bodyPr lIns="45719" rIns="45719">
            <a:spAutoFit/>
          </a:bodyPr>
          <a:lstStyle/>
          <a:p>
            <a:pPr>
              <a:defRPr sz="1400" b="1">
                <a:solidFill>
                  <a:srgbClr val="3274B2"/>
                </a:solidFill>
              </a:defRPr>
            </a:pPr>
            <a:r>
              <a:rPr lang="zh-CN" altLang="en-US" sz="1600" dirty="0">
                <a:solidFill>
                  <a:srgbClr val="EC6608"/>
                </a:solidFill>
              </a:rPr>
              <a:t>亮点</a:t>
            </a:r>
            <a:r>
              <a:rPr lang="en-US" sz="1600" dirty="0">
                <a:solidFill>
                  <a:srgbClr val="EC6608"/>
                </a:solidFill>
              </a:rPr>
              <a:t>Spotlights</a:t>
            </a:r>
          </a:p>
          <a:p>
            <a:pPr>
              <a:defRPr sz="1400">
                <a:solidFill>
                  <a:srgbClr val="3274B2"/>
                </a:solidFill>
              </a:defRPr>
            </a:pPr>
            <a:endParaRPr sz="1600" dirty="0">
              <a:solidFill>
                <a:srgbClr val="EC6608"/>
              </a:solidFill>
            </a:endParaRPr>
          </a:p>
          <a:p>
            <a:pPr>
              <a:defRPr sz="1400">
                <a:solidFill>
                  <a:srgbClr val="3274B2"/>
                </a:solidFill>
              </a:defRPr>
            </a:pPr>
            <a:r>
              <a:rPr lang="zh-CN" altLang="en-US" sz="1600" dirty="0">
                <a:solidFill>
                  <a:srgbClr val="EC6608"/>
                </a:solidFill>
              </a:rPr>
              <a:t>展示特定领域研究进展和趋势的论文，包括特别论文和常规论文。</a:t>
            </a:r>
          </a:p>
        </p:txBody>
      </p:sp>
      <p:sp>
        <p:nvSpPr>
          <p:cNvPr id="731" name="TextBox 17"/>
          <p:cNvSpPr txBox="1"/>
          <p:nvPr/>
        </p:nvSpPr>
        <p:spPr>
          <a:xfrm>
            <a:off x="7122347" y="4707391"/>
            <a:ext cx="4176753" cy="1323439"/>
          </a:xfrm>
          <a:prstGeom prst="rect">
            <a:avLst/>
          </a:prstGeom>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a:defRPr sz="1400" b="1">
                <a:solidFill>
                  <a:srgbClr val="3274B2"/>
                </a:solidFill>
              </a:defRPr>
            </a:pPr>
            <a:r>
              <a:rPr lang="zh-CN" altLang="en-US" sz="1600" dirty="0">
                <a:solidFill>
                  <a:srgbClr val="EC6608"/>
                </a:solidFill>
              </a:rPr>
              <a:t>前瞻性观点</a:t>
            </a:r>
            <a:r>
              <a:rPr lang="en-US" sz="1600" dirty="0">
                <a:solidFill>
                  <a:srgbClr val="EC6608"/>
                </a:solidFill>
              </a:rPr>
              <a:t>Perspectives</a:t>
            </a:r>
          </a:p>
          <a:p>
            <a:pPr>
              <a:defRPr sz="1400">
                <a:solidFill>
                  <a:srgbClr val="3274B2"/>
                </a:solidFill>
              </a:defRPr>
            </a:pPr>
            <a:endParaRPr sz="1600" dirty="0">
              <a:solidFill>
                <a:srgbClr val="EC6608"/>
              </a:solidFill>
            </a:endParaRPr>
          </a:p>
          <a:p>
            <a:pPr>
              <a:defRPr sz="1400">
                <a:solidFill>
                  <a:srgbClr val="3274B2"/>
                </a:solidFill>
              </a:defRPr>
            </a:pPr>
            <a:r>
              <a:rPr lang="zh-CN" altLang="en-US" sz="1600" dirty="0">
                <a:solidFill>
                  <a:srgbClr val="EC6608"/>
                </a:solidFill>
              </a:rPr>
              <a:t>邀请部分物理学领军研究人员撰写的评论，旨在彰显某本期刊所报道的研究工作的重要性和影响力。</a:t>
            </a:r>
          </a:p>
        </p:txBody>
      </p:sp>
      <p:sp>
        <p:nvSpPr>
          <p:cNvPr id="2" name="Rectangle 1">
            <a:extLst>
              <a:ext uri="{FF2B5EF4-FFF2-40B4-BE49-F238E27FC236}">
                <a16:creationId xmlns:a16="http://schemas.microsoft.com/office/drawing/2014/main" id="{4630D963-2CF3-E24B-8553-C1EBC2201748}"/>
              </a:ext>
            </a:extLst>
          </p:cNvPr>
          <p:cNvSpPr/>
          <p:nvPr/>
        </p:nvSpPr>
        <p:spPr>
          <a:xfrm>
            <a:off x="4813338" y="3379475"/>
            <a:ext cx="2436471" cy="1087781"/>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3" name="Audio 2">
            <a:hlinkClick r:id="" action="ppaction://media"/>
            <a:extLst>
              <a:ext uri="{FF2B5EF4-FFF2-40B4-BE49-F238E27FC236}">
                <a16:creationId xmlns:a16="http://schemas.microsoft.com/office/drawing/2014/main" id="{69E496F3-1CEA-AD04-CD9E-BCEEEDBC803E}"/>
              </a:ext>
            </a:extLst>
          </p:cNvPr>
          <p:cNvPicPr>
            <a:picLocks noChangeAspect="1"/>
          </p:cNvPicPr>
          <p:nvPr>
            <a:audioFile r:link="rId2"/>
            <p:extLst>
              <p:ext uri="{DAA4B4D4-6D71-4841-9C94-3DE7FCFB9230}">
                <p14:media xmlns:p14="http://schemas.microsoft.com/office/powerpoint/2010/main" r:embed="rId3">
                  <p14:trim st="42090.1326"/>
                </p14:media>
              </p:ext>
            </p:extLst>
          </p:nvPr>
        </p:nvPicPr>
        <p:blipFill>
          <a:blip r:embed="rId7"/>
          <a:stretch>
            <a:fillRect/>
          </a:stretch>
        </p:blipFill>
        <p:spPr>
          <a:xfrm>
            <a:off x="11473174" y="6230874"/>
            <a:ext cx="406400" cy="406400"/>
          </a:xfrm>
          <a:prstGeom prst="rect">
            <a:avLst/>
          </a:prstGeom>
        </p:spPr>
      </p:pic>
      <p:sp>
        <p:nvSpPr>
          <p:cNvPr id="4" name="TextBox 17">
            <a:extLst>
              <a:ext uri="{FF2B5EF4-FFF2-40B4-BE49-F238E27FC236}">
                <a16:creationId xmlns:a16="http://schemas.microsoft.com/office/drawing/2014/main" id="{0DA2FA2B-2D65-B73D-B2F5-F1106E7C4A8D}"/>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期刊合辑</a:t>
            </a:r>
            <a:r>
              <a:rPr lang="en-US" altLang="zh-CN" sz="2800" b="0" dirty="0"/>
              <a:t>: </a:t>
            </a:r>
            <a:r>
              <a:rPr lang="zh-CN" altLang="en-US" sz="2800" b="0" dirty="0"/>
              <a:t>特刊、焦点刊</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26"/>
                                        </p:tgtEl>
                                        <p:attrNameLst>
                                          <p:attrName>style.visibility</p:attrName>
                                        </p:attrNameLst>
                                      </p:cBhvr>
                                      <p:to>
                                        <p:strVal val="visible"/>
                                      </p:to>
                                    </p:set>
                                    <p:animEffect transition="in" filter="fade">
                                      <p:cBhvr>
                                        <p:cTn id="11" dur="500"/>
                                        <p:tgtEl>
                                          <p:spTgt spid="72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30"/>
                                        </p:tgtEl>
                                        <p:attrNameLst>
                                          <p:attrName>style.visibility</p:attrName>
                                        </p:attrNameLst>
                                      </p:cBhvr>
                                      <p:to>
                                        <p:strVal val="visible"/>
                                      </p:to>
                                    </p:set>
                                    <p:animEffect transition="in" filter="fade">
                                      <p:cBhvr>
                                        <p:cTn id="15" dur="500"/>
                                        <p:tgtEl>
                                          <p:spTgt spid="73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31"/>
                                        </p:tgtEl>
                                        <p:attrNameLst>
                                          <p:attrName>style.visibility</p:attrName>
                                        </p:attrNameLst>
                                      </p:cBhvr>
                                      <p:to>
                                        <p:strVal val="visible"/>
                                      </p:to>
                                    </p:set>
                                    <p:animEffect transition="in" filter="fade">
                                      <p:cBhvr>
                                        <p:cTn id="19" dur="5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0" fill="hold" display="0">
                  <p:stCondLst>
                    <p:cond delay="indefinite"/>
                  </p:stCondLst>
                  <p:endCondLst>
                    <p:cond evt="onStopAudio" delay="0">
                      <p:tgtEl>
                        <p:sldTgt/>
                      </p:tgtEl>
                    </p:cond>
                  </p:endCondLst>
                </p:cTn>
                <p:tgtEl>
                  <p:spTgt spid="3"/>
                </p:tgtEl>
              </p:cMediaNode>
            </p:audio>
          </p:childTnLst>
        </p:cTn>
      </p:par>
    </p:tnLst>
    <p:bldLst>
      <p:bldP spid="726" grpId="0" animBg="1" advAuto="0"/>
      <p:bldP spid="730" grpId="0" animBg="1" advAuto="0"/>
      <p:bldP spid="73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6DDA40-FE89-76DB-E6E7-DE8449413766}"/>
              </a:ext>
            </a:extLst>
          </p:cNvPr>
          <p:cNvSpPr/>
          <p:nvPr/>
        </p:nvSpPr>
        <p:spPr>
          <a:xfrm>
            <a:off x="407988" y="1219200"/>
            <a:ext cx="11390312" cy="889000"/>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45" name="TextBox 1"/>
          <p:cNvSpPr txBox="1"/>
          <p:nvPr/>
        </p:nvSpPr>
        <p:spPr>
          <a:xfrm>
            <a:off x="488559" y="1330231"/>
            <a:ext cx="10430148"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每篇论文上</a:t>
            </a:r>
            <a:r>
              <a:rPr lang="en-US" altLang="zh-CN" sz="2000" dirty="0"/>
              <a:t>Dimensions</a:t>
            </a:r>
            <a:r>
              <a:rPr lang="zh-CN" altLang="en-US" sz="2000" dirty="0"/>
              <a:t>数字徽章中的数字代表该篇论文被其它研究工作所引用的次数。</a:t>
            </a:r>
          </a:p>
        </p:txBody>
      </p:sp>
      <p:sp>
        <p:nvSpPr>
          <p:cNvPr id="758" name="Rectangle">
            <a:hlinkClick r:id="rId4" action="ppaction://hlinksldjump"/>
          </p:cNvPr>
          <p:cNvSpPr/>
          <p:nvPr/>
        </p:nvSpPr>
        <p:spPr>
          <a:xfrm>
            <a:off x="1698859" y="6070565"/>
            <a:ext cx="1207428" cy="533016"/>
          </a:xfrm>
          <a:prstGeom prst="rect">
            <a:avLst/>
          </a:prstGeom>
          <a:solidFill>
            <a:srgbClr val="FFFFFF">
              <a:alpha val="0"/>
            </a:srgbClr>
          </a:solidFill>
          <a:ln w="25400">
            <a:solidFill>
              <a:schemeClr val="accent1">
                <a:alpha val="0"/>
              </a:schemeClr>
            </a:solidFill>
          </a:ln>
          <a:effectLst>
            <a:outerShdw blurRad="38100" dist="23000" dir="5400000" rotWithShape="0">
              <a:srgbClr val="000000">
                <a:alpha val="35000"/>
              </a:srgbClr>
            </a:outerShdw>
          </a:effectLst>
        </p:spPr>
        <p:txBody>
          <a:bodyPr lIns="45719" rIns="45719" anchor="ctr"/>
          <a:lstStyle/>
          <a:p>
            <a:pPr>
              <a:defRPr sz="1300">
                <a:latin typeface="Arial"/>
                <a:ea typeface="Arial"/>
                <a:cs typeface="Arial"/>
                <a:sym typeface="Arial"/>
              </a:defRPr>
            </a:pPr>
            <a:endParaRPr sz="1300"/>
          </a:p>
        </p:txBody>
      </p:sp>
      <p:pic>
        <p:nvPicPr>
          <p:cNvPr id="4" name="Picture 3">
            <a:extLst>
              <a:ext uri="{FF2B5EF4-FFF2-40B4-BE49-F238E27FC236}">
                <a16:creationId xmlns:a16="http://schemas.microsoft.com/office/drawing/2014/main" id="{3E7A96CB-43A5-49BB-B6A8-1BFDF29424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5026" y="4028409"/>
            <a:ext cx="6486254" cy="2473991"/>
          </a:xfrm>
          <a:prstGeom prst="rect">
            <a:avLst/>
          </a:prstGeom>
          <a:ln>
            <a:solidFill>
              <a:schemeClr val="tx2"/>
            </a:solidFill>
          </a:ln>
          <a:effectLst>
            <a:outerShdw blurRad="50800" dist="38100" dir="2700000" algn="tl" rotWithShape="0">
              <a:prstClr val="black">
                <a:alpha val="40000"/>
              </a:prstClr>
            </a:outerShdw>
          </a:effectLst>
        </p:spPr>
      </p:pic>
      <p:sp>
        <p:nvSpPr>
          <p:cNvPr id="750" name="TextBox 7"/>
          <p:cNvSpPr txBox="1"/>
          <p:nvPr/>
        </p:nvSpPr>
        <p:spPr>
          <a:xfrm>
            <a:off x="8522247" y="2331893"/>
            <a:ext cx="3261766" cy="1194173"/>
          </a:xfrm>
          <a:prstGeom prst="rect">
            <a:avLst/>
          </a:prstGeom>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marL="88900">
              <a:defRPr sz="1400">
                <a:solidFill>
                  <a:srgbClr val="0076B7"/>
                </a:solidFill>
              </a:defRPr>
            </a:pPr>
            <a:r>
              <a:rPr lang="zh-CN" altLang="en-US" sz="1790" dirty="0">
                <a:solidFill>
                  <a:srgbClr val="EC6608"/>
                </a:solidFill>
              </a:rPr>
              <a:t>您可点击 </a:t>
            </a:r>
            <a:r>
              <a:rPr lang="en-US" altLang="zh-CN" sz="1790" b="1" dirty="0">
                <a:solidFill>
                  <a:srgbClr val="EC6608"/>
                </a:solidFill>
              </a:rPr>
              <a:t>Dimensions</a:t>
            </a:r>
            <a:r>
              <a:rPr lang="en-US" altLang="zh-CN" sz="1790" dirty="0">
                <a:solidFill>
                  <a:srgbClr val="EC6608"/>
                </a:solidFill>
              </a:rPr>
              <a:t> </a:t>
            </a:r>
            <a:r>
              <a:rPr lang="zh-CN" altLang="en-US" sz="1790" dirty="0">
                <a:solidFill>
                  <a:srgbClr val="EC6608"/>
                </a:solidFill>
              </a:rPr>
              <a:t>徽章获得更多的论文详细信息，包括最新被引、所引研究工作的类别、年度被引情况等。</a:t>
            </a:r>
          </a:p>
        </p:txBody>
      </p:sp>
      <p:pic>
        <p:nvPicPr>
          <p:cNvPr id="6" name="Picture 5">
            <a:extLst>
              <a:ext uri="{FF2B5EF4-FFF2-40B4-BE49-F238E27FC236}">
                <a16:creationId xmlns:a16="http://schemas.microsoft.com/office/drawing/2014/main" id="{F38446C9-398E-4978-BA20-9F81085EF702}"/>
              </a:ext>
            </a:extLst>
          </p:cNvPr>
          <p:cNvPicPr>
            <a:picLocks noChangeAspect="1"/>
          </p:cNvPicPr>
          <p:nvPr/>
        </p:nvPicPr>
        <p:blipFill>
          <a:blip r:embed="rId6"/>
          <a:stretch>
            <a:fillRect/>
          </a:stretch>
        </p:blipFill>
        <p:spPr>
          <a:xfrm>
            <a:off x="1809683" y="2321960"/>
            <a:ext cx="6489635" cy="1511020"/>
          </a:xfrm>
          <a:prstGeom prst="rect">
            <a:avLst/>
          </a:prstGeom>
          <a:ln>
            <a:solidFill>
              <a:schemeClr val="tx2"/>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A20A0538-BC6C-F547-BCB6-E2D5AD0F5347}"/>
              </a:ext>
            </a:extLst>
          </p:cNvPr>
          <p:cNvSpPr/>
          <p:nvPr/>
        </p:nvSpPr>
        <p:spPr>
          <a:xfrm>
            <a:off x="6677439" y="2785165"/>
            <a:ext cx="1550504" cy="914400"/>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3" name="Audio 2">
            <a:hlinkClick r:id="" action="ppaction://media"/>
            <a:extLst>
              <a:ext uri="{FF2B5EF4-FFF2-40B4-BE49-F238E27FC236}">
                <a16:creationId xmlns:a16="http://schemas.microsoft.com/office/drawing/2014/main" id="{C2FD6BBB-FD2B-8F47-D74E-E1802532C5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4841" y="6316889"/>
            <a:ext cx="406400" cy="406400"/>
          </a:xfrm>
          <a:prstGeom prst="rect">
            <a:avLst/>
          </a:prstGeom>
        </p:spPr>
      </p:pic>
      <p:sp>
        <p:nvSpPr>
          <p:cNvPr id="5" name="TextBox 17">
            <a:extLst>
              <a:ext uri="{FF2B5EF4-FFF2-40B4-BE49-F238E27FC236}">
                <a16:creationId xmlns:a16="http://schemas.microsoft.com/office/drawing/2014/main" id="{3C4C11FB-D27F-F27D-463A-857C4550A4BE}"/>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en-GB" sz="2800" b="0" dirty="0"/>
              <a:t>Dimensions</a:t>
            </a:r>
            <a:endParaRPr sz="2800" b="0" dirty="0"/>
          </a:p>
        </p:txBody>
      </p:sp>
    </p:spTree>
  </p:cSld>
  <p:clrMapOvr>
    <a:masterClrMapping/>
  </p:clrMapOvr>
  <mc:AlternateContent xmlns:mc="http://schemas.openxmlformats.org/markup-compatibility/2006" xmlns:p14="http://schemas.microsoft.com/office/powerpoint/2010/main">
    <mc:Choice Requires="p14">
      <p:transition spd="med" p14:dur="700" advTm="23090">
        <p:fade/>
      </p:transition>
    </mc:Choice>
    <mc:Fallback xmlns="">
      <p:transition spd="med" advTm="2309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0"/>
                                        </p:tgtEl>
                                        <p:attrNameLst>
                                          <p:attrName>style.visibility</p:attrName>
                                        </p:attrNameLst>
                                      </p:cBhvr>
                                      <p:to>
                                        <p:strVal val="visible"/>
                                      </p:to>
                                    </p:set>
                                    <p:animEffect transition="in" filter="fade">
                                      <p:cBhvr>
                                        <p:cTn id="12" dur="500"/>
                                        <p:tgtEl>
                                          <p:spTgt spid="750"/>
                                        </p:tgtEl>
                                      </p:cBhvr>
                                    </p:animEffect>
                                  </p:childTnLst>
                                </p:cTn>
                              </p:par>
                            </p:childTnLst>
                          </p:cTn>
                        </p:par>
                      </p:childTnLst>
                    </p:cTn>
                  </p:par>
                </p:childTnLst>
              </p:cTn>
              <p:nextCondLst>
                <p:cond evt="onClick" delay="0">
                  <p:tgtEl>
                    <p:spTgt spid="2"/>
                  </p:tgtEl>
                </p:cond>
              </p:nextCondLst>
            </p:seq>
            <p:audio isNarration="1">
              <p:cMediaNode vol="100000" showWhenStopped="0">
                <p:cTn id="13" fill="hold" display="0">
                  <p:stCondLst>
                    <p:cond delay="indefinite"/>
                  </p:stCondLst>
                  <p:endCondLst>
                    <p:cond evt="onStopAudio" delay="0">
                      <p:tgtEl>
                        <p:sldTgt/>
                      </p:tgtEl>
                    </p:cond>
                  </p:endCondLst>
                </p:cTn>
                <p:tgtEl>
                  <p:spTgt spid="3"/>
                </p:tgtEl>
              </p:cMediaNode>
            </p:audio>
          </p:childTnLst>
        </p:cTn>
      </p:par>
    </p:tnLst>
    <p:bldLst>
      <p:bldP spid="750" grpId="0" animBg="1" advAuto="0"/>
    </p:bldLst>
  </p:timing>
  <p:extLst>
    <p:ext uri="{E180D4A7-C9FB-4DFB-919C-405C955672EB}">
      <p14:showEvtLst xmlns:p14="http://schemas.microsoft.com/office/powerpoint/2010/main">
        <p14:triggerEvt type="onClick" time="10351"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C81382-8750-72A2-7B92-701A2A8130C8}"/>
              </a:ext>
            </a:extLst>
          </p:cNvPr>
          <p:cNvSpPr/>
          <p:nvPr/>
        </p:nvSpPr>
        <p:spPr>
          <a:xfrm>
            <a:off x="407988" y="1219200"/>
            <a:ext cx="10188575" cy="569843"/>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63" name="TextBox 1"/>
          <p:cNvSpPr txBox="1"/>
          <p:nvPr/>
        </p:nvSpPr>
        <p:spPr>
          <a:xfrm>
            <a:off x="550863" y="1249333"/>
            <a:ext cx="10299276"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600"/>
            </a:lvl1pPr>
          </a:lstStyle>
          <a:p>
            <a:r>
              <a:rPr sz="2000" dirty="0" err="1"/>
              <a:t>Altmetrics</a:t>
            </a:r>
            <a:r>
              <a:rPr lang="zh-CN" altLang="en-US" sz="2000" dirty="0"/>
              <a:t>徽章上的数字代表了该篇论文获得的社交媒体热度和新闻报道情况。</a:t>
            </a:r>
          </a:p>
          <a:p>
            <a:endParaRPr sz="2000" dirty="0"/>
          </a:p>
        </p:txBody>
      </p:sp>
      <p:pic>
        <p:nvPicPr>
          <p:cNvPr id="3" name="Picture 2">
            <a:extLst>
              <a:ext uri="{FF2B5EF4-FFF2-40B4-BE49-F238E27FC236}">
                <a16:creationId xmlns:a16="http://schemas.microsoft.com/office/drawing/2014/main" id="{1029DA88-4390-46F6-A75F-841521BD44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88" y="1973508"/>
            <a:ext cx="5934501" cy="129266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8691E7A-E7D5-48B4-9187-E3F5D39953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6367" y="1980200"/>
            <a:ext cx="4237646" cy="418565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D29650F-3F77-4548-8143-474E3517770C}"/>
              </a:ext>
            </a:extLst>
          </p:cNvPr>
          <p:cNvPicPr>
            <a:picLocks noChangeAspect="1"/>
          </p:cNvPicPr>
          <p:nvPr/>
        </p:nvPicPr>
        <p:blipFill>
          <a:blip r:embed="rId6"/>
          <a:stretch>
            <a:fillRect/>
          </a:stretch>
        </p:blipFill>
        <p:spPr>
          <a:xfrm>
            <a:off x="550863" y="3621722"/>
            <a:ext cx="3937545" cy="228707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68" name="TextBox 7"/>
          <p:cNvSpPr txBox="1"/>
          <p:nvPr/>
        </p:nvSpPr>
        <p:spPr>
          <a:xfrm>
            <a:off x="3857958" y="3884958"/>
            <a:ext cx="3277133" cy="1477328"/>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400">
                <a:solidFill>
                  <a:srgbClr val="0076B7"/>
                </a:solidFill>
              </a:defRPr>
            </a:lvl1pPr>
          </a:lstStyle>
          <a:p>
            <a:pPr marL="98425"/>
            <a:r>
              <a:rPr lang="zh-CN" altLang="en-US" sz="1800" dirty="0">
                <a:solidFill>
                  <a:srgbClr val="EC6608"/>
                </a:solidFill>
              </a:rPr>
              <a:t>将鼠标悬停在 </a:t>
            </a:r>
            <a:r>
              <a:rPr lang="en-US" altLang="zh-CN" sz="1800" dirty="0" err="1">
                <a:solidFill>
                  <a:srgbClr val="EC6608"/>
                </a:solidFill>
              </a:rPr>
              <a:t>Altmetrics</a:t>
            </a:r>
            <a:r>
              <a:rPr lang="en-US" altLang="zh-CN" sz="1800" dirty="0">
                <a:solidFill>
                  <a:srgbClr val="EC6608"/>
                </a:solidFill>
              </a:rPr>
              <a:t> </a:t>
            </a:r>
            <a:r>
              <a:rPr lang="zh-CN" altLang="en-US" sz="1800" dirty="0">
                <a:solidFill>
                  <a:srgbClr val="EC6608"/>
                </a:solidFill>
              </a:rPr>
              <a:t>徽章上，可以查看到该篇论文被媒体提及情况的汇总，也可以单击该徽章以了解媒体关注度分值的细分情况。</a:t>
            </a:r>
          </a:p>
        </p:txBody>
      </p:sp>
      <p:sp>
        <p:nvSpPr>
          <p:cNvPr id="2" name="Rectangle 1">
            <a:extLst>
              <a:ext uri="{FF2B5EF4-FFF2-40B4-BE49-F238E27FC236}">
                <a16:creationId xmlns:a16="http://schemas.microsoft.com/office/drawing/2014/main" id="{6967E4A3-4EC0-2E43-A58F-E498A1CC786F}"/>
              </a:ext>
            </a:extLst>
          </p:cNvPr>
          <p:cNvSpPr/>
          <p:nvPr/>
        </p:nvSpPr>
        <p:spPr>
          <a:xfrm>
            <a:off x="4752109" y="2748084"/>
            <a:ext cx="1343891" cy="563152"/>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4" name="Audio 3">
            <a:hlinkClick r:id="" action="ppaction://media"/>
            <a:extLst>
              <a:ext uri="{FF2B5EF4-FFF2-40B4-BE49-F238E27FC236}">
                <a16:creationId xmlns:a16="http://schemas.microsoft.com/office/drawing/2014/main" id="{4A0502A6-29ED-5355-E428-9969321C20F0}"/>
              </a:ext>
            </a:extLst>
          </p:cNvPr>
          <p:cNvPicPr>
            <a:picLocks noChangeAspect="1"/>
          </p:cNvPicPr>
          <p:nvPr>
            <a:audioFile r:link="rId1"/>
            <p:extLst>
              <p:ext uri="{DAA4B4D4-6D71-4841-9C94-3DE7FCFB9230}">
                <p14:media xmlns:p14="http://schemas.microsoft.com/office/powerpoint/2010/main" r:embed="rId2">
                  <p14:trim st="7269.7044"/>
                </p14:media>
              </p:ext>
            </p:extLst>
          </p:nvPr>
        </p:nvPicPr>
        <p:blipFill>
          <a:blip r:embed="rId7"/>
          <a:stretch>
            <a:fillRect/>
          </a:stretch>
        </p:blipFill>
        <p:spPr>
          <a:xfrm>
            <a:off x="10609754" y="6324373"/>
            <a:ext cx="406400" cy="406400"/>
          </a:xfrm>
          <a:prstGeom prst="rect">
            <a:avLst/>
          </a:prstGeom>
        </p:spPr>
      </p:pic>
      <p:sp>
        <p:nvSpPr>
          <p:cNvPr id="6" name="TextBox 17">
            <a:extLst>
              <a:ext uri="{FF2B5EF4-FFF2-40B4-BE49-F238E27FC236}">
                <a16:creationId xmlns:a16="http://schemas.microsoft.com/office/drawing/2014/main" id="{951B79C1-3B65-E0E4-3C6B-7ECDA04D4BE7}"/>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en-GB" sz="2800" b="0" dirty="0" err="1"/>
              <a:t>Altmetrics</a:t>
            </a:r>
            <a:endParaRPr sz="2800" b="0" dirty="0"/>
          </a:p>
        </p:txBody>
      </p:sp>
    </p:spTree>
  </p:cSld>
  <p:clrMapOvr>
    <a:masterClrMapping/>
  </p:clrMapOvr>
  <mc:AlternateContent xmlns:mc="http://schemas.openxmlformats.org/markup-compatibility/2006" xmlns:p14="http://schemas.microsoft.com/office/powerpoint/2010/main">
    <mc:Choice Requires="p14">
      <p:transition spd="med" p14:dur="700" advTm="14360">
        <p:fade/>
      </p:transition>
    </mc:Choice>
    <mc:Fallback xmlns="">
      <p:transition spd="med" advTm="1436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500"/>
                                        <p:tgtEl>
                                          <p:spTgt spid="768"/>
                                        </p:tgtEl>
                                      </p:cBhvr>
                                    </p:animEffect>
                                  </p:childTnLst>
                                </p:cTn>
                              </p:par>
                            </p:childTnLst>
                          </p:cTn>
                        </p:par>
                      </p:childTnLst>
                    </p:cTn>
                  </p:par>
                </p:childTnLst>
              </p:cTn>
              <p:nextCondLst>
                <p:cond evt="onClick" delay="0">
                  <p:tgtEl>
                    <p:spTgt spid="2"/>
                  </p:tgtEl>
                </p:cond>
              </p:nextCondLst>
            </p:seq>
            <p:audio isNarration="1">
              <p:cMediaNode vol="100000" showWhenStopped="0">
                <p:cTn id="13" fill="hold" display="0">
                  <p:stCondLst>
                    <p:cond delay="indefinite"/>
                  </p:stCondLst>
                  <p:endCondLst>
                    <p:cond evt="onStopAudio" delay="0">
                      <p:tgtEl>
                        <p:sldTgt/>
                      </p:tgtEl>
                    </p:cond>
                  </p:endCondLst>
                </p:cTn>
                <p:tgtEl>
                  <p:spTgt spid="4"/>
                </p:tgtEl>
              </p:cMediaNode>
            </p:audio>
          </p:childTnLst>
        </p:cTn>
      </p:par>
    </p:tnLst>
    <p:bldLst>
      <p:bldP spid="768"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7F3FC6-8079-3AAE-5EF5-588D35BBFE8A}"/>
              </a:ext>
            </a:extLst>
          </p:cNvPr>
          <p:cNvSpPr/>
          <p:nvPr/>
        </p:nvSpPr>
        <p:spPr>
          <a:xfrm>
            <a:off x="407988" y="1219201"/>
            <a:ext cx="5513310" cy="2616820"/>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81" name="TextBox 1"/>
          <p:cNvSpPr txBox="1"/>
          <p:nvPr/>
        </p:nvSpPr>
        <p:spPr>
          <a:xfrm>
            <a:off x="485195" y="1330541"/>
            <a:ext cx="4918281" cy="22467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有关我们的合作出版方的更多信息，请浏览</a:t>
            </a:r>
            <a:r>
              <a:rPr lang="zh-CN" altLang="en-US" sz="2000" b="1" dirty="0"/>
              <a:t>期刊 </a:t>
            </a:r>
            <a:r>
              <a:rPr lang="en-US" altLang="zh-CN" sz="2000" b="1" dirty="0"/>
              <a:t>(Journals)</a:t>
            </a:r>
            <a:r>
              <a:rPr lang="en-US" altLang="zh-CN" sz="2000" dirty="0"/>
              <a:t> </a:t>
            </a:r>
            <a:r>
              <a:rPr lang="zh-CN" altLang="en-US" sz="2000" dirty="0"/>
              <a:t>页面中</a:t>
            </a:r>
            <a:r>
              <a:rPr lang="zh-CN" altLang="en-US" sz="2000" b="1" dirty="0"/>
              <a:t>合作出版方 </a:t>
            </a:r>
            <a:r>
              <a:rPr lang="en-US" altLang="zh-CN" sz="2000" b="1" dirty="0"/>
              <a:t>(Publishing partners) </a:t>
            </a:r>
            <a:r>
              <a:rPr lang="zh-CN" altLang="en-US" sz="2000" dirty="0"/>
              <a:t>标签下的内容。</a:t>
            </a:r>
          </a:p>
          <a:p>
            <a:pPr>
              <a:defRPr sz="1600"/>
            </a:pPr>
            <a:endParaRPr lang="zh-CN" altLang="en-US" sz="2000" dirty="0"/>
          </a:p>
          <a:p>
            <a:pPr>
              <a:defRPr sz="1600"/>
            </a:pPr>
            <a:r>
              <a:rPr lang="zh-CN" altLang="en-US" sz="2000" dirty="0"/>
              <a:t>您可以看到我们与每一家合作单位出版的全部期刊，也可以通过页面上的链接直接访问每一家出版合作方的网站。</a:t>
            </a:r>
          </a:p>
        </p:txBody>
      </p:sp>
      <p:pic>
        <p:nvPicPr>
          <p:cNvPr id="5" name="Picture 4">
            <a:extLst>
              <a:ext uri="{FF2B5EF4-FFF2-40B4-BE49-F238E27FC236}">
                <a16:creationId xmlns:a16="http://schemas.microsoft.com/office/drawing/2014/main" id="{E7999E32-EBAF-A853-4632-6545ECF9C7FA}"/>
              </a:ext>
            </a:extLst>
          </p:cNvPr>
          <p:cNvPicPr>
            <a:picLocks noChangeAspect="1"/>
          </p:cNvPicPr>
          <p:nvPr/>
        </p:nvPicPr>
        <p:blipFill>
          <a:blip r:embed="rId4"/>
          <a:stretch>
            <a:fillRect/>
          </a:stretch>
        </p:blipFill>
        <p:spPr>
          <a:xfrm>
            <a:off x="6082165" y="1217783"/>
            <a:ext cx="3660171" cy="5283378"/>
          </a:xfrm>
          <a:prstGeom prst="rect">
            <a:avLst/>
          </a:prstGeom>
          <a:ln w="317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6AA069A9-924F-A8CC-3A6F-0797E9549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5471" y="6320322"/>
            <a:ext cx="406400" cy="406400"/>
          </a:xfrm>
          <a:prstGeom prst="rect">
            <a:avLst/>
          </a:prstGeom>
        </p:spPr>
      </p:pic>
      <p:sp>
        <p:nvSpPr>
          <p:cNvPr id="3" name="TextBox 17">
            <a:extLst>
              <a:ext uri="{FF2B5EF4-FFF2-40B4-BE49-F238E27FC236}">
                <a16:creationId xmlns:a16="http://schemas.microsoft.com/office/drawing/2014/main" id="{C7B44E0D-4884-A225-3248-D425EC36B899}"/>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合作出版方</a:t>
            </a:r>
          </a:p>
        </p:txBody>
      </p:sp>
    </p:spTree>
  </p:cSld>
  <p:clrMapOvr>
    <a:masterClrMapping/>
  </p:clrMapOvr>
  <mc:AlternateContent xmlns:mc="http://schemas.openxmlformats.org/markup-compatibility/2006" xmlns:p14="http://schemas.microsoft.com/office/powerpoint/2010/main">
    <mc:Choice Requires="p14">
      <p:transition spd="med" p14:dur="700" advTm="17401">
        <p:fade/>
      </p:transition>
    </mc:Choice>
    <mc:Fallback xmlns="">
      <p:transition spd="med" advTm="174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49F1D7-4223-0CFF-78B3-1D64D6E1D730}"/>
              </a:ext>
            </a:extLst>
          </p:cNvPr>
          <p:cNvSpPr/>
          <p:nvPr/>
        </p:nvSpPr>
        <p:spPr>
          <a:xfrm>
            <a:off x="411819" y="1219201"/>
            <a:ext cx="3708626" cy="2619021"/>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94" name="TextBox 1"/>
          <p:cNvSpPr txBox="1"/>
          <p:nvPr/>
        </p:nvSpPr>
        <p:spPr>
          <a:xfrm>
            <a:off x="498199" y="1336715"/>
            <a:ext cx="3396467"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en-US" altLang="zh-CN" sz="2000" dirty="0"/>
              <a:t>IOP Conference Series</a:t>
            </a:r>
            <a:r>
              <a:rPr lang="zh-CN" altLang="en-US" sz="2000" dirty="0"/>
              <a:t>为会议论文提供快速和多样化的出版服务。您能够以会议论文作者、会议组织方或读者身份在此页面上查看内容以及了解更多资讯。</a:t>
            </a:r>
          </a:p>
        </p:txBody>
      </p:sp>
      <p:pic>
        <p:nvPicPr>
          <p:cNvPr id="3" name="Picture 2">
            <a:extLst>
              <a:ext uri="{FF2B5EF4-FFF2-40B4-BE49-F238E27FC236}">
                <a16:creationId xmlns:a16="http://schemas.microsoft.com/office/drawing/2014/main" id="{B2931F27-23CB-6E6A-CC59-F47BF42DC28B}"/>
              </a:ext>
            </a:extLst>
          </p:cNvPr>
          <p:cNvPicPr>
            <a:picLocks noChangeAspect="1"/>
          </p:cNvPicPr>
          <p:nvPr/>
        </p:nvPicPr>
        <p:blipFill>
          <a:blip r:embed="rId4"/>
          <a:stretch>
            <a:fillRect/>
          </a:stretch>
        </p:blipFill>
        <p:spPr>
          <a:xfrm>
            <a:off x="4319852" y="1211997"/>
            <a:ext cx="7464161" cy="5010298"/>
          </a:xfrm>
          <a:prstGeom prst="rect">
            <a:avLst/>
          </a:prstGeom>
          <a:ln w="317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B2A9FC8D-6B68-489F-10B1-CCA3DE449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2264" y="6285685"/>
            <a:ext cx="406400" cy="406400"/>
          </a:xfrm>
          <a:prstGeom prst="rect">
            <a:avLst/>
          </a:prstGeom>
        </p:spPr>
      </p:pic>
      <p:sp>
        <p:nvSpPr>
          <p:cNvPr id="4" name="TextBox 17">
            <a:extLst>
              <a:ext uri="{FF2B5EF4-FFF2-40B4-BE49-F238E27FC236}">
                <a16:creationId xmlns:a16="http://schemas.microsoft.com/office/drawing/2014/main" id="{4758BE22-5399-05FE-553E-9304FECD1967}"/>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en-GB" sz="2800" b="0" dirty="0"/>
              <a:t>IOP </a:t>
            </a:r>
            <a:r>
              <a:rPr lang="zh-CN" altLang="en-US" sz="2800" b="0" dirty="0"/>
              <a:t>会议录系列</a:t>
            </a:r>
          </a:p>
        </p:txBody>
      </p:sp>
    </p:spTree>
  </p:cSld>
  <p:clrMapOvr>
    <a:masterClrMapping/>
  </p:clrMapOvr>
  <mc:AlternateContent xmlns:mc="http://schemas.openxmlformats.org/markup-compatibility/2006" xmlns:p14="http://schemas.microsoft.com/office/powerpoint/2010/main">
    <mc:Choice Requires="p14">
      <p:transition spd="med" p14:dur="700" advTm="16217">
        <p:fade/>
      </p:transition>
    </mc:Choice>
    <mc:Fallback xmlns="">
      <p:transition spd="med" advTm="16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00BB6-E0A4-27B6-3006-A2481D16C0C6}"/>
              </a:ext>
            </a:extLst>
          </p:cNvPr>
          <p:cNvSpPr/>
          <p:nvPr/>
        </p:nvSpPr>
        <p:spPr>
          <a:xfrm>
            <a:off x="407989" y="1219201"/>
            <a:ext cx="3102855" cy="2889956"/>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821" name="TextBox 1"/>
          <p:cNvSpPr txBox="1"/>
          <p:nvPr/>
        </p:nvSpPr>
        <p:spPr>
          <a:xfrm>
            <a:off x="486774" y="1333130"/>
            <a:ext cx="2967626" cy="22467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您可通过主页菜单栏上的</a:t>
            </a:r>
            <a:r>
              <a:rPr lang="zh-CN" altLang="en-US" sz="2000" b="1" dirty="0"/>
              <a:t>期刊 </a:t>
            </a:r>
            <a:r>
              <a:rPr lang="en-US" altLang="zh-CN" sz="2000" b="1" dirty="0"/>
              <a:t>(Journals) </a:t>
            </a:r>
            <a:r>
              <a:rPr lang="zh-CN" altLang="en-US" sz="2000" dirty="0"/>
              <a:t>选项访问</a:t>
            </a:r>
            <a:r>
              <a:rPr lang="zh-CN" altLang="en-US" sz="2000" b="1" dirty="0"/>
              <a:t>开放获取 </a:t>
            </a:r>
            <a:r>
              <a:rPr lang="en-US" altLang="zh-CN" sz="2000" b="1" dirty="0"/>
              <a:t>(Open access) </a:t>
            </a:r>
            <a:r>
              <a:rPr lang="zh-CN" altLang="en-US" sz="2000" dirty="0"/>
              <a:t>页面。该部分对我们现有的各种开放获取政策进行了总结，还给出了可获取更多信息的链接。</a:t>
            </a:r>
          </a:p>
        </p:txBody>
      </p:sp>
      <p:sp>
        <p:nvSpPr>
          <p:cNvPr id="829" name="Rectangle">
            <a:hlinkClick r:id="rId4" action="ppaction://hlinksldjump"/>
          </p:cNvPr>
          <p:cNvSpPr/>
          <p:nvPr/>
        </p:nvSpPr>
        <p:spPr>
          <a:xfrm>
            <a:off x="1660760" y="6258735"/>
            <a:ext cx="1339091" cy="537679"/>
          </a:xfrm>
          <a:prstGeom prst="rect">
            <a:avLst/>
          </a:prstGeom>
          <a:solidFill>
            <a:srgbClr val="FFFFFF">
              <a:alpha val="0"/>
            </a:srgbClr>
          </a:solidFill>
          <a:ln w="25400">
            <a:solidFill>
              <a:schemeClr val="accent1">
                <a:alpha val="0"/>
              </a:schemeClr>
            </a:solidFill>
          </a:ln>
          <a:effectLst>
            <a:outerShdw blurRad="38100" dist="23000" dir="5400000" rotWithShape="0">
              <a:srgbClr val="000000">
                <a:alpha val="35000"/>
              </a:srgbClr>
            </a:outerShdw>
          </a:effectLst>
        </p:spPr>
        <p:txBody>
          <a:bodyPr lIns="45719" rIns="45719" anchor="ctr"/>
          <a:lstStyle/>
          <a:p>
            <a:pPr>
              <a:defRPr sz="1300">
                <a:latin typeface="Arial"/>
                <a:ea typeface="Arial"/>
                <a:cs typeface="Arial"/>
                <a:sym typeface="Arial"/>
              </a:defRPr>
            </a:pPr>
            <a:endParaRPr sz="1300"/>
          </a:p>
        </p:txBody>
      </p:sp>
      <p:pic>
        <p:nvPicPr>
          <p:cNvPr id="4" name="Picture 3">
            <a:extLst>
              <a:ext uri="{FF2B5EF4-FFF2-40B4-BE49-F238E27FC236}">
                <a16:creationId xmlns:a16="http://schemas.microsoft.com/office/drawing/2014/main" id="{38F47D02-D31E-590F-5671-A2B3972A03EB}"/>
              </a:ext>
            </a:extLst>
          </p:cNvPr>
          <p:cNvPicPr>
            <a:picLocks noChangeAspect="1"/>
          </p:cNvPicPr>
          <p:nvPr/>
        </p:nvPicPr>
        <p:blipFill>
          <a:blip r:embed="rId5"/>
          <a:stretch>
            <a:fillRect/>
          </a:stretch>
        </p:blipFill>
        <p:spPr>
          <a:xfrm>
            <a:off x="3720967" y="1230822"/>
            <a:ext cx="8063046" cy="4300734"/>
          </a:xfrm>
          <a:prstGeom prst="rect">
            <a:avLst/>
          </a:prstGeom>
          <a:ln w="317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95D95461-7E65-8928-F6C4-610CD16FEA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4615" y="6324373"/>
            <a:ext cx="406400" cy="406400"/>
          </a:xfrm>
          <a:prstGeom prst="rect">
            <a:avLst/>
          </a:prstGeom>
        </p:spPr>
      </p:pic>
      <p:sp>
        <p:nvSpPr>
          <p:cNvPr id="3" name="TextBox 17">
            <a:extLst>
              <a:ext uri="{FF2B5EF4-FFF2-40B4-BE49-F238E27FC236}">
                <a16:creationId xmlns:a16="http://schemas.microsoft.com/office/drawing/2014/main" id="{B225BD65-2432-E183-3443-52CEB8E28A24}"/>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开放获取</a:t>
            </a:r>
          </a:p>
        </p:txBody>
      </p:sp>
    </p:spTree>
  </p:cSld>
  <p:clrMapOvr>
    <a:masterClrMapping/>
  </p:clrMapOvr>
  <mc:AlternateContent xmlns:mc="http://schemas.openxmlformats.org/markup-compatibility/2006" xmlns:p14="http://schemas.microsoft.com/office/powerpoint/2010/main">
    <mc:Choice Requires="p14">
      <p:transition spd="med" p14:dur="700" advTm="16357">
        <p:fade/>
      </p:transition>
    </mc:Choice>
    <mc:Fallback xmlns="">
      <p:transition spd="med" advTm="163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TextBox 7"/>
          <p:cNvSpPr txBox="1"/>
          <p:nvPr/>
        </p:nvSpPr>
        <p:spPr>
          <a:xfrm>
            <a:off x="878244" y="1173382"/>
            <a:ext cx="10423415" cy="575542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spcBef>
                <a:spcPts val="400"/>
              </a:spcBef>
              <a:defRPr sz="1600" b="1"/>
            </a:pPr>
            <a:r>
              <a:rPr lang="zh-CN" altLang="en-US" sz="2000" dirty="0"/>
              <a:t>如何获取</a:t>
            </a:r>
            <a:r>
              <a:rPr lang="en-US" altLang="zh-CN" sz="2000" dirty="0"/>
              <a:t>IOP</a:t>
            </a:r>
            <a:r>
              <a:rPr lang="zh-CN" altLang="en-US" sz="2000" dirty="0"/>
              <a:t>的访问性政策？</a:t>
            </a:r>
          </a:p>
          <a:p>
            <a:pPr algn="ctr">
              <a:spcBef>
                <a:spcPts val="400"/>
              </a:spcBef>
              <a:defRPr sz="1600"/>
            </a:pPr>
            <a:r>
              <a:rPr lang="zh-CN" altLang="en-US" sz="2000" dirty="0"/>
              <a:t>要查看我们现有的可访问性政策，请前往</a:t>
            </a:r>
            <a:r>
              <a:rPr lang="en-US" altLang="zh-CN" sz="2000" dirty="0"/>
              <a:t>: </a:t>
            </a:r>
          </a:p>
          <a:p>
            <a:pPr algn="ctr">
              <a:spcBef>
                <a:spcPts val="400"/>
              </a:spcBef>
              <a:defRPr sz="1600"/>
            </a:pPr>
            <a:r>
              <a:rPr lang="en-US" altLang="zh-CN" sz="2000" dirty="0">
                <a:hlinkClick r:id="rId4"/>
              </a:rPr>
              <a:t>http://iopscience.iop.org/page/accessibility</a:t>
            </a:r>
            <a:endParaRPr lang="en-US" altLang="zh-CN" sz="2000" dirty="0"/>
          </a:p>
          <a:p>
            <a:pPr algn="ctr">
              <a:spcBef>
                <a:spcPts val="400"/>
              </a:spcBef>
              <a:defRPr sz="1600"/>
            </a:pPr>
            <a:endParaRPr lang="en-US" altLang="zh-CN" sz="2000" dirty="0"/>
          </a:p>
          <a:p>
            <a:pPr algn="ctr">
              <a:spcBef>
                <a:spcPts val="300"/>
              </a:spcBef>
              <a:defRPr sz="1600" b="1"/>
            </a:pPr>
            <a:r>
              <a:rPr lang="zh-CN" altLang="en-US" sz="2000" dirty="0"/>
              <a:t>如何获取关于英国物理学会的更多信息？</a:t>
            </a:r>
          </a:p>
          <a:p>
            <a:pPr algn="ctr">
              <a:spcBef>
                <a:spcPts val="300"/>
              </a:spcBef>
              <a:defRPr sz="1600"/>
            </a:pPr>
            <a:r>
              <a:rPr lang="zh-CN" altLang="en-US" sz="2000" dirty="0"/>
              <a:t>请前往 </a:t>
            </a:r>
            <a:r>
              <a:rPr lang="en-US" altLang="zh-CN" sz="2000" dirty="0">
                <a:hlinkClick r:id="rId5"/>
              </a:rPr>
              <a:t>www.iop.org</a:t>
            </a:r>
            <a:r>
              <a:rPr lang="en-US" altLang="zh-CN" sz="2000" dirty="0"/>
              <a:t> </a:t>
            </a:r>
            <a:r>
              <a:rPr lang="zh-CN" altLang="en-US" sz="2000" dirty="0"/>
              <a:t>以了解我们上级单位的相关信息</a:t>
            </a:r>
          </a:p>
          <a:p>
            <a:pPr algn="ctr">
              <a:defRPr sz="1600" b="1"/>
            </a:pPr>
            <a:endParaRPr sz="2000" dirty="0"/>
          </a:p>
          <a:p>
            <a:pPr algn="ctr">
              <a:defRPr sz="2000" b="1">
                <a:solidFill>
                  <a:srgbClr val="3274B2"/>
                </a:solidFill>
              </a:defRPr>
            </a:pPr>
            <a:endParaRPr lang="zh-CN" altLang="en-US" sz="2000" dirty="0"/>
          </a:p>
          <a:p>
            <a:pPr algn="ctr">
              <a:defRPr sz="2000" b="1">
                <a:solidFill>
                  <a:srgbClr val="3274B2"/>
                </a:solidFill>
              </a:defRPr>
            </a:pPr>
            <a:r>
              <a:rPr lang="zh-CN" altLang="en-US" sz="2000" dirty="0"/>
              <a:t>详细联系方式</a:t>
            </a:r>
          </a:p>
          <a:p>
            <a:pPr marL="228600" indent="-228600" algn="ctr">
              <a:spcBef>
                <a:spcPts val="1000"/>
              </a:spcBef>
              <a:buClr>
                <a:srgbClr val="3274B2"/>
              </a:buClr>
              <a:buSzPct val="110000"/>
              <a:buFont typeface="Arial"/>
              <a:buChar char="•"/>
              <a:defRPr b="1"/>
            </a:pPr>
            <a:r>
              <a:rPr lang="zh-CN" altLang="en-US" sz="2000" dirty="0"/>
              <a:t>订阅和访问查询、技术问题和一般问题咨询，请联系我们的客户服务团队： </a:t>
            </a:r>
            <a:r>
              <a:rPr lang="en-US" altLang="zh-CN" sz="2000" dirty="0">
                <a:hlinkClick r:id="rId6"/>
              </a:rPr>
              <a:t>customerservices@ioppublishing.org</a:t>
            </a:r>
            <a:r>
              <a:rPr lang="en-US" altLang="zh-CN" sz="2000" dirty="0"/>
              <a:t> </a:t>
            </a:r>
          </a:p>
          <a:p>
            <a:pPr marL="228600" indent="-228600" algn="ctr">
              <a:spcBef>
                <a:spcPts val="1000"/>
              </a:spcBef>
              <a:buClr>
                <a:srgbClr val="3274B2"/>
              </a:buClr>
              <a:buSzPct val="110000"/>
              <a:buFont typeface="Arial"/>
              <a:buChar char="•"/>
              <a:defRPr b="1"/>
            </a:pPr>
            <a:r>
              <a:rPr lang="zh-CN" altLang="en-US" sz="2000" dirty="0"/>
              <a:t>要查找某一部门的特定联系人，请访问 </a:t>
            </a:r>
            <a:r>
              <a:rPr lang="en-US" altLang="zh-CN" sz="2000" dirty="0"/>
              <a:t>IOP </a:t>
            </a:r>
            <a:r>
              <a:rPr lang="zh-CN" altLang="en-US" sz="2000" dirty="0"/>
              <a:t>出版社网站上的联系我们 </a:t>
            </a:r>
            <a:r>
              <a:rPr lang="en-US" altLang="zh-CN" sz="2000" dirty="0"/>
              <a:t>: </a:t>
            </a:r>
            <a:r>
              <a:rPr lang="en-US" altLang="zh-CN" sz="2000" dirty="0">
                <a:hlinkClick r:id="rId7"/>
              </a:rPr>
              <a:t>http://ioppublishing.org/contacts/</a:t>
            </a:r>
            <a:r>
              <a:rPr lang="en-US" altLang="zh-CN" sz="2000" dirty="0"/>
              <a:t> </a:t>
            </a:r>
          </a:p>
          <a:p>
            <a:pPr marL="257175" indent="-257175" algn="ctr">
              <a:spcBef>
                <a:spcPts val="1000"/>
              </a:spcBef>
              <a:buClr>
                <a:srgbClr val="3274B2"/>
              </a:buClr>
              <a:buSzPct val="110000"/>
              <a:buFont typeface="Arial"/>
              <a:buChar char="•"/>
              <a:defRPr sz="1600"/>
            </a:pPr>
            <a:r>
              <a:rPr lang="zh-CN" altLang="en-US" sz="2000" b="1" dirty="0"/>
              <a:t>您也可以通过“联系我们”页面上的快速提交表单向我们提出一般性的问题</a:t>
            </a:r>
          </a:p>
          <a:p>
            <a:pPr>
              <a:defRPr sz="1600"/>
            </a:pPr>
            <a:endParaRPr sz="1600" dirty="0"/>
          </a:p>
          <a:p>
            <a:pPr>
              <a:defRPr sz="1600"/>
            </a:pPr>
            <a:endParaRPr sz="1600" dirty="0"/>
          </a:p>
          <a:p>
            <a:pPr>
              <a:defRPr sz="1600" b="1"/>
            </a:pPr>
            <a:endParaRPr sz="1600" dirty="0"/>
          </a:p>
        </p:txBody>
      </p:sp>
      <p:sp>
        <p:nvSpPr>
          <p:cNvPr id="857" name="TextBox 9"/>
          <p:cNvSpPr txBox="1"/>
          <p:nvPr/>
        </p:nvSpPr>
        <p:spPr>
          <a:xfrm>
            <a:off x="1533719" y="5585371"/>
            <a:ext cx="9124565" cy="3539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700">
                <a:solidFill>
                  <a:srgbClr val="C00000"/>
                </a:solidFill>
              </a:defRPr>
            </a:lvl1pPr>
          </a:lstStyle>
          <a:p>
            <a:r>
              <a:rPr dirty="0"/>
              <a:t> </a:t>
            </a:r>
          </a:p>
        </p:txBody>
      </p:sp>
      <p:sp>
        <p:nvSpPr>
          <p:cNvPr id="861" name="Rectangle">
            <a:hlinkClick r:id="rId8" action="ppaction://hlinksldjump"/>
          </p:cNvPr>
          <p:cNvSpPr/>
          <p:nvPr/>
        </p:nvSpPr>
        <p:spPr>
          <a:xfrm>
            <a:off x="1660760" y="6258735"/>
            <a:ext cx="1339091" cy="537679"/>
          </a:xfrm>
          <a:prstGeom prst="rect">
            <a:avLst/>
          </a:prstGeom>
          <a:solidFill>
            <a:srgbClr val="FFFFFF">
              <a:alpha val="0"/>
            </a:srgbClr>
          </a:solidFill>
          <a:ln w="25400">
            <a:solidFill>
              <a:schemeClr val="accent1">
                <a:alpha val="0"/>
              </a:schemeClr>
            </a:solidFill>
          </a:ln>
          <a:effectLst>
            <a:outerShdw blurRad="38100" dist="23000" dir="5400000" rotWithShape="0">
              <a:srgbClr val="000000">
                <a:alpha val="35000"/>
              </a:srgbClr>
            </a:outerShdw>
          </a:effectLst>
        </p:spPr>
        <p:txBody>
          <a:bodyPr lIns="45719" rIns="45719" anchor="ctr"/>
          <a:lstStyle/>
          <a:p>
            <a:pPr>
              <a:defRPr sz="1300">
                <a:latin typeface="Arial"/>
                <a:ea typeface="Arial"/>
                <a:cs typeface="Arial"/>
                <a:sym typeface="Arial"/>
              </a:defRPr>
            </a:pPr>
            <a:endParaRPr sz="1300"/>
          </a:p>
        </p:txBody>
      </p:sp>
      <p:pic>
        <p:nvPicPr>
          <p:cNvPr id="2" name="Audio 1">
            <a:hlinkClick r:id="" action="ppaction://media"/>
            <a:extLst>
              <a:ext uri="{FF2B5EF4-FFF2-40B4-BE49-F238E27FC236}">
                <a16:creationId xmlns:a16="http://schemas.microsoft.com/office/drawing/2014/main" id="{D4FF4CF1-AE50-4101-5344-1C54FA8C279E}"/>
              </a:ext>
            </a:extLst>
          </p:cNvPr>
          <p:cNvPicPr>
            <a:picLocks noChangeAspect="1"/>
          </p:cNvPicPr>
          <p:nvPr>
            <a:audioFile r:link="rId1"/>
            <p:extLst>
              <p:ext uri="{DAA4B4D4-6D71-4841-9C94-3DE7FCFB9230}">
                <p14:media xmlns:p14="http://schemas.microsoft.com/office/powerpoint/2010/main" r:embed="rId2">
                  <p14:trim st="27114.8629" end="4393.5446"/>
                </p14:media>
              </p:ext>
            </p:extLst>
          </p:nvPr>
        </p:nvPicPr>
        <p:blipFill>
          <a:blip r:embed="rId9"/>
          <a:stretch>
            <a:fillRect/>
          </a:stretch>
        </p:blipFill>
        <p:spPr>
          <a:xfrm>
            <a:off x="10109200" y="6299200"/>
            <a:ext cx="406400" cy="406400"/>
          </a:xfrm>
          <a:prstGeom prst="rect">
            <a:avLst/>
          </a:prstGeom>
        </p:spPr>
      </p:pic>
      <p:sp>
        <p:nvSpPr>
          <p:cNvPr id="3" name="TextBox 17">
            <a:extLst>
              <a:ext uri="{FF2B5EF4-FFF2-40B4-BE49-F238E27FC236}">
                <a16:creationId xmlns:a16="http://schemas.microsoft.com/office/drawing/2014/main" id="{B0AF6481-9E93-84AB-A58A-CC9C246D6888}"/>
              </a:ext>
            </a:extLst>
          </p:cNvPr>
          <p:cNvSpPr txBox="1"/>
          <p:nvPr/>
        </p:nvSpPr>
        <p:spPr>
          <a:xfrm>
            <a:off x="328157" y="287604"/>
            <a:ext cx="756893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更多信息</a:t>
            </a:r>
          </a:p>
        </p:txBody>
      </p:sp>
    </p:spTree>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8104DF-1E98-E807-D430-C05969E59ECF}"/>
              </a:ext>
            </a:extLst>
          </p:cNvPr>
          <p:cNvSpPr/>
          <p:nvPr/>
        </p:nvSpPr>
        <p:spPr>
          <a:xfrm>
            <a:off x="407987" y="1219199"/>
            <a:ext cx="4352855" cy="2527853"/>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 name="Rectangle 15">
            <a:extLst>
              <a:ext uri="{FF2B5EF4-FFF2-40B4-BE49-F238E27FC236}">
                <a16:creationId xmlns:a16="http://schemas.microsoft.com/office/drawing/2014/main" id="{FAE2EB6C-BA22-E9C7-5F52-2CAEF2C6CBBF}"/>
              </a:ext>
            </a:extLst>
          </p:cNvPr>
          <p:cNvSpPr/>
          <p:nvPr/>
        </p:nvSpPr>
        <p:spPr>
          <a:xfrm>
            <a:off x="4909457" y="4212771"/>
            <a:ext cx="6640286" cy="2394858"/>
          </a:xfrm>
          <a:prstGeom prst="rect">
            <a:avLst/>
          </a:prstGeom>
          <a:solidFill>
            <a:srgbClr val="C20D20">
              <a:alpha val="0"/>
            </a:srgbClr>
          </a:solidFill>
          <a:ln w="28575">
            <a:solidFill>
              <a:srgbClr val="EC6608"/>
            </a:solidFill>
          </a:ln>
        </p:spPr>
        <p:txBody>
          <a:bodyPr lIns="45719" rIns="45719" anchor="ctr"/>
          <a:lstStyle/>
          <a:p>
            <a:pPr algn="ctr">
              <a:defRPr>
                <a:solidFill>
                  <a:srgbClr val="FFFFFF"/>
                </a:solidFill>
              </a:defRPr>
            </a:pPr>
            <a:endParaRPr/>
          </a:p>
        </p:txBody>
      </p:sp>
      <p:pic>
        <p:nvPicPr>
          <p:cNvPr id="4" name="Picture 3">
            <a:extLst>
              <a:ext uri="{FF2B5EF4-FFF2-40B4-BE49-F238E27FC236}">
                <a16:creationId xmlns:a16="http://schemas.microsoft.com/office/drawing/2014/main" id="{1DCDA425-F3FA-9399-BBAD-944505502B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9592" y="1212650"/>
            <a:ext cx="5737775" cy="2714173"/>
          </a:xfrm>
          <a:prstGeom prst="rect">
            <a:avLst/>
          </a:prstGeom>
          <a:ln>
            <a:solidFill>
              <a:schemeClr val="tx2"/>
            </a:solidFill>
          </a:ln>
          <a:effectLst>
            <a:outerShdw blurRad="50800" dist="38100" dir="2700000" algn="tl" rotWithShape="0">
              <a:prstClr val="black">
                <a:alpha val="40000"/>
              </a:prstClr>
            </a:outerShdw>
          </a:effectLst>
        </p:spPr>
      </p:pic>
      <p:sp>
        <p:nvSpPr>
          <p:cNvPr id="334" name="TextBox 11"/>
          <p:cNvSpPr txBox="1"/>
          <p:nvPr/>
        </p:nvSpPr>
        <p:spPr>
          <a:xfrm>
            <a:off x="556602" y="1225765"/>
            <a:ext cx="4352855"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solidFill>
                  <a:schemeClr val="tx1"/>
                </a:solidFill>
              </a:rPr>
              <a:t>通过主页顶部的导航栏可进入</a:t>
            </a:r>
            <a:r>
              <a:rPr lang="zh-CN" altLang="en-US" sz="2000" b="1" dirty="0">
                <a:solidFill>
                  <a:schemeClr val="tx1"/>
                </a:solidFill>
              </a:rPr>
              <a:t>期刊 </a:t>
            </a:r>
            <a:r>
              <a:rPr lang="en-US" altLang="zh-CN" sz="2000" b="1" dirty="0">
                <a:solidFill>
                  <a:schemeClr val="tx1"/>
                </a:solidFill>
              </a:rPr>
              <a:t>(</a:t>
            </a:r>
            <a:r>
              <a:rPr lang="en-US" sz="2000" b="1" dirty="0">
                <a:solidFill>
                  <a:schemeClr val="tx1"/>
                </a:solidFill>
              </a:rPr>
              <a:t>Journals) </a:t>
            </a:r>
            <a:r>
              <a:rPr lang="zh-CN" altLang="en-US" sz="2000" dirty="0">
                <a:solidFill>
                  <a:schemeClr val="tx1"/>
                </a:solidFill>
              </a:rPr>
              <a:t>菜单、</a:t>
            </a:r>
            <a:r>
              <a:rPr lang="zh-CN" altLang="en-US" sz="2000" b="1" dirty="0">
                <a:solidFill>
                  <a:schemeClr val="tx1"/>
                </a:solidFill>
              </a:rPr>
              <a:t>书籍 </a:t>
            </a:r>
            <a:r>
              <a:rPr lang="en-US" altLang="zh-CN" sz="2000" b="1" dirty="0">
                <a:solidFill>
                  <a:schemeClr val="tx1"/>
                </a:solidFill>
              </a:rPr>
              <a:t>(</a:t>
            </a:r>
            <a:r>
              <a:rPr lang="en-US" sz="2000" b="1" dirty="0">
                <a:solidFill>
                  <a:schemeClr val="tx1"/>
                </a:solidFill>
              </a:rPr>
              <a:t>Books) </a:t>
            </a:r>
            <a:r>
              <a:rPr lang="zh-CN" altLang="en-US" sz="2000" dirty="0">
                <a:solidFill>
                  <a:schemeClr val="tx1"/>
                </a:solidFill>
              </a:rPr>
              <a:t>主页以及</a:t>
            </a:r>
            <a:r>
              <a:rPr lang="zh-CN" altLang="en-US" sz="2000" b="1" dirty="0">
                <a:solidFill>
                  <a:schemeClr val="tx1"/>
                </a:solidFill>
              </a:rPr>
              <a:t>出版支持 </a:t>
            </a:r>
            <a:r>
              <a:rPr lang="en-US" altLang="zh-CN" sz="2000" b="1" dirty="0">
                <a:solidFill>
                  <a:schemeClr val="tx1"/>
                </a:solidFill>
              </a:rPr>
              <a:t>(</a:t>
            </a:r>
            <a:r>
              <a:rPr lang="en-US" sz="2000" b="1" dirty="0">
                <a:solidFill>
                  <a:schemeClr val="tx1"/>
                </a:solidFill>
              </a:rPr>
              <a:t>Publishing Support)</a:t>
            </a:r>
            <a:r>
              <a:rPr lang="zh-CN" altLang="en-US" sz="2000" dirty="0">
                <a:solidFill>
                  <a:schemeClr val="tx1"/>
                </a:solidFill>
              </a:rPr>
              <a:t>页面，通过</a:t>
            </a:r>
            <a:r>
              <a:rPr lang="zh-CN" altLang="en-US" sz="2000" b="1" dirty="0">
                <a:solidFill>
                  <a:schemeClr val="tx1"/>
                </a:solidFill>
              </a:rPr>
              <a:t>登入 </a:t>
            </a:r>
            <a:r>
              <a:rPr lang="en-US" altLang="zh-CN" sz="2000" b="1" dirty="0">
                <a:solidFill>
                  <a:schemeClr val="tx1"/>
                </a:solidFill>
              </a:rPr>
              <a:t>(</a:t>
            </a:r>
            <a:r>
              <a:rPr lang="en-US" sz="2000" b="1" dirty="0">
                <a:solidFill>
                  <a:schemeClr val="tx1"/>
                </a:solidFill>
              </a:rPr>
              <a:t>Login) </a:t>
            </a:r>
            <a:r>
              <a:rPr lang="zh-CN" altLang="en-US" sz="2000" dirty="0">
                <a:solidFill>
                  <a:schemeClr val="tx1"/>
                </a:solidFill>
              </a:rPr>
              <a:t>选项可进入“我的 </a:t>
            </a:r>
            <a:r>
              <a:rPr lang="en-US" sz="2000" dirty="0" err="1">
                <a:solidFill>
                  <a:schemeClr val="tx1"/>
                </a:solidFill>
              </a:rPr>
              <a:t>IOPscience</a:t>
            </a:r>
            <a:r>
              <a:rPr lang="en-US" sz="2000" dirty="0">
                <a:solidFill>
                  <a:schemeClr val="tx1"/>
                </a:solidFill>
              </a:rPr>
              <a:t>”；</a:t>
            </a:r>
            <a:r>
              <a:rPr lang="zh-CN" altLang="en-US" sz="2000" dirty="0">
                <a:solidFill>
                  <a:schemeClr val="tx1"/>
                </a:solidFill>
              </a:rPr>
              <a:t>您也可以点击</a:t>
            </a:r>
            <a:r>
              <a:rPr lang="zh-CN" altLang="en-US" sz="2000" b="1" dirty="0">
                <a:solidFill>
                  <a:schemeClr val="tx1"/>
                </a:solidFill>
              </a:rPr>
              <a:t>搜索图标</a:t>
            </a:r>
            <a:r>
              <a:rPr lang="zh-CN" altLang="en-US" sz="2000" dirty="0">
                <a:solidFill>
                  <a:schemeClr val="tx1"/>
                </a:solidFill>
              </a:rPr>
              <a:t>，在打开的</a:t>
            </a:r>
            <a:r>
              <a:rPr lang="zh-CN" altLang="en-US" sz="2000" b="1" dirty="0">
                <a:solidFill>
                  <a:schemeClr val="tx1"/>
                </a:solidFill>
              </a:rPr>
              <a:t>检索框</a:t>
            </a:r>
            <a:r>
              <a:rPr lang="zh-CN" altLang="en-US" sz="2000" dirty="0">
                <a:solidFill>
                  <a:schemeClr val="tx1"/>
                </a:solidFill>
              </a:rPr>
              <a:t>中输入您感兴趣的关键词，从而开启您的 </a:t>
            </a:r>
            <a:r>
              <a:rPr lang="en-US" sz="2000" dirty="0" err="1">
                <a:solidFill>
                  <a:schemeClr val="tx1"/>
                </a:solidFill>
              </a:rPr>
              <a:t>IOPscience</a:t>
            </a:r>
            <a:r>
              <a:rPr lang="en-US" sz="2000" dirty="0">
                <a:solidFill>
                  <a:schemeClr val="tx1"/>
                </a:solidFill>
              </a:rPr>
              <a:t> </a:t>
            </a:r>
            <a:r>
              <a:rPr lang="zh-CN" altLang="en-US" sz="2000" dirty="0">
                <a:solidFill>
                  <a:schemeClr val="tx1"/>
                </a:solidFill>
              </a:rPr>
              <a:t>之旅。</a:t>
            </a:r>
          </a:p>
        </p:txBody>
      </p:sp>
      <p:sp>
        <p:nvSpPr>
          <p:cNvPr id="336" name="TextBox 17"/>
          <p:cNvSpPr txBox="1"/>
          <p:nvPr/>
        </p:nvSpPr>
        <p:spPr>
          <a:xfrm>
            <a:off x="320803" y="283191"/>
            <a:ext cx="3814143"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en-GB" sz="2800" b="0" dirty="0" err="1"/>
              <a:t>IOPscience</a:t>
            </a:r>
            <a:r>
              <a:rPr lang="zh-CN" altLang="en-US" sz="2800" b="0" dirty="0"/>
              <a:t>主页</a:t>
            </a:r>
            <a:endParaRPr lang="en-GB" sz="2800" b="0" dirty="0"/>
          </a:p>
        </p:txBody>
      </p:sp>
      <p:sp>
        <p:nvSpPr>
          <p:cNvPr id="337" name="Rectangle 15"/>
          <p:cNvSpPr/>
          <p:nvPr/>
        </p:nvSpPr>
        <p:spPr>
          <a:xfrm>
            <a:off x="6531888" y="1149955"/>
            <a:ext cx="566057" cy="338467"/>
          </a:xfrm>
          <a:prstGeom prst="rect">
            <a:avLst/>
          </a:prstGeom>
          <a:solidFill>
            <a:srgbClr val="C20D20">
              <a:alpha val="0"/>
            </a:srgbClr>
          </a:solidFill>
          <a:ln w="28575">
            <a:solidFill>
              <a:srgbClr val="EC6608"/>
            </a:solidFill>
          </a:ln>
        </p:spPr>
        <p:txBody>
          <a:bodyPr lIns="45719" rIns="45719" anchor="ctr"/>
          <a:lstStyle/>
          <a:p>
            <a:pPr algn="ctr">
              <a:defRPr>
                <a:solidFill>
                  <a:srgbClr val="FFFFFF"/>
                </a:solidFill>
              </a:defRPr>
            </a:pPr>
            <a:endParaRPr/>
          </a:p>
        </p:txBody>
      </p:sp>
      <p:sp>
        <p:nvSpPr>
          <p:cNvPr id="339" name="TextBox 10"/>
          <p:cNvSpPr txBox="1"/>
          <p:nvPr/>
        </p:nvSpPr>
        <p:spPr>
          <a:xfrm>
            <a:off x="973316" y="4425667"/>
            <a:ext cx="3222196" cy="856018"/>
          </a:xfrm>
          <a:prstGeom prst="rect">
            <a:avLst/>
          </a:prstGeom>
          <a:solidFill>
            <a:schemeClr val="bg1"/>
          </a:solidFill>
          <a:ln w="19050" cap="flat">
            <a:solidFill>
              <a:srgbClr val="EC6608"/>
            </a:solidFill>
            <a:prstDash val="solid"/>
            <a:round/>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algn="ctr">
              <a:defRPr sz="1400">
                <a:solidFill>
                  <a:schemeClr val="accent1"/>
                </a:solidFill>
              </a:defRPr>
            </a:pPr>
            <a:r>
              <a:rPr lang="zh-CN" altLang="en-US" sz="2000" dirty="0">
                <a:solidFill>
                  <a:srgbClr val="EC6608"/>
                </a:solidFill>
              </a:rPr>
              <a:t>通过弹出的</a:t>
            </a:r>
            <a:r>
              <a:rPr lang="zh-CN" altLang="en-US" sz="2000" b="1" dirty="0">
                <a:solidFill>
                  <a:srgbClr val="EC6608"/>
                </a:solidFill>
              </a:rPr>
              <a:t>期刊</a:t>
            </a:r>
            <a:r>
              <a:rPr lang="zh-CN" altLang="en-US" sz="2000" dirty="0">
                <a:solidFill>
                  <a:srgbClr val="EC6608"/>
                </a:solidFill>
              </a:rPr>
              <a:t>菜单访问更多内容。</a:t>
            </a:r>
          </a:p>
        </p:txBody>
      </p:sp>
      <p:pic>
        <p:nvPicPr>
          <p:cNvPr id="5" name="Audio 4">
            <a:hlinkClick r:id="" action="ppaction://media"/>
            <a:extLst>
              <a:ext uri="{FF2B5EF4-FFF2-40B4-BE49-F238E27FC236}">
                <a16:creationId xmlns:a16="http://schemas.microsoft.com/office/drawing/2014/main" id="{C64104F5-72A7-89B2-8DBD-CCA0D5079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4630" y="6381795"/>
            <a:ext cx="406400" cy="4064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DA98C9F6-3F47-1318-B53E-8DD4671406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589"/>
          <a:stretch/>
        </p:blipFill>
        <p:spPr>
          <a:xfrm>
            <a:off x="5008157" y="4326355"/>
            <a:ext cx="6455228" cy="2172417"/>
          </a:xfrm>
          <a:prstGeom prst="rect">
            <a:avLst/>
          </a:prstGeom>
          <a:ln>
            <a:solidFill>
              <a:schemeClr val="tx2"/>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Tm="20513">
        <p:fade/>
      </p:transition>
    </mc:Choice>
    <mc:Fallback xmlns="">
      <p:transition spd="med" advTm="20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40281CA-1A10-1C1C-5DC1-1B7A2AA18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7886" y="6315554"/>
            <a:ext cx="406400" cy="406400"/>
          </a:xfrm>
          <a:prstGeom prst="rect">
            <a:avLst/>
          </a:prstGeom>
        </p:spPr>
      </p:pic>
      <p:sp>
        <p:nvSpPr>
          <p:cNvPr id="5" name="TextBox 17">
            <a:extLst>
              <a:ext uri="{FF2B5EF4-FFF2-40B4-BE49-F238E27FC236}">
                <a16:creationId xmlns:a16="http://schemas.microsoft.com/office/drawing/2014/main" id="{6B808E7F-3D81-2899-BF5F-8777D6606A1E}"/>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检索内容</a:t>
            </a:r>
          </a:p>
        </p:txBody>
      </p:sp>
      <p:pic>
        <p:nvPicPr>
          <p:cNvPr id="11" name="Picture 10">
            <a:extLst>
              <a:ext uri="{FF2B5EF4-FFF2-40B4-BE49-F238E27FC236}">
                <a16:creationId xmlns:a16="http://schemas.microsoft.com/office/drawing/2014/main" id="{8C37B25F-780A-774D-53A2-92A1309472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6715" y="2921394"/>
            <a:ext cx="8917357" cy="2176879"/>
          </a:xfrm>
          <a:prstGeom prst="rect">
            <a:avLst/>
          </a:prstGeom>
          <a:ln w="9525">
            <a:solidFill>
              <a:schemeClr val="tx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96C8988-42FC-8213-256F-33B61524ED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203"/>
          <a:stretch/>
        </p:blipFill>
        <p:spPr>
          <a:xfrm>
            <a:off x="1686023" y="1463040"/>
            <a:ext cx="8839738" cy="541704"/>
          </a:xfrm>
          <a:prstGeom prst="rect">
            <a:avLst/>
          </a:prstGeom>
          <a:ln w="9525">
            <a:solidFill>
              <a:schemeClr val="tx2"/>
            </a:solidFill>
          </a:ln>
          <a:effectLst>
            <a:outerShdw blurRad="50800" dist="38100" dir="2700000" algn="tl" rotWithShape="0">
              <a:prstClr val="black">
                <a:alpha val="40000"/>
              </a:prstClr>
            </a:outerShdw>
          </a:effectLst>
        </p:spPr>
      </p:pic>
      <p:sp>
        <p:nvSpPr>
          <p:cNvPr id="13" name="TextBox 8">
            <a:extLst>
              <a:ext uri="{FF2B5EF4-FFF2-40B4-BE49-F238E27FC236}">
                <a16:creationId xmlns:a16="http://schemas.microsoft.com/office/drawing/2014/main" id="{C4F0907E-FE51-C052-3952-E7179418BD18}"/>
              </a:ext>
            </a:extLst>
          </p:cNvPr>
          <p:cNvSpPr txBox="1"/>
          <p:nvPr/>
        </p:nvSpPr>
        <p:spPr>
          <a:xfrm>
            <a:off x="2739803" y="5968309"/>
            <a:ext cx="6759797" cy="307777"/>
          </a:xfrm>
          <a:prstGeom prst="rect">
            <a:avLst/>
          </a:prstGeom>
          <a:solidFill>
            <a:schemeClr val="bg1">
              <a:alpha val="40000"/>
            </a:schemeClr>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algn="ctr">
              <a:defRPr sz="1400">
                <a:solidFill>
                  <a:srgbClr val="0076B7"/>
                </a:solidFill>
              </a:defRPr>
            </a:pPr>
            <a:r>
              <a:rPr lang="zh-CN" altLang="en-US" dirty="0">
                <a:solidFill>
                  <a:srgbClr val="EC6608"/>
                </a:solidFill>
              </a:rPr>
              <a:t>您可以使用论文</a:t>
            </a:r>
            <a:r>
              <a:rPr lang="zh-CN" altLang="en-US" b="1" dirty="0">
                <a:solidFill>
                  <a:srgbClr val="EC6608"/>
                </a:solidFill>
              </a:rPr>
              <a:t>查找</a:t>
            </a:r>
            <a:r>
              <a:rPr lang="zh-CN" altLang="en-US" dirty="0">
                <a:solidFill>
                  <a:srgbClr val="EC6608"/>
                </a:solidFill>
              </a:rPr>
              <a:t>选项搜索发表在某本期刊上的特定论文</a:t>
            </a:r>
            <a:endParaRPr dirty="0">
              <a:solidFill>
                <a:srgbClr val="EC6608"/>
              </a:solidFill>
            </a:endParaRPr>
          </a:p>
        </p:txBody>
      </p:sp>
      <p:sp>
        <p:nvSpPr>
          <p:cNvPr id="14" name="TextBox 13">
            <a:extLst>
              <a:ext uri="{FF2B5EF4-FFF2-40B4-BE49-F238E27FC236}">
                <a16:creationId xmlns:a16="http://schemas.microsoft.com/office/drawing/2014/main" id="{726DEA5C-D9B0-0919-5CBA-E2F32173BCB7}"/>
              </a:ext>
            </a:extLst>
          </p:cNvPr>
          <p:cNvSpPr txBox="1"/>
          <p:nvPr/>
        </p:nvSpPr>
        <p:spPr>
          <a:xfrm>
            <a:off x="2733040" y="5473369"/>
            <a:ext cx="6755534" cy="307777"/>
          </a:xfrm>
          <a:prstGeom prst="rect">
            <a:avLst/>
          </a:prstGeom>
          <a:solidFill>
            <a:schemeClr val="bg1">
              <a:alpha val="40000"/>
            </a:schemeClr>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400">
                <a:solidFill>
                  <a:srgbClr val="0076B7"/>
                </a:solidFill>
              </a:defRPr>
            </a:lvl1pPr>
          </a:lstStyle>
          <a:p>
            <a:pPr algn="ctr"/>
            <a:r>
              <a:rPr lang="zh-CN" altLang="en-US" dirty="0">
                <a:solidFill>
                  <a:srgbClr val="EC6608"/>
                </a:solidFill>
              </a:rPr>
              <a:t>您也可以使用‘</a:t>
            </a:r>
            <a:r>
              <a:rPr lang="en-US" altLang="zh-CN" dirty="0">
                <a:solidFill>
                  <a:srgbClr val="EC6608"/>
                </a:solidFill>
              </a:rPr>
              <a:t>AND’</a:t>
            </a:r>
            <a:r>
              <a:rPr lang="zh-CN" altLang="en-US" dirty="0">
                <a:solidFill>
                  <a:srgbClr val="EC6608"/>
                </a:solidFill>
              </a:rPr>
              <a:t>、‘</a:t>
            </a:r>
            <a:r>
              <a:rPr lang="en-US" altLang="zh-CN" dirty="0">
                <a:solidFill>
                  <a:srgbClr val="EC6608"/>
                </a:solidFill>
              </a:rPr>
              <a:t>OR’</a:t>
            </a:r>
            <a:r>
              <a:rPr lang="zh-CN" altLang="en-US" dirty="0">
                <a:solidFill>
                  <a:srgbClr val="EC6608"/>
                </a:solidFill>
              </a:rPr>
              <a:t>、‘</a:t>
            </a:r>
            <a:r>
              <a:rPr lang="en-US" altLang="zh-CN" dirty="0">
                <a:solidFill>
                  <a:srgbClr val="EC6608"/>
                </a:solidFill>
              </a:rPr>
              <a:t>NOT’</a:t>
            </a:r>
            <a:r>
              <a:rPr lang="zh-CN" altLang="en-US" dirty="0">
                <a:solidFill>
                  <a:srgbClr val="EC6608"/>
                </a:solidFill>
              </a:rPr>
              <a:t>等布尔运算符进行搜索。</a:t>
            </a:r>
          </a:p>
        </p:txBody>
      </p:sp>
      <p:sp>
        <p:nvSpPr>
          <p:cNvPr id="15" name="TextBox 11">
            <a:extLst>
              <a:ext uri="{FF2B5EF4-FFF2-40B4-BE49-F238E27FC236}">
                <a16:creationId xmlns:a16="http://schemas.microsoft.com/office/drawing/2014/main" id="{33B7A072-4437-71D4-C00F-C9A1951EE388}"/>
              </a:ext>
            </a:extLst>
          </p:cNvPr>
          <p:cNvSpPr txBox="1"/>
          <p:nvPr/>
        </p:nvSpPr>
        <p:spPr>
          <a:xfrm>
            <a:off x="2815957" y="2257623"/>
            <a:ext cx="6560086" cy="307777"/>
          </a:xfrm>
          <a:prstGeom prst="rect">
            <a:avLst/>
          </a:prstGeom>
          <a:solidFill>
            <a:schemeClr val="bg1">
              <a:alpha val="40146"/>
            </a:schemeClr>
          </a:solidFill>
          <a:ln w="28575">
            <a:solidFill>
              <a:srgbClr val="EC6608"/>
            </a:solidFill>
          </a:ln>
          <a:extLst>
            <a:ext uri="{C572A759-6A51-4108-AA02-DFA0A04FC94B}">
              <ma14:wrappingTextBoxFlag xmlns:ma14="http://schemas.microsoft.com/office/mac/drawingml/2011/main" xmlns="" val="1"/>
            </a:ext>
          </a:extLst>
        </p:spPr>
        <p:txBody>
          <a:bodyPr lIns="45719" rIns="45719">
            <a:spAutoFit/>
          </a:bodyPr>
          <a:lstStyle>
            <a:lvl1pPr algn="ctr">
              <a:defRPr sz="1400">
                <a:solidFill>
                  <a:schemeClr val="accent1"/>
                </a:solidFill>
              </a:defRPr>
            </a:lvl1pPr>
          </a:lstStyle>
          <a:p>
            <a:r>
              <a:rPr lang="zh-CN" altLang="en-US" dirty="0">
                <a:solidFill>
                  <a:srgbClr val="EC6608"/>
                </a:solidFill>
              </a:rPr>
              <a:t>点击搜索图标打开检索栏使用关键词进行搜索。</a:t>
            </a:r>
            <a:endParaRPr dirty="0">
              <a:solidFill>
                <a:srgbClr val="EC6608"/>
              </a:solidFill>
            </a:endParaRPr>
          </a:p>
        </p:txBody>
      </p:sp>
      <p:sp>
        <p:nvSpPr>
          <p:cNvPr id="2" name="Rectangle 1">
            <a:extLst>
              <a:ext uri="{FF2B5EF4-FFF2-40B4-BE49-F238E27FC236}">
                <a16:creationId xmlns:a16="http://schemas.microsoft.com/office/drawing/2014/main" id="{DC2184AA-2BD3-D3B8-04E5-49ECC218790F}"/>
              </a:ext>
            </a:extLst>
          </p:cNvPr>
          <p:cNvSpPr/>
          <p:nvPr/>
        </p:nvSpPr>
        <p:spPr>
          <a:xfrm>
            <a:off x="3413760" y="1381760"/>
            <a:ext cx="792480" cy="711200"/>
          </a:xfrm>
          <a:prstGeom prst="rect">
            <a:avLst/>
          </a:prstGeom>
          <a:noFill/>
          <a:ln w="28575"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Rectangle 2">
            <a:extLst>
              <a:ext uri="{FF2B5EF4-FFF2-40B4-BE49-F238E27FC236}">
                <a16:creationId xmlns:a16="http://schemas.microsoft.com/office/drawing/2014/main" id="{BB3CF173-83AF-598C-A7AC-13611B34DB5F}"/>
              </a:ext>
            </a:extLst>
          </p:cNvPr>
          <p:cNvSpPr/>
          <p:nvPr/>
        </p:nvSpPr>
        <p:spPr>
          <a:xfrm>
            <a:off x="3444240" y="3505200"/>
            <a:ext cx="2692400" cy="538480"/>
          </a:xfrm>
          <a:prstGeom prst="rect">
            <a:avLst/>
          </a:prstGeom>
          <a:noFill/>
          <a:ln w="28575"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3">
            <a:extLst>
              <a:ext uri="{FF2B5EF4-FFF2-40B4-BE49-F238E27FC236}">
                <a16:creationId xmlns:a16="http://schemas.microsoft.com/office/drawing/2014/main" id="{BF3526BA-4CF6-37FD-E91F-678091604BB8}"/>
              </a:ext>
            </a:extLst>
          </p:cNvPr>
          <p:cNvSpPr/>
          <p:nvPr/>
        </p:nvSpPr>
        <p:spPr>
          <a:xfrm>
            <a:off x="3454400" y="4257040"/>
            <a:ext cx="2692400" cy="650240"/>
          </a:xfrm>
          <a:prstGeom prst="rect">
            <a:avLst/>
          </a:prstGeom>
          <a:noFill/>
          <a:ln w="28575"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Tm="19352">
        <p:fade/>
      </p:transition>
    </mc:Choice>
    <mc:Fallback xmlns="">
      <p:transition spd="med" advTm="19352">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13" grpId="0" animBg="1" advAuto="0"/>
      <p:bldP spid="14" grpId="0" animBg="1" advAuto="0"/>
      <p:bldP spid="15" grpId="0" animBg="1" advAuto="0"/>
    </p:bldLst>
  </p:timing>
  <p:extLst>
    <p:ext uri="{E180D4A7-C9FB-4DFB-919C-405C955672EB}">
      <p14:showEvtLst xmlns:p14="http://schemas.microsoft.com/office/powerpoint/2010/main">
        <p14:triggerEvt type="onClick" time="1916" objId="2"/>
        <p14:triggerEvt type="onClick" time="6631" objId="3"/>
        <p14:triggerEvt type="onClick" time="12114"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F0C41C-7845-D291-A70A-AE5EF30314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6875" y="1375436"/>
            <a:ext cx="8930190" cy="4314963"/>
          </a:xfrm>
          <a:prstGeom prst="rect">
            <a:avLst/>
          </a:prstGeom>
          <a:ln w="9525">
            <a:solidFill>
              <a:schemeClr val="tx2"/>
            </a:solidFill>
          </a:ln>
          <a:effectLst>
            <a:outerShdw blurRad="50800" dist="38100" dir="2700000" algn="tl" rotWithShape="0">
              <a:prstClr val="black">
                <a:alpha val="40000"/>
              </a:prstClr>
            </a:outerShdw>
          </a:effectLst>
        </p:spPr>
      </p:pic>
      <p:sp>
        <p:nvSpPr>
          <p:cNvPr id="374" name="TextBox 11"/>
          <p:cNvSpPr txBox="1"/>
          <p:nvPr/>
        </p:nvSpPr>
        <p:spPr>
          <a:xfrm>
            <a:off x="631367" y="3681653"/>
            <a:ext cx="2627678" cy="2031325"/>
          </a:xfrm>
          <a:prstGeom prst="rect">
            <a:avLst/>
          </a:prstGeom>
          <a:solidFill>
            <a:schemeClr val="bg1"/>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marL="53975">
              <a:defRPr sz="1400">
                <a:solidFill>
                  <a:srgbClr val="0076B7"/>
                </a:solidFill>
              </a:defRPr>
            </a:pPr>
            <a:r>
              <a:rPr lang="zh-CN" altLang="en-US" sz="1400" dirty="0">
                <a:solidFill>
                  <a:srgbClr val="EC6608"/>
                </a:solidFill>
                <a:latin typeface="Calibri" panose="020F0502020204030204" pitchFamily="34" charset="0"/>
                <a:cs typeface="Calibri" panose="020F0502020204030204" pitchFamily="34" charset="0"/>
              </a:rPr>
              <a:t>您可以通过施加多项过滤条件的方式来缩小搜索结果的范围：</a:t>
            </a:r>
          </a:p>
          <a:p>
            <a:pPr marL="339725" indent="-285750">
              <a:buFont typeface="Arial" panose="020B0604020202020204" pitchFamily="34" charset="0"/>
              <a:buChar char="•"/>
              <a:defRPr sz="1400">
                <a:solidFill>
                  <a:srgbClr val="0076B7"/>
                </a:solidFill>
              </a:defRPr>
            </a:pPr>
            <a:r>
              <a:rPr lang="zh-CN" altLang="en-US" sz="1400" dirty="0">
                <a:solidFill>
                  <a:srgbClr val="EC6608"/>
                </a:solidFill>
                <a:latin typeface="Calibri" panose="020F0502020204030204" pitchFamily="34" charset="0"/>
                <a:cs typeface="Calibri" panose="020F0502020204030204" pitchFamily="34" charset="0"/>
              </a:rPr>
              <a:t>出版日期</a:t>
            </a:r>
          </a:p>
          <a:p>
            <a:pPr marL="339725" indent="-285750">
              <a:buFont typeface="Arial" panose="020B0604020202020204" pitchFamily="34" charset="0"/>
              <a:buChar char="•"/>
              <a:defRPr sz="1400">
                <a:solidFill>
                  <a:srgbClr val="0076B7"/>
                </a:solidFill>
              </a:defRPr>
            </a:pPr>
            <a:r>
              <a:rPr lang="zh-CN" altLang="en-US" sz="1400" dirty="0">
                <a:solidFill>
                  <a:srgbClr val="EC6608"/>
                </a:solidFill>
                <a:latin typeface="Calibri" panose="020F0502020204030204" pitchFamily="34" charset="0"/>
                <a:cs typeface="Calibri" panose="020F0502020204030204" pitchFamily="34" charset="0"/>
              </a:rPr>
              <a:t>期刊名称</a:t>
            </a:r>
          </a:p>
          <a:p>
            <a:pPr marL="339725" indent="-285750">
              <a:buFont typeface="Arial" panose="020B0604020202020204" pitchFamily="34" charset="0"/>
              <a:buChar char="•"/>
              <a:defRPr sz="1400">
                <a:solidFill>
                  <a:srgbClr val="0076B7"/>
                </a:solidFill>
              </a:defRPr>
            </a:pPr>
            <a:r>
              <a:rPr lang="zh-CN" altLang="en-US" sz="1400" dirty="0">
                <a:solidFill>
                  <a:srgbClr val="EC6608"/>
                </a:solidFill>
                <a:latin typeface="Calibri" panose="020F0502020204030204" pitchFamily="34" charset="0"/>
                <a:cs typeface="Calibri" panose="020F0502020204030204" pitchFamily="34" charset="0"/>
              </a:rPr>
              <a:t>作者和论文类型</a:t>
            </a:r>
          </a:p>
          <a:p>
            <a:pPr marL="53975">
              <a:defRPr sz="1400">
                <a:solidFill>
                  <a:srgbClr val="0076B7"/>
                </a:solidFill>
              </a:defRPr>
            </a:pPr>
            <a:endParaRPr lang="zh-CN" altLang="en-US" sz="1400" dirty="0">
              <a:solidFill>
                <a:srgbClr val="EC6608"/>
              </a:solidFill>
              <a:latin typeface="Calibri" panose="020F0502020204030204" pitchFamily="34" charset="0"/>
              <a:cs typeface="Calibri" panose="020F0502020204030204" pitchFamily="34" charset="0"/>
            </a:endParaRPr>
          </a:p>
          <a:p>
            <a:pPr marL="53975">
              <a:defRPr sz="1400">
                <a:solidFill>
                  <a:srgbClr val="0076B7"/>
                </a:solidFill>
              </a:defRPr>
            </a:pPr>
            <a:r>
              <a:rPr lang="zh-CN" altLang="en-US" sz="1400" dirty="0">
                <a:solidFill>
                  <a:srgbClr val="EC6608"/>
                </a:solidFill>
                <a:latin typeface="Calibri" panose="020F0502020204030204" pitchFamily="34" charset="0"/>
                <a:cs typeface="Calibri" panose="020F0502020204030204" pitchFamily="34" charset="0"/>
              </a:rPr>
              <a:t>您也可以选择仅在搜索结果中显示开放获取的内容。</a:t>
            </a:r>
          </a:p>
        </p:txBody>
      </p:sp>
      <p:sp>
        <p:nvSpPr>
          <p:cNvPr id="375" name="TextBox 8"/>
          <p:cNvSpPr txBox="1"/>
          <p:nvPr/>
        </p:nvSpPr>
        <p:spPr>
          <a:xfrm>
            <a:off x="9394755" y="2836298"/>
            <a:ext cx="1960181" cy="738664"/>
          </a:xfrm>
          <a:prstGeom prst="rect">
            <a:avLst/>
          </a:prstGeom>
          <a:solidFill>
            <a:schemeClr val="bg1"/>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0076B7"/>
                </a:solidFill>
              </a:defRPr>
            </a:lvl1pPr>
          </a:lstStyle>
          <a:p>
            <a:pPr marL="53975"/>
            <a:r>
              <a:rPr lang="zh-CN" altLang="en-US" sz="1400" dirty="0">
                <a:solidFill>
                  <a:srgbClr val="EC6608"/>
                </a:solidFill>
                <a:latin typeface="Calibri" panose="020F0502020204030204" pitchFamily="34" charset="0"/>
                <a:cs typeface="Calibri" panose="020F0502020204030204" pitchFamily="34" charset="0"/>
              </a:rPr>
              <a:t>可按相关性、最新优先和最旧优先等顺序对搜索结果进行排序。</a:t>
            </a:r>
          </a:p>
        </p:txBody>
      </p:sp>
      <p:sp>
        <p:nvSpPr>
          <p:cNvPr id="387" name="Rectangle">
            <a:hlinkClick r:id="rId5" action="ppaction://hlinksldjump"/>
          </p:cNvPr>
          <p:cNvSpPr/>
          <p:nvPr/>
        </p:nvSpPr>
        <p:spPr>
          <a:xfrm>
            <a:off x="1570842" y="6216990"/>
            <a:ext cx="1024568" cy="634835"/>
          </a:xfrm>
          <a:prstGeom prst="rect">
            <a:avLst/>
          </a:prstGeom>
          <a:solidFill>
            <a:srgbClr val="FFFFFF">
              <a:alpha val="0"/>
            </a:srgbClr>
          </a:solidFill>
          <a:ln w="25400">
            <a:solidFill>
              <a:schemeClr val="accent1">
                <a:alpha val="0"/>
              </a:schemeClr>
            </a:solidFill>
          </a:ln>
          <a:effectLst>
            <a:outerShdw blurRad="38100" dist="23000" dir="5400000" rotWithShape="0">
              <a:srgbClr val="000000">
                <a:alpha val="35000"/>
              </a:srgbClr>
            </a:outerShdw>
          </a:effectLst>
        </p:spPr>
        <p:txBody>
          <a:bodyPr lIns="45719" rIns="45719" anchor="ctr"/>
          <a:lstStyle/>
          <a:p>
            <a:pPr>
              <a:defRPr sz="1300">
                <a:latin typeface="Arial"/>
                <a:ea typeface="Arial"/>
                <a:cs typeface="Arial"/>
                <a:sym typeface="Arial"/>
              </a:defRPr>
            </a:pPr>
            <a:endParaRPr sz="1300"/>
          </a:p>
        </p:txBody>
      </p:sp>
      <p:sp>
        <p:nvSpPr>
          <p:cNvPr id="2" name="Rectangle 1">
            <a:extLst>
              <a:ext uri="{FF2B5EF4-FFF2-40B4-BE49-F238E27FC236}">
                <a16:creationId xmlns:a16="http://schemas.microsoft.com/office/drawing/2014/main" id="{EE77A165-DB19-024C-8C2B-A25966FD5F0C}"/>
              </a:ext>
            </a:extLst>
          </p:cNvPr>
          <p:cNvSpPr/>
          <p:nvPr/>
        </p:nvSpPr>
        <p:spPr>
          <a:xfrm>
            <a:off x="9053420" y="2258685"/>
            <a:ext cx="921853" cy="387604"/>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sp>
        <p:nvSpPr>
          <p:cNvPr id="3" name="Rectangle 2">
            <a:extLst>
              <a:ext uri="{FF2B5EF4-FFF2-40B4-BE49-F238E27FC236}">
                <a16:creationId xmlns:a16="http://schemas.microsoft.com/office/drawing/2014/main" id="{BEFC950B-ADDF-6B4C-93AB-5A5728AAF338}"/>
              </a:ext>
            </a:extLst>
          </p:cNvPr>
          <p:cNvSpPr/>
          <p:nvPr/>
        </p:nvSpPr>
        <p:spPr>
          <a:xfrm>
            <a:off x="1564640" y="2096309"/>
            <a:ext cx="2042530" cy="387604"/>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7" name="Audio 6">
            <a:hlinkClick r:id="" action="ppaction://media"/>
            <a:extLst>
              <a:ext uri="{FF2B5EF4-FFF2-40B4-BE49-F238E27FC236}">
                <a16:creationId xmlns:a16="http://schemas.microsoft.com/office/drawing/2014/main" id="{3C85904A-D64B-4A5C-9D7E-5EAF52E0E0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2914" y="6323174"/>
            <a:ext cx="406400" cy="406400"/>
          </a:xfrm>
          <a:prstGeom prst="rect">
            <a:avLst/>
          </a:prstGeom>
        </p:spPr>
      </p:pic>
      <p:sp>
        <p:nvSpPr>
          <p:cNvPr id="4" name="TextBox 17">
            <a:extLst>
              <a:ext uri="{FF2B5EF4-FFF2-40B4-BE49-F238E27FC236}">
                <a16:creationId xmlns:a16="http://schemas.microsoft.com/office/drawing/2014/main" id="{84E6B814-1F5E-DC1F-830C-184EA2181CC0}"/>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检索内容</a:t>
            </a:r>
            <a:endParaRPr sz="2800" b="0" dirty="0"/>
          </a:p>
        </p:txBody>
      </p:sp>
    </p:spTree>
  </p:cSld>
  <p:clrMapOvr>
    <a:masterClrMapping/>
  </p:clrMapOvr>
  <mc:AlternateContent xmlns:mc="http://schemas.openxmlformats.org/markup-compatibility/2006" xmlns:p14="http://schemas.microsoft.com/office/powerpoint/2010/main">
    <mc:Choice Requires="p14">
      <p:transition spd="med" p14:dur="700" advTm="21093">
        <p:fade/>
      </p:transition>
    </mc:Choice>
    <mc:Fallback xmlns="">
      <p:transition spd="med" advTm="21093">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500"/>
                                        <p:tgtEl>
                                          <p:spTgt spid="375"/>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74"/>
                                        </p:tgtEl>
                                        <p:attrNameLst>
                                          <p:attrName>style.visibility</p:attrName>
                                        </p:attrNameLst>
                                      </p:cBhvr>
                                      <p:to>
                                        <p:strVal val="visible"/>
                                      </p:to>
                                    </p:set>
                                    <p:animEffect transition="in" filter="fade">
                                      <p:cBhvr>
                                        <p:cTn id="18" dur="500"/>
                                        <p:tgtEl>
                                          <p:spTgt spid="374"/>
                                        </p:tgtEl>
                                      </p:cBhvr>
                                    </p:animEffect>
                                  </p:childTnLst>
                                </p:cTn>
                              </p:par>
                            </p:childTnLst>
                          </p:cTn>
                        </p:par>
                      </p:childTnLst>
                    </p:cTn>
                  </p:par>
                </p:childTnLst>
              </p:cTn>
              <p:nextCondLst>
                <p:cond evt="onClick" delay="0">
                  <p:tgtEl>
                    <p:spTgt spid="3"/>
                  </p:tgtEl>
                </p:cond>
              </p:nextCondLst>
            </p:seq>
            <p:audio isNarration="1">
              <p:cMediaNode vol="100000" showWhenStopped="0">
                <p:cTn id="19" fill="hold" display="0">
                  <p:stCondLst>
                    <p:cond delay="indefinite"/>
                  </p:stCondLst>
                  <p:endCondLst>
                    <p:cond evt="onStopAudio" delay="0">
                      <p:tgtEl>
                        <p:sldTgt/>
                      </p:tgtEl>
                    </p:cond>
                  </p:endCondLst>
                </p:cTn>
                <p:tgtEl>
                  <p:spTgt spid="7"/>
                </p:tgtEl>
              </p:cMediaNode>
            </p:audio>
          </p:childTnLst>
        </p:cTn>
      </p:par>
    </p:tnLst>
    <p:bldLst>
      <p:bldP spid="374" grpId="0" animBg="1" advAuto="0"/>
      <p:bldP spid="375" grpId="0" animBg="1" advAuto="0"/>
    </p:bldLst>
  </p:timing>
  <p:extLst>
    <p:ext uri="{E180D4A7-C9FB-4DFB-919C-405C955672EB}">
      <p14:showEvtLst xmlns:p14="http://schemas.microsoft.com/office/powerpoint/2010/main">
        <p14:triggerEvt type="onClick" time="1689" objId="3"/>
        <p14:triggerEvt type="onClick" time="1524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47F52-3161-E20C-5B0F-B13DCB90EC5E}"/>
              </a:ext>
            </a:extLst>
          </p:cNvPr>
          <p:cNvSpPr/>
          <p:nvPr/>
        </p:nvSpPr>
        <p:spPr>
          <a:xfrm>
            <a:off x="407988" y="1219200"/>
            <a:ext cx="3349974" cy="3118624"/>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92" name="TextBox 1"/>
          <p:cNvSpPr txBox="1"/>
          <p:nvPr/>
        </p:nvSpPr>
        <p:spPr>
          <a:xfrm>
            <a:off x="487052" y="1370830"/>
            <a:ext cx="3036733"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b="1">
                <a:solidFill>
                  <a:srgbClr val="C00000"/>
                </a:solidFill>
              </a:defRPr>
            </a:pPr>
            <a:r>
              <a:rPr lang="zh-CN" altLang="en-US" sz="2200" dirty="0">
                <a:solidFill>
                  <a:srgbClr val="0076B7"/>
                </a:solidFill>
              </a:rPr>
              <a:t>探索</a:t>
            </a:r>
            <a:r>
              <a:rPr lang="en-US" sz="2200" dirty="0">
                <a:solidFill>
                  <a:srgbClr val="0076B7"/>
                </a:solidFill>
              </a:rPr>
              <a:t>IOP</a:t>
            </a:r>
            <a:r>
              <a:rPr lang="zh-CN" altLang="en-US" sz="2200" dirty="0">
                <a:solidFill>
                  <a:srgbClr val="0076B7"/>
                </a:solidFill>
              </a:rPr>
              <a:t>出版的所有期刊</a:t>
            </a:r>
            <a:br>
              <a:rPr sz="2200" dirty="0">
                <a:solidFill>
                  <a:srgbClr val="EC6608"/>
                </a:solidFill>
              </a:rPr>
            </a:br>
            <a:endParaRPr sz="2200" dirty="0">
              <a:solidFill>
                <a:srgbClr val="EC6608"/>
              </a:solidFill>
            </a:endParaRPr>
          </a:p>
        </p:txBody>
      </p:sp>
      <p:pic>
        <p:nvPicPr>
          <p:cNvPr id="3" name="Picture 2">
            <a:extLst>
              <a:ext uri="{FF2B5EF4-FFF2-40B4-BE49-F238E27FC236}">
                <a16:creationId xmlns:a16="http://schemas.microsoft.com/office/drawing/2014/main" id="{28E14AEE-EBDB-BA6A-D666-2F70859C4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7787" y="1247028"/>
            <a:ext cx="6760536" cy="4786478"/>
          </a:xfrm>
          <a:prstGeom prst="rect">
            <a:avLst/>
          </a:prstGeom>
          <a:ln w="9525">
            <a:solidFill>
              <a:schemeClr val="tx2"/>
            </a:solidFill>
          </a:ln>
          <a:effectLst>
            <a:outerShdw blurRad="50800" dist="38100" dir="2700000" algn="tl" rotWithShape="0">
              <a:prstClr val="black">
                <a:alpha val="40000"/>
              </a:prstClr>
            </a:outerShdw>
          </a:effectLst>
        </p:spPr>
      </p:pic>
      <p:pic>
        <p:nvPicPr>
          <p:cNvPr id="4" name="Audio 3">
            <a:hlinkClick r:id="" action="ppaction://media"/>
            <a:extLst>
              <a:ext uri="{FF2B5EF4-FFF2-40B4-BE49-F238E27FC236}">
                <a16:creationId xmlns:a16="http://schemas.microsoft.com/office/drawing/2014/main" id="{DEFFD85B-D9C1-CF2F-4546-FCB412097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8193" y="6263913"/>
            <a:ext cx="406400" cy="406400"/>
          </a:xfrm>
          <a:prstGeom prst="rect">
            <a:avLst/>
          </a:prstGeom>
        </p:spPr>
      </p:pic>
      <p:sp>
        <p:nvSpPr>
          <p:cNvPr id="6" name="TextBox 17">
            <a:extLst>
              <a:ext uri="{FF2B5EF4-FFF2-40B4-BE49-F238E27FC236}">
                <a16:creationId xmlns:a16="http://schemas.microsoft.com/office/drawing/2014/main" id="{6E16374C-76B1-2A5B-8DF4-00B5BCD9D1BD}"/>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期刊列表</a:t>
            </a:r>
          </a:p>
        </p:txBody>
      </p:sp>
      <p:sp>
        <p:nvSpPr>
          <p:cNvPr id="8" name="TextBox 7">
            <a:extLst>
              <a:ext uri="{FF2B5EF4-FFF2-40B4-BE49-F238E27FC236}">
                <a16:creationId xmlns:a16="http://schemas.microsoft.com/office/drawing/2014/main" id="{79B45F62-B754-7966-031B-6CB1E278CB30}"/>
              </a:ext>
            </a:extLst>
          </p:cNvPr>
          <p:cNvSpPr txBox="1"/>
          <p:nvPr/>
        </p:nvSpPr>
        <p:spPr>
          <a:xfrm>
            <a:off x="487052" y="2115664"/>
            <a:ext cx="315690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2000" b="0" i="0" u="none" strike="noStrike" cap="none" spc="0" normalizeH="0" baseline="0" dirty="0">
                <a:ln>
                  <a:noFill/>
                </a:ln>
                <a:solidFill>
                  <a:schemeClr val="tx1"/>
                </a:solidFill>
                <a:effectLst/>
                <a:uFillTx/>
                <a:latin typeface="+mj-lt"/>
                <a:ea typeface="+mj-ea"/>
                <a:cs typeface="+mj-cs"/>
                <a:sym typeface="Calibri"/>
              </a:rPr>
              <a:t>所有的期刊都可以通过</a:t>
            </a:r>
            <a:r>
              <a:rPr kumimoji="0" lang="zh-CN" altLang="en-US" sz="2000" b="1" i="0" u="none" strike="noStrike" cap="none" spc="0" normalizeH="0" baseline="0" dirty="0">
                <a:ln>
                  <a:noFill/>
                </a:ln>
                <a:solidFill>
                  <a:schemeClr val="tx1"/>
                </a:solidFill>
                <a:effectLst/>
                <a:uFillTx/>
                <a:latin typeface="+mj-lt"/>
                <a:ea typeface="+mj-ea"/>
                <a:cs typeface="+mj-cs"/>
                <a:sym typeface="Calibri"/>
              </a:rPr>
              <a:t>现刊 </a:t>
            </a:r>
            <a:r>
              <a:rPr kumimoji="0" lang="en-US" altLang="zh-CN" sz="2000" b="1" i="0" u="none" strike="noStrike" cap="none" spc="0" normalizeH="0" baseline="0" dirty="0">
                <a:ln>
                  <a:noFill/>
                </a:ln>
                <a:solidFill>
                  <a:schemeClr val="tx1"/>
                </a:solidFill>
                <a:effectLst/>
                <a:uFillTx/>
                <a:latin typeface="+mj-lt"/>
                <a:ea typeface="+mj-ea"/>
                <a:cs typeface="+mj-cs"/>
                <a:sym typeface="Calibri"/>
              </a:rPr>
              <a:t>(</a:t>
            </a:r>
            <a:r>
              <a:rPr kumimoji="0" lang="en-US" sz="2000" b="1" i="0" u="none" strike="noStrike" cap="none" spc="0" normalizeH="0" baseline="0" dirty="0">
                <a:ln>
                  <a:noFill/>
                </a:ln>
                <a:solidFill>
                  <a:schemeClr val="tx1"/>
                </a:solidFill>
                <a:effectLst/>
                <a:uFillTx/>
                <a:latin typeface="+mj-lt"/>
                <a:ea typeface="+mj-ea"/>
                <a:cs typeface="+mj-cs"/>
                <a:sym typeface="Calibri"/>
              </a:rPr>
              <a:t>Current titles)</a:t>
            </a:r>
            <a:r>
              <a:rPr kumimoji="0" lang="en-US" sz="2000" b="0" i="0" u="none" strike="noStrike" cap="none" spc="0" normalizeH="0" baseline="0" dirty="0">
                <a:ln>
                  <a:noFill/>
                </a:ln>
                <a:solidFill>
                  <a:schemeClr val="tx1"/>
                </a:solidFill>
                <a:effectLst/>
                <a:uFillTx/>
                <a:latin typeface="+mj-lt"/>
                <a:ea typeface="+mj-ea"/>
                <a:cs typeface="+mj-cs"/>
                <a:sym typeface="Calibri"/>
              </a:rPr>
              <a:t> </a:t>
            </a:r>
            <a:r>
              <a:rPr kumimoji="0" lang="zh-CN" altLang="en-US" sz="2000" b="0" i="0" u="none" strike="noStrike" cap="none" spc="0" normalizeH="0" baseline="0" dirty="0">
                <a:ln>
                  <a:noFill/>
                </a:ln>
                <a:solidFill>
                  <a:schemeClr val="tx1"/>
                </a:solidFill>
                <a:effectLst/>
                <a:uFillTx/>
                <a:latin typeface="+mj-lt"/>
                <a:ea typeface="+mj-ea"/>
                <a:cs typeface="+mj-cs"/>
                <a:sym typeface="Calibri"/>
              </a:rPr>
              <a:t>列表进行访问。您还可以通过</a:t>
            </a:r>
            <a:r>
              <a:rPr kumimoji="0" lang="zh-CN" altLang="en-US" sz="2000" b="1" i="0" u="none" strike="noStrike" cap="none" spc="0" normalizeH="0" baseline="0" dirty="0">
                <a:ln>
                  <a:noFill/>
                </a:ln>
                <a:solidFill>
                  <a:schemeClr val="tx1"/>
                </a:solidFill>
                <a:effectLst/>
                <a:uFillTx/>
                <a:latin typeface="+mj-lt"/>
                <a:ea typeface="+mj-ea"/>
                <a:cs typeface="+mj-cs"/>
                <a:sym typeface="Calibri"/>
              </a:rPr>
              <a:t>合作出版方 </a:t>
            </a:r>
            <a:r>
              <a:rPr kumimoji="0" lang="en-US" altLang="zh-CN" sz="2000" b="1" i="0" u="none" strike="noStrike" cap="none" spc="0" normalizeH="0" baseline="0" dirty="0">
                <a:ln>
                  <a:noFill/>
                </a:ln>
                <a:solidFill>
                  <a:schemeClr val="tx1"/>
                </a:solidFill>
                <a:effectLst/>
                <a:uFillTx/>
                <a:latin typeface="+mj-lt"/>
                <a:ea typeface="+mj-ea"/>
                <a:cs typeface="+mj-cs"/>
                <a:sym typeface="Calibri"/>
              </a:rPr>
              <a:t>(</a:t>
            </a:r>
            <a:r>
              <a:rPr kumimoji="0" lang="en-US" sz="2000" b="1" i="0" u="none" strike="noStrike" cap="none" spc="0" normalizeH="0" baseline="0" dirty="0">
                <a:ln>
                  <a:noFill/>
                </a:ln>
                <a:solidFill>
                  <a:schemeClr val="tx1"/>
                </a:solidFill>
                <a:effectLst/>
                <a:uFillTx/>
                <a:latin typeface="+mj-lt"/>
                <a:ea typeface="+mj-ea"/>
                <a:cs typeface="+mj-cs"/>
                <a:sym typeface="Calibri"/>
              </a:rPr>
              <a:t>Publishing partners) </a:t>
            </a:r>
            <a:r>
              <a:rPr kumimoji="0" lang="zh-CN" altLang="en-US" sz="2000" b="0" i="0" u="none" strike="noStrike" cap="none" spc="0" normalizeH="0" baseline="0" dirty="0">
                <a:ln>
                  <a:noFill/>
                </a:ln>
                <a:solidFill>
                  <a:schemeClr val="tx1"/>
                </a:solidFill>
                <a:effectLst/>
                <a:uFillTx/>
                <a:latin typeface="+mj-lt"/>
                <a:ea typeface="+mj-ea"/>
                <a:cs typeface="+mj-cs"/>
                <a:sym typeface="Calibri"/>
              </a:rPr>
              <a:t>或 </a:t>
            </a:r>
            <a:r>
              <a:rPr kumimoji="0" lang="zh-CN" altLang="en-US" sz="2000" b="1" i="0" u="none" strike="noStrike" cap="none" spc="0" normalizeH="0" baseline="0" dirty="0">
                <a:ln>
                  <a:noFill/>
                </a:ln>
                <a:solidFill>
                  <a:schemeClr val="tx1"/>
                </a:solidFill>
                <a:effectLst/>
                <a:uFillTx/>
                <a:latin typeface="+mj-lt"/>
                <a:ea typeface="+mj-ea"/>
                <a:cs typeface="+mj-cs"/>
                <a:sym typeface="Calibri"/>
              </a:rPr>
              <a:t>过刊 </a:t>
            </a:r>
            <a:r>
              <a:rPr kumimoji="0" lang="en-US" altLang="zh-CN" sz="2000" b="1" i="0" u="none" strike="noStrike" cap="none" spc="0" normalizeH="0" baseline="0" dirty="0">
                <a:ln>
                  <a:noFill/>
                </a:ln>
                <a:solidFill>
                  <a:schemeClr val="tx1"/>
                </a:solidFill>
                <a:effectLst/>
                <a:uFillTx/>
                <a:latin typeface="+mj-lt"/>
                <a:ea typeface="+mj-ea"/>
                <a:cs typeface="+mj-cs"/>
                <a:sym typeface="Calibri"/>
              </a:rPr>
              <a:t>(</a:t>
            </a:r>
            <a:r>
              <a:rPr kumimoji="0" lang="en-US" sz="2000" b="1" i="0" u="none" strike="noStrike" cap="none" spc="0" normalizeH="0" baseline="0" dirty="0">
                <a:ln>
                  <a:noFill/>
                </a:ln>
                <a:solidFill>
                  <a:schemeClr val="tx1"/>
                </a:solidFill>
                <a:effectLst/>
                <a:uFillTx/>
                <a:latin typeface="+mj-lt"/>
                <a:ea typeface="+mj-ea"/>
                <a:cs typeface="+mj-cs"/>
                <a:sym typeface="Calibri"/>
              </a:rPr>
              <a:t>Archive titles) </a:t>
            </a:r>
            <a:r>
              <a:rPr kumimoji="0" lang="zh-CN" altLang="en-US" sz="2000" b="0" i="0" u="none" strike="noStrike" cap="none" spc="0" normalizeH="0" baseline="0" dirty="0">
                <a:ln>
                  <a:noFill/>
                </a:ln>
                <a:solidFill>
                  <a:schemeClr val="tx1"/>
                </a:solidFill>
                <a:effectLst/>
                <a:uFillTx/>
                <a:latin typeface="+mj-lt"/>
                <a:ea typeface="+mj-ea"/>
                <a:cs typeface="+mj-cs"/>
                <a:sym typeface="Calibri"/>
              </a:rPr>
              <a:t>查看相应期刊的列表。</a:t>
            </a:r>
            <a:endParaRPr kumimoji="0" lang="en-US" sz="2000" b="0" i="0" u="none" strike="noStrike" cap="none" spc="0" normalizeH="0" baseline="0" dirty="0">
              <a:ln>
                <a:noFill/>
              </a:ln>
              <a:solidFill>
                <a:schemeClr val="tx1"/>
              </a:solidFill>
              <a:effectLst/>
              <a:uFillTx/>
              <a:latin typeface="+mj-lt"/>
              <a:ea typeface="+mj-ea"/>
              <a:cs typeface="+mj-cs"/>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Tm="9832">
        <p:fade/>
      </p:transition>
    </mc:Choice>
    <mc:Fallback xmlns="">
      <p:transition spd="med" advTm="9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74376308-FA73-7E48-4FDD-EE5430F73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8915" y="3916963"/>
            <a:ext cx="7358741" cy="265800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FF70DEF0-4C86-191F-53D1-AC88D4B475C6}"/>
              </a:ext>
            </a:extLst>
          </p:cNvPr>
          <p:cNvSpPr/>
          <p:nvPr/>
        </p:nvSpPr>
        <p:spPr>
          <a:xfrm>
            <a:off x="407988" y="1219200"/>
            <a:ext cx="11429515" cy="2564295"/>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06" name="TextBox 1"/>
          <p:cNvSpPr txBox="1"/>
          <p:nvPr/>
        </p:nvSpPr>
        <p:spPr>
          <a:xfrm>
            <a:off x="506594" y="1349137"/>
            <a:ext cx="10376852" cy="224676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dirty="0"/>
              <a:t>期刊主页包含了关于某本特定期刊的重要数据和链接。</a:t>
            </a:r>
          </a:p>
          <a:p>
            <a:pPr>
              <a:defRPr sz="1600"/>
            </a:pPr>
            <a:endParaRPr dirty="0"/>
          </a:p>
          <a:p>
            <a:pPr>
              <a:defRPr sz="1600"/>
            </a:pPr>
            <a:r>
              <a:rPr lang="zh-CN" altLang="en-US" dirty="0"/>
              <a:t>这些信息包括这本期刊的</a:t>
            </a:r>
            <a:r>
              <a:rPr lang="zh-CN" altLang="en-US" sz="1600" b="1" dirty="0">
                <a:solidFill>
                  <a:srgbClr val="0076B7"/>
                </a:solidFill>
              </a:rPr>
              <a:t>影响因子、发文范围、编委会、专刊／焦点刊</a:t>
            </a:r>
            <a:r>
              <a:rPr lang="zh-CN" altLang="en-US" dirty="0"/>
              <a:t>以及</a:t>
            </a:r>
            <a:r>
              <a:rPr lang="zh-CN" altLang="en-US" sz="1600" b="1" dirty="0">
                <a:solidFill>
                  <a:srgbClr val="0076B7"/>
                </a:solidFill>
              </a:rPr>
              <a:t>网络研讨会</a:t>
            </a:r>
            <a:r>
              <a:rPr lang="zh-CN" altLang="en-US" dirty="0"/>
              <a:t>等。</a:t>
            </a:r>
          </a:p>
          <a:p>
            <a:pPr>
              <a:defRPr sz="1600"/>
            </a:pPr>
            <a:endParaRPr dirty="0"/>
          </a:p>
          <a:p>
            <a:pPr>
              <a:defRPr sz="1600"/>
            </a:pPr>
            <a:r>
              <a:rPr lang="zh-CN" altLang="en-US" dirty="0"/>
              <a:t>您可以在该页面上快速选取任何一卷，查看最近更新，还可以了解到期刊目录、发表指南和针对该刊的开放获取政策等方面的更多信息。</a:t>
            </a:r>
          </a:p>
          <a:p>
            <a:pPr>
              <a:defRPr sz="1600" b="1"/>
            </a:pPr>
            <a:endParaRPr dirty="0"/>
          </a:p>
          <a:p>
            <a:pPr>
              <a:defRPr sz="1600"/>
            </a:pPr>
            <a:r>
              <a:rPr lang="zh-CN" altLang="en-US" dirty="0"/>
              <a:t>页面上的其它链接包括投稿、注册接收期刊通知以及查看该刊的所有被接收稿件等。</a:t>
            </a:r>
            <a:br>
              <a:rPr sz="1600" b="1" dirty="0"/>
            </a:br>
            <a:r>
              <a:rPr sz="1200" dirty="0"/>
              <a:t> </a:t>
            </a:r>
          </a:p>
        </p:txBody>
      </p:sp>
      <p:sp>
        <p:nvSpPr>
          <p:cNvPr id="412" name="TextBox 17"/>
          <p:cNvSpPr txBox="1"/>
          <p:nvPr/>
        </p:nvSpPr>
        <p:spPr>
          <a:xfrm>
            <a:off x="1501412" y="5794568"/>
            <a:ext cx="1654387" cy="830997"/>
          </a:xfrm>
          <a:prstGeom prst="rect">
            <a:avLst/>
          </a:prstGeom>
          <a:solidFill>
            <a:schemeClr val="bg1"/>
          </a:solidFill>
          <a:ln w="28575">
            <a:solidFill>
              <a:srgbClr val="EC6608"/>
            </a:solidFill>
          </a:ln>
          <a:extLst>
            <a:ext uri="{C572A759-6A51-4108-AA02-DFA0A04FC94B}">
              <ma14:wrappingTextBoxFlag xmlns:ma14="http://schemas.microsoft.com/office/mac/drawingml/2011/main" xmlns="" val="1"/>
            </a:ext>
          </a:extLst>
        </p:spPr>
        <p:txBody>
          <a:bodyPr lIns="45719" rIns="45719">
            <a:spAutoFit/>
          </a:bodyPr>
          <a:lstStyle>
            <a:lvl1pPr>
              <a:defRPr sz="1400">
                <a:solidFill>
                  <a:srgbClr val="0076B7"/>
                </a:solidFill>
              </a:defRPr>
            </a:lvl1pPr>
          </a:lstStyle>
          <a:p>
            <a:r>
              <a:rPr lang="zh-CN" altLang="en-US" sz="1600" dirty="0">
                <a:solidFill>
                  <a:srgbClr val="EC6608"/>
                </a:solidFill>
              </a:rPr>
              <a:t>从期刊主页进行投稿并追踪稿件的处理情况。</a:t>
            </a:r>
          </a:p>
        </p:txBody>
      </p:sp>
      <p:sp>
        <p:nvSpPr>
          <p:cNvPr id="415" name="TextBox 7"/>
          <p:cNvSpPr txBox="1"/>
          <p:nvPr/>
        </p:nvSpPr>
        <p:spPr>
          <a:xfrm>
            <a:off x="9659456" y="4349204"/>
            <a:ext cx="2195087" cy="1323439"/>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p>
            <a:pPr>
              <a:defRPr sz="1400">
                <a:solidFill>
                  <a:srgbClr val="0076B7"/>
                </a:solidFill>
              </a:defRPr>
            </a:pPr>
            <a:r>
              <a:rPr lang="zh-CN" altLang="en-US" sz="1600" dirty="0">
                <a:solidFill>
                  <a:srgbClr val="EC6608"/>
                </a:solidFill>
              </a:rPr>
              <a:t>每本期刊主页的右侧都提供了快速链接，可跳转至</a:t>
            </a:r>
            <a:r>
              <a:rPr lang="zh-CN" altLang="en-US" sz="1600" b="1" dirty="0">
                <a:solidFill>
                  <a:srgbClr val="EC6608"/>
                </a:solidFill>
              </a:rPr>
              <a:t>特刊／焦点刊、亮点、发文范围、编委会 </a:t>
            </a:r>
            <a:r>
              <a:rPr lang="zh-CN" altLang="en-US" sz="1600" dirty="0">
                <a:solidFill>
                  <a:srgbClr val="EC6608"/>
                </a:solidFill>
              </a:rPr>
              <a:t>或其它的重要内容。</a:t>
            </a:r>
          </a:p>
        </p:txBody>
      </p:sp>
      <p:sp>
        <p:nvSpPr>
          <p:cNvPr id="5" name="Rectangle 4">
            <a:extLst>
              <a:ext uri="{FF2B5EF4-FFF2-40B4-BE49-F238E27FC236}">
                <a16:creationId xmlns:a16="http://schemas.microsoft.com/office/drawing/2014/main" id="{D99F09C7-D881-794C-8AA9-20584799BC9A}"/>
              </a:ext>
            </a:extLst>
          </p:cNvPr>
          <p:cNvSpPr/>
          <p:nvPr/>
        </p:nvSpPr>
        <p:spPr>
          <a:xfrm>
            <a:off x="5856514" y="4365171"/>
            <a:ext cx="3635829" cy="1785258"/>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sp>
        <p:nvSpPr>
          <p:cNvPr id="6" name="Rectangle 5">
            <a:extLst>
              <a:ext uri="{FF2B5EF4-FFF2-40B4-BE49-F238E27FC236}">
                <a16:creationId xmlns:a16="http://schemas.microsoft.com/office/drawing/2014/main" id="{2B581CDD-619C-8C45-96C4-A114D1F758A2}"/>
              </a:ext>
            </a:extLst>
          </p:cNvPr>
          <p:cNvSpPr/>
          <p:nvPr/>
        </p:nvSpPr>
        <p:spPr>
          <a:xfrm>
            <a:off x="3119846" y="5192895"/>
            <a:ext cx="1889760" cy="436880"/>
          </a:xfrm>
          <a:prstGeom prst="rect">
            <a:avLst/>
          </a:prstGeom>
          <a:solidFill>
            <a:srgbClr val="C00000">
              <a:alpha val="0"/>
            </a:srgbClr>
          </a:solidFill>
          <a:ln w="25400"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3" name="Audio 2">
            <a:hlinkClick r:id="" action="ppaction://media"/>
            <a:extLst>
              <a:ext uri="{FF2B5EF4-FFF2-40B4-BE49-F238E27FC236}">
                <a16:creationId xmlns:a16="http://schemas.microsoft.com/office/drawing/2014/main" id="{E2D98632-3845-5BA3-5D6C-6A2F036862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6517" y="6371846"/>
            <a:ext cx="406400" cy="406400"/>
          </a:xfrm>
          <a:prstGeom prst="rect">
            <a:avLst/>
          </a:prstGeom>
        </p:spPr>
      </p:pic>
      <p:sp>
        <p:nvSpPr>
          <p:cNvPr id="2" name="TextBox 17">
            <a:extLst>
              <a:ext uri="{FF2B5EF4-FFF2-40B4-BE49-F238E27FC236}">
                <a16:creationId xmlns:a16="http://schemas.microsoft.com/office/drawing/2014/main" id="{998F34D1-778D-D324-1757-B34197B97F70}"/>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期刊页面</a:t>
            </a:r>
          </a:p>
        </p:txBody>
      </p:sp>
    </p:spTree>
  </p:cSld>
  <p:clrMapOvr>
    <a:masterClrMapping/>
  </p:clrMapOvr>
  <mc:AlternateContent xmlns:mc="http://schemas.openxmlformats.org/markup-compatibility/2006" xmlns:p14="http://schemas.microsoft.com/office/powerpoint/2010/main">
    <mc:Choice Requires="p14">
      <p:transition spd="med" p14:dur="700" advTm="34654">
        <p:fade/>
      </p:transition>
    </mc:Choice>
    <mc:Fallback xmlns="">
      <p:transition spd="med" advTm="34654">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5"/>
                                        </p:tgtEl>
                                        <p:attrNameLst>
                                          <p:attrName>style.visibility</p:attrName>
                                        </p:attrNameLst>
                                      </p:cBhvr>
                                      <p:to>
                                        <p:strVal val="visible"/>
                                      </p:to>
                                    </p:set>
                                    <p:animEffect transition="in" filter="fade">
                                      <p:cBhvr>
                                        <p:cTn id="12" dur="500"/>
                                        <p:tgtEl>
                                          <p:spTgt spid="415"/>
                                        </p:tgtEl>
                                      </p:cBhvr>
                                    </p:animEffec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2"/>
                                        </p:tgtEl>
                                        <p:attrNameLst>
                                          <p:attrName>style.visibility</p:attrName>
                                        </p:attrNameLst>
                                      </p:cBhvr>
                                      <p:to>
                                        <p:strVal val="visible"/>
                                      </p:to>
                                    </p:set>
                                    <p:animEffect transition="in" filter="fade">
                                      <p:cBhvr>
                                        <p:cTn id="18" dur="500"/>
                                        <p:tgtEl>
                                          <p:spTgt spid="412"/>
                                        </p:tgtEl>
                                      </p:cBhvr>
                                    </p:animEffect>
                                  </p:childTnLst>
                                </p:cTn>
                              </p:par>
                            </p:childTnLst>
                          </p:cTn>
                        </p:par>
                      </p:childTnLst>
                    </p:cTn>
                  </p:par>
                </p:childTnLst>
              </p:cTn>
              <p:nextCondLst>
                <p:cond evt="onClick" delay="0">
                  <p:tgtEl>
                    <p:spTgt spid="6"/>
                  </p:tgtEl>
                </p:cond>
              </p:nextCondLst>
            </p:seq>
            <p:audio isNarration="1">
              <p:cMediaNode vol="100000" showWhenStopped="0">
                <p:cTn id="19" fill="hold" display="0">
                  <p:stCondLst>
                    <p:cond delay="indefinite"/>
                  </p:stCondLst>
                  <p:endCondLst>
                    <p:cond evt="onStopAudio" delay="0">
                      <p:tgtEl>
                        <p:sldTgt/>
                      </p:tgtEl>
                    </p:cond>
                  </p:endCondLst>
                </p:cTn>
                <p:tgtEl>
                  <p:spTgt spid="3"/>
                </p:tgtEl>
              </p:cMediaNode>
            </p:audio>
          </p:childTnLst>
        </p:cTn>
      </p:par>
    </p:tnLst>
    <p:bldLst>
      <p:bldP spid="412" grpId="0" animBg="1" advAuto="0"/>
      <p:bldP spid="41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080F0C-9E3A-54AF-BF97-6159A6A946C8}"/>
              </a:ext>
            </a:extLst>
          </p:cNvPr>
          <p:cNvSpPr/>
          <p:nvPr/>
        </p:nvSpPr>
        <p:spPr>
          <a:xfrm>
            <a:off x="407988" y="1219199"/>
            <a:ext cx="3408638" cy="2507975"/>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25" name="TextBox 1"/>
          <p:cNvSpPr txBox="1"/>
          <p:nvPr/>
        </p:nvSpPr>
        <p:spPr>
          <a:xfrm>
            <a:off x="505229" y="1336879"/>
            <a:ext cx="3076335"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在每本期刊主页的底部，您都可以快速访问该本期刊上</a:t>
            </a:r>
            <a:r>
              <a:rPr lang="zh-CN" altLang="en-US" sz="2000" b="1" dirty="0">
                <a:solidFill>
                  <a:srgbClr val="0076B7"/>
                </a:solidFill>
              </a:rPr>
              <a:t>最多阅读</a:t>
            </a:r>
            <a:r>
              <a:rPr lang="zh-CN" altLang="en-US" sz="2000" dirty="0"/>
              <a:t>以及最新发表的论文。如果该本期刊发表</a:t>
            </a:r>
            <a:r>
              <a:rPr lang="zh-CN" altLang="en-US" sz="2000" b="1" dirty="0">
                <a:solidFill>
                  <a:srgbClr val="0076B7"/>
                </a:solidFill>
              </a:rPr>
              <a:t>综述论文</a:t>
            </a:r>
            <a:r>
              <a:rPr lang="zh-CN" altLang="en-US" sz="2000" dirty="0"/>
              <a:t>，那么此处也会相应显示。</a:t>
            </a:r>
          </a:p>
        </p:txBody>
      </p:sp>
      <p:pic>
        <p:nvPicPr>
          <p:cNvPr id="4" name="Picture 3">
            <a:extLst>
              <a:ext uri="{FF2B5EF4-FFF2-40B4-BE49-F238E27FC236}">
                <a16:creationId xmlns:a16="http://schemas.microsoft.com/office/drawing/2014/main" id="{61288AF8-1BDF-300D-E9BC-EF4DA21F3E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7480" y="1219682"/>
            <a:ext cx="6959644" cy="4996667"/>
          </a:xfrm>
          <a:prstGeom prst="rect">
            <a:avLst/>
          </a:prstGeom>
          <a:ln w="9525">
            <a:solidFill>
              <a:schemeClr val="tx2"/>
            </a:solidFill>
          </a:ln>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FB17F173-5573-277B-28D5-45056B26E6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8081" y="6303327"/>
            <a:ext cx="406400" cy="406400"/>
          </a:xfrm>
          <a:prstGeom prst="rect">
            <a:avLst/>
          </a:prstGeom>
        </p:spPr>
      </p:pic>
      <p:sp>
        <p:nvSpPr>
          <p:cNvPr id="3" name="TextBox 17">
            <a:extLst>
              <a:ext uri="{FF2B5EF4-FFF2-40B4-BE49-F238E27FC236}">
                <a16:creationId xmlns:a16="http://schemas.microsoft.com/office/drawing/2014/main" id="{5C05AA1F-32BC-5AC5-F20B-71F56E4AEC77}"/>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期刊页面</a:t>
            </a:r>
          </a:p>
        </p:txBody>
      </p:sp>
    </p:spTree>
  </p:cSld>
  <p:clrMapOvr>
    <a:masterClrMapping/>
  </p:clrMapOvr>
  <mc:AlternateContent xmlns:mc="http://schemas.openxmlformats.org/markup-compatibility/2006" xmlns:p14="http://schemas.microsoft.com/office/powerpoint/2010/main">
    <mc:Choice Requires="p14">
      <p:transition spd="med" p14:dur="700" advTm="12990">
        <p:fade/>
      </p:transition>
    </mc:Choice>
    <mc:Fallback xmlns="">
      <p:transition spd="med" advTm="12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C60E55-284E-CA5A-29ED-06C7ABD55618}"/>
              </a:ext>
            </a:extLst>
          </p:cNvPr>
          <p:cNvSpPr/>
          <p:nvPr/>
        </p:nvSpPr>
        <p:spPr>
          <a:xfrm>
            <a:off x="413495" y="1584307"/>
            <a:ext cx="4052500" cy="5047785"/>
          </a:xfrm>
          <a:prstGeom prst="rect">
            <a:avLst/>
          </a:prstGeom>
          <a:solidFill>
            <a:schemeClr val="accent1">
              <a:lumMod val="20000"/>
              <a:lumOff val="80000"/>
              <a:alpha val="2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0F198CBD-691D-9CC9-A336-E247A05FBC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8056" y="1241376"/>
            <a:ext cx="7041980" cy="2754322"/>
          </a:xfrm>
          <a:prstGeom prst="rect">
            <a:avLst/>
          </a:prstGeom>
          <a:ln w="9525">
            <a:solidFill>
              <a:schemeClr val="tx2"/>
            </a:solidFill>
          </a:ln>
          <a:effectLst>
            <a:outerShdw blurRad="50800" dist="38100" dir="2700000" algn="tl" rotWithShape="0">
              <a:prstClr val="black">
                <a:alpha val="40000"/>
              </a:prstClr>
            </a:outerShdw>
          </a:effectLst>
        </p:spPr>
      </p:pic>
      <p:sp>
        <p:nvSpPr>
          <p:cNvPr id="440" name="TextBox 7"/>
          <p:cNvSpPr txBox="1"/>
          <p:nvPr/>
        </p:nvSpPr>
        <p:spPr>
          <a:xfrm>
            <a:off x="486297" y="1336190"/>
            <a:ext cx="3951907" cy="477053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600"/>
            </a:pPr>
            <a:r>
              <a:rPr lang="zh-CN" altLang="en-US" sz="2000" dirty="0"/>
              <a:t>每篇论文的页面都提供了全文 </a:t>
            </a:r>
            <a:r>
              <a:rPr lang="en-US" altLang="zh-CN" sz="2000" dirty="0"/>
              <a:t>PDF</a:t>
            </a:r>
            <a:r>
              <a:rPr lang="zh-CN" altLang="en-US" sz="2000" dirty="0"/>
              <a:t>、图片、参考文献、下载次数、</a:t>
            </a:r>
            <a:r>
              <a:rPr lang="en-US" altLang="zh-CN" sz="2000" dirty="0"/>
              <a:t>Dimensions </a:t>
            </a:r>
            <a:r>
              <a:rPr lang="zh-CN" altLang="en-US" sz="2000" dirty="0"/>
              <a:t>数据以及 </a:t>
            </a:r>
            <a:r>
              <a:rPr lang="en-US" altLang="zh-CN" sz="2000" dirty="0" err="1"/>
              <a:t>Altmetrics</a:t>
            </a:r>
            <a:r>
              <a:rPr lang="en-US" altLang="zh-CN" sz="2000" dirty="0"/>
              <a:t> </a:t>
            </a:r>
            <a:r>
              <a:rPr lang="zh-CN" altLang="en-US" sz="2000" dirty="0"/>
              <a:t>数据（这两者的具体说明请参阅相关部分）、授权、导出和社交媒体共享选项等方面的链接和信息。</a:t>
            </a:r>
          </a:p>
          <a:p>
            <a:pPr>
              <a:defRPr sz="1600"/>
            </a:pPr>
            <a:endParaRPr sz="2000" dirty="0"/>
          </a:p>
          <a:p>
            <a:pPr>
              <a:defRPr sz="1600"/>
            </a:pPr>
            <a:r>
              <a:rPr lang="zh-CN" altLang="en-US" dirty="0"/>
              <a:t>点击</a:t>
            </a:r>
            <a:r>
              <a:rPr lang="zh-CN" altLang="en-US" b="1" dirty="0"/>
              <a:t>论文信息 </a:t>
            </a:r>
            <a:r>
              <a:rPr lang="en-US" altLang="zh-CN" b="1" dirty="0"/>
              <a:t>(</a:t>
            </a:r>
            <a:r>
              <a:rPr lang="en-US" b="1" dirty="0"/>
              <a:t>Article information) </a:t>
            </a:r>
            <a:r>
              <a:rPr lang="zh-CN" altLang="en-US" dirty="0"/>
              <a:t>标签可查看：</a:t>
            </a:r>
          </a:p>
          <a:p>
            <a:pPr marL="225425" indent="-225425">
              <a:buClr>
                <a:srgbClr val="0076B7"/>
              </a:buClr>
              <a:buSzPct val="100000"/>
              <a:buFont typeface="Helvetica"/>
              <a:buChar char="•"/>
              <a:defRPr sz="1600"/>
            </a:pPr>
            <a:r>
              <a:rPr lang="zh-CN" altLang="en-US" dirty="0"/>
              <a:t>作者单位</a:t>
            </a:r>
            <a:endParaRPr lang="en-US" altLang="zh-CN" dirty="0"/>
          </a:p>
          <a:p>
            <a:pPr marL="225425" indent="-225425">
              <a:buClr>
                <a:srgbClr val="0076B7"/>
              </a:buClr>
              <a:buSzPct val="100000"/>
              <a:buFont typeface="Helvetica"/>
              <a:buChar char="•"/>
              <a:defRPr sz="1600"/>
            </a:pPr>
            <a:r>
              <a:rPr lang="zh-CN" altLang="en-US" dirty="0"/>
              <a:t>发表日期</a:t>
            </a:r>
            <a:endParaRPr lang="en-US" altLang="zh-CN" dirty="0"/>
          </a:p>
          <a:p>
            <a:pPr marL="225425" indent="-225425">
              <a:buClr>
                <a:srgbClr val="0076B7"/>
              </a:buClr>
              <a:buSzPct val="100000"/>
              <a:buFont typeface="Helvetica"/>
              <a:buChar char="•"/>
              <a:defRPr sz="1600"/>
            </a:pPr>
            <a:r>
              <a:rPr lang="zh-CN" altLang="en-US" dirty="0"/>
              <a:t>引文数据</a:t>
            </a:r>
            <a:endParaRPr lang="en-US" altLang="zh-CN" dirty="0"/>
          </a:p>
          <a:p>
            <a:pPr marL="225425" indent="-225425">
              <a:buClr>
                <a:srgbClr val="0076B7"/>
              </a:buClr>
              <a:buSzPct val="100000"/>
              <a:buFont typeface="Helvetica"/>
              <a:buChar char="•"/>
              <a:defRPr sz="1600"/>
            </a:pPr>
            <a:r>
              <a:rPr lang="zh-CN" altLang="en-US" dirty="0"/>
              <a:t>类别和关键词注释</a:t>
            </a:r>
            <a:endParaRPr lang="en-US" altLang="zh-CN" dirty="0"/>
          </a:p>
          <a:p>
            <a:pPr marL="225425" indent="-225425">
              <a:buClr>
                <a:srgbClr val="0076B7"/>
              </a:buClr>
              <a:buSzPct val="100000"/>
              <a:buFont typeface="Helvetica"/>
              <a:buChar char="•"/>
              <a:defRPr sz="1600"/>
            </a:pPr>
            <a:r>
              <a:rPr lang="zh-CN" altLang="en-US" dirty="0"/>
              <a:t>在论文被引用时收到通知、在论文被编入某期后收到通知、提交反馈或购买论文纸版的链接</a:t>
            </a:r>
          </a:p>
        </p:txBody>
      </p:sp>
      <p:sp>
        <p:nvSpPr>
          <p:cNvPr id="441" name="TextBox 14"/>
          <p:cNvSpPr txBox="1"/>
          <p:nvPr/>
        </p:nvSpPr>
        <p:spPr>
          <a:xfrm>
            <a:off x="6771527" y="3172328"/>
            <a:ext cx="1979381" cy="584775"/>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0076B7"/>
                </a:solidFill>
              </a:defRPr>
            </a:lvl1pPr>
          </a:lstStyle>
          <a:p>
            <a:r>
              <a:rPr lang="zh-CN" altLang="en-US" sz="1600" dirty="0">
                <a:solidFill>
                  <a:srgbClr val="EC6608"/>
                </a:solidFill>
              </a:rPr>
              <a:t>点击后会下拉显示作者单位等信息。</a:t>
            </a:r>
          </a:p>
        </p:txBody>
      </p:sp>
      <p:sp>
        <p:nvSpPr>
          <p:cNvPr id="442" name="TextBox 13"/>
          <p:cNvSpPr txBox="1"/>
          <p:nvPr/>
        </p:nvSpPr>
        <p:spPr>
          <a:xfrm>
            <a:off x="4708727" y="3831221"/>
            <a:ext cx="1853082" cy="830997"/>
          </a:xfrm>
          <a:prstGeom prst="rect">
            <a:avLst/>
          </a:prstGeom>
          <a:solidFill>
            <a:srgbClr val="FFFFFF"/>
          </a:solidFill>
          <a:ln w="28575">
            <a:solidFill>
              <a:srgbClr val="EC6608"/>
            </a:solidFill>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0076B7"/>
                </a:solidFill>
              </a:defRPr>
            </a:lvl1pPr>
          </a:lstStyle>
          <a:p>
            <a:r>
              <a:rPr lang="zh-CN" altLang="en-US" sz="1600" dirty="0">
                <a:solidFill>
                  <a:srgbClr val="EC6608"/>
                </a:solidFill>
              </a:rPr>
              <a:t>通过此标签可对该篇论文中的所有图片进行概览。</a:t>
            </a:r>
          </a:p>
        </p:txBody>
      </p:sp>
      <p:sp>
        <p:nvSpPr>
          <p:cNvPr id="443" name="TextBox 16"/>
          <p:cNvSpPr txBox="1"/>
          <p:nvPr/>
        </p:nvSpPr>
        <p:spPr>
          <a:xfrm>
            <a:off x="10090361" y="3147710"/>
            <a:ext cx="1856854" cy="738664"/>
          </a:xfrm>
          <a:prstGeom prst="rect">
            <a:avLst/>
          </a:prstGeom>
          <a:solidFill>
            <a:srgbClr val="FFFFFF"/>
          </a:solidFill>
          <a:ln w="28575">
            <a:solidFill>
              <a:srgbClr val="0076B7"/>
            </a:solidFill>
          </a:ln>
          <a:extLst>
            <a:ext uri="{C572A759-6A51-4108-AA02-DFA0A04FC94B}">
              <ma14:wrappingTextBoxFlag xmlns:ma14="http://schemas.microsoft.com/office/mac/drawingml/2011/main" xmlns="" val="1"/>
            </a:ext>
          </a:extLst>
        </p:spPr>
        <p:txBody>
          <a:bodyPr wrap="square" lIns="45719" rIns="45719">
            <a:spAutoFit/>
          </a:bodyPr>
          <a:lstStyle>
            <a:lvl1pPr>
              <a:defRPr sz="1200">
                <a:solidFill>
                  <a:srgbClr val="0076B7"/>
                </a:solidFill>
              </a:defRPr>
            </a:lvl1pPr>
          </a:lstStyle>
          <a:p>
            <a:r>
              <a:rPr lang="zh-CN" altLang="en-US" sz="1400" dirty="0"/>
              <a:t>获取被引、下载和社交媒体影响力方面的即时统计数据。</a:t>
            </a:r>
          </a:p>
        </p:txBody>
      </p:sp>
      <p:sp>
        <p:nvSpPr>
          <p:cNvPr id="2" name="Rectangle 1">
            <a:extLst>
              <a:ext uri="{FF2B5EF4-FFF2-40B4-BE49-F238E27FC236}">
                <a16:creationId xmlns:a16="http://schemas.microsoft.com/office/drawing/2014/main" id="{2C23BE9D-A097-4D4C-9D21-AB6B323F273D}"/>
              </a:ext>
            </a:extLst>
          </p:cNvPr>
          <p:cNvSpPr/>
          <p:nvPr/>
        </p:nvSpPr>
        <p:spPr>
          <a:xfrm>
            <a:off x="4710969" y="3324009"/>
            <a:ext cx="716804" cy="369330"/>
          </a:xfrm>
          <a:prstGeom prst="rect">
            <a:avLst/>
          </a:prstGeom>
          <a:solidFill>
            <a:srgbClr val="C00000">
              <a:alpha val="0"/>
            </a:srgbClr>
          </a:solidFill>
          <a:ln w="28575"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sp>
        <p:nvSpPr>
          <p:cNvPr id="3" name="Rectangle 2">
            <a:extLst>
              <a:ext uri="{FF2B5EF4-FFF2-40B4-BE49-F238E27FC236}">
                <a16:creationId xmlns:a16="http://schemas.microsoft.com/office/drawing/2014/main" id="{46C6E25E-C0AE-624F-ACA9-F28279877C7B}"/>
              </a:ext>
            </a:extLst>
          </p:cNvPr>
          <p:cNvSpPr/>
          <p:nvPr/>
        </p:nvSpPr>
        <p:spPr>
          <a:xfrm>
            <a:off x="5502246" y="3324009"/>
            <a:ext cx="710717" cy="369330"/>
          </a:xfrm>
          <a:prstGeom prst="rect">
            <a:avLst/>
          </a:prstGeom>
          <a:solidFill>
            <a:srgbClr val="C00000">
              <a:alpha val="0"/>
            </a:srgbClr>
          </a:solidFill>
          <a:ln w="28575" cap="flat">
            <a:solidFill>
              <a:srgbClr val="EC6608"/>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p>
        </p:txBody>
      </p:sp>
      <p:pic>
        <p:nvPicPr>
          <p:cNvPr id="4" name="Audio 3">
            <a:hlinkClick r:id="" action="ppaction://media"/>
            <a:extLst>
              <a:ext uri="{FF2B5EF4-FFF2-40B4-BE49-F238E27FC236}">
                <a16:creationId xmlns:a16="http://schemas.microsoft.com/office/drawing/2014/main" id="{DADAEEBF-B318-8416-8612-0ECFEC90E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4087" y="6273370"/>
            <a:ext cx="406400" cy="406400"/>
          </a:xfrm>
          <a:prstGeom prst="rect">
            <a:avLst/>
          </a:prstGeom>
        </p:spPr>
      </p:pic>
      <p:sp>
        <p:nvSpPr>
          <p:cNvPr id="6" name="TextBox 17">
            <a:extLst>
              <a:ext uri="{FF2B5EF4-FFF2-40B4-BE49-F238E27FC236}">
                <a16:creationId xmlns:a16="http://schemas.microsoft.com/office/drawing/2014/main" id="{B93305A5-3F5F-E044-72D9-238B577E563D}"/>
              </a:ext>
            </a:extLst>
          </p:cNvPr>
          <p:cNvSpPr txBox="1"/>
          <p:nvPr/>
        </p:nvSpPr>
        <p:spPr>
          <a:xfrm>
            <a:off x="328158" y="287605"/>
            <a:ext cx="380178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b="1">
                <a:solidFill>
                  <a:srgbClr val="0076B7"/>
                </a:solidFill>
              </a:defRPr>
            </a:lvl1pPr>
          </a:lstStyle>
          <a:p>
            <a:r>
              <a:rPr lang="zh-CN" altLang="en-US" sz="2800" b="0" dirty="0"/>
              <a:t>论文页面</a:t>
            </a:r>
          </a:p>
        </p:txBody>
      </p:sp>
      <p:pic>
        <p:nvPicPr>
          <p:cNvPr id="9" name="Picture 8" descr="A picture containing text, font, screenshot, algebra&#10;&#10;Description automatically generated">
            <a:extLst>
              <a:ext uri="{FF2B5EF4-FFF2-40B4-BE49-F238E27FC236}">
                <a16:creationId xmlns:a16="http://schemas.microsoft.com/office/drawing/2014/main" id="{3DF7AA99-E5B3-CCDD-7FD2-3266E91D7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015" y="4804228"/>
            <a:ext cx="4432300" cy="143927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Tm="58733">
        <p:fade/>
      </p:transition>
    </mc:Choice>
    <mc:Fallback xmlns="">
      <p:transition spd="med" advTm="58733">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2"/>
                                        </p:tgtEl>
                                        <p:attrNameLst>
                                          <p:attrName>style.visibility</p:attrName>
                                        </p:attrNameLst>
                                      </p:cBhvr>
                                      <p:to>
                                        <p:strVal val="visible"/>
                                      </p:to>
                                    </p:set>
                                    <p:animEffect transition="in" filter="fade">
                                      <p:cBhvr>
                                        <p:cTn id="12" dur="500"/>
                                        <p:tgtEl>
                                          <p:spTgt spid="442"/>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1"/>
                                        </p:tgtEl>
                                        <p:attrNameLst>
                                          <p:attrName>style.visibility</p:attrName>
                                        </p:attrNameLst>
                                      </p:cBhvr>
                                      <p:to>
                                        <p:strVal val="visible"/>
                                      </p:to>
                                    </p:set>
                                    <p:animEffect transition="in" filter="fade">
                                      <p:cBhvr>
                                        <p:cTn id="18" dur="500"/>
                                        <p:tgtEl>
                                          <p:spTgt spid="441"/>
                                        </p:tgtEl>
                                      </p:cBhvr>
                                    </p:animEffect>
                                  </p:childTnLst>
                                </p:cTn>
                              </p:par>
                            </p:childTnLst>
                          </p:cTn>
                        </p:par>
                      </p:childTnLst>
                    </p:cTn>
                  </p:par>
                </p:childTnLst>
              </p:cTn>
              <p:nextCondLst>
                <p:cond evt="onClick" delay="0">
                  <p:tgtEl>
                    <p:spTgt spid="3"/>
                  </p:tgtEl>
                </p:cond>
              </p:nextCondLst>
            </p:seq>
            <p:audio isNarration="1">
              <p:cMediaNode vol="100000" showWhenStopped="0">
                <p:cTn id="19" fill="hold" display="0">
                  <p:stCondLst>
                    <p:cond delay="indefinite"/>
                  </p:stCondLst>
                  <p:endCondLst>
                    <p:cond evt="onStopAudio" delay="0">
                      <p:tgtEl>
                        <p:sldTgt/>
                      </p:tgtEl>
                    </p:cond>
                  </p:endCondLst>
                </p:cTn>
                <p:tgtEl>
                  <p:spTgt spid="4"/>
                </p:tgtEl>
              </p:cMediaNode>
            </p:audio>
          </p:childTnLst>
        </p:cTn>
      </p:par>
    </p:tnLst>
    <p:bldLst>
      <p:bldP spid="441" grpId="0" animBg="1"/>
      <p:bldP spid="442" grpId="0" animBg="1"/>
    </p:bldLst>
  </p:timing>
  <p:extLst>
    <p:ext uri="{E180D4A7-C9FB-4DFB-919C-405C955672EB}">
      <p14:showEvtLst xmlns:p14="http://schemas.microsoft.com/office/powerpoint/2010/main">
        <p14:triggerEvt type="onClick" time="38393" objId="2"/>
        <p14:triggerEvt type="onClick" time="45125"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31.1"/>
</p:tagLst>
</file>

<file path=ppt/tags/tag4.xml><?xml version="1.0" encoding="utf-8"?>
<p:tagLst xmlns:a="http://schemas.openxmlformats.org/drawingml/2006/main" xmlns:r="http://schemas.openxmlformats.org/officeDocument/2006/relationships" xmlns:p="http://schemas.openxmlformats.org/presentationml/2006/main">
  <p:tag name="TIMING" val="|26.5"/>
</p:tagLst>
</file>

<file path=ppt/theme/theme1.xml><?xml version="1.0" encoding="utf-8"?>
<a:theme xmlns:a="http://schemas.openxmlformats.org/drawingml/2006/main" name="IOP_template-2014">
  <a:themeElements>
    <a:clrScheme name="IOP_template-2014">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OP_template-2014">
      <a:majorFont>
        <a:latin typeface="Calibri"/>
        <a:ea typeface="Calibri"/>
        <a:cs typeface="Calibri"/>
      </a:majorFont>
      <a:minorFont>
        <a:latin typeface="Helvetica"/>
        <a:ea typeface="Helvetica"/>
        <a:cs typeface="Helvetica"/>
      </a:minorFont>
    </a:fontScheme>
    <a:fmtScheme name="IOP_template-20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OP_template-2014">
  <a:themeElements>
    <a:clrScheme name="IOP_template-2014">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OP_template-2014">
      <a:majorFont>
        <a:latin typeface="Calibri"/>
        <a:ea typeface="Calibri"/>
        <a:cs typeface="Calibri"/>
      </a:majorFont>
      <a:minorFont>
        <a:latin typeface="Helvetica"/>
        <a:ea typeface="Helvetica"/>
        <a:cs typeface="Helvetica"/>
      </a:minorFont>
    </a:fontScheme>
    <a:fmtScheme name="IOP_template-20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5297C5B141B74093DAEB55EC9CE1E1" ma:contentTypeVersion="6" ma:contentTypeDescription="Create a new document." ma:contentTypeScope="" ma:versionID="74dc5eb811e180b903f8180421fa2f90">
  <xsd:schema xmlns:xsd="http://www.w3.org/2001/XMLSchema" xmlns:xs="http://www.w3.org/2001/XMLSchema" xmlns:p="http://schemas.microsoft.com/office/2006/metadata/properties" xmlns:ns2="532a985b-6f67-4d9d-aedc-de9cf0540781" xmlns:ns3="b8cdaabc-f20c-4e77-93a3-e7ac8170a5f7" targetNamespace="http://schemas.microsoft.com/office/2006/metadata/properties" ma:root="true" ma:fieldsID="55809d67e717e8941c02327fd4c2f17e" ns2:_="" ns3:_="">
    <xsd:import namespace="532a985b-6f67-4d9d-aedc-de9cf0540781"/>
    <xsd:import namespace="b8cdaabc-f20c-4e77-93a3-e7ac8170a5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a985b-6f67-4d9d-aedc-de9cf05407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cdaabc-f20c-4e77-93a3-e7ac8170a5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8cdaabc-f20c-4e77-93a3-e7ac8170a5f7">
      <UserInfo>
        <DisplayName>Sam Papuca</DisplayName>
        <AccountId>201</AccountId>
        <AccountType/>
      </UserInfo>
      <UserInfo>
        <DisplayName>Holly Purcell</DisplayName>
        <AccountId>104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7F14FE-EA6D-42AC-B8B0-A0DA78459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2a985b-6f67-4d9d-aedc-de9cf0540781"/>
    <ds:schemaRef ds:uri="b8cdaabc-f20c-4e77-93a3-e7ac8170a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C38AE3-8326-4331-B576-5099EB81D423}">
  <ds:schemaRefs>
    <ds:schemaRef ds:uri="http://schemas.microsoft.com/office/2006/documentManagement/types"/>
    <ds:schemaRef ds:uri="http://schemas.openxmlformats.org/package/2006/metadata/core-properties"/>
    <ds:schemaRef ds:uri="http://www.w3.org/XML/1998/namespace"/>
    <ds:schemaRef ds:uri="http://purl.org/dc/dcmitype/"/>
    <ds:schemaRef ds:uri="http://purl.org/dc/elements/1.1/"/>
    <ds:schemaRef ds:uri="532a985b-6f67-4d9d-aedc-de9cf0540781"/>
    <ds:schemaRef ds:uri="http://schemas.microsoft.com/office/2006/metadata/properties"/>
    <ds:schemaRef ds:uri="http://purl.org/dc/terms/"/>
    <ds:schemaRef ds:uri="http://schemas.microsoft.com/office/infopath/2007/PartnerControls"/>
    <ds:schemaRef ds:uri="b8cdaabc-f20c-4e77-93a3-e7ac8170a5f7"/>
  </ds:schemaRefs>
</ds:datastoreItem>
</file>

<file path=customXml/itemProps3.xml><?xml version="1.0" encoding="utf-8"?>
<ds:datastoreItem xmlns:ds="http://schemas.openxmlformats.org/officeDocument/2006/customXml" ds:itemID="{62497049-39AC-4346-A70E-D79F18B851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TotalTime>
  <Words>1890</Words>
  <Application>Microsoft Office PowerPoint</Application>
  <PresentationFormat>宽屏</PresentationFormat>
  <Paragraphs>137</Paragraphs>
  <Slides>27</Slides>
  <Notes>2</Notes>
  <HiddenSlides>0</HiddenSlides>
  <MMClips>27</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27</vt:i4>
      </vt:variant>
    </vt:vector>
  </HeadingPairs>
  <TitlesOfParts>
    <vt:vector size="32" baseType="lpstr">
      <vt:lpstr>Arial</vt:lpstr>
      <vt:lpstr>Calibri</vt:lpstr>
      <vt:lpstr>Calibri Light</vt:lpstr>
      <vt:lpstr>Helvetica</vt:lpstr>
      <vt:lpstr>IOP_template-2014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Bartovsky</dc:creator>
  <cp:lastModifiedBy>Peng Guo</cp:lastModifiedBy>
  <cp:revision>15</cp:revision>
  <dcterms:modified xsi:type="dcterms:W3CDTF">2024-02-29T01:31:46Z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0x010100015297C5B141B74093DAEB55EC9CE1E1</vt:lpwstr>
  </property>
  <property fmtid="{D5CDD505-2E9C-101B-9397-08002B2CF9AE}" pid="3" name="MediaServiceImageTags">
    <vt:lpwstr/>
  </property>
</Properties>
</file>