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91" r:id="rId5"/>
    <p:sldMasterId id="2147483823" r:id="rId6"/>
    <p:sldMasterId id="2147483831" r:id="rId7"/>
    <p:sldMasterId id="2147483844" r:id="rId8"/>
    <p:sldMasterId id="2147483873" r:id="rId9"/>
  </p:sldMasterIdLst>
  <p:notesMasterIdLst>
    <p:notesMasterId r:id="rId42"/>
  </p:notesMasterIdLst>
  <p:handoutMasterIdLst>
    <p:handoutMasterId r:id="rId43"/>
  </p:handoutMasterIdLst>
  <p:sldIdLst>
    <p:sldId id="1180" r:id="rId10"/>
    <p:sldId id="1736" r:id="rId11"/>
    <p:sldId id="553" r:id="rId12"/>
    <p:sldId id="554" r:id="rId13"/>
    <p:sldId id="611" r:id="rId14"/>
    <p:sldId id="1185" r:id="rId15"/>
    <p:sldId id="556" r:id="rId16"/>
    <p:sldId id="1735" r:id="rId17"/>
    <p:sldId id="1715" r:id="rId18"/>
    <p:sldId id="1716" r:id="rId19"/>
    <p:sldId id="1730" r:id="rId20"/>
    <p:sldId id="1717" r:id="rId21"/>
    <p:sldId id="332" r:id="rId22"/>
    <p:sldId id="1672" r:id="rId23"/>
    <p:sldId id="1673" r:id="rId24"/>
    <p:sldId id="485" r:id="rId25"/>
    <p:sldId id="1718" r:id="rId26"/>
    <p:sldId id="1719" r:id="rId27"/>
    <p:sldId id="1720" r:id="rId28"/>
    <p:sldId id="1721" r:id="rId29"/>
    <p:sldId id="1722" r:id="rId30"/>
    <p:sldId id="1723" r:id="rId31"/>
    <p:sldId id="1724" r:id="rId32"/>
    <p:sldId id="1725" r:id="rId33"/>
    <p:sldId id="1726" r:id="rId34"/>
    <p:sldId id="1727" r:id="rId35"/>
    <p:sldId id="1738" r:id="rId36"/>
    <p:sldId id="1731" r:id="rId37"/>
    <p:sldId id="1732" r:id="rId38"/>
    <p:sldId id="1733" r:id="rId39"/>
    <p:sldId id="1737" r:id="rId40"/>
    <p:sldId id="1705" r:id="rId41"/>
  </p:sldIdLst>
  <p:sldSz cx="12192000" cy="6858000"/>
  <p:notesSz cx="68580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737"/>
    <a:srgbClr val="FF0066"/>
    <a:srgbClr val="E6E6E6"/>
    <a:srgbClr val="ABC7E3"/>
    <a:srgbClr val="08A46F"/>
    <a:srgbClr val="375C82"/>
    <a:srgbClr val="EBEBEB"/>
    <a:srgbClr val="D2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2" d="100"/>
          <a:sy n="72" d="100"/>
        </p:scale>
        <p:origin x="456" y="64"/>
      </p:cViewPr>
      <p:guideLst>
        <p:guide orient="horz" pos="2160"/>
        <p:guide pos="3840"/>
      </p:guideLst>
    </p:cSldViewPr>
  </p:slideViewPr>
  <p:notesTextViewPr>
    <p:cViewPr>
      <p:scale>
        <a:sx n="100" d="100"/>
        <a:sy n="100" d="100"/>
      </p:scale>
      <p:origin x="0" y="0"/>
    </p:cViewPr>
  </p:notesTextViewPr>
  <p:notesViewPr>
    <p:cSldViewPr>
      <p:cViewPr varScale="1">
        <p:scale>
          <a:sx n="70" d="100"/>
          <a:sy n="70" d="100"/>
        </p:scale>
        <p:origin x="-329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72646CF-FA7F-43FF-B96A-0188E3787AEF}" type="datetimeFigureOut">
              <a:rPr lang="en-US" smtClean="0"/>
              <a:pPr/>
              <a:t>2/18/2024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BEC9283-081D-46A7-83BC-F1214701ED0A}" type="slidenum">
              <a:rPr lang="en-US" smtClean="0"/>
              <a:pPr/>
              <a:t>‹#›</a:t>
            </a:fld>
            <a:endParaRPr lang="en-US"/>
          </a:p>
        </p:txBody>
      </p:sp>
    </p:spTree>
    <p:extLst>
      <p:ext uri="{BB962C8B-B14F-4D97-AF65-F5344CB8AC3E}">
        <p14:creationId xmlns:p14="http://schemas.microsoft.com/office/powerpoint/2010/main" val="3501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CB29E2B-5E7E-CE4E-8DAE-D0DE51A35BF7}" type="datetimeFigureOut">
              <a:rPr lang="en-US" smtClean="0"/>
              <a:pPr/>
              <a:t>2/18/2024</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A19F20E-F00A-924F-BFCD-9A1E033A44D9}" type="slidenum">
              <a:rPr lang="en-US" smtClean="0"/>
              <a:pPr/>
              <a:t>‹#›</a:t>
            </a:fld>
            <a:endParaRPr lang="en-US"/>
          </a:p>
        </p:txBody>
      </p:sp>
    </p:spTree>
    <p:extLst>
      <p:ext uri="{BB962C8B-B14F-4D97-AF65-F5344CB8AC3E}">
        <p14:creationId xmlns:p14="http://schemas.microsoft.com/office/powerpoint/2010/main" val="262060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856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8D1F9B-4AFA-4376-B0B7-D356B8ECE869}" type="slidenum">
              <a:rPr kumimoji="0" lang="zh-CN" altLang="en-US" sz="1800" b="0" i="0" u="none" strike="noStrike" kern="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72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962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175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684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283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A88B6-3BF1-4749-BFE4-FDD8D553613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681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6.sv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4" Type="http://schemas.openxmlformats.org/officeDocument/2006/relationships/image" Target="../media/image2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 Id="rId4" Type="http://schemas.openxmlformats.org/officeDocument/2006/relationships/image" Target="../media/image3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6.xml"/><Relationship Id="rId4" Type="http://schemas.openxmlformats.org/officeDocument/2006/relationships/image" Target="../media/image49.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Master" Target="../slideMasters/slideMaster6.xml"/><Relationship Id="rId4" Type="http://schemas.openxmlformats.org/officeDocument/2006/relationships/image" Target="../media/image5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6.xml"/><Relationship Id="rId4" Type="http://schemas.openxmlformats.org/officeDocument/2006/relationships/image" Target="../media/image67.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7.png"/><Relationship Id="rId1" Type="http://schemas.openxmlformats.org/officeDocument/2006/relationships/slideMaster" Target="../slideMasters/slideMaster6.xml"/><Relationship Id="rId4" Type="http://schemas.openxmlformats.org/officeDocument/2006/relationships/image" Target="../media/image7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367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82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475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232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6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9397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49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55543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813816"/>
            <a:ext cx="10515600" cy="529223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60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838200" y="1029547"/>
            <a:ext cx="10515600" cy="2094806"/>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5C5489F-DAB1-415F-AE09-2BB89741FF1B}"/>
              </a:ext>
            </a:extLst>
          </p:cNvPr>
          <p:cNvSpPr>
            <a:spLocks noGrp="1"/>
          </p:cNvSpPr>
          <p:nvPr>
            <p:ph idx="10"/>
          </p:nvPr>
        </p:nvSpPr>
        <p:spPr>
          <a:xfrm>
            <a:off x="838200" y="4155747"/>
            <a:ext cx="10515600" cy="2327564"/>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52DE31CF-E514-4082-882E-D9CAC01E657B}"/>
              </a:ext>
            </a:extLst>
          </p:cNvPr>
          <p:cNvSpPr>
            <a:spLocks noGrp="1"/>
          </p:cNvSpPr>
          <p:nvPr>
            <p:ph idx="11" hasCustomPrompt="1"/>
          </p:nvPr>
        </p:nvSpPr>
        <p:spPr>
          <a:xfrm>
            <a:off x="838200" y="3401354"/>
            <a:ext cx="10515600" cy="538661"/>
          </a:xfrm>
        </p:spPr>
        <p:txBody>
          <a:bodyPr/>
          <a:lstStyle>
            <a:lvl1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1pPr>
            <a:lvl2pPr marL="4572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2pPr>
            <a:lvl3pPr marL="9144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3pPr>
            <a:lvl4pPr marL="13716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4pPr>
            <a:lvl5pPr marL="18288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16482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297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EBSCO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ctrTitle"/>
          </p:nvPr>
        </p:nvSpPr>
        <p:spPr>
          <a:xfrm>
            <a:off x="914400" y="1122363"/>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602038"/>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41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8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bliograph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descr="Logo&#10;&#10;Description automatically generated">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tretch>
            <a:fill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717B122B-3148-B323-5FAB-F21B14113CDC}"/>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
        <p:nvSpPr>
          <p:cNvPr id="7" name="Title 1">
            <a:extLst>
              <a:ext uri="{FF2B5EF4-FFF2-40B4-BE49-F238E27FC236}">
                <a16:creationId xmlns:a16="http://schemas.microsoft.com/office/drawing/2014/main" id="{956E03AA-0FA7-7ED9-07BF-736F284F2FE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1D2425C2-ED19-913C-9543-E52271964783}"/>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02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nec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95FEE6D7-FC8F-75E0-3119-555F90EF313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CDD2E02A-6BD9-D4E8-64EF-D423915A616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FE987930-D2D8-AB27-92AA-96824AC935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7705" y="531901"/>
            <a:ext cx="5156200" cy="1371600"/>
          </a:xfrm>
          <a:prstGeom prst="rect">
            <a:avLst/>
          </a:prstGeom>
        </p:spPr>
      </p:pic>
    </p:spTree>
    <p:extLst>
      <p:ext uri="{BB962C8B-B14F-4D97-AF65-F5344CB8AC3E}">
        <p14:creationId xmlns:p14="http://schemas.microsoft.com/office/powerpoint/2010/main" val="6087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eBook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59487" y="-173038"/>
            <a:ext cx="6858000" cy="6858000"/>
          </a:xfrm>
          <a:prstGeom prst="rect">
            <a:avLst/>
          </a:prstGeom>
        </p:spPr>
      </p:pic>
      <p:pic>
        <p:nvPicPr>
          <p:cNvPr id="5" name="Picture 4">
            <a:extLst>
              <a:ext uri="{FF2B5EF4-FFF2-40B4-BE49-F238E27FC236}">
                <a16:creationId xmlns:a16="http://schemas.microsoft.com/office/drawing/2014/main" id="{BFDAD0AE-23DE-3DCC-D87F-4ADD834C74B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517" b="39489"/>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EDB48D38-214C-F686-05C4-3D51C6342D0F}"/>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ECF1727B-71CA-7CA0-8242-B0BC55D4F427}"/>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71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BSCONE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39630B09-8ABC-3B21-5D53-FF429A35815D}"/>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6C07897C-8BE4-0609-56A5-291FFE9F7B9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12A51224-80E0-5937-B79C-13EF4DB6480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33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D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E5D79C37-6FC9-7F1F-D362-B69360CF9006}"/>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EE7DC3C5-1351-2F72-1D28-A494F3B6F39A}"/>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D2A806FF-F9E5-147B-2901-371A70D8FD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6455" y="520358"/>
            <a:ext cx="4452732" cy="1826762"/>
          </a:xfrm>
          <a:prstGeom prst="rect">
            <a:avLst/>
          </a:prstGeom>
        </p:spPr>
      </p:pic>
    </p:spTree>
    <p:extLst>
      <p:ext uri="{BB962C8B-B14F-4D97-AF65-F5344CB8AC3E}">
        <p14:creationId xmlns:p14="http://schemas.microsoft.com/office/powerpoint/2010/main" val="27413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Hos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89913" y="-173038"/>
            <a:ext cx="6858000" cy="6858000"/>
          </a:xfrm>
          <a:prstGeom prst="rect">
            <a:avLst/>
          </a:prstGeom>
        </p:spPr>
      </p:pic>
      <p:pic>
        <p:nvPicPr>
          <p:cNvPr id="5" name="Picture 4">
            <a:extLst>
              <a:ext uri="{FF2B5EF4-FFF2-40B4-BE49-F238E27FC236}">
                <a16:creationId xmlns:a16="http://schemas.microsoft.com/office/drawing/2014/main" id="{E09A3E16-DC77-C6B5-A86B-8BC61AA1B8F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7421" b="44987"/>
          <a:stretch/>
        </p:blipFill>
        <p:spPr>
          <a:xfrm>
            <a:off x="699052" y="785191"/>
            <a:ext cx="5254487" cy="924339"/>
          </a:xfrm>
          <a:prstGeom prst="rect">
            <a:avLst/>
          </a:prstGeom>
        </p:spPr>
      </p:pic>
      <p:sp>
        <p:nvSpPr>
          <p:cNvPr id="7" name="Title 1">
            <a:extLst>
              <a:ext uri="{FF2B5EF4-FFF2-40B4-BE49-F238E27FC236}">
                <a16:creationId xmlns:a16="http://schemas.microsoft.com/office/drawing/2014/main" id="{389A8242-BC76-DCB1-EB98-CD0D645FF00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BBF66901-C382-7924-D33D-148784CA8B6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19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Experience Manag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761921" y="-83586"/>
            <a:ext cx="6858000" cy="6858000"/>
          </a:xfrm>
          <a:prstGeom prst="rect">
            <a:avLst/>
          </a:prstGeom>
        </p:spPr>
      </p:pic>
      <p:pic>
        <p:nvPicPr>
          <p:cNvPr id="5" name="Picture 4">
            <a:extLst>
              <a:ext uri="{FF2B5EF4-FFF2-40B4-BE49-F238E27FC236}">
                <a16:creationId xmlns:a16="http://schemas.microsoft.com/office/drawing/2014/main" id="{2F7F6A1D-ACC7-590E-82CE-08369356623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452732" cy="1928740"/>
          </a:xfrm>
          <a:prstGeom prst="rect">
            <a:avLst/>
          </a:prstGeom>
        </p:spPr>
      </p:pic>
      <p:sp>
        <p:nvSpPr>
          <p:cNvPr id="7" name="Title 1">
            <a:extLst>
              <a:ext uri="{FF2B5EF4-FFF2-40B4-BE49-F238E27FC236}">
                <a16:creationId xmlns:a16="http://schemas.microsoft.com/office/drawing/2014/main" id="{977E097A-F2A6-0031-2256-352F5DED8DA2}"/>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764F4449-B06C-B400-0D52-898BFE0212A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797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xplor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950764" y="-173038"/>
            <a:ext cx="6858000" cy="6858000"/>
          </a:xfrm>
          <a:prstGeom prst="rect">
            <a:avLst/>
          </a:prstGeom>
        </p:spPr>
      </p:pic>
      <p:pic>
        <p:nvPicPr>
          <p:cNvPr id="5" name="Picture 4">
            <a:extLst>
              <a:ext uri="{FF2B5EF4-FFF2-40B4-BE49-F238E27FC236}">
                <a16:creationId xmlns:a16="http://schemas.microsoft.com/office/drawing/2014/main" id="{A77828EC-A589-BED0-8095-16781DDC852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B4AF5934-A81C-AB2E-E6F7-330CDC09A0A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83D0B1A2-4027-33A9-7470-05E97CA712F9}"/>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481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lipst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2B9AE861-A2DF-FBC5-9195-DEC945B061E3}"/>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3458564F-A968-F9FE-82F5-40A86231C21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86969254-DEAA-5DE5-F138-9AFDF672C99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89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GOBI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B251794F-8256-26E8-0341-09581BCBB76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0352F326-1908-01B2-F5F8-43416648D252}"/>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4A411FF9-6B20-3D59-1A76-75F827713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6787" y="817562"/>
            <a:ext cx="5299213" cy="1926987"/>
          </a:xfrm>
          <a:prstGeom prst="rect">
            <a:avLst/>
          </a:prstGeom>
        </p:spPr>
      </p:pic>
    </p:spTree>
    <p:extLst>
      <p:ext uri="{BB962C8B-B14F-4D97-AF65-F5344CB8AC3E}">
        <p14:creationId xmlns:p14="http://schemas.microsoft.com/office/powerpoint/2010/main" val="392351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Journal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5FAF921D-BAED-B61A-C672-4F45E1ABE0AB}"/>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49965" y="220533"/>
            <a:ext cx="6965904" cy="3017342"/>
          </a:xfrm>
          <a:prstGeom prst="rect">
            <a:avLst/>
          </a:prstGeom>
        </p:spPr>
      </p:pic>
      <p:sp>
        <p:nvSpPr>
          <p:cNvPr id="7" name="Title 1">
            <a:extLst>
              <a:ext uri="{FF2B5EF4-FFF2-40B4-BE49-F238E27FC236}">
                <a16:creationId xmlns:a16="http://schemas.microsoft.com/office/drawing/2014/main" id="{D61ADADA-11D2-46A2-3BB5-AE8202F01A7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7E4B4B69-BC69-C03C-7350-55A7C65C3EB8}"/>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127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rketplac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89452"/>
            <a:ext cx="6858000" cy="6858000"/>
          </a:xfrm>
          <a:prstGeom prst="rect">
            <a:avLst/>
          </a:prstGeom>
        </p:spPr>
      </p:pic>
      <p:pic>
        <p:nvPicPr>
          <p:cNvPr id="5" name="Picture 4">
            <a:extLst>
              <a:ext uri="{FF2B5EF4-FFF2-40B4-BE49-F238E27FC236}">
                <a16:creationId xmlns:a16="http://schemas.microsoft.com/office/drawing/2014/main" id="{C9F62BF1-2565-4C9B-0F20-7AAFBEDFB3B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4" y="337930"/>
            <a:ext cx="4452732" cy="1928740"/>
          </a:xfrm>
          <a:prstGeom prst="rect">
            <a:avLst/>
          </a:prstGeom>
        </p:spPr>
      </p:pic>
      <p:sp>
        <p:nvSpPr>
          <p:cNvPr id="7" name="Title 1">
            <a:extLst>
              <a:ext uri="{FF2B5EF4-FFF2-40B4-BE49-F238E27FC236}">
                <a16:creationId xmlns:a16="http://schemas.microsoft.com/office/drawing/2014/main" id="{602F1630-D89F-BDE0-79A7-996FB56E2E0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98848627-8BB4-547E-F976-7DE8D0C25280}"/>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567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osaic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50156" y="-99391"/>
            <a:ext cx="6858000" cy="6858000"/>
          </a:xfrm>
          <a:prstGeom prst="rect">
            <a:avLst/>
          </a:prstGeom>
        </p:spPr>
      </p:pic>
      <p:pic>
        <p:nvPicPr>
          <p:cNvPr id="5" name="Picture 4">
            <a:extLst>
              <a:ext uri="{FF2B5EF4-FFF2-40B4-BE49-F238E27FC236}">
                <a16:creationId xmlns:a16="http://schemas.microsoft.com/office/drawing/2014/main" id="{4070C73B-743D-84E8-CDCB-CBF039697F95}"/>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95CC211C-6D4C-13F2-90FE-3D4BD2C755BD}"/>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494F9D9C-6C58-BA44-10A3-93C7D13FA32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287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anoram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0"/>
            <a:ext cx="6858000" cy="6858000"/>
          </a:xfrm>
          <a:prstGeom prst="rect">
            <a:avLst/>
          </a:prstGeom>
        </p:spPr>
      </p:pic>
      <p:pic>
        <p:nvPicPr>
          <p:cNvPr id="5" name="Picture 4">
            <a:extLst>
              <a:ext uri="{FF2B5EF4-FFF2-40B4-BE49-F238E27FC236}">
                <a16:creationId xmlns:a16="http://schemas.microsoft.com/office/drawing/2014/main" id="{38790860-D03D-6879-09E7-581FD9BB9B36}"/>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EF624CD2-0E11-8D1A-2716-D23F9483F079}"/>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37534104-0B08-3346-35D0-A8CCEB7B942E}"/>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323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ECM 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2" name="Graphic 11">
            <a:extLst>
              <a:ext uri="{FF2B5EF4-FFF2-40B4-BE49-F238E27FC236}">
                <a16:creationId xmlns:a16="http://schemas.microsoft.com/office/drawing/2014/main" id="{525358FF-8F66-8064-F644-1BE8719C0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445" y="913188"/>
            <a:ext cx="7086381" cy="1475232"/>
          </a:xfrm>
          <a:prstGeom prst="rect">
            <a:avLst/>
          </a:prstGeom>
        </p:spPr>
      </p:pic>
      <p:sp>
        <p:nvSpPr>
          <p:cNvPr id="2" name="Title 1"/>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a:extLst>
              <a:ext uri="{FF2B5EF4-FFF2-40B4-BE49-F238E27FC236}">
                <a16:creationId xmlns:a16="http://schemas.microsoft.com/office/drawing/2014/main" id="{4664243D-9212-B64F-C0CA-4B0865F60C42}"/>
              </a:ext>
            </a:extLst>
          </p:cNvPr>
          <p:cNvPicPr>
            <a:picLocks noChangeAspect="1"/>
          </p:cNvPicPr>
          <p:nvPr userDrawn="1"/>
        </p:nvPicPr>
        <p:blipFill>
          <a:blip r:embed="rId4">
            <a:alphaModFix amt="20000"/>
          </a:blip>
          <a:srcRect/>
          <a:stretch/>
        </p:blipFill>
        <p:spPr>
          <a:xfrm>
            <a:off x="7089913" y="-173038"/>
            <a:ext cx="6858000" cy="6858000"/>
          </a:xfrm>
          <a:prstGeom prst="rect">
            <a:avLst/>
          </a:prstGeom>
        </p:spPr>
      </p:pic>
    </p:spTree>
    <p:extLst>
      <p:ext uri="{BB962C8B-B14F-4D97-AF65-F5344CB8AC3E}">
        <p14:creationId xmlns:p14="http://schemas.microsoft.com/office/powerpoint/2010/main" val="6771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1_Bibliograph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33970B-D6C9-7E6D-97F5-83864D92D7F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7" name="Picture 6" descr="Logo&#10;&#10;Description automatically generated">
            <a:extLst>
              <a:ext uri="{FF2B5EF4-FFF2-40B4-BE49-F238E27FC236}">
                <a16:creationId xmlns:a16="http://schemas.microsoft.com/office/drawing/2014/main" id="{6DB2E8E2-F455-2018-F117-B264C7F7BAF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Tree>
    <p:extLst>
      <p:ext uri="{BB962C8B-B14F-4D97-AF65-F5344CB8AC3E}">
        <p14:creationId xmlns:p14="http://schemas.microsoft.com/office/powerpoint/2010/main" val="26772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onnec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8FAF1-7477-9CB8-B605-0F235DCC448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BC20E89A-4255-C444-4206-C080F82519E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43AAB703-5D55-CA5C-264A-101C3113FC2E}"/>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9">
            <a:extLst>
              <a:ext uri="{FF2B5EF4-FFF2-40B4-BE49-F238E27FC236}">
                <a16:creationId xmlns:a16="http://schemas.microsoft.com/office/drawing/2014/main" id="{DB53C325-90BF-8DE3-6136-4F237C9B7B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87378"/>
            <a:ext cx="5156200" cy="1371600"/>
          </a:xfrm>
          <a:prstGeom prst="rect">
            <a:avLst/>
          </a:prstGeom>
        </p:spPr>
      </p:pic>
    </p:spTree>
    <p:extLst>
      <p:ext uri="{BB962C8B-B14F-4D97-AF65-F5344CB8AC3E}">
        <p14:creationId xmlns:p14="http://schemas.microsoft.com/office/powerpoint/2010/main" val="41800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eBook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02231-C7EF-09F0-B465-FC61BC02F54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59487" y="-173038"/>
            <a:ext cx="6858000" cy="6858000"/>
          </a:xfrm>
          <a:prstGeom prst="rect">
            <a:avLst/>
          </a:prstGeom>
        </p:spPr>
      </p:pic>
      <p:pic>
        <p:nvPicPr>
          <p:cNvPr id="4" name="Picture 3">
            <a:extLst>
              <a:ext uri="{FF2B5EF4-FFF2-40B4-BE49-F238E27FC236}">
                <a16:creationId xmlns:a16="http://schemas.microsoft.com/office/drawing/2014/main" id="{030BE3DD-302D-1D53-4F87-F79842277E0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314" b="39690"/>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93BEA541-C52F-4F16-9414-D8D673163111}"/>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56B0F673-28AC-B599-348D-56FBA8059591}"/>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867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EBSCONE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D152C0-A46A-568B-08B8-7AE84BC6E5CE}"/>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76A2BB8-662B-F88D-8482-EB58A39CEC2E}"/>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1D435B03-ADDE-E4E9-3B6A-6A284299003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0C798B1D-2593-DD10-D7D1-A59CB609AAFD}"/>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42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ED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6AF33-D58C-0D0F-E7DD-66ACF7D2E60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756C6A33-F833-C96D-DB93-8BDC92D8DF30}"/>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4B43587B-91AB-A437-3EA0-9B55A9F8511F}"/>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39AEB876-D2F4-D845-5326-D2C21B0068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52347"/>
            <a:ext cx="4657992" cy="1910971"/>
          </a:xfrm>
          <a:prstGeom prst="rect">
            <a:avLst/>
          </a:prstGeom>
        </p:spPr>
      </p:pic>
    </p:spTree>
    <p:extLst>
      <p:ext uri="{BB962C8B-B14F-4D97-AF65-F5344CB8AC3E}">
        <p14:creationId xmlns:p14="http://schemas.microsoft.com/office/powerpoint/2010/main" val="45390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793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eHos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7" name="Picture 6">
            <a:extLst>
              <a:ext uri="{FF2B5EF4-FFF2-40B4-BE49-F238E27FC236}">
                <a16:creationId xmlns:a16="http://schemas.microsoft.com/office/drawing/2014/main" id="{366D1346-60A9-9792-7775-6E7B69F8A42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8178" b="44230"/>
          <a:stretch/>
        </p:blipFill>
        <p:spPr>
          <a:xfrm>
            <a:off x="699052" y="785191"/>
            <a:ext cx="5254487" cy="924339"/>
          </a:xfrm>
          <a:prstGeom prst="rect">
            <a:avLst/>
          </a:prstGeom>
        </p:spPr>
      </p:pic>
      <p:sp>
        <p:nvSpPr>
          <p:cNvPr id="4" name="Title 1">
            <a:extLst>
              <a:ext uri="{FF2B5EF4-FFF2-40B4-BE49-F238E27FC236}">
                <a16:creationId xmlns:a16="http://schemas.microsoft.com/office/drawing/2014/main" id="{BC93A7B1-557B-714E-67F4-9479CC75CF0E}"/>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4D238464-D25C-6B1C-25F6-18DDF11D191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535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Experience Manag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C42F0-DEE7-4F49-27D7-94F10D4CE58C}"/>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761921" y="-83586"/>
            <a:ext cx="6858000" cy="6858000"/>
          </a:xfrm>
          <a:prstGeom prst="rect">
            <a:avLst/>
          </a:prstGeom>
        </p:spPr>
      </p:pic>
      <p:pic>
        <p:nvPicPr>
          <p:cNvPr id="8" name="Picture 7">
            <a:extLst>
              <a:ext uri="{FF2B5EF4-FFF2-40B4-BE49-F238E27FC236}">
                <a16:creationId xmlns:a16="http://schemas.microsoft.com/office/drawing/2014/main" id="{23FC1549-4CD1-5BFA-3870-5A8157372AAC}"/>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810540" cy="2083728"/>
          </a:xfrm>
          <a:prstGeom prst="rect">
            <a:avLst/>
          </a:prstGeom>
        </p:spPr>
      </p:pic>
      <p:sp>
        <p:nvSpPr>
          <p:cNvPr id="4" name="Title 1">
            <a:extLst>
              <a:ext uri="{FF2B5EF4-FFF2-40B4-BE49-F238E27FC236}">
                <a16:creationId xmlns:a16="http://schemas.microsoft.com/office/drawing/2014/main" id="{CC899B37-14F6-EA07-AA82-682DD80D8A19}"/>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7" name="Subtitle 2">
            <a:extLst>
              <a:ext uri="{FF2B5EF4-FFF2-40B4-BE49-F238E27FC236}">
                <a16:creationId xmlns:a16="http://schemas.microsoft.com/office/drawing/2014/main" id="{58FDA6C8-6C85-BFBC-B2F2-EF29ADE662C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9928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Explor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DA504E-3919-372E-4601-7E56958870A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950764" y="-173038"/>
            <a:ext cx="6858000" cy="6858000"/>
          </a:xfrm>
          <a:prstGeom prst="rect">
            <a:avLst/>
          </a:prstGeom>
        </p:spPr>
      </p:pic>
      <p:pic>
        <p:nvPicPr>
          <p:cNvPr id="4" name="Picture 3">
            <a:extLst>
              <a:ext uri="{FF2B5EF4-FFF2-40B4-BE49-F238E27FC236}">
                <a16:creationId xmlns:a16="http://schemas.microsoft.com/office/drawing/2014/main" id="{AB6A45A4-430D-6D54-9B0E-27764627F5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8C78D586-0291-30EC-3208-3773FC51B98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F9A046BB-383E-8EEF-53CA-8E0E269211E8}"/>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4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Flipst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7C6FBA-2FA7-D97D-AC93-B1A1EE13CE3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09FF4386-9A3F-E9BC-EF7F-B286FACFBF1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BE109FD0-92C1-A3D9-F05E-CD2303B6F5D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E0BC53ED-1762-B677-F199-D956EBA668CB}"/>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275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GOBI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6627ED-FBD9-3A17-B5EF-26FFB357C66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9BAAE81B-5F54-B779-599C-98E80BED57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EC954DBD-33AA-11B2-3CFF-6714FF6DB71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9">
            <a:extLst>
              <a:ext uri="{FF2B5EF4-FFF2-40B4-BE49-F238E27FC236}">
                <a16:creationId xmlns:a16="http://schemas.microsoft.com/office/drawing/2014/main" id="{879AEA31-AE71-D2DB-1802-0F23A32E7C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822690"/>
            <a:ext cx="4826833" cy="1755212"/>
          </a:xfrm>
          <a:prstGeom prst="rect">
            <a:avLst/>
          </a:prstGeom>
        </p:spPr>
      </p:pic>
    </p:spTree>
    <p:extLst>
      <p:ext uri="{BB962C8B-B14F-4D97-AF65-F5344CB8AC3E}">
        <p14:creationId xmlns:p14="http://schemas.microsoft.com/office/powerpoint/2010/main" val="152697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Journal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2ECB-19A9-4531-1912-C4B8F299B05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8542D42-A9F6-B597-E247-F56B5B231132}"/>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34975" y="103422"/>
            <a:ext cx="7104333" cy="3077304"/>
          </a:xfrm>
          <a:prstGeom prst="rect">
            <a:avLst/>
          </a:prstGeom>
        </p:spPr>
      </p:pic>
      <p:sp>
        <p:nvSpPr>
          <p:cNvPr id="7" name="Title 1">
            <a:extLst>
              <a:ext uri="{FF2B5EF4-FFF2-40B4-BE49-F238E27FC236}">
                <a16:creationId xmlns:a16="http://schemas.microsoft.com/office/drawing/2014/main" id="{F0189CC5-DEBD-53B2-90DD-9474EA0AC1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9B4C38EE-13D9-5D73-07F7-95F885B5072C}"/>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325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Marketplac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B0CF3-F58C-C6E1-A79F-6E1AB16C391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89452"/>
            <a:ext cx="6858000" cy="6858000"/>
          </a:xfrm>
          <a:prstGeom prst="rect">
            <a:avLst/>
          </a:prstGeom>
        </p:spPr>
      </p:pic>
      <p:pic>
        <p:nvPicPr>
          <p:cNvPr id="4" name="Picture 3">
            <a:extLst>
              <a:ext uri="{FF2B5EF4-FFF2-40B4-BE49-F238E27FC236}">
                <a16:creationId xmlns:a16="http://schemas.microsoft.com/office/drawing/2014/main" id="{F40817E9-64D7-A06B-DB20-B01D7EB314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3" y="337929"/>
            <a:ext cx="4964547" cy="2150437"/>
          </a:xfrm>
          <a:prstGeom prst="rect">
            <a:avLst/>
          </a:prstGeom>
        </p:spPr>
      </p:pic>
      <p:sp>
        <p:nvSpPr>
          <p:cNvPr id="7" name="Title 1">
            <a:extLst>
              <a:ext uri="{FF2B5EF4-FFF2-40B4-BE49-F238E27FC236}">
                <a16:creationId xmlns:a16="http://schemas.microsoft.com/office/drawing/2014/main" id="{EC2A1700-2A1A-D83E-A3A0-863C08F880C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0833615B-47F0-2887-4630-51AE778FA542}"/>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945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Mosai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FF2A1-EAAF-42E1-E299-0AADCCF7673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50156" y="-99391"/>
            <a:ext cx="6858000" cy="6858000"/>
          </a:xfrm>
          <a:prstGeom prst="rect">
            <a:avLst/>
          </a:prstGeom>
        </p:spPr>
      </p:pic>
      <p:pic>
        <p:nvPicPr>
          <p:cNvPr id="4" name="Picture 3">
            <a:extLst>
              <a:ext uri="{FF2B5EF4-FFF2-40B4-BE49-F238E27FC236}">
                <a16:creationId xmlns:a16="http://schemas.microsoft.com/office/drawing/2014/main" id="{BC7DB06D-071A-909C-A9A3-32015233FFF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E4DDB3F0-BEBD-BEAB-7990-113D5B48A18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9199975F-94F7-69C8-542B-6EA40B4D5A66}"/>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7651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Panoram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4A731-CED1-6EB6-8F92-6D19AE1EFE8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0"/>
            <a:ext cx="6858000" cy="6858000"/>
          </a:xfrm>
          <a:prstGeom prst="rect">
            <a:avLst/>
          </a:prstGeom>
        </p:spPr>
      </p:pic>
      <p:pic>
        <p:nvPicPr>
          <p:cNvPr id="4" name="Picture 3">
            <a:extLst>
              <a:ext uri="{FF2B5EF4-FFF2-40B4-BE49-F238E27FC236}">
                <a16:creationId xmlns:a16="http://schemas.microsoft.com/office/drawing/2014/main" id="{6A11FBD2-D8A2-634D-422E-E6A019E365D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78F982A6-F2FC-CBAE-89A9-16231B29BE9A}"/>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dirty="0"/>
              <a:t>Click to edit Master title style</a:t>
            </a:r>
          </a:p>
        </p:txBody>
      </p:sp>
      <p:sp>
        <p:nvSpPr>
          <p:cNvPr id="8" name="Subtitle 2">
            <a:extLst>
              <a:ext uri="{FF2B5EF4-FFF2-40B4-BE49-F238E27FC236}">
                <a16:creationId xmlns:a16="http://schemas.microsoft.com/office/drawing/2014/main" id="{F75548E8-4B45-A2E9-C675-DBEF8C0ED9E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953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CM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11" name="Graphic 10">
            <a:extLst>
              <a:ext uri="{FF2B5EF4-FFF2-40B4-BE49-F238E27FC236}">
                <a16:creationId xmlns:a16="http://schemas.microsoft.com/office/drawing/2014/main" id="{49B86BCC-7009-D0AD-B15E-AF9046968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607" y="756172"/>
            <a:ext cx="4929586" cy="2499790"/>
          </a:xfrm>
          <a:prstGeom prst="rect">
            <a:avLst/>
          </a:prstGeom>
        </p:spPr>
      </p:pic>
      <p:sp>
        <p:nvSpPr>
          <p:cNvPr id="12" name="Title 1">
            <a:extLst>
              <a:ext uri="{FF2B5EF4-FFF2-40B4-BE49-F238E27FC236}">
                <a16:creationId xmlns:a16="http://schemas.microsoft.com/office/drawing/2014/main" id="{95068B29-E483-A966-D1EE-461DC240AB2D}"/>
              </a:ext>
            </a:extLst>
          </p:cNvPr>
          <p:cNvSpPr>
            <a:spLocks noGrp="1"/>
          </p:cNvSpPr>
          <p:nvPr>
            <p:ph type="ctrTitle"/>
          </p:nvPr>
        </p:nvSpPr>
        <p:spPr>
          <a:xfrm>
            <a:off x="914400" y="3878665"/>
            <a:ext cx="6470374" cy="1622725"/>
          </a:xfrm>
        </p:spPr>
        <p:txBody>
          <a:bodyPr anchor="b"/>
          <a:lstStyle>
            <a:lvl1pPr algn="l">
              <a:defRPr sz="5400" b="1">
                <a:solidFill>
                  <a:schemeClr val="accent2"/>
                </a:solidFill>
              </a:defRPr>
            </a:lvl1pPr>
          </a:lstStyle>
          <a:p>
            <a:r>
              <a:rPr lang="en-US" dirty="0"/>
              <a:t>Click to edit Master title style</a:t>
            </a:r>
          </a:p>
        </p:txBody>
      </p:sp>
      <p:sp>
        <p:nvSpPr>
          <p:cNvPr id="13" name="Subtitle 2">
            <a:extLst>
              <a:ext uri="{FF2B5EF4-FFF2-40B4-BE49-F238E27FC236}">
                <a16:creationId xmlns:a16="http://schemas.microsoft.com/office/drawing/2014/main" id="{76985B85-F28B-96F4-674D-22F836CB0407}"/>
              </a:ext>
            </a:extLst>
          </p:cNvPr>
          <p:cNvSpPr>
            <a:spLocks noGrp="1"/>
          </p:cNvSpPr>
          <p:nvPr>
            <p:ph type="subTitle" idx="1"/>
          </p:nvPr>
        </p:nvSpPr>
        <p:spPr>
          <a:xfrm>
            <a:off x="914400" y="5666282"/>
            <a:ext cx="6470374" cy="62180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1995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97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210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95726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3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85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98091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8518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0208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7316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6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A67E8-C07E-73D7-EDD6-8416CAB228E5}"/>
              </a:ext>
            </a:extLst>
          </p:cNvPr>
          <p:cNvSpPr/>
          <p:nvPr userDrawn="1"/>
        </p:nvSpPr>
        <p:spPr>
          <a:xfrm>
            <a:off x="0" y="0"/>
            <a:ext cx="12192000" cy="6518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380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48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C4983-7485-1282-E933-8FB891A85A79}"/>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16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91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68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0564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341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3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965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015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53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15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6484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75663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7379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186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48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8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405994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0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a:t>Click to edit Master title style</a:t>
            </a:r>
          </a:p>
        </p:txBody>
      </p:sp>
      <p:sp>
        <p:nvSpPr>
          <p:cNvPr id="3" name="Content Placeholder 2"/>
          <p:cNvSpPr>
            <a:spLocks noGrp="1"/>
          </p:cNvSpPr>
          <p:nvPr>
            <p:ph idx="1"/>
          </p:nvPr>
        </p:nvSpPr>
        <p:spPr>
          <a:xfrm>
            <a:off x="838200" y="813816"/>
            <a:ext cx="10515600" cy="529223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6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272168"/>
            <a:ext cx="10515600" cy="541648"/>
          </a:xfrm>
        </p:spPr>
        <p:txBody>
          <a:bodyPr/>
          <a:lstStyle>
            <a:lvl1pPr>
              <a:defRPr sz="2000"/>
            </a:lvl1pPr>
          </a:lstStyle>
          <a:p>
            <a:r>
              <a:rPr lang="en-US"/>
              <a:t>Click to edit Master title style</a:t>
            </a:r>
          </a:p>
        </p:txBody>
      </p:sp>
      <p:sp>
        <p:nvSpPr>
          <p:cNvPr id="3" name="Content Placeholder 2"/>
          <p:cNvSpPr>
            <a:spLocks noGrp="1"/>
          </p:cNvSpPr>
          <p:nvPr>
            <p:ph idx="1"/>
          </p:nvPr>
        </p:nvSpPr>
        <p:spPr>
          <a:xfrm>
            <a:off x="838200" y="1029547"/>
            <a:ext cx="10515600" cy="2094806"/>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B5C5489F-DAB1-415F-AE09-2BB89741FF1B}"/>
              </a:ext>
            </a:extLst>
          </p:cNvPr>
          <p:cNvSpPr>
            <a:spLocks noGrp="1"/>
          </p:cNvSpPr>
          <p:nvPr>
            <p:ph idx="10"/>
          </p:nvPr>
        </p:nvSpPr>
        <p:spPr>
          <a:xfrm>
            <a:off x="838200" y="4155747"/>
            <a:ext cx="10515600" cy="2327564"/>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52DE31CF-E514-4082-882E-D9CAC01E657B}"/>
              </a:ext>
            </a:extLst>
          </p:cNvPr>
          <p:cNvSpPr>
            <a:spLocks noGrp="1"/>
          </p:cNvSpPr>
          <p:nvPr>
            <p:ph idx="11" hasCustomPrompt="1"/>
          </p:nvPr>
        </p:nvSpPr>
        <p:spPr>
          <a:xfrm>
            <a:off x="838200" y="3401354"/>
            <a:ext cx="10515600" cy="538661"/>
          </a:xfrm>
        </p:spPr>
        <p:txBody>
          <a:bodyPr/>
          <a:lstStyle>
            <a:lvl1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1pPr>
            <a:lvl2pPr marL="4572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2pPr>
            <a:lvl3pPr marL="9144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3pPr>
            <a:lvl4pPr marL="13716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4pPr>
            <a:lvl5pPr marL="182880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Click to edit Master text styles</a:t>
            </a:r>
          </a:p>
        </p:txBody>
      </p:sp>
    </p:spTree>
    <p:extLst>
      <p:ext uri="{BB962C8B-B14F-4D97-AF65-F5344CB8AC3E}">
        <p14:creationId xmlns:p14="http://schemas.microsoft.com/office/powerpoint/2010/main" val="10997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96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dirty="0"/>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4822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559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1622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553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88506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435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25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521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2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4378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5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dirty="0"/>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Email</a:t>
            </a:r>
          </a:p>
        </p:txBody>
      </p:sp>
    </p:spTree>
    <p:extLst>
      <p:ext uri="{BB962C8B-B14F-4D97-AF65-F5344CB8AC3E}">
        <p14:creationId xmlns:p14="http://schemas.microsoft.com/office/powerpoint/2010/main" val="27070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B5C985-515B-4189-920B-FEF293658179}"/>
              </a:ext>
            </a:extLst>
          </p:cNvPr>
          <p:cNvSpPr>
            <a:spLocks noChangeArrowheads="1"/>
          </p:cNvSpPr>
          <p:nvPr userDrawn="1"/>
        </p:nvSpPr>
        <p:spPr bwMode="auto">
          <a:xfrm>
            <a:off x="-31749"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sp>
        <p:nvSpPr>
          <p:cNvPr id="4" name="Hexagon 9">
            <a:extLst>
              <a:ext uri="{FF2B5EF4-FFF2-40B4-BE49-F238E27FC236}">
                <a16:creationId xmlns:a16="http://schemas.microsoft.com/office/drawing/2014/main" id="{1056E569-A5FB-4508-B555-6B37AEB57DA1}"/>
              </a:ext>
            </a:extLst>
          </p:cNvPr>
          <p:cNvSpPr>
            <a:spLocks noChangeArrowheads="1"/>
          </p:cNvSpPr>
          <p:nvPr userDrawn="1"/>
        </p:nvSpPr>
        <p:spPr bwMode="auto">
          <a:xfrm>
            <a:off x="57153" y="1657352"/>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sp>
        <p:nvSpPr>
          <p:cNvPr id="5" name="Hexagon 10">
            <a:extLst>
              <a:ext uri="{FF2B5EF4-FFF2-40B4-BE49-F238E27FC236}">
                <a16:creationId xmlns:a16="http://schemas.microsoft.com/office/drawing/2014/main" id="{A09ED673-83FD-4899-AA56-D4E2C1FDACAF}"/>
              </a:ext>
            </a:extLst>
          </p:cNvPr>
          <p:cNvSpPr>
            <a:spLocks noChangeArrowheads="1"/>
          </p:cNvSpPr>
          <p:nvPr userDrawn="1"/>
        </p:nvSpPr>
        <p:spPr bwMode="auto">
          <a:xfrm>
            <a:off x="920753"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350" baseline="0">
              <a:solidFill>
                <a:srgbClr val="000000"/>
              </a:solidFill>
              <a:cs typeface="+mn-cs"/>
            </a:endParaRPr>
          </a:p>
        </p:txBody>
      </p:sp>
      <p:pic>
        <p:nvPicPr>
          <p:cNvPr id="6" name="Picture 11" descr="EBSCO logo.png">
            <a:extLst>
              <a:ext uri="{FF2B5EF4-FFF2-40B4-BE49-F238E27FC236}">
                <a16:creationId xmlns:a16="http://schemas.microsoft.com/office/drawing/2014/main" id="{051186BF-DAFD-4CDA-B151-632C041B2C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a:extLst>
              <a:ext uri="{FF2B5EF4-FFF2-40B4-BE49-F238E27FC236}">
                <a16:creationId xmlns:a16="http://schemas.microsoft.com/office/drawing/2014/main" id="{17D8A2FC-BD71-4226-BDBB-D03805DEDB06}"/>
              </a:ext>
            </a:extLst>
          </p:cNvPr>
          <p:cNvSpPr>
            <a:spLocks noChangeArrowheads="1"/>
          </p:cNvSpPr>
          <p:nvPr userDrawn="1"/>
        </p:nvSpPr>
        <p:spPr bwMode="auto">
          <a:xfrm>
            <a:off x="1790702"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8" name="Hexagon 13">
            <a:extLst>
              <a:ext uri="{FF2B5EF4-FFF2-40B4-BE49-F238E27FC236}">
                <a16:creationId xmlns:a16="http://schemas.microsoft.com/office/drawing/2014/main" id="{0B94D826-5399-450B-BDF5-433F0A274460}"/>
              </a:ext>
            </a:extLst>
          </p:cNvPr>
          <p:cNvSpPr>
            <a:spLocks noChangeArrowheads="1"/>
          </p:cNvSpPr>
          <p:nvPr userDrawn="1"/>
        </p:nvSpPr>
        <p:spPr bwMode="auto">
          <a:xfrm>
            <a:off x="1784352" y="817566"/>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9" name="Hexagon 14">
            <a:extLst>
              <a:ext uri="{FF2B5EF4-FFF2-40B4-BE49-F238E27FC236}">
                <a16:creationId xmlns:a16="http://schemas.microsoft.com/office/drawing/2014/main" id="{496A3182-2516-4330-920E-C36DB69DAC12}"/>
              </a:ext>
            </a:extLst>
          </p:cNvPr>
          <p:cNvSpPr>
            <a:spLocks noChangeArrowheads="1"/>
          </p:cNvSpPr>
          <p:nvPr userDrawn="1"/>
        </p:nvSpPr>
        <p:spPr bwMode="auto">
          <a:xfrm>
            <a:off x="2660653" y="1220791"/>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350" baseline="0">
              <a:solidFill>
                <a:srgbClr val="FFFFFF"/>
              </a:solidFill>
              <a:latin typeface="Calibri" pitchFamily="34" charset="0"/>
              <a:ea typeface="宋体" pitchFamily="2" charset="-122"/>
              <a:cs typeface="+mn-cs"/>
            </a:endParaRPr>
          </a:p>
        </p:txBody>
      </p:sp>
      <p:sp>
        <p:nvSpPr>
          <p:cNvPr id="2" name="Title 1"/>
          <p:cNvSpPr>
            <a:spLocks noGrp="1"/>
          </p:cNvSpPr>
          <p:nvPr>
            <p:ph type="ctrTitle"/>
          </p:nvPr>
        </p:nvSpPr>
        <p:spPr>
          <a:xfrm>
            <a:off x="0" y="2667003"/>
            <a:ext cx="12192000" cy="784225"/>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2800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979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772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66753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8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8612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0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7319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441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25476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61940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0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7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9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413164"/>
            <a:ext cx="3543300" cy="4752782"/>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78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24349" y="1729046"/>
            <a:ext cx="3543300" cy="4436899"/>
          </a:xfrm>
        </p:spPr>
        <p:txBody>
          <a:bodyPr/>
          <a:lstStyle>
            <a:lvl1pPr>
              <a:spcBef>
                <a:spcPts val="600"/>
              </a:spcBef>
              <a:defRPr sz="1600"/>
            </a:lvl1pPr>
            <a:lvl2pPr>
              <a:spcBef>
                <a:spcPts val="600"/>
              </a:spcBef>
              <a:defRPr sz="1400"/>
            </a:lvl2pPr>
            <a:lvl3pPr>
              <a:spcBef>
                <a:spcPts val="600"/>
              </a:spcBef>
              <a:defRPr sz="1200"/>
            </a:lvl3pPr>
            <a:lvl4pPr>
              <a:spcBef>
                <a:spcPts val="600"/>
              </a:spcBef>
              <a:defRPr sz="1100"/>
            </a:lvl4pPr>
            <a:lvl5pPr>
              <a:spcBef>
                <a:spcPts val="6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10" hasCustomPrompt="1"/>
          </p:nvPr>
        </p:nvSpPr>
        <p:spPr>
          <a:xfrm>
            <a:off x="838200" y="1122216"/>
            <a:ext cx="10515599" cy="473827"/>
          </a:xfrm>
        </p:spPr>
        <p:txBody>
          <a:bodyPr/>
          <a:lstStyle>
            <a:lvl1pPr marL="0" indent="0">
              <a:buNone/>
              <a:defRPr sz="2400">
                <a:solidFill>
                  <a:schemeClr val="accent2"/>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Tree>
    <p:extLst>
      <p:ext uri="{BB962C8B-B14F-4D97-AF65-F5344CB8AC3E}">
        <p14:creationId xmlns:p14="http://schemas.microsoft.com/office/powerpoint/2010/main" val="21557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703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9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9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4490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19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0" y="1"/>
            <a:ext cx="12192000" cy="2127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flipH="1">
            <a:off x="-1" y="1"/>
            <a:ext cx="12192000" cy="2124222"/>
          </a:xfrm>
          <a:prstGeom prst="triangle">
            <a:avLst>
              <a:gd name="adj" fmla="val 0"/>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483"/>
            <a:ext cx="10515600" cy="1783926"/>
          </a:xfrm>
        </p:spPr>
        <p:txBody>
          <a:bodyPr anchor="b"/>
          <a:lstStyle>
            <a:lvl1pPr algn="ctr">
              <a:defRPr>
                <a:solidFill>
                  <a:schemeClr val="bg1"/>
                </a:solidFill>
              </a:defRPr>
            </a:lvl1pPr>
          </a:lstStyle>
          <a:p>
            <a:r>
              <a:rPr lang="en-US"/>
              <a:t>Click to edit Master title style</a:t>
            </a:r>
          </a:p>
        </p:txBody>
      </p:sp>
      <p:sp>
        <p:nvSpPr>
          <p:cNvPr id="5" name="Text Placeholder 5"/>
          <p:cNvSpPr>
            <a:spLocks noGrp="1"/>
          </p:cNvSpPr>
          <p:nvPr>
            <p:ph type="body" sz="quarter" idx="10"/>
          </p:nvPr>
        </p:nvSpPr>
        <p:spPr>
          <a:xfrm>
            <a:off x="838200" y="2298837"/>
            <a:ext cx="10515600" cy="775252"/>
          </a:xfrm>
        </p:spPr>
        <p:txBody>
          <a:bodyPr/>
          <a:lstStyle>
            <a:lvl1pPr marL="0" indent="0" algn="ctr" defTabSz="914400" rtl="0" eaLnBrk="1" latinLnBrk="0" hangingPunct="1">
              <a:lnSpc>
                <a:spcPct val="110000"/>
              </a:lnSpc>
              <a:spcBef>
                <a:spcPct val="0"/>
              </a:spcBef>
              <a:buNone/>
              <a:defRPr lang="en-US" sz="2000" b="0" kern="1200" dirty="0" smtClean="0">
                <a:solidFill>
                  <a:schemeClr val="tx1">
                    <a:lumMod val="65000"/>
                    <a:lumOff val="35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8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9086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96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688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733"/>
            <a:ext cx="10515600" cy="648127"/>
          </a:xfrm>
        </p:spPr>
        <p:txBody>
          <a:bodyPr/>
          <a:lstStyle>
            <a:lvl1pPr algn="ctr">
              <a:defRPr sz="32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7774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95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17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13150"/>
            <a:ext cx="3481137" cy="2221333"/>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645300"/>
            <a:ext cx="3480612"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85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0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03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41527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ullets">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57213" y="958851"/>
            <a:ext cx="10972800" cy="634020"/>
          </a:xfrm>
          <a:noFill/>
          <a:ln w="9525">
            <a:noFill/>
            <a:miter lim="800000"/>
            <a:headEnd/>
            <a:tailEnd/>
          </a:ln>
        </p:spPr>
        <p:txBody>
          <a:bodyPr>
            <a:spAutoFit/>
          </a:bodyPr>
          <a:lstStyle>
            <a:lvl1pPr algn="l" defTabSz="457200" rtl="0" fontAlgn="base">
              <a:spcBef>
                <a:spcPct val="0"/>
              </a:spcBef>
              <a:spcAft>
                <a:spcPct val="0"/>
              </a:spcAft>
              <a:defRPr lang="en-GB" sz="3200" kern="1200" dirty="0">
                <a:solidFill>
                  <a:schemeClr val="tx1"/>
                </a:solidFill>
                <a:latin typeface="Arial Narrow" pitchFamily="-112" charset="0"/>
                <a:ea typeface="ＭＳ Ｐゴシック" pitchFamily="-112" charset="-128"/>
                <a:cs typeface="+mn-cs"/>
              </a:defRPr>
            </a:lvl1pPr>
          </a:lstStyle>
          <a:p>
            <a:r>
              <a:rPr lang="en-US"/>
              <a:t>Click to edit Master title style</a:t>
            </a:r>
            <a:endParaRPr lang="en-GB"/>
          </a:p>
        </p:txBody>
      </p:sp>
      <p:sp>
        <p:nvSpPr>
          <p:cNvPr id="13" name="Text Placeholder 12"/>
          <p:cNvSpPr>
            <a:spLocks noGrp="1"/>
          </p:cNvSpPr>
          <p:nvPr>
            <p:ph type="body" sz="quarter" idx="10"/>
          </p:nvPr>
        </p:nvSpPr>
        <p:spPr>
          <a:xfrm>
            <a:off x="857251" y="1928814"/>
            <a:ext cx="10477500" cy="3786187"/>
          </a:xfrm>
        </p:spPr>
        <p:txBody>
          <a:bodyPr/>
          <a:lstStyle>
            <a:lvl1pPr>
              <a:defRPr sz="2800">
                <a:solidFill>
                  <a:schemeClr val="tx2"/>
                </a:solidFill>
              </a:defRPr>
            </a:lvl1pPr>
            <a:lvl2pPr>
              <a:buFont typeface="Arial" pitchFamily="34" charset="0"/>
              <a:buChar char="•"/>
              <a:defRPr>
                <a:solidFill>
                  <a:schemeClr val="tx2"/>
                </a:solidFill>
              </a:defRPr>
            </a:lvl2pPr>
            <a:lvl3pPr>
              <a:defRPr sz="2800">
                <a:solidFill>
                  <a:schemeClr val="tx2"/>
                </a:solidFill>
              </a:defRPr>
            </a:lvl3pPr>
            <a:lvl4pPr>
              <a:buFont typeface="Arial" pitchFamily="34" charset="0"/>
              <a:buChar char="•"/>
              <a:defRPr sz="2800">
                <a:solidFill>
                  <a:schemeClr val="tx2"/>
                </a:solidFill>
              </a:defRPr>
            </a:lvl4pPr>
            <a:lvl5pPr>
              <a:buFont typeface="Arial" pitchFamily="34" charset="0"/>
              <a:buChar char="•"/>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1" y="5872275"/>
            <a:ext cx="2119824" cy="978616"/>
          </a:xfrm>
          <a:prstGeom prst="rect">
            <a:avLst/>
          </a:prstGeom>
        </p:spPr>
      </p:pic>
      <p:pic>
        <p:nvPicPr>
          <p:cNvPr id="6" name="Picture 3" descr="G:\InternalDocs\Communications\Resources\Logos\OpenAthens\OpenAthens logos_FINAL\OpenAthens\OpenAthens Logo_RGB_high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00256" y="263202"/>
            <a:ext cx="3360373" cy="5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9963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C4DEC-F8AC-4C95-8B9A-B7FC04ED49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6739" b="4722"/>
          <a:stretch/>
        </p:blipFill>
        <p:spPr>
          <a:xfrm>
            <a:off x="6918746" y="0"/>
            <a:ext cx="5273255" cy="6534223"/>
          </a:xfrm>
          <a:custGeom>
            <a:avLst/>
            <a:gdLst>
              <a:gd name="connsiteX0" fmla="*/ 3363614 w 5273255"/>
              <a:gd name="connsiteY0" fmla="*/ 0 h 6534223"/>
              <a:gd name="connsiteX1" fmla="*/ 5273255 w 5273255"/>
              <a:gd name="connsiteY1" fmla="*/ 0 h 6534223"/>
              <a:gd name="connsiteX2" fmla="*/ 5273255 w 5273255"/>
              <a:gd name="connsiteY2" fmla="*/ 6534223 h 6534223"/>
              <a:gd name="connsiteX3" fmla="*/ 0 w 5273255"/>
              <a:gd name="connsiteY3" fmla="*/ 6534223 h 6534223"/>
            </a:gdLst>
            <a:ahLst/>
            <a:cxnLst>
              <a:cxn ang="0">
                <a:pos x="connsiteX0" y="connsiteY0"/>
              </a:cxn>
              <a:cxn ang="0">
                <a:pos x="connsiteX1" y="connsiteY1"/>
              </a:cxn>
              <a:cxn ang="0">
                <a:pos x="connsiteX2" y="connsiteY2"/>
              </a:cxn>
              <a:cxn ang="0">
                <a:pos x="connsiteX3" y="connsiteY3"/>
              </a:cxn>
            </a:cxnLst>
            <a:rect l="l" t="t" r="r" b="b"/>
            <a:pathLst>
              <a:path w="5273255" h="6534223">
                <a:moveTo>
                  <a:pt x="3363614" y="0"/>
                </a:moveTo>
                <a:lnTo>
                  <a:pt x="5273255" y="0"/>
                </a:lnTo>
                <a:lnTo>
                  <a:pt x="5273255" y="6534223"/>
                </a:lnTo>
                <a:lnTo>
                  <a:pt x="0" y="6534223"/>
                </a:lnTo>
                <a:close/>
              </a:path>
            </a:pathLst>
          </a:cu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1608" y="1273320"/>
            <a:ext cx="7632192" cy="4581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273319"/>
            <a:ext cx="2755392" cy="525430"/>
          </a:xfrm>
        </p:spPr>
        <p:txBody>
          <a:bodyPr/>
          <a:lstStyle>
            <a:lvl1pPr marL="0" indent="0">
              <a:buNone/>
              <a:defRPr sz="2400" b="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5781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194870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6.36 PM.png"/>
          <p:cNvPicPr>
            <a:picLocks noChangeAspect="1"/>
          </p:cNvPicPr>
          <p:nvPr userDrawn="1"/>
        </p:nvPicPr>
        <p:blipFill>
          <a:blip r:embed="rId2">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BSCO_PMS29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
        <p:nvSpPr>
          <p:cNvPr id="2" name="Title 1"/>
          <p:cNvSpPr>
            <a:spLocks noGrp="1"/>
          </p:cNvSpPr>
          <p:nvPr>
            <p:ph type="title"/>
          </p:nvPr>
        </p:nvSpPr>
        <p:spPr>
          <a:xfrm>
            <a:off x="0" y="914400"/>
            <a:ext cx="12192000" cy="762000"/>
          </a:xfrm>
        </p:spPr>
        <p:txBody>
          <a:bodyPr/>
          <a:lstStyle/>
          <a:p>
            <a:r>
              <a:rPr lang="en-US" dirty="0"/>
              <a:t>Click to edit Master title style</a:t>
            </a:r>
          </a:p>
        </p:txBody>
      </p:sp>
      <p:sp>
        <p:nvSpPr>
          <p:cNvPr id="3" name="Content Placeholder 2"/>
          <p:cNvSpPr>
            <a:spLocks noGrp="1"/>
          </p:cNvSpPr>
          <p:nvPr>
            <p:ph idx="1"/>
          </p:nvPr>
        </p:nvSpPr>
        <p:spPr>
          <a:xfrm>
            <a:off x="609600" y="1828801"/>
            <a:ext cx="10972800" cy="4525963"/>
          </a:xfrm>
          <a:prstGeom prst="rect">
            <a:avLst/>
          </a:prstGeom>
        </p:spPr>
        <p:txBody>
          <a:bodyPr/>
          <a:lstStyle>
            <a:lvl1pPr marL="282575" indent="-282575">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22885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1750" y="-60325"/>
            <a:ext cx="12223751" cy="6918325"/>
          </a:xfrm>
          <a:prstGeom prst="rect">
            <a:avLst/>
          </a:prstGeom>
          <a:gradFill rotWithShape="1">
            <a:gsLst>
              <a:gs pos="0">
                <a:srgbClr val="FFFFFF"/>
              </a:gs>
              <a:gs pos="63000">
                <a:srgbClr val="FFFFFF"/>
              </a:gs>
              <a:gs pos="100000">
                <a:srgbClr val="DCE6F2"/>
              </a:gs>
            </a:gsLst>
            <a:lin ang="15240000"/>
          </a:gra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4" name="Hexagon 9"/>
          <p:cNvSpPr>
            <a:spLocks noChangeArrowheads="1"/>
          </p:cNvSpPr>
          <p:nvPr userDrawn="1"/>
        </p:nvSpPr>
        <p:spPr bwMode="auto">
          <a:xfrm>
            <a:off x="57152" y="1657351"/>
            <a:ext cx="1096433" cy="822325"/>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sp>
        <p:nvSpPr>
          <p:cNvPr id="5" name="Hexagon 10"/>
          <p:cNvSpPr>
            <a:spLocks noChangeArrowheads="1"/>
          </p:cNvSpPr>
          <p:nvPr userDrawn="1"/>
        </p:nvSpPr>
        <p:spPr bwMode="auto">
          <a:xfrm>
            <a:off x="920752" y="1236663"/>
            <a:ext cx="1096433" cy="823912"/>
          </a:xfrm>
          <a:prstGeom prst="hexagon">
            <a:avLst>
              <a:gd name="adj" fmla="val 25000"/>
              <a:gd name="vf" fmla="val 115470"/>
            </a:avLst>
          </a:prstGeom>
          <a:solidFill>
            <a:srgbClr val="FFFFFF">
              <a:alpha val="49019"/>
            </a:srgbClr>
          </a:solidFill>
          <a:ln>
            <a:noFill/>
          </a:ln>
        </p:spPr>
        <p:txBody>
          <a:bodyP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zh-CN" altLang="en-US" sz="1800"/>
          </a:p>
        </p:txBody>
      </p:sp>
      <p:pic>
        <p:nvPicPr>
          <p:cNvPr id="6" name="Picture 11" descr="EBSCO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5617" y="6096000"/>
            <a:ext cx="1930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xagon 12"/>
          <p:cNvSpPr>
            <a:spLocks noChangeArrowheads="1"/>
          </p:cNvSpPr>
          <p:nvPr userDrawn="1"/>
        </p:nvSpPr>
        <p:spPr bwMode="auto">
          <a:xfrm>
            <a:off x="1790701" y="1647825"/>
            <a:ext cx="1096433" cy="823913"/>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8" name="Hexagon 13"/>
          <p:cNvSpPr>
            <a:spLocks noChangeArrowheads="1"/>
          </p:cNvSpPr>
          <p:nvPr userDrawn="1"/>
        </p:nvSpPr>
        <p:spPr bwMode="auto">
          <a:xfrm>
            <a:off x="1784351" y="817564"/>
            <a:ext cx="1098549" cy="822325"/>
          </a:xfrm>
          <a:prstGeom prst="hexagon">
            <a:avLst>
              <a:gd name="adj" fmla="val 25048"/>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9" name="Hexagon 14"/>
          <p:cNvSpPr>
            <a:spLocks noChangeArrowheads="1"/>
          </p:cNvSpPr>
          <p:nvPr userDrawn="1"/>
        </p:nvSpPr>
        <p:spPr bwMode="auto">
          <a:xfrm>
            <a:off x="2660652" y="1220789"/>
            <a:ext cx="1096433" cy="822325"/>
          </a:xfrm>
          <a:prstGeom prst="hexagon">
            <a:avLst>
              <a:gd name="adj" fmla="val 25000"/>
              <a:gd name="vf" fmla="val 115470"/>
            </a:avLst>
          </a:prstGeom>
          <a:solidFill>
            <a:srgbClr val="FFFFFF">
              <a:alpha val="49019"/>
            </a:srgbClr>
          </a:solidFill>
          <a:ln>
            <a:noFill/>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endParaRPr lang="en-US" altLang="zh-CN" sz="1800">
              <a:solidFill>
                <a:srgbClr val="FFFFFF"/>
              </a:solidFill>
              <a:latin typeface="Calibri" pitchFamily="34" charset="0"/>
            </a:endParaRPr>
          </a:p>
        </p:txBody>
      </p:sp>
      <p:sp>
        <p:nvSpPr>
          <p:cNvPr id="2" name="Title 1"/>
          <p:cNvSpPr>
            <a:spLocks noGrp="1"/>
          </p:cNvSpPr>
          <p:nvPr>
            <p:ph type="ctrTitle"/>
          </p:nvPr>
        </p:nvSpPr>
        <p:spPr>
          <a:xfrm>
            <a:off x="0" y="2667001"/>
            <a:ext cx="12192000" cy="784225"/>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879463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0" y="0"/>
            <a:ext cx="0" cy="0"/>
          </a:xfrm>
        </p:spPr>
        <p:txBody>
          <a:bodyPr/>
          <a:lstStyle>
            <a:lvl1pPr>
              <a:defRPr/>
            </a:lvl1pPr>
          </a:lstStyle>
          <a:p>
            <a:pPr>
              <a:defRPr/>
            </a:pPr>
            <a:fld id="{B0C523E1-AB0D-4DD0-BD2D-9A6F4ADB77A4}" type="datetimeFigureOut">
              <a:rPr lang="zh-CN" altLang="en-US"/>
              <a:pPr>
                <a:defRPr/>
              </a:pPr>
              <a:t>2024/2/18</a:t>
            </a:fld>
            <a:endParaRPr lang="zh-CN" altLang="en-US"/>
          </a:p>
        </p:txBody>
      </p:sp>
      <p:sp>
        <p:nvSpPr>
          <p:cNvPr id="5" name="页脚占位符 4"/>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0"/>
            <a:ext cx="0" cy="0"/>
          </a:xfrm>
        </p:spPr>
        <p:txBody>
          <a:bodyPr/>
          <a:lstStyle>
            <a:lvl1pPr>
              <a:defRPr/>
            </a:lvl1pPr>
          </a:lstStyle>
          <a:p>
            <a:pPr>
              <a:defRPr/>
            </a:pPr>
            <a:fld id="{5277EBB0-6983-48BF-A1EA-62B0AC07377C}" type="slidenum">
              <a:rPr lang="zh-CN" altLang="en-US"/>
              <a:pPr>
                <a:defRPr/>
              </a:pPr>
              <a:t>‹#›</a:t>
            </a:fld>
            <a:endParaRPr lang="zh-CN" altLang="en-US"/>
          </a:p>
        </p:txBody>
      </p:sp>
    </p:spTree>
    <p:extLst>
      <p:ext uri="{BB962C8B-B14F-4D97-AF65-F5344CB8AC3E}">
        <p14:creationId xmlns:p14="http://schemas.microsoft.com/office/powerpoint/2010/main" val="260900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lvl1pPr>
          </a:lstStyle>
          <a:p>
            <a:pPr lvl="0"/>
            <a:r>
              <a:rPr lang="en-US" dirty="0"/>
              <a:t>Click to edit Master text styles</a:t>
            </a:r>
          </a:p>
        </p:txBody>
      </p:sp>
    </p:spTree>
    <p:extLst>
      <p:ext uri="{BB962C8B-B14F-4D97-AF65-F5344CB8AC3E}">
        <p14:creationId xmlns:p14="http://schemas.microsoft.com/office/powerpoint/2010/main" val="22384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80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964846826"/>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94036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164D59-D74B-4273-BB6D-77B88787171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435F3C3-2F62-4F6A-AB0B-65821DDF5DD3}" type="datetimeFigureOut">
              <a:rPr lang="en-US" altLang="zh-CN"/>
              <a:pPr>
                <a:defRPr/>
              </a:pPr>
              <a:t>2/18/2024</a:t>
            </a:fld>
            <a:endParaRPr lang="en-US" altLang="zh-CN"/>
          </a:p>
        </p:txBody>
      </p:sp>
      <p:sp>
        <p:nvSpPr>
          <p:cNvPr id="5" name="Footer Placeholder 4">
            <a:extLst>
              <a:ext uri="{FF2B5EF4-FFF2-40B4-BE49-F238E27FC236}">
                <a16:creationId xmlns:a16="http://schemas.microsoft.com/office/drawing/2014/main" id="{69AB94F9-3DA1-4253-9624-D2CC21A914F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C0667221-D434-46A4-AED9-D8DC0E84360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529966FF-1C7A-4C83-AFF1-79338A755D42}" type="slidenum">
              <a:rPr lang="en-US" altLang="zh-CN"/>
              <a:pPr>
                <a:defRPr/>
              </a:pPr>
              <a:t>‹#›</a:t>
            </a:fld>
            <a:endParaRPr lang="en-US" altLang="zh-CN"/>
          </a:p>
        </p:txBody>
      </p:sp>
    </p:spTree>
    <p:extLst>
      <p:ext uri="{BB962C8B-B14F-4D97-AF65-F5344CB8AC3E}">
        <p14:creationId xmlns:p14="http://schemas.microsoft.com/office/powerpoint/2010/main" val="4156915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reen shot 2013-02-04 at 12.55.12 PM.png">
            <a:extLst>
              <a:ext uri="{FF2B5EF4-FFF2-40B4-BE49-F238E27FC236}">
                <a16:creationId xmlns:a16="http://schemas.microsoft.com/office/drawing/2014/main" id="{D27BDE4F-3F62-47D0-A054-7DF7061B08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88"/>
            <a:ext cx="587586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creen shot 2013-02-04 at 12.56.36 PM.png">
            <a:extLst>
              <a:ext uri="{FF2B5EF4-FFF2-40B4-BE49-F238E27FC236}">
                <a16:creationId xmlns:a16="http://schemas.microsoft.com/office/drawing/2014/main" id="{98CF8FF0-62CA-418A-83BC-B9FC7EF855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9867" y="6257925"/>
            <a:ext cx="6062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BSCO_PMS294.png">
            <a:extLst>
              <a:ext uri="{FF2B5EF4-FFF2-40B4-BE49-F238E27FC236}">
                <a16:creationId xmlns:a16="http://schemas.microsoft.com/office/drawing/2014/main" id="{D6248933-793A-47B8-B03F-DFED8380FE3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7118" y="6537325"/>
            <a:ext cx="844549"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16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0074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CE610-A378-445F-84AA-BF1AEE1096E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4A29823-1C0D-4F17-A0EA-2D50FEA93C26}" type="datetimeFigureOut">
              <a:rPr lang="en-US" altLang="zh-CN"/>
              <a:pPr>
                <a:defRPr/>
              </a:pPr>
              <a:t>2/18/2024</a:t>
            </a:fld>
            <a:endParaRPr lang="en-US" altLang="zh-CN"/>
          </a:p>
        </p:txBody>
      </p:sp>
      <p:sp>
        <p:nvSpPr>
          <p:cNvPr id="5" name="Footer Placeholder 4">
            <a:extLst>
              <a:ext uri="{FF2B5EF4-FFF2-40B4-BE49-F238E27FC236}">
                <a16:creationId xmlns:a16="http://schemas.microsoft.com/office/drawing/2014/main" id="{27E65F42-7D7F-4BE2-B96B-64D5E4714F8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BB703CCC-3EEC-4F2E-97EF-454EE3DA73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09173978-4D8D-4AC2-BAF2-445F9A5064FA}" type="slidenum">
              <a:rPr lang="en-US" altLang="zh-CN"/>
              <a:pPr>
                <a:defRPr/>
              </a:pPr>
              <a:t>‹#›</a:t>
            </a:fld>
            <a:endParaRPr lang="en-US" altLang="zh-CN"/>
          </a:p>
        </p:txBody>
      </p:sp>
    </p:spTree>
    <p:extLst>
      <p:ext uri="{BB962C8B-B14F-4D97-AF65-F5344CB8AC3E}">
        <p14:creationId xmlns:p14="http://schemas.microsoft.com/office/powerpoint/2010/main" val="2448049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DCE44-D358-4018-8023-09915C11A02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11C38239-27DA-4A3C-BF8D-4AECED847348}" type="datetimeFigureOut">
              <a:rPr lang="en-US" altLang="zh-CN"/>
              <a:pPr>
                <a:defRPr/>
              </a:pPr>
              <a:t>2/18/2024</a:t>
            </a:fld>
            <a:endParaRPr lang="en-US" altLang="zh-CN"/>
          </a:p>
        </p:txBody>
      </p:sp>
      <p:sp>
        <p:nvSpPr>
          <p:cNvPr id="6" name="Footer Placeholder 5">
            <a:extLst>
              <a:ext uri="{FF2B5EF4-FFF2-40B4-BE49-F238E27FC236}">
                <a16:creationId xmlns:a16="http://schemas.microsoft.com/office/drawing/2014/main" id="{E4E64277-B5A2-44E4-A23C-4E3062EEBA72}"/>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5588C329-BE3E-4BD6-BD27-274184ADD63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3754D1EC-1890-4DF3-81EF-36EC1BE239B4}" type="slidenum">
              <a:rPr lang="en-US" altLang="zh-CN"/>
              <a:pPr>
                <a:defRPr/>
              </a:pPr>
              <a:t>‹#›</a:t>
            </a:fld>
            <a:endParaRPr lang="en-US" altLang="zh-CN"/>
          </a:p>
        </p:txBody>
      </p:sp>
    </p:spTree>
    <p:extLst>
      <p:ext uri="{BB962C8B-B14F-4D97-AF65-F5344CB8AC3E}">
        <p14:creationId xmlns:p14="http://schemas.microsoft.com/office/powerpoint/2010/main" val="2548682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342C6-AA61-4F76-8E80-059317C9B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40FEDB0-01C6-4FE9-8142-14CA37712AF6}" type="datetimeFigureOut">
              <a:rPr lang="en-US" altLang="zh-CN"/>
              <a:pPr>
                <a:defRPr/>
              </a:pPr>
              <a:t>2/18/2024</a:t>
            </a:fld>
            <a:endParaRPr lang="en-US" altLang="zh-CN"/>
          </a:p>
        </p:txBody>
      </p:sp>
      <p:sp>
        <p:nvSpPr>
          <p:cNvPr id="8" name="Footer Placeholder 7">
            <a:extLst>
              <a:ext uri="{FF2B5EF4-FFF2-40B4-BE49-F238E27FC236}">
                <a16:creationId xmlns:a16="http://schemas.microsoft.com/office/drawing/2014/main" id="{27AC8F2C-D840-4010-8441-15DC023660A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9" name="Slide Number Placeholder 8">
            <a:extLst>
              <a:ext uri="{FF2B5EF4-FFF2-40B4-BE49-F238E27FC236}">
                <a16:creationId xmlns:a16="http://schemas.microsoft.com/office/drawing/2014/main" id="{848FC369-5F87-40EA-9C03-E8F6D93AF5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66FB994E-BE1F-40E6-A6E1-5DB16CA47BED}" type="slidenum">
              <a:rPr lang="en-US" altLang="zh-CN"/>
              <a:pPr>
                <a:defRPr/>
              </a:pPr>
              <a:t>‹#›</a:t>
            </a:fld>
            <a:endParaRPr lang="en-US" altLang="zh-CN"/>
          </a:p>
        </p:txBody>
      </p:sp>
    </p:spTree>
    <p:extLst>
      <p:ext uri="{BB962C8B-B14F-4D97-AF65-F5344CB8AC3E}">
        <p14:creationId xmlns:p14="http://schemas.microsoft.com/office/powerpoint/2010/main" val="1208405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E0CF51-372A-4DD7-9073-496D0268272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349E690-863F-4AC1-8BA7-FCDEB311BDE3}" type="datetimeFigureOut">
              <a:rPr lang="en-US" altLang="zh-CN"/>
              <a:pPr>
                <a:defRPr/>
              </a:pPr>
              <a:t>2/18/2024</a:t>
            </a:fld>
            <a:endParaRPr lang="en-US" altLang="zh-CN"/>
          </a:p>
        </p:txBody>
      </p:sp>
      <p:sp>
        <p:nvSpPr>
          <p:cNvPr id="4" name="Footer Placeholder 3">
            <a:extLst>
              <a:ext uri="{FF2B5EF4-FFF2-40B4-BE49-F238E27FC236}">
                <a16:creationId xmlns:a16="http://schemas.microsoft.com/office/drawing/2014/main" id="{B8D54196-11DF-48E6-A482-2D5F65FC5D5C}"/>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5" name="Slide Number Placeholder 4">
            <a:extLst>
              <a:ext uri="{FF2B5EF4-FFF2-40B4-BE49-F238E27FC236}">
                <a16:creationId xmlns:a16="http://schemas.microsoft.com/office/drawing/2014/main" id="{BD5B839C-6E8E-4390-B247-AA26AC58694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AE9B971B-AA56-419E-B9A6-2BB10A5B8DBA}" type="slidenum">
              <a:rPr lang="en-US" altLang="zh-CN"/>
              <a:pPr>
                <a:defRPr/>
              </a:pPr>
              <a:t>‹#›</a:t>
            </a:fld>
            <a:endParaRPr lang="en-US" altLang="zh-CN"/>
          </a:p>
        </p:txBody>
      </p:sp>
    </p:spTree>
    <p:extLst>
      <p:ext uri="{BB962C8B-B14F-4D97-AF65-F5344CB8AC3E}">
        <p14:creationId xmlns:p14="http://schemas.microsoft.com/office/powerpoint/2010/main" val="3411897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C9F1F-D0F7-4B82-8013-9E8D86A401B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A0340E1D-4353-442D-8222-1B6BAED3C835}" type="datetimeFigureOut">
              <a:rPr lang="en-US" altLang="zh-CN"/>
              <a:pPr>
                <a:defRPr/>
              </a:pPr>
              <a:t>2/18/2024</a:t>
            </a:fld>
            <a:endParaRPr lang="en-US" altLang="zh-CN"/>
          </a:p>
        </p:txBody>
      </p:sp>
      <p:sp>
        <p:nvSpPr>
          <p:cNvPr id="3" name="Footer Placeholder 2">
            <a:extLst>
              <a:ext uri="{FF2B5EF4-FFF2-40B4-BE49-F238E27FC236}">
                <a16:creationId xmlns:a16="http://schemas.microsoft.com/office/drawing/2014/main" id="{27C14EA2-8F2E-418C-8446-47E28C8F3DB7}"/>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4" name="Slide Number Placeholder 3">
            <a:extLst>
              <a:ext uri="{FF2B5EF4-FFF2-40B4-BE49-F238E27FC236}">
                <a16:creationId xmlns:a16="http://schemas.microsoft.com/office/drawing/2014/main" id="{B1D92FB5-38A2-4EB3-BDC2-913857528F8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12B78D52-C602-4030-9F81-161420DEEBD4}" type="slidenum">
              <a:rPr lang="en-US" altLang="zh-CN"/>
              <a:pPr>
                <a:defRPr/>
              </a:pPr>
              <a:t>‹#›</a:t>
            </a:fld>
            <a:endParaRPr lang="en-US" altLang="zh-CN"/>
          </a:p>
        </p:txBody>
      </p:sp>
    </p:spTree>
    <p:extLst>
      <p:ext uri="{BB962C8B-B14F-4D97-AF65-F5344CB8AC3E}">
        <p14:creationId xmlns:p14="http://schemas.microsoft.com/office/powerpoint/2010/main" val="37700069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D911EC-7AE9-4957-9484-655E42E8089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0DA9704-32EE-4725-B67D-E207AC0A229F}" type="datetimeFigureOut">
              <a:rPr lang="en-US" altLang="zh-CN"/>
              <a:pPr>
                <a:defRPr/>
              </a:pPr>
              <a:t>2/18/2024</a:t>
            </a:fld>
            <a:endParaRPr lang="en-US" altLang="zh-CN"/>
          </a:p>
        </p:txBody>
      </p:sp>
      <p:sp>
        <p:nvSpPr>
          <p:cNvPr id="6" name="Footer Placeholder 5">
            <a:extLst>
              <a:ext uri="{FF2B5EF4-FFF2-40B4-BE49-F238E27FC236}">
                <a16:creationId xmlns:a16="http://schemas.microsoft.com/office/drawing/2014/main" id="{766F8104-80AE-4A92-80E1-361A8D90124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1BCCF007-E23E-4C5D-B861-9D3FA5C5430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EF6B3C70-C198-4EC2-8BCC-7B4732F8859E}" type="slidenum">
              <a:rPr lang="en-US" altLang="zh-CN"/>
              <a:pPr>
                <a:defRPr/>
              </a:pPr>
              <a:t>‹#›</a:t>
            </a:fld>
            <a:endParaRPr lang="en-US" altLang="zh-CN"/>
          </a:p>
        </p:txBody>
      </p:sp>
    </p:spTree>
    <p:extLst>
      <p:ext uri="{BB962C8B-B14F-4D97-AF65-F5344CB8AC3E}">
        <p14:creationId xmlns:p14="http://schemas.microsoft.com/office/powerpoint/2010/main" val="1128083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1B739C4-1540-49F8-990D-4983E7085F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7829EFCA-B717-44CF-ABA6-F3B85C1E7B15}" type="datetimeFigureOut">
              <a:rPr lang="en-US" altLang="zh-CN"/>
              <a:pPr>
                <a:defRPr/>
              </a:pPr>
              <a:t>2/18/2024</a:t>
            </a:fld>
            <a:endParaRPr lang="en-US" altLang="zh-CN"/>
          </a:p>
        </p:txBody>
      </p:sp>
      <p:sp>
        <p:nvSpPr>
          <p:cNvPr id="6" name="Footer Placeholder 5">
            <a:extLst>
              <a:ext uri="{FF2B5EF4-FFF2-40B4-BE49-F238E27FC236}">
                <a16:creationId xmlns:a16="http://schemas.microsoft.com/office/drawing/2014/main" id="{E6C53E9C-65D9-4CC9-9A30-6E9E7758E7BE}"/>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7" name="Slide Number Placeholder 6">
            <a:extLst>
              <a:ext uri="{FF2B5EF4-FFF2-40B4-BE49-F238E27FC236}">
                <a16:creationId xmlns:a16="http://schemas.microsoft.com/office/drawing/2014/main" id="{7C8A9791-13F6-4476-9BDE-68D1C60449E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F3C0F9A4-6B38-4856-AD02-B02A71297CE6}" type="slidenum">
              <a:rPr lang="en-US" altLang="zh-CN"/>
              <a:pPr>
                <a:defRPr/>
              </a:pPr>
              <a:t>‹#›</a:t>
            </a:fld>
            <a:endParaRPr lang="en-US" altLang="zh-CN"/>
          </a:p>
        </p:txBody>
      </p:sp>
    </p:spTree>
    <p:extLst>
      <p:ext uri="{BB962C8B-B14F-4D97-AF65-F5344CB8AC3E}">
        <p14:creationId xmlns:p14="http://schemas.microsoft.com/office/powerpoint/2010/main" val="2442334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D7F7B-9C35-4CD8-9DAB-E99A3BDBA39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FD6942D6-8F65-4C49-9946-943FEBC5664B}" type="datetimeFigureOut">
              <a:rPr lang="en-US" altLang="zh-CN"/>
              <a:pPr>
                <a:defRPr/>
              </a:pPr>
              <a:t>2/18/2024</a:t>
            </a:fld>
            <a:endParaRPr lang="en-US" altLang="zh-CN"/>
          </a:p>
        </p:txBody>
      </p:sp>
      <p:sp>
        <p:nvSpPr>
          <p:cNvPr id="5" name="Footer Placeholder 4">
            <a:extLst>
              <a:ext uri="{FF2B5EF4-FFF2-40B4-BE49-F238E27FC236}">
                <a16:creationId xmlns:a16="http://schemas.microsoft.com/office/drawing/2014/main" id="{0A6FD2D7-3CB3-4BA1-B13C-9FE44D3B119D}"/>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840CB223-25A1-4524-8E0C-15FA5F65EC5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916FE7A1-BF0D-46D9-AB2E-24A2598F4D9B}" type="slidenum">
              <a:rPr lang="en-US" altLang="zh-CN"/>
              <a:pPr>
                <a:defRPr/>
              </a:pPr>
              <a:t>‹#›</a:t>
            </a:fld>
            <a:endParaRPr lang="en-US" altLang="zh-CN"/>
          </a:p>
        </p:txBody>
      </p:sp>
    </p:spTree>
    <p:extLst>
      <p:ext uri="{BB962C8B-B14F-4D97-AF65-F5344CB8AC3E}">
        <p14:creationId xmlns:p14="http://schemas.microsoft.com/office/powerpoint/2010/main" val="2277319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5687-EB10-47D4-B1E0-259CBF85447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fld id="{9B8D7E21-2481-4390-B5B8-42CDEA6A37F0}" type="datetimeFigureOut">
              <a:rPr lang="en-US" altLang="zh-CN"/>
              <a:pPr>
                <a:defRPr/>
              </a:pPr>
              <a:t>2/18/2024</a:t>
            </a:fld>
            <a:endParaRPr lang="en-US" altLang="zh-CN"/>
          </a:p>
        </p:txBody>
      </p:sp>
      <p:sp>
        <p:nvSpPr>
          <p:cNvPr id="5" name="Footer Placeholder 4">
            <a:extLst>
              <a:ext uri="{FF2B5EF4-FFF2-40B4-BE49-F238E27FC236}">
                <a16:creationId xmlns:a16="http://schemas.microsoft.com/office/drawing/2014/main" id="{3984C3E7-2A8D-478B-8AFF-BB8AC2DF8A58}"/>
              </a:ext>
            </a:extLst>
          </p:cNvPr>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itchFamily="34" charset="0"/>
                <a:cs typeface="+mn-cs"/>
              </a:defRPr>
            </a:lvl1pPr>
          </a:lstStyle>
          <a:p>
            <a:pPr>
              <a:defRPr/>
            </a:pPr>
            <a:endParaRPr lang="en-US" altLang="zh-CN"/>
          </a:p>
        </p:txBody>
      </p:sp>
      <p:sp>
        <p:nvSpPr>
          <p:cNvPr id="6" name="Slide Number Placeholder 5">
            <a:extLst>
              <a:ext uri="{FF2B5EF4-FFF2-40B4-BE49-F238E27FC236}">
                <a16:creationId xmlns:a16="http://schemas.microsoft.com/office/drawing/2014/main" id="{62B16AAC-CD72-4E63-BD50-DDE8876DE6B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baseline="0">
                <a:solidFill>
                  <a:srgbClr val="000000"/>
                </a:solidFill>
                <a:latin typeface="Calibri" panose="020F0502020204030204" pitchFamily="34" charset="0"/>
              </a:defRPr>
            </a:lvl1pPr>
          </a:lstStyle>
          <a:p>
            <a:pPr>
              <a:defRPr/>
            </a:pPr>
            <a:fld id="{4B5F93DE-AF05-4526-8F82-9E2EB7F3E1D9}" type="slidenum">
              <a:rPr lang="en-US" altLang="zh-CN"/>
              <a:pPr>
                <a:defRPr/>
              </a:pPr>
              <a:t>‹#›</a:t>
            </a:fld>
            <a:endParaRPr lang="en-US" altLang="zh-CN"/>
          </a:p>
        </p:txBody>
      </p:sp>
    </p:spTree>
    <p:extLst>
      <p:ext uri="{BB962C8B-B14F-4D97-AF65-F5344CB8AC3E}">
        <p14:creationId xmlns:p14="http://schemas.microsoft.com/office/powerpoint/2010/main" val="1036180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66"/>
            <a:ext cx="10607213" cy="415710"/>
          </a:xfrm>
        </p:spPr>
        <p:txBody>
          <a:bodyPr/>
          <a:lstStyle>
            <a:lvl1pPr algn="l">
              <a:defRPr sz="1350" b="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0802314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151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06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1675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404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59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285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0974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87389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7141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6650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36097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282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9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9749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040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0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05522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98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8605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235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5269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9.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8.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theme" Target="../theme/theme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63" Type="http://schemas.openxmlformats.org/officeDocument/2006/relationships/image" Target="../media/image11.png"/><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slideLayout" Target="../slideLayouts/slideLayout165.xml"/><Relationship Id="rId5" Type="http://schemas.openxmlformats.org/officeDocument/2006/relationships/slideLayout" Target="../slideLayouts/slideLayout112.xml"/><Relationship Id="rId61" Type="http://schemas.openxmlformats.org/officeDocument/2006/relationships/slideLayout" Target="../slideLayouts/slideLayout168.xml"/><Relationship Id="rId19" Type="http://schemas.openxmlformats.org/officeDocument/2006/relationships/slideLayout" Target="../slideLayouts/slideLayout12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59" Type="http://schemas.openxmlformats.org/officeDocument/2006/relationships/slideLayout" Target="../slideLayouts/slideLayout166.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62" Type="http://schemas.openxmlformats.org/officeDocument/2006/relationships/theme" Target="../theme/theme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slideLayout" Target="../slideLayouts/slideLayout164.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 Id="rId60" Type="http://schemas.openxmlformats.org/officeDocument/2006/relationships/slideLayout" Target="../slideLayouts/slideLayout16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1639497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8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a:t>
            </a:r>
          </a:p>
        </p:txBody>
      </p:sp>
      <p:sp>
        <p:nvSpPr>
          <p:cNvPr id="11" name="TextBox 10"/>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cxnSp>
        <p:nvCxnSpPr>
          <p:cNvPr id="13" name="Straight Connector 12"/>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92318629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1920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zh-CN"/>
              <a:t>Click to edit Master title style</a:t>
            </a:r>
          </a:p>
        </p:txBody>
      </p:sp>
      <p:pic>
        <p:nvPicPr>
          <p:cNvPr id="1027" name="Picture 6" descr="Screen shot 2013-02-04 at 12.56.36 PM.png"/>
          <p:cNvPicPr>
            <a:picLocks noChangeAspect="1"/>
          </p:cNvPicPr>
          <p:nvPr userDrawn="1"/>
        </p:nvPicPr>
        <p:blipFill>
          <a:blip r:embed="rId9">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EBSCO_PMS294.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8"/>
          <p:cNvSpPr txBox="1">
            <a:spLocks noChangeArrowheads="1"/>
          </p:cNvSpPr>
          <p:nvPr userDrawn="1"/>
        </p:nvSpPr>
        <p:spPr bwMode="auto">
          <a:xfrm>
            <a:off x="1079500" y="6470651"/>
            <a:ext cx="1200585" cy="276999"/>
          </a:xfrm>
          <a:prstGeom prst="rect">
            <a:avLst/>
          </a:prstGeom>
          <a:noFill/>
          <a:ln>
            <a:noFill/>
          </a:ln>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a:solidFill>
                  <a:srgbClr val="376092"/>
                </a:solidFill>
              </a:rPr>
              <a:t>www.ebsco.com</a:t>
            </a:r>
          </a:p>
        </p:txBody>
      </p:sp>
    </p:spTree>
    <p:extLst>
      <p:ext uri="{BB962C8B-B14F-4D97-AF65-F5344CB8AC3E}">
        <p14:creationId xmlns:p14="http://schemas.microsoft.com/office/powerpoint/2010/main" val="101150985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ransition>
    <p:fade/>
  </p:transition>
  <p:txStyles>
    <p:titleStyle>
      <a:lvl1pPr algn="ctr" rtl="0" eaLnBrk="0" fontAlgn="base" hangingPunct="0">
        <a:spcBef>
          <a:spcPct val="0"/>
        </a:spcBef>
        <a:spcAft>
          <a:spcPct val="0"/>
        </a:spcAft>
        <a:defRPr sz="3600">
          <a:solidFill>
            <a:srgbClr val="376092"/>
          </a:solidFill>
          <a:latin typeface="Georgia" pitchFamily="18" charset="0"/>
          <a:ea typeface="+mj-ea"/>
          <a:cs typeface="+mj-cs"/>
        </a:defRPr>
      </a:lvl1pPr>
      <a:lvl2pPr algn="ctr" rtl="0" eaLnBrk="0" fontAlgn="base" hangingPunct="0">
        <a:spcBef>
          <a:spcPct val="0"/>
        </a:spcBef>
        <a:spcAft>
          <a:spcPct val="0"/>
        </a:spcAft>
        <a:defRPr sz="3600">
          <a:solidFill>
            <a:srgbClr val="376092"/>
          </a:solidFill>
          <a:latin typeface="Georgia" pitchFamily="18" charset="0"/>
        </a:defRPr>
      </a:lvl2pPr>
      <a:lvl3pPr algn="ctr" rtl="0" eaLnBrk="0" fontAlgn="base" hangingPunct="0">
        <a:spcBef>
          <a:spcPct val="0"/>
        </a:spcBef>
        <a:spcAft>
          <a:spcPct val="0"/>
        </a:spcAft>
        <a:defRPr sz="3600">
          <a:solidFill>
            <a:srgbClr val="376092"/>
          </a:solidFill>
          <a:latin typeface="Georgia" pitchFamily="18" charset="0"/>
        </a:defRPr>
      </a:lvl3pPr>
      <a:lvl4pPr algn="ctr" rtl="0" eaLnBrk="0" fontAlgn="base" hangingPunct="0">
        <a:spcBef>
          <a:spcPct val="0"/>
        </a:spcBef>
        <a:spcAft>
          <a:spcPct val="0"/>
        </a:spcAft>
        <a:defRPr sz="3600">
          <a:solidFill>
            <a:srgbClr val="376092"/>
          </a:solidFill>
          <a:latin typeface="Georgia" pitchFamily="18" charset="0"/>
        </a:defRPr>
      </a:lvl4pPr>
      <a:lvl5pPr algn="ctr" rtl="0" eaLnBrk="0" fontAlgn="base" hangingPunct="0">
        <a:spcBef>
          <a:spcPct val="0"/>
        </a:spcBef>
        <a:spcAft>
          <a:spcPct val="0"/>
        </a:spcAft>
        <a:defRPr sz="3600">
          <a:solidFill>
            <a:srgbClr val="376092"/>
          </a:solidFill>
          <a:latin typeface="Georgia" pitchFamily="18" charset="0"/>
        </a:defRPr>
      </a:lvl5pPr>
      <a:lvl6pPr marL="457200" algn="ctr" rtl="0" fontAlgn="base">
        <a:spcBef>
          <a:spcPct val="0"/>
        </a:spcBef>
        <a:spcAft>
          <a:spcPct val="0"/>
        </a:spcAft>
        <a:defRPr sz="2100" b="1">
          <a:solidFill>
            <a:schemeClr val="tx2"/>
          </a:solidFill>
          <a:latin typeface="Arial" charset="0"/>
        </a:defRPr>
      </a:lvl6pPr>
      <a:lvl7pPr marL="914400" algn="ctr" rtl="0" fontAlgn="base">
        <a:spcBef>
          <a:spcPct val="0"/>
        </a:spcBef>
        <a:spcAft>
          <a:spcPct val="0"/>
        </a:spcAft>
        <a:defRPr sz="2100" b="1">
          <a:solidFill>
            <a:schemeClr val="tx2"/>
          </a:solidFill>
          <a:latin typeface="Arial" charset="0"/>
        </a:defRPr>
      </a:lvl7pPr>
      <a:lvl8pPr marL="1371600" algn="ctr" rtl="0" fontAlgn="base">
        <a:spcBef>
          <a:spcPct val="0"/>
        </a:spcBef>
        <a:spcAft>
          <a:spcPct val="0"/>
        </a:spcAft>
        <a:defRPr sz="2100" b="1">
          <a:solidFill>
            <a:schemeClr val="tx2"/>
          </a:solidFill>
          <a:latin typeface="Arial" charset="0"/>
        </a:defRPr>
      </a:lvl8pPr>
      <a:lvl9pPr marL="1828800" algn="ctr" rtl="0" fontAlgn="base">
        <a:spcBef>
          <a:spcPct val="0"/>
        </a:spcBef>
        <a:spcAft>
          <a:spcPct val="0"/>
        </a:spcAft>
        <a:defRPr sz="2100" b="1">
          <a:solidFill>
            <a:schemeClr val="tx2"/>
          </a:solidFill>
          <a:latin typeface="Arial" charset="0"/>
        </a:defRPr>
      </a:lvl9pPr>
    </p:titleStyle>
    <p:bodyStyle>
      <a:lvl1pPr marL="176213" indent="-176213" algn="l" rtl="0" eaLnBrk="0" fontAlgn="base" hangingPunct="0">
        <a:spcBef>
          <a:spcPct val="20000"/>
        </a:spcBef>
        <a:spcAft>
          <a:spcPct val="0"/>
        </a:spcAft>
        <a:buChar char="•"/>
        <a:defRPr sz="2200">
          <a:solidFill>
            <a:schemeClr val="tx1"/>
          </a:solidFill>
          <a:latin typeface="+mn-lt"/>
          <a:ea typeface="+mn-ea"/>
          <a:cs typeface="+mn-cs"/>
        </a:defRPr>
      </a:lvl1pPr>
      <a:lvl2pPr marL="681038" indent="-223838" algn="l" rtl="0" eaLnBrk="0" fontAlgn="base" hangingPunct="0">
        <a:spcBef>
          <a:spcPct val="20000"/>
        </a:spcBef>
        <a:spcAft>
          <a:spcPct val="0"/>
        </a:spcAft>
        <a:buChar char="–"/>
        <a:defRPr sz="2000">
          <a:solidFill>
            <a:schemeClr val="tx1"/>
          </a:solidFill>
          <a:latin typeface="+mn-lt"/>
        </a:defRPr>
      </a:lvl2pPr>
      <a:lvl3pPr marL="1089025" indent="-174625"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00250" indent="-171450" algn="l" rtl="0" eaLnBrk="0" fontAlgn="base" hangingPunct="0">
        <a:spcBef>
          <a:spcPct val="20000"/>
        </a:spcBef>
        <a:spcAft>
          <a:spcPct val="0"/>
        </a:spcAft>
        <a:buChar char="»"/>
        <a:defRPr sz="2000">
          <a:solidFill>
            <a:schemeClr val="tx1"/>
          </a:solidFill>
          <a:latin typeface="+mn-lt"/>
        </a:defRPr>
      </a:lvl5pPr>
      <a:lvl6pPr marL="2457450" indent="-171450" algn="l" rtl="0" fontAlgn="base">
        <a:spcBef>
          <a:spcPct val="20000"/>
        </a:spcBef>
        <a:spcAft>
          <a:spcPct val="0"/>
        </a:spcAft>
        <a:buChar char="»"/>
        <a:defRPr sz="2000">
          <a:solidFill>
            <a:schemeClr val="tx1"/>
          </a:solidFill>
          <a:latin typeface="+mn-lt"/>
        </a:defRPr>
      </a:lvl6pPr>
      <a:lvl7pPr marL="2914650" indent="-171450" algn="l" rtl="0" fontAlgn="base">
        <a:spcBef>
          <a:spcPct val="20000"/>
        </a:spcBef>
        <a:spcAft>
          <a:spcPct val="0"/>
        </a:spcAft>
        <a:buChar char="»"/>
        <a:defRPr sz="2000">
          <a:solidFill>
            <a:schemeClr val="tx1"/>
          </a:solidFill>
          <a:latin typeface="+mn-lt"/>
        </a:defRPr>
      </a:lvl7pPr>
      <a:lvl8pPr marL="3371850" indent="-171450" algn="l" rtl="0" fontAlgn="base">
        <a:spcBef>
          <a:spcPct val="20000"/>
        </a:spcBef>
        <a:spcAft>
          <a:spcPct val="0"/>
        </a:spcAft>
        <a:buChar char="»"/>
        <a:defRPr sz="2000">
          <a:solidFill>
            <a:schemeClr val="tx1"/>
          </a:solidFill>
          <a:latin typeface="+mn-lt"/>
        </a:defRPr>
      </a:lvl8pPr>
      <a:lvl9pPr marL="3829050" indent="-1714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descr="Screen shot 2013-02-04 at 12.56.36 PM.png">
            <a:extLst>
              <a:ext uri="{FF2B5EF4-FFF2-40B4-BE49-F238E27FC236}">
                <a16:creationId xmlns:a16="http://schemas.microsoft.com/office/drawing/2014/main" id="{C20E7CF6-8760-457B-94B0-DD4A9546752F}"/>
              </a:ext>
            </a:extLst>
          </p:cNvPr>
          <p:cNvPicPr>
            <a:picLocks noChangeAspect="1"/>
          </p:cNvPicPr>
          <p:nvPr userDrawn="1"/>
        </p:nvPicPr>
        <p:blipFill>
          <a:blip r:embed="rId14">
            <a:extLst>
              <a:ext uri="{28A0092B-C50C-407E-A947-70E740481C1C}">
                <a14:useLocalDpi xmlns:a14="http://schemas.microsoft.com/office/drawing/2010/main" val="0"/>
              </a:ext>
            </a:extLst>
          </a:blip>
          <a:srcRect l="7448" r="8180" b="40030"/>
          <a:stretch>
            <a:fillRect/>
          </a:stretch>
        </p:blipFill>
        <p:spPr bwMode="auto">
          <a:xfrm>
            <a:off x="0" y="6270625"/>
            <a:ext cx="12192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EBSCO_PMS294.png">
            <a:extLst>
              <a:ext uri="{FF2B5EF4-FFF2-40B4-BE49-F238E27FC236}">
                <a16:creationId xmlns:a16="http://schemas.microsoft.com/office/drawing/2014/main" id="{9E365E2E-DF71-4407-8A6D-1F2AFC0E729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4951" y="6513513"/>
            <a:ext cx="844549"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9">
            <a:extLst>
              <a:ext uri="{FF2B5EF4-FFF2-40B4-BE49-F238E27FC236}">
                <a16:creationId xmlns:a16="http://schemas.microsoft.com/office/drawing/2014/main" id="{A27FA34A-94AA-4921-9167-479B44137061}"/>
              </a:ext>
            </a:extLst>
          </p:cNvPr>
          <p:cNvSpPr txBox="1">
            <a:spLocks noChangeArrowheads="1"/>
          </p:cNvSpPr>
          <p:nvPr userDrawn="1"/>
        </p:nvSpPr>
        <p:spPr bwMode="auto">
          <a:xfrm>
            <a:off x="1079500" y="6470651"/>
            <a:ext cx="1217769" cy="276999"/>
          </a:xfrm>
          <a:prstGeom prst="rect">
            <a:avLst/>
          </a:prstGeom>
          <a:noFill/>
          <a:ln>
            <a:noFill/>
          </a:ln>
        </p:spPr>
        <p:txBody>
          <a:bodyPr wrap="none">
            <a:spAutoFit/>
          </a:bodyPr>
          <a:lstStyle>
            <a:lvl1pPr defTabSz="457200">
              <a:defRPr>
                <a:solidFill>
                  <a:schemeClr val="tx1"/>
                </a:solidFill>
                <a:latin typeface="Times New Roman" pitchFamily="18" charset="0"/>
              </a:defRPr>
            </a:lvl1pPr>
            <a:lvl2pPr marL="742950" indent="-285750" defTabSz="457200">
              <a:defRPr>
                <a:solidFill>
                  <a:schemeClr val="tx1"/>
                </a:solidFill>
                <a:latin typeface="Times New Roman" pitchFamily="18" charset="0"/>
              </a:defRPr>
            </a:lvl2pPr>
            <a:lvl3pPr marL="1143000" indent="-228600" defTabSz="457200">
              <a:defRPr>
                <a:solidFill>
                  <a:schemeClr val="tx1"/>
                </a:solidFill>
                <a:latin typeface="Times New Roman" pitchFamily="18" charset="0"/>
              </a:defRPr>
            </a:lvl3pPr>
            <a:lvl4pPr marL="1600200" indent="-228600" defTabSz="457200">
              <a:defRPr>
                <a:solidFill>
                  <a:schemeClr val="tx1"/>
                </a:solidFill>
                <a:latin typeface="Times New Roman" pitchFamily="18" charset="0"/>
              </a:defRPr>
            </a:lvl4pPr>
            <a:lvl5pPr marL="2057400" indent="-228600" defTabSz="457200">
              <a:defRPr>
                <a:solidFill>
                  <a:schemeClr val="tx1"/>
                </a:solidFill>
                <a:latin typeface="Times New Roman" pitchFamily="18" charset="0"/>
              </a:defRPr>
            </a:lvl5pPr>
            <a:lvl6pPr marL="2514600" indent="-228600" defTabSz="457200" fontAlgn="base">
              <a:spcBef>
                <a:spcPct val="0"/>
              </a:spcBef>
              <a:spcAft>
                <a:spcPct val="0"/>
              </a:spcAft>
              <a:defRPr>
                <a:solidFill>
                  <a:schemeClr val="tx1"/>
                </a:solidFill>
                <a:latin typeface="Times New Roman" pitchFamily="18" charset="0"/>
              </a:defRPr>
            </a:lvl6pPr>
            <a:lvl7pPr marL="2971800" indent="-228600" defTabSz="457200" fontAlgn="base">
              <a:spcBef>
                <a:spcPct val="0"/>
              </a:spcBef>
              <a:spcAft>
                <a:spcPct val="0"/>
              </a:spcAft>
              <a:defRPr>
                <a:solidFill>
                  <a:schemeClr val="tx1"/>
                </a:solidFill>
                <a:latin typeface="Times New Roman" pitchFamily="18" charset="0"/>
              </a:defRPr>
            </a:lvl7pPr>
            <a:lvl8pPr marL="3429000" indent="-228600" defTabSz="457200" fontAlgn="base">
              <a:spcBef>
                <a:spcPct val="0"/>
              </a:spcBef>
              <a:spcAft>
                <a:spcPct val="0"/>
              </a:spcAft>
              <a:defRPr>
                <a:solidFill>
                  <a:schemeClr val="tx1"/>
                </a:solidFill>
                <a:latin typeface="Times New Roman" pitchFamily="18" charset="0"/>
              </a:defRPr>
            </a:lvl8pPr>
            <a:lvl9pPr marL="3886200" indent="-228600" defTabSz="457200" fontAlgn="base">
              <a:spcBef>
                <a:spcPct val="0"/>
              </a:spcBef>
              <a:spcAft>
                <a:spcPct val="0"/>
              </a:spcAft>
              <a:defRPr>
                <a:solidFill>
                  <a:schemeClr val="tx1"/>
                </a:solidFill>
                <a:latin typeface="Times New Roman" pitchFamily="18" charset="0"/>
              </a:defRPr>
            </a:lvl9pPr>
          </a:lstStyle>
          <a:p>
            <a:pPr eaLnBrk="1" hangingPunct="1">
              <a:defRPr/>
            </a:pPr>
            <a:r>
              <a:rPr lang="en-US" altLang="zh-CN" sz="1200" baseline="0">
                <a:solidFill>
                  <a:srgbClr val="376092"/>
                </a:solidFill>
                <a:latin typeface="Calibri" pitchFamily="34" charset="0"/>
                <a:cs typeface="+mn-cs"/>
              </a:rPr>
              <a:t>www.ebsco.com</a:t>
            </a:r>
          </a:p>
        </p:txBody>
      </p:sp>
      <p:pic>
        <p:nvPicPr>
          <p:cNvPr id="4101" name="Picture 10" descr="Screen shot 2013-02-04 at 12.56.36 PM.png">
            <a:extLst>
              <a:ext uri="{FF2B5EF4-FFF2-40B4-BE49-F238E27FC236}">
                <a16:creationId xmlns:a16="http://schemas.microsoft.com/office/drawing/2014/main" id="{AA95671E-503B-447D-BF81-325F7FE6AEF8}"/>
              </a:ext>
            </a:extLst>
          </p:cNvPr>
          <p:cNvPicPr>
            <a:picLocks noChangeAspect="1"/>
          </p:cNvPicPr>
          <p:nvPr userDrawn="1"/>
        </p:nvPicPr>
        <p:blipFill>
          <a:blip r:embed="rId16">
            <a:extLst>
              <a:ext uri="{28A0092B-C50C-407E-A947-70E740481C1C}">
                <a14:useLocalDpi xmlns:a14="http://schemas.microsoft.com/office/drawing/2010/main" val="0"/>
              </a:ext>
            </a:extLst>
          </a:blip>
          <a:srcRect l="7448" r="8180"/>
          <a:stretch>
            <a:fillRect/>
          </a:stretch>
        </p:blipFill>
        <p:spPr bwMode="auto">
          <a:xfrm>
            <a:off x="0" y="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98282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22164495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63"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Tree>
    <p:extLst>
      <p:ext uri="{BB962C8B-B14F-4D97-AF65-F5344CB8AC3E}">
        <p14:creationId xmlns:p14="http://schemas.microsoft.com/office/powerpoint/2010/main" val="86071536"/>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 id="2147483908" r:id="rId35"/>
    <p:sldLayoutId id="2147483909" r:id="rId36"/>
    <p:sldLayoutId id="2147483910" r:id="rId37"/>
    <p:sldLayoutId id="2147483911" r:id="rId38"/>
    <p:sldLayoutId id="2147483912" r:id="rId39"/>
    <p:sldLayoutId id="2147483913" r:id="rId40"/>
    <p:sldLayoutId id="2147483914" r:id="rId41"/>
    <p:sldLayoutId id="2147483915" r:id="rId42"/>
    <p:sldLayoutId id="2147483916" r:id="rId43"/>
    <p:sldLayoutId id="2147483917" r:id="rId44"/>
    <p:sldLayoutId id="2147483918" r:id="rId45"/>
    <p:sldLayoutId id="2147483919" r:id="rId46"/>
    <p:sldLayoutId id="2147483920" r:id="rId47"/>
    <p:sldLayoutId id="2147483921" r:id="rId48"/>
    <p:sldLayoutId id="2147483922" r:id="rId49"/>
    <p:sldLayoutId id="2147483923" r:id="rId50"/>
    <p:sldLayoutId id="2147483924" r:id="rId51"/>
    <p:sldLayoutId id="2147483925" r:id="rId52"/>
    <p:sldLayoutId id="2147483926" r:id="rId53"/>
    <p:sldLayoutId id="2147483927" r:id="rId54"/>
    <p:sldLayoutId id="2147483928" r:id="rId55"/>
    <p:sldLayoutId id="2147483929" r:id="rId56"/>
    <p:sldLayoutId id="2147483930" r:id="rId57"/>
    <p:sldLayoutId id="2147483931" r:id="rId58"/>
    <p:sldLayoutId id="2147483932" r:id="rId59"/>
    <p:sldLayoutId id="2147483933" r:id="rId60"/>
    <p:sldLayoutId id="2147483934"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80.xml"/><Relationship Id="rId4" Type="http://schemas.openxmlformats.org/officeDocument/2006/relationships/image" Target="../media/image80.png"/></Relationships>
</file>

<file path=ppt/slides/_rels/slide1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1.pn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74.xml"/><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4.xml"/><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2" Type="http://schemas.openxmlformats.org/officeDocument/2006/relationships/hyperlink" Target="https://ebsco-chinese.zoom.us/calendar/search?showType=2&amp;startDate=2021-07-01" TargetMode="Externa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help.ebsco.com/" TargetMode="Externa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29376-2856-4E56-8AB8-17FCC291663C}"/>
              </a:ext>
            </a:extLst>
          </p:cNvPr>
          <p:cNvSpPr/>
          <p:nvPr/>
        </p:nvSpPr>
        <p:spPr>
          <a:xfrm>
            <a:off x="326139" y="329139"/>
            <a:ext cx="11539723" cy="6199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938C9972-894F-481E-8E1A-05DC7E96D8E6}"/>
              </a:ext>
            </a:extLst>
          </p:cNvPr>
          <p:cNvSpPr/>
          <p:nvPr/>
        </p:nvSpPr>
        <p:spPr>
          <a:xfrm>
            <a:off x="5180591" y="329184"/>
            <a:ext cx="274320" cy="6199632"/>
          </a:xfrm>
          <a:prstGeom prst="rect">
            <a:avLst/>
          </a:prstGeom>
          <a:gradFill>
            <a:gsLst>
              <a:gs pos="63000">
                <a:srgbClr val="82BB04"/>
              </a:gs>
              <a:gs pos="63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7">
            <a:extLst>
              <a:ext uri="{FF2B5EF4-FFF2-40B4-BE49-F238E27FC236}">
                <a16:creationId xmlns:a16="http://schemas.microsoft.com/office/drawing/2014/main" id="{C6EF9CF3-4DBD-47E6-8869-482C8C14F7AF}"/>
              </a:ext>
            </a:extLst>
          </p:cNvPr>
          <p:cNvSpPr txBox="1">
            <a:spLocks/>
          </p:cNvSpPr>
          <p:nvPr/>
        </p:nvSpPr>
        <p:spPr>
          <a:xfrm>
            <a:off x="831851" y="2418735"/>
            <a:ext cx="3862812" cy="2025446"/>
          </a:xfrm>
          <a:prstGeom prst="rect">
            <a:avLst/>
          </a:prstGeom>
        </p:spPr>
        <p:txBody>
          <a:bodyPr vert="horz" lIns="91440" tIns="45720" rIns="91440" bIns="45720" rtlCol="0" anchor="b">
            <a:noAutofit/>
          </a:bodyPr>
          <a:lstStyle>
            <a:lvl1pPr algn="ctr" defTabSz="914400" rtl="0" eaLnBrk="1" latinLnBrk="0" hangingPunct="1">
              <a:lnSpc>
                <a:spcPct val="110000"/>
              </a:lnSpc>
              <a:spcBef>
                <a:spcPct val="0"/>
              </a:spcBef>
              <a:buNone/>
              <a:defRPr sz="6000" b="0" kern="1200">
                <a:solidFill>
                  <a:schemeClr val="bg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FFFFFF"/>
                </a:solidFill>
                <a:effectLst/>
                <a:uLnTx/>
                <a:uFillTx/>
                <a:latin typeface="Arial"/>
                <a:ea typeface="+mj-ea"/>
                <a:cs typeface="+mj-cs"/>
              </a:rPr>
              <a:t>Business</a:t>
            </a:r>
            <a:br>
              <a:rPr kumimoji="0" lang="en-US" sz="4000" b="0" i="1" u="none" strike="noStrike" kern="1200" cap="none" spc="0" normalizeH="0" baseline="0" noProof="0" dirty="0">
                <a:ln>
                  <a:noFill/>
                </a:ln>
                <a:solidFill>
                  <a:srgbClr val="FFFFFF"/>
                </a:solidFill>
                <a:effectLst/>
                <a:uLnTx/>
                <a:uFillTx/>
                <a:latin typeface="Arial"/>
                <a:ea typeface="+mj-ea"/>
                <a:cs typeface="+mj-cs"/>
              </a:rPr>
            </a:br>
            <a:r>
              <a:rPr kumimoji="0" lang="en-US" sz="4000" b="0" i="1" u="none" strike="noStrike" kern="1200" cap="none" spc="0" normalizeH="0" baseline="0" noProof="0" dirty="0">
                <a:ln>
                  <a:noFill/>
                </a:ln>
                <a:solidFill>
                  <a:srgbClr val="FFFFFF"/>
                </a:solidFill>
                <a:effectLst/>
                <a:uLnTx/>
                <a:uFillTx/>
                <a:latin typeface="Arial"/>
                <a:ea typeface="+mj-ea"/>
                <a:cs typeface="+mj-cs"/>
              </a:rPr>
              <a:t>Source</a:t>
            </a:r>
            <a:r>
              <a:rPr kumimoji="0" lang="en-US" sz="4000" b="0" i="1" u="none" strike="noStrike" kern="1200" cap="none" spc="0" normalizeH="0" baseline="30000" noProof="0" dirty="0">
                <a:ln>
                  <a:noFill/>
                </a:ln>
                <a:solidFill>
                  <a:srgbClr val="FFFFFF"/>
                </a:solidFill>
                <a:effectLst/>
                <a:uLnTx/>
                <a:uFillTx/>
                <a:latin typeface="Arial"/>
                <a:ea typeface="+mj-ea"/>
                <a:cs typeface="+mj-cs"/>
              </a:rPr>
              <a:t>®</a:t>
            </a:r>
            <a:r>
              <a:rPr kumimoji="0" lang="en-US" sz="4000" b="0" i="1" u="none" strike="noStrike" kern="1200" cap="none" spc="0" normalizeH="0" baseline="0" noProof="0" dirty="0">
                <a:ln>
                  <a:noFill/>
                </a:ln>
                <a:solidFill>
                  <a:srgbClr val="FFFFFF"/>
                </a:solidFill>
                <a:effectLst/>
                <a:uLnTx/>
                <a:uFillTx/>
                <a:latin typeface="Arial"/>
                <a:ea typeface="+mj-ea"/>
                <a:cs typeface="+mj-cs"/>
              </a:rPr>
              <a:t> </a:t>
            </a:r>
            <a:br>
              <a:rPr kumimoji="0" lang="en-US" sz="4000" b="0" i="1" u="none" strike="noStrike" kern="1200" cap="none" spc="0" normalizeH="0" baseline="0" noProof="0" dirty="0">
                <a:ln>
                  <a:noFill/>
                </a:ln>
                <a:solidFill>
                  <a:srgbClr val="FFFFFF"/>
                </a:solidFill>
                <a:effectLst/>
                <a:uLnTx/>
                <a:uFillTx/>
                <a:latin typeface="Arial"/>
                <a:ea typeface="+mj-ea"/>
                <a:cs typeface="+mj-cs"/>
              </a:rPr>
            </a:br>
            <a:r>
              <a:rPr kumimoji="0" lang="zh-CN" altLang="en-US" sz="4000" b="0" u="none" strike="noStrike" kern="1200" cap="none" spc="0" normalizeH="0" baseline="0" noProof="0" dirty="0">
                <a:ln>
                  <a:noFill/>
                </a:ln>
                <a:solidFill>
                  <a:srgbClr val="FFFFFF"/>
                </a:solidFill>
                <a:effectLst/>
                <a:uLnTx/>
                <a:uFillTx/>
                <a:latin typeface="Arial"/>
                <a:ea typeface="+mj-ea"/>
                <a:cs typeface="+mj-cs"/>
              </a:rPr>
              <a:t>使用指南</a:t>
            </a:r>
            <a:endParaRPr kumimoji="0" lang="en-US" sz="4000" b="0" u="none" strike="noStrike" kern="1200" cap="none" spc="0" normalizeH="0" baseline="0" noProof="0" dirty="0">
              <a:ln>
                <a:noFill/>
              </a:ln>
              <a:solidFill>
                <a:srgbClr val="FFFFFF"/>
              </a:solidFill>
              <a:effectLst/>
              <a:uLnTx/>
              <a:uFillTx/>
              <a:latin typeface="Arial"/>
              <a:ea typeface="+mj-ea"/>
              <a:cs typeface="+mj-cs"/>
            </a:endParaRPr>
          </a:p>
        </p:txBody>
      </p:sp>
      <p:pic>
        <p:nvPicPr>
          <p:cNvPr id="4" name="Picture 3" descr="A picture containing building, furniture&#10;&#10;Description automatically generated">
            <a:extLst>
              <a:ext uri="{FF2B5EF4-FFF2-40B4-BE49-F238E27FC236}">
                <a16:creationId xmlns:a16="http://schemas.microsoft.com/office/drawing/2014/main" id="{8E4A65F5-EF60-4B1A-8D48-DB754C93BF43}"/>
              </a:ext>
            </a:extLst>
          </p:cNvPr>
          <p:cNvPicPr>
            <a:picLocks noChangeAspect="1"/>
          </p:cNvPicPr>
          <p:nvPr/>
        </p:nvPicPr>
        <p:blipFill rotWithShape="1">
          <a:blip r:embed="rId2">
            <a:extLst>
              <a:ext uri="{28A0092B-C50C-407E-A947-70E740481C1C}">
                <a14:useLocalDpi xmlns:a14="http://schemas.microsoft.com/office/drawing/2010/main" val="0"/>
              </a:ext>
            </a:extLst>
          </a:blip>
          <a:srcRect l="44742" t="3509" r="2675" b="3509"/>
          <a:stretch/>
        </p:blipFill>
        <p:spPr>
          <a:xfrm>
            <a:off x="5454910" y="329139"/>
            <a:ext cx="6410951" cy="6199632"/>
          </a:xfrm>
          <a:prstGeom prst="rect">
            <a:avLst/>
          </a:prstGeom>
        </p:spPr>
      </p:pic>
      <p:pic>
        <p:nvPicPr>
          <p:cNvPr id="11" name="Picture 10">
            <a:extLst>
              <a:ext uri="{FF2B5EF4-FFF2-40B4-BE49-F238E27FC236}">
                <a16:creationId xmlns:a16="http://schemas.microsoft.com/office/drawing/2014/main" id="{64311884-86AF-4002-AD79-08E67C5B4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0307" y="1046278"/>
            <a:ext cx="3085900" cy="655319"/>
          </a:xfrm>
          <a:prstGeom prst="rect">
            <a:avLst/>
          </a:prstGeom>
        </p:spPr>
      </p:pic>
      <p:pic>
        <p:nvPicPr>
          <p:cNvPr id="12" name="Picture 11">
            <a:extLst>
              <a:ext uri="{FF2B5EF4-FFF2-40B4-BE49-F238E27FC236}">
                <a16:creationId xmlns:a16="http://schemas.microsoft.com/office/drawing/2014/main" id="{FD4F221C-B4B6-4293-85C8-5DA34456A20C}"/>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326138" y="4988129"/>
            <a:ext cx="11539723" cy="1583918"/>
          </a:xfrm>
          <a:prstGeom prst="rect">
            <a:avLst/>
          </a:prstGeom>
        </p:spPr>
      </p:pic>
    </p:spTree>
    <p:extLst>
      <p:ext uri="{BB962C8B-B14F-4D97-AF65-F5344CB8AC3E}">
        <p14:creationId xmlns:p14="http://schemas.microsoft.com/office/powerpoint/2010/main" val="12164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5BFFC67F-8FAC-9082-D928-3116798D0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914400"/>
            <a:ext cx="12192000" cy="4038600"/>
          </a:xfrm>
          <a:prstGeom prst="rect">
            <a:avLst/>
          </a:prstGeom>
        </p:spPr>
      </p:pic>
      <p:sp>
        <p:nvSpPr>
          <p:cNvPr id="4" name="모서리가 둥근 사각형 설명선 19">
            <a:extLst>
              <a:ext uri="{FF2B5EF4-FFF2-40B4-BE49-F238E27FC236}">
                <a16:creationId xmlns:a16="http://schemas.microsoft.com/office/drawing/2014/main" id="{F74587C0-4491-48C2-A85A-F26CD5BBED7C}"/>
              </a:ext>
            </a:extLst>
          </p:cNvPr>
          <p:cNvSpPr/>
          <p:nvPr/>
        </p:nvSpPr>
        <p:spPr>
          <a:xfrm>
            <a:off x="4572000" y="4218589"/>
            <a:ext cx="2230059" cy="812831"/>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基本检索，切换高级检索，查看搜索历史记录</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직사각형 27">
            <a:extLst>
              <a:ext uri="{FF2B5EF4-FFF2-40B4-BE49-F238E27FC236}">
                <a16:creationId xmlns:a16="http://schemas.microsoft.com/office/drawing/2014/main" id="{C51876F6-6D5F-474A-A8E0-3BB8A9B3FAB3}"/>
              </a:ext>
            </a:extLst>
          </p:cNvPr>
          <p:cNvSpPr/>
          <p:nvPr/>
        </p:nvSpPr>
        <p:spPr>
          <a:xfrm>
            <a:off x="1945457" y="2755181"/>
            <a:ext cx="8747759" cy="13263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7" name="모서리가 둥근 사각형 설명선 19">
            <a:extLst>
              <a:ext uri="{FF2B5EF4-FFF2-40B4-BE49-F238E27FC236}">
                <a16:creationId xmlns:a16="http://schemas.microsoft.com/office/drawing/2014/main" id="{A8E69E99-8C24-427D-A354-7440155500E4}"/>
              </a:ext>
            </a:extLst>
          </p:cNvPr>
          <p:cNvSpPr/>
          <p:nvPr/>
        </p:nvSpPr>
        <p:spPr>
          <a:xfrm>
            <a:off x="662514" y="1631182"/>
            <a:ext cx="2565886" cy="1091698"/>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检索式检索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整刊检索</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检索公司信息</a:t>
            </a:r>
            <a:endParaRPr kumimoji="0" lang="en-US" altLang="zh-CN"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主题词表检索</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모서리가 둥근 사각형 설명선 19">
            <a:extLst>
              <a:ext uri="{FF2B5EF4-FFF2-40B4-BE49-F238E27FC236}">
                <a16:creationId xmlns:a16="http://schemas.microsoft.com/office/drawing/2014/main" id="{01CC3CF7-8176-4C90-9385-24391B4FE736}"/>
              </a:ext>
            </a:extLst>
          </p:cNvPr>
          <p:cNvSpPr/>
          <p:nvPr/>
        </p:nvSpPr>
        <p:spPr>
          <a:xfrm>
            <a:off x="8802395" y="1778048"/>
            <a:ext cx="2103971" cy="433624"/>
          </a:xfrm>
          <a:prstGeom prst="rect">
            <a:avLst/>
          </a:prstGeom>
          <a:solidFill>
            <a:srgbClr val="6F98DB"/>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个人文件夹、帮助</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직사각형 3">
            <a:extLst>
              <a:ext uri="{FF2B5EF4-FFF2-40B4-BE49-F238E27FC236}">
                <a16:creationId xmlns:a16="http://schemas.microsoft.com/office/drawing/2014/main" id="{74200EEE-95F7-4078-8AF7-2EF6DF19ABF6}"/>
              </a:ext>
            </a:extLst>
          </p:cNvPr>
          <p:cNvSpPr/>
          <p:nvPr/>
        </p:nvSpPr>
        <p:spPr>
          <a:xfrm>
            <a:off x="82435" y="882099"/>
            <a:ext cx="2736965" cy="523220"/>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0" name="직사각형 22">
            <a:extLst>
              <a:ext uri="{FF2B5EF4-FFF2-40B4-BE49-F238E27FC236}">
                <a16:creationId xmlns:a16="http://schemas.microsoft.com/office/drawing/2014/main" id="{838EAC95-9A4B-4192-B6D8-85B8F7DD8F97}"/>
              </a:ext>
            </a:extLst>
          </p:cNvPr>
          <p:cNvSpPr/>
          <p:nvPr/>
        </p:nvSpPr>
        <p:spPr>
          <a:xfrm>
            <a:off x="8432203" y="898940"/>
            <a:ext cx="3759797" cy="5778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FA7C30DD-7482-4650-B44F-84BCCA030B6F}"/>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754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screenshot of a computer&#10;&#10;Description automatically generated">
            <a:extLst>
              <a:ext uri="{FF2B5EF4-FFF2-40B4-BE49-F238E27FC236}">
                <a16:creationId xmlns:a16="http://schemas.microsoft.com/office/drawing/2014/main" id="{A7F8C836-2786-1659-FE5E-D75B28F7C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654" y="0"/>
            <a:ext cx="6916615" cy="6858000"/>
          </a:xfrm>
          <a:prstGeom prst="rect">
            <a:avLst/>
          </a:prstGeom>
        </p:spPr>
      </p:pic>
      <p:grpSp>
        <p:nvGrpSpPr>
          <p:cNvPr id="4" name="그룹 37">
            <a:extLst>
              <a:ext uri="{FF2B5EF4-FFF2-40B4-BE49-F238E27FC236}">
                <a16:creationId xmlns:a16="http://schemas.microsoft.com/office/drawing/2014/main" id="{132569FA-8C53-4508-BDBC-78D2125194D3}"/>
              </a:ext>
            </a:extLst>
          </p:cNvPr>
          <p:cNvGrpSpPr>
            <a:grpSpLocks/>
          </p:cNvGrpSpPr>
          <p:nvPr/>
        </p:nvGrpSpPr>
        <p:grpSpPr bwMode="auto">
          <a:xfrm>
            <a:off x="8193291" y="455915"/>
            <a:ext cx="312738" cy="307975"/>
            <a:chOff x="4219577" y="1055208"/>
            <a:chExt cx="312945" cy="307777"/>
          </a:xfrm>
        </p:grpSpPr>
        <p:sp>
          <p:nvSpPr>
            <p:cNvPr id="5" name="타원 50">
              <a:extLst>
                <a:ext uri="{FF2B5EF4-FFF2-40B4-BE49-F238E27FC236}">
                  <a16:creationId xmlns:a16="http://schemas.microsoft.com/office/drawing/2014/main" id="{C2CF45B2-9EC0-44AC-8945-D3CE88F663E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B6031EFF-860B-43A7-9823-9344CA29D59D}"/>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6C4C0D7-C1E5-408F-A3D9-9F2FF06A8A31}"/>
              </a:ext>
            </a:extLst>
          </p:cNvPr>
          <p:cNvGrpSpPr>
            <a:grpSpLocks/>
          </p:cNvGrpSpPr>
          <p:nvPr/>
        </p:nvGrpSpPr>
        <p:grpSpPr bwMode="auto">
          <a:xfrm>
            <a:off x="7704277" y="987754"/>
            <a:ext cx="312738" cy="307975"/>
            <a:chOff x="4224660" y="1060284"/>
            <a:chExt cx="312945" cy="307777"/>
          </a:xfrm>
        </p:grpSpPr>
        <p:sp>
          <p:nvSpPr>
            <p:cNvPr id="8" name="타원 69">
              <a:extLst>
                <a:ext uri="{FF2B5EF4-FFF2-40B4-BE49-F238E27FC236}">
                  <a16:creationId xmlns:a16="http://schemas.microsoft.com/office/drawing/2014/main" id="{2BDA79DE-6BD8-4FA0-AD2F-D95040500D2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B4570B5C-1B43-4C1E-BCF3-719C90F33EB4}"/>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A7EBB907-F8A7-4516-9711-5DC82B223C87}"/>
              </a:ext>
            </a:extLst>
          </p:cNvPr>
          <p:cNvGrpSpPr>
            <a:grpSpLocks/>
          </p:cNvGrpSpPr>
          <p:nvPr/>
        </p:nvGrpSpPr>
        <p:grpSpPr bwMode="auto">
          <a:xfrm>
            <a:off x="5971794" y="2012563"/>
            <a:ext cx="312738" cy="307975"/>
            <a:chOff x="4214493" y="1070437"/>
            <a:chExt cx="312945" cy="307777"/>
          </a:xfrm>
        </p:grpSpPr>
        <p:sp>
          <p:nvSpPr>
            <p:cNvPr id="11" name="타원 72">
              <a:extLst>
                <a:ext uri="{FF2B5EF4-FFF2-40B4-BE49-F238E27FC236}">
                  <a16:creationId xmlns:a16="http://schemas.microsoft.com/office/drawing/2014/main" id="{559A488B-D092-44A6-8EF5-F886E9896D6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F92383EF-E1A6-4127-AE19-CD2AC73A959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8B6A8C34-5541-496B-B63C-A2C8234F14FA}"/>
              </a:ext>
            </a:extLst>
          </p:cNvPr>
          <p:cNvGrpSpPr>
            <a:grpSpLocks/>
          </p:cNvGrpSpPr>
          <p:nvPr/>
        </p:nvGrpSpPr>
        <p:grpSpPr bwMode="auto">
          <a:xfrm>
            <a:off x="842920" y="1467704"/>
            <a:ext cx="312738" cy="307975"/>
            <a:chOff x="4219577" y="1065362"/>
            <a:chExt cx="312945" cy="307777"/>
          </a:xfrm>
          <a:solidFill>
            <a:schemeClr val="accent5"/>
          </a:solidFill>
        </p:grpSpPr>
        <p:sp>
          <p:nvSpPr>
            <p:cNvPr id="14" name="타원 75">
              <a:extLst>
                <a:ext uri="{FF2B5EF4-FFF2-40B4-BE49-F238E27FC236}">
                  <a16:creationId xmlns:a16="http://schemas.microsoft.com/office/drawing/2014/main" id="{ED78F513-2B0D-4AC5-B327-998E356A74F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813FF022-0BC1-4454-8C51-89A406EA3194}"/>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9DC20D8C-02A1-4BD3-83E5-67D5E032035D}"/>
              </a:ext>
            </a:extLst>
          </p:cNvPr>
          <p:cNvGrpSpPr>
            <a:grpSpLocks/>
          </p:cNvGrpSpPr>
          <p:nvPr/>
        </p:nvGrpSpPr>
        <p:grpSpPr bwMode="auto">
          <a:xfrm>
            <a:off x="841015" y="1795591"/>
            <a:ext cx="312738" cy="307975"/>
            <a:chOff x="4217671" y="1063458"/>
            <a:chExt cx="312945" cy="307777"/>
          </a:xfrm>
        </p:grpSpPr>
        <p:sp>
          <p:nvSpPr>
            <p:cNvPr id="17" name="타원 78">
              <a:extLst>
                <a:ext uri="{FF2B5EF4-FFF2-40B4-BE49-F238E27FC236}">
                  <a16:creationId xmlns:a16="http://schemas.microsoft.com/office/drawing/2014/main" id="{9F6B2E2E-45E2-40F9-9791-DE3658141FA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BFCE1F64-9756-407B-AFE1-39E6CE2C9D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8C6FFDA5-28C1-419C-AA41-11F9265A6268}"/>
              </a:ext>
            </a:extLst>
          </p:cNvPr>
          <p:cNvGrpSpPr>
            <a:grpSpLocks/>
          </p:cNvGrpSpPr>
          <p:nvPr/>
        </p:nvGrpSpPr>
        <p:grpSpPr bwMode="auto">
          <a:xfrm>
            <a:off x="841015" y="2144206"/>
            <a:ext cx="312738" cy="307975"/>
            <a:chOff x="4217671" y="1063458"/>
            <a:chExt cx="312945" cy="307777"/>
          </a:xfrm>
        </p:grpSpPr>
        <p:sp>
          <p:nvSpPr>
            <p:cNvPr id="20" name="타원 81">
              <a:extLst>
                <a:ext uri="{FF2B5EF4-FFF2-40B4-BE49-F238E27FC236}">
                  <a16:creationId xmlns:a16="http://schemas.microsoft.com/office/drawing/2014/main" id="{D621742A-1358-4EA3-9502-E3F5A848C6A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4F3BCE2B-6B3F-4757-BD31-670DD0583C2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8D2AB6D-E1F4-4C61-A6B8-5246FDBB5714}"/>
              </a:ext>
            </a:extLst>
          </p:cNvPr>
          <p:cNvGrpSpPr>
            <a:grpSpLocks/>
          </p:cNvGrpSpPr>
          <p:nvPr/>
        </p:nvGrpSpPr>
        <p:grpSpPr bwMode="auto">
          <a:xfrm>
            <a:off x="5852573" y="2692528"/>
            <a:ext cx="312738" cy="307975"/>
            <a:chOff x="4214493" y="1070437"/>
            <a:chExt cx="312945" cy="307777"/>
          </a:xfrm>
        </p:grpSpPr>
        <p:sp>
          <p:nvSpPr>
            <p:cNvPr id="23" name="타원 72">
              <a:extLst>
                <a:ext uri="{FF2B5EF4-FFF2-40B4-BE49-F238E27FC236}">
                  <a16:creationId xmlns:a16="http://schemas.microsoft.com/office/drawing/2014/main" id="{4C2AC697-8264-492A-BDBD-A876175CB7F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B727FB7C-A11C-46AE-B021-A3D926957E1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017083C7-D4FE-4575-807A-97A1377D700A}"/>
              </a:ext>
            </a:extLst>
          </p:cNvPr>
          <p:cNvGrpSpPr>
            <a:grpSpLocks/>
          </p:cNvGrpSpPr>
          <p:nvPr/>
        </p:nvGrpSpPr>
        <p:grpSpPr bwMode="auto">
          <a:xfrm>
            <a:off x="849228" y="2502981"/>
            <a:ext cx="312738" cy="307975"/>
            <a:chOff x="4217671" y="1063458"/>
            <a:chExt cx="312945" cy="307777"/>
          </a:xfrm>
        </p:grpSpPr>
        <p:sp>
          <p:nvSpPr>
            <p:cNvPr id="26" name="타원 81">
              <a:extLst>
                <a:ext uri="{FF2B5EF4-FFF2-40B4-BE49-F238E27FC236}">
                  <a16:creationId xmlns:a16="http://schemas.microsoft.com/office/drawing/2014/main" id="{832B1AA2-63F8-4983-9BFE-A3E33C45361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A4EFBD8D-44F9-4A37-B2C6-6A5F9D2D91BD}"/>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FBEF1CAD-36F0-4DB5-AC49-A6FE1E96DE64}"/>
              </a:ext>
            </a:extLst>
          </p:cNvPr>
          <p:cNvSpPr txBox="1"/>
          <p:nvPr/>
        </p:nvSpPr>
        <p:spPr>
          <a:xfrm>
            <a:off x="1227868" y="1426259"/>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构建检索式并检索</a:t>
            </a:r>
          </a:p>
        </p:txBody>
      </p:sp>
      <p:sp>
        <p:nvSpPr>
          <p:cNvPr id="29" name="TextBox 28">
            <a:extLst>
              <a:ext uri="{FF2B5EF4-FFF2-40B4-BE49-F238E27FC236}">
                <a16:creationId xmlns:a16="http://schemas.microsoft.com/office/drawing/2014/main" id="{EB4F80C9-6BCD-40BF-A4BF-C152502398DE}"/>
              </a:ext>
            </a:extLst>
          </p:cNvPr>
          <p:cNvSpPr txBox="1"/>
          <p:nvPr/>
        </p:nvSpPr>
        <p:spPr>
          <a:xfrm>
            <a:off x="1227868" y="1776567"/>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查看检索结果数量</a:t>
            </a:r>
          </a:p>
        </p:txBody>
      </p:sp>
      <p:sp>
        <p:nvSpPr>
          <p:cNvPr id="30" name="TextBox 29">
            <a:extLst>
              <a:ext uri="{FF2B5EF4-FFF2-40B4-BE49-F238E27FC236}">
                <a16:creationId xmlns:a16="http://schemas.microsoft.com/office/drawing/2014/main" id="{A169691A-D7A0-465E-A788-508A4BA7AA88}"/>
              </a:ext>
            </a:extLst>
          </p:cNvPr>
          <p:cNvSpPr txBox="1"/>
          <p:nvPr/>
        </p:nvSpPr>
        <p:spPr>
          <a:xfrm>
            <a:off x="1227868" y="2126875"/>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查看当前检索式</a:t>
            </a:r>
          </a:p>
        </p:txBody>
      </p:sp>
      <p:sp>
        <p:nvSpPr>
          <p:cNvPr id="31" name="TextBox 30">
            <a:extLst>
              <a:ext uri="{FF2B5EF4-FFF2-40B4-BE49-F238E27FC236}">
                <a16:creationId xmlns:a16="http://schemas.microsoft.com/office/drawing/2014/main" id="{C7E1691C-48A2-4669-9B33-6BB12A23E861}"/>
              </a:ext>
            </a:extLst>
          </p:cNvPr>
          <p:cNvSpPr txBox="1"/>
          <p:nvPr/>
        </p:nvSpPr>
        <p:spPr>
          <a:xfrm>
            <a:off x="1227868" y="2477184"/>
            <a:ext cx="2214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筛选检索结果</a:t>
            </a:r>
          </a:p>
        </p:txBody>
      </p:sp>
      <p:sp>
        <p:nvSpPr>
          <p:cNvPr id="32" name="직사각형 3">
            <a:extLst>
              <a:ext uri="{FF2B5EF4-FFF2-40B4-BE49-F238E27FC236}">
                <a16:creationId xmlns:a16="http://schemas.microsoft.com/office/drawing/2014/main" id="{F71C3685-F0D5-47E6-A614-3D3DC19B2DC0}"/>
              </a:ext>
            </a:extLst>
          </p:cNvPr>
          <p:cNvSpPr/>
          <p:nvPr/>
        </p:nvSpPr>
        <p:spPr>
          <a:xfrm>
            <a:off x="9540277" y="951384"/>
            <a:ext cx="1124547" cy="41837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33" name="그룹 37">
            <a:extLst>
              <a:ext uri="{FF2B5EF4-FFF2-40B4-BE49-F238E27FC236}">
                <a16:creationId xmlns:a16="http://schemas.microsoft.com/office/drawing/2014/main" id="{B0CA9132-5281-4B16-8D90-1651474238A5}"/>
              </a:ext>
            </a:extLst>
          </p:cNvPr>
          <p:cNvGrpSpPr>
            <a:grpSpLocks/>
          </p:cNvGrpSpPr>
          <p:nvPr/>
        </p:nvGrpSpPr>
        <p:grpSpPr bwMode="auto">
          <a:xfrm>
            <a:off x="9866508" y="1258583"/>
            <a:ext cx="312738" cy="307975"/>
            <a:chOff x="4214493" y="1070437"/>
            <a:chExt cx="312945" cy="307777"/>
          </a:xfrm>
        </p:grpSpPr>
        <p:sp>
          <p:nvSpPr>
            <p:cNvPr id="34" name="타원 72">
              <a:extLst>
                <a:ext uri="{FF2B5EF4-FFF2-40B4-BE49-F238E27FC236}">
                  <a16:creationId xmlns:a16="http://schemas.microsoft.com/office/drawing/2014/main" id="{4D0229A5-D40A-4B7C-AEB7-9998BA156C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92730A12-CA64-4807-9DB0-C9DFFA7FB2C5}"/>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9F43D473-E85C-4518-A1D8-4E425A3A0A53}"/>
              </a:ext>
            </a:extLst>
          </p:cNvPr>
          <p:cNvGrpSpPr>
            <a:grpSpLocks/>
          </p:cNvGrpSpPr>
          <p:nvPr/>
        </p:nvGrpSpPr>
        <p:grpSpPr bwMode="auto">
          <a:xfrm>
            <a:off x="841015" y="2879974"/>
            <a:ext cx="312738" cy="307975"/>
            <a:chOff x="4217671" y="1063458"/>
            <a:chExt cx="312945" cy="307777"/>
          </a:xfrm>
        </p:grpSpPr>
        <p:sp>
          <p:nvSpPr>
            <p:cNvPr id="37" name="타원 81">
              <a:extLst>
                <a:ext uri="{FF2B5EF4-FFF2-40B4-BE49-F238E27FC236}">
                  <a16:creationId xmlns:a16="http://schemas.microsoft.com/office/drawing/2014/main" id="{48D8F308-62FB-4B01-A2DC-61B9F40BAD0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DDA5A727-BF35-499C-A608-2AA1362D9F3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5</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9" name="TextBox 38">
            <a:extLst>
              <a:ext uri="{FF2B5EF4-FFF2-40B4-BE49-F238E27FC236}">
                <a16:creationId xmlns:a16="http://schemas.microsoft.com/office/drawing/2014/main" id="{E6C55B39-0946-47D9-B1A2-0F2EE39B3308}"/>
              </a:ext>
            </a:extLst>
          </p:cNvPr>
          <p:cNvSpPr txBox="1"/>
          <p:nvPr/>
        </p:nvSpPr>
        <p:spPr>
          <a:xfrm>
            <a:off x="1219655" y="2854177"/>
            <a:ext cx="280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结果排序，页面显示设置</a:t>
            </a:r>
          </a:p>
        </p:txBody>
      </p:sp>
      <p:sp>
        <p:nvSpPr>
          <p:cNvPr id="42" name="TextBox 41">
            <a:extLst>
              <a:ext uri="{FF2B5EF4-FFF2-40B4-BE49-F238E27FC236}">
                <a16:creationId xmlns:a16="http://schemas.microsoft.com/office/drawing/2014/main" id="{B5DF7D0F-B9B8-4B51-9C31-04DD7A78A163}"/>
              </a:ext>
            </a:extLst>
          </p:cNvPr>
          <p:cNvSpPr txBox="1"/>
          <p:nvPr/>
        </p:nvSpPr>
        <p:spPr>
          <a:xfrm>
            <a:off x="396240" y="314960"/>
            <a:ext cx="4714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一 基本检索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Basic Search</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323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C6F3FC3F-6BDD-4CC7-BE19-651CE79B78C5}"/>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78EECE38-3998-47BA-9AF0-EBD50C839948}"/>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63D69AB6-7A20-41E4-995C-FFC785054F0B}"/>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06F6F71B-A3A5-402A-8B91-4CEF833E047F}"/>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170591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4224EC4-580F-120F-1C10-DDD08BF39B63}"/>
              </a:ext>
            </a:extLst>
          </p:cNvPr>
          <p:cNvPicPr>
            <a:picLocks noChangeAspect="1"/>
          </p:cNvPicPr>
          <p:nvPr/>
        </p:nvPicPr>
        <p:blipFill>
          <a:blip r:embed="rId3"/>
          <a:stretch>
            <a:fillRect/>
          </a:stretch>
        </p:blipFill>
        <p:spPr>
          <a:xfrm>
            <a:off x="396240" y="1566834"/>
            <a:ext cx="11553582" cy="3262817"/>
          </a:xfrm>
          <a:prstGeom prst="rect">
            <a:avLst/>
          </a:prstGeom>
        </p:spPr>
      </p:pic>
      <p:sp>
        <p:nvSpPr>
          <p:cNvPr id="11" name="TextBox 10"/>
          <p:cNvSpPr txBox="1"/>
          <p:nvPr/>
        </p:nvSpPr>
        <p:spPr>
          <a:xfrm>
            <a:off x="2643370" y="15976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检索举例：</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金融危机对中国的影响</a:t>
            </a:r>
            <a:endParaRPr kumimoji="0" lang="zh-CN" altLang="en-US" sz="2000" b="1"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5" name="TextBox 4">
            <a:extLst>
              <a:ext uri="{FF2B5EF4-FFF2-40B4-BE49-F238E27FC236}">
                <a16:creationId xmlns:a16="http://schemas.microsoft.com/office/drawing/2014/main" id="{0C0A256F-95B7-4C42-BAA3-8FC714B53A05}"/>
              </a:ext>
            </a:extLst>
          </p:cNvPr>
          <p:cNvSpPr txBox="1"/>
          <p:nvPr/>
        </p:nvSpPr>
        <p:spPr>
          <a:xfrm>
            <a:off x="2643370" y="769364"/>
            <a:ext cx="6866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等线" panose="02010600030101010101" pitchFamily="2" charset="-122"/>
                <a:ea typeface="等线" panose="02010600030101010101" pitchFamily="2" charset="-122"/>
                <a:cs typeface="+mn-cs"/>
              </a:rPr>
              <a:t>重点词汇：</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金融危机</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对</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中国</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a:t>
            </a:r>
            <a:r>
              <a:rPr kumimoji="0" lang="zh-CN" altLang="en-US" sz="20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影响</a:t>
            </a:r>
            <a:endParaRPr kumimoji="0" lang="zh-CN" altLang="en-US" sz="2000" b="1" i="0" u="none" strike="noStrike" kern="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mn-cs"/>
            </a:endParaRPr>
          </a:p>
        </p:txBody>
      </p:sp>
      <p:sp>
        <p:nvSpPr>
          <p:cNvPr id="6" name="Text Box 8">
            <a:extLst>
              <a:ext uri="{FF2B5EF4-FFF2-40B4-BE49-F238E27FC236}">
                <a16:creationId xmlns:a16="http://schemas.microsoft.com/office/drawing/2014/main" id="{2A971102-6271-44DD-9307-7FD5A7A7F5E0}"/>
              </a:ext>
            </a:extLst>
          </p:cNvPr>
          <p:cNvSpPr txBox="1">
            <a:spLocks noChangeArrowheads="1"/>
          </p:cNvSpPr>
          <p:nvPr/>
        </p:nvSpPr>
        <p:spPr bwMode="auto">
          <a:xfrm>
            <a:off x="5175561" y="4817527"/>
            <a:ext cx="3898738" cy="107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indent="-34290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布尔逻辑运算符</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AND/ OR / NOT</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字段选项</a:t>
            </a: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p>
          <a:p>
            <a:pPr marL="457200" marR="0" lvl="1" indent="-342900" algn="l" defTabSz="914400" rtl="0" eaLnBrk="1" fontAlgn="auto" latinLnBrk="0" hangingPunct="1">
              <a:lnSpc>
                <a:spcPct val="150000"/>
              </a:lnSpc>
              <a:spcBef>
                <a:spcPts val="0"/>
              </a:spcBef>
              <a:spcAft>
                <a:spcPts val="0"/>
              </a:spcAft>
              <a:buClr>
                <a:srgbClr val="C0504D"/>
              </a:buClr>
              <a:buSzPct val="70000"/>
              <a:buFont typeface="Wingdings" panose="05000000000000000000" pitchFamily="2" charset="2"/>
              <a:buNone/>
              <a:tabLst/>
              <a:defRPr/>
            </a:pPr>
            <a:r>
              <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a:t>
            </a:r>
            <a:r>
              <a:rPr kumimoji="0" lang="ko-KR"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构建检索式时可用到的符号</a:t>
            </a:r>
            <a:endParaRPr kumimoji="0" lang="en-US" altLang="ko-KR" sz="15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44">
            <a:extLst>
              <a:ext uri="{FF2B5EF4-FFF2-40B4-BE49-F238E27FC236}">
                <a16:creationId xmlns:a16="http://schemas.microsoft.com/office/drawing/2014/main" id="{60047E4C-12F4-489C-8782-74976D590B9E}"/>
              </a:ext>
            </a:extLst>
          </p:cNvPr>
          <p:cNvSpPr/>
          <p:nvPr/>
        </p:nvSpPr>
        <p:spPr>
          <a:xfrm>
            <a:off x="9753172" y="171231"/>
            <a:ext cx="1599668" cy="773353"/>
          </a:xfrm>
          <a:prstGeom prst="rect">
            <a:avLst/>
          </a:prstGeom>
          <a:solidFill>
            <a:schemeClr val="accent5"/>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选定重要词汇并构建检索式</a:t>
            </a:r>
            <a:endParaRPr kumimoji="0" lang="ko-KR" altLang="en-US" sz="16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9" name="그룹 37">
            <a:extLst>
              <a:ext uri="{FF2B5EF4-FFF2-40B4-BE49-F238E27FC236}">
                <a16:creationId xmlns:a16="http://schemas.microsoft.com/office/drawing/2014/main" id="{31A6EE92-2E46-4DEE-AF44-BFB03FC67DD8}"/>
              </a:ext>
            </a:extLst>
          </p:cNvPr>
          <p:cNvGrpSpPr>
            <a:grpSpLocks/>
          </p:cNvGrpSpPr>
          <p:nvPr/>
        </p:nvGrpSpPr>
        <p:grpSpPr bwMode="auto">
          <a:xfrm>
            <a:off x="2196330" y="3275012"/>
            <a:ext cx="312738" cy="307975"/>
            <a:chOff x="4219577" y="1055208"/>
            <a:chExt cx="312945" cy="307777"/>
          </a:xfrm>
        </p:grpSpPr>
        <p:sp>
          <p:nvSpPr>
            <p:cNvPr id="10" name="타원 50">
              <a:extLst>
                <a:ext uri="{FF2B5EF4-FFF2-40B4-BE49-F238E27FC236}">
                  <a16:creationId xmlns:a16="http://schemas.microsoft.com/office/drawing/2014/main" id="{A70C6FC4-8CE5-4C80-9C7F-9EA4FEF444F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74E028AB-F4DD-4037-B2B6-DA8D32390A88}"/>
                </a:ext>
              </a:extLst>
            </p:cNvPr>
            <p:cNvSpPr txBox="1"/>
            <p:nvPr/>
          </p:nvSpPr>
          <p:spPr>
            <a:xfrm>
              <a:off x="4219577" y="105520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AD0196E8-0E88-49FA-92B4-95FD871B3CEC}"/>
              </a:ext>
            </a:extLst>
          </p:cNvPr>
          <p:cNvGrpSpPr>
            <a:grpSpLocks/>
          </p:cNvGrpSpPr>
          <p:nvPr/>
        </p:nvGrpSpPr>
        <p:grpSpPr bwMode="auto">
          <a:xfrm>
            <a:off x="8102688" y="2967037"/>
            <a:ext cx="312738" cy="307975"/>
            <a:chOff x="4224660" y="1060284"/>
            <a:chExt cx="312945" cy="307777"/>
          </a:xfrm>
        </p:grpSpPr>
        <p:sp>
          <p:nvSpPr>
            <p:cNvPr id="14" name="타원 69">
              <a:extLst>
                <a:ext uri="{FF2B5EF4-FFF2-40B4-BE49-F238E27FC236}">
                  <a16:creationId xmlns:a16="http://schemas.microsoft.com/office/drawing/2014/main" id="{B14C0D34-B23A-4112-A8E3-1B25C414A431}"/>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C88F86F6-917E-4775-B39E-6DAA2848F2AB}"/>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0A125A30-4460-4F58-959A-EEF760BD8923}"/>
              </a:ext>
            </a:extLst>
          </p:cNvPr>
          <p:cNvGrpSpPr>
            <a:grpSpLocks/>
          </p:cNvGrpSpPr>
          <p:nvPr/>
        </p:nvGrpSpPr>
        <p:grpSpPr bwMode="auto">
          <a:xfrm>
            <a:off x="4284895" y="2714392"/>
            <a:ext cx="312738" cy="307975"/>
            <a:chOff x="4214493" y="1070437"/>
            <a:chExt cx="312945" cy="307777"/>
          </a:xfrm>
        </p:grpSpPr>
        <p:sp>
          <p:nvSpPr>
            <p:cNvPr id="17" name="타원 72">
              <a:extLst>
                <a:ext uri="{FF2B5EF4-FFF2-40B4-BE49-F238E27FC236}">
                  <a16:creationId xmlns:a16="http://schemas.microsoft.com/office/drawing/2014/main" id="{231871A0-4BA1-4E23-A0C5-117D05E7742B}"/>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F68D651-D851-4E68-AD6B-5B5726D4EC1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6EB1231B-C1B8-40D7-A155-F95B3E744A66}"/>
              </a:ext>
            </a:extLst>
          </p:cNvPr>
          <p:cNvGrpSpPr>
            <a:grpSpLocks/>
          </p:cNvGrpSpPr>
          <p:nvPr/>
        </p:nvGrpSpPr>
        <p:grpSpPr bwMode="auto">
          <a:xfrm>
            <a:off x="5244915" y="4920867"/>
            <a:ext cx="312738" cy="307975"/>
            <a:chOff x="4219577" y="1065362"/>
            <a:chExt cx="312945" cy="307777"/>
          </a:xfrm>
          <a:solidFill>
            <a:schemeClr val="accent5"/>
          </a:solidFill>
        </p:grpSpPr>
        <p:sp>
          <p:nvSpPr>
            <p:cNvPr id="20" name="타원 75">
              <a:extLst>
                <a:ext uri="{FF2B5EF4-FFF2-40B4-BE49-F238E27FC236}">
                  <a16:creationId xmlns:a16="http://schemas.microsoft.com/office/drawing/2014/main" id="{087D2665-48E8-4B65-8B87-5D1ED3C7005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168A3334-3F4C-4073-9D62-A2C7973B6193}"/>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42F1C80C-56DA-4D15-85E3-638DFF4926C6}"/>
              </a:ext>
            </a:extLst>
          </p:cNvPr>
          <p:cNvGrpSpPr>
            <a:grpSpLocks/>
          </p:cNvGrpSpPr>
          <p:nvPr/>
        </p:nvGrpSpPr>
        <p:grpSpPr bwMode="auto">
          <a:xfrm>
            <a:off x="5243010" y="5248754"/>
            <a:ext cx="312738" cy="307975"/>
            <a:chOff x="4217671" y="1063458"/>
            <a:chExt cx="312945" cy="307777"/>
          </a:xfrm>
        </p:grpSpPr>
        <p:sp>
          <p:nvSpPr>
            <p:cNvPr id="23" name="타원 78">
              <a:extLst>
                <a:ext uri="{FF2B5EF4-FFF2-40B4-BE49-F238E27FC236}">
                  <a16:creationId xmlns:a16="http://schemas.microsoft.com/office/drawing/2014/main" id="{0C789906-FA41-496A-82BA-F019DDC4943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3BAE4BD0-3613-48BA-B057-B9E19A8A984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5" name="그룹 37">
            <a:extLst>
              <a:ext uri="{FF2B5EF4-FFF2-40B4-BE49-F238E27FC236}">
                <a16:creationId xmlns:a16="http://schemas.microsoft.com/office/drawing/2014/main" id="{BC3FE426-F93D-41D5-87C4-047FAF8914BE}"/>
              </a:ext>
            </a:extLst>
          </p:cNvPr>
          <p:cNvGrpSpPr>
            <a:grpSpLocks/>
          </p:cNvGrpSpPr>
          <p:nvPr/>
        </p:nvGrpSpPr>
        <p:grpSpPr bwMode="auto">
          <a:xfrm>
            <a:off x="5243010" y="5597369"/>
            <a:ext cx="312738" cy="307975"/>
            <a:chOff x="4217671" y="1063458"/>
            <a:chExt cx="312945" cy="307777"/>
          </a:xfrm>
        </p:grpSpPr>
        <p:sp>
          <p:nvSpPr>
            <p:cNvPr id="26" name="타원 81">
              <a:extLst>
                <a:ext uri="{FF2B5EF4-FFF2-40B4-BE49-F238E27FC236}">
                  <a16:creationId xmlns:a16="http://schemas.microsoft.com/office/drawing/2014/main" id="{743B6643-3ADE-4473-9DEF-96D0494F089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BB62EBD7-B9CF-4BA1-81D2-C062077D05A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B0680CAA-6D3C-410F-9395-455DA5B39591}"/>
              </a:ext>
            </a:extLst>
          </p:cNvPr>
          <p:cNvSpPr txBox="1"/>
          <p:nvPr/>
        </p:nvSpPr>
        <p:spPr>
          <a:xfrm>
            <a:off x="396240" y="314960"/>
            <a:ext cx="22471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二 高级检索</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Advanced Search</a:t>
            </a:r>
            <a:endPar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81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753373-CE1A-4737-A79F-F07EA0509486}"/>
              </a:ext>
            </a:extLst>
          </p:cNvPr>
          <p:cNvSpPr txBox="1">
            <a:spLocks/>
          </p:cNvSpPr>
          <p:nvPr/>
        </p:nvSpPr>
        <p:spPr bwMode="auto">
          <a:xfrm>
            <a:off x="7608888" y="2041525"/>
            <a:ext cx="2786062"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932" tIns="14467" rIns="28932" bIns="14467"/>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675"/>
              </a:spcBef>
              <a:spcAft>
                <a:spcPts val="0"/>
              </a:spcAft>
              <a:buClrTx/>
              <a:buSzTx/>
              <a:buFont typeface="Arial" panose="020B0604020202020204" pitchFamily="34" charset="0"/>
              <a:buNone/>
              <a:tabLst/>
              <a:defRPr/>
            </a:pPr>
            <a:endParaRPr kumimoji="0" lang="en-US" altLang="zh-CN" sz="1350" b="0" i="0" u="none" strike="noStrike" kern="1200" cap="none" spc="0" normalizeH="0" baseline="0" noProof="0" dirty="0">
              <a:ln>
                <a:noFill/>
              </a:ln>
              <a:solidFill>
                <a:srgbClr val="FF0000"/>
              </a:solidFill>
              <a:effectLst/>
              <a:uLnTx/>
              <a:uFillTx/>
              <a:latin typeface="等线" panose="020F0502020204030204"/>
              <a:ea typeface="宋体" panose="02010600030101010101" pitchFamily="2" charset="-122"/>
              <a:cs typeface="+mn-cs"/>
            </a:endParaRPr>
          </a:p>
        </p:txBody>
      </p:sp>
      <p:graphicFrame>
        <p:nvGraphicFramePr>
          <p:cNvPr id="5" name="Table 4">
            <a:extLst>
              <a:ext uri="{FF2B5EF4-FFF2-40B4-BE49-F238E27FC236}">
                <a16:creationId xmlns:a16="http://schemas.microsoft.com/office/drawing/2014/main" id="{881F3275-4B0D-4E6B-AD9B-5F45E232D448}"/>
              </a:ext>
            </a:extLst>
          </p:cNvPr>
          <p:cNvGraphicFramePr>
            <a:graphicFrameLocks noGrp="1"/>
          </p:cNvGraphicFramePr>
          <p:nvPr>
            <p:extLst>
              <p:ext uri="{D42A27DB-BD31-4B8C-83A1-F6EECF244321}">
                <p14:modId xmlns:p14="http://schemas.microsoft.com/office/powerpoint/2010/main" val="2713252137"/>
              </p:ext>
            </p:extLst>
          </p:nvPr>
        </p:nvGraphicFramePr>
        <p:xfrm>
          <a:off x="487680" y="1081089"/>
          <a:ext cx="11440158" cy="5624511"/>
        </p:xfrm>
        <a:graphic>
          <a:graphicData uri="http://schemas.openxmlformats.org/drawingml/2006/table">
            <a:tbl>
              <a:tblPr/>
              <a:tblGrid>
                <a:gridCol w="1424557">
                  <a:extLst>
                    <a:ext uri="{9D8B030D-6E8A-4147-A177-3AD203B41FA5}">
                      <a16:colId xmlns:a16="http://schemas.microsoft.com/office/drawing/2014/main" val="757696953"/>
                    </a:ext>
                  </a:extLst>
                </a:gridCol>
                <a:gridCol w="4095731">
                  <a:extLst>
                    <a:ext uri="{9D8B030D-6E8A-4147-A177-3AD203B41FA5}">
                      <a16:colId xmlns:a16="http://schemas.microsoft.com/office/drawing/2014/main" val="2963517728"/>
                    </a:ext>
                  </a:extLst>
                </a:gridCol>
                <a:gridCol w="3955252">
                  <a:extLst>
                    <a:ext uri="{9D8B030D-6E8A-4147-A177-3AD203B41FA5}">
                      <a16:colId xmlns:a16="http://schemas.microsoft.com/office/drawing/2014/main" val="3556845896"/>
                    </a:ext>
                  </a:extLst>
                </a:gridCol>
                <a:gridCol w="1964618">
                  <a:extLst>
                    <a:ext uri="{9D8B030D-6E8A-4147-A177-3AD203B41FA5}">
                      <a16:colId xmlns:a16="http://schemas.microsoft.com/office/drawing/2014/main" val="57595328"/>
                    </a:ext>
                  </a:extLst>
                </a:gridCol>
              </a:tblGrid>
              <a:tr h="342958">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运算符</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说明</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示例</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bg1"/>
                          </a:solidFill>
                          <a:effectLst/>
                          <a:latin typeface="等线" panose="02010600030101010101" pitchFamily="2" charset="-122"/>
                          <a:ea typeface="等线" panose="02010600030101010101" pitchFamily="2" charset="-122"/>
                          <a:cs typeface="Arial" panose="020B0604020202020204" pitchFamily="34" charset="0"/>
                        </a:rPr>
                        <a:t>备注</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75789159"/>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用于缩小检索范围，类似于“交集”概念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and</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tea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检索到的结果中既包含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coffee</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也包含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tea</a:t>
                      </a:r>
                      <a:r>
                        <a:rPr kumimoji="0" lang="zh-CN"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rowSpan="3">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运算优先级：（）</a:t>
                      </a:r>
                      <a:r>
                        <a:rPr kumimoji="0" lang="en-US" altLang="zh-CN" sz="1800" b="0" i="0" u="none" strike="noStrike" cap="none" normalizeH="0" baseline="0">
                          <a:ln>
                            <a:noFill/>
                          </a:ln>
                          <a:solidFill>
                            <a:schemeClr val="accent1"/>
                          </a:solidFill>
                          <a:effectLst/>
                          <a:latin typeface="等线" panose="02010600030101010101" pitchFamily="2" charset="-122"/>
                          <a:ea typeface="宋体" panose="02010600030101010101" pitchFamily="2" charset="-122"/>
                          <a:cs typeface="Arial" panose="020B0604020202020204" pitchFamily="34" charset="0"/>
                        </a:rPr>
                        <a:t>&gt;not &gt;and &gt;or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2879027777"/>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用于扩大检索范围，类似于“并集”概念</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or</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university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检索的结果中或者包含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college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，或者包含</a:t>
                      </a: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university</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vMerge="1">
                  <a:txBody>
                    <a:bodyPr/>
                    <a:lstStyle/>
                    <a:p>
                      <a:endParaRPr lang="zh-CN" altLang="en-US"/>
                    </a:p>
                  </a:txBody>
                  <a:tcPr/>
                </a:tc>
                <a:extLst>
                  <a:ext uri="{0D108BD9-81ED-4DB2-BD59-A6C34878D82A}">
                    <a16:rowId xmlns:a16="http://schemas.microsoft.com/office/drawing/2014/main" val="1241385595"/>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用于排除检索结果中不需要的项，类似于“非”的概念</a:t>
                      </a:r>
                      <a:endParaRPr kumimoji="0" lang="en-US" altLang="zh-CN"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a:t>
                      </a:r>
                      <a:r>
                        <a:rPr kumimoji="0" lang="en-US" altLang="zh-CN" sz="1800" b="0" i="1" u="sng"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not</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检索的结果只和</a:t>
                      </a:r>
                      <a:r>
                        <a:rPr kumimoji="0" lang="en-US" altLang="en-US"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Cookies</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相关，不包含</a:t>
                      </a:r>
                      <a:r>
                        <a:rPr kumimoji="0" lang="en-US" altLang="zh-CN" sz="1800" b="0" i="1"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computer </a:t>
                      </a:r>
                      <a:r>
                        <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a:t>
                      </a:r>
                      <a:endPar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vMerge="1">
                  <a:txBody>
                    <a:bodyPr/>
                    <a:lstStyle/>
                    <a:p>
                      <a:endParaRPr lang="zh-CN" altLang="en-US"/>
                    </a:p>
                  </a:txBody>
                  <a:tcPr/>
                </a:tc>
                <a:extLst>
                  <a:ext uri="{0D108BD9-81ED-4DB2-BD59-A6C34878D82A}">
                    <a16:rowId xmlns:a16="http://schemas.microsoft.com/office/drawing/2014/main" val="3404115720"/>
                  </a:ext>
                </a:extLst>
              </a:tr>
              <a:tr h="1166057">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Near Operator (N)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查找包含间隔指定数量字词的两个检索词（任意顺序） 的文档。两词顺序可以颠倒</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 tax N5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12178522"/>
                  </a:ext>
                </a:extLst>
              </a:tr>
              <a:tr h="891691">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accent1"/>
                          </a:solidFill>
                          <a:effectLst/>
                          <a:latin typeface="Georgia" panose="02040502050405020303" pitchFamily="18" charset="0"/>
                          <a:ea typeface="等线" panose="02010600030101010101" pitchFamily="2" charset="-122"/>
                          <a:cs typeface="Arial" panose="020B0604020202020204" pitchFamily="34" charset="0"/>
                        </a:rPr>
                        <a:t>Within Operator (W) </a:t>
                      </a:r>
                      <a:endParaRPr kumimoji="0" lang="zh-CN" altLang="en-US" sz="1800" b="0" i="0" u="none" strike="noStrike" cap="none" normalizeH="0" baseline="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查找包含间隔指定数量字词的两个检索词（固定顺序） 的文档。两词顺序不能改变</a:t>
                      </a: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rPr>
                        <a:t>tax W8 reform</a:t>
                      </a:r>
                      <a:endParaRPr kumimoji="0" lang="zh-CN" altLang="en-US" sz="1800" b="0" i="1"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等线" panose="02010600030101010101" pitchFamily="2" charset="-122"/>
                        </a:defRPr>
                      </a:lvl1pPr>
                      <a:lvl2pPr marL="742950" indent="-285750" defTabSz="685800">
                        <a:lnSpc>
                          <a:spcPct val="90000"/>
                        </a:lnSpc>
                        <a:spcBef>
                          <a:spcPts val="375"/>
                        </a:spcBef>
                        <a:buFont typeface="Arial" panose="020B0604020202020204" pitchFamily="34" charset="0"/>
                        <a:defRPr sz="1600">
                          <a:solidFill>
                            <a:schemeClr val="tx1"/>
                          </a:solidFill>
                          <a:latin typeface="等线" panose="02010600030101010101" pitchFamily="2" charset="-122"/>
                        </a:defRPr>
                      </a:lvl2pPr>
                      <a:lvl3pPr marL="1143000" indent="-228600" defTabSz="685800">
                        <a:lnSpc>
                          <a:spcPct val="90000"/>
                        </a:lnSpc>
                        <a:spcBef>
                          <a:spcPts val="375"/>
                        </a:spcBef>
                        <a:buFont typeface="Arial" panose="020B0604020202020204" pitchFamily="34" charset="0"/>
                        <a:defRPr sz="1300">
                          <a:solidFill>
                            <a:schemeClr val="tx1"/>
                          </a:solidFill>
                          <a:latin typeface="等线" panose="02010600030101010101" pitchFamily="2" charset="-122"/>
                        </a:defRPr>
                      </a:lvl3pPr>
                      <a:lvl4pPr marL="16002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4pPr>
                      <a:lvl5pPr marL="2057400" indent="-228600" defTabSz="685800">
                        <a:lnSpc>
                          <a:spcPct val="90000"/>
                        </a:lnSpc>
                        <a:spcBef>
                          <a:spcPts val="375"/>
                        </a:spcBef>
                        <a:buFont typeface="Arial" panose="020B0604020202020204" pitchFamily="34" charset="0"/>
                        <a:defRPr sz="1100">
                          <a:solidFill>
                            <a:schemeClr val="tx1"/>
                          </a:solidFill>
                          <a:latin typeface="等线" panose="02010600030101010101" pitchFamily="2" charset="-122"/>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等线"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accent1"/>
                        </a:solidFill>
                        <a:effectLst/>
                        <a:latin typeface="等线" panose="02010600030101010101" pitchFamily="2" charset="-122"/>
                        <a:ea typeface="等线" panose="02010600030101010101" pitchFamily="2" charset="-122"/>
                        <a:cs typeface="Arial" panose="020B0604020202020204" pitchFamily="34" charset="0"/>
                      </a:endParaRPr>
                    </a:p>
                  </a:txBody>
                  <a:tcPr marL="68580" marR="68580" marT="34296" marB="342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781398215"/>
                  </a:ext>
                </a:extLst>
              </a:tr>
            </a:tbl>
          </a:graphicData>
        </a:graphic>
      </p:graphicFrame>
      <p:sp>
        <p:nvSpPr>
          <p:cNvPr id="6" name="Rectangle 5">
            <a:extLst>
              <a:ext uri="{FF2B5EF4-FFF2-40B4-BE49-F238E27FC236}">
                <a16:creationId xmlns:a16="http://schemas.microsoft.com/office/drawing/2014/main" id="{F7FD80A5-3891-4715-BF94-AB6F74DF9A4F}"/>
              </a:ext>
            </a:extLst>
          </p:cNvPr>
          <p:cNvSpPr/>
          <p:nvPr/>
        </p:nvSpPr>
        <p:spPr>
          <a:xfrm>
            <a:off x="1676400" y="76200"/>
            <a:ext cx="4623382" cy="502702"/>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高级检索</a:t>
            </a:r>
            <a:r>
              <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a:t>
            </a:r>
            <a:r>
              <a:rPr kumimoji="0" lang="zh-CN" altLang="en-US"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rPr>
              <a:t>布尔逻辑运算符</a:t>
            </a:r>
            <a:endParaRPr kumimoji="0" lang="en-US" altLang="zh-CN" sz="4000" b="0" i="0" u="none" strike="noStrike" kern="1200" cap="none" spc="0" normalizeH="0" baseline="-25000" noProof="0" dirty="0">
              <a:ln>
                <a:noFill/>
              </a:ln>
              <a:solidFill>
                <a:prstClr val="black"/>
              </a:solidFill>
              <a:effectLst/>
              <a:uLnTx/>
              <a:uFillTx/>
              <a:latin typeface="Times New Roman" panose="02020603050405020304" pitchFamily="18"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60612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CC6B4E92-5DFC-4B22-AC64-7CCDD44AB3A4}"/>
              </a:ext>
            </a:extLst>
          </p:cNvPr>
          <p:cNvSpPr>
            <a:spLocks noGrp="1" noChangeArrowheads="1"/>
          </p:cNvSpPr>
          <p:nvPr>
            <p:ph type="title"/>
          </p:nvPr>
        </p:nvSpPr>
        <p:spPr>
          <a:xfrm>
            <a:off x="2209800" y="457200"/>
            <a:ext cx="6172200" cy="857250"/>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通配符</a:t>
            </a:r>
            <a:endParaRPr lang="en-AU" altLang="zh-CN" sz="3200" dirty="0">
              <a:latin typeface="Arial" panose="020B0604020202020204" pitchFamily="34" charset="0"/>
              <a:ea typeface="宋体" panose="02010600030101010101" pitchFamily="2" charset="-122"/>
            </a:endParaRPr>
          </a:p>
        </p:txBody>
      </p:sp>
      <p:sp>
        <p:nvSpPr>
          <p:cNvPr id="166915" name="Content Placeholder 2">
            <a:extLst>
              <a:ext uri="{FF2B5EF4-FFF2-40B4-BE49-F238E27FC236}">
                <a16:creationId xmlns:a16="http://schemas.microsoft.com/office/drawing/2014/main" id="{8069395D-962D-4A6F-A83A-BBB6790969B6}"/>
              </a:ext>
            </a:extLst>
          </p:cNvPr>
          <p:cNvSpPr>
            <a:spLocks noGrp="1" noChangeArrowheads="1"/>
          </p:cNvSpPr>
          <p:nvPr>
            <p:ph idx="1"/>
          </p:nvPr>
        </p:nvSpPr>
        <p:spPr>
          <a:xfrm>
            <a:off x="1828800" y="1385888"/>
            <a:ext cx="8503920" cy="4862512"/>
          </a:xfrm>
        </p:spPr>
        <p:txBody>
          <a:bodyPr vert="horz" wrap="square" lIns="38576" tIns="19289" rIns="38576" bIns="19289" numCol="1" anchor="t" anchorCtr="0" compatLnSpc="1">
            <a:prstTxWarp prst="textNoShape">
              <a:avLst/>
            </a:prstTxWarp>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截词符号</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用于检索变形体</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a:solidFill>
                  <a:srgbClr val="000080"/>
                </a:solidFill>
                <a:latin typeface="宋体" panose="02010600030101010101" pitchFamily="2" charset="-122"/>
                <a:ea typeface="宋体" panose="02010600030101010101" pitchFamily="2" charset="-122"/>
              </a:rPr>
              <a:t>econ* </a:t>
            </a:r>
            <a:r>
              <a:rPr lang="zh-CN" altLang="en-US" sz="1800" dirty="0">
                <a:latin typeface="宋体" panose="02010600030101010101" pitchFamily="2" charset="-122"/>
                <a:ea typeface="宋体" panose="02010600030101010101" pitchFamily="2" charset="-122"/>
              </a:rPr>
              <a:t>可以检索到</a:t>
            </a:r>
            <a:r>
              <a:rPr lang="en-US" altLang="zh-CN" sz="1800" dirty="0">
                <a:solidFill>
                  <a:srgbClr val="000080"/>
                </a:solidFill>
                <a:latin typeface="宋体" panose="02010600030101010101" pitchFamily="2" charset="-122"/>
                <a:ea typeface="宋体" panose="02010600030101010101" pitchFamily="2" charset="-122"/>
              </a:rPr>
              <a:t>economy, economic, economically, </a:t>
            </a:r>
            <a:r>
              <a:rPr lang="en-US" altLang="zh-CN" sz="1800" dirty="0" err="1">
                <a:solidFill>
                  <a:srgbClr val="000080"/>
                </a:solidFill>
                <a:latin typeface="宋体" panose="02010600030101010101" pitchFamily="2" charset="-122"/>
                <a:ea typeface="宋体" panose="02010600030101010101" pitchFamily="2" charset="-122"/>
              </a:rPr>
              <a:t>etc</a:t>
            </a:r>
            <a:endParaRPr lang="en-US" altLang="zh-CN" sz="1800" dirty="0">
              <a:solidFill>
                <a:srgbClr val="000080"/>
              </a:solidFill>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通配符：适用于一个字母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organi?ation</a:t>
            </a:r>
            <a:r>
              <a:rPr lang="en-US" altLang="zh-CN" sz="1800" dirty="0">
                <a:solidFill>
                  <a:srgbClr val="000080"/>
                </a:solidFill>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可以检索到 </a:t>
            </a:r>
            <a:r>
              <a:rPr lang="en-US" altLang="zh-CN" sz="1800" dirty="0" err="1">
                <a:solidFill>
                  <a:srgbClr val="000080"/>
                </a:solidFill>
                <a:latin typeface="宋体" panose="02010600030101010101" pitchFamily="2" charset="-122"/>
                <a:ea typeface="宋体" panose="02010600030101010101" pitchFamily="2" charset="-122"/>
              </a:rPr>
              <a:t>organi</a:t>
            </a:r>
            <a:r>
              <a:rPr lang="en-US" altLang="zh-CN" sz="1800" u="sng" dirty="0" err="1">
                <a:solidFill>
                  <a:srgbClr val="000080"/>
                </a:solidFill>
                <a:latin typeface="宋体" panose="02010600030101010101" pitchFamily="2" charset="-122"/>
                <a:ea typeface="宋体" panose="02010600030101010101" pitchFamily="2" charset="-122"/>
              </a:rPr>
              <a:t>s</a:t>
            </a:r>
            <a:r>
              <a:rPr lang="en-US" altLang="zh-CN" sz="1800" dirty="0" err="1">
                <a:solidFill>
                  <a:srgbClr val="000080"/>
                </a:solidFill>
                <a:latin typeface="宋体" panose="02010600030101010101" pitchFamily="2" charset="-122"/>
                <a:ea typeface="宋体" panose="02010600030101010101" pitchFamily="2" charset="-122"/>
              </a:rPr>
              <a:t>ation</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a:latin typeface="宋体" panose="02010600030101010101" pitchFamily="2" charset="-122"/>
                <a:ea typeface="宋体" panose="02010600030101010101" pitchFamily="2" charset="-122"/>
              </a:rPr>
              <a:t>or </a:t>
            </a:r>
            <a:r>
              <a:rPr lang="en-US" altLang="zh-CN" sz="1800" dirty="0">
                <a:solidFill>
                  <a:srgbClr val="000080"/>
                </a:solidFill>
                <a:latin typeface="宋体" panose="02010600030101010101" pitchFamily="2" charset="-122"/>
                <a:ea typeface="宋体" panose="02010600030101010101" pitchFamily="2" charset="-122"/>
              </a:rPr>
              <a:t>organi</a:t>
            </a:r>
            <a:r>
              <a:rPr lang="en-US" altLang="zh-CN" sz="1800" u="sng" dirty="0">
                <a:solidFill>
                  <a:srgbClr val="000080"/>
                </a:solidFill>
                <a:latin typeface="宋体" panose="02010600030101010101" pitchFamily="2" charset="-122"/>
                <a:ea typeface="宋体" panose="02010600030101010101" pitchFamily="2" charset="-122"/>
              </a:rPr>
              <a:t>z</a:t>
            </a:r>
            <a:r>
              <a:rPr lang="en-US" altLang="zh-CN" sz="1800" dirty="0">
                <a:solidFill>
                  <a:srgbClr val="000080"/>
                </a:solidFill>
                <a:latin typeface="宋体" panose="02010600030101010101" pitchFamily="2" charset="-122"/>
                <a:ea typeface="宋体" panose="02010600030101010101" pitchFamily="2" charset="-122"/>
              </a:rPr>
              <a:t>ation</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通配符：适用于多个字母</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用于检索英美单词拼写差异</a:t>
            </a:r>
            <a:endParaRPr lang="en-US" altLang="zh-CN" sz="1800" dirty="0">
              <a:latin typeface="宋体" panose="02010600030101010101" pitchFamily="2" charset="-122"/>
              <a:ea typeface="宋体" panose="02010600030101010101" pitchFamily="2" charset="-122"/>
            </a:endParaRPr>
          </a:p>
          <a:p>
            <a:pPr lvl="1" eaLnBrk="1" hangingPunct="1">
              <a:lnSpc>
                <a:spcPct val="150000"/>
              </a:lnSpc>
            </a:pPr>
            <a:r>
              <a:rPr lang="en-US" altLang="zh-CN" sz="1800" dirty="0" err="1">
                <a:solidFill>
                  <a:srgbClr val="000080"/>
                </a:solidFill>
                <a:latin typeface="宋体" panose="02010600030101010101" pitchFamily="2" charset="-122"/>
                <a:ea typeface="宋体" panose="02010600030101010101" pitchFamily="2" charset="-122"/>
              </a:rPr>
              <a:t>behavi#r</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可以检索到 </a:t>
            </a:r>
            <a:r>
              <a:rPr lang="en-US" altLang="zh-CN" sz="1800" dirty="0">
                <a:solidFill>
                  <a:srgbClr val="000080"/>
                </a:solidFill>
                <a:latin typeface="宋体" panose="02010600030101010101" pitchFamily="2" charset="-122"/>
                <a:ea typeface="宋体" panose="02010600030101010101" pitchFamily="2" charset="-122"/>
              </a:rPr>
              <a:t>behavi</a:t>
            </a:r>
            <a:r>
              <a:rPr lang="en-US" altLang="zh-CN" sz="1800" u="sng" dirty="0">
                <a:solidFill>
                  <a:srgbClr val="000080"/>
                </a:solidFill>
                <a:latin typeface="宋体" panose="02010600030101010101" pitchFamily="2" charset="-122"/>
                <a:ea typeface="宋体" panose="02010600030101010101" pitchFamily="2" charset="-122"/>
              </a:rPr>
              <a:t>o</a:t>
            </a:r>
            <a:r>
              <a:rPr lang="en-US" altLang="zh-CN" sz="1800" dirty="0">
                <a:solidFill>
                  <a:srgbClr val="000080"/>
                </a:solidFill>
                <a:latin typeface="宋体" panose="02010600030101010101" pitchFamily="2" charset="-122"/>
                <a:ea typeface="宋体" panose="02010600030101010101" pitchFamily="2" charset="-122"/>
              </a:rPr>
              <a:t>r </a:t>
            </a:r>
            <a:r>
              <a:rPr lang="en-US" altLang="zh-CN" sz="1800" dirty="0">
                <a:latin typeface="宋体" panose="02010600030101010101" pitchFamily="2" charset="-122"/>
                <a:ea typeface="宋体" panose="02010600030101010101" pitchFamily="2" charset="-122"/>
              </a:rPr>
              <a:t>or</a:t>
            </a:r>
            <a:r>
              <a:rPr lang="en-US" altLang="zh-CN" sz="1800" dirty="0">
                <a:solidFill>
                  <a:srgbClr val="000080"/>
                </a:solidFill>
                <a:latin typeface="宋体" panose="02010600030101010101" pitchFamily="2" charset="-122"/>
                <a:ea typeface="宋体" panose="02010600030101010101" pitchFamily="2" charset="-122"/>
              </a:rPr>
              <a:t> </a:t>
            </a:r>
            <a:r>
              <a:rPr lang="en-US" altLang="zh-CN" sz="1800" dirty="0" err="1">
                <a:solidFill>
                  <a:srgbClr val="000080"/>
                </a:solidFill>
                <a:latin typeface="宋体" panose="02010600030101010101" pitchFamily="2" charset="-122"/>
                <a:ea typeface="宋体" panose="02010600030101010101" pitchFamily="2" charset="-122"/>
              </a:rPr>
              <a:t>behavi</a:t>
            </a:r>
            <a:r>
              <a:rPr lang="en-US" altLang="zh-CN" sz="1800" u="sng" dirty="0" err="1">
                <a:solidFill>
                  <a:srgbClr val="000080"/>
                </a:solidFill>
                <a:latin typeface="宋体" panose="02010600030101010101" pitchFamily="2" charset="-122"/>
                <a:ea typeface="宋体" panose="02010600030101010101" pitchFamily="2" charset="-122"/>
              </a:rPr>
              <a:t>ou</a:t>
            </a:r>
            <a:r>
              <a:rPr lang="en-US" altLang="zh-CN" sz="1800" dirty="0" err="1">
                <a:solidFill>
                  <a:srgbClr val="000080"/>
                </a:solidFill>
                <a:latin typeface="宋体" panose="02010600030101010101" pitchFamily="2" charset="-122"/>
                <a:ea typeface="宋体" panose="02010600030101010101" pitchFamily="2" charset="-122"/>
              </a:rPr>
              <a:t>r</a:t>
            </a:r>
            <a:endParaRPr lang="en-US" altLang="zh-CN" sz="1800" dirty="0">
              <a:latin typeface="宋体" panose="02010600030101010101" pitchFamily="2" charset="-122"/>
              <a:ea typeface="宋体" panose="02010600030101010101" pitchFamily="2" charset="-122"/>
            </a:endParaRPr>
          </a:p>
          <a:p>
            <a:pPr eaLnBrk="1" hangingPunct="1">
              <a:lnSpc>
                <a:spcPct val="150000"/>
              </a:lnSpc>
            </a:pPr>
            <a:r>
              <a:rPr lang="zh-CN" altLang="en-US" sz="1800" dirty="0">
                <a:latin typeface="宋体" panose="02010600030101010101" pitchFamily="2" charset="-122"/>
                <a:ea typeface="宋体" panose="02010600030101010101" pitchFamily="2" charset="-122"/>
              </a:rPr>
              <a:t>短语检索（“”）用于检索固定短语</a:t>
            </a:r>
          </a:p>
          <a:p>
            <a:pPr lvl="1" eaLnBrk="1" hangingPunct="1">
              <a:lnSpc>
                <a:spcPct val="150000"/>
              </a:lnSpc>
            </a:pPr>
            <a:r>
              <a:rPr lang="zh-CN" altLang="en-US" sz="1800" dirty="0">
                <a:solidFill>
                  <a:srgbClr val="000080"/>
                </a:solidFill>
                <a:latin typeface="宋体" panose="02010600030101010101" pitchFamily="2" charset="-122"/>
                <a:ea typeface="宋体" panose="02010600030101010101" pitchFamily="2" charset="-122"/>
              </a:rPr>
              <a:t>“</a:t>
            </a:r>
            <a:r>
              <a:rPr lang="en-US" altLang="zh-CN" sz="1800" dirty="0">
                <a:solidFill>
                  <a:srgbClr val="000080"/>
                </a:solidFill>
                <a:latin typeface="宋体" panose="02010600030101010101" pitchFamily="2" charset="-122"/>
                <a:ea typeface="宋体" panose="02010600030101010101" pitchFamily="2" charset="-122"/>
              </a:rPr>
              <a:t>global warming” </a:t>
            </a:r>
            <a:r>
              <a:rPr lang="zh-CN" altLang="en-US" sz="1800" dirty="0">
                <a:solidFill>
                  <a:srgbClr val="000080"/>
                </a:solidFill>
                <a:latin typeface="宋体" panose="02010600030101010101" pitchFamily="2" charset="-122"/>
                <a:ea typeface="宋体" panose="02010600030101010101" pitchFamily="2" charset="-122"/>
              </a:rPr>
              <a:t>可以检索到固定格式的词组，位置顺序保持不变。</a:t>
            </a:r>
            <a:endParaRPr lang="en-AU"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6885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531EB3-BF1B-482F-AD7B-2A2D99AF6A8F}"/>
              </a:ext>
            </a:extLst>
          </p:cNvPr>
          <p:cNvGraphicFramePr>
            <a:graphicFrameLocks noGrp="1"/>
          </p:cNvGraphicFramePr>
          <p:nvPr/>
        </p:nvGraphicFramePr>
        <p:xfrm>
          <a:off x="254000" y="830898"/>
          <a:ext cx="11541760" cy="5693665"/>
        </p:xfrm>
        <a:graphic>
          <a:graphicData uri="http://schemas.openxmlformats.org/drawingml/2006/table">
            <a:tbl>
              <a:tblPr firstRow="1" firstCol="1" bandRow="1">
                <a:tableStyleId>{5C22544A-7EE6-4342-B048-85BDC9FD1C3A}</a:tableStyleId>
              </a:tblPr>
              <a:tblGrid>
                <a:gridCol w="1744088">
                  <a:extLst>
                    <a:ext uri="{9D8B030D-6E8A-4147-A177-3AD203B41FA5}">
                      <a16:colId xmlns:a16="http://schemas.microsoft.com/office/drawing/2014/main" val="3976792867"/>
                    </a:ext>
                  </a:extLst>
                </a:gridCol>
                <a:gridCol w="7785992">
                  <a:extLst>
                    <a:ext uri="{9D8B030D-6E8A-4147-A177-3AD203B41FA5}">
                      <a16:colId xmlns:a16="http://schemas.microsoft.com/office/drawing/2014/main" val="1121476985"/>
                    </a:ext>
                  </a:extLst>
                </a:gridCol>
                <a:gridCol w="2011680">
                  <a:extLst>
                    <a:ext uri="{9D8B030D-6E8A-4147-A177-3AD203B41FA5}">
                      <a16:colId xmlns:a16="http://schemas.microsoft.com/office/drawing/2014/main" val="1770983977"/>
                    </a:ext>
                  </a:extLst>
                </a:gridCol>
              </a:tblGrid>
              <a:tr h="560675">
                <a:tc>
                  <a:txBody>
                    <a:bodyPr/>
                    <a:lstStyle/>
                    <a:p>
                      <a:pPr algn="ctr">
                        <a:spcAft>
                          <a:spcPts val="0"/>
                        </a:spcAft>
                      </a:pPr>
                      <a:r>
                        <a:rPr lang="en-US" sz="1800" kern="0" dirty="0">
                          <a:effectLst/>
                        </a:rPr>
                        <a:t>Searchable Tag</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Description</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tc>
                  <a:txBody>
                    <a:bodyPr/>
                    <a:lstStyle/>
                    <a:p>
                      <a:pPr algn="ctr">
                        <a:spcAft>
                          <a:spcPts val="0"/>
                        </a:spcAft>
                      </a:pPr>
                      <a:r>
                        <a:rPr lang="en-US" sz="1800" kern="0">
                          <a:effectLst/>
                        </a:rPr>
                        <a:t>Example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nchor="ctr"/>
                </a:tc>
                <a:extLst>
                  <a:ext uri="{0D108BD9-81ED-4DB2-BD59-A6C34878D82A}">
                    <a16:rowId xmlns:a16="http://schemas.microsoft.com/office/drawing/2014/main" val="710448907"/>
                  </a:ext>
                </a:extLst>
              </a:tr>
              <a:tr h="560675">
                <a:tc>
                  <a:txBody>
                    <a:bodyPr/>
                    <a:lstStyle/>
                    <a:p>
                      <a:pPr algn="ctr">
                        <a:spcAft>
                          <a:spcPts val="0"/>
                        </a:spcAft>
                      </a:pPr>
                      <a:r>
                        <a:rPr lang="en-US" sz="1800" kern="0" dirty="0">
                          <a:effectLst/>
                        </a:rPr>
                        <a:t>AB</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Abstract </a:t>
                      </a:r>
                      <a:endParaRPr lang="zh-CN" sz="1800" kern="100" dirty="0">
                        <a:effectLst/>
                      </a:endParaRPr>
                    </a:p>
                    <a:p>
                      <a:pPr algn="ctr">
                        <a:spcAft>
                          <a:spcPts val="0"/>
                        </a:spcAft>
                      </a:pPr>
                      <a:r>
                        <a:rPr lang="en-US" sz="1800" kern="0" dirty="0">
                          <a:effectLst/>
                        </a:rPr>
                        <a:t>Performs a keyword search of the abstract summaries.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AB civil liberties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211300612"/>
                  </a:ext>
                </a:extLst>
              </a:tr>
              <a:tr h="560675">
                <a:tc>
                  <a:txBody>
                    <a:bodyPr/>
                    <a:lstStyle/>
                    <a:p>
                      <a:pPr algn="ctr">
                        <a:spcAft>
                          <a:spcPts val="0"/>
                        </a:spcAft>
                      </a:pPr>
                      <a:r>
                        <a:rPr lang="en-US" sz="1800" kern="0" dirty="0">
                          <a:effectLst/>
                        </a:rPr>
                        <a:t>AU</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Author</a:t>
                      </a:r>
                      <a:endParaRPr lang="zh-CN" sz="1800" kern="100" dirty="0">
                        <a:effectLst/>
                      </a:endParaRPr>
                    </a:p>
                    <a:p>
                      <a:pPr algn="ctr">
                        <a:spcAft>
                          <a:spcPts val="0"/>
                        </a:spcAft>
                      </a:pPr>
                      <a:r>
                        <a:rPr lang="en-US" sz="1800" kern="0" dirty="0">
                          <a:effectLst/>
                        </a:rPr>
                        <a:t>Performs a keyword search for any authors of an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AU Rompalske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643171530"/>
                  </a:ext>
                </a:extLst>
              </a:tr>
              <a:tr h="616315">
                <a:tc>
                  <a:txBody>
                    <a:bodyPr/>
                    <a:lstStyle/>
                    <a:p>
                      <a:pPr algn="ctr">
                        <a:spcAft>
                          <a:spcPts val="0"/>
                        </a:spcAft>
                      </a:pPr>
                      <a:r>
                        <a:rPr lang="en-US" sz="1800" kern="0">
                          <a:effectLst/>
                        </a:rPr>
                        <a:t>IS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ISSN </a:t>
                      </a:r>
                      <a:endParaRPr lang="zh-CN" sz="1800" kern="100" dirty="0">
                        <a:effectLst/>
                      </a:endParaRPr>
                    </a:p>
                    <a:p>
                      <a:pPr algn="ctr">
                        <a:spcAft>
                          <a:spcPts val="0"/>
                        </a:spcAft>
                      </a:pPr>
                      <a:r>
                        <a:rPr lang="en-US" sz="1800" kern="0" dirty="0">
                          <a:effectLst/>
                        </a:rPr>
                        <a:t>Performs an exact search for a publication's International Standard Serial Number.</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IS 1040726X</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78665053"/>
                  </a:ext>
                </a:extLst>
              </a:tr>
              <a:tr h="711200">
                <a:tc>
                  <a:txBody>
                    <a:bodyPr/>
                    <a:lstStyle/>
                    <a:p>
                      <a:pPr algn="ctr">
                        <a:spcAft>
                          <a:spcPts val="0"/>
                        </a:spcAft>
                      </a:pPr>
                      <a:r>
                        <a:rPr lang="en-US" sz="1800" kern="0">
                          <a:effectLst/>
                        </a:rPr>
                        <a:t>SO</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Journal Name </a:t>
                      </a:r>
                      <a:endParaRPr lang="zh-CN" sz="1800" kern="100" dirty="0">
                        <a:effectLst/>
                      </a:endParaRPr>
                    </a:p>
                    <a:p>
                      <a:pPr algn="ctr">
                        <a:spcAft>
                          <a:spcPts val="0"/>
                        </a:spcAft>
                      </a:pPr>
                      <a:r>
                        <a:rPr lang="en-US" sz="1800" kern="0" dirty="0">
                          <a:effectLst/>
                        </a:rPr>
                        <a:t>Performs a keyword search for the journal name of the article.</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SO International Journal of Toxicology</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2451457944"/>
                  </a:ext>
                </a:extLst>
              </a:tr>
              <a:tr h="660400">
                <a:tc>
                  <a:txBody>
                    <a:bodyPr/>
                    <a:lstStyle/>
                    <a:p>
                      <a:pPr algn="ctr">
                        <a:spcAft>
                          <a:spcPts val="0"/>
                        </a:spcAft>
                      </a:pPr>
                      <a:r>
                        <a:rPr lang="en-US" sz="1800" kern="0">
                          <a:effectLst/>
                        </a:rPr>
                        <a:t>SU</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Subject  </a:t>
                      </a:r>
                      <a:endParaRPr lang="zh-CN" sz="1800" kern="100" dirty="0">
                        <a:effectLst/>
                      </a:endParaRPr>
                    </a:p>
                    <a:p>
                      <a:pPr algn="ctr">
                        <a:spcAft>
                          <a:spcPts val="0"/>
                        </a:spcAft>
                      </a:pPr>
                      <a:r>
                        <a:rPr lang="en-US" sz="1800" kern="0" dirty="0">
                          <a:effectLst/>
                        </a:rPr>
                        <a:t>Performs a keyword search of the subject headings listed in the records.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a:effectLst/>
                        </a:rPr>
                        <a:t>SU MOTION pictures</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849679689"/>
                  </a:ext>
                </a:extLst>
              </a:tr>
              <a:tr h="640080">
                <a:tc>
                  <a:txBody>
                    <a:bodyPr/>
                    <a:lstStyle/>
                    <a:p>
                      <a:pPr algn="ctr">
                        <a:spcAft>
                          <a:spcPts val="0"/>
                        </a:spcAft>
                      </a:pPr>
                      <a:r>
                        <a:rPr lang="en-US" sz="1800" kern="0">
                          <a:effectLst/>
                        </a:rPr>
                        <a:t>TI</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Title </a:t>
                      </a:r>
                      <a:endParaRPr lang="zh-CN" sz="1800" kern="100" dirty="0">
                        <a:effectLst/>
                      </a:endParaRPr>
                    </a:p>
                    <a:p>
                      <a:pPr algn="ctr">
                        <a:spcAft>
                          <a:spcPts val="0"/>
                        </a:spcAft>
                      </a:pPr>
                      <a:r>
                        <a:rPr lang="en-US" sz="1800" kern="0" dirty="0">
                          <a:effectLst/>
                        </a:rPr>
                        <a:t>Searches keywords in a record's English and non-English title field.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TI Fashion Focus</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1035462023"/>
                  </a:ext>
                </a:extLst>
              </a:tr>
              <a:tr h="1383603">
                <a:tc>
                  <a:txBody>
                    <a:bodyPr/>
                    <a:lstStyle/>
                    <a:p>
                      <a:pPr algn="ctr">
                        <a:spcAft>
                          <a:spcPts val="0"/>
                        </a:spcAft>
                      </a:pPr>
                      <a:r>
                        <a:rPr lang="en-US" sz="1800" kern="0">
                          <a:effectLst/>
                        </a:rPr>
                        <a:t>TX</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All Text </a:t>
                      </a:r>
                      <a:endParaRPr lang="zh-CN" sz="1800" kern="100" dirty="0">
                        <a:effectLst/>
                      </a:endParaRPr>
                    </a:p>
                    <a:p>
                      <a:pPr algn="ctr">
                        <a:spcAft>
                          <a:spcPts val="0"/>
                        </a:spcAft>
                      </a:pPr>
                      <a:r>
                        <a:rPr lang="en-US" sz="1800" kern="0" dirty="0">
                          <a:effectLst/>
                        </a:rPr>
                        <a:t>Performs a keyword search of all the database's searchable fields. Using the TX field code will cause the search to look for the keyword in the full text as well as the citation record.</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tc>
                  <a:txBody>
                    <a:bodyPr/>
                    <a:lstStyle/>
                    <a:p>
                      <a:pPr algn="ctr">
                        <a:spcAft>
                          <a:spcPts val="0"/>
                        </a:spcAft>
                      </a:pPr>
                      <a:r>
                        <a:rPr lang="en-US" sz="1800" kern="0" dirty="0">
                          <a:effectLst/>
                        </a:rPr>
                        <a:t>TX Cronyism</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029" marR="6029" marT="6028" marB="6028"/>
                </a:tc>
                <a:extLst>
                  <a:ext uri="{0D108BD9-81ED-4DB2-BD59-A6C34878D82A}">
                    <a16:rowId xmlns:a16="http://schemas.microsoft.com/office/drawing/2014/main" val="817218936"/>
                  </a:ext>
                </a:extLst>
              </a:tr>
            </a:tbl>
          </a:graphicData>
        </a:graphic>
      </p:graphicFrame>
      <p:sp>
        <p:nvSpPr>
          <p:cNvPr id="167976" name="Title 1">
            <a:extLst>
              <a:ext uri="{FF2B5EF4-FFF2-40B4-BE49-F238E27FC236}">
                <a16:creationId xmlns:a16="http://schemas.microsoft.com/office/drawing/2014/main" id="{CC6E6947-39BD-4BBF-A23E-A44B1FA07480}"/>
              </a:ext>
            </a:extLst>
          </p:cNvPr>
          <p:cNvSpPr>
            <a:spLocks noGrp="1" noChangeArrowheads="1"/>
          </p:cNvSpPr>
          <p:nvPr>
            <p:ph type="title"/>
          </p:nvPr>
        </p:nvSpPr>
        <p:spPr>
          <a:xfrm>
            <a:off x="2209800" y="76200"/>
            <a:ext cx="6172200" cy="592138"/>
          </a:xfrm>
        </p:spPr>
        <p:txBody>
          <a:bodyPr>
            <a:normAutofit/>
          </a:bodyPr>
          <a:lstStyle/>
          <a:p>
            <a:pPr algn="l" eaLnBrk="1" hangingPunct="1"/>
            <a:r>
              <a:rPr lang="zh-CN" altLang="en-US" sz="3200" dirty="0">
                <a:latin typeface="Arial" panose="020B0604020202020204" pitchFamily="34" charset="0"/>
                <a:ea typeface="宋体" panose="02010600030101010101" pitchFamily="2" charset="-122"/>
              </a:rPr>
              <a:t>高级检索</a:t>
            </a:r>
            <a:r>
              <a:rPr lang="en-US" altLang="zh-CN" sz="3200" dirty="0">
                <a:latin typeface="Arial" panose="020B0604020202020204" pitchFamily="34" charset="0"/>
                <a:ea typeface="宋体" panose="02010600030101010101" pitchFamily="2" charset="-122"/>
              </a:rPr>
              <a:t>——</a:t>
            </a:r>
            <a:r>
              <a:rPr lang="zh-CN" altLang="en-US" sz="3200" dirty="0">
                <a:latin typeface="Arial" panose="020B0604020202020204" pitchFamily="34" charset="0"/>
                <a:ea typeface="宋体" panose="02010600030101010101" pitchFamily="2" charset="-122"/>
              </a:rPr>
              <a:t>字段</a:t>
            </a:r>
            <a:endParaRPr lang="en-AU" altLang="zh-CN" sz="32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7340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9756BFFE-289D-4C0A-B8ED-B223C9A8B8E9}"/>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A5B07921-F66C-4851-9FF9-BE0F37A0C966}"/>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B75929FF-9978-4CF1-A6CE-14C0055D637C}"/>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BAF6FBA9-4580-4E41-BBB1-28F516F1BFCF}"/>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60990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7E8BE7F-4922-4F32-B049-053B718C4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656" y="747131"/>
            <a:ext cx="7937344" cy="6126809"/>
          </a:xfrm>
          <a:prstGeom prst="rect">
            <a:avLst/>
          </a:prstGeom>
          <a:ln>
            <a:solidFill>
              <a:schemeClr val="bg1">
                <a:lumMod val="75000"/>
              </a:schemeClr>
            </a:solidFill>
          </a:ln>
        </p:spPr>
      </p:pic>
      <p:grpSp>
        <p:nvGrpSpPr>
          <p:cNvPr id="8" name="그룹 37">
            <a:extLst>
              <a:ext uri="{FF2B5EF4-FFF2-40B4-BE49-F238E27FC236}">
                <a16:creationId xmlns:a16="http://schemas.microsoft.com/office/drawing/2014/main" id="{BB5631E5-7B07-4D24-BF14-1F57B4B9C576}"/>
              </a:ext>
            </a:extLst>
          </p:cNvPr>
          <p:cNvGrpSpPr>
            <a:grpSpLocks/>
          </p:cNvGrpSpPr>
          <p:nvPr/>
        </p:nvGrpSpPr>
        <p:grpSpPr bwMode="auto">
          <a:xfrm>
            <a:off x="8983465" y="1506615"/>
            <a:ext cx="312738" cy="307975"/>
            <a:chOff x="4224660" y="1060284"/>
            <a:chExt cx="312945" cy="307777"/>
          </a:xfrm>
        </p:grpSpPr>
        <p:sp>
          <p:nvSpPr>
            <p:cNvPr id="9" name="타원 69">
              <a:extLst>
                <a:ext uri="{FF2B5EF4-FFF2-40B4-BE49-F238E27FC236}">
                  <a16:creationId xmlns:a16="http://schemas.microsoft.com/office/drawing/2014/main" id="{ABBC5537-8190-43A2-8F7B-876C5440F3E9}"/>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TextBox 9">
              <a:extLst>
                <a:ext uri="{FF2B5EF4-FFF2-40B4-BE49-F238E27FC236}">
                  <a16:creationId xmlns:a16="http://schemas.microsoft.com/office/drawing/2014/main" id="{501883CE-5A46-4549-A236-14B2A5663185}"/>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1" name="그룹 37">
            <a:extLst>
              <a:ext uri="{FF2B5EF4-FFF2-40B4-BE49-F238E27FC236}">
                <a16:creationId xmlns:a16="http://schemas.microsoft.com/office/drawing/2014/main" id="{939C6937-F386-4ACF-B5AE-AF4F542E428D}"/>
              </a:ext>
            </a:extLst>
          </p:cNvPr>
          <p:cNvGrpSpPr>
            <a:grpSpLocks/>
          </p:cNvGrpSpPr>
          <p:nvPr/>
        </p:nvGrpSpPr>
        <p:grpSpPr bwMode="auto">
          <a:xfrm>
            <a:off x="9211309" y="6247301"/>
            <a:ext cx="312738" cy="307975"/>
            <a:chOff x="4214493" y="1070437"/>
            <a:chExt cx="312945" cy="307777"/>
          </a:xfrm>
        </p:grpSpPr>
        <p:sp>
          <p:nvSpPr>
            <p:cNvPr id="12" name="타원 72">
              <a:extLst>
                <a:ext uri="{FF2B5EF4-FFF2-40B4-BE49-F238E27FC236}">
                  <a16:creationId xmlns:a16="http://schemas.microsoft.com/office/drawing/2014/main" id="{9034AB33-3C96-4376-9E9D-7CFB18DE02A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3" name="TextBox 12">
              <a:extLst>
                <a:ext uri="{FF2B5EF4-FFF2-40B4-BE49-F238E27FC236}">
                  <a16:creationId xmlns:a16="http://schemas.microsoft.com/office/drawing/2014/main" id="{703AD6A5-3234-462A-B0ED-9884CA08DD4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76ABACD9-6B3A-476E-B7A8-AC7C216D7271}"/>
              </a:ext>
            </a:extLst>
          </p:cNvPr>
          <p:cNvGrpSpPr>
            <a:grpSpLocks/>
          </p:cNvGrpSpPr>
          <p:nvPr/>
        </p:nvGrpSpPr>
        <p:grpSpPr bwMode="auto">
          <a:xfrm>
            <a:off x="967642" y="925207"/>
            <a:ext cx="312738" cy="307975"/>
            <a:chOff x="4219577" y="1065362"/>
            <a:chExt cx="312945" cy="307777"/>
          </a:xfrm>
          <a:solidFill>
            <a:schemeClr val="accent5"/>
          </a:solidFill>
        </p:grpSpPr>
        <p:sp>
          <p:nvSpPr>
            <p:cNvPr id="16" name="타원 75">
              <a:extLst>
                <a:ext uri="{FF2B5EF4-FFF2-40B4-BE49-F238E27FC236}">
                  <a16:creationId xmlns:a16="http://schemas.microsoft.com/office/drawing/2014/main" id="{1124854E-8078-4761-BA95-5200E5E3469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17D97BF7-19F1-4875-A468-FE84CB71A12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FCC1C957-3FE4-4612-9887-FB578617AE0F}"/>
              </a:ext>
            </a:extLst>
          </p:cNvPr>
          <p:cNvGrpSpPr>
            <a:grpSpLocks/>
          </p:cNvGrpSpPr>
          <p:nvPr/>
        </p:nvGrpSpPr>
        <p:grpSpPr bwMode="auto">
          <a:xfrm>
            <a:off x="965737" y="1253094"/>
            <a:ext cx="312738" cy="307975"/>
            <a:chOff x="4217671" y="1063458"/>
            <a:chExt cx="312945" cy="307777"/>
          </a:xfrm>
        </p:grpSpPr>
        <p:sp>
          <p:nvSpPr>
            <p:cNvPr id="19" name="타원 78">
              <a:extLst>
                <a:ext uri="{FF2B5EF4-FFF2-40B4-BE49-F238E27FC236}">
                  <a16:creationId xmlns:a16="http://schemas.microsoft.com/office/drawing/2014/main" id="{AEFEECD6-CE68-4C00-ABC9-FE2B5BE76F6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26700CE-DA89-496C-9C4E-AEF3B7810F85}"/>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1" name="TextBox 20">
            <a:extLst>
              <a:ext uri="{FF2B5EF4-FFF2-40B4-BE49-F238E27FC236}">
                <a16:creationId xmlns:a16="http://schemas.microsoft.com/office/drawing/2014/main" id="{1A4CFC13-DD38-4A5B-BF1B-B1D150ED70AD}"/>
              </a:ext>
            </a:extLst>
          </p:cNvPr>
          <p:cNvSpPr txBox="1"/>
          <p:nvPr/>
        </p:nvSpPr>
        <p:spPr>
          <a:xfrm>
            <a:off x="1352590" y="883762"/>
            <a:ext cx="2667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点击篇名查看文章详情</a:t>
            </a:r>
          </a:p>
        </p:txBody>
      </p:sp>
      <p:sp>
        <p:nvSpPr>
          <p:cNvPr id="22" name="TextBox 21">
            <a:extLst>
              <a:ext uri="{FF2B5EF4-FFF2-40B4-BE49-F238E27FC236}">
                <a16:creationId xmlns:a16="http://schemas.microsoft.com/office/drawing/2014/main" id="{B782AD02-5575-4DD9-B685-585DD9518F28}"/>
              </a:ext>
            </a:extLst>
          </p:cNvPr>
          <p:cNvSpPr txBox="1"/>
          <p:nvPr/>
        </p:nvSpPr>
        <p:spPr>
          <a:xfrm>
            <a:off x="1352589" y="1234070"/>
            <a:ext cx="2667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点击全文链接查看全文</a:t>
            </a:r>
          </a:p>
        </p:txBody>
      </p:sp>
      <p:grpSp>
        <p:nvGrpSpPr>
          <p:cNvPr id="23" name="그룹 37">
            <a:extLst>
              <a:ext uri="{FF2B5EF4-FFF2-40B4-BE49-F238E27FC236}">
                <a16:creationId xmlns:a16="http://schemas.microsoft.com/office/drawing/2014/main" id="{749CADAD-8FAF-4380-85DB-435816FBF0E6}"/>
              </a:ext>
            </a:extLst>
          </p:cNvPr>
          <p:cNvGrpSpPr>
            <a:grpSpLocks/>
          </p:cNvGrpSpPr>
          <p:nvPr/>
        </p:nvGrpSpPr>
        <p:grpSpPr bwMode="auto">
          <a:xfrm>
            <a:off x="11349441" y="538470"/>
            <a:ext cx="312738" cy="307975"/>
            <a:chOff x="4214493" y="1070437"/>
            <a:chExt cx="312945" cy="307777"/>
          </a:xfrm>
        </p:grpSpPr>
        <p:sp>
          <p:nvSpPr>
            <p:cNvPr id="24" name="타원 72">
              <a:extLst>
                <a:ext uri="{FF2B5EF4-FFF2-40B4-BE49-F238E27FC236}">
                  <a16:creationId xmlns:a16="http://schemas.microsoft.com/office/drawing/2014/main" id="{67A247E3-ACA8-414E-B069-CDAABBE0CBD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6CA41DB7-3125-4992-950E-2E98BD4097B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C42D9C0A-772D-48C0-B913-2359C67F70E8}"/>
              </a:ext>
            </a:extLst>
          </p:cNvPr>
          <p:cNvGrpSpPr>
            <a:grpSpLocks/>
          </p:cNvGrpSpPr>
          <p:nvPr/>
        </p:nvGrpSpPr>
        <p:grpSpPr bwMode="auto">
          <a:xfrm>
            <a:off x="11625031" y="4230565"/>
            <a:ext cx="312738" cy="307975"/>
            <a:chOff x="4214493" y="1070437"/>
            <a:chExt cx="312945" cy="307777"/>
          </a:xfrm>
        </p:grpSpPr>
        <p:sp>
          <p:nvSpPr>
            <p:cNvPr id="27" name="타원 72">
              <a:extLst>
                <a:ext uri="{FF2B5EF4-FFF2-40B4-BE49-F238E27FC236}">
                  <a16:creationId xmlns:a16="http://schemas.microsoft.com/office/drawing/2014/main" id="{E900C436-A89A-4637-957B-9D428A855D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5495C301-9249-4BE9-8E50-9E811BF82AD2}"/>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5D418211-2CA9-4293-9FB1-6386FDAE2EBC}"/>
              </a:ext>
            </a:extLst>
          </p:cNvPr>
          <p:cNvGrpSpPr>
            <a:grpSpLocks/>
          </p:cNvGrpSpPr>
          <p:nvPr/>
        </p:nvGrpSpPr>
        <p:grpSpPr bwMode="auto">
          <a:xfrm>
            <a:off x="965737" y="1645735"/>
            <a:ext cx="312738" cy="307975"/>
            <a:chOff x="4217671" y="1063458"/>
            <a:chExt cx="312945" cy="307777"/>
          </a:xfrm>
        </p:grpSpPr>
        <p:sp>
          <p:nvSpPr>
            <p:cNvPr id="34" name="타원 78">
              <a:extLst>
                <a:ext uri="{FF2B5EF4-FFF2-40B4-BE49-F238E27FC236}">
                  <a16:creationId xmlns:a16="http://schemas.microsoft.com/office/drawing/2014/main" id="{CF15F511-7897-4DBC-88D8-3FA26186317A}"/>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BF7BFD8-D7B2-4D8E-9E66-3BB80417E56F}"/>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6" name="TextBox 35">
            <a:extLst>
              <a:ext uri="{FF2B5EF4-FFF2-40B4-BE49-F238E27FC236}">
                <a16:creationId xmlns:a16="http://schemas.microsoft.com/office/drawing/2014/main" id="{2B7E9C01-5EAB-40AB-BB1D-14557DCCA66E}"/>
              </a:ext>
            </a:extLst>
          </p:cNvPr>
          <p:cNvSpPr txBox="1"/>
          <p:nvPr/>
        </p:nvSpPr>
        <p:spPr>
          <a:xfrm>
            <a:off x="1352590" y="1626711"/>
            <a:ext cx="26671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保存检索结果或检索式</a:t>
            </a:r>
          </a:p>
        </p:txBody>
      </p:sp>
      <p:grpSp>
        <p:nvGrpSpPr>
          <p:cNvPr id="37" name="그룹 37">
            <a:extLst>
              <a:ext uri="{FF2B5EF4-FFF2-40B4-BE49-F238E27FC236}">
                <a16:creationId xmlns:a16="http://schemas.microsoft.com/office/drawing/2014/main" id="{531E1997-768C-4A4C-B716-88C5C3A0732B}"/>
              </a:ext>
            </a:extLst>
          </p:cNvPr>
          <p:cNvGrpSpPr>
            <a:grpSpLocks/>
          </p:cNvGrpSpPr>
          <p:nvPr/>
        </p:nvGrpSpPr>
        <p:grpSpPr bwMode="auto">
          <a:xfrm>
            <a:off x="970092" y="5543749"/>
            <a:ext cx="312738" cy="307975"/>
            <a:chOff x="4217671" y="1063458"/>
            <a:chExt cx="312945" cy="307777"/>
          </a:xfrm>
        </p:grpSpPr>
        <p:sp>
          <p:nvSpPr>
            <p:cNvPr id="38" name="타원 78">
              <a:extLst>
                <a:ext uri="{FF2B5EF4-FFF2-40B4-BE49-F238E27FC236}">
                  <a16:creationId xmlns:a16="http://schemas.microsoft.com/office/drawing/2014/main" id="{07EB89FC-568A-4239-A94C-F247E001791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999070AD-A3C5-4C05-85F3-700D0F07189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BAA2EC95-3B9C-4E9E-951F-4E7466D8B83A}"/>
              </a:ext>
            </a:extLst>
          </p:cNvPr>
          <p:cNvSpPr txBox="1"/>
          <p:nvPr/>
        </p:nvSpPr>
        <p:spPr>
          <a:xfrm>
            <a:off x="1356945" y="5524725"/>
            <a:ext cx="22148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保存单篇文章</a:t>
            </a:r>
            <a:r>
              <a:rPr lang="zh-CN" altLang="en-US" dirty="0">
                <a:solidFill>
                  <a:prstClr val="black"/>
                </a:solidFill>
                <a:latin typeface="Calibri"/>
                <a:ea typeface="宋体" panose="02010600030101010101" pitchFamily="2" charset="-122"/>
              </a:rPr>
              <a:t>至文件夹</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4" name="Picture 3">
            <a:extLst>
              <a:ext uri="{FF2B5EF4-FFF2-40B4-BE49-F238E27FC236}">
                <a16:creationId xmlns:a16="http://schemas.microsoft.com/office/drawing/2014/main" id="{76424C2F-463D-4A43-A5E2-AF2CC1CF6B9E}"/>
              </a:ext>
            </a:extLst>
          </p:cNvPr>
          <p:cNvPicPr>
            <a:picLocks noChangeAspect="1"/>
          </p:cNvPicPr>
          <p:nvPr/>
        </p:nvPicPr>
        <p:blipFill>
          <a:blip r:embed="rId3"/>
          <a:stretch>
            <a:fillRect/>
          </a:stretch>
        </p:blipFill>
        <p:spPr>
          <a:xfrm>
            <a:off x="1352589" y="2113279"/>
            <a:ext cx="2482978" cy="3118010"/>
          </a:xfrm>
          <a:prstGeom prst="rect">
            <a:avLst/>
          </a:prstGeom>
          <a:ln>
            <a:solidFill>
              <a:schemeClr val="bg1">
                <a:lumMod val="75000"/>
              </a:schemeClr>
            </a:solidFill>
          </a:ln>
        </p:spPr>
      </p:pic>
      <p:sp>
        <p:nvSpPr>
          <p:cNvPr id="42" name="TextBox 41">
            <a:extLst>
              <a:ext uri="{FF2B5EF4-FFF2-40B4-BE49-F238E27FC236}">
                <a16:creationId xmlns:a16="http://schemas.microsoft.com/office/drawing/2014/main" id="{EFFDB9C9-87CD-4415-A0DC-6BBC6DB65EFE}"/>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Reading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037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A42A7DBD-F1E4-4EAF-A5E7-F9ED8C75F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442" y="720399"/>
            <a:ext cx="9509760" cy="4623445"/>
          </a:xfrm>
          <a:prstGeom prst="rect">
            <a:avLst/>
          </a:prstGeom>
          <a:ln>
            <a:solidFill>
              <a:schemeClr val="bg1">
                <a:lumMod val="75000"/>
              </a:schemeClr>
            </a:solidFill>
          </a:ln>
        </p:spPr>
      </p:pic>
      <p:grpSp>
        <p:nvGrpSpPr>
          <p:cNvPr id="4" name="그룹 37">
            <a:extLst>
              <a:ext uri="{FF2B5EF4-FFF2-40B4-BE49-F238E27FC236}">
                <a16:creationId xmlns:a16="http://schemas.microsoft.com/office/drawing/2014/main" id="{5BCC9515-EFA2-42CD-8887-DF9F76191979}"/>
              </a:ext>
            </a:extLst>
          </p:cNvPr>
          <p:cNvGrpSpPr>
            <a:grpSpLocks/>
          </p:cNvGrpSpPr>
          <p:nvPr/>
        </p:nvGrpSpPr>
        <p:grpSpPr bwMode="auto">
          <a:xfrm>
            <a:off x="3667863" y="1206181"/>
            <a:ext cx="312738" cy="307975"/>
            <a:chOff x="4224660" y="1060284"/>
            <a:chExt cx="312945" cy="307777"/>
          </a:xfrm>
        </p:grpSpPr>
        <p:sp>
          <p:nvSpPr>
            <p:cNvPr id="5" name="타원 69">
              <a:extLst>
                <a:ext uri="{FF2B5EF4-FFF2-40B4-BE49-F238E27FC236}">
                  <a16:creationId xmlns:a16="http://schemas.microsoft.com/office/drawing/2014/main" id="{B44041B0-1AB4-4EDE-A8DA-7105C9CAC24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ABE86E7E-392B-4CBB-9C63-7A8175A8E5C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E899B886-1218-4DF0-9405-868383650777}"/>
              </a:ext>
            </a:extLst>
          </p:cNvPr>
          <p:cNvGrpSpPr>
            <a:grpSpLocks/>
          </p:cNvGrpSpPr>
          <p:nvPr/>
        </p:nvGrpSpPr>
        <p:grpSpPr bwMode="auto">
          <a:xfrm>
            <a:off x="7156504" y="3121025"/>
            <a:ext cx="312738" cy="307975"/>
            <a:chOff x="4214493" y="1070437"/>
            <a:chExt cx="312945" cy="307777"/>
          </a:xfrm>
        </p:grpSpPr>
        <p:sp>
          <p:nvSpPr>
            <p:cNvPr id="8" name="타원 72">
              <a:extLst>
                <a:ext uri="{FF2B5EF4-FFF2-40B4-BE49-F238E27FC236}">
                  <a16:creationId xmlns:a16="http://schemas.microsoft.com/office/drawing/2014/main" id="{554B91CF-7030-4314-86BE-E41FFE7BED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09A94D70-D963-419A-97BB-2CFEE215C5D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10D15742-5DE8-4E39-9024-BB127F99A928}"/>
              </a:ext>
            </a:extLst>
          </p:cNvPr>
          <p:cNvGrpSpPr>
            <a:grpSpLocks/>
          </p:cNvGrpSpPr>
          <p:nvPr/>
        </p:nvGrpSpPr>
        <p:grpSpPr bwMode="auto">
          <a:xfrm>
            <a:off x="10924011" y="712143"/>
            <a:ext cx="312738" cy="307975"/>
            <a:chOff x="4214493" y="1070437"/>
            <a:chExt cx="312945" cy="307777"/>
          </a:xfrm>
        </p:grpSpPr>
        <p:sp>
          <p:nvSpPr>
            <p:cNvPr id="11" name="타원 72">
              <a:extLst>
                <a:ext uri="{FF2B5EF4-FFF2-40B4-BE49-F238E27FC236}">
                  <a16:creationId xmlns:a16="http://schemas.microsoft.com/office/drawing/2014/main" id="{5ED59097-FD9D-4028-ADFD-39778E825CB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36FB380-5FE0-487B-AC17-60A74CE6F9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 Box 43">
            <a:extLst>
              <a:ext uri="{FF2B5EF4-FFF2-40B4-BE49-F238E27FC236}">
                <a16:creationId xmlns:a16="http://schemas.microsoft.com/office/drawing/2014/main" id="{F798299B-C06D-4E10-80CF-0FAFE116C152}"/>
              </a:ext>
            </a:extLst>
          </p:cNvPr>
          <p:cNvSpPr txBox="1">
            <a:spLocks noChangeArrowheads="1"/>
          </p:cNvSpPr>
          <p:nvPr/>
        </p:nvSpPr>
        <p:spPr bwMode="auto">
          <a:xfrm>
            <a:off x="993988" y="3528081"/>
            <a:ext cx="2673875" cy="115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rPr>
              <a:t>全文链接</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mn-cs"/>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点击超链接进行检索</a:t>
            </a:r>
            <a:r>
              <a:rPr kumimoji="0" lang="ko-KR" altLang="en-US"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endPar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a:p>
            <a:pPr marL="0" marR="0" lvl="1" indent="0" algn="l"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kumimoji="0" lang="en-US" altLang="ko-KR" sz="1600" b="0" i="0" u="none" strike="noStrike" kern="1200" cap="none" spc="0" normalizeH="0" baseline="0" noProof="0" dirty="0">
                <a:ln>
                  <a:noFill/>
                </a:ln>
                <a:solidFill>
                  <a:srgbClr val="404040"/>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zh-CN" altLang="en-US"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实用工具</a:t>
            </a:r>
            <a:endParaRPr kumimoji="0" lang="en-US" altLang="ko-KR" sz="1600" b="0" i="0" u="none" strike="noStrike" kern="1200" cap="none" spc="0" normalizeH="0" baseline="0" noProof="0" dirty="0">
              <a:ln>
                <a:noFill/>
              </a:ln>
              <a:solidFill>
                <a:prstClr val="black"/>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grpSp>
        <p:nvGrpSpPr>
          <p:cNvPr id="17" name="그룹 37">
            <a:extLst>
              <a:ext uri="{FF2B5EF4-FFF2-40B4-BE49-F238E27FC236}">
                <a16:creationId xmlns:a16="http://schemas.microsoft.com/office/drawing/2014/main" id="{EA388652-945F-4F5B-997C-29D9804DA0C2}"/>
              </a:ext>
            </a:extLst>
          </p:cNvPr>
          <p:cNvGrpSpPr>
            <a:grpSpLocks/>
          </p:cNvGrpSpPr>
          <p:nvPr/>
        </p:nvGrpSpPr>
        <p:grpSpPr bwMode="auto">
          <a:xfrm>
            <a:off x="933244" y="3639916"/>
            <a:ext cx="312738" cy="307975"/>
            <a:chOff x="4219577" y="1065362"/>
            <a:chExt cx="312945" cy="307777"/>
          </a:xfrm>
        </p:grpSpPr>
        <p:sp>
          <p:nvSpPr>
            <p:cNvPr id="18" name="타원 60">
              <a:extLst>
                <a:ext uri="{FF2B5EF4-FFF2-40B4-BE49-F238E27FC236}">
                  <a16:creationId xmlns:a16="http://schemas.microsoft.com/office/drawing/2014/main" id="{CB5B5D39-5777-4B9F-8230-23B974C43DD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B7CCE078-066B-452A-BFFD-D61E2E0DF9CC}"/>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D19CB4ED-8FD5-470C-8EE1-21919A31E72F}"/>
              </a:ext>
            </a:extLst>
          </p:cNvPr>
          <p:cNvGrpSpPr>
            <a:grpSpLocks/>
          </p:cNvGrpSpPr>
          <p:nvPr/>
        </p:nvGrpSpPr>
        <p:grpSpPr bwMode="auto">
          <a:xfrm>
            <a:off x="933244" y="4011067"/>
            <a:ext cx="312738" cy="307975"/>
            <a:chOff x="4219577" y="1065362"/>
            <a:chExt cx="312945" cy="307777"/>
          </a:xfrm>
        </p:grpSpPr>
        <p:sp>
          <p:nvSpPr>
            <p:cNvPr id="21" name="타원 68">
              <a:extLst>
                <a:ext uri="{FF2B5EF4-FFF2-40B4-BE49-F238E27FC236}">
                  <a16:creationId xmlns:a16="http://schemas.microsoft.com/office/drawing/2014/main" id="{BCBA5990-7A3E-4664-AAE6-DBD0C1A3B9F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7FB4C4E9-726E-4DB6-A96D-042E8BE38D82}"/>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616196EC-C8AA-465F-9F48-13C1A58F8C86}"/>
              </a:ext>
            </a:extLst>
          </p:cNvPr>
          <p:cNvGrpSpPr>
            <a:grpSpLocks/>
          </p:cNvGrpSpPr>
          <p:nvPr/>
        </p:nvGrpSpPr>
        <p:grpSpPr bwMode="auto">
          <a:xfrm>
            <a:off x="933244" y="4382218"/>
            <a:ext cx="312738" cy="307975"/>
            <a:chOff x="4219577" y="1065362"/>
            <a:chExt cx="312945" cy="307777"/>
          </a:xfrm>
        </p:grpSpPr>
        <p:sp>
          <p:nvSpPr>
            <p:cNvPr id="24" name="타원 71">
              <a:extLst>
                <a:ext uri="{FF2B5EF4-FFF2-40B4-BE49-F238E27FC236}">
                  <a16:creationId xmlns:a16="http://schemas.microsoft.com/office/drawing/2014/main" id="{8A4AF0A8-33A0-4CAE-A251-EE711050D6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2CA8F206-B59B-4C16-9B64-7356FB580579}"/>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7" name="TextBox 26">
            <a:extLst>
              <a:ext uri="{FF2B5EF4-FFF2-40B4-BE49-F238E27FC236}">
                <a16:creationId xmlns:a16="http://schemas.microsoft.com/office/drawing/2014/main" id="{88442FEA-9BCE-4A12-965A-A372D5C7141C}"/>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Reading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20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2895600" y="473336"/>
            <a:ext cx="4267200" cy="1023710"/>
          </a:xfrm>
        </p:spPr>
        <p:txBody>
          <a:bodyPr/>
          <a:lstStyle/>
          <a:p>
            <a:r>
              <a:rPr lang="zh-CN" altLang="en-US" dirty="0"/>
              <a:t>目录</a:t>
            </a:r>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2895600" y="1631981"/>
            <a:ext cx="5715000" cy="4351338"/>
          </a:xfrm>
        </p:spPr>
        <p:txBody>
          <a:bodyPr/>
          <a:lstStyle/>
          <a:p>
            <a:r>
              <a:rPr lang="zh-CN" altLang="en-US" dirty="0"/>
              <a:t>数据库介绍</a:t>
            </a:r>
            <a:endParaRPr lang="en-US" altLang="zh-CN" dirty="0"/>
          </a:p>
          <a:p>
            <a:r>
              <a:rPr lang="en-US" altLang="zh-CN" dirty="0"/>
              <a:t>EBSCOhost</a:t>
            </a:r>
            <a:r>
              <a:rPr lang="zh-CN" altLang="zh-CN" dirty="0"/>
              <a:t>平台操作指南</a:t>
            </a:r>
            <a:endParaRPr lang="en-US" altLang="zh-CN" dirty="0"/>
          </a:p>
          <a:p>
            <a:pPr marL="396000">
              <a:buFont typeface="Wingdings" panose="05000000000000000000" pitchFamily="2" charset="2"/>
              <a:buChar char="Ø"/>
            </a:pPr>
            <a:r>
              <a:rPr lang="zh-CN" altLang="en-US" sz="2000" dirty="0"/>
              <a:t>基本检索</a:t>
            </a:r>
            <a:endParaRPr lang="en-US" altLang="zh-CN" sz="2000" dirty="0"/>
          </a:p>
          <a:p>
            <a:pPr marL="396000">
              <a:buFont typeface="Wingdings" panose="05000000000000000000" pitchFamily="2" charset="2"/>
              <a:buChar char="Ø"/>
            </a:pPr>
            <a:r>
              <a:rPr lang="zh-CN" altLang="en-US" sz="2000" dirty="0"/>
              <a:t>高级检索技巧</a:t>
            </a:r>
            <a:endParaRPr lang="en-US" altLang="zh-CN" sz="2000" dirty="0"/>
          </a:p>
          <a:p>
            <a:pPr marL="396000">
              <a:buFont typeface="Wingdings" panose="05000000000000000000" pitchFamily="2" charset="2"/>
              <a:buChar char="Ø"/>
            </a:pPr>
            <a:r>
              <a:rPr lang="zh-CN" altLang="en-US" sz="2000" dirty="0"/>
              <a:t>工具的运用</a:t>
            </a:r>
            <a:endParaRPr lang="en-US" altLang="zh-CN" sz="2000" dirty="0"/>
          </a:p>
          <a:p>
            <a:pPr marL="396000">
              <a:buFont typeface="Wingdings" panose="05000000000000000000" pitchFamily="2" charset="2"/>
              <a:buChar char="Ø"/>
            </a:pPr>
            <a:r>
              <a:rPr lang="zh-CN" altLang="zh-CN" sz="2000" dirty="0"/>
              <a:t>期刊检索及创建期刊提醒</a:t>
            </a:r>
            <a:endParaRPr lang="en-US" altLang="zh-CN" sz="2000" dirty="0"/>
          </a:p>
          <a:p>
            <a:pPr marL="396000">
              <a:buFont typeface="Wingdings" panose="05000000000000000000" pitchFamily="2" charset="2"/>
              <a:buChar char="Ø"/>
            </a:pPr>
            <a:r>
              <a:rPr lang="zh-CN" altLang="en-US" sz="2000" dirty="0"/>
              <a:t>个人文件夹</a:t>
            </a:r>
            <a:endParaRPr lang="en-US" altLang="zh-CN" sz="2000" dirty="0"/>
          </a:p>
          <a:p>
            <a:pPr marL="396000">
              <a:buFont typeface="Wingdings" panose="05000000000000000000" pitchFamily="2" charset="2"/>
              <a:buChar char="Ø"/>
            </a:pPr>
            <a:r>
              <a:rPr lang="zh-CN" altLang="en-US" sz="2000" dirty="0"/>
              <a:t>查找非刊资源</a:t>
            </a:r>
            <a:endParaRPr lang="en-US" altLang="zh-CN" sz="2000" dirty="0"/>
          </a:p>
          <a:p>
            <a:r>
              <a:rPr lang="zh-CN" altLang="en-US" dirty="0"/>
              <a:t>支持网站</a:t>
            </a:r>
          </a:p>
        </p:txBody>
      </p:sp>
    </p:spTree>
    <p:extLst>
      <p:ext uri="{BB962C8B-B14F-4D97-AF65-F5344CB8AC3E}">
        <p14:creationId xmlns:p14="http://schemas.microsoft.com/office/powerpoint/2010/main" val="12145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BE31FD5-17CE-47CE-9D07-5E8AA2AD7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579" y="2278353"/>
            <a:ext cx="632298" cy="76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직사각형 16">
            <a:extLst>
              <a:ext uri="{FF2B5EF4-FFF2-40B4-BE49-F238E27FC236}">
                <a16:creationId xmlns:a16="http://schemas.microsoft.com/office/drawing/2014/main" id="{B14E4AEB-DE85-441E-847D-9D5801666C42}"/>
              </a:ext>
            </a:extLst>
          </p:cNvPr>
          <p:cNvSpPr/>
          <p:nvPr/>
        </p:nvSpPr>
        <p:spPr>
          <a:xfrm>
            <a:off x="10445959" y="2265654"/>
            <a:ext cx="637378" cy="7715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cxnSp>
        <p:nvCxnSpPr>
          <p:cNvPr id="6" name="직선 연결선 5">
            <a:extLst>
              <a:ext uri="{FF2B5EF4-FFF2-40B4-BE49-F238E27FC236}">
                <a16:creationId xmlns:a16="http://schemas.microsoft.com/office/drawing/2014/main" id="{0317A4E8-DB50-437F-8896-400DF5BE7E87}"/>
              </a:ext>
            </a:extLst>
          </p:cNvPr>
          <p:cNvCxnSpPr>
            <a:cxnSpLocks/>
          </p:cNvCxnSpPr>
          <p:nvPr/>
        </p:nvCxnSpPr>
        <p:spPr>
          <a:xfrm flipV="1">
            <a:off x="9980430" y="2644719"/>
            <a:ext cx="411521" cy="258536"/>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AutoShape 12">
            <a:extLst>
              <a:ext uri="{FF2B5EF4-FFF2-40B4-BE49-F238E27FC236}">
                <a16:creationId xmlns:a16="http://schemas.microsoft.com/office/drawing/2014/main" id="{8AD9F20F-C490-4496-8493-FD203A0CAECE}"/>
              </a:ext>
            </a:extLst>
          </p:cNvPr>
          <p:cNvSpPr>
            <a:spLocks noChangeArrowheads="1"/>
          </p:cNvSpPr>
          <p:nvPr/>
        </p:nvSpPr>
        <p:spPr bwMode="auto">
          <a:xfrm>
            <a:off x="9980541" y="3330745"/>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引文格式</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C4B7F03E-E005-4C57-A5B3-27F0321B869A}"/>
              </a:ext>
            </a:extLst>
          </p:cNvPr>
          <p:cNvSpPr/>
          <p:nvPr/>
        </p:nvSpPr>
        <p:spPr>
          <a:xfrm>
            <a:off x="1825679" y="4571933"/>
            <a:ext cx="2875595"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9</a:t>
            </a: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种引文格式</a:t>
            </a:r>
            <a:r>
              <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 </a:t>
            </a: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(Reference Styles)</a:t>
            </a:r>
          </a:p>
        </p:txBody>
      </p:sp>
      <p:sp>
        <p:nvSpPr>
          <p:cNvPr id="9" name="직사각형 37">
            <a:extLst>
              <a:ext uri="{FF2B5EF4-FFF2-40B4-BE49-F238E27FC236}">
                <a16:creationId xmlns:a16="http://schemas.microsoft.com/office/drawing/2014/main" id="{E1FE2CAB-DEF6-46C3-99ED-B66795AEE64B}"/>
              </a:ext>
            </a:extLst>
          </p:cNvPr>
          <p:cNvSpPr>
            <a:spLocks noChangeArrowheads="1"/>
          </p:cNvSpPr>
          <p:nvPr/>
        </p:nvSpPr>
        <p:spPr bwMode="auto">
          <a:xfrm>
            <a:off x="1750169" y="4879710"/>
            <a:ext cx="4630455" cy="170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ABNT (Brazilian National Standards)</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AMA (American Medical Assoc.)</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APA (American Psychological Assoc.) </a:t>
            </a:r>
          </a:p>
          <a:p>
            <a:pPr marL="285750" marR="0" lvl="0" indent="-285750" algn="l" defTabSz="914400" rtl="0" eaLnBrk="1" fontAlgn="auto" latinLnBrk="1" hangingPunct="1">
              <a:lnSpc>
                <a:spcPct val="150000"/>
              </a:lnSpc>
              <a:spcBef>
                <a:spcPct val="0"/>
              </a:spcBef>
              <a:spcAft>
                <a:spcPts val="0"/>
              </a:spcAft>
              <a:buClrTx/>
              <a:buSzTx/>
              <a:buFontTx/>
              <a:buChar char="-"/>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Chicago/Turabian: Author-Date</a:t>
            </a:r>
          </a:p>
          <a:p>
            <a:pPr marL="0" marR="0" lvl="0" indent="0" algn="l" defTabSz="914400" rtl="0" eaLnBrk="1" fontAlgn="auto" latinLnBrk="1" hangingPunct="1">
              <a:lnSpc>
                <a:spcPct val="150000"/>
              </a:lnSpc>
              <a:spcBef>
                <a:spcPct val="0"/>
              </a:spcBef>
              <a:spcAft>
                <a:spcPts val="0"/>
              </a:spcAft>
              <a:buClrTx/>
              <a:buSzTx/>
              <a:buFont typeface="Arial" panose="020B0604020202020204" pitchFamily="34" charset="0"/>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Chicago/Turabian: Humanities</a:t>
            </a:r>
            <a:endParaRPr kumimoji="0" lang="en-US" altLang="ko-KR" sz="16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0" name="직사각형 50">
            <a:extLst>
              <a:ext uri="{FF2B5EF4-FFF2-40B4-BE49-F238E27FC236}">
                <a16:creationId xmlns:a16="http://schemas.microsoft.com/office/drawing/2014/main" id="{3E59A8E1-1E13-4A3E-AD35-875BB211835A}"/>
              </a:ext>
            </a:extLst>
          </p:cNvPr>
          <p:cNvSpPr/>
          <p:nvPr/>
        </p:nvSpPr>
        <p:spPr>
          <a:xfrm>
            <a:off x="6706030" y="5033462"/>
            <a:ext cx="4021042" cy="1475853"/>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나눔스퀘어라운드 Regular" panose="020B0600000101010101" pitchFamily="50" charset="-127"/>
                <a:ea typeface="나눔스퀘어라운드 Regular" panose="020B0600000101010101" pitchFamily="50" charset="-127"/>
                <a:cs typeface="+mn-cs"/>
              </a:rPr>
              <a:t>- Harvard: Australian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 Harvard</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MLA(Modern Language Assoc.) </a:t>
            </a:r>
          </a:p>
          <a:p>
            <a:pPr marL="285750" marR="0" lvl="0" indent="-285750" algn="l" defTabSz="914400" rtl="0" eaLnBrk="1" fontAlgn="auto" latinLnBrk="0" hangingPunct="1">
              <a:lnSpc>
                <a:spcPct val="150000"/>
              </a:lnSpc>
              <a:spcBef>
                <a:spcPct val="0"/>
              </a:spcBef>
              <a:spcAft>
                <a:spcPts val="0"/>
              </a:spcAft>
              <a:buClrTx/>
              <a:buSzTx/>
              <a:buFontTx/>
              <a:buChar char="-"/>
              <a:tabLst/>
              <a:defRPr/>
            </a:pPr>
            <a:r>
              <a:rPr kumimoji="0" lang="en-US" altLang="ko-KR" sz="1600" b="1" i="0" u="none" strike="noStrike" kern="1200" cap="none" spc="0" normalizeH="0" baseline="0" noProof="0" dirty="0">
                <a:ln>
                  <a:noFill/>
                </a:ln>
                <a:solidFill>
                  <a:srgbClr val="4BACC6"/>
                </a:solidFill>
                <a:effectLst/>
                <a:uLnTx/>
                <a:uFillTx/>
                <a:latin typeface="나눔스퀘어라운드 Regular" panose="020B0600000101010101" pitchFamily="50" charset="-127"/>
                <a:ea typeface="나눔스퀘어라운드 Regular" panose="020B0600000101010101" pitchFamily="50" charset="-127"/>
                <a:cs typeface="+mn-cs"/>
              </a:rPr>
              <a:t>Vancouver/ICMJE</a:t>
            </a:r>
          </a:p>
        </p:txBody>
      </p:sp>
      <p:pic>
        <p:nvPicPr>
          <p:cNvPr id="12" name="Picture 11" descr="A screenshot of a cell phone&#10;&#10;Description automatically generated">
            <a:extLst>
              <a:ext uri="{FF2B5EF4-FFF2-40B4-BE49-F238E27FC236}">
                <a16:creationId xmlns:a16="http://schemas.microsoft.com/office/drawing/2014/main" id="{A0A0DCFE-D2F1-44A8-ABDB-397C7388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961" y="772160"/>
            <a:ext cx="8743717" cy="3799773"/>
          </a:xfrm>
          <a:prstGeom prst="rect">
            <a:avLst/>
          </a:prstGeom>
          <a:ln>
            <a:solidFill>
              <a:schemeClr val="bg1">
                <a:lumMod val="75000"/>
              </a:schemeClr>
            </a:solidFill>
          </a:ln>
        </p:spPr>
      </p:pic>
      <p:sp>
        <p:nvSpPr>
          <p:cNvPr id="13" name="TextBox 12">
            <a:extLst>
              <a:ext uri="{FF2B5EF4-FFF2-40B4-BE49-F238E27FC236}">
                <a16:creationId xmlns:a16="http://schemas.microsoft.com/office/drawing/2014/main" id="{A8EACEA0-9C4B-4768-A542-A6EA5646503E}"/>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Reading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520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8A0C262F-06E2-489A-AC10-AEF962488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64" y="1281714"/>
            <a:ext cx="10381488" cy="4585482"/>
          </a:xfrm>
          <a:prstGeom prst="rect">
            <a:avLst/>
          </a:prstGeom>
          <a:ln>
            <a:solidFill>
              <a:schemeClr val="bg1">
                <a:lumMod val="75000"/>
              </a:schemeClr>
            </a:solidFill>
          </a:ln>
        </p:spPr>
      </p:pic>
      <p:pic>
        <p:nvPicPr>
          <p:cNvPr id="4" name="Picture 16">
            <a:extLst>
              <a:ext uri="{FF2B5EF4-FFF2-40B4-BE49-F238E27FC236}">
                <a16:creationId xmlns:a16="http://schemas.microsoft.com/office/drawing/2014/main" id="{E30A16E4-6E99-4C87-8E1E-B0A8AFB27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444" y="3500373"/>
            <a:ext cx="708714" cy="7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5" name="직선 연결선 51">
            <a:extLst>
              <a:ext uri="{FF2B5EF4-FFF2-40B4-BE49-F238E27FC236}">
                <a16:creationId xmlns:a16="http://schemas.microsoft.com/office/drawing/2014/main" id="{5547D92A-29B0-4586-B588-9A750249923E}"/>
              </a:ext>
            </a:extLst>
          </p:cNvPr>
          <p:cNvCxnSpPr>
            <a:cxnSpLocks/>
          </p:cNvCxnSpPr>
          <p:nvPr/>
        </p:nvCxnSpPr>
        <p:spPr>
          <a:xfrm flipV="1">
            <a:off x="10351008" y="4095678"/>
            <a:ext cx="698373" cy="113409"/>
          </a:xfrm>
          <a:prstGeom prst="line">
            <a:avLst/>
          </a:prstGeom>
          <a:ln w="12700" cap="rnd">
            <a:solidFill>
              <a:schemeClr val="accent5"/>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AutoShape 12">
            <a:extLst>
              <a:ext uri="{FF2B5EF4-FFF2-40B4-BE49-F238E27FC236}">
                <a16:creationId xmlns:a16="http://schemas.microsoft.com/office/drawing/2014/main" id="{D8D45681-B6EF-407B-9F31-C6F6335D1B43}"/>
              </a:ext>
            </a:extLst>
          </p:cNvPr>
          <p:cNvSpPr>
            <a:spLocks noChangeArrowheads="1"/>
          </p:cNvSpPr>
          <p:nvPr/>
        </p:nvSpPr>
        <p:spPr bwMode="auto">
          <a:xfrm>
            <a:off x="10618652" y="4535428"/>
            <a:ext cx="1102796" cy="406740"/>
          </a:xfrm>
          <a:prstGeom prst="wedgeRoundRectCallout">
            <a:avLst>
              <a:gd name="adj1" fmla="val 24675"/>
              <a:gd name="adj2" fmla="val -101583"/>
              <a:gd name="adj3" fmla="val 16667"/>
            </a:avLst>
          </a:prstGeom>
          <a:solidFill>
            <a:schemeClr val="accent5">
              <a:lumMod val="60000"/>
              <a:lumOff val="40000"/>
            </a:schemeClr>
          </a:solidFill>
          <a:ln w="3175">
            <a:no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导出</a:t>
            </a:r>
            <a:endParaRPr kumimoji="0" lang="en-US" altLang="ko-KR" sz="14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직사각형 53">
            <a:extLst>
              <a:ext uri="{FF2B5EF4-FFF2-40B4-BE49-F238E27FC236}">
                <a16:creationId xmlns:a16="http://schemas.microsoft.com/office/drawing/2014/main" id="{5EA9B318-E489-44A3-B28D-0CD853704FEE}"/>
              </a:ext>
            </a:extLst>
          </p:cNvPr>
          <p:cNvSpPr/>
          <p:nvPr/>
        </p:nvSpPr>
        <p:spPr>
          <a:xfrm>
            <a:off x="11089028" y="3500373"/>
            <a:ext cx="695130" cy="70871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8" name="직사각형 32">
            <a:extLst>
              <a:ext uri="{FF2B5EF4-FFF2-40B4-BE49-F238E27FC236}">
                <a16:creationId xmlns:a16="http://schemas.microsoft.com/office/drawing/2014/main" id="{3B7666C0-DE68-46C6-95FB-1AD51F143215}"/>
              </a:ext>
            </a:extLst>
          </p:cNvPr>
          <p:cNvSpPr/>
          <p:nvPr/>
        </p:nvSpPr>
        <p:spPr>
          <a:xfrm>
            <a:off x="9608466" y="5268509"/>
            <a:ext cx="2518639" cy="307777"/>
          </a:xfrm>
          <a:prstGeom prst="rect">
            <a:avLst/>
          </a:prstGeom>
          <a:solidFill>
            <a:schemeClr val="tx1">
              <a:lumMod val="50000"/>
              <a:lumOff val="5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rPr>
              <a:t>轻松导出文章到文献管理工具</a:t>
            </a:r>
            <a:endPar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Arial" panose="020B0604020202020204" pitchFamily="34" charset="0"/>
            </a:endParaRPr>
          </a:p>
        </p:txBody>
      </p:sp>
      <p:sp>
        <p:nvSpPr>
          <p:cNvPr id="11" name="TextBox 10">
            <a:extLst>
              <a:ext uri="{FF2B5EF4-FFF2-40B4-BE49-F238E27FC236}">
                <a16:creationId xmlns:a16="http://schemas.microsoft.com/office/drawing/2014/main" id="{4A8D6A6A-CB3C-4A64-8BC4-503B0FAEDE1D}"/>
              </a:ext>
            </a:extLst>
          </p:cNvPr>
          <p:cNvSpPr txBox="1"/>
          <p:nvPr/>
        </p:nvSpPr>
        <p:spPr>
          <a:xfrm>
            <a:off x="396239" y="152400"/>
            <a:ext cx="81889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三 查看文章及工具的运用</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Read Article &amp; Tools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811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0C146073-77C1-47D1-8D66-818DB0294F36}"/>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14F01F8C-AD2B-420A-B75A-ECAF0B479B12}"/>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CDF50914-F008-47D8-BF2A-EA3DD755736C}"/>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36EBD1DD-53EC-4C7C-A6AF-642AE4BF44B7}"/>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79062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F90A873-3EBD-B248-860A-21BF9A1D1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9" y="777772"/>
            <a:ext cx="7986462" cy="6080228"/>
          </a:xfrm>
          <a:prstGeom prst="rect">
            <a:avLst/>
          </a:prstGeom>
        </p:spPr>
      </p:pic>
      <p:grpSp>
        <p:nvGrpSpPr>
          <p:cNvPr id="9" name="그룹 37">
            <a:extLst>
              <a:ext uri="{FF2B5EF4-FFF2-40B4-BE49-F238E27FC236}">
                <a16:creationId xmlns:a16="http://schemas.microsoft.com/office/drawing/2014/main" id="{E1CC515B-8D42-460C-ACD4-2B3BDFBB1556}"/>
              </a:ext>
            </a:extLst>
          </p:cNvPr>
          <p:cNvGrpSpPr>
            <a:grpSpLocks/>
          </p:cNvGrpSpPr>
          <p:nvPr/>
        </p:nvGrpSpPr>
        <p:grpSpPr bwMode="auto">
          <a:xfrm>
            <a:off x="1181622" y="1143000"/>
            <a:ext cx="312738" cy="307975"/>
            <a:chOff x="4224660" y="1060284"/>
            <a:chExt cx="312945" cy="307777"/>
          </a:xfrm>
        </p:grpSpPr>
        <p:sp>
          <p:nvSpPr>
            <p:cNvPr id="10" name="타원 69">
              <a:extLst>
                <a:ext uri="{FF2B5EF4-FFF2-40B4-BE49-F238E27FC236}">
                  <a16:creationId xmlns:a16="http://schemas.microsoft.com/office/drawing/2014/main" id="{D3365F84-BCA5-45A6-A3B6-902498E86BE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1" name="TextBox 10">
              <a:extLst>
                <a:ext uri="{FF2B5EF4-FFF2-40B4-BE49-F238E27FC236}">
                  <a16:creationId xmlns:a16="http://schemas.microsoft.com/office/drawing/2014/main" id="{AF0CE33E-3B26-4623-8D61-E7A8E631AA5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2" name="그룹 37">
            <a:extLst>
              <a:ext uri="{FF2B5EF4-FFF2-40B4-BE49-F238E27FC236}">
                <a16:creationId xmlns:a16="http://schemas.microsoft.com/office/drawing/2014/main" id="{51306359-AAEF-4C9B-88E0-19E029CE8D1D}"/>
              </a:ext>
            </a:extLst>
          </p:cNvPr>
          <p:cNvGrpSpPr>
            <a:grpSpLocks/>
          </p:cNvGrpSpPr>
          <p:nvPr/>
        </p:nvGrpSpPr>
        <p:grpSpPr bwMode="auto">
          <a:xfrm>
            <a:off x="2362200" y="3257526"/>
            <a:ext cx="312738" cy="307975"/>
            <a:chOff x="4214493" y="1070437"/>
            <a:chExt cx="312945" cy="307777"/>
          </a:xfrm>
        </p:grpSpPr>
        <p:sp>
          <p:nvSpPr>
            <p:cNvPr id="13" name="타원 72">
              <a:extLst>
                <a:ext uri="{FF2B5EF4-FFF2-40B4-BE49-F238E27FC236}">
                  <a16:creationId xmlns:a16="http://schemas.microsoft.com/office/drawing/2014/main" id="{91B9A695-877C-483E-AE61-A0F5704057FC}"/>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D262C882-95FB-4CFF-B548-6A25D347A7B9}"/>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5" name="그룹 37">
            <a:extLst>
              <a:ext uri="{FF2B5EF4-FFF2-40B4-BE49-F238E27FC236}">
                <a16:creationId xmlns:a16="http://schemas.microsoft.com/office/drawing/2014/main" id="{2C52E9F7-E857-485F-AE77-444B61511B69}"/>
              </a:ext>
            </a:extLst>
          </p:cNvPr>
          <p:cNvGrpSpPr>
            <a:grpSpLocks/>
          </p:cNvGrpSpPr>
          <p:nvPr/>
        </p:nvGrpSpPr>
        <p:grpSpPr bwMode="auto">
          <a:xfrm>
            <a:off x="1066800" y="4763825"/>
            <a:ext cx="312738" cy="307975"/>
            <a:chOff x="4214493" y="1070437"/>
            <a:chExt cx="312945" cy="307777"/>
          </a:xfrm>
        </p:grpSpPr>
        <p:sp>
          <p:nvSpPr>
            <p:cNvPr id="16" name="타원 72">
              <a:extLst>
                <a:ext uri="{FF2B5EF4-FFF2-40B4-BE49-F238E27FC236}">
                  <a16:creationId xmlns:a16="http://schemas.microsoft.com/office/drawing/2014/main" id="{F583D44A-96CB-42C0-A349-E80C1435138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7" name="TextBox 16">
              <a:extLst>
                <a:ext uri="{FF2B5EF4-FFF2-40B4-BE49-F238E27FC236}">
                  <a16:creationId xmlns:a16="http://schemas.microsoft.com/office/drawing/2014/main" id="{59D34B0C-57DE-40B7-88CA-7802D8B49B1D}"/>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8" name="그룹 37">
            <a:extLst>
              <a:ext uri="{FF2B5EF4-FFF2-40B4-BE49-F238E27FC236}">
                <a16:creationId xmlns:a16="http://schemas.microsoft.com/office/drawing/2014/main" id="{301D7FD3-C608-48EE-B613-C00D588B81E5}"/>
              </a:ext>
            </a:extLst>
          </p:cNvPr>
          <p:cNvGrpSpPr>
            <a:grpSpLocks/>
          </p:cNvGrpSpPr>
          <p:nvPr/>
        </p:nvGrpSpPr>
        <p:grpSpPr bwMode="auto">
          <a:xfrm>
            <a:off x="2743200" y="4645025"/>
            <a:ext cx="312738" cy="307975"/>
            <a:chOff x="4214493" y="1070437"/>
            <a:chExt cx="312945" cy="307777"/>
          </a:xfrm>
        </p:grpSpPr>
        <p:sp>
          <p:nvSpPr>
            <p:cNvPr id="19" name="타원 72">
              <a:extLst>
                <a:ext uri="{FF2B5EF4-FFF2-40B4-BE49-F238E27FC236}">
                  <a16:creationId xmlns:a16="http://schemas.microsoft.com/office/drawing/2014/main" id="{B89B9296-5F83-4190-B229-EEC99F6D10C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0DD28FC7-5F3D-48AB-9EEF-CC9986A5CCC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1" name="그룹 37">
            <a:extLst>
              <a:ext uri="{FF2B5EF4-FFF2-40B4-BE49-F238E27FC236}">
                <a16:creationId xmlns:a16="http://schemas.microsoft.com/office/drawing/2014/main" id="{838D492B-9D0C-41DB-9C30-F66030E068B1}"/>
              </a:ext>
            </a:extLst>
          </p:cNvPr>
          <p:cNvGrpSpPr>
            <a:grpSpLocks/>
          </p:cNvGrpSpPr>
          <p:nvPr/>
        </p:nvGrpSpPr>
        <p:grpSpPr bwMode="auto">
          <a:xfrm>
            <a:off x="8419734" y="2089395"/>
            <a:ext cx="312738" cy="307975"/>
            <a:chOff x="4219577" y="1065362"/>
            <a:chExt cx="312945" cy="307777"/>
          </a:xfrm>
          <a:solidFill>
            <a:schemeClr val="accent5"/>
          </a:solidFill>
        </p:grpSpPr>
        <p:sp>
          <p:nvSpPr>
            <p:cNvPr id="22" name="타원 75">
              <a:extLst>
                <a:ext uri="{FF2B5EF4-FFF2-40B4-BE49-F238E27FC236}">
                  <a16:creationId xmlns:a16="http://schemas.microsoft.com/office/drawing/2014/main" id="{912D7DEC-9289-41EC-9A96-EA16CC09A43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E5C85845-A19F-4A34-9498-F508D6FFBDB0}"/>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4" name="그룹 37">
            <a:extLst>
              <a:ext uri="{FF2B5EF4-FFF2-40B4-BE49-F238E27FC236}">
                <a16:creationId xmlns:a16="http://schemas.microsoft.com/office/drawing/2014/main" id="{CA8DAB02-93F8-419B-A4F1-0B143633D1AB}"/>
              </a:ext>
            </a:extLst>
          </p:cNvPr>
          <p:cNvGrpSpPr>
            <a:grpSpLocks/>
          </p:cNvGrpSpPr>
          <p:nvPr/>
        </p:nvGrpSpPr>
        <p:grpSpPr bwMode="auto">
          <a:xfrm>
            <a:off x="8417829" y="2417282"/>
            <a:ext cx="312738" cy="307975"/>
            <a:chOff x="4217671" y="1063458"/>
            <a:chExt cx="312945" cy="307777"/>
          </a:xfrm>
        </p:grpSpPr>
        <p:sp>
          <p:nvSpPr>
            <p:cNvPr id="25" name="타원 78">
              <a:extLst>
                <a:ext uri="{FF2B5EF4-FFF2-40B4-BE49-F238E27FC236}">
                  <a16:creationId xmlns:a16="http://schemas.microsoft.com/office/drawing/2014/main" id="{2A1C2D50-5AFA-4603-A206-B4787DDD947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863BE651-1626-49E6-BF0A-32E705649136}"/>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D74E0E2B-F683-41B1-AD23-7B6B349E9D0E}"/>
              </a:ext>
            </a:extLst>
          </p:cNvPr>
          <p:cNvGrpSpPr>
            <a:grpSpLocks/>
          </p:cNvGrpSpPr>
          <p:nvPr/>
        </p:nvGrpSpPr>
        <p:grpSpPr bwMode="auto">
          <a:xfrm>
            <a:off x="8413592" y="2790732"/>
            <a:ext cx="312738" cy="307975"/>
            <a:chOff x="4217671" y="1063458"/>
            <a:chExt cx="312945" cy="307777"/>
          </a:xfrm>
        </p:grpSpPr>
        <p:sp>
          <p:nvSpPr>
            <p:cNvPr id="28" name="타원 81">
              <a:extLst>
                <a:ext uri="{FF2B5EF4-FFF2-40B4-BE49-F238E27FC236}">
                  <a16:creationId xmlns:a16="http://schemas.microsoft.com/office/drawing/2014/main" id="{E63DE6F2-1405-47B7-B746-1FFE3C87BA1E}"/>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F268A00C-D6FB-4384-B55A-16009B4CA8C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0" name="그룹 37">
            <a:extLst>
              <a:ext uri="{FF2B5EF4-FFF2-40B4-BE49-F238E27FC236}">
                <a16:creationId xmlns:a16="http://schemas.microsoft.com/office/drawing/2014/main" id="{3B44CCC4-25FB-499E-B78C-A374B59CCD44}"/>
              </a:ext>
            </a:extLst>
          </p:cNvPr>
          <p:cNvGrpSpPr>
            <a:grpSpLocks/>
          </p:cNvGrpSpPr>
          <p:nvPr/>
        </p:nvGrpSpPr>
        <p:grpSpPr bwMode="auto">
          <a:xfrm>
            <a:off x="8421805" y="3149507"/>
            <a:ext cx="312738" cy="307975"/>
            <a:chOff x="4217671" y="1063458"/>
            <a:chExt cx="312945" cy="307777"/>
          </a:xfrm>
        </p:grpSpPr>
        <p:sp>
          <p:nvSpPr>
            <p:cNvPr id="31" name="타원 81">
              <a:extLst>
                <a:ext uri="{FF2B5EF4-FFF2-40B4-BE49-F238E27FC236}">
                  <a16:creationId xmlns:a16="http://schemas.microsoft.com/office/drawing/2014/main" id="{4A7EE688-D166-4D46-B01A-D1BEE1970FD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2" name="TextBox 31">
              <a:extLst>
                <a:ext uri="{FF2B5EF4-FFF2-40B4-BE49-F238E27FC236}">
                  <a16:creationId xmlns:a16="http://schemas.microsoft.com/office/drawing/2014/main" id="{AF3510F0-B43F-4318-A8D6-5579F81E801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3" name="TextBox 32">
            <a:extLst>
              <a:ext uri="{FF2B5EF4-FFF2-40B4-BE49-F238E27FC236}">
                <a16:creationId xmlns:a16="http://schemas.microsoft.com/office/drawing/2014/main" id="{89B00C6C-5E71-46ED-832C-04C5AC7A639B}"/>
              </a:ext>
            </a:extLst>
          </p:cNvPr>
          <p:cNvSpPr txBox="1"/>
          <p:nvPr/>
        </p:nvSpPr>
        <p:spPr>
          <a:xfrm>
            <a:off x="8800445" y="207278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选定“出版物”选项</a:t>
            </a:r>
          </a:p>
        </p:txBody>
      </p:sp>
      <p:sp>
        <p:nvSpPr>
          <p:cNvPr id="34" name="TextBox 33">
            <a:extLst>
              <a:ext uri="{FF2B5EF4-FFF2-40B4-BE49-F238E27FC236}">
                <a16:creationId xmlns:a16="http://schemas.microsoft.com/office/drawing/2014/main" id="{096502BD-E320-4B18-A917-2E9FC5685510}"/>
              </a:ext>
            </a:extLst>
          </p:cNvPr>
          <p:cNvSpPr txBox="1"/>
          <p:nvPr/>
        </p:nvSpPr>
        <p:spPr>
          <a:xfrm>
            <a:off x="8800445" y="2423093"/>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输入刊名或关键词检索</a:t>
            </a:r>
          </a:p>
        </p:txBody>
      </p:sp>
      <p:sp>
        <p:nvSpPr>
          <p:cNvPr id="35" name="TextBox 34">
            <a:extLst>
              <a:ext uri="{FF2B5EF4-FFF2-40B4-BE49-F238E27FC236}">
                <a16:creationId xmlns:a16="http://schemas.microsoft.com/office/drawing/2014/main" id="{6BC3516B-CE1F-448A-BC2C-ADE3AE989299}"/>
              </a:ext>
            </a:extLst>
          </p:cNvPr>
          <p:cNvSpPr txBox="1"/>
          <p:nvPr/>
        </p:nvSpPr>
        <p:spPr>
          <a:xfrm>
            <a:off x="8800444" y="277340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点击图标创建期刊快讯</a:t>
            </a:r>
          </a:p>
        </p:txBody>
      </p:sp>
      <p:sp>
        <p:nvSpPr>
          <p:cNvPr id="36" name="TextBox 35">
            <a:extLst>
              <a:ext uri="{FF2B5EF4-FFF2-40B4-BE49-F238E27FC236}">
                <a16:creationId xmlns:a16="http://schemas.microsoft.com/office/drawing/2014/main" id="{492955D1-79ED-4A95-9A0C-4A6BBCFD3C7C}"/>
              </a:ext>
            </a:extLst>
          </p:cNvPr>
          <p:cNvSpPr txBox="1"/>
          <p:nvPr/>
        </p:nvSpPr>
        <p:spPr>
          <a:xfrm>
            <a:off x="8800445" y="3123710"/>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点击刊名查看刊物详情</a:t>
            </a:r>
          </a:p>
        </p:txBody>
      </p:sp>
      <p:sp>
        <p:nvSpPr>
          <p:cNvPr id="38" name="TextBox 37">
            <a:extLst>
              <a:ext uri="{FF2B5EF4-FFF2-40B4-BE49-F238E27FC236}">
                <a16:creationId xmlns:a16="http://schemas.microsoft.com/office/drawing/2014/main" id="{842E5EF2-C27E-4ECB-B180-80F0F5220193}"/>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234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979B8757-DB1E-C739-EAC2-B4FB79D58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0009"/>
            <a:ext cx="11277600" cy="6048391"/>
          </a:xfrm>
          <a:prstGeom prst="rect">
            <a:avLst/>
          </a:prstGeom>
        </p:spPr>
      </p:pic>
      <p:grpSp>
        <p:nvGrpSpPr>
          <p:cNvPr id="4" name="그룹 37">
            <a:extLst>
              <a:ext uri="{FF2B5EF4-FFF2-40B4-BE49-F238E27FC236}">
                <a16:creationId xmlns:a16="http://schemas.microsoft.com/office/drawing/2014/main" id="{48877033-3067-489E-8395-A087A1FE4F83}"/>
              </a:ext>
            </a:extLst>
          </p:cNvPr>
          <p:cNvGrpSpPr>
            <a:grpSpLocks/>
          </p:cNvGrpSpPr>
          <p:nvPr/>
        </p:nvGrpSpPr>
        <p:grpSpPr bwMode="auto">
          <a:xfrm>
            <a:off x="3250418" y="5721808"/>
            <a:ext cx="312738" cy="307975"/>
            <a:chOff x="4224660" y="1060284"/>
            <a:chExt cx="312945" cy="307777"/>
          </a:xfrm>
        </p:grpSpPr>
        <p:sp>
          <p:nvSpPr>
            <p:cNvPr id="5" name="타원 69">
              <a:extLst>
                <a:ext uri="{FF2B5EF4-FFF2-40B4-BE49-F238E27FC236}">
                  <a16:creationId xmlns:a16="http://schemas.microsoft.com/office/drawing/2014/main" id="{9FD7AA5E-C759-439B-8213-DBC624D1C2CF}"/>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6F7F82EE-404E-4386-ADC9-BD646905B54E}"/>
                </a:ext>
              </a:extLst>
            </p:cNvPr>
            <p:cNvSpPr txBox="1"/>
            <p:nvPr/>
          </p:nvSpPr>
          <p:spPr>
            <a:xfrm>
              <a:off x="4224660"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3E3DBCEA-FF60-4939-8CBE-5CCA5E4832CB}"/>
              </a:ext>
            </a:extLst>
          </p:cNvPr>
          <p:cNvGrpSpPr>
            <a:grpSpLocks/>
          </p:cNvGrpSpPr>
          <p:nvPr/>
        </p:nvGrpSpPr>
        <p:grpSpPr bwMode="auto">
          <a:xfrm>
            <a:off x="7993062" y="2260361"/>
            <a:ext cx="312738" cy="307975"/>
            <a:chOff x="4214493" y="1070437"/>
            <a:chExt cx="312945" cy="307777"/>
          </a:xfrm>
        </p:grpSpPr>
        <p:sp>
          <p:nvSpPr>
            <p:cNvPr id="8" name="타원 72">
              <a:extLst>
                <a:ext uri="{FF2B5EF4-FFF2-40B4-BE49-F238E27FC236}">
                  <a16:creationId xmlns:a16="http://schemas.microsoft.com/office/drawing/2014/main" id="{A5B6FA72-409A-4738-9CAA-2023F9A031D8}"/>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14866B95-47C4-468A-804F-330360127B8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5D636C56-2E86-48B3-B920-4E207A097272}"/>
              </a:ext>
            </a:extLst>
          </p:cNvPr>
          <p:cNvGrpSpPr>
            <a:grpSpLocks/>
          </p:cNvGrpSpPr>
          <p:nvPr/>
        </p:nvGrpSpPr>
        <p:grpSpPr bwMode="auto">
          <a:xfrm>
            <a:off x="1447800" y="1600200"/>
            <a:ext cx="312738" cy="307975"/>
            <a:chOff x="4214493" y="1070437"/>
            <a:chExt cx="312945" cy="307777"/>
          </a:xfrm>
        </p:grpSpPr>
        <p:sp>
          <p:nvSpPr>
            <p:cNvPr id="11" name="타원 72">
              <a:extLst>
                <a:ext uri="{FF2B5EF4-FFF2-40B4-BE49-F238E27FC236}">
                  <a16:creationId xmlns:a16="http://schemas.microsoft.com/office/drawing/2014/main" id="{DAFD2FAF-0E1E-48E8-B41D-E99FC903671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889A0D82-F157-42AB-A29F-CA1D6710DC6E}"/>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CC943AB5-B2A1-4F02-B98E-6FE739DC796C}"/>
              </a:ext>
            </a:extLst>
          </p:cNvPr>
          <p:cNvGrpSpPr>
            <a:grpSpLocks/>
          </p:cNvGrpSpPr>
          <p:nvPr/>
        </p:nvGrpSpPr>
        <p:grpSpPr bwMode="auto">
          <a:xfrm>
            <a:off x="9669462" y="1105025"/>
            <a:ext cx="312738" cy="307975"/>
            <a:chOff x="4214493" y="1070437"/>
            <a:chExt cx="312945" cy="307777"/>
          </a:xfrm>
        </p:grpSpPr>
        <p:sp>
          <p:nvSpPr>
            <p:cNvPr id="14" name="타원 72">
              <a:extLst>
                <a:ext uri="{FF2B5EF4-FFF2-40B4-BE49-F238E27FC236}">
                  <a16:creationId xmlns:a16="http://schemas.microsoft.com/office/drawing/2014/main" id="{361E39B0-7D92-4B03-B490-A4D56F75080D}"/>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DA5D6DBE-7DA3-440F-B63D-33D56AEC475A}"/>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8" name="그룹 37">
            <a:extLst>
              <a:ext uri="{FF2B5EF4-FFF2-40B4-BE49-F238E27FC236}">
                <a16:creationId xmlns:a16="http://schemas.microsoft.com/office/drawing/2014/main" id="{F66C5A81-979B-4FD2-BE83-CA1C363A786E}"/>
              </a:ext>
            </a:extLst>
          </p:cNvPr>
          <p:cNvGrpSpPr>
            <a:grpSpLocks/>
          </p:cNvGrpSpPr>
          <p:nvPr/>
        </p:nvGrpSpPr>
        <p:grpSpPr bwMode="auto">
          <a:xfrm>
            <a:off x="9272288" y="2581512"/>
            <a:ext cx="312738" cy="307975"/>
            <a:chOff x="4219577" y="1065362"/>
            <a:chExt cx="312945" cy="307777"/>
          </a:xfrm>
          <a:solidFill>
            <a:schemeClr val="accent5"/>
          </a:solidFill>
        </p:grpSpPr>
        <p:sp>
          <p:nvSpPr>
            <p:cNvPr id="29" name="타원 75">
              <a:extLst>
                <a:ext uri="{FF2B5EF4-FFF2-40B4-BE49-F238E27FC236}">
                  <a16:creationId xmlns:a16="http://schemas.microsoft.com/office/drawing/2014/main" id="{D149717F-5687-4CBC-BF95-6C5CA0E6B587}"/>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0" name="TextBox 29">
              <a:extLst>
                <a:ext uri="{FF2B5EF4-FFF2-40B4-BE49-F238E27FC236}">
                  <a16:creationId xmlns:a16="http://schemas.microsoft.com/office/drawing/2014/main" id="{549A61FF-B41B-40C4-B6ED-A53CB94561FE}"/>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1" name="그룹 37">
            <a:extLst>
              <a:ext uri="{FF2B5EF4-FFF2-40B4-BE49-F238E27FC236}">
                <a16:creationId xmlns:a16="http://schemas.microsoft.com/office/drawing/2014/main" id="{5B114BF4-A015-433E-A627-BDC2AEE0CDA3}"/>
              </a:ext>
            </a:extLst>
          </p:cNvPr>
          <p:cNvGrpSpPr>
            <a:grpSpLocks/>
          </p:cNvGrpSpPr>
          <p:nvPr/>
        </p:nvGrpSpPr>
        <p:grpSpPr bwMode="auto">
          <a:xfrm>
            <a:off x="9270383" y="2909399"/>
            <a:ext cx="312738" cy="307975"/>
            <a:chOff x="4217671" y="1063458"/>
            <a:chExt cx="312945" cy="307777"/>
          </a:xfrm>
        </p:grpSpPr>
        <p:sp>
          <p:nvSpPr>
            <p:cNvPr id="32" name="타원 78">
              <a:extLst>
                <a:ext uri="{FF2B5EF4-FFF2-40B4-BE49-F238E27FC236}">
                  <a16:creationId xmlns:a16="http://schemas.microsoft.com/office/drawing/2014/main" id="{FD926B71-33F6-40DB-A09C-40A9638A096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3" name="TextBox 32">
              <a:extLst>
                <a:ext uri="{FF2B5EF4-FFF2-40B4-BE49-F238E27FC236}">
                  <a16:creationId xmlns:a16="http://schemas.microsoft.com/office/drawing/2014/main" id="{6544F2A0-3AA4-4066-AF7D-18698E19C35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4" name="그룹 37">
            <a:extLst>
              <a:ext uri="{FF2B5EF4-FFF2-40B4-BE49-F238E27FC236}">
                <a16:creationId xmlns:a16="http://schemas.microsoft.com/office/drawing/2014/main" id="{104FB94A-C89B-4500-81BC-75F5F298F497}"/>
              </a:ext>
            </a:extLst>
          </p:cNvPr>
          <p:cNvGrpSpPr>
            <a:grpSpLocks/>
          </p:cNvGrpSpPr>
          <p:nvPr/>
        </p:nvGrpSpPr>
        <p:grpSpPr bwMode="auto">
          <a:xfrm>
            <a:off x="9270383" y="3258014"/>
            <a:ext cx="312738" cy="307975"/>
            <a:chOff x="4217671" y="1063458"/>
            <a:chExt cx="312945" cy="307777"/>
          </a:xfrm>
        </p:grpSpPr>
        <p:sp>
          <p:nvSpPr>
            <p:cNvPr id="35" name="타원 81">
              <a:extLst>
                <a:ext uri="{FF2B5EF4-FFF2-40B4-BE49-F238E27FC236}">
                  <a16:creationId xmlns:a16="http://schemas.microsoft.com/office/drawing/2014/main" id="{72BC6B5C-AFC0-4F15-8E06-6DCAC85F6A3C}"/>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6" name="TextBox 35">
              <a:extLst>
                <a:ext uri="{FF2B5EF4-FFF2-40B4-BE49-F238E27FC236}">
                  <a16:creationId xmlns:a16="http://schemas.microsoft.com/office/drawing/2014/main" id="{AFBDE8FD-D6FB-4035-A0C1-B10DF2B63EF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7" name="그룹 37">
            <a:extLst>
              <a:ext uri="{FF2B5EF4-FFF2-40B4-BE49-F238E27FC236}">
                <a16:creationId xmlns:a16="http://schemas.microsoft.com/office/drawing/2014/main" id="{5EDBF0DF-3B40-49A2-84DC-6F4DB7AF87B2}"/>
              </a:ext>
            </a:extLst>
          </p:cNvPr>
          <p:cNvGrpSpPr>
            <a:grpSpLocks/>
          </p:cNvGrpSpPr>
          <p:nvPr/>
        </p:nvGrpSpPr>
        <p:grpSpPr bwMode="auto">
          <a:xfrm>
            <a:off x="9278596" y="3616789"/>
            <a:ext cx="312738" cy="307975"/>
            <a:chOff x="4217671" y="1063458"/>
            <a:chExt cx="312945" cy="307777"/>
          </a:xfrm>
        </p:grpSpPr>
        <p:sp>
          <p:nvSpPr>
            <p:cNvPr id="38" name="타원 81">
              <a:extLst>
                <a:ext uri="{FF2B5EF4-FFF2-40B4-BE49-F238E27FC236}">
                  <a16:creationId xmlns:a16="http://schemas.microsoft.com/office/drawing/2014/main" id="{817D4F47-A796-424C-AB94-5F31B497CC3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9" name="TextBox 38">
              <a:extLst>
                <a:ext uri="{FF2B5EF4-FFF2-40B4-BE49-F238E27FC236}">
                  <a16:creationId xmlns:a16="http://schemas.microsoft.com/office/drawing/2014/main" id="{A7DE3F69-B251-4A1B-8CC4-DC9B62B294D8}"/>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0" name="TextBox 39">
            <a:extLst>
              <a:ext uri="{FF2B5EF4-FFF2-40B4-BE49-F238E27FC236}">
                <a16:creationId xmlns:a16="http://schemas.microsoft.com/office/drawing/2014/main" id="{1B6744A3-5F6F-4D4D-B4C2-28BF342E094F}"/>
              </a:ext>
            </a:extLst>
          </p:cNvPr>
          <p:cNvSpPr txBox="1"/>
          <p:nvPr/>
        </p:nvSpPr>
        <p:spPr>
          <a:xfrm>
            <a:off x="9657236" y="2540067"/>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出版物官网地址</a:t>
            </a:r>
          </a:p>
        </p:txBody>
      </p:sp>
      <p:sp>
        <p:nvSpPr>
          <p:cNvPr id="41" name="TextBox 40">
            <a:extLst>
              <a:ext uri="{FF2B5EF4-FFF2-40B4-BE49-F238E27FC236}">
                <a16:creationId xmlns:a16="http://schemas.microsoft.com/office/drawing/2014/main" id="{70B54A53-08BE-4611-8595-4F75D585A0CB}"/>
              </a:ext>
            </a:extLst>
          </p:cNvPr>
          <p:cNvSpPr txBox="1"/>
          <p:nvPr/>
        </p:nvSpPr>
        <p:spPr>
          <a:xfrm>
            <a:off x="9657236" y="289037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按年份查看文章</a:t>
            </a:r>
          </a:p>
        </p:txBody>
      </p:sp>
      <p:sp>
        <p:nvSpPr>
          <p:cNvPr id="42" name="TextBox 41">
            <a:extLst>
              <a:ext uri="{FF2B5EF4-FFF2-40B4-BE49-F238E27FC236}">
                <a16:creationId xmlns:a16="http://schemas.microsoft.com/office/drawing/2014/main" id="{6D20D845-E538-47BF-AE5B-AA7C85D51733}"/>
              </a:ext>
            </a:extLst>
          </p:cNvPr>
          <p:cNvSpPr txBox="1"/>
          <p:nvPr/>
        </p:nvSpPr>
        <p:spPr>
          <a:xfrm>
            <a:off x="9657235" y="3240683"/>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刊内检索</a:t>
            </a:r>
          </a:p>
        </p:txBody>
      </p:sp>
      <p:sp>
        <p:nvSpPr>
          <p:cNvPr id="43" name="TextBox 42">
            <a:extLst>
              <a:ext uri="{FF2B5EF4-FFF2-40B4-BE49-F238E27FC236}">
                <a16:creationId xmlns:a16="http://schemas.microsoft.com/office/drawing/2014/main" id="{A4E8B3DB-DB10-405F-AA72-B0CC0782F0D0}"/>
              </a:ext>
            </a:extLst>
          </p:cNvPr>
          <p:cNvSpPr txBox="1"/>
          <p:nvPr/>
        </p:nvSpPr>
        <p:spPr>
          <a:xfrm>
            <a:off x="9657236" y="359099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45" name="TextBox 44">
            <a:extLst>
              <a:ext uri="{FF2B5EF4-FFF2-40B4-BE49-F238E27FC236}">
                <a16:creationId xmlns:a16="http://schemas.microsoft.com/office/drawing/2014/main" id="{736162A6-C3CB-46F1-A366-E98B2A7E0989}"/>
              </a:ext>
            </a:extLst>
          </p:cNvPr>
          <p:cNvSpPr txBox="1"/>
          <p:nvPr/>
        </p:nvSpPr>
        <p:spPr>
          <a:xfrm>
            <a:off x="396239" y="152400"/>
            <a:ext cx="6444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四 查找期刊及刊内检索</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Publication</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290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971664"/>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err="1">
                <a:ln>
                  <a:noFill/>
                </a:ln>
                <a:solidFill>
                  <a:srgbClr val="FF0000"/>
                </a:solidFill>
                <a:effectLst/>
                <a:uLnTx/>
                <a:uFillTx/>
                <a:latin typeface="Calibri" pitchFamily="34" charset="0"/>
                <a:ea typeface="宋体" panose="02010600030101010101" pitchFamily="2" charset="-122"/>
                <a:cs typeface="+mn-cs"/>
              </a:rPr>
              <a:t>MyEBSCO</a:t>
            </a:r>
            <a:r>
              <a:rPr kumimoji="0" lang="en-US" altLang="zh-CN"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 Folder</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3C3535E9-D5A1-49FF-9801-7ED804AE00D1}"/>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41DD9416-31C5-4EA2-A921-C8627E5AD191}"/>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DECE0115-1384-46FC-963D-0650403650D3}"/>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C678FF42-8A46-43F4-9B3B-97A610BE5485}"/>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28969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BD8B0EB-F81A-D8B1-84B7-EC5CC0D36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12192000" cy="4038600"/>
          </a:xfrm>
          <a:prstGeom prst="rect">
            <a:avLst/>
          </a:prstGeom>
        </p:spPr>
      </p:pic>
      <p:grpSp>
        <p:nvGrpSpPr>
          <p:cNvPr id="21" name="그룹 37">
            <a:extLst>
              <a:ext uri="{FF2B5EF4-FFF2-40B4-BE49-F238E27FC236}">
                <a16:creationId xmlns:a16="http://schemas.microsoft.com/office/drawing/2014/main" id="{03EBC958-FC5A-405B-B263-738969E569B4}"/>
              </a:ext>
            </a:extLst>
          </p:cNvPr>
          <p:cNvGrpSpPr>
            <a:grpSpLocks/>
          </p:cNvGrpSpPr>
          <p:nvPr/>
        </p:nvGrpSpPr>
        <p:grpSpPr bwMode="auto">
          <a:xfrm>
            <a:off x="9157035" y="498612"/>
            <a:ext cx="312738" cy="307975"/>
            <a:chOff x="4227314" y="1060284"/>
            <a:chExt cx="312945" cy="307777"/>
          </a:xfrm>
        </p:grpSpPr>
        <p:sp>
          <p:nvSpPr>
            <p:cNvPr id="22" name="타원 69">
              <a:extLst>
                <a:ext uri="{FF2B5EF4-FFF2-40B4-BE49-F238E27FC236}">
                  <a16:creationId xmlns:a16="http://schemas.microsoft.com/office/drawing/2014/main" id="{81DB61A1-5E37-4299-A72D-311810A807F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3" name="TextBox 22">
              <a:extLst>
                <a:ext uri="{FF2B5EF4-FFF2-40B4-BE49-F238E27FC236}">
                  <a16:creationId xmlns:a16="http://schemas.microsoft.com/office/drawing/2014/main" id="{303854DF-3D8D-481F-98A9-A60D56546E11}"/>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3" name="그룹 37">
            <a:extLst>
              <a:ext uri="{FF2B5EF4-FFF2-40B4-BE49-F238E27FC236}">
                <a16:creationId xmlns:a16="http://schemas.microsoft.com/office/drawing/2014/main" id="{2FD0E71E-30E0-473C-98AF-7DAB23F67FC3}"/>
              </a:ext>
            </a:extLst>
          </p:cNvPr>
          <p:cNvGrpSpPr>
            <a:grpSpLocks/>
          </p:cNvGrpSpPr>
          <p:nvPr/>
        </p:nvGrpSpPr>
        <p:grpSpPr bwMode="auto">
          <a:xfrm>
            <a:off x="2520759" y="5607136"/>
            <a:ext cx="312738" cy="307975"/>
            <a:chOff x="4219577" y="1065362"/>
            <a:chExt cx="312945" cy="307777"/>
          </a:xfrm>
          <a:solidFill>
            <a:schemeClr val="accent5"/>
          </a:solidFill>
        </p:grpSpPr>
        <p:sp>
          <p:nvSpPr>
            <p:cNvPr id="34" name="타원 75">
              <a:extLst>
                <a:ext uri="{FF2B5EF4-FFF2-40B4-BE49-F238E27FC236}">
                  <a16:creationId xmlns:a16="http://schemas.microsoft.com/office/drawing/2014/main" id="{506C21EF-562E-40DA-977D-4593F77038B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5" name="TextBox 34">
              <a:extLst>
                <a:ext uri="{FF2B5EF4-FFF2-40B4-BE49-F238E27FC236}">
                  <a16:creationId xmlns:a16="http://schemas.microsoft.com/office/drawing/2014/main" id="{11E7DC28-A264-422D-AF47-B2E57694CE1B}"/>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6" name="그룹 37">
            <a:extLst>
              <a:ext uri="{FF2B5EF4-FFF2-40B4-BE49-F238E27FC236}">
                <a16:creationId xmlns:a16="http://schemas.microsoft.com/office/drawing/2014/main" id="{0C07F24A-79A5-48FD-9623-D7D44ED6C66F}"/>
              </a:ext>
            </a:extLst>
          </p:cNvPr>
          <p:cNvGrpSpPr>
            <a:grpSpLocks/>
          </p:cNvGrpSpPr>
          <p:nvPr/>
        </p:nvGrpSpPr>
        <p:grpSpPr bwMode="auto">
          <a:xfrm>
            <a:off x="2518854" y="5935023"/>
            <a:ext cx="312738" cy="307975"/>
            <a:chOff x="4217671" y="1063458"/>
            <a:chExt cx="312945" cy="307777"/>
          </a:xfrm>
        </p:grpSpPr>
        <p:sp>
          <p:nvSpPr>
            <p:cNvPr id="37" name="타원 78">
              <a:extLst>
                <a:ext uri="{FF2B5EF4-FFF2-40B4-BE49-F238E27FC236}">
                  <a16:creationId xmlns:a16="http://schemas.microsoft.com/office/drawing/2014/main" id="{B5F8642F-CBE6-4782-ADD7-3DEB16D166A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8" name="TextBox 37">
              <a:extLst>
                <a:ext uri="{FF2B5EF4-FFF2-40B4-BE49-F238E27FC236}">
                  <a16:creationId xmlns:a16="http://schemas.microsoft.com/office/drawing/2014/main" id="{7B87479D-1FEC-43EA-92A6-490ADC7FB7F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39" name="그룹 37">
            <a:extLst>
              <a:ext uri="{FF2B5EF4-FFF2-40B4-BE49-F238E27FC236}">
                <a16:creationId xmlns:a16="http://schemas.microsoft.com/office/drawing/2014/main" id="{DB4FA102-71FA-4C71-848A-9E00E1E5D867}"/>
              </a:ext>
            </a:extLst>
          </p:cNvPr>
          <p:cNvGrpSpPr>
            <a:grpSpLocks/>
          </p:cNvGrpSpPr>
          <p:nvPr/>
        </p:nvGrpSpPr>
        <p:grpSpPr bwMode="auto">
          <a:xfrm>
            <a:off x="2518854" y="6283638"/>
            <a:ext cx="312738" cy="307975"/>
            <a:chOff x="4217671" y="1063458"/>
            <a:chExt cx="312945" cy="307777"/>
          </a:xfrm>
        </p:grpSpPr>
        <p:sp>
          <p:nvSpPr>
            <p:cNvPr id="40" name="타원 81">
              <a:extLst>
                <a:ext uri="{FF2B5EF4-FFF2-40B4-BE49-F238E27FC236}">
                  <a16:creationId xmlns:a16="http://schemas.microsoft.com/office/drawing/2014/main" id="{314C8B81-218A-4F59-9317-1D4F2D19A7E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41" name="TextBox 40">
              <a:extLst>
                <a:ext uri="{FF2B5EF4-FFF2-40B4-BE49-F238E27FC236}">
                  <a16:creationId xmlns:a16="http://schemas.microsoft.com/office/drawing/2014/main" id="{0D017B42-7E36-4D30-99EA-17F51DB70C74}"/>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45" name="TextBox 44">
            <a:extLst>
              <a:ext uri="{FF2B5EF4-FFF2-40B4-BE49-F238E27FC236}">
                <a16:creationId xmlns:a16="http://schemas.microsoft.com/office/drawing/2014/main" id="{1D81E05D-2F71-490A-8558-C3ACBA5C99B0}"/>
              </a:ext>
            </a:extLst>
          </p:cNvPr>
          <p:cNvSpPr txBox="1"/>
          <p:nvPr/>
        </p:nvSpPr>
        <p:spPr>
          <a:xfrm>
            <a:off x="2905707" y="5565691"/>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点击创建或登录文件夹账户</a:t>
            </a:r>
          </a:p>
        </p:txBody>
      </p:sp>
      <p:pic>
        <p:nvPicPr>
          <p:cNvPr id="3" name="Picture 2">
            <a:extLst>
              <a:ext uri="{FF2B5EF4-FFF2-40B4-BE49-F238E27FC236}">
                <a16:creationId xmlns:a16="http://schemas.microsoft.com/office/drawing/2014/main" id="{CAD0708C-9270-4AA0-AC81-C0446A836B9D}"/>
              </a:ext>
            </a:extLst>
          </p:cNvPr>
          <p:cNvPicPr>
            <a:picLocks noChangeAspect="1"/>
          </p:cNvPicPr>
          <p:nvPr/>
        </p:nvPicPr>
        <p:blipFill>
          <a:blip r:embed="rId3"/>
          <a:stretch>
            <a:fillRect/>
          </a:stretch>
        </p:blipFill>
        <p:spPr>
          <a:xfrm>
            <a:off x="6903669" y="1744072"/>
            <a:ext cx="5213618" cy="4318222"/>
          </a:xfrm>
          <a:prstGeom prst="rect">
            <a:avLst/>
          </a:prstGeom>
        </p:spPr>
      </p:pic>
      <p:sp>
        <p:nvSpPr>
          <p:cNvPr id="46" name="TextBox 45">
            <a:extLst>
              <a:ext uri="{FF2B5EF4-FFF2-40B4-BE49-F238E27FC236}">
                <a16:creationId xmlns:a16="http://schemas.microsoft.com/office/drawing/2014/main" id="{1AF801AA-99C9-495A-BC1C-D81823398E1A}"/>
              </a:ext>
            </a:extLst>
          </p:cNvPr>
          <p:cNvSpPr txBox="1"/>
          <p:nvPr/>
        </p:nvSpPr>
        <p:spPr>
          <a:xfrm>
            <a:off x="2905707" y="5915999"/>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创建文件账户</a:t>
            </a:r>
          </a:p>
        </p:txBody>
      </p:sp>
      <p:sp>
        <p:nvSpPr>
          <p:cNvPr id="47" name="TextBox 46">
            <a:extLst>
              <a:ext uri="{FF2B5EF4-FFF2-40B4-BE49-F238E27FC236}">
                <a16:creationId xmlns:a16="http://schemas.microsoft.com/office/drawing/2014/main" id="{CD08BD4B-2461-467A-B98F-275E7701A5A6}"/>
              </a:ext>
            </a:extLst>
          </p:cNvPr>
          <p:cNvSpPr txBox="1"/>
          <p:nvPr/>
        </p:nvSpPr>
        <p:spPr>
          <a:xfrm>
            <a:off x="2905706" y="6266307"/>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登录至文件夹账户</a:t>
            </a:r>
          </a:p>
        </p:txBody>
      </p:sp>
      <p:sp>
        <p:nvSpPr>
          <p:cNvPr id="51" name="직사각형 3">
            <a:extLst>
              <a:ext uri="{FF2B5EF4-FFF2-40B4-BE49-F238E27FC236}">
                <a16:creationId xmlns:a16="http://schemas.microsoft.com/office/drawing/2014/main" id="{CC3A883A-48FA-476D-9A20-5CA1FB322817}"/>
              </a:ext>
            </a:extLst>
          </p:cNvPr>
          <p:cNvSpPr/>
          <p:nvPr/>
        </p:nvSpPr>
        <p:spPr>
          <a:xfrm>
            <a:off x="8336105" y="910816"/>
            <a:ext cx="1462163" cy="591304"/>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52" name="직사각형 3">
            <a:extLst>
              <a:ext uri="{FF2B5EF4-FFF2-40B4-BE49-F238E27FC236}">
                <a16:creationId xmlns:a16="http://schemas.microsoft.com/office/drawing/2014/main" id="{6DF5C5AB-2F2F-450D-9130-E14754DA8E7C}"/>
              </a:ext>
            </a:extLst>
          </p:cNvPr>
          <p:cNvSpPr/>
          <p:nvPr/>
        </p:nvSpPr>
        <p:spPr>
          <a:xfrm>
            <a:off x="7620000" y="3144476"/>
            <a:ext cx="3581400" cy="164277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2D6EADA7-C494-4CE6-963A-7CF802C090E4}"/>
              </a:ext>
            </a:extLst>
          </p:cNvPr>
          <p:cNvSpPr txBox="1"/>
          <p:nvPr/>
        </p:nvSpPr>
        <p:spPr>
          <a:xfrm>
            <a:off x="396239" y="152400"/>
            <a:ext cx="5913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24" name="그룹 37">
            <a:extLst>
              <a:ext uri="{FF2B5EF4-FFF2-40B4-BE49-F238E27FC236}">
                <a16:creationId xmlns:a16="http://schemas.microsoft.com/office/drawing/2014/main" id="{980CBD84-ED44-4E77-876F-A228FD58D1C4}"/>
              </a:ext>
            </a:extLst>
          </p:cNvPr>
          <p:cNvGrpSpPr>
            <a:grpSpLocks/>
          </p:cNvGrpSpPr>
          <p:nvPr/>
        </p:nvGrpSpPr>
        <p:grpSpPr bwMode="auto">
          <a:xfrm>
            <a:off x="9954637" y="2383365"/>
            <a:ext cx="312738" cy="307975"/>
            <a:chOff x="4214488" y="1070438"/>
            <a:chExt cx="312945" cy="307777"/>
          </a:xfrm>
        </p:grpSpPr>
        <p:sp>
          <p:nvSpPr>
            <p:cNvPr id="25" name="타원 72">
              <a:extLst>
                <a:ext uri="{FF2B5EF4-FFF2-40B4-BE49-F238E27FC236}">
                  <a16:creationId xmlns:a16="http://schemas.microsoft.com/office/drawing/2014/main" id="{BE260AB0-AD30-4750-8EE3-824F90091FB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6" name="TextBox 25">
              <a:extLst>
                <a:ext uri="{FF2B5EF4-FFF2-40B4-BE49-F238E27FC236}">
                  <a16:creationId xmlns:a16="http://schemas.microsoft.com/office/drawing/2014/main" id="{5332F13D-64E6-48BA-85CD-BE7C413D559E}"/>
                </a:ext>
              </a:extLst>
            </p:cNvPr>
            <p:cNvSpPr txBox="1"/>
            <p:nvPr/>
          </p:nvSpPr>
          <p:spPr>
            <a:xfrm>
              <a:off x="4214488" y="107043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7" name="그룹 37">
            <a:extLst>
              <a:ext uri="{FF2B5EF4-FFF2-40B4-BE49-F238E27FC236}">
                <a16:creationId xmlns:a16="http://schemas.microsoft.com/office/drawing/2014/main" id="{1AA9BCFC-C789-4EDB-8B53-28C0B8553848}"/>
              </a:ext>
            </a:extLst>
          </p:cNvPr>
          <p:cNvGrpSpPr>
            <a:grpSpLocks/>
          </p:cNvGrpSpPr>
          <p:nvPr/>
        </p:nvGrpSpPr>
        <p:grpSpPr bwMode="auto">
          <a:xfrm>
            <a:off x="9798268" y="4008120"/>
            <a:ext cx="312738" cy="307975"/>
            <a:chOff x="4214493" y="1070437"/>
            <a:chExt cx="312945" cy="307777"/>
          </a:xfrm>
        </p:grpSpPr>
        <p:sp>
          <p:nvSpPr>
            <p:cNvPr id="28" name="타원 72">
              <a:extLst>
                <a:ext uri="{FF2B5EF4-FFF2-40B4-BE49-F238E27FC236}">
                  <a16:creationId xmlns:a16="http://schemas.microsoft.com/office/drawing/2014/main" id="{B034A0A9-3572-493D-B35B-44FBF33DD71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9" name="TextBox 28">
              <a:extLst>
                <a:ext uri="{FF2B5EF4-FFF2-40B4-BE49-F238E27FC236}">
                  <a16:creationId xmlns:a16="http://schemas.microsoft.com/office/drawing/2014/main" id="{842877C5-A17A-4934-8E77-55C3F0719C51}"/>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Tree>
    <p:extLst>
      <p:ext uri="{BB962C8B-B14F-4D97-AF65-F5344CB8AC3E}">
        <p14:creationId xmlns:p14="http://schemas.microsoft.com/office/powerpoint/2010/main" val="357635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screenshot of a computer&#10;&#10;Description automatically generated">
            <a:extLst>
              <a:ext uri="{FF2B5EF4-FFF2-40B4-BE49-F238E27FC236}">
                <a16:creationId xmlns:a16="http://schemas.microsoft.com/office/drawing/2014/main" id="{ADE4B9B8-0D9D-9294-0886-4FC901394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471"/>
            <a:ext cx="10038885" cy="6082726"/>
          </a:xfrm>
          <a:prstGeom prst="rect">
            <a:avLst/>
          </a:prstGeom>
        </p:spPr>
      </p:pic>
      <p:grpSp>
        <p:nvGrpSpPr>
          <p:cNvPr id="4" name="그룹 37">
            <a:extLst>
              <a:ext uri="{FF2B5EF4-FFF2-40B4-BE49-F238E27FC236}">
                <a16:creationId xmlns:a16="http://schemas.microsoft.com/office/drawing/2014/main" id="{EE58EAA0-C161-4B18-8F59-984FD561BBBA}"/>
              </a:ext>
            </a:extLst>
          </p:cNvPr>
          <p:cNvGrpSpPr>
            <a:grpSpLocks/>
          </p:cNvGrpSpPr>
          <p:nvPr/>
        </p:nvGrpSpPr>
        <p:grpSpPr bwMode="auto">
          <a:xfrm>
            <a:off x="1808228" y="1599182"/>
            <a:ext cx="312738" cy="307975"/>
            <a:chOff x="4227314" y="1060284"/>
            <a:chExt cx="312945" cy="307777"/>
          </a:xfrm>
        </p:grpSpPr>
        <p:sp>
          <p:nvSpPr>
            <p:cNvPr id="5" name="타원 69">
              <a:extLst>
                <a:ext uri="{FF2B5EF4-FFF2-40B4-BE49-F238E27FC236}">
                  <a16:creationId xmlns:a16="http://schemas.microsoft.com/office/drawing/2014/main" id="{3DDBFF2D-19AC-4E5E-8CD0-B1224BB2C3D0}"/>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6" name="TextBox 5">
              <a:extLst>
                <a:ext uri="{FF2B5EF4-FFF2-40B4-BE49-F238E27FC236}">
                  <a16:creationId xmlns:a16="http://schemas.microsoft.com/office/drawing/2014/main" id="{808463FF-6153-4F99-AEEC-0BC93857D806}"/>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BC8CD204-8A6A-4D3D-BBFD-9117DE00D9DD}"/>
              </a:ext>
            </a:extLst>
          </p:cNvPr>
          <p:cNvGrpSpPr>
            <a:grpSpLocks/>
          </p:cNvGrpSpPr>
          <p:nvPr/>
        </p:nvGrpSpPr>
        <p:grpSpPr bwMode="auto">
          <a:xfrm>
            <a:off x="1495490" y="3941446"/>
            <a:ext cx="312738" cy="307975"/>
            <a:chOff x="4214493" y="1070437"/>
            <a:chExt cx="312945" cy="307777"/>
          </a:xfrm>
        </p:grpSpPr>
        <p:sp>
          <p:nvSpPr>
            <p:cNvPr id="8" name="타원 72">
              <a:extLst>
                <a:ext uri="{FF2B5EF4-FFF2-40B4-BE49-F238E27FC236}">
                  <a16:creationId xmlns:a16="http://schemas.microsoft.com/office/drawing/2014/main" id="{456360A0-5E64-4875-8430-4F46A1AF7174}"/>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7933813D-7DF4-44FF-943E-C88FC60999EC}"/>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3AF172B4-8F7B-4FD2-A0F8-29636611E660}"/>
              </a:ext>
            </a:extLst>
          </p:cNvPr>
          <p:cNvGrpSpPr>
            <a:grpSpLocks/>
          </p:cNvGrpSpPr>
          <p:nvPr/>
        </p:nvGrpSpPr>
        <p:grpSpPr bwMode="auto">
          <a:xfrm>
            <a:off x="1331362" y="6286881"/>
            <a:ext cx="312738" cy="307975"/>
            <a:chOff x="4214493" y="1070437"/>
            <a:chExt cx="312945" cy="307777"/>
          </a:xfrm>
        </p:grpSpPr>
        <p:sp>
          <p:nvSpPr>
            <p:cNvPr id="11" name="타원 72">
              <a:extLst>
                <a:ext uri="{FF2B5EF4-FFF2-40B4-BE49-F238E27FC236}">
                  <a16:creationId xmlns:a16="http://schemas.microsoft.com/office/drawing/2014/main" id="{F85A4B7E-3237-485D-B814-CAEAEA4025A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DA0D9EA8-4A16-4771-A1BF-861989CADBC7}"/>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3" name="직사각형 3">
            <a:extLst>
              <a:ext uri="{FF2B5EF4-FFF2-40B4-BE49-F238E27FC236}">
                <a16:creationId xmlns:a16="http://schemas.microsoft.com/office/drawing/2014/main" id="{E455787A-AD05-4979-823D-26108B17298F}"/>
              </a:ext>
            </a:extLst>
          </p:cNvPr>
          <p:cNvSpPr/>
          <p:nvPr/>
        </p:nvSpPr>
        <p:spPr>
          <a:xfrm>
            <a:off x="1368509" y="1329285"/>
            <a:ext cx="1244791" cy="624802"/>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4" name="직사각형 3">
            <a:extLst>
              <a:ext uri="{FF2B5EF4-FFF2-40B4-BE49-F238E27FC236}">
                <a16:creationId xmlns:a16="http://schemas.microsoft.com/office/drawing/2014/main" id="{937DB69A-009D-45DC-8004-28567C7C5127}"/>
              </a:ext>
            </a:extLst>
          </p:cNvPr>
          <p:cNvSpPr/>
          <p:nvPr/>
        </p:nvSpPr>
        <p:spPr>
          <a:xfrm>
            <a:off x="223296" y="2209800"/>
            <a:ext cx="1701589" cy="3570844"/>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5" name="직사각형 3">
            <a:extLst>
              <a:ext uri="{FF2B5EF4-FFF2-40B4-BE49-F238E27FC236}">
                <a16:creationId xmlns:a16="http://schemas.microsoft.com/office/drawing/2014/main" id="{44294C3A-029E-48B2-99F0-7CEE6FDD08F5}"/>
              </a:ext>
            </a:extLst>
          </p:cNvPr>
          <p:cNvSpPr/>
          <p:nvPr/>
        </p:nvSpPr>
        <p:spPr>
          <a:xfrm>
            <a:off x="223295" y="5867400"/>
            <a:ext cx="1701589" cy="847768"/>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6" name="직사각형 3">
            <a:extLst>
              <a:ext uri="{FF2B5EF4-FFF2-40B4-BE49-F238E27FC236}">
                <a16:creationId xmlns:a16="http://schemas.microsoft.com/office/drawing/2014/main" id="{075A4085-78E6-4D8C-B0FF-129D51C21875}"/>
              </a:ext>
            </a:extLst>
          </p:cNvPr>
          <p:cNvSpPr/>
          <p:nvPr/>
        </p:nvSpPr>
        <p:spPr>
          <a:xfrm>
            <a:off x="8882796" y="1954087"/>
            <a:ext cx="1108636" cy="1665967"/>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7" name="그룹 37">
            <a:extLst>
              <a:ext uri="{FF2B5EF4-FFF2-40B4-BE49-F238E27FC236}">
                <a16:creationId xmlns:a16="http://schemas.microsoft.com/office/drawing/2014/main" id="{BC623BF2-8E5F-47FD-8BC4-9DA8C416E7B9}"/>
              </a:ext>
            </a:extLst>
          </p:cNvPr>
          <p:cNvGrpSpPr>
            <a:grpSpLocks/>
          </p:cNvGrpSpPr>
          <p:nvPr/>
        </p:nvGrpSpPr>
        <p:grpSpPr bwMode="auto">
          <a:xfrm>
            <a:off x="9670935" y="3050215"/>
            <a:ext cx="312738" cy="307975"/>
            <a:chOff x="4214493" y="1070437"/>
            <a:chExt cx="312945" cy="307777"/>
          </a:xfrm>
        </p:grpSpPr>
        <p:sp>
          <p:nvSpPr>
            <p:cNvPr id="18" name="타원 72">
              <a:extLst>
                <a:ext uri="{FF2B5EF4-FFF2-40B4-BE49-F238E27FC236}">
                  <a16:creationId xmlns:a16="http://schemas.microsoft.com/office/drawing/2014/main" id="{2327BC09-2482-4388-B9E2-15D7A48472F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9" name="TextBox 18">
              <a:extLst>
                <a:ext uri="{FF2B5EF4-FFF2-40B4-BE49-F238E27FC236}">
                  <a16:creationId xmlns:a16="http://schemas.microsoft.com/office/drawing/2014/main" id="{4CA455D3-5864-470F-8265-185859C34068}"/>
                </a:ext>
              </a:extLst>
            </p:cNvPr>
            <p:cNvSpPr txBox="1"/>
            <p:nvPr/>
          </p:nvSpPr>
          <p:spPr>
            <a:xfrm>
              <a:off x="4214493" y="1070437"/>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0" name="그룹 37">
            <a:extLst>
              <a:ext uri="{FF2B5EF4-FFF2-40B4-BE49-F238E27FC236}">
                <a16:creationId xmlns:a16="http://schemas.microsoft.com/office/drawing/2014/main" id="{5DF00332-32DB-4775-9851-079CFF82D8BB}"/>
              </a:ext>
            </a:extLst>
          </p:cNvPr>
          <p:cNvGrpSpPr>
            <a:grpSpLocks/>
          </p:cNvGrpSpPr>
          <p:nvPr/>
        </p:nvGrpSpPr>
        <p:grpSpPr bwMode="auto">
          <a:xfrm>
            <a:off x="8873815" y="4228837"/>
            <a:ext cx="312738" cy="307975"/>
            <a:chOff x="4219577" y="1065362"/>
            <a:chExt cx="312945" cy="307777"/>
          </a:xfrm>
          <a:solidFill>
            <a:schemeClr val="accent5"/>
          </a:solidFill>
        </p:grpSpPr>
        <p:sp>
          <p:nvSpPr>
            <p:cNvPr id="21" name="타원 75">
              <a:extLst>
                <a:ext uri="{FF2B5EF4-FFF2-40B4-BE49-F238E27FC236}">
                  <a16:creationId xmlns:a16="http://schemas.microsoft.com/office/drawing/2014/main" id="{1A724F1E-FEB2-4FBA-ADE6-F43CEE852069}"/>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2" name="TextBox 21">
              <a:extLst>
                <a:ext uri="{FF2B5EF4-FFF2-40B4-BE49-F238E27FC236}">
                  <a16:creationId xmlns:a16="http://schemas.microsoft.com/office/drawing/2014/main" id="{C3BBD7AB-B930-4BC5-909B-8718BFBE567A}"/>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3" name="그룹 37">
            <a:extLst>
              <a:ext uri="{FF2B5EF4-FFF2-40B4-BE49-F238E27FC236}">
                <a16:creationId xmlns:a16="http://schemas.microsoft.com/office/drawing/2014/main" id="{061062DE-118E-4AA2-A8F6-A92850AD8660}"/>
              </a:ext>
            </a:extLst>
          </p:cNvPr>
          <p:cNvGrpSpPr>
            <a:grpSpLocks/>
          </p:cNvGrpSpPr>
          <p:nvPr/>
        </p:nvGrpSpPr>
        <p:grpSpPr bwMode="auto">
          <a:xfrm>
            <a:off x="8871910" y="4556724"/>
            <a:ext cx="312738" cy="307975"/>
            <a:chOff x="4217671" y="1063458"/>
            <a:chExt cx="312945" cy="307777"/>
          </a:xfrm>
        </p:grpSpPr>
        <p:sp>
          <p:nvSpPr>
            <p:cNvPr id="24" name="타원 78">
              <a:extLst>
                <a:ext uri="{FF2B5EF4-FFF2-40B4-BE49-F238E27FC236}">
                  <a16:creationId xmlns:a16="http://schemas.microsoft.com/office/drawing/2014/main" id="{AC8161A1-FA61-4D8E-8694-7BD4D67B00C0}"/>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4ED5C203-3F01-45D0-941F-31795C64F810}"/>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6" name="그룹 37">
            <a:extLst>
              <a:ext uri="{FF2B5EF4-FFF2-40B4-BE49-F238E27FC236}">
                <a16:creationId xmlns:a16="http://schemas.microsoft.com/office/drawing/2014/main" id="{15184F04-455F-48DE-A43E-2CC2B0682BF4}"/>
              </a:ext>
            </a:extLst>
          </p:cNvPr>
          <p:cNvGrpSpPr>
            <a:grpSpLocks/>
          </p:cNvGrpSpPr>
          <p:nvPr/>
        </p:nvGrpSpPr>
        <p:grpSpPr bwMode="auto">
          <a:xfrm>
            <a:off x="8871910" y="4905339"/>
            <a:ext cx="312738" cy="307975"/>
            <a:chOff x="4217671" y="1063458"/>
            <a:chExt cx="312945" cy="307777"/>
          </a:xfrm>
        </p:grpSpPr>
        <p:sp>
          <p:nvSpPr>
            <p:cNvPr id="27" name="타원 81">
              <a:extLst>
                <a:ext uri="{FF2B5EF4-FFF2-40B4-BE49-F238E27FC236}">
                  <a16:creationId xmlns:a16="http://schemas.microsoft.com/office/drawing/2014/main" id="{4C72CA6E-2EC3-44F9-BBCC-DC5B56C14D83}"/>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8" name="TextBox 27">
              <a:extLst>
                <a:ext uri="{FF2B5EF4-FFF2-40B4-BE49-F238E27FC236}">
                  <a16:creationId xmlns:a16="http://schemas.microsoft.com/office/drawing/2014/main" id="{1C95616C-2FE8-479D-86C7-800644E22987}"/>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6A046EA0-69FE-48D6-B99C-34F7C0B40668}"/>
              </a:ext>
            </a:extLst>
          </p:cNvPr>
          <p:cNvSpPr txBox="1"/>
          <p:nvPr/>
        </p:nvSpPr>
        <p:spPr>
          <a:xfrm>
            <a:off x="9258763" y="4187392"/>
            <a:ext cx="3094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个人文件夹用户么名</a:t>
            </a:r>
          </a:p>
        </p:txBody>
      </p:sp>
      <p:sp>
        <p:nvSpPr>
          <p:cNvPr id="30" name="TextBox 29">
            <a:extLst>
              <a:ext uri="{FF2B5EF4-FFF2-40B4-BE49-F238E27FC236}">
                <a16:creationId xmlns:a16="http://schemas.microsoft.com/office/drawing/2014/main" id="{1F6DD530-8CE4-43C3-B5D2-4A0B6F0291F8}"/>
              </a:ext>
            </a:extLst>
          </p:cNvPr>
          <p:cNvSpPr txBox="1"/>
          <p:nvPr/>
        </p:nvSpPr>
        <p:spPr>
          <a:xfrm>
            <a:off x="9258763" y="4537700"/>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查看已保存的内容</a:t>
            </a:r>
          </a:p>
        </p:txBody>
      </p:sp>
      <p:sp>
        <p:nvSpPr>
          <p:cNvPr id="31" name="TextBox 30">
            <a:extLst>
              <a:ext uri="{FF2B5EF4-FFF2-40B4-BE49-F238E27FC236}">
                <a16:creationId xmlns:a16="http://schemas.microsoft.com/office/drawing/2014/main" id="{C820EBDC-A06D-40C2-BC7C-B4B8BFFD81C2}"/>
              </a:ext>
            </a:extLst>
          </p:cNvPr>
          <p:cNvSpPr txBox="1"/>
          <p:nvPr/>
        </p:nvSpPr>
        <p:spPr>
          <a:xfrm>
            <a:off x="9258762" y="4888008"/>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创建子文件夹</a:t>
            </a:r>
          </a:p>
        </p:txBody>
      </p:sp>
      <p:grpSp>
        <p:nvGrpSpPr>
          <p:cNvPr id="32" name="그룹 37">
            <a:extLst>
              <a:ext uri="{FF2B5EF4-FFF2-40B4-BE49-F238E27FC236}">
                <a16:creationId xmlns:a16="http://schemas.microsoft.com/office/drawing/2014/main" id="{3957C1B2-C94E-490C-B8E1-AF449B365E51}"/>
              </a:ext>
            </a:extLst>
          </p:cNvPr>
          <p:cNvGrpSpPr>
            <a:grpSpLocks/>
          </p:cNvGrpSpPr>
          <p:nvPr/>
        </p:nvGrpSpPr>
        <p:grpSpPr bwMode="auto">
          <a:xfrm>
            <a:off x="8871910" y="5315311"/>
            <a:ext cx="312738" cy="307975"/>
            <a:chOff x="4217671" y="1063458"/>
            <a:chExt cx="312945" cy="307777"/>
          </a:xfrm>
        </p:grpSpPr>
        <p:sp>
          <p:nvSpPr>
            <p:cNvPr id="33" name="타원 81">
              <a:extLst>
                <a:ext uri="{FF2B5EF4-FFF2-40B4-BE49-F238E27FC236}">
                  <a16:creationId xmlns:a16="http://schemas.microsoft.com/office/drawing/2014/main" id="{A36EB8B7-C401-41A7-BDC6-F10B5AD0556F}"/>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34" name="TextBox 33">
              <a:extLst>
                <a:ext uri="{FF2B5EF4-FFF2-40B4-BE49-F238E27FC236}">
                  <a16:creationId xmlns:a16="http://schemas.microsoft.com/office/drawing/2014/main" id="{5F9EF83E-4B05-49F0-AFE9-B062131D7B4B}"/>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4</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35" name="TextBox 34">
            <a:extLst>
              <a:ext uri="{FF2B5EF4-FFF2-40B4-BE49-F238E27FC236}">
                <a16:creationId xmlns:a16="http://schemas.microsoft.com/office/drawing/2014/main" id="{622C3A3C-60FB-49A1-895A-A367D16F6D76}"/>
              </a:ext>
            </a:extLst>
          </p:cNvPr>
          <p:cNvSpPr txBox="1"/>
          <p:nvPr/>
        </p:nvSpPr>
        <p:spPr>
          <a:xfrm>
            <a:off x="9258762" y="5297980"/>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批量操作</a:t>
            </a:r>
          </a:p>
        </p:txBody>
      </p:sp>
      <p:sp>
        <p:nvSpPr>
          <p:cNvPr id="36" name="TextBox 35">
            <a:extLst>
              <a:ext uri="{FF2B5EF4-FFF2-40B4-BE49-F238E27FC236}">
                <a16:creationId xmlns:a16="http://schemas.microsoft.com/office/drawing/2014/main" id="{E8A111BF-628F-482F-AC4B-BFE1BF073417}"/>
              </a:ext>
            </a:extLst>
          </p:cNvPr>
          <p:cNvSpPr txBox="1"/>
          <p:nvPr/>
        </p:nvSpPr>
        <p:spPr>
          <a:xfrm>
            <a:off x="396239" y="152400"/>
            <a:ext cx="597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 </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5007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C526DF-039C-47BC-AD53-D9B7CB96F6DF}"/>
              </a:ext>
            </a:extLst>
          </p:cNvPr>
          <p:cNvPicPr>
            <a:picLocks noChangeAspect="1"/>
          </p:cNvPicPr>
          <p:nvPr/>
        </p:nvPicPr>
        <p:blipFill>
          <a:blip r:embed="rId3"/>
          <a:stretch>
            <a:fillRect/>
          </a:stretch>
        </p:blipFill>
        <p:spPr>
          <a:xfrm>
            <a:off x="3165551" y="152400"/>
            <a:ext cx="8904529" cy="4117875"/>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18C26BDF-9080-43D3-B56C-A765F05C3C7D}"/>
              </a:ext>
            </a:extLst>
          </p:cNvPr>
          <p:cNvPicPr>
            <a:picLocks noChangeAspect="1"/>
          </p:cNvPicPr>
          <p:nvPr/>
        </p:nvPicPr>
        <p:blipFill>
          <a:blip r:embed="rId4"/>
          <a:stretch>
            <a:fillRect/>
          </a:stretch>
        </p:blipFill>
        <p:spPr>
          <a:xfrm>
            <a:off x="32015" y="2212813"/>
            <a:ext cx="8806241" cy="3854789"/>
          </a:xfrm>
          <a:prstGeom prst="rect">
            <a:avLst/>
          </a:prstGeom>
          <a:ln>
            <a:solidFill>
              <a:schemeClr val="bg1">
                <a:lumMod val="75000"/>
              </a:schemeClr>
            </a:solidFill>
          </a:ln>
        </p:spPr>
      </p:pic>
      <p:grpSp>
        <p:nvGrpSpPr>
          <p:cNvPr id="5" name="그룹 37">
            <a:extLst>
              <a:ext uri="{FF2B5EF4-FFF2-40B4-BE49-F238E27FC236}">
                <a16:creationId xmlns:a16="http://schemas.microsoft.com/office/drawing/2014/main" id="{6B52A491-2884-4DAE-8C67-25178B7E0197}"/>
              </a:ext>
            </a:extLst>
          </p:cNvPr>
          <p:cNvGrpSpPr>
            <a:grpSpLocks/>
          </p:cNvGrpSpPr>
          <p:nvPr/>
        </p:nvGrpSpPr>
        <p:grpSpPr bwMode="auto">
          <a:xfrm>
            <a:off x="9831752" y="2538439"/>
            <a:ext cx="312738" cy="307975"/>
            <a:chOff x="4227314" y="1060284"/>
            <a:chExt cx="312945" cy="307777"/>
          </a:xfrm>
        </p:grpSpPr>
        <p:sp>
          <p:nvSpPr>
            <p:cNvPr id="6" name="타원 69">
              <a:extLst>
                <a:ext uri="{FF2B5EF4-FFF2-40B4-BE49-F238E27FC236}">
                  <a16:creationId xmlns:a16="http://schemas.microsoft.com/office/drawing/2014/main" id="{2053376C-766B-410D-BDD9-76406613FF82}"/>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7" name="TextBox 6">
              <a:extLst>
                <a:ext uri="{FF2B5EF4-FFF2-40B4-BE49-F238E27FC236}">
                  <a16:creationId xmlns:a16="http://schemas.microsoft.com/office/drawing/2014/main" id="{EF106E65-CADF-4BDE-A29D-B2F5BE765F45}"/>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1" name="직사각형 3">
            <a:extLst>
              <a:ext uri="{FF2B5EF4-FFF2-40B4-BE49-F238E27FC236}">
                <a16:creationId xmlns:a16="http://schemas.microsoft.com/office/drawing/2014/main" id="{687855ED-858C-4FA8-8511-5EE2FC0BE4E9}"/>
              </a:ext>
            </a:extLst>
          </p:cNvPr>
          <p:cNvSpPr/>
          <p:nvPr/>
        </p:nvSpPr>
        <p:spPr>
          <a:xfrm>
            <a:off x="8980267" y="2543719"/>
            <a:ext cx="1429488" cy="653004"/>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2" name="그룹 37">
            <a:extLst>
              <a:ext uri="{FF2B5EF4-FFF2-40B4-BE49-F238E27FC236}">
                <a16:creationId xmlns:a16="http://schemas.microsoft.com/office/drawing/2014/main" id="{7D4CB4CE-374F-41C6-9270-5910EAADB467}"/>
              </a:ext>
            </a:extLst>
          </p:cNvPr>
          <p:cNvGrpSpPr>
            <a:grpSpLocks/>
          </p:cNvGrpSpPr>
          <p:nvPr/>
        </p:nvGrpSpPr>
        <p:grpSpPr bwMode="auto">
          <a:xfrm>
            <a:off x="7115960" y="3959966"/>
            <a:ext cx="312738" cy="307975"/>
            <a:chOff x="4227314" y="1060284"/>
            <a:chExt cx="312945" cy="307777"/>
          </a:xfrm>
        </p:grpSpPr>
        <p:sp>
          <p:nvSpPr>
            <p:cNvPr id="13" name="타원 69">
              <a:extLst>
                <a:ext uri="{FF2B5EF4-FFF2-40B4-BE49-F238E27FC236}">
                  <a16:creationId xmlns:a16="http://schemas.microsoft.com/office/drawing/2014/main" id="{6ECFE8ED-064D-4466-A7C4-BBF87163EC27}"/>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4" name="TextBox 13">
              <a:extLst>
                <a:ext uri="{FF2B5EF4-FFF2-40B4-BE49-F238E27FC236}">
                  <a16:creationId xmlns:a16="http://schemas.microsoft.com/office/drawing/2014/main" id="{15EB1C32-DE36-4EF0-86FD-10E5211E06F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5" name="직사각형 3">
            <a:extLst>
              <a:ext uri="{FF2B5EF4-FFF2-40B4-BE49-F238E27FC236}">
                <a16:creationId xmlns:a16="http://schemas.microsoft.com/office/drawing/2014/main" id="{15BA7483-5C47-4634-B6EF-CA4DFE349F93}"/>
              </a:ext>
            </a:extLst>
          </p:cNvPr>
          <p:cNvSpPr/>
          <p:nvPr/>
        </p:nvSpPr>
        <p:spPr>
          <a:xfrm>
            <a:off x="6634480" y="3934765"/>
            <a:ext cx="1052395" cy="718515"/>
          </a:xfrm>
          <a:prstGeom prst="rect">
            <a:avLst/>
          </a:prstGeom>
          <a:noFill/>
          <a:ln w="57150">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pSp>
        <p:nvGrpSpPr>
          <p:cNvPr id="16" name="그룹 37">
            <a:extLst>
              <a:ext uri="{FF2B5EF4-FFF2-40B4-BE49-F238E27FC236}">
                <a16:creationId xmlns:a16="http://schemas.microsoft.com/office/drawing/2014/main" id="{EA407267-2334-4C64-A84A-787D910B5664}"/>
              </a:ext>
            </a:extLst>
          </p:cNvPr>
          <p:cNvGrpSpPr>
            <a:grpSpLocks/>
          </p:cNvGrpSpPr>
          <p:nvPr/>
        </p:nvGrpSpPr>
        <p:grpSpPr bwMode="auto">
          <a:xfrm>
            <a:off x="8694222" y="4931959"/>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8590F78-5F62-4066-B3A7-4CD05D4B22C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50B655C8-0FE1-47EC-8EFA-198E05CA26DF}"/>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7BABC22-A44A-4539-BFA7-D80452FF8E82}"/>
              </a:ext>
            </a:extLst>
          </p:cNvPr>
          <p:cNvGrpSpPr>
            <a:grpSpLocks/>
          </p:cNvGrpSpPr>
          <p:nvPr/>
        </p:nvGrpSpPr>
        <p:grpSpPr bwMode="auto">
          <a:xfrm>
            <a:off x="8692317" y="5259846"/>
            <a:ext cx="312738" cy="307975"/>
            <a:chOff x="4217671" y="1063458"/>
            <a:chExt cx="312945" cy="307777"/>
          </a:xfrm>
        </p:grpSpPr>
        <p:sp>
          <p:nvSpPr>
            <p:cNvPr id="20" name="타원 78">
              <a:extLst>
                <a:ext uri="{FF2B5EF4-FFF2-40B4-BE49-F238E27FC236}">
                  <a16:creationId xmlns:a16="http://schemas.microsoft.com/office/drawing/2014/main" id="{C0B082E4-AE92-4DB2-B280-004AB73198D5}"/>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92DF52E9-E469-4504-8E73-A4ACEB496FC2}"/>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7F508497-3694-4302-A4E5-033CB03D63EB}"/>
              </a:ext>
            </a:extLst>
          </p:cNvPr>
          <p:cNvSpPr txBox="1"/>
          <p:nvPr/>
        </p:nvSpPr>
        <p:spPr>
          <a:xfrm>
            <a:off x="9079170" y="4890514"/>
            <a:ext cx="2259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创建检索快讯</a:t>
            </a:r>
          </a:p>
        </p:txBody>
      </p:sp>
      <p:sp>
        <p:nvSpPr>
          <p:cNvPr id="26" name="TextBox 25">
            <a:extLst>
              <a:ext uri="{FF2B5EF4-FFF2-40B4-BE49-F238E27FC236}">
                <a16:creationId xmlns:a16="http://schemas.microsoft.com/office/drawing/2014/main" id="{6263E57F-0DF0-4222-AF84-78A96C88DCAB}"/>
              </a:ext>
            </a:extLst>
          </p:cNvPr>
          <p:cNvSpPr txBox="1"/>
          <p:nvPr/>
        </p:nvSpPr>
        <p:spPr>
          <a:xfrm>
            <a:off x="9079170" y="5240822"/>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创建期刊快讯</a:t>
            </a:r>
          </a:p>
        </p:txBody>
      </p:sp>
      <p:sp>
        <p:nvSpPr>
          <p:cNvPr id="29" name="TextBox 28">
            <a:extLst>
              <a:ext uri="{FF2B5EF4-FFF2-40B4-BE49-F238E27FC236}">
                <a16:creationId xmlns:a16="http://schemas.microsoft.com/office/drawing/2014/main" id="{5E07C1DD-5A75-47A3-BFF3-7737BF91D6FF}"/>
              </a:ext>
            </a:extLst>
          </p:cNvPr>
          <p:cNvSpPr txBox="1"/>
          <p:nvPr/>
        </p:nvSpPr>
        <p:spPr>
          <a:xfrm>
            <a:off x="7924800" y="5615428"/>
            <a:ext cx="414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注：创建快讯必须先登录至个人文件夹账户</a:t>
            </a:r>
          </a:p>
        </p:txBody>
      </p:sp>
      <p:sp>
        <p:nvSpPr>
          <p:cNvPr id="22" name="TextBox 21">
            <a:extLst>
              <a:ext uri="{FF2B5EF4-FFF2-40B4-BE49-F238E27FC236}">
                <a16:creationId xmlns:a16="http://schemas.microsoft.com/office/drawing/2014/main" id="{4BEEEEAF-3E7F-4EFF-8B18-A32B8BFD71DD}"/>
              </a:ext>
            </a:extLst>
          </p:cNvPr>
          <p:cNvSpPr txBox="1"/>
          <p:nvPr/>
        </p:nvSpPr>
        <p:spPr>
          <a:xfrm>
            <a:off x="396239" y="152400"/>
            <a:ext cx="319024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 个人文件夹</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My EBSCOhost Folder</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704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80A461-42FF-D848-C109-31B86C3F8E7B}"/>
              </a:ext>
            </a:extLst>
          </p:cNvPr>
          <p:cNvPicPr>
            <a:picLocks noChangeAspect="1"/>
          </p:cNvPicPr>
          <p:nvPr/>
        </p:nvPicPr>
        <p:blipFill>
          <a:blip r:embed="rId2"/>
          <a:stretch>
            <a:fillRect/>
          </a:stretch>
        </p:blipFill>
        <p:spPr>
          <a:xfrm>
            <a:off x="396239" y="961348"/>
            <a:ext cx="11709487" cy="3317567"/>
          </a:xfrm>
          <a:prstGeom prst="rect">
            <a:avLst/>
          </a:prstGeom>
        </p:spPr>
      </p:pic>
      <p:grpSp>
        <p:nvGrpSpPr>
          <p:cNvPr id="3" name="그룹 37">
            <a:extLst>
              <a:ext uri="{FF2B5EF4-FFF2-40B4-BE49-F238E27FC236}">
                <a16:creationId xmlns:a16="http://schemas.microsoft.com/office/drawing/2014/main" id="{6F70DCB7-DF49-4AB8-AAD7-2FD36A34B0AE}"/>
              </a:ext>
            </a:extLst>
          </p:cNvPr>
          <p:cNvGrpSpPr>
            <a:grpSpLocks/>
          </p:cNvGrpSpPr>
          <p:nvPr/>
        </p:nvGrpSpPr>
        <p:grpSpPr bwMode="auto">
          <a:xfrm>
            <a:off x="3115010" y="1436847"/>
            <a:ext cx="312738" cy="307975"/>
            <a:chOff x="4227314" y="1060284"/>
            <a:chExt cx="312945" cy="307777"/>
          </a:xfrm>
        </p:grpSpPr>
        <p:sp>
          <p:nvSpPr>
            <p:cNvPr id="4" name="타원 69">
              <a:extLst>
                <a:ext uri="{FF2B5EF4-FFF2-40B4-BE49-F238E27FC236}">
                  <a16:creationId xmlns:a16="http://schemas.microsoft.com/office/drawing/2014/main" id="{240A0482-761D-405C-ADE6-BD066A99159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5" name="TextBox 4">
              <a:extLst>
                <a:ext uri="{FF2B5EF4-FFF2-40B4-BE49-F238E27FC236}">
                  <a16:creationId xmlns:a16="http://schemas.microsoft.com/office/drawing/2014/main" id="{5B19CC78-AD43-4D75-A3F9-7D2B689048DF}"/>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7" name="그룹 37">
            <a:extLst>
              <a:ext uri="{FF2B5EF4-FFF2-40B4-BE49-F238E27FC236}">
                <a16:creationId xmlns:a16="http://schemas.microsoft.com/office/drawing/2014/main" id="{05BF3B46-8ED8-4594-9109-8D7374E30391}"/>
              </a:ext>
            </a:extLst>
          </p:cNvPr>
          <p:cNvGrpSpPr>
            <a:grpSpLocks/>
          </p:cNvGrpSpPr>
          <p:nvPr/>
        </p:nvGrpSpPr>
        <p:grpSpPr bwMode="auto">
          <a:xfrm>
            <a:off x="1662189" y="4445602"/>
            <a:ext cx="312738" cy="307975"/>
            <a:chOff x="4219577" y="1065362"/>
            <a:chExt cx="312945" cy="307777"/>
          </a:xfrm>
          <a:solidFill>
            <a:schemeClr val="accent5"/>
          </a:solidFill>
        </p:grpSpPr>
        <p:sp>
          <p:nvSpPr>
            <p:cNvPr id="8" name="타원 75">
              <a:extLst>
                <a:ext uri="{FF2B5EF4-FFF2-40B4-BE49-F238E27FC236}">
                  <a16:creationId xmlns:a16="http://schemas.microsoft.com/office/drawing/2014/main" id="{E5A97E1B-1F32-4C17-A237-4B8E47A62676}"/>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C5A678E2-1D0E-41F4-8F3B-65F332EDDA71}"/>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9BE2BF10-EE55-4920-A6D0-1D0A58EB4DE5}"/>
              </a:ext>
            </a:extLst>
          </p:cNvPr>
          <p:cNvGrpSpPr>
            <a:grpSpLocks/>
          </p:cNvGrpSpPr>
          <p:nvPr/>
        </p:nvGrpSpPr>
        <p:grpSpPr bwMode="auto">
          <a:xfrm>
            <a:off x="1660284" y="4773489"/>
            <a:ext cx="312738" cy="307975"/>
            <a:chOff x="4217671" y="1063458"/>
            <a:chExt cx="312945" cy="307777"/>
          </a:xfrm>
        </p:grpSpPr>
        <p:sp>
          <p:nvSpPr>
            <p:cNvPr id="11" name="타원 78">
              <a:extLst>
                <a:ext uri="{FF2B5EF4-FFF2-40B4-BE49-F238E27FC236}">
                  <a16:creationId xmlns:a16="http://schemas.microsoft.com/office/drawing/2014/main" id="{8606B9F3-16DF-4D51-806A-7792C16D98ED}"/>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0C2F600D-2B05-4718-A089-A46537DA48F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16" name="TextBox 15">
            <a:extLst>
              <a:ext uri="{FF2B5EF4-FFF2-40B4-BE49-F238E27FC236}">
                <a16:creationId xmlns:a16="http://schemas.microsoft.com/office/drawing/2014/main" id="{34527688-CD55-43F7-9537-1CDC54EAB9A0}"/>
              </a:ext>
            </a:extLst>
          </p:cNvPr>
          <p:cNvSpPr txBox="1"/>
          <p:nvPr/>
        </p:nvSpPr>
        <p:spPr>
          <a:xfrm>
            <a:off x="2047137" y="4754465"/>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检索公司报告</a:t>
            </a:r>
          </a:p>
        </p:txBody>
      </p:sp>
      <p:sp>
        <p:nvSpPr>
          <p:cNvPr id="22" name="TextBox 21">
            <a:extLst>
              <a:ext uri="{FF2B5EF4-FFF2-40B4-BE49-F238E27FC236}">
                <a16:creationId xmlns:a16="http://schemas.microsoft.com/office/drawing/2014/main" id="{40ED9966-15F5-4DD3-BB3A-86A1435244B4}"/>
              </a:ext>
            </a:extLst>
          </p:cNvPr>
          <p:cNvSpPr txBox="1"/>
          <p:nvPr/>
        </p:nvSpPr>
        <p:spPr>
          <a:xfrm>
            <a:off x="2047136" y="4394645"/>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检索公司信息</a:t>
            </a:r>
          </a:p>
        </p:txBody>
      </p:sp>
      <p:grpSp>
        <p:nvGrpSpPr>
          <p:cNvPr id="23" name="그룹 37">
            <a:extLst>
              <a:ext uri="{FF2B5EF4-FFF2-40B4-BE49-F238E27FC236}">
                <a16:creationId xmlns:a16="http://schemas.microsoft.com/office/drawing/2014/main" id="{932A80CA-FF32-4DFF-9DE1-C6C14B35C165}"/>
              </a:ext>
            </a:extLst>
          </p:cNvPr>
          <p:cNvGrpSpPr>
            <a:grpSpLocks/>
          </p:cNvGrpSpPr>
          <p:nvPr/>
        </p:nvGrpSpPr>
        <p:grpSpPr bwMode="auto">
          <a:xfrm>
            <a:off x="5334000" y="1600200"/>
            <a:ext cx="312738" cy="307975"/>
            <a:chOff x="4227314" y="1060284"/>
            <a:chExt cx="312945" cy="307777"/>
          </a:xfrm>
        </p:grpSpPr>
        <p:sp>
          <p:nvSpPr>
            <p:cNvPr id="24" name="타원 69">
              <a:extLst>
                <a:ext uri="{FF2B5EF4-FFF2-40B4-BE49-F238E27FC236}">
                  <a16:creationId xmlns:a16="http://schemas.microsoft.com/office/drawing/2014/main" id="{B9197631-2C20-4292-8C40-8567C236662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5" name="TextBox 24">
              <a:extLst>
                <a:ext uri="{FF2B5EF4-FFF2-40B4-BE49-F238E27FC236}">
                  <a16:creationId xmlns:a16="http://schemas.microsoft.com/office/drawing/2014/main" id="{A6D5EB0A-AEB0-48BA-9B3F-5903E02A756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9" name="TextBox 28">
            <a:extLst>
              <a:ext uri="{FF2B5EF4-FFF2-40B4-BE49-F238E27FC236}">
                <a16:creationId xmlns:a16="http://schemas.microsoft.com/office/drawing/2014/main" id="{3C34FE11-D676-42DD-9890-F150CE760B1C}"/>
              </a:ext>
            </a:extLst>
          </p:cNvPr>
          <p:cNvSpPr txBox="1"/>
          <p:nvPr/>
        </p:nvSpPr>
        <p:spPr>
          <a:xfrm>
            <a:off x="396239" y="121920"/>
            <a:ext cx="64414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六 查找非刊资源</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Non-Journal Resources</a:t>
            </a:r>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5" name="Picture 14" descr="A screenshot of a computer&#10;&#10;Description automatically generated">
            <a:extLst>
              <a:ext uri="{FF2B5EF4-FFF2-40B4-BE49-F238E27FC236}">
                <a16:creationId xmlns:a16="http://schemas.microsoft.com/office/drawing/2014/main" id="{3C919A3F-B9A8-A3AD-1D36-2532D7383A39}"/>
              </a:ext>
            </a:extLst>
          </p:cNvPr>
          <p:cNvPicPr>
            <a:picLocks noChangeAspect="1"/>
          </p:cNvPicPr>
          <p:nvPr/>
        </p:nvPicPr>
        <p:blipFill rotWithShape="1">
          <a:blip r:embed="rId3">
            <a:extLst>
              <a:ext uri="{28A0092B-C50C-407E-A947-70E740481C1C}">
                <a14:useLocalDpi xmlns:a14="http://schemas.microsoft.com/office/drawing/2010/main" val="0"/>
              </a:ext>
            </a:extLst>
          </a:blip>
          <a:srcRect l="47167"/>
          <a:stretch/>
        </p:blipFill>
        <p:spPr>
          <a:xfrm>
            <a:off x="7343667" y="2667955"/>
            <a:ext cx="4373039" cy="4086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F64443AB-E944-2720-49AD-7C7218E71034}"/>
              </a:ext>
            </a:extLst>
          </p:cNvPr>
          <p:cNvSpPr/>
          <p:nvPr/>
        </p:nvSpPr>
        <p:spPr>
          <a:xfrm>
            <a:off x="7391400" y="3886200"/>
            <a:ext cx="3505200" cy="82515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18" name="그룹 37">
            <a:extLst>
              <a:ext uri="{FF2B5EF4-FFF2-40B4-BE49-F238E27FC236}">
                <a16:creationId xmlns:a16="http://schemas.microsoft.com/office/drawing/2014/main" id="{F4DF4CDE-9D06-4542-B1FA-730DA9E672C5}"/>
              </a:ext>
            </a:extLst>
          </p:cNvPr>
          <p:cNvGrpSpPr>
            <a:grpSpLocks/>
          </p:cNvGrpSpPr>
          <p:nvPr/>
        </p:nvGrpSpPr>
        <p:grpSpPr bwMode="auto">
          <a:xfrm>
            <a:off x="7068258" y="4085317"/>
            <a:ext cx="312738" cy="307975"/>
            <a:chOff x="4227314" y="1060284"/>
            <a:chExt cx="312945" cy="307777"/>
          </a:xfrm>
        </p:grpSpPr>
        <p:sp>
          <p:nvSpPr>
            <p:cNvPr id="19" name="타원 69">
              <a:extLst>
                <a:ext uri="{FF2B5EF4-FFF2-40B4-BE49-F238E27FC236}">
                  <a16:creationId xmlns:a16="http://schemas.microsoft.com/office/drawing/2014/main" id="{FD8916FB-6353-6A4A-F7FC-3D459CDEBFB9}"/>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0" name="TextBox 19">
              <a:extLst>
                <a:ext uri="{FF2B5EF4-FFF2-40B4-BE49-F238E27FC236}">
                  <a16:creationId xmlns:a16="http://schemas.microsoft.com/office/drawing/2014/main" id="{CD091A99-C49E-DB35-7742-1A8E1121ABAB}"/>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1" name="그룹 37">
            <a:extLst>
              <a:ext uri="{FF2B5EF4-FFF2-40B4-BE49-F238E27FC236}">
                <a16:creationId xmlns:a16="http://schemas.microsoft.com/office/drawing/2014/main" id="{A3DD74D6-2CBA-3194-304E-5222CD5548D0}"/>
              </a:ext>
            </a:extLst>
          </p:cNvPr>
          <p:cNvGrpSpPr>
            <a:grpSpLocks/>
          </p:cNvGrpSpPr>
          <p:nvPr/>
        </p:nvGrpSpPr>
        <p:grpSpPr bwMode="auto">
          <a:xfrm>
            <a:off x="1668462" y="5105400"/>
            <a:ext cx="312738" cy="307975"/>
            <a:chOff x="4217671" y="1063458"/>
            <a:chExt cx="312945" cy="307777"/>
          </a:xfrm>
        </p:grpSpPr>
        <p:sp>
          <p:nvSpPr>
            <p:cNvPr id="26" name="타원 78">
              <a:extLst>
                <a:ext uri="{FF2B5EF4-FFF2-40B4-BE49-F238E27FC236}">
                  <a16:creationId xmlns:a16="http://schemas.microsoft.com/office/drawing/2014/main" id="{8107E282-07F7-FFF4-9EAF-205758038D84}"/>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7" name="TextBox 26">
              <a:extLst>
                <a:ext uri="{FF2B5EF4-FFF2-40B4-BE49-F238E27FC236}">
                  <a16:creationId xmlns:a16="http://schemas.microsoft.com/office/drawing/2014/main" id="{20F8025F-132D-4636-341A-03AE28C9BA29}"/>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white"/>
                  </a:solidFill>
                  <a:latin typeface="나눔스퀘어라운드 Regular" panose="020B0600000101010101" pitchFamily="50" charset="-127"/>
                  <a:ea typeface="나눔스퀘어라운드 Regular" panose="020B0600000101010101" pitchFamily="50" charset="-127"/>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8" name="TextBox 27">
            <a:extLst>
              <a:ext uri="{FF2B5EF4-FFF2-40B4-BE49-F238E27FC236}">
                <a16:creationId xmlns:a16="http://schemas.microsoft.com/office/drawing/2014/main" id="{61CBB5CC-8FAA-8057-BEAC-EB3701B1EB58}"/>
              </a:ext>
            </a:extLst>
          </p:cNvPr>
          <p:cNvSpPr txBox="1"/>
          <p:nvPr/>
        </p:nvSpPr>
        <p:spPr>
          <a:xfrm>
            <a:off x="2037235" y="5117068"/>
            <a:ext cx="3571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solidFill>
                  <a:prstClr val="black"/>
                </a:solidFill>
                <a:latin typeface="Calibri"/>
                <a:ea typeface="宋体" panose="02010600030101010101" pitchFamily="2" charset="-122"/>
              </a:rPr>
              <a:t>在高级检索页面下方“限制条件”部分通过“出版物类型”限定非刊资源</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73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p:txBody>
          <a:bodyPr/>
          <a:lstStyle/>
          <a:p>
            <a:r>
              <a:rPr lang="en-US" altLang="zh-CN" i="1" dirty="0"/>
              <a:t>Business Source </a:t>
            </a:r>
            <a:r>
              <a:rPr lang="zh-CN" altLang="zh-CN" dirty="0"/>
              <a:t>中的关键资源帮您进行商学研究：</a:t>
            </a:r>
            <a:br>
              <a:rPr lang="zh-CN" altLang="zh-CN" dirty="0"/>
            </a:br>
            <a:endParaRPr lang="zh-CN" altLang="en-US" dirty="0"/>
          </a:p>
        </p:txBody>
      </p:sp>
      <p:sp>
        <p:nvSpPr>
          <p:cNvPr id="3" name="Content Placeholder 2">
            <a:extLst>
              <a:ext uri="{FF2B5EF4-FFF2-40B4-BE49-F238E27FC236}">
                <a16:creationId xmlns:a16="http://schemas.microsoft.com/office/drawing/2014/main" id="{24B2B693-D332-4416-81F0-F7F34070D8BE}"/>
              </a:ext>
            </a:extLst>
          </p:cNvPr>
          <p:cNvSpPr>
            <a:spLocks noGrp="1"/>
          </p:cNvSpPr>
          <p:nvPr>
            <p:ph idx="1"/>
          </p:nvPr>
        </p:nvSpPr>
        <p:spPr>
          <a:xfrm>
            <a:off x="838200" y="1497046"/>
            <a:ext cx="10515600" cy="4827553"/>
          </a:xfrm>
        </p:spPr>
        <p:txBody>
          <a:bodyPr/>
          <a:lstStyle/>
          <a:p>
            <a:pPr marL="514350" lvl="0" indent="-514350">
              <a:buFont typeface="+mj-lt"/>
              <a:buAutoNum type="arabicPeriod"/>
            </a:pPr>
            <a:r>
              <a:rPr lang="zh-CN" altLang="zh-CN" dirty="0">
                <a:latin typeface="等线" panose="02010600030101010101" pitchFamily="2" charset="-122"/>
                <a:ea typeface="等线" panose="02010600030101010101" pitchFamily="2" charset="-122"/>
              </a:rPr>
              <a:t>公司档案</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获取关于主要执行官、竞争对手、主要产品和服务、营业额和市场价值的资讯。</a:t>
            </a:r>
          </a:p>
          <a:p>
            <a:pPr marL="514350" lvl="0" indent="-514350">
              <a:buFont typeface="+mj-lt"/>
              <a:buAutoNum type="arabicPeriod"/>
            </a:pPr>
            <a:r>
              <a:rPr lang="en-US" altLang="zh-CN" dirty="0">
                <a:latin typeface="等线" panose="02010600030101010101" pitchFamily="2" charset="-122"/>
                <a:ea typeface="等线" panose="02010600030101010101" pitchFamily="2" charset="-122"/>
              </a:rPr>
              <a:t>SWOT </a:t>
            </a:r>
            <a:r>
              <a:rPr lang="zh-CN" altLang="zh-CN" dirty="0">
                <a:latin typeface="等线" panose="02010600030101010101" pitchFamily="2" charset="-122"/>
                <a:ea typeface="等线" panose="02010600030101010101" pitchFamily="2" charset="-122"/>
              </a:rPr>
              <a:t>分析</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了解某一公司的优势、劣势、机会与危机。</a:t>
            </a:r>
          </a:p>
          <a:p>
            <a:pPr marL="514350" lvl="0" indent="-514350">
              <a:buFont typeface="+mj-lt"/>
              <a:buAutoNum type="arabicPeriod"/>
            </a:pPr>
            <a:r>
              <a:rPr lang="zh-CN" altLang="zh-CN" dirty="0">
                <a:latin typeface="等线" panose="02010600030101010101" pitchFamily="2" charset="-122"/>
                <a:ea typeface="等线" panose="02010600030101010101" pitchFamily="2" charset="-122"/>
              </a:rPr>
              <a:t>国家报告</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获取有关一个国家的政治风向、经济状况、政府支出、您所查找的公司所在地区的国内生产总值的信息。</a:t>
            </a:r>
          </a:p>
          <a:p>
            <a:pPr marL="514350" lvl="0" indent="-514350">
              <a:buFont typeface="+mj-lt"/>
              <a:buAutoNum type="arabicPeriod"/>
            </a:pPr>
            <a:r>
              <a:rPr lang="zh-CN" altLang="zh-CN" dirty="0">
                <a:latin typeface="等线" panose="02010600030101010101" pitchFamily="2" charset="-122"/>
                <a:ea typeface="等线" panose="02010600030101010101" pitchFamily="2" charset="-122"/>
              </a:rPr>
              <a:t>行业概况</a:t>
            </a:r>
            <a:r>
              <a:rPr lang="en-US" altLang="zh-CN" dirty="0">
                <a:latin typeface="等线" panose="02010600030101010101" pitchFamily="2" charset="-122"/>
                <a:ea typeface="等线" panose="02010600030101010101" pitchFamily="2" charset="-122"/>
              </a:rPr>
              <a:t>: </a:t>
            </a:r>
            <a:r>
              <a:rPr lang="zh-CN" altLang="zh-CN" dirty="0">
                <a:latin typeface="等线" panose="02010600030101010101" pitchFamily="2" charset="-122"/>
                <a:ea typeface="等线" panose="02010600030101010101" pitchFamily="2" charset="-122"/>
              </a:rPr>
              <a:t>查看与某一公司相关的行业概况。</a:t>
            </a:r>
          </a:p>
          <a:p>
            <a:pPr marL="514350" indent="-514350">
              <a:buFont typeface="+mj-lt"/>
              <a:buAutoNum type="arabicPeriod"/>
            </a:pPr>
            <a:endParaRPr lang="zh-CN" altLang="en-US"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7611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7CD46182-7F8C-4C9A-1B39-6D77D3648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1"/>
            <a:ext cx="8102280" cy="400050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EE8DF4D7-2DF8-434D-9016-300F89C50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444" y="2909935"/>
            <a:ext cx="6492240" cy="3510619"/>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351015A5-AEB1-423C-AE0C-BBCC1AF00D04}"/>
              </a:ext>
            </a:extLst>
          </p:cNvPr>
          <p:cNvPicPr>
            <a:picLocks noChangeAspect="1"/>
          </p:cNvPicPr>
          <p:nvPr/>
        </p:nvPicPr>
        <p:blipFill>
          <a:blip r:embed="rId4"/>
          <a:stretch>
            <a:fillRect/>
          </a:stretch>
        </p:blipFill>
        <p:spPr>
          <a:xfrm>
            <a:off x="8035904" y="68752"/>
            <a:ext cx="3918151" cy="4934204"/>
          </a:xfrm>
          <a:prstGeom prst="rect">
            <a:avLst/>
          </a:prstGeom>
        </p:spPr>
      </p:pic>
      <p:grpSp>
        <p:nvGrpSpPr>
          <p:cNvPr id="7" name="그룹 37">
            <a:extLst>
              <a:ext uri="{FF2B5EF4-FFF2-40B4-BE49-F238E27FC236}">
                <a16:creationId xmlns:a16="http://schemas.microsoft.com/office/drawing/2014/main" id="{6A676DC8-5CCA-4A0B-B04C-A588FF9CE918}"/>
              </a:ext>
            </a:extLst>
          </p:cNvPr>
          <p:cNvGrpSpPr>
            <a:grpSpLocks/>
          </p:cNvGrpSpPr>
          <p:nvPr/>
        </p:nvGrpSpPr>
        <p:grpSpPr bwMode="auto">
          <a:xfrm>
            <a:off x="3493528" y="1464040"/>
            <a:ext cx="312738" cy="307975"/>
            <a:chOff x="4227314" y="1060284"/>
            <a:chExt cx="312945" cy="307777"/>
          </a:xfrm>
        </p:grpSpPr>
        <p:sp>
          <p:nvSpPr>
            <p:cNvPr id="8" name="타원 69">
              <a:extLst>
                <a:ext uri="{FF2B5EF4-FFF2-40B4-BE49-F238E27FC236}">
                  <a16:creationId xmlns:a16="http://schemas.microsoft.com/office/drawing/2014/main" id="{1A07ACFB-5DD6-4E42-AA0F-3C01B2138755}"/>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9" name="TextBox 8">
              <a:extLst>
                <a:ext uri="{FF2B5EF4-FFF2-40B4-BE49-F238E27FC236}">
                  <a16:creationId xmlns:a16="http://schemas.microsoft.com/office/drawing/2014/main" id="{8CE7D733-D512-4CE9-B78F-B688D736F953}"/>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0" name="그룹 37">
            <a:extLst>
              <a:ext uri="{FF2B5EF4-FFF2-40B4-BE49-F238E27FC236}">
                <a16:creationId xmlns:a16="http://schemas.microsoft.com/office/drawing/2014/main" id="{C4FD6A56-4618-4591-976A-52C7E3952295}"/>
              </a:ext>
            </a:extLst>
          </p:cNvPr>
          <p:cNvGrpSpPr>
            <a:grpSpLocks/>
          </p:cNvGrpSpPr>
          <p:nvPr/>
        </p:nvGrpSpPr>
        <p:grpSpPr bwMode="auto">
          <a:xfrm>
            <a:off x="6972217" y="3234604"/>
            <a:ext cx="312738" cy="307975"/>
            <a:chOff x="4227314" y="1060284"/>
            <a:chExt cx="312945" cy="307777"/>
          </a:xfrm>
        </p:grpSpPr>
        <p:sp>
          <p:nvSpPr>
            <p:cNvPr id="11" name="타원 69">
              <a:extLst>
                <a:ext uri="{FF2B5EF4-FFF2-40B4-BE49-F238E27FC236}">
                  <a16:creationId xmlns:a16="http://schemas.microsoft.com/office/drawing/2014/main" id="{81310E2B-B8C2-4D13-AA73-8E54880D4A1E}"/>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2" name="TextBox 11">
              <a:extLst>
                <a:ext uri="{FF2B5EF4-FFF2-40B4-BE49-F238E27FC236}">
                  <a16:creationId xmlns:a16="http://schemas.microsoft.com/office/drawing/2014/main" id="{C19C05CB-F893-45F2-BC61-CEFBD98043EC}"/>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3" name="그룹 37">
            <a:extLst>
              <a:ext uri="{FF2B5EF4-FFF2-40B4-BE49-F238E27FC236}">
                <a16:creationId xmlns:a16="http://schemas.microsoft.com/office/drawing/2014/main" id="{D7781CCB-2420-4F13-8369-A4DF53BC3EB9}"/>
              </a:ext>
            </a:extLst>
          </p:cNvPr>
          <p:cNvGrpSpPr>
            <a:grpSpLocks/>
          </p:cNvGrpSpPr>
          <p:nvPr/>
        </p:nvGrpSpPr>
        <p:grpSpPr bwMode="auto">
          <a:xfrm>
            <a:off x="8855667" y="1423183"/>
            <a:ext cx="312738" cy="307975"/>
            <a:chOff x="4227314" y="1060284"/>
            <a:chExt cx="312945" cy="307777"/>
          </a:xfrm>
        </p:grpSpPr>
        <p:sp>
          <p:nvSpPr>
            <p:cNvPr id="14" name="타원 69">
              <a:extLst>
                <a:ext uri="{FF2B5EF4-FFF2-40B4-BE49-F238E27FC236}">
                  <a16:creationId xmlns:a16="http://schemas.microsoft.com/office/drawing/2014/main" id="{2AA05934-EEA2-4BCC-97CB-AE94908FECA3}"/>
                </a:ext>
              </a:extLst>
            </p:cNvPr>
            <p:cNvSpPr/>
            <p:nvPr/>
          </p:nvSpPr>
          <p:spPr>
            <a:xfrm>
              <a:off x="4251666" y="1078688"/>
              <a:ext cx="250991" cy="252251"/>
            </a:xfrm>
            <a:prstGeom prst="ellipse">
              <a:avLst/>
            </a:prstGeom>
            <a:solidFill>
              <a:srgbClr val="6F98DB"/>
            </a:solidFill>
            <a:ln>
              <a:solidFill>
                <a:srgbClr val="6F98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5" name="TextBox 14">
              <a:extLst>
                <a:ext uri="{FF2B5EF4-FFF2-40B4-BE49-F238E27FC236}">
                  <a16:creationId xmlns:a16="http://schemas.microsoft.com/office/drawing/2014/main" id="{610CC6CC-B824-4894-A2DE-8C9433552910}"/>
                </a:ext>
              </a:extLst>
            </p:cNvPr>
            <p:cNvSpPr txBox="1"/>
            <p:nvPr/>
          </p:nvSpPr>
          <p:spPr>
            <a:xfrm>
              <a:off x="4227314" y="1060284"/>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6" name="그룹 37">
            <a:extLst>
              <a:ext uri="{FF2B5EF4-FFF2-40B4-BE49-F238E27FC236}">
                <a16:creationId xmlns:a16="http://schemas.microsoft.com/office/drawing/2014/main" id="{6F8A0954-CCA8-4537-BB0F-1DF584B60D8E}"/>
              </a:ext>
            </a:extLst>
          </p:cNvPr>
          <p:cNvGrpSpPr>
            <a:grpSpLocks/>
          </p:cNvGrpSpPr>
          <p:nvPr/>
        </p:nvGrpSpPr>
        <p:grpSpPr bwMode="auto">
          <a:xfrm>
            <a:off x="372827" y="4652308"/>
            <a:ext cx="312738" cy="307975"/>
            <a:chOff x="4219577" y="1065362"/>
            <a:chExt cx="312945" cy="307777"/>
          </a:xfrm>
          <a:solidFill>
            <a:schemeClr val="accent5"/>
          </a:solidFill>
        </p:grpSpPr>
        <p:sp>
          <p:nvSpPr>
            <p:cNvPr id="17" name="타원 75">
              <a:extLst>
                <a:ext uri="{FF2B5EF4-FFF2-40B4-BE49-F238E27FC236}">
                  <a16:creationId xmlns:a16="http://schemas.microsoft.com/office/drawing/2014/main" id="{3253E6ED-1CC6-4E3E-9580-A507497B851B}"/>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18" name="TextBox 17">
              <a:extLst>
                <a:ext uri="{FF2B5EF4-FFF2-40B4-BE49-F238E27FC236}">
                  <a16:creationId xmlns:a16="http://schemas.microsoft.com/office/drawing/2014/main" id="{356CCAE2-BC49-4CE2-9606-B4EC43360211}"/>
                </a:ext>
              </a:extLst>
            </p:cNvPr>
            <p:cNvSpPr txBox="1"/>
            <p:nvPr/>
          </p:nvSpPr>
          <p:spPr>
            <a:xfrm>
              <a:off x="4219577" y="1065362"/>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1</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19" name="그룹 37">
            <a:extLst>
              <a:ext uri="{FF2B5EF4-FFF2-40B4-BE49-F238E27FC236}">
                <a16:creationId xmlns:a16="http://schemas.microsoft.com/office/drawing/2014/main" id="{23657990-CB26-440F-9834-F8F0780EB17B}"/>
              </a:ext>
            </a:extLst>
          </p:cNvPr>
          <p:cNvGrpSpPr>
            <a:grpSpLocks/>
          </p:cNvGrpSpPr>
          <p:nvPr/>
        </p:nvGrpSpPr>
        <p:grpSpPr bwMode="auto">
          <a:xfrm>
            <a:off x="370922" y="4980195"/>
            <a:ext cx="312738" cy="307975"/>
            <a:chOff x="4217671" y="1063458"/>
            <a:chExt cx="312945" cy="307777"/>
          </a:xfrm>
        </p:grpSpPr>
        <p:sp>
          <p:nvSpPr>
            <p:cNvPr id="20" name="타원 78">
              <a:extLst>
                <a:ext uri="{FF2B5EF4-FFF2-40B4-BE49-F238E27FC236}">
                  <a16:creationId xmlns:a16="http://schemas.microsoft.com/office/drawing/2014/main" id="{8006053A-655E-40D7-9F6E-C73892FD1C58}"/>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1" name="TextBox 20">
              <a:extLst>
                <a:ext uri="{FF2B5EF4-FFF2-40B4-BE49-F238E27FC236}">
                  <a16:creationId xmlns:a16="http://schemas.microsoft.com/office/drawing/2014/main" id="{3617B4EA-E45C-4B6F-90AC-7DDDBFF5E243}"/>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2</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grpSp>
        <p:nvGrpSpPr>
          <p:cNvPr id="22" name="그룹 37">
            <a:extLst>
              <a:ext uri="{FF2B5EF4-FFF2-40B4-BE49-F238E27FC236}">
                <a16:creationId xmlns:a16="http://schemas.microsoft.com/office/drawing/2014/main" id="{27D96A67-28B9-4D7B-B69B-6F7D3621BE58}"/>
              </a:ext>
            </a:extLst>
          </p:cNvPr>
          <p:cNvGrpSpPr>
            <a:grpSpLocks/>
          </p:cNvGrpSpPr>
          <p:nvPr/>
        </p:nvGrpSpPr>
        <p:grpSpPr bwMode="auto">
          <a:xfrm>
            <a:off x="370922" y="5328810"/>
            <a:ext cx="312738" cy="307975"/>
            <a:chOff x="4217671" y="1063458"/>
            <a:chExt cx="312945" cy="307777"/>
          </a:xfrm>
        </p:grpSpPr>
        <p:sp>
          <p:nvSpPr>
            <p:cNvPr id="23" name="타원 81">
              <a:extLst>
                <a:ext uri="{FF2B5EF4-FFF2-40B4-BE49-F238E27FC236}">
                  <a16:creationId xmlns:a16="http://schemas.microsoft.com/office/drawing/2014/main" id="{3E21FC0B-04D1-4B83-9CBE-DA00A7541851}"/>
                </a:ext>
              </a:extLst>
            </p:cNvPr>
            <p:cNvSpPr/>
            <p:nvPr/>
          </p:nvSpPr>
          <p:spPr>
            <a:xfrm>
              <a:off x="4251666" y="1078688"/>
              <a:ext cx="250991" cy="25225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sp>
          <p:nvSpPr>
            <p:cNvPr id="24" name="TextBox 23">
              <a:extLst>
                <a:ext uri="{FF2B5EF4-FFF2-40B4-BE49-F238E27FC236}">
                  <a16:creationId xmlns:a16="http://schemas.microsoft.com/office/drawing/2014/main" id="{D8286506-2A2C-4A50-9FE6-375D7FE4956A}"/>
                </a:ext>
              </a:extLst>
            </p:cNvPr>
            <p:cNvSpPr txBox="1"/>
            <p:nvPr/>
          </p:nvSpPr>
          <p:spPr>
            <a:xfrm>
              <a:off x="4217671" y="1063458"/>
              <a:ext cx="31294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rPr>
                <a:t>3</a:t>
              </a:r>
              <a:endParaRPr kumimoji="0" lang="ko-KR" altLang="en-US" sz="1400" b="1" i="0" u="none" strike="noStrike" kern="1200" cap="none" spc="0" normalizeH="0" baseline="0" noProof="0" dirty="0">
                <a:ln>
                  <a:noFill/>
                </a:ln>
                <a:solidFill>
                  <a:prstClr val="white"/>
                </a:solidFill>
                <a:effectLst/>
                <a:uLnTx/>
                <a:uFillTx/>
                <a:latin typeface="나눔스퀘어라운드 Regular" panose="020B0600000101010101" pitchFamily="50" charset="-127"/>
                <a:ea typeface="나눔스퀘어라운드 Regular" panose="020B0600000101010101" pitchFamily="50" charset="-127"/>
                <a:cs typeface="+mn-cs"/>
              </a:endParaRPr>
            </a:p>
          </p:txBody>
        </p:sp>
      </p:grpSp>
      <p:sp>
        <p:nvSpPr>
          <p:cNvPr id="25" name="TextBox 24">
            <a:extLst>
              <a:ext uri="{FF2B5EF4-FFF2-40B4-BE49-F238E27FC236}">
                <a16:creationId xmlns:a16="http://schemas.microsoft.com/office/drawing/2014/main" id="{E9832E0F-CBAC-4984-8BDF-23A2AF1731E8}"/>
              </a:ext>
            </a:extLst>
          </p:cNvPr>
          <p:cNvSpPr txBox="1"/>
          <p:nvPr/>
        </p:nvSpPr>
        <p:spPr>
          <a:xfrm>
            <a:off x="757775" y="4961171"/>
            <a:ext cx="2534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分析</a:t>
            </a:r>
          </a:p>
        </p:txBody>
      </p:sp>
      <p:sp>
        <p:nvSpPr>
          <p:cNvPr id="26" name="TextBox 25">
            <a:extLst>
              <a:ext uri="{FF2B5EF4-FFF2-40B4-BE49-F238E27FC236}">
                <a16:creationId xmlns:a16="http://schemas.microsoft.com/office/drawing/2014/main" id="{6E677280-AE0F-4E2C-AE31-A4A492FD4710}"/>
              </a:ext>
            </a:extLst>
          </p:cNvPr>
          <p:cNvSpPr txBox="1"/>
          <p:nvPr/>
        </p:nvSpPr>
        <p:spPr>
          <a:xfrm>
            <a:off x="757775" y="5311479"/>
            <a:ext cx="2168306" cy="378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公司报告</a:t>
            </a:r>
          </a:p>
        </p:txBody>
      </p:sp>
      <p:sp>
        <p:nvSpPr>
          <p:cNvPr id="27" name="TextBox 26">
            <a:extLst>
              <a:ext uri="{FF2B5EF4-FFF2-40B4-BE49-F238E27FC236}">
                <a16:creationId xmlns:a16="http://schemas.microsoft.com/office/drawing/2014/main" id="{B96F9222-9592-4656-96D0-8446F1AAC593}"/>
              </a:ext>
            </a:extLst>
          </p:cNvPr>
          <p:cNvSpPr txBox="1"/>
          <p:nvPr/>
        </p:nvSpPr>
        <p:spPr>
          <a:xfrm>
            <a:off x="757774" y="4601351"/>
            <a:ext cx="2801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公司信息</a:t>
            </a:r>
          </a:p>
        </p:txBody>
      </p:sp>
    </p:spTree>
    <p:extLst>
      <p:ext uri="{BB962C8B-B14F-4D97-AF65-F5344CB8AC3E}">
        <p14:creationId xmlns:p14="http://schemas.microsoft.com/office/powerpoint/2010/main" val="854474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685800" y="2438400"/>
            <a:ext cx="11353800" cy="2895600"/>
          </a:xfrm>
        </p:spPr>
        <p:txBody>
          <a:bodyPr>
            <a:normAutofit/>
          </a:bodyPr>
          <a:lstStyle/>
          <a:p>
            <a:r>
              <a:rPr lang="zh-CN" altLang="en-US" sz="2800" dirty="0"/>
              <a:t>检索平台：</a:t>
            </a:r>
            <a:r>
              <a:rPr lang="en-US" altLang="zh-CN" sz="2800" dirty="0">
                <a:solidFill>
                  <a:srgbClr val="3E3E3E"/>
                </a:solidFill>
                <a:latin typeface="Helvetica Neue"/>
                <a:ea typeface="ＭＳ Ｐゴシック" charset="-128"/>
              </a:rPr>
              <a:t>https://search.ebscohost.com/</a:t>
            </a:r>
            <a:br>
              <a:rPr lang="en-US" altLang="zh-CN" sz="2800" dirty="0"/>
            </a:br>
            <a:r>
              <a:rPr lang="en-US" altLang="zh-CN" sz="2800" dirty="0"/>
              <a:t>EBSCO </a:t>
            </a:r>
            <a:r>
              <a:rPr lang="zh-CN" altLang="zh-CN" sz="2800" dirty="0"/>
              <a:t>支持站点</a:t>
            </a:r>
            <a:r>
              <a:rPr lang="en-US" altLang="zh-CN" sz="2800" dirty="0"/>
              <a:t>:  https://connect.ebsco.com</a:t>
            </a:r>
            <a:br>
              <a:rPr lang="zh-CN" altLang="zh-CN" sz="2800" dirty="0"/>
            </a:br>
            <a:r>
              <a:rPr lang="zh-CN" altLang="zh-CN" sz="2800" dirty="0"/>
              <a:t>免费在线课程：</a:t>
            </a:r>
            <a:r>
              <a:rPr lang="en-US" altLang="zh-CN" sz="1800" u="sng" kern="100" dirty="0">
                <a:solidFill>
                  <a:srgbClr val="0000FF"/>
                </a:solidFill>
                <a:effectLst/>
                <a:latin typeface="Cambria" panose="02040503050406030204" pitchFamily="18" charset="0"/>
                <a:ea typeface="PMingLiU" panose="02020500000000000000" pitchFamily="18" charset="-120"/>
                <a:cs typeface="Times New Roman" panose="02020603050405020304" pitchFamily="18" charset="0"/>
                <a:hlinkClick r:id="rId2"/>
              </a:rPr>
              <a:t>https://ebsco-chinese.zoom.us/calendar/search?showType=2&amp;startDate=2021-07-01</a:t>
            </a:r>
            <a:br>
              <a:rPr lang="zh-CN" altLang="zh-CN" sz="2800" dirty="0"/>
            </a:br>
            <a:r>
              <a:rPr lang="en-US" altLang="zh-CN" sz="2800" dirty="0"/>
              <a:t>EBSCO</a:t>
            </a:r>
            <a:r>
              <a:rPr lang="en-US" altLang="zh-CN" sz="2800" i="1" dirty="0"/>
              <a:t>host</a:t>
            </a:r>
            <a:r>
              <a:rPr lang="en-US" altLang="zh-CN" sz="2800" dirty="0"/>
              <a:t> </a:t>
            </a:r>
            <a:r>
              <a:rPr lang="zh-CN" altLang="zh-CN" sz="2800" dirty="0"/>
              <a:t>中文教程下载</a:t>
            </a:r>
            <a:r>
              <a:rPr lang="en-US" altLang="zh-CN" sz="2800" dirty="0"/>
              <a:t>:  </a:t>
            </a:r>
            <a:br>
              <a:rPr lang="en-US" altLang="zh-CN" sz="2800" dirty="0"/>
            </a:br>
            <a:r>
              <a:rPr lang="en-US" altLang="zh-CN" sz="2800" dirty="0"/>
              <a:t>https://connect.ebsco.com/s/article/EBSCO</a:t>
            </a:r>
            <a:r>
              <a:rPr lang="zh-CN" altLang="zh-CN" sz="2800" dirty="0"/>
              <a:t>平台中文使用指南</a:t>
            </a:r>
          </a:p>
        </p:txBody>
      </p:sp>
      <p:sp>
        <p:nvSpPr>
          <p:cNvPr id="4" name="Title 1">
            <a:extLst>
              <a:ext uri="{FF2B5EF4-FFF2-40B4-BE49-F238E27FC236}">
                <a16:creationId xmlns:a16="http://schemas.microsoft.com/office/drawing/2014/main" id="{19A0244A-E514-4743-991B-42E2A2A0527F}"/>
              </a:ext>
            </a:extLst>
          </p:cNvPr>
          <p:cNvSpPr txBox="1">
            <a:spLocks/>
          </p:cNvSpPr>
          <p:nvPr/>
        </p:nvSpPr>
        <p:spPr>
          <a:xfrm>
            <a:off x="685800" y="1143000"/>
            <a:ext cx="10515600" cy="1023710"/>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zh-CN" altLang="en-US" sz="3600" b="0" i="0" u="none" strike="noStrike" kern="1200" cap="none" spc="0" normalizeH="0" baseline="0" noProof="0" dirty="0">
                <a:ln>
                  <a:noFill/>
                </a:ln>
                <a:solidFill>
                  <a:srgbClr val="002F56"/>
                </a:solidFill>
                <a:effectLst/>
                <a:uLnTx/>
                <a:uFillTx/>
                <a:latin typeface="Arial"/>
                <a:ea typeface="+mj-ea"/>
                <a:cs typeface="+mj-cs"/>
              </a:rPr>
              <a:t> 支持网站</a:t>
            </a:r>
          </a:p>
        </p:txBody>
      </p:sp>
    </p:spTree>
    <p:extLst>
      <p:ext uri="{BB962C8B-B14F-4D97-AF65-F5344CB8AC3E}">
        <p14:creationId xmlns:p14="http://schemas.microsoft.com/office/powerpoint/2010/main" val="19336517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A4D3A4A-31C8-4404-BD23-49A122091B7B}"/>
              </a:ext>
            </a:extLst>
          </p:cNvPr>
          <p:cNvSpPr>
            <a:spLocks noGrp="1"/>
          </p:cNvSpPr>
          <p:nvPr>
            <p:ph type="ctrTitle"/>
          </p:nvPr>
        </p:nvSpPr>
        <p:spPr>
          <a:xfrm>
            <a:off x="4409758" y="3371850"/>
            <a:ext cx="3857625" cy="1566863"/>
          </a:xfrm>
        </p:spPr>
        <p:txBody>
          <a:bodyPr>
            <a:normAutofit fontScale="90000"/>
          </a:bodyPr>
          <a:lstStyle/>
          <a:p>
            <a:pPr algn="ctr">
              <a:defRPr/>
            </a:pPr>
            <a:r>
              <a:rPr lang="en-US" altLang="zh-CN" dirty="0">
                <a:ea typeface="宋体" panose="02010600030101010101" pitchFamily="2" charset="-122"/>
              </a:rPr>
              <a:t>Thank You!</a:t>
            </a:r>
            <a:br>
              <a:rPr lang="en-US" altLang="zh-CN" dirty="0">
                <a:ea typeface="宋体" panose="02010600030101010101" pitchFamily="2" charset="-122"/>
              </a:rPr>
            </a:br>
            <a:br>
              <a:rPr lang="en-US" altLang="zh-CN" sz="1519" dirty="0">
                <a:ea typeface="宋体" panose="02010600030101010101" pitchFamily="2" charset="-122"/>
              </a:rPr>
            </a:br>
            <a:r>
              <a:rPr lang="zh-CN" altLang="en-US" sz="2200" dirty="0">
                <a:ea typeface="宋体" panose="02010600030101010101" pitchFamily="2" charset="-122"/>
              </a:rPr>
              <a:t>访问更多信息参见</a:t>
            </a:r>
            <a:r>
              <a:rPr lang="en-US" altLang="zh-CN" sz="2200" u="sng" dirty="0">
                <a:solidFill>
                  <a:srgbClr val="2D2DB9"/>
                </a:solidFill>
                <a:ea typeface="宋体" panose="02010600030101010101" pitchFamily="2" charset="-122"/>
                <a:hlinkClick r:id="rId2"/>
              </a:rPr>
              <a:t>https://connect.ebsco.com/</a:t>
            </a:r>
            <a:br>
              <a:rPr lang="en-US" altLang="zh-CN" sz="2200" u="sng" dirty="0">
                <a:solidFill>
                  <a:srgbClr val="2D2DB9"/>
                </a:solidFill>
                <a:ea typeface="宋体" panose="02010600030101010101" pitchFamily="2" charset="-122"/>
              </a:rPr>
            </a:br>
            <a:br>
              <a:rPr lang="en-US" altLang="zh-CN" sz="2200" u="sng" dirty="0">
                <a:solidFill>
                  <a:srgbClr val="2D2DB9"/>
                </a:solidFill>
                <a:ea typeface="宋体" panose="02010600030101010101" pitchFamily="2" charset="-122"/>
              </a:rPr>
            </a:br>
            <a:br>
              <a:rPr lang="en-US" altLang="zh-CN" sz="2200" dirty="0">
                <a:ea typeface="宋体" panose="02010600030101010101" pitchFamily="2" charset="-122"/>
              </a:rPr>
            </a:br>
            <a:endParaRPr lang="en-US" altLang="zh-CN" sz="2200" dirty="0">
              <a:ea typeface="宋体" panose="02010600030101010101" pitchFamily="2" charset="-122"/>
            </a:endParaRPr>
          </a:p>
        </p:txBody>
      </p:sp>
      <p:pic>
        <p:nvPicPr>
          <p:cNvPr id="138245" name="Picture 2">
            <a:extLst>
              <a:ext uri="{FF2B5EF4-FFF2-40B4-BE49-F238E27FC236}">
                <a16:creationId xmlns:a16="http://schemas.microsoft.com/office/drawing/2014/main" id="{E1765586-9E9B-46BC-9776-154DDA0833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045" y="841375"/>
            <a:ext cx="25892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Box 1">
            <a:extLst>
              <a:ext uri="{FF2B5EF4-FFF2-40B4-BE49-F238E27FC236}">
                <a16:creationId xmlns:a16="http://schemas.microsoft.com/office/drawing/2014/main" id="{5B1DEBFC-D323-4219-9DA4-5618699BE7CF}"/>
              </a:ext>
            </a:extLst>
          </p:cNvPr>
          <p:cNvSpPr txBox="1">
            <a:spLocks noChangeArrowheads="1"/>
          </p:cNvSpPr>
          <p:nvPr/>
        </p:nvSpPr>
        <p:spPr bwMode="auto">
          <a:xfrm>
            <a:off x="5595620" y="523875"/>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9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110000"/>
              </a:lnSpc>
              <a:spcBef>
                <a:spcPts val="9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110000"/>
              </a:lnSpc>
              <a:spcBef>
                <a:spcPts val="9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110000"/>
              </a:lnSpc>
              <a:spcBef>
                <a:spcPts val="900"/>
              </a:spcBef>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EBSCO</a:t>
            </a:r>
            <a:r>
              <a:rPr kumimoji="0" lang="zh-CN" altLang="en-US"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Arial" panose="020B0604020202020204" pitchFamily="34" charset="0"/>
              </a:rPr>
              <a:t>官方微信</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473336"/>
            <a:ext cx="10287000" cy="669664"/>
          </a:xfrm>
        </p:spPr>
        <p:txBody>
          <a:bodyPr/>
          <a:lstStyle/>
          <a:p>
            <a:r>
              <a:rPr lang="zh-CN" altLang="en-US" dirty="0"/>
              <a:t>资源种类</a:t>
            </a:r>
            <a:br>
              <a:rPr lang="zh-CN" altLang="zh-CN" dirty="0"/>
            </a:br>
            <a:endParaRPr lang="zh-CN" altLang="en-US" dirty="0"/>
          </a:p>
        </p:txBody>
      </p:sp>
      <p:sp>
        <p:nvSpPr>
          <p:cNvPr id="5" name="Content Placeholder 4">
            <a:extLst>
              <a:ext uri="{FF2B5EF4-FFF2-40B4-BE49-F238E27FC236}">
                <a16:creationId xmlns:a16="http://schemas.microsoft.com/office/drawing/2014/main" id="{F7B86002-27B2-433C-967C-4490BDCF379D}"/>
              </a:ext>
            </a:extLst>
          </p:cNvPr>
          <p:cNvSpPr>
            <a:spLocks noGrp="1"/>
          </p:cNvSpPr>
          <p:nvPr>
            <p:ph idx="1"/>
          </p:nvPr>
        </p:nvSpPr>
        <p:spPr>
          <a:xfrm>
            <a:off x="838200" y="1371600"/>
            <a:ext cx="10668000" cy="1600200"/>
          </a:xfrm>
        </p:spPr>
        <p:txBody>
          <a:bodyPr numCol="3"/>
          <a:lstStyle/>
          <a:p>
            <a:pPr lvl="0">
              <a:buFont typeface="Wingdings" panose="05000000000000000000" pitchFamily="2" charset="2"/>
              <a:buChar char="Ø"/>
            </a:pPr>
            <a:r>
              <a:rPr lang="zh-CN" altLang="zh-CN" sz="2400" dirty="0"/>
              <a:t>书籍</a:t>
            </a:r>
          </a:p>
          <a:p>
            <a:pPr lvl="0">
              <a:buFont typeface="Wingdings" panose="05000000000000000000" pitchFamily="2" charset="2"/>
              <a:buChar char="Ø"/>
            </a:pPr>
            <a:r>
              <a:rPr lang="zh-CN" altLang="zh-CN" sz="2400" dirty="0"/>
              <a:t>商业期刊</a:t>
            </a:r>
          </a:p>
          <a:p>
            <a:pPr lvl="0">
              <a:buFont typeface="Wingdings" panose="05000000000000000000" pitchFamily="2" charset="2"/>
              <a:buChar char="Ø"/>
            </a:pPr>
            <a:r>
              <a:rPr lang="zh-CN" altLang="zh-CN" sz="2400" dirty="0"/>
              <a:t>公司档案</a:t>
            </a:r>
          </a:p>
          <a:p>
            <a:pPr lvl="0">
              <a:buFont typeface="Wingdings" panose="05000000000000000000" pitchFamily="2" charset="2"/>
              <a:buChar char="Ø"/>
            </a:pPr>
            <a:r>
              <a:rPr lang="zh-CN" altLang="zh-CN" sz="2400" dirty="0"/>
              <a:t>国家报告</a:t>
            </a:r>
          </a:p>
          <a:p>
            <a:pPr lvl="0">
              <a:buFont typeface="Wingdings" panose="05000000000000000000" pitchFamily="2" charset="2"/>
              <a:buChar char="Ø"/>
            </a:pPr>
            <a:r>
              <a:rPr lang="zh-CN" altLang="zh-CN" sz="2400" dirty="0"/>
              <a:t>财经数据</a:t>
            </a:r>
          </a:p>
          <a:p>
            <a:pPr lvl="0">
              <a:buFont typeface="Wingdings" panose="05000000000000000000" pitchFamily="2" charset="2"/>
              <a:buChar char="Ø"/>
            </a:pPr>
            <a:r>
              <a:rPr lang="zh-CN" altLang="zh-CN" sz="2400" dirty="0"/>
              <a:t>市场报告</a:t>
            </a:r>
          </a:p>
          <a:p>
            <a:pPr lvl="0">
              <a:buFont typeface="Wingdings" panose="05000000000000000000" pitchFamily="2" charset="2"/>
              <a:buChar char="Ø"/>
            </a:pPr>
            <a:r>
              <a:rPr lang="zh-CN" altLang="zh-CN" sz="2400" dirty="0"/>
              <a:t>行业概况</a:t>
            </a:r>
          </a:p>
          <a:p>
            <a:pPr lvl="0">
              <a:buFont typeface="Wingdings" panose="05000000000000000000" pitchFamily="2" charset="2"/>
              <a:buChar char="Ø"/>
            </a:pPr>
            <a:r>
              <a:rPr lang="en-US" altLang="zh-CN" sz="2400" dirty="0"/>
              <a:t>SWOT </a:t>
            </a:r>
            <a:r>
              <a:rPr lang="zh-CN" altLang="zh-CN" sz="2400" dirty="0"/>
              <a:t>分析</a:t>
            </a:r>
          </a:p>
        </p:txBody>
      </p:sp>
      <p:sp>
        <p:nvSpPr>
          <p:cNvPr id="6" name="Title 1">
            <a:extLst>
              <a:ext uri="{FF2B5EF4-FFF2-40B4-BE49-F238E27FC236}">
                <a16:creationId xmlns:a16="http://schemas.microsoft.com/office/drawing/2014/main" id="{658A84D2-8D58-49BB-9679-4562C4E89CED}"/>
              </a:ext>
            </a:extLst>
          </p:cNvPr>
          <p:cNvSpPr txBox="1">
            <a:spLocks/>
          </p:cNvSpPr>
          <p:nvPr/>
        </p:nvSpPr>
        <p:spPr>
          <a:xfrm>
            <a:off x="838200" y="3368936"/>
            <a:ext cx="10287000" cy="669664"/>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r>
              <a:rPr lang="zh-CN" altLang="en-US" dirty="0"/>
              <a:t>涵盖领域</a:t>
            </a:r>
            <a:br>
              <a:rPr lang="zh-CN" altLang="zh-CN" dirty="0"/>
            </a:br>
            <a:endParaRPr lang="zh-CN" altLang="en-US" dirty="0"/>
          </a:p>
        </p:txBody>
      </p:sp>
      <p:sp>
        <p:nvSpPr>
          <p:cNvPr id="7" name="Content Placeholder 4">
            <a:extLst>
              <a:ext uri="{FF2B5EF4-FFF2-40B4-BE49-F238E27FC236}">
                <a16:creationId xmlns:a16="http://schemas.microsoft.com/office/drawing/2014/main" id="{6EC5270E-B2F7-40EA-9C69-E70508C5F762}"/>
              </a:ext>
            </a:extLst>
          </p:cNvPr>
          <p:cNvSpPr txBox="1">
            <a:spLocks/>
          </p:cNvSpPr>
          <p:nvPr/>
        </p:nvSpPr>
        <p:spPr>
          <a:xfrm>
            <a:off x="838200" y="4343400"/>
            <a:ext cx="10668000" cy="1600200"/>
          </a:xfrm>
          <a:prstGeom prst="rect">
            <a:avLst/>
          </a:prstGeom>
        </p:spPr>
        <p:txBody>
          <a:bodyPr vert="horz" lIns="91440" tIns="45720" rIns="91440" bIns="45720" numCol="3"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Ø"/>
            </a:pPr>
            <a:r>
              <a:rPr lang="zh-CN" altLang="zh-CN" sz="2400" dirty="0"/>
              <a:t>会计学</a:t>
            </a:r>
          </a:p>
          <a:p>
            <a:pPr lvl="0">
              <a:buFont typeface="Wingdings" panose="05000000000000000000" pitchFamily="2" charset="2"/>
              <a:buChar char="Ø"/>
            </a:pPr>
            <a:r>
              <a:rPr lang="zh-CN" altLang="zh-CN" sz="2400" dirty="0"/>
              <a:t>银行学与财经</a:t>
            </a:r>
          </a:p>
          <a:p>
            <a:pPr lvl="0">
              <a:buFont typeface="Wingdings" panose="05000000000000000000" pitchFamily="2" charset="2"/>
              <a:buChar char="Ø"/>
            </a:pPr>
            <a:r>
              <a:rPr lang="zh-CN" altLang="zh-CN" sz="2400" dirty="0"/>
              <a:t>商业新闻</a:t>
            </a:r>
          </a:p>
          <a:p>
            <a:pPr lvl="0">
              <a:buFont typeface="Wingdings" panose="05000000000000000000" pitchFamily="2" charset="2"/>
              <a:buChar char="Ø"/>
            </a:pPr>
            <a:r>
              <a:rPr lang="zh-CN" altLang="zh-CN" sz="2400" dirty="0"/>
              <a:t>商业策略</a:t>
            </a:r>
          </a:p>
          <a:p>
            <a:pPr lvl="0">
              <a:buFont typeface="Wingdings" panose="05000000000000000000" pitchFamily="2" charset="2"/>
              <a:buChar char="Ø"/>
            </a:pPr>
            <a:r>
              <a:rPr lang="zh-CN" altLang="zh-CN" sz="2400" dirty="0"/>
              <a:t>管理学</a:t>
            </a:r>
          </a:p>
          <a:p>
            <a:pPr lvl="0">
              <a:buFont typeface="Wingdings" panose="05000000000000000000" pitchFamily="2" charset="2"/>
              <a:buChar char="Ø"/>
            </a:pPr>
            <a:r>
              <a:rPr lang="zh-CN" altLang="zh-CN" sz="2400" dirty="0"/>
              <a:t>市场营销</a:t>
            </a:r>
          </a:p>
          <a:p>
            <a:pPr lvl="0">
              <a:buFont typeface="Wingdings" panose="05000000000000000000" pitchFamily="2" charset="2"/>
              <a:buChar char="Ø"/>
            </a:pPr>
            <a:r>
              <a:rPr lang="zh-CN" altLang="zh-CN" sz="2400" dirty="0"/>
              <a:t>地区商业</a:t>
            </a:r>
          </a:p>
          <a:p>
            <a:pPr marL="0" indent="0">
              <a:buNone/>
            </a:pPr>
            <a:br>
              <a:rPr lang="en-US" altLang="zh-CN" sz="2400" dirty="0"/>
            </a:br>
            <a:r>
              <a:rPr lang="en-US" altLang="zh-CN" sz="2400" dirty="0"/>
              <a:t> </a:t>
            </a:r>
            <a:endParaRPr lang="zh-CN" altLang="zh-CN" sz="2400" dirty="0"/>
          </a:p>
        </p:txBody>
      </p:sp>
    </p:spTree>
    <p:extLst>
      <p:ext uri="{BB962C8B-B14F-4D97-AF65-F5344CB8AC3E}">
        <p14:creationId xmlns:p14="http://schemas.microsoft.com/office/powerpoint/2010/main" val="3263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818-AB76-49FC-8B60-01699EBFCE68}"/>
              </a:ext>
            </a:extLst>
          </p:cNvPr>
          <p:cNvSpPr>
            <a:spLocks noGrp="1"/>
          </p:cNvSpPr>
          <p:nvPr>
            <p:ph type="title"/>
          </p:nvPr>
        </p:nvSpPr>
        <p:spPr/>
        <p:txBody>
          <a:bodyPr/>
          <a:lstStyle/>
          <a:p>
            <a:r>
              <a:rPr lang="zh-CN" altLang="en-US" dirty="0"/>
              <a:t>特色资源</a:t>
            </a:r>
          </a:p>
        </p:txBody>
      </p:sp>
      <p:sp>
        <p:nvSpPr>
          <p:cNvPr id="3" name="Content Placeholder 2">
            <a:extLst>
              <a:ext uri="{FF2B5EF4-FFF2-40B4-BE49-F238E27FC236}">
                <a16:creationId xmlns:a16="http://schemas.microsoft.com/office/drawing/2014/main" id="{24034E73-01E8-46D4-81BC-39BEC5F72E37}"/>
              </a:ext>
            </a:extLst>
          </p:cNvPr>
          <p:cNvSpPr>
            <a:spLocks noGrp="1"/>
          </p:cNvSpPr>
          <p:nvPr>
            <p:ph idx="1"/>
          </p:nvPr>
        </p:nvSpPr>
        <p:spPr/>
        <p:txBody>
          <a:bodyPr>
            <a:normAutofit lnSpcReduction="10000"/>
          </a:bodyPr>
          <a:lstStyle/>
          <a:p>
            <a:r>
              <a:rPr lang="en-US" altLang="zh-CN" dirty="0"/>
              <a:t>Bernstein Financial Data </a:t>
            </a:r>
            <a:r>
              <a:rPr lang="zh-CN" altLang="en-US" dirty="0"/>
              <a:t>伯恩斯坦金融数据</a:t>
            </a:r>
          </a:p>
          <a:p>
            <a:r>
              <a:rPr lang="en-US" altLang="zh-CN" dirty="0"/>
              <a:t>Economist Intelligence Unit</a:t>
            </a:r>
            <a:r>
              <a:rPr lang="zh-CN" altLang="en-US" dirty="0"/>
              <a:t>全文出版品</a:t>
            </a:r>
          </a:p>
          <a:p>
            <a:r>
              <a:rPr lang="zh-CN" altLang="en-US" dirty="0"/>
              <a:t>晨星基金股票分析出版品</a:t>
            </a:r>
          </a:p>
          <a:p>
            <a:r>
              <a:rPr lang="zh-CN" altLang="en-US" dirty="0"/>
              <a:t>美国会计师协会出版品</a:t>
            </a:r>
          </a:p>
          <a:p>
            <a:r>
              <a:rPr lang="en-US" altLang="zh-CN" dirty="0"/>
              <a:t>Richard K. Miller &amp; Associates </a:t>
            </a:r>
            <a:r>
              <a:rPr lang="zh-CN" altLang="en-US" dirty="0"/>
              <a:t>市场研究报告</a:t>
            </a:r>
          </a:p>
          <a:p>
            <a:r>
              <a:rPr lang="zh-CN" altLang="en-US" dirty="0"/>
              <a:t>非英语系国家的商学文献资源</a:t>
            </a:r>
          </a:p>
          <a:p>
            <a:r>
              <a:rPr lang="en-US" altLang="zh-CN" dirty="0">
                <a:solidFill>
                  <a:schemeClr val="tx1"/>
                </a:solidFill>
              </a:rPr>
              <a:t>15,000</a:t>
            </a:r>
            <a:r>
              <a:rPr lang="zh-CN" altLang="en-US" dirty="0"/>
              <a:t>多份案例分析</a:t>
            </a:r>
            <a:r>
              <a:rPr lang="en-US" altLang="zh-CN" dirty="0"/>
              <a:t>case studies</a:t>
            </a:r>
          </a:p>
          <a:p>
            <a:r>
              <a:rPr lang="zh-CN" altLang="en-US" dirty="0"/>
              <a:t>特别收录哈佛大学知名教授的</a:t>
            </a:r>
            <a:r>
              <a:rPr lang="en-US" altLang="zh-CN" dirty="0"/>
              <a:t>57</a:t>
            </a:r>
            <a:r>
              <a:rPr lang="zh-CN" altLang="en-US" dirty="0"/>
              <a:t>段研讨会视频（</a:t>
            </a:r>
            <a:r>
              <a:rPr lang="en-US" altLang="zh-CN" dirty="0"/>
              <a:t>seminar video</a:t>
            </a:r>
            <a:r>
              <a:rPr lang="zh-CN" altLang="en-US" dirty="0"/>
              <a:t>）</a:t>
            </a:r>
          </a:p>
          <a:p>
            <a:endParaRPr lang="zh-CN" altLang="en-US" dirty="0"/>
          </a:p>
        </p:txBody>
      </p:sp>
    </p:spTree>
    <p:extLst>
      <p:ext uri="{BB962C8B-B14F-4D97-AF65-F5344CB8AC3E}">
        <p14:creationId xmlns:p14="http://schemas.microsoft.com/office/powerpoint/2010/main" val="20121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FA0075-6D78-F1E5-275D-17413DF62BB3}"/>
              </a:ext>
            </a:extLst>
          </p:cNvPr>
          <p:cNvGrpSpPr/>
          <p:nvPr/>
        </p:nvGrpSpPr>
        <p:grpSpPr>
          <a:xfrm>
            <a:off x="315631" y="4575627"/>
            <a:ext cx="11558015" cy="1949679"/>
            <a:chOff x="315631" y="4575627"/>
            <a:chExt cx="11558015" cy="1949679"/>
          </a:xfrm>
        </p:grpSpPr>
        <p:sp>
          <p:nvSpPr>
            <p:cNvPr id="4" name="Rectangle 3">
              <a:extLst>
                <a:ext uri="{FF2B5EF4-FFF2-40B4-BE49-F238E27FC236}">
                  <a16:creationId xmlns:a16="http://schemas.microsoft.com/office/drawing/2014/main" id="{5E664796-175C-768A-CFCA-77CC7E4948D0}"/>
                </a:ext>
              </a:extLst>
            </p:cNvPr>
            <p:cNvSpPr/>
            <p:nvPr/>
          </p:nvSpPr>
          <p:spPr>
            <a:xfrm rot="16200000">
              <a:off x="5302682" y="-45659"/>
              <a:ext cx="1583918" cy="11558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98303E53-33C7-8760-6C76-22CEAD2511DF}"/>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1097" r="1839" b="11550"/>
            <a:stretch/>
          </p:blipFill>
          <p:spPr>
            <a:xfrm>
              <a:off x="486697" y="4998639"/>
              <a:ext cx="11218606" cy="1400989"/>
            </a:xfrm>
            <a:prstGeom prst="rect">
              <a:avLst/>
            </a:prstGeom>
          </p:spPr>
        </p:pic>
        <p:sp>
          <p:nvSpPr>
            <p:cNvPr id="7" name="Rectangle 6">
              <a:extLst>
                <a:ext uri="{FF2B5EF4-FFF2-40B4-BE49-F238E27FC236}">
                  <a16:creationId xmlns:a16="http://schemas.microsoft.com/office/drawing/2014/main" id="{FD92C681-6388-1E2A-6FE3-0F9EAF632931}"/>
                </a:ext>
              </a:extLst>
            </p:cNvPr>
            <p:cNvSpPr/>
            <p:nvPr/>
          </p:nvSpPr>
          <p:spPr>
            <a:xfrm rot="16200000">
              <a:off x="5911757" y="-1020499"/>
              <a:ext cx="365760" cy="11558011"/>
            </a:xfrm>
            <a:prstGeom prst="rect">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Title 2">
            <a:extLst>
              <a:ext uri="{FF2B5EF4-FFF2-40B4-BE49-F238E27FC236}">
                <a16:creationId xmlns:a16="http://schemas.microsoft.com/office/drawing/2014/main" id="{7AAA4DFC-BCCC-2040-FF4A-7C7C269C15F3}"/>
              </a:ext>
            </a:extLst>
          </p:cNvPr>
          <p:cNvSpPr>
            <a:spLocks noGrp="1"/>
          </p:cNvSpPr>
          <p:nvPr>
            <p:ph type="title"/>
          </p:nvPr>
        </p:nvSpPr>
        <p:spPr>
          <a:xfrm>
            <a:off x="838200" y="473336"/>
            <a:ext cx="10515600" cy="1026752"/>
          </a:xfrm>
        </p:spPr>
        <p:txBody>
          <a:bodyPr/>
          <a:lstStyle/>
          <a:p>
            <a:r>
              <a:rPr lang="en-US" dirty="0"/>
              <a:t>Business Source Series</a:t>
            </a:r>
            <a:br>
              <a:rPr lang="en-US" sz="3600" dirty="0"/>
            </a:br>
            <a:r>
              <a:rPr lang="en-US" sz="2800" dirty="0">
                <a:solidFill>
                  <a:schemeClr val="accent2"/>
                </a:solidFill>
              </a:rPr>
              <a:t>Active full-text journals and magazines compared</a:t>
            </a:r>
            <a:endParaRPr lang="en-US" sz="3600" dirty="0">
              <a:solidFill>
                <a:schemeClr val="accent5"/>
              </a:solidFill>
            </a:endParaRPr>
          </a:p>
        </p:txBody>
      </p:sp>
      <p:graphicFrame>
        <p:nvGraphicFramePr>
          <p:cNvPr id="10" name="Table 14">
            <a:extLst>
              <a:ext uri="{FF2B5EF4-FFF2-40B4-BE49-F238E27FC236}">
                <a16:creationId xmlns:a16="http://schemas.microsoft.com/office/drawing/2014/main" id="{BBF0B160-0223-F2FD-1E4C-D7DFB4993160}"/>
              </a:ext>
            </a:extLst>
          </p:cNvPr>
          <p:cNvGraphicFramePr>
            <a:graphicFrameLocks/>
          </p:cNvGraphicFramePr>
          <p:nvPr>
            <p:extLst>
              <p:ext uri="{D42A27DB-BD31-4B8C-83A1-F6EECF244321}">
                <p14:modId xmlns:p14="http://schemas.microsoft.com/office/powerpoint/2010/main" val="4083817228"/>
              </p:ext>
            </p:extLst>
          </p:nvPr>
        </p:nvGraphicFramePr>
        <p:xfrm>
          <a:off x="882557" y="1761968"/>
          <a:ext cx="10424161" cy="4389120"/>
        </p:xfrm>
        <a:graphic>
          <a:graphicData uri="http://schemas.openxmlformats.org/drawingml/2006/table">
            <a:tbl>
              <a:tblPr firstRow="1" bandRow="1">
                <a:tableStyleId>{5C22544A-7EE6-4342-B048-85BDC9FD1C3A}</a:tableStyleId>
              </a:tblPr>
              <a:tblGrid>
                <a:gridCol w="3738319">
                  <a:extLst>
                    <a:ext uri="{9D8B030D-6E8A-4147-A177-3AD203B41FA5}">
                      <a16:colId xmlns:a16="http://schemas.microsoft.com/office/drawing/2014/main" val="422206791"/>
                    </a:ext>
                  </a:extLst>
                </a:gridCol>
                <a:gridCol w="2228614">
                  <a:extLst>
                    <a:ext uri="{9D8B030D-6E8A-4147-A177-3AD203B41FA5}">
                      <a16:colId xmlns:a16="http://schemas.microsoft.com/office/drawing/2014/main" val="1176497666"/>
                    </a:ext>
                  </a:extLst>
                </a:gridCol>
                <a:gridCol w="2228614">
                  <a:extLst>
                    <a:ext uri="{9D8B030D-6E8A-4147-A177-3AD203B41FA5}">
                      <a16:colId xmlns:a16="http://schemas.microsoft.com/office/drawing/2014/main" val="446984338"/>
                    </a:ext>
                  </a:extLst>
                </a:gridCol>
                <a:gridCol w="2228614">
                  <a:extLst>
                    <a:ext uri="{9D8B030D-6E8A-4147-A177-3AD203B41FA5}">
                      <a16:colId xmlns:a16="http://schemas.microsoft.com/office/drawing/2014/main" val="2408602231"/>
                    </a:ext>
                  </a:extLst>
                </a:gridCol>
              </a:tblGrid>
              <a:tr h="731520">
                <a:tc>
                  <a:txBody>
                    <a:bodyPr/>
                    <a:lstStyle/>
                    <a:p>
                      <a:endParaRPr lang="en-US" i="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AU" altLang="zh-CN" sz="1800" b="0" i="0" kern="1200" dirty="0">
                          <a:solidFill>
                            <a:schemeClr val="lt1"/>
                          </a:solidFill>
                          <a:latin typeface="+mn-lt"/>
                          <a:ea typeface="+mn-ea"/>
                          <a:cs typeface="+mn-cs"/>
                        </a:rPr>
                        <a:t>Business Source Premier</a:t>
                      </a:r>
                    </a:p>
                  </a:txBody>
                  <a:tcPr anchor="b">
                    <a:lnL w="12700" cmpd="sng">
                      <a:noFill/>
                    </a:lnL>
                    <a:lnR w="12700" cmpd="sng">
                      <a:noFill/>
                    </a:lnR>
                    <a:solidFill>
                      <a:schemeClr val="tx2"/>
                    </a:solidFill>
                  </a:tcPr>
                </a:tc>
                <a:tc>
                  <a:txBody>
                    <a:bodyPr/>
                    <a:lstStyle/>
                    <a:p>
                      <a:pPr algn="ctr"/>
                      <a:r>
                        <a:rPr lang="en-US" b="0" i="0" dirty="0"/>
                        <a:t>Business Source Complete</a:t>
                      </a:r>
                    </a:p>
                  </a:txBody>
                  <a:tcPr anchor="b">
                    <a:lnL w="12700" cmpd="sng">
                      <a:noFill/>
                    </a:lnL>
                    <a:solidFill>
                      <a:schemeClr val="tx2"/>
                    </a:solidFill>
                  </a:tcPr>
                </a:tc>
                <a:tc>
                  <a:txBody>
                    <a:bodyPr/>
                    <a:lstStyle/>
                    <a:p>
                      <a:pPr algn="ctr"/>
                      <a:r>
                        <a:rPr lang="en-US" b="0" i="0" dirty="0"/>
                        <a:t>Business Source</a:t>
                      </a:r>
                    </a:p>
                    <a:p>
                      <a:pPr algn="ctr"/>
                      <a:r>
                        <a:rPr lang="en-US" b="0" i="0" dirty="0"/>
                        <a:t>Ultimate</a:t>
                      </a:r>
                    </a:p>
                  </a:txBody>
                  <a:tcPr anchor="b">
                    <a:solidFill>
                      <a:schemeClr val="tx2"/>
                    </a:solidFill>
                  </a:tcPr>
                </a:tc>
                <a:extLst>
                  <a:ext uri="{0D108BD9-81ED-4DB2-BD59-A6C34878D82A}">
                    <a16:rowId xmlns:a16="http://schemas.microsoft.com/office/drawing/2014/main" val="4141321268"/>
                  </a:ext>
                </a:extLst>
              </a:tr>
              <a:tr h="914400">
                <a:tc>
                  <a:txBody>
                    <a:bodyPr/>
                    <a:lstStyle/>
                    <a:p>
                      <a:pPr marL="0" indent="0">
                        <a:buFont typeface="Arial" panose="020B0604020202020204" pitchFamily="34" charset="0"/>
                        <a:buNone/>
                      </a:pPr>
                      <a:r>
                        <a:rPr lang="en-US" sz="1800" dirty="0">
                          <a:solidFill>
                            <a:schemeClr val="bg1"/>
                          </a:solidFill>
                        </a:rPr>
                        <a:t>Active full-text journals and magazines</a:t>
                      </a:r>
                    </a:p>
                  </a:txBody>
                  <a:tcPr anchor="ctr">
                    <a:lnT w="38100" cmpd="sng">
                      <a:noFill/>
                    </a:lnT>
                    <a:solidFill>
                      <a:schemeClr val="accent1"/>
                    </a:solidFill>
                  </a:tcPr>
                </a:tc>
                <a:tc>
                  <a:txBody>
                    <a:bodyPr/>
                    <a:lstStyle/>
                    <a:p>
                      <a:pPr algn="ctr" rtl="0" fontAlgn="ctr"/>
                      <a:r>
                        <a:rPr lang="en-US" sz="2800" b="1" i="0" u="none" strike="noStrike" dirty="0">
                          <a:solidFill>
                            <a:schemeClr val="tx2"/>
                          </a:solidFill>
                          <a:effectLst/>
                          <a:latin typeface="Arial" panose="020B0604020202020204" pitchFamily="34" charset="0"/>
                        </a:rPr>
                        <a:t>966</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1,721</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3,512</a:t>
                      </a:r>
                    </a:p>
                  </a:txBody>
                  <a:tcPr marL="7620" marR="7620" marT="7620" marB="0" anchor="ctr">
                    <a:solidFill>
                      <a:schemeClr val="accent6">
                        <a:lumMod val="20000"/>
                        <a:lumOff val="80000"/>
                      </a:schemeClr>
                    </a:solidFill>
                  </a:tcPr>
                </a:tc>
                <a:extLst>
                  <a:ext uri="{0D108BD9-81ED-4DB2-BD59-A6C34878D82A}">
                    <a16:rowId xmlns:a16="http://schemas.microsoft.com/office/drawing/2014/main" val="1282013659"/>
                  </a:ext>
                </a:extLst>
              </a:tr>
              <a:tr h="914400">
                <a:tc>
                  <a:txBody>
                    <a:bodyPr/>
                    <a:lstStyle/>
                    <a:p>
                      <a:pPr marL="0" indent="0">
                        <a:buFont typeface="Arial" panose="020B0604020202020204" pitchFamily="34" charset="0"/>
                        <a:buNone/>
                      </a:pPr>
                      <a:r>
                        <a:rPr lang="en-US" sz="1800" dirty="0">
                          <a:solidFill>
                            <a:schemeClr val="bg1"/>
                          </a:solidFill>
                        </a:rPr>
                        <a:t>Active full-text, peer-reviewed journals</a:t>
                      </a:r>
                    </a:p>
                  </a:txBody>
                  <a:tcPr anchor="ctr">
                    <a:solidFill>
                      <a:schemeClr val="accent1"/>
                    </a:solidFill>
                  </a:tcPr>
                </a:tc>
                <a:tc>
                  <a:txBody>
                    <a:bodyPr/>
                    <a:lstStyle/>
                    <a:p>
                      <a:pPr algn="ctr" rtl="0" fontAlgn="ctr"/>
                      <a:r>
                        <a:rPr lang="en-US" sz="2800" b="1" i="0" u="none" strike="noStrike" dirty="0">
                          <a:solidFill>
                            <a:schemeClr val="tx2"/>
                          </a:solidFill>
                          <a:effectLst/>
                          <a:latin typeface="Arial" panose="020B0604020202020204" pitchFamily="34" charset="0"/>
                        </a:rPr>
                        <a:t>632</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1,134</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2,410</a:t>
                      </a:r>
                    </a:p>
                  </a:txBody>
                  <a:tcPr marL="7620" marR="7620" marT="7620" marB="0" anchor="ctr">
                    <a:solidFill>
                      <a:schemeClr val="accent6">
                        <a:lumMod val="20000"/>
                        <a:lumOff val="80000"/>
                      </a:schemeClr>
                    </a:solidFill>
                  </a:tcPr>
                </a:tc>
                <a:extLst>
                  <a:ext uri="{0D108BD9-81ED-4DB2-BD59-A6C34878D82A}">
                    <a16:rowId xmlns:a16="http://schemas.microsoft.com/office/drawing/2014/main" val="3064312552"/>
                  </a:ext>
                </a:extLst>
              </a:tr>
              <a:tr h="914400">
                <a:tc>
                  <a:txBody>
                    <a:bodyPr/>
                    <a:lstStyle/>
                    <a:p>
                      <a:pPr marL="0" indent="0">
                        <a:buFont typeface="Arial" panose="020B0604020202020204" pitchFamily="34" charset="0"/>
                        <a:buNone/>
                      </a:pPr>
                      <a:r>
                        <a:rPr lang="en-US" sz="1800" dirty="0">
                          <a:solidFill>
                            <a:schemeClr val="bg1"/>
                          </a:solidFill>
                        </a:rPr>
                        <a:t>Active full-text, peer-reviewed journals with no embargo</a:t>
                      </a:r>
                    </a:p>
                  </a:txBody>
                  <a:tcPr anchor="ctr">
                    <a:solidFill>
                      <a:schemeClr val="accent1"/>
                    </a:solidFill>
                  </a:tcPr>
                </a:tc>
                <a:tc>
                  <a:txBody>
                    <a:bodyPr/>
                    <a:lstStyle/>
                    <a:p>
                      <a:pPr algn="ctr" rtl="0" fontAlgn="ctr"/>
                      <a:r>
                        <a:rPr lang="en-US" sz="2800" b="1" i="0" u="none" strike="noStrike" dirty="0">
                          <a:solidFill>
                            <a:schemeClr val="tx2"/>
                          </a:solidFill>
                          <a:effectLst/>
                          <a:latin typeface="Arial" panose="020B0604020202020204" pitchFamily="34" charset="0"/>
                        </a:rPr>
                        <a:t>271</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646</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1,759</a:t>
                      </a:r>
                    </a:p>
                  </a:txBody>
                  <a:tcPr marL="7620" marR="7620" marT="7620" marB="0" anchor="ctr">
                    <a:solidFill>
                      <a:schemeClr val="accent6">
                        <a:lumMod val="20000"/>
                        <a:lumOff val="80000"/>
                      </a:schemeClr>
                    </a:solidFill>
                  </a:tcPr>
                </a:tc>
                <a:extLst>
                  <a:ext uri="{0D108BD9-81ED-4DB2-BD59-A6C34878D82A}">
                    <a16:rowId xmlns:a16="http://schemas.microsoft.com/office/drawing/2014/main" val="2197034538"/>
                  </a:ext>
                </a:extLst>
              </a:tr>
              <a:tr h="914400">
                <a:tc>
                  <a:txBody>
                    <a:bodyPr/>
                    <a:lstStyle/>
                    <a:p>
                      <a:pPr marL="0" indent="0">
                        <a:buFont typeface="Arial" panose="020B0604020202020204" pitchFamily="34" charset="0"/>
                        <a:buNone/>
                      </a:pPr>
                      <a:r>
                        <a:rPr lang="en-US" sz="1800" dirty="0">
                          <a:solidFill>
                            <a:schemeClr val="bg1"/>
                          </a:solidFill>
                        </a:rPr>
                        <a:t>Active full-text journals indexed in</a:t>
                      </a:r>
                    </a:p>
                    <a:p>
                      <a:pPr marL="0" indent="0">
                        <a:buFont typeface="Arial" panose="020B0604020202020204" pitchFamily="34" charset="0"/>
                        <a:buNone/>
                      </a:pPr>
                      <a:r>
                        <a:rPr lang="en-US" sz="1800" dirty="0">
                          <a:solidFill>
                            <a:schemeClr val="bg1"/>
                          </a:solidFill>
                        </a:rPr>
                        <a:t>Web of Science or Scopus</a:t>
                      </a:r>
                    </a:p>
                  </a:txBody>
                  <a:tcPr anchor="ctr">
                    <a:solidFill>
                      <a:schemeClr val="accent1"/>
                    </a:solidFill>
                  </a:tcPr>
                </a:tc>
                <a:tc>
                  <a:txBody>
                    <a:bodyPr/>
                    <a:lstStyle/>
                    <a:p>
                      <a:pPr algn="ctr" rtl="0" fontAlgn="ctr"/>
                      <a:r>
                        <a:rPr lang="en-US" sz="2800" b="1" i="0" u="none" strike="noStrike" dirty="0">
                          <a:solidFill>
                            <a:schemeClr val="tx2"/>
                          </a:solidFill>
                          <a:effectLst/>
                          <a:latin typeface="Arial" panose="020B0604020202020204" pitchFamily="34" charset="0"/>
                        </a:rPr>
                        <a:t>535</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810</a:t>
                      </a:r>
                    </a:p>
                  </a:txBody>
                  <a:tcPr marL="7620" marR="7620" marT="7620" marB="0" anchor="ctr">
                    <a:solidFill>
                      <a:schemeClr val="accent6">
                        <a:lumMod val="20000"/>
                        <a:lumOff val="80000"/>
                      </a:schemeClr>
                    </a:solidFill>
                  </a:tcPr>
                </a:tc>
                <a:tc>
                  <a:txBody>
                    <a:bodyPr/>
                    <a:lstStyle/>
                    <a:p>
                      <a:pPr algn="ctr" rtl="0" fontAlgn="ctr"/>
                      <a:r>
                        <a:rPr lang="en-US" sz="2800" b="1" i="0" u="none" strike="noStrike" dirty="0">
                          <a:solidFill>
                            <a:schemeClr val="tx2"/>
                          </a:solidFill>
                          <a:effectLst/>
                          <a:latin typeface="Arial" panose="020B0604020202020204" pitchFamily="34" charset="0"/>
                        </a:rPr>
                        <a:t>1,171</a:t>
                      </a:r>
                    </a:p>
                  </a:txBody>
                  <a:tcPr marL="7620" marR="7620" marT="7620" marB="0" anchor="ctr">
                    <a:solidFill>
                      <a:schemeClr val="accent6">
                        <a:lumMod val="20000"/>
                        <a:lumOff val="80000"/>
                      </a:schemeClr>
                    </a:solidFill>
                  </a:tcPr>
                </a:tc>
                <a:extLst>
                  <a:ext uri="{0D108BD9-81ED-4DB2-BD59-A6C34878D82A}">
                    <a16:rowId xmlns:a16="http://schemas.microsoft.com/office/drawing/2014/main" val="13619595"/>
                  </a:ext>
                </a:extLst>
              </a:tr>
            </a:tbl>
          </a:graphicData>
        </a:graphic>
      </p:graphicFrame>
      <p:sp>
        <p:nvSpPr>
          <p:cNvPr id="8" name="TextBox 7">
            <a:extLst>
              <a:ext uri="{FF2B5EF4-FFF2-40B4-BE49-F238E27FC236}">
                <a16:creationId xmlns:a16="http://schemas.microsoft.com/office/drawing/2014/main" id="{F4339E68-9049-730A-5CFB-24E7BE3151C8}"/>
              </a:ext>
            </a:extLst>
          </p:cNvPr>
          <p:cNvSpPr txBox="1"/>
          <p:nvPr/>
        </p:nvSpPr>
        <p:spPr>
          <a:xfrm>
            <a:off x="5432323" y="6563217"/>
            <a:ext cx="1327355"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a:ea typeface="+mn-ea"/>
                <a:cs typeface="+mn-cs"/>
              </a:rPr>
              <a:t>January 2024</a:t>
            </a:r>
          </a:p>
        </p:txBody>
      </p:sp>
    </p:spTree>
    <p:extLst>
      <p:ext uri="{BB962C8B-B14F-4D97-AF65-F5344CB8AC3E}">
        <p14:creationId xmlns:p14="http://schemas.microsoft.com/office/powerpoint/2010/main" val="40687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8FAE-3B7D-4E22-81D6-D3BB171BF263}"/>
              </a:ext>
            </a:extLst>
          </p:cNvPr>
          <p:cNvSpPr>
            <a:spLocks noGrp="1"/>
          </p:cNvSpPr>
          <p:nvPr>
            <p:ph type="title"/>
          </p:nvPr>
        </p:nvSpPr>
        <p:spPr>
          <a:xfrm>
            <a:off x="838200" y="2514600"/>
            <a:ext cx="10515600" cy="1023710"/>
          </a:xfrm>
        </p:spPr>
        <p:txBody>
          <a:bodyPr/>
          <a:lstStyle/>
          <a:p>
            <a:pPr algn="ctr"/>
            <a:r>
              <a:rPr lang="en-US" altLang="zh-CN" sz="4000" dirty="0"/>
              <a:t>EBSCOhost</a:t>
            </a:r>
            <a:r>
              <a:rPr lang="zh-CN" altLang="zh-CN" sz="4000" dirty="0"/>
              <a:t>平台操作指南</a:t>
            </a:r>
            <a:br>
              <a:rPr lang="zh-CN" altLang="zh-CN" sz="4000" dirty="0"/>
            </a:br>
            <a:endParaRPr lang="zh-CN" altLang="en-US" sz="4000" dirty="0"/>
          </a:p>
        </p:txBody>
      </p:sp>
    </p:spTree>
    <p:extLst>
      <p:ext uri="{BB962C8B-B14F-4D97-AF65-F5344CB8AC3E}">
        <p14:creationId xmlns:p14="http://schemas.microsoft.com/office/powerpoint/2010/main" val="7152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2" y="1240144"/>
            <a:ext cx="7192329" cy="520655"/>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1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选定课题，需查阅文献了解课题相关领域的研究情况</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1: Need to find articles about a theme</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196299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2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Want to find articles precisely</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268585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3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R</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ead Articles, save or export articles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340870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4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Submit for Publication, find publication information</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13155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5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5:Create search alert &amp; journal alert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2" name="Rectangle 11">
            <a:extLst>
              <a:ext uri="{FF2B5EF4-FFF2-40B4-BE49-F238E27FC236}">
                <a16:creationId xmlns:a16="http://schemas.microsoft.com/office/drawing/2014/main" id="{6775346E-3BA1-489C-83A9-58EC93DA2B9B}"/>
              </a:ext>
            </a:extLst>
          </p:cNvPr>
          <p:cNvSpPr/>
          <p:nvPr/>
        </p:nvSpPr>
        <p:spPr>
          <a:xfrm>
            <a:off x="3800316" y="6276697"/>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24014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基本检索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Basic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196299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Advanced Search</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268585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Tools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340870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Publications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13155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텍스트 개체 틀 2">
            <a:extLst>
              <a:ext uri="{FF2B5EF4-FFF2-40B4-BE49-F238E27FC236}">
                <a16:creationId xmlns:a16="http://schemas.microsoft.com/office/drawing/2014/main" id="{8AF36EBB-129E-45BA-9EBF-CF88E96BF18A}"/>
              </a:ext>
            </a:extLst>
          </p:cNvPr>
          <p:cNvSpPr txBox="1">
            <a:spLocks/>
          </p:cNvSpPr>
          <p:nvPr/>
        </p:nvSpPr>
        <p:spPr>
          <a:xfrm>
            <a:off x="204152" y="4926976"/>
            <a:ext cx="7192329"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情景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6      :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Need</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to</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find</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 analysis information</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of a company</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9" name="텍스트 개체 틀 2">
            <a:extLst>
              <a:ext uri="{FF2B5EF4-FFF2-40B4-BE49-F238E27FC236}">
                <a16:creationId xmlns:a16="http://schemas.microsoft.com/office/drawing/2014/main" id="{9934DF98-EFAF-4A44-B384-3F1C080DB14D}"/>
              </a:ext>
            </a:extLst>
          </p:cNvPr>
          <p:cNvSpPr txBox="1">
            <a:spLocks/>
          </p:cNvSpPr>
          <p:nvPr/>
        </p:nvSpPr>
        <p:spPr>
          <a:xfrm>
            <a:off x="7396481" y="492697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Non-Journal Resources</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Rectangle 19">
            <a:extLst>
              <a:ext uri="{FF2B5EF4-FFF2-40B4-BE49-F238E27FC236}">
                <a16:creationId xmlns:a16="http://schemas.microsoft.com/office/drawing/2014/main" id="{FC71480C-13B5-457B-A932-14575EABEA77}"/>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2">
            <a:extLst>
              <a:ext uri="{FF2B5EF4-FFF2-40B4-BE49-F238E27FC236}">
                <a16:creationId xmlns:a16="http://schemas.microsoft.com/office/drawing/2014/main" id="{F53C7C22-C217-47DA-B9E7-6C7534C8E68A}"/>
              </a:ext>
            </a:extLst>
          </p:cNvPr>
          <p:cNvSpPr txBox="1">
            <a:spLocks/>
          </p:cNvSpPr>
          <p:nvPr/>
        </p:nvSpPr>
        <p:spPr>
          <a:xfrm>
            <a:off x="204153" y="1971664"/>
            <a:ext cx="7070408"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Scenario 1: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选定课题</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r>
              <a:rPr kumimoji="0" lang="zh-CN" altLang="en-US" sz="1800" b="1" i="0" u="sng" strike="noStrike" kern="1200" cap="none" spc="0" normalizeH="0" baseline="0" noProof="0" dirty="0">
                <a:ln>
                  <a:noFill/>
                </a:ln>
                <a:solidFill>
                  <a:prstClr val="black"/>
                </a:solidFill>
                <a:effectLst/>
                <a:uLnTx/>
                <a:uFillTx/>
                <a:latin typeface="Calibri" pitchFamily="34" charset="0"/>
                <a:ea typeface="宋体" panose="02010600030101010101" pitchFamily="2" charset="-122"/>
                <a:cs typeface="+mn-cs"/>
              </a:rPr>
              <a:t>金融危机对中国的影响</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，需查阅文献了解课题相关领域的研究情况</a:t>
            </a:r>
            <a:r>
              <a:rPr kumimoji="0" lang="en-US" altLang="ko-KR"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8" name="텍스트 개체 틀 2">
            <a:extLst>
              <a:ext uri="{FF2B5EF4-FFF2-40B4-BE49-F238E27FC236}">
                <a16:creationId xmlns:a16="http://schemas.microsoft.com/office/drawing/2014/main" id="{A13512DD-B95C-4CF4-B887-9003B581466F}"/>
              </a:ext>
            </a:extLst>
          </p:cNvPr>
          <p:cNvSpPr txBox="1">
            <a:spLocks/>
          </p:cNvSpPr>
          <p:nvPr/>
        </p:nvSpPr>
        <p:spPr>
          <a:xfrm>
            <a:off x="204152" y="2694518"/>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2: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感觉检索不充分或不准确，担心漏检错检</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9" name="텍스트 개체 틀 2">
            <a:extLst>
              <a:ext uri="{FF2B5EF4-FFF2-40B4-BE49-F238E27FC236}">
                <a16:creationId xmlns:a16="http://schemas.microsoft.com/office/drawing/2014/main" id="{CF7C42A6-D0BF-426C-A07B-354CDB6F0722}"/>
              </a:ext>
            </a:extLst>
          </p:cNvPr>
          <p:cNvSpPr txBox="1">
            <a:spLocks/>
          </p:cNvSpPr>
          <p:nvPr/>
        </p:nvSpPr>
        <p:spPr>
          <a:xfrm>
            <a:off x="204152" y="341737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3: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阅读文章，保存或导出重要文章</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0" name="텍스트 개체 틀 2">
            <a:extLst>
              <a:ext uri="{FF2B5EF4-FFF2-40B4-BE49-F238E27FC236}">
                <a16:creationId xmlns:a16="http://schemas.microsoft.com/office/drawing/2014/main" id="{A606B3B9-2EDB-41FA-92DE-8F2D80FEE592}"/>
              </a:ext>
            </a:extLst>
          </p:cNvPr>
          <p:cNvSpPr txBox="1">
            <a:spLocks/>
          </p:cNvSpPr>
          <p:nvPr/>
        </p:nvSpPr>
        <p:spPr>
          <a:xfrm>
            <a:off x="204152" y="4140226"/>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4: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选定投稿期刊，查看期刊信息</a:t>
            </a: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 </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1" name="텍스트 개체 틀 2">
            <a:extLst>
              <a:ext uri="{FF2B5EF4-FFF2-40B4-BE49-F238E27FC236}">
                <a16:creationId xmlns:a16="http://schemas.microsoft.com/office/drawing/2014/main" id="{07A2C423-73EC-4F36-AA84-2DFB3B0DC037}"/>
              </a:ext>
            </a:extLst>
          </p:cNvPr>
          <p:cNvSpPr txBox="1">
            <a:spLocks/>
          </p:cNvSpPr>
          <p:nvPr/>
        </p:nvSpPr>
        <p:spPr>
          <a:xfrm>
            <a:off x="204152" y="4863079"/>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5: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批量导出文献，针对检索式创建检索快讯</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3" name="텍스트 개체 틀 2">
            <a:extLst>
              <a:ext uri="{FF2B5EF4-FFF2-40B4-BE49-F238E27FC236}">
                <a16:creationId xmlns:a16="http://schemas.microsoft.com/office/drawing/2014/main" id="{6048D412-12A0-4A29-9DD6-5B043AB4CD03}"/>
              </a:ext>
            </a:extLst>
          </p:cNvPr>
          <p:cNvSpPr txBox="1">
            <a:spLocks/>
          </p:cNvSpPr>
          <p:nvPr/>
        </p:nvSpPr>
        <p:spPr>
          <a:xfrm>
            <a:off x="7396481" y="1971664"/>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Calibri" pitchFamily="34" charset="0"/>
                <a:ea typeface="宋体" panose="02010600030101010101" pitchFamily="2" charset="-122"/>
                <a:cs typeface="+mn-cs"/>
              </a:rPr>
              <a:t>基本检索</a:t>
            </a:r>
            <a:endParaRPr kumimoji="0" lang="ko-KR" altLang="en-US" sz="1800" b="0" i="0" u="none" strike="noStrike" kern="1200" cap="none" spc="0" normalizeH="0" baseline="0" noProof="0" dirty="0">
              <a:ln>
                <a:noFill/>
              </a:ln>
              <a:solidFill>
                <a:srgbClr val="FF0000"/>
              </a:solidFill>
              <a:effectLst/>
              <a:uLnTx/>
              <a:uFillTx/>
              <a:latin typeface="Calibri" pitchFamily="34" charset="0"/>
              <a:ea typeface="맑은 고딕" panose="020B0503020000020004" pitchFamily="34" charset="-127"/>
              <a:cs typeface="+mn-cs"/>
            </a:endParaRPr>
          </a:p>
        </p:txBody>
      </p:sp>
      <p:sp>
        <p:nvSpPr>
          <p:cNvPr id="14" name="텍스트 개체 틀 2">
            <a:extLst>
              <a:ext uri="{FF2B5EF4-FFF2-40B4-BE49-F238E27FC236}">
                <a16:creationId xmlns:a16="http://schemas.microsoft.com/office/drawing/2014/main" id="{275C7ABD-C80B-4C3F-8B3A-B88280E13203}"/>
              </a:ext>
            </a:extLst>
          </p:cNvPr>
          <p:cNvSpPr txBox="1">
            <a:spLocks/>
          </p:cNvSpPr>
          <p:nvPr/>
        </p:nvSpPr>
        <p:spPr>
          <a:xfrm>
            <a:off x="7396481" y="2694518"/>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高级检索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5" name="텍스트 개체 틀 2">
            <a:extLst>
              <a:ext uri="{FF2B5EF4-FFF2-40B4-BE49-F238E27FC236}">
                <a16:creationId xmlns:a16="http://schemas.microsoft.com/office/drawing/2014/main" id="{76C0318F-FCAC-4545-8860-81FF80915197}"/>
              </a:ext>
            </a:extLst>
          </p:cNvPr>
          <p:cNvSpPr txBox="1">
            <a:spLocks/>
          </p:cNvSpPr>
          <p:nvPr/>
        </p:nvSpPr>
        <p:spPr>
          <a:xfrm>
            <a:off x="7396481" y="341737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工具的运用</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6" name="텍스트 개체 틀 2">
            <a:extLst>
              <a:ext uri="{FF2B5EF4-FFF2-40B4-BE49-F238E27FC236}">
                <a16:creationId xmlns:a16="http://schemas.microsoft.com/office/drawing/2014/main" id="{98896730-1710-47CD-BA72-C50CBB426958}"/>
              </a:ext>
            </a:extLst>
          </p:cNvPr>
          <p:cNvSpPr txBox="1">
            <a:spLocks/>
          </p:cNvSpPr>
          <p:nvPr/>
        </p:nvSpPr>
        <p:spPr>
          <a:xfrm>
            <a:off x="7396481" y="4140226"/>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查找期刊及刊内检索</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7" name="텍스트 개체 틀 2">
            <a:extLst>
              <a:ext uri="{FF2B5EF4-FFF2-40B4-BE49-F238E27FC236}">
                <a16:creationId xmlns:a16="http://schemas.microsoft.com/office/drawing/2014/main" id="{565E7EA4-0552-429F-AB91-24D6DBABF492}"/>
              </a:ext>
            </a:extLst>
          </p:cNvPr>
          <p:cNvSpPr txBox="1">
            <a:spLocks/>
          </p:cNvSpPr>
          <p:nvPr/>
        </p:nvSpPr>
        <p:spPr>
          <a:xfrm>
            <a:off x="7396481" y="4863079"/>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个人文件夹（</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My EBSCOhost Folder</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24F1343F-E074-4054-A21C-786459E89B28}"/>
              </a:ext>
            </a:extLst>
          </p:cNvPr>
          <p:cNvSpPr/>
          <p:nvPr/>
        </p:nvSpPr>
        <p:spPr>
          <a:xfrm>
            <a:off x="7651433" y="6315958"/>
            <a:ext cx="4851398"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有</a:t>
            </a:r>
            <a:r>
              <a:rPr kumimoji="0" lang="en-US" altLang="zh-CN"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EBSCO</a:t>
            </a:r>
            <a:r>
              <a:rPr kumimoji="0" lang="zh-CN" altLang="en-US" sz="3600" b="0" i="0" u="none" strike="noStrike" kern="1200" cap="none" spc="0" normalizeH="0" baseline="-25000" noProof="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宋体" panose="02010600030101010101" pitchFamily="2" charset="-122"/>
                <a:cs typeface="Arial" panose="020B0604020202020204" pitchFamily="34" charset="0"/>
              </a:rPr>
              <a:t>陪伴，论文路上不孤单。</a:t>
            </a:r>
          </a:p>
        </p:txBody>
      </p:sp>
      <p:sp>
        <p:nvSpPr>
          <p:cNvPr id="19" name="텍스트 개체 틀 2">
            <a:extLst>
              <a:ext uri="{FF2B5EF4-FFF2-40B4-BE49-F238E27FC236}">
                <a16:creationId xmlns:a16="http://schemas.microsoft.com/office/drawing/2014/main" id="{55A89D4D-079E-4421-B0F6-AE0625D8AC17}"/>
              </a:ext>
            </a:extLst>
          </p:cNvPr>
          <p:cNvSpPr txBox="1">
            <a:spLocks/>
          </p:cNvSpPr>
          <p:nvPr/>
        </p:nvSpPr>
        <p:spPr>
          <a:xfrm>
            <a:off x="204152" y="5486762"/>
            <a:ext cx="7447281"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rPr>
              <a:t>Scenario 6: </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查找行业内某公司的公司信息及</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SWOT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分析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0" name="텍스트 개체 틀 2">
            <a:extLst>
              <a:ext uri="{FF2B5EF4-FFF2-40B4-BE49-F238E27FC236}">
                <a16:creationId xmlns:a16="http://schemas.microsoft.com/office/drawing/2014/main" id="{3AE3DEFF-8C97-4BB0-BB07-509F0E7E8CAB}"/>
              </a:ext>
            </a:extLst>
          </p:cNvPr>
          <p:cNvSpPr txBox="1">
            <a:spLocks/>
          </p:cNvSpPr>
          <p:nvPr/>
        </p:nvSpPr>
        <p:spPr>
          <a:xfrm>
            <a:off x="7396481" y="5486762"/>
            <a:ext cx="3911600" cy="795417"/>
          </a:xfrm>
          <a:prstGeom prst="rect">
            <a:avLst/>
          </a:prstGeom>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baseline="0">
                <a:solidFill>
                  <a:srgbClr val="000000"/>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宋体" panose="02010600030101010101" pitchFamily="2" charset="-122"/>
                <a:cs typeface="+mn-cs"/>
              </a:rPr>
              <a:t>查找非刊资源</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Calibri" pitchFamily="34" charset="0"/>
              <a:ea typeface="맑은 고딕" panose="020B0503020000020004" pitchFamily="34" charset="-127"/>
              <a:cs typeface="+mn-cs"/>
            </a:endParaRPr>
          </a:p>
        </p:txBody>
      </p:sp>
      <p:sp>
        <p:nvSpPr>
          <p:cNvPr id="21" name="Rectangle 20">
            <a:extLst>
              <a:ext uri="{FF2B5EF4-FFF2-40B4-BE49-F238E27FC236}">
                <a16:creationId xmlns:a16="http://schemas.microsoft.com/office/drawing/2014/main" id="{508910B6-43CE-454D-B922-DE70B4357FDE}"/>
              </a:ext>
            </a:extLst>
          </p:cNvPr>
          <p:cNvSpPr/>
          <p:nvPr/>
        </p:nvSpPr>
        <p:spPr>
          <a:xfrm>
            <a:off x="3505200" y="457200"/>
            <a:ext cx="4962320" cy="623248"/>
          </a:xfrm>
          <a:prstGeom prst="rect">
            <a:avLst/>
          </a:prstGeom>
          <a:noFill/>
        </p:spPr>
        <p:txBody>
          <a:bodyPr wrap="none" lIns="68580" tIns="34290" rIns="68580" bIns="34290">
            <a:spAutoFit/>
          </a:bodyPr>
          <a:lstStyle/>
          <a:p>
            <a:r>
              <a:rPr lang="en-US" altLang="zh-CN" sz="3600" dirty="0"/>
              <a:t>EBSCOhost</a:t>
            </a:r>
            <a:r>
              <a:rPr lang="zh-CN" altLang="zh-CN" sz="3600" dirty="0"/>
              <a:t>平台操作指南</a:t>
            </a:r>
            <a:endParaRPr lang="en-US" altLang="zh-CN" sz="3600" dirty="0"/>
          </a:p>
        </p:txBody>
      </p:sp>
    </p:spTree>
    <p:extLst>
      <p:ext uri="{BB962C8B-B14F-4D97-AF65-F5344CB8AC3E}">
        <p14:creationId xmlns:p14="http://schemas.microsoft.com/office/powerpoint/2010/main" val="3006614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ebb81aa25f6b948d4fed38c33271df1ac9e2f"/>
</p:tagLst>
</file>

<file path=ppt/theme/theme1.xml><?xml version="1.0" encoding="utf-8"?>
<a:theme xmlns:a="http://schemas.openxmlformats.org/drawingml/2006/main" name="1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EBSCO General">
      <a:dk1>
        <a:sysClr val="windowText" lastClr="000000"/>
      </a:dk1>
      <a:lt1>
        <a:sysClr val="window" lastClr="FFFFFF"/>
      </a:lt1>
      <a:dk2>
        <a:srgbClr val="454545"/>
      </a:dk2>
      <a:lt2>
        <a:srgbClr val="E7E6E6"/>
      </a:lt2>
      <a:accent1>
        <a:srgbClr val="002F56"/>
      </a:accent1>
      <a:accent2>
        <a:srgbClr val="3E75CF"/>
      </a:accent2>
      <a:accent3>
        <a:srgbClr val="2F9A41"/>
      </a:accent3>
      <a:accent4>
        <a:srgbClr val="DF5B57"/>
      </a:accent4>
      <a:accent5>
        <a:srgbClr val="FCB83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5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34B630FFA53245B411A657E2B120A6" ma:contentTypeVersion="11" ma:contentTypeDescription="Create a new document." ma:contentTypeScope="" ma:versionID="975b8d580e7d50f68abd9559d12e05b9">
  <xsd:schema xmlns:xsd="http://www.w3.org/2001/XMLSchema" xmlns:p="http://schemas.microsoft.com/office/2006/metadata/properties" xmlns:ns2="5f255bb2-3992-4ef0-aeca-1e379827fd79" targetNamespace="http://schemas.microsoft.com/office/2006/metadata/properties" ma:root="true" ma:fieldsID="079970f0a1d17ed4c7f939eb2cdd4aa3" ns2:_="">
    <xsd:import namespace="5f255bb2-3992-4ef0-aeca-1e379827fd79"/>
    <xsd:element name="properties">
      <xsd:complexType>
        <xsd:sequence>
          <xsd:element name="documentManagement">
            <xsd:complexType>
              <xsd:all>
                <xsd:element ref="ns2:LastUpdate" minOccurs="0"/>
                <xsd:element ref="ns2:Notes1" minOccurs="0"/>
              </xsd:all>
            </xsd:complexType>
          </xsd:element>
        </xsd:sequence>
      </xsd:complexType>
    </xsd:element>
  </xsd:schema>
  <xsd:schema xmlns:xsd="http://www.w3.org/2001/XMLSchema" xmlns:dms="http://schemas.microsoft.com/office/2006/documentManagement/types" targetNamespace="5f255bb2-3992-4ef0-aeca-1e379827fd79" elementFormDefault="qualified">
    <xsd:import namespace="http://schemas.microsoft.com/office/2006/documentManagement/types"/>
    <xsd:element name="LastUpdate" ma:index="2" nillable="true" ma:displayName="Last Update" ma:default="[today]" ma:format="DateOnly" ma:internalName="LastUpdate">
      <xsd:simpleType>
        <xsd:restriction base="dms:DateTime"/>
      </xsd:simpleType>
    </xsd:element>
    <xsd:element name="Notes1" ma:index="9" nillable="true" ma:displayName="Notes" ma:description="Specific notes regarding the PPT results per management. Must include initials and date of Note." ma:internalName="Notes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stUpdate xmlns="5f255bb2-3992-4ef0-aeca-1e379827fd79">2015-05-26T04:00:00+00:00</LastUpdate>
    <Notes1 xmlns="5f255bb2-3992-4ef0-aeca-1e379827fd79" xsi:nil="true"/>
  </documentManagement>
</p:properties>
</file>

<file path=customXml/itemProps1.xml><?xml version="1.0" encoding="utf-8"?>
<ds:datastoreItem xmlns:ds="http://schemas.openxmlformats.org/officeDocument/2006/customXml" ds:itemID="{11237835-E130-4B3B-B702-7738DB765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55bb2-3992-4ef0-aeca-1e379827fd7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1746943-2D50-4AF3-A951-054E621D076A}">
  <ds:schemaRefs>
    <ds:schemaRef ds:uri="http://schemas.microsoft.com/sharepoint/v3/contenttype/forms"/>
  </ds:schemaRefs>
</ds:datastoreItem>
</file>

<file path=customXml/itemProps3.xml><?xml version="1.0" encoding="utf-8"?>
<ds:datastoreItem xmlns:ds="http://schemas.openxmlformats.org/officeDocument/2006/customXml" ds:itemID="{9352937F-9832-416F-8248-FCE3443DC6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f255bb2-3992-4ef0-aeca-1e379827fd79"/>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4542</TotalTime>
  <Words>3002</Words>
  <Application>Microsoft Office PowerPoint</Application>
  <PresentationFormat>Widescreen</PresentationFormat>
  <Paragraphs>385</Paragraphs>
  <Slides>32</Slides>
  <Notes>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32</vt:i4>
      </vt:variant>
    </vt:vector>
  </HeadingPairs>
  <TitlesOfParts>
    <vt:vector size="49" baseType="lpstr">
      <vt:lpstr>Helvetica Neue</vt:lpstr>
      <vt:lpstr>나눔스퀘어라운드 Regular</vt:lpstr>
      <vt:lpstr>宋体</vt:lpstr>
      <vt:lpstr>等线</vt:lpstr>
      <vt:lpstr>Arial</vt:lpstr>
      <vt:lpstr>Arial Narrow</vt:lpstr>
      <vt:lpstr>Calibri</vt:lpstr>
      <vt:lpstr>Cambria</vt:lpstr>
      <vt:lpstr>Georgia</vt:lpstr>
      <vt:lpstr>Times New Roman</vt:lpstr>
      <vt:lpstr>Wingdings</vt:lpstr>
      <vt:lpstr>1_EBSCO General - Body</vt:lpstr>
      <vt:lpstr>2_EBSCO General - Body</vt:lpstr>
      <vt:lpstr>Default Design</vt:lpstr>
      <vt:lpstr>1_Office Theme</vt:lpstr>
      <vt:lpstr>9_EBSCO General - Body</vt:lpstr>
      <vt:lpstr>5_EBSCO General - Body</vt:lpstr>
      <vt:lpstr>PowerPoint Presentation</vt:lpstr>
      <vt:lpstr>目录</vt:lpstr>
      <vt:lpstr>Business Source 中的关键资源帮您进行商学研究： </vt:lpstr>
      <vt:lpstr>资源种类 </vt:lpstr>
      <vt:lpstr>特色资源</vt:lpstr>
      <vt:lpstr>Business Source Series Active full-text journals and magazines compared</vt:lpstr>
      <vt:lpstr>EBSCOhost平台操作指南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高级检索——通配符</vt:lpstr>
      <vt:lpstr>高级检索——字段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检索平台：https://search.ebscohost.com/ EBSCO 支持站点:  https://connect.ebsco.com 免费在线课程：https://ebsco-chinese.zoom.us/calendar/search?showType=2&amp;startDate=2021-07-01 EBSCOhost 中文教程下载:   https://connect.ebsco.com/s/article/EBSCO平台中文使用指南</vt:lpstr>
      <vt:lpstr>Thank You!  访问更多信息参见https://connect.ebsco.com/   </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Source</dc:title>
  <dc:creator>MHobart</dc:creator>
  <cp:lastModifiedBy>Chengfang Wang</cp:lastModifiedBy>
  <cp:revision>179</cp:revision>
  <dcterms:created xsi:type="dcterms:W3CDTF">2013-10-10T14:22:08Z</dcterms:created>
  <dcterms:modified xsi:type="dcterms:W3CDTF">2024-02-18T07:20:01Z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0x010100ED34B630FFA53245B411A657E2B120A6</vt:lpwstr>
  </property>
</Properties>
</file>