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7" r:id="rId2"/>
    <p:sldId id="260" r:id="rId3"/>
    <p:sldId id="299" r:id="rId4"/>
    <p:sldId id="300" r:id="rId5"/>
    <p:sldId id="301" r:id="rId6"/>
    <p:sldId id="302" r:id="rId7"/>
    <p:sldId id="303" r:id="rId8"/>
    <p:sldId id="304" r:id="rId9"/>
    <p:sldId id="305" r:id="rId10"/>
    <p:sldId id="306" r:id="rId11"/>
    <p:sldId id="382" r:id="rId12"/>
    <p:sldId id="307" r:id="rId13"/>
    <p:sldId id="308" r:id="rId14"/>
    <p:sldId id="311" r:id="rId15"/>
    <p:sldId id="312" r:id="rId16"/>
    <p:sldId id="309" r:id="rId17"/>
    <p:sldId id="310" r:id="rId18"/>
    <p:sldId id="387" r:id="rId19"/>
    <p:sldId id="388" r:id="rId20"/>
    <p:sldId id="314" r:id="rId21"/>
    <p:sldId id="315" r:id="rId22"/>
    <p:sldId id="313" r:id="rId23"/>
    <p:sldId id="376" r:id="rId24"/>
    <p:sldId id="377" r:id="rId25"/>
    <p:sldId id="379" r:id="rId26"/>
    <p:sldId id="380" r:id="rId27"/>
    <p:sldId id="392" r:id="rId28"/>
    <p:sldId id="321" r:id="rId29"/>
    <p:sldId id="385" r:id="rId30"/>
    <p:sldId id="386" r:id="rId31"/>
    <p:sldId id="322" r:id="rId32"/>
    <p:sldId id="323" r:id="rId33"/>
    <p:sldId id="324" r:id="rId34"/>
    <p:sldId id="317" r:id="rId35"/>
    <p:sldId id="389" r:id="rId36"/>
    <p:sldId id="390" r:id="rId37"/>
    <p:sldId id="318" r:id="rId38"/>
    <p:sldId id="319" r:id="rId39"/>
    <p:sldId id="320" r:id="rId40"/>
    <p:sldId id="325" r:id="rId41"/>
    <p:sldId id="383" r:id="rId42"/>
    <p:sldId id="329" r:id="rId43"/>
    <p:sldId id="369" r:id="rId44"/>
    <p:sldId id="330" r:id="rId45"/>
    <p:sldId id="331" r:id="rId46"/>
    <p:sldId id="332" r:id="rId47"/>
    <p:sldId id="333" r:id="rId48"/>
    <p:sldId id="370" r:id="rId49"/>
    <p:sldId id="334" r:id="rId50"/>
    <p:sldId id="336" r:id="rId51"/>
    <p:sldId id="341" r:id="rId52"/>
    <p:sldId id="342" r:id="rId53"/>
    <p:sldId id="343" r:id="rId54"/>
    <p:sldId id="371" r:id="rId55"/>
    <p:sldId id="344" r:id="rId56"/>
    <p:sldId id="372" r:id="rId57"/>
    <p:sldId id="345" r:id="rId58"/>
    <p:sldId id="338" r:id="rId59"/>
    <p:sldId id="339" r:id="rId60"/>
    <p:sldId id="340" r:id="rId61"/>
    <p:sldId id="346" r:id="rId62"/>
    <p:sldId id="347" r:id="rId63"/>
    <p:sldId id="348" r:id="rId64"/>
    <p:sldId id="349" r:id="rId65"/>
    <p:sldId id="350" r:id="rId66"/>
    <p:sldId id="351" r:id="rId67"/>
    <p:sldId id="391" r:id="rId68"/>
    <p:sldId id="353" r:id="rId69"/>
    <p:sldId id="367" r:id="rId70"/>
    <p:sldId id="375" r:id="rId71"/>
    <p:sldId id="368" r:id="rId72"/>
    <p:sldId id="373" r:id="rId73"/>
    <p:sldId id="378" r:id="rId74"/>
    <p:sldId id="354" r:id="rId75"/>
    <p:sldId id="355" r:id="rId76"/>
    <p:sldId id="356" r:id="rId77"/>
    <p:sldId id="357" r:id="rId78"/>
    <p:sldId id="358" r:id="rId79"/>
    <p:sldId id="374" r:id="rId80"/>
    <p:sldId id="363" r:id="rId81"/>
    <p:sldId id="364" r:id="rId82"/>
    <p:sldId id="296" r:id="rId83"/>
    <p:sldId id="384" r:id="rId84"/>
    <p:sldId id="258" r:id="rId8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0B7F"/>
    <a:srgbClr val="A5D6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5320" autoAdjust="0"/>
  </p:normalViewPr>
  <p:slideViewPr>
    <p:cSldViewPr>
      <p:cViewPr varScale="1">
        <p:scale>
          <a:sx n="87" d="100"/>
          <a:sy n="87" d="100"/>
        </p:scale>
        <p:origin x="1325"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file:///D:\&#20135;&#21697;\ASME\&#26399;&#21002;\ASME&#26399;&#21002;&#21015;&#34920;_2018-with%20topic.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Topic!$C$1</c:f>
              <c:strCache>
                <c:ptCount val="1"/>
                <c:pt idx="0">
                  <c:v>Article</c:v>
                </c:pt>
              </c:strCache>
            </c:strRef>
          </c:tx>
          <c:dPt>
            <c:idx val="0"/>
            <c:bubble3D val="0"/>
            <c:spPr>
              <a:solidFill>
                <a:schemeClr val="accent6"/>
              </a:solidFill>
              <a:ln>
                <a:noFill/>
              </a:ln>
              <a:effectLst/>
            </c:spPr>
            <c:extLst>
              <c:ext xmlns:c16="http://schemas.microsoft.com/office/drawing/2014/chart" uri="{C3380CC4-5D6E-409C-BE32-E72D297353CC}">
                <c16:uniqueId val="{00000001-9887-4A09-B89D-923513F4DED1}"/>
              </c:ext>
            </c:extLst>
          </c:dPt>
          <c:dPt>
            <c:idx val="1"/>
            <c:bubble3D val="0"/>
            <c:spPr>
              <a:solidFill>
                <a:schemeClr val="accent5"/>
              </a:solidFill>
              <a:ln>
                <a:noFill/>
              </a:ln>
              <a:effectLst/>
            </c:spPr>
            <c:extLst>
              <c:ext xmlns:c16="http://schemas.microsoft.com/office/drawing/2014/chart" uri="{C3380CC4-5D6E-409C-BE32-E72D297353CC}">
                <c16:uniqueId val="{00000003-9887-4A09-B89D-923513F4DED1}"/>
              </c:ext>
            </c:extLst>
          </c:dPt>
          <c:dPt>
            <c:idx val="2"/>
            <c:bubble3D val="0"/>
            <c:spPr>
              <a:solidFill>
                <a:schemeClr val="accent4"/>
              </a:solidFill>
              <a:ln>
                <a:noFill/>
              </a:ln>
              <a:effectLst/>
            </c:spPr>
            <c:extLst>
              <c:ext xmlns:c16="http://schemas.microsoft.com/office/drawing/2014/chart" uri="{C3380CC4-5D6E-409C-BE32-E72D297353CC}">
                <c16:uniqueId val="{00000005-9887-4A09-B89D-923513F4DED1}"/>
              </c:ext>
            </c:extLst>
          </c:dPt>
          <c:dPt>
            <c:idx val="3"/>
            <c:bubble3D val="0"/>
            <c:spPr>
              <a:solidFill>
                <a:schemeClr val="accent6">
                  <a:lumMod val="60000"/>
                </a:schemeClr>
              </a:solidFill>
              <a:ln>
                <a:noFill/>
              </a:ln>
              <a:effectLst/>
            </c:spPr>
            <c:extLst>
              <c:ext xmlns:c16="http://schemas.microsoft.com/office/drawing/2014/chart" uri="{C3380CC4-5D6E-409C-BE32-E72D297353CC}">
                <c16:uniqueId val="{00000007-9887-4A09-B89D-923513F4DED1}"/>
              </c:ext>
            </c:extLst>
          </c:dPt>
          <c:dPt>
            <c:idx val="4"/>
            <c:bubble3D val="0"/>
            <c:spPr>
              <a:solidFill>
                <a:schemeClr val="accent5">
                  <a:lumMod val="60000"/>
                </a:schemeClr>
              </a:solidFill>
              <a:ln>
                <a:noFill/>
              </a:ln>
              <a:effectLst/>
            </c:spPr>
            <c:extLst>
              <c:ext xmlns:c16="http://schemas.microsoft.com/office/drawing/2014/chart" uri="{C3380CC4-5D6E-409C-BE32-E72D297353CC}">
                <c16:uniqueId val="{00000009-9887-4A09-B89D-923513F4DED1}"/>
              </c:ext>
            </c:extLst>
          </c:dPt>
          <c:dPt>
            <c:idx val="5"/>
            <c:bubble3D val="0"/>
            <c:spPr>
              <a:solidFill>
                <a:schemeClr val="accent4">
                  <a:lumMod val="60000"/>
                </a:schemeClr>
              </a:solidFill>
              <a:ln>
                <a:noFill/>
              </a:ln>
              <a:effectLst/>
            </c:spPr>
            <c:extLst>
              <c:ext xmlns:c16="http://schemas.microsoft.com/office/drawing/2014/chart" uri="{C3380CC4-5D6E-409C-BE32-E72D297353CC}">
                <c16:uniqueId val="{0000000B-9887-4A09-B89D-923513F4DED1}"/>
              </c:ext>
            </c:extLst>
          </c:dPt>
          <c:dPt>
            <c:idx val="6"/>
            <c:bubble3D val="0"/>
            <c:spPr>
              <a:solidFill>
                <a:schemeClr val="accent6">
                  <a:lumMod val="80000"/>
                  <a:lumOff val="20000"/>
                </a:schemeClr>
              </a:solidFill>
              <a:ln>
                <a:noFill/>
              </a:ln>
              <a:effectLst/>
            </c:spPr>
            <c:extLst>
              <c:ext xmlns:c16="http://schemas.microsoft.com/office/drawing/2014/chart" uri="{C3380CC4-5D6E-409C-BE32-E72D297353CC}">
                <c16:uniqueId val="{0000000D-9887-4A09-B89D-923513F4DED1}"/>
              </c:ext>
            </c:extLst>
          </c:dPt>
          <c:dPt>
            <c:idx val="7"/>
            <c:bubble3D val="0"/>
            <c:spPr>
              <a:solidFill>
                <a:schemeClr val="accent1">
                  <a:lumMod val="75000"/>
                </a:schemeClr>
              </a:solidFill>
              <a:ln>
                <a:noFill/>
              </a:ln>
              <a:effectLst/>
            </c:spPr>
            <c:extLst>
              <c:ext xmlns:c16="http://schemas.microsoft.com/office/drawing/2014/chart" uri="{C3380CC4-5D6E-409C-BE32-E72D297353CC}">
                <c16:uniqueId val="{0000000F-9887-4A09-B89D-923513F4DED1}"/>
              </c:ext>
            </c:extLst>
          </c:dPt>
          <c:dPt>
            <c:idx val="8"/>
            <c:bubble3D val="0"/>
            <c:spPr>
              <a:solidFill>
                <a:schemeClr val="accent4">
                  <a:lumMod val="80000"/>
                  <a:lumOff val="20000"/>
                </a:schemeClr>
              </a:solidFill>
              <a:ln>
                <a:noFill/>
              </a:ln>
              <a:effectLst/>
            </c:spPr>
            <c:extLst>
              <c:ext xmlns:c16="http://schemas.microsoft.com/office/drawing/2014/chart" uri="{C3380CC4-5D6E-409C-BE32-E72D297353CC}">
                <c16:uniqueId val="{00000011-9887-4A09-B89D-923513F4DED1}"/>
              </c:ext>
            </c:extLst>
          </c:dPt>
          <c:dPt>
            <c:idx val="9"/>
            <c:bubble3D val="0"/>
            <c:spPr>
              <a:solidFill>
                <a:schemeClr val="accent6">
                  <a:lumMod val="80000"/>
                </a:schemeClr>
              </a:solidFill>
              <a:ln>
                <a:noFill/>
              </a:ln>
              <a:effectLst/>
            </c:spPr>
            <c:extLst>
              <c:ext xmlns:c16="http://schemas.microsoft.com/office/drawing/2014/chart" uri="{C3380CC4-5D6E-409C-BE32-E72D297353CC}">
                <c16:uniqueId val="{00000013-9887-4A09-B89D-923513F4DED1}"/>
              </c:ext>
            </c:extLst>
          </c:dPt>
          <c:dPt>
            <c:idx val="10"/>
            <c:bubble3D val="0"/>
            <c:spPr>
              <a:solidFill>
                <a:schemeClr val="accent5">
                  <a:lumMod val="80000"/>
                </a:schemeClr>
              </a:solidFill>
              <a:ln>
                <a:noFill/>
              </a:ln>
              <a:effectLst/>
            </c:spPr>
            <c:extLst>
              <c:ext xmlns:c16="http://schemas.microsoft.com/office/drawing/2014/chart" uri="{C3380CC4-5D6E-409C-BE32-E72D297353CC}">
                <c16:uniqueId val="{00000015-9887-4A09-B89D-923513F4DED1}"/>
              </c:ext>
            </c:extLst>
          </c:dPt>
          <c:dPt>
            <c:idx val="11"/>
            <c:bubble3D val="0"/>
            <c:spPr>
              <a:solidFill>
                <a:schemeClr val="accent4">
                  <a:lumMod val="80000"/>
                </a:schemeClr>
              </a:solidFill>
              <a:ln>
                <a:noFill/>
              </a:ln>
              <a:effectLst/>
            </c:spPr>
            <c:extLst>
              <c:ext xmlns:c16="http://schemas.microsoft.com/office/drawing/2014/chart" uri="{C3380CC4-5D6E-409C-BE32-E72D297353CC}">
                <c16:uniqueId val="{00000017-9887-4A09-B89D-923513F4DED1}"/>
              </c:ext>
            </c:extLst>
          </c:dPt>
          <c:dPt>
            <c:idx val="12"/>
            <c:bubble3D val="0"/>
            <c:spPr>
              <a:solidFill>
                <a:schemeClr val="accent6">
                  <a:lumMod val="60000"/>
                  <a:lumOff val="40000"/>
                </a:schemeClr>
              </a:solidFill>
              <a:ln>
                <a:noFill/>
              </a:ln>
              <a:effectLst/>
            </c:spPr>
            <c:extLst>
              <c:ext xmlns:c16="http://schemas.microsoft.com/office/drawing/2014/chart" uri="{C3380CC4-5D6E-409C-BE32-E72D297353CC}">
                <c16:uniqueId val="{00000019-9887-4A09-B89D-923513F4DED1}"/>
              </c:ext>
            </c:extLst>
          </c:dPt>
          <c:dPt>
            <c:idx val="13"/>
            <c:bubble3D val="0"/>
            <c:spPr>
              <a:solidFill>
                <a:schemeClr val="accent5">
                  <a:lumMod val="60000"/>
                  <a:lumOff val="40000"/>
                </a:schemeClr>
              </a:solidFill>
              <a:ln>
                <a:noFill/>
              </a:ln>
              <a:effectLst/>
            </c:spPr>
            <c:extLst>
              <c:ext xmlns:c16="http://schemas.microsoft.com/office/drawing/2014/chart" uri="{C3380CC4-5D6E-409C-BE32-E72D297353CC}">
                <c16:uniqueId val="{0000001B-9887-4A09-B89D-923513F4DED1}"/>
              </c:ext>
            </c:extLst>
          </c:dPt>
          <c:dPt>
            <c:idx val="14"/>
            <c:bubble3D val="0"/>
            <c:spPr>
              <a:solidFill>
                <a:schemeClr val="accent4">
                  <a:lumMod val="60000"/>
                  <a:lumOff val="40000"/>
                </a:schemeClr>
              </a:solidFill>
              <a:ln>
                <a:noFill/>
              </a:ln>
              <a:effectLst/>
            </c:spPr>
            <c:extLst>
              <c:ext xmlns:c16="http://schemas.microsoft.com/office/drawing/2014/chart" uri="{C3380CC4-5D6E-409C-BE32-E72D297353CC}">
                <c16:uniqueId val="{0000001D-9887-4A09-B89D-923513F4DED1}"/>
              </c:ext>
            </c:extLst>
          </c:dPt>
          <c:dPt>
            <c:idx val="15"/>
            <c:bubble3D val="0"/>
            <c:spPr>
              <a:solidFill>
                <a:schemeClr val="accent6">
                  <a:lumMod val="50000"/>
                </a:schemeClr>
              </a:solidFill>
              <a:ln>
                <a:noFill/>
              </a:ln>
              <a:effectLst/>
            </c:spPr>
            <c:extLst>
              <c:ext xmlns:c16="http://schemas.microsoft.com/office/drawing/2014/chart" uri="{C3380CC4-5D6E-409C-BE32-E72D297353CC}">
                <c16:uniqueId val="{0000001F-9887-4A09-B89D-923513F4DED1}"/>
              </c:ext>
            </c:extLst>
          </c:dPt>
          <c:dPt>
            <c:idx val="16"/>
            <c:bubble3D val="0"/>
            <c:spPr>
              <a:solidFill>
                <a:schemeClr val="accent5">
                  <a:lumMod val="50000"/>
                </a:schemeClr>
              </a:solidFill>
              <a:ln>
                <a:noFill/>
              </a:ln>
              <a:effectLst/>
            </c:spPr>
            <c:extLst>
              <c:ext xmlns:c16="http://schemas.microsoft.com/office/drawing/2014/chart" uri="{C3380CC4-5D6E-409C-BE32-E72D297353CC}">
                <c16:uniqueId val="{00000021-9887-4A09-B89D-923513F4DED1}"/>
              </c:ext>
            </c:extLst>
          </c:dPt>
          <c:dPt>
            <c:idx val="17"/>
            <c:bubble3D val="0"/>
            <c:spPr>
              <a:solidFill>
                <a:schemeClr val="accent4">
                  <a:lumMod val="50000"/>
                </a:schemeClr>
              </a:solidFill>
              <a:ln>
                <a:noFill/>
              </a:ln>
              <a:effectLst/>
            </c:spPr>
            <c:extLst>
              <c:ext xmlns:c16="http://schemas.microsoft.com/office/drawing/2014/chart" uri="{C3380CC4-5D6E-409C-BE32-E72D297353CC}">
                <c16:uniqueId val="{00000023-9887-4A09-B89D-923513F4DED1}"/>
              </c:ext>
            </c:extLst>
          </c:dPt>
          <c:dPt>
            <c:idx val="18"/>
            <c:bubble3D val="0"/>
            <c:spPr>
              <a:solidFill>
                <a:schemeClr val="accent6">
                  <a:lumMod val="70000"/>
                  <a:lumOff val="30000"/>
                </a:schemeClr>
              </a:solidFill>
              <a:ln>
                <a:noFill/>
              </a:ln>
              <a:effectLst/>
            </c:spPr>
            <c:extLst>
              <c:ext xmlns:c16="http://schemas.microsoft.com/office/drawing/2014/chart" uri="{C3380CC4-5D6E-409C-BE32-E72D297353CC}">
                <c16:uniqueId val="{00000025-9887-4A09-B89D-923513F4DED1}"/>
              </c:ext>
            </c:extLst>
          </c:dPt>
          <c:dPt>
            <c:idx val="19"/>
            <c:bubble3D val="0"/>
            <c:spPr>
              <a:solidFill>
                <a:schemeClr val="accent5">
                  <a:lumMod val="70000"/>
                  <a:lumOff val="30000"/>
                </a:schemeClr>
              </a:solidFill>
              <a:ln>
                <a:noFill/>
              </a:ln>
              <a:effectLst/>
            </c:spPr>
            <c:extLst>
              <c:ext xmlns:c16="http://schemas.microsoft.com/office/drawing/2014/chart" uri="{C3380CC4-5D6E-409C-BE32-E72D297353CC}">
                <c16:uniqueId val="{00000027-9887-4A09-B89D-923513F4DED1}"/>
              </c:ext>
            </c:extLst>
          </c:dPt>
          <c:dPt>
            <c:idx val="20"/>
            <c:bubble3D val="0"/>
            <c:spPr>
              <a:solidFill>
                <a:schemeClr val="accent4">
                  <a:lumMod val="70000"/>
                  <a:lumOff val="30000"/>
                </a:schemeClr>
              </a:solidFill>
              <a:ln>
                <a:noFill/>
              </a:ln>
              <a:effectLst/>
            </c:spPr>
            <c:extLst>
              <c:ext xmlns:c16="http://schemas.microsoft.com/office/drawing/2014/chart" uri="{C3380CC4-5D6E-409C-BE32-E72D297353CC}">
                <c16:uniqueId val="{00000029-9887-4A09-B89D-923513F4DED1}"/>
              </c:ext>
            </c:extLst>
          </c:dPt>
          <c:dPt>
            <c:idx val="21"/>
            <c:bubble3D val="0"/>
            <c:spPr>
              <a:solidFill>
                <a:schemeClr val="accent6">
                  <a:lumMod val="70000"/>
                </a:schemeClr>
              </a:solidFill>
              <a:ln>
                <a:noFill/>
              </a:ln>
              <a:effectLst/>
            </c:spPr>
            <c:extLst>
              <c:ext xmlns:c16="http://schemas.microsoft.com/office/drawing/2014/chart" uri="{C3380CC4-5D6E-409C-BE32-E72D297353CC}">
                <c16:uniqueId val="{0000002B-9887-4A09-B89D-923513F4DED1}"/>
              </c:ext>
            </c:extLst>
          </c:dPt>
          <c:dPt>
            <c:idx val="22"/>
            <c:bubble3D val="0"/>
            <c:spPr>
              <a:solidFill>
                <a:schemeClr val="accent5">
                  <a:lumMod val="70000"/>
                </a:schemeClr>
              </a:solidFill>
              <a:ln>
                <a:noFill/>
              </a:ln>
              <a:effectLst/>
            </c:spPr>
            <c:extLst>
              <c:ext xmlns:c16="http://schemas.microsoft.com/office/drawing/2014/chart" uri="{C3380CC4-5D6E-409C-BE32-E72D297353CC}">
                <c16:uniqueId val="{0000002D-9887-4A09-B89D-923513F4DED1}"/>
              </c:ext>
            </c:extLst>
          </c:dPt>
          <c:dPt>
            <c:idx val="23"/>
            <c:bubble3D val="0"/>
            <c:spPr>
              <a:solidFill>
                <a:schemeClr val="accent4">
                  <a:lumMod val="70000"/>
                </a:schemeClr>
              </a:solidFill>
              <a:ln>
                <a:noFill/>
              </a:ln>
              <a:effectLst/>
            </c:spPr>
            <c:extLst>
              <c:ext xmlns:c16="http://schemas.microsoft.com/office/drawing/2014/chart" uri="{C3380CC4-5D6E-409C-BE32-E72D297353CC}">
                <c16:uniqueId val="{0000002F-9887-4A09-B89D-923513F4DED1}"/>
              </c:ext>
            </c:extLst>
          </c:dPt>
          <c:dPt>
            <c:idx val="24"/>
            <c:bubble3D val="0"/>
            <c:spPr>
              <a:solidFill>
                <a:schemeClr val="accent6">
                  <a:lumMod val="50000"/>
                  <a:lumOff val="50000"/>
                </a:schemeClr>
              </a:solidFill>
              <a:ln>
                <a:noFill/>
              </a:ln>
              <a:effectLst/>
            </c:spPr>
            <c:extLst>
              <c:ext xmlns:c16="http://schemas.microsoft.com/office/drawing/2014/chart" uri="{C3380CC4-5D6E-409C-BE32-E72D297353CC}">
                <c16:uniqueId val="{00000031-9887-4A09-B89D-923513F4DED1}"/>
              </c:ext>
            </c:extLst>
          </c:dPt>
          <c:cat>
            <c:strRef>
              <c:f>Topic!$B$2:$B$26</c:f>
              <c:strCache>
                <c:ptCount val="25"/>
                <c:pt idx="0">
                  <c:v>Finite Element Method</c:v>
                </c:pt>
                <c:pt idx="1">
                  <c:v>Mathematical Models</c:v>
                </c:pt>
                <c:pt idx="2">
                  <c:v>Heat Transfer</c:v>
                </c:pt>
                <c:pt idx="3">
                  <c:v>Computer Simulation</c:v>
                </c:pt>
                <c:pt idx="4">
                  <c:v>Computational Fluid Dynamics</c:v>
                </c:pt>
                <c:pt idx="5">
                  <c:v>Reynolds Number</c:v>
                </c:pt>
                <c:pt idx="6">
                  <c:v>Optimization</c:v>
                </c:pt>
                <c:pt idx="7">
                  <c:v>Gas Turbines</c:v>
                </c:pt>
                <c:pt idx="8">
                  <c:v>Friction</c:v>
                </c:pt>
                <c:pt idx="9">
                  <c:v>Design</c:v>
                </c:pt>
                <c:pt idx="10">
                  <c:v>Numerical Methods</c:v>
                </c:pt>
                <c:pt idx="11">
                  <c:v>Turbomachine Blades</c:v>
                </c:pt>
                <c:pt idx="12">
                  <c:v>Heat Flux</c:v>
                </c:pt>
                <c:pt idx="13">
                  <c:v>Cooling</c:v>
                </c:pt>
                <c:pt idx="14">
                  <c:v>Deformation</c:v>
                </c:pt>
                <c:pt idx="15">
                  <c:v>Algorithms</c:v>
                </c:pt>
                <c:pt idx="16">
                  <c:v>Engines</c:v>
                </c:pt>
                <c:pt idx="17">
                  <c:v>Combustion</c:v>
                </c:pt>
                <c:pt idx="18">
                  <c:v>Stiffness</c:v>
                </c:pt>
                <c:pt idx="19">
                  <c:v>Degrees Of Freedom Mechanics</c:v>
                </c:pt>
                <c:pt idx="20">
                  <c:v>Navier Stokes Equations</c:v>
                </c:pt>
                <c:pt idx="21">
                  <c:v>Geometry</c:v>
                </c:pt>
                <c:pt idx="22">
                  <c:v>Tribology</c:v>
                </c:pt>
                <c:pt idx="23">
                  <c:v>Kinematics</c:v>
                </c:pt>
                <c:pt idx="24">
                  <c:v>Damping</c:v>
                </c:pt>
              </c:strCache>
            </c:strRef>
          </c:cat>
          <c:val>
            <c:numRef>
              <c:f>Topic!$C$2:$C$26</c:f>
              <c:numCache>
                <c:formatCode>General</c:formatCode>
                <c:ptCount val="25"/>
                <c:pt idx="0">
                  <c:v>3608</c:v>
                </c:pt>
                <c:pt idx="1">
                  <c:v>3191</c:v>
                </c:pt>
                <c:pt idx="2">
                  <c:v>3096</c:v>
                </c:pt>
                <c:pt idx="3">
                  <c:v>2940</c:v>
                </c:pt>
                <c:pt idx="4">
                  <c:v>2147</c:v>
                </c:pt>
                <c:pt idx="5">
                  <c:v>2124</c:v>
                </c:pt>
                <c:pt idx="6">
                  <c:v>1778</c:v>
                </c:pt>
                <c:pt idx="7">
                  <c:v>1650</c:v>
                </c:pt>
                <c:pt idx="8">
                  <c:v>1568</c:v>
                </c:pt>
                <c:pt idx="9">
                  <c:v>1332</c:v>
                </c:pt>
                <c:pt idx="10">
                  <c:v>1273</c:v>
                </c:pt>
                <c:pt idx="11">
                  <c:v>1121</c:v>
                </c:pt>
                <c:pt idx="12">
                  <c:v>1070</c:v>
                </c:pt>
                <c:pt idx="13">
                  <c:v>1056</c:v>
                </c:pt>
                <c:pt idx="14">
                  <c:v>1040</c:v>
                </c:pt>
                <c:pt idx="15">
                  <c:v>1030</c:v>
                </c:pt>
                <c:pt idx="16">
                  <c:v>1022</c:v>
                </c:pt>
                <c:pt idx="17">
                  <c:v>1003</c:v>
                </c:pt>
                <c:pt idx="18">
                  <c:v>996</c:v>
                </c:pt>
                <c:pt idx="19">
                  <c:v>975</c:v>
                </c:pt>
                <c:pt idx="20">
                  <c:v>945</c:v>
                </c:pt>
                <c:pt idx="21">
                  <c:v>922</c:v>
                </c:pt>
                <c:pt idx="22">
                  <c:v>918</c:v>
                </c:pt>
                <c:pt idx="23">
                  <c:v>893</c:v>
                </c:pt>
                <c:pt idx="24">
                  <c:v>884</c:v>
                </c:pt>
              </c:numCache>
            </c:numRef>
          </c:val>
          <c:extLst>
            <c:ext xmlns:c16="http://schemas.microsoft.com/office/drawing/2014/chart" uri="{C3380CC4-5D6E-409C-BE32-E72D297353CC}">
              <c16:uniqueId val="{00000032-9887-4A09-B89D-923513F4DED1}"/>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等线" panose="02010600030101010101" pitchFamily="2" charset="-122"/>
              <a:ea typeface="等线" panose="02010600030101010101" pitchFamily="2" charset="-122"/>
              <a:cs typeface="Times New Roman" pitchFamily="18" charset="0"/>
            </a:defRPr>
          </a:pPr>
          <a:endParaRPr lang="zh-CN"/>
        </a:p>
      </c:txPr>
    </c:legend>
    <c:plotVisOnly val="1"/>
    <c:dispBlanksAs val="gap"/>
    <c:showDLblsOverMax val="0"/>
  </c:chart>
  <c:spPr>
    <a:noFill/>
    <a:ln w="9525" cap="flat" cmpd="sng" algn="ctr">
      <a:noFill/>
      <a:prstDash val="solid"/>
    </a:ln>
    <a:effectLst/>
  </c:spPr>
  <c:txPr>
    <a:bodyPr/>
    <a:lstStyle/>
    <a:p>
      <a:pPr>
        <a:defRPr>
          <a:latin typeface="Times New Roman" pitchFamily="18" charset="0"/>
          <a:cs typeface="Times New Roman" pitchFamily="18"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B6155A-8319-472C-A559-CBB259B9DAF9}" type="datetimeFigureOut">
              <a:rPr lang="zh-CN" altLang="en-US" smtClean="0"/>
              <a:pPr/>
              <a:t>2024/1/26</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270703-AE07-40FC-913A-95065776E88A}" type="slidenum">
              <a:rPr lang="zh-CN" altLang="en-US" smtClean="0"/>
              <a:pPr/>
              <a:t>‹#›</a:t>
            </a:fld>
            <a:endParaRPr lang="zh-CN" altLang="en-US"/>
          </a:p>
        </p:txBody>
      </p:sp>
    </p:spTree>
    <p:extLst>
      <p:ext uri="{BB962C8B-B14F-4D97-AF65-F5344CB8AC3E}">
        <p14:creationId xmlns:p14="http://schemas.microsoft.com/office/powerpoint/2010/main" val="2541512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p:spPr>
      </p:sp>
      <p:sp>
        <p:nvSpPr>
          <p:cNvPr id="3584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6349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93134B-88C8-4939-9054-924731EDD5CD}" type="slidenum">
              <a:rPr lang="zh-CN" altLang="en-US" smtClean="0"/>
              <a:pPr fontAlgn="base">
                <a:spcBef>
                  <a:spcPct val="0"/>
                </a:spcBef>
                <a:spcAft>
                  <a:spcPct val="0"/>
                </a:spcAft>
                <a:defRPr/>
              </a:pPr>
              <a:t>9</a:t>
            </a:fld>
            <a:endParaRPr lang="zh-CN" altLang="en-US"/>
          </a:p>
        </p:txBody>
      </p:sp>
    </p:spTree>
    <p:extLst>
      <p:ext uri="{BB962C8B-B14F-4D97-AF65-F5344CB8AC3E}">
        <p14:creationId xmlns:p14="http://schemas.microsoft.com/office/powerpoint/2010/main" val="46429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18</a:t>
            </a:fld>
            <a:endParaRPr lang="zh-CN" altLang="en-US"/>
          </a:p>
        </p:txBody>
      </p:sp>
    </p:spTree>
    <p:extLst>
      <p:ext uri="{BB962C8B-B14F-4D97-AF65-F5344CB8AC3E}">
        <p14:creationId xmlns:p14="http://schemas.microsoft.com/office/powerpoint/2010/main" val="725715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19</a:t>
            </a:fld>
            <a:endParaRPr lang="zh-CN" altLang="en-US"/>
          </a:p>
        </p:txBody>
      </p:sp>
    </p:spTree>
    <p:extLst>
      <p:ext uri="{BB962C8B-B14F-4D97-AF65-F5344CB8AC3E}">
        <p14:creationId xmlns:p14="http://schemas.microsoft.com/office/powerpoint/2010/main" val="3608425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20</a:t>
            </a:fld>
            <a:endParaRPr lang="zh-CN" altLang="en-US"/>
          </a:p>
        </p:txBody>
      </p:sp>
    </p:spTree>
    <p:extLst>
      <p:ext uri="{BB962C8B-B14F-4D97-AF65-F5344CB8AC3E}">
        <p14:creationId xmlns:p14="http://schemas.microsoft.com/office/powerpoint/2010/main" val="3594407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21</a:t>
            </a:fld>
            <a:endParaRPr lang="zh-CN" altLang="en-US"/>
          </a:p>
        </p:txBody>
      </p:sp>
    </p:spTree>
    <p:extLst>
      <p:ext uri="{BB962C8B-B14F-4D97-AF65-F5344CB8AC3E}">
        <p14:creationId xmlns:p14="http://schemas.microsoft.com/office/powerpoint/2010/main" val="646746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bwMode="auto">
          <a:noFill/>
          <a:ln>
            <a:solidFill>
              <a:srgbClr val="000000"/>
            </a:solidFill>
            <a:miter lim="800000"/>
            <a:headEnd/>
            <a:tailEnd/>
          </a:ln>
        </p:spPr>
      </p:sp>
      <p:sp>
        <p:nvSpPr>
          <p:cNvPr id="4608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27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8C9EAC-BF15-4364-BA15-2BEAF12DAC07}" type="slidenum">
              <a:rPr lang="zh-CN" altLang="en-US" smtClean="0"/>
              <a:pPr fontAlgn="base">
                <a:spcBef>
                  <a:spcPct val="0"/>
                </a:spcBef>
                <a:spcAft>
                  <a:spcPct val="0"/>
                </a:spcAft>
                <a:defRPr/>
              </a:pPr>
              <a:t>22</a:t>
            </a:fld>
            <a:endParaRPr lang="zh-CN" altLang="en-US"/>
          </a:p>
        </p:txBody>
      </p:sp>
    </p:spTree>
    <p:extLst>
      <p:ext uri="{BB962C8B-B14F-4D97-AF65-F5344CB8AC3E}">
        <p14:creationId xmlns:p14="http://schemas.microsoft.com/office/powerpoint/2010/main" val="664251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23</a:t>
            </a:fld>
            <a:endParaRPr lang="zh-CN" altLang="en-US"/>
          </a:p>
        </p:txBody>
      </p:sp>
    </p:spTree>
    <p:extLst>
      <p:ext uri="{BB962C8B-B14F-4D97-AF65-F5344CB8AC3E}">
        <p14:creationId xmlns:p14="http://schemas.microsoft.com/office/powerpoint/2010/main" val="3967688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24</a:t>
            </a:fld>
            <a:endParaRPr lang="zh-CN" altLang="en-US"/>
          </a:p>
        </p:txBody>
      </p:sp>
    </p:spTree>
    <p:extLst>
      <p:ext uri="{BB962C8B-B14F-4D97-AF65-F5344CB8AC3E}">
        <p14:creationId xmlns:p14="http://schemas.microsoft.com/office/powerpoint/2010/main" val="573564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25</a:t>
            </a:fld>
            <a:endParaRPr lang="zh-CN" altLang="en-US"/>
          </a:p>
        </p:txBody>
      </p:sp>
    </p:spTree>
    <p:extLst>
      <p:ext uri="{BB962C8B-B14F-4D97-AF65-F5344CB8AC3E}">
        <p14:creationId xmlns:p14="http://schemas.microsoft.com/office/powerpoint/2010/main" val="4278998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26</a:t>
            </a:fld>
            <a:endParaRPr lang="zh-CN" altLang="en-US"/>
          </a:p>
        </p:txBody>
      </p:sp>
    </p:spTree>
    <p:extLst>
      <p:ext uri="{BB962C8B-B14F-4D97-AF65-F5344CB8AC3E}">
        <p14:creationId xmlns:p14="http://schemas.microsoft.com/office/powerpoint/2010/main" val="3791078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p:spPr>
      </p:sp>
      <p:sp>
        <p:nvSpPr>
          <p:cNvPr id="583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061779-77DC-4914-8207-6DAE8B94BD8F}" type="slidenum">
              <a:rPr lang="zh-CN" altLang="en-US" smtClean="0"/>
              <a:pPr fontAlgn="base">
                <a:spcBef>
                  <a:spcPct val="0"/>
                </a:spcBef>
                <a:spcAft>
                  <a:spcPct val="0"/>
                </a:spcAft>
                <a:defRPr/>
              </a:pPr>
              <a:t>27</a:t>
            </a:fld>
            <a:endParaRPr lang="zh-CN" altLang="en-US"/>
          </a:p>
        </p:txBody>
      </p:sp>
    </p:spTree>
    <p:extLst>
      <p:ext uri="{BB962C8B-B14F-4D97-AF65-F5344CB8AC3E}">
        <p14:creationId xmlns:p14="http://schemas.microsoft.com/office/powerpoint/2010/main" val="2323401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headEnd/>
            <a:tailEnd/>
          </a:ln>
        </p:spPr>
      </p:sp>
      <p:sp>
        <p:nvSpPr>
          <p:cNvPr id="552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8B140F-7601-44FF-9A8F-D8A705EF1FFC}" type="slidenum">
              <a:rPr lang="zh-CN" altLang="en-US" smtClean="0"/>
              <a:pPr fontAlgn="base">
                <a:spcBef>
                  <a:spcPct val="0"/>
                </a:spcBef>
                <a:spcAft>
                  <a:spcPct val="0"/>
                </a:spcAft>
                <a:defRPr/>
              </a:pPr>
              <a:t>10</a:t>
            </a:fld>
            <a:endParaRPr lang="zh-CN" altLang="en-US"/>
          </a:p>
        </p:txBody>
      </p:sp>
    </p:spTree>
    <p:extLst>
      <p:ext uri="{BB962C8B-B14F-4D97-AF65-F5344CB8AC3E}">
        <p14:creationId xmlns:p14="http://schemas.microsoft.com/office/powerpoint/2010/main" val="22848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117DA3-04CC-4C61-B265-C77F1EFD9725}" type="slidenum">
              <a:rPr lang="zh-CN" altLang="en-US" smtClean="0"/>
              <a:pPr fontAlgn="base">
                <a:spcBef>
                  <a:spcPct val="0"/>
                </a:spcBef>
                <a:spcAft>
                  <a:spcPct val="0"/>
                </a:spcAft>
                <a:defRPr/>
              </a:pPr>
              <a:t>28</a:t>
            </a:fld>
            <a:endParaRPr lang="zh-CN" altLang="en-US"/>
          </a:p>
        </p:txBody>
      </p:sp>
    </p:spTree>
    <p:extLst>
      <p:ext uri="{BB962C8B-B14F-4D97-AF65-F5344CB8AC3E}">
        <p14:creationId xmlns:p14="http://schemas.microsoft.com/office/powerpoint/2010/main" val="2954108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117DA3-04CC-4C61-B265-C77F1EFD9725}" type="slidenum">
              <a:rPr lang="zh-CN" altLang="en-US" smtClean="0"/>
              <a:pPr fontAlgn="base">
                <a:spcBef>
                  <a:spcPct val="0"/>
                </a:spcBef>
                <a:spcAft>
                  <a:spcPct val="0"/>
                </a:spcAft>
                <a:defRPr/>
              </a:pPr>
              <a:t>29</a:t>
            </a:fld>
            <a:endParaRPr lang="zh-CN" altLang="en-US"/>
          </a:p>
        </p:txBody>
      </p:sp>
    </p:spTree>
    <p:extLst>
      <p:ext uri="{BB962C8B-B14F-4D97-AF65-F5344CB8AC3E}">
        <p14:creationId xmlns:p14="http://schemas.microsoft.com/office/powerpoint/2010/main" val="783589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117DA3-04CC-4C61-B265-C77F1EFD9725}" type="slidenum">
              <a:rPr lang="zh-CN" altLang="en-US" smtClean="0"/>
              <a:pPr fontAlgn="base">
                <a:spcBef>
                  <a:spcPct val="0"/>
                </a:spcBef>
                <a:spcAft>
                  <a:spcPct val="0"/>
                </a:spcAft>
                <a:defRPr/>
              </a:pPr>
              <a:t>30</a:t>
            </a:fld>
            <a:endParaRPr lang="zh-CN" altLang="en-US"/>
          </a:p>
        </p:txBody>
      </p:sp>
    </p:spTree>
    <p:extLst>
      <p:ext uri="{BB962C8B-B14F-4D97-AF65-F5344CB8AC3E}">
        <p14:creationId xmlns:p14="http://schemas.microsoft.com/office/powerpoint/2010/main" val="3069865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117DA3-04CC-4C61-B265-C77F1EFD9725}" type="slidenum">
              <a:rPr lang="zh-CN" altLang="en-US" smtClean="0"/>
              <a:pPr fontAlgn="base">
                <a:spcBef>
                  <a:spcPct val="0"/>
                </a:spcBef>
                <a:spcAft>
                  <a:spcPct val="0"/>
                </a:spcAft>
                <a:defRPr/>
              </a:pPr>
              <a:t>31</a:t>
            </a:fld>
            <a:endParaRPr lang="zh-CN" altLang="en-US"/>
          </a:p>
        </p:txBody>
      </p:sp>
    </p:spTree>
    <p:extLst>
      <p:ext uri="{BB962C8B-B14F-4D97-AF65-F5344CB8AC3E}">
        <p14:creationId xmlns:p14="http://schemas.microsoft.com/office/powerpoint/2010/main" val="4189258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noFill/>
          <a:ln>
            <a:solidFill>
              <a:srgbClr val="000000"/>
            </a:solidFill>
            <a:miter lim="800000"/>
            <a:headEnd/>
            <a:tailEnd/>
          </a:ln>
        </p:spPr>
      </p:sp>
      <p:sp>
        <p:nvSpPr>
          <p:cNvPr id="4813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6349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1282A3-2F88-41D2-889C-F717876BB8AD}" type="slidenum">
              <a:rPr lang="zh-CN" altLang="en-US" smtClean="0"/>
              <a:pPr fontAlgn="base">
                <a:spcBef>
                  <a:spcPct val="0"/>
                </a:spcBef>
                <a:spcAft>
                  <a:spcPct val="0"/>
                </a:spcAft>
                <a:defRPr/>
              </a:pPr>
              <a:t>32</a:t>
            </a:fld>
            <a:endParaRPr lang="zh-CN" altLang="en-US"/>
          </a:p>
        </p:txBody>
      </p:sp>
    </p:spTree>
    <p:extLst>
      <p:ext uri="{BB962C8B-B14F-4D97-AF65-F5344CB8AC3E}">
        <p14:creationId xmlns:p14="http://schemas.microsoft.com/office/powerpoint/2010/main" val="870670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headEnd/>
            <a:tailEnd/>
          </a:ln>
        </p:spPr>
      </p:sp>
      <p:sp>
        <p:nvSpPr>
          <p:cNvPr id="4915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a:t>点击题图进入会议录目录页面</a:t>
            </a:r>
          </a:p>
        </p:txBody>
      </p:sp>
      <p:sp>
        <p:nvSpPr>
          <p:cNvPr id="6349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161C25-8A04-4587-9DC2-BD4404CEC7F9}" type="slidenum">
              <a:rPr lang="zh-CN" altLang="en-US" smtClean="0"/>
              <a:pPr fontAlgn="base">
                <a:spcBef>
                  <a:spcPct val="0"/>
                </a:spcBef>
                <a:spcAft>
                  <a:spcPct val="0"/>
                </a:spcAft>
                <a:defRPr/>
              </a:pPr>
              <a:t>33</a:t>
            </a:fld>
            <a:endParaRPr lang="zh-CN" altLang="en-US"/>
          </a:p>
        </p:txBody>
      </p:sp>
    </p:spTree>
    <p:extLst>
      <p:ext uri="{BB962C8B-B14F-4D97-AF65-F5344CB8AC3E}">
        <p14:creationId xmlns:p14="http://schemas.microsoft.com/office/powerpoint/2010/main" val="1329603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bwMode="auto">
          <a:noFill/>
          <a:ln>
            <a:solidFill>
              <a:srgbClr val="000000"/>
            </a:solidFill>
            <a:miter lim="800000"/>
            <a:headEnd/>
            <a:tailEnd/>
          </a:ln>
        </p:spPr>
      </p:sp>
      <p:sp>
        <p:nvSpPr>
          <p:cNvPr id="5325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499FC0-347C-477F-8BE4-594EA816798F}" type="slidenum">
              <a:rPr lang="zh-CN" altLang="en-US" smtClean="0"/>
              <a:pPr fontAlgn="base">
                <a:spcBef>
                  <a:spcPct val="0"/>
                </a:spcBef>
                <a:spcAft>
                  <a:spcPct val="0"/>
                </a:spcAft>
                <a:defRPr/>
              </a:pPr>
              <a:t>34</a:t>
            </a:fld>
            <a:endParaRPr lang="zh-CN" altLang="en-US"/>
          </a:p>
        </p:txBody>
      </p:sp>
    </p:spTree>
    <p:extLst>
      <p:ext uri="{BB962C8B-B14F-4D97-AF65-F5344CB8AC3E}">
        <p14:creationId xmlns:p14="http://schemas.microsoft.com/office/powerpoint/2010/main" val="2949749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p:spPr>
      </p:sp>
      <p:sp>
        <p:nvSpPr>
          <p:cNvPr id="542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2177EA-1C0A-4907-96E8-8A9B86031156}" type="slidenum">
              <a:rPr lang="zh-CN" altLang="en-US" smtClean="0"/>
              <a:pPr fontAlgn="base">
                <a:spcBef>
                  <a:spcPct val="0"/>
                </a:spcBef>
                <a:spcAft>
                  <a:spcPct val="0"/>
                </a:spcAft>
                <a:defRPr/>
              </a:pPr>
              <a:t>36</a:t>
            </a:fld>
            <a:endParaRPr lang="zh-CN" altLang="en-US"/>
          </a:p>
        </p:txBody>
      </p:sp>
    </p:spTree>
    <p:extLst>
      <p:ext uri="{BB962C8B-B14F-4D97-AF65-F5344CB8AC3E}">
        <p14:creationId xmlns:p14="http://schemas.microsoft.com/office/powerpoint/2010/main" val="1243582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p:spPr>
      </p:sp>
      <p:sp>
        <p:nvSpPr>
          <p:cNvPr id="542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dirty="0"/>
              <a:t>See more at http://www.asmepress.org/nuclearmonographs.html</a:t>
            </a:r>
          </a:p>
          <a:p>
            <a:pPr eaLnBrk="1" hangingPunct="1">
              <a:spcBef>
                <a:spcPct val="0"/>
              </a:spcBef>
            </a:pPr>
            <a:endParaRPr lang="zh-CN" altLang="en-US" dirty="0"/>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2177EA-1C0A-4907-96E8-8A9B86031156}" type="slidenum">
              <a:rPr lang="zh-CN" altLang="en-US" smtClean="0"/>
              <a:pPr fontAlgn="base">
                <a:spcBef>
                  <a:spcPct val="0"/>
                </a:spcBef>
                <a:spcAft>
                  <a:spcPct val="0"/>
                </a:spcAft>
                <a:defRPr/>
              </a:pPr>
              <a:t>37</a:t>
            </a:fld>
            <a:endParaRPr lang="zh-CN" altLang="en-US"/>
          </a:p>
        </p:txBody>
      </p:sp>
    </p:spTree>
    <p:extLst>
      <p:ext uri="{BB962C8B-B14F-4D97-AF65-F5344CB8AC3E}">
        <p14:creationId xmlns:p14="http://schemas.microsoft.com/office/powerpoint/2010/main" val="3998138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p:spPr>
      </p:sp>
      <p:sp>
        <p:nvSpPr>
          <p:cNvPr id="542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dirty="0"/>
              <a:t>See more at http://www.asmepress.org/bionanoseries.html</a:t>
            </a:r>
          </a:p>
          <a:p>
            <a:pPr eaLnBrk="1" hangingPunct="1">
              <a:spcBef>
                <a:spcPct val="0"/>
              </a:spcBef>
            </a:pPr>
            <a:endParaRPr lang="zh-CN" altLang="en-US" dirty="0"/>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2177EA-1C0A-4907-96E8-8A9B86031156}" type="slidenum">
              <a:rPr lang="zh-CN" altLang="en-US" smtClean="0"/>
              <a:pPr fontAlgn="base">
                <a:spcBef>
                  <a:spcPct val="0"/>
                </a:spcBef>
                <a:spcAft>
                  <a:spcPct val="0"/>
                </a:spcAft>
                <a:defRPr/>
              </a:pPr>
              <a:t>38</a:t>
            </a:fld>
            <a:endParaRPr lang="zh-CN" altLang="en-US"/>
          </a:p>
        </p:txBody>
      </p:sp>
    </p:spTree>
    <p:extLst>
      <p:ext uri="{BB962C8B-B14F-4D97-AF65-F5344CB8AC3E}">
        <p14:creationId xmlns:p14="http://schemas.microsoft.com/office/powerpoint/2010/main" val="1591609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headEnd/>
            <a:tailEnd/>
          </a:ln>
        </p:spPr>
      </p:sp>
      <p:sp>
        <p:nvSpPr>
          <p:cNvPr id="552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8B140F-7601-44FF-9A8F-D8A705EF1FFC}" type="slidenum">
              <a:rPr lang="zh-CN" altLang="en-US" smtClean="0"/>
              <a:pPr fontAlgn="base">
                <a:spcBef>
                  <a:spcPct val="0"/>
                </a:spcBef>
                <a:spcAft>
                  <a:spcPct val="0"/>
                </a:spcAft>
                <a:defRPr/>
              </a:pPr>
              <a:t>11</a:t>
            </a:fld>
            <a:endParaRPr lang="zh-CN" altLang="en-US"/>
          </a:p>
        </p:txBody>
      </p:sp>
    </p:spTree>
    <p:extLst>
      <p:ext uri="{BB962C8B-B14F-4D97-AF65-F5344CB8AC3E}">
        <p14:creationId xmlns:p14="http://schemas.microsoft.com/office/powerpoint/2010/main" val="2237356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p:spPr>
      </p:sp>
      <p:sp>
        <p:nvSpPr>
          <p:cNvPr id="542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5632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2177EA-1C0A-4907-96E8-8A9B86031156}" type="slidenum">
              <a:rPr lang="zh-CN" altLang="en-US" smtClean="0"/>
              <a:pPr fontAlgn="base">
                <a:spcBef>
                  <a:spcPct val="0"/>
                </a:spcBef>
                <a:spcAft>
                  <a:spcPct val="0"/>
                </a:spcAft>
                <a:defRPr/>
              </a:pPr>
              <a:t>39</a:t>
            </a:fld>
            <a:endParaRPr lang="zh-CN" altLang="en-US"/>
          </a:p>
        </p:txBody>
      </p:sp>
    </p:spTree>
    <p:extLst>
      <p:ext uri="{BB962C8B-B14F-4D97-AF65-F5344CB8AC3E}">
        <p14:creationId xmlns:p14="http://schemas.microsoft.com/office/powerpoint/2010/main" val="3897512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p:spPr>
      </p:sp>
      <p:sp>
        <p:nvSpPr>
          <p:cNvPr id="5939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117DA3-04CC-4C61-B265-C77F1EFD9725}" type="slidenum">
              <a:rPr lang="zh-CN" altLang="en-US" smtClean="0"/>
              <a:pPr fontAlgn="base">
                <a:spcBef>
                  <a:spcPct val="0"/>
                </a:spcBef>
                <a:spcAft>
                  <a:spcPct val="0"/>
                </a:spcAft>
                <a:defRPr/>
              </a:pPr>
              <a:t>40</a:t>
            </a:fld>
            <a:endParaRPr lang="zh-CN" altLang="en-US"/>
          </a:p>
        </p:txBody>
      </p:sp>
    </p:spTree>
    <p:extLst>
      <p:ext uri="{BB962C8B-B14F-4D97-AF65-F5344CB8AC3E}">
        <p14:creationId xmlns:p14="http://schemas.microsoft.com/office/powerpoint/2010/main" val="1224607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bwMode="auto">
          <a:noFill/>
          <a:ln>
            <a:solidFill>
              <a:srgbClr val="000000"/>
            </a:solidFill>
            <a:miter lim="800000"/>
            <a:headEnd/>
            <a:tailEnd/>
          </a:ln>
        </p:spPr>
      </p:sp>
      <p:sp>
        <p:nvSpPr>
          <p:cNvPr id="604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198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1351BC-9FCB-4ECD-BC55-CCD40C937860}" type="slidenum">
              <a:rPr lang="zh-CN" altLang="en-US" smtClean="0"/>
              <a:pPr fontAlgn="base">
                <a:spcBef>
                  <a:spcPct val="0"/>
                </a:spcBef>
                <a:spcAft>
                  <a:spcPct val="0"/>
                </a:spcAft>
                <a:defRPr/>
              </a:pPr>
              <a:t>41</a:t>
            </a:fld>
            <a:endParaRPr lang="zh-CN" altLang="en-US"/>
          </a:p>
        </p:txBody>
      </p:sp>
    </p:spTree>
    <p:extLst>
      <p:ext uri="{BB962C8B-B14F-4D97-AF65-F5344CB8AC3E}">
        <p14:creationId xmlns:p14="http://schemas.microsoft.com/office/powerpoint/2010/main" val="327892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bwMode="auto">
          <a:noFill/>
          <a:ln>
            <a:solidFill>
              <a:srgbClr val="000000"/>
            </a:solidFill>
            <a:miter lim="800000"/>
            <a:headEnd/>
            <a:tailEnd/>
          </a:ln>
        </p:spPr>
      </p:sp>
      <p:sp>
        <p:nvSpPr>
          <p:cNvPr id="6349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301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8B0F11-4173-4A47-9A52-E66846CB4B29}" type="slidenum">
              <a:rPr lang="zh-CN" altLang="en-US" smtClean="0"/>
              <a:pPr fontAlgn="base">
                <a:spcBef>
                  <a:spcPct val="0"/>
                </a:spcBef>
                <a:spcAft>
                  <a:spcPct val="0"/>
                </a:spcAft>
                <a:defRPr/>
              </a:pPr>
              <a:t>42</a:t>
            </a:fld>
            <a:endParaRPr lang="zh-CN" altLang="en-US"/>
          </a:p>
        </p:txBody>
      </p:sp>
    </p:spTree>
    <p:extLst>
      <p:ext uri="{BB962C8B-B14F-4D97-AF65-F5344CB8AC3E}">
        <p14:creationId xmlns:p14="http://schemas.microsoft.com/office/powerpoint/2010/main" val="3943834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p:spPr>
      </p:sp>
      <p:sp>
        <p:nvSpPr>
          <p:cNvPr id="6451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403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974197-EA77-4F79-9FBD-2453F128717F}" type="slidenum">
              <a:rPr lang="zh-CN" altLang="en-US" smtClean="0"/>
              <a:pPr fontAlgn="base">
                <a:spcBef>
                  <a:spcPct val="0"/>
                </a:spcBef>
                <a:spcAft>
                  <a:spcPct val="0"/>
                </a:spcAft>
                <a:defRPr/>
              </a:pPr>
              <a:t>43</a:t>
            </a:fld>
            <a:endParaRPr lang="zh-CN" altLang="en-US"/>
          </a:p>
        </p:txBody>
      </p:sp>
    </p:spTree>
    <p:extLst>
      <p:ext uri="{BB962C8B-B14F-4D97-AF65-F5344CB8AC3E}">
        <p14:creationId xmlns:p14="http://schemas.microsoft.com/office/powerpoint/2010/main" val="24472686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p:spPr>
      </p:sp>
      <p:sp>
        <p:nvSpPr>
          <p:cNvPr id="6451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403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974197-EA77-4F79-9FBD-2453F128717F}" type="slidenum">
              <a:rPr lang="zh-CN" altLang="en-US" smtClean="0"/>
              <a:pPr fontAlgn="base">
                <a:spcBef>
                  <a:spcPct val="0"/>
                </a:spcBef>
                <a:spcAft>
                  <a:spcPct val="0"/>
                </a:spcAft>
                <a:defRPr/>
              </a:pPr>
              <a:t>44</a:t>
            </a:fld>
            <a:endParaRPr lang="zh-CN" altLang="en-US"/>
          </a:p>
        </p:txBody>
      </p:sp>
    </p:spTree>
    <p:extLst>
      <p:ext uri="{BB962C8B-B14F-4D97-AF65-F5344CB8AC3E}">
        <p14:creationId xmlns:p14="http://schemas.microsoft.com/office/powerpoint/2010/main" val="2447268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p:spPr>
      </p:sp>
      <p:sp>
        <p:nvSpPr>
          <p:cNvPr id="6553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506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5A8EAB-9F2F-46F7-89A8-230BF31A6B4E}" type="slidenum">
              <a:rPr lang="zh-CN" altLang="en-US" smtClean="0"/>
              <a:pPr fontAlgn="base">
                <a:spcBef>
                  <a:spcPct val="0"/>
                </a:spcBef>
                <a:spcAft>
                  <a:spcPct val="0"/>
                </a:spcAft>
                <a:defRPr/>
              </a:pPr>
              <a:t>45</a:t>
            </a:fld>
            <a:endParaRPr lang="zh-CN" altLang="en-US"/>
          </a:p>
        </p:txBody>
      </p:sp>
    </p:spTree>
    <p:extLst>
      <p:ext uri="{BB962C8B-B14F-4D97-AF65-F5344CB8AC3E}">
        <p14:creationId xmlns:p14="http://schemas.microsoft.com/office/powerpoint/2010/main" val="1884102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p:spPr>
      </p:sp>
      <p:sp>
        <p:nvSpPr>
          <p:cNvPr id="6656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608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B61F1D-9AA1-4820-BB8B-9CE70947C83D}" type="slidenum">
              <a:rPr lang="zh-CN" altLang="en-US" smtClean="0"/>
              <a:pPr fontAlgn="base">
                <a:spcBef>
                  <a:spcPct val="0"/>
                </a:spcBef>
                <a:spcAft>
                  <a:spcPct val="0"/>
                </a:spcAft>
                <a:defRPr/>
              </a:pPr>
              <a:t>46</a:t>
            </a:fld>
            <a:endParaRPr lang="zh-CN" altLang="en-US"/>
          </a:p>
        </p:txBody>
      </p:sp>
    </p:spTree>
    <p:extLst>
      <p:ext uri="{BB962C8B-B14F-4D97-AF65-F5344CB8AC3E}">
        <p14:creationId xmlns:p14="http://schemas.microsoft.com/office/powerpoint/2010/main" val="1820720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71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29B62F-787E-418A-B081-AD846AD0C16E}" type="slidenum">
              <a:rPr lang="zh-CN" altLang="en-US" smtClean="0"/>
              <a:pPr fontAlgn="base">
                <a:spcBef>
                  <a:spcPct val="0"/>
                </a:spcBef>
                <a:spcAft>
                  <a:spcPct val="0"/>
                </a:spcAft>
                <a:defRPr/>
              </a:pPr>
              <a:t>47</a:t>
            </a:fld>
            <a:endParaRPr lang="zh-CN" altLang="en-US"/>
          </a:p>
        </p:txBody>
      </p:sp>
    </p:spTree>
    <p:extLst>
      <p:ext uri="{BB962C8B-B14F-4D97-AF65-F5344CB8AC3E}">
        <p14:creationId xmlns:p14="http://schemas.microsoft.com/office/powerpoint/2010/main" val="809625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71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29B62F-787E-418A-B081-AD846AD0C16E}" type="slidenum">
              <a:rPr lang="zh-CN" altLang="en-US" smtClean="0"/>
              <a:pPr fontAlgn="base">
                <a:spcBef>
                  <a:spcPct val="0"/>
                </a:spcBef>
                <a:spcAft>
                  <a:spcPct val="0"/>
                </a:spcAft>
                <a:defRPr/>
              </a:pPr>
              <a:t>48</a:t>
            </a:fld>
            <a:endParaRPr lang="zh-CN" altLang="en-US"/>
          </a:p>
        </p:txBody>
      </p:sp>
    </p:spTree>
    <p:extLst>
      <p:ext uri="{BB962C8B-B14F-4D97-AF65-F5344CB8AC3E}">
        <p14:creationId xmlns:p14="http://schemas.microsoft.com/office/powerpoint/2010/main" val="809625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p:spPr>
      </p:sp>
      <p:sp>
        <p:nvSpPr>
          <p:cNvPr id="5632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813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8E6742-F2D4-4A8B-AB33-F878DBB68492}" type="slidenum">
              <a:rPr lang="zh-CN" altLang="en-US" smtClean="0"/>
              <a:pPr fontAlgn="base">
                <a:spcBef>
                  <a:spcPct val="0"/>
                </a:spcBef>
                <a:spcAft>
                  <a:spcPct val="0"/>
                </a:spcAft>
                <a:defRPr/>
              </a:pPr>
              <a:t>12</a:t>
            </a:fld>
            <a:endParaRPr lang="zh-CN" altLang="en-US"/>
          </a:p>
        </p:txBody>
      </p:sp>
    </p:spTree>
    <p:extLst>
      <p:ext uri="{BB962C8B-B14F-4D97-AF65-F5344CB8AC3E}">
        <p14:creationId xmlns:p14="http://schemas.microsoft.com/office/powerpoint/2010/main" val="11569269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bwMode="auto">
          <a:noFill/>
          <a:ln>
            <a:solidFill>
              <a:srgbClr val="000000"/>
            </a:solidFill>
            <a:miter lim="800000"/>
            <a:headEnd/>
            <a:tailEnd/>
          </a:ln>
        </p:spPr>
      </p:sp>
      <p:sp>
        <p:nvSpPr>
          <p:cNvPr id="6861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71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5AEFCE-F056-4DF1-9CB2-667218279B6B}" type="slidenum">
              <a:rPr lang="zh-CN" altLang="en-US" smtClean="0"/>
              <a:pPr fontAlgn="base">
                <a:spcBef>
                  <a:spcPct val="0"/>
                </a:spcBef>
                <a:spcAft>
                  <a:spcPct val="0"/>
                </a:spcAft>
                <a:defRPr/>
              </a:pPr>
              <a:t>49</a:t>
            </a:fld>
            <a:endParaRPr lang="zh-CN" altLang="en-US"/>
          </a:p>
        </p:txBody>
      </p:sp>
    </p:spTree>
    <p:extLst>
      <p:ext uri="{BB962C8B-B14F-4D97-AF65-F5344CB8AC3E}">
        <p14:creationId xmlns:p14="http://schemas.microsoft.com/office/powerpoint/2010/main" val="2928115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bwMode="auto">
          <a:noFill/>
          <a:ln>
            <a:solidFill>
              <a:srgbClr val="000000"/>
            </a:solidFill>
            <a:miter lim="800000"/>
            <a:headEnd/>
            <a:tailEnd/>
          </a:ln>
        </p:spPr>
      </p:sp>
      <p:sp>
        <p:nvSpPr>
          <p:cNvPr id="7065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710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C2ABCC-7A2E-4366-A88F-76253287BE11}" type="slidenum">
              <a:rPr lang="zh-CN" altLang="en-US" smtClean="0"/>
              <a:pPr fontAlgn="base">
                <a:spcBef>
                  <a:spcPct val="0"/>
                </a:spcBef>
                <a:spcAft>
                  <a:spcPct val="0"/>
                </a:spcAft>
                <a:defRPr/>
              </a:pPr>
              <a:t>50</a:t>
            </a:fld>
            <a:endParaRPr lang="zh-CN" altLang="en-US"/>
          </a:p>
        </p:txBody>
      </p:sp>
    </p:spTree>
    <p:extLst>
      <p:ext uri="{BB962C8B-B14F-4D97-AF65-F5344CB8AC3E}">
        <p14:creationId xmlns:p14="http://schemas.microsoft.com/office/powerpoint/2010/main" val="3881150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bwMode="auto">
          <a:noFill/>
          <a:ln>
            <a:solidFill>
              <a:srgbClr val="000000"/>
            </a:solidFill>
            <a:miter lim="800000"/>
            <a:headEnd/>
            <a:tailEnd/>
          </a:ln>
        </p:spPr>
      </p:sp>
      <p:sp>
        <p:nvSpPr>
          <p:cNvPr id="7577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120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405B54-AB2A-43C1-9157-98DDC648AA28}" type="slidenum">
              <a:rPr lang="zh-CN" altLang="en-US" smtClean="0"/>
              <a:pPr fontAlgn="base">
                <a:spcBef>
                  <a:spcPct val="0"/>
                </a:spcBef>
                <a:spcAft>
                  <a:spcPct val="0"/>
                </a:spcAft>
                <a:defRPr/>
              </a:pPr>
              <a:t>51</a:t>
            </a:fld>
            <a:endParaRPr lang="zh-CN" altLang="en-US"/>
          </a:p>
        </p:txBody>
      </p:sp>
    </p:spTree>
    <p:extLst>
      <p:ext uri="{BB962C8B-B14F-4D97-AF65-F5344CB8AC3E}">
        <p14:creationId xmlns:p14="http://schemas.microsoft.com/office/powerpoint/2010/main" val="37848192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bwMode="auto">
          <a:noFill/>
          <a:ln>
            <a:solidFill>
              <a:srgbClr val="000000"/>
            </a:solidFill>
            <a:miter lim="800000"/>
            <a:headEnd/>
            <a:tailEnd/>
          </a:ln>
        </p:spPr>
      </p:sp>
      <p:sp>
        <p:nvSpPr>
          <p:cNvPr id="7680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222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3CCA47-C2BF-4764-8623-9B4F49B8D300}" type="slidenum">
              <a:rPr lang="zh-CN" altLang="en-US" smtClean="0"/>
              <a:pPr fontAlgn="base">
                <a:spcBef>
                  <a:spcPct val="0"/>
                </a:spcBef>
                <a:spcAft>
                  <a:spcPct val="0"/>
                </a:spcAft>
                <a:defRPr/>
              </a:pPr>
              <a:t>52</a:t>
            </a:fld>
            <a:endParaRPr lang="zh-CN" altLang="en-US"/>
          </a:p>
        </p:txBody>
      </p:sp>
    </p:spTree>
    <p:extLst>
      <p:ext uri="{BB962C8B-B14F-4D97-AF65-F5344CB8AC3E}">
        <p14:creationId xmlns:p14="http://schemas.microsoft.com/office/powerpoint/2010/main" val="2798052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bwMode="auto">
          <a:noFill/>
          <a:ln>
            <a:solidFill>
              <a:srgbClr val="000000"/>
            </a:solidFill>
            <a:miter lim="800000"/>
            <a:headEnd/>
            <a:tailEnd/>
          </a:ln>
        </p:spPr>
      </p:sp>
      <p:sp>
        <p:nvSpPr>
          <p:cNvPr id="7782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325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8F853D-C13E-4514-9A0E-AB4B30AEE908}" type="slidenum">
              <a:rPr lang="zh-CN" altLang="en-US" smtClean="0"/>
              <a:pPr fontAlgn="base">
                <a:spcBef>
                  <a:spcPct val="0"/>
                </a:spcBef>
                <a:spcAft>
                  <a:spcPct val="0"/>
                </a:spcAft>
                <a:defRPr/>
              </a:pPr>
              <a:t>53</a:t>
            </a:fld>
            <a:endParaRPr lang="zh-CN" altLang="en-US"/>
          </a:p>
        </p:txBody>
      </p:sp>
    </p:spTree>
    <p:extLst>
      <p:ext uri="{BB962C8B-B14F-4D97-AF65-F5344CB8AC3E}">
        <p14:creationId xmlns:p14="http://schemas.microsoft.com/office/powerpoint/2010/main" val="9754012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bwMode="auto">
          <a:noFill/>
          <a:ln>
            <a:solidFill>
              <a:srgbClr val="000000"/>
            </a:solidFill>
            <a:miter lim="800000"/>
            <a:headEnd/>
            <a:tailEnd/>
          </a:ln>
        </p:spPr>
      </p:sp>
      <p:sp>
        <p:nvSpPr>
          <p:cNvPr id="7782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325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8F853D-C13E-4514-9A0E-AB4B30AEE908}" type="slidenum">
              <a:rPr lang="zh-CN" altLang="en-US" smtClean="0"/>
              <a:pPr fontAlgn="base">
                <a:spcBef>
                  <a:spcPct val="0"/>
                </a:spcBef>
                <a:spcAft>
                  <a:spcPct val="0"/>
                </a:spcAft>
                <a:defRPr/>
              </a:pPr>
              <a:t>54</a:t>
            </a:fld>
            <a:endParaRPr lang="zh-CN" altLang="en-US"/>
          </a:p>
        </p:txBody>
      </p:sp>
    </p:spTree>
    <p:extLst>
      <p:ext uri="{BB962C8B-B14F-4D97-AF65-F5344CB8AC3E}">
        <p14:creationId xmlns:p14="http://schemas.microsoft.com/office/powerpoint/2010/main" val="20383873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bwMode="auto">
          <a:noFill/>
          <a:ln>
            <a:solidFill>
              <a:srgbClr val="000000"/>
            </a:solidFill>
            <a:miter lim="800000"/>
            <a:headEnd/>
            <a:tailEnd/>
          </a:ln>
        </p:spPr>
      </p:sp>
      <p:sp>
        <p:nvSpPr>
          <p:cNvPr id="7885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3B8545-DA51-446C-BF0E-74DF78B67917}" type="slidenum">
              <a:rPr lang="zh-CN" altLang="en-US" smtClean="0"/>
              <a:pPr fontAlgn="base">
                <a:spcBef>
                  <a:spcPct val="0"/>
                </a:spcBef>
                <a:spcAft>
                  <a:spcPct val="0"/>
                </a:spcAft>
                <a:defRPr/>
              </a:pPr>
              <a:t>55</a:t>
            </a:fld>
            <a:endParaRPr lang="zh-CN" altLang="en-US"/>
          </a:p>
        </p:txBody>
      </p:sp>
    </p:spTree>
    <p:extLst>
      <p:ext uri="{BB962C8B-B14F-4D97-AF65-F5344CB8AC3E}">
        <p14:creationId xmlns:p14="http://schemas.microsoft.com/office/powerpoint/2010/main" val="4857159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bwMode="auto">
          <a:noFill/>
          <a:ln>
            <a:solidFill>
              <a:srgbClr val="000000"/>
            </a:solidFill>
            <a:miter lim="800000"/>
            <a:headEnd/>
            <a:tailEnd/>
          </a:ln>
        </p:spPr>
      </p:sp>
      <p:sp>
        <p:nvSpPr>
          <p:cNvPr id="798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530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B3CD52-C56F-4003-93DD-AA4754C8ACD1}" type="slidenum">
              <a:rPr lang="zh-CN" altLang="en-US" smtClean="0"/>
              <a:pPr fontAlgn="base">
                <a:spcBef>
                  <a:spcPct val="0"/>
                </a:spcBef>
                <a:spcAft>
                  <a:spcPct val="0"/>
                </a:spcAft>
                <a:defRPr/>
              </a:pPr>
              <a:t>56</a:t>
            </a:fld>
            <a:endParaRPr lang="zh-CN" altLang="en-US"/>
          </a:p>
        </p:txBody>
      </p:sp>
    </p:spTree>
    <p:extLst>
      <p:ext uri="{BB962C8B-B14F-4D97-AF65-F5344CB8AC3E}">
        <p14:creationId xmlns:p14="http://schemas.microsoft.com/office/powerpoint/2010/main" val="41114551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bwMode="auto">
          <a:noFill/>
          <a:ln>
            <a:solidFill>
              <a:srgbClr val="000000"/>
            </a:solidFill>
            <a:miter lim="800000"/>
            <a:headEnd/>
            <a:tailEnd/>
          </a:ln>
        </p:spPr>
      </p:sp>
      <p:sp>
        <p:nvSpPr>
          <p:cNvPr id="7987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530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B3CD52-C56F-4003-93DD-AA4754C8ACD1}" type="slidenum">
              <a:rPr lang="zh-CN" altLang="en-US" smtClean="0"/>
              <a:pPr fontAlgn="base">
                <a:spcBef>
                  <a:spcPct val="0"/>
                </a:spcBef>
                <a:spcAft>
                  <a:spcPct val="0"/>
                </a:spcAft>
                <a:defRPr/>
              </a:pPr>
              <a:t>57</a:t>
            </a:fld>
            <a:endParaRPr lang="zh-CN" altLang="en-US"/>
          </a:p>
        </p:txBody>
      </p:sp>
    </p:spTree>
    <p:extLst>
      <p:ext uri="{BB962C8B-B14F-4D97-AF65-F5344CB8AC3E}">
        <p14:creationId xmlns:p14="http://schemas.microsoft.com/office/powerpoint/2010/main" val="10687428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bwMode="auto">
          <a:noFill/>
          <a:ln>
            <a:solidFill>
              <a:srgbClr val="000000"/>
            </a:solidFill>
            <a:miter lim="800000"/>
            <a:headEnd/>
            <a:tailEnd/>
          </a:ln>
        </p:spPr>
      </p:sp>
      <p:sp>
        <p:nvSpPr>
          <p:cNvPr id="7270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734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17B6F4-4721-4E6B-9991-1929B34DB4CE}" type="slidenum">
              <a:rPr lang="zh-CN" altLang="en-US" smtClean="0"/>
              <a:pPr fontAlgn="base">
                <a:spcBef>
                  <a:spcPct val="0"/>
                </a:spcBef>
                <a:spcAft>
                  <a:spcPct val="0"/>
                </a:spcAft>
                <a:defRPr/>
              </a:pPr>
              <a:t>58</a:t>
            </a:fld>
            <a:endParaRPr lang="zh-CN" altLang="en-US"/>
          </a:p>
        </p:txBody>
      </p:sp>
    </p:spTree>
    <p:extLst>
      <p:ext uri="{BB962C8B-B14F-4D97-AF65-F5344CB8AC3E}">
        <p14:creationId xmlns:p14="http://schemas.microsoft.com/office/powerpoint/2010/main" val="2915460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p:spPr>
      </p:sp>
      <p:sp>
        <p:nvSpPr>
          <p:cNvPr id="5632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813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8E6742-F2D4-4A8B-AB33-F878DBB68492}" type="slidenum">
              <a:rPr lang="zh-CN" altLang="en-US" smtClean="0"/>
              <a:pPr fontAlgn="base">
                <a:spcBef>
                  <a:spcPct val="0"/>
                </a:spcBef>
                <a:spcAft>
                  <a:spcPct val="0"/>
                </a:spcAft>
                <a:defRPr/>
              </a:pPr>
              <a:t>13</a:t>
            </a:fld>
            <a:endParaRPr lang="zh-CN" altLang="en-US"/>
          </a:p>
        </p:txBody>
      </p:sp>
    </p:spTree>
    <p:extLst>
      <p:ext uri="{BB962C8B-B14F-4D97-AF65-F5344CB8AC3E}">
        <p14:creationId xmlns:p14="http://schemas.microsoft.com/office/powerpoint/2010/main" val="37864363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bwMode="auto">
          <a:noFill/>
          <a:ln>
            <a:solidFill>
              <a:srgbClr val="000000"/>
            </a:solidFill>
            <a:miter lim="800000"/>
            <a:headEnd/>
            <a:tailEnd/>
          </a:ln>
        </p:spPr>
      </p:sp>
      <p:sp>
        <p:nvSpPr>
          <p:cNvPr id="7373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837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5AEA1D-1114-40C0-8848-855C9964F66F}" type="slidenum">
              <a:rPr lang="zh-CN" altLang="en-US" smtClean="0"/>
              <a:pPr fontAlgn="base">
                <a:spcBef>
                  <a:spcPct val="0"/>
                </a:spcBef>
                <a:spcAft>
                  <a:spcPct val="0"/>
                </a:spcAft>
                <a:defRPr/>
              </a:pPr>
              <a:t>59</a:t>
            </a:fld>
            <a:endParaRPr lang="zh-CN" altLang="en-US"/>
          </a:p>
        </p:txBody>
      </p:sp>
    </p:spTree>
    <p:extLst>
      <p:ext uri="{BB962C8B-B14F-4D97-AF65-F5344CB8AC3E}">
        <p14:creationId xmlns:p14="http://schemas.microsoft.com/office/powerpoint/2010/main" val="30622667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bwMode="auto">
          <a:noFill/>
          <a:ln>
            <a:solidFill>
              <a:srgbClr val="000000"/>
            </a:solidFill>
            <a:miter lim="800000"/>
            <a:headEnd/>
            <a:tailEnd/>
          </a:ln>
        </p:spPr>
      </p:sp>
      <p:sp>
        <p:nvSpPr>
          <p:cNvPr id="7475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5939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D48F55-840A-4587-804F-B64386BF9F50}" type="slidenum">
              <a:rPr lang="zh-CN" altLang="en-US" smtClean="0"/>
              <a:pPr fontAlgn="base">
                <a:spcBef>
                  <a:spcPct val="0"/>
                </a:spcBef>
                <a:spcAft>
                  <a:spcPct val="0"/>
                </a:spcAft>
                <a:defRPr/>
              </a:pPr>
              <a:t>60</a:t>
            </a:fld>
            <a:endParaRPr lang="zh-CN" altLang="en-US"/>
          </a:p>
        </p:txBody>
      </p:sp>
    </p:spTree>
    <p:extLst>
      <p:ext uri="{BB962C8B-B14F-4D97-AF65-F5344CB8AC3E}">
        <p14:creationId xmlns:p14="http://schemas.microsoft.com/office/powerpoint/2010/main" val="37336274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bwMode="auto">
          <a:noFill/>
          <a:ln>
            <a:solidFill>
              <a:srgbClr val="000000"/>
            </a:solidFill>
            <a:miter lim="800000"/>
            <a:headEnd/>
            <a:tailEnd/>
          </a:ln>
        </p:spPr>
      </p:sp>
      <p:sp>
        <p:nvSpPr>
          <p:cNvPr id="8089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b="1"/>
          </a:p>
        </p:txBody>
      </p:sp>
      <p:sp>
        <p:nvSpPr>
          <p:cNvPr id="6042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B1DBCF-97E6-4D25-AAF8-46A26DE8F38B}" type="slidenum">
              <a:rPr lang="zh-CN" altLang="en-US" smtClean="0"/>
              <a:pPr fontAlgn="base">
                <a:spcBef>
                  <a:spcPct val="0"/>
                </a:spcBef>
                <a:spcAft>
                  <a:spcPct val="0"/>
                </a:spcAft>
                <a:defRPr/>
              </a:pPr>
              <a:t>61</a:t>
            </a:fld>
            <a:endParaRPr lang="zh-CN" altLang="en-US"/>
          </a:p>
        </p:txBody>
      </p:sp>
    </p:spTree>
    <p:extLst>
      <p:ext uri="{BB962C8B-B14F-4D97-AF65-F5344CB8AC3E}">
        <p14:creationId xmlns:p14="http://schemas.microsoft.com/office/powerpoint/2010/main" val="30598750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TextEdit="1"/>
          </p:cNvSpPr>
          <p:nvPr>
            <p:ph type="sldImg"/>
          </p:nvPr>
        </p:nvSpPr>
        <p:spPr bwMode="auto">
          <a:noFill/>
          <a:ln>
            <a:solidFill>
              <a:srgbClr val="000000"/>
            </a:solidFill>
            <a:miter lim="800000"/>
            <a:headEnd/>
            <a:tailEnd/>
          </a:ln>
        </p:spPr>
      </p:sp>
      <p:sp>
        <p:nvSpPr>
          <p:cNvPr id="81923"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a:t>注意：同时输入两个</a:t>
            </a:r>
            <a:r>
              <a:rPr lang="zh-CN" altLang="en-US"/>
              <a:t>词</a:t>
            </a:r>
            <a:r>
              <a:rPr lang="zh-CN" altLang="en-US" smtClean="0"/>
              <a:t>检索、当中</a:t>
            </a:r>
            <a:r>
              <a:rPr lang="zh-CN" altLang="en-US" dirty="0"/>
              <a:t>不</a:t>
            </a:r>
            <a:r>
              <a:rPr lang="zh-CN" altLang="en-US"/>
              <a:t>加</a:t>
            </a:r>
            <a:r>
              <a:rPr lang="zh-CN" altLang="en-US" smtClean="0"/>
              <a:t>逻辑符号、默认</a:t>
            </a:r>
            <a:r>
              <a:rPr lang="zh-CN" altLang="en-US" dirty="0"/>
              <a:t>是“或”的关系</a:t>
            </a:r>
          </a:p>
        </p:txBody>
      </p:sp>
      <p:sp>
        <p:nvSpPr>
          <p:cNvPr id="6144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DB6E0C-ECA8-44EE-8797-E5E7D7743182}" type="slidenum">
              <a:rPr lang="zh-CN" altLang="en-US" smtClean="0"/>
              <a:pPr fontAlgn="base">
                <a:spcBef>
                  <a:spcPct val="0"/>
                </a:spcBef>
                <a:spcAft>
                  <a:spcPct val="0"/>
                </a:spcAft>
                <a:defRPr/>
              </a:pPr>
              <a:t>63</a:t>
            </a:fld>
            <a:endParaRPr lang="zh-CN" altLang="en-US"/>
          </a:p>
        </p:txBody>
      </p:sp>
    </p:spTree>
    <p:extLst>
      <p:ext uri="{BB962C8B-B14F-4D97-AF65-F5344CB8AC3E}">
        <p14:creationId xmlns:p14="http://schemas.microsoft.com/office/powerpoint/2010/main" val="31646739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bwMode="auto">
          <a:noFill/>
          <a:ln>
            <a:solidFill>
              <a:srgbClr val="000000"/>
            </a:solidFill>
            <a:miter lim="800000"/>
            <a:headEnd/>
            <a:tailEnd/>
          </a:ln>
        </p:spPr>
      </p:sp>
      <p:sp>
        <p:nvSpPr>
          <p:cNvPr id="829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a:t>注意：检索结果是文章或</a:t>
            </a:r>
            <a:r>
              <a:rPr lang="zh-CN" altLang="en-US"/>
              <a:t>章节</a:t>
            </a:r>
            <a:r>
              <a:rPr lang="zh-CN" altLang="en-US" smtClean="0"/>
              <a:t>链接、而</a:t>
            </a:r>
            <a:r>
              <a:rPr lang="zh-CN" altLang="en-US" dirty="0"/>
              <a:t>没有</a:t>
            </a:r>
            <a:r>
              <a:rPr lang="zh-CN" altLang="en-US"/>
              <a:t>电</a:t>
            </a:r>
            <a:r>
              <a:rPr lang="zh-CN" altLang="en-US" smtClean="0"/>
              <a:t>子书、期刊</a:t>
            </a:r>
            <a:r>
              <a:rPr lang="zh-CN" altLang="en-US" dirty="0"/>
              <a:t>或会议的总页面链接</a:t>
            </a:r>
          </a:p>
        </p:txBody>
      </p:sp>
      <p:sp>
        <p:nvSpPr>
          <p:cNvPr id="6246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7B7DFB-F79A-4E61-8658-8D306F334C82}" type="slidenum">
              <a:rPr lang="zh-CN" altLang="en-US" smtClean="0"/>
              <a:pPr fontAlgn="base">
                <a:spcBef>
                  <a:spcPct val="0"/>
                </a:spcBef>
                <a:spcAft>
                  <a:spcPct val="0"/>
                </a:spcAft>
                <a:defRPr/>
              </a:pPr>
              <a:t>64</a:t>
            </a:fld>
            <a:endParaRPr lang="zh-CN" altLang="en-US"/>
          </a:p>
        </p:txBody>
      </p:sp>
    </p:spTree>
    <p:extLst>
      <p:ext uri="{BB962C8B-B14F-4D97-AF65-F5344CB8AC3E}">
        <p14:creationId xmlns:p14="http://schemas.microsoft.com/office/powerpoint/2010/main" val="483916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bwMode="auto">
          <a:noFill/>
          <a:ln>
            <a:solidFill>
              <a:srgbClr val="000000"/>
            </a:solidFill>
            <a:miter lim="800000"/>
            <a:headEnd/>
            <a:tailEnd/>
          </a:ln>
        </p:spPr>
      </p:sp>
      <p:sp>
        <p:nvSpPr>
          <p:cNvPr id="829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a:t>注意：检索结果是文章或</a:t>
            </a:r>
            <a:r>
              <a:rPr lang="zh-CN" altLang="en-US"/>
              <a:t>章节</a:t>
            </a:r>
            <a:r>
              <a:rPr lang="zh-CN" altLang="en-US" smtClean="0"/>
              <a:t>链接、而</a:t>
            </a:r>
            <a:r>
              <a:rPr lang="zh-CN" altLang="en-US" dirty="0"/>
              <a:t>没有</a:t>
            </a:r>
            <a:r>
              <a:rPr lang="zh-CN" altLang="en-US"/>
              <a:t>电</a:t>
            </a:r>
            <a:r>
              <a:rPr lang="zh-CN" altLang="en-US" smtClean="0"/>
              <a:t>子书、期刊</a:t>
            </a:r>
            <a:r>
              <a:rPr lang="zh-CN" altLang="en-US" dirty="0"/>
              <a:t>或会议的总页面链接</a:t>
            </a:r>
          </a:p>
        </p:txBody>
      </p:sp>
      <p:sp>
        <p:nvSpPr>
          <p:cNvPr id="62468"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7B7DFB-F79A-4E61-8658-8D306F334C82}" type="slidenum">
              <a:rPr lang="zh-CN" altLang="en-US" smtClean="0"/>
              <a:pPr fontAlgn="base">
                <a:spcBef>
                  <a:spcPct val="0"/>
                </a:spcBef>
                <a:spcAft>
                  <a:spcPct val="0"/>
                </a:spcAft>
                <a:defRPr/>
              </a:pPr>
              <a:t>65</a:t>
            </a:fld>
            <a:endParaRPr lang="zh-CN" altLang="en-US"/>
          </a:p>
        </p:txBody>
      </p:sp>
    </p:spTree>
    <p:extLst>
      <p:ext uri="{BB962C8B-B14F-4D97-AF65-F5344CB8AC3E}">
        <p14:creationId xmlns:p14="http://schemas.microsoft.com/office/powerpoint/2010/main" val="16082367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TextEdit="1"/>
          </p:cNvSpPr>
          <p:nvPr>
            <p:ph type="sldImg"/>
          </p:nvPr>
        </p:nvSpPr>
        <p:spPr bwMode="auto">
          <a:noFill/>
          <a:ln>
            <a:solidFill>
              <a:srgbClr val="000000"/>
            </a:solidFill>
            <a:miter lim="800000"/>
            <a:headEnd/>
            <a:tailEnd/>
          </a:ln>
        </p:spPr>
      </p:sp>
      <p:sp>
        <p:nvSpPr>
          <p:cNvPr id="8397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a:t>用单位的邮编检索 作为检索发文作者单位的方法</a:t>
            </a:r>
          </a:p>
        </p:txBody>
      </p:sp>
      <p:sp>
        <p:nvSpPr>
          <p:cNvPr id="6349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053346-E91C-44B6-B700-64403F9DF78B}" type="slidenum">
              <a:rPr lang="zh-CN" altLang="en-US" smtClean="0"/>
              <a:pPr fontAlgn="base">
                <a:spcBef>
                  <a:spcPct val="0"/>
                </a:spcBef>
                <a:spcAft>
                  <a:spcPct val="0"/>
                </a:spcAft>
                <a:defRPr/>
              </a:pPr>
              <a:t>66</a:t>
            </a:fld>
            <a:endParaRPr lang="zh-CN" altLang="en-US"/>
          </a:p>
        </p:txBody>
      </p:sp>
    </p:spTree>
    <p:extLst>
      <p:ext uri="{BB962C8B-B14F-4D97-AF65-F5344CB8AC3E}">
        <p14:creationId xmlns:p14="http://schemas.microsoft.com/office/powerpoint/2010/main" val="2400495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bwMode="auto">
          <a:noFill/>
          <a:ln>
            <a:solidFill>
              <a:srgbClr val="000000"/>
            </a:solidFill>
            <a:miter lim="800000"/>
            <a:headEnd/>
            <a:tailEnd/>
          </a:ln>
        </p:spPr>
      </p:sp>
      <p:sp>
        <p:nvSpPr>
          <p:cNvPr id="8909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6861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54C2CD-C89D-42D0-BABA-A33622E387DE}" type="slidenum">
              <a:rPr lang="zh-CN" altLang="en-US" smtClean="0"/>
              <a:pPr fontAlgn="base">
                <a:spcBef>
                  <a:spcPct val="0"/>
                </a:spcBef>
                <a:spcAft>
                  <a:spcPct val="0"/>
                </a:spcAft>
                <a:defRPr/>
              </a:pPr>
              <a:t>67</a:t>
            </a:fld>
            <a:endParaRPr lang="zh-CN" altLang="en-US"/>
          </a:p>
        </p:txBody>
      </p:sp>
    </p:spTree>
    <p:extLst>
      <p:ext uri="{BB962C8B-B14F-4D97-AF65-F5344CB8AC3E}">
        <p14:creationId xmlns:p14="http://schemas.microsoft.com/office/powerpoint/2010/main" val="21809157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bwMode="auto">
          <a:noFill/>
          <a:ln>
            <a:solidFill>
              <a:srgbClr val="000000"/>
            </a:solidFill>
            <a:miter lim="800000"/>
            <a:headEnd/>
            <a:tailEnd/>
          </a:ln>
        </p:spPr>
      </p:sp>
      <p:sp>
        <p:nvSpPr>
          <p:cNvPr id="8909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68612"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54C2CD-C89D-42D0-BABA-A33622E387DE}" type="slidenum">
              <a:rPr lang="zh-CN" altLang="en-US" smtClean="0"/>
              <a:pPr fontAlgn="base">
                <a:spcBef>
                  <a:spcPct val="0"/>
                </a:spcBef>
                <a:spcAft>
                  <a:spcPct val="0"/>
                </a:spcAft>
                <a:defRPr/>
              </a:pPr>
              <a:t>68</a:t>
            </a:fld>
            <a:endParaRPr lang="zh-CN" altLang="en-US"/>
          </a:p>
        </p:txBody>
      </p:sp>
    </p:spTree>
    <p:extLst>
      <p:ext uri="{BB962C8B-B14F-4D97-AF65-F5344CB8AC3E}">
        <p14:creationId xmlns:p14="http://schemas.microsoft.com/office/powerpoint/2010/main" val="39517673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p:spPr>
      </p:sp>
      <p:sp>
        <p:nvSpPr>
          <p:cNvPr id="860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a:t>http://journaltool.asme.org/Content/AuthorResources.cfm</a:t>
            </a:r>
            <a:endParaRPr lang="zh-CN" altLang="en-US"/>
          </a:p>
        </p:txBody>
      </p:sp>
      <p:sp>
        <p:nvSpPr>
          <p:cNvPr id="6554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8B1595-9E51-4CD5-A3D3-0A9146B8181D}" type="slidenum">
              <a:rPr lang="zh-CN" altLang="en-US" smtClean="0"/>
              <a:pPr fontAlgn="base">
                <a:spcBef>
                  <a:spcPct val="0"/>
                </a:spcBef>
                <a:spcAft>
                  <a:spcPct val="0"/>
                </a:spcAft>
                <a:defRPr/>
              </a:pPr>
              <a:t>74</a:t>
            </a:fld>
            <a:endParaRPr lang="zh-CN" altLang="en-US"/>
          </a:p>
        </p:txBody>
      </p:sp>
    </p:spTree>
    <p:extLst>
      <p:ext uri="{BB962C8B-B14F-4D97-AF65-F5344CB8AC3E}">
        <p14:creationId xmlns:p14="http://schemas.microsoft.com/office/powerpoint/2010/main" val="1006891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14</a:t>
            </a:fld>
            <a:endParaRPr lang="zh-CN" altLang="en-US"/>
          </a:p>
        </p:txBody>
      </p:sp>
    </p:spTree>
    <p:extLst>
      <p:ext uri="{BB962C8B-B14F-4D97-AF65-F5344CB8AC3E}">
        <p14:creationId xmlns:p14="http://schemas.microsoft.com/office/powerpoint/2010/main" val="10587216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p:spPr>
      </p:sp>
      <p:sp>
        <p:nvSpPr>
          <p:cNvPr id="860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a:t>http://journaltool.asme.org/Content/AuthorResources.cfm</a:t>
            </a:r>
            <a:endParaRPr lang="zh-CN" altLang="en-US"/>
          </a:p>
        </p:txBody>
      </p:sp>
      <p:sp>
        <p:nvSpPr>
          <p:cNvPr id="6554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8B1595-9E51-4CD5-A3D3-0A9146B8181D}" type="slidenum">
              <a:rPr lang="zh-CN" altLang="en-US" smtClean="0"/>
              <a:pPr fontAlgn="base">
                <a:spcBef>
                  <a:spcPct val="0"/>
                </a:spcBef>
                <a:spcAft>
                  <a:spcPct val="0"/>
                </a:spcAft>
                <a:defRPr/>
              </a:pPr>
              <a:t>75</a:t>
            </a:fld>
            <a:endParaRPr lang="zh-CN" altLang="en-US"/>
          </a:p>
        </p:txBody>
      </p:sp>
    </p:spTree>
    <p:extLst>
      <p:ext uri="{BB962C8B-B14F-4D97-AF65-F5344CB8AC3E}">
        <p14:creationId xmlns:p14="http://schemas.microsoft.com/office/powerpoint/2010/main" val="42402221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p:spPr>
      </p:sp>
      <p:sp>
        <p:nvSpPr>
          <p:cNvPr id="860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CN"/>
              <a:t>http://journaltool.asme.org/Content/AuthorResources.cfm</a:t>
            </a:r>
            <a:endParaRPr lang="zh-CN" altLang="en-US"/>
          </a:p>
        </p:txBody>
      </p:sp>
      <p:sp>
        <p:nvSpPr>
          <p:cNvPr id="6554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8B1595-9E51-4CD5-A3D3-0A9146B8181D}" type="slidenum">
              <a:rPr lang="zh-CN" altLang="en-US" smtClean="0"/>
              <a:pPr fontAlgn="base">
                <a:spcBef>
                  <a:spcPct val="0"/>
                </a:spcBef>
                <a:spcAft>
                  <a:spcPct val="0"/>
                </a:spcAft>
                <a:defRPr/>
              </a:pPr>
              <a:t>76</a:t>
            </a:fld>
            <a:endParaRPr lang="zh-CN" altLang="en-US"/>
          </a:p>
        </p:txBody>
      </p:sp>
    </p:spTree>
    <p:extLst>
      <p:ext uri="{BB962C8B-B14F-4D97-AF65-F5344CB8AC3E}">
        <p14:creationId xmlns:p14="http://schemas.microsoft.com/office/powerpoint/2010/main" val="17333111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p:spPr>
      </p:sp>
      <p:sp>
        <p:nvSpPr>
          <p:cNvPr id="860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CN" altLang="en-US" dirty="0"/>
              <a:t>参加</a:t>
            </a:r>
            <a:r>
              <a:rPr lang="en-US" altLang="zh-CN" dirty="0"/>
              <a:t>ASME</a:t>
            </a:r>
            <a:r>
              <a:rPr lang="zh-CN" altLang="en-US"/>
              <a:t>学术</a:t>
            </a:r>
            <a:r>
              <a:rPr lang="zh-CN" altLang="en-US" smtClean="0"/>
              <a:t>会议、除了</a:t>
            </a:r>
            <a:r>
              <a:rPr lang="zh-CN" altLang="en-US" dirty="0"/>
              <a:t>能在更大的读者群中展示自己的阶段性</a:t>
            </a:r>
            <a:r>
              <a:rPr lang="zh-CN" altLang="en-US"/>
              <a:t>研究</a:t>
            </a:r>
            <a:r>
              <a:rPr lang="zh-CN" altLang="en-US" smtClean="0"/>
              <a:t>成果、结交</a:t>
            </a:r>
            <a:r>
              <a:rPr lang="zh-CN" altLang="en-US" dirty="0"/>
              <a:t>志同道合的</a:t>
            </a:r>
            <a:r>
              <a:rPr lang="zh-CN" altLang="en-US"/>
              <a:t>研究</a:t>
            </a:r>
            <a:r>
              <a:rPr lang="zh-CN" altLang="en-US" smtClean="0"/>
              <a:t>人员、还</a:t>
            </a:r>
            <a:r>
              <a:rPr lang="zh-CN" altLang="en-US" dirty="0"/>
              <a:t>能获得在</a:t>
            </a:r>
            <a:r>
              <a:rPr lang="en-US" altLang="zh-CN" dirty="0"/>
              <a:t>ASME</a:t>
            </a:r>
            <a:r>
              <a:rPr lang="zh-CN" altLang="en-US" dirty="0"/>
              <a:t>会议录发表全文的资格（非参会作者只能发表海报</a:t>
            </a:r>
            <a:r>
              <a:rPr lang="zh-CN" altLang="en-US"/>
              <a:t>或</a:t>
            </a:r>
            <a:r>
              <a:rPr lang="zh-CN" altLang="en-US" smtClean="0"/>
              <a:t>摘要、并且</a:t>
            </a:r>
            <a:r>
              <a:rPr lang="zh-CN" altLang="en-US" dirty="0"/>
              <a:t>不被</a:t>
            </a:r>
            <a:r>
              <a:rPr lang="en-US" altLang="zh-CN" dirty="0"/>
              <a:t>ASME</a:t>
            </a:r>
            <a:r>
              <a:rPr lang="en-US" altLang="zh-CN" baseline="0" dirty="0"/>
              <a:t> Digital Collection</a:t>
            </a:r>
            <a:r>
              <a:rPr lang="zh-CN" altLang="en-US" baseline="0" dirty="0"/>
              <a:t>收录</a:t>
            </a:r>
            <a:r>
              <a:rPr lang="zh-CN" altLang="en-US" dirty="0"/>
              <a:t>）</a:t>
            </a:r>
          </a:p>
        </p:txBody>
      </p:sp>
      <p:sp>
        <p:nvSpPr>
          <p:cNvPr id="6554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8B1595-9E51-4CD5-A3D3-0A9146B8181D}" type="slidenum">
              <a:rPr lang="zh-CN" altLang="en-US" smtClean="0"/>
              <a:pPr fontAlgn="base">
                <a:spcBef>
                  <a:spcPct val="0"/>
                </a:spcBef>
                <a:spcAft>
                  <a:spcPct val="0"/>
                </a:spcAft>
                <a:defRPr/>
              </a:pPr>
              <a:t>77</a:t>
            </a:fld>
            <a:endParaRPr lang="zh-CN" altLang="en-US"/>
          </a:p>
        </p:txBody>
      </p:sp>
    </p:spTree>
    <p:extLst>
      <p:ext uri="{BB962C8B-B14F-4D97-AF65-F5344CB8AC3E}">
        <p14:creationId xmlns:p14="http://schemas.microsoft.com/office/powerpoint/2010/main" val="2656258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p:spPr>
      </p:sp>
      <p:sp>
        <p:nvSpPr>
          <p:cNvPr id="860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6554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8B1595-9E51-4CD5-A3D3-0A9146B8181D}" type="slidenum">
              <a:rPr lang="zh-CN" altLang="en-US" smtClean="0"/>
              <a:pPr fontAlgn="base">
                <a:spcBef>
                  <a:spcPct val="0"/>
                </a:spcBef>
                <a:spcAft>
                  <a:spcPct val="0"/>
                </a:spcAft>
                <a:defRPr/>
              </a:pPr>
              <a:t>78</a:t>
            </a:fld>
            <a:endParaRPr lang="zh-CN" altLang="en-US"/>
          </a:p>
        </p:txBody>
      </p:sp>
    </p:spTree>
    <p:extLst>
      <p:ext uri="{BB962C8B-B14F-4D97-AF65-F5344CB8AC3E}">
        <p14:creationId xmlns:p14="http://schemas.microsoft.com/office/powerpoint/2010/main" val="40213859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p:spPr>
      </p:sp>
      <p:sp>
        <p:nvSpPr>
          <p:cNvPr id="860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6554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8B1595-9E51-4CD5-A3D3-0A9146B8181D}" type="slidenum">
              <a:rPr lang="zh-CN" altLang="en-US" smtClean="0"/>
              <a:pPr fontAlgn="base">
                <a:spcBef>
                  <a:spcPct val="0"/>
                </a:spcBef>
                <a:spcAft>
                  <a:spcPct val="0"/>
                </a:spcAft>
                <a:defRPr/>
              </a:pPr>
              <a:t>79</a:t>
            </a:fld>
            <a:endParaRPr lang="zh-CN" altLang="en-US"/>
          </a:p>
        </p:txBody>
      </p:sp>
    </p:spTree>
    <p:extLst>
      <p:ext uri="{BB962C8B-B14F-4D97-AF65-F5344CB8AC3E}">
        <p14:creationId xmlns:p14="http://schemas.microsoft.com/office/powerpoint/2010/main" val="40213859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
          <p:cNvSpPr>
            <a:spLocks noGrp="1" noRot="1" noChangeAspect="1" noTextEdit="1"/>
          </p:cNvSpPr>
          <p:nvPr>
            <p:ph type="sldImg"/>
          </p:nvPr>
        </p:nvSpPr>
        <p:spPr bwMode="auto">
          <a:noFill/>
          <a:ln>
            <a:solidFill>
              <a:srgbClr val="000000"/>
            </a:solidFill>
            <a:miter lim="800000"/>
            <a:headEnd/>
            <a:tailEnd/>
          </a:ln>
        </p:spPr>
      </p:sp>
      <p:sp>
        <p:nvSpPr>
          <p:cNvPr id="8601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65540"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8B1595-9E51-4CD5-A3D3-0A9146B8181D}" type="slidenum">
              <a:rPr lang="zh-CN" altLang="en-US" smtClean="0"/>
              <a:pPr fontAlgn="base">
                <a:spcBef>
                  <a:spcPct val="0"/>
                </a:spcBef>
                <a:spcAft>
                  <a:spcPct val="0"/>
                </a:spcAft>
                <a:defRPr/>
              </a:pPr>
              <a:t>80</a:t>
            </a:fld>
            <a:endParaRPr lang="zh-CN" altLang="en-US"/>
          </a:p>
        </p:txBody>
      </p:sp>
    </p:spTree>
    <p:extLst>
      <p:ext uri="{BB962C8B-B14F-4D97-AF65-F5344CB8AC3E}">
        <p14:creationId xmlns:p14="http://schemas.microsoft.com/office/powerpoint/2010/main" val="12646009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noFill/>
          <a:ln>
            <a:solidFill>
              <a:srgbClr val="000000"/>
            </a:solidFill>
            <a:miter lim="800000"/>
            <a:headEnd/>
            <a:tailEnd/>
          </a:ln>
        </p:spPr>
      </p:sp>
      <p:sp>
        <p:nvSpPr>
          <p:cNvPr id="90115"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6963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54C1F7-514A-4CE3-8F40-9B18B2AE926C}" type="slidenum">
              <a:rPr lang="zh-CN" altLang="en-US" smtClean="0"/>
              <a:pPr fontAlgn="base">
                <a:spcBef>
                  <a:spcPct val="0"/>
                </a:spcBef>
                <a:spcAft>
                  <a:spcPct val="0"/>
                </a:spcAft>
                <a:defRPr/>
              </a:pPr>
              <a:t>81</a:t>
            </a:fld>
            <a:endParaRPr lang="zh-CN" altLang="en-US"/>
          </a:p>
        </p:txBody>
      </p:sp>
    </p:spTree>
    <p:extLst>
      <p:ext uri="{BB962C8B-B14F-4D97-AF65-F5344CB8AC3E}">
        <p14:creationId xmlns:p14="http://schemas.microsoft.com/office/powerpoint/2010/main" val="37071393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F278EC-7F72-4285-8F6D-9EFB4323AF72}" type="slidenum">
              <a:rPr lang="en-US" altLang="zh-CN"/>
              <a:pPr/>
              <a:t>82</a:t>
            </a:fld>
            <a:endParaRPr lang="en-US" altLang="zh-CN"/>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981485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a:extLst>
              <a:ext uri="{FF2B5EF4-FFF2-40B4-BE49-F238E27FC236}">
                <a16:creationId xmlns:a16="http://schemas.microsoft.com/office/drawing/2014/main" id="{51F2A284-3FFC-42FF-A13C-03EACBA9C0A4}"/>
              </a:ext>
            </a:extLst>
          </p:cNvPr>
          <p:cNvSpPr>
            <a:spLocks noGrp="1" noRot="1" noChangeAspect="1" noChangeArrowheads="1" noTextEdit="1"/>
          </p:cNvSpPr>
          <p:nvPr>
            <p:ph type="sldImg"/>
          </p:nvPr>
        </p:nvSpPr>
        <p:spPr>
          <a:ln/>
        </p:spPr>
      </p:sp>
      <p:sp>
        <p:nvSpPr>
          <p:cNvPr id="69635" name="备注占位符 2">
            <a:extLst>
              <a:ext uri="{FF2B5EF4-FFF2-40B4-BE49-F238E27FC236}">
                <a16:creationId xmlns:a16="http://schemas.microsoft.com/office/drawing/2014/main" id="{EC01510D-802A-4B2D-B245-99E6CD9168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69636" name="灯片编号占位符 3">
            <a:extLst>
              <a:ext uri="{FF2B5EF4-FFF2-40B4-BE49-F238E27FC236}">
                <a16:creationId xmlns:a16="http://schemas.microsoft.com/office/drawing/2014/main" id="{1DCBD94E-2623-4739-9D56-E099C66EA3A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C2FA87-E641-4DA3-A728-678A95C512FC}" type="slidenum">
              <a:rPr lang="zh-CN" altLang="en-US" sz="1200" smtClean="0"/>
              <a:pPr/>
              <a:t>83</a:t>
            </a:fld>
            <a:endParaRPr lang="zh-CN"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15</a:t>
            </a:fld>
            <a:endParaRPr lang="zh-CN" altLang="en-US"/>
          </a:p>
        </p:txBody>
      </p:sp>
    </p:spTree>
    <p:extLst>
      <p:ext uri="{BB962C8B-B14F-4D97-AF65-F5344CB8AC3E}">
        <p14:creationId xmlns:p14="http://schemas.microsoft.com/office/powerpoint/2010/main" val="2123826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16</a:t>
            </a:fld>
            <a:endParaRPr lang="zh-CN" altLang="en-US"/>
          </a:p>
        </p:txBody>
      </p:sp>
    </p:spTree>
    <p:extLst>
      <p:ext uri="{BB962C8B-B14F-4D97-AF65-F5344CB8AC3E}">
        <p14:creationId xmlns:p14="http://schemas.microsoft.com/office/powerpoint/2010/main" val="3961743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p:spPr>
      </p:sp>
      <p:sp>
        <p:nvSpPr>
          <p:cNvPr id="5734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49156"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D5C7AE-085C-4A93-978A-3CF70858426C}" type="slidenum">
              <a:rPr lang="zh-CN" altLang="en-US" smtClean="0"/>
              <a:pPr fontAlgn="base">
                <a:spcBef>
                  <a:spcPct val="0"/>
                </a:spcBef>
                <a:spcAft>
                  <a:spcPct val="0"/>
                </a:spcAft>
                <a:defRPr/>
              </a:pPr>
              <a:t>17</a:t>
            </a:fld>
            <a:endParaRPr lang="zh-CN" altLang="en-US"/>
          </a:p>
        </p:txBody>
      </p:sp>
    </p:spTree>
    <p:extLst>
      <p:ext uri="{BB962C8B-B14F-4D97-AF65-F5344CB8AC3E}">
        <p14:creationId xmlns:p14="http://schemas.microsoft.com/office/powerpoint/2010/main" val="1643883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2024/1/26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2024/1/26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2024/1/26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2024/1/26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2024/1/26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2024/1/26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2024/1/26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2024/1/26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2024/1/26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2024/1/26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2024/1/26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2024/1/26</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asmedigitalcollection.asme.org/heattransf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asmedigitalcollection.asme.org/mechanicaldesign"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asmedigitalcollection.asme.org/appliedmechanicsreview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asmedigitalcollection.asme.org/appliedmechanic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asmedigitalcollection.asme.org/micronanomanufacturin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hyperlink" Target="https://asmedigitalcollection.asme.org/risk"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asmedigitalcollection.asme.org/nuclearengineering"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hyperlink" Target="https://asmedigitalcollection.asme.org/verification"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smedigitalcollection.asme.org/sustainablebuilding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hyperlink" Target="https://journaltool.asme.org/home/JournalDescriptions.cfm?JournalID=34&amp;Journal=JESBC"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journaltool.asme.org/home/JournalDescriptions.cfm?JournalID=37&amp;Journal=JAVS" TargetMode="External"/><Relationship Id="rId4" Type="http://schemas.openxmlformats.org/officeDocument/2006/relationships/hyperlink" Target="https://asmedigitalcollection.asme.org/autonomousvehicl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journaltool.asme.org/home/JournalDescriptions.cfm?JournalID=35&amp;Journal=ALDSC" TargetMode="External"/><Relationship Id="rId4" Type="http://schemas.openxmlformats.org/officeDocument/2006/relationships/hyperlink" Target="https://asmedigitalcollection.asme.org/lettersdynsy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smedigitalcollection.asme.org/openengineering"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hyperlink" Target="https://journaltool.asme.org/home/JournalDescriptions.cfm?JournalID=38&amp;Journal=AOJ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hyperlink" Target="https://doi.org/10.1115/1.2017-Dec-8"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doi.org/10.1115/1.2018-JUN-4" TargetMode="External"/><Relationship Id="rId5" Type="http://schemas.openxmlformats.org/officeDocument/2006/relationships/hyperlink" Target="https://doi.org/10.1115/1.2017-Oct-2" TargetMode="External"/><Relationship Id="rId4" Type="http://schemas.openxmlformats.org/officeDocument/2006/relationships/hyperlink" Target="https://asmedigitalcollection.asme.org/memagazineselect/article/139/10/38/380304/AI-and-the-Future-of-the-Machine-Design"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8" Type="http://schemas.openxmlformats.org/officeDocument/2006/relationships/hyperlink" Target="https://asmedigitalcollection.asme.org/IMECE/IMECE2022/volume/86663" TargetMode="External"/><Relationship Id="rId13" Type="http://schemas.openxmlformats.org/officeDocument/2006/relationships/hyperlink" Target="https://asmedigitalcollection.asme.org/IMECE/IMECE2022/volume/86717" TargetMode="External"/><Relationship Id="rId3" Type="http://schemas.openxmlformats.org/officeDocument/2006/relationships/image" Target="../media/image32.jpeg"/><Relationship Id="rId7" Type="http://schemas.openxmlformats.org/officeDocument/2006/relationships/hyperlink" Target="https://asmedigitalcollection.asme.org/IMECE/IMECE2022/volume/86656" TargetMode="External"/><Relationship Id="rId12" Type="http://schemas.openxmlformats.org/officeDocument/2006/relationships/hyperlink" Target="https://asmedigitalcollection.asme.org/IMECE/IMECE2022/volume/86700"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asmedigitalcollection.asme.org/IMECE/IMECE2022/volume/86649" TargetMode="External"/><Relationship Id="rId11" Type="http://schemas.openxmlformats.org/officeDocument/2006/relationships/hyperlink" Target="https://asmedigitalcollection.asme.org/IMECE/IMECE2022/volume/86694" TargetMode="External"/><Relationship Id="rId5" Type="http://schemas.openxmlformats.org/officeDocument/2006/relationships/hyperlink" Target="https://asmedigitalcollection.asme.org/IMECE/IMECE2022/volume/86632" TargetMode="External"/><Relationship Id="rId10" Type="http://schemas.openxmlformats.org/officeDocument/2006/relationships/hyperlink" Target="https://asmedigitalcollection.asme.org/IMECE/IMECE2022/volume/86687" TargetMode="External"/><Relationship Id="rId4" Type="http://schemas.openxmlformats.org/officeDocument/2006/relationships/hyperlink" Target="https://asmedigitalcollection.asme.org/IMECE/IMECE2022/volume/86625" TargetMode="External"/><Relationship Id="rId9" Type="http://schemas.openxmlformats.org/officeDocument/2006/relationships/hyperlink" Target="https://asmedigitalcollection.asme.org/IMECE/IMECE2022/volume/86670" TargetMode="External"/><Relationship Id="rId1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s://asmedigitalcollection.asme.org/ebooks/book/157/The-Elements-of-Mechanical-Design?searchresult=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hyperlink" Target="https://asmestandardscollection.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hyperlink" Target="http://asmedigitalcollection.asme.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asmedigitalcollection.asme.org/" TargetMode="External"/><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asmedigitalcollection.asme.org/journals"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hyperlink" Target="journaltool.asme.or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1.xml.rels><?xml version="1.0" encoding="UTF-8" standalone="yes"?>
<Relationships xmlns="http://schemas.openxmlformats.org/package/2006/relationships"><Relationship Id="rId3" Type="http://schemas.openxmlformats.org/officeDocument/2006/relationships/hyperlink" Target="http://asmedigitalcollection.asme.org/"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hyperlink" Target="http://asmestandardscollection.org/" TargetMode="External"/><Relationship Id="rId4" Type="http://schemas.openxmlformats.org/officeDocument/2006/relationships/hyperlink" Target="http://www.igroup.com.cn/"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www.igroup.com.cn/"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descr="PPT模板.jpg"/>
          <p:cNvPicPr>
            <a:picLocks noGrp="1" noChangeAspect="1"/>
          </p:cNvPicPr>
          <p:nvPr>
            <p:ph idx="1"/>
          </p:nvPr>
        </p:nvPicPr>
        <p:blipFill>
          <a:blip r:embed="rId2" cstate="print"/>
          <a:stretch>
            <a:fillRect/>
          </a:stretch>
        </p:blipFill>
        <p:spPr>
          <a:xfrm>
            <a:off x="0" y="-24"/>
            <a:ext cx="9144000" cy="6857798"/>
          </a:xfrm>
        </p:spPr>
      </p:pic>
      <p:sp>
        <p:nvSpPr>
          <p:cNvPr id="2" name="标题 1"/>
          <p:cNvSpPr>
            <a:spLocks noGrp="1"/>
          </p:cNvSpPr>
          <p:nvPr>
            <p:ph type="title"/>
          </p:nvPr>
        </p:nvSpPr>
        <p:spPr>
          <a:xfrm>
            <a:off x="2627784" y="2507716"/>
            <a:ext cx="6516216" cy="1857388"/>
          </a:xfrm>
          <a:solidFill>
            <a:schemeClr val="bg1">
              <a:alpha val="50000"/>
            </a:schemeClr>
          </a:solidFill>
        </p:spPr>
        <p:txBody>
          <a:bodyPr>
            <a:normAutofit fontScale="90000"/>
          </a:bodyPr>
          <a:lstStyle/>
          <a:p>
            <a:pPr>
              <a:lnSpc>
                <a:spcPct val="150000"/>
              </a:lnSpc>
            </a:pPr>
            <a:r>
              <a:rPr lang="en-US" altLang="zh-CN" sz="3200" b="1" kern="0" dirty="0">
                <a:latin typeface="微软雅黑" pitchFamily="34" charset="-122"/>
                <a:ea typeface="微软雅黑" pitchFamily="34" charset="-122"/>
              </a:rPr>
              <a:t>ASME</a:t>
            </a:r>
            <a:r>
              <a:rPr lang="zh-CN" altLang="en-US" sz="3200" b="1" kern="0" dirty="0">
                <a:latin typeface="微软雅黑" pitchFamily="34" charset="-122"/>
                <a:ea typeface="微软雅黑" pitchFamily="34" charset="-122"/>
              </a:rPr>
              <a:t>（美国机械工程师学会）数据库</a:t>
            </a:r>
            <a:r>
              <a:rPr lang="en-US" altLang="zh-CN" sz="3200" b="1" kern="0" dirty="0">
                <a:latin typeface="微软雅黑" pitchFamily="34" charset="-122"/>
                <a:ea typeface="微软雅黑" pitchFamily="34" charset="-122"/>
              </a:rPr>
              <a:t/>
            </a:r>
            <a:br>
              <a:rPr lang="en-US" altLang="zh-CN" sz="3200" b="1" kern="0" dirty="0">
                <a:latin typeface="微软雅黑" pitchFamily="34" charset="-122"/>
                <a:ea typeface="微软雅黑" pitchFamily="34" charset="-122"/>
              </a:rPr>
            </a:br>
            <a:r>
              <a:rPr lang="zh-CN" altLang="en-US" sz="3200" b="1" kern="0" dirty="0">
                <a:latin typeface="微软雅黑" pitchFamily="34" charset="-122"/>
                <a:ea typeface="微软雅黑" pitchFamily="34" charset="-122"/>
              </a:rPr>
              <a:t>使用指南</a:t>
            </a:r>
            <a:endParaRPr lang="zh-CN" altLang="en-US" sz="3200"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a:spLocks noChangeArrowheads="1"/>
          </p:cNvSpPr>
          <p:nvPr/>
        </p:nvSpPr>
        <p:spPr bwMode="auto">
          <a:xfrm>
            <a:off x="755576" y="2564904"/>
            <a:ext cx="7824862" cy="3336619"/>
          </a:xfrm>
          <a:prstGeom prst="rect">
            <a:avLst/>
          </a:prstGeom>
          <a:noFill/>
          <a:ln w="9525">
            <a:noFill/>
            <a:miter lim="800000"/>
            <a:headEnd/>
            <a:tailEnd/>
          </a:ln>
        </p:spPr>
        <p:txBody>
          <a:bodyPr wrap="square">
            <a:spAutoFit/>
          </a:bodyPr>
          <a:lstStyle/>
          <a:p>
            <a:pPr>
              <a:lnSpc>
                <a:spcPct val="150000"/>
              </a:lnSpc>
              <a:spcAft>
                <a:spcPts val="600"/>
              </a:spcAft>
            </a:pPr>
            <a:r>
              <a:rPr lang="en-US" altLang="zh-CN" dirty="0">
                <a:latin typeface="微软雅黑" pitchFamily="34" charset="-122"/>
                <a:ea typeface="微软雅黑" pitchFamily="34" charset="-122"/>
              </a:rPr>
              <a:t>1.</a:t>
            </a:r>
            <a:r>
              <a:rPr lang="zh-CN" altLang="en-US" dirty="0">
                <a:latin typeface="微软雅黑" pitchFamily="34" charset="-122"/>
                <a:ea typeface="微软雅黑" pitchFamily="34" charset="-122"/>
              </a:rPr>
              <a:t> 基础工程</a:t>
            </a:r>
            <a:endParaRPr lang="en-US" altLang="zh-CN" dirty="0">
              <a:latin typeface="微软雅黑" pitchFamily="34" charset="-122"/>
              <a:ea typeface="微软雅黑" pitchFamily="34" charset="-122"/>
            </a:endParaRPr>
          </a:p>
          <a:p>
            <a:pPr>
              <a:lnSpc>
                <a:spcPct val="150000"/>
              </a:lnSpc>
              <a:spcAft>
                <a:spcPts val="600"/>
              </a:spcAft>
            </a:pPr>
            <a:r>
              <a:rPr lang="zh-CN" altLang="en-US">
                <a:latin typeface="微软雅黑" pitchFamily="34" charset="-122"/>
                <a:ea typeface="微软雅黑" pitchFamily="34" charset="-122"/>
              </a:rPr>
              <a:t>能量</a:t>
            </a:r>
            <a:r>
              <a:rPr lang="zh-CN" altLang="en-US" smtClean="0">
                <a:latin typeface="微软雅黑" pitchFamily="34" charset="-122"/>
                <a:ea typeface="微软雅黑" pitchFamily="34" charset="-122"/>
              </a:rPr>
              <a:t>转换、能源、环境、运输、一般工程学、材料</a:t>
            </a:r>
            <a:r>
              <a:rPr lang="zh-CN" altLang="en-US" dirty="0">
                <a:latin typeface="微软雅黑" pitchFamily="34" charset="-122"/>
                <a:ea typeface="微软雅黑" pitchFamily="34" charset="-122"/>
              </a:rPr>
              <a:t>和结构</a:t>
            </a:r>
            <a:endParaRPr lang="en-US" altLang="zh-CN" dirty="0">
              <a:latin typeface="微软雅黑" pitchFamily="34" charset="-122"/>
              <a:ea typeface="微软雅黑" pitchFamily="34" charset="-122"/>
            </a:endParaRPr>
          </a:p>
          <a:p>
            <a:pPr>
              <a:lnSpc>
                <a:spcPct val="150000"/>
              </a:lnSpc>
              <a:spcAft>
                <a:spcPts val="600"/>
              </a:spcAft>
            </a:pPr>
            <a:r>
              <a:rPr lang="en-US" altLang="zh-CN" dirty="0">
                <a:latin typeface="微软雅黑" pitchFamily="34" charset="-122"/>
                <a:ea typeface="微软雅黑" pitchFamily="34" charset="-122"/>
              </a:rPr>
              <a:t>2. </a:t>
            </a:r>
            <a:r>
              <a:rPr lang="zh-CN" altLang="en-US" dirty="0">
                <a:latin typeface="微软雅黑" pitchFamily="34" charset="-122"/>
                <a:ea typeface="微软雅黑" pitchFamily="34" charset="-122"/>
              </a:rPr>
              <a:t>制造工程</a:t>
            </a:r>
            <a:endParaRPr lang="en-US" altLang="zh-CN" dirty="0">
              <a:latin typeface="微软雅黑" pitchFamily="34" charset="-122"/>
              <a:ea typeface="微软雅黑" pitchFamily="34" charset="-122"/>
            </a:endParaRPr>
          </a:p>
          <a:p>
            <a:pPr>
              <a:lnSpc>
                <a:spcPct val="150000"/>
              </a:lnSpc>
              <a:spcAft>
                <a:spcPts val="600"/>
              </a:spcAft>
            </a:pPr>
            <a:r>
              <a:rPr lang="zh-CN" altLang="en-US">
                <a:latin typeface="微软雅黑" pitchFamily="34" charset="-122"/>
                <a:ea typeface="微软雅黑" pitchFamily="34" charset="-122"/>
              </a:rPr>
              <a:t>材料</a:t>
            </a:r>
            <a:r>
              <a:rPr lang="zh-CN" altLang="en-US" smtClean="0">
                <a:latin typeface="微软雅黑" pitchFamily="34" charset="-122"/>
                <a:ea typeface="微软雅黑" pitchFamily="34" charset="-122"/>
              </a:rPr>
              <a:t>储运、设备</a:t>
            </a:r>
            <a:r>
              <a:rPr lang="zh-CN" altLang="en-US" dirty="0">
                <a:latin typeface="微软雅黑" pitchFamily="34" charset="-122"/>
                <a:ea typeface="微软雅黑" pitchFamily="34" charset="-122"/>
              </a:rPr>
              <a:t>工程</a:t>
            </a:r>
            <a:r>
              <a:rPr lang="zh-CN" altLang="en-US">
                <a:latin typeface="微软雅黑" pitchFamily="34" charset="-122"/>
                <a:ea typeface="微软雅黑" pitchFamily="34" charset="-122"/>
              </a:rPr>
              <a:t>和</a:t>
            </a:r>
            <a:r>
              <a:rPr lang="zh-CN" altLang="en-US" smtClean="0">
                <a:latin typeface="微软雅黑" pitchFamily="34" charset="-122"/>
                <a:ea typeface="微软雅黑" pitchFamily="34" charset="-122"/>
              </a:rPr>
              <a:t>维护、加工产业、制造工程、纺织</a:t>
            </a:r>
            <a:r>
              <a:rPr lang="zh-CN" altLang="en-US" dirty="0">
                <a:latin typeface="微软雅黑" pitchFamily="34" charset="-122"/>
                <a:ea typeface="微软雅黑" pitchFamily="34" charset="-122"/>
              </a:rPr>
              <a:t>工程</a:t>
            </a:r>
            <a:endParaRPr lang="en-US" altLang="zh-CN" dirty="0">
              <a:latin typeface="微软雅黑" pitchFamily="34" charset="-122"/>
              <a:ea typeface="微软雅黑" pitchFamily="34" charset="-122"/>
            </a:endParaRPr>
          </a:p>
          <a:p>
            <a:pPr>
              <a:lnSpc>
                <a:spcPct val="150000"/>
              </a:lnSpc>
              <a:spcAft>
                <a:spcPts val="600"/>
              </a:spcAft>
            </a:pPr>
            <a:r>
              <a:rPr lang="en-US" altLang="zh-CN" dirty="0">
                <a:latin typeface="微软雅黑" pitchFamily="34" charset="-122"/>
                <a:ea typeface="微软雅黑" pitchFamily="34" charset="-122"/>
              </a:rPr>
              <a:t>3.</a:t>
            </a:r>
            <a:r>
              <a:rPr lang="zh-CN" altLang="en-US" dirty="0">
                <a:latin typeface="微软雅黑" pitchFamily="34" charset="-122"/>
                <a:ea typeface="微软雅黑" pitchFamily="34" charset="-122"/>
              </a:rPr>
              <a:t> 系统</a:t>
            </a:r>
            <a:r>
              <a:rPr lang="en-US" altLang="zh-CN" dirty="0">
                <a:latin typeface="微软雅黑" pitchFamily="34" charset="-122"/>
                <a:ea typeface="微软雅黑" pitchFamily="34" charset="-122"/>
              </a:rPr>
              <a:t>&amp;</a:t>
            </a:r>
            <a:r>
              <a:rPr lang="zh-CN" altLang="en-US" dirty="0">
                <a:latin typeface="微软雅黑" pitchFamily="34" charset="-122"/>
                <a:ea typeface="微软雅黑" pitchFamily="34" charset="-122"/>
              </a:rPr>
              <a:t>设计</a:t>
            </a:r>
            <a:endParaRPr lang="en-US" altLang="zh-CN" dirty="0">
              <a:latin typeface="微软雅黑" pitchFamily="34" charset="-122"/>
              <a:ea typeface="微软雅黑" pitchFamily="34" charset="-122"/>
            </a:endParaRPr>
          </a:p>
          <a:p>
            <a:pPr>
              <a:lnSpc>
                <a:spcPct val="150000"/>
              </a:lnSpc>
              <a:spcAft>
                <a:spcPts val="600"/>
              </a:spcAft>
            </a:pPr>
            <a:r>
              <a:rPr lang="zh-CN" altLang="en-US" dirty="0">
                <a:latin typeface="微软雅黑" pitchFamily="34" charset="-122"/>
                <a:ea typeface="微软雅黑" pitchFamily="34" charset="-122"/>
              </a:rPr>
              <a:t>计算机在工程中</a:t>
            </a:r>
            <a:r>
              <a:rPr lang="zh-CN" altLang="en-US">
                <a:latin typeface="微软雅黑" pitchFamily="34" charset="-122"/>
                <a:ea typeface="微软雅黑" pitchFamily="34" charset="-122"/>
              </a:rPr>
              <a:t>的</a:t>
            </a:r>
            <a:r>
              <a:rPr lang="zh-CN" altLang="en-US" smtClean="0">
                <a:latin typeface="微软雅黑" pitchFamily="34" charset="-122"/>
                <a:ea typeface="微软雅黑" pitchFamily="34" charset="-122"/>
              </a:rPr>
              <a:t>应用、信息</a:t>
            </a:r>
            <a:r>
              <a:rPr lang="zh-CN" altLang="en-US" dirty="0">
                <a:latin typeface="微软雅黑" pitchFamily="34" charset="-122"/>
                <a:ea typeface="微软雅黑" pitchFamily="34" charset="-122"/>
              </a:rPr>
              <a:t>存储和</a:t>
            </a:r>
            <a:r>
              <a:rPr lang="zh-CN" altLang="en-US">
                <a:latin typeface="微软雅黑" pitchFamily="34" charset="-122"/>
                <a:ea typeface="微软雅黑" pitchFamily="34" charset="-122"/>
              </a:rPr>
              <a:t>处理</a:t>
            </a:r>
            <a:r>
              <a:rPr lang="zh-CN" altLang="en-US" smtClean="0">
                <a:latin typeface="微软雅黑" pitchFamily="34" charset="-122"/>
                <a:ea typeface="微软雅黑" pitchFamily="34" charset="-122"/>
              </a:rPr>
              <a:t>系统、设计工程、动力系统</a:t>
            </a:r>
            <a:r>
              <a:rPr lang="zh-CN" altLang="en-US">
                <a:latin typeface="微软雅黑" pitchFamily="34" charset="-122"/>
                <a:ea typeface="微软雅黑" pitchFamily="34" charset="-122"/>
              </a:rPr>
              <a:t>和</a:t>
            </a:r>
            <a:r>
              <a:rPr lang="zh-CN" altLang="en-US" smtClean="0">
                <a:latin typeface="微软雅黑" pitchFamily="34" charset="-122"/>
                <a:ea typeface="微软雅黑" pitchFamily="34" charset="-122"/>
              </a:rPr>
              <a:t>控制、电气</a:t>
            </a:r>
            <a:r>
              <a:rPr lang="zh-CN" altLang="en-US" dirty="0">
                <a:latin typeface="微软雅黑" pitchFamily="34" charset="-122"/>
                <a:ea typeface="微软雅黑" pitchFamily="34" charset="-122"/>
              </a:rPr>
              <a:t>和</a:t>
            </a:r>
            <a:r>
              <a:rPr lang="zh-CN" altLang="en-US">
                <a:latin typeface="微软雅黑" pitchFamily="34" charset="-122"/>
                <a:ea typeface="微软雅黑" pitchFamily="34" charset="-122"/>
              </a:rPr>
              <a:t>电子</a:t>
            </a:r>
            <a:r>
              <a:rPr lang="zh-CN" altLang="en-US" smtClean="0">
                <a:latin typeface="微软雅黑" pitchFamily="34" charset="-122"/>
                <a:ea typeface="微软雅黑" pitchFamily="34" charset="-122"/>
              </a:rPr>
              <a:t>封装、机电一体化、流体</a:t>
            </a:r>
            <a:r>
              <a:rPr lang="zh-CN" altLang="en-US" dirty="0">
                <a:latin typeface="微软雅黑" pitchFamily="34" charset="-122"/>
                <a:ea typeface="微软雅黑" pitchFamily="34" charset="-122"/>
              </a:rPr>
              <a:t>动力系统</a:t>
            </a:r>
            <a:endParaRPr lang="en-US" altLang="zh-CN" dirty="0">
              <a:latin typeface="微软雅黑" pitchFamily="34" charset="-122"/>
              <a:ea typeface="微软雅黑" pitchFamily="34" charset="-122"/>
            </a:endParaRPr>
          </a:p>
        </p:txBody>
      </p:sp>
      <p:sp>
        <p:nvSpPr>
          <p:cNvPr id="7" name="Content Placeholder 2"/>
          <p:cNvSpPr txBox="1">
            <a:spLocks/>
          </p:cNvSpPr>
          <p:nvPr/>
        </p:nvSpPr>
        <p:spPr bwMode="auto">
          <a:xfrm>
            <a:off x="754335" y="2060848"/>
            <a:ext cx="7058025" cy="504056"/>
          </a:xfrm>
          <a:prstGeom prst="rect">
            <a:avLst/>
          </a:prstGeom>
          <a:noFill/>
          <a:ln w="9525">
            <a:noFill/>
            <a:miter lim="800000"/>
            <a:headEnd/>
            <a:tailEnd/>
          </a:ln>
        </p:spPr>
        <p:txBody>
          <a:bodyPr/>
          <a:lstStyle/>
          <a:p>
            <a:pPr marL="342900" indent="-342900" fontAlgn="auto">
              <a:spcBef>
                <a:spcPts val="1200"/>
              </a:spcBef>
              <a:spcAft>
                <a:spcPts val="0"/>
              </a:spcAft>
              <a:buFont typeface="Wingdings" pitchFamily="2" charset="2"/>
              <a:buChar char="p"/>
              <a:defRPr/>
            </a:pPr>
            <a:r>
              <a:rPr lang="zh-CN" altLang="en-US" dirty="0">
                <a:latin typeface="微软雅黑" pitchFamily="34" charset="-122"/>
                <a:ea typeface="微软雅黑" pitchFamily="34" charset="-122"/>
              </a:rPr>
              <a:t>涵盖话题</a:t>
            </a:r>
            <a:endParaRPr lang="en-US" altLang="zh-CN" dirty="0">
              <a:latin typeface="微软雅黑" pitchFamily="34" charset="-122"/>
              <a:ea typeface="微软雅黑" pitchFamily="34" charset="-122"/>
            </a:endParaRPr>
          </a:p>
        </p:txBody>
      </p:sp>
      <p:sp>
        <p:nvSpPr>
          <p:cNvPr id="5" name="Title 1"/>
          <p:cNvSpPr txBox="1">
            <a:spLocks/>
          </p:cNvSpPr>
          <p:nvPr/>
        </p:nvSpPr>
        <p:spPr bwMode="auto">
          <a:xfrm>
            <a:off x="671513" y="1095648"/>
            <a:ext cx="7908925"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期刊</a:t>
            </a:r>
            <a:endParaRPr lang="en-US" altLang="zh-CN" sz="4400" dirty="0">
              <a:latin typeface="微软雅黑" pitchFamily="34" charset="-122"/>
              <a:ea typeface="微软雅黑" pitchFamily="34" charset="-122"/>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71513" y="1095648"/>
            <a:ext cx="7908925"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期刊</a:t>
            </a:r>
            <a:endParaRPr lang="en-US" altLang="zh-CN" sz="4400" dirty="0">
              <a:latin typeface="微软雅黑" pitchFamily="34" charset="-122"/>
              <a:ea typeface="微软雅黑" pitchFamily="34" charset="-122"/>
            </a:endParaRPr>
          </a:p>
        </p:txBody>
      </p:sp>
      <p:graphicFrame>
        <p:nvGraphicFramePr>
          <p:cNvPr id="8" name="图表 7">
            <a:extLst>
              <a:ext uri="{FF2B5EF4-FFF2-40B4-BE49-F238E27FC236}">
                <a16:creationId xmlns:a16="http://schemas.microsoft.com/office/drawing/2014/main" id="{0DF4C92F-9EF3-4952-A270-FD100F21B53E}"/>
              </a:ext>
            </a:extLst>
          </p:cNvPr>
          <p:cNvGraphicFramePr/>
          <p:nvPr>
            <p:extLst>
              <p:ext uri="{D42A27DB-BD31-4B8C-83A1-F6EECF244321}">
                <p14:modId xmlns:p14="http://schemas.microsoft.com/office/powerpoint/2010/main" val="4176433356"/>
              </p:ext>
            </p:extLst>
          </p:nvPr>
        </p:nvGraphicFramePr>
        <p:xfrm>
          <a:off x="2987824" y="1196752"/>
          <a:ext cx="5890041" cy="5112434"/>
        </p:xfrm>
        <a:graphic>
          <a:graphicData uri="http://schemas.openxmlformats.org/drawingml/2006/chart">
            <c:chart xmlns:c="http://schemas.openxmlformats.org/drawingml/2006/chart" xmlns:r="http://schemas.openxmlformats.org/officeDocument/2006/relationships" r:id="rId3"/>
          </a:graphicData>
        </a:graphic>
      </p:graphicFrame>
      <p:sp>
        <p:nvSpPr>
          <p:cNvPr id="9" name="矩形 8">
            <a:extLst>
              <a:ext uri="{FF2B5EF4-FFF2-40B4-BE49-F238E27FC236}">
                <a16:creationId xmlns:a16="http://schemas.microsoft.com/office/drawing/2014/main" id="{EBA5B7F4-9BE5-46AA-869F-A1DF223516A5}"/>
              </a:ext>
            </a:extLst>
          </p:cNvPr>
          <p:cNvSpPr/>
          <p:nvPr/>
        </p:nvSpPr>
        <p:spPr>
          <a:xfrm>
            <a:off x="419532" y="2204864"/>
            <a:ext cx="2520280" cy="3929537"/>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en-US" dirty="0">
                <a:latin typeface="微软雅黑" panose="020B0503020204020204" pitchFamily="34" charset="-122"/>
                <a:ea typeface="微软雅黑" panose="020B0503020204020204" pitchFamily="34" charset="-122"/>
              </a:rPr>
              <a:t>研究主题概览</a:t>
            </a:r>
            <a:endParaRPr lang="en-US" altLang="zh-CN" sz="1500" dirty="0">
              <a:latin typeface="微软雅黑" panose="020B0503020204020204" pitchFamily="34" charset="-122"/>
              <a:ea typeface="微软雅黑" panose="020B0503020204020204" pitchFamily="34" charset="-122"/>
            </a:endParaRPr>
          </a:p>
          <a:p>
            <a:pPr marL="457200" indent="-457200">
              <a:lnSpc>
                <a:spcPct val="150000"/>
              </a:lnSpc>
              <a:buFont typeface="+mj-ea"/>
              <a:buAutoNum type="circleNumDbPlain"/>
            </a:pPr>
            <a:r>
              <a:rPr lang="zh-CN" altLang="en-US" sz="1500" dirty="0">
                <a:latin typeface="微软雅黑" panose="020B0503020204020204" pitchFamily="34" charset="-122"/>
                <a:ea typeface="微软雅黑" panose="020B0503020204020204" pitchFamily="34" charset="-122"/>
              </a:rPr>
              <a:t>有限元法（工程计算）</a:t>
            </a:r>
            <a:endParaRPr lang="en-US" altLang="zh-CN" sz="1500" dirty="0">
              <a:latin typeface="微软雅黑" panose="020B0503020204020204" pitchFamily="34" charset="-122"/>
              <a:ea typeface="微软雅黑" panose="020B0503020204020204" pitchFamily="34" charset="-122"/>
            </a:endParaRPr>
          </a:p>
          <a:p>
            <a:pPr marL="457200" indent="-457200">
              <a:lnSpc>
                <a:spcPct val="150000"/>
              </a:lnSpc>
              <a:buFont typeface="+mj-ea"/>
              <a:buAutoNum type="circleNumDbPlain"/>
            </a:pPr>
            <a:r>
              <a:rPr lang="zh-CN" altLang="en-US" sz="1500" dirty="0">
                <a:latin typeface="微软雅黑" panose="020B0503020204020204" pitchFamily="34" charset="-122"/>
                <a:ea typeface="微软雅黑" panose="020B0503020204020204" pitchFamily="34" charset="-122"/>
              </a:rPr>
              <a:t>数学模型</a:t>
            </a:r>
            <a:endParaRPr lang="en-US" altLang="zh-CN" sz="1500" dirty="0">
              <a:latin typeface="微软雅黑" panose="020B0503020204020204" pitchFamily="34" charset="-122"/>
              <a:ea typeface="微软雅黑" panose="020B0503020204020204" pitchFamily="34" charset="-122"/>
            </a:endParaRPr>
          </a:p>
          <a:p>
            <a:pPr marL="457200" indent="-457200">
              <a:lnSpc>
                <a:spcPct val="150000"/>
              </a:lnSpc>
              <a:buFont typeface="+mj-ea"/>
              <a:buAutoNum type="circleNumDbPlain"/>
            </a:pPr>
            <a:r>
              <a:rPr lang="zh-CN" altLang="en-US" sz="1500" dirty="0">
                <a:latin typeface="微软雅黑" panose="020B0503020204020204" pitchFamily="34" charset="-122"/>
                <a:ea typeface="微软雅黑" panose="020B0503020204020204" pitchFamily="34" charset="-122"/>
              </a:rPr>
              <a:t>热传导</a:t>
            </a:r>
            <a:endParaRPr lang="en-US" altLang="zh-CN" sz="1500" dirty="0">
              <a:latin typeface="微软雅黑" panose="020B0503020204020204" pitchFamily="34" charset="-122"/>
              <a:ea typeface="微软雅黑" panose="020B0503020204020204" pitchFamily="34" charset="-122"/>
            </a:endParaRPr>
          </a:p>
          <a:p>
            <a:pPr marL="457200" indent="-457200">
              <a:lnSpc>
                <a:spcPct val="150000"/>
              </a:lnSpc>
              <a:buFont typeface="+mj-ea"/>
              <a:buAutoNum type="circleNumDbPlain"/>
            </a:pPr>
            <a:r>
              <a:rPr lang="zh-CN" altLang="en-US" sz="1500" dirty="0">
                <a:latin typeface="微软雅黑" panose="020B0503020204020204" pitchFamily="34" charset="-122"/>
                <a:ea typeface="微软雅黑" panose="020B0503020204020204" pitchFamily="34" charset="-122"/>
              </a:rPr>
              <a:t>计算机模拟</a:t>
            </a:r>
            <a:endParaRPr lang="en-US" altLang="zh-CN" sz="1500" dirty="0">
              <a:latin typeface="微软雅黑" panose="020B0503020204020204" pitchFamily="34" charset="-122"/>
              <a:ea typeface="微软雅黑" panose="020B0503020204020204" pitchFamily="34" charset="-122"/>
            </a:endParaRPr>
          </a:p>
          <a:p>
            <a:pPr marL="457200" indent="-457200">
              <a:lnSpc>
                <a:spcPct val="150000"/>
              </a:lnSpc>
              <a:buFont typeface="+mj-ea"/>
              <a:buAutoNum type="circleNumDbPlain"/>
            </a:pPr>
            <a:r>
              <a:rPr lang="zh-CN" altLang="en-US" sz="1500" dirty="0">
                <a:latin typeface="微软雅黑" panose="020B0503020204020204" pitchFamily="34" charset="-122"/>
                <a:ea typeface="微软雅黑" panose="020B0503020204020204" pitchFamily="34" charset="-122"/>
              </a:rPr>
              <a:t>流体动力学</a:t>
            </a:r>
            <a:endParaRPr lang="en-US" altLang="zh-CN" sz="1500" dirty="0">
              <a:latin typeface="微软雅黑" panose="020B0503020204020204" pitchFamily="34" charset="-122"/>
              <a:ea typeface="微软雅黑" panose="020B0503020204020204" pitchFamily="34" charset="-122"/>
            </a:endParaRPr>
          </a:p>
          <a:p>
            <a:pPr marL="457200" indent="-457200">
              <a:lnSpc>
                <a:spcPct val="150000"/>
              </a:lnSpc>
              <a:buFont typeface="+mj-ea"/>
              <a:buAutoNum type="circleNumDbPlain"/>
            </a:pPr>
            <a:r>
              <a:rPr lang="zh-CN" altLang="en-US" sz="1500" dirty="0">
                <a:latin typeface="微软雅黑" panose="020B0503020204020204" pitchFamily="34" charset="-122"/>
                <a:ea typeface="微软雅黑" panose="020B0503020204020204" pitchFamily="34" charset="-122"/>
              </a:rPr>
              <a:t>雷诺数（流体形态）</a:t>
            </a:r>
            <a:endParaRPr lang="en-US" altLang="zh-CN" sz="1500" dirty="0">
              <a:latin typeface="微软雅黑" panose="020B0503020204020204" pitchFamily="34" charset="-122"/>
              <a:ea typeface="微软雅黑" panose="020B0503020204020204" pitchFamily="34" charset="-122"/>
            </a:endParaRPr>
          </a:p>
          <a:p>
            <a:pPr marL="457200" indent="-457200">
              <a:lnSpc>
                <a:spcPct val="150000"/>
              </a:lnSpc>
              <a:buFont typeface="+mj-ea"/>
              <a:buAutoNum type="circleNumDbPlain"/>
            </a:pPr>
            <a:r>
              <a:rPr lang="zh-CN" altLang="en-US" sz="1500" dirty="0">
                <a:latin typeface="微软雅黑" panose="020B0503020204020204" pitchFamily="34" charset="-122"/>
                <a:ea typeface="微软雅黑" panose="020B0503020204020204" pitchFamily="34" charset="-122"/>
              </a:rPr>
              <a:t>优化</a:t>
            </a:r>
            <a:endParaRPr lang="en-US" altLang="zh-CN" sz="1500" dirty="0">
              <a:latin typeface="微软雅黑" panose="020B0503020204020204" pitchFamily="34" charset="-122"/>
              <a:ea typeface="微软雅黑" panose="020B0503020204020204" pitchFamily="34" charset="-122"/>
            </a:endParaRPr>
          </a:p>
          <a:p>
            <a:pPr marL="457200" indent="-457200">
              <a:lnSpc>
                <a:spcPct val="150000"/>
              </a:lnSpc>
              <a:buFont typeface="+mj-ea"/>
              <a:buAutoNum type="circleNumDbPlain"/>
            </a:pPr>
            <a:r>
              <a:rPr lang="zh-CN" altLang="en-US" sz="1500" dirty="0">
                <a:latin typeface="微软雅黑" panose="020B0503020204020204" pitchFamily="34" charset="-122"/>
                <a:ea typeface="微软雅黑" panose="020B0503020204020204" pitchFamily="34" charset="-122"/>
              </a:rPr>
              <a:t>燃气涡轮</a:t>
            </a:r>
            <a:endParaRPr lang="en-US" altLang="zh-CN" sz="1500" dirty="0">
              <a:latin typeface="微软雅黑" panose="020B0503020204020204" pitchFamily="34" charset="-122"/>
              <a:ea typeface="微软雅黑" panose="020B0503020204020204" pitchFamily="34" charset="-122"/>
            </a:endParaRPr>
          </a:p>
          <a:p>
            <a:pPr marL="457200" indent="-457200">
              <a:lnSpc>
                <a:spcPct val="150000"/>
              </a:lnSpc>
              <a:buFont typeface="+mj-ea"/>
              <a:buAutoNum type="circleNumDbPlain"/>
            </a:pPr>
            <a:r>
              <a:rPr lang="zh-CN" altLang="en-US" sz="1500" dirty="0">
                <a:latin typeface="微软雅黑" panose="020B0503020204020204" pitchFamily="34" charset="-122"/>
                <a:ea typeface="微软雅黑" panose="020B0503020204020204" pitchFamily="34" charset="-122"/>
              </a:rPr>
              <a:t>摩擦</a:t>
            </a:r>
            <a:endParaRPr lang="en-US" altLang="zh-CN" sz="1500" dirty="0">
              <a:latin typeface="微软雅黑" panose="020B0503020204020204" pitchFamily="34" charset="-122"/>
              <a:ea typeface="微软雅黑" panose="020B0503020204020204" pitchFamily="34" charset="-122"/>
            </a:endParaRPr>
          </a:p>
          <a:p>
            <a:pPr marL="457200" indent="-457200">
              <a:lnSpc>
                <a:spcPct val="150000"/>
              </a:lnSpc>
              <a:buFont typeface="+mj-ea"/>
              <a:buAutoNum type="circleNumDbPlain"/>
            </a:pPr>
            <a:r>
              <a:rPr lang="zh-CN" altLang="en-US" sz="1500" dirty="0">
                <a:latin typeface="微软雅黑" panose="020B0503020204020204" pitchFamily="34" charset="-122"/>
                <a:ea typeface="微软雅黑" panose="020B0503020204020204" pitchFamily="34" charset="-122"/>
              </a:rPr>
              <a:t>机械设计</a:t>
            </a:r>
            <a:endParaRPr lang="en-US" altLang="zh-CN" sz="1500" dirty="0">
              <a:latin typeface="微软雅黑" panose="020B0503020204020204" pitchFamily="34" charset="-122"/>
              <a:ea typeface="微软雅黑" panose="020B0503020204020204" pitchFamily="34" charset="-122"/>
            </a:endParaRPr>
          </a:p>
        </p:txBody>
      </p:sp>
      <p:sp>
        <p:nvSpPr>
          <p:cNvPr id="11" name="椭圆 10">
            <a:extLst>
              <a:ext uri="{FF2B5EF4-FFF2-40B4-BE49-F238E27FC236}">
                <a16:creationId xmlns:a16="http://schemas.microsoft.com/office/drawing/2014/main" id="{70441F09-1029-4969-8582-64AD4382C73D}"/>
              </a:ext>
            </a:extLst>
          </p:cNvPr>
          <p:cNvSpPr/>
          <p:nvPr/>
        </p:nvSpPr>
        <p:spPr>
          <a:xfrm>
            <a:off x="3477922" y="2316486"/>
            <a:ext cx="2880000" cy="28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等线" panose="02010600030101010101" pitchFamily="2" charset="-122"/>
                <a:ea typeface="等线" panose="02010600030101010101" pitchFamily="2" charset="-122"/>
              </a:rPr>
              <a:t>ASME Journal </a:t>
            </a:r>
          </a:p>
          <a:p>
            <a:pPr algn="ctr"/>
            <a:r>
              <a:rPr lang="en-US" altLang="zh-CN" b="1" dirty="0">
                <a:solidFill>
                  <a:schemeClr val="tx1"/>
                </a:solidFill>
                <a:latin typeface="等线" panose="02010600030101010101" pitchFamily="2" charset="-122"/>
                <a:ea typeface="等线" panose="02010600030101010101" pitchFamily="2" charset="-122"/>
              </a:rPr>
              <a:t>Research Topics</a:t>
            </a:r>
            <a:endParaRPr lang="zh-CN" altLang="en-US" b="1" dirty="0">
              <a:solidFill>
                <a:schemeClr val="tx1"/>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1920181049"/>
      </p:ext>
    </p:extLst>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txBox="1">
            <a:spLocks/>
          </p:cNvSpPr>
          <p:nvPr/>
        </p:nvSpPr>
        <p:spPr bwMode="auto">
          <a:xfrm>
            <a:off x="611560" y="1148705"/>
            <a:ext cx="8186737"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经典期刊</a:t>
            </a:r>
            <a:endParaRPr lang="en-US" altLang="zh-CN" sz="4400" dirty="0">
              <a:latin typeface="微软雅黑" pitchFamily="34" charset="-122"/>
              <a:ea typeface="微软雅黑" pitchFamily="34" charset="-122"/>
            </a:endParaRPr>
          </a:p>
        </p:txBody>
      </p:sp>
      <p:sp>
        <p:nvSpPr>
          <p:cNvPr id="6" name="Content Placeholder 2"/>
          <p:cNvSpPr txBox="1">
            <a:spLocks/>
          </p:cNvSpPr>
          <p:nvPr/>
        </p:nvSpPr>
        <p:spPr>
          <a:xfrm>
            <a:off x="609600" y="2220267"/>
            <a:ext cx="6050632" cy="2070733"/>
          </a:xfrm>
          <a:prstGeom prst="rect">
            <a:avLst/>
          </a:prstGeom>
        </p:spPr>
        <p:txBody>
          <a:bodyPr/>
          <a:lstStyle/>
          <a:p>
            <a:pPr algn="just" fontAlgn="auto">
              <a:spcBef>
                <a:spcPts val="600"/>
              </a:spcBef>
              <a:spcAft>
                <a:spcPts val="0"/>
              </a:spcAft>
              <a:buFont typeface="Wingdings" pitchFamily="2" charset="2"/>
              <a:buChar char="p"/>
              <a:defRPr/>
            </a:pPr>
            <a:r>
              <a:rPr lang="en-US" altLang="zh-CN" b="1" dirty="0" smtClean="0">
                <a:latin typeface="微软雅黑" pitchFamily="34" charset="-122"/>
                <a:ea typeface="微软雅黑" pitchFamily="34" charset="-122"/>
              </a:rPr>
              <a:t>《</a:t>
            </a:r>
            <a:r>
              <a:rPr lang="zh-CN" altLang="en-US" b="1" dirty="0" smtClean="0">
                <a:latin typeface="微软雅黑" pitchFamily="34" charset="-122"/>
                <a:ea typeface="微软雅黑" pitchFamily="34" charset="-122"/>
              </a:rPr>
              <a:t>传热传质期刊</a:t>
            </a:r>
            <a:r>
              <a:rPr lang="en-US" altLang="zh-CN" b="1" dirty="0" smtClean="0">
                <a:latin typeface="微软雅黑" pitchFamily="34" charset="-122"/>
                <a:ea typeface="微软雅黑" pitchFamily="34" charset="-122"/>
              </a:rPr>
              <a:t>》</a:t>
            </a:r>
            <a:r>
              <a:rPr lang="en-US" b="1" dirty="0">
                <a:latin typeface="微软雅黑" pitchFamily="34" charset="-122"/>
                <a:ea typeface="微软雅黑" pitchFamily="34" charset="-122"/>
              </a:rPr>
              <a:t>Journal of Heat </a:t>
            </a:r>
            <a:r>
              <a:rPr lang="en-US" b="1" dirty="0" smtClean="0">
                <a:latin typeface="微软雅黑" pitchFamily="34" charset="-122"/>
                <a:ea typeface="微软雅黑" pitchFamily="34" charset="-122"/>
              </a:rPr>
              <a:t>M</a:t>
            </a:r>
            <a:r>
              <a:rPr lang="en-US" altLang="zh-CN" b="1" dirty="0" smtClean="0">
                <a:latin typeface="微软雅黑" pitchFamily="34" charset="-122"/>
                <a:ea typeface="微软雅黑" pitchFamily="34" charset="-122"/>
              </a:rPr>
              <a:t>ass </a:t>
            </a:r>
            <a:r>
              <a:rPr lang="en-US" b="1" dirty="0" smtClean="0">
                <a:latin typeface="微软雅黑" pitchFamily="34" charset="-122"/>
                <a:ea typeface="微软雅黑" pitchFamily="34" charset="-122"/>
              </a:rPr>
              <a:t>Transfer</a:t>
            </a:r>
          </a:p>
          <a:p>
            <a:pPr algn="just" fontAlgn="auto">
              <a:spcBef>
                <a:spcPts val="600"/>
              </a:spcBef>
              <a:spcAft>
                <a:spcPts val="0"/>
              </a:spcAft>
              <a:defRPr/>
            </a:pPr>
            <a:r>
              <a:rPr lang="zh-CN" altLang="en-US" sz="1200" b="1" dirty="0" smtClean="0">
                <a:latin typeface="微软雅黑" pitchFamily="34" charset="-122"/>
                <a:ea typeface="微软雅黑" pitchFamily="34" charset="-122"/>
              </a:rPr>
              <a:t>     （原</a:t>
            </a:r>
            <a:r>
              <a:rPr lang="en-US" sz="1200" b="1" dirty="0" smtClean="0">
                <a:latin typeface="微软雅黑" pitchFamily="34" charset="-122"/>
                <a:ea typeface="微软雅黑" pitchFamily="34" charset="-122"/>
              </a:rPr>
              <a:t>Journal </a:t>
            </a:r>
            <a:r>
              <a:rPr lang="en-US" sz="1200" b="1" dirty="0">
                <a:latin typeface="微软雅黑" pitchFamily="34" charset="-122"/>
                <a:ea typeface="微软雅黑" pitchFamily="34" charset="-122"/>
              </a:rPr>
              <a:t>of Heat </a:t>
            </a:r>
            <a:r>
              <a:rPr lang="en-US" sz="1200" b="1" dirty="0" smtClean="0">
                <a:latin typeface="微软雅黑" pitchFamily="34" charset="-122"/>
                <a:ea typeface="微软雅黑" pitchFamily="34" charset="-122"/>
              </a:rPr>
              <a:t>Transfer《</a:t>
            </a:r>
            <a:r>
              <a:rPr lang="zh-CN" altLang="en-US" sz="1200" b="1" dirty="0">
                <a:latin typeface="微软雅黑" pitchFamily="34" charset="-122"/>
                <a:ea typeface="微软雅黑" pitchFamily="34" charset="-122"/>
              </a:rPr>
              <a:t>传热期刊</a:t>
            </a:r>
            <a:r>
              <a:rPr lang="en-US" altLang="zh-CN" sz="1200" b="1" dirty="0" smtClean="0">
                <a:latin typeface="微软雅黑" pitchFamily="34" charset="-122"/>
                <a:ea typeface="微软雅黑" pitchFamily="34" charset="-122"/>
              </a:rPr>
              <a:t>》</a:t>
            </a:r>
            <a:r>
              <a:rPr lang="zh-CN" altLang="en-US" sz="1200" b="1" dirty="0" smtClean="0">
                <a:latin typeface="微软雅黑" pitchFamily="34" charset="-122"/>
                <a:ea typeface="微软雅黑" pitchFamily="34" charset="-122"/>
              </a:rPr>
              <a:t>）</a:t>
            </a:r>
            <a:endParaRPr lang="en-US" sz="1200" b="1" dirty="0">
              <a:latin typeface="微软雅黑" pitchFamily="34" charset="-122"/>
              <a:ea typeface="微软雅黑" pitchFamily="34" charset="-122"/>
            </a:endParaRPr>
          </a:p>
          <a:p>
            <a:pPr marL="285750" indent="-285750">
              <a:lnSpc>
                <a:spcPct val="150000"/>
              </a:lnSpc>
              <a:buFont typeface="Wingdings" panose="05000000000000000000" pitchFamily="2" charset="2"/>
              <a:buChar char="u"/>
              <a:defRPr/>
            </a:pPr>
            <a:r>
              <a:rPr lang="zh-CN" altLang="en-US" sz="1600" dirty="0">
                <a:latin typeface="微软雅黑" pitchFamily="34" charset="-122"/>
                <a:ea typeface="微软雅黑" pitchFamily="34" charset="-122"/>
              </a:rPr>
              <a:t>收录在</a:t>
            </a:r>
            <a:r>
              <a:rPr lang="en-US" altLang="zh-CN" sz="1600" dirty="0">
                <a:latin typeface="微软雅黑" pitchFamily="34" charset="-122"/>
                <a:ea typeface="微软雅黑" pitchFamily="34" charset="-122"/>
              </a:rPr>
              <a:t>SCI</a:t>
            </a:r>
            <a:r>
              <a:rPr lang="zh-CN" altLang="en-US" sz="1600" dirty="0">
                <a:latin typeface="微软雅黑" pitchFamily="34" charset="-122"/>
                <a:ea typeface="微软雅黑" pitchFamily="34" charset="-122"/>
              </a:rPr>
              <a:t>机械工程</a:t>
            </a:r>
            <a:r>
              <a:rPr lang="zh-CN" altLang="en-US" sz="1600" dirty="0" smtClean="0">
                <a:latin typeface="微软雅黑" pitchFamily="34" charset="-122"/>
                <a:ea typeface="微软雅黑" pitchFamily="34" charset="-122"/>
              </a:rPr>
              <a:t>领域，位于</a:t>
            </a:r>
            <a:r>
              <a:rPr lang="en-US" altLang="zh-CN" sz="1600" dirty="0" smtClean="0">
                <a:latin typeface="微软雅黑" pitchFamily="34" charset="-122"/>
                <a:ea typeface="微软雅黑" pitchFamily="34" charset="-122"/>
              </a:rPr>
              <a:t>JCR</a:t>
            </a:r>
            <a:r>
              <a:rPr lang="zh-CN" altLang="en-US" sz="1600" dirty="0" smtClean="0">
                <a:latin typeface="微软雅黑" pitchFamily="34" charset="-122"/>
                <a:ea typeface="微软雅黑" pitchFamily="34" charset="-122"/>
              </a:rPr>
              <a:t>分区</a:t>
            </a:r>
            <a:r>
              <a:rPr lang="en-US" altLang="zh-CN" sz="1600" dirty="0" smtClean="0">
                <a:latin typeface="微软雅黑" pitchFamily="34" charset="-122"/>
                <a:ea typeface="微软雅黑" pitchFamily="34" charset="-122"/>
              </a:rPr>
              <a:t>Q3</a:t>
            </a:r>
            <a:r>
              <a:rPr lang="zh-CN" altLang="en-US" sz="1600" dirty="0" smtClean="0">
                <a:latin typeface="微软雅黑" pitchFamily="34" charset="-122"/>
                <a:ea typeface="微软雅黑" pitchFamily="34" charset="-122"/>
              </a:rPr>
              <a:t>。</a:t>
            </a:r>
            <a:endParaRPr lang="en-US" altLang="zh-CN" sz="1600" dirty="0" smtClean="0">
              <a:latin typeface="微软雅黑" pitchFamily="34" charset="-122"/>
              <a:ea typeface="微软雅黑" pitchFamily="34" charset="-122"/>
            </a:endParaRPr>
          </a:p>
          <a:p>
            <a:pPr marL="285750" indent="-285750" fontAlgn="auto">
              <a:lnSpc>
                <a:spcPct val="150000"/>
              </a:lnSpc>
              <a:spcBef>
                <a:spcPts val="0"/>
              </a:spcBef>
              <a:spcAft>
                <a:spcPts val="0"/>
              </a:spcAft>
              <a:buFont typeface="Wingdings" panose="05000000000000000000" pitchFamily="2" charset="2"/>
              <a:buChar char="u"/>
              <a:defRPr/>
            </a:pPr>
            <a:r>
              <a:rPr lang="zh-CN" altLang="en-US" sz="1600" dirty="0" smtClean="0">
                <a:latin typeface="微软雅黑" pitchFamily="34" charset="-122"/>
                <a:ea typeface="微软雅黑" pitchFamily="34" charset="-122"/>
              </a:rPr>
              <a:t>应用</a:t>
            </a:r>
            <a:r>
              <a:rPr lang="zh-CN" altLang="en-US" sz="1600" dirty="0">
                <a:latin typeface="微软雅黑" pitchFamily="34" charset="-122"/>
                <a:ea typeface="微软雅黑" pitchFamily="34" charset="-122"/>
              </a:rPr>
              <a:t>于</a:t>
            </a:r>
            <a:r>
              <a:rPr lang="zh-CN" altLang="en-US" sz="1600" dirty="0" smtClean="0">
                <a:latin typeface="微软雅黑" pitchFamily="34" charset="-122"/>
                <a:ea typeface="微软雅黑" pitchFamily="34" charset="-122"/>
              </a:rPr>
              <a:t>能源、环境、燃气涡轮、生物工艺学、电子设备、航空</a:t>
            </a:r>
            <a:r>
              <a:rPr lang="zh-CN" altLang="en-US" sz="1600" dirty="0">
                <a:latin typeface="微软雅黑" pitchFamily="34" charset="-122"/>
                <a:ea typeface="微软雅黑" pitchFamily="34" charset="-122"/>
              </a:rPr>
              <a:t>航天等</a:t>
            </a:r>
            <a:r>
              <a:rPr lang="zh-CN" altLang="en-US" sz="1600" dirty="0" smtClean="0">
                <a:latin typeface="微软雅黑" pitchFamily="34" charset="-122"/>
                <a:ea typeface="微软雅黑" pitchFamily="34" charset="-122"/>
              </a:rPr>
              <a:t>领域。</a:t>
            </a:r>
            <a:endParaRPr lang="en-US" altLang="zh-CN" sz="1600" dirty="0">
              <a:latin typeface="微软雅黑" pitchFamily="34" charset="-122"/>
              <a:ea typeface="微软雅黑" pitchFamily="34" charset="-122"/>
            </a:endParaRPr>
          </a:p>
          <a:p>
            <a:pPr marL="285750" indent="-285750" fontAlgn="auto">
              <a:lnSpc>
                <a:spcPct val="150000"/>
              </a:lnSpc>
              <a:spcBef>
                <a:spcPts val="0"/>
              </a:spcBef>
              <a:spcAft>
                <a:spcPts val="0"/>
              </a:spcAft>
              <a:buFont typeface="Wingdings" panose="05000000000000000000" pitchFamily="2" charset="2"/>
              <a:buChar char="u"/>
              <a:defRPr/>
            </a:pPr>
            <a:r>
              <a:rPr lang="zh-CN" altLang="en-US" sz="1600" dirty="0">
                <a:latin typeface="微软雅黑" pitchFamily="34" charset="-122"/>
                <a:ea typeface="微软雅黑" pitchFamily="34" charset="-122"/>
              </a:rPr>
              <a:t>与另一种</a:t>
            </a:r>
            <a:r>
              <a:rPr lang="en-US" altLang="zh-CN" sz="1600" dirty="0">
                <a:latin typeface="微软雅黑" pitchFamily="34" charset="-122"/>
                <a:ea typeface="微软雅黑" pitchFamily="34" charset="-122"/>
              </a:rPr>
              <a:t>ASME</a:t>
            </a:r>
            <a:r>
              <a:rPr lang="zh-CN" altLang="en-US" sz="1600" dirty="0">
                <a:latin typeface="微软雅黑" pitchFamily="34" charset="-122"/>
                <a:ea typeface="微软雅黑" pitchFamily="34" charset="-122"/>
              </a:rPr>
              <a:t>期刊</a:t>
            </a:r>
            <a:r>
              <a:rPr lang="en-US" altLang="zh-CN" sz="1600" dirty="0">
                <a:latin typeface="微软雅黑" pitchFamily="34" charset="-122"/>
                <a:ea typeface="微软雅黑" pitchFamily="34" charset="-122"/>
              </a:rPr>
              <a:t>《</a:t>
            </a:r>
            <a:r>
              <a:rPr lang="zh-CN" altLang="en-US" sz="1600" dirty="0">
                <a:latin typeface="微软雅黑" pitchFamily="34" charset="-122"/>
                <a:ea typeface="微软雅黑" pitchFamily="34" charset="-122"/>
              </a:rPr>
              <a:t> 热能科学和工程应用期刊</a:t>
            </a:r>
            <a:r>
              <a:rPr lang="en-US" altLang="zh-CN" sz="1600" dirty="0">
                <a:latin typeface="微软雅黑" pitchFamily="34" charset="-122"/>
                <a:ea typeface="微软雅黑" pitchFamily="34" charset="-122"/>
              </a:rPr>
              <a:t>》</a:t>
            </a:r>
            <a:r>
              <a:rPr lang="zh-CN" altLang="en-US" sz="1600" dirty="0">
                <a:latin typeface="微软雅黑" pitchFamily="34" charset="-122"/>
                <a:ea typeface="微软雅黑" pitchFamily="34" charset="-122"/>
              </a:rPr>
              <a:t>形成</a:t>
            </a:r>
            <a:r>
              <a:rPr lang="zh-CN" altLang="en-US" sz="1600" dirty="0" smtClean="0">
                <a:latin typeface="微软雅黑" pitchFamily="34" charset="-122"/>
                <a:ea typeface="微软雅黑" pitchFamily="34" charset="-122"/>
              </a:rPr>
              <a:t>互补。</a:t>
            </a:r>
            <a:endParaRPr lang="en-US" altLang="zh-CN" sz="1600" b="1" dirty="0">
              <a:latin typeface="微软雅黑" pitchFamily="34" charset="-122"/>
              <a:ea typeface="微软雅黑" pitchFamily="34" charset="-122"/>
            </a:endParaRPr>
          </a:p>
          <a:p>
            <a:pPr algn="just" fontAlgn="auto">
              <a:spcBef>
                <a:spcPts val="600"/>
              </a:spcBef>
              <a:spcAft>
                <a:spcPts val="0"/>
              </a:spcAft>
              <a:defRPr/>
            </a:pPr>
            <a:endParaRPr lang="en-US" altLang="zh-CN" sz="1600" b="1" dirty="0">
              <a:latin typeface="微软雅黑" pitchFamily="34" charset="-122"/>
              <a:ea typeface="微软雅黑" pitchFamily="34" charset="-122"/>
            </a:endParaRPr>
          </a:p>
          <a:p>
            <a:pPr algn="r" fontAlgn="auto">
              <a:spcBef>
                <a:spcPts val="600"/>
              </a:spcBef>
              <a:spcAft>
                <a:spcPts val="0"/>
              </a:spcAft>
              <a:defRPr/>
            </a:pPr>
            <a:endParaRPr lang="en-US" altLang="zh-CN" sz="1600" dirty="0">
              <a:solidFill>
                <a:srgbClr val="00B0F0"/>
              </a:solidFill>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5" name="图片 4" descr="Issue Cover"/>
          <p:cNvPicPr/>
          <p:nvPr/>
        </p:nvPicPr>
        <p:blipFill>
          <a:blip r:embed="rId3">
            <a:extLst>
              <a:ext uri="{28A0092B-C50C-407E-A947-70E740481C1C}">
                <a14:useLocalDpi xmlns:a14="http://schemas.microsoft.com/office/drawing/2010/main" val="0"/>
              </a:ext>
            </a:extLst>
          </a:blip>
          <a:srcRect/>
          <a:stretch>
            <a:fillRect/>
          </a:stretch>
        </p:blipFill>
        <p:spPr bwMode="auto">
          <a:xfrm>
            <a:off x="7092615" y="1423400"/>
            <a:ext cx="1432073" cy="1873259"/>
          </a:xfrm>
          <a:prstGeom prst="rect">
            <a:avLst/>
          </a:prstGeom>
          <a:noFill/>
          <a:ln>
            <a:noFill/>
          </a:ln>
          <a:effectLst>
            <a:outerShdw blurRad="50800" dist="38100" algn="l" rotWithShape="0">
              <a:prstClr val="black">
                <a:alpha val="40000"/>
              </a:prstClr>
            </a:outerShdw>
          </a:effectLst>
        </p:spPr>
      </p:pic>
      <p:sp>
        <p:nvSpPr>
          <p:cNvPr id="7" name="文本框 6"/>
          <p:cNvSpPr txBox="1"/>
          <p:nvPr/>
        </p:nvSpPr>
        <p:spPr>
          <a:xfrm>
            <a:off x="6819007" y="3296659"/>
            <a:ext cx="1979290" cy="646331"/>
          </a:xfrm>
          <a:prstGeom prst="rect">
            <a:avLst/>
          </a:prstGeom>
          <a:noFill/>
        </p:spPr>
        <p:txBody>
          <a:bodyPr wrap="square" rtlCol="0">
            <a:spAutoFit/>
          </a:bodyPr>
          <a:lstStyle/>
          <a:p>
            <a:pPr algn="ctr">
              <a:lnSpc>
                <a:spcPct val="150000"/>
              </a:lnSpc>
            </a:pPr>
            <a:r>
              <a:rPr lang="zh-CN" altLang="en-US" sz="1200" dirty="0">
                <a:latin typeface="微软雅黑" panose="020B0503020204020204" pitchFamily="34" charset="-122"/>
                <a:ea typeface="微软雅黑" panose="020B0503020204020204" pitchFamily="34" charset="-122"/>
              </a:rPr>
              <a:t>影响因子</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2.1</a:t>
            </a:r>
            <a:endParaRPr lang="en-US" altLang="zh-CN" sz="1200" dirty="0">
              <a:latin typeface="微软雅黑" panose="020B0503020204020204" pitchFamily="34" charset="-122"/>
              <a:ea typeface="微软雅黑" panose="020B0503020204020204" pitchFamily="34" charset="-122"/>
            </a:endParaRPr>
          </a:p>
          <a:p>
            <a:pPr algn="ctr">
              <a:lnSpc>
                <a:spcPct val="150000"/>
              </a:lnSpc>
            </a:pPr>
            <a:r>
              <a:rPr lang="en-US" altLang="zh-CN" sz="1200" dirty="0" err="1">
                <a:latin typeface="微软雅黑" panose="020B0503020204020204" pitchFamily="34" charset="-122"/>
                <a:ea typeface="微软雅黑" panose="020B0503020204020204" pitchFamily="34" charset="-122"/>
              </a:rPr>
              <a:t>CiteScore</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3.8</a:t>
            </a:r>
          </a:p>
        </p:txBody>
      </p:sp>
      <p:sp>
        <p:nvSpPr>
          <p:cNvPr id="2" name="文本框 1"/>
          <p:cNvSpPr txBox="1"/>
          <p:nvPr/>
        </p:nvSpPr>
        <p:spPr>
          <a:xfrm>
            <a:off x="3995936" y="6741368"/>
            <a:ext cx="184731" cy="369332"/>
          </a:xfrm>
          <a:prstGeom prst="rect">
            <a:avLst/>
          </a:prstGeom>
          <a:noFill/>
        </p:spPr>
        <p:txBody>
          <a:bodyPr wrap="none" rtlCol="0">
            <a:spAutoFit/>
          </a:bodyPr>
          <a:lstStyle/>
          <a:p>
            <a:endParaRPr lang="zh-CN" altLang="en-US" dirty="0"/>
          </a:p>
        </p:txBody>
      </p:sp>
      <p:sp>
        <p:nvSpPr>
          <p:cNvPr id="3" name="文本框 2"/>
          <p:cNvSpPr txBox="1"/>
          <p:nvPr/>
        </p:nvSpPr>
        <p:spPr>
          <a:xfrm>
            <a:off x="745864" y="4291000"/>
            <a:ext cx="7778824" cy="2677656"/>
          </a:xfrm>
          <a:prstGeom prst="rect">
            <a:avLst/>
          </a:prstGeom>
          <a:noFill/>
        </p:spPr>
        <p:txBody>
          <a:bodyPr wrap="square" rtlCol="0">
            <a:spAutoFit/>
          </a:bodyPr>
          <a:lstStyle/>
          <a:p>
            <a:pPr algn="just" fontAlgn="auto">
              <a:spcBef>
                <a:spcPts val="600"/>
              </a:spcBef>
              <a:spcAft>
                <a:spcPts val="0"/>
              </a:spcAft>
              <a:defRPr/>
            </a:pPr>
            <a:r>
              <a:rPr lang="zh-CN" altLang="en-US" sz="1500" b="1" dirty="0">
                <a:latin typeface="微软雅黑" pitchFamily="34" charset="-122"/>
                <a:ea typeface="微软雅黑" pitchFamily="34" charset="-122"/>
              </a:rPr>
              <a:t>检索关键词：</a:t>
            </a:r>
            <a:r>
              <a:rPr lang="en-US" altLang="zh-CN" sz="1500" b="1" dirty="0">
                <a:latin typeface="微软雅黑" pitchFamily="34" charset="-122"/>
                <a:ea typeface="微软雅黑" pitchFamily="34" charset="-122"/>
              </a:rPr>
              <a:t> </a:t>
            </a:r>
          </a:p>
          <a:p>
            <a:pPr fontAlgn="auto">
              <a:spcAft>
                <a:spcPts val="0"/>
              </a:spcAft>
              <a:defRPr/>
            </a:pPr>
            <a:r>
              <a:rPr lang="en-US" altLang="zh-CN" sz="1500" dirty="0">
                <a:latin typeface="微软雅黑" pitchFamily="34" charset="-122"/>
                <a:ea typeface="微软雅黑" pitchFamily="34" charset="-122"/>
              </a:rPr>
              <a:t>Biological heat and mass transfer</a:t>
            </a:r>
            <a:r>
              <a:rPr lang="zh-CN" altLang="en-US" sz="1500" dirty="0">
                <a:latin typeface="微软雅黑" pitchFamily="34" charset="-122"/>
                <a:ea typeface="微软雅黑" pitchFamily="34" charset="-122"/>
              </a:rPr>
              <a:t>（生物传热传质）；</a:t>
            </a:r>
            <a:r>
              <a:rPr lang="en-US" altLang="zh-CN" sz="1500" dirty="0">
                <a:latin typeface="微软雅黑" pitchFamily="34" charset="-122"/>
                <a:ea typeface="微软雅黑" pitchFamily="34" charset="-122"/>
              </a:rPr>
              <a:t>Combustion and reactive flows</a:t>
            </a:r>
            <a:r>
              <a:rPr lang="zh-CN" altLang="en-US" sz="1500" dirty="0">
                <a:latin typeface="微软雅黑" pitchFamily="34" charset="-122"/>
                <a:ea typeface="微软雅黑" pitchFamily="34" charset="-122"/>
              </a:rPr>
              <a:t>（燃烧和反应流）；</a:t>
            </a:r>
            <a:r>
              <a:rPr lang="en-US" altLang="zh-CN" sz="1500" dirty="0">
                <a:latin typeface="微软雅黑" pitchFamily="34" charset="-122"/>
                <a:ea typeface="微软雅黑" pitchFamily="34" charset="-122"/>
              </a:rPr>
              <a:t>Conduction</a:t>
            </a:r>
            <a:r>
              <a:rPr lang="zh-CN" altLang="en-US" sz="1500" dirty="0">
                <a:latin typeface="微软雅黑" pitchFamily="34" charset="-122"/>
                <a:ea typeface="微软雅黑" pitchFamily="34" charset="-122"/>
              </a:rPr>
              <a:t>（传导）</a:t>
            </a:r>
            <a:r>
              <a:rPr lang="en-US" altLang="zh-CN" sz="1500" dirty="0">
                <a:latin typeface="微软雅黑" pitchFamily="34" charset="-122"/>
                <a:ea typeface="微软雅黑" pitchFamily="34" charset="-122"/>
              </a:rPr>
              <a:t>; Electronic and photonic cooling</a:t>
            </a:r>
            <a:r>
              <a:rPr lang="zh-CN" altLang="en-US" sz="1500" dirty="0">
                <a:latin typeface="微软雅黑" pitchFamily="34" charset="-122"/>
                <a:ea typeface="微软雅黑" pitchFamily="34" charset="-122"/>
              </a:rPr>
              <a:t>（电子和光子冷却）</a:t>
            </a:r>
            <a:r>
              <a:rPr lang="en-US" altLang="zh-CN" sz="1500" dirty="0">
                <a:latin typeface="微软雅黑" pitchFamily="34" charset="-122"/>
                <a:ea typeface="微软雅黑" pitchFamily="34" charset="-122"/>
              </a:rPr>
              <a:t>; Forced convection</a:t>
            </a:r>
            <a:r>
              <a:rPr lang="zh-CN" altLang="en-US" sz="1500" dirty="0">
                <a:latin typeface="微软雅黑" pitchFamily="34" charset="-122"/>
                <a:ea typeface="微软雅黑" pitchFamily="34" charset="-122"/>
              </a:rPr>
              <a:t>（强制对流）；</a:t>
            </a:r>
            <a:r>
              <a:rPr lang="en-US" altLang="zh-CN" sz="1500" dirty="0">
                <a:latin typeface="微软雅黑" pitchFamily="34" charset="-122"/>
                <a:ea typeface="微软雅黑" pitchFamily="34" charset="-122"/>
              </a:rPr>
              <a:t>Microscale and nanoscale heat and mass transfer</a:t>
            </a:r>
            <a:r>
              <a:rPr lang="zh-CN" altLang="en-US" sz="1500" dirty="0">
                <a:latin typeface="微软雅黑" pitchFamily="34" charset="-122"/>
                <a:ea typeface="微软雅黑" pitchFamily="34" charset="-122"/>
              </a:rPr>
              <a:t>（微米级和纳米级的传热传质）</a:t>
            </a:r>
            <a:r>
              <a:rPr lang="zh-CN" altLang="en-US" sz="1500" dirty="0" smtClean="0">
                <a:latin typeface="微软雅黑" pitchFamily="34" charset="-122"/>
                <a:ea typeface="微软雅黑" pitchFamily="34" charset="-122"/>
              </a:rPr>
              <a:t>；</a:t>
            </a:r>
            <a:r>
              <a:rPr lang="en-US" altLang="zh-CN" sz="1500" dirty="0" smtClean="0">
                <a:latin typeface="微软雅黑" pitchFamily="34" charset="-122"/>
                <a:ea typeface="微软雅黑" pitchFamily="34" charset="-122"/>
              </a:rPr>
              <a:t>radioactive </a:t>
            </a:r>
            <a:r>
              <a:rPr lang="en-US" altLang="zh-CN" sz="1500" dirty="0">
                <a:latin typeface="微软雅黑" pitchFamily="34" charset="-122"/>
                <a:ea typeface="微软雅黑" pitchFamily="34" charset="-122"/>
              </a:rPr>
              <a:t>heat transfer</a:t>
            </a:r>
            <a:r>
              <a:rPr lang="zh-CN" altLang="en-US" sz="1500" dirty="0">
                <a:latin typeface="微软雅黑" pitchFamily="34" charset="-122"/>
                <a:ea typeface="微软雅黑" pitchFamily="34" charset="-122"/>
              </a:rPr>
              <a:t>（辐射传热</a:t>
            </a:r>
            <a:r>
              <a:rPr lang="zh-CN" altLang="en-US" sz="1500" dirty="0" smtClean="0">
                <a:latin typeface="微软雅黑" pitchFamily="34" charset="-122"/>
                <a:ea typeface="微软雅黑" pitchFamily="34" charset="-122"/>
              </a:rPr>
              <a:t>）；</a:t>
            </a:r>
            <a:r>
              <a:rPr lang="en-US" altLang="zh-CN" sz="1500" dirty="0">
                <a:latin typeface="微软雅黑" pitchFamily="34" charset="-122"/>
                <a:ea typeface="微软雅黑" pitchFamily="34" charset="-122"/>
              </a:rPr>
              <a:t>Solar-thermal </a:t>
            </a:r>
            <a:r>
              <a:rPr lang="en-US" altLang="zh-CN" sz="1500" dirty="0" smtClean="0">
                <a:latin typeface="微软雅黑" pitchFamily="34" charset="-122"/>
                <a:ea typeface="微软雅黑" pitchFamily="34" charset="-122"/>
              </a:rPr>
              <a:t>processes</a:t>
            </a:r>
            <a:r>
              <a:rPr lang="zh-CN" altLang="en-US" sz="1500" dirty="0" smtClean="0">
                <a:latin typeface="微软雅黑" pitchFamily="34" charset="-122"/>
                <a:ea typeface="微软雅黑" pitchFamily="34" charset="-122"/>
              </a:rPr>
              <a:t>（太阳能热过程）</a:t>
            </a:r>
            <a:r>
              <a:rPr lang="en-US" altLang="zh-CN" sz="1500" dirty="0" smtClean="0">
                <a:latin typeface="微软雅黑" pitchFamily="34" charset="-122"/>
                <a:ea typeface="微软雅黑" pitchFamily="34" charset="-122"/>
              </a:rPr>
              <a:t>; </a:t>
            </a:r>
            <a:r>
              <a:rPr lang="en-US" altLang="zh-CN" sz="1500" dirty="0">
                <a:latin typeface="微软雅黑" pitchFamily="34" charset="-122"/>
                <a:ea typeface="微软雅黑" pitchFamily="34" charset="-122"/>
              </a:rPr>
              <a:t>Thermal </a:t>
            </a:r>
            <a:r>
              <a:rPr lang="en-US" altLang="zh-CN" sz="1500" dirty="0" smtClean="0">
                <a:latin typeface="微软雅黑" pitchFamily="34" charset="-122"/>
                <a:ea typeface="微软雅黑" pitchFamily="34" charset="-122"/>
              </a:rPr>
              <a:t>systems</a:t>
            </a:r>
            <a:r>
              <a:rPr lang="zh-CN" altLang="en-US" sz="1500" dirty="0" smtClean="0">
                <a:latin typeface="微软雅黑" pitchFamily="34" charset="-122"/>
                <a:ea typeface="微软雅黑" pitchFamily="34" charset="-122"/>
              </a:rPr>
              <a:t>（热系统）</a:t>
            </a:r>
            <a:r>
              <a:rPr lang="en-US" altLang="zh-CN" sz="1500" dirty="0" smtClean="0">
                <a:latin typeface="微软雅黑" pitchFamily="34" charset="-122"/>
                <a:ea typeface="微软雅黑" pitchFamily="34" charset="-122"/>
              </a:rPr>
              <a:t>; </a:t>
            </a:r>
            <a:r>
              <a:rPr lang="en-US" altLang="zh-CN" sz="1500" dirty="0">
                <a:latin typeface="微软雅黑" pitchFamily="34" charset="-122"/>
                <a:ea typeface="微软雅黑" pitchFamily="34" charset="-122"/>
              </a:rPr>
              <a:t>Two-phase flow and heat </a:t>
            </a:r>
            <a:r>
              <a:rPr lang="en-US" altLang="zh-CN" sz="1500" dirty="0" smtClean="0">
                <a:latin typeface="微软雅黑" pitchFamily="34" charset="-122"/>
                <a:ea typeface="微软雅黑" pitchFamily="34" charset="-122"/>
              </a:rPr>
              <a:t>transfer</a:t>
            </a:r>
            <a:r>
              <a:rPr lang="zh-CN" altLang="en-US" sz="1500" dirty="0" smtClean="0">
                <a:latin typeface="微软雅黑" pitchFamily="34" charset="-122"/>
                <a:ea typeface="微软雅黑" pitchFamily="34" charset="-122"/>
              </a:rPr>
              <a:t>（两相流和传热）。</a:t>
            </a:r>
            <a:endParaRPr lang="en-US" altLang="zh-CN" sz="1500" dirty="0" smtClean="0">
              <a:latin typeface="微软雅黑" pitchFamily="34" charset="-122"/>
              <a:ea typeface="微软雅黑" pitchFamily="34" charset="-122"/>
            </a:endParaRPr>
          </a:p>
          <a:p>
            <a:pPr fontAlgn="auto">
              <a:spcAft>
                <a:spcPts val="0"/>
              </a:spcAft>
              <a:defRPr/>
            </a:pPr>
            <a:endParaRPr lang="en-US" altLang="zh-CN" sz="1500" dirty="0">
              <a:latin typeface="微软雅黑" pitchFamily="34" charset="-122"/>
              <a:ea typeface="微软雅黑" pitchFamily="34" charset="-122"/>
            </a:endParaRPr>
          </a:p>
          <a:p>
            <a:pPr fontAlgn="auto">
              <a:spcAft>
                <a:spcPts val="0"/>
              </a:spcAft>
              <a:defRPr/>
            </a:pPr>
            <a:r>
              <a:rPr lang="zh-CN" altLang="en-US" sz="1500" b="1" dirty="0">
                <a:latin typeface="微软雅黑" pitchFamily="34" charset="-122"/>
                <a:ea typeface="微软雅黑" pitchFamily="34" charset="-122"/>
              </a:rPr>
              <a:t>访问网址</a:t>
            </a:r>
            <a:r>
              <a:rPr lang="zh-CN" altLang="en-US" sz="1500" b="1" dirty="0" smtClean="0">
                <a:latin typeface="微软雅黑" pitchFamily="34" charset="-122"/>
                <a:ea typeface="微软雅黑" pitchFamily="34" charset="-122"/>
              </a:rPr>
              <a:t>：</a:t>
            </a:r>
            <a:endParaRPr lang="en-US" altLang="zh-CN" sz="1500" b="1" dirty="0" smtClean="0">
              <a:latin typeface="微软雅黑" pitchFamily="34" charset="-122"/>
              <a:ea typeface="微软雅黑" pitchFamily="34" charset="-122"/>
            </a:endParaRPr>
          </a:p>
          <a:p>
            <a:pPr fontAlgn="auto">
              <a:spcAft>
                <a:spcPts val="0"/>
              </a:spcAft>
              <a:defRPr/>
            </a:pPr>
            <a:r>
              <a:rPr lang="en-US" altLang="zh-CN" sz="1500" dirty="0" smtClean="0">
                <a:latin typeface="微软雅黑" pitchFamily="34" charset="-122"/>
                <a:ea typeface="微软雅黑" pitchFamily="34" charset="-122"/>
                <a:hlinkClick r:id="rId4"/>
              </a:rPr>
              <a:t>https</a:t>
            </a:r>
            <a:r>
              <a:rPr lang="en-US" altLang="zh-CN" sz="1500" dirty="0">
                <a:latin typeface="微软雅黑" pitchFamily="34" charset="-122"/>
                <a:ea typeface="微软雅黑" pitchFamily="34" charset="-122"/>
                <a:hlinkClick r:id="rId4"/>
              </a:rPr>
              <a:t>://asmedigitalcollection.asme.org/heattransfer</a:t>
            </a:r>
            <a:endParaRPr lang="en-US" altLang="zh-CN" sz="1500" b="1" dirty="0">
              <a:latin typeface="微软雅黑" pitchFamily="34" charset="-122"/>
              <a:ea typeface="微软雅黑" pitchFamily="34" charset="-122"/>
            </a:endParaRPr>
          </a:p>
          <a:p>
            <a:endParaRPr lang="zh-CN"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609854" y="2259235"/>
            <a:ext cx="7820025" cy="1211263"/>
          </a:xfrm>
          <a:prstGeom prst="rect">
            <a:avLst/>
          </a:prstGeom>
          <a:noFill/>
          <a:ln w="9525">
            <a:noFill/>
            <a:miter lim="800000"/>
            <a:headEnd/>
            <a:tailEnd/>
          </a:ln>
        </p:spPr>
        <p:txBody>
          <a:bodyPr/>
          <a:lstStyle/>
          <a:p>
            <a:pPr algn="just" fontAlgn="auto">
              <a:spcBef>
                <a:spcPts val="600"/>
              </a:spcBef>
              <a:spcAft>
                <a:spcPts val="0"/>
              </a:spcAft>
              <a:buFont typeface="Wingdings" pitchFamily="2" charset="2"/>
              <a:buChar char="p"/>
              <a:defRPr/>
            </a:pPr>
            <a:r>
              <a:rPr lang="en-US" altLang="zh-CN" sz="2000" b="1" dirty="0">
                <a:latin typeface="微软雅黑" pitchFamily="34" charset="-122"/>
                <a:ea typeface="微软雅黑" pitchFamily="34" charset="-122"/>
              </a:rPr>
              <a:t>《</a:t>
            </a:r>
            <a:r>
              <a:rPr lang="zh-CN" altLang="en-US" sz="2000" b="1" dirty="0">
                <a:latin typeface="微软雅黑" pitchFamily="34" charset="-122"/>
                <a:ea typeface="微软雅黑" pitchFamily="34" charset="-122"/>
              </a:rPr>
              <a:t>传热传质期刊</a:t>
            </a:r>
            <a:r>
              <a:rPr lang="en-US" altLang="zh-CN" sz="2000" b="1" dirty="0">
                <a:latin typeface="微软雅黑" pitchFamily="34" charset="-122"/>
                <a:ea typeface="微软雅黑" pitchFamily="34" charset="-122"/>
              </a:rPr>
              <a:t>》Journal of Heat Mass Transfer</a:t>
            </a:r>
          </a:p>
        </p:txBody>
      </p:sp>
      <p:sp>
        <p:nvSpPr>
          <p:cNvPr id="8" name="矩形 7"/>
          <p:cNvSpPr>
            <a:spLocks noChangeArrowheads="1"/>
          </p:cNvSpPr>
          <p:nvPr/>
        </p:nvSpPr>
        <p:spPr bwMode="auto">
          <a:xfrm>
            <a:off x="611188" y="2864867"/>
            <a:ext cx="8281987" cy="338137"/>
          </a:xfrm>
          <a:prstGeom prst="rect">
            <a:avLst/>
          </a:prstGeom>
          <a:noFill/>
          <a:ln w="9525">
            <a:noFill/>
            <a:miter lim="800000"/>
            <a:headEnd/>
            <a:tailEnd/>
          </a:ln>
        </p:spPr>
        <p:txBody>
          <a:bodyPr>
            <a:spAutoFit/>
          </a:bodyPr>
          <a:lstStyle/>
          <a:p>
            <a:pPr algn="just">
              <a:spcBef>
                <a:spcPts val="600"/>
              </a:spcBef>
            </a:pPr>
            <a:r>
              <a:rPr lang="zh-CN" altLang="en-US" sz="1600" b="1" dirty="0">
                <a:latin typeface="微软雅黑" pitchFamily="34" charset="-122"/>
                <a:ea typeface="微软雅黑" pitchFamily="34" charset="-122"/>
              </a:rPr>
              <a:t>国内外研究人员单位：</a:t>
            </a:r>
            <a:r>
              <a:rPr lang="en-US" altLang="zh-CN" sz="1600" b="1" dirty="0">
                <a:latin typeface="微软雅黑" pitchFamily="34" charset="-122"/>
                <a:ea typeface="微软雅黑" pitchFamily="34" charset="-122"/>
              </a:rPr>
              <a:t> </a:t>
            </a:r>
          </a:p>
        </p:txBody>
      </p:sp>
      <p:sp>
        <p:nvSpPr>
          <p:cNvPr id="9" name="Content Placeholder 2"/>
          <p:cNvSpPr txBox="1">
            <a:spLocks/>
          </p:cNvSpPr>
          <p:nvPr/>
        </p:nvSpPr>
        <p:spPr bwMode="auto">
          <a:xfrm>
            <a:off x="714375" y="3205639"/>
            <a:ext cx="5322168" cy="3155950"/>
          </a:xfrm>
          <a:prstGeom prst="rect">
            <a:avLst/>
          </a:prstGeom>
          <a:noFill/>
          <a:ln w="9525">
            <a:noFill/>
            <a:miter lim="800000"/>
            <a:headEnd/>
            <a:tailEnd/>
          </a:ln>
        </p:spPr>
        <p:txBody>
          <a:bodyPr/>
          <a:lstStyle/>
          <a:p>
            <a:pPr>
              <a:lnSpc>
                <a:spcPct val="150000"/>
              </a:lnSpc>
              <a:spcBef>
                <a:spcPts val="600"/>
              </a:spcBef>
            </a:pPr>
            <a:r>
              <a:rPr lang="zh-CN" altLang="en-US" sz="1600" dirty="0">
                <a:latin typeface="微软雅黑" pitchFamily="34" charset="-122"/>
                <a:ea typeface="微软雅黑" pitchFamily="34" charset="-122"/>
              </a:rPr>
              <a:t>麻省理工学院</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斯坦福大学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普渡大学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明尼苏达大学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德克萨斯</a:t>
            </a:r>
            <a:r>
              <a:rPr lang="en-US" altLang="zh-CN" sz="1600" dirty="0">
                <a:latin typeface="微软雅黑" pitchFamily="34" charset="-122"/>
                <a:ea typeface="微软雅黑" pitchFamily="34" charset="-122"/>
              </a:rPr>
              <a:t>A&amp;M</a:t>
            </a:r>
            <a:r>
              <a:rPr lang="zh-CN" altLang="en-US" sz="1600" dirty="0">
                <a:latin typeface="微软雅黑" pitchFamily="34" charset="-122"/>
                <a:ea typeface="微软雅黑" pitchFamily="34" charset="-122"/>
              </a:rPr>
              <a:t>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加州大学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密苏里大学</a:t>
            </a:r>
            <a:endParaRPr lang="en-US" altLang="zh-CN" sz="1600" dirty="0">
              <a:latin typeface="微软雅黑" pitchFamily="34" charset="-122"/>
              <a:ea typeface="微软雅黑" pitchFamily="34" charset="-122"/>
            </a:endParaRPr>
          </a:p>
        </p:txBody>
      </p:sp>
      <p:sp>
        <p:nvSpPr>
          <p:cNvPr id="10" name="Content Placeholder 2"/>
          <p:cNvSpPr txBox="1">
            <a:spLocks/>
          </p:cNvSpPr>
          <p:nvPr/>
        </p:nvSpPr>
        <p:spPr bwMode="auto">
          <a:xfrm>
            <a:off x="3563938" y="3225229"/>
            <a:ext cx="3738562" cy="3136360"/>
          </a:xfrm>
          <a:prstGeom prst="rect">
            <a:avLst/>
          </a:prstGeom>
          <a:noFill/>
          <a:ln w="9525">
            <a:noFill/>
            <a:miter lim="800000"/>
            <a:headEnd/>
            <a:tailEnd/>
          </a:ln>
        </p:spPr>
        <p:txBody>
          <a:bodyPr/>
          <a:lstStyle/>
          <a:p>
            <a:pPr>
              <a:lnSpc>
                <a:spcPct val="150000"/>
              </a:lnSpc>
              <a:spcBef>
                <a:spcPts val="600"/>
              </a:spcBef>
            </a:pPr>
            <a:r>
              <a:rPr lang="zh-CN" altLang="en-US" sz="1600" dirty="0">
                <a:latin typeface="微软雅黑" pitchFamily="34" charset="-122"/>
                <a:ea typeface="微软雅黑" pitchFamily="34" charset="-122"/>
              </a:rPr>
              <a:t>哈尔滨工业大学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西安交通大学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大连海事大学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兰州交通大学</a:t>
            </a:r>
            <a:endParaRPr lang="en-US" altLang="zh-CN" sz="1600" dirty="0">
              <a:latin typeface="微软雅黑" pitchFamily="34" charset="-122"/>
              <a:ea typeface="微软雅黑" pitchFamily="34" charset="-122"/>
            </a:endParaRPr>
          </a:p>
          <a:p>
            <a:pPr>
              <a:lnSpc>
                <a:spcPct val="150000"/>
              </a:lnSpc>
              <a:spcBef>
                <a:spcPts val="600"/>
              </a:spcBef>
            </a:pPr>
            <a:endParaRPr lang="en-US" altLang="zh-CN" sz="1600" dirty="0">
              <a:latin typeface="微软雅黑" pitchFamily="34" charset="-122"/>
              <a:ea typeface="微软雅黑" pitchFamily="34" charset="-122"/>
            </a:endParaRPr>
          </a:p>
        </p:txBody>
      </p:sp>
      <p:sp>
        <p:nvSpPr>
          <p:cNvPr id="12" name="Title 1"/>
          <p:cNvSpPr txBox="1">
            <a:spLocks/>
          </p:cNvSpPr>
          <p:nvPr/>
        </p:nvSpPr>
        <p:spPr bwMode="auto">
          <a:xfrm>
            <a:off x="611560" y="1148705"/>
            <a:ext cx="8186737"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经典期刊</a:t>
            </a:r>
            <a:endParaRPr lang="en-US" altLang="zh-CN" sz="4400" dirty="0">
              <a:latin typeface="微软雅黑" pitchFamily="34" charset="-122"/>
              <a:ea typeface="微软雅黑" pitchFamily="34" charset="-122"/>
            </a:endParaRPr>
          </a:p>
        </p:txBody>
      </p:sp>
      <p:pic>
        <p:nvPicPr>
          <p:cNvPr id="11" name="图片 10" descr="Issue Cover"/>
          <p:cNvPicPr/>
          <p:nvPr/>
        </p:nvPicPr>
        <p:blipFill>
          <a:blip r:embed="rId3">
            <a:extLst>
              <a:ext uri="{28A0092B-C50C-407E-A947-70E740481C1C}">
                <a14:useLocalDpi xmlns:a14="http://schemas.microsoft.com/office/drawing/2010/main" val="0"/>
              </a:ext>
            </a:extLst>
          </a:blip>
          <a:srcRect/>
          <a:stretch>
            <a:fillRect/>
          </a:stretch>
        </p:blipFill>
        <p:spPr bwMode="auto">
          <a:xfrm>
            <a:off x="7092615" y="1423400"/>
            <a:ext cx="1432073" cy="1873259"/>
          </a:xfrm>
          <a:prstGeom prst="rect">
            <a:avLst/>
          </a:prstGeom>
          <a:noFill/>
          <a:ln>
            <a:noFill/>
          </a:ln>
          <a:effectLst>
            <a:outerShdw blurRad="50800" dist="38100" algn="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609601" y="1940099"/>
            <a:ext cx="6842719" cy="2714546"/>
          </a:xfrm>
          <a:prstGeom prst="rect">
            <a:avLst/>
          </a:prstGeom>
        </p:spPr>
        <p:txBody>
          <a:bodyPr/>
          <a:lstStyle/>
          <a:p>
            <a:pPr fontAlgn="auto">
              <a:lnSpc>
                <a:spcPct val="150000"/>
              </a:lnSpc>
              <a:spcBef>
                <a:spcPts val="600"/>
              </a:spcBef>
              <a:spcAft>
                <a:spcPts val="0"/>
              </a:spcAft>
              <a:buFont typeface="Wingdings" pitchFamily="2" charset="2"/>
              <a:buChar char="p"/>
              <a:defRPr/>
            </a:pPr>
            <a:r>
              <a:rPr lang="en-US" altLang="zh-CN" sz="2000" b="1" dirty="0">
                <a:latin typeface="微软雅黑" pitchFamily="34" charset="-122"/>
                <a:ea typeface="微软雅黑" pitchFamily="34" charset="-122"/>
              </a:rPr>
              <a:t>《</a:t>
            </a:r>
            <a:r>
              <a:rPr lang="zh-CN" altLang="en-US" sz="2000" b="1" dirty="0">
                <a:latin typeface="微软雅黑" pitchFamily="34" charset="-122"/>
                <a:ea typeface="微软雅黑" pitchFamily="34" charset="-122"/>
              </a:rPr>
              <a:t>机械设计期刊</a:t>
            </a:r>
            <a:r>
              <a:rPr lang="en-US" altLang="zh-CN" sz="2000" b="1" dirty="0">
                <a:latin typeface="微软雅黑" pitchFamily="34" charset="-122"/>
                <a:ea typeface="微软雅黑" pitchFamily="34" charset="-122"/>
              </a:rPr>
              <a:t>》</a:t>
            </a:r>
            <a:r>
              <a:rPr lang="en-US" sz="2000" b="1" dirty="0">
                <a:latin typeface="微软雅黑" pitchFamily="34" charset="-122"/>
                <a:ea typeface="微软雅黑" pitchFamily="34" charset="-122"/>
              </a:rPr>
              <a:t>Journal of Mechanical Design</a:t>
            </a:r>
          </a:p>
          <a:p>
            <a:pPr marL="285750" indent="-285750" fontAlgn="auto">
              <a:lnSpc>
                <a:spcPct val="150000"/>
              </a:lnSpc>
              <a:spcBef>
                <a:spcPts val="0"/>
              </a:spcBef>
              <a:spcAft>
                <a:spcPts val="0"/>
              </a:spcAft>
              <a:buFont typeface="Wingdings" panose="05000000000000000000" pitchFamily="2" charset="2"/>
              <a:buChar char="u"/>
              <a:defRPr/>
            </a:pPr>
            <a:r>
              <a:rPr lang="zh-CN" altLang="en-US" sz="1600" dirty="0" smtClean="0">
                <a:latin typeface="微软雅黑" pitchFamily="34" charset="-122"/>
                <a:ea typeface="微软雅黑" pitchFamily="34" charset="-122"/>
              </a:rPr>
              <a:t>收录</a:t>
            </a:r>
            <a:r>
              <a:rPr lang="zh-CN" altLang="en-US" sz="1600" dirty="0">
                <a:latin typeface="微软雅黑" pitchFamily="34" charset="-122"/>
                <a:ea typeface="微软雅黑" pitchFamily="34" charset="-122"/>
              </a:rPr>
              <a:t>在</a:t>
            </a:r>
            <a:r>
              <a:rPr lang="en-US" altLang="zh-CN" sz="1600" dirty="0">
                <a:latin typeface="微软雅黑" pitchFamily="34" charset="-122"/>
                <a:ea typeface="微软雅黑" pitchFamily="34" charset="-122"/>
              </a:rPr>
              <a:t>SCI</a:t>
            </a:r>
            <a:r>
              <a:rPr lang="zh-CN" altLang="en-US" sz="1600" dirty="0" smtClean="0">
                <a:latin typeface="微软雅黑" pitchFamily="34" charset="-122"/>
                <a:ea typeface="微软雅黑" pitchFamily="34" charset="-122"/>
              </a:rPr>
              <a:t>机械工程领域，位于</a:t>
            </a:r>
            <a:r>
              <a:rPr lang="en-US" altLang="zh-CN" sz="1600" dirty="0" smtClean="0">
                <a:latin typeface="微软雅黑" pitchFamily="34" charset="-122"/>
                <a:ea typeface="微软雅黑" pitchFamily="34" charset="-122"/>
              </a:rPr>
              <a:t>JCR</a:t>
            </a:r>
            <a:r>
              <a:rPr lang="zh-CN" altLang="en-US" sz="1600" dirty="0" smtClean="0">
                <a:latin typeface="微软雅黑" pitchFamily="34" charset="-122"/>
                <a:ea typeface="微软雅黑" pitchFamily="34" charset="-122"/>
              </a:rPr>
              <a:t>分区</a:t>
            </a:r>
            <a:r>
              <a:rPr lang="en-US" altLang="zh-CN" sz="1600" dirty="0" smtClean="0">
                <a:latin typeface="微软雅黑" pitchFamily="34" charset="-122"/>
                <a:ea typeface="微软雅黑" pitchFamily="34" charset="-122"/>
              </a:rPr>
              <a:t>Q2</a:t>
            </a:r>
            <a:r>
              <a:rPr lang="zh-CN" altLang="en-US" sz="1600" dirty="0" smtClean="0">
                <a:latin typeface="微软雅黑" pitchFamily="34" charset="-122"/>
                <a:ea typeface="微软雅黑" pitchFamily="34" charset="-122"/>
              </a:rPr>
              <a:t>。</a:t>
            </a:r>
            <a:endParaRPr lang="en-US" altLang="zh-CN" sz="1600" dirty="0" smtClean="0">
              <a:latin typeface="微软雅黑" pitchFamily="34" charset="-122"/>
              <a:ea typeface="微软雅黑" pitchFamily="34" charset="-122"/>
            </a:endParaRPr>
          </a:p>
          <a:p>
            <a:pPr marL="285750" indent="-285750" fontAlgn="auto">
              <a:lnSpc>
                <a:spcPct val="150000"/>
              </a:lnSpc>
              <a:spcBef>
                <a:spcPts val="0"/>
              </a:spcBef>
              <a:spcAft>
                <a:spcPts val="0"/>
              </a:spcAft>
              <a:buFont typeface="Wingdings" panose="05000000000000000000" pitchFamily="2" charset="2"/>
              <a:buChar char="u"/>
              <a:defRPr/>
            </a:pPr>
            <a:r>
              <a:rPr lang="zh-CN" altLang="en-US" sz="1600" dirty="0">
                <a:latin typeface="微软雅黑" pitchFamily="34" charset="-122"/>
                <a:ea typeface="微软雅黑" pitchFamily="34" charset="-122"/>
              </a:rPr>
              <a:t>为广大设计界提供服务，作为工程设计活动各个方面的学术、档案研究的场所，并欢迎来自所有设计领域的贡献，重点是设计综合。</a:t>
            </a:r>
            <a:endParaRPr lang="en-US" altLang="zh-CN" sz="1600" dirty="0">
              <a:latin typeface="微软雅黑" pitchFamily="34" charset="-122"/>
              <a:ea typeface="微软雅黑" pitchFamily="34" charset="-122"/>
            </a:endParaRPr>
          </a:p>
          <a:p>
            <a:pPr marL="285750" indent="-285750" fontAlgn="auto">
              <a:lnSpc>
                <a:spcPct val="150000"/>
              </a:lnSpc>
              <a:spcBef>
                <a:spcPts val="0"/>
              </a:spcBef>
              <a:spcAft>
                <a:spcPts val="0"/>
              </a:spcAft>
              <a:buFont typeface="Wingdings" panose="05000000000000000000" pitchFamily="2" charset="2"/>
              <a:buChar char="u"/>
              <a:defRPr/>
            </a:pPr>
            <a:r>
              <a:rPr lang="zh-CN" altLang="en-US" sz="1600" dirty="0">
                <a:latin typeface="微软雅黑" pitchFamily="34" charset="-122"/>
                <a:ea typeface="微软雅黑" pitchFamily="34" charset="-122"/>
              </a:rPr>
              <a:t> 应用于</a:t>
            </a:r>
            <a:r>
              <a:rPr lang="zh-CN" altLang="en-US" sz="1600" dirty="0" smtClean="0">
                <a:latin typeface="微软雅黑" pitchFamily="34" charset="-122"/>
                <a:ea typeface="微软雅黑" pitchFamily="34" charset="-122"/>
              </a:rPr>
              <a:t>交通工具、建筑、设备、产品加工、生产</a:t>
            </a:r>
            <a:r>
              <a:rPr lang="zh-CN" altLang="en-US" sz="1600" dirty="0">
                <a:latin typeface="微软雅黑" pitchFamily="34" charset="-122"/>
                <a:ea typeface="微软雅黑" pitchFamily="34" charset="-122"/>
              </a:rPr>
              <a:t>系统等</a:t>
            </a:r>
            <a:r>
              <a:rPr lang="zh-CN" altLang="en-US" sz="1600" dirty="0" smtClean="0">
                <a:latin typeface="微软雅黑" pitchFamily="34" charset="-122"/>
                <a:ea typeface="微软雅黑" pitchFamily="34" charset="-122"/>
              </a:rPr>
              <a:t>领域。</a:t>
            </a:r>
            <a:endParaRPr lang="en-US" altLang="zh-CN" sz="1600" dirty="0">
              <a:latin typeface="微软雅黑" pitchFamily="34" charset="-122"/>
              <a:ea typeface="微软雅黑" pitchFamily="34" charset="-122"/>
            </a:endParaRPr>
          </a:p>
          <a:p>
            <a:pPr marL="285750" indent="-285750" fontAlgn="auto">
              <a:lnSpc>
                <a:spcPct val="150000"/>
              </a:lnSpc>
              <a:spcBef>
                <a:spcPts val="0"/>
              </a:spcBef>
              <a:spcAft>
                <a:spcPts val="0"/>
              </a:spcAft>
              <a:buFont typeface="Wingdings" panose="05000000000000000000" pitchFamily="2" charset="2"/>
              <a:buChar char="u"/>
              <a:defRPr/>
            </a:pPr>
            <a:r>
              <a:rPr lang="zh-CN" altLang="en-US" sz="1600" dirty="0">
                <a:latin typeface="微软雅黑" pitchFamily="34" charset="-122"/>
                <a:ea typeface="微软雅黑" pitchFamily="34" charset="-122"/>
              </a:rPr>
              <a:t> 开放每年评选的获奖</a:t>
            </a:r>
            <a:r>
              <a:rPr lang="zh-CN" altLang="en-US" sz="1600" dirty="0" smtClean="0">
                <a:latin typeface="微软雅黑" pitchFamily="34" charset="-122"/>
                <a:ea typeface="微软雅黑" pitchFamily="34" charset="-122"/>
              </a:rPr>
              <a:t>文章。</a:t>
            </a:r>
            <a:endParaRPr lang="en-US" altLang="zh-CN" sz="1600" dirty="0" smtClean="0">
              <a:latin typeface="微软雅黑" pitchFamily="34" charset="-122"/>
              <a:ea typeface="微软雅黑" pitchFamily="34" charset="-122"/>
            </a:endParaRPr>
          </a:p>
          <a:p>
            <a:pPr marL="285750" indent="-285750" fontAlgn="auto">
              <a:lnSpc>
                <a:spcPct val="150000"/>
              </a:lnSpc>
              <a:spcBef>
                <a:spcPts val="0"/>
              </a:spcBef>
              <a:spcAft>
                <a:spcPts val="0"/>
              </a:spcAft>
              <a:buFont typeface="Wingdings" panose="05000000000000000000" pitchFamily="2" charset="2"/>
              <a:buChar char="u"/>
              <a:defRPr/>
            </a:pPr>
            <a:r>
              <a:rPr lang="zh-CN" altLang="en-US" sz="1600" dirty="0">
                <a:latin typeface="微软雅黑" pitchFamily="34" charset="-122"/>
                <a:ea typeface="微软雅黑" pitchFamily="34" charset="-122"/>
              </a:rPr>
              <a:t>每季度一次</a:t>
            </a:r>
            <a:r>
              <a:rPr lang="zh-CN" altLang="en-US" sz="1600" dirty="0" smtClean="0">
                <a:latin typeface="微软雅黑" pitchFamily="34" charset="-122"/>
                <a:ea typeface="微软雅黑" pitchFamily="34" charset="-122"/>
              </a:rPr>
              <a:t>举行网络研讨会</a:t>
            </a:r>
            <a:r>
              <a:rPr lang="zh-CN" altLang="en-US" sz="1600" dirty="0">
                <a:latin typeface="微软雅黑" pitchFamily="34" charset="-122"/>
                <a:ea typeface="微软雅黑" pitchFamily="34" charset="-122"/>
              </a:rPr>
              <a:t>。</a:t>
            </a:r>
            <a:endParaRPr lang="en-US" altLang="zh-CN" sz="1600" dirty="0">
              <a:latin typeface="微软雅黑" pitchFamily="34" charset="-122"/>
              <a:ea typeface="微软雅黑" pitchFamily="34" charset="-122"/>
            </a:endParaRPr>
          </a:p>
        </p:txBody>
      </p:sp>
      <p:sp>
        <p:nvSpPr>
          <p:cNvPr id="14" name="矩形 13"/>
          <p:cNvSpPr/>
          <p:nvPr/>
        </p:nvSpPr>
        <p:spPr>
          <a:xfrm>
            <a:off x="609601" y="4653136"/>
            <a:ext cx="8188696" cy="2215991"/>
          </a:xfrm>
          <a:prstGeom prst="rect">
            <a:avLst/>
          </a:prstGeom>
        </p:spPr>
        <p:txBody>
          <a:bodyPr wrap="square">
            <a:spAutoFit/>
          </a:bodyPr>
          <a:lstStyle/>
          <a:p>
            <a:pPr fontAlgn="auto">
              <a:defRPr/>
            </a:pPr>
            <a:r>
              <a:rPr lang="zh-CN" altLang="en-US" sz="1500" b="1" dirty="0">
                <a:latin typeface="微软雅黑" pitchFamily="34" charset="-122"/>
                <a:ea typeface="微软雅黑" pitchFamily="34" charset="-122"/>
              </a:rPr>
              <a:t>检索关键词：</a:t>
            </a:r>
            <a:r>
              <a:rPr lang="en-US" altLang="zh-CN" sz="1500" b="1" dirty="0">
                <a:latin typeface="微软雅黑" pitchFamily="34" charset="-122"/>
                <a:ea typeface="微软雅黑" pitchFamily="34" charset="-122"/>
              </a:rPr>
              <a:t> </a:t>
            </a:r>
          </a:p>
          <a:p>
            <a:pPr fontAlgn="auto">
              <a:defRPr/>
            </a:pPr>
            <a:r>
              <a:rPr lang="en-US" altLang="zh-CN" sz="1500" dirty="0">
                <a:latin typeface="微软雅黑" pitchFamily="34" charset="-122"/>
                <a:ea typeface="微软雅黑" pitchFamily="34" charset="-122"/>
              </a:rPr>
              <a:t>design automation</a:t>
            </a:r>
            <a:r>
              <a:rPr lang="zh-CN" altLang="en-US" sz="1500" dirty="0">
                <a:latin typeface="微软雅黑" pitchFamily="34" charset="-122"/>
                <a:ea typeface="微软雅黑" pitchFamily="34" charset="-122"/>
              </a:rPr>
              <a:t>（设计自动化）；</a:t>
            </a:r>
            <a:r>
              <a:rPr lang="en-US" altLang="zh-CN" sz="1500" dirty="0">
                <a:latin typeface="微软雅黑" pitchFamily="34" charset="-122"/>
                <a:ea typeface="微软雅黑" pitchFamily="34" charset="-122"/>
              </a:rPr>
              <a:t>virtual reality</a:t>
            </a:r>
            <a:r>
              <a:rPr lang="zh-CN" altLang="en-US" sz="1500" dirty="0">
                <a:latin typeface="微软雅黑" pitchFamily="34" charset="-122"/>
                <a:ea typeface="微软雅黑" pitchFamily="34" charset="-122"/>
              </a:rPr>
              <a:t>（虚拟现实）；</a:t>
            </a:r>
            <a:r>
              <a:rPr lang="en-US" altLang="zh-CN" sz="1500" dirty="0">
                <a:latin typeface="微软雅黑" pitchFamily="34" charset="-122"/>
                <a:ea typeface="微软雅黑" pitchFamily="34" charset="-122"/>
              </a:rPr>
              <a:t>geometric design</a:t>
            </a:r>
            <a:r>
              <a:rPr lang="zh-CN" altLang="en-US" sz="1500" dirty="0">
                <a:latin typeface="微软雅黑" pitchFamily="34" charset="-122"/>
                <a:ea typeface="微软雅黑" pitchFamily="34" charset="-122"/>
              </a:rPr>
              <a:t>（几何设计）；</a:t>
            </a:r>
            <a:r>
              <a:rPr lang="en-US" altLang="zh-CN" sz="1500" dirty="0">
                <a:latin typeface="微软雅黑" pitchFamily="34" charset="-122"/>
                <a:ea typeface="微软雅黑" pitchFamily="34" charset="-122"/>
              </a:rPr>
              <a:t>design optimization</a:t>
            </a:r>
            <a:r>
              <a:rPr lang="zh-CN" altLang="en-US" sz="1500" dirty="0">
                <a:latin typeface="微软雅黑" pitchFamily="34" charset="-122"/>
                <a:ea typeface="微软雅黑" pitchFamily="34" charset="-122"/>
              </a:rPr>
              <a:t>（设计评估）；</a:t>
            </a:r>
            <a:r>
              <a:rPr lang="en-US" altLang="zh-CN" sz="1500" dirty="0">
                <a:latin typeface="微软雅黑" pitchFamily="34" charset="-122"/>
                <a:ea typeface="微软雅黑" pitchFamily="34" charset="-122"/>
              </a:rPr>
              <a:t>data-driven design</a:t>
            </a:r>
            <a:r>
              <a:rPr lang="zh-CN" altLang="en-US" sz="1500" dirty="0">
                <a:latin typeface="微软雅黑" pitchFamily="34" charset="-122"/>
                <a:ea typeface="微软雅黑" pitchFamily="34" charset="-122"/>
              </a:rPr>
              <a:t>（数据驱动设计）；</a:t>
            </a:r>
            <a:r>
              <a:rPr lang="en-US" altLang="zh-CN" sz="1500" dirty="0">
                <a:latin typeface="微软雅黑" pitchFamily="34" charset="-122"/>
                <a:ea typeface="微软雅黑" pitchFamily="34" charset="-122"/>
              </a:rPr>
              <a:t>artificial intelligence in design</a:t>
            </a:r>
            <a:r>
              <a:rPr lang="zh-CN" altLang="en-US" sz="1500" dirty="0">
                <a:latin typeface="微软雅黑" pitchFamily="34" charset="-122"/>
                <a:ea typeface="微软雅黑" pitchFamily="34" charset="-122"/>
              </a:rPr>
              <a:t>（人工智能在设计中的应用）；</a:t>
            </a:r>
            <a:r>
              <a:rPr lang="en-US" altLang="zh-CN" sz="1500" dirty="0">
                <a:latin typeface="微软雅黑" pitchFamily="34" charset="-122"/>
                <a:ea typeface="微软雅黑" pitchFamily="34" charset="-122"/>
              </a:rPr>
              <a:t>Design for manufacturing and the lifecycle</a:t>
            </a:r>
            <a:r>
              <a:rPr lang="zh-CN" altLang="en-US" sz="1500" dirty="0">
                <a:latin typeface="微软雅黑" pitchFamily="34" charset="-122"/>
                <a:ea typeface="微软雅黑" pitchFamily="34" charset="-122"/>
              </a:rPr>
              <a:t>（制造和生命周期设计）；</a:t>
            </a:r>
            <a:r>
              <a:rPr lang="en-US" altLang="zh-CN" sz="1500" dirty="0">
                <a:latin typeface="微软雅黑" pitchFamily="34" charset="-122"/>
                <a:ea typeface="微软雅黑" pitchFamily="34" charset="-122"/>
              </a:rPr>
              <a:t>Design of mechanisms and robotic systems</a:t>
            </a:r>
            <a:r>
              <a:rPr lang="zh-CN" altLang="en-US" sz="1500" dirty="0">
                <a:latin typeface="微软雅黑" pitchFamily="34" charset="-122"/>
                <a:ea typeface="微软雅黑" pitchFamily="34" charset="-122"/>
              </a:rPr>
              <a:t>（机构和机器人系统设计）；</a:t>
            </a:r>
            <a:r>
              <a:rPr lang="en-US" altLang="zh-CN" sz="1500" dirty="0">
                <a:latin typeface="微软雅黑" pitchFamily="34" charset="-122"/>
                <a:ea typeface="微软雅黑" pitchFamily="34" charset="-122"/>
              </a:rPr>
              <a:t>Design theory and methodology</a:t>
            </a:r>
            <a:r>
              <a:rPr lang="zh-CN" altLang="en-US" sz="1500" dirty="0">
                <a:latin typeface="微软雅黑" pitchFamily="34" charset="-122"/>
                <a:ea typeface="微软雅黑" pitchFamily="34" charset="-122"/>
              </a:rPr>
              <a:t>（设计理论和方法论</a:t>
            </a:r>
            <a:r>
              <a:rPr lang="zh-CN" altLang="en-US" sz="1500" dirty="0" smtClean="0">
                <a:latin typeface="微软雅黑" pitchFamily="34" charset="-122"/>
                <a:ea typeface="微软雅黑" pitchFamily="34" charset="-122"/>
              </a:rPr>
              <a:t>）。</a:t>
            </a:r>
            <a:endParaRPr lang="en-US" altLang="zh-CN" sz="1500" dirty="0">
              <a:latin typeface="微软雅黑" pitchFamily="34" charset="-122"/>
              <a:ea typeface="微软雅黑" pitchFamily="34" charset="-122"/>
            </a:endParaRPr>
          </a:p>
          <a:p>
            <a:pPr fontAlgn="auto">
              <a:defRPr/>
            </a:pPr>
            <a:endParaRPr lang="en-US" altLang="zh-CN" sz="1500" dirty="0">
              <a:latin typeface="微软雅黑" pitchFamily="34" charset="-122"/>
              <a:ea typeface="微软雅黑" pitchFamily="34" charset="-122"/>
            </a:endParaRPr>
          </a:p>
          <a:p>
            <a:pPr>
              <a:defRPr/>
            </a:pPr>
            <a:r>
              <a:rPr lang="zh-CN" altLang="zh-CN" sz="1500" b="1" dirty="0">
                <a:latin typeface="微软雅黑" panose="020B0503020204020204" pitchFamily="34" charset="-122"/>
                <a:ea typeface="微软雅黑" panose="020B0503020204020204" pitchFamily="34" charset="-122"/>
              </a:rPr>
              <a:t>访问网址</a:t>
            </a:r>
            <a:r>
              <a:rPr lang="zh-CN" altLang="zh-CN" sz="1500" b="1" dirty="0" smtClean="0">
                <a:latin typeface="微软雅黑" panose="020B0503020204020204" pitchFamily="34" charset="-122"/>
                <a:ea typeface="微软雅黑" panose="020B0503020204020204" pitchFamily="34" charset="-122"/>
              </a:rPr>
              <a:t>：</a:t>
            </a:r>
            <a:endParaRPr lang="en-US" altLang="zh-CN" sz="1500" b="1" dirty="0" smtClean="0">
              <a:latin typeface="微软雅黑" panose="020B0503020204020204" pitchFamily="34" charset="-122"/>
              <a:ea typeface="微软雅黑" panose="020B0503020204020204" pitchFamily="34" charset="-122"/>
            </a:endParaRPr>
          </a:p>
          <a:p>
            <a:pPr>
              <a:defRPr/>
            </a:pPr>
            <a:r>
              <a:rPr lang="en-US" altLang="zh-CN" sz="1500" u="sng" dirty="0" smtClean="0">
                <a:latin typeface="微软雅黑" panose="020B0503020204020204" pitchFamily="34" charset="-122"/>
                <a:ea typeface="微软雅黑" panose="020B0503020204020204" pitchFamily="34" charset="-122"/>
                <a:hlinkClick r:id="rId3"/>
              </a:rPr>
              <a:t>https</a:t>
            </a:r>
            <a:r>
              <a:rPr lang="en-US" altLang="zh-CN" sz="1500" u="sng" dirty="0">
                <a:latin typeface="微软雅黑" panose="020B0503020204020204" pitchFamily="34" charset="-122"/>
                <a:ea typeface="微软雅黑" panose="020B0503020204020204" pitchFamily="34" charset="-122"/>
                <a:hlinkClick r:id="rId3"/>
              </a:rPr>
              <a:t>://asmedigitalcollection.asme.org/mechanicaldesign</a:t>
            </a:r>
            <a:r>
              <a:rPr lang="en-US" altLang="zh-CN" sz="1500" dirty="0">
                <a:latin typeface="微软雅黑" panose="020B0503020204020204" pitchFamily="34" charset="-122"/>
                <a:ea typeface="微软雅黑" panose="020B0503020204020204" pitchFamily="34" charset="-122"/>
              </a:rPr>
              <a:t> </a:t>
            </a:r>
            <a:r>
              <a:rPr lang="en-US" altLang="zh-CN" sz="1500" dirty="0" smtClean="0">
                <a:latin typeface="微软雅黑" pitchFamily="34" charset="-122"/>
                <a:ea typeface="微软雅黑" pitchFamily="34" charset="-122"/>
              </a:rPr>
              <a:t> </a:t>
            </a:r>
            <a:endParaRPr lang="en-US" altLang="zh-CN" sz="1500" dirty="0">
              <a:solidFill>
                <a:srgbClr val="00B0F0"/>
              </a:solidFill>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16" name="Picture 2" descr="http://mechanicaldesign.asmedigitalcollection.asme.org/Images/client/covers/jc126.jpeg"/>
          <p:cNvPicPr>
            <a:picLocks noChangeAspect="1" noChangeArrowheads="1"/>
          </p:cNvPicPr>
          <p:nvPr/>
        </p:nvPicPr>
        <p:blipFill>
          <a:blip r:embed="rId4" cstate="print"/>
          <a:srcRect/>
          <a:stretch>
            <a:fillRect/>
          </a:stretch>
        </p:blipFill>
        <p:spPr bwMode="auto">
          <a:xfrm>
            <a:off x="7423696" y="1153728"/>
            <a:ext cx="1619250" cy="2085975"/>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bwMode="auto">
          <a:xfrm>
            <a:off x="611560" y="1148705"/>
            <a:ext cx="8186737"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经典期刊</a:t>
            </a:r>
            <a:endParaRPr lang="en-US" altLang="zh-CN" sz="4400" dirty="0">
              <a:latin typeface="微软雅黑" pitchFamily="34" charset="-122"/>
              <a:ea typeface="微软雅黑" pitchFamily="34" charset="-122"/>
            </a:endParaRPr>
          </a:p>
        </p:txBody>
      </p:sp>
      <p:sp>
        <p:nvSpPr>
          <p:cNvPr id="2" name="文本框 1"/>
          <p:cNvSpPr txBox="1"/>
          <p:nvPr/>
        </p:nvSpPr>
        <p:spPr>
          <a:xfrm>
            <a:off x="7243676" y="3295390"/>
            <a:ext cx="1979290" cy="890693"/>
          </a:xfrm>
          <a:prstGeom prst="rect">
            <a:avLst/>
          </a:prstGeom>
          <a:noFill/>
        </p:spPr>
        <p:txBody>
          <a:bodyPr wrap="square" rtlCol="0">
            <a:spAutoFit/>
          </a:bodyPr>
          <a:lstStyle/>
          <a:p>
            <a:pPr algn="ctr">
              <a:lnSpc>
                <a:spcPct val="150000"/>
              </a:lnSpc>
            </a:pPr>
            <a:r>
              <a:rPr lang="zh-CN" altLang="en-US" sz="1200" dirty="0">
                <a:latin typeface="微软雅黑" panose="020B0503020204020204" pitchFamily="34" charset="-122"/>
                <a:ea typeface="微软雅黑" panose="020B0503020204020204" pitchFamily="34" charset="-122"/>
              </a:rPr>
              <a:t>影响因子：</a:t>
            </a:r>
            <a:r>
              <a:rPr lang="en-US" altLang="zh-CN" sz="1200" dirty="0">
                <a:latin typeface="微软雅黑" panose="020B0503020204020204" pitchFamily="34" charset="-122"/>
                <a:ea typeface="微软雅黑" panose="020B0503020204020204" pitchFamily="34" charset="-122"/>
              </a:rPr>
              <a:t>3.3</a:t>
            </a:r>
          </a:p>
          <a:p>
            <a:pPr algn="ctr">
              <a:lnSpc>
                <a:spcPct val="150000"/>
              </a:lnSpc>
            </a:pPr>
            <a:r>
              <a:rPr lang="en-US" altLang="zh-CN" sz="1200" dirty="0" err="1">
                <a:latin typeface="微软雅黑" panose="020B0503020204020204" pitchFamily="34" charset="-122"/>
                <a:ea typeface="微软雅黑" panose="020B0503020204020204" pitchFamily="34" charset="-122"/>
              </a:rPr>
              <a:t>CiteScore</a:t>
            </a:r>
            <a:r>
              <a:rPr lang="zh-CN" altLang="en-US" sz="1200" dirty="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7.3</a:t>
            </a:r>
          </a:p>
          <a:p>
            <a:pPr algn="ctr">
              <a:lnSpc>
                <a:spcPct val="150000"/>
              </a:lnSpc>
            </a:pPr>
            <a:r>
              <a:rPr lang="zh-CN" altLang="en-US" sz="1200" dirty="0">
                <a:latin typeface="微软雅黑" panose="020B0503020204020204" pitchFamily="34" charset="-122"/>
                <a:ea typeface="微软雅黑" panose="020B0503020204020204" pitchFamily="34" charset="-122"/>
              </a:rPr>
              <a:t>年度被引用次数：</a:t>
            </a:r>
            <a:r>
              <a:rPr lang="en-US" altLang="zh-CN" sz="1200" dirty="0">
                <a:latin typeface="微软雅黑" panose="020B0503020204020204" pitchFamily="34" charset="-122"/>
                <a:ea typeface="微软雅黑" panose="020B0503020204020204" pitchFamily="34" charset="-122"/>
              </a:rPr>
              <a:t>10,015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609600" y="2144861"/>
            <a:ext cx="7820025" cy="1211263"/>
          </a:xfrm>
          <a:prstGeom prst="rect">
            <a:avLst/>
          </a:prstGeom>
          <a:noFill/>
          <a:ln w="9525">
            <a:noFill/>
            <a:miter lim="800000"/>
            <a:headEnd/>
            <a:tailEnd/>
          </a:ln>
        </p:spPr>
        <p:txBody>
          <a:bodyPr/>
          <a:lstStyle/>
          <a:p>
            <a:pPr>
              <a:lnSpc>
                <a:spcPct val="150000"/>
              </a:lnSpc>
              <a:spcBef>
                <a:spcPts val="600"/>
              </a:spcBef>
              <a:buFont typeface="Wingdings" pitchFamily="2" charset="2"/>
              <a:buChar char="p"/>
            </a:pPr>
            <a:r>
              <a:rPr lang="en-US" altLang="zh-CN" sz="2000" b="1" dirty="0">
                <a:latin typeface="微软雅黑" pitchFamily="34" charset="-122"/>
                <a:ea typeface="微软雅黑" pitchFamily="34" charset="-122"/>
              </a:rPr>
              <a:t>《</a:t>
            </a:r>
            <a:r>
              <a:rPr lang="zh-CN" altLang="en-US" sz="2000" b="1" dirty="0">
                <a:latin typeface="微软雅黑" pitchFamily="34" charset="-122"/>
                <a:ea typeface="微软雅黑" pitchFamily="34" charset="-122"/>
              </a:rPr>
              <a:t>机械设计期刊</a:t>
            </a:r>
            <a:r>
              <a:rPr lang="en-US" altLang="zh-CN" sz="2000" b="1" dirty="0">
                <a:latin typeface="微软雅黑" pitchFamily="34" charset="-122"/>
                <a:ea typeface="微软雅黑" pitchFamily="34" charset="-122"/>
              </a:rPr>
              <a:t>》Journal of Mechanical Design</a:t>
            </a:r>
          </a:p>
        </p:txBody>
      </p:sp>
      <p:sp>
        <p:nvSpPr>
          <p:cNvPr id="7" name="矩形 6"/>
          <p:cNvSpPr>
            <a:spLocks noChangeArrowheads="1"/>
          </p:cNvSpPr>
          <p:nvPr/>
        </p:nvSpPr>
        <p:spPr bwMode="auto">
          <a:xfrm>
            <a:off x="645567" y="2898350"/>
            <a:ext cx="8281987" cy="338137"/>
          </a:xfrm>
          <a:prstGeom prst="rect">
            <a:avLst/>
          </a:prstGeom>
          <a:noFill/>
          <a:ln w="9525">
            <a:noFill/>
            <a:miter lim="800000"/>
            <a:headEnd/>
            <a:tailEnd/>
          </a:ln>
        </p:spPr>
        <p:txBody>
          <a:bodyPr>
            <a:spAutoFit/>
          </a:bodyPr>
          <a:lstStyle/>
          <a:p>
            <a:pPr algn="just">
              <a:spcBef>
                <a:spcPts val="600"/>
              </a:spcBef>
            </a:pPr>
            <a:r>
              <a:rPr lang="zh-CN" altLang="en-US" sz="1600" b="1" dirty="0">
                <a:latin typeface="微软雅黑" pitchFamily="34" charset="-122"/>
                <a:ea typeface="微软雅黑" pitchFamily="34" charset="-122"/>
              </a:rPr>
              <a:t>国内外研究人员单位：</a:t>
            </a:r>
            <a:r>
              <a:rPr lang="en-US" altLang="zh-CN" sz="1600" b="1" dirty="0">
                <a:latin typeface="微软雅黑" pitchFamily="34" charset="-122"/>
                <a:ea typeface="微软雅黑" pitchFamily="34" charset="-122"/>
              </a:rPr>
              <a:t> </a:t>
            </a:r>
          </a:p>
        </p:txBody>
      </p:sp>
      <p:sp>
        <p:nvSpPr>
          <p:cNvPr id="8" name="Content Placeholder 2"/>
          <p:cNvSpPr txBox="1">
            <a:spLocks/>
          </p:cNvSpPr>
          <p:nvPr/>
        </p:nvSpPr>
        <p:spPr bwMode="auto">
          <a:xfrm>
            <a:off x="681067" y="3284686"/>
            <a:ext cx="3738563" cy="3155950"/>
          </a:xfrm>
          <a:prstGeom prst="rect">
            <a:avLst/>
          </a:prstGeom>
          <a:noFill/>
          <a:ln w="9525">
            <a:noFill/>
            <a:miter lim="800000"/>
            <a:headEnd/>
            <a:tailEnd/>
          </a:ln>
        </p:spPr>
        <p:txBody>
          <a:bodyPr/>
          <a:lstStyle/>
          <a:p>
            <a:pPr>
              <a:lnSpc>
                <a:spcPct val="150000"/>
              </a:lnSpc>
              <a:spcBef>
                <a:spcPts val="600"/>
              </a:spcBef>
            </a:pPr>
            <a:r>
              <a:rPr lang="zh-CN" altLang="en-US" sz="1600" dirty="0">
                <a:latin typeface="微软雅黑" pitchFamily="34" charset="-122"/>
                <a:ea typeface="微软雅黑" pitchFamily="34" charset="-122"/>
              </a:rPr>
              <a:t>麻省理工学院</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卡耐基</a:t>
            </a:r>
            <a:r>
              <a:rPr lang="en-US" altLang="zh-CN" sz="1600" dirty="0">
                <a:latin typeface="微软雅黑" pitchFamily="34" charset="-122"/>
                <a:ea typeface="微软雅黑" pitchFamily="34" charset="-122"/>
              </a:rPr>
              <a:t>-</a:t>
            </a:r>
            <a:r>
              <a:rPr lang="zh-CN" altLang="en-US" sz="1600" dirty="0">
                <a:latin typeface="微软雅黑" pitchFamily="34" charset="-122"/>
                <a:ea typeface="微软雅黑" pitchFamily="34" charset="-122"/>
              </a:rPr>
              <a:t>梅隆大学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普渡大学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德克萨斯</a:t>
            </a:r>
            <a:r>
              <a:rPr lang="en-US" altLang="zh-CN" sz="1600" dirty="0">
                <a:latin typeface="微软雅黑" pitchFamily="34" charset="-122"/>
                <a:ea typeface="微软雅黑" pitchFamily="34" charset="-122"/>
              </a:rPr>
              <a:t>A&amp;M</a:t>
            </a:r>
            <a:r>
              <a:rPr lang="zh-CN" altLang="en-US" sz="1600" dirty="0">
                <a:latin typeface="微软雅黑" pitchFamily="34" charset="-122"/>
                <a:ea typeface="微软雅黑" pitchFamily="34" charset="-122"/>
              </a:rPr>
              <a:t>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加州大学</a:t>
            </a:r>
            <a:endParaRPr lang="en-US" altLang="zh-CN" sz="1600" dirty="0">
              <a:latin typeface="微软雅黑" pitchFamily="34" charset="-122"/>
              <a:ea typeface="微软雅黑" pitchFamily="34" charset="-122"/>
            </a:endParaRPr>
          </a:p>
        </p:txBody>
      </p:sp>
      <p:sp>
        <p:nvSpPr>
          <p:cNvPr id="9" name="Content Placeholder 2"/>
          <p:cNvSpPr txBox="1">
            <a:spLocks/>
          </p:cNvSpPr>
          <p:nvPr/>
        </p:nvSpPr>
        <p:spPr bwMode="auto">
          <a:xfrm>
            <a:off x="3563938" y="3284686"/>
            <a:ext cx="3738562" cy="2724150"/>
          </a:xfrm>
          <a:prstGeom prst="rect">
            <a:avLst/>
          </a:prstGeom>
          <a:noFill/>
          <a:ln w="9525">
            <a:noFill/>
            <a:miter lim="800000"/>
            <a:headEnd/>
            <a:tailEnd/>
          </a:ln>
        </p:spPr>
        <p:txBody>
          <a:bodyPr/>
          <a:lstStyle/>
          <a:p>
            <a:pPr>
              <a:lnSpc>
                <a:spcPct val="150000"/>
              </a:lnSpc>
              <a:spcBef>
                <a:spcPts val="600"/>
              </a:spcBef>
            </a:pPr>
            <a:r>
              <a:rPr lang="zh-CN" altLang="en-US" sz="1600">
                <a:latin typeface="微软雅黑" pitchFamily="34" charset="-122"/>
                <a:ea typeface="微软雅黑" pitchFamily="34" charset="-122"/>
              </a:rPr>
              <a:t>北京航空航天大学</a:t>
            </a:r>
            <a:endParaRPr lang="en-US" altLang="zh-CN" sz="1600">
              <a:latin typeface="微软雅黑" pitchFamily="34" charset="-122"/>
              <a:ea typeface="微软雅黑" pitchFamily="34" charset="-122"/>
            </a:endParaRPr>
          </a:p>
          <a:p>
            <a:pPr>
              <a:lnSpc>
                <a:spcPct val="150000"/>
              </a:lnSpc>
              <a:spcBef>
                <a:spcPts val="600"/>
              </a:spcBef>
            </a:pPr>
            <a:r>
              <a:rPr lang="zh-CN" altLang="en-US" sz="1600">
                <a:latin typeface="微软雅黑" pitchFamily="34" charset="-122"/>
                <a:ea typeface="微软雅黑" pitchFamily="34" charset="-122"/>
              </a:rPr>
              <a:t>西安交通大学</a:t>
            </a:r>
            <a:endParaRPr lang="en-US" altLang="zh-CN" sz="1600">
              <a:latin typeface="微软雅黑" pitchFamily="34" charset="-122"/>
              <a:ea typeface="微软雅黑" pitchFamily="34" charset="-122"/>
            </a:endParaRPr>
          </a:p>
          <a:p>
            <a:pPr>
              <a:lnSpc>
                <a:spcPct val="150000"/>
              </a:lnSpc>
              <a:spcBef>
                <a:spcPts val="600"/>
              </a:spcBef>
            </a:pPr>
            <a:r>
              <a:rPr lang="zh-CN" altLang="en-US" sz="1600">
                <a:latin typeface="微软雅黑" pitchFamily="34" charset="-122"/>
                <a:ea typeface="微软雅黑" pitchFamily="34" charset="-122"/>
              </a:rPr>
              <a:t>大连理工大学</a:t>
            </a:r>
            <a:endParaRPr lang="en-US" altLang="zh-CN" sz="1600">
              <a:latin typeface="微软雅黑" pitchFamily="34" charset="-122"/>
              <a:ea typeface="微软雅黑" pitchFamily="34" charset="-122"/>
            </a:endParaRPr>
          </a:p>
          <a:p>
            <a:pPr>
              <a:lnSpc>
                <a:spcPct val="150000"/>
              </a:lnSpc>
              <a:spcBef>
                <a:spcPts val="600"/>
              </a:spcBef>
            </a:pPr>
            <a:r>
              <a:rPr lang="zh-CN" altLang="en-US" sz="1600">
                <a:latin typeface="微软雅黑" pitchFamily="34" charset="-122"/>
                <a:ea typeface="微软雅黑" pitchFamily="34" charset="-122"/>
              </a:rPr>
              <a:t>重庆大学</a:t>
            </a:r>
            <a:endParaRPr lang="en-US" altLang="zh-CN" sz="1600">
              <a:latin typeface="微软雅黑" pitchFamily="34" charset="-122"/>
              <a:ea typeface="微软雅黑" pitchFamily="34" charset="-122"/>
            </a:endParaRPr>
          </a:p>
        </p:txBody>
      </p:sp>
      <p:pic>
        <p:nvPicPr>
          <p:cNvPr id="11" name="Picture 2" descr="http://mechanicaldesign.asmedigitalcollection.asme.org/Images/client/covers/jc126.jpeg"/>
          <p:cNvPicPr>
            <a:picLocks noChangeAspect="1" noChangeArrowheads="1"/>
          </p:cNvPicPr>
          <p:nvPr/>
        </p:nvPicPr>
        <p:blipFill>
          <a:blip r:embed="rId3" cstate="print"/>
          <a:srcRect/>
          <a:stretch>
            <a:fillRect/>
          </a:stretch>
        </p:blipFill>
        <p:spPr bwMode="auto">
          <a:xfrm>
            <a:off x="7308304" y="1124744"/>
            <a:ext cx="1619250" cy="2085975"/>
          </a:xfrm>
          <a:prstGeom prst="rect">
            <a:avLst/>
          </a:prstGeom>
          <a:ln>
            <a:noFill/>
          </a:ln>
          <a:effectLst>
            <a:outerShdw blurRad="292100" dist="139700" dir="2700000" algn="tl" rotWithShape="0">
              <a:srgbClr val="333333">
                <a:alpha val="65000"/>
              </a:srgbClr>
            </a:outerShdw>
          </a:effectLst>
        </p:spPr>
      </p:pic>
      <p:sp>
        <p:nvSpPr>
          <p:cNvPr id="13" name="Title 1"/>
          <p:cNvSpPr txBox="1">
            <a:spLocks/>
          </p:cNvSpPr>
          <p:nvPr/>
        </p:nvSpPr>
        <p:spPr bwMode="auto">
          <a:xfrm>
            <a:off x="611560" y="1148705"/>
            <a:ext cx="8186737"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经典期刊</a:t>
            </a:r>
            <a:endParaRPr lang="en-US" altLang="zh-CN" sz="4400" dirty="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journal cover-5.jpeg"/>
          <p:cNvPicPr>
            <a:picLocks noChangeAspect="1"/>
          </p:cNvPicPr>
          <p:nvPr/>
        </p:nvPicPr>
        <p:blipFill>
          <a:blip r:embed="rId3" cstate="print"/>
          <a:stretch>
            <a:fillRect/>
          </a:stretch>
        </p:blipFill>
        <p:spPr>
          <a:xfrm>
            <a:off x="7308304" y="1124744"/>
            <a:ext cx="1619250" cy="2085975"/>
          </a:xfrm>
          <a:prstGeom prst="rect">
            <a:avLst/>
          </a:prstGeom>
          <a:ln>
            <a:noFill/>
          </a:ln>
          <a:effectLst>
            <a:outerShdw blurRad="190500" algn="tl" rotWithShape="0">
              <a:srgbClr val="000000">
                <a:alpha val="70000"/>
              </a:srgbClr>
            </a:outerShdw>
          </a:effectLst>
        </p:spPr>
      </p:pic>
      <p:sp>
        <p:nvSpPr>
          <p:cNvPr id="13" name="Content Placeholder 2"/>
          <p:cNvSpPr txBox="1">
            <a:spLocks/>
          </p:cNvSpPr>
          <p:nvPr/>
        </p:nvSpPr>
        <p:spPr>
          <a:xfrm>
            <a:off x="618792" y="2066867"/>
            <a:ext cx="6482680" cy="2441794"/>
          </a:xfrm>
          <a:prstGeom prst="rect">
            <a:avLst/>
          </a:prstGeom>
        </p:spPr>
        <p:txBody>
          <a:bodyPr/>
          <a:lstStyle/>
          <a:p>
            <a:pPr fontAlgn="auto">
              <a:lnSpc>
                <a:spcPct val="150000"/>
              </a:lnSpc>
              <a:spcBef>
                <a:spcPts val="600"/>
              </a:spcBef>
              <a:spcAft>
                <a:spcPts val="0"/>
              </a:spcAft>
              <a:buFont typeface="Wingdings" pitchFamily="2" charset="2"/>
              <a:buChar char="p"/>
              <a:defRPr/>
            </a:pPr>
            <a:r>
              <a:rPr lang="en-US" altLang="zh-CN" sz="2000" b="1" dirty="0">
                <a:latin typeface="微软雅黑" pitchFamily="34" charset="-122"/>
                <a:ea typeface="微软雅黑" pitchFamily="34" charset="-122"/>
              </a:rPr>
              <a:t>《</a:t>
            </a:r>
            <a:r>
              <a:rPr lang="zh-CN" altLang="en-US" sz="2000" b="1" dirty="0">
                <a:latin typeface="微软雅黑" pitchFamily="34" charset="-122"/>
                <a:ea typeface="微软雅黑" pitchFamily="34" charset="-122"/>
              </a:rPr>
              <a:t>应用力学评论</a:t>
            </a:r>
            <a:r>
              <a:rPr lang="en-US" altLang="zh-CN" sz="2000" b="1" dirty="0">
                <a:latin typeface="微软雅黑" pitchFamily="34" charset="-122"/>
                <a:ea typeface="微软雅黑" pitchFamily="34" charset="-122"/>
              </a:rPr>
              <a:t>》</a:t>
            </a:r>
            <a:r>
              <a:rPr lang="en-US" sz="2000" b="1" dirty="0">
                <a:latin typeface="微软雅黑" pitchFamily="34" charset="-122"/>
                <a:ea typeface="微软雅黑" pitchFamily="34" charset="-122"/>
              </a:rPr>
              <a:t>A</a:t>
            </a:r>
            <a:r>
              <a:rPr lang="en-US" altLang="zh-CN" sz="2000" b="1" dirty="0">
                <a:latin typeface="微软雅黑" pitchFamily="34" charset="-122"/>
                <a:ea typeface="微软雅黑" pitchFamily="34" charset="-122"/>
              </a:rPr>
              <a:t>pplied Mechanics Reviews</a:t>
            </a:r>
            <a:endParaRPr lang="en-US" sz="2000" b="1" dirty="0">
              <a:latin typeface="微软雅黑" pitchFamily="34" charset="-122"/>
              <a:ea typeface="微软雅黑" pitchFamily="34" charset="-122"/>
            </a:endParaRPr>
          </a:p>
          <a:p>
            <a:pPr marL="285750" indent="-285750">
              <a:lnSpc>
                <a:spcPct val="150000"/>
              </a:lnSpc>
              <a:buFont typeface="Wingdings" panose="05000000000000000000" pitchFamily="2" charset="2"/>
              <a:buChar char="u"/>
              <a:defRPr/>
            </a:pPr>
            <a:r>
              <a:rPr lang="zh-CN" altLang="en-US" sz="1600" dirty="0">
                <a:latin typeface="微软雅黑" pitchFamily="34" charset="-122"/>
                <a:ea typeface="微软雅黑" pitchFamily="34" charset="-122"/>
              </a:rPr>
              <a:t>收录</a:t>
            </a:r>
            <a:r>
              <a:rPr lang="zh-CN" altLang="en-US" sz="1600" dirty="0" smtClean="0">
                <a:latin typeface="微软雅黑" pitchFamily="34" charset="-122"/>
                <a:ea typeface="微软雅黑" pitchFamily="34" charset="-122"/>
              </a:rPr>
              <a:t>在</a:t>
            </a:r>
            <a:r>
              <a:rPr lang="en-US" altLang="zh-CN" sz="1600" dirty="0" smtClean="0">
                <a:latin typeface="微软雅黑" pitchFamily="34" charset="-122"/>
                <a:ea typeface="微软雅黑" pitchFamily="34" charset="-122"/>
              </a:rPr>
              <a:t>SCI</a:t>
            </a:r>
            <a:r>
              <a:rPr lang="zh-CN" altLang="en-US" sz="1600" dirty="0" smtClean="0">
                <a:latin typeface="微软雅黑" pitchFamily="34" charset="-122"/>
                <a:ea typeface="微软雅黑" pitchFamily="34" charset="-122"/>
              </a:rPr>
              <a:t>力学领域，</a:t>
            </a:r>
            <a:r>
              <a:rPr lang="zh-CN" altLang="en-US" sz="1600" dirty="0">
                <a:latin typeface="微软雅黑" pitchFamily="34" charset="-122"/>
                <a:ea typeface="微软雅黑" pitchFamily="34" charset="-122"/>
              </a:rPr>
              <a:t>影响因子保持持续增长</a:t>
            </a:r>
            <a:r>
              <a:rPr lang="zh-CN" altLang="en-US" sz="1600" dirty="0" smtClean="0">
                <a:latin typeface="微软雅黑" pitchFamily="34" charset="-122"/>
                <a:ea typeface="微软雅黑" pitchFamily="34" charset="-122"/>
              </a:rPr>
              <a:t>，</a:t>
            </a:r>
            <a:r>
              <a:rPr lang="en-US" altLang="zh-CN" sz="1600" dirty="0" smtClean="0">
                <a:latin typeface="微软雅黑" pitchFamily="34" charset="-122"/>
                <a:ea typeface="微软雅黑" pitchFamily="34" charset="-122"/>
              </a:rPr>
              <a:t>2022 IF14.3</a:t>
            </a:r>
            <a:r>
              <a:rPr lang="zh-CN" altLang="en-US" sz="1600" dirty="0">
                <a:latin typeface="微软雅黑" pitchFamily="34" charset="-122"/>
                <a:ea typeface="微软雅黑" pitchFamily="34" charset="-122"/>
              </a:rPr>
              <a:t>，排名力学领域</a:t>
            </a:r>
            <a:r>
              <a:rPr lang="zh-CN" altLang="en-US" sz="1600" dirty="0" smtClean="0">
                <a:latin typeface="微软雅黑" pitchFamily="34" charset="-122"/>
                <a:ea typeface="微软雅黑" pitchFamily="34" charset="-122"/>
              </a:rPr>
              <a:t>第二（</a:t>
            </a:r>
            <a:r>
              <a:rPr lang="en-US" altLang="zh-CN" sz="1600" dirty="0" smtClean="0">
                <a:latin typeface="微软雅黑" panose="020B0503020204020204" pitchFamily="34" charset="-122"/>
                <a:ea typeface="微软雅黑" panose="020B0503020204020204" pitchFamily="34" charset="-122"/>
              </a:rPr>
              <a:t>2/137</a:t>
            </a:r>
            <a:r>
              <a:rPr lang="zh-CN" altLang="en-US" sz="1600" dirty="0" smtClean="0">
                <a:latin typeface="微软雅黑" pitchFamily="34" charset="-122"/>
                <a:ea typeface="微软雅黑" pitchFamily="34" charset="-122"/>
              </a:rPr>
              <a:t>），</a:t>
            </a:r>
            <a:r>
              <a:rPr lang="en-US" altLang="zh-CN" sz="1600" dirty="0" smtClean="0">
                <a:latin typeface="微软雅黑" pitchFamily="34" charset="-122"/>
                <a:ea typeface="微软雅黑" pitchFamily="34" charset="-122"/>
              </a:rPr>
              <a:t>JCR</a:t>
            </a:r>
            <a:r>
              <a:rPr lang="zh-CN" altLang="en-US" sz="1600" dirty="0">
                <a:latin typeface="微软雅黑" pitchFamily="34" charset="-122"/>
                <a:ea typeface="微软雅黑" pitchFamily="34" charset="-122"/>
              </a:rPr>
              <a:t>分区</a:t>
            </a:r>
            <a:r>
              <a:rPr lang="en-US" altLang="zh-CN" sz="1600" dirty="0" smtClean="0">
                <a:latin typeface="微软雅黑" pitchFamily="34" charset="-122"/>
                <a:ea typeface="微软雅黑" pitchFamily="34" charset="-122"/>
              </a:rPr>
              <a:t>Q1</a:t>
            </a:r>
            <a:r>
              <a:rPr lang="zh-CN" altLang="en-US" sz="1600" dirty="0" smtClean="0">
                <a:latin typeface="微软雅黑" pitchFamily="34" charset="-122"/>
                <a:ea typeface="微软雅黑" pitchFamily="34" charset="-122"/>
              </a:rPr>
              <a:t>。</a:t>
            </a:r>
            <a:endParaRPr lang="en-US" altLang="zh-CN" sz="1600" dirty="0">
              <a:latin typeface="微软雅黑" pitchFamily="34" charset="-122"/>
              <a:ea typeface="微软雅黑" pitchFamily="34" charset="-122"/>
            </a:endParaRPr>
          </a:p>
          <a:p>
            <a:pPr marL="285750" indent="-285750" fontAlgn="auto">
              <a:lnSpc>
                <a:spcPct val="150000"/>
              </a:lnSpc>
              <a:spcBef>
                <a:spcPts val="0"/>
              </a:spcBef>
              <a:spcAft>
                <a:spcPts val="0"/>
              </a:spcAft>
              <a:buFont typeface="Wingdings" panose="05000000000000000000" pitchFamily="2" charset="2"/>
              <a:buChar char="u"/>
              <a:defRPr/>
            </a:pPr>
            <a:r>
              <a:rPr lang="zh-CN" altLang="en-US" sz="1600" dirty="0">
                <a:latin typeface="微软雅黑" pitchFamily="34" charset="-122"/>
                <a:ea typeface="微软雅黑" pitchFamily="34" charset="-122"/>
              </a:rPr>
              <a:t>高品质的评论</a:t>
            </a:r>
            <a:r>
              <a:rPr lang="zh-CN" altLang="en-US" sz="1600" dirty="0" smtClean="0">
                <a:latin typeface="微软雅黑" pitchFamily="34" charset="-122"/>
                <a:ea typeface="微软雅黑" pitchFamily="34" charset="-122"/>
              </a:rPr>
              <a:t>期刊，汇集</a:t>
            </a:r>
            <a:r>
              <a:rPr lang="zh-CN" altLang="en-US" sz="1600" dirty="0">
                <a:latin typeface="微软雅黑" pitchFamily="34" charset="-122"/>
                <a:ea typeface="微软雅黑" pitchFamily="34" charset="-122"/>
              </a:rPr>
              <a:t>了应用力学和工程学所有分支学科的资料。</a:t>
            </a:r>
            <a:endParaRPr lang="en-US" altLang="zh-CN" sz="1600" dirty="0">
              <a:latin typeface="微软雅黑" pitchFamily="34" charset="-122"/>
              <a:ea typeface="微软雅黑" pitchFamily="34" charset="-122"/>
            </a:endParaRPr>
          </a:p>
          <a:p>
            <a:pPr marL="285750" indent="-285750" fontAlgn="auto">
              <a:lnSpc>
                <a:spcPct val="150000"/>
              </a:lnSpc>
              <a:spcBef>
                <a:spcPts val="0"/>
              </a:spcBef>
              <a:spcAft>
                <a:spcPts val="0"/>
              </a:spcAft>
              <a:buFont typeface="Wingdings" panose="05000000000000000000" pitchFamily="2" charset="2"/>
              <a:buChar char="u"/>
              <a:defRPr/>
            </a:pPr>
            <a:r>
              <a:rPr lang="zh-CN" altLang="en-US" sz="1600" dirty="0">
                <a:latin typeface="微软雅黑" pitchFamily="34" charset="-122"/>
                <a:ea typeface="微软雅黑" pitchFamily="34" charset="-122"/>
              </a:rPr>
              <a:t>包括高级研究人员撰写的技术</a:t>
            </a:r>
            <a:r>
              <a:rPr lang="zh-CN" altLang="en-US" sz="1600" dirty="0" smtClean="0">
                <a:latin typeface="微软雅黑" pitchFamily="34" charset="-122"/>
                <a:ea typeface="微软雅黑" pitchFamily="34" charset="-122"/>
              </a:rPr>
              <a:t>进展、教学进展、回顾、调查、评论</a:t>
            </a:r>
            <a:r>
              <a:rPr lang="zh-CN" altLang="en-US" sz="1600" dirty="0">
                <a:latin typeface="微软雅黑" pitchFamily="34" charset="-122"/>
                <a:ea typeface="微软雅黑" pitchFamily="34" charset="-122"/>
              </a:rPr>
              <a:t>及世界主要期刊文献的摘要。</a:t>
            </a:r>
            <a:endParaRPr lang="en-US" altLang="zh-CN" sz="1600" dirty="0">
              <a:latin typeface="微软雅黑" pitchFamily="34" charset="-122"/>
              <a:ea typeface="微软雅黑" pitchFamily="34" charset="-122"/>
            </a:endParaRPr>
          </a:p>
          <a:p>
            <a:pPr marL="285750" indent="-285750" fontAlgn="auto">
              <a:lnSpc>
                <a:spcPct val="150000"/>
              </a:lnSpc>
              <a:spcBef>
                <a:spcPts val="0"/>
              </a:spcBef>
              <a:spcAft>
                <a:spcPts val="0"/>
              </a:spcAft>
              <a:buFont typeface="Wingdings" panose="05000000000000000000" pitchFamily="2" charset="2"/>
              <a:buChar char="u"/>
              <a:defRPr/>
            </a:pPr>
            <a:endParaRPr lang="zh-CN" altLang="en-US" sz="1600" dirty="0">
              <a:latin typeface="微软雅黑" pitchFamily="34" charset="-122"/>
              <a:ea typeface="微软雅黑" pitchFamily="34" charset="-122"/>
            </a:endParaRPr>
          </a:p>
        </p:txBody>
      </p:sp>
      <p:sp>
        <p:nvSpPr>
          <p:cNvPr id="14" name="矩形 13"/>
          <p:cNvSpPr/>
          <p:nvPr/>
        </p:nvSpPr>
        <p:spPr>
          <a:xfrm>
            <a:off x="618792" y="4365010"/>
            <a:ext cx="8219256" cy="2492990"/>
          </a:xfrm>
          <a:prstGeom prst="rect">
            <a:avLst/>
          </a:prstGeom>
        </p:spPr>
        <p:txBody>
          <a:bodyPr wrap="square">
            <a:spAutoFit/>
          </a:bodyPr>
          <a:lstStyle/>
          <a:p>
            <a:pPr algn="just" fontAlgn="auto">
              <a:spcAft>
                <a:spcPts val="0"/>
              </a:spcAft>
              <a:defRPr/>
            </a:pPr>
            <a:r>
              <a:rPr lang="zh-CN" altLang="en-US" sz="1500" b="1" dirty="0">
                <a:latin typeface="微软雅黑" pitchFamily="34" charset="-122"/>
                <a:ea typeface="微软雅黑" pitchFamily="34" charset="-122"/>
              </a:rPr>
              <a:t>检索关键词：</a:t>
            </a:r>
            <a:r>
              <a:rPr lang="en-US" altLang="zh-CN" sz="1500" b="1" dirty="0">
                <a:latin typeface="微软雅黑" pitchFamily="34" charset="-122"/>
                <a:ea typeface="微软雅黑" pitchFamily="34" charset="-122"/>
              </a:rPr>
              <a:t> </a:t>
            </a:r>
          </a:p>
          <a:p>
            <a:pPr fontAlgn="auto">
              <a:spcAft>
                <a:spcPts val="0"/>
              </a:spcAft>
              <a:defRPr/>
            </a:pPr>
            <a:r>
              <a:rPr lang="en-US" altLang="zh-CN" sz="1500" dirty="0">
                <a:latin typeface="微软雅黑" pitchFamily="34" charset="-122"/>
                <a:ea typeface="微软雅黑" pitchFamily="34" charset="-122"/>
              </a:rPr>
              <a:t>fluid mechanics</a:t>
            </a:r>
            <a:r>
              <a:rPr lang="zh-CN" altLang="en-US" sz="1500" dirty="0">
                <a:latin typeface="微软雅黑" pitchFamily="34" charset="-122"/>
                <a:ea typeface="微软雅黑" pitchFamily="34" charset="-122"/>
              </a:rPr>
              <a:t>（流体力学）；</a:t>
            </a:r>
            <a:r>
              <a:rPr lang="en-US" altLang="zh-CN" sz="1500" dirty="0">
                <a:latin typeface="微软雅黑" pitchFamily="34" charset="-122"/>
                <a:ea typeface="微软雅黑" pitchFamily="34" charset="-122"/>
              </a:rPr>
              <a:t>solid mechanics</a:t>
            </a:r>
            <a:r>
              <a:rPr lang="zh-CN" altLang="en-US" sz="1500" dirty="0">
                <a:latin typeface="微软雅黑" pitchFamily="34" charset="-122"/>
                <a:ea typeface="微软雅黑" pitchFamily="34" charset="-122"/>
              </a:rPr>
              <a:t>（固体力学）；</a:t>
            </a:r>
            <a:r>
              <a:rPr lang="en-US" altLang="zh-CN" sz="1500" dirty="0">
                <a:latin typeface="微软雅黑" pitchFamily="34" charset="-122"/>
                <a:ea typeface="微软雅黑" pitchFamily="34" charset="-122"/>
              </a:rPr>
              <a:t>heat transfer</a:t>
            </a:r>
            <a:r>
              <a:rPr lang="zh-CN" altLang="en-US" sz="1500" dirty="0">
                <a:latin typeface="微软雅黑" pitchFamily="34" charset="-122"/>
                <a:ea typeface="微软雅黑" pitchFamily="34" charset="-122"/>
              </a:rPr>
              <a:t>（传热）；</a:t>
            </a:r>
            <a:r>
              <a:rPr lang="en-US" altLang="zh-CN" sz="1500" dirty="0">
                <a:latin typeface="微软雅黑" pitchFamily="34" charset="-122"/>
                <a:ea typeface="微软雅黑" pitchFamily="34" charset="-122"/>
              </a:rPr>
              <a:t>dynamics</a:t>
            </a:r>
            <a:r>
              <a:rPr lang="zh-CN" altLang="en-US" sz="1500" dirty="0">
                <a:latin typeface="微软雅黑" pitchFamily="34" charset="-122"/>
                <a:ea typeface="微软雅黑" pitchFamily="34" charset="-122"/>
              </a:rPr>
              <a:t>（动力学）；</a:t>
            </a:r>
            <a:r>
              <a:rPr lang="en-US" altLang="zh-CN" sz="1500" dirty="0">
                <a:latin typeface="微软雅黑" pitchFamily="34" charset="-122"/>
                <a:ea typeface="微软雅黑" pitchFamily="34" charset="-122"/>
              </a:rPr>
              <a:t>vibration</a:t>
            </a:r>
            <a:r>
              <a:rPr lang="zh-CN" altLang="en-US" sz="1500" dirty="0">
                <a:latin typeface="微软雅黑" pitchFamily="34" charset="-122"/>
                <a:ea typeface="微软雅黑" pitchFamily="34" charset="-122"/>
              </a:rPr>
              <a:t>（振动）；</a:t>
            </a:r>
            <a:r>
              <a:rPr lang="en-US" altLang="zh-CN" sz="1500" dirty="0">
                <a:latin typeface="微软雅黑" pitchFamily="34" charset="-122"/>
                <a:ea typeface="微软雅黑" pitchFamily="34" charset="-122"/>
              </a:rPr>
              <a:t>education</a:t>
            </a:r>
            <a:r>
              <a:rPr lang="zh-CN" altLang="en-US" sz="1500" dirty="0">
                <a:latin typeface="微软雅黑" pitchFamily="34" charset="-122"/>
                <a:ea typeface="微软雅黑" pitchFamily="34" charset="-122"/>
              </a:rPr>
              <a:t>（教学培训）；</a:t>
            </a:r>
            <a:r>
              <a:rPr lang="en-US" altLang="zh-CN" sz="1500" dirty="0">
                <a:latin typeface="微软雅黑" pitchFamily="34" charset="-122"/>
                <a:ea typeface="微软雅黑" pitchFamily="34" charset="-122"/>
              </a:rPr>
              <a:t> State-of-the-art surveys</a:t>
            </a:r>
            <a:r>
              <a:rPr lang="zh-CN" altLang="en-US" sz="1500" dirty="0">
                <a:latin typeface="微软雅黑" pitchFamily="34" charset="-122"/>
                <a:ea typeface="微软雅黑" pitchFamily="34" charset="-122"/>
              </a:rPr>
              <a:t>（最先进的调查）</a:t>
            </a:r>
            <a:r>
              <a:rPr lang="en-US" altLang="zh-CN" sz="1500" dirty="0">
                <a:latin typeface="微软雅黑" pitchFamily="34" charset="-122"/>
                <a:ea typeface="微软雅黑" pitchFamily="34" charset="-122"/>
              </a:rPr>
              <a:t>; Retrospective reviews</a:t>
            </a:r>
            <a:r>
              <a:rPr lang="zh-CN" altLang="en-US" sz="1500" dirty="0">
                <a:latin typeface="微软雅黑" pitchFamily="34" charset="-122"/>
                <a:ea typeface="微软雅黑" pitchFamily="34" charset="-122"/>
              </a:rPr>
              <a:t>（回顾性审查）</a:t>
            </a:r>
            <a:r>
              <a:rPr lang="en-US" altLang="zh-CN" sz="1500" dirty="0">
                <a:latin typeface="微软雅黑" pitchFamily="34" charset="-122"/>
                <a:ea typeface="微软雅黑" pitchFamily="34" charset="-122"/>
              </a:rPr>
              <a:t>; Curricular reviews</a:t>
            </a:r>
            <a:r>
              <a:rPr lang="zh-CN" altLang="en-US" sz="1500" dirty="0">
                <a:latin typeface="微软雅黑" pitchFamily="34" charset="-122"/>
                <a:ea typeface="微软雅黑" pitchFamily="34" charset="-122"/>
              </a:rPr>
              <a:t>（课程审查）</a:t>
            </a:r>
            <a:r>
              <a:rPr lang="en-US" altLang="zh-CN" sz="1500" dirty="0">
                <a:latin typeface="微软雅黑" pitchFamily="34" charset="-122"/>
                <a:ea typeface="微软雅黑" pitchFamily="34" charset="-122"/>
              </a:rPr>
              <a:t>; Research and education policy commentary</a:t>
            </a:r>
            <a:r>
              <a:rPr lang="zh-CN" altLang="en-US" sz="1500" dirty="0">
                <a:latin typeface="微软雅黑" pitchFamily="34" charset="-122"/>
                <a:ea typeface="微软雅黑" pitchFamily="34" charset="-122"/>
              </a:rPr>
              <a:t>（研究和教育政策评论）</a:t>
            </a:r>
            <a:r>
              <a:rPr lang="en-US" altLang="zh-CN" sz="1500" dirty="0">
                <a:latin typeface="微软雅黑" pitchFamily="34" charset="-122"/>
                <a:ea typeface="微软雅黑" pitchFamily="34" charset="-122"/>
              </a:rPr>
              <a:t>; Experimental mechanics</a:t>
            </a:r>
            <a:r>
              <a:rPr lang="zh-CN" altLang="en-US" sz="1500" dirty="0">
                <a:latin typeface="微软雅黑" pitchFamily="34" charset="-122"/>
                <a:ea typeface="微软雅黑" pitchFamily="34" charset="-122"/>
              </a:rPr>
              <a:t>（实验力学）</a:t>
            </a:r>
            <a:r>
              <a:rPr lang="en-US" altLang="zh-CN" sz="1500" dirty="0">
                <a:latin typeface="微软雅黑" pitchFamily="34" charset="-122"/>
                <a:ea typeface="微软雅黑" pitchFamily="34" charset="-122"/>
              </a:rPr>
              <a:t>; Theoretical and applied mechanics</a:t>
            </a:r>
            <a:r>
              <a:rPr lang="zh-CN" altLang="en-US" sz="1500" dirty="0">
                <a:latin typeface="微软雅黑" pitchFamily="34" charset="-122"/>
                <a:ea typeface="微软雅黑" pitchFamily="34" charset="-122"/>
              </a:rPr>
              <a:t>（理论与应用力学）</a:t>
            </a:r>
            <a:r>
              <a:rPr lang="en-US" altLang="zh-CN" sz="1500" dirty="0">
                <a:latin typeface="微软雅黑" pitchFamily="34" charset="-122"/>
                <a:ea typeface="微软雅黑" pitchFamily="34" charset="-122"/>
              </a:rPr>
              <a:t>; Computational mechanics</a:t>
            </a:r>
            <a:r>
              <a:rPr lang="zh-CN" altLang="en-US" sz="1500" dirty="0">
                <a:latin typeface="微软雅黑" pitchFamily="34" charset="-122"/>
                <a:ea typeface="微软雅黑" pitchFamily="34" charset="-122"/>
              </a:rPr>
              <a:t>（计算力学）</a:t>
            </a:r>
            <a:r>
              <a:rPr lang="en-US" altLang="zh-CN" sz="1500" dirty="0">
                <a:latin typeface="微软雅黑" pitchFamily="34" charset="-122"/>
                <a:ea typeface="微软雅黑" pitchFamily="34" charset="-122"/>
              </a:rPr>
              <a:t>; Engineering science</a:t>
            </a:r>
            <a:r>
              <a:rPr lang="zh-CN" altLang="en-US" sz="1500" dirty="0">
                <a:latin typeface="微软雅黑" pitchFamily="34" charset="-122"/>
                <a:ea typeface="微软雅黑" pitchFamily="34" charset="-122"/>
              </a:rPr>
              <a:t>（工程科学）。</a:t>
            </a:r>
            <a:endParaRPr lang="en-US" altLang="zh-CN" sz="1500" dirty="0">
              <a:latin typeface="微软雅黑" pitchFamily="34" charset="-122"/>
              <a:ea typeface="微软雅黑" pitchFamily="34" charset="-122"/>
            </a:endParaRPr>
          </a:p>
          <a:p>
            <a:pPr algn="just" fontAlgn="auto">
              <a:spcAft>
                <a:spcPts val="0"/>
              </a:spcAft>
              <a:defRPr/>
            </a:pPr>
            <a:endParaRPr lang="en-US" altLang="zh-CN" sz="1500" b="1" dirty="0">
              <a:latin typeface="微软雅黑" pitchFamily="34" charset="-122"/>
              <a:ea typeface="微软雅黑" pitchFamily="34" charset="-122"/>
            </a:endParaRPr>
          </a:p>
          <a:p>
            <a:pPr algn="just" fontAlgn="auto">
              <a:spcAft>
                <a:spcPts val="0"/>
              </a:spcAft>
              <a:defRPr/>
            </a:pPr>
            <a:r>
              <a:rPr lang="zh-CN" altLang="zh-CN" sz="1500" b="1" dirty="0">
                <a:latin typeface="微软雅黑" pitchFamily="34" charset="-122"/>
                <a:ea typeface="微软雅黑" pitchFamily="34" charset="-122"/>
              </a:rPr>
              <a:t>访问网址：</a:t>
            </a:r>
            <a:endParaRPr lang="en-US" altLang="zh-CN" sz="1500" b="1" dirty="0">
              <a:latin typeface="微软雅黑" pitchFamily="34" charset="-122"/>
              <a:ea typeface="微软雅黑" pitchFamily="34" charset="-122"/>
            </a:endParaRPr>
          </a:p>
          <a:p>
            <a:pPr algn="just" fontAlgn="auto">
              <a:spcAft>
                <a:spcPts val="0"/>
              </a:spcAft>
              <a:defRPr/>
            </a:pPr>
            <a:r>
              <a:rPr lang="en-US" altLang="zh-CN" sz="1500" u="sng" dirty="0">
                <a:latin typeface="微软雅黑" panose="020B0503020204020204" pitchFamily="34" charset="-122"/>
                <a:ea typeface="微软雅黑" panose="020B0503020204020204" pitchFamily="34" charset="-122"/>
                <a:hlinkClick r:id="rId4"/>
              </a:rPr>
              <a:t>https://asmedigitalcollection.asme.org/appliedmechanicsreviews</a:t>
            </a:r>
            <a:endParaRPr lang="en-US" altLang="zh-CN" sz="15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Title 1"/>
          <p:cNvSpPr txBox="1">
            <a:spLocks/>
          </p:cNvSpPr>
          <p:nvPr/>
        </p:nvSpPr>
        <p:spPr bwMode="auto">
          <a:xfrm>
            <a:off x="611560" y="1148705"/>
            <a:ext cx="8186737"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经典期刊</a:t>
            </a:r>
            <a:endParaRPr lang="en-US" altLang="zh-CN" sz="4400" dirty="0">
              <a:latin typeface="微软雅黑" pitchFamily="34" charset="-122"/>
              <a:ea typeface="微软雅黑" pitchFamily="34" charset="-122"/>
            </a:endParaRPr>
          </a:p>
        </p:txBody>
      </p:sp>
      <p:sp>
        <p:nvSpPr>
          <p:cNvPr id="7" name="文本框 6"/>
          <p:cNvSpPr txBox="1"/>
          <p:nvPr/>
        </p:nvSpPr>
        <p:spPr>
          <a:xfrm>
            <a:off x="7243676" y="3295390"/>
            <a:ext cx="1979290" cy="923330"/>
          </a:xfrm>
          <a:prstGeom prst="rect">
            <a:avLst/>
          </a:prstGeom>
          <a:noFill/>
        </p:spPr>
        <p:txBody>
          <a:bodyPr wrap="square" rtlCol="0">
            <a:spAutoFit/>
          </a:bodyPr>
          <a:lstStyle/>
          <a:p>
            <a:pPr algn="ctr">
              <a:lnSpc>
                <a:spcPct val="150000"/>
              </a:lnSpc>
            </a:pPr>
            <a:r>
              <a:rPr lang="zh-CN" altLang="en-US" sz="1200" dirty="0">
                <a:latin typeface="微软雅黑" panose="020B0503020204020204" pitchFamily="34" charset="-122"/>
                <a:ea typeface="微软雅黑" panose="020B0503020204020204" pitchFamily="34" charset="-122"/>
              </a:rPr>
              <a:t>影响因子</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14.3</a:t>
            </a:r>
            <a:endParaRPr lang="en-US" altLang="zh-CN" sz="1200" dirty="0">
              <a:latin typeface="微软雅黑" panose="020B0503020204020204" pitchFamily="34" charset="-122"/>
              <a:ea typeface="微软雅黑" panose="020B0503020204020204" pitchFamily="34" charset="-122"/>
            </a:endParaRPr>
          </a:p>
          <a:p>
            <a:pPr algn="ctr">
              <a:lnSpc>
                <a:spcPct val="150000"/>
              </a:lnSpc>
            </a:pPr>
            <a:r>
              <a:rPr lang="en-US" altLang="zh-CN" sz="1200" dirty="0" err="1" smtClean="0">
                <a:latin typeface="微软雅黑" panose="020B0503020204020204" pitchFamily="34" charset="-122"/>
                <a:ea typeface="微软雅黑" panose="020B0503020204020204" pitchFamily="34" charset="-122"/>
              </a:rPr>
              <a:t>CiteScore</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21.1</a:t>
            </a:r>
          </a:p>
          <a:p>
            <a:pPr algn="ctr">
              <a:lnSpc>
                <a:spcPct val="150000"/>
              </a:lnSpc>
            </a:pPr>
            <a:r>
              <a:rPr lang="zh-CN" altLang="en-US" sz="1200" dirty="0">
                <a:latin typeface="微软雅黑" panose="020B0503020204020204" pitchFamily="34" charset="-122"/>
                <a:ea typeface="微软雅黑" panose="020B0503020204020204" pitchFamily="34" charset="-122"/>
              </a:rPr>
              <a:t>年度被引用次数</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5</a:t>
            </a:r>
            <a:r>
              <a:rPr lang="en-US" altLang="zh-CN" sz="1200" dirty="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243</a:t>
            </a:r>
            <a:endParaRPr lang="en-US" altLang="zh-CN"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6165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609600" y="2060153"/>
            <a:ext cx="7820025" cy="1211263"/>
          </a:xfrm>
          <a:prstGeom prst="rect">
            <a:avLst/>
          </a:prstGeom>
          <a:noFill/>
          <a:ln w="9525">
            <a:noFill/>
            <a:miter lim="800000"/>
            <a:headEnd/>
            <a:tailEnd/>
          </a:ln>
        </p:spPr>
        <p:txBody>
          <a:bodyPr/>
          <a:lstStyle/>
          <a:p>
            <a:pPr>
              <a:lnSpc>
                <a:spcPct val="150000"/>
              </a:lnSpc>
              <a:spcBef>
                <a:spcPts val="600"/>
              </a:spcBef>
              <a:buFont typeface="Wingdings" pitchFamily="2" charset="2"/>
              <a:buChar char="p"/>
            </a:pPr>
            <a:r>
              <a:rPr lang="en-US" altLang="zh-CN" sz="2000" b="1" dirty="0">
                <a:latin typeface="微软雅黑" pitchFamily="34" charset="-122"/>
                <a:ea typeface="微软雅黑" pitchFamily="34" charset="-122"/>
              </a:rPr>
              <a:t>《</a:t>
            </a:r>
            <a:r>
              <a:rPr lang="zh-CN" altLang="en-US" sz="2000" b="1" dirty="0">
                <a:latin typeface="微软雅黑" pitchFamily="34" charset="-122"/>
                <a:ea typeface="微软雅黑" pitchFamily="34" charset="-122"/>
              </a:rPr>
              <a:t>应用力学评论</a:t>
            </a:r>
            <a:r>
              <a:rPr lang="en-US" altLang="zh-CN" sz="2000" b="1" dirty="0">
                <a:latin typeface="微软雅黑" pitchFamily="34" charset="-122"/>
                <a:ea typeface="微软雅黑" pitchFamily="34" charset="-122"/>
              </a:rPr>
              <a:t>》Applied Mechanics Reviews</a:t>
            </a:r>
          </a:p>
        </p:txBody>
      </p:sp>
      <p:sp>
        <p:nvSpPr>
          <p:cNvPr id="9" name="Content Placeholder 2"/>
          <p:cNvSpPr txBox="1">
            <a:spLocks/>
          </p:cNvSpPr>
          <p:nvPr/>
        </p:nvSpPr>
        <p:spPr bwMode="auto">
          <a:xfrm>
            <a:off x="632733" y="3184752"/>
            <a:ext cx="3738563" cy="3155950"/>
          </a:xfrm>
          <a:prstGeom prst="rect">
            <a:avLst/>
          </a:prstGeom>
          <a:noFill/>
          <a:ln w="9525">
            <a:noFill/>
            <a:miter lim="800000"/>
            <a:headEnd/>
            <a:tailEnd/>
          </a:ln>
        </p:spPr>
        <p:txBody>
          <a:bodyPr/>
          <a:lstStyle/>
          <a:p>
            <a:pPr>
              <a:lnSpc>
                <a:spcPct val="150000"/>
              </a:lnSpc>
              <a:spcBef>
                <a:spcPts val="600"/>
              </a:spcBef>
            </a:pPr>
            <a:r>
              <a:rPr lang="zh-CN" altLang="en-US" sz="1600" dirty="0">
                <a:latin typeface="微软雅黑" pitchFamily="34" charset="-122"/>
                <a:ea typeface="微软雅黑" pitchFamily="34" charset="-122"/>
              </a:rPr>
              <a:t>帝国理工学院</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加州理工大学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普渡大学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华盛顿大学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德克萨斯</a:t>
            </a:r>
            <a:r>
              <a:rPr lang="en-US" altLang="zh-CN" sz="1600" dirty="0">
                <a:latin typeface="微软雅黑" pitchFamily="34" charset="-122"/>
                <a:ea typeface="微软雅黑" pitchFamily="34" charset="-122"/>
              </a:rPr>
              <a:t>A&amp;M</a:t>
            </a:r>
            <a:r>
              <a:rPr lang="zh-CN" altLang="en-US" sz="1600" dirty="0">
                <a:latin typeface="微软雅黑" pitchFamily="34" charset="-122"/>
                <a:ea typeface="微软雅黑" pitchFamily="34" charset="-122"/>
              </a:rPr>
              <a:t>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弗吉尼亚大学</a:t>
            </a:r>
            <a:endParaRPr lang="en-US" altLang="zh-CN" sz="1600" dirty="0">
              <a:latin typeface="微软雅黑" pitchFamily="34" charset="-122"/>
              <a:ea typeface="微软雅黑" pitchFamily="34" charset="-122"/>
            </a:endParaRPr>
          </a:p>
        </p:txBody>
      </p:sp>
      <p:sp>
        <p:nvSpPr>
          <p:cNvPr id="10" name="Content Placeholder 2"/>
          <p:cNvSpPr txBox="1">
            <a:spLocks/>
          </p:cNvSpPr>
          <p:nvPr/>
        </p:nvSpPr>
        <p:spPr bwMode="auto">
          <a:xfrm>
            <a:off x="2927221" y="3210719"/>
            <a:ext cx="3738562" cy="2724150"/>
          </a:xfrm>
          <a:prstGeom prst="rect">
            <a:avLst/>
          </a:prstGeom>
          <a:noFill/>
          <a:ln w="9525">
            <a:noFill/>
            <a:miter lim="800000"/>
            <a:headEnd/>
            <a:tailEnd/>
          </a:ln>
        </p:spPr>
        <p:txBody>
          <a:bodyPr/>
          <a:lstStyle/>
          <a:p>
            <a:pPr>
              <a:lnSpc>
                <a:spcPct val="150000"/>
              </a:lnSpc>
              <a:spcBef>
                <a:spcPts val="600"/>
              </a:spcBef>
            </a:pPr>
            <a:r>
              <a:rPr lang="zh-CN" altLang="en-US" sz="1600" dirty="0">
                <a:latin typeface="微软雅黑" pitchFamily="34" charset="-122"/>
                <a:ea typeface="微软雅黑" pitchFamily="34" charset="-122"/>
              </a:rPr>
              <a:t>清华大学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西北大学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上海大学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力学研究所</a:t>
            </a:r>
            <a:endParaRPr lang="en-US" altLang="zh-CN" sz="1600" dirty="0">
              <a:latin typeface="微软雅黑" pitchFamily="34" charset="-122"/>
              <a:ea typeface="微软雅黑" pitchFamily="34" charset="-122"/>
            </a:endParaRPr>
          </a:p>
        </p:txBody>
      </p:sp>
      <p:sp>
        <p:nvSpPr>
          <p:cNvPr id="11" name="矩形 10"/>
          <p:cNvSpPr>
            <a:spLocks noChangeArrowheads="1"/>
          </p:cNvSpPr>
          <p:nvPr/>
        </p:nvSpPr>
        <p:spPr bwMode="auto">
          <a:xfrm>
            <a:off x="611188" y="2802831"/>
            <a:ext cx="8281987" cy="338137"/>
          </a:xfrm>
          <a:prstGeom prst="rect">
            <a:avLst/>
          </a:prstGeom>
          <a:noFill/>
          <a:ln w="9525">
            <a:noFill/>
            <a:miter lim="800000"/>
            <a:headEnd/>
            <a:tailEnd/>
          </a:ln>
        </p:spPr>
        <p:txBody>
          <a:bodyPr>
            <a:spAutoFit/>
          </a:bodyPr>
          <a:lstStyle/>
          <a:p>
            <a:pPr algn="just">
              <a:spcBef>
                <a:spcPts val="600"/>
              </a:spcBef>
            </a:pPr>
            <a:r>
              <a:rPr lang="zh-CN" altLang="en-US" sz="1600" b="1" dirty="0">
                <a:latin typeface="微软雅黑" pitchFamily="34" charset="-122"/>
                <a:ea typeface="微软雅黑" pitchFamily="34" charset="-122"/>
              </a:rPr>
              <a:t>国内外研究人员单位：</a:t>
            </a:r>
            <a:r>
              <a:rPr lang="en-US" altLang="zh-CN" sz="1600" b="1" dirty="0">
                <a:latin typeface="微软雅黑" pitchFamily="34" charset="-122"/>
                <a:ea typeface="微软雅黑" pitchFamily="34" charset="-122"/>
              </a:rPr>
              <a:t> </a:t>
            </a:r>
          </a:p>
        </p:txBody>
      </p:sp>
      <p:pic>
        <p:nvPicPr>
          <p:cNvPr id="12" name="图片 11" descr="journal cover-5.jpeg"/>
          <p:cNvPicPr>
            <a:picLocks noChangeAspect="1"/>
          </p:cNvPicPr>
          <p:nvPr/>
        </p:nvPicPr>
        <p:blipFill>
          <a:blip r:embed="rId3" cstate="print"/>
          <a:stretch>
            <a:fillRect/>
          </a:stretch>
        </p:blipFill>
        <p:spPr>
          <a:xfrm>
            <a:off x="7180054" y="1137463"/>
            <a:ext cx="1619250" cy="2085975"/>
          </a:xfrm>
          <a:prstGeom prst="rect">
            <a:avLst/>
          </a:prstGeom>
          <a:ln>
            <a:noFill/>
          </a:ln>
          <a:effectLst>
            <a:outerShdw blurRad="190500" algn="tl" rotWithShape="0">
              <a:srgbClr val="000000">
                <a:alpha val="70000"/>
              </a:srgbClr>
            </a:outerShdw>
          </a:effectLst>
        </p:spPr>
      </p:pic>
      <p:sp>
        <p:nvSpPr>
          <p:cNvPr id="13" name="Title 1"/>
          <p:cNvSpPr txBox="1">
            <a:spLocks/>
          </p:cNvSpPr>
          <p:nvPr/>
        </p:nvSpPr>
        <p:spPr bwMode="auto">
          <a:xfrm>
            <a:off x="611560" y="1148705"/>
            <a:ext cx="8186737"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经典期刊</a:t>
            </a:r>
            <a:endParaRPr lang="en-US" altLang="zh-CN" sz="4400" dirty="0">
              <a:latin typeface="微软雅黑" pitchFamily="34" charset="-122"/>
              <a:ea typeface="微软雅黑" pitchFamily="34" charset="-122"/>
            </a:endParaRPr>
          </a:p>
        </p:txBody>
      </p:sp>
      <p:pic>
        <p:nvPicPr>
          <p:cNvPr id="14" name="图片 13">
            <a:extLst>
              <a:ext uri="{FF2B5EF4-FFF2-40B4-BE49-F238E27FC236}">
                <a16:creationId xmlns:a16="http://schemas.microsoft.com/office/drawing/2014/main" id="{995ED5B8-F4E7-4068-A1C6-0742F580E2F7}"/>
              </a:ext>
            </a:extLst>
          </p:cNvPr>
          <p:cNvPicPr>
            <a:picLocks noChangeAspect="1"/>
          </p:cNvPicPr>
          <p:nvPr/>
        </p:nvPicPr>
        <p:blipFill>
          <a:blip r:embed="rId4"/>
          <a:stretch>
            <a:fillRect/>
          </a:stretch>
        </p:blipFill>
        <p:spPr>
          <a:xfrm>
            <a:off x="4779918" y="2695943"/>
            <a:ext cx="2438026" cy="3643034"/>
          </a:xfrm>
          <a:prstGeom prst="rect">
            <a:avLst/>
          </a:prstGeom>
        </p:spPr>
      </p:pic>
    </p:spTree>
    <p:extLst>
      <p:ext uri="{BB962C8B-B14F-4D97-AF65-F5344CB8AC3E}">
        <p14:creationId xmlns:p14="http://schemas.microsoft.com/office/powerpoint/2010/main" val="283676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412" y="1124744"/>
            <a:ext cx="1617034" cy="2085975"/>
          </a:xfrm>
          <a:prstGeom prst="rect">
            <a:avLst/>
          </a:prstGeom>
          <a:ln>
            <a:noFill/>
          </a:ln>
          <a:effectLst>
            <a:outerShdw blurRad="190500" algn="tl" rotWithShape="0">
              <a:srgbClr val="000000">
                <a:alpha val="70000"/>
              </a:srgbClr>
            </a:outerShdw>
          </a:effectLst>
        </p:spPr>
      </p:pic>
      <p:sp>
        <p:nvSpPr>
          <p:cNvPr id="13" name="Content Placeholder 2"/>
          <p:cNvSpPr txBox="1">
            <a:spLocks/>
          </p:cNvSpPr>
          <p:nvPr/>
        </p:nvSpPr>
        <p:spPr>
          <a:xfrm>
            <a:off x="609599" y="2074492"/>
            <a:ext cx="6571663" cy="2722659"/>
          </a:xfrm>
          <a:prstGeom prst="rect">
            <a:avLst/>
          </a:prstGeom>
        </p:spPr>
        <p:txBody>
          <a:bodyPr/>
          <a:lstStyle/>
          <a:p>
            <a:pPr fontAlgn="auto">
              <a:lnSpc>
                <a:spcPct val="150000"/>
              </a:lnSpc>
              <a:spcBef>
                <a:spcPts val="600"/>
              </a:spcBef>
              <a:spcAft>
                <a:spcPts val="0"/>
              </a:spcAft>
              <a:buFont typeface="Wingdings" pitchFamily="2" charset="2"/>
              <a:buChar char="p"/>
              <a:defRPr/>
            </a:pPr>
            <a:r>
              <a:rPr lang="en-US" altLang="zh-CN" sz="2000" b="1" dirty="0" smtClean="0">
                <a:latin typeface="微软雅黑" pitchFamily="34" charset="-122"/>
                <a:ea typeface="微软雅黑" pitchFamily="34" charset="-122"/>
              </a:rPr>
              <a:t>《</a:t>
            </a:r>
            <a:r>
              <a:rPr lang="zh-CN" altLang="en-US" sz="2000" b="1" dirty="0" smtClean="0">
                <a:latin typeface="微软雅黑" pitchFamily="34" charset="-122"/>
                <a:ea typeface="微软雅黑" pitchFamily="34" charset="-122"/>
              </a:rPr>
              <a:t>应用力学期刊</a:t>
            </a:r>
            <a:r>
              <a:rPr lang="en-US" altLang="zh-CN" sz="2000" b="1" dirty="0" smtClean="0">
                <a:latin typeface="微软雅黑" pitchFamily="34" charset="-122"/>
                <a:ea typeface="微软雅黑" pitchFamily="34" charset="-122"/>
              </a:rPr>
              <a:t>》</a:t>
            </a:r>
            <a:r>
              <a:rPr lang="en-US" sz="2000" b="1" dirty="0">
                <a:latin typeface="微软雅黑" pitchFamily="34" charset="-122"/>
                <a:ea typeface="微软雅黑" pitchFamily="34" charset="-122"/>
              </a:rPr>
              <a:t>Journal of Applied Mechanics</a:t>
            </a:r>
          </a:p>
          <a:p>
            <a:pPr marL="285750" indent="-285750">
              <a:lnSpc>
                <a:spcPct val="150000"/>
              </a:lnSpc>
              <a:buFont typeface="Wingdings" panose="05000000000000000000" pitchFamily="2" charset="2"/>
              <a:buChar char="u"/>
              <a:defRPr/>
            </a:pPr>
            <a:r>
              <a:rPr lang="zh-CN" altLang="en-US" sz="1600" dirty="0">
                <a:latin typeface="微软雅黑" pitchFamily="34" charset="-122"/>
                <a:ea typeface="微软雅黑" pitchFamily="34" charset="-122"/>
              </a:rPr>
              <a:t>收录</a:t>
            </a:r>
            <a:r>
              <a:rPr lang="zh-CN" altLang="en-US" sz="1600" dirty="0" smtClean="0">
                <a:latin typeface="微软雅黑" pitchFamily="34" charset="-122"/>
                <a:ea typeface="微软雅黑" pitchFamily="34" charset="-122"/>
              </a:rPr>
              <a:t>在</a:t>
            </a:r>
            <a:r>
              <a:rPr lang="en-US" altLang="zh-CN" sz="1600" dirty="0" smtClean="0">
                <a:latin typeface="微软雅黑" pitchFamily="34" charset="-122"/>
                <a:ea typeface="微软雅黑" pitchFamily="34" charset="-122"/>
              </a:rPr>
              <a:t>SCI</a:t>
            </a:r>
            <a:r>
              <a:rPr lang="zh-CN" altLang="en-US" sz="1600" dirty="0" smtClean="0">
                <a:latin typeface="微软雅黑" pitchFamily="34" charset="-122"/>
                <a:ea typeface="微软雅黑" pitchFamily="34" charset="-122"/>
              </a:rPr>
              <a:t>力学领域，</a:t>
            </a:r>
            <a:r>
              <a:rPr lang="zh-CN" altLang="en-US" sz="1600" dirty="0">
                <a:latin typeface="微软雅黑" pitchFamily="34" charset="-122"/>
                <a:ea typeface="微软雅黑" pitchFamily="34" charset="-122"/>
              </a:rPr>
              <a:t>位于</a:t>
            </a:r>
            <a:r>
              <a:rPr lang="en-US" altLang="zh-CN" sz="1600" dirty="0">
                <a:latin typeface="微软雅黑" pitchFamily="34" charset="-122"/>
                <a:ea typeface="微软雅黑" pitchFamily="34" charset="-122"/>
              </a:rPr>
              <a:t>JCR</a:t>
            </a:r>
            <a:r>
              <a:rPr lang="zh-CN" altLang="en-US" sz="1600" dirty="0">
                <a:latin typeface="微软雅黑" pitchFamily="34" charset="-122"/>
                <a:ea typeface="微软雅黑" pitchFamily="34" charset="-122"/>
              </a:rPr>
              <a:t>分区</a:t>
            </a:r>
            <a:r>
              <a:rPr lang="en-US" altLang="zh-CN" sz="1600" dirty="0" smtClean="0">
                <a:latin typeface="微软雅黑" pitchFamily="34" charset="-122"/>
                <a:ea typeface="微软雅黑" pitchFamily="34" charset="-122"/>
              </a:rPr>
              <a:t>Q2</a:t>
            </a:r>
            <a:r>
              <a:rPr lang="zh-CN" altLang="en-US" sz="1600" dirty="0" smtClean="0">
                <a:latin typeface="微软雅黑" pitchFamily="34" charset="-122"/>
                <a:ea typeface="微软雅黑" pitchFamily="34" charset="-122"/>
              </a:rPr>
              <a:t>。</a:t>
            </a:r>
            <a:endParaRPr lang="en-US" altLang="zh-CN" sz="1600" dirty="0" smtClean="0">
              <a:latin typeface="微软雅黑" pitchFamily="34" charset="-122"/>
              <a:ea typeface="微软雅黑" pitchFamily="34" charset="-122"/>
            </a:endParaRPr>
          </a:p>
          <a:p>
            <a:pPr marL="285750" indent="-285750">
              <a:lnSpc>
                <a:spcPct val="150000"/>
              </a:lnSpc>
              <a:buFont typeface="Wingdings" panose="05000000000000000000" pitchFamily="2" charset="2"/>
              <a:buChar char="u"/>
              <a:defRPr/>
            </a:pPr>
            <a:r>
              <a:rPr lang="zh-CN" altLang="en-US" sz="1600" dirty="0">
                <a:latin typeface="微软雅黑" pitchFamily="34" charset="-122"/>
                <a:ea typeface="微软雅黑" pitchFamily="34" charset="-122"/>
              </a:rPr>
              <a:t>是交流力学各分支领域长期关注的原创性研究成果的载体</a:t>
            </a:r>
            <a:r>
              <a:rPr lang="zh-CN" altLang="en-US" sz="1600" dirty="0" smtClean="0">
                <a:latin typeface="微软雅黑" pitchFamily="34" charset="-122"/>
                <a:ea typeface="微软雅黑" pitchFamily="34" charset="-122"/>
              </a:rPr>
              <a:t>。</a:t>
            </a:r>
            <a:endParaRPr lang="en-US" altLang="zh-CN" sz="1600" dirty="0" smtClean="0">
              <a:latin typeface="微软雅黑" pitchFamily="34" charset="-122"/>
              <a:ea typeface="微软雅黑" pitchFamily="34" charset="-122"/>
            </a:endParaRPr>
          </a:p>
          <a:p>
            <a:pPr marL="285750" indent="-285750">
              <a:lnSpc>
                <a:spcPct val="150000"/>
              </a:lnSpc>
              <a:buFont typeface="Wingdings" panose="05000000000000000000" pitchFamily="2" charset="2"/>
              <a:buChar char="u"/>
              <a:defRPr/>
            </a:pPr>
            <a:r>
              <a:rPr lang="zh-CN" altLang="en-US" sz="1600" dirty="0" smtClean="0">
                <a:latin typeface="微软雅黑" pitchFamily="34" charset="-122"/>
                <a:ea typeface="微软雅黑" pitchFamily="34" charset="-122"/>
              </a:rPr>
              <a:t>应用于理论</a:t>
            </a:r>
            <a:r>
              <a:rPr lang="zh-CN" altLang="en-US" sz="1600" dirty="0">
                <a:latin typeface="微软雅黑" pitchFamily="34" charset="-122"/>
                <a:ea typeface="微软雅黑" pitchFamily="34" charset="-122"/>
              </a:rPr>
              <a:t>和应用力学的所有领域，包括但不限于：</a:t>
            </a:r>
            <a:r>
              <a:rPr lang="zh-CN" altLang="en-US" sz="1600" dirty="0" smtClean="0">
                <a:latin typeface="微软雅黑" pitchFamily="34" charset="-122"/>
                <a:ea typeface="微软雅黑" pitchFamily="34" charset="-122"/>
              </a:rPr>
              <a:t>空气动力学</a:t>
            </a:r>
            <a:r>
              <a:rPr lang="zh-CN" altLang="en-US" sz="1600" dirty="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气动弹性；生物力学；边界层；复合材料</a:t>
            </a:r>
            <a:r>
              <a:rPr lang="en-US" altLang="zh-CN" sz="1600" dirty="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计算力学；液压系统；材料</a:t>
            </a:r>
            <a:r>
              <a:rPr lang="zh-CN" altLang="en-US" sz="1600" dirty="0">
                <a:latin typeface="微软雅黑" pitchFamily="34" charset="-122"/>
                <a:ea typeface="微软雅黑" pitchFamily="34" charset="-122"/>
              </a:rPr>
              <a:t>的机械性能</a:t>
            </a:r>
            <a:r>
              <a:rPr lang="zh-CN" altLang="en-US" sz="1600" dirty="0" smtClean="0">
                <a:latin typeface="微软雅黑" pitchFamily="34" charset="-122"/>
                <a:ea typeface="微软雅黑" pitchFamily="34" charset="-122"/>
              </a:rPr>
              <a:t>；冲击力学；微观力学；</a:t>
            </a:r>
            <a:r>
              <a:rPr lang="zh-CN" altLang="en-US" sz="1600" smtClean="0">
                <a:latin typeface="微软雅黑" pitchFamily="34" charset="-122"/>
                <a:ea typeface="微软雅黑" pitchFamily="34" charset="-122"/>
              </a:rPr>
              <a:t>纳米力学、热力学</a:t>
            </a:r>
            <a:r>
              <a:rPr lang="zh-CN" altLang="en-US" sz="1600" dirty="0" smtClean="0">
                <a:latin typeface="微软雅黑" pitchFamily="34" charset="-122"/>
                <a:ea typeface="微软雅黑" pitchFamily="34" charset="-122"/>
              </a:rPr>
              <a:t>；湍流；振动</a:t>
            </a:r>
            <a:r>
              <a:rPr lang="en-US" altLang="zh-CN" sz="1600" dirty="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波传播等。</a:t>
            </a:r>
            <a:endParaRPr lang="zh-CN" altLang="en-US" sz="1600" dirty="0">
              <a:latin typeface="微软雅黑" pitchFamily="34" charset="-122"/>
              <a:ea typeface="微软雅黑" pitchFamily="34" charset="-122"/>
            </a:endParaRPr>
          </a:p>
        </p:txBody>
      </p:sp>
      <p:sp>
        <p:nvSpPr>
          <p:cNvPr id="14" name="矩形 13"/>
          <p:cNvSpPr/>
          <p:nvPr/>
        </p:nvSpPr>
        <p:spPr>
          <a:xfrm>
            <a:off x="705965" y="4797152"/>
            <a:ext cx="8219256" cy="2154436"/>
          </a:xfrm>
          <a:prstGeom prst="rect">
            <a:avLst/>
          </a:prstGeom>
        </p:spPr>
        <p:txBody>
          <a:bodyPr wrap="square">
            <a:spAutoFit/>
          </a:bodyPr>
          <a:lstStyle/>
          <a:p>
            <a:pPr algn="just" fontAlgn="auto">
              <a:spcAft>
                <a:spcPts val="0"/>
              </a:spcAft>
              <a:defRPr/>
            </a:pPr>
            <a:r>
              <a:rPr lang="zh-CN" altLang="en-US" sz="1500" b="1" dirty="0">
                <a:latin typeface="微软雅黑" pitchFamily="34" charset="-122"/>
                <a:ea typeface="微软雅黑" pitchFamily="34" charset="-122"/>
              </a:rPr>
              <a:t>检索关键词：</a:t>
            </a:r>
            <a:r>
              <a:rPr lang="en-US" altLang="zh-CN" sz="1500" b="1" dirty="0">
                <a:latin typeface="微软雅黑" pitchFamily="34" charset="-122"/>
                <a:ea typeface="微软雅黑" pitchFamily="34" charset="-122"/>
              </a:rPr>
              <a:t> </a:t>
            </a:r>
          </a:p>
          <a:p>
            <a:pPr fontAlgn="auto">
              <a:spcAft>
                <a:spcPts val="0"/>
              </a:spcAft>
              <a:defRPr/>
            </a:pPr>
            <a:r>
              <a:rPr lang="en-US" altLang="zh-CN" sz="1500" dirty="0">
                <a:latin typeface="微软雅黑" pitchFamily="34" charset="-122"/>
                <a:ea typeface="微软雅黑" pitchFamily="34" charset="-122"/>
              </a:rPr>
              <a:t>Aerodynamics; </a:t>
            </a:r>
            <a:r>
              <a:rPr lang="en-US" altLang="zh-CN" sz="1500" dirty="0" err="1">
                <a:latin typeface="微软雅黑" pitchFamily="34" charset="-122"/>
                <a:ea typeface="微软雅黑" pitchFamily="34" charset="-122"/>
              </a:rPr>
              <a:t>Aeroelasticity</a:t>
            </a:r>
            <a:r>
              <a:rPr lang="en-US" altLang="zh-CN" sz="1500" dirty="0">
                <a:latin typeface="微软雅黑" pitchFamily="34" charset="-122"/>
                <a:ea typeface="微软雅黑" pitchFamily="34" charset="-122"/>
              </a:rPr>
              <a:t>; Biomechanics; Boundary layers; Composite materials; Computational mechanics; </a:t>
            </a:r>
            <a:r>
              <a:rPr lang="en-US" altLang="zh-CN" sz="1500" dirty="0" smtClean="0">
                <a:latin typeface="微软雅黑" pitchFamily="34" charset="-122"/>
                <a:ea typeface="微软雅黑" pitchFamily="34" charset="-122"/>
              </a:rPr>
              <a:t>Hydraulics</a:t>
            </a:r>
            <a:r>
              <a:rPr lang="zh-CN" altLang="en-US" sz="1500" dirty="0" smtClean="0">
                <a:latin typeface="微软雅黑" pitchFamily="34" charset="-122"/>
                <a:ea typeface="微软雅黑" pitchFamily="34" charset="-122"/>
              </a:rPr>
              <a:t>；</a:t>
            </a:r>
            <a:r>
              <a:rPr lang="en-US" altLang="zh-CN" sz="1500" dirty="0">
                <a:latin typeface="微软雅黑" pitchFamily="34" charset="-122"/>
                <a:ea typeface="微软雅黑" pitchFamily="34" charset="-122"/>
              </a:rPr>
              <a:t> Mechanical properties of </a:t>
            </a:r>
            <a:r>
              <a:rPr lang="en-US" altLang="zh-CN" sz="1500" dirty="0" smtClean="0">
                <a:latin typeface="微软雅黑" pitchFamily="34" charset="-122"/>
                <a:ea typeface="微软雅黑" pitchFamily="34" charset="-122"/>
              </a:rPr>
              <a:t>materials</a:t>
            </a:r>
            <a:r>
              <a:rPr lang="zh-CN" altLang="en-US" sz="1500" dirty="0" smtClean="0">
                <a:latin typeface="微软雅黑" pitchFamily="34" charset="-122"/>
                <a:ea typeface="微软雅黑" pitchFamily="34" charset="-122"/>
              </a:rPr>
              <a:t>；</a:t>
            </a:r>
            <a:r>
              <a:rPr lang="en-US" altLang="zh-CN" sz="1500" dirty="0">
                <a:latin typeface="微软雅黑" pitchFamily="34" charset="-122"/>
                <a:ea typeface="微软雅黑" pitchFamily="34" charset="-122"/>
              </a:rPr>
              <a:t> Mechanics of shocks; Micromechanics; </a:t>
            </a:r>
            <a:r>
              <a:rPr lang="en-US" altLang="zh-CN" sz="1500" dirty="0" err="1">
                <a:latin typeface="微软雅黑" pitchFamily="34" charset="-122"/>
                <a:ea typeface="微软雅黑" pitchFamily="34" charset="-122"/>
              </a:rPr>
              <a:t>Nanomechanics</a:t>
            </a:r>
            <a:r>
              <a:rPr lang="en-US" altLang="zh-CN" sz="1500" dirty="0">
                <a:latin typeface="微软雅黑" pitchFamily="34" charset="-122"/>
                <a:ea typeface="微软雅黑" pitchFamily="34" charset="-122"/>
              </a:rPr>
              <a:t>; Thermo-mechanics; Turbulence; Wave </a:t>
            </a:r>
            <a:r>
              <a:rPr lang="en-US" altLang="zh-CN" sz="1500" dirty="0" smtClean="0">
                <a:latin typeface="微软雅黑" pitchFamily="34" charset="-122"/>
                <a:ea typeface="微软雅黑" pitchFamily="34" charset="-122"/>
              </a:rPr>
              <a:t>propagation</a:t>
            </a:r>
            <a:r>
              <a:rPr lang="zh-CN" altLang="en-US" sz="1500" dirty="0" smtClean="0">
                <a:latin typeface="微软雅黑" pitchFamily="34" charset="-122"/>
                <a:ea typeface="微软雅黑" pitchFamily="34" charset="-122"/>
              </a:rPr>
              <a:t>。</a:t>
            </a:r>
            <a:endParaRPr lang="en-US" altLang="zh-CN" sz="1500" dirty="0" smtClean="0">
              <a:latin typeface="微软雅黑" pitchFamily="34" charset="-122"/>
              <a:ea typeface="微软雅黑" pitchFamily="34" charset="-122"/>
            </a:endParaRPr>
          </a:p>
          <a:p>
            <a:pPr fontAlgn="auto">
              <a:spcAft>
                <a:spcPts val="0"/>
              </a:spcAft>
              <a:defRPr/>
            </a:pPr>
            <a:endParaRPr lang="en-US" altLang="zh-CN" sz="1500" b="1" dirty="0">
              <a:latin typeface="微软雅黑" pitchFamily="34" charset="-122"/>
              <a:ea typeface="微软雅黑" pitchFamily="34" charset="-122"/>
            </a:endParaRPr>
          </a:p>
          <a:p>
            <a:pPr fontAlgn="auto">
              <a:spcAft>
                <a:spcPts val="0"/>
              </a:spcAft>
              <a:defRPr/>
            </a:pPr>
            <a:r>
              <a:rPr lang="zh-CN" altLang="zh-CN" sz="1500" b="1" dirty="0" smtClean="0">
                <a:latin typeface="微软雅黑" pitchFamily="34" charset="-122"/>
                <a:ea typeface="微软雅黑" pitchFamily="34" charset="-122"/>
              </a:rPr>
              <a:t>访问</a:t>
            </a:r>
            <a:r>
              <a:rPr lang="zh-CN" altLang="zh-CN" sz="1500" b="1" dirty="0">
                <a:latin typeface="微软雅黑" pitchFamily="34" charset="-122"/>
                <a:ea typeface="微软雅黑" pitchFamily="34" charset="-122"/>
              </a:rPr>
              <a:t>网址：</a:t>
            </a:r>
            <a:endParaRPr lang="en-US" altLang="zh-CN" sz="1500" b="1" dirty="0">
              <a:latin typeface="微软雅黑" pitchFamily="34" charset="-122"/>
              <a:ea typeface="微软雅黑" pitchFamily="34" charset="-122"/>
            </a:endParaRPr>
          </a:p>
          <a:p>
            <a:pPr algn="just" fontAlgn="auto">
              <a:spcAft>
                <a:spcPts val="0"/>
              </a:spcAft>
              <a:defRPr/>
            </a:pPr>
            <a:r>
              <a:rPr lang="en-US" altLang="zh-CN" sz="1500" u="sng" dirty="0">
                <a:latin typeface="微软雅黑" panose="020B0503020204020204" pitchFamily="34" charset="-122"/>
                <a:ea typeface="微软雅黑" panose="020B0503020204020204" pitchFamily="34" charset="-122"/>
                <a:hlinkClick r:id="rId4"/>
              </a:rPr>
              <a:t>https://</a:t>
            </a:r>
            <a:r>
              <a:rPr lang="en-US" altLang="zh-CN" sz="1500" u="sng" dirty="0" smtClean="0">
                <a:latin typeface="微软雅黑" panose="020B0503020204020204" pitchFamily="34" charset="-122"/>
                <a:ea typeface="微软雅黑" panose="020B0503020204020204" pitchFamily="34" charset="-122"/>
                <a:hlinkClick r:id="rId4"/>
              </a:rPr>
              <a:t>asmedigitalcollection.asme.org/appliedmechanics</a:t>
            </a:r>
            <a:endParaRPr lang="en-US" altLang="zh-CN" sz="1500" u="sng" dirty="0" smtClean="0">
              <a:latin typeface="微软雅黑" panose="020B0503020204020204" pitchFamily="34" charset="-122"/>
              <a:ea typeface="微软雅黑" panose="020B0503020204020204" pitchFamily="34" charset="-122"/>
            </a:endParaRPr>
          </a:p>
          <a:p>
            <a:pPr algn="just" fontAlgn="auto">
              <a:spcAft>
                <a:spcPts val="0"/>
              </a:spcAft>
              <a:defRPr/>
            </a:pPr>
            <a:endParaRPr lang="en-US" altLang="zh-CN" sz="1400" dirty="0">
              <a:solidFill>
                <a:srgbClr val="00B0F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Title 1"/>
          <p:cNvSpPr txBox="1">
            <a:spLocks/>
          </p:cNvSpPr>
          <p:nvPr/>
        </p:nvSpPr>
        <p:spPr bwMode="auto">
          <a:xfrm>
            <a:off x="611560" y="1148705"/>
            <a:ext cx="8186737"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经典期刊</a:t>
            </a:r>
            <a:endParaRPr lang="en-US" altLang="zh-CN" sz="4400" dirty="0">
              <a:latin typeface="微软雅黑" pitchFamily="34" charset="-122"/>
              <a:ea typeface="微软雅黑" pitchFamily="34" charset="-122"/>
            </a:endParaRPr>
          </a:p>
        </p:txBody>
      </p:sp>
      <p:sp>
        <p:nvSpPr>
          <p:cNvPr id="7" name="文本框 6"/>
          <p:cNvSpPr txBox="1"/>
          <p:nvPr/>
        </p:nvSpPr>
        <p:spPr>
          <a:xfrm>
            <a:off x="7092280" y="3295390"/>
            <a:ext cx="2130686" cy="923330"/>
          </a:xfrm>
          <a:prstGeom prst="rect">
            <a:avLst/>
          </a:prstGeom>
          <a:noFill/>
        </p:spPr>
        <p:txBody>
          <a:bodyPr wrap="square" rtlCol="0">
            <a:spAutoFit/>
          </a:bodyPr>
          <a:lstStyle/>
          <a:p>
            <a:pPr algn="ctr">
              <a:lnSpc>
                <a:spcPct val="150000"/>
              </a:lnSpc>
            </a:pPr>
            <a:r>
              <a:rPr lang="zh-CN" altLang="en-US" sz="1200" dirty="0">
                <a:latin typeface="微软雅黑" panose="020B0503020204020204" pitchFamily="34" charset="-122"/>
                <a:ea typeface="微软雅黑" panose="020B0503020204020204" pitchFamily="34" charset="-122"/>
              </a:rPr>
              <a:t>影响因子</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2.6</a:t>
            </a:r>
            <a:endParaRPr lang="en-US" altLang="zh-CN" sz="1200" dirty="0">
              <a:latin typeface="微软雅黑" panose="020B0503020204020204" pitchFamily="34" charset="-122"/>
              <a:ea typeface="微软雅黑" panose="020B0503020204020204" pitchFamily="34" charset="-122"/>
            </a:endParaRPr>
          </a:p>
          <a:p>
            <a:pPr algn="ctr">
              <a:lnSpc>
                <a:spcPct val="150000"/>
              </a:lnSpc>
            </a:pPr>
            <a:r>
              <a:rPr lang="en-US" altLang="zh-CN" sz="1200" dirty="0" err="1" smtClean="0">
                <a:latin typeface="微软雅黑" panose="020B0503020204020204" pitchFamily="34" charset="-122"/>
                <a:ea typeface="微软雅黑" panose="020B0503020204020204" pitchFamily="34" charset="-122"/>
              </a:rPr>
              <a:t>CiteScore</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4.7</a:t>
            </a:r>
          </a:p>
          <a:p>
            <a:pPr algn="ctr">
              <a:lnSpc>
                <a:spcPct val="150000"/>
              </a:lnSpc>
            </a:pPr>
            <a:r>
              <a:rPr lang="zh-CN" altLang="en-US" sz="1200" dirty="0">
                <a:latin typeface="微软雅黑" panose="020B0503020204020204" pitchFamily="34" charset="-122"/>
                <a:ea typeface="微软雅黑" panose="020B0503020204020204" pitchFamily="34" charset="-122"/>
              </a:rPr>
              <a:t>年度被引用次数</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16</a:t>
            </a:r>
            <a:r>
              <a:rPr lang="en-US" altLang="zh-CN" sz="1200" dirty="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149</a:t>
            </a:r>
            <a:endParaRPr lang="en-US" altLang="zh-CN"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2372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609600" y="2060153"/>
            <a:ext cx="7820025" cy="1211263"/>
          </a:xfrm>
          <a:prstGeom prst="rect">
            <a:avLst/>
          </a:prstGeom>
          <a:noFill/>
          <a:ln w="9525">
            <a:noFill/>
            <a:miter lim="800000"/>
            <a:headEnd/>
            <a:tailEnd/>
          </a:ln>
        </p:spPr>
        <p:txBody>
          <a:bodyPr/>
          <a:lstStyle/>
          <a:p>
            <a:pPr fontAlgn="auto">
              <a:lnSpc>
                <a:spcPct val="150000"/>
              </a:lnSpc>
              <a:spcBef>
                <a:spcPts val="600"/>
              </a:spcBef>
              <a:spcAft>
                <a:spcPts val="0"/>
              </a:spcAft>
              <a:buFont typeface="Wingdings" pitchFamily="2" charset="2"/>
              <a:buChar char="p"/>
              <a:defRPr/>
            </a:pPr>
            <a:r>
              <a:rPr lang="en-US" altLang="zh-CN" sz="2000" b="1" dirty="0">
                <a:latin typeface="微软雅黑" pitchFamily="34" charset="-122"/>
                <a:ea typeface="微软雅黑" pitchFamily="34" charset="-122"/>
              </a:rPr>
              <a:t>《</a:t>
            </a:r>
            <a:r>
              <a:rPr lang="zh-CN" altLang="en-US" sz="2000" b="1" dirty="0">
                <a:latin typeface="微软雅黑" pitchFamily="34" charset="-122"/>
                <a:ea typeface="微软雅黑" pitchFamily="34" charset="-122"/>
              </a:rPr>
              <a:t>应用力学期刊</a:t>
            </a:r>
            <a:r>
              <a:rPr lang="en-US" altLang="zh-CN" sz="2000" b="1" dirty="0">
                <a:latin typeface="微软雅黑" pitchFamily="34" charset="-122"/>
                <a:ea typeface="微软雅黑" pitchFamily="34" charset="-122"/>
              </a:rPr>
              <a:t>》Journal of Applied Mechanics</a:t>
            </a:r>
          </a:p>
        </p:txBody>
      </p:sp>
      <p:sp>
        <p:nvSpPr>
          <p:cNvPr id="9" name="Content Placeholder 2"/>
          <p:cNvSpPr txBox="1">
            <a:spLocks/>
          </p:cNvSpPr>
          <p:nvPr/>
        </p:nvSpPr>
        <p:spPr bwMode="auto">
          <a:xfrm>
            <a:off x="632733" y="3184752"/>
            <a:ext cx="3738563" cy="3155950"/>
          </a:xfrm>
          <a:prstGeom prst="rect">
            <a:avLst/>
          </a:prstGeom>
          <a:noFill/>
          <a:ln w="9525">
            <a:noFill/>
            <a:miter lim="800000"/>
            <a:headEnd/>
            <a:tailEnd/>
          </a:ln>
        </p:spPr>
        <p:txBody>
          <a:bodyPr/>
          <a:lstStyle/>
          <a:p>
            <a:pPr>
              <a:lnSpc>
                <a:spcPct val="150000"/>
              </a:lnSpc>
              <a:spcBef>
                <a:spcPts val="600"/>
              </a:spcBef>
            </a:pPr>
            <a:r>
              <a:rPr lang="zh-CN" altLang="en-US" sz="1600" dirty="0">
                <a:latin typeface="微软雅黑" pitchFamily="34" charset="-122"/>
                <a:ea typeface="微软雅黑" pitchFamily="34" charset="-122"/>
              </a:rPr>
              <a:t>麻省理工学院</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帝国理工学院</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加州理工大学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普渡大学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smtClean="0">
                <a:latin typeface="微软雅黑" pitchFamily="34" charset="-122"/>
                <a:ea typeface="微软雅黑" pitchFamily="34" charset="-122"/>
              </a:rPr>
              <a:t>华盛顿大学</a:t>
            </a:r>
            <a:endParaRPr lang="en-US" altLang="zh-CN" sz="1600" dirty="0">
              <a:latin typeface="微软雅黑" pitchFamily="34" charset="-122"/>
              <a:ea typeface="微软雅黑" pitchFamily="34" charset="-122"/>
            </a:endParaRPr>
          </a:p>
        </p:txBody>
      </p:sp>
      <p:sp>
        <p:nvSpPr>
          <p:cNvPr id="10" name="Content Placeholder 2"/>
          <p:cNvSpPr txBox="1">
            <a:spLocks/>
          </p:cNvSpPr>
          <p:nvPr/>
        </p:nvSpPr>
        <p:spPr bwMode="auto">
          <a:xfrm>
            <a:off x="2927221" y="3210719"/>
            <a:ext cx="3738562" cy="2724150"/>
          </a:xfrm>
          <a:prstGeom prst="rect">
            <a:avLst/>
          </a:prstGeom>
          <a:noFill/>
          <a:ln w="9525">
            <a:noFill/>
            <a:miter lim="800000"/>
            <a:headEnd/>
            <a:tailEnd/>
          </a:ln>
        </p:spPr>
        <p:txBody>
          <a:bodyPr/>
          <a:lstStyle/>
          <a:p>
            <a:pPr>
              <a:lnSpc>
                <a:spcPct val="150000"/>
              </a:lnSpc>
              <a:spcBef>
                <a:spcPts val="600"/>
              </a:spcBef>
            </a:pPr>
            <a:r>
              <a:rPr lang="zh-CN" altLang="en-US" sz="1600" dirty="0">
                <a:latin typeface="微软雅黑" pitchFamily="34" charset="-122"/>
                <a:ea typeface="微软雅黑" pitchFamily="34" charset="-122"/>
              </a:rPr>
              <a:t>清华大学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smtClean="0">
                <a:latin typeface="微软雅黑" pitchFamily="34" charset="-122"/>
                <a:ea typeface="微软雅黑" pitchFamily="34" charset="-122"/>
              </a:rPr>
              <a:t>浙江大学</a:t>
            </a:r>
            <a:endParaRPr lang="en-US" altLang="zh-CN" sz="1600" dirty="0">
              <a:latin typeface="微软雅黑" pitchFamily="34" charset="-122"/>
              <a:ea typeface="微软雅黑" pitchFamily="34" charset="-122"/>
            </a:endParaRPr>
          </a:p>
          <a:p>
            <a:pPr>
              <a:lnSpc>
                <a:spcPct val="150000"/>
              </a:lnSpc>
              <a:spcBef>
                <a:spcPts val="600"/>
              </a:spcBef>
            </a:pPr>
            <a:r>
              <a:rPr lang="zh-CN" altLang="en-US" sz="1600" dirty="0" smtClean="0">
                <a:latin typeface="微软雅黑" pitchFamily="34" charset="-122"/>
                <a:ea typeface="微软雅黑" pitchFamily="34" charset="-122"/>
              </a:rPr>
              <a:t>西安交通大学</a:t>
            </a:r>
            <a:endParaRPr lang="en-US" altLang="zh-CN" sz="1600" dirty="0" smtClean="0">
              <a:latin typeface="微软雅黑" pitchFamily="34" charset="-122"/>
              <a:ea typeface="微软雅黑" pitchFamily="34" charset="-122"/>
            </a:endParaRPr>
          </a:p>
          <a:p>
            <a:pPr>
              <a:lnSpc>
                <a:spcPct val="150000"/>
              </a:lnSpc>
              <a:spcBef>
                <a:spcPts val="600"/>
              </a:spcBef>
            </a:pPr>
            <a:r>
              <a:rPr lang="zh-CN" altLang="en-US" sz="1600" dirty="0">
                <a:latin typeface="微软雅黑" pitchFamily="34" charset="-122"/>
                <a:ea typeface="微软雅黑" pitchFamily="34" charset="-122"/>
              </a:rPr>
              <a:t>西北工业大学</a:t>
            </a:r>
            <a:endParaRPr lang="en-US" altLang="zh-CN" sz="1600" dirty="0">
              <a:latin typeface="微软雅黑" pitchFamily="34" charset="-122"/>
              <a:ea typeface="微软雅黑" pitchFamily="34" charset="-122"/>
            </a:endParaRPr>
          </a:p>
        </p:txBody>
      </p:sp>
      <p:sp>
        <p:nvSpPr>
          <p:cNvPr id="11" name="矩形 10"/>
          <p:cNvSpPr>
            <a:spLocks noChangeArrowheads="1"/>
          </p:cNvSpPr>
          <p:nvPr/>
        </p:nvSpPr>
        <p:spPr bwMode="auto">
          <a:xfrm>
            <a:off x="611188" y="2802831"/>
            <a:ext cx="8281987" cy="338137"/>
          </a:xfrm>
          <a:prstGeom prst="rect">
            <a:avLst/>
          </a:prstGeom>
          <a:noFill/>
          <a:ln w="9525">
            <a:noFill/>
            <a:miter lim="800000"/>
            <a:headEnd/>
            <a:tailEnd/>
          </a:ln>
        </p:spPr>
        <p:txBody>
          <a:bodyPr>
            <a:spAutoFit/>
          </a:bodyPr>
          <a:lstStyle/>
          <a:p>
            <a:pPr algn="just">
              <a:spcBef>
                <a:spcPts val="600"/>
              </a:spcBef>
            </a:pPr>
            <a:r>
              <a:rPr lang="zh-CN" altLang="en-US" sz="1600" b="1" dirty="0">
                <a:latin typeface="微软雅黑" pitchFamily="34" charset="-122"/>
                <a:ea typeface="微软雅黑" pitchFamily="34" charset="-122"/>
              </a:rPr>
              <a:t>国内外研究人员单位：</a:t>
            </a:r>
            <a:r>
              <a:rPr lang="en-US" altLang="zh-CN" sz="1600" b="1" dirty="0">
                <a:latin typeface="微软雅黑" pitchFamily="34" charset="-122"/>
                <a:ea typeface="微软雅黑" pitchFamily="34" charset="-122"/>
              </a:rPr>
              <a:t> </a:t>
            </a: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162" y="1137463"/>
            <a:ext cx="1617034" cy="2085975"/>
          </a:xfrm>
          <a:prstGeom prst="rect">
            <a:avLst/>
          </a:prstGeom>
          <a:ln>
            <a:noFill/>
          </a:ln>
          <a:effectLst>
            <a:outerShdw blurRad="190500" algn="tl" rotWithShape="0">
              <a:srgbClr val="000000">
                <a:alpha val="70000"/>
              </a:srgbClr>
            </a:outerShdw>
          </a:effectLst>
        </p:spPr>
      </p:pic>
      <p:sp>
        <p:nvSpPr>
          <p:cNvPr id="13" name="Title 1"/>
          <p:cNvSpPr txBox="1">
            <a:spLocks/>
          </p:cNvSpPr>
          <p:nvPr/>
        </p:nvSpPr>
        <p:spPr bwMode="auto">
          <a:xfrm>
            <a:off x="611560" y="1148705"/>
            <a:ext cx="8186737"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经典期刊</a:t>
            </a:r>
            <a:endParaRPr lang="en-US" altLang="zh-CN" sz="4400" dirty="0">
              <a:latin typeface="微软雅黑" pitchFamily="34" charset="-122"/>
              <a:ea typeface="微软雅黑" pitchFamily="34" charset="-122"/>
            </a:endParaRPr>
          </a:p>
        </p:txBody>
      </p:sp>
    </p:spTree>
    <p:extLst>
      <p:ext uri="{BB962C8B-B14F-4D97-AF65-F5344CB8AC3E}">
        <p14:creationId xmlns:p14="http://schemas.microsoft.com/office/powerpoint/2010/main" val="222022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p:cNvGrpSpPr>
            <a:grpSpLocks/>
          </p:cNvGrpSpPr>
          <p:nvPr/>
        </p:nvGrpSpPr>
        <p:grpSpPr bwMode="auto">
          <a:xfrm>
            <a:off x="2095034" y="2252523"/>
            <a:ext cx="3436192" cy="888445"/>
            <a:chOff x="4247964" y="2057753"/>
            <a:chExt cx="3437018" cy="888157"/>
          </a:xfrm>
        </p:grpSpPr>
        <p:sp>
          <p:nvSpPr>
            <p:cNvPr id="7" name="TextBox 6"/>
            <p:cNvSpPr txBox="1"/>
            <p:nvPr/>
          </p:nvSpPr>
          <p:spPr>
            <a:xfrm>
              <a:off x="5003796" y="2057753"/>
              <a:ext cx="2681186" cy="461515"/>
            </a:xfrm>
            <a:prstGeom prst="rect">
              <a:avLst/>
            </a:prstGeom>
            <a:noFill/>
          </p:spPr>
          <p:txBody>
            <a:bodyPr wrap="none">
              <a:spAutoFit/>
            </a:bodyPr>
            <a:lstStyle/>
            <a:p>
              <a:r>
                <a:rPr lang="en-US" altLang="zh-CN" sz="2400" dirty="0">
                  <a:solidFill>
                    <a:schemeClr val="tx1">
                      <a:lumMod val="95000"/>
                      <a:lumOff val="5000"/>
                    </a:schemeClr>
                  </a:solidFill>
                  <a:latin typeface="微软雅黑" pitchFamily="34" charset="-122"/>
                  <a:ea typeface="微软雅黑" pitchFamily="34" charset="-122"/>
                </a:rPr>
                <a:t>ASME </a:t>
              </a:r>
              <a:r>
                <a:rPr lang="zh-CN" altLang="en-US" sz="2400" dirty="0">
                  <a:solidFill>
                    <a:schemeClr val="tx1">
                      <a:lumMod val="95000"/>
                      <a:lumOff val="5000"/>
                    </a:schemeClr>
                  </a:solidFill>
                  <a:latin typeface="微软雅黑" pitchFamily="34" charset="-122"/>
                  <a:ea typeface="微软雅黑" pitchFamily="34" charset="-122"/>
                </a:rPr>
                <a:t>出版社介绍</a:t>
              </a:r>
            </a:p>
          </p:txBody>
        </p:sp>
        <p:sp>
          <p:nvSpPr>
            <p:cNvPr id="8" name="圆角矩形​​ 10"/>
            <p:cNvSpPr/>
            <p:nvPr/>
          </p:nvSpPr>
          <p:spPr>
            <a:xfrm>
              <a:off x="4247964" y="2133928"/>
              <a:ext cx="647856" cy="647490"/>
            </a:xfrm>
            <a:prstGeom prst="roundRect">
              <a:avLst/>
            </a:prstGeom>
            <a:gradFill flip="none" rotWithShape="1">
              <a:gsLst>
                <a:gs pos="0">
                  <a:srgbClr val="0070C0"/>
                </a:gs>
                <a:gs pos="16700">
                  <a:srgbClr val="00B0F0"/>
                </a:gs>
                <a:gs pos="100000">
                  <a:srgbClr val="0070C0"/>
                </a:gs>
              </a:gsLst>
              <a:lin ang="16200000" scaled="0"/>
              <a:tileRect/>
            </a:gradFill>
            <a:ln w="25400" cap="flat" cmpd="sng" algn="ctr">
              <a:solidFill>
                <a:schemeClr val="tx2">
                  <a:lumMod val="40000"/>
                  <a:lumOff val="60000"/>
                </a:schemeClr>
              </a:solidFill>
              <a:prstDash val="solid"/>
            </a:ln>
            <a:effectLst/>
          </p:spPr>
          <p:txBody>
            <a:bodyPr anchor="ctr"/>
            <a:lstStyle/>
            <a:p>
              <a:pPr algn="ctr" fontAlgn="auto">
                <a:spcBef>
                  <a:spcPts val="0"/>
                </a:spcBef>
                <a:spcAft>
                  <a:spcPts val="0"/>
                </a:spcAft>
                <a:defRPr/>
              </a:pPr>
              <a:r>
                <a:rPr lang="en-US" altLang="zh-CN" sz="2800" kern="0" dirty="0">
                  <a:solidFill>
                    <a:schemeClr val="tx1">
                      <a:lumMod val="95000"/>
                      <a:lumOff val="5000"/>
                    </a:schemeClr>
                  </a:solidFill>
                  <a:latin typeface="微软雅黑" pitchFamily="34" charset="-122"/>
                  <a:ea typeface="微软雅黑" pitchFamily="34" charset="-122"/>
                  <a:cs typeface="Arial" pitchFamily="34" charset="0"/>
                </a:rPr>
                <a:t>1</a:t>
              </a:r>
              <a:endParaRPr lang="zh-CN" altLang="en-US" sz="2800" kern="0" dirty="0">
                <a:solidFill>
                  <a:schemeClr val="tx1">
                    <a:lumMod val="95000"/>
                    <a:lumOff val="5000"/>
                  </a:schemeClr>
                </a:solidFill>
                <a:latin typeface="微软雅黑" pitchFamily="34" charset="-122"/>
                <a:ea typeface="微软雅黑" pitchFamily="34" charset="-122"/>
                <a:cs typeface="Arial" pitchFamily="34" charset="0"/>
              </a:endParaRPr>
            </a:p>
          </p:txBody>
        </p:sp>
        <p:sp>
          <p:nvSpPr>
            <p:cNvPr id="9" name="TextBox 8"/>
            <p:cNvSpPr txBox="1"/>
            <p:nvPr/>
          </p:nvSpPr>
          <p:spPr>
            <a:xfrm>
              <a:off x="5013323" y="2576698"/>
              <a:ext cx="2532071" cy="369212"/>
            </a:xfrm>
            <a:prstGeom prst="rect">
              <a:avLst/>
            </a:prstGeom>
            <a:noFill/>
          </p:spPr>
          <p:txBody>
            <a:bodyPr wrap="none">
              <a:spAutoFit/>
            </a:bodyPr>
            <a:lstStyle/>
            <a:p>
              <a:pPr fontAlgn="auto">
                <a:spcBef>
                  <a:spcPts val="0"/>
                </a:spcBef>
                <a:spcAft>
                  <a:spcPts val="0"/>
                </a:spcAft>
                <a:defRPr/>
              </a:pPr>
              <a:r>
                <a:rPr lang="en-US" altLang="zh-CN">
                  <a:solidFill>
                    <a:schemeClr val="tx1">
                      <a:lumMod val="95000"/>
                      <a:lumOff val="5000"/>
                    </a:schemeClr>
                  </a:solidFill>
                  <a:latin typeface="微软雅黑" pitchFamily="34" charset="-122"/>
                  <a:ea typeface="微软雅黑" pitchFamily="34" charset="-122"/>
                </a:rPr>
                <a:t>——</a:t>
              </a:r>
              <a:r>
                <a:rPr lang="zh-CN" altLang="en-US" smtClean="0">
                  <a:solidFill>
                    <a:schemeClr val="tx1">
                      <a:lumMod val="95000"/>
                      <a:lumOff val="5000"/>
                    </a:schemeClr>
                  </a:solidFill>
                  <a:latin typeface="微软雅黑" pitchFamily="34" charset="-122"/>
                  <a:ea typeface="微软雅黑" pitchFamily="34" charset="-122"/>
                </a:rPr>
                <a:t>背景、学会、宗旨</a:t>
              </a:r>
              <a:endParaRPr lang="zh-CN" altLang="en-US" kern="0" dirty="0">
                <a:solidFill>
                  <a:schemeClr val="tx1">
                    <a:lumMod val="95000"/>
                    <a:lumOff val="5000"/>
                  </a:schemeClr>
                </a:solidFill>
                <a:latin typeface="微软雅黑" pitchFamily="34" charset="-122"/>
                <a:ea typeface="微软雅黑" pitchFamily="34" charset="-122"/>
              </a:endParaRPr>
            </a:p>
          </p:txBody>
        </p:sp>
      </p:grpSp>
      <p:grpSp>
        <p:nvGrpSpPr>
          <p:cNvPr id="3" name="组合 16"/>
          <p:cNvGrpSpPr>
            <a:grpSpLocks/>
          </p:cNvGrpSpPr>
          <p:nvPr/>
        </p:nvGrpSpPr>
        <p:grpSpPr bwMode="auto">
          <a:xfrm>
            <a:off x="2100712" y="3624865"/>
            <a:ext cx="4750562" cy="812247"/>
            <a:chOff x="4247964" y="2057753"/>
            <a:chExt cx="4750696" cy="811369"/>
          </a:xfrm>
        </p:grpSpPr>
        <p:sp>
          <p:nvSpPr>
            <p:cNvPr id="11" name="TextBox 10"/>
            <p:cNvSpPr txBox="1">
              <a:spLocks noChangeArrowheads="1"/>
            </p:cNvSpPr>
            <p:nvPr/>
          </p:nvSpPr>
          <p:spPr bwMode="auto">
            <a:xfrm>
              <a:off x="5003661" y="2057753"/>
              <a:ext cx="2680617" cy="461166"/>
            </a:xfrm>
            <a:prstGeom prst="rect">
              <a:avLst/>
            </a:prstGeom>
            <a:noFill/>
            <a:ln w="9525">
              <a:noFill/>
              <a:miter lim="800000"/>
              <a:headEnd/>
              <a:tailEnd/>
            </a:ln>
          </p:spPr>
          <p:txBody>
            <a:bodyPr wrap="none">
              <a:spAutoFit/>
            </a:bodyPr>
            <a:lstStyle/>
            <a:p>
              <a:r>
                <a:rPr lang="en-US" altLang="zh-CN" sz="2400" dirty="0">
                  <a:solidFill>
                    <a:schemeClr val="tx1">
                      <a:lumMod val="95000"/>
                      <a:lumOff val="5000"/>
                    </a:schemeClr>
                  </a:solidFill>
                  <a:latin typeface="微软雅黑" pitchFamily="34" charset="-122"/>
                  <a:ea typeface="微软雅黑" pitchFamily="34" charset="-122"/>
                </a:rPr>
                <a:t>ASME </a:t>
              </a:r>
              <a:r>
                <a:rPr lang="zh-CN" altLang="en-US" sz="2400" dirty="0">
                  <a:solidFill>
                    <a:schemeClr val="tx1">
                      <a:lumMod val="95000"/>
                      <a:lumOff val="5000"/>
                    </a:schemeClr>
                  </a:solidFill>
                  <a:latin typeface="微软雅黑" pitchFamily="34" charset="-122"/>
                  <a:ea typeface="微软雅黑" pitchFamily="34" charset="-122"/>
                </a:rPr>
                <a:t>出版物介绍</a:t>
              </a:r>
            </a:p>
          </p:txBody>
        </p:sp>
        <p:sp>
          <p:nvSpPr>
            <p:cNvPr id="12" name="圆角矩形​​ 18"/>
            <p:cNvSpPr/>
            <p:nvPr/>
          </p:nvSpPr>
          <p:spPr>
            <a:xfrm>
              <a:off x="4247964" y="2133871"/>
              <a:ext cx="647719" cy="647000"/>
            </a:xfrm>
            <a:prstGeom prst="roundRect">
              <a:avLst/>
            </a:prstGeom>
            <a:gradFill flip="none" rotWithShape="1">
              <a:gsLst>
                <a:gs pos="0">
                  <a:schemeClr val="accent3">
                    <a:lumMod val="20000"/>
                    <a:lumOff val="80000"/>
                  </a:schemeClr>
                </a:gs>
                <a:gs pos="16700">
                  <a:srgbClr val="A7C46E"/>
                </a:gs>
                <a:gs pos="100000">
                  <a:schemeClr val="accent3">
                    <a:lumMod val="75000"/>
                  </a:schemeClr>
                </a:gs>
              </a:gsLst>
              <a:lin ang="16200000" scaled="0"/>
              <a:tileRect/>
            </a:gradFill>
            <a:ln w="25400" cap="flat" cmpd="sng" algn="ctr">
              <a:solidFill>
                <a:srgbClr val="A7C46E"/>
              </a:solidFill>
              <a:prstDash val="solid"/>
            </a:ln>
            <a:effectLst/>
          </p:spPr>
          <p:txBody>
            <a:bodyPr anchor="ctr"/>
            <a:lstStyle/>
            <a:p>
              <a:pPr algn="ctr" fontAlgn="auto">
                <a:spcBef>
                  <a:spcPts val="0"/>
                </a:spcBef>
                <a:spcAft>
                  <a:spcPts val="0"/>
                </a:spcAft>
                <a:defRPr/>
              </a:pPr>
              <a:r>
                <a:rPr lang="en-US" altLang="zh-CN" sz="2800" kern="0" dirty="0">
                  <a:solidFill>
                    <a:schemeClr val="tx1">
                      <a:lumMod val="95000"/>
                      <a:lumOff val="5000"/>
                    </a:schemeClr>
                  </a:solidFill>
                  <a:latin typeface="微软雅黑" pitchFamily="34" charset="-122"/>
                  <a:ea typeface="微软雅黑" pitchFamily="34" charset="-122"/>
                  <a:cs typeface="Arial" pitchFamily="34" charset="0"/>
                </a:rPr>
                <a:t>2</a:t>
              </a:r>
              <a:endParaRPr lang="zh-CN" altLang="en-US" sz="2800" kern="0" dirty="0">
                <a:solidFill>
                  <a:schemeClr val="tx1">
                    <a:lumMod val="95000"/>
                    <a:lumOff val="5000"/>
                  </a:schemeClr>
                </a:solidFill>
                <a:latin typeface="微软雅黑" pitchFamily="34" charset="-122"/>
                <a:ea typeface="微软雅黑" pitchFamily="34" charset="-122"/>
                <a:cs typeface="Arial" pitchFamily="34" charset="0"/>
              </a:endParaRPr>
            </a:p>
          </p:txBody>
        </p:sp>
        <p:sp>
          <p:nvSpPr>
            <p:cNvPr id="13" name="TextBox 12"/>
            <p:cNvSpPr txBox="1"/>
            <p:nvPr/>
          </p:nvSpPr>
          <p:spPr>
            <a:xfrm>
              <a:off x="5013161" y="2500189"/>
              <a:ext cx="3985499" cy="368933"/>
            </a:xfrm>
            <a:prstGeom prst="rect">
              <a:avLst/>
            </a:prstGeom>
            <a:noFill/>
          </p:spPr>
          <p:txBody>
            <a:bodyPr wrap="none">
              <a:spAutoFit/>
            </a:bodyPr>
            <a:lstStyle/>
            <a:p>
              <a:pPr marL="0" lvl="1">
                <a:defRPr/>
              </a:pPr>
              <a:r>
                <a:rPr lang="en-US" altLang="zh-CN" dirty="0">
                  <a:solidFill>
                    <a:schemeClr val="tx1">
                      <a:lumMod val="95000"/>
                      <a:lumOff val="5000"/>
                    </a:schemeClr>
                  </a:solidFill>
                  <a:latin typeface="微软雅黑" pitchFamily="34" charset="-122"/>
                  <a:ea typeface="微软雅黑" pitchFamily="34" charset="-122"/>
                </a:rPr>
                <a:t> ——</a:t>
              </a:r>
              <a:r>
                <a:rPr lang="zh-CN" altLang="en-US" dirty="0" smtClean="0">
                  <a:solidFill>
                    <a:schemeClr val="tx1">
                      <a:lumMod val="95000"/>
                      <a:lumOff val="5000"/>
                    </a:schemeClr>
                  </a:solidFill>
                  <a:latin typeface="微软雅黑" pitchFamily="34" charset="-122"/>
                  <a:ea typeface="微软雅黑" pitchFamily="34" charset="-122"/>
                </a:rPr>
                <a:t>期刊、会议录、电子图书、标准</a:t>
              </a:r>
              <a:endParaRPr lang="zh-CN" altLang="en-US" dirty="0">
                <a:solidFill>
                  <a:schemeClr val="tx1">
                    <a:lumMod val="95000"/>
                    <a:lumOff val="5000"/>
                  </a:schemeClr>
                </a:solidFill>
                <a:latin typeface="微软雅黑" pitchFamily="34" charset="-122"/>
                <a:ea typeface="微软雅黑" pitchFamily="34" charset="-122"/>
                <a:cs typeface="Times New Roman" pitchFamily="18" charset="0"/>
              </a:endParaRPr>
            </a:p>
          </p:txBody>
        </p:sp>
      </p:grpSp>
      <p:grpSp>
        <p:nvGrpSpPr>
          <p:cNvPr id="4" name="组合 20"/>
          <p:cNvGrpSpPr>
            <a:grpSpLocks/>
          </p:cNvGrpSpPr>
          <p:nvPr/>
        </p:nvGrpSpPr>
        <p:grpSpPr bwMode="auto">
          <a:xfrm>
            <a:off x="2096300" y="4921011"/>
            <a:ext cx="6390078" cy="812245"/>
            <a:chOff x="4247964" y="2057753"/>
            <a:chExt cx="6390643" cy="811368"/>
          </a:xfrm>
        </p:grpSpPr>
        <p:sp>
          <p:nvSpPr>
            <p:cNvPr id="15" name="TextBox 14"/>
            <p:cNvSpPr txBox="1"/>
            <p:nvPr/>
          </p:nvSpPr>
          <p:spPr>
            <a:xfrm>
              <a:off x="5003681" y="2057753"/>
              <a:ext cx="5634926" cy="461167"/>
            </a:xfrm>
            <a:prstGeom prst="rect">
              <a:avLst/>
            </a:prstGeom>
            <a:noFill/>
          </p:spPr>
          <p:txBody>
            <a:bodyPr wrap="none">
              <a:spAutoFit/>
            </a:bodyPr>
            <a:lstStyle/>
            <a:p>
              <a:r>
                <a:rPr lang="en-US" altLang="zh-CN" sz="2400" dirty="0">
                  <a:solidFill>
                    <a:schemeClr val="tx1">
                      <a:lumMod val="95000"/>
                      <a:lumOff val="5000"/>
                    </a:schemeClr>
                  </a:solidFill>
                  <a:latin typeface="微软雅黑" pitchFamily="34" charset="-122"/>
                  <a:ea typeface="微软雅黑" pitchFamily="34" charset="-122"/>
                </a:rPr>
                <a:t>ASME DIGITAL COLLECTION </a:t>
              </a:r>
              <a:r>
                <a:rPr lang="zh-CN" altLang="en-US" sz="2400" dirty="0">
                  <a:solidFill>
                    <a:schemeClr val="tx1">
                      <a:lumMod val="95000"/>
                      <a:lumOff val="5000"/>
                    </a:schemeClr>
                  </a:solidFill>
                  <a:latin typeface="微软雅黑" pitchFamily="34" charset="-122"/>
                  <a:ea typeface="微软雅黑" pitchFamily="34" charset="-122"/>
                </a:rPr>
                <a:t>平台说明</a:t>
              </a:r>
              <a:endParaRPr lang="en-US" altLang="zh-CN" sz="2400" dirty="0">
                <a:solidFill>
                  <a:schemeClr val="tx1">
                    <a:lumMod val="95000"/>
                    <a:lumOff val="5000"/>
                  </a:schemeClr>
                </a:solidFill>
                <a:latin typeface="微软雅黑" pitchFamily="34" charset="-122"/>
                <a:ea typeface="微软雅黑" pitchFamily="34" charset="-122"/>
              </a:endParaRPr>
            </a:p>
          </p:txBody>
        </p:sp>
        <p:sp>
          <p:nvSpPr>
            <p:cNvPr id="16" name="圆角矩形​​ 22"/>
            <p:cNvSpPr/>
            <p:nvPr/>
          </p:nvSpPr>
          <p:spPr>
            <a:xfrm>
              <a:off x="4247964" y="2133871"/>
              <a:ext cx="647757" cy="647000"/>
            </a:xfrm>
            <a:prstGeom prst="roundRect">
              <a:avLst/>
            </a:prstGeom>
            <a:gradFill flip="none" rotWithShape="1">
              <a:gsLst>
                <a:gs pos="1000">
                  <a:schemeClr val="accent6">
                    <a:lumMod val="40000"/>
                    <a:lumOff val="60000"/>
                  </a:schemeClr>
                </a:gs>
                <a:gs pos="16700">
                  <a:srgbClr val="F8A662"/>
                </a:gs>
                <a:gs pos="100000">
                  <a:srgbClr val="EF720B"/>
                </a:gs>
              </a:gsLst>
              <a:lin ang="16200000" scaled="0"/>
              <a:tileRect/>
            </a:gradFill>
            <a:ln w="25400" cap="flat" cmpd="sng" algn="ctr">
              <a:solidFill>
                <a:srgbClr val="F8A764"/>
              </a:solidFill>
              <a:prstDash val="solid"/>
            </a:ln>
            <a:effectLst/>
          </p:spPr>
          <p:txBody>
            <a:bodyPr anchor="ctr"/>
            <a:lstStyle/>
            <a:p>
              <a:pPr algn="ctr" fontAlgn="auto">
                <a:spcBef>
                  <a:spcPts val="0"/>
                </a:spcBef>
                <a:spcAft>
                  <a:spcPts val="0"/>
                </a:spcAft>
                <a:defRPr/>
              </a:pPr>
              <a:r>
                <a:rPr lang="en-US" altLang="zh-CN" sz="2800" kern="0" dirty="0">
                  <a:solidFill>
                    <a:schemeClr val="tx1">
                      <a:lumMod val="95000"/>
                      <a:lumOff val="5000"/>
                    </a:schemeClr>
                  </a:solidFill>
                  <a:latin typeface="微软雅黑" pitchFamily="34" charset="-122"/>
                  <a:ea typeface="微软雅黑" pitchFamily="34" charset="-122"/>
                  <a:cs typeface="Arial" pitchFamily="34" charset="0"/>
                </a:rPr>
                <a:t>3</a:t>
              </a:r>
              <a:endParaRPr lang="zh-CN" altLang="en-US" sz="2800" kern="0" dirty="0">
                <a:solidFill>
                  <a:schemeClr val="tx1">
                    <a:lumMod val="95000"/>
                    <a:lumOff val="5000"/>
                  </a:schemeClr>
                </a:solidFill>
                <a:latin typeface="微软雅黑" pitchFamily="34" charset="-122"/>
                <a:ea typeface="微软雅黑" pitchFamily="34" charset="-122"/>
                <a:cs typeface="Arial" pitchFamily="34" charset="0"/>
              </a:endParaRPr>
            </a:p>
          </p:txBody>
        </p:sp>
        <p:sp>
          <p:nvSpPr>
            <p:cNvPr id="17" name="TextBox 16"/>
            <p:cNvSpPr txBox="1"/>
            <p:nvPr/>
          </p:nvSpPr>
          <p:spPr>
            <a:xfrm>
              <a:off x="5013207" y="2500188"/>
              <a:ext cx="3823821" cy="368933"/>
            </a:xfrm>
            <a:prstGeom prst="rect">
              <a:avLst/>
            </a:prstGeom>
            <a:noFill/>
          </p:spPr>
          <p:txBody>
            <a:bodyPr wrap="none">
              <a:spAutoFit/>
            </a:bodyPr>
            <a:lstStyle/>
            <a:p>
              <a:pPr fontAlgn="auto">
                <a:spcBef>
                  <a:spcPts val="0"/>
                </a:spcBef>
                <a:spcAft>
                  <a:spcPts val="0"/>
                </a:spcAft>
                <a:defRPr/>
              </a:pPr>
              <a:r>
                <a:rPr lang="en-US" altLang="zh-CN" dirty="0">
                  <a:solidFill>
                    <a:schemeClr val="tx1">
                      <a:lumMod val="95000"/>
                      <a:lumOff val="5000"/>
                    </a:schemeClr>
                  </a:solidFill>
                  <a:latin typeface="微软雅黑" pitchFamily="34" charset="-122"/>
                  <a:ea typeface="微软雅黑" pitchFamily="34" charset="-122"/>
                </a:rPr>
                <a:t> </a:t>
              </a:r>
              <a:r>
                <a:rPr lang="en-US" altLang="zh-CN">
                  <a:solidFill>
                    <a:schemeClr val="tx1">
                      <a:lumMod val="95000"/>
                      <a:lumOff val="5000"/>
                    </a:schemeClr>
                  </a:solidFill>
                  <a:latin typeface="微软雅黑" pitchFamily="34" charset="-122"/>
                  <a:ea typeface="微软雅黑" pitchFamily="34" charset="-122"/>
                </a:rPr>
                <a:t>——</a:t>
              </a:r>
              <a:r>
                <a:rPr lang="zh-CN" altLang="en-US" smtClean="0">
                  <a:solidFill>
                    <a:schemeClr val="tx1">
                      <a:lumMod val="95000"/>
                      <a:lumOff val="5000"/>
                    </a:schemeClr>
                  </a:solidFill>
                  <a:latin typeface="微软雅黑" pitchFamily="34" charset="-122"/>
                  <a:ea typeface="微软雅黑" pitchFamily="34" charset="-122"/>
                </a:rPr>
                <a:t>浏览、检索、移动访问、投稿</a:t>
              </a:r>
              <a:endParaRPr lang="zh-CN" altLang="en-US" kern="0" dirty="0">
                <a:solidFill>
                  <a:schemeClr val="tx1">
                    <a:lumMod val="95000"/>
                    <a:lumOff val="5000"/>
                  </a:schemeClr>
                </a:solidFill>
                <a:latin typeface="微软雅黑" pitchFamily="34" charset="-122"/>
                <a:ea typeface="微软雅黑" pitchFamily="34" charset="-122"/>
              </a:endParaRPr>
            </a:p>
          </p:txBody>
        </p:sp>
      </p:grpSp>
      <p:sp>
        <p:nvSpPr>
          <p:cNvPr id="19" name="标题 24"/>
          <p:cNvSpPr txBox="1">
            <a:spLocks/>
          </p:cNvSpPr>
          <p:nvPr/>
        </p:nvSpPr>
        <p:spPr bwMode="auto">
          <a:xfrm>
            <a:off x="806896" y="1268760"/>
            <a:ext cx="8229600" cy="704850"/>
          </a:xfrm>
          <a:prstGeom prst="rect">
            <a:avLst/>
          </a:prstGeom>
          <a:noFill/>
          <a:ln w="9525">
            <a:noFill/>
            <a:miter lim="800000"/>
            <a:headEnd/>
            <a:tailEnd/>
          </a:ln>
        </p:spPr>
        <p:txBody>
          <a:bodyPr anchor="ctr"/>
          <a:lstStyle/>
          <a:p>
            <a:r>
              <a:rPr lang="zh-CN" altLang="en-US" sz="4000" b="1" dirty="0">
                <a:solidFill>
                  <a:schemeClr val="tx1">
                    <a:lumMod val="95000"/>
                    <a:lumOff val="5000"/>
                  </a:schemeClr>
                </a:solidFill>
                <a:latin typeface="微软雅黑" pitchFamily="34" charset="-122"/>
                <a:ea typeface="微软雅黑" pitchFamily="34" charset="-122"/>
              </a:rPr>
              <a:t>提纲 </a:t>
            </a:r>
            <a:r>
              <a:rPr lang="en-US" altLang="zh-CN" sz="3200" dirty="0">
                <a:solidFill>
                  <a:schemeClr val="tx1">
                    <a:lumMod val="95000"/>
                    <a:lumOff val="5000"/>
                  </a:schemeClr>
                </a:solidFill>
                <a:latin typeface="微软雅黑" pitchFamily="34" charset="-122"/>
                <a:ea typeface="微软雅黑" pitchFamily="34" charset="-122"/>
              </a:rPr>
              <a:t>CONTENTS</a:t>
            </a:r>
            <a:endParaRPr lang="zh-CN" altLang="en-US" sz="3200" dirty="0">
              <a:solidFill>
                <a:schemeClr val="tx1">
                  <a:lumMod val="95000"/>
                  <a:lumOff val="5000"/>
                </a:schemeClr>
              </a:solidFill>
              <a:latin typeface="微软雅黑" pitchFamily="34" charset="-122"/>
              <a:ea typeface="微软雅黑" pitchFamily="34" charset="-122"/>
            </a:endParaRPr>
          </a:p>
        </p:txBody>
      </p:sp>
      <p:sp>
        <p:nvSpPr>
          <p:cNvPr id="22" name="灯片编号占位符 4"/>
          <p:cNvSpPr>
            <a:spLocks noGrp="1"/>
          </p:cNvSpPr>
          <p:nvPr>
            <p:ph type="sldNum" sz="quarter" idx="12"/>
          </p:nvPr>
        </p:nvSpPr>
        <p:spPr>
          <a:xfrm>
            <a:off x="6553200" y="6356350"/>
            <a:ext cx="2133600" cy="365125"/>
          </a:xfrm>
        </p:spPr>
        <p:txBody>
          <a:bodyPr/>
          <a:lstStyle/>
          <a:p>
            <a:pPr algn="r" rtl="0"/>
            <a:fld id="{482E7AA6-1A11-4F54-B86E-211BB401B0FE}" type="slidenum">
              <a:rPr lang="zh-CN" altLang="en-US" sz="1200" kern="1200" smtClean="0">
                <a:solidFill>
                  <a:prstClr val="black">
                    <a:tint val="75000"/>
                  </a:prstClr>
                </a:solidFill>
                <a:latin typeface="Calibri"/>
                <a:ea typeface="宋体"/>
                <a:cs typeface="+mn-cs"/>
              </a:rPr>
              <a:pPr algn="r" rtl="0"/>
              <a:t>2</a:t>
            </a:fld>
            <a:endParaRPr lang="zh-CN" altLang="en-US" sz="1200" kern="1200" dirty="0">
              <a:solidFill>
                <a:prstClr val="black">
                  <a:tint val="75000"/>
                </a:prstClr>
              </a:solidFill>
              <a:latin typeface="Calibri"/>
              <a:ea typeface="宋体"/>
              <a:cs typeface="+mn-cs"/>
            </a:endParaRPr>
          </a:p>
        </p:txBody>
      </p:sp>
      <p:sp>
        <p:nvSpPr>
          <p:cNvPr id="23" name="页脚占位符 5"/>
          <p:cNvSpPr>
            <a:spLocks noGrp="1"/>
          </p:cNvSpPr>
          <p:nvPr>
            <p:ph type="ftr" sz="quarter" idx="11"/>
          </p:nvPr>
        </p:nvSpPr>
        <p:spPr>
          <a:xfrm>
            <a:off x="3124200" y="6356350"/>
            <a:ext cx="2895600" cy="365125"/>
          </a:xfrm>
        </p:spPr>
        <p:txBody>
          <a:bodyPr/>
          <a:lstStyle/>
          <a:p>
            <a:r>
              <a:rPr lang="en-US" altLang="zh-CN" dirty="0"/>
              <a:t>iGroup</a:t>
            </a:r>
            <a:r>
              <a:rPr lang="zh-CN" altLang="en-US" dirty="0"/>
              <a:t>中国</a:t>
            </a:r>
            <a:r>
              <a:rPr lang="en-US" altLang="zh-CN" dirty="0"/>
              <a:t>·</a:t>
            </a:r>
            <a:r>
              <a:rPr lang="zh-CN" altLang="en-US" dirty="0"/>
              <a:t>长煦信息技术咨询（上海）有限公司</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nodeType="withEffect">
                                  <p:stCondLst>
                                    <p:cond delay="0"/>
                                  </p:stCondLst>
                                  <p:childTnLst>
                                    <p:set>
                                      <p:cBhvr rctx="PPT">
                                        <p:cTn id="9" dur="indefinite"/>
                                        <p:tgtEl>
                                          <p:spTgt spid="4"/>
                                        </p:tgtEl>
                                        <p:attrNameLst>
                                          <p:attrName>style.opacity</p:attrName>
                                        </p:attrNameLst>
                                      </p:cBhvr>
                                      <p:to>
                                        <p:strVal val="0.25"/>
                                      </p:to>
                                    </p:set>
                                    <p:animEffect filter="image" prLst="opacity: 0.25">
                                      <p:cBhvr rctx="IE">
                                        <p:cTn id="10"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538899" y="1239424"/>
            <a:ext cx="6791604" cy="5452775"/>
          </a:xfrm>
          <a:prstGeom prst="rect">
            <a:avLst/>
          </a:prstGeom>
          <a:noFill/>
          <a:ln w="9525">
            <a:noFill/>
            <a:miter lim="800000"/>
            <a:headEnd/>
            <a:tailEnd/>
          </a:ln>
        </p:spPr>
        <p:txBody>
          <a:bodyPr wrap="square">
            <a:spAutoFit/>
          </a:bodyPr>
          <a:lstStyle/>
          <a:p>
            <a:pPr>
              <a:lnSpc>
                <a:spcPts val="2200"/>
              </a:lnSpc>
              <a:buFont typeface="Wingdings" pitchFamily="2" charset="2"/>
              <a:buChar char="p"/>
            </a:pPr>
            <a:r>
              <a:rPr lang="en-US" altLang="zh-CN" sz="1600" b="1" dirty="0">
                <a:latin typeface="微软雅黑" pitchFamily="34" charset="-122"/>
                <a:ea typeface="微软雅黑" pitchFamily="34" charset="-122"/>
              </a:rPr>
              <a:t> Journal of Micro and Nano-Manufacturing</a:t>
            </a:r>
          </a:p>
          <a:p>
            <a:pPr>
              <a:lnSpc>
                <a:spcPts val="2200"/>
              </a:lnSpc>
            </a:pPr>
            <a:r>
              <a:rPr lang="en-US" altLang="zh-CN" sz="1600" b="1" dirty="0">
                <a:latin typeface="微软雅黑" pitchFamily="34" charset="-122"/>
                <a:ea typeface="微软雅黑" pitchFamily="34" charset="-122"/>
              </a:rPr>
              <a:t>《</a:t>
            </a:r>
            <a:r>
              <a:rPr lang="zh-CN" altLang="en-US" sz="1600" b="1" dirty="0">
                <a:latin typeface="微软雅黑" pitchFamily="34" charset="-122"/>
                <a:ea typeface="微软雅黑" pitchFamily="34" charset="-122"/>
              </a:rPr>
              <a:t>微纳制造期刊</a:t>
            </a:r>
            <a:r>
              <a:rPr lang="en-US" altLang="zh-CN" sz="1600" b="1" dirty="0">
                <a:latin typeface="微软雅黑" pitchFamily="34" charset="-122"/>
                <a:ea typeface="微软雅黑" pitchFamily="34" charset="-122"/>
              </a:rPr>
              <a:t>》</a:t>
            </a:r>
          </a:p>
          <a:p>
            <a:pPr marL="285750" indent="-285750">
              <a:lnSpc>
                <a:spcPts val="2200"/>
              </a:lnSpc>
              <a:buFont typeface="Wingdings" panose="05000000000000000000" pitchFamily="2" charset="2"/>
              <a:buChar char="u"/>
            </a:pPr>
            <a:r>
              <a:rPr lang="zh-CN" altLang="en-US" sz="1600" dirty="0">
                <a:latin typeface="微软雅黑" pitchFamily="34" charset="-122"/>
                <a:ea typeface="微软雅黑" pitchFamily="34" charset="-122"/>
              </a:rPr>
              <a:t>这本季刊主要发表微纳制造</a:t>
            </a:r>
            <a:r>
              <a:rPr lang="zh-CN" altLang="en-US" sz="1600" dirty="0" smtClean="0">
                <a:latin typeface="微软雅黑" pitchFamily="34" charset="-122"/>
                <a:ea typeface="微软雅黑" pitchFamily="34" charset="-122"/>
              </a:rPr>
              <a:t>理论、生产流程、设备开发、精</a:t>
            </a:r>
            <a:r>
              <a:rPr lang="zh-CN" altLang="en-US" sz="1600" dirty="0">
                <a:latin typeface="微软雅黑" pitchFamily="34" charset="-122"/>
                <a:ea typeface="微软雅黑" pitchFamily="34" charset="-122"/>
              </a:rPr>
              <a:t>准</a:t>
            </a:r>
            <a:r>
              <a:rPr lang="zh-CN" altLang="en-US" sz="1600" dirty="0" smtClean="0">
                <a:latin typeface="微软雅黑" pitchFamily="34" charset="-122"/>
                <a:ea typeface="微软雅黑" pitchFamily="34" charset="-122"/>
              </a:rPr>
              <a:t>度、材料利用率、产品</a:t>
            </a:r>
            <a:r>
              <a:rPr lang="zh-CN" altLang="en-US" sz="1600" dirty="0">
                <a:latin typeface="微软雅黑" pitchFamily="34" charset="-122"/>
                <a:ea typeface="微软雅黑" pitchFamily="34" charset="-122"/>
              </a:rPr>
              <a:t>生命周期分析等方面的研究论文和技术快报</a:t>
            </a:r>
            <a:r>
              <a:rPr lang="zh-CN" altLang="en-US" sz="1600" dirty="0" smtClean="0">
                <a:latin typeface="微软雅黑" pitchFamily="34" charset="-122"/>
                <a:ea typeface="微软雅黑" pitchFamily="34" charset="-122"/>
              </a:rPr>
              <a:t>。此外，还鼓励发表涉及生物医学</a:t>
            </a:r>
            <a:r>
              <a:rPr lang="zh-CN" altLang="en-US" sz="1600" dirty="0">
                <a:latin typeface="微软雅黑" pitchFamily="34" charset="-122"/>
                <a:ea typeface="微软雅黑" pitchFamily="34" charset="-122"/>
              </a:rPr>
              <a:t>设备、药品制造、水和能源等新兴</a:t>
            </a:r>
            <a:r>
              <a:rPr lang="zh-CN" altLang="en-US" sz="1600" dirty="0" smtClean="0">
                <a:latin typeface="微软雅黑" pitchFamily="34" charset="-122"/>
                <a:ea typeface="微软雅黑" pitchFamily="34" charset="-122"/>
              </a:rPr>
              <a:t>领域的文章。</a:t>
            </a:r>
            <a:endParaRPr lang="en-US" altLang="zh-CN" sz="1600" dirty="0" smtClean="0">
              <a:latin typeface="微软雅黑" pitchFamily="34" charset="-122"/>
              <a:ea typeface="微软雅黑" pitchFamily="34" charset="-122"/>
            </a:endParaRPr>
          </a:p>
          <a:p>
            <a:pPr marL="285750" indent="-285750">
              <a:lnSpc>
                <a:spcPts val="2200"/>
              </a:lnSpc>
              <a:buFont typeface="Wingdings" panose="05000000000000000000" pitchFamily="2" charset="2"/>
              <a:buChar char="u"/>
            </a:pPr>
            <a:r>
              <a:rPr lang="zh-CN" altLang="en-US" sz="1600" dirty="0" smtClean="0">
                <a:latin typeface="微软雅黑" pitchFamily="34" charset="-122"/>
                <a:ea typeface="微软雅黑" pitchFamily="34" charset="-122"/>
              </a:rPr>
              <a:t>范围，包括但不限于：单位</a:t>
            </a:r>
            <a:r>
              <a:rPr lang="zh-CN" altLang="en-US" sz="1600" dirty="0">
                <a:latin typeface="微软雅黑" pitchFamily="34" charset="-122"/>
                <a:ea typeface="微软雅黑" pitchFamily="34" charset="-122"/>
              </a:rPr>
              <a:t>微米和纳米制造</a:t>
            </a:r>
            <a:r>
              <a:rPr lang="zh-CN" altLang="en-US" sz="1600" dirty="0" smtClean="0">
                <a:latin typeface="微软雅黑" pitchFamily="34" charset="-122"/>
                <a:ea typeface="微软雅黑" pitchFamily="34" charset="-122"/>
              </a:rPr>
              <a:t>工艺；混合</a:t>
            </a:r>
            <a:r>
              <a:rPr lang="zh-CN" altLang="en-US" sz="1600" dirty="0">
                <a:latin typeface="微软雅黑" pitchFamily="34" charset="-122"/>
                <a:ea typeface="微软雅黑" pitchFamily="34" charset="-122"/>
              </a:rPr>
              <a:t>制造工艺；高通量微米和纳米制造</a:t>
            </a:r>
            <a:r>
              <a:rPr lang="zh-CN" altLang="en-US" sz="1600" dirty="0" smtClean="0">
                <a:latin typeface="微软雅黑" pitchFamily="34" charset="-122"/>
                <a:ea typeface="微软雅黑" pitchFamily="34" charset="-122"/>
              </a:rPr>
              <a:t>工艺；复合材料</a:t>
            </a:r>
            <a:r>
              <a:rPr lang="zh-CN" altLang="en-US" sz="1600" dirty="0">
                <a:latin typeface="微软雅黑" pitchFamily="34" charset="-122"/>
                <a:ea typeface="微软雅黑" pitchFamily="34" charset="-122"/>
              </a:rPr>
              <a:t>的</a:t>
            </a:r>
            <a:r>
              <a:rPr lang="zh-CN" altLang="en-US" sz="1600" dirty="0" smtClean="0">
                <a:latin typeface="微软雅黑" pitchFamily="34" charset="-122"/>
                <a:ea typeface="微软雅黑" pitchFamily="34" charset="-122"/>
              </a:rPr>
              <a:t>微观力学、表面光洁度、铣削、切割、微晶、</a:t>
            </a:r>
            <a:r>
              <a:rPr lang="en-US" altLang="zh-CN" sz="1600" dirty="0" smtClean="0">
                <a:latin typeface="微软雅黑" pitchFamily="34" charset="-122"/>
                <a:ea typeface="微软雅黑" pitchFamily="34" charset="-122"/>
              </a:rPr>
              <a:t>3D</a:t>
            </a:r>
            <a:r>
              <a:rPr lang="zh-CN" altLang="en-US" sz="1600" dirty="0">
                <a:latin typeface="微软雅黑" pitchFamily="34" charset="-122"/>
                <a:ea typeface="微软雅黑" pitchFamily="34" charset="-122"/>
              </a:rPr>
              <a:t>打印等。</a:t>
            </a:r>
            <a:endParaRPr lang="en-US" altLang="zh-CN" sz="1600" dirty="0">
              <a:latin typeface="微软雅黑" pitchFamily="34" charset="-122"/>
              <a:ea typeface="微软雅黑" pitchFamily="34" charset="-122"/>
            </a:endParaRPr>
          </a:p>
          <a:p>
            <a:pPr marL="285750" indent="-285750">
              <a:lnSpc>
                <a:spcPts val="2200"/>
              </a:lnSpc>
              <a:buFont typeface="Wingdings" panose="05000000000000000000" pitchFamily="2" charset="2"/>
              <a:buChar char="u"/>
            </a:pPr>
            <a:r>
              <a:rPr lang="zh-CN" altLang="en-US" sz="1600" dirty="0" smtClean="0">
                <a:latin typeface="微软雅黑" pitchFamily="34" charset="-122"/>
                <a:ea typeface="微软雅黑" pitchFamily="34" charset="-122"/>
              </a:rPr>
              <a:t>访问</a:t>
            </a:r>
            <a:r>
              <a:rPr lang="zh-CN" altLang="en-US" sz="1600" dirty="0">
                <a:latin typeface="微软雅黑" pitchFamily="34" charset="-122"/>
                <a:ea typeface="微软雅黑" pitchFamily="34" charset="-122"/>
              </a:rPr>
              <a:t>网址：</a:t>
            </a:r>
            <a:r>
              <a:rPr lang="en-US" altLang="zh-CN" sz="1600" dirty="0">
                <a:latin typeface="微软雅黑" pitchFamily="34" charset="-122"/>
                <a:ea typeface="微软雅黑" pitchFamily="34" charset="-122"/>
                <a:hlinkClick r:id="rId3"/>
              </a:rPr>
              <a:t>https://</a:t>
            </a:r>
            <a:r>
              <a:rPr lang="en-US" altLang="zh-CN" sz="1600" dirty="0" smtClean="0">
                <a:latin typeface="微软雅黑" pitchFamily="34" charset="-122"/>
                <a:ea typeface="微软雅黑" pitchFamily="34" charset="-122"/>
                <a:hlinkClick r:id="rId3"/>
              </a:rPr>
              <a:t>asmedigitalcollection.asme.org/micronanomanufacturing</a:t>
            </a:r>
            <a:endParaRPr lang="en-US" altLang="zh-CN" sz="1600" dirty="0">
              <a:latin typeface="微软雅黑" pitchFamily="34" charset="-122"/>
              <a:ea typeface="微软雅黑" pitchFamily="34" charset="-122"/>
            </a:endParaRPr>
          </a:p>
          <a:p>
            <a:pPr marL="285750" indent="-285750">
              <a:lnSpc>
                <a:spcPts val="2200"/>
              </a:lnSpc>
              <a:buFont typeface="Wingdings" panose="05000000000000000000" pitchFamily="2" charset="2"/>
              <a:buChar char="u"/>
            </a:pPr>
            <a:endParaRPr lang="en-US" altLang="zh-CN" sz="1600" dirty="0">
              <a:latin typeface="微软雅黑" pitchFamily="34" charset="-122"/>
              <a:ea typeface="微软雅黑" pitchFamily="34" charset="-122"/>
            </a:endParaRPr>
          </a:p>
          <a:p>
            <a:pPr>
              <a:lnSpc>
                <a:spcPts val="2200"/>
              </a:lnSpc>
              <a:buFont typeface="Wingdings" pitchFamily="2" charset="2"/>
              <a:buChar char="p"/>
            </a:pPr>
            <a:r>
              <a:rPr lang="en-US" altLang="zh-CN" sz="1600" b="1" dirty="0">
                <a:latin typeface="微软雅黑" pitchFamily="34" charset="-122"/>
                <a:ea typeface="微软雅黑" pitchFamily="34" charset="-122"/>
              </a:rPr>
              <a:t> </a:t>
            </a:r>
            <a:r>
              <a:rPr lang="en-US" altLang="zh-CN" sz="1600" b="1" dirty="0" smtClean="0">
                <a:latin typeface="微软雅黑" pitchFamily="34" charset="-122"/>
                <a:ea typeface="微软雅黑" pitchFamily="34" charset="-122"/>
              </a:rPr>
              <a:t>ASCE-ASME Journal </a:t>
            </a:r>
            <a:r>
              <a:rPr lang="en-US" altLang="zh-CN" sz="1600" b="1" dirty="0">
                <a:latin typeface="微软雅黑" pitchFamily="34" charset="-122"/>
                <a:ea typeface="微软雅黑" pitchFamily="34" charset="-122"/>
              </a:rPr>
              <a:t>of Risk and Uncertainty in Engineering </a:t>
            </a:r>
            <a:r>
              <a:rPr lang="en-US" altLang="zh-CN" sz="1600" b="1" dirty="0" smtClean="0">
                <a:latin typeface="微软雅黑" pitchFamily="34" charset="-122"/>
                <a:ea typeface="微软雅黑" pitchFamily="34" charset="-122"/>
              </a:rPr>
              <a:t> Systems</a:t>
            </a:r>
            <a:r>
              <a:rPr lang="zh-CN" altLang="en-US" sz="1600" b="1" dirty="0" smtClean="0">
                <a:latin typeface="微软雅黑" pitchFamily="34" charset="-122"/>
                <a:ea typeface="微软雅黑" pitchFamily="34" charset="-122"/>
              </a:rPr>
              <a:t>，</a:t>
            </a:r>
            <a:r>
              <a:rPr lang="en-US" altLang="zh-CN" sz="1600" b="1" dirty="0" smtClean="0">
                <a:latin typeface="微软雅黑" pitchFamily="34" charset="-122"/>
                <a:ea typeface="微软雅黑" pitchFamily="34" charset="-122"/>
              </a:rPr>
              <a:t>Part B</a:t>
            </a:r>
            <a:r>
              <a:rPr lang="en-US" altLang="zh-CN" sz="1600" b="1" dirty="0">
                <a:latin typeface="微软雅黑" pitchFamily="34" charset="-122"/>
                <a:ea typeface="微软雅黑" pitchFamily="34" charset="-122"/>
              </a:rPr>
              <a:t>: Mechanical Engineering</a:t>
            </a:r>
          </a:p>
          <a:p>
            <a:pPr>
              <a:lnSpc>
                <a:spcPts val="2200"/>
              </a:lnSpc>
            </a:pPr>
            <a:r>
              <a:rPr lang="en-US" altLang="zh-CN" sz="1600" b="1" dirty="0">
                <a:latin typeface="微软雅黑" pitchFamily="34" charset="-122"/>
                <a:ea typeface="微软雅黑" pitchFamily="34" charset="-122"/>
              </a:rPr>
              <a:t>《</a:t>
            </a:r>
            <a:r>
              <a:rPr lang="zh-CN" altLang="en-US" sz="1600" b="1" dirty="0">
                <a:latin typeface="微软雅黑" pitchFamily="34" charset="-122"/>
                <a:ea typeface="微软雅黑" pitchFamily="34" charset="-122"/>
              </a:rPr>
              <a:t>工程系统中的风险和</a:t>
            </a:r>
            <a:r>
              <a:rPr lang="zh-CN" altLang="en-US" sz="1600" b="1" dirty="0" smtClean="0">
                <a:latin typeface="微软雅黑" pitchFamily="34" charset="-122"/>
                <a:ea typeface="微软雅黑" pitchFamily="34" charset="-122"/>
              </a:rPr>
              <a:t>不确定性，</a:t>
            </a:r>
            <a:r>
              <a:rPr lang="en-US" altLang="zh-CN" sz="1600" b="1" dirty="0" smtClean="0">
                <a:latin typeface="微软雅黑" pitchFamily="34" charset="-122"/>
                <a:ea typeface="微软雅黑" pitchFamily="34" charset="-122"/>
              </a:rPr>
              <a:t>B</a:t>
            </a:r>
            <a:r>
              <a:rPr lang="zh-CN" altLang="en-US" sz="1600" b="1" dirty="0">
                <a:latin typeface="微软雅黑" pitchFamily="34" charset="-122"/>
                <a:ea typeface="微软雅黑" pitchFamily="34" charset="-122"/>
              </a:rPr>
              <a:t>辑：机械工程</a:t>
            </a:r>
            <a:r>
              <a:rPr lang="en-US" altLang="zh-CN" sz="1600" b="1" dirty="0">
                <a:latin typeface="微软雅黑" pitchFamily="34" charset="-122"/>
                <a:ea typeface="微软雅黑" pitchFamily="34" charset="-122"/>
              </a:rPr>
              <a:t>》</a:t>
            </a:r>
          </a:p>
          <a:p>
            <a:pPr marL="285750" indent="-285750">
              <a:lnSpc>
                <a:spcPts val="2200"/>
              </a:lnSpc>
              <a:buFont typeface="Wingdings" panose="05000000000000000000" pitchFamily="2" charset="2"/>
              <a:buChar char="u"/>
            </a:pPr>
            <a:r>
              <a:rPr lang="en-US" altLang="zh-CN" dirty="0">
                <a:latin typeface="Calibri" pitchFamily="34" charset="0"/>
              </a:rPr>
              <a:t> </a:t>
            </a:r>
            <a:r>
              <a:rPr lang="en-US" altLang="zh-CN" sz="1600" dirty="0">
                <a:latin typeface="微软雅黑" pitchFamily="34" charset="-122"/>
                <a:ea typeface="微软雅黑" pitchFamily="34" charset="-122"/>
              </a:rPr>
              <a:t>2015</a:t>
            </a:r>
            <a:r>
              <a:rPr lang="zh-CN" altLang="en-US" sz="1600" dirty="0" smtClean="0">
                <a:latin typeface="微软雅黑" pitchFamily="34" charset="-122"/>
                <a:ea typeface="微软雅黑" pitchFamily="34" charset="-122"/>
              </a:rPr>
              <a:t>年，</a:t>
            </a:r>
            <a:r>
              <a:rPr lang="en-US" altLang="zh-CN" sz="1600" dirty="0" smtClean="0">
                <a:latin typeface="微软雅黑" pitchFamily="34" charset="-122"/>
                <a:ea typeface="微软雅黑" pitchFamily="34" charset="-122"/>
              </a:rPr>
              <a:t>ASCE</a:t>
            </a:r>
            <a:r>
              <a:rPr lang="zh-CN" altLang="en-US" sz="1600" dirty="0">
                <a:latin typeface="微软雅黑" pitchFamily="34" charset="-122"/>
                <a:ea typeface="微软雅黑" pitchFamily="34" charset="-122"/>
              </a:rPr>
              <a:t>（美国土木工程学会）和</a:t>
            </a:r>
            <a:r>
              <a:rPr lang="en-US" altLang="zh-CN" sz="1600" dirty="0">
                <a:latin typeface="微软雅黑" pitchFamily="34" charset="-122"/>
                <a:ea typeface="微软雅黑" pitchFamily="34" charset="-122"/>
              </a:rPr>
              <a:t>ASME</a:t>
            </a:r>
            <a:r>
              <a:rPr lang="zh-CN" altLang="en-US" sz="1600" dirty="0">
                <a:latin typeface="微软雅黑" pitchFamily="34" charset="-122"/>
                <a:ea typeface="微软雅黑" pitchFamily="34" charset="-122"/>
              </a:rPr>
              <a:t>合作创办了</a:t>
            </a:r>
            <a:r>
              <a:rPr lang="en-US" altLang="zh-CN" sz="1600" dirty="0">
                <a:latin typeface="微软雅黑" pitchFamily="34" charset="-122"/>
                <a:ea typeface="微软雅黑" pitchFamily="34" charset="-122"/>
              </a:rPr>
              <a:t>《</a:t>
            </a:r>
            <a:r>
              <a:rPr lang="zh-CN" altLang="en-US" sz="1600" dirty="0">
                <a:latin typeface="微软雅黑" pitchFamily="34" charset="-122"/>
                <a:ea typeface="微软雅黑" pitchFamily="34" charset="-122"/>
              </a:rPr>
              <a:t>工程系统中的风险和不确定性</a:t>
            </a:r>
            <a:r>
              <a:rPr lang="en-US" altLang="zh-CN" sz="1600" dirty="0">
                <a:latin typeface="微软雅黑" pitchFamily="34" charset="-122"/>
                <a:ea typeface="微软雅黑" pitchFamily="34" charset="-122"/>
              </a:rPr>
              <a:t>》</a:t>
            </a:r>
            <a:r>
              <a:rPr lang="zh-CN" altLang="en-US" sz="1600" dirty="0">
                <a:latin typeface="微软雅黑" pitchFamily="34" charset="-122"/>
                <a:ea typeface="微软雅黑" pitchFamily="34" charset="-122"/>
              </a:rPr>
              <a:t>系列</a:t>
            </a:r>
            <a:r>
              <a:rPr lang="zh-CN" altLang="en-US" sz="1600" dirty="0" smtClean="0">
                <a:latin typeface="微软雅黑" pitchFamily="34" charset="-122"/>
                <a:ea typeface="微软雅黑" pitchFamily="34" charset="-122"/>
              </a:rPr>
              <a:t>期刊，研究</a:t>
            </a:r>
            <a:r>
              <a:rPr lang="zh-CN" altLang="en-US" sz="1600" dirty="0">
                <a:latin typeface="微软雅黑" pitchFamily="34" charset="-122"/>
                <a:ea typeface="微软雅黑" pitchFamily="34" charset="-122"/>
              </a:rPr>
              <a:t>对象是工程师在</a:t>
            </a:r>
            <a:r>
              <a:rPr lang="zh-CN" altLang="en-US" sz="1600" dirty="0" smtClean="0">
                <a:latin typeface="微软雅黑" pitchFamily="34" charset="-122"/>
                <a:ea typeface="微软雅黑" pitchFamily="34" charset="-122"/>
              </a:rPr>
              <a:t>规划、设计、分析、建造、制造、操作</a:t>
            </a:r>
            <a:r>
              <a:rPr lang="zh-CN" altLang="en-US" sz="1600" dirty="0">
                <a:latin typeface="微软雅黑" pitchFamily="34" charset="-122"/>
                <a:ea typeface="微软雅黑" pitchFamily="34" charset="-122"/>
              </a:rPr>
              <a:t>和全过程管理中遇到的各类不确定因素。其中</a:t>
            </a:r>
            <a:r>
              <a:rPr lang="en-US" altLang="zh-CN" sz="1600" dirty="0">
                <a:latin typeface="微软雅黑" pitchFamily="34" charset="-122"/>
                <a:ea typeface="微软雅黑" pitchFamily="34" charset="-122"/>
              </a:rPr>
              <a:t>A</a:t>
            </a:r>
            <a:r>
              <a:rPr lang="zh-CN" altLang="en-US" sz="1600" dirty="0">
                <a:latin typeface="微软雅黑" pitchFamily="34" charset="-122"/>
                <a:ea typeface="微软雅黑" pitchFamily="34" charset="-122"/>
              </a:rPr>
              <a:t>辑针对</a:t>
            </a:r>
            <a:r>
              <a:rPr lang="zh-CN" altLang="en-US" sz="1600" dirty="0" smtClean="0">
                <a:latin typeface="微软雅黑" pitchFamily="34" charset="-122"/>
                <a:ea typeface="微软雅黑" pitchFamily="34" charset="-122"/>
              </a:rPr>
              <a:t>土木工程，</a:t>
            </a:r>
            <a:r>
              <a:rPr lang="en-US" altLang="zh-CN" sz="1600" dirty="0" smtClean="0">
                <a:latin typeface="微软雅黑" pitchFamily="34" charset="-122"/>
                <a:ea typeface="微软雅黑" pitchFamily="34" charset="-122"/>
              </a:rPr>
              <a:t>B</a:t>
            </a:r>
            <a:r>
              <a:rPr lang="zh-CN" altLang="en-US" sz="1600" dirty="0">
                <a:latin typeface="微软雅黑" pitchFamily="34" charset="-122"/>
                <a:ea typeface="微软雅黑" pitchFamily="34" charset="-122"/>
              </a:rPr>
              <a:t>辑针对机械工程。</a:t>
            </a:r>
            <a:endParaRPr lang="en-US" altLang="zh-CN" sz="1600" dirty="0">
              <a:latin typeface="微软雅黑" pitchFamily="34" charset="-122"/>
              <a:ea typeface="微软雅黑" pitchFamily="34" charset="-122"/>
            </a:endParaRPr>
          </a:p>
          <a:p>
            <a:pPr marL="285750" indent="-285750">
              <a:lnSpc>
                <a:spcPts val="2200"/>
              </a:lnSpc>
              <a:buFont typeface="Wingdings" panose="05000000000000000000" pitchFamily="2" charset="2"/>
              <a:buChar char="u"/>
            </a:pPr>
            <a:r>
              <a:rPr lang="zh-CN" altLang="en-US" sz="1600" dirty="0" smtClean="0">
                <a:latin typeface="微软雅黑" pitchFamily="34" charset="-122"/>
                <a:ea typeface="微软雅黑" pitchFamily="34" charset="-122"/>
              </a:rPr>
              <a:t>访问</a:t>
            </a:r>
            <a:r>
              <a:rPr lang="zh-CN" altLang="en-US" sz="1600" dirty="0">
                <a:latin typeface="微软雅黑" pitchFamily="34" charset="-122"/>
                <a:ea typeface="微软雅黑" pitchFamily="34" charset="-122"/>
              </a:rPr>
              <a:t>网址：</a:t>
            </a:r>
            <a:r>
              <a:rPr lang="en-US" altLang="zh-CN" sz="1600" dirty="0">
                <a:latin typeface="微软雅黑" pitchFamily="34" charset="-122"/>
                <a:ea typeface="微软雅黑" pitchFamily="34" charset="-122"/>
                <a:hlinkClick r:id="rId4"/>
              </a:rPr>
              <a:t>https://asmedigitalcollection.asme.org/risk</a:t>
            </a:r>
            <a:r>
              <a:rPr lang="zh-CN" altLang="en-US" dirty="0">
                <a:latin typeface="Calibri" pitchFamily="34" charset="0"/>
                <a:hlinkClick r:id="rId4"/>
              </a:rPr>
              <a:t>     </a:t>
            </a:r>
            <a:r>
              <a:rPr lang="zh-CN" altLang="en-US" dirty="0">
                <a:latin typeface="Calibri" pitchFamily="34" charset="0"/>
              </a:rPr>
              <a:t>  </a:t>
            </a:r>
            <a:endParaRPr lang="en-US" altLang="zh-CN" b="1" dirty="0">
              <a:latin typeface="微软雅黑" pitchFamily="34" charset="-122"/>
              <a:ea typeface="微软雅黑" pitchFamily="34" charset="-122"/>
            </a:endParaRPr>
          </a:p>
        </p:txBody>
      </p:sp>
      <p:pic>
        <p:nvPicPr>
          <p:cNvPr id="8294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501405" y="1539817"/>
            <a:ext cx="1366281" cy="1762503"/>
          </a:xfrm>
          <a:prstGeom prst="rect">
            <a:avLst/>
          </a:prstGeom>
          <a:ln>
            <a:noFill/>
          </a:ln>
          <a:effectLst>
            <a:outerShdw blurRad="190500" algn="tl" rotWithShape="0">
              <a:srgbClr val="000000">
                <a:alpha val="70000"/>
              </a:srgbClr>
            </a:outerShdw>
          </a:effectLst>
        </p:spPr>
      </p:pic>
      <p:pic>
        <p:nvPicPr>
          <p:cNvPr id="82948"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09535" y="4221088"/>
            <a:ext cx="1414559" cy="1824780"/>
          </a:xfrm>
          <a:prstGeom prst="rect">
            <a:avLst/>
          </a:prstGeom>
          <a:ln>
            <a:noFill/>
          </a:ln>
          <a:effectLst>
            <a:outerShdw blurRad="190500" algn="tl" rotWithShape="0">
              <a:srgbClr val="000000">
                <a:alpha val="70000"/>
              </a:srgbClr>
            </a:outerShdw>
          </a:effectLst>
        </p:spPr>
      </p:pic>
      <p:sp>
        <p:nvSpPr>
          <p:cNvPr id="6" name="文本框 5">
            <a:extLst>
              <a:ext uri="{FF2B5EF4-FFF2-40B4-BE49-F238E27FC236}">
                <a16:creationId xmlns:a16="http://schemas.microsoft.com/office/drawing/2014/main" id="{362E6B6B-7D4D-4C38-91C2-232E5EE76CA8}"/>
              </a:ext>
            </a:extLst>
          </p:cNvPr>
          <p:cNvSpPr txBox="1"/>
          <p:nvPr/>
        </p:nvSpPr>
        <p:spPr>
          <a:xfrm>
            <a:off x="5465147" y="987459"/>
            <a:ext cx="3499340" cy="412934"/>
          </a:xfrm>
          <a:prstGeom prst="rect">
            <a:avLst/>
          </a:prstGeom>
          <a:noFill/>
        </p:spPr>
        <p:txBody>
          <a:bodyPr wrap="square" rtlCol="0">
            <a:spAutoFit/>
          </a:bodyPr>
          <a:lstStyle/>
          <a:p>
            <a:pPr>
              <a:lnSpc>
                <a:spcPts val="2500"/>
              </a:lnSpc>
            </a:pPr>
            <a:r>
              <a:rPr lang="en-US" altLang="zh-CN" dirty="0" smtClean="0">
                <a:latin typeface="微软雅黑" pitchFamily="34" charset="-122"/>
                <a:ea typeface="微软雅黑" pitchFamily="34" charset="-122"/>
              </a:rPr>
              <a:t>ESCI</a:t>
            </a:r>
            <a:r>
              <a:rPr lang="zh-CN" altLang="en-US" dirty="0" smtClean="0">
                <a:latin typeface="微软雅黑" pitchFamily="34" charset="-122"/>
                <a:ea typeface="微软雅黑" pitchFamily="34" charset="-122"/>
              </a:rPr>
              <a:t> </a:t>
            </a:r>
            <a:r>
              <a:rPr lang="zh-CN" altLang="en-US" dirty="0">
                <a:latin typeface="微软雅黑" pitchFamily="34" charset="-122"/>
                <a:ea typeface="微软雅黑" pitchFamily="34" charset="-122"/>
              </a:rPr>
              <a:t>（新兴学科索引）</a:t>
            </a:r>
            <a:r>
              <a:rPr lang="zh-CN" altLang="en-US" dirty="0" smtClean="0">
                <a:latin typeface="微软雅黑" pitchFamily="34" charset="-122"/>
                <a:ea typeface="微软雅黑" pitchFamily="34" charset="-122"/>
              </a:rPr>
              <a:t>收录期刊</a:t>
            </a:r>
            <a:endParaRPr lang="en-US" altLang="zh-CN" dirty="0">
              <a:latin typeface="微软雅黑" pitchFamily="34" charset="-122"/>
              <a:ea typeface="微软雅黑" pitchFamily="34" charset="-122"/>
            </a:endParaRPr>
          </a:p>
        </p:txBody>
      </p:sp>
      <p:sp>
        <p:nvSpPr>
          <p:cNvPr id="8" name="文本框 7"/>
          <p:cNvSpPr txBox="1"/>
          <p:nvPr/>
        </p:nvSpPr>
        <p:spPr>
          <a:xfrm>
            <a:off x="7092280" y="3295390"/>
            <a:ext cx="2130686" cy="646331"/>
          </a:xfrm>
          <a:prstGeom prst="rect">
            <a:avLst/>
          </a:prstGeom>
          <a:noFill/>
        </p:spPr>
        <p:txBody>
          <a:bodyPr wrap="square" rtlCol="0">
            <a:spAutoFit/>
          </a:bodyPr>
          <a:lstStyle/>
          <a:p>
            <a:pPr algn="ctr">
              <a:lnSpc>
                <a:spcPct val="150000"/>
              </a:lnSpc>
            </a:pPr>
            <a:r>
              <a:rPr lang="zh-CN" altLang="en-US" sz="1200" dirty="0">
                <a:latin typeface="微软雅黑" panose="020B0503020204020204" pitchFamily="34" charset="-122"/>
                <a:ea typeface="微软雅黑" panose="020B0503020204020204" pitchFamily="34" charset="-122"/>
              </a:rPr>
              <a:t>影响因子</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1.0</a:t>
            </a:r>
            <a:endParaRPr lang="en-US" altLang="zh-CN" sz="1200" dirty="0">
              <a:latin typeface="微软雅黑" panose="020B0503020204020204" pitchFamily="34" charset="-122"/>
              <a:ea typeface="微软雅黑" panose="020B0503020204020204" pitchFamily="34" charset="-122"/>
            </a:endParaRPr>
          </a:p>
          <a:p>
            <a:pPr algn="ctr">
              <a:lnSpc>
                <a:spcPct val="150000"/>
              </a:lnSpc>
            </a:pPr>
            <a:r>
              <a:rPr lang="en-US" altLang="zh-CN" sz="1200" dirty="0" err="1" smtClean="0">
                <a:latin typeface="微软雅黑" panose="020B0503020204020204" pitchFamily="34" charset="-122"/>
                <a:ea typeface="微软雅黑" panose="020B0503020204020204" pitchFamily="34" charset="-122"/>
              </a:rPr>
              <a:t>CiteScore</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2.4</a:t>
            </a:r>
          </a:p>
        </p:txBody>
      </p:sp>
      <p:sp>
        <p:nvSpPr>
          <p:cNvPr id="9" name="文本框 8"/>
          <p:cNvSpPr txBox="1"/>
          <p:nvPr/>
        </p:nvSpPr>
        <p:spPr>
          <a:xfrm>
            <a:off x="7151471" y="6045868"/>
            <a:ext cx="2130686" cy="646331"/>
          </a:xfrm>
          <a:prstGeom prst="rect">
            <a:avLst/>
          </a:prstGeom>
          <a:noFill/>
        </p:spPr>
        <p:txBody>
          <a:bodyPr wrap="square" rtlCol="0">
            <a:spAutoFit/>
          </a:bodyPr>
          <a:lstStyle/>
          <a:p>
            <a:pPr algn="ctr">
              <a:lnSpc>
                <a:spcPct val="150000"/>
              </a:lnSpc>
            </a:pPr>
            <a:r>
              <a:rPr lang="zh-CN" altLang="en-US" sz="1200" dirty="0">
                <a:latin typeface="微软雅黑" panose="020B0503020204020204" pitchFamily="34" charset="-122"/>
                <a:ea typeface="微软雅黑" panose="020B0503020204020204" pitchFamily="34" charset="-122"/>
              </a:rPr>
              <a:t>影响因子</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2.2</a:t>
            </a:r>
            <a:endParaRPr lang="en-US" altLang="zh-CN" sz="1200" dirty="0">
              <a:latin typeface="微软雅黑" panose="020B0503020204020204" pitchFamily="34" charset="-122"/>
              <a:ea typeface="微软雅黑" panose="020B0503020204020204" pitchFamily="34" charset="-122"/>
            </a:endParaRPr>
          </a:p>
          <a:p>
            <a:pPr algn="ctr">
              <a:lnSpc>
                <a:spcPct val="150000"/>
              </a:lnSpc>
            </a:pPr>
            <a:r>
              <a:rPr lang="en-US" altLang="zh-CN" sz="1200" dirty="0" err="1" smtClean="0">
                <a:latin typeface="微软雅黑" panose="020B0503020204020204" pitchFamily="34" charset="-122"/>
                <a:ea typeface="微软雅黑" panose="020B0503020204020204" pitchFamily="34" charset="-122"/>
              </a:rPr>
              <a:t>CiteScore</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3.9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611560" y="1393662"/>
            <a:ext cx="6552728" cy="5714385"/>
          </a:xfrm>
          <a:prstGeom prst="rect">
            <a:avLst/>
          </a:prstGeom>
        </p:spPr>
        <p:txBody>
          <a:bodyPr wrap="square">
            <a:spAutoFit/>
          </a:bodyPr>
          <a:lstStyle/>
          <a:p>
            <a:pPr marL="285750" indent="-285750">
              <a:lnSpc>
                <a:spcPts val="2500"/>
              </a:lnSpc>
              <a:buFont typeface="Wingdings" panose="05000000000000000000" pitchFamily="2" charset="2"/>
              <a:buChar char="p"/>
            </a:pPr>
            <a:r>
              <a:rPr lang="en-US" altLang="zh-CN" sz="1600" b="1" dirty="0">
                <a:latin typeface="微软雅黑" pitchFamily="34" charset="-122"/>
                <a:ea typeface="微软雅黑" pitchFamily="34" charset="-122"/>
              </a:rPr>
              <a:t>  Journal of Nuclear Engineering &amp; Radiation Science</a:t>
            </a:r>
          </a:p>
          <a:p>
            <a:pPr>
              <a:lnSpc>
                <a:spcPts val="2500"/>
              </a:lnSpc>
            </a:pPr>
            <a:r>
              <a:rPr lang="en-US" altLang="zh-CN" sz="1600" dirty="0">
                <a:latin typeface="微软雅黑" pitchFamily="34" charset="-122"/>
                <a:ea typeface="微软雅黑" pitchFamily="34" charset="-122"/>
              </a:rPr>
              <a:t>     </a:t>
            </a:r>
            <a:r>
              <a:rPr lang="en-US" altLang="zh-CN" sz="1600" b="1" dirty="0">
                <a:latin typeface="微软雅黑" pitchFamily="34" charset="-122"/>
                <a:ea typeface="微软雅黑" pitchFamily="34" charset="-122"/>
              </a:rPr>
              <a:t>《</a:t>
            </a:r>
            <a:r>
              <a:rPr lang="zh-CN" altLang="en-US" sz="1600" b="1" dirty="0">
                <a:latin typeface="微软雅黑" pitchFamily="34" charset="-122"/>
                <a:ea typeface="微软雅黑" pitchFamily="34" charset="-122"/>
              </a:rPr>
              <a:t>核工程和放射学期刊</a:t>
            </a:r>
            <a:r>
              <a:rPr lang="en-US" altLang="zh-CN" sz="1600" b="1" dirty="0" smtClean="0">
                <a:latin typeface="微软雅黑" pitchFamily="34" charset="-122"/>
                <a:ea typeface="微软雅黑" pitchFamily="34" charset="-122"/>
              </a:rPr>
              <a:t>》</a:t>
            </a:r>
            <a:endParaRPr lang="en-US" altLang="zh-CN" sz="1600" b="1" dirty="0">
              <a:latin typeface="微软雅黑" pitchFamily="34" charset="-122"/>
              <a:ea typeface="微软雅黑" pitchFamily="34" charset="-122"/>
            </a:endParaRPr>
          </a:p>
          <a:p>
            <a:pPr marL="285750" indent="-285750">
              <a:lnSpc>
                <a:spcPts val="2500"/>
              </a:lnSpc>
              <a:buFont typeface="Wingdings" panose="05000000000000000000" pitchFamily="2" charset="2"/>
              <a:buChar char="u"/>
            </a:pPr>
            <a:r>
              <a:rPr lang="en-US" altLang="zh-CN" sz="1600" dirty="0">
                <a:latin typeface="微软雅黑" pitchFamily="34" charset="-122"/>
                <a:ea typeface="微软雅黑" pitchFamily="34" charset="-122"/>
              </a:rPr>
              <a:t>ASME </a:t>
            </a:r>
            <a:r>
              <a:rPr lang="zh-CN" altLang="en-US" sz="1600" dirty="0">
                <a:latin typeface="微软雅黑" pitchFamily="34" charset="-122"/>
                <a:ea typeface="微软雅黑" pitchFamily="34" charset="-122"/>
              </a:rPr>
              <a:t>在能源领域的最新</a:t>
            </a:r>
            <a:r>
              <a:rPr lang="zh-CN" altLang="en-US" sz="1600" dirty="0" smtClean="0">
                <a:latin typeface="微软雅黑" pitchFamily="34" charset="-122"/>
                <a:ea typeface="微软雅黑" pitchFamily="34" charset="-122"/>
              </a:rPr>
              <a:t>刊物。面向</a:t>
            </a:r>
            <a:r>
              <a:rPr lang="zh-CN" altLang="en-US" sz="1600" dirty="0">
                <a:latin typeface="微软雅黑" pitchFamily="34" charset="-122"/>
                <a:ea typeface="微软雅黑" pitchFamily="34" charset="-122"/>
              </a:rPr>
              <a:t>工业界、学术界和政府的核</a:t>
            </a:r>
            <a:r>
              <a:rPr lang="en-US" altLang="zh-CN" sz="1600" dirty="0">
                <a:latin typeface="微软雅黑" pitchFamily="34" charset="-122"/>
                <a:ea typeface="微软雅黑" pitchFamily="34" charset="-122"/>
              </a:rPr>
              <a:t>/</a:t>
            </a:r>
            <a:r>
              <a:rPr lang="zh-CN" altLang="en-US" sz="1600" dirty="0">
                <a:latin typeface="微软雅黑" pitchFamily="34" charset="-122"/>
                <a:ea typeface="微软雅黑" pitchFamily="34" charset="-122"/>
              </a:rPr>
              <a:t>电力工程领域的专家。</a:t>
            </a:r>
            <a:endParaRPr lang="en-US" altLang="zh-CN" sz="1600" dirty="0" smtClean="0">
              <a:latin typeface="微软雅黑" pitchFamily="34" charset="-122"/>
              <a:ea typeface="微软雅黑" pitchFamily="34" charset="-122"/>
            </a:endParaRPr>
          </a:p>
          <a:p>
            <a:pPr marL="285750" indent="-285750">
              <a:lnSpc>
                <a:spcPts val="2500"/>
              </a:lnSpc>
              <a:buFont typeface="Wingdings" panose="05000000000000000000" pitchFamily="2" charset="2"/>
              <a:buChar char="u"/>
            </a:pPr>
            <a:r>
              <a:rPr lang="zh-CN" altLang="en-US" sz="1600" dirty="0" smtClean="0">
                <a:latin typeface="微软雅黑" pitchFamily="34" charset="-122"/>
                <a:ea typeface="微软雅黑" pitchFamily="34" charset="-122"/>
              </a:rPr>
              <a:t>本刊</a:t>
            </a:r>
            <a:r>
              <a:rPr lang="zh-CN" altLang="en-US" sz="1600" dirty="0">
                <a:latin typeface="微软雅黑" pitchFamily="34" charset="-122"/>
                <a:ea typeface="微软雅黑" pitchFamily="34" charset="-122"/>
              </a:rPr>
              <a:t>的作者和编辑群体中有来自核工业和能源业相关的政府机构和</a:t>
            </a:r>
            <a:r>
              <a:rPr lang="zh-CN" altLang="en-US" sz="1600" dirty="0" smtClean="0">
                <a:latin typeface="微软雅黑" pitchFamily="34" charset="-122"/>
                <a:ea typeface="微软雅黑" pitchFamily="34" charset="-122"/>
              </a:rPr>
              <a:t>企业、如美国西屋电气公司、印度</a:t>
            </a:r>
            <a:r>
              <a:rPr lang="zh-CN" altLang="en-US" sz="1600" dirty="0">
                <a:latin typeface="微软雅黑" pitchFamily="34" charset="-122"/>
                <a:ea typeface="微软雅黑" pitchFamily="34" charset="-122"/>
              </a:rPr>
              <a:t>巴巴原子</a:t>
            </a:r>
            <a:r>
              <a:rPr lang="zh-CN" altLang="en-US" sz="1600" dirty="0" smtClean="0">
                <a:latin typeface="微软雅黑" pitchFamily="34" charset="-122"/>
                <a:ea typeface="微软雅黑" pitchFamily="34" charset="-122"/>
              </a:rPr>
              <a:t>研究中心、俄罗斯水压试验设计院</a:t>
            </a:r>
            <a:r>
              <a:rPr lang="zh-CN" altLang="en-US" sz="1600" dirty="0">
                <a:latin typeface="微软雅黑" pitchFamily="34" charset="-122"/>
                <a:ea typeface="微软雅黑" pitchFamily="34" charset="-122"/>
              </a:rPr>
              <a:t>（</a:t>
            </a:r>
            <a:r>
              <a:rPr lang="en-US" altLang="zh-CN" sz="1600" dirty="0">
                <a:latin typeface="微软雅黑" pitchFamily="34" charset="-122"/>
                <a:ea typeface="微软雅黑" pitchFamily="34" charset="-122"/>
              </a:rPr>
              <a:t>OKB </a:t>
            </a:r>
            <a:r>
              <a:rPr lang="en-US" altLang="zh-CN" sz="1600" dirty="0" err="1">
                <a:latin typeface="微软雅黑" pitchFamily="34" charset="-122"/>
                <a:ea typeface="微软雅黑" pitchFamily="34" charset="-122"/>
              </a:rPr>
              <a:t>Gidropress</a:t>
            </a:r>
            <a:r>
              <a:rPr lang="zh-CN" altLang="en-US" sz="1600" dirty="0" smtClean="0">
                <a:latin typeface="微软雅黑" pitchFamily="34" charset="-122"/>
                <a:ea typeface="微软雅黑" pitchFamily="34" charset="-122"/>
              </a:rPr>
              <a:t>）、中国</a:t>
            </a:r>
            <a:r>
              <a:rPr lang="zh-CN" altLang="en-US" sz="1600" dirty="0">
                <a:latin typeface="微软雅黑" pitchFamily="34" charset="-122"/>
                <a:ea typeface="微软雅黑" pitchFamily="34" charset="-122"/>
              </a:rPr>
              <a:t>核动力研究设计院等</a:t>
            </a:r>
            <a:r>
              <a:rPr lang="zh-CN" altLang="en-US" sz="1600" dirty="0" smtClean="0">
                <a:latin typeface="微软雅黑" pitchFamily="34" charset="-122"/>
                <a:ea typeface="微软雅黑" pitchFamily="34" charset="-122"/>
              </a:rPr>
              <a:t>。</a:t>
            </a:r>
            <a:endParaRPr lang="en-US" altLang="zh-CN" sz="1600" dirty="0" smtClean="0">
              <a:latin typeface="微软雅黑" pitchFamily="34" charset="-122"/>
              <a:ea typeface="微软雅黑" pitchFamily="34" charset="-122"/>
            </a:endParaRPr>
          </a:p>
          <a:p>
            <a:pPr marL="285750" indent="-285750">
              <a:lnSpc>
                <a:spcPts val="2500"/>
              </a:lnSpc>
              <a:buFont typeface="Wingdings" panose="05000000000000000000" pitchFamily="2" charset="2"/>
              <a:buChar char="u"/>
            </a:pPr>
            <a:r>
              <a:rPr lang="zh-CN" altLang="en-US" sz="1600" dirty="0" smtClean="0">
                <a:latin typeface="微软雅黑" pitchFamily="34" charset="-122"/>
                <a:ea typeface="微软雅黑" pitchFamily="34" charset="-122"/>
              </a:rPr>
              <a:t>范围，包括</a:t>
            </a:r>
            <a:r>
              <a:rPr lang="zh-CN" altLang="en-US" sz="1600" dirty="0">
                <a:latin typeface="微软雅黑" pitchFamily="34" charset="-122"/>
                <a:ea typeface="微软雅黑" pitchFamily="34" charset="-122"/>
              </a:rPr>
              <a:t>但不</a:t>
            </a:r>
            <a:r>
              <a:rPr lang="zh-CN" altLang="en-US" sz="1600" dirty="0" smtClean="0">
                <a:latin typeface="微软雅黑" pitchFamily="34" charset="-122"/>
                <a:ea typeface="微软雅黑" pitchFamily="34" charset="-122"/>
              </a:rPr>
              <a:t>限于：下一代</a:t>
            </a:r>
            <a:r>
              <a:rPr lang="zh-CN" altLang="en-US" sz="1600" dirty="0">
                <a:latin typeface="微软雅黑" pitchFamily="34" charset="-122"/>
                <a:ea typeface="微软雅黑" pitchFamily="34" charset="-122"/>
              </a:rPr>
              <a:t>反应堆和先进反应堆</a:t>
            </a:r>
            <a:r>
              <a:rPr lang="zh-CN" altLang="en-US" sz="1600" dirty="0" smtClean="0">
                <a:latin typeface="微软雅黑" pitchFamily="34" charset="-122"/>
                <a:ea typeface="微软雅黑" pitchFamily="34" charset="-122"/>
              </a:rPr>
              <a:t>；热</a:t>
            </a:r>
            <a:r>
              <a:rPr lang="zh-CN" altLang="en-US" sz="1600" dirty="0">
                <a:latin typeface="微软雅黑" pitchFamily="34" charset="-122"/>
                <a:ea typeface="微软雅黑" pitchFamily="34" charset="-122"/>
              </a:rPr>
              <a:t>工水力学； 计算</a:t>
            </a:r>
            <a:r>
              <a:rPr lang="zh-CN" altLang="en-US" sz="1600" dirty="0" smtClean="0">
                <a:latin typeface="微软雅黑" pitchFamily="34" charset="-122"/>
                <a:ea typeface="微软雅黑" pitchFamily="34" charset="-122"/>
              </a:rPr>
              <a:t>流体动力学和</a:t>
            </a:r>
            <a:r>
              <a:rPr lang="zh-CN" altLang="en-US" sz="1600" dirty="0">
                <a:latin typeface="微软雅黑" pitchFamily="34" charset="-122"/>
                <a:ea typeface="微软雅黑" pitchFamily="34" charset="-122"/>
              </a:rPr>
              <a:t>耦合代码</a:t>
            </a:r>
            <a:r>
              <a:rPr lang="zh-CN" altLang="en-US" sz="1600" dirty="0" smtClean="0">
                <a:latin typeface="微软雅黑" pitchFamily="34" charset="-122"/>
                <a:ea typeface="微软雅黑" pitchFamily="34" charset="-122"/>
              </a:rPr>
              <a:t>；反应堆</a:t>
            </a:r>
            <a:r>
              <a:rPr lang="zh-CN" altLang="en-US" sz="1600" dirty="0">
                <a:latin typeface="微软雅黑" pitchFamily="34" charset="-122"/>
                <a:ea typeface="微软雅黑" pitchFamily="34" charset="-122"/>
              </a:rPr>
              <a:t>物理和输运</a:t>
            </a:r>
            <a:r>
              <a:rPr lang="zh-CN" altLang="en-US" sz="1600" dirty="0" smtClean="0">
                <a:latin typeface="微软雅黑" pitchFamily="34" charset="-122"/>
                <a:ea typeface="微软雅黑" pitchFamily="34" charset="-122"/>
              </a:rPr>
              <a:t>理论；核燃料</a:t>
            </a:r>
            <a:r>
              <a:rPr lang="zh-CN" altLang="en-US" sz="1600" dirty="0">
                <a:latin typeface="微软雅黑" pitchFamily="34" charset="-122"/>
                <a:ea typeface="微软雅黑" pitchFamily="34" charset="-122"/>
              </a:rPr>
              <a:t>和材料</a:t>
            </a:r>
            <a:r>
              <a:rPr lang="zh-CN" altLang="en-US" sz="1600" dirty="0" smtClean="0">
                <a:latin typeface="微软雅黑" pitchFamily="34" charset="-122"/>
                <a:ea typeface="微软雅黑" pitchFamily="34" charset="-122"/>
              </a:rPr>
              <a:t>；燃料循环、放射性废物管理</a:t>
            </a:r>
            <a:r>
              <a:rPr lang="zh-CN" altLang="en-US" sz="1600" dirty="0">
                <a:latin typeface="微软雅黑" pitchFamily="34" charset="-122"/>
                <a:ea typeface="微软雅黑" pitchFamily="34" charset="-122"/>
              </a:rPr>
              <a:t>和退役</a:t>
            </a:r>
            <a:r>
              <a:rPr lang="zh-CN" altLang="en-US" sz="1600" dirty="0" smtClean="0">
                <a:latin typeface="微软雅黑" pitchFamily="34" charset="-122"/>
                <a:ea typeface="微软雅黑" pitchFamily="34" charset="-122"/>
              </a:rPr>
              <a:t>；仪表</a:t>
            </a:r>
            <a:r>
              <a:rPr lang="zh-CN" altLang="en-US" sz="1600" dirty="0">
                <a:latin typeface="微软雅黑" pitchFamily="34" charset="-122"/>
                <a:ea typeface="微软雅黑" pitchFamily="34" charset="-122"/>
              </a:rPr>
              <a:t>与</a:t>
            </a:r>
            <a:r>
              <a:rPr lang="zh-CN" altLang="en-US" sz="1600" dirty="0" smtClean="0">
                <a:latin typeface="微软雅黑" pitchFamily="34" charset="-122"/>
                <a:ea typeface="微软雅黑" pitchFamily="34" charset="-122"/>
              </a:rPr>
              <a:t>控制； </a:t>
            </a:r>
            <a:r>
              <a:rPr lang="zh-CN" altLang="en-US" sz="1600" dirty="0">
                <a:latin typeface="微软雅黑" pitchFamily="34" charset="-122"/>
                <a:ea typeface="微软雅黑" pitchFamily="34" charset="-122"/>
              </a:rPr>
              <a:t>核安全与安保</a:t>
            </a:r>
            <a:r>
              <a:rPr lang="zh-CN" altLang="en-US" sz="1600" dirty="0" smtClean="0">
                <a:latin typeface="微软雅黑" pitchFamily="34" charset="-122"/>
                <a:ea typeface="微软雅黑" pitchFamily="34" charset="-122"/>
              </a:rPr>
              <a:t>；超越</a:t>
            </a:r>
            <a:r>
              <a:rPr lang="zh-CN" altLang="en-US" sz="1600" dirty="0">
                <a:latin typeface="微软雅黑" pitchFamily="34" charset="-122"/>
                <a:ea typeface="微软雅黑" pitchFamily="34" charset="-122"/>
              </a:rPr>
              <a:t>设计基础事件</a:t>
            </a:r>
            <a:r>
              <a:rPr lang="zh-CN" altLang="en-US" sz="1600" dirty="0" smtClean="0">
                <a:latin typeface="微软雅黑" pitchFamily="34" charset="-122"/>
                <a:ea typeface="微软雅黑" pitchFamily="34" charset="-122"/>
              </a:rPr>
              <a:t>；规范</a:t>
            </a:r>
            <a:r>
              <a:rPr lang="zh-CN" altLang="en-US" sz="1600" dirty="0">
                <a:latin typeface="微软雅黑" pitchFamily="34" charset="-122"/>
                <a:ea typeface="微软雅黑" pitchFamily="34" charset="-122"/>
              </a:rPr>
              <a:t>、标准、许可和监管问题</a:t>
            </a:r>
            <a:r>
              <a:rPr lang="zh-CN" altLang="en-US" sz="1600" dirty="0" smtClean="0">
                <a:latin typeface="微软雅黑" pitchFamily="34" charset="-122"/>
                <a:ea typeface="微软雅黑" pitchFamily="34" charset="-122"/>
              </a:rPr>
              <a:t>；辐射防护</a:t>
            </a:r>
            <a:r>
              <a:rPr lang="zh-CN" altLang="en-US" sz="1600" dirty="0">
                <a:latin typeface="微软雅黑" pitchFamily="34" charset="-122"/>
                <a:ea typeface="微软雅黑" pitchFamily="34" charset="-122"/>
              </a:rPr>
              <a:t>与核技术应用</a:t>
            </a:r>
            <a:r>
              <a:rPr lang="zh-CN" altLang="en-US" sz="1600" dirty="0" smtClean="0">
                <a:latin typeface="微软雅黑" pitchFamily="34" charset="-122"/>
                <a:ea typeface="微软雅黑" pitchFamily="34" charset="-122"/>
              </a:rPr>
              <a:t>；工厂</a:t>
            </a:r>
            <a:r>
              <a:rPr lang="zh-CN" altLang="en-US" sz="1600" dirty="0">
                <a:latin typeface="微软雅黑" pitchFamily="34" charset="-122"/>
                <a:ea typeface="微软雅黑" pitchFamily="34" charset="-122"/>
              </a:rPr>
              <a:t>运营、维护、工程、改造和生命周期</a:t>
            </a:r>
            <a:r>
              <a:rPr lang="zh-CN" altLang="en-US" sz="1600" dirty="0" smtClean="0">
                <a:latin typeface="微软雅黑" pitchFamily="34" charset="-122"/>
                <a:ea typeface="微软雅黑" pitchFamily="34" charset="-122"/>
              </a:rPr>
              <a:t>；工厂</a:t>
            </a:r>
            <a:r>
              <a:rPr lang="zh-CN" altLang="en-US" sz="1600" dirty="0">
                <a:latin typeface="微软雅黑" pitchFamily="34" charset="-122"/>
                <a:ea typeface="微软雅黑" pitchFamily="34" charset="-122"/>
              </a:rPr>
              <a:t>系统、构造、结构和部件</a:t>
            </a:r>
            <a:r>
              <a:rPr lang="zh-CN" altLang="en-US" sz="1600" dirty="0" smtClean="0">
                <a:latin typeface="微软雅黑" pitchFamily="34" charset="-122"/>
                <a:ea typeface="微软雅黑" pitchFamily="34" charset="-122"/>
              </a:rPr>
              <a:t>；核</a:t>
            </a:r>
            <a:r>
              <a:rPr lang="zh-CN" altLang="en-US" sz="1600" dirty="0">
                <a:latin typeface="微软雅黑" pitchFamily="34" charset="-122"/>
                <a:ea typeface="微软雅黑" pitchFamily="34" charset="-122"/>
              </a:rPr>
              <a:t>教育、公众接受度及相关问题</a:t>
            </a:r>
            <a:r>
              <a:rPr lang="zh-CN" altLang="en-US" sz="1600" dirty="0" smtClean="0">
                <a:latin typeface="微软雅黑" pitchFamily="34" charset="-122"/>
                <a:ea typeface="微软雅黑" pitchFamily="34" charset="-122"/>
              </a:rPr>
              <a:t>；聚变</a:t>
            </a:r>
            <a:r>
              <a:rPr lang="zh-CN" altLang="en-US" sz="1600" dirty="0">
                <a:latin typeface="微软雅黑" pitchFamily="34" charset="-122"/>
                <a:ea typeface="微软雅黑" pitchFamily="34" charset="-122"/>
              </a:rPr>
              <a:t>工程</a:t>
            </a:r>
            <a:r>
              <a:rPr lang="zh-CN" altLang="en-US" sz="1600" dirty="0" smtClean="0">
                <a:latin typeface="微软雅黑" pitchFamily="34" charset="-122"/>
                <a:ea typeface="微软雅黑" pitchFamily="34" charset="-122"/>
              </a:rPr>
              <a:t>；小组讨论会。</a:t>
            </a:r>
            <a:endParaRPr lang="en-US" altLang="zh-CN" sz="1600" dirty="0" smtClean="0">
              <a:latin typeface="微软雅黑" pitchFamily="34" charset="-122"/>
              <a:ea typeface="微软雅黑" pitchFamily="34" charset="-122"/>
            </a:endParaRPr>
          </a:p>
          <a:p>
            <a:pPr marL="285750" indent="-285750">
              <a:lnSpc>
                <a:spcPts val="2500"/>
              </a:lnSpc>
              <a:buFont typeface="Wingdings" panose="05000000000000000000" pitchFamily="2" charset="2"/>
              <a:buChar char="u"/>
            </a:pPr>
            <a:r>
              <a:rPr lang="zh-CN" altLang="en-US" sz="1600" dirty="0" smtClean="0">
                <a:latin typeface="微软雅黑" pitchFamily="34" charset="-122"/>
                <a:ea typeface="微软雅黑" pitchFamily="34" charset="-122"/>
              </a:rPr>
              <a:t>访问</a:t>
            </a:r>
            <a:r>
              <a:rPr lang="zh-CN" altLang="en-US" sz="1600" dirty="0">
                <a:latin typeface="微软雅黑" pitchFamily="34" charset="-122"/>
                <a:ea typeface="微软雅黑" pitchFamily="34" charset="-122"/>
              </a:rPr>
              <a:t>网址：</a:t>
            </a:r>
            <a:r>
              <a:rPr lang="zh-CN" altLang="en-US" sz="1600" dirty="0">
                <a:effectLst>
                  <a:outerShdw blurRad="38100" dist="38100" dir="2700000" algn="tl">
                    <a:srgbClr val="000000">
                      <a:alpha val="43137"/>
                    </a:srgbClr>
                  </a:outerShdw>
                </a:effectLst>
                <a:latin typeface="微软雅黑" pitchFamily="34" charset="-122"/>
                <a:ea typeface="微软雅黑" pitchFamily="34" charset="-122"/>
              </a:rPr>
              <a:t> </a:t>
            </a:r>
            <a:r>
              <a:rPr lang="en-US" altLang="zh-CN" sz="1600" dirty="0">
                <a:latin typeface="微软雅黑" pitchFamily="34" charset="-122"/>
                <a:ea typeface="微软雅黑" pitchFamily="34" charset="-122"/>
                <a:hlinkClick r:id="rId3"/>
              </a:rPr>
              <a:t>https://asmedigitalcollection.asme.org/nuclearengineering</a:t>
            </a:r>
            <a:endParaRPr lang="en-US" altLang="zh-CN" sz="1600" dirty="0">
              <a:latin typeface="微软雅黑" pitchFamily="34" charset="-122"/>
              <a:ea typeface="微软雅黑" pitchFamily="34" charset="-122"/>
            </a:endParaRPr>
          </a:p>
          <a:p>
            <a:endParaRPr lang="en-US" altLang="zh-CN" sz="1600" dirty="0">
              <a:solidFill>
                <a:srgbClr val="00B0F0"/>
              </a:solidFill>
              <a:effectLst>
                <a:outerShdw blurRad="38100" dist="38100" dir="2700000" algn="tl">
                  <a:srgbClr val="000000">
                    <a:alpha val="43137"/>
                  </a:srgbClr>
                </a:outerShdw>
              </a:effectLst>
              <a:latin typeface="微软雅黑" pitchFamily="34" charset="-122"/>
              <a:ea typeface="微软雅黑" pitchFamily="34" charset="-122"/>
            </a:endParaRPr>
          </a:p>
          <a:p>
            <a:endParaRPr lang="zh-CN" altLang="en-US" sz="1600" dirty="0">
              <a:solidFill>
                <a:srgbClr val="00B0F0"/>
              </a:solidFill>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135170" name="Picture 2" descr="http://nuclearengineering.asmedigitalcollection.asme.org/Images/client/covers/jc175.jpeg"/>
          <p:cNvPicPr>
            <a:picLocks noChangeAspect="1" noChangeArrowheads="1"/>
          </p:cNvPicPr>
          <p:nvPr/>
        </p:nvPicPr>
        <p:blipFill>
          <a:blip r:embed="rId4" cstate="print"/>
          <a:srcRect/>
          <a:stretch>
            <a:fillRect/>
          </a:stretch>
        </p:blipFill>
        <p:spPr bwMode="auto">
          <a:xfrm>
            <a:off x="7292475" y="2132856"/>
            <a:ext cx="1514945" cy="2023007"/>
          </a:xfrm>
          <a:prstGeom prst="rect">
            <a:avLst/>
          </a:prstGeom>
          <a:ln>
            <a:noFill/>
          </a:ln>
          <a:effectLst>
            <a:outerShdw blurRad="190500" algn="tl" rotWithShape="0">
              <a:srgbClr val="000000">
                <a:alpha val="70000"/>
              </a:srgbClr>
            </a:outerShdw>
          </a:effectLst>
        </p:spPr>
      </p:pic>
      <p:sp>
        <p:nvSpPr>
          <p:cNvPr id="5" name="文本框 4">
            <a:extLst>
              <a:ext uri="{FF2B5EF4-FFF2-40B4-BE49-F238E27FC236}">
                <a16:creationId xmlns:a16="http://schemas.microsoft.com/office/drawing/2014/main" id="{362E6B6B-7D4D-4C38-91C2-232E5EE76CA8}"/>
              </a:ext>
            </a:extLst>
          </p:cNvPr>
          <p:cNvSpPr txBox="1"/>
          <p:nvPr/>
        </p:nvSpPr>
        <p:spPr>
          <a:xfrm>
            <a:off x="5448848" y="980728"/>
            <a:ext cx="3499340" cy="412934"/>
          </a:xfrm>
          <a:prstGeom prst="rect">
            <a:avLst/>
          </a:prstGeom>
          <a:noFill/>
        </p:spPr>
        <p:txBody>
          <a:bodyPr wrap="square" rtlCol="0">
            <a:spAutoFit/>
          </a:bodyPr>
          <a:lstStyle/>
          <a:p>
            <a:pPr>
              <a:lnSpc>
                <a:spcPts val="2500"/>
              </a:lnSpc>
            </a:pPr>
            <a:r>
              <a:rPr lang="en-US" altLang="zh-CN" dirty="0" smtClean="0">
                <a:latin typeface="微软雅黑" pitchFamily="34" charset="-122"/>
                <a:ea typeface="微软雅黑" pitchFamily="34" charset="-122"/>
              </a:rPr>
              <a:t>ESCI</a:t>
            </a:r>
            <a:r>
              <a:rPr lang="zh-CN" altLang="en-US" dirty="0" smtClean="0">
                <a:latin typeface="微软雅黑" pitchFamily="34" charset="-122"/>
                <a:ea typeface="微软雅黑" pitchFamily="34" charset="-122"/>
              </a:rPr>
              <a:t> </a:t>
            </a:r>
            <a:r>
              <a:rPr lang="zh-CN" altLang="en-US" dirty="0">
                <a:latin typeface="微软雅黑" pitchFamily="34" charset="-122"/>
                <a:ea typeface="微软雅黑" pitchFamily="34" charset="-122"/>
              </a:rPr>
              <a:t>（新兴学科索引）</a:t>
            </a:r>
            <a:r>
              <a:rPr lang="zh-CN" altLang="en-US" dirty="0" smtClean="0">
                <a:latin typeface="微软雅黑" pitchFamily="34" charset="-122"/>
                <a:ea typeface="微软雅黑" pitchFamily="34" charset="-122"/>
              </a:rPr>
              <a:t>收录期刊</a:t>
            </a:r>
            <a:endParaRPr lang="en-US" altLang="zh-CN" dirty="0">
              <a:latin typeface="微软雅黑" pitchFamily="34" charset="-122"/>
              <a:ea typeface="微软雅黑" pitchFamily="34" charset="-122"/>
            </a:endParaRPr>
          </a:p>
        </p:txBody>
      </p:sp>
      <p:sp>
        <p:nvSpPr>
          <p:cNvPr id="6" name="文本框 5"/>
          <p:cNvSpPr txBox="1"/>
          <p:nvPr/>
        </p:nvSpPr>
        <p:spPr>
          <a:xfrm>
            <a:off x="6984605" y="4323202"/>
            <a:ext cx="2130686" cy="646331"/>
          </a:xfrm>
          <a:prstGeom prst="rect">
            <a:avLst/>
          </a:prstGeom>
          <a:noFill/>
        </p:spPr>
        <p:txBody>
          <a:bodyPr wrap="square" rtlCol="0">
            <a:spAutoFit/>
          </a:bodyPr>
          <a:lstStyle/>
          <a:p>
            <a:pPr algn="ctr">
              <a:lnSpc>
                <a:spcPct val="150000"/>
              </a:lnSpc>
            </a:pPr>
            <a:r>
              <a:rPr lang="zh-CN" altLang="en-US" sz="1200" dirty="0">
                <a:latin typeface="微软雅黑" panose="020B0503020204020204" pitchFamily="34" charset="-122"/>
                <a:ea typeface="微软雅黑" panose="020B0503020204020204" pitchFamily="34" charset="-122"/>
              </a:rPr>
              <a:t>影响因子</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0.4</a:t>
            </a:r>
            <a:endParaRPr lang="en-US" altLang="zh-CN" sz="1200" dirty="0">
              <a:latin typeface="微软雅黑" panose="020B0503020204020204" pitchFamily="34" charset="-122"/>
              <a:ea typeface="微软雅黑" panose="020B0503020204020204" pitchFamily="34" charset="-122"/>
            </a:endParaRPr>
          </a:p>
          <a:p>
            <a:pPr algn="ctr">
              <a:lnSpc>
                <a:spcPct val="150000"/>
              </a:lnSpc>
            </a:pPr>
            <a:r>
              <a:rPr lang="en-US" altLang="zh-CN" sz="1200" dirty="0" err="1" smtClean="0">
                <a:latin typeface="微软雅黑" panose="020B0503020204020204" pitchFamily="34" charset="-122"/>
                <a:ea typeface="微软雅黑" panose="020B0503020204020204" pitchFamily="34" charset="-122"/>
              </a:rPr>
              <a:t>CiteScore</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1.2</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08516" y="1296887"/>
            <a:ext cx="8556112" cy="576064"/>
          </a:xfrm>
          <a:prstGeom prst="rect">
            <a:avLst/>
          </a:prstGeom>
        </p:spPr>
        <p:txBody>
          <a:bodyPr/>
          <a:lstStyle/>
          <a:p>
            <a:pPr marL="285750" indent="-285750">
              <a:buFont typeface="Wingdings" panose="05000000000000000000" pitchFamily="2" charset="2"/>
              <a:buChar char="p"/>
              <a:defRPr/>
            </a:pPr>
            <a:r>
              <a:rPr lang="en-US" altLang="zh-CN" sz="1600" b="1" dirty="0">
                <a:latin typeface="微软雅黑" pitchFamily="34" charset="-122"/>
                <a:ea typeface="微软雅黑" pitchFamily="34" charset="-122"/>
              </a:rPr>
              <a:t> </a:t>
            </a:r>
            <a:r>
              <a:rPr lang="en-US" altLang="zh-CN" sz="1600" b="1" dirty="0" smtClean="0">
                <a:latin typeface="微软雅黑" pitchFamily="34" charset="-122"/>
                <a:ea typeface="微软雅黑" pitchFamily="34" charset="-122"/>
              </a:rPr>
              <a:t>Verification</a:t>
            </a:r>
            <a:r>
              <a:rPr lang="zh-CN" altLang="en-US" sz="1600" b="1" dirty="0" smtClean="0">
                <a:latin typeface="微软雅黑" pitchFamily="34" charset="-122"/>
                <a:ea typeface="微软雅黑" pitchFamily="34" charset="-122"/>
              </a:rPr>
              <a:t>、</a:t>
            </a:r>
            <a:r>
              <a:rPr lang="en-US" altLang="zh-CN" sz="1600" b="1" dirty="0" smtClean="0">
                <a:latin typeface="微软雅黑" pitchFamily="34" charset="-122"/>
                <a:ea typeface="微软雅黑" pitchFamily="34" charset="-122"/>
              </a:rPr>
              <a:t>Validation </a:t>
            </a:r>
            <a:r>
              <a:rPr lang="en-US" altLang="zh-CN" sz="1600" b="1" dirty="0">
                <a:latin typeface="微软雅黑" pitchFamily="34" charset="-122"/>
                <a:ea typeface="微软雅黑" pitchFamily="34" charset="-122"/>
              </a:rPr>
              <a:t>and Uncertainty Quantification </a:t>
            </a:r>
          </a:p>
          <a:p>
            <a:pPr>
              <a:defRPr/>
            </a:pPr>
            <a:r>
              <a:rPr lang="en-US" altLang="zh-CN" sz="1600" b="1" dirty="0">
                <a:latin typeface="微软雅黑" pitchFamily="34" charset="-122"/>
                <a:ea typeface="微软雅黑" pitchFamily="34" charset="-122"/>
              </a:rPr>
              <a:t>    《</a:t>
            </a:r>
            <a:r>
              <a:rPr lang="zh-CN" altLang="en-US" sz="1600" b="1" dirty="0" smtClean="0">
                <a:latin typeface="微软雅黑" pitchFamily="34" charset="-122"/>
                <a:ea typeface="微软雅黑" pitchFamily="34" charset="-122"/>
              </a:rPr>
              <a:t>校核、验证</a:t>
            </a:r>
            <a:r>
              <a:rPr lang="zh-CN" altLang="en-US" sz="1600" b="1" dirty="0">
                <a:latin typeface="微软雅黑" pitchFamily="34" charset="-122"/>
                <a:ea typeface="微软雅黑" pitchFamily="34" charset="-122"/>
              </a:rPr>
              <a:t>和不确定性量化期刊</a:t>
            </a:r>
            <a:r>
              <a:rPr lang="en-US" altLang="zh-CN" sz="1600" b="1" dirty="0">
                <a:latin typeface="微软雅黑" pitchFamily="34" charset="-122"/>
                <a:ea typeface="微软雅黑" pitchFamily="34" charset="-122"/>
              </a:rPr>
              <a:t>》</a:t>
            </a:r>
            <a:r>
              <a:rPr lang="en-US" altLang="zh-CN" sz="1600" b="1" i="1" dirty="0">
                <a:latin typeface="微软雅黑" pitchFamily="34" charset="-122"/>
                <a:ea typeface="微软雅黑" pitchFamily="34" charset="-122"/>
              </a:rPr>
              <a:t> </a:t>
            </a:r>
            <a:endParaRPr lang="en-US" altLang="zh-CN" sz="1600" b="1" dirty="0" smtClean="0">
              <a:latin typeface="微软雅黑" pitchFamily="34" charset="-122"/>
              <a:ea typeface="微软雅黑" pitchFamily="34" charset="-122"/>
            </a:endParaRPr>
          </a:p>
          <a:p>
            <a:pPr algn="just" fontAlgn="auto">
              <a:spcAft>
                <a:spcPts val="0"/>
              </a:spcAft>
              <a:defRPr/>
            </a:pPr>
            <a:endParaRPr lang="en-US" altLang="zh-CN" b="1" dirty="0" smtClean="0">
              <a:latin typeface="微软雅黑" pitchFamily="34" charset="-122"/>
              <a:ea typeface="微软雅黑" pitchFamily="34" charset="-122"/>
            </a:endParaRPr>
          </a:p>
          <a:p>
            <a:pPr marL="360000" algn="just" fontAlgn="auto">
              <a:lnSpc>
                <a:spcPts val="2400"/>
              </a:lnSpc>
              <a:spcAft>
                <a:spcPts val="0"/>
              </a:spcAft>
              <a:defRPr/>
            </a:pPr>
            <a:endParaRPr lang="en-US" altLang="zh-CN" dirty="0" smtClean="0">
              <a:latin typeface="微软雅黑" pitchFamily="34" charset="-122"/>
              <a:ea typeface="微软雅黑" pitchFamily="34" charset="-122"/>
            </a:endParaRPr>
          </a:p>
          <a:p>
            <a:pPr marL="360000" algn="just" fontAlgn="auto">
              <a:lnSpc>
                <a:spcPts val="2400"/>
              </a:lnSpc>
              <a:spcAft>
                <a:spcPts val="0"/>
              </a:spcAft>
              <a:defRPr/>
            </a:pPr>
            <a:endParaRPr lang="en-US" altLang="zh-CN" dirty="0">
              <a:latin typeface="微软雅黑" pitchFamily="34" charset="-122"/>
              <a:ea typeface="微软雅黑" pitchFamily="34" charset="-122"/>
            </a:endParaRPr>
          </a:p>
          <a:p>
            <a:pPr marL="360000" algn="just" fontAlgn="auto">
              <a:lnSpc>
                <a:spcPts val="2400"/>
              </a:lnSpc>
              <a:spcAft>
                <a:spcPts val="0"/>
              </a:spcAft>
              <a:defRPr/>
            </a:pPr>
            <a:endParaRPr lang="en-US" altLang="zh-CN" dirty="0">
              <a:latin typeface="微软雅黑" pitchFamily="34" charset="-122"/>
              <a:ea typeface="微软雅黑" pitchFamily="34" charset="-122"/>
            </a:endParaRPr>
          </a:p>
          <a:p>
            <a:pPr marL="360000" algn="just" fontAlgn="auto">
              <a:lnSpc>
                <a:spcPts val="2400"/>
              </a:lnSpc>
              <a:spcAft>
                <a:spcPts val="0"/>
              </a:spcAft>
              <a:defRPr/>
            </a:pPr>
            <a:endParaRPr lang="en-US" altLang="zh-CN" dirty="0">
              <a:latin typeface="微软雅黑" pitchFamily="34" charset="-122"/>
              <a:ea typeface="微软雅黑" pitchFamily="34" charset="-122"/>
            </a:endParaRPr>
          </a:p>
          <a:p>
            <a:pPr marL="360000" algn="just" fontAlgn="auto">
              <a:lnSpc>
                <a:spcPts val="2400"/>
              </a:lnSpc>
              <a:spcAft>
                <a:spcPts val="0"/>
              </a:spcAft>
              <a:defRPr/>
            </a:pPr>
            <a:endParaRPr lang="en-US" altLang="zh-CN" dirty="0" smtClean="0">
              <a:latin typeface="微软雅黑" pitchFamily="34" charset="-122"/>
              <a:ea typeface="微软雅黑" pitchFamily="34" charset="-122"/>
            </a:endParaRPr>
          </a:p>
          <a:p>
            <a:pPr marL="360000" algn="just" fontAlgn="auto">
              <a:lnSpc>
                <a:spcPts val="2400"/>
              </a:lnSpc>
              <a:spcAft>
                <a:spcPts val="0"/>
              </a:spcAft>
              <a:defRPr/>
            </a:pPr>
            <a:endParaRPr lang="en-US" altLang="zh-CN" dirty="0" smtClean="0">
              <a:latin typeface="微软雅黑" pitchFamily="34" charset="-122"/>
              <a:ea typeface="微软雅黑" pitchFamily="34" charset="-122"/>
            </a:endParaRPr>
          </a:p>
          <a:p>
            <a:pPr marL="360000" fontAlgn="auto">
              <a:lnSpc>
                <a:spcPts val="2400"/>
              </a:lnSpc>
              <a:spcAft>
                <a:spcPts val="0"/>
              </a:spcAft>
              <a:defRPr/>
            </a:pPr>
            <a:endParaRPr lang="en-US" altLang="zh-CN" sz="1600" b="1" dirty="0" smtClean="0">
              <a:latin typeface="微软雅黑" pitchFamily="34" charset="-122"/>
              <a:ea typeface="微软雅黑" pitchFamily="34" charset="-122"/>
            </a:endParaRPr>
          </a:p>
          <a:p>
            <a:pPr marL="360000" fontAlgn="auto">
              <a:lnSpc>
                <a:spcPts val="2400"/>
              </a:lnSpc>
              <a:spcAft>
                <a:spcPts val="0"/>
              </a:spcAft>
              <a:defRPr/>
            </a:pPr>
            <a:endParaRPr lang="en-US" altLang="zh-CN" sz="1600" b="1" dirty="0">
              <a:latin typeface="微软雅黑" pitchFamily="34" charset="-122"/>
              <a:ea typeface="微软雅黑" pitchFamily="34" charset="-122"/>
            </a:endParaRPr>
          </a:p>
          <a:p>
            <a:pPr marL="360000" fontAlgn="auto">
              <a:lnSpc>
                <a:spcPts val="2400"/>
              </a:lnSpc>
              <a:spcAft>
                <a:spcPts val="0"/>
              </a:spcAft>
              <a:defRPr/>
            </a:pPr>
            <a:endParaRPr lang="en-US" altLang="zh-CN" sz="1600" b="1" dirty="0" smtClean="0">
              <a:latin typeface="微软雅黑" pitchFamily="34" charset="-122"/>
              <a:ea typeface="微软雅黑" pitchFamily="34" charset="-122"/>
            </a:endParaRPr>
          </a:p>
          <a:p>
            <a:pPr marL="360000" fontAlgn="auto">
              <a:lnSpc>
                <a:spcPts val="2400"/>
              </a:lnSpc>
              <a:spcAft>
                <a:spcPts val="0"/>
              </a:spcAft>
              <a:defRPr/>
            </a:pPr>
            <a:endParaRPr lang="en-US" altLang="zh-CN" sz="1600" b="1" dirty="0">
              <a:latin typeface="微软雅黑" pitchFamily="34" charset="-122"/>
              <a:ea typeface="微软雅黑" pitchFamily="34" charset="-122"/>
            </a:endParaRPr>
          </a:p>
          <a:p>
            <a:pPr marL="285750" indent="-285750">
              <a:lnSpc>
                <a:spcPts val="2400"/>
              </a:lnSpc>
              <a:buFont typeface="Wingdings" panose="05000000000000000000" pitchFamily="2" charset="2"/>
              <a:buChar char="p"/>
            </a:pPr>
            <a:endParaRPr lang="en-US" altLang="zh-CN" sz="1400" b="1" dirty="0">
              <a:latin typeface="微软雅黑" pitchFamily="34" charset="-122"/>
              <a:ea typeface="微软雅黑" pitchFamily="34" charset="-122"/>
            </a:endParaRPr>
          </a:p>
          <a:p>
            <a:pPr marL="360000" fontAlgn="auto">
              <a:lnSpc>
                <a:spcPts val="2400"/>
              </a:lnSpc>
              <a:spcAft>
                <a:spcPts val="0"/>
              </a:spcAft>
              <a:defRPr/>
            </a:pPr>
            <a:endParaRPr lang="en-US" altLang="zh-CN" sz="1400" dirty="0">
              <a:solidFill>
                <a:srgbClr val="00B0F0"/>
              </a:solidFill>
              <a:effectLst>
                <a:outerShdw blurRad="38100" dist="38100" dir="2700000" algn="tl">
                  <a:srgbClr val="000000">
                    <a:alpha val="43137"/>
                  </a:srgbClr>
                </a:outerShdw>
              </a:effectLst>
              <a:latin typeface="微软雅黑" pitchFamily="34" charset="-122"/>
              <a:ea typeface="微软雅黑" pitchFamily="34" charset="-122"/>
            </a:endParaRPr>
          </a:p>
          <a:p>
            <a:pPr fontAlgn="auto">
              <a:spcBef>
                <a:spcPts val="600"/>
              </a:spcBef>
              <a:spcAft>
                <a:spcPts val="0"/>
              </a:spcAft>
              <a:defRPr/>
            </a:pPr>
            <a:endParaRPr lang="en-US" altLang="zh-CN" sz="1600" dirty="0">
              <a:solidFill>
                <a:srgbClr val="00B0F0"/>
              </a:solidFill>
              <a:effectLst>
                <a:outerShdw blurRad="38100" dist="38100" dir="2700000" algn="tl">
                  <a:srgbClr val="000000">
                    <a:alpha val="43137"/>
                  </a:srgbClr>
                </a:outerShdw>
              </a:effectLst>
              <a:latin typeface="微软雅黑" pitchFamily="34" charset="-122"/>
              <a:ea typeface="微软雅黑" pitchFamily="34" charset="-122"/>
            </a:endParaRPr>
          </a:p>
        </p:txBody>
      </p:sp>
      <p:pic>
        <p:nvPicPr>
          <p:cNvPr id="1029" name="Picture 5" descr="http://verification.asmedigitalcollection.asme.org/Images/client/covers/jc176.jpeg"/>
          <p:cNvPicPr>
            <a:picLocks noChangeAspect="1" noChangeArrowheads="1"/>
          </p:cNvPicPr>
          <p:nvPr/>
        </p:nvPicPr>
        <p:blipFill>
          <a:blip r:embed="rId3" cstate="print"/>
          <a:srcRect/>
          <a:stretch>
            <a:fillRect/>
          </a:stretch>
        </p:blipFill>
        <p:spPr bwMode="auto">
          <a:xfrm>
            <a:off x="7431743" y="1482309"/>
            <a:ext cx="1380155" cy="1843011"/>
          </a:xfrm>
          <a:prstGeom prst="rect">
            <a:avLst/>
          </a:prstGeom>
          <a:ln>
            <a:noFill/>
          </a:ln>
          <a:effectLst>
            <a:outerShdw blurRad="190500" algn="tl" rotWithShape="0">
              <a:srgbClr val="000000">
                <a:alpha val="70000"/>
              </a:srgbClr>
            </a:outerShdw>
          </a:effectLst>
        </p:spPr>
      </p:pic>
      <p:sp>
        <p:nvSpPr>
          <p:cNvPr id="2" name="文本框 1">
            <a:extLst>
              <a:ext uri="{FF2B5EF4-FFF2-40B4-BE49-F238E27FC236}">
                <a16:creationId xmlns:a16="http://schemas.microsoft.com/office/drawing/2014/main" id="{808ECD14-EA99-4A38-98AA-7C6655A9C8FD}"/>
              </a:ext>
            </a:extLst>
          </p:cNvPr>
          <p:cNvSpPr txBox="1"/>
          <p:nvPr/>
        </p:nvSpPr>
        <p:spPr>
          <a:xfrm>
            <a:off x="53081" y="4837279"/>
            <a:ext cx="7251167" cy="1938992"/>
          </a:xfrm>
          <a:prstGeom prst="rect">
            <a:avLst/>
          </a:prstGeom>
          <a:noFill/>
        </p:spPr>
        <p:txBody>
          <a:bodyPr wrap="square" rtlCol="0">
            <a:spAutoFit/>
          </a:bodyPr>
          <a:lstStyle/>
          <a:p>
            <a:pPr marL="360000" algn="just" fontAlgn="auto">
              <a:lnSpc>
                <a:spcPts val="2400"/>
              </a:lnSpc>
              <a:spcAft>
                <a:spcPts val="0"/>
              </a:spcAft>
              <a:defRPr/>
            </a:pPr>
            <a:r>
              <a:rPr lang="zh-CN" altLang="en-US" sz="1600" b="1" dirty="0" smtClean="0">
                <a:latin typeface="微软雅黑" pitchFamily="34" charset="-122"/>
                <a:ea typeface="微软雅黑" pitchFamily="34" charset="-122"/>
              </a:rPr>
              <a:t>检索关键词：</a:t>
            </a:r>
            <a:endParaRPr lang="en-US" altLang="zh-CN" sz="1600" b="1" dirty="0" smtClean="0">
              <a:latin typeface="微软雅黑" pitchFamily="34" charset="-122"/>
              <a:ea typeface="微软雅黑" pitchFamily="34" charset="-122"/>
            </a:endParaRPr>
          </a:p>
          <a:p>
            <a:pPr marL="645750" indent="-285750" fontAlgn="auto">
              <a:lnSpc>
                <a:spcPts val="2400"/>
              </a:lnSpc>
              <a:spcAft>
                <a:spcPts val="0"/>
              </a:spcAft>
              <a:buFont typeface="Wingdings" panose="05000000000000000000" pitchFamily="2" charset="2"/>
              <a:buChar char="u"/>
              <a:defRPr/>
            </a:pPr>
            <a:r>
              <a:rPr lang="zh-CN" altLang="en-US" sz="1600" dirty="0" smtClean="0">
                <a:latin typeface="微软雅黑" pitchFamily="34" charset="-122"/>
                <a:ea typeface="微软雅黑" pitchFamily="34" charset="-122"/>
              </a:rPr>
              <a:t>传感器；电子硬件；测试方法；诊断特征提取；损伤分类；诊断</a:t>
            </a:r>
            <a:r>
              <a:rPr lang="zh-CN" altLang="en-US" sz="1600" dirty="0">
                <a:latin typeface="微软雅黑" pitchFamily="34" charset="-122"/>
                <a:ea typeface="微软雅黑" pitchFamily="34" charset="-122"/>
              </a:rPr>
              <a:t>决策</a:t>
            </a:r>
            <a:r>
              <a:rPr lang="zh-CN" altLang="en-US" sz="1600" dirty="0" smtClean="0">
                <a:latin typeface="微软雅黑" pitchFamily="34" charset="-122"/>
                <a:ea typeface="微软雅黑" pitchFamily="34" charset="-122"/>
              </a:rPr>
              <a:t>支持；预后；使用寿命预测；电子；系统；核</a:t>
            </a:r>
            <a:r>
              <a:rPr lang="zh-CN" altLang="en-US" sz="1600" dirty="0">
                <a:latin typeface="微软雅黑" pitchFamily="34" charset="-122"/>
                <a:ea typeface="微软雅黑" pitchFamily="34" charset="-122"/>
              </a:rPr>
              <a:t>和</a:t>
            </a:r>
            <a:r>
              <a:rPr lang="zh-CN" altLang="en-US" sz="1600" dirty="0" smtClean="0">
                <a:latin typeface="微软雅黑" pitchFamily="34" charset="-122"/>
                <a:ea typeface="微软雅黑" pitchFamily="34" charset="-122"/>
              </a:rPr>
              <a:t>近海工程；恶劣</a:t>
            </a:r>
            <a:r>
              <a:rPr lang="zh-CN" altLang="en-US" sz="1600" dirty="0">
                <a:latin typeface="微软雅黑" pitchFamily="34" charset="-122"/>
                <a:ea typeface="微软雅黑" pitchFamily="34" charset="-122"/>
              </a:rPr>
              <a:t>或极端的</a:t>
            </a:r>
            <a:r>
              <a:rPr lang="zh-CN" altLang="en-US" sz="1600" dirty="0" smtClean="0">
                <a:latin typeface="微软雅黑" pitchFamily="34" charset="-122"/>
                <a:ea typeface="微软雅黑" pitchFamily="34" charset="-122"/>
              </a:rPr>
              <a:t>环境；电力系统；材料测试；制造工艺；产品质量控制；工程</a:t>
            </a:r>
            <a:r>
              <a:rPr lang="zh-CN" altLang="en-US" sz="1600" dirty="0">
                <a:latin typeface="微软雅黑" pitchFamily="34" charset="-122"/>
                <a:ea typeface="微软雅黑" pitchFamily="34" charset="-122"/>
              </a:rPr>
              <a:t>系统中的故障和</a:t>
            </a:r>
            <a:r>
              <a:rPr lang="zh-CN" altLang="en-US" sz="1600" dirty="0" smtClean="0">
                <a:latin typeface="微软雅黑" pitchFamily="34" charset="-122"/>
                <a:ea typeface="微软雅黑" pitchFamily="34" charset="-122"/>
              </a:rPr>
              <a:t>失效分析。</a:t>
            </a:r>
            <a:endParaRPr lang="en-US" altLang="zh-CN" sz="1600" b="1" dirty="0">
              <a:latin typeface="微软雅黑" pitchFamily="34" charset="-122"/>
              <a:ea typeface="微软雅黑" pitchFamily="34" charset="-122"/>
            </a:endParaRPr>
          </a:p>
          <a:p>
            <a:pPr marL="645750" indent="-285750" algn="just" fontAlgn="auto">
              <a:lnSpc>
                <a:spcPts val="2400"/>
              </a:lnSpc>
              <a:spcAft>
                <a:spcPts val="0"/>
              </a:spcAft>
              <a:buFont typeface="Wingdings" panose="05000000000000000000" pitchFamily="2" charset="2"/>
              <a:buChar char="u"/>
              <a:defRPr/>
            </a:pPr>
            <a:r>
              <a:rPr lang="zh-CN" altLang="en-US" sz="1600" b="1" dirty="0" smtClean="0">
                <a:latin typeface="微软雅黑" pitchFamily="34" charset="-122"/>
                <a:ea typeface="微软雅黑" pitchFamily="34" charset="-122"/>
              </a:rPr>
              <a:t>访问网址：</a:t>
            </a:r>
            <a:r>
              <a:rPr lang="en-US" altLang="zh-CN" sz="1600" dirty="0" smtClean="0">
                <a:latin typeface="微软雅黑" pitchFamily="34" charset="-122"/>
                <a:ea typeface="微软雅黑" pitchFamily="34" charset="-122"/>
                <a:hlinkClick r:id="rId4"/>
              </a:rPr>
              <a:t>https://asmedigitalcollection.asme.org/verification</a:t>
            </a:r>
            <a:endParaRPr lang="en-US" altLang="zh-CN" sz="1600" dirty="0">
              <a:latin typeface="微软雅黑" pitchFamily="34" charset="-122"/>
              <a:ea typeface="微软雅黑" pitchFamily="34" charset="-122"/>
            </a:endParaRPr>
          </a:p>
        </p:txBody>
      </p:sp>
      <p:sp>
        <p:nvSpPr>
          <p:cNvPr id="7" name="文本框 6">
            <a:extLst>
              <a:ext uri="{FF2B5EF4-FFF2-40B4-BE49-F238E27FC236}">
                <a16:creationId xmlns:a16="http://schemas.microsoft.com/office/drawing/2014/main" id="{362E6B6B-7D4D-4C38-91C2-232E5EE76CA8}"/>
              </a:ext>
            </a:extLst>
          </p:cNvPr>
          <p:cNvSpPr txBox="1"/>
          <p:nvPr/>
        </p:nvSpPr>
        <p:spPr>
          <a:xfrm>
            <a:off x="5448848" y="980728"/>
            <a:ext cx="3499340" cy="412934"/>
          </a:xfrm>
          <a:prstGeom prst="rect">
            <a:avLst/>
          </a:prstGeom>
          <a:noFill/>
        </p:spPr>
        <p:txBody>
          <a:bodyPr wrap="square" rtlCol="0">
            <a:spAutoFit/>
          </a:bodyPr>
          <a:lstStyle/>
          <a:p>
            <a:pPr>
              <a:lnSpc>
                <a:spcPts val="2500"/>
              </a:lnSpc>
            </a:pPr>
            <a:r>
              <a:rPr lang="en-US" altLang="zh-CN" dirty="0" smtClean="0">
                <a:latin typeface="微软雅黑" pitchFamily="34" charset="-122"/>
                <a:ea typeface="微软雅黑" pitchFamily="34" charset="-122"/>
              </a:rPr>
              <a:t>ESCI</a:t>
            </a:r>
            <a:r>
              <a:rPr lang="zh-CN" altLang="en-US" dirty="0" smtClean="0">
                <a:latin typeface="微软雅黑" pitchFamily="34" charset="-122"/>
                <a:ea typeface="微软雅黑" pitchFamily="34" charset="-122"/>
              </a:rPr>
              <a:t> </a:t>
            </a:r>
            <a:r>
              <a:rPr lang="zh-CN" altLang="en-US" dirty="0">
                <a:latin typeface="微软雅黑" pitchFamily="34" charset="-122"/>
                <a:ea typeface="微软雅黑" pitchFamily="34" charset="-122"/>
              </a:rPr>
              <a:t>（新兴学科索引）</a:t>
            </a:r>
            <a:r>
              <a:rPr lang="zh-CN" altLang="en-US" dirty="0" smtClean="0">
                <a:latin typeface="微软雅黑" pitchFamily="34" charset="-122"/>
                <a:ea typeface="微软雅黑" pitchFamily="34" charset="-122"/>
              </a:rPr>
              <a:t>收录期刊</a:t>
            </a:r>
            <a:endParaRPr lang="en-US" altLang="zh-CN" dirty="0">
              <a:latin typeface="微软雅黑" pitchFamily="34" charset="-122"/>
              <a:ea typeface="微软雅黑" pitchFamily="34" charset="-122"/>
            </a:endParaRPr>
          </a:p>
        </p:txBody>
      </p:sp>
      <p:sp>
        <p:nvSpPr>
          <p:cNvPr id="3" name="文本框 2"/>
          <p:cNvSpPr txBox="1"/>
          <p:nvPr/>
        </p:nvSpPr>
        <p:spPr>
          <a:xfrm>
            <a:off x="308516" y="4137353"/>
            <a:ext cx="7431836" cy="707886"/>
          </a:xfrm>
          <a:prstGeom prst="rect">
            <a:avLst/>
          </a:prstGeom>
          <a:noFill/>
        </p:spPr>
        <p:txBody>
          <a:bodyPr wrap="square" rtlCol="0">
            <a:spAutoFit/>
          </a:bodyPr>
          <a:lstStyle/>
          <a:p>
            <a:pPr marL="285750" indent="-285750">
              <a:lnSpc>
                <a:spcPts val="2400"/>
              </a:lnSpc>
              <a:buFont typeface="Wingdings" panose="05000000000000000000" pitchFamily="2" charset="2"/>
              <a:buChar char="p"/>
            </a:pPr>
            <a:r>
              <a:rPr lang="en-US" altLang="zh-CN" sz="1600" b="1" dirty="0">
                <a:latin typeface="微软雅黑" pitchFamily="34" charset="-122"/>
                <a:ea typeface="微软雅黑" pitchFamily="34" charset="-122"/>
              </a:rPr>
              <a:t>Journal of Nondestructive </a:t>
            </a:r>
            <a:r>
              <a:rPr lang="en-US" altLang="zh-CN" sz="1600" b="1" dirty="0" smtClean="0">
                <a:latin typeface="微软雅黑" pitchFamily="34" charset="-122"/>
                <a:ea typeface="微软雅黑" pitchFamily="34" charset="-122"/>
              </a:rPr>
              <a:t>Evaluation</a:t>
            </a:r>
            <a:r>
              <a:rPr lang="zh-CN" altLang="en-US" sz="1600" b="1" dirty="0" smtClean="0">
                <a:latin typeface="微软雅黑" pitchFamily="34" charset="-122"/>
                <a:ea typeface="微软雅黑" pitchFamily="34" charset="-122"/>
              </a:rPr>
              <a:t>、</a:t>
            </a:r>
            <a:r>
              <a:rPr lang="en-US" altLang="zh-CN" sz="1600" b="1" dirty="0" smtClean="0">
                <a:latin typeface="微软雅黑" pitchFamily="34" charset="-122"/>
                <a:ea typeface="微软雅黑" pitchFamily="34" charset="-122"/>
              </a:rPr>
              <a:t>Diagnostics </a:t>
            </a:r>
            <a:r>
              <a:rPr lang="en-US" altLang="zh-CN" sz="1600" b="1" dirty="0">
                <a:latin typeface="微软雅黑" pitchFamily="34" charset="-122"/>
                <a:ea typeface="微软雅黑" pitchFamily="34" charset="-122"/>
              </a:rPr>
              <a:t>and Prognostics of Engineering </a:t>
            </a:r>
            <a:r>
              <a:rPr lang="en-US" altLang="zh-CN" sz="1600" b="1" dirty="0" smtClean="0">
                <a:latin typeface="微软雅黑" pitchFamily="34" charset="-122"/>
                <a:ea typeface="微软雅黑" pitchFamily="34" charset="-122"/>
              </a:rPr>
              <a:t>System《</a:t>
            </a:r>
            <a:r>
              <a:rPr lang="zh-CN" altLang="en-US" sz="1600" b="1" dirty="0">
                <a:latin typeface="微软雅黑" pitchFamily="34" charset="-122"/>
                <a:ea typeface="微软雅黑" pitchFamily="34" charset="-122"/>
              </a:rPr>
              <a:t>工程系统的无损</a:t>
            </a:r>
            <a:r>
              <a:rPr lang="zh-CN" altLang="en-US" sz="1600" b="1" dirty="0" smtClean="0">
                <a:latin typeface="微软雅黑" pitchFamily="34" charset="-122"/>
                <a:ea typeface="微软雅黑" pitchFamily="34" charset="-122"/>
              </a:rPr>
              <a:t>评估、检测</a:t>
            </a:r>
            <a:r>
              <a:rPr lang="zh-CN" altLang="en-US" sz="1600" b="1" dirty="0">
                <a:latin typeface="微软雅黑" pitchFamily="34" charset="-122"/>
                <a:ea typeface="微软雅黑" pitchFamily="34" charset="-122"/>
              </a:rPr>
              <a:t>和预测期刊</a:t>
            </a:r>
            <a:r>
              <a:rPr lang="en-US" altLang="zh-CN" sz="1600" b="1" dirty="0" smtClean="0">
                <a:latin typeface="微软雅黑" pitchFamily="34" charset="-122"/>
                <a:ea typeface="微软雅黑" pitchFamily="34" charset="-122"/>
              </a:rPr>
              <a:t>》</a:t>
            </a: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9511" y="4179959"/>
            <a:ext cx="1372741" cy="1770836"/>
          </a:xfrm>
          <a:prstGeom prst="rect">
            <a:avLst/>
          </a:prstGeom>
          <a:effectLst>
            <a:outerShdw blurRad="63500" sx="102000" sy="102000" algn="ctr" rotWithShape="0">
              <a:prstClr val="black">
                <a:alpha val="40000"/>
              </a:prstClr>
            </a:outerShdw>
          </a:effectLst>
        </p:spPr>
      </p:pic>
      <p:sp>
        <p:nvSpPr>
          <p:cNvPr id="8" name="文本框 7"/>
          <p:cNvSpPr txBox="1"/>
          <p:nvPr/>
        </p:nvSpPr>
        <p:spPr>
          <a:xfrm>
            <a:off x="7056477" y="3349063"/>
            <a:ext cx="2130686" cy="646331"/>
          </a:xfrm>
          <a:prstGeom prst="rect">
            <a:avLst/>
          </a:prstGeom>
          <a:noFill/>
        </p:spPr>
        <p:txBody>
          <a:bodyPr wrap="square" rtlCol="0">
            <a:spAutoFit/>
          </a:bodyPr>
          <a:lstStyle/>
          <a:p>
            <a:pPr algn="ctr">
              <a:lnSpc>
                <a:spcPct val="150000"/>
              </a:lnSpc>
            </a:pPr>
            <a:r>
              <a:rPr lang="zh-CN" altLang="en-US" sz="1200" dirty="0">
                <a:latin typeface="微软雅黑" panose="020B0503020204020204" pitchFamily="34" charset="-122"/>
                <a:ea typeface="微软雅黑" panose="020B0503020204020204" pitchFamily="34" charset="-122"/>
              </a:rPr>
              <a:t>影响因子</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0.6</a:t>
            </a:r>
            <a:endParaRPr lang="en-US" altLang="zh-CN" sz="1200" dirty="0">
              <a:latin typeface="微软雅黑" panose="020B0503020204020204" pitchFamily="34" charset="-122"/>
              <a:ea typeface="微软雅黑" panose="020B0503020204020204" pitchFamily="34" charset="-122"/>
            </a:endParaRPr>
          </a:p>
          <a:p>
            <a:pPr algn="ctr">
              <a:lnSpc>
                <a:spcPct val="150000"/>
              </a:lnSpc>
            </a:pPr>
            <a:r>
              <a:rPr lang="en-US" altLang="zh-CN" sz="1200" dirty="0" err="1" smtClean="0">
                <a:latin typeface="微软雅黑" panose="020B0503020204020204" pitchFamily="34" charset="-122"/>
                <a:ea typeface="微软雅黑" panose="020B0503020204020204" pitchFamily="34" charset="-122"/>
              </a:rPr>
              <a:t>CiteScore</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1.8</a:t>
            </a:r>
          </a:p>
        </p:txBody>
      </p:sp>
      <p:sp>
        <p:nvSpPr>
          <p:cNvPr id="9" name="文本框 8"/>
          <p:cNvSpPr txBox="1"/>
          <p:nvPr/>
        </p:nvSpPr>
        <p:spPr>
          <a:xfrm>
            <a:off x="7090539" y="5950795"/>
            <a:ext cx="213068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200" dirty="0">
                <a:latin typeface="微软雅黑" panose="020B0503020204020204" pitchFamily="34" charset="-122"/>
                <a:ea typeface="微软雅黑" panose="020B0503020204020204" pitchFamily="34" charset="-122"/>
              </a:rPr>
              <a:t>影响因子</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1.1</a:t>
            </a:r>
            <a:endParaRPr lang="en-US" altLang="zh-CN" sz="1200" dirty="0">
              <a:latin typeface="微软雅黑" panose="020B0503020204020204" pitchFamily="34" charset="-122"/>
              <a:ea typeface="微软雅黑" panose="020B0503020204020204" pitchFamily="34" charset="-122"/>
            </a:endParaRPr>
          </a:p>
          <a:p>
            <a:pPr algn="ctr">
              <a:lnSpc>
                <a:spcPct val="150000"/>
              </a:lnSpc>
            </a:pPr>
            <a:r>
              <a:rPr lang="en-US" altLang="zh-CN" sz="1200" dirty="0" err="1" smtClean="0">
                <a:latin typeface="微软雅黑" panose="020B0503020204020204" pitchFamily="34" charset="-122"/>
                <a:ea typeface="微软雅黑" panose="020B0503020204020204" pitchFamily="34" charset="-122"/>
              </a:rPr>
              <a:t>CiteScore</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2.8</a:t>
            </a:r>
          </a:p>
        </p:txBody>
      </p:sp>
      <p:sp>
        <p:nvSpPr>
          <p:cNvPr id="10" name="文本框 9">
            <a:extLst>
              <a:ext uri="{FF2B5EF4-FFF2-40B4-BE49-F238E27FC236}">
                <a16:creationId xmlns:a16="http://schemas.microsoft.com/office/drawing/2014/main" id="{808ECD14-EA99-4A38-98AA-7C6655A9C8FD}"/>
              </a:ext>
            </a:extLst>
          </p:cNvPr>
          <p:cNvSpPr txBox="1"/>
          <p:nvPr/>
        </p:nvSpPr>
        <p:spPr>
          <a:xfrm>
            <a:off x="52636" y="1854171"/>
            <a:ext cx="7219088" cy="2246769"/>
          </a:xfrm>
          <a:prstGeom prst="rect">
            <a:avLst/>
          </a:prstGeom>
          <a:noFill/>
        </p:spPr>
        <p:txBody>
          <a:bodyPr wrap="square" rtlCol="0">
            <a:spAutoFit/>
          </a:bodyPr>
          <a:lstStyle/>
          <a:p>
            <a:pPr marL="360000" algn="just" fontAlgn="auto">
              <a:lnSpc>
                <a:spcPts val="2400"/>
              </a:lnSpc>
              <a:spcAft>
                <a:spcPts val="0"/>
              </a:spcAft>
              <a:defRPr/>
            </a:pPr>
            <a:r>
              <a:rPr lang="zh-CN" altLang="en-US" sz="1600" b="1" dirty="0" smtClean="0">
                <a:latin typeface="微软雅黑" pitchFamily="34" charset="-122"/>
                <a:ea typeface="微软雅黑" pitchFamily="34" charset="-122"/>
              </a:rPr>
              <a:t>检索关键词：</a:t>
            </a:r>
            <a:endParaRPr lang="en-US" altLang="zh-CN" sz="1600" b="1" dirty="0" smtClean="0">
              <a:latin typeface="微软雅黑" pitchFamily="34" charset="-122"/>
              <a:ea typeface="微软雅黑" pitchFamily="34" charset="-122"/>
            </a:endParaRPr>
          </a:p>
          <a:p>
            <a:pPr marL="645750" indent="-285750" algn="just" fontAlgn="auto">
              <a:lnSpc>
                <a:spcPts val="2400"/>
              </a:lnSpc>
              <a:spcAft>
                <a:spcPts val="0"/>
              </a:spcAft>
              <a:buFont typeface="Wingdings" panose="05000000000000000000" pitchFamily="2" charset="2"/>
              <a:buChar char="u"/>
              <a:defRPr/>
            </a:pPr>
            <a:r>
              <a:rPr lang="zh-CN" altLang="en-US" sz="1600" dirty="0" smtClean="0">
                <a:latin typeface="微软雅黑" pitchFamily="34" charset="-122"/>
                <a:ea typeface="微软雅黑" pitchFamily="34" charset="-122"/>
              </a:rPr>
              <a:t>标准的校核；解决方案的验证；不确定性量化；裕度量化；模型预测；模型适当度；模型成熟度；模型逼真度；模型不确定性的敏感度分析；偶发不确定性；认知不确定性；实验的不确定性；测量的不确定性；产能预测；征状识别和排序表（</a:t>
            </a:r>
            <a:r>
              <a:rPr lang="en-US" altLang="zh-CN" sz="1600" dirty="0" smtClean="0">
                <a:latin typeface="微软雅黑" pitchFamily="34" charset="-122"/>
                <a:ea typeface="微软雅黑" pitchFamily="34" charset="-122"/>
              </a:rPr>
              <a:t>PIRT</a:t>
            </a:r>
            <a:r>
              <a:rPr lang="zh-CN" altLang="en-US" sz="1600" dirty="0" smtClean="0">
                <a:latin typeface="微软雅黑" pitchFamily="34" charset="-122"/>
                <a:ea typeface="微软雅黑" pitchFamily="34" charset="-122"/>
              </a:rPr>
              <a:t>）的建立；预期使用途径；模拟使用情景；监管学；比较器。</a:t>
            </a:r>
            <a:endParaRPr lang="en-US" altLang="zh-CN" sz="1600" dirty="0" smtClean="0">
              <a:latin typeface="微软雅黑" pitchFamily="34" charset="-122"/>
              <a:ea typeface="微软雅黑" pitchFamily="34" charset="-122"/>
            </a:endParaRPr>
          </a:p>
          <a:p>
            <a:pPr marL="645750" indent="-285750" fontAlgn="auto">
              <a:lnSpc>
                <a:spcPts val="2400"/>
              </a:lnSpc>
              <a:spcAft>
                <a:spcPts val="0"/>
              </a:spcAft>
              <a:buFont typeface="Wingdings" panose="05000000000000000000" pitchFamily="2" charset="2"/>
              <a:buChar char="u"/>
              <a:defRPr/>
            </a:pPr>
            <a:r>
              <a:rPr lang="zh-CN" altLang="en-US" sz="1600" b="1" dirty="0" smtClean="0">
                <a:latin typeface="微软雅黑" pitchFamily="34" charset="-122"/>
                <a:ea typeface="微软雅黑" pitchFamily="34" charset="-122"/>
              </a:rPr>
              <a:t>访问网址：</a:t>
            </a:r>
            <a:r>
              <a:rPr lang="en-US" altLang="zh-CN" sz="1600" dirty="0" smtClean="0">
                <a:latin typeface="微软雅黑" pitchFamily="34" charset="-122"/>
                <a:ea typeface="微软雅黑" pitchFamily="34" charset="-122"/>
                <a:hlinkClick r:id="rId4"/>
              </a:rPr>
              <a:t>https://asmedigitalcollection.asme.org/verification</a:t>
            </a:r>
            <a:endParaRPr lang="en-US" altLang="zh-CN" sz="1600" dirty="0">
              <a:latin typeface="微软雅黑" pitchFamily="34" charset="-122"/>
              <a:ea typeface="微软雅黑" pitchFamily="34" charset="-122"/>
            </a:endParaRPr>
          </a:p>
        </p:txBody>
      </p:sp>
    </p:spTree>
    <p:extLst>
      <p:ext uri="{BB962C8B-B14F-4D97-AF65-F5344CB8AC3E}">
        <p14:creationId xmlns:p14="http://schemas.microsoft.com/office/powerpoint/2010/main" val="7797544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31540" y="1484784"/>
            <a:ext cx="8280920" cy="4902432"/>
          </a:xfrm>
          <a:prstGeom prst="rect">
            <a:avLst/>
          </a:prstGeom>
          <a:noFill/>
        </p:spPr>
        <p:txBody>
          <a:bodyPr wrap="square" rtlCol="0">
            <a:spAutoFit/>
          </a:bodyPr>
          <a:lstStyle/>
          <a:p>
            <a:pPr marL="285750" indent="-285750">
              <a:lnSpc>
                <a:spcPts val="2400"/>
              </a:lnSpc>
              <a:buFont typeface="Wingdings" panose="05000000000000000000" pitchFamily="2" charset="2"/>
              <a:buChar char="p"/>
            </a:pPr>
            <a:r>
              <a:rPr lang="en-US" altLang="zh-CN" b="1" dirty="0">
                <a:latin typeface="微软雅黑" pitchFamily="34" charset="-122"/>
                <a:ea typeface="微软雅黑" pitchFamily="34" charset="-122"/>
              </a:rPr>
              <a:t> ASME Journal of Engineering for Sustainable Buildings and Cities</a:t>
            </a:r>
            <a:r>
              <a:rPr lang="zh-CN" altLang="en-US" b="1" dirty="0">
                <a:latin typeface="微软雅黑" pitchFamily="34" charset="-122"/>
                <a:ea typeface="微软雅黑" pitchFamily="34" charset="-122"/>
              </a:rPr>
              <a:t> </a:t>
            </a:r>
            <a:endParaRPr lang="en-US" altLang="zh-CN" b="1" dirty="0">
              <a:latin typeface="微软雅黑" pitchFamily="34" charset="-122"/>
              <a:ea typeface="微软雅黑" pitchFamily="34" charset="-122"/>
            </a:endParaRPr>
          </a:p>
          <a:p>
            <a:pPr>
              <a:lnSpc>
                <a:spcPts val="2400"/>
              </a:lnSpc>
            </a:pPr>
            <a:r>
              <a:rPr lang="zh-CN" altLang="en-US" b="1" dirty="0">
                <a:latin typeface="微软雅黑" pitchFamily="34" charset="-122"/>
                <a:ea typeface="微软雅黑" pitchFamily="34" charset="-122"/>
              </a:rPr>
              <a:t>   </a:t>
            </a:r>
            <a:r>
              <a:rPr lang="en-US" altLang="zh-CN" b="1" dirty="0">
                <a:latin typeface="微软雅黑" pitchFamily="34" charset="-122"/>
                <a:ea typeface="微软雅黑" pitchFamily="34" charset="-122"/>
              </a:rPr>
              <a:t>《ASME </a:t>
            </a:r>
            <a:r>
              <a:rPr lang="zh-CN" altLang="en-US" b="1" dirty="0">
                <a:latin typeface="微软雅黑" pitchFamily="34" charset="-122"/>
                <a:ea typeface="微软雅黑" pitchFamily="34" charset="-122"/>
              </a:rPr>
              <a:t>可持续建筑与</a:t>
            </a:r>
            <a:r>
              <a:rPr lang="zh-CN" altLang="en-US" b="1">
                <a:latin typeface="微软雅黑" pitchFamily="34" charset="-122"/>
                <a:ea typeface="微软雅黑" pitchFamily="34" charset="-122"/>
              </a:rPr>
              <a:t>城市</a:t>
            </a:r>
            <a:r>
              <a:rPr lang="zh-CN" altLang="en-US" b="1" smtClean="0">
                <a:latin typeface="微软雅黑" pitchFamily="34" charset="-122"/>
                <a:ea typeface="微软雅黑" pitchFamily="34" charset="-122"/>
              </a:rPr>
              <a:t>工程</a:t>
            </a:r>
            <a:r>
              <a:rPr lang="zh-CN" altLang="en-US" b="1">
                <a:latin typeface="微软雅黑" pitchFamily="34" charset="-122"/>
                <a:ea typeface="微软雅黑" pitchFamily="34" charset="-122"/>
              </a:rPr>
              <a:t>期刊</a:t>
            </a:r>
            <a:r>
              <a:rPr lang="en-US" altLang="zh-CN" b="1" smtClean="0">
                <a:latin typeface="微软雅黑" pitchFamily="34" charset="-122"/>
                <a:ea typeface="微软雅黑" pitchFamily="34" charset="-122"/>
              </a:rPr>
              <a:t>》</a:t>
            </a:r>
            <a:endParaRPr lang="en-US" altLang="zh-CN" b="1" dirty="0">
              <a:latin typeface="微软雅黑" pitchFamily="34" charset="-122"/>
              <a:ea typeface="微软雅黑" pitchFamily="34" charset="-122"/>
            </a:endParaRPr>
          </a:p>
          <a:p>
            <a:pPr>
              <a:lnSpc>
                <a:spcPts val="2400"/>
              </a:lnSpc>
            </a:pPr>
            <a:r>
              <a:rPr lang="en-US" altLang="zh-CN" b="1" dirty="0">
                <a:latin typeface="微软雅黑" pitchFamily="34" charset="-122"/>
                <a:ea typeface="微软雅黑" pitchFamily="34" charset="-122"/>
              </a:rPr>
              <a:t>    </a:t>
            </a:r>
          </a:p>
          <a:p>
            <a:endParaRPr lang="en-US" altLang="zh-CN" dirty="0">
              <a:effectLst>
                <a:outerShdw blurRad="38100" dist="38100" dir="2700000" algn="tl">
                  <a:srgbClr val="000000">
                    <a:alpha val="43137"/>
                  </a:srgbClr>
                </a:outerShdw>
              </a:effectLst>
              <a:latin typeface="微软雅黑" pitchFamily="34" charset="-122"/>
              <a:ea typeface="微软雅黑" pitchFamily="34" charset="-122"/>
            </a:endParaRPr>
          </a:p>
          <a:p>
            <a:endParaRPr lang="en-US" altLang="zh-CN" dirty="0">
              <a:effectLst>
                <a:outerShdw blurRad="38100" dist="38100" dir="2700000" algn="tl">
                  <a:srgbClr val="000000">
                    <a:alpha val="43137"/>
                  </a:srgbClr>
                </a:outerShdw>
              </a:effectLst>
              <a:latin typeface="微软雅黑" pitchFamily="34" charset="-122"/>
              <a:ea typeface="微软雅黑" pitchFamily="34" charset="-122"/>
            </a:endParaRPr>
          </a:p>
          <a:p>
            <a:endParaRPr lang="en-US" altLang="zh-CN" dirty="0">
              <a:effectLst>
                <a:outerShdw blurRad="38100" dist="38100" dir="2700000" algn="tl">
                  <a:srgbClr val="000000">
                    <a:alpha val="43137"/>
                  </a:srgbClr>
                </a:outerShdw>
              </a:effectLst>
              <a:latin typeface="微软雅黑" pitchFamily="34" charset="-122"/>
              <a:ea typeface="微软雅黑" pitchFamily="34" charset="-122"/>
            </a:endParaRPr>
          </a:p>
          <a:p>
            <a:endParaRPr lang="en-US" altLang="zh-CN" dirty="0">
              <a:effectLst>
                <a:outerShdw blurRad="38100" dist="38100" dir="2700000" algn="tl">
                  <a:srgbClr val="000000">
                    <a:alpha val="43137"/>
                  </a:srgbClr>
                </a:outerShdw>
              </a:effectLst>
              <a:latin typeface="微软雅黑" pitchFamily="34" charset="-122"/>
              <a:ea typeface="微软雅黑" pitchFamily="34" charset="-122"/>
            </a:endParaRPr>
          </a:p>
          <a:p>
            <a:endParaRPr lang="en-US" altLang="zh-CN" dirty="0">
              <a:effectLst>
                <a:outerShdw blurRad="38100" dist="38100" dir="2700000" algn="tl">
                  <a:srgbClr val="000000">
                    <a:alpha val="43137"/>
                  </a:srgbClr>
                </a:outerShdw>
              </a:effectLst>
              <a:latin typeface="微软雅黑" pitchFamily="34" charset="-122"/>
              <a:ea typeface="微软雅黑" pitchFamily="34" charset="-122"/>
            </a:endParaRPr>
          </a:p>
          <a:p>
            <a:endParaRPr lang="en-US" altLang="zh-CN" dirty="0">
              <a:effectLst>
                <a:outerShdw blurRad="38100" dist="38100" dir="2700000" algn="tl">
                  <a:srgbClr val="000000">
                    <a:alpha val="43137"/>
                  </a:srgbClr>
                </a:outerShdw>
              </a:effectLst>
              <a:latin typeface="微软雅黑" pitchFamily="34" charset="-122"/>
              <a:ea typeface="微软雅黑" pitchFamily="34" charset="-122"/>
            </a:endParaRPr>
          </a:p>
          <a:p>
            <a:endParaRPr lang="en-US" altLang="zh-CN" dirty="0">
              <a:effectLst>
                <a:outerShdw blurRad="38100" dist="38100" dir="2700000" algn="tl">
                  <a:srgbClr val="000000">
                    <a:alpha val="43137"/>
                  </a:srgbClr>
                </a:outerShdw>
              </a:effectLst>
              <a:latin typeface="微软雅黑" pitchFamily="34" charset="-122"/>
              <a:ea typeface="微软雅黑" pitchFamily="34" charset="-122"/>
            </a:endParaRPr>
          </a:p>
          <a:p>
            <a:pPr marL="645750" indent="-285750">
              <a:buFont typeface="Wingdings" panose="05000000000000000000" pitchFamily="2" charset="2"/>
              <a:buChar char="u"/>
            </a:pPr>
            <a:r>
              <a:rPr lang="zh-CN" altLang="en-US" b="1" dirty="0">
                <a:latin typeface="微软雅黑" pitchFamily="34" charset="-122"/>
                <a:ea typeface="微软雅黑" pitchFamily="34" charset="-122"/>
              </a:rPr>
              <a:t>访问网址：</a:t>
            </a:r>
            <a:endParaRPr lang="en-US" altLang="zh-CN" b="1" dirty="0">
              <a:latin typeface="微软雅黑" pitchFamily="34" charset="-122"/>
              <a:ea typeface="微软雅黑" pitchFamily="34" charset="-122"/>
            </a:endParaRPr>
          </a:p>
          <a:p>
            <a:pPr marL="360000"/>
            <a:r>
              <a:rPr lang="en-US" altLang="zh-CN" sz="1600" dirty="0">
                <a:latin typeface="微软雅黑" pitchFamily="34" charset="-122"/>
                <a:ea typeface="微软雅黑" pitchFamily="34" charset="-122"/>
                <a:hlinkClick r:id="rId3"/>
              </a:rPr>
              <a:t>https://asmedigitalcollection.asme.org/sustainablebuildings</a:t>
            </a:r>
            <a:endParaRPr lang="en-US" altLang="zh-CN" sz="1600" dirty="0">
              <a:latin typeface="微软雅黑" pitchFamily="34" charset="-122"/>
              <a:ea typeface="微软雅黑" pitchFamily="34" charset="-122"/>
            </a:endParaRPr>
          </a:p>
          <a:p>
            <a:pPr marL="360000"/>
            <a:endParaRPr lang="en-US" altLang="zh-CN" sz="1600" dirty="0">
              <a:solidFill>
                <a:srgbClr val="00B0F0"/>
              </a:solidFill>
              <a:effectLst>
                <a:outerShdw blurRad="38100" dist="38100" dir="2700000" algn="tl">
                  <a:srgbClr val="000000">
                    <a:alpha val="43137"/>
                  </a:srgbClr>
                </a:outerShdw>
              </a:effectLst>
              <a:latin typeface="微软雅黑" pitchFamily="34" charset="-122"/>
              <a:ea typeface="微软雅黑" pitchFamily="34" charset="-122"/>
            </a:endParaRPr>
          </a:p>
          <a:p>
            <a:pPr marL="645750" indent="-285750">
              <a:buFont typeface="Wingdings" panose="05000000000000000000" pitchFamily="2" charset="2"/>
              <a:buChar char="u"/>
            </a:pPr>
            <a:r>
              <a:rPr lang="zh-CN" altLang="en-US" b="1" dirty="0">
                <a:latin typeface="微软雅黑" pitchFamily="34" charset="-122"/>
                <a:ea typeface="微软雅黑" pitchFamily="34" charset="-122"/>
              </a:rPr>
              <a:t>投稿入口：</a:t>
            </a:r>
            <a:endParaRPr lang="en-US" altLang="zh-CN" b="1" dirty="0">
              <a:latin typeface="微软雅黑" pitchFamily="34" charset="-122"/>
              <a:ea typeface="微软雅黑" pitchFamily="34" charset="-122"/>
            </a:endParaRPr>
          </a:p>
          <a:p>
            <a:pPr marL="360000"/>
            <a:r>
              <a:rPr lang="en-US" altLang="zh-CN" sz="1600" dirty="0">
                <a:latin typeface="微软雅黑" pitchFamily="34" charset="-122"/>
                <a:ea typeface="微软雅黑" pitchFamily="34" charset="-122"/>
                <a:hlinkClick r:id="rId4"/>
              </a:rPr>
              <a:t>https://journaltool.asme.org/home/JournalDescriptions.cfm?JournalID=34&amp;Journal=JESBC</a:t>
            </a:r>
            <a:endParaRPr lang="en-US" altLang="zh-CN" sz="1600" dirty="0">
              <a:latin typeface="微软雅黑" pitchFamily="34" charset="-122"/>
              <a:ea typeface="微软雅黑" pitchFamily="34" charset="-122"/>
            </a:endParaRPr>
          </a:p>
          <a:p>
            <a:pPr marL="360000">
              <a:lnSpc>
                <a:spcPts val="2400"/>
              </a:lnSpc>
            </a:pPr>
            <a:endParaRPr lang="zh-CN" altLang="en-US" dirty="0">
              <a:latin typeface="微软雅黑" pitchFamily="34" charset="-122"/>
              <a:ea typeface="微软雅黑" pitchFamily="34" charset="-122"/>
            </a:endParaRPr>
          </a:p>
        </p:txBody>
      </p:sp>
      <p:pic>
        <p:nvPicPr>
          <p:cNvPr id="11" name="Picture 3">
            <a:extLst>
              <a:ext uri="{FF2B5EF4-FFF2-40B4-BE49-F238E27FC236}">
                <a16:creationId xmlns:a16="http://schemas.microsoft.com/office/drawing/2014/main" id="{243FBDA8-DEA9-4179-898E-7E10C3E7A37B}"/>
              </a:ext>
            </a:extLst>
          </p:cNvPr>
          <p:cNvPicPr/>
          <p:nvPr/>
        </p:nvPicPr>
        <p:blipFill>
          <a:blip r:embed="rId5">
            <a:extLst>
              <a:ext uri="{28A0092B-C50C-407E-A947-70E740481C1C}">
                <a14:useLocalDpi xmlns:a14="http://schemas.microsoft.com/office/drawing/2010/main" val="0"/>
              </a:ext>
            </a:extLst>
          </a:blip>
          <a:stretch>
            <a:fillRect/>
          </a:stretch>
        </p:blipFill>
        <p:spPr>
          <a:xfrm>
            <a:off x="7308304" y="2132856"/>
            <a:ext cx="1584176" cy="2088232"/>
          </a:xfrm>
          <a:prstGeom prst="rect">
            <a:avLst/>
          </a:prstGeom>
          <a:ln>
            <a:noFill/>
          </a:ln>
          <a:effectLst>
            <a:outerShdw blurRad="190500" algn="tl" rotWithShape="0">
              <a:srgbClr val="000000">
                <a:alpha val="70000"/>
              </a:srgbClr>
            </a:outerShdw>
          </a:effectLst>
        </p:spPr>
      </p:pic>
      <p:sp>
        <p:nvSpPr>
          <p:cNvPr id="2" name="文本框 1">
            <a:extLst>
              <a:ext uri="{FF2B5EF4-FFF2-40B4-BE49-F238E27FC236}">
                <a16:creationId xmlns:a16="http://schemas.microsoft.com/office/drawing/2014/main" id="{75288278-D2D5-489B-AF63-E1A32C1AA3B3}"/>
              </a:ext>
            </a:extLst>
          </p:cNvPr>
          <p:cNvSpPr txBox="1"/>
          <p:nvPr/>
        </p:nvSpPr>
        <p:spPr>
          <a:xfrm>
            <a:off x="431540" y="2420888"/>
            <a:ext cx="6588732" cy="1631216"/>
          </a:xfrm>
          <a:prstGeom prst="rect">
            <a:avLst/>
          </a:prstGeom>
          <a:noFill/>
        </p:spPr>
        <p:txBody>
          <a:bodyPr wrap="square" rtlCol="0">
            <a:spAutoFit/>
          </a:bodyPr>
          <a:lstStyle/>
          <a:p>
            <a:pPr marL="645750" indent="-285750">
              <a:lnSpc>
                <a:spcPts val="2400"/>
              </a:lnSpc>
              <a:buFont typeface="Wingdings" panose="05000000000000000000" pitchFamily="2" charset="2"/>
              <a:buChar char="u"/>
            </a:pPr>
            <a:r>
              <a:rPr lang="zh-CN" altLang="en-US" b="1" dirty="0">
                <a:latin typeface="微软雅黑" pitchFamily="34" charset="-122"/>
                <a:ea typeface="微软雅黑" pitchFamily="34" charset="-122"/>
              </a:rPr>
              <a:t>应用领域：</a:t>
            </a:r>
            <a:endParaRPr lang="en-US" altLang="zh-CN" b="1" dirty="0">
              <a:latin typeface="微软雅黑" pitchFamily="34" charset="-122"/>
              <a:ea typeface="微软雅黑" pitchFamily="34" charset="-122"/>
            </a:endParaRPr>
          </a:p>
          <a:p>
            <a:pPr marL="360000">
              <a:lnSpc>
                <a:spcPts val="2400"/>
              </a:lnSpc>
            </a:pPr>
            <a:r>
              <a:rPr lang="zh-CN" altLang="en-US" dirty="0">
                <a:latin typeface="微软雅黑" pitchFamily="34" charset="-122"/>
                <a:ea typeface="微软雅黑" pitchFamily="34" charset="-122"/>
              </a:rPr>
              <a:t>关注城市可持续发展工程</a:t>
            </a:r>
            <a:r>
              <a:rPr lang="zh-CN" altLang="en-US" dirty="0" smtClean="0">
                <a:latin typeface="微软雅黑" pitchFamily="34" charset="-122"/>
                <a:ea typeface="微软雅黑" pitchFamily="34" charset="-122"/>
              </a:rPr>
              <a:t>领域、涉及</a:t>
            </a:r>
            <a:r>
              <a:rPr lang="zh-CN" altLang="en-US" dirty="0">
                <a:latin typeface="微软雅黑" pitchFamily="34" charset="-122"/>
                <a:ea typeface="微软雅黑" pitchFamily="34" charset="-122"/>
              </a:rPr>
              <a:t>集成创新</a:t>
            </a:r>
            <a:r>
              <a:rPr lang="zh-CN" altLang="en-US" dirty="0" smtClean="0">
                <a:latin typeface="微软雅黑" pitchFamily="34" charset="-122"/>
                <a:ea typeface="微软雅黑" pitchFamily="34" charset="-122"/>
              </a:rPr>
              <a:t>技术、相关</a:t>
            </a:r>
            <a:r>
              <a:rPr lang="zh-CN" altLang="en-US" dirty="0">
                <a:latin typeface="微软雅黑" pitchFamily="34" charset="-122"/>
                <a:ea typeface="微软雅黑" pitchFamily="34" charset="-122"/>
              </a:rPr>
              <a:t>建筑构件和能源</a:t>
            </a:r>
            <a:r>
              <a:rPr lang="zh-CN" altLang="en-US" dirty="0" smtClean="0">
                <a:latin typeface="微软雅黑" pitchFamily="34" charset="-122"/>
                <a:ea typeface="微软雅黑" pitchFamily="34" charset="-122"/>
              </a:rPr>
              <a:t>设备、建筑</a:t>
            </a:r>
            <a:r>
              <a:rPr lang="zh-CN" altLang="en-US" dirty="0">
                <a:latin typeface="微软雅黑" pitchFamily="34" charset="-122"/>
                <a:ea typeface="微软雅黑" pitchFamily="34" charset="-122"/>
              </a:rPr>
              <a:t>能源建模</a:t>
            </a:r>
            <a:r>
              <a:rPr lang="zh-CN" altLang="en-US" dirty="0" smtClean="0">
                <a:latin typeface="微软雅黑" pitchFamily="34" charset="-122"/>
                <a:ea typeface="微软雅黑" pitchFamily="34" charset="-122"/>
              </a:rPr>
              <a:t>工具、高效</a:t>
            </a:r>
            <a:r>
              <a:rPr lang="zh-CN" altLang="en-US" dirty="0">
                <a:latin typeface="微软雅黑" pitchFamily="34" charset="-122"/>
                <a:ea typeface="微软雅黑" pitchFamily="34" charset="-122"/>
              </a:rPr>
              <a:t>组合与</a:t>
            </a:r>
            <a:r>
              <a:rPr lang="zh-CN" altLang="en-US" dirty="0" smtClean="0">
                <a:latin typeface="微软雅黑" pitchFamily="34" charset="-122"/>
                <a:ea typeface="微软雅黑" pitchFamily="34" charset="-122"/>
              </a:rPr>
              <a:t>电力、经济</a:t>
            </a:r>
            <a:r>
              <a:rPr lang="zh-CN" altLang="en-US" dirty="0">
                <a:latin typeface="微软雅黑" pitchFamily="34" charset="-122"/>
                <a:ea typeface="微软雅黑" pitchFamily="34" charset="-122"/>
              </a:rPr>
              <a:t>高效的建筑专用储能</a:t>
            </a:r>
            <a:r>
              <a:rPr lang="zh-CN" altLang="en-US" dirty="0" smtClean="0">
                <a:latin typeface="微软雅黑" pitchFamily="34" charset="-122"/>
                <a:ea typeface="微软雅黑" pitchFamily="34" charset="-122"/>
              </a:rPr>
              <a:t>系统、以及</a:t>
            </a:r>
            <a:r>
              <a:rPr lang="zh-CN" altLang="en-US" dirty="0">
                <a:latin typeface="微软雅黑" pitchFamily="34" charset="-122"/>
                <a:ea typeface="微软雅黑" pitchFamily="34" charset="-122"/>
              </a:rPr>
              <a:t>建筑物内操作机械能系统的先进的优化控制和策略等。</a:t>
            </a:r>
            <a:endParaRPr lang="en-US" altLang="zh-CN" dirty="0">
              <a:latin typeface="微软雅黑" pitchFamily="34" charset="-122"/>
              <a:ea typeface="微软雅黑" pitchFamily="34" charset="-122"/>
            </a:endParaRPr>
          </a:p>
        </p:txBody>
      </p:sp>
      <p:sp>
        <p:nvSpPr>
          <p:cNvPr id="3" name="文本框 2">
            <a:extLst>
              <a:ext uri="{FF2B5EF4-FFF2-40B4-BE49-F238E27FC236}">
                <a16:creationId xmlns:a16="http://schemas.microsoft.com/office/drawing/2014/main" id="{362E6B6B-7D4D-4C38-91C2-232E5EE76CA8}"/>
              </a:ext>
            </a:extLst>
          </p:cNvPr>
          <p:cNvSpPr txBox="1"/>
          <p:nvPr/>
        </p:nvSpPr>
        <p:spPr>
          <a:xfrm>
            <a:off x="7380312" y="4293096"/>
            <a:ext cx="1440160"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2020</a:t>
            </a:r>
            <a:r>
              <a:rPr lang="zh-CN" altLang="en-US" dirty="0">
                <a:latin typeface="微软雅黑" panose="020B0503020204020204" pitchFamily="34" charset="-122"/>
                <a:ea typeface="微软雅黑" panose="020B0503020204020204" pitchFamily="34" charset="-122"/>
              </a:rPr>
              <a:t>年新刊</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p:nvPr/>
        </p:nvPicPr>
        <p:blipFill>
          <a:blip r:embed="rId3">
            <a:extLst>
              <a:ext uri="{28A0092B-C50C-407E-A947-70E740481C1C}">
                <a14:useLocalDpi xmlns:a14="http://schemas.microsoft.com/office/drawing/2010/main" val="0"/>
              </a:ext>
            </a:extLst>
          </a:blip>
          <a:stretch>
            <a:fillRect/>
          </a:stretch>
        </p:blipFill>
        <p:spPr>
          <a:xfrm>
            <a:off x="7236296" y="2070827"/>
            <a:ext cx="1584176" cy="2078253"/>
          </a:xfrm>
          <a:prstGeom prst="rect">
            <a:avLst/>
          </a:prstGeom>
          <a:ln>
            <a:noFill/>
          </a:ln>
          <a:effectLst>
            <a:outerShdw blurRad="190500" algn="tl" rotWithShape="0">
              <a:srgbClr val="000000">
                <a:alpha val="70000"/>
              </a:srgbClr>
            </a:outerShdw>
          </a:effectLst>
        </p:spPr>
      </p:pic>
      <p:sp>
        <p:nvSpPr>
          <p:cNvPr id="8" name="矩形 7"/>
          <p:cNvSpPr/>
          <p:nvPr/>
        </p:nvSpPr>
        <p:spPr>
          <a:xfrm>
            <a:off x="683568" y="5032363"/>
            <a:ext cx="8326295" cy="1508105"/>
          </a:xfrm>
          <a:prstGeom prst="rect">
            <a:avLst/>
          </a:prstGeom>
        </p:spPr>
        <p:txBody>
          <a:bodyPr wrap="square">
            <a:spAutoFit/>
          </a:bodyPr>
          <a:lstStyle/>
          <a:p>
            <a:pPr marL="285750" indent="-285750">
              <a:buFont typeface="Wingdings" panose="05000000000000000000" pitchFamily="2" charset="2"/>
              <a:buChar char="u"/>
            </a:pPr>
            <a:r>
              <a:rPr lang="zh-CN" altLang="en-US" sz="1600" b="1" dirty="0">
                <a:latin typeface="微软雅黑" pitchFamily="34" charset="-122"/>
                <a:ea typeface="微软雅黑" pitchFamily="34" charset="-122"/>
              </a:rPr>
              <a:t>访问网址：</a:t>
            </a:r>
            <a:endParaRPr lang="en-US" altLang="zh-CN" sz="1600" b="1" dirty="0">
              <a:latin typeface="微软雅黑" pitchFamily="34" charset="-122"/>
              <a:ea typeface="微软雅黑" pitchFamily="34" charset="-122"/>
            </a:endParaRPr>
          </a:p>
          <a:p>
            <a:r>
              <a:rPr lang="en-US" altLang="zh-CN" sz="1400" dirty="0">
                <a:latin typeface="微软雅黑" pitchFamily="34" charset="-122"/>
                <a:ea typeface="微软雅黑" pitchFamily="34" charset="-122"/>
                <a:hlinkClick r:id="rId4"/>
              </a:rPr>
              <a:t>https://asmedigitalcollection.asme.org/autonomousvehicles</a:t>
            </a:r>
            <a:endParaRPr lang="en-US" altLang="zh-CN" sz="1400" dirty="0">
              <a:latin typeface="微软雅黑" pitchFamily="34" charset="-122"/>
              <a:ea typeface="微软雅黑" pitchFamily="34" charset="-122"/>
            </a:endParaRPr>
          </a:p>
          <a:p>
            <a:endParaRPr lang="en-US" altLang="zh-CN" sz="1600" dirty="0">
              <a:latin typeface="微软雅黑" pitchFamily="34" charset="-122"/>
              <a:ea typeface="微软雅黑" pitchFamily="34" charset="-122"/>
            </a:endParaRPr>
          </a:p>
          <a:p>
            <a:pPr marL="285750" indent="-285750">
              <a:buFont typeface="Wingdings" panose="05000000000000000000" pitchFamily="2" charset="2"/>
              <a:buChar char="u"/>
            </a:pPr>
            <a:r>
              <a:rPr lang="zh-CN" altLang="en-US" sz="1600" dirty="0">
                <a:latin typeface="微软雅黑" pitchFamily="34" charset="-122"/>
                <a:ea typeface="微软雅黑" pitchFamily="34" charset="-122"/>
              </a:rPr>
              <a:t>投稿</a:t>
            </a:r>
            <a:r>
              <a:rPr lang="zh-CN" altLang="en-US" sz="1600" dirty="0" smtClean="0">
                <a:latin typeface="微软雅黑" pitchFamily="34" charset="-122"/>
                <a:ea typeface="微软雅黑" pitchFamily="34" charset="-122"/>
              </a:rPr>
              <a:t>入口</a:t>
            </a:r>
            <a:endParaRPr lang="en-US" altLang="zh-CN" sz="1600" dirty="0" smtClean="0">
              <a:latin typeface="微软雅黑" pitchFamily="34" charset="-122"/>
              <a:ea typeface="微软雅黑" pitchFamily="34" charset="-122"/>
            </a:endParaRPr>
          </a:p>
          <a:p>
            <a:r>
              <a:rPr lang="en-US" altLang="zh-CN" sz="1400" dirty="0" smtClean="0">
                <a:latin typeface="微软雅黑" pitchFamily="34" charset="-122"/>
                <a:ea typeface="微软雅黑" pitchFamily="34" charset="-122"/>
                <a:hlinkClick r:id="rId5"/>
              </a:rPr>
              <a:t>https</a:t>
            </a:r>
            <a:r>
              <a:rPr lang="en-US" altLang="zh-CN" sz="1400" dirty="0">
                <a:latin typeface="微软雅黑" pitchFamily="34" charset="-122"/>
                <a:ea typeface="微软雅黑" pitchFamily="34" charset="-122"/>
                <a:hlinkClick r:id="rId5"/>
              </a:rPr>
              <a:t>://journaltool.asme.org/home/JournalDescriptions.cfm?JournalID=37&amp;Journal=JAVS</a:t>
            </a:r>
            <a:endParaRPr lang="en-US" altLang="zh-CN" sz="1400" dirty="0">
              <a:latin typeface="微软雅黑" pitchFamily="34" charset="-122"/>
              <a:ea typeface="微软雅黑" pitchFamily="34" charset="-122"/>
            </a:endParaRPr>
          </a:p>
          <a:p>
            <a:endParaRPr lang="en-US" altLang="zh-CN" sz="1600" b="1" dirty="0">
              <a:latin typeface="微软雅黑" pitchFamily="34" charset="-122"/>
              <a:ea typeface="微软雅黑" pitchFamily="34" charset="-122"/>
            </a:endParaRPr>
          </a:p>
        </p:txBody>
      </p:sp>
      <p:sp>
        <p:nvSpPr>
          <p:cNvPr id="12" name="TextBox 11"/>
          <p:cNvSpPr txBox="1"/>
          <p:nvPr/>
        </p:nvSpPr>
        <p:spPr>
          <a:xfrm>
            <a:off x="755577" y="1990505"/>
            <a:ext cx="6336704" cy="3041858"/>
          </a:xfrm>
          <a:prstGeom prst="rect">
            <a:avLst/>
          </a:prstGeom>
          <a:noFill/>
        </p:spPr>
        <p:txBody>
          <a:bodyPr wrap="square" rtlCol="0">
            <a:spAutoFit/>
          </a:bodyPr>
          <a:lstStyle/>
          <a:p>
            <a:pPr marL="285750" indent="-285750">
              <a:lnSpc>
                <a:spcPts val="2300"/>
              </a:lnSpc>
              <a:buFont typeface="Wingdings" panose="05000000000000000000" pitchFamily="2" charset="2"/>
              <a:buChar char="u"/>
            </a:pPr>
            <a:r>
              <a:rPr lang="zh-CN" altLang="en-US" sz="1600" dirty="0">
                <a:latin typeface="微软雅黑" pitchFamily="34" charset="-122"/>
                <a:ea typeface="微软雅黑" pitchFamily="34" charset="-122"/>
              </a:rPr>
              <a:t>本刊的重点是自动驾驶车辆的</a:t>
            </a:r>
            <a:r>
              <a:rPr lang="zh-CN" altLang="en-US" sz="1600" dirty="0" smtClean="0">
                <a:latin typeface="微软雅黑" pitchFamily="34" charset="-122"/>
                <a:ea typeface="微软雅黑" pitchFamily="34" charset="-122"/>
              </a:rPr>
              <a:t>系统建模、仿真</a:t>
            </a:r>
            <a:r>
              <a:rPr lang="zh-CN" altLang="en-US" sz="1600" dirty="0">
                <a:latin typeface="微软雅黑" pitchFamily="34" charset="-122"/>
                <a:ea typeface="微软雅黑" pitchFamily="34" charset="-122"/>
              </a:rPr>
              <a:t>和设计。</a:t>
            </a:r>
            <a:endParaRPr lang="en-US" altLang="zh-CN" sz="1600" b="1" dirty="0">
              <a:latin typeface="微软雅黑" pitchFamily="34" charset="-122"/>
              <a:ea typeface="微软雅黑" pitchFamily="34" charset="-122"/>
            </a:endParaRPr>
          </a:p>
          <a:p>
            <a:pPr marL="285750" indent="-285750">
              <a:lnSpc>
                <a:spcPts val="2300"/>
              </a:lnSpc>
              <a:buFont typeface="Wingdings" panose="05000000000000000000" pitchFamily="2" charset="2"/>
              <a:buChar char="u"/>
            </a:pPr>
            <a:r>
              <a:rPr lang="zh-CN" altLang="en-US" sz="1600" b="1" dirty="0">
                <a:latin typeface="微软雅黑" pitchFamily="34" charset="-122"/>
                <a:ea typeface="微软雅黑" pitchFamily="34" charset="-122"/>
              </a:rPr>
              <a:t>应用领域：</a:t>
            </a:r>
            <a:endParaRPr lang="en-US" altLang="zh-CN" sz="1600" b="1" dirty="0">
              <a:latin typeface="微软雅黑" pitchFamily="34" charset="-122"/>
              <a:ea typeface="微软雅黑" pitchFamily="34" charset="-122"/>
            </a:endParaRPr>
          </a:p>
          <a:p>
            <a:pPr>
              <a:lnSpc>
                <a:spcPts val="2300"/>
              </a:lnSpc>
            </a:pPr>
            <a:r>
              <a:rPr lang="zh-CN" altLang="en-US" sz="1600" dirty="0">
                <a:latin typeface="微软雅黑" pitchFamily="34" charset="-122"/>
                <a:ea typeface="微软雅黑" pitchFamily="34" charset="-122"/>
              </a:rPr>
              <a:t>人工智能和机器学习应用于自动驾驶汽车；人工智能模仿人类智能进行自我</a:t>
            </a:r>
            <a:r>
              <a:rPr lang="zh-CN" altLang="en-US" sz="1600" dirty="0" smtClean="0">
                <a:latin typeface="微软雅黑" pitchFamily="34" charset="-122"/>
                <a:ea typeface="微软雅黑" pitchFamily="34" charset="-122"/>
              </a:rPr>
              <a:t>操作、共享</a:t>
            </a:r>
            <a:r>
              <a:rPr lang="zh-CN" altLang="en-US" sz="1600" dirty="0">
                <a:latin typeface="微软雅黑" pitchFamily="34" charset="-122"/>
                <a:ea typeface="微软雅黑" pitchFamily="34" charset="-122"/>
              </a:rPr>
              <a:t>心智和协作的多物理环境模型；用于自主</a:t>
            </a:r>
            <a:r>
              <a:rPr lang="zh-CN" altLang="en-US" sz="1600" dirty="0" smtClean="0">
                <a:latin typeface="微软雅黑" pitchFamily="34" charset="-122"/>
                <a:ea typeface="微软雅黑" pitchFamily="34" charset="-122"/>
              </a:rPr>
              <a:t>操作、规划、全球定位、导航</a:t>
            </a:r>
            <a:r>
              <a:rPr lang="zh-CN" altLang="en-US" sz="1600" dirty="0">
                <a:latin typeface="微软雅黑" pitchFamily="34" charset="-122"/>
                <a:ea typeface="微软雅黑" pitchFamily="34" charset="-122"/>
              </a:rPr>
              <a:t>和</a:t>
            </a:r>
            <a:r>
              <a:rPr lang="zh-CN" altLang="en-US" sz="1600" dirty="0" smtClean="0">
                <a:latin typeface="微软雅黑" pitchFamily="34" charset="-122"/>
                <a:ea typeface="微软雅黑" pitchFamily="34" charset="-122"/>
              </a:rPr>
              <a:t>定位、决策、控制</a:t>
            </a:r>
            <a:r>
              <a:rPr lang="zh-CN" altLang="en-US" sz="1600" dirty="0">
                <a:latin typeface="微软雅黑" pitchFamily="34" charset="-122"/>
                <a:ea typeface="微软雅黑" pitchFamily="34" charset="-122"/>
              </a:rPr>
              <a:t>和观察的智能感知和认知架构；</a:t>
            </a:r>
            <a:r>
              <a:rPr lang="zh-CN" altLang="en-US" sz="1600" dirty="0" smtClean="0">
                <a:latin typeface="微软雅黑" pitchFamily="34" charset="-122"/>
                <a:ea typeface="微软雅黑" pitchFamily="34" charset="-122"/>
              </a:rPr>
              <a:t>建模、仿真</a:t>
            </a:r>
            <a:r>
              <a:rPr lang="zh-CN" altLang="en-US" sz="1600" dirty="0">
                <a:latin typeface="微软雅黑" pitchFamily="34" charset="-122"/>
                <a:ea typeface="微软雅黑" pitchFamily="34" charset="-122"/>
              </a:rPr>
              <a:t>和设计自动驾驶汽车</a:t>
            </a:r>
            <a:r>
              <a:rPr lang="zh-CN" altLang="en-US" sz="1600" dirty="0" smtClean="0">
                <a:latin typeface="微软雅黑" pitchFamily="34" charset="-122"/>
                <a:ea typeface="微软雅黑" pitchFamily="34" charset="-122"/>
              </a:rPr>
              <a:t>系统、以</a:t>
            </a:r>
            <a:r>
              <a:rPr lang="zh-CN" altLang="en-US" sz="1600" dirty="0">
                <a:latin typeface="微软雅黑" pitchFamily="34" charset="-122"/>
                <a:ea typeface="微软雅黑" pitchFamily="34" charset="-122"/>
              </a:rPr>
              <a:t>实现不同级别的自动驾驶；</a:t>
            </a:r>
            <a:r>
              <a:rPr lang="en-US" altLang="zh-CN" sz="1600" dirty="0">
                <a:latin typeface="微软雅黑" pitchFamily="34" charset="-122"/>
                <a:ea typeface="微软雅黑" pitchFamily="34" charset="-122"/>
              </a:rPr>
              <a:t>Vehicle-to-X </a:t>
            </a:r>
            <a:r>
              <a:rPr lang="zh-CN" altLang="en-US" sz="1600" dirty="0">
                <a:latin typeface="微软雅黑" pitchFamily="34" charset="-122"/>
                <a:ea typeface="微软雅黑" pitchFamily="34" charset="-122"/>
              </a:rPr>
              <a:t>交互；操作员与车辆的交互；主动有效载荷模型；自主车辆模拟和设计中的输入</a:t>
            </a:r>
            <a:r>
              <a:rPr lang="en-US" altLang="zh-CN" sz="1600" dirty="0">
                <a:latin typeface="微软雅黑" pitchFamily="34" charset="-122"/>
                <a:ea typeface="微软雅黑" pitchFamily="34" charset="-122"/>
              </a:rPr>
              <a:t>/</a:t>
            </a:r>
            <a:r>
              <a:rPr lang="zh-CN" altLang="en-US" sz="1600" dirty="0">
                <a:latin typeface="微软雅黑" pitchFamily="34" charset="-122"/>
                <a:ea typeface="微软雅黑" pitchFamily="34" charset="-122"/>
              </a:rPr>
              <a:t>输出和环境模型；包括但不限于</a:t>
            </a:r>
            <a:r>
              <a:rPr lang="zh-CN" altLang="en-US" sz="1600" dirty="0" smtClean="0">
                <a:latin typeface="微软雅黑" pitchFamily="34" charset="-122"/>
                <a:ea typeface="微软雅黑" pitchFamily="34" charset="-122"/>
              </a:rPr>
              <a:t>货物运输、建筑</a:t>
            </a:r>
            <a:r>
              <a:rPr lang="zh-CN" altLang="en-US" sz="1600" dirty="0">
                <a:latin typeface="微软雅黑" pitchFamily="34" charset="-122"/>
                <a:ea typeface="微软雅黑" pitchFamily="34" charset="-122"/>
              </a:rPr>
              <a:t>和</a:t>
            </a:r>
            <a:r>
              <a:rPr lang="zh-CN" altLang="en-US" sz="1600" dirty="0" smtClean="0">
                <a:latin typeface="微软雅黑" pitchFamily="34" charset="-122"/>
                <a:ea typeface="微软雅黑" pitchFamily="34" charset="-122"/>
              </a:rPr>
              <a:t>林业、农业、科学研究、调查</a:t>
            </a:r>
            <a:r>
              <a:rPr lang="zh-CN" altLang="en-US" sz="1600" dirty="0">
                <a:latin typeface="微软雅黑" pitchFamily="34" charset="-122"/>
                <a:ea typeface="微软雅黑" pitchFamily="34" charset="-122"/>
              </a:rPr>
              <a:t>地下空气和</a:t>
            </a:r>
            <a:r>
              <a:rPr lang="zh-CN" altLang="en-US" sz="1600" dirty="0" smtClean="0">
                <a:latin typeface="微软雅黑" pitchFamily="34" charset="-122"/>
                <a:ea typeface="微软雅黑" pitchFamily="34" charset="-122"/>
              </a:rPr>
              <a:t>水、其他</a:t>
            </a:r>
            <a:r>
              <a:rPr lang="zh-CN" altLang="en-US" sz="1600" dirty="0">
                <a:latin typeface="微软雅黑" pitchFamily="34" charset="-122"/>
                <a:ea typeface="微软雅黑" pitchFamily="34" charset="-122"/>
              </a:rPr>
              <a:t>行星的</a:t>
            </a:r>
            <a:r>
              <a:rPr lang="zh-CN" altLang="en-US" sz="1600" dirty="0" smtClean="0">
                <a:latin typeface="微软雅黑" pitchFamily="34" charset="-122"/>
                <a:ea typeface="微软雅黑" pitchFamily="34" charset="-122"/>
              </a:rPr>
              <a:t>勘探、基础</a:t>
            </a:r>
            <a:r>
              <a:rPr lang="zh-CN" altLang="en-US" sz="1600" dirty="0">
                <a:latin typeface="微软雅黑" pitchFamily="34" charset="-122"/>
                <a:ea typeface="微软雅黑" pitchFamily="34" charset="-122"/>
              </a:rPr>
              <a:t>设施</a:t>
            </a:r>
            <a:r>
              <a:rPr lang="zh-CN" altLang="en-US" sz="1600" dirty="0" smtClean="0">
                <a:latin typeface="微软雅黑" pitchFamily="34" charset="-122"/>
                <a:ea typeface="微软雅黑" pitchFamily="34" charset="-122"/>
              </a:rPr>
              <a:t>检测、监视</a:t>
            </a:r>
            <a:r>
              <a:rPr lang="zh-CN" altLang="en-US" sz="1600" dirty="0">
                <a:latin typeface="微软雅黑" pitchFamily="34" charset="-122"/>
                <a:ea typeface="微软雅黑" pitchFamily="34" charset="-122"/>
              </a:rPr>
              <a:t>和军事等</a:t>
            </a:r>
            <a:r>
              <a:rPr lang="zh-CN" altLang="en-US" sz="1600" dirty="0" smtClean="0">
                <a:latin typeface="微软雅黑" pitchFamily="34" charset="-122"/>
                <a:ea typeface="微软雅黑" pitchFamily="34" charset="-122"/>
              </a:rPr>
              <a:t>。</a:t>
            </a:r>
            <a:endParaRPr lang="en-US" altLang="zh-CN" sz="1600" dirty="0">
              <a:latin typeface="微软雅黑" pitchFamily="34" charset="-122"/>
              <a:ea typeface="微软雅黑" pitchFamily="34" charset="-122"/>
            </a:endParaRPr>
          </a:p>
        </p:txBody>
      </p:sp>
      <p:sp>
        <p:nvSpPr>
          <p:cNvPr id="11" name="矩形 10"/>
          <p:cNvSpPr>
            <a:spLocks noChangeArrowheads="1"/>
          </p:cNvSpPr>
          <p:nvPr/>
        </p:nvSpPr>
        <p:spPr bwMode="auto">
          <a:xfrm>
            <a:off x="755576" y="1344174"/>
            <a:ext cx="6550724" cy="646331"/>
          </a:xfrm>
          <a:prstGeom prst="rect">
            <a:avLst/>
          </a:prstGeom>
          <a:noFill/>
          <a:ln w="9525">
            <a:noFill/>
            <a:miter lim="800000"/>
            <a:headEnd/>
            <a:tailEnd/>
          </a:ln>
        </p:spPr>
        <p:txBody>
          <a:bodyPr wrap="square">
            <a:spAutoFit/>
          </a:bodyPr>
          <a:lstStyle/>
          <a:p>
            <a:pPr>
              <a:buFont typeface="Wingdings" pitchFamily="2" charset="2"/>
              <a:buChar char="p"/>
            </a:pPr>
            <a:r>
              <a:rPr lang="en-US" altLang="zh-CN" sz="1600" b="1" dirty="0">
                <a:latin typeface="微软雅黑" pitchFamily="34" charset="-122"/>
                <a:ea typeface="微软雅黑" pitchFamily="34" charset="-122"/>
              </a:rPr>
              <a:t>  </a:t>
            </a:r>
            <a:r>
              <a:rPr lang="en-US" altLang="zh-CN" b="1" dirty="0">
                <a:latin typeface="微软雅黑" pitchFamily="34" charset="-122"/>
                <a:ea typeface="微软雅黑" pitchFamily="34" charset="-122"/>
              </a:rPr>
              <a:t>Journal of Autonomous Vehicles and </a:t>
            </a:r>
            <a:r>
              <a:rPr lang="en-US" altLang="zh-CN" b="1" dirty="0" smtClean="0">
                <a:latin typeface="微软雅黑" pitchFamily="34" charset="-122"/>
                <a:ea typeface="微软雅黑" pitchFamily="34" charset="-122"/>
              </a:rPr>
              <a:t>Systems</a:t>
            </a:r>
            <a:endParaRPr lang="en-US" altLang="zh-CN" b="1" dirty="0">
              <a:latin typeface="微软雅黑" pitchFamily="34" charset="-122"/>
              <a:ea typeface="微软雅黑" pitchFamily="34" charset="-122"/>
            </a:endParaRPr>
          </a:p>
          <a:p>
            <a:r>
              <a:rPr lang="en-US" altLang="zh-CN" b="1" dirty="0">
                <a:latin typeface="微软雅黑" pitchFamily="34" charset="-122"/>
                <a:ea typeface="微软雅黑" pitchFamily="34" charset="-122"/>
              </a:rPr>
              <a:t>   《</a:t>
            </a:r>
            <a:r>
              <a:rPr lang="zh-CN" altLang="en-US" b="1" dirty="0">
                <a:latin typeface="微软雅黑" pitchFamily="34" charset="-122"/>
                <a:ea typeface="微软雅黑" pitchFamily="34" charset="-122"/>
              </a:rPr>
              <a:t>自动驾驶车辆和系统期刊</a:t>
            </a:r>
            <a:r>
              <a:rPr lang="en-US" altLang="zh-CN" b="1" dirty="0">
                <a:latin typeface="微软雅黑" pitchFamily="34" charset="-122"/>
                <a:ea typeface="微软雅黑" pitchFamily="34" charset="-122"/>
              </a:rPr>
              <a:t>》</a:t>
            </a:r>
            <a:r>
              <a:rPr lang="zh-CN" altLang="en-US" b="1" dirty="0">
                <a:latin typeface="微软雅黑" pitchFamily="34" charset="-122"/>
                <a:ea typeface="微软雅黑" pitchFamily="34" charset="-122"/>
              </a:rPr>
              <a:t>               </a:t>
            </a:r>
            <a:r>
              <a:rPr lang="zh-CN" altLang="en-US" sz="1600" dirty="0">
                <a:latin typeface="Calibri" pitchFamily="34" charset="0"/>
              </a:rPr>
              <a:t>  </a:t>
            </a:r>
            <a:r>
              <a:rPr lang="en-US" altLang="zh-CN" sz="1600" dirty="0">
                <a:latin typeface="微软雅黑" pitchFamily="34" charset="-122"/>
                <a:ea typeface="微软雅黑" pitchFamily="34" charset="-122"/>
              </a:rPr>
              <a:t> </a:t>
            </a:r>
            <a:r>
              <a:rPr lang="zh-CN" altLang="en-US" dirty="0">
                <a:latin typeface="Calibri" pitchFamily="34" charset="0"/>
              </a:rPr>
              <a:t>                       </a:t>
            </a:r>
            <a:endParaRPr lang="en-US" altLang="zh-CN" b="1" dirty="0">
              <a:latin typeface="微软雅黑" pitchFamily="34" charset="-122"/>
              <a:ea typeface="微软雅黑" pitchFamily="34" charset="-122"/>
            </a:endParaRPr>
          </a:p>
        </p:txBody>
      </p:sp>
      <p:sp>
        <p:nvSpPr>
          <p:cNvPr id="7" name="文本框 6">
            <a:extLst>
              <a:ext uri="{FF2B5EF4-FFF2-40B4-BE49-F238E27FC236}">
                <a16:creationId xmlns:a16="http://schemas.microsoft.com/office/drawing/2014/main" id="{89D1B261-4EDB-435C-9135-E6B8E22B8D5D}"/>
              </a:ext>
            </a:extLst>
          </p:cNvPr>
          <p:cNvSpPr txBox="1"/>
          <p:nvPr/>
        </p:nvSpPr>
        <p:spPr>
          <a:xfrm>
            <a:off x="7310257" y="4365104"/>
            <a:ext cx="1440160"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2021</a:t>
            </a:r>
            <a:r>
              <a:rPr lang="zh-CN" altLang="en-US" dirty="0">
                <a:latin typeface="微软雅黑" panose="020B0503020204020204" pitchFamily="34" charset="-122"/>
                <a:ea typeface="微软雅黑" panose="020B0503020204020204" pitchFamily="34" charset="-122"/>
              </a:rPr>
              <a:t>年新刊</a:t>
            </a:r>
          </a:p>
        </p:txBody>
      </p:sp>
    </p:spTree>
    <p:extLst>
      <p:ext uri="{BB962C8B-B14F-4D97-AF65-F5344CB8AC3E}">
        <p14:creationId xmlns:p14="http://schemas.microsoft.com/office/powerpoint/2010/main" val="173658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p:nvPr/>
        </p:nvPicPr>
        <p:blipFill>
          <a:blip r:embed="rId3">
            <a:extLst>
              <a:ext uri="{28A0092B-C50C-407E-A947-70E740481C1C}">
                <a14:useLocalDpi xmlns:a14="http://schemas.microsoft.com/office/drawing/2010/main" val="0"/>
              </a:ext>
            </a:extLst>
          </a:blip>
          <a:stretch>
            <a:fillRect/>
          </a:stretch>
        </p:blipFill>
        <p:spPr>
          <a:xfrm>
            <a:off x="7020272" y="1916832"/>
            <a:ext cx="1728192" cy="2160240"/>
          </a:xfrm>
          <a:prstGeom prst="rect">
            <a:avLst/>
          </a:prstGeom>
          <a:ln>
            <a:noFill/>
          </a:ln>
          <a:effectLst>
            <a:outerShdw blurRad="190500" algn="tl" rotWithShape="0">
              <a:srgbClr val="000000">
                <a:alpha val="70000"/>
              </a:srgbClr>
            </a:outerShdw>
          </a:effectLst>
        </p:spPr>
      </p:pic>
      <p:sp>
        <p:nvSpPr>
          <p:cNvPr id="8" name="矩形 7"/>
          <p:cNvSpPr/>
          <p:nvPr/>
        </p:nvSpPr>
        <p:spPr>
          <a:xfrm>
            <a:off x="844053" y="4941168"/>
            <a:ext cx="8572528" cy="1323439"/>
          </a:xfrm>
          <a:prstGeom prst="rect">
            <a:avLst/>
          </a:prstGeom>
        </p:spPr>
        <p:txBody>
          <a:bodyPr wrap="square">
            <a:spAutoFit/>
          </a:bodyPr>
          <a:lstStyle/>
          <a:p>
            <a:pPr marL="285750" indent="-285750">
              <a:buFont typeface="Wingdings" panose="05000000000000000000" pitchFamily="2" charset="2"/>
              <a:buChar char="u"/>
            </a:pPr>
            <a:r>
              <a:rPr lang="zh-CN" altLang="en-US" sz="1600" b="1" dirty="0">
                <a:latin typeface="微软雅黑" pitchFamily="34" charset="-122"/>
                <a:ea typeface="微软雅黑" pitchFamily="34" charset="-122"/>
              </a:rPr>
              <a:t>访问网址：</a:t>
            </a:r>
            <a:endParaRPr lang="en-US" altLang="zh-CN" sz="1600" dirty="0">
              <a:latin typeface="微软雅黑" pitchFamily="34" charset="-122"/>
              <a:ea typeface="微软雅黑" pitchFamily="34" charset="-122"/>
            </a:endParaRPr>
          </a:p>
          <a:p>
            <a:r>
              <a:rPr lang="en-US" altLang="zh-CN" sz="1400" dirty="0">
                <a:latin typeface="微软雅黑" pitchFamily="34" charset="-122"/>
                <a:ea typeface="微软雅黑" pitchFamily="34" charset="-122"/>
                <a:hlinkClick r:id="rId4"/>
              </a:rPr>
              <a:t>https://asmedigitalcollection.asme.org/lettersdynsys</a:t>
            </a:r>
            <a:endParaRPr lang="en-US" altLang="zh-CN" sz="1400" dirty="0">
              <a:latin typeface="微软雅黑" pitchFamily="34" charset="-122"/>
              <a:ea typeface="微软雅黑" pitchFamily="34" charset="-122"/>
            </a:endParaRPr>
          </a:p>
          <a:p>
            <a:endParaRPr lang="en-US" altLang="zh-CN" sz="1600" dirty="0">
              <a:latin typeface="微软雅黑" pitchFamily="34" charset="-122"/>
              <a:ea typeface="微软雅黑" pitchFamily="34" charset="-122"/>
            </a:endParaRPr>
          </a:p>
          <a:p>
            <a:pPr marL="285750" indent="-285750">
              <a:buFont typeface="Wingdings" panose="05000000000000000000" pitchFamily="2" charset="2"/>
              <a:buChar char="u"/>
            </a:pPr>
            <a:r>
              <a:rPr lang="zh-CN" altLang="en-US" sz="1600" b="1" dirty="0">
                <a:latin typeface="微软雅黑" pitchFamily="34" charset="-122"/>
                <a:ea typeface="微软雅黑" pitchFamily="34" charset="-122"/>
              </a:rPr>
              <a:t>投稿入口：</a:t>
            </a:r>
            <a:endParaRPr lang="en-US" altLang="zh-CN" sz="1600" b="1" dirty="0">
              <a:latin typeface="微软雅黑" pitchFamily="34" charset="-122"/>
              <a:ea typeface="微软雅黑" pitchFamily="34" charset="-122"/>
            </a:endParaRPr>
          </a:p>
          <a:p>
            <a:r>
              <a:rPr lang="en-US" altLang="zh-CN" sz="1600" dirty="0">
                <a:hlinkClick r:id="rId5"/>
              </a:rPr>
              <a:t>https://journaltool.asme.org/home/JournalDescriptions.cfm?JournalID=35&amp;Journal=ALDSC</a:t>
            </a:r>
            <a:endParaRPr lang="zh-CN" altLang="en-US" sz="1500" dirty="0">
              <a:solidFill>
                <a:srgbClr val="00B0F0"/>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2" name="TextBox 11"/>
          <p:cNvSpPr txBox="1"/>
          <p:nvPr/>
        </p:nvSpPr>
        <p:spPr>
          <a:xfrm>
            <a:off x="827584" y="2204864"/>
            <a:ext cx="6048672" cy="2657138"/>
          </a:xfrm>
          <a:prstGeom prst="rect">
            <a:avLst/>
          </a:prstGeom>
          <a:noFill/>
        </p:spPr>
        <p:txBody>
          <a:bodyPr wrap="square" rtlCol="0">
            <a:spAutoFit/>
          </a:bodyPr>
          <a:lstStyle/>
          <a:p>
            <a:pPr marL="285750" indent="-285750">
              <a:lnSpc>
                <a:spcPts val="2500"/>
              </a:lnSpc>
              <a:buFont typeface="Wingdings" panose="05000000000000000000" pitchFamily="2" charset="2"/>
              <a:buChar char="u"/>
            </a:pPr>
            <a:r>
              <a:rPr lang="zh-CN" altLang="en-US" sz="1600" dirty="0">
                <a:latin typeface="微软雅黑" pitchFamily="34" charset="-122"/>
                <a:ea typeface="微软雅黑" pitchFamily="34" charset="-122"/>
              </a:rPr>
              <a:t>本刊提供来自动力学和控制领域的高</a:t>
            </a:r>
            <a:r>
              <a:rPr lang="zh-CN" altLang="en-US" sz="1600" dirty="0" smtClean="0">
                <a:latin typeface="微软雅黑" pitchFamily="34" charset="-122"/>
                <a:ea typeface="微软雅黑" pitchFamily="34" charset="-122"/>
              </a:rPr>
              <a:t>质量、前沿</a:t>
            </a:r>
            <a:r>
              <a:rPr lang="zh-CN" altLang="en-US" sz="1600" dirty="0">
                <a:latin typeface="微软雅黑" pitchFamily="34" charset="-122"/>
                <a:ea typeface="微软雅黑" pitchFamily="34" charset="-122"/>
              </a:rPr>
              <a:t>的一些理论或应用课题，并将发表动态系统和控制研究领域的最新技术，重点关注动态系统和控制领域相关主题</a:t>
            </a:r>
            <a:r>
              <a:rPr lang="zh-CN" altLang="en-US" sz="1600" dirty="0" smtClean="0">
                <a:latin typeface="微软雅黑" pitchFamily="34" charset="-122"/>
                <a:ea typeface="微软雅黑" pitchFamily="34" charset="-122"/>
              </a:rPr>
              <a:t>。</a:t>
            </a:r>
            <a:endParaRPr lang="en-US" altLang="zh-CN" sz="1600" dirty="0" smtClean="0">
              <a:latin typeface="微软雅黑" pitchFamily="34" charset="-122"/>
              <a:ea typeface="微软雅黑" pitchFamily="34" charset="-122"/>
            </a:endParaRPr>
          </a:p>
          <a:p>
            <a:pPr>
              <a:lnSpc>
                <a:spcPts val="2500"/>
              </a:lnSpc>
            </a:pPr>
            <a:endParaRPr lang="en-US" altLang="zh-CN" sz="1600" dirty="0">
              <a:latin typeface="微软雅黑" pitchFamily="34" charset="-122"/>
              <a:ea typeface="微软雅黑" pitchFamily="34" charset="-122"/>
            </a:endParaRPr>
          </a:p>
          <a:p>
            <a:pPr marL="285750" indent="-285750">
              <a:lnSpc>
                <a:spcPts val="2500"/>
              </a:lnSpc>
              <a:buFont typeface="Wingdings" panose="05000000000000000000" pitchFamily="2" charset="2"/>
              <a:buChar char="u"/>
            </a:pPr>
            <a:r>
              <a:rPr lang="zh-CN" altLang="en-US" sz="1600" b="1" dirty="0">
                <a:latin typeface="微软雅黑" pitchFamily="34" charset="-122"/>
                <a:ea typeface="微软雅黑" pitchFamily="34" charset="-122"/>
              </a:rPr>
              <a:t>应用领域：</a:t>
            </a:r>
            <a:r>
              <a:rPr lang="zh-CN" altLang="en-US" sz="1600" dirty="0">
                <a:latin typeface="微软雅黑" pitchFamily="34" charset="-122"/>
                <a:ea typeface="微软雅黑" pitchFamily="34" charset="-122"/>
              </a:rPr>
              <a:t>汽车</a:t>
            </a:r>
            <a:r>
              <a:rPr lang="zh-CN" altLang="en-US" sz="1600" dirty="0" smtClean="0">
                <a:latin typeface="微软雅黑" pitchFamily="34" charset="-122"/>
                <a:ea typeface="微软雅黑" pitchFamily="34" charset="-122"/>
              </a:rPr>
              <a:t>系统、生物医学工程、动力系统</a:t>
            </a:r>
            <a:r>
              <a:rPr lang="zh-CN" altLang="en-US" sz="1600" dirty="0">
                <a:latin typeface="微软雅黑" pitchFamily="34" charset="-122"/>
                <a:ea typeface="微软雅黑" pitchFamily="34" charset="-122"/>
              </a:rPr>
              <a:t>与</a:t>
            </a:r>
            <a:r>
              <a:rPr lang="zh-CN" altLang="en-US" sz="1600" dirty="0" smtClean="0">
                <a:latin typeface="微软雅黑" pitchFamily="34" charset="-122"/>
                <a:ea typeface="微软雅黑" pitchFamily="34" charset="-122"/>
              </a:rPr>
              <a:t>控制、能源、环境工程、内燃机、制造</a:t>
            </a:r>
            <a:r>
              <a:rPr lang="zh-CN" altLang="en-US" sz="1600" dirty="0">
                <a:latin typeface="微软雅黑" pitchFamily="34" charset="-122"/>
                <a:ea typeface="微软雅黑" pitchFamily="34" charset="-122"/>
              </a:rPr>
              <a:t>与</a:t>
            </a:r>
            <a:r>
              <a:rPr lang="zh-CN" altLang="en-US" sz="1600" dirty="0" smtClean="0">
                <a:latin typeface="微软雅黑" pitchFamily="34" charset="-122"/>
                <a:ea typeface="微软雅黑" pitchFamily="34" charset="-122"/>
              </a:rPr>
              <a:t>加工、纳米技术、噪声控制</a:t>
            </a:r>
            <a:r>
              <a:rPr lang="zh-CN" altLang="en-US" sz="1600" dirty="0">
                <a:latin typeface="微软雅黑" pitchFamily="34" charset="-122"/>
                <a:ea typeface="微软雅黑" pitchFamily="34" charset="-122"/>
              </a:rPr>
              <a:t>与</a:t>
            </a:r>
            <a:r>
              <a:rPr lang="zh-CN" altLang="en-US" sz="1600" dirty="0" smtClean="0">
                <a:latin typeface="微软雅黑" pitchFamily="34" charset="-122"/>
                <a:ea typeface="微软雅黑" pitchFamily="34" charset="-122"/>
              </a:rPr>
              <a:t>声学、海洋、近海</a:t>
            </a:r>
            <a:r>
              <a:rPr lang="zh-CN" altLang="en-US" sz="1600" dirty="0">
                <a:latin typeface="微软雅黑" pitchFamily="34" charset="-122"/>
                <a:ea typeface="微软雅黑" pitchFamily="34" charset="-122"/>
              </a:rPr>
              <a:t>与北极</a:t>
            </a:r>
            <a:r>
              <a:rPr lang="zh-CN" altLang="en-US" sz="1600" dirty="0" smtClean="0">
                <a:latin typeface="微软雅黑" pitchFamily="34" charset="-122"/>
                <a:ea typeface="微软雅黑" pitchFamily="34" charset="-122"/>
              </a:rPr>
              <a:t>工程、可再生能源、机器人</a:t>
            </a:r>
            <a:r>
              <a:rPr lang="zh-CN" altLang="en-US" sz="1600" dirty="0">
                <a:latin typeface="微软雅黑" pitchFamily="34" charset="-122"/>
                <a:ea typeface="微软雅黑" pitchFamily="34" charset="-122"/>
              </a:rPr>
              <a:t>与机电</a:t>
            </a:r>
            <a:r>
              <a:rPr lang="zh-CN" altLang="en-US" sz="1600" dirty="0" smtClean="0">
                <a:latin typeface="微软雅黑" pitchFamily="34" charset="-122"/>
                <a:ea typeface="微软雅黑" pitchFamily="34" charset="-122"/>
              </a:rPr>
              <a:t>一体化、交通</a:t>
            </a:r>
            <a:r>
              <a:rPr lang="zh-CN" altLang="en-US" sz="1600" dirty="0">
                <a:latin typeface="微软雅黑" pitchFamily="34" charset="-122"/>
                <a:ea typeface="微软雅黑" pitchFamily="34" charset="-122"/>
              </a:rPr>
              <a:t>运输。</a:t>
            </a:r>
          </a:p>
        </p:txBody>
      </p:sp>
      <p:sp>
        <p:nvSpPr>
          <p:cNvPr id="11" name="矩形 10"/>
          <p:cNvSpPr>
            <a:spLocks noChangeArrowheads="1"/>
          </p:cNvSpPr>
          <p:nvPr/>
        </p:nvSpPr>
        <p:spPr bwMode="auto">
          <a:xfrm>
            <a:off x="827584" y="1361395"/>
            <a:ext cx="6558617" cy="646331"/>
          </a:xfrm>
          <a:prstGeom prst="rect">
            <a:avLst/>
          </a:prstGeom>
          <a:noFill/>
          <a:ln w="9525">
            <a:noFill/>
            <a:miter lim="800000"/>
            <a:headEnd/>
            <a:tailEnd/>
          </a:ln>
        </p:spPr>
        <p:txBody>
          <a:bodyPr wrap="square">
            <a:spAutoFit/>
          </a:bodyPr>
          <a:lstStyle/>
          <a:p>
            <a:pPr>
              <a:buFont typeface="Wingdings" pitchFamily="2" charset="2"/>
              <a:buChar char="p"/>
            </a:pPr>
            <a:r>
              <a:rPr lang="en-US" altLang="zh-CN" b="1" dirty="0">
                <a:latin typeface="微软雅黑" pitchFamily="34" charset="-122"/>
                <a:ea typeface="微软雅黑" pitchFamily="34" charset="-122"/>
              </a:rPr>
              <a:t>  ASME Letters in Dynamic Systems and Control</a:t>
            </a:r>
          </a:p>
          <a:p>
            <a:r>
              <a:rPr lang="en-US" altLang="zh-CN" b="1" dirty="0">
                <a:latin typeface="微软雅黑" pitchFamily="34" charset="-122"/>
                <a:ea typeface="微软雅黑" pitchFamily="34" charset="-122"/>
              </a:rPr>
              <a:t>   《ASME </a:t>
            </a:r>
            <a:r>
              <a:rPr lang="zh-CN" altLang="en-US" b="1" dirty="0">
                <a:latin typeface="微软雅黑" pitchFamily="34" charset="-122"/>
                <a:ea typeface="微软雅黑" pitchFamily="34" charset="-122"/>
              </a:rPr>
              <a:t>动态系统与控制快报</a:t>
            </a:r>
            <a:r>
              <a:rPr lang="en-US" altLang="zh-CN" b="1" dirty="0">
                <a:latin typeface="微软雅黑" pitchFamily="34" charset="-122"/>
                <a:ea typeface="微软雅黑" pitchFamily="34" charset="-122"/>
              </a:rPr>
              <a:t>》</a:t>
            </a:r>
            <a:r>
              <a:rPr lang="zh-CN" altLang="en-US" b="1" dirty="0">
                <a:latin typeface="微软雅黑" pitchFamily="34" charset="-122"/>
                <a:ea typeface="微软雅黑" pitchFamily="34" charset="-122"/>
              </a:rPr>
              <a:t>           </a:t>
            </a:r>
            <a:r>
              <a:rPr lang="zh-CN" altLang="en-US" sz="1600" dirty="0">
                <a:latin typeface="Calibri" pitchFamily="34" charset="0"/>
              </a:rPr>
              <a:t>      </a:t>
            </a:r>
            <a:r>
              <a:rPr lang="en-US" altLang="zh-CN" sz="1600" dirty="0">
                <a:latin typeface="微软雅黑" pitchFamily="34" charset="-122"/>
                <a:ea typeface="微软雅黑" pitchFamily="34" charset="-122"/>
              </a:rPr>
              <a:t> </a:t>
            </a:r>
            <a:r>
              <a:rPr lang="zh-CN" altLang="en-US" dirty="0">
                <a:latin typeface="Calibri" pitchFamily="34" charset="0"/>
              </a:rPr>
              <a:t>                       </a:t>
            </a:r>
            <a:endParaRPr lang="en-US" altLang="zh-CN" b="1" dirty="0">
              <a:latin typeface="微软雅黑" pitchFamily="34" charset="-122"/>
              <a:ea typeface="微软雅黑" pitchFamily="34" charset="-122"/>
            </a:endParaRPr>
          </a:p>
        </p:txBody>
      </p:sp>
      <p:sp>
        <p:nvSpPr>
          <p:cNvPr id="7" name="文本框 6">
            <a:extLst>
              <a:ext uri="{FF2B5EF4-FFF2-40B4-BE49-F238E27FC236}">
                <a16:creationId xmlns:a16="http://schemas.microsoft.com/office/drawing/2014/main" id="{A5FA2E75-404E-4099-B658-89E9D62C2ED8}"/>
              </a:ext>
            </a:extLst>
          </p:cNvPr>
          <p:cNvSpPr txBox="1"/>
          <p:nvPr/>
        </p:nvSpPr>
        <p:spPr>
          <a:xfrm>
            <a:off x="7164288" y="4285666"/>
            <a:ext cx="1440160"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2021</a:t>
            </a:r>
            <a:r>
              <a:rPr lang="zh-CN" altLang="en-US" dirty="0">
                <a:latin typeface="微软雅黑" panose="020B0503020204020204" pitchFamily="34" charset="-122"/>
                <a:ea typeface="微软雅黑" panose="020B0503020204020204" pitchFamily="34" charset="-122"/>
              </a:rPr>
              <a:t>年新刊</a:t>
            </a:r>
          </a:p>
        </p:txBody>
      </p:sp>
    </p:spTree>
    <p:extLst>
      <p:ext uri="{BB962C8B-B14F-4D97-AF65-F5344CB8AC3E}">
        <p14:creationId xmlns:p14="http://schemas.microsoft.com/office/powerpoint/2010/main" val="351616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99592" y="5559217"/>
            <a:ext cx="7920218" cy="1096710"/>
          </a:xfrm>
          <a:prstGeom prst="rect">
            <a:avLst/>
          </a:prstGeom>
        </p:spPr>
        <p:txBody>
          <a:bodyPr wrap="square">
            <a:spAutoFit/>
          </a:bodyPr>
          <a:lstStyle/>
          <a:p>
            <a:pPr>
              <a:lnSpc>
                <a:spcPts val="1300"/>
              </a:lnSpc>
            </a:pPr>
            <a:r>
              <a:rPr lang="zh-CN" altLang="en-US" sz="1400" b="1" dirty="0">
                <a:latin typeface="微软雅黑" pitchFamily="34" charset="-122"/>
                <a:ea typeface="微软雅黑" pitchFamily="34" charset="-122"/>
              </a:rPr>
              <a:t>访问网址：</a:t>
            </a:r>
            <a:endParaRPr lang="en-US" altLang="zh-CN" sz="1400" b="1" dirty="0">
              <a:latin typeface="微软雅黑" pitchFamily="34" charset="-122"/>
              <a:ea typeface="微软雅黑" pitchFamily="34" charset="-122"/>
            </a:endParaRPr>
          </a:p>
          <a:p>
            <a:pPr>
              <a:lnSpc>
                <a:spcPts val="1300"/>
              </a:lnSpc>
            </a:pPr>
            <a:r>
              <a:rPr lang="en-US" altLang="zh-CN" sz="1400" dirty="0">
                <a:latin typeface="微软雅黑" pitchFamily="34" charset="-122"/>
                <a:ea typeface="微软雅黑" pitchFamily="34" charset="-122"/>
                <a:hlinkClick r:id="rId3"/>
              </a:rPr>
              <a:t>https://asmedigitalcollection.asme.org/openengineering</a:t>
            </a:r>
            <a:endParaRPr lang="en-US" altLang="zh-CN" sz="1400" dirty="0">
              <a:latin typeface="微软雅黑" pitchFamily="34" charset="-122"/>
              <a:ea typeface="微软雅黑" pitchFamily="34" charset="-122"/>
            </a:endParaRPr>
          </a:p>
          <a:p>
            <a:pPr>
              <a:lnSpc>
                <a:spcPts val="1300"/>
              </a:lnSpc>
            </a:pPr>
            <a:endParaRPr lang="en-US" altLang="zh-CN" sz="1400" b="1" dirty="0">
              <a:latin typeface="微软雅黑" pitchFamily="34" charset="-122"/>
              <a:ea typeface="微软雅黑" pitchFamily="34" charset="-122"/>
            </a:endParaRPr>
          </a:p>
          <a:p>
            <a:pPr>
              <a:lnSpc>
                <a:spcPts val="1300"/>
              </a:lnSpc>
            </a:pPr>
            <a:r>
              <a:rPr lang="zh-CN" altLang="en-US" sz="1400" b="1" dirty="0">
                <a:latin typeface="微软雅黑" pitchFamily="34" charset="-122"/>
                <a:ea typeface="微软雅黑" pitchFamily="34" charset="-122"/>
              </a:rPr>
              <a:t>投稿入口：</a:t>
            </a:r>
            <a:endParaRPr lang="en-US" altLang="zh-CN" sz="1400" b="1" dirty="0">
              <a:latin typeface="微软雅黑" pitchFamily="34" charset="-122"/>
              <a:ea typeface="微软雅黑" pitchFamily="34" charset="-122"/>
            </a:endParaRPr>
          </a:p>
          <a:p>
            <a:pPr>
              <a:lnSpc>
                <a:spcPts val="1300"/>
              </a:lnSpc>
            </a:pPr>
            <a:r>
              <a:rPr lang="en-US" altLang="zh-CN" sz="1400" b="1" dirty="0">
                <a:hlinkClick r:id="rId4"/>
              </a:rPr>
              <a:t>https://journaltool.asme.org/home/JournalDescriptions.cfm?JournalID=38&amp;Journal=AOJE</a:t>
            </a:r>
            <a:endParaRPr lang="en-US" altLang="zh-CN" sz="1400" b="1" dirty="0"/>
          </a:p>
          <a:p>
            <a:pPr>
              <a:lnSpc>
                <a:spcPts val="1300"/>
              </a:lnSpc>
            </a:pPr>
            <a:endParaRPr lang="zh-CN" altLang="en-US" sz="1500" b="1" dirty="0">
              <a:solidFill>
                <a:srgbClr val="00B0F0"/>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2" name="TextBox 11"/>
          <p:cNvSpPr txBox="1"/>
          <p:nvPr/>
        </p:nvSpPr>
        <p:spPr>
          <a:xfrm>
            <a:off x="899592" y="2036141"/>
            <a:ext cx="6264696" cy="3477875"/>
          </a:xfrm>
          <a:prstGeom prst="rect">
            <a:avLst/>
          </a:prstGeom>
          <a:noFill/>
        </p:spPr>
        <p:txBody>
          <a:bodyPr wrap="square" rtlCol="0">
            <a:spAutoFit/>
          </a:bodyPr>
          <a:lstStyle/>
          <a:p>
            <a:pPr>
              <a:lnSpc>
                <a:spcPts val="1600"/>
              </a:lnSpc>
            </a:pPr>
            <a:r>
              <a:rPr lang="zh-CN" altLang="en-US" sz="1500" dirty="0">
                <a:latin typeface="微软雅黑" pitchFamily="34" charset="-122"/>
                <a:ea typeface="微软雅黑" pitchFamily="34" charset="-122"/>
              </a:rPr>
              <a:t>本刊是一本快速</a:t>
            </a:r>
            <a:r>
              <a:rPr lang="zh-CN" altLang="en-US" sz="1500" dirty="0" smtClean="0">
                <a:latin typeface="微软雅黑" pitchFamily="34" charset="-122"/>
                <a:ea typeface="微软雅黑" pitchFamily="34" charset="-122"/>
              </a:rPr>
              <a:t>周转、多学科、开放</a:t>
            </a:r>
            <a:r>
              <a:rPr lang="zh-CN" altLang="en-US" sz="1500" dirty="0">
                <a:latin typeface="微软雅黑" pitchFamily="34" charset="-122"/>
                <a:ea typeface="微软雅黑" pitchFamily="34" charset="-122"/>
              </a:rPr>
              <a:t>获取且经过严格同行评审的</a:t>
            </a:r>
            <a:r>
              <a:rPr lang="zh-CN" altLang="en-US" sz="1500" dirty="0" smtClean="0">
                <a:latin typeface="微软雅黑" pitchFamily="34" charset="-122"/>
                <a:ea typeface="微软雅黑" pitchFamily="34" charset="-122"/>
              </a:rPr>
              <a:t>出版物。</a:t>
            </a:r>
            <a:endParaRPr lang="en-US" altLang="zh-CN" sz="1500" dirty="0" smtClean="0">
              <a:latin typeface="微软雅黑" pitchFamily="34" charset="-122"/>
              <a:ea typeface="微软雅黑" pitchFamily="34" charset="-122"/>
            </a:endParaRPr>
          </a:p>
          <a:p>
            <a:pPr>
              <a:lnSpc>
                <a:spcPts val="2000"/>
              </a:lnSpc>
            </a:pPr>
            <a:endParaRPr lang="en-US" altLang="zh-CN" sz="1500" dirty="0" smtClean="0">
              <a:latin typeface="微软雅黑" pitchFamily="34" charset="-122"/>
              <a:ea typeface="微软雅黑" pitchFamily="34" charset="-122"/>
            </a:endParaRPr>
          </a:p>
          <a:p>
            <a:pPr marL="285750" indent="-285750">
              <a:lnSpc>
                <a:spcPts val="2000"/>
              </a:lnSpc>
              <a:buFont typeface="Wingdings" panose="05000000000000000000" pitchFamily="2" charset="2"/>
              <a:buChar char="ü"/>
            </a:pPr>
            <a:r>
              <a:rPr lang="zh-CN" altLang="en-US" sz="1500" dirty="0" smtClean="0">
                <a:latin typeface="微软雅黑" pitchFamily="34" charset="-122"/>
                <a:ea typeface="微软雅黑" pitchFamily="34" charset="-122"/>
              </a:rPr>
              <a:t>高</a:t>
            </a:r>
            <a:r>
              <a:rPr lang="zh-CN" altLang="en-US" sz="1500" dirty="0">
                <a:latin typeface="微软雅黑" pitchFamily="34" charset="-122"/>
                <a:ea typeface="微软雅黑" pitchFamily="34" charset="-122"/>
              </a:rPr>
              <a:t>影响力的创新文章，扩大了</a:t>
            </a:r>
            <a:r>
              <a:rPr lang="en-US" altLang="zh-CN" sz="1500" dirty="0">
                <a:latin typeface="微软雅黑" pitchFamily="34" charset="-122"/>
                <a:ea typeface="微软雅黑" pitchFamily="34" charset="-122"/>
              </a:rPr>
              <a:t>ASME</a:t>
            </a:r>
            <a:r>
              <a:rPr lang="zh-CN" altLang="en-US" sz="1500" dirty="0">
                <a:latin typeface="微软雅黑" pitchFamily="34" charset="-122"/>
                <a:ea typeface="微软雅黑" pitchFamily="34" charset="-122"/>
              </a:rPr>
              <a:t>传统期刊的范围，</a:t>
            </a:r>
            <a:r>
              <a:rPr lang="zh-CN" altLang="en-US" sz="1500" dirty="0" smtClean="0">
                <a:latin typeface="微软雅黑" pitchFamily="34" charset="-122"/>
                <a:ea typeface="微软雅黑" pitchFamily="34" charset="-122"/>
              </a:rPr>
              <a:t>包括新兴</a:t>
            </a:r>
            <a:r>
              <a:rPr lang="zh-CN" altLang="en-US" sz="1500" dirty="0">
                <a:latin typeface="微软雅黑" pitchFamily="34" charset="-122"/>
                <a:ea typeface="微软雅黑" pitchFamily="34" charset="-122"/>
              </a:rPr>
              <a:t>领域交叉或多学科研究。</a:t>
            </a:r>
          </a:p>
          <a:p>
            <a:pPr marL="285750" indent="-285750">
              <a:lnSpc>
                <a:spcPts val="2000"/>
              </a:lnSpc>
              <a:buFont typeface="Wingdings" panose="05000000000000000000" pitchFamily="2" charset="2"/>
              <a:buChar char="ü"/>
            </a:pPr>
            <a:r>
              <a:rPr lang="zh-CN" altLang="en-US" sz="1500" dirty="0" smtClean="0">
                <a:latin typeface="微软雅黑" pitchFamily="34" charset="-122"/>
                <a:ea typeface="微软雅黑" pitchFamily="34" charset="-122"/>
              </a:rPr>
              <a:t>涉及与</a:t>
            </a:r>
            <a:r>
              <a:rPr lang="zh-CN" altLang="en-US" sz="1500" dirty="0">
                <a:latin typeface="微软雅黑" pitchFamily="34" charset="-122"/>
                <a:ea typeface="微软雅黑" pitchFamily="34" charset="-122"/>
              </a:rPr>
              <a:t>机械工程及相关</a:t>
            </a:r>
            <a:r>
              <a:rPr lang="zh-CN" altLang="en-US" sz="1500" dirty="0" smtClean="0">
                <a:latin typeface="微软雅黑" pitchFamily="34" charset="-122"/>
                <a:ea typeface="微软雅黑" pitchFamily="34" charset="-122"/>
              </a:rPr>
              <a:t>学科的</a:t>
            </a:r>
            <a:r>
              <a:rPr lang="zh-CN" altLang="en-US" sz="1500" dirty="0">
                <a:latin typeface="微软雅黑" pitchFamily="34" charset="-122"/>
                <a:ea typeface="微软雅黑" pitchFamily="34" charset="-122"/>
              </a:rPr>
              <a:t>原创性研究成果。</a:t>
            </a:r>
          </a:p>
          <a:p>
            <a:pPr marL="285750" indent="-285750">
              <a:lnSpc>
                <a:spcPts val="2000"/>
              </a:lnSpc>
              <a:buFont typeface="Wingdings" panose="05000000000000000000" pitchFamily="2" charset="2"/>
              <a:buChar char="ü"/>
            </a:pPr>
            <a:r>
              <a:rPr lang="zh-CN" altLang="en-US" sz="1500" dirty="0" smtClean="0">
                <a:latin typeface="微软雅黑" pitchFamily="34" charset="-122"/>
                <a:ea typeface="微软雅黑" pitchFamily="34" charset="-122"/>
              </a:rPr>
              <a:t>全新</a:t>
            </a:r>
            <a:r>
              <a:rPr lang="zh-CN" altLang="en-US" sz="1500" dirty="0">
                <a:latin typeface="微软雅黑" pitchFamily="34" charset="-122"/>
                <a:ea typeface="微软雅黑" pitchFamily="34" charset="-122"/>
              </a:rPr>
              <a:t>或改进的工程方法和解决方案。</a:t>
            </a:r>
          </a:p>
          <a:p>
            <a:pPr marL="285750" indent="-285750">
              <a:lnSpc>
                <a:spcPts val="2000"/>
              </a:lnSpc>
              <a:buFont typeface="Wingdings" panose="05000000000000000000" pitchFamily="2" charset="2"/>
              <a:buChar char="ü"/>
            </a:pPr>
            <a:r>
              <a:rPr lang="zh-CN" altLang="en-US" sz="1500" dirty="0" smtClean="0">
                <a:latin typeface="微软雅黑" pitchFamily="34" charset="-122"/>
                <a:ea typeface="微软雅黑" pitchFamily="34" charset="-122"/>
              </a:rPr>
              <a:t>遵守</a:t>
            </a:r>
            <a:r>
              <a:rPr lang="zh-CN" altLang="en-US" sz="1500" dirty="0">
                <a:latin typeface="微软雅黑" pitchFamily="34" charset="-122"/>
                <a:ea typeface="微软雅黑" pitchFamily="34" charset="-122"/>
              </a:rPr>
              <a:t>要求完全开放获取的资助者要求。</a:t>
            </a:r>
          </a:p>
          <a:p>
            <a:pPr>
              <a:lnSpc>
                <a:spcPts val="1600"/>
              </a:lnSpc>
            </a:pPr>
            <a:endParaRPr lang="en-US" altLang="zh-CN" sz="1500" dirty="0" smtClean="0">
              <a:latin typeface="微软雅黑" pitchFamily="34" charset="-122"/>
              <a:ea typeface="微软雅黑" pitchFamily="34" charset="-122"/>
            </a:endParaRPr>
          </a:p>
          <a:p>
            <a:pPr>
              <a:lnSpc>
                <a:spcPts val="1600"/>
              </a:lnSpc>
            </a:pPr>
            <a:r>
              <a:rPr lang="zh-CN" altLang="en-US" sz="1500" b="1" dirty="0" smtClean="0">
                <a:latin typeface="微软雅黑" pitchFamily="34" charset="-122"/>
                <a:ea typeface="微软雅黑" pitchFamily="34" charset="-122"/>
              </a:rPr>
              <a:t>应用领域：</a:t>
            </a:r>
            <a:r>
              <a:rPr lang="zh-CN" altLang="en-US" sz="1500" dirty="0">
                <a:latin typeface="微软雅黑" pitchFamily="34" charset="-122"/>
                <a:ea typeface="微软雅黑" pitchFamily="34" charset="-122"/>
              </a:rPr>
              <a:t>先进能源</a:t>
            </a:r>
            <a:r>
              <a:rPr lang="zh-CN" altLang="en-US" sz="1500" dirty="0" smtClean="0">
                <a:latin typeface="微软雅黑" pitchFamily="34" charset="-122"/>
                <a:ea typeface="微软雅黑" pitchFamily="34" charset="-122"/>
              </a:rPr>
              <a:t>系统、航空航天、应用力学、生物工程、计算机</a:t>
            </a:r>
            <a:r>
              <a:rPr lang="zh-CN" altLang="en-US" sz="1500" dirty="0">
                <a:latin typeface="微软雅黑" pitchFamily="34" charset="-122"/>
                <a:ea typeface="微软雅黑" pitchFamily="34" charset="-122"/>
              </a:rPr>
              <a:t>与工程</a:t>
            </a:r>
            <a:r>
              <a:rPr lang="zh-CN" altLang="en-US" sz="1500" dirty="0" smtClean="0">
                <a:latin typeface="微软雅黑" pitchFamily="34" charset="-122"/>
                <a:ea typeface="微软雅黑" pitchFamily="34" charset="-122"/>
              </a:rPr>
              <a:t>信息、设计工程、动态系统</a:t>
            </a:r>
            <a:r>
              <a:rPr lang="zh-CN" altLang="en-US" sz="1500" dirty="0">
                <a:latin typeface="微软雅黑" pitchFamily="34" charset="-122"/>
                <a:ea typeface="微软雅黑" pitchFamily="34" charset="-122"/>
              </a:rPr>
              <a:t>与</a:t>
            </a:r>
            <a:r>
              <a:rPr lang="zh-CN" altLang="en-US" sz="1500" dirty="0" smtClean="0">
                <a:latin typeface="微软雅黑" pitchFamily="34" charset="-122"/>
                <a:ea typeface="微软雅黑" pitchFamily="34" charset="-122"/>
              </a:rPr>
              <a:t>控制、电子</a:t>
            </a:r>
            <a:r>
              <a:rPr lang="zh-CN" altLang="en-US" sz="1500" dirty="0">
                <a:latin typeface="微软雅黑" pitchFamily="34" charset="-122"/>
                <a:ea typeface="微软雅黑" pitchFamily="34" charset="-122"/>
              </a:rPr>
              <a:t>与光子</a:t>
            </a:r>
            <a:r>
              <a:rPr lang="zh-CN" altLang="en-US" sz="1500" dirty="0" smtClean="0">
                <a:latin typeface="微软雅黑" pitchFamily="34" charset="-122"/>
                <a:ea typeface="微软雅黑" pitchFamily="34" charset="-122"/>
              </a:rPr>
              <a:t>封装、能源</a:t>
            </a:r>
            <a:r>
              <a:rPr lang="zh-CN" altLang="en-US" sz="1500" dirty="0">
                <a:latin typeface="微软雅黑" pitchFamily="34" charset="-122"/>
                <a:ea typeface="微软雅黑" pitchFamily="34" charset="-122"/>
              </a:rPr>
              <a:t>与</a:t>
            </a:r>
            <a:r>
              <a:rPr lang="zh-CN" altLang="en-US" sz="1500" dirty="0" smtClean="0">
                <a:latin typeface="微软雅黑" pitchFamily="34" charset="-122"/>
                <a:ea typeface="微软雅黑" pitchFamily="34" charset="-122"/>
              </a:rPr>
              <a:t>发电、工程教育、环境工程、流体动力系统、流体工程、气体涡轮机、传热、内燃机管理、制造、材料、物料搬运、微机电、纳米技术、噪声控制和声学、无损评估、核工程、海洋、近海</a:t>
            </a:r>
            <a:r>
              <a:rPr lang="zh-CN" altLang="en-US" sz="1500" dirty="0">
                <a:latin typeface="微软雅黑" pitchFamily="34" charset="-122"/>
                <a:ea typeface="微软雅黑" pitchFamily="34" charset="-122"/>
              </a:rPr>
              <a:t>和北极</a:t>
            </a:r>
            <a:r>
              <a:rPr lang="zh-CN" altLang="en-US" sz="1500" dirty="0" smtClean="0">
                <a:latin typeface="微软雅黑" pitchFamily="34" charset="-122"/>
                <a:ea typeface="微软雅黑" pitchFamily="34" charset="-122"/>
              </a:rPr>
              <a:t>工程、管道系统、工厂</a:t>
            </a:r>
            <a:r>
              <a:rPr lang="zh-CN" altLang="en-US" sz="1500" dirty="0">
                <a:latin typeface="微软雅黑" pitchFamily="34" charset="-122"/>
                <a:ea typeface="微软雅黑" pitchFamily="34" charset="-122"/>
              </a:rPr>
              <a:t>工程和</a:t>
            </a:r>
            <a:r>
              <a:rPr lang="zh-CN" altLang="en-US" sz="1500" dirty="0" smtClean="0">
                <a:latin typeface="微软雅黑" pitchFamily="34" charset="-122"/>
                <a:ea typeface="微软雅黑" pitchFamily="34" charset="-122"/>
              </a:rPr>
              <a:t>维护、压力</a:t>
            </a:r>
            <a:r>
              <a:rPr lang="zh-CN" altLang="en-US" sz="1500" dirty="0">
                <a:latin typeface="微软雅黑" pitchFamily="34" charset="-122"/>
                <a:ea typeface="微软雅黑" pitchFamily="34" charset="-122"/>
              </a:rPr>
              <a:t>容器和</a:t>
            </a:r>
            <a:r>
              <a:rPr lang="zh-CN" altLang="en-US" sz="1500" dirty="0" smtClean="0">
                <a:latin typeface="微软雅黑" pitchFamily="34" charset="-122"/>
                <a:ea typeface="微软雅黑" pitchFamily="34" charset="-122"/>
              </a:rPr>
              <a:t>管道、流程工业、轨道交通、机器人</a:t>
            </a:r>
            <a:r>
              <a:rPr lang="zh-CN" altLang="en-US" sz="1500" dirty="0">
                <a:latin typeface="微软雅黑" pitchFamily="34" charset="-122"/>
                <a:ea typeface="微软雅黑" pitchFamily="34" charset="-122"/>
              </a:rPr>
              <a:t>和</a:t>
            </a:r>
            <a:r>
              <a:rPr lang="zh-CN" altLang="en-US" sz="1500" dirty="0" smtClean="0">
                <a:latin typeface="微软雅黑" pitchFamily="34" charset="-122"/>
                <a:ea typeface="微软雅黑" pitchFamily="34" charset="-122"/>
              </a:rPr>
              <a:t>自动化、安全</a:t>
            </a:r>
            <a:r>
              <a:rPr lang="zh-CN" altLang="en-US" sz="1500" dirty="0">
                <a:latin typeface="微软雅黑" pitchFamily="34" charset="-122"/>
                <a:ea typeface="微软雅黑" pitchFamily="34" charset="-122"/>
              </a:rPr>
              <a:t>和</a:t>
            </a:r>
            <a:r>
              <a:rPr lang="zh-CN" altLang="en-US" sz="1500" dirty="0" smtClean="0">
                <a:latin typeface="微软雅黑" pitchFamily="34" charset="-122"/>
                <a:ea typeface="微软雅黑" pitchFamily="34" charset="-122"/>
              </a:rPr>
              <a:t>风险分析、太阳能、固体废物处理、可</a:t>
            </a:r>
            <a:r>
              <a:rPr lang="zh-CN" altLang="en-US" sz="1500" dirty="0">
                <a:latin typeface="微软雅黑" pitchFamily="34" charset="-122"/>
                <a:ea typeface="微软雅黑" pitchFamily="34" charset="-122"/>
              </a:rPr>
              <a:t>持续</a:t>
            </a:r>
            <a:r>
              <a:rPr lang="zh-CN" altLang="en-US" sz="1500" dirty="0" smtClean="0">
                <a:latin typeface="微软雅黑" pitchFamily="34" charset="-122"/>
                <a:ea typeface="微软雅黑" pitchFamily="34" charset="-122"/>
              </a:rPr>
              <a:t>工程、摩擦学</a:t>
            </a:r>
            <a:r>
              <a:rPr lang="zh-CN" altLang="en-US" sz="1500" dirty="0">
                <a:latin typeface="微软雅黑" pitchFamily="34" charset="-122"/>
                <a:ea typeface="微软雅黑" pitchFamily="34" charset="-122"/>
              </a:rPr>
              <a:t>等。</a:t>
            </a:r>
          </a:p>
        </p:txBody>
      </p:sp>
      <p:sp>
        <p:nvSpPr>
          <p:cNvPr id="11" name="矩形 10"/>
          <p:cNvSpPr>
            <a:spLocks noChangeArrowheads="1"/>
          </p:cNvSpPr>
          <p:nvPr/>
        </p:nvSpPr>
        <p:spPr bwMode="auto">
          <a:xfrm>
            <a:off x="754500" y="1280406"/>
            <a:ext cx="6558617" cy="646331"/>
          </a:xfrm>
          <a:prstGeom prst="rect">
            <a:avLst/>
          </a:prstGeom>
          <a:noFill/>
          <a:ln w="9525">
            <a:noFill/>
            <a:miter lim="800000"/>
            <a:headEnd/>
            <a:tailEnd/>
          </a:ln>
        </p:spPr>
        <p:txBody>
          <a:bodyPr wrap="square">
            <a:spAutoFit/>
          </a:bodyPr>
          <a:lstStyle/>
          <a:p>
            <a:pPr>
              <a:buFont typeface="Wingdings" pitchFamily="2" charset="2"/>
              <a:buChar char="p"/>
            </a:pPr>
            <a:r>
              <a:rPr lang="en-US" altLang="zh-CN" sz="1600" b="1" dirty="0">
                <a:latin typeface="微软雅黑" pitchFamily="34" charset="-122"/>
                <a:ea typeface="微软雅黑" pitchFamily="34" charset="-122"/>
              </a:rPr>
              <a:t>  </a:t>
            </a:r>
            <a:r>
              <a:rPr lang="en-US" altLang="zh-CN" b="1" dirty="0">
                <a:latin typeface="微软雅黑" pitchFamily="34" charset="-122"/>
                <a:ea typeface="微软雅黑" pitchFamily="34" charset="-122"/>
              </a:rPr>
              <a:t>ASME Open Journal of Engineering</a:t>
            </a:r>
          </a:p>
          <a:p>
            <a:r>
              <a:rPr lang="en-US" altLang="zh-CN" b="1" dirty="0">
                <a:latin typeface="微软雅黑" pitchFamily="34" charset="-122"/>
                <a:ea typeface="微软雅黑" pitchFamily="34" charset="-122"/>
              </a:rPr>
              <a:t>  《ASME </a:t>
            </a:r>
            <a:r>
              <a:rPr lang="zh-CN" altLang="en-US" b="1" dirty="0">
                <a:latin typeface="微软雅黑" pitchFamily="34" charset="-122"/>
                <a:ea typeface="微软雅黑" pitchFamily="34" charset="-122"/>
              </a:rPr>
              <a:t>开放工程期刊</a:t>
            </a:r>
            <a:r>
              <a:rPr lang="en-US" altLang="zh-CN" b="1" dirty="0">
                <a:latin typeface="微软雅黑" pitchFamily="34" charset="-122"/>
                <a:ea typeface="微软雅黑" pitchFamily="34" charset="-122"/>
              </a:rPr>
              <a:t>》</a:t>
            </a:r>
            <a:r>
              <a:rPr lang="zh-CN" altLang="en-US" b="1" dirty="0">
                <a:latin typeface="微软雅黑" pitchFamily="34" charset="-122"/>
                <a:ea typeface="微软雅黑" pitchFamily="34" charset="-122"/>
              </a:rPr>
              <a:t>                 </a:t>
            </a:r>
            <a:r>
              <a:rPr lang="en-US" altLang="zh-CN" b="1" dirty="0">
                <a:latin typeface="微软雅黑" pitchFamily="34" charset="-122"/>
                <a:ea typeface="微软雅黑" pitchFamily="34" charset="-122"/>
              </a:rPr>
              <a:t> </a:t>
            </a:r>
            <a:r>
              <a:rPr lang="zh-CN" altLang="en-US" b="1" dirty="0">
                <a:latin typeface="微软雅黑" pitchFamily="34" charset="-122"/>
                <a:ea typeface="微软雅黑" pitchFamily="34" charset="-122"/>
              </a:rPr>
              <a:t>     </a:t>
            </a:r>
            <a:r>
              <a:rPr lang="zh-CN" altLang="en-US" dirty="0">
                <a:latin typeface="Calibri" pitchFamily="34" charset="0"/>
              </a:rPr>
              <a:t>                  </a:t>
            </a:r>
            <a:endParaRPr lang="en-US" altLang="zh-CN" b="1" dirty="0">
              <a:latin typeface="微软雅黑" pitchFamily="34" charset="-122"/>
              <a:ea typeface="微软雅黑" pitchFamily="34" charset="-122"/>
            </a:endParaRPr>
          </a:p>
        </p:txBody>
      </p:sp>
      <p:pic>
        <p:nvPicPr>
          <p:cNvPr id="3" name="图片 2">
            <a:extLst>
              <a:ext uri="{FF2B5EF4-FFF2-40B4-BE49-F238E27FC236}">
                <a16:creationId xmlns:a16="http://schemas.microsoft.com/office/drawing/2014/main" id="{005DF2F4-4FEF-485B-A2E6-40CB8235D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4288" y="1746108"/>
            <a:ext cx="1737819" cy="2241786"/>
          </a:xfrm>
          <a:prstGeom prst="rect">
            <a:avLst/>
          </a:prstGeom>
          <a:ln>
            <a:noFill/>
          </a:ln>
          <a:effectLst>
            <a:outerShdw blurRad="292100" dist="139700" dir="2700000" algn="tl" rotWithShape="0">
              <a:srgbClr val="333333">
                <a:alpha val="65000"/>
              </a:srgbClr>
            </a:outerShdw>
          </a:effectLst>
        </p:spPr>
      </p:pic>
      <p:sp>
        <p:nvSpPr>
          <p:cNvPr id="7" name="文本框 6">
            <a:extLst>
              <a:ext uri="{FF2B5EF4-FFF2-40B4-BE49-F238E27FC236}">
                <a16:creationId xmlns:a16="http://schemas.microsoft.com/office/drawing/2014/main" id="{8B66E08B-B9B2-40AA-96AF-C4FBBBBAF5AA}"/>
              </a:ext>
            </a:extLst>
          </p:cNvPr>
          <p:cNvSpPr txBox="1"/>
          <p:nvPr/>
        </p:nvSpPr>
        <p:spPr>
          <a:xfrm>
            <a:off x="7313117" y="4132576"/>
            <a:ext cx="1440160"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2022</a:t>
            </a:r>
            <a:r>
              <a:rPr lang="zh-CN" altLang="en-US" dirty="0">
                <a:latin typeface="微软雅黑" panose="020B0503020204020204" pitchFamily="34" charset="-122"/>
                <a:ea typeface="微软雅黑" panose="020B0503020204020204" pitchFamily="34" charset="-122"/>
              </a:rPr>
              <a:t>年新刊</a:t>
            </a:r>
          </a:p>
        </p:txBody>
      </p:sp>
    </p:spTree>
    <p:extLst>
      <p:ext uri="{BB962C8B-B14F-4D97-AF65-F5344CB8AC3E}">
        <p14:creationId xmlns:p14="http://schemas.microsoft.com/office/powerpoint/2010/main" val="159757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99592" y="2036141"/>
            <a:ext cx="5832648" cy="1336263"/>
          </a:xfrm>
          <a:prstGeom prst="rect">
            <a:avLst/>
          </a:prstGeom>
          <a:noFill/>
        </p:spPr>
        <p:txBody>
          <a:bodyPr wrap="square" rtlCol="0">
            <a:spAutoFit/>
          </a:bodyPr>
          <a:lstStyle/>
          <a:p>
            <a:pPr>
              <a:lnSpc>
                <a:spcPct val="150000"/>
              </a:lnSpc>
            </a:pPr>
            <a:r>
              <a:rPr lang="en-US" altLang="zh-CN" sz="1500" dirty="0">
                <a:latin typeface="微软雅黑" pitchFamily="34" charset="-122"/>
                <a:ea typeface="微软雅黑" pitchFamily="34" charset="-122"/>
              </a:rPr>
              <a:t>Mechanical Engineering® </a:t>
            </a:r>
            <a:r>
              <a:rPr lang="zh-CN" altLang="en-US" sz="1500" dirty="0">
                <a:latin typeface="微软雅黑" pitchFamily="34" charset="-122"/>
                <a:ea typeface="微软雅黑" pitchFamily="34" charset="-122"/>
              </a:rPr>
              <a:t>杂志是 </a:t>
            </a:r>
            <a:r>
              <a:rPr lang="en-US" altLang="zh-CN" sz="1500" dirty="0">
                <a:latin typeface="微软雅黑" pitchFamily="34" charset="-122"/>
                <a:ea typeface="微软雅黑" pitchFamily="34" charset="-122"/>
              </a:rPr>
              <a:t>ASME </a:t>
            </a:r>
            <a:r>
              <a:rPr lang="zh-CN" altLang="en-US" sz="1500" dirty="0">
                <a:latin typeface="微软雅黑" pitchFamily="34" charset="-122"/>
                <a:ea typeface="微软雅黑" pitchFamily="34" charset="-122"/>
              </a:rPr>
              <a:t>屡获殊荣的旗舰刊物。自</a:t>
            </a:r>
            <a:r>
              <a:rPr lang="en-US" altLang="zh-CN" sz="1500" dirty="0">
                <a:latin typeface="微软雅黑" pitchFamily="34" charset="-122"/>
                <a:ea typeface="微软雅黑" pitchFamily="34" charset="-122"/>
              </a:rPr>
              <a:t>1880 </a:t>
            </a:r>
            <a:r>
              <a:rPr lang="zh-CN" altLang="en-US" sz="1500" dirty="0">
                <a:latin typeface="微软雅黑" pitchFamily="34" charset="-122"/>
                <a:ea typeface="微软雅黑" pitchFamily="34" charset="-122"/>
              </a:rPr>
              <a:t>年出版以来，该杂志以跨学科的视角介绍了工程发展趋势及突破，帮助读者更好地了解当今技术和未来创新方向</a:t>
            </a:r>
            <a:r>
              <a:rPr lang="zh-CN" altLang="en-US" sz="1500" dirty="0" smtClean="0">
                <a:latin typeface="微软雅黑" pitchFamily="34" charset="-122"/>
                <a:ea typeface="微软雅黑" pitchFamily="34" charset="-122"/>
              </a:rPr>
              <a:t>。</a:t>
            </a:r>
            <a:endParaRPr lang="en-US" altLang="zh-CN" sz="1500" dirty="0" smtClean="0">
              <a:latin typeface="微软雅黑" pitchFamily="34" charset="-122"/>
              <a:ea typeface="微软雅黑" pitchFamily="34" charset="-122"/>
            </a:endParaRPr>
          </a:p>
          <a:p>
            <a:pPr>
              <a:lnSpc>
                <a:spcPts val="1600"/>
              </a:lnSpc>
            </a:pPr>
            <a:endParaRPr lang="en-US" altLang="zh-CN" sz="1500" dirty="0">
              <a:latin typeface="微软雅黑" pitchFamily="34" charset="-122"/>
              <a:ea typeface="微软雅黑" pitchFamily="34" charset="-122"/>
            </a:endParaRPr>
          </a:p>
        </p:txBody>
      </p:sp>
      <p:sp>
        <p:nvSpPr>
          <p:cNvPr id="11" name="矩形 10"/>
          <p:cNvSpPr>
            <a:spLocks noChangeArrowheads="1"/>
          </p:cNvSpPr>
          <p:nvPr/>
        </p:nvSpPr>
        <p:spPr bwMode="auto">
          <a:xfrm>
            <a:off x="754500" y="1280406"/>
            <a:ext cx="6558617" cy="646331"/>
          </a:xfrm>
          <a:prstGeom prst="rect">
            <a:avLst/>
          </a:prstGeom>
          <a:noFill/>
          <a:ln w="9525">
            <a:noFill/>
            <a:miter lim="800000"/>
            <a:headEnd/>
            <a:tailEnd/>
          </a:ln>
        </p:spPr>
        <p:txBody>
          <a:bodyPr wrap="square">
            <a:spAutoFit/>
          </a:bodyPr>
          <a:lstStyle/>
          <a:p>
            <a:pPr>
              <a:buFont typeface="Wingdings" pitchFamily="2" charset="2"/>
              <a:buChar char="p"/>
            </a:pPr>
            <a:r>
              <a:rPr lang="en-US" altLang="zh-CN" sz="1600" b="1" dirty="0">
                <a:latin typeface="微软雅黑" pitchFamily="34" charset="-122"/>
                <a:ea typeface="微软雅黑" pitchFamily="34" charset="-122"/>
              </a:rPr>
              <a:t>  </a:t>
            </a:r>
            <a:r>
              <a:rPr lang="en-US" altLang="zh-CN" b="1" dirty="0">
                <a:latin typeface="微软雅黑" pitchFamily="34" charset="-122"/>
                <a:ea typeface="微软雅黑" pitchFamily="34" charset="-122"/>
              </a:rPr>
              <a:t>Mechanical Engineering Magazine Select Articles</a:t>
            </a:r>
          </a:p>
          <a:p>
            <a:r>
              <a:rPr lang="en-US" altLang="zh-CN" b="1" dirty="0">
                <a:latin typeface="微软雅黑" pitchFamily="34" charset="-122"/>
                <a:ea typeface="微软雅黑" pitchFamily="34" charset="-122"/>
              </a:rPr>
              <a:t>  《</a:t>
            </a:r>
            <a:r>
              <a:rPr lang="zh-CN" altLang="en-US" b="1" dirty="0">
                <a:latin typeface="微软雅黑" pitchFamily="34" charset="-122"/>
                <a:ea typeface="微软雅黑" pitchFamily="34" charset="-122"/>
              </a:rPr>
              <a:t>机械工程杂志精选文章</a:t>
            </a:r>
            <a:r>
              <a:rPr lang="en-US" altLang="zh-CN" b="1" dirty="0">
                <a:latin typeface="微软雅黑" pitchFamily="34" charset="-122"/>
                <a:ea typeface="微软雅黑" pitchFamily="34" charset="-122"/>
              </a:rPr>
              <a:t>》</a:t>
            </a:r>
            <a:r>
              <a:rPr lang="zh-CN" altLang="en-US" b="1" dirty="0">
                <a:latin typeface="微软雅黑" pitchFamily="34" charset="-122"/>
                <a:ea typeface="微软雅黑" pitchFamily="34" charset="-122"/>
              </a:rPr>
              <a:t>                 </a:t>
            </a:r>
            <a:r>
              <a:rPr lang="en-US" altLang="zh-CN" b="1" dirty="0">
                <a:latin typeface="微软雅黑" pitchFamily="34" charset="-122"/>
                <a:ea typeface="微软雅黑" pitchFamily="34" charset="-122"/>
              </a:rPr>
              <a:t> </a:t>
            </a:r>
            <a:r>
              <a:rPr lang="zh-CN" altLang="en-US" b="1" dirty="0">
                <a:latin typeface="微软雅黑" pitchFamily="34" charset="-122"/>
                <a:ea typeface="微软雅黑" pitchFamily="34" charset="-122"/>
              </a:rPr>
              <a:t>     </a:t>
            </a:r>
            <a:r>
              <a:rPr lang="zh-CN" altLang="en-US" dirty="0">
                <a:latin typeface="Calibri" pitchFamily="34" charset="0"/>
              </a:rPr>
              <a:t>                  </a:t>
            </a:r>
            <a:endParaRPr lang="en-US" altLang="zh-CN" b="1" dirty="0">
              <a:latin typeface="微软雅黑" pitchFamily="34" charset="-122"/>
              <a:ea typeface="微软雅黑" pitchFamily="34" charset="-122"/>
            </a:endParaRPr>
          </a:p>
        </p:txBody>
      </p:sp>
      <p:pic>
        <p:nvPicPr>
          <p:cNvPr id="3" name="图片 2">
            <a:extLst>
              <a:ext uri="{FF2B5EF4-FFF2-40B4-BE49-F238E27FC236}">
                <a16:creationId xmlns:a16="http://schemas.microsoft.com/office/drawing/2014/main" id="{005DF2F4-4FEF-485B-A2E6-40CB8235D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288" y="1746108"/>
            <a:ext cx="1737818" cy="2241786"/>
          </a:xfrm>
          <a:prstGeom prst="rect">
            <a:avLst/>
          </a:prstGeom>
          <a:ln>
            <a:noFill/>
          </a:ln>
          <a:effectLst>
            <a:outerShdw blurRad="292100" dist="139700" dir="2700000" algn="tl" rotWithShape="0">
              <a:srgbClr val="333333">
                <a:alpha val="65000"/>
              </a:srgbClr>
            </a:outerShdw>
          </a:effectLst>
        </p:spPr>
      </p:pic>
      <p:sp>
        <p:nvSpPr>
          <p:cNvPr id="9" name="文本框 8"/>
          <p:cNvSpPr txBox="1"/>
          <p:nvPr/>
        </p:nvSpPr>
        <p:spPr>
          <a:xfrm>
            <a:off x="7013314" y="4099120"/>
            <a:ext cx="2130686" cy="646331"/>
          </a:xfrm>
          <a:prstGeom prst="rect">
            <a:avLst/>
          </a:prstGeom>
          <a:noFill/>
        </p:spPr>
        <p:txBody>
          <a:bodyPr wrap="square" rtlCol="0">
            <a:spAutoFit/>
          </a:bodyPr>
          <a:lstStyle/>
          <a:p>
            <a:pPr algn="ctr">
              <a:lnSpc>
                <a:spcPct val="150000"/>
              </a:lnSpc>
            </a:pPr>
            <a:r>
              <a:rPr lang="zh-CN" altLang="en-US" sz="1200" dirty="0">
                <a:latin typeface="微软雅黑" panose="020B0503020204020204" pitchFamily="34" charset="-122"/>
                <a:ea typeface="微软雅黑" panose="020B0503020204020204" pitchFamily="34" charset="-122"/>
              </a:rPr>
              <a:t>影响因子</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1.9</a:t>
            </a:r>
            <a:endParaRPr lang="en-US" altLang="zh-CN" sz="1200" dirty="0">
              <a:latin typeface="微软雅黑" panose="020B0503020204020204" pitchFamily="34" charset="-122"/>
              <a:ea typeface="微软雅黑" panose="020B0503020204020204" pitchFamily="34" charset="-122"/>
            </a:endParaRPr>
          </a:p>
          <a:p>
            <a:pPr algn="ctr">
              <a:lnSpc>
                <a:spcPct val="150000"/>
              </a:lnSpc>
            </a:pPr>
            <a:r>
              <a:rPr lang="en-US" altLang="zh-CN" sz="1200" dirty="0" err="1" smtClean="0">
                <a:latin typeface="微软雅黑" panose="020B0503020204020204" pitchFamily="34" charset="-122"/>
                <a:ea typeface="微软雅黑" panose="020B0503020204020204" pitchFamily="34" charset="-122"/>
              </a:rPr>
              <a:t>CiteScore</a:t>
            </a:r>
            <a:r>
              <a:rPr lang="zh-CN" altLang="en-US" sz="1200" dirty="0" smtClean="0">
                <a:latin typeface="微软雅黑" panose="020B0503020204020204" pitchFamily="34" charset="-122"/>
                <a:ea typeface="微软雅黑" panose="020B0503020204020204" pitchFamily="34" charset="-122"/>
              </a:rPr>
              <a:t>：</a:t>
            </a:r>
            <a:r>
              <a:rPr lang="en-US" altLang="zh-CN" sz="1200" dirty="0" smtClean="0">
                <a:latin typeface="微软雅黑" panose="020B0503020204020204" pitchFamily="34" charset="-122"/>
                <a:ea typeface="微软雅黑" panose="020B0503020204020204" pitchFamily="34" charset="-122"/>
              </a:rPr>
              <a:t>0.6</a:t>
            </a:r>
          </a:p>
        </p:txBody>
      </p:sp>
      <p:sp>
        <p:nvSpPr>
          <p:cNvPr id="2" name="矩形 1"/>
          <p:cNvSpPr/>
          <p:nvPr/>
        </p:nvSpPr>
        <p:spPr>
          <a:xfrm>
            <a:off x="932900" y="3284984"/>
            <a:ext cx="7527532" cy="3231654"/>
          </a:xfrm>
          <a:prstGeom prst="rect">
            <a:avLst/>
          </a:prstGeom>
        </p:spPr>
        <p:txBody>
          <a:bodyPr wrap="square">
            <a:spAutoFit/>
          </a:bodyPr>
          <a:lstStyle/>
          <a:p>
            <a:pPr fontAlgn="base"/>
            <a:r>
              <a:rPr lang="zh-CN" altLang="en-US" sz="1400" b="1" dirty="0" smtClean="0">
                <a:solidFill>
                  <a:srgbClr val="000000"/>
                </a:solidFill>
                <a:latin typeface="微软雅黑" panose="020B0503020204020204" pitchFamily="34" charset="-122"/>
                <a:ea typeface="微软雅黑" panose="020B0503020204020204" pitchFamily="34" charset="-122"/>
              </a:rPr>
              <a:t>高阅读量及高下载量文章推荐：</a:t>
            </a:r>
            <a:endParaRPr lang="en-US" altLang="zh-CN" sz="1400" b="1" dirty="0" smtClean="0">
              <a:solidFill>
                <a:srgbClr val="000000"/>
              </a:solidFill>
              <a:latin typeface="微软雅黑" panose="020B0503020204020204" pitchFamily="34" charset="-122"/>
              <a:ea typeface="微软雅黑" panose="020B0503020204020204" pitchFamily="34" charset="-122"/>
            </a:endParaRPr>
          </a:p>
          <a:p>
            <a:pPr fontAlgn="base"/>
            <a:endParaRPr lang="en-US" altLang="zh-CN" sz="1400" b="1" u="none" strike="noStrike" dirty="0">
              <a:solidFill>
                <a:srgbClr val="000000"/>
              </a:solidFill>
              <a:effectLst/>
              <a:latin typeface="微软雅黑" panose="020B0503020204020204" pitchFamily="34" charset="-122"/>
              <a:ea typeface="微软雅黑" panose="020B0503020204020204" pitchFamily="34" charset="-122"/>
              <a:hlinkClick r:id="rId4"/>
            </a:endParaRPr>
          </a:p>
          <a:p>
            <a:pPr marL="285750" indent="-285750" fontAlgn="base">
              <a:buFont typeface="Wingdings" panose="05000000000000000000" pitchFamily="2" charset="2"/>
              <a:buChar char="u"/>
            </a:pPr>
            <a:r>
              <a:rPr lang="en-US" altLang="zh-CN" sz="1400" b="1" dirty="0">
                <a:latin typeface="微软雅黑" panose="020B0503020204020204" pitchFamily="34" charset="-122"/>
                <a:ea typeface="微软雅黑" panose="020B0503020204020204" pitchFamily="34" charset="-122"/>
                <a:hlinkClick r:id="rId5"/>
              </a:rPr>
              <a:t>AI and the Future of the Machine </a:t>
            </a:r>
            <a:r>
              <a:rPr lang="en-US" altLang="zh-CN" sz="1400" b="1" dirty="0" smtClean="0">
                <a:latin typeface="微软雅黑" panose="020B0503020204020204" pitchFamily="34" charset="-122"/>
                <a:ea typeface="微软雅黑" panose="020B0503020204020204" pitchFamily="34" charset="-122"/>
                <a:hlinkClick r:id="rId5"/>
              </a:rPr>
              <a:t>Design</a:t>
            </a:r>
            <a:endParaRPr lang="en-US" altLang="zh-CN" sz="1400" b="1" dirty="0" smtClean="0">
              <a:latin typeface="微软雅黑" panose="020B0503020204020204" pitchFamily="34" charset="-122"/>
              <a:ea typeface="微软雅黑" panose="020B0503020204020204" pitchFamily="34" charset="-122"/>
            </a:endParaRPr>
          </a:p>
          <a:p>
            <a:pPr fontAlgn="base"/>
            <a:r>
              <a:rPr lang="zh-CN" altLang="en-US" sz="1400" b="1" dirty="0" smtClean="0">
                <a:solidFill>
                  <a:srgbClr val="000000"/>
                </a:solidFill>
                <a:latin typeface="微软雅黑" panose="020B0503020204020204" pitchFamily="34" charset="-122"/>
                <a:ea typeface="微软雅黑" panose="020B0503020204020204" pitchFamily="34" charset="-122"/>
              </a:rPr>
              <a:t>     人工智能</a:t>
            </a:r>
            <a:r>
              <a:rPr lang="zh-CN" altLang="en-US" sz="1400" b="1" dirty="0">
                <a:solidFill>
                  <a:srgbClr val="000000"/>
                </a:solidFill>
                <a:latin typeface="微软雅黑" panose="020B0503020204020204" pitchFamily="34" charset="-122"/>
                <a:ea typeface="微软雅黑" panose="020B0503020204020204" pitchFamily="34" charset="-122"/>
              </a:rPr>
              <a:t>与机器设计的未来</a:t>
            </a:r>
            <a:endParaRPr lang="en-US" altLang="zh-CN" sz="1400" b="1" dirty="0">
              <a:solidFill>
                <a:srgbClr val="000000"/>
              </a:solidFill>
              <a:latin typeface="微软雅黑" panose="020B0503020204020204" pitchFamily="34" charset="-122"/>
              <a:ea typeface="微软雅黑" panose="020B0503020204020204" pitchFamily="34" charset="-122"/>
            </a:endParaRPr>
          </a:p>
          <a:p>
            <a:pPr marL="285750" indent="-285750" fontAlgn="base">
              <a:buFont typeface="Wingdings" panose="05000000000000000000" pitchFamily="2" charset="2"/>
              <a:buChar char="u"/>
            </a:pPr>
            <a:endParaRPr lang="en-US" altLang="zh-CN" sz="1400" b="1" dirty="0">
              <a:latin typeface="微软雅黑" panose="020B0503020204020204" pitchFamily="34" charset="-122"/>
              <a:ea typeface="微软雅黑" panose="020B0503020204020204" pitchFamily="34" charset="-122"/>
            </a:endParaRPr>
          </a:p>
          <a:p>
            <a:pPr fontAlgn="base"/>
            <a:r>
              <a:rPr lang="zh-CN" altLang="en-US" sz="1200" dirty="0" smtClean="0">
                <a:solidFill>
                  <a:srgbClr val="000000"/>
                </a:solidFill>
                <a:latin typeface="微软雅黑" panose="020B0503020204020204" pitchFamily="34" charset="-122"/>
                <a:ea typeface="微软雅黑" panose="020B0503020204020204" pitchFamily="34" charset="-122"/>
              </a:rPr>
              <a:t>      人工智能</a:t>
            </a:r>
            <a:r>
              <a:rPr lang="zh-CN" altLang="en-US" sz="1200" dirty="0">
                <a:solidFill>
                  <a:srgbClr val="000000"/>
                </a:solidFill>
                <a:latin typeface="微软雅黑" panose="020B0503020204020204" pitchFamily="34" charset="-122"/>
                <a:ea typeface="微软雅黑" panose="020B0503020204020204" pitchFamily="34" charset="-122"/>
              </a:rPr>
              <a:t>系统正在学习如何开发</a:t>
            </a:r>
            <a:r>
              <a:rPr lang="zh-CN" altLang="en-US" sz="1200" dirty="0" smtClean="0">
                <a:solidFill>
                  <a:srgbClr val="000000"/>
                </a:solidFill>
                <a:latin typeface="微软雅黑" panose="020B0503020204020204" pitchFamily="34" charset="-122"/>
                <a:ea typeface="微软雅黑" panose="020B0503020204020204" pitchFamily="34" charset="-122"/>
              </a:rPr>
              <a:t>新产品</a:t>
            </a:r>
            <a:r>
              <a:rPr lang="zh-CN" altLang="en-US" sz="1200" dirty="0">
                <a:solidFill>
                  <a:srgbClr val="000000"/>
                </a:solidFill>
                <a:latin typeface="微软雅黑" panose="020B0503020204020204" pitchFamily="34" charset="-122"/>
                <a:ea typeface="微软雅黑" panose="020B0503020204020204" pitchFamily="34" charset="-122"/>
              </a:rPr>
              <a:t>及</a:t>
            </a:r>
            <a:r>
              <a:rPr lang="zh-CN" altLang="en-US" sz="1200" dirty="0" smtClean="0">
                <a:solidFill>
                  <a:srgbClr val="000000"/>
                </a:solidFill>
                <a:latin typeface="微软雅黑" panose="020B0503020204020204" pitchFamily="34" charset="-122"/>
                <a:ea typeface="微软雅黑" panose="020B0503020204020204" pitchFamily="34" charset="-122"/>
              </a:rPr>
              <a:t>设计</a:t>
            </a:r>
            <a:r>
              <a:rPr lang="zh-CN" altLang="en-US" sz="1200" dirty="0">
                <a:solidFill>
                  <a:srgbClr val="000000"/>
                </a:solidFill>
                <a:latin typeface="微软雅黑" panose="020B0503020204020204" pitchFamily="34" charset="-122"/>
                <a:ea typeface="微软雅黑" panose="020B0503020204020204" pitchFamily="34" charset="-122"/>
              </a:rPr>
              <a:t>。工程师还能</a:t>
            </a:r>
            <a:r>
              <a:rPr lang="zh-CN" altLang="en-US" sz="1200" dirty="0" smtClean="0">
                <a:solidFill>
                  <a:srgbClr val="000000"/>
                </a:solidFill>
                <a:latin typeface="微软雅黑" panose="020B0503020204020204" pitchFamily="34" charset="-122"/>
                <a:ea typeface="微软雅黑" panose="020B0503020204020204" pitchFamily="34" charset="-122"/>
              </a:rPr>
              <a:t>做些什么？</a:t>
            </a:r>
            <a:endParaRPr lang="en-US" altLang="zh-CN" sz="1200" dirty="0" smtClean="0">
              <a:solidFill>
                <a:srgbClr val="000000"/>
              </a:solidFill>
              <a:latin typeface="微软雅黑" panose="020B0503020204020204" pitchFamily="34" charset="-122"/>
              <a:ea typeface="微软雅黑" panose="020B0503020204020204" pitchFamily="34" charset="-122"/>
            </a:endParaRPr>
          </a:p>
          <a:p>
            <a:pPr marL="171450" indent="-171450" fontAlgn="base">
              <a:buFont typeface="Wingdings" panose="05000000000000000000" pitchFamily="2" charset="2"/>
              <a:buChar char="u"/>
            </a:pPr>
            <a:endParaRPr lang="en-US" altLang="zh-CN" sz="1200" dirty="0" smtClean="0">
              <a:solidFill>
                <a:srgbClr val="000000"/>
              </a:solidFill>
              <a:latin typeface="微软雅黑" panose="020B0503020204020204" pitchFamily="34" charset="-122"/>
              <a:ea typeface="微软雅黑" panose="020B0503020204020204" pitchFamily="34" charset="-122"/>
            </a:endParaRPr>
          </a:p>
          <a:p>
            <a:pPr marL="171450" indent="-171450" fontAlgn="base">
              <a:buFont typeface="Wingdings" panose="05000000000000000000" pitchFamily="2" charset="2"/>
              <a:buChar char="u"/>
            </a:pPr>
            <a:endParaRPr lang="en-US" altLang="zh-CN" sz="1200" dirty="0" smtClean="0">
              <a:solidFill>
                <a:srgbClr val="000000"/>
              </a:solidFill>
              <a:latin typeface="微软雅黑" panose="020B0503020204020204" pitchFamily="34" charset="-122"/>
              <a:ea typeface="微软雅黑" panose="020B0503020204020204" pitchFamily="34" charset="-122"/>
            </a:endParaRPr>
          </a:p>
          <a:p>
            <a:pPr marL="285750" indent="-285750" fontAlgn="base">
              <a:buFont typeface="Wingdings" panose="05000000000000000000" pitchFamily="2" charset="2"/>
              <a:buChar char="u"/>
            </a:pPr>
            <a:r>
              <a:rPr lang="en-US" altLang="zh-CN" sz="1400" b="1" dirty="0">
                <a:latin typeface="微软雅黑" panose="020B0503020204020204" pitchFamily="34" charset="-122"/>
                <a:ea typeface="微软雅黑" panose="020B0503020204020204" pitchFamily="34" charset="-122"/>
                <a:hlinkClick r:id="rId6"/>
              </a:rPr>
              <a:t>Coverage Control with Multiple Ground Robots for Precision </a:t>
            </a:r>
            <a:r>
              <a:rPr lang="en-US" altLang="zh-CN" sz="1400" b="1" dirty="0" smtClean="0">
                <a:latin typeface="微软雅黑" panose="020B0503020204020204" pitchFamily="34" charset="-122"/>
                <a:ea typeface="微软雅黑" panose="020B0503020204020204" pitchFamily="34" charset="-122"/>
                <a:hlinkClick r:id="rId6"/>
              </a:rPr>
              <a:t>Agriculture</a:t>
            </a:r>
            <a:endParaRPr lang="en-US" altLang="zh-CN" sz="1400" b="1" dirty="0">
              <a:latin typeface="微软雅黑" panose="020B0503020204020204" pitchFamily="34" charset="-122"/>
              <a:ea typeface="微软雅黑" panose="020B0503020204020204" pitchFamily="34" charset="-122"/>
            </a:endParaRPr>
          </a:p>
          <a:p>
            <a:pPr fontAlgn="base"/>
            <a:r>
              <a:rPr lang="zh-CN" altLang="en-US" sz="1400" b="1" dirty="0" smtClean="0">
                <a:solidFill>
                  <a:srgbClr val="000000"/>
                </a:solidFill>
                <a:latin typeface="微软雅黑" panose="020B0503020204020204" pitchFamily="34" charset="-122"/>
                <a:ea typeface="微软雅黑" panose="020B0503020204020204" pitchFamily="34" charset="-122"/>
              </a:rPr>
              <a:t>     利用</a:t>
            </a:r>
            <a:r>
              <a:rPr lang="zh-CN" altLang="en-US" sz="1400" b="1" dirty="0">
                <a:solidFill>
                  <a:srgbClr val="000000"/>
                </a:solidFill>
                <a:latin typeface="微软雅黑" panose="020B0503020204020204" pitchFamily="34" charset="-122"/>
                <a:ea typeface="微软雅黑" panose="020B0503020204020204" pitchFamily="34" charset="-122"/>
              </a:rPr>
              <a:t>多个地面机器人进行覆盖控制，实现精准</a:t>
            </a:r>
            <a:r>
              <a:rPr lang="zh-CN" altLang="en-US" sz="1400" b="1" dirty="0" smtClean="0">
                <a:solidFill>
                  <a:srgbClr val="000000"/>
                </a:solidFill>
                <a:latin typeface="微软雅黑" panose="020B0503020204020204" pitchFamily="34" charset="-122"/>
                <a:ea typeface="微软雅黑" panose="020B0503020204020204" pitchFamily="34" charset="-122"/>
              </a:rPr>
              <a:t>农业</a:t>
            </a:r>
            <a:endParaRPr lang="en-US" altLang="zh-CN" sz="1400" b="1" dirty="0" smtClean="0">
              <a:solidFill>
                <a:srgbClr val="000000"/>
              </a:solidFill>
              <a:latin typeface="微软雅黑" panose="020B0503020204020204" pitchFamily="34" charset="-122"/>
              <a:ea typeface="微软雅黑" panose="020B0503020204020204" pitchFamily="34" charset="-122"/>
            </a:endParaRPr>
          </a:p>
          <a:p>
            <a:pPr marL="285750" indent="-285750" fontAlgn="base">
              <a:buFont typeface="Wingdings" panose="05000000000000000000" pitchFamily="2" charset="2"/>
              <a:buChar char="u"/>
            </a:pPr>
            <a:endParaRPr lang="en-US" altLang="zh-CN" sz="1400" b="1" dirty="0" smtClean="0">
              <a:solidFill>
                <a:srgbClr val="000000"/>
              </a:solidFill>
              <a:latin typeface="微软雅黑" panose="020B0503020204020204" pitchFamily="34" charset="-122"/>
              <a:ea typeface="微软雅黑" panose="020B0503020204020204" pitchFamily="34" charset="-122"/>
            </a:endParaRPr>
          </a:p>
          <a:p>
            <a:pPr marL="285750" indent="-285750" fontAlgn="base">
              <a:buFont typeface="Wingdings" panose="05000000000000000000" pitchFamily="2" charset="2"/>
              <a:buChar char="u"/>
            </a:pPr>
            <a:endParaRPr lang="en-US" altLang="zh-CN" sz="1400" b="1" dirty="0">
              <a:solidFill>
                <a:srgbClr val="000000"/>
              </a:solidFill>
              <a:latin typeface="微软雅黑" panose="020B0503020204020204" pitchFamily="34" charset="-122"/>
              <a:ea typeface="微软雅黑" panose="020B0503020204020204" pitchFamily="34" charset="-122"/>
            </a:endParaRPr>
          </a:p>
          <a:p>
            <a:pPr marL="285750" indent="-285750" fontAlgn="base">
              <a:buFont typeface="Wingdings" panose="05000000000000000000" pitchFamily="2" charset="2"/>
              <a:buChar char="u"/>
            </a:pPr>
            <a:r>
              <a:rPr lang="en-US" altLang="zh-CN" sz="1400" b="1" dirty="0">
                <a:solidFill>
                  <a:srgbClr val="000000"/>
                </a:solidFill>
                <a:latin typeface="微软雅黑" panose="020B0503020204020204" pitchFamily="34" charset="-122"/>
                <a:ea typeface="微软雅黑" panose="020B0503020204020204" pitchFamily="34" charset="-122"/>
                <a:hlinkClick r:id="rId7"/>
              </a:rPr>
              <a:t>Seeing Beyond the Line of Site – Controlling Connected Automated Vehicles</a:t>
            </a:r>
            <a:endParaRPr lang="en-US" altLang="zh-CN" sz="1400" b="1" dirty="0">
              <a:solidFill>
                <a:srgbClr val="000000"/>
              </a:solidFill>
              <a:latin typeface="微软雅黑" panose="020B0503020204020204" pitchFamily="34" charset="-122"/>
              <a:ea typeface="微软雅黑" panose="020B0503020204020204" pitchFamily="34" charset="-122"/>
            </a:endParaRPr>
          </a:p>
          <a:p>
            <a:pPr fontAlgn="base"/>
            <a:r>
              <a:rPr lang="zh-CN" altLang="en-US" sz="1400" b="1" dirty="0" smtClean="0">
                <a:solidFill>
                  <a:srgbClr val="000000"/>
                </a:solidFill>
                <a:latin typeface="微软雅黑" panose="020B0503020204020204" pitchFamily="34" charset="-122"/>
                <a:ea typeface="微软雅黑" panose="020B0503020204020204" pitchFamily="34" charset="-122"/>
              </a:rPr>
              <a:t>     超越视线</a:t>
            </a:r>
            <a:r>
              <a:rPr lang="en-US" altLang="zh-CN" sz="1400" b="1" dirty="0" smtClean="0">
                <a:solidFill>
                  <a:srgbClr val="000000"/>
                </a:solidFill>
                <a:latin typeface="微软雅黑" panose="020B0503020204020204" pitchFamily="34" charset="-122"/>
                <a:ea typeface="微软雅黑" panose="020B0503020204020204" pitchFamily="34" charset="-122"/>
              </a:rPr>
              <a:t>-</a:t>
            </a:r>
            <a:r>
              <a:rPr lang="zh-CN" altLang="en-US" sz="1400" b="1" dirty="0" smtClean="0">
                <a:solidFill>
                  <a:srgbClr val="000000"/>
                </a:solidFill>
                <a:latin typeface="微软雅黑" panose="020B0503020204020204" pitchFamily="34" charset="-122"/>
                <a:ea typeface="微软雅黑" panose="020B0503020204020204" pitchFamily="34" charset="-122"/>
              </a:rPr>
              <a:t>控制网联自动</a:t>
            </a:r>
            <a:r>
              <a:rPr lang="zh-CN" altLang="en-US" sz="1400" b="1" dirty="0">
                <a:solidFill>
                  <a:srgbClr val="000000"/>
                </a:solidFill>
                <a:latin typeface="微软雅黑" panose="020B0503020204020204" pitchFamily="34" charset="-122"/>
                <a:ea typeface="微软雅黑" panose="020B0503020204020204" pitchFamily="34" charset="-122"/>
              </a:rPr>
              <a:t>驾驶汽车 </a:t>
            </a:r>
            <a:endParaRPr lang="en-US" altLang="zh-CN" sz="1400" b="1" dirty="0" smtClean="0">
              <a:solidFill>
                <a:srgbClr val="000000"/>
              </a:solidFill>
              <a:latin typeface="微软雅黑" panose="020B0503020204020204" pitchFamily="34" charset="-122"/>
              <a:ea typeface="微软雅黑" panose="020B0503020204020204" pitchFamily="34" charset="-122"/>
            </a:endParaRPr>
          </a:p>
          <a:p>
            <a:pPr fontAlgn="base"/>
            <a:endParaRPr lang="en-US" altLang="zh-CN" sz="1400" b="1" i="1" dirty="0">
              <a:solidFill>
                <a:srgbClr val="0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32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64055" y="2454752"/>
            <a:ext cx="4464112" cy="4004506"/>
          </a:xfrm>
          <a:prstGeom prst="rect">
            <a:avLst/>
          </a:prstGeom>
        </p:spPr>
        <p:txBody>
          <a:bodyPr/>
          <a:lstStyle/>
          <a:p>
            <a:pPr marL="342900" indent="-342900">
              <a:lnSpc>
                <a:spcPts val="2800"/>
              </a:lnSpc>
              <a:spcBef>
                <a:spcPts val="1200"/>
              </a:spcBef>
              <a:buFont typeface="Wingdings" panose="05000000000000000000" pitchFamily="2" charset="2"/>
              <a:buChar char="p"/>
              <a:defRPr/>
            </a:pPr>
            <a:r>
              <a:rPr lang="zh-CN" altLang="en-US" sz="2000" dirty="0">
                <a:latin typeface="微软雅黑" pitchFamily="34" charset="-122"/>
                <a:ea typeface="微软雅黑" pitchFamily="34" charset="-122"/>
              </a:rPr>
              <a:t>每年举办约</a:t>
            </a:r>
            <a:r>
              <a:rPr lang="en-US" altLang="zh-CN" sz="2000" dirty="0">
                <a:latin typeface="微软雅黑" pitchFamily="34" charset="-122"/>
                <a:ea typeface="微软雅黑" pitchFamily="34" charset="-122"/>
              </a:rPr>
              <a:t>4</a:t>
            </a:r>
            <a:r>
              <a:rPr lang="en-US" sz="2000" dirty="0">
                <a:latin typeface="微软雅黑" pitchFamily="34" charset="-122"/>
                <a:ea typeface="微软雅黑" pitchFamily="34" charset="-122"/>
              </a:rPr>
              <a:t>0</a:t>
            </a:r>
            <a:r>
              <a:rPr lang="zh-CN" altLang="en-US" sz="2000" dirty="0">
                <a:latin typeface="微软雅黑" pitchFamily="34" charset="-122"/>
                <a:ea typeface="微软雅黑" pitchFamily="34" charset="-122"/>
              </a:rPr>
              <a:t>场会议，出版约 </a:t>
            </a:r>
            <a:r>
              <a:rPr lang="en-US" sz="2000" dirty="0">
                <a:latin typeface="微软雅黑" pitchFamily="34" charset="-122"/>
                <a:ea typeface="微软雅黑" pitchFamily="34" charset="-122"/>
              </a:rPr>
              <a:t>100</a:t>
            </a:r>
            <a:r>
              <a:rPr lang="zh-CN" altLang="en-US" sz="2000" dirty="0">
                <a:latin typeface="微软雅黑" pitchFamily="34" charset="-122"/>
                <a:ea typeface="微软雅黑" pitchFamily="34" charset="-122"/>
              </a:rPr>
              <a:t>卷会议资料</a:t>
            </a:r>
            <a:endParaRPr lang="en-US" altLang="zh-CN" sz="2000" dirty="0">
              <a:latin typeface="微软雅黑" pitchFamily="34" charset="-122"/>
              <a:ea typeface="微软雅黑" pitchFamily="34" charset="-122"/>
            </a:endParaRPr>
          </a:p>
          <a:p>
            <a:pPr marL="342900" indent="-342900">
              <a:lnSpc>
                <a:spcPts val="2800"/>
              </a:lnSpc>
              <a:spcBef>
                <a:spcPts val="1200"/>
              </a:spcBef>
              <a:buFont typeface="Wingdings" panose="05000000000000000000" pitchFamily="2" charset="2"/>
              <a:buChar char="p"/>
              <a:defRPr/>
            </a:pPr>
            <a:r>
              <a:rPr lang="zh-CN" altLang="en-US" sz="2000" dirty="0">
                <a:latin typeface="微软雅黑" pitchFamily="34" charset="-122"/>
                <a:ea typeface="微软雅黑" pitchFamily="34" charset="-122"/>
              </a:rPr>
              <a:t>可订购访问</a:t>
            </a:r>
            <a:r>
              <a:rPr lang="en-US" sz="2000" dirty="0">
                <a:latin typeface="微软雅黑" pitchFamily="34" charset="-122"/>
                <a:ea typeface="微软雅黑" pitchFamily="34" charset="-122"/>
              </a:rPr>
              <a:t>2000</a:t>
            </a:r>
            <a:r>
              <a:rPr lang="zh-CN" altLang="en-US" sz="2000" dirty="0">
                <a:latin typeface="微软雅黑" pitchFamily="34" charset="-122"/>
                <a:ea typeface="微软雅黑" pitchFamily="34" charset="-122"/>
              </a:rPr>
              <a:t>年至今的所有会议的资料</a:t>
            </a:r>
          </a:p>
          <a:p>
            <a:pPr marL="342900" indent="-342900">
              <a:lnSpc>
                <a:spcPts val="2800"/>
              </a:lnSpc>
              <a:spcBef>
                <a:spcPts val="1200"/>
              </a:spcBef>
              <a:buFont typeface="Wingdings" panose="05000000000000000000" pitchFamily="2" charset="2"/>
              <a:buChar char="p"/>
              <a:defRPr/>
            </a:pPr>
            <a:r>
              <a:rPr lang="zh-CN" altLang="en-US" sz="2000" dirty="0">
                <a:latin typeface="微软雅黑" pitchFamily="34" charset="-122"/>
                <a:ea typeface="微软雅黑" pitchFamily="34" charset="-122"/>
              </a:rPr>
              <a:t>会议系列超</a:t>
            </a:r>
            <a:r>
              <a:rPr lang="en-US" altLang="zh-CN" sz="2000" dirty="0">
                <a:latin typeface="微软雅黑" pitchFamily="34" charset="-122"/>
                <a:ea typeface="微软雅黑" pitchFamily="34" charset="-122"/>
              </a:rPr>
              <a:t>60</a:t>
            </a:r>
            <a:r>
              <a:rPr lang="zh-CN" altLang="en-US" sz="2000" dirty="0">
                <a:latin typeface="微软雅黑" pitchFamily="34" charset="-122"/>
                <a:ea typeface="微软雅黑" pitchFamily="34" charset="-122"/>
              </a:rPr>
              <a:t>种</a:t>
            </a:r>
            <a:endParaRPr lang="en-US" altLang="zh-CN" sz="2000" dirty="0">
              <a:latin typeface="微软雅黑" pitchFamily="34" charset="-122"/>
              <a:ea typeface="微软雅黑" pitchFamily="34" charset="-122"/>
            </a:endParaRPr>
          </a:p>
          <a:p>
            <a:pPr marL="342900" indent="-342900">
              <a:lnSpc>
                <a:spcPts val="2800"/>
              </a:lnSpc>
              <a:spcBef>
                <a:spcPts val="1200"/>
              </a:spcBef>
              <a:buFont typeface="Wingdings" panose="05000000000000000000" pitchFamily="2" charset="2"/>
              <a:buChar char="p"/>
              <a:defRPr/>
            </a:pPr>
            <a:r>
              <a:rPr lang="zh-CN" altLang="en-US" sz="2000" dirty="0">
                <a:latin typeface="微软雅黑" pitchFamily="34" charset="-122"/>
                <a:ea typeface="微软雅黑" pitchFamily="34" charset="-122"/>
              </a:rPr>
              <a:t>超过 </a:t>
            </a:r>
            <a:r>
              <a:rPr lang="en-US" altLang="zh-CN" sz="2000" dirty="0" smtClean="0">
                <a:latin typeface="微软雅黑" pitchFamily="34" charset="-122"/>
                <a:ea typeface="微软雅黑" pitchFamily="34" charset="-122"/>
              </a:rPr>
              <a:t>1,990</a:t>
            </a:r>
            <a:r>
              <a:rPr lang="zh-CN" altLang="en-US" sz="2000" dirty="0" smtClean="0">
                <a:latin typeface="微软雅黑" pitchFamily="34" charset="-122"/>
                <a:ea typeface="微软雅黑" pitchFamily="34" charset="-122"/>
              </a:rPr>
              <a:t>卷，超</a:t>
            </a:r>
            <a:r>
              <a:rPr lang="en-US" altLang="zh-CN" sz="2000" dirty="0" smtClean="0">
                <a:latin typeface="微软雅黑" pitchFamily="34" charset="-122"/>
                <a:ea typeface="微软雅黑" pitchFamily="34" charset="-122"/>
              </a:rPr>
              <a:t>18</a:t>
            </a:r>
            <a:r>
              <a:rPr lang="zh-CN" altLang="en-US" sz="2000" dirty="0" smtClean="0">
                <a:latin typeface="微软雅黑" pitchFamily="34" charset="-122"/>
                <a:ea typeface="微软雅黑" pitchFamily="34" charset="-122"/>
              </a:rPr>
              <a:t>万</a:t>
            </a:r>
            <a:r>
              <a:rPr lang="zh-CN" altLang="en-US" sz="2000" dirty="0">
                <a:latin typeface="微软雅黑" pitchFamily="34" charset="-122"/>
                <a:ea typeface="微软雅黑" pitchFamily="34" charset="-122"/>
              </a:rPr>
              <a:t>篇会议文章</a:t>
            </a:r>
            <a:endParaRPr lang="en-US" altLang="zh-CN" sz="2000" dirty="0">
              <a:latin typeface="微软雅黑" pitchFamily="34" charset="-122"/>
              <a:ea typeface="微软雅黑" pitchFamily="34" charset="-122"/>
            </a:endParaRPr>
          </a:p>
          <a:p>
            <a:pPr marL="342900" indent="-342900">
              <a:lnSpc>
                <a:spcPts val="2800"/>
              </a:lnSpc>
              <a:spcBef>
                <a:spcPts val="1200"/>
              </a:spcBef>
              <a:buFont typeface="Wingdings" panose="05000000000000000000" pitchFamily="2" charset="2"/>
              <a:buChar char="p"/>
              <a:defRPr/>
            </a:pPr>
            <a:r>
              <a:rPr lang="zh-CN" altLang="en-US" sz="2000" dirty="0">
                <a:latin typeface="微软雅黑" pitchFamily="34" charset="-122"/>
                <a:ea typeface="微软雅黑" pitchFamily="34" charset="-122"/>
              </a:rPr>
              <a:t>绝大部分内容被</a:t>
            </a:r>
            <a:r>
              <a:rPr lang="en-US" sz="2000" dirty="0" smtClean="0">
                <a:latin typeface="微软雅黑" pitchFamily="34" charset="-122"/>
                <a:ea typeface="微软雅黑" pitchFamily="34" charset="-122"/>
              </a:rPr>
              <a:t>EI</a:t>
            </a:r>
            <a:r>
              <a:rPr lang="zh-CN" altLang="en-US" sz="2000" dirty="0" smtClean="0">
                <a:latin typeface="微软雅黑" pitchFamily="34" charset="-122"/>
                <a:ea typeface="微软雅黑" pitchFamily="34" charset="-122"/>
              </a:rPr>
              <a:t>（工程索引）和</a:t>
            </a:r>
            <a:r>
              <a:rPr lang="en-US" sz="2000" dirty="0" smtClean="0">
                <a:latin typeface="微软雅黑" pitchFamily="34" charset="-122"/>
                <a:ea typeface="微软雅黑" pitchFamily="34" charset="-122"/>
              </a:rPr>
              <a:t>CPCI-S</a:t>
            </a:r>
            <a:r>
              <a:rPr lang="zh-CN" altLang="en-US" sz="2000" dirty="0" smtClean="0">
                <a:latin typeface="微软雅黑" pitchFamily="34" charset="-122"/>
                <a:ea typeface="微软雅黑" pitchFamily="34" charset="-122"/>
              </a:rPr>
              <a:t>（科技会议录索引）收录</a:t>
            </a:r>
            <a:r>
              <a:rPr lang="zh-CN" altLang="en-US" sz="2000" dirty="0">
                <a:latin typeface="微软雅黑" pitchFamily="34" charset="-122"/>
                <a:ea typeface="微软雅黑" pitchFamily="34" charset="-122"/>
              </a:rPr>
              <a:t>，</a:t>
            </a:r>
            <a:r>
              <a:rPr lang="zh-CN" altLang="zh-CN" sz="2000" dirty="0">
                <a:latin typeface="微软雅黑" pitchFamily="34" charset="-122"/>
                <a:ea typeface="微软雅黑" pitchFamily="34" charset="-122"/>
              </a:rPr>
              <a:t>其中</a:t>
            </a:r>
            <a:r>
              <a:rPr lang="en-US" altLang="zh-CN" sz="2000" dirty="0">
                <a:latin typeface="微软雅黑" pitchFamily="34" charset="-122"/>
                <a:ea typeface="微软雅黑" pitchFamily="34" charset="-122"/>
              </a:rPr>
              <a:t>EI</a:t>
            </a:r>
            <a:r>
              <a:rPr lang="zh-CN" altLang="zh-CN" sz="2000" dirty="0" smtClean="0">
                <a:latin typeface="微软雅黑" pitchFamily="34" charset="-122"/>
                <a:ea typeface="微软雅黑" pitchFamily="34" charset="-122"/>
              </a:rPr>
              <a:t>收录</a:t>
            </a:r>
            <a:r>
              <a:rPr lang="zh-CN" altLang="en-US" sz="2000" dirty="0" smtClean="0">
                <a:latin typeface="微软雅黑" pitchFamily="34" charset="-122"/>
                <a:ea typeface="微软雅黑" pitchFamily="34" charset="-122"/>
              </a:rPr>
              <a:t>超</a:t>
            </a:r>
            <a:r>
              <a:rPr lang="en-US" altLang="zh-CN" sz="2000" dirty="0" smtClean="0">
                <a:latin typeface="微软雅黑" pitchFamily="34" charset="-122"/>
                <a:ea typeface="微软雅黑" pitchFamily="34" charset="-122"/>
              </a:rPr>
              <a:t>120,000</a:t>
            </a:r>
            <a:r>
              <a:rPr lang="zh-CN" altLang="zh-CN" sz="2000" dirty="0">
                <a:latin typeface="微软雅黑" pitchFamily="34" charset="-122"/>
                <a:ea typeface="微软雅黑" pitchFamily="34" charset="-122"/>
              </a:rPr>
              <a:t>篇</a:t>
            </a:r>
            <a:endParaRPr lang="en-US" altLang="zh-CN" sz="2000" dirty="0">
              <a:latin typeface="微软雅黑" pitchFamily="34" charset="-122"/>
              <a:ea typeface="微软雅黑" pitchFamily="34" charset="-122"/>
            </a:endParaRPr>
          </a:p>
        </p:txBody>
      </p:sp>
      <p:sp>
        <p:nvSpPr>
          <p:cNvPr id="17412" name="Title 1"/>
          <p:cNvSpPr txBox="1">
            <a:spLocks/>
          </p:cNvSpPr>
          <p:nvPr/>
        </p:nvSpPr>
        <p:spPr bwMode="auto">
          <a:xfrm>
            <a:off x="671513" y="1304886"/>
            <a:ext cx="8472487"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会议录</a:t>
            </a:r>
            <a:endParaRPr lang="en-US" altLang="zh-CN" u="sng" dirty="0">
              <a:solidFill>
                <a:srgbClr val="00B0F0"/>
              </a:solidFill>
              <a:latin typeface="微软雅黑" pitchFamily="34" charset="-122"/>
              <a:ea typeface="微软雅黑" pitchFamily="34" charset="-122"/>
            </a:endParaRPr>
          </a:p>
        </p:txBody>
      </p:sp>
      <p:sp>
        <p:nvSpPr>
          <p:cNvPr id="9" name="矩形 8"/>
          <p:cNvSpPr/>
          <p:nvPr/>
        </p:nvSpPr>
        <p:spPr>
          <a:xfrm>
            <a:off x="5214942" y="2085420"/>
            <a:ext cx="3500462" cy="369332"/>
          </a:xfrm>
          <a:prstGeom prst="rect">
            <a:avLst/>
          </a:prstGeom>
          <a:solidFill>
            <a:schemeClr val="accent1">
              <a:lumMod val="75000"/>
            </a:schemeClr>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spcBef>
                <a:spcPts val="600"/>
              </a:spcBef>
              <a:defRPr/>
            </a:pPr>
            <a:r>
              <a:rPr lang="en-US" altLang="zh-CN" b="1" dirty="0">
                <a:ln/>
                <a:solidFill>
                  <a:schemeClr val="bg1"/>
                </a:solidFill>
                <a:latin typeface="微软雅黑" panose="020B0503020204020204" pitchFamily="34" charset="-122"/>
                <a:ea typeface="微软雅黑" panose="020B0503020204020204" pitchFamily="34" charset="-122"/>
              </a:rPr>
              <a:t>2000</a:t>
            </a:r>
            <a:r>
              <a:rPr lang="zh-CN" altLang="en-US" b="1" dirty="0">
                <a:ln/>
                <a:solidFill>
                  <a:schemeClr val="bg1"/>
                </a:solidFill>
                <a:latin typeface="微软雅黑" panose="020B0503020204020204" pitchFamily="34" charset="-122"/>
                <a:ea typeface="微软雅黑" panose="020B0503020204020204" pitchFamily="34" charset="-122"/>
              </a:rPr>
              <a:t>至今</a:t>
            </a:r>
            <a:r>
              <a:rPr lang="en-US" altLang="zh-CN" b="1" dirty="0">
                <a:ln/>
                <a:solidFill>
                  <a:schemeClr val="bg1"/>
                </a:solidFill>
                <a:latin typeface="微软雅黑" panose="020B0503020204020204" pitchFamily="34" charset="-122"/>
                <a:ea typeface="微软雅黑" panose="020B0503020204020204" pitchFamily="34" charset="-122"/>
              </a:rPr>
              <a:t> ASME Proceedings</a:t>
            </a:r>
          </a:p>
        </p:txBody>
      </p:sp>
      <p:graphicFrame>
        <p:nvGraphicFramePr>
          <p:cNvPr id="7" name="表格 6"/>
          <p:cNvGraphicFramePr>
            <a:graphicFrameLocks noGrp="1"/>
          </p:cNvGraphicFramePr>
          <p:nvPr>
            <p:extLst>
              <p:ext uri="{D42A27DB-BD31-4B8C-83A1-F6EECF244321}">
                <p14:modId xmlns:p14="http://schemas.microsoft.com/office/powerpoint/2010/main" val="268353432"/>
              </p:ext>
            </p:extLst>
          </p:nvPr>
        </p:nvGraphicFramePr>
        <p:xfrm>
          <a:off x="5220072" y="2768064"/>
          <a:ext cx="3495332" cy="2893186"/>
        </p:xfrm>
        <a:graphic>
          <a:graphicData uri="http://schemas.openxmlformats.org/drawingml/2006/table">
            <a:tbl>
              <a:tblPr firstRow="1" bandRow="1">
                <a:tableStyleId>{B301B821-A1FF-4177-AEE7-76D212191A09}</a:tableStyleId>
              </a:tblPr>
              <a:tblGrid>
                <a:gridCol w="3495332">
                  <a:extLst>
                    <a:ext uri="{9D8B030D-6E8A-4147-A177-3AD203B41FA5}">
                      <a16:colId xmlns:a16="http://schemas.microsoft.com/office/drawing/2014/main" val="20000"/>
                    </a:ext>
                  </a:extLst>
                </a:gridCol>
              </a:tblGrid>
              <a:tr h="400764">
                <a:tc>
                  <a:txBody>
                    <a:bodyPr/>
                    <a:lstStyle/>
                    <a:p>
                      <a:pPr algn="ctr"/>
                      <a:r>
                        <a:rPr lang="zh-CN" altLang="en-US" dirty="0">
                          <a:latin typeface="微软雅黑" panose="020B0503020204020204" pitchFamily="34" charset="-122"/>
                          <a:ea typeface="微软雅黑" panose="020B0503020204020204" pitchFamily="34" charset="-122"/>
                        </a:rPr>
                        <a:t>会议录浏览结构</a:t>
                      </a:r>
                      <a:endParaRPr lang="zh-CN" altLang="en-US" b="1" dirty="0">
                        <a:latin typeface="微软雅黑" pitchFamily="34" charset="-122"/>
                        <a:ea typeface="微软雅黑" pitchFamily="34" charset="-122"/>
                      </a:endParaRPr>
                    </a:p>
                  </a:txBody>
                  <a:tcPr/>
                </a:tc>
                <a:extLst>
                  <a:ext uri="{0D108BD9-81ED-4DB2-BD59-A6C34878D82A}">
                    <a16:rowId xmlns:a16="http://schemas.microsoft.com/office/drawing/2014/main" val="10000"/>
                  </a:ext>
                </a:extLst>
              </a:tr>
              <a:tr h="400764">
                <a:tc>
                  <a:txBody>
                    <a:bodyPr/>
                    <a:lstStyle/>
                    <a:p>
                      <a:pPr algn="ctr"/>
                      <a:r>
                        <a:rPr lang="zh-CN" altLang="en-US" sz="1600" dirty="0">
                          <a:latin typeface="微软雅黑" panose="020B0503020204020204" pitchFamily="34" charset="-122"/>
                          <a:ea typeface="微软雅黑" panose="020B0503020204020204" pitchFamily="34" charset="-122"/>
                        </a:rPr>
                        <a:t>系列名称（如</a:t>
                      </a:r>
                      <a:r>
                        <a:rPr lang="en-US" altLang="zh-CN" sz="1600" dirty="0">
                          <a:latin typeface="微软雅黑" panose="020B0503020204020204" pitchFamily="34" charset="-122"/>
                          <a:ea typeface="微软雅黑" panose="020B0503020204020204" pitchFamily="34" charset="-122"/>
                        </a:rPr>
                        <a:t>IMECE</a:t>
                      </a:r>
                      <a:r>
                        <a:rPr lang="zh-CN" altLang="en-US" sz="1600" dirty="0">
                          <a:latin typeface="微软雅黑" pitchFamily="34" charset="-122"/>
                          <a:ea typeface="微软雅黑" pitchFamily="34" charset="-122"/>
                        </a:rPr>
                        <a:t>）</a:t>
                      </a:r>
                    </a:p>
                  </a:txBody>
                  <a:tcPr/>
                </a:tc>
                <a:extLst>
                  <a:ext uri="{0D108BD9-81ED-4DB2-BD59-A6C34878D82A}">
                    <a16:rowId xmlns:a16="http://schemas.microsoft.com/office/drawing/2014/main" val="10001"/>
                  </a:ext>
                </a:extLst>
              </a:tr>
              <a:tr h="400764">
                <a:tc>
                  <a:txBody>
                    <a:bodyPr/>
                    <a:lstStyle/>
                    <a:p>
                      <a:pPr algn="ctr"/>
                      <a:r>
                        <a:rPr lang="zh-CN" altLang="en-US" sz="1600" dirty="0">
                          <a:latin typeface="微软雅黑" panose="020B0503020204020204" pitchFamily="34" charset="-122"/>
                          <a:ea typeface="微软雅黑" panose="020B0503020204020204" pitchFamily="34" charset="-122"/>
                        </a:rPr>
                        <a:t>年份（如</a:t>
                      </a:r>
                      <a:r>
                        <a:rPr lang="en-US" altLang="zh-CN" sz="1600" dirty="0" smtClean="0">
                          <a:latin typeface="微软雅黑" panose="020B0503020204020204" pitchFamily="34" charset="-122"/>
                          <a:ea typeface="微软雅黑" panose="020B0503020204020204" pitchFamily="34" charset="-122"/>
                        </a:rPr>
                        <a:t>2022</a:t>
                      </a:r>
                      <a:r>
                        <a:rPr lang="zh-CN" altLang="en-US" sz="1600" dirty="0" smtClean="0">
                          <a:latin typeface="微软雅黑" pitchFamily="34" charset="-122"/>
                          <a:ea typeface="微软雅黑" pitchFamily="34" charset="-122"/>
                        </a:rPr>
                        <a:t>）</a:t>
                      </a:r>
                      <a:endParaRPr lang="zh-CN" altLang="en-US" sz="1600" dirty="0">
                        <a:latin typeface="微软雅黑" pitchFamily="34" charset="-122"/>
                        <a:ea typeface="微软雅黑" pitchFamily="34" charset="-122"/>
                      </a:endParaRPr>
                    </a:p>
                  </a:txBody>
                  <a:tcPr/>
                </a:tc>
                <a:extLst>
                  <a:ext uri="{0D108BD9-81ED-4DB2-BD59-A6C34878D82A}">
                    <a16:rowId xmlns:a16="http://schemas.microsoft.com/office/drawing/2014/main" val="10002"/>
                  </a:ext>
                </a:extLst>
              </a:tr>
              <a:tr h="400764">
                <a:tc>
                  <a:txBody>
                    <a:bodyPr/>
                    <a:lstStyle/>
                    <a:p>
                      <a:pPr algn="ctr"/>
                      <a:r>
                        <a:rPr lang="zh-CN" altLang="en-US" sz="1600" dirty="0">
                          <a:latin typeface="微软雅黑" panose="020B0503020204020204" pitchFamily="34" charset="-122"/>
                          <a:ea typeface="微软雅黑" panose="020B0503020204020204" pitchFamily="34" charset="-122"/>
                        </a:rPr>
                        <a:t>卷（</a:t>
                      </a:r>
                      <a:r>
                        <a:rPr lang="zh-CN" altLang="en-US" sz="1600" dirty="0" smtClean="0">
                          <a:latin typeface="微软雅黑" panose="020B0503020204020204" pitchFamily="34" charset="-122"/>
                          <a:ea typeface="微软雅黑" panose="020B0503020204020204" pitchFamily="34" charset="-122"/>
                        </a:rPr>
                        <a:t>如</a:t>
                      </a:r>
                      <a:r>
                        <a:rPr lang="en-US" altLang="zh-CN" sz="1600" dirty="0" smtClean="0">
                          <a:latin typeface="微软雅黑" panose="020B0503020204020204" pitchFamily="34" charset="-122"/>
                          <a:ea typeface="微软雅黑" panose="020B0503020204020204" pitchFamily="34" charset="-122"/>
                        </a:rPr>
                        <a:t>Advanced Manufacturing</a:t>
                      </a:r>
                      <a:r>
                        <a:rPr lang="zh-CN" altLang="en-US" sz="1600" dirty="0" smtClean="0">
                          <a:latin typeface="微软雅黑" pitchFamily="34" charset="-122"/>
                          <a:ea typeface="微软雅黑" pitchFamily="34" charset="-122"/>
                        </a:rPr>
                        <a:t>）</a:t>
                      </a:r>
                      <a:endParaRPr lang="zh-CN" altLang="en-US" sz="1600" dirty="0">
                        <a:latin typeface="微软雅黑" pitchFamily="34" charset="-122"/>
                        <a:ea typeface="微软雅黑" pitchFamily="34" charset="-122"/>
                      </a:endParaRPr>
                    </a:p>
                  </a:txBody>
                  <a:tcPr/>
                </a:tc>
                <a:extLst>
                  <a:ext uri="{0D108BD9-81ED-4DB2-BD59-A6C34878D82A}">
                    <a16:rowId xmlns:a16="http://schemas.microsoft.com/office/drawing/2014/main" val="10003"/>
                  </a:ext>
                </a:extLst>
              </a:tr>
              <a:tr h="889366">
                <a:tc>
                  <a:txBody>
                    <a:bodyPr/>
                    <a:lstStyle/>
                    <a:p>
                      <a:pPr algn="ctr"/>
                      <a:r>
                        <a:rPr lang="zh-CN" altLang="en-US" sz="1600" dirty="0" smtClean="0">
                          <a:latin typeface="微软雅黑" panose="020B0503020204020204" pitchFamily="34" charset="-122"/>
                          <a:ea typeface="微软雅黑" panose="020B0503020204020204" pitchFamily="34" charset="-122"/>
                        </a:rPr>
                        <a:t>期（如</a:t>
                      </a:r>
                      <a:r>
                        <a:rPr lang="en-US" altLang="zh-CN" sz="1600" dirty="0" smtClean="0">
                          <a:latin typeface="微软雅黑" panose="020B0503020204020204" pitchFamily="34" charset="-122"/>
                          <a:ea typeface="微软雅黑" panose="020B0503020204020204" pitchFamily="34" charset="-122"/>
                        </a:rPr>
                        <a:t>A Bio-Printing Strategy to Fabricate Geometrically Accurate 3d Scaffolds</a:t>
                      </a:r>
                      <a:r>
                        <a:rPr lang="zh-CN" altLang="en-US" sz="1600" dirty="0" smtClean="0">
                          <a:latin typeface="微软雅黑" pitchFamily="34" charset="-122"/>
                          <a:ea typeface="微软雅黑" pitchFamily="34" charset="-122"/>
                        </a:rPr>
                        <a:t>）</a:t>
                      </a:r>
                      <a:endParaRPr lang="zh-CN" altLang="en-US" sz="1600" dirty="0">
                        <a:latin typeface="微软雅黑" pitchFamily="34" charset="-122"/>
                        <a:ea typeface="微软雅黑" pitchFamily="34" charset="-122"/>
                      </a:endParaRPr>
                    </a:p>
                  </a:txBody>
                  <a:tcPr/>
                </a:tc>
                <a:extLst>
                  <a:ext uri="{0D108BD9-81ED-4DB2-BD59-A6C34878D82A}">
                    <a16:rowId xmlns:a16="http://schemas.microsoft.com/office/drawing/2014/main" val="10004"/>
                  </a:ext>
                </a:extLst>
              </a:tr>
              <a:tr h="400764">
                <a:tc>
                  <a:txBody>
                    <a:bodyPr/>
                    <a:lstStyle/>
                    <a:p>
                      <a:pPr algn="ctr"/>
                      <a:r>
                        <a:rPr lang="zh-CN" altLang="en-US" sz="1600" dirty="0">
                          <a:latin typeface="微软雅黑" panose="020B0503020204020204" pitchFamily="34" charset="-122"/>
                          <a:ea typeface="微软雅黑" panose="020B0503020204020204" pitchFamily="34" charset="-122"/>
                        </a:rPr>
                        <a:t>文章（</a:t>
                      </a:r>
                      <a:r>
                        <a:rPr lang="en-US" altLang="zh-CN" sz="1600" dirty="0">
                          <a:latin typeface="微软雅黑" panose="020B0503020204020204" pitchFamily="34" charset="-122"/>
                          <a:ea typeface="微软雅黑" panose="020B0503020204020204" pitchFamily="34" charset="-122"/>
                        </a:rPr>
                        <a:t>PDF</a:t>
                      </a:r>
                      <a:r>
                        <a:rPr lang="zh-CN" altLang="en-US" sz="1600" dirty="0">
                          <a:latin typeface="微软雅黑" pitchFamily="34" charset="-122"/>
                          <a:ea typeface="微软雅黑" pitchFamily="34" charset="-122"/>
                        </a:rPr>
                        <a:t>格式）</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934556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le 1"/>
          <p:cNvSpPr txBox="1">
            <a:spLocks/>
          </p:cNvSpPr>
          <p:nvPr/>
        </p:nvSpPr>
        <p:spPr bwMode="auto">
          <a:xfrm>
            <a:off x="671513" y="1152699"/>
            <a:ext cx="8472487" cy="965200"/>
          </a:xfrm>
          <a:prstGeom prst="rect">
            <a:avLst/>
          </a:prstGeom>
          <a:noFill/>
          <a:ln w="9525">
            <a:noFill/>
            <a:miter lim="800000"/>
            <a:headEnd/>
            <a:tailEnd/>
          </a:ln>
        </p:spPr>
        <p:txBody>
          <a:bodyPr anchor="ctr"/>
          <a:lstStyle/>
          <a:p>
            <a:r>
              <a:rPr lang="zh-CN" altLang="en-US" sz="4000" dirty="0">
                <a:latin typeface="微软雅黑" pitchFamily="34" charset="-122"/>
                <a:ea typeface="微软雅黑" pitchFamily="34" charset="-122"/>
              </a:rPr>
              <a:t>文献会议来源示例</a:t>
            </a:r>
            <a:endParaRPr lang="en-US" altLang="zh-CN" sz="1600" u="sng" dirty="0">
              <a:solidFill>
                <a:srgbClr val="00B0F0"/>
              </a:solidFill>
              <a:latin typeface="微软雅黑" pitchFamily="34" charset="-122"/>
              <a:ea typeface="微软雅黑" pitchFamily="34" charset="-122"/>
            </a:endParaRPr>
          </a:p>
        </p:txBody>
      </p:sp>
      <p:graphicFrame>
        <p:nvGraphicFramePr>
          <p:cNvPr id="3" name="表格 2">
            <a:extLst>
              <a:ext uri="{FF2B5EF4-FFF2-40B4-BE49-F238E27FC236}">
                <a16:creationId xmlns:a16="http://schemas.microsoft.com/office/drawing/2014/main" id="{6B9B4949-EDBA-414E-A676-DE87CE5E1818}"/>
              </a:ext>
            </a:extLst>
          </p:cNvPr>
          <p:cNvGraphicFramePr>
            <a:graphicFrameLocks noGrp="1"/>
          </p:cNvGraphicFramePr>
          <p:nvPr>
            <p:extLst>
              <p:ext uri="{D42A27DB-BD31-4B8C-83A1-F6EECF244321}">
                <p14:modId xmlns:p14="http://schemas.microsoft.com/office/powerpoint/2010/main" val="2942001855"/>
              </p:ext>
            </p:extLst>
          </p:nvPr>
        </p:nvGraphicFramePr>
        <p:xfrm>
          <a:off x="671513" y="2348880"/>
          <a:ext cx="7950460" cy="3998569"/>
        </p:xfrm>
        <a:graphic>
          <a:graphicData uri="http://schemas.openxmlformats.org/drawingml/2006/table">
            <a:tbl>
              <a:tblPr firstRow="1" bandRow="1">
                <a:tableStyleId>{3B4B98B0-60AC-42C2-AFA5-B58CD77FA1E5}</a:tableStyleId>
              </a:tblPr>
              <a:tblGrid>
                <a:gridCol w="7950460">
                  <a:extLst>
                    <a:ext uri="{9D8B030D-6E8A-4147-A177-3AD203B41FA5}">
                      <a16:colId xmlns:a16="http://schemas.microsoft.com/office/drawing/2014/main" val="1787667274"/>
                    </a:ext>
                  </a:extLst>
                </a:gridCol>
              </a:tblGrid>
              <a:tr h="409972">
                <a:tc>
                  <a:txBody>
                    <a:bodyPr/>
                    <a:lstStyle/>
                    <a:p>
                      <a:pPr marL="0" lvl="0" indent="0" algn="ctr">
                        <a:lnSpc>
                          <a:spcPct val="150000"/>
                        </a:lnSpc>
                        <a:spcAft>
                          <a:spcPts val="600"/>
                        </a:spcAft>
                        <a:buFont typeface="Wingdings" panose="05000000000000000000" pitchFamily="2" charset="2"/>
                        <a:buNone/>
                      </a:pPr>
                      <a:r>
                        <a:rPr lang="en-US" altLang="zh-CN" sz="2000" b="1"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600" b="1" kern="100" dirty="0">
                          <a:solidFill>
                            <a:schemeClr val="tx1"/>
                          </a:solidFill>
                          <a:effectLst/>
                          <a:latin typeface="等线" panose="02010600030101010101" pitchFamily="2" charset="-122"/>
                          <a:ea typeface="等线" panose="02010600030101010101" pitchFamily="2" charset="-122"/>
                          <a:cs typeface="+mn-cs"/>
                        </a:rPr>
                        <a:t>GT </a:t>
                      </a:r>
                      <a:r>
                        <a:rPr lang="zh-CN" altLang="en-US" sz="1600" b="1" kern="100" dirty="0">
                          <a:solidFill>
                            <a:schemeClr val="tx1"/>
                          </a:solidFill>
                          <a:effectLst/>
                          <a:latin typeface="等线" panose="02010600030101010101" pitchFamily="2" charset="-122"/>
                          <a:ea typeface="等线" panose="02010600030101010101" pitchFamily="2" charset="-122"/>
                          <a:cs typeface="+mn-cs"/>
                        </a:rPr>
                        <a:t>涡轮博览会</a:t>
                      </a:r>
                    </a:p>
                  </a:txBody>
                  <a:tcPr marL="68580" marR="68580" marT="0" marB="0"/>
                </a:tc>
                <a:extLst>
                  <a:ext uri="{0D108BD9-81ED-4DB2-BD59-A6C34878D82A}">
                    <a16:rowId xmlns:a16="http://schemas.microsoft.com/office/drawing/2014/main" val="1999530607"/>
                  </a:ext>
                </a:extLst>
              </a:tr>
              <a:tr h="395307">
                <a:tc>
                  <a:txBody>
                    <a:bodyPr/>
                    <a:lstStyle/>
                    <a:p>
                      <a:pPr marL="0" lvl="0" indent="0" algn="ctr">
                        <a:lnSpc>
                          <a:spcPct val="150000"/>
                        </a:lnSpc>
                        <a:spcAft>
                          <a:spcPts val="600"/>
                        </a:spcAft>
                        <a:buFont typeface="Wingdings" panose="05000000000000000000" pitchFamily="2" charset="2"/>
                        <a:buNone/>
                      </a:pPr>
                      <a:r>
                        <a:rPr lang="en-US" sz="1600" b="1" kern="100" dirty="0">
                          <a:effectLst/>
                          <a:latin typeface="等线" panose="02010600030101010101" pitchFamily="2" charset="-122"/>
                          <a:ea typeface="等线" panose="02010600030101010101" pitchFamily="2" charset="-122"/>
                        </a:rPr>
                        <a:t>HT </a:t>
                      </a:r>
                      <a:r>
                        <a:rPr lang="zh-CN" sz="1600" b="1" kern="100" dirty="0">
                          <a:effectLst/>
                          <a:latin typeface="等线" panose="02010600030101010101" pitchFamily="2" charset="-122"/>
                          <a:ea typeface="等线" panose="02010600030101010101" pitchFamily="2" charset="-122"/>
                        </a:rPr>
                        <a:t>传热会议</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143943736"/>
                  </a:ext>
                </a:extLst>
              </a:tr>
              <a:tr h="395307">
                <a:tc>
                  <a:txBody>
                    <a:bodyPr/>
                    <a:lstStyle/>
                    <a:p>
                      <a:pPr marL="0" lvl="0" indent="0" algn="ctr">
                        <a:lnSpc>
                          <a:spcPct val="150000"/>
                        </a:lnSpc>
                        <a:spcAft>
                          <a:spcPts val="600"/>
                        </a:spcAft>
                        <a:buFont typeface="Wingdings" panose="05000000000000000000" pitchFamily="2" charset="2"/>
                        <a:buNone/>
                      </a:pPr>
                      <a:r>
                        <a:rPr lang="en-US" sz="1600" b="1" kern="100" dirty="0">
                          <a:effectLst/>
                          <a:latin typeface="等线" panose="02010600030101010101" pitchFamily="2" charset="-122"/>
                          <a:ea typeface="等线" panose="02010600030101010101" pitchFamily="2" charset="-122"/>
                        </a:rPr>
                        <a:t>IMECE  </a:t>
                      </a:r>
                      <a:r>
                        <a:rPr lang="zh-CN" sz="1600" b="1" kern="100" dirty="0">
                          <a:effectLst/>
                          <a:latin typeface="等线" panose="02010600030101010101" pitchFamily="2" charset="-122"/>
                          <a:ea typeface="等线" panose="02010600030101010101" pitchFamily="2" charset="-122"/>
                        </a:rPr>
                        <a:t>国际机械工程大会和博览</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121725341"/>
                  </a:ext>
                </a:extLst>
              </a:tr>
              <a:tr h="395307">
                <a:tc>
                  <a:txBody>
                    <a:bodyPr/>
                    <a:lstStyle/>
                    <a:p>
                      <a:pPr marL="0" lvl="0" indent="0" algn="ctr">
                        <a:lnSpc>
                          <a:spcPct val="150000"/>
                        </a:lnSpc>
                        <a:spcAft>
                          <a:spcPts val="600"/>
                        </a:spcAft>
                        <a:buFont typeface="Wingdings" panose="05000000000000000000" pitchFamily="2" charset="2"/>
                        <a:buNone/>
                      </a:pPr>
                      <a:r>
                        <a:rPr lang="en-US" sz="1600" b="1" kern="100" dirty="0">
                          <a:effectLst/>
                          <a:latin typeface="等线" panose="02010600030101010101" pitchFamily="2" charset="-122"/>
                          <a:ea typeface="等线" panose="02010600030101010101" pitchFamily="2" charset="-122"/>
                        </a:rPr>
                        <a:t>JRC  ASME/IEEE</a:t>
                      </a:r>
                      <a:r>
                        <a:rPr lang="zh-CN" sz="1600" b="1" kern="100" dirty="0">
                          <a:effectLst/>
                          <a:latin typeface="等线" panose="02010600030101010101" pitchFamily="2" charset="-122"/>
                          <a:ea typeface="等线" panose="02010600030101010101" pitchFamily="2" charset="-122"/>
                        </a:rPr>
                        <a:t>联合轨道大会</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9822586"/>
                  </a:ext>
                </a:extLst>
              </a:tr>
              <a:tr h="337716">
                <a:tc>
                  <a:txBody>
                    <a:bodyPr/>
                    <a:lstStyle/>
                    <a:p>
                      <a:pPr marL="0" lvl="0" indent="0" algn="ctr">
                        <a:lnSpc>
                          <a:spcPct val="150000"/>
                        </a:lnSpc>
                        <a:spcAft>
                          <a:spcPts val="600"/>
                        </a:spcAft>
                        <a:buFont typeface="Wingdings" panose="05000000000000000000" pitchFamily="2" charset="2"/>
                        <a:buNone/>
                      </a:pPr>
                      <a:r>
                        <a:rPr lang="en-US" sz="1600" b="1" kern="100" dirty="0">
                          <a:effectLst/>
                          <a:latin typeface="等线" panose="02010600030101010101" pitchFamily="2" charset="-122"/>
                          <a:ea typeface="等线" panose="02010600030101010101" pitchFamily="2" charset="-122"/>
                        </a:rPr>
                        <a:t>SMASIS </a:t>
                      </a:r>
                      <a:r>
                        <a:rPr lang="zh-CN" sz="1600" b="1" kern="100">
                          <a:effectLst/>
                          <a:latin typeface="等线" panose="02010600030101010101" pitchFamily="2" charset="-122"/>
                          <a:ea typeface="等线" panose="02010600030101010101" pitchFamily="2" charset="-122"/>
                        </a:rPr>
                        <a:t>智慧</a:t>
                      </a:r>
                      <a:r>
                        <a:rPr lang="zh-CN" sz="1600" b="1" kern="100" smtClean="0">
                          <a:effectLst/>
                          <a:latin typeface="等线" panose="02010600030101010101" pitchFamily="2" charset="-122"/>
                          <a:ea typeface="等线" panose="02010600030101010101" pitchFamily="2" charset="-122"/>
                        </a:rPr>
                        <a:t>材料、自</a:t>
                      </a:r>
                      <a:r>
                        <a:rPr lang="zh-CN" sz="1600" b="1" kern="100" dirty="0">
                          <a:effectLst/>
                          <a:latin typeface="等线" panose="02010600030101010101" pitchFamily="2" charset="-122"/>
                          <a:ea typeface="等线" panose="02010600030101010101" pitchFamily="2" charset="-122"/>
                        </a:rPr>
                        <a:t>适应结构和智能系统会议</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43056455"/>
                  </a:ext>
                </a:extLst>
              </a:tr>
              <a:tr h="409972">
                <a:tc>
                  <a:txBody>
                    <a:bodyPr/>
                    <a:lstStyle/>
                    <a:p>
                      <a:pPr marL="0" lvl="0" indent="0" algn="ctr">
                        <a:lnSpc>
                          <a:spcPct val="150000"/>
                        </a:lnSpc>
                        <a:spcAft>
                          <a:spcPts val="600"/>
                        </a:spcAft>
                        <a:buFont typeface="Wingdings" panose="05000000000000000000" pitchFamily="2" charset="2"/>
                        <a:buNone/>
                      </a:pPr>
                      <a:r>
                        <a:rPr lang="zh-CN" altLang="en-US" sz="2000" b="1" kern="100" dirty="0">
                          <a:effectLst/>
                          <a:latin typeface="等线" panose="02010600030101010101" pitchFamily="2" charset="-122"/>
                          <a:ea typeface="等线" panose="02010600030101010101" pitchFamily="2" charset="-122"/>
                          <a:cs typeface="Times New Roman" panose="02020603050405020304" pitchFamily="18" charset="0"/>
                        </a:rPr>
                        <a:t> 	</a:t>
                      </a:r>
                      <a:r>
                        <a:rPr lang="en-US" altLang="zh-CN" sz="1600" b="1" kern="100" dirty="0">
                          <a:solidFill>
                            <a:schemeClr val="tx1"/>
                          </a:solidFill>
                          <a:effectLst/>
                          <a:latin typeface="等线" panose="02010600030101010101" pitchFamily="2" charset="-122"/>
                          <a:ea typeface="等线" panose="02010600030101010101" pitchFamily="2" charset="-122"/>
                          <a:cs typeface="+mn-cs"/>
                        </a:rPr>
                        <a:t>OMAE </a:t>
                      </a:r>
                      <a:r>
                        <a:rPr lang="zh-CN" altLang="en-US" sz="1600" b="1" kern="100" dirty="0">
                          <a:solidFill>
                            <a:schemeClr val="tx1"/>
                          </a:solidFill>
                          <a:effectLst/>
                          <a:latin typeface="等线" panose="02010600030101010101" pitchFamily="2" charset="-122"/>
                          <a:ea typeface="等线" panose="02010600030101010101" pitchFamily="2" charset="-122"/>
                          <a:cs typeface="+mn-cs"/>
                        </a:rPr>
                        <a:t>国际近海土壤力学和极地工程会议</a:t>
                      </a:r>
                    </a:p>
                  </a:txBody>
                  <a:tcPr marL="68580" marR="68580" marT="0" marB="0"/>
                </a:tc>
                <a:extLst>
                  <a:ext uri="{0D108BD9-81ED-4DB2-BD59-A6C34878D82A}">
                    <a16:rowId xmlns:a16="http://schemas.microsoft.com/office/drawing/2014/main" val="2070457226"/>
                  </a:ext>
                </a:extLst>
              </a:tr>
              <a:tr h="383122">
                <a:tc>
                  <a:txBody>
                    <a:bodyPr/>
                    <a:lstStyle/>
                    <a:p>
                      <a:pPr marL="0" lvl="0" indent="0" algn="ctr">
                        <a:lnSpc>
                          <a:spcPct val="150000"/>
                        </a:lnSpc>
                        <a:spcAft>
                          <a:spcPts val="600"/>
                        </a:spcAft>
                        <a:buFont typeface="Wingdings" panose="05000000000000000000" pitchFamily="2" charset="2"/>
                        <a:buNone/>
                      </a:pPr>
                      <a:r>
                        <a:rPr lang="en-US" sz="1600" b="1" kern="100" dirty="0">
                          <a:effectLst/>
                          <a:latin typeface="等线" panose="02010600030101010101" pitchFamily="2" charset="-122"/>
                          <a:ea typeface="等线" panose="02010600030101010101" pitchFamily="2" charset="-122"/>
                        </a:rPr>
                        <a:t>PVP  ASME</a:t>
                      </a:r>
                      <a:r>
                        <a:rPr lang="zh-CN" sz="1600" b="1" kern="100" dirty="0">
                          <a:effectLst/>
                          <a:latin typeface="等线" panose="02010600030101010101" pitchFamily="2" charset="-122"/>
                          <a:ea typeface="等线" panose="02010600030101010101" pitchFamily="2" charset="-122"/>
                        </a:rPr>
                        <a:t>压力容器和管线会议</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790891417"/>
                  </a:ext>
                </a:extLst>
              </a:tr>
              <a:tr h="383122">
                <a:tc>
                  <a:txBody>
                    <a:bodyPr/>
                    <a:lstStyle/>
                    <a:p>
                      <a:pPr marL="0" lvl="0" indent="0" algn="ctr">
                        <a:lnSpc>
                          <a:spcPct val="150000"/>
                        </a:lnSpc>
                        <a:spcAft>
                          <a:spcPts val="600"/>
                        </a:spcAft>
                        <a:buFont typeface="Wingdings" panose="05000000000000000000" pitchFamily="2" charset="2"/>
                        <a:buNone/>
                      </a:pPr>
                      <a:r>
                        <a:rPr lang="en-US" sz="1600" b="1" kern="100" dirty="0">
                          <a:effectLst/>
                          <a:latin typeface="等线" panose="02010600030101010101" pitchFamily="2" charset="-122"/>
                          <a:ea typeface="等线" panose="02010600030101010101" pitchFamily="2" charset="-122"/>
                        </a:rPr>
                        <a:t>ICONE  </a:t>
                      </a:r>
                      <a:r>
                        <a:rPr lang="zh-CN" sz="1600" b="1" kern="100" dirty="0">
                          <a:effectLst/>
                          <a:latin typeface="等线" panose="02010600030101010101" pitchFamily="2" charset="-122"/>
                          <a:ea typeface="等线" panose="02010600030101010101" pitchFamily="2" charset="-122"/>
                        </a:rPr>
                        <a:t>国际核工程会议</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41143657"/>
                  </a:ext>
                </a:extLst>
              </a:tr>
              <a:tr h="383122">
                <a:tc>
                  <a:txBody>
                    <a:bodyPr/>
                    <a:lstStyle/>
                    <a:p>
                      <a:pPr marL="0" lvl="0" indent="0" algn="ctr">
                        <a:lnSpc>
                          <a:spcPct val="150000"/>
                        </a:lnSpc>
                        <a:spcAft>
                          <a:spcPts val="600"/>
                        </a:spcAft>
                        <a:buFont typeface="Wingdings" panose="05000000000000000000" pitchFamily="2" charset="2"/>
                        <a:buNone/>
                      </a:pPr>
                      <a:r>
                        <a:rPr lang="en-US" sz="1600" b="1" kern="100" dirty="0">
                          <a:effectLst/>
                          <a:latin typeface="等线" panose="02010600030101010101" pitchFamily="2" charset="-122"/>
                          <a:ea typeface="等线" panose="02010600030101010101" pitchFamily="2" charset="-122"/>
                        </a:rPr>
                        <a:t>MSEC  </a:t>
                      </a:r>
                      <a:r>
                        <a:rPr lang="zh-CN" sz="1600" b="1" kern="100" dirty="0">
                          <a:effectLst/>
                          <a:latin typeface="等线" panose="02010600030101010101" pitchFamily="2" charset="-122"/>
                          <a:ea typeface="等线" panose="02010600030101010101" pitchFamily="2" charset="-122"/>
                        </a:rPr>
                        <a:t>国际制造科学和工程会议</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85936314"/>
                  </a:ext>
                </a:extLst>
              </a:tr>
              <a:tr h="383122">
                <a:tc>
                  <a:txBody>
                    <a:bodyPr/>
                    <a:lstStyle/>
                    <a:p>
                      <a:pPr marL="0" lvl="0" indent="0" algn="ctr">
                        <a:lnSpc>
                          <a:spcPct val="150000"/>
                        </a:lnSpc>
                        <a:spcAft>
                          <a:spcPts val="600"/>
                        </a:spcAft>
                        <a:buFont typeface="Wingdings" panose="05000000000000000000" pitchFamily="2" charset="2"/>
                        <a:buNone/>
                      </a:pPr>
                      <a:r>
                        <a:rPr lang="en-US" sz="1600" b="1" kern="100" dirty="0">
                          <a:effectLst/>
                          <a:latin typeface="等线" panose="02010600030101010101" pitchFamily="2" charset="-122"/>
                          <a:ea typeface="等线" panose="02010600030101010101" pitchFamily="2" charset="-122"/>
                        </a:rPr>
                        <a:t>IDETC/CIE  </a:t>
                      </a:r>
                      <a:r>
                        <a:rPr lang="zh-CN" sz="1600" b="1" kern="100" dirty="0">
                          <a:effectLst/>
                          <a:latin typeface="等线" panose="02010600030101010101" pitchFamily="2" charset="-122"/>
                          <a:ea typeface="等线" panose="02010600030101010101" pitchFamily="2" charset="-122"/>
                        </a:rPr>
                        <a:t>国际设计工程技术暨工程中的计算机和信息学会议</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91668998"/>
                  </a:ext>
                </a:extLst>
              </a:tr>
            </a:tbl>
          </a:graphicData>
        </a:graphic>
      </p:graphicFrame>
    </p:spTree>
    <p:extLst>
      <p:ext uri="{BB962C8B-B14F-4D97-AF65-F5344CB8AC3E}">
        <p14:creationId xmlns:p14="http://schemas.microsoft.com/office/powerpoint/2010/main" val="396693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txBox="1">
            <a:spLocks/>
          </p:cNvSpPr>
          <p:nvPr/>
        </p:nvSpPr>
        <p:spPr bwMode="auto">
          <a:xfrm>
            <a:off x="755576" y="2593602"/>
            <a:ext cx="6167586" cy="3024336"/>
          </a:xfrm>
          <a:prstGeom prst="rect">
            <a:avLst/>
          </a:prstGeom>
          <a:noFill/>
          <a:ln w="9525">
            <a:noFill/>
            <a:miter lim="800000"/>
            <a:headEnd/>
            <a:tailEnd/>
          </a:ln>
        </p:spPr>
        <p:txBody>
          <a:bodyPr/>
          <a:lstStyle/>
          <a:p>
            <a:pPr>
              <a:lnSpc>
                <a:spcPct val="150000"/>
              </a:lnSpc>
            </a:pPr>
            <a:r>
              <a:rPr lang="zh-CN" altLang="en-US" sz="2400" dirty="0">
                <a:latin typeface="微软雅黑" pitchFamily="34" charset="-122"/>
                <a:ea typeface="微软雅黑" pitchFamily="34" charset="-122"/>
              </a:rPr>
              <a:t>美国机械工程师学会（</a:t>
            </a:r>
            <a:r>
              <a:rPr lang="en-US" altLang="zh-CN" sz="2400" dirty="0">
                <a:latin typeface="微软雅黑" pitchFamily="34" charset="-122"/>
                <a:ea typeface="微软雅黑" pitchFamily="34" charset="-122"/>
              </a:rPr>
              <a:t>American Society of Mechanical Engineers</a:t>
            </a:r>
            <a:r>
              <a:rPr lang="zh-CN" altLang="en-US" sz="2400" dirty="0">
                <a:latin typeface="微软雅黑" pitchFamily="34" charset="-122"/>
                <a:ea typeface="微软雅黑" pitchFamily="34" charset="-122"/>
              </a:rPr>
              <a:t>）成立于</a:t>
            </a:r>
            <a:r>
              <a:rPr lang="en-US" altLang="zh-CN" sz="2400" dirty="0">
                <a:latin typeface="微软雅黑" pitchFamily="34" charset="-122"/>
                <a:ea typeface="微软雅黑" pitchFamily="34" charset="-122"/>
              </a:rPr>
              <a:t>1880</a:t>
            </a:r>
            <a:r>
              <a:rPr lang="zh-CN" altLang="en-US" sz="2400" dirty="0">
                <a:latin typeface="微软雅黑" pitchFamily="34" charset="-122"/>
                <a:ea typeface="微软雅黑" pitchFamily="34" charset="-122"/>
              </a:rPr>
              <a:t>年。现已成为一家拥有全球</a:t>
            </a:r>
            <a:r>
              <a:rPr lang="en-US" altLang="zh-CN" sz="2400" dirty="0" smtClean="0">
                <a:latin typeface="微软雅黑" pitchFamily="34" charset="-122"/>
                <a:ea typeface="微软雅黑" pitchFamily="34" charset="-122"/>
              </a:rPr>
              <a:t>130</a:t>
            </a:r>
            <a:r>
              <a:rPr lang="en-US" altLang="zh-CN" sz="2400" dirty="0">
                <a:latin typeface="微软雅黑" pitchFamily="34" charset="-122"/>
                <a:ea typeface="微软雅黑" pitchFamily="34" charset="-122"/>
              </a:rPr>
              <a:t>,</a:t>
            </a:r>
            <a:r>
              <a:rPr lang="en-US" altLang="zh-CN" sz="2400" dirty="0" smtClean="0">
                <a:latin typeface="微软雅黑" pitchFamily="34" charset="-122"/>
                <a:ea typeface="微软雅黑" pitchFamily="34" charset="-122"/>
              </a:rPr>
              <a:t>000</a:t>
            </a:r>
            <a:r>
              <a:rPr lang="zh-CN" altLang="en-US" sz="2400" dirty="0">
                <a:latin typeface="微软雅黑" pitchFamily="34" charset="-122"/>
                <a:ea typeface="微软雅黑" pitchFamily="34" charset="-122"/>
              </a:rPr>
              <a:t>名会员的国际性非赢利</a:t>
            </a:r>
            <a:r>
              <a:rPr lang="zh-CN" altLang="en-US" sz="2400" b="1" dirty="0">
                <a:latin typeface="微软雅黑" pitchFamily="34" charset="-122"/>
                <a:ea typeface="微软雅黑" pitchFamily="34" charset="-122"/>
              </a:rPr>
              <a:t>教育</a:t>
            </a:r>
            <a:r>
              <a:rPr lang="zh-CN" altLang="en-US" sz="2400" dirty="0">
                <a:latin typeface="微软雅黑" pitchFamily="34" charset="-122"/>
                <a:ea typeface="微软雅黑" pitchFamily="34" charset="-122"/>
              </a:rPr>
              <a:t>和</a:t>
            </a:r>
            <a:r>
              <a:rPr lang="zh-CN" altLang="en-US" sz="2400" b="1" dirty="0">
                <a:latin typeface="微软雅黑" pitchFamily="34" charset="-122"/>
                <a:ea typeface="微软雅黑" pitchFamily="34" charset="-122"/>
              </a:rPr>
              <a:t>技术</a:t>
            </a:r>
            <a:r>
              <a:rPr lang="zh-CN" altLang="en-US" sz="2400" dirty="0" smtClean="0">
                <a:latin typeface="微软雅黑" pitchFamily="34" charset="-122"/>
                <a:ea typeface="微软雅黑" pitchFamily="34" charset="-122"/>
              </a:rPr>
              <a:t>组织</a:t>
            </a:r>
            <a:r>
              <a:rPr lang="zh-CN" altLang="en-US" sz="2400" dirty="0">
                <a:latin typeface="微软雅黑" pitchFamily="34" charset="-122"/>
                <a:ea typeface="微软雅黑" pitchFamily="34" charset="-122"/>
              </a:rPr>
              <a:t>，</a:t>
            </a:r>
            <a:r>
              <a:rPr lang="zh-CN" altLang="en-US" sz="2400" dirty="0" smtClean="0">
                <a:latin typeface="微软雅黑" pitchFamily="34" charset="-122"/>
                <a:ea typeface="微软雅黑" pitchFamily="34" charset="-122"/>
              </a:rPr>
              <a:t>也</a:t>
            </a:r>
            <a:r>
              <a:rPr lang="zh-CN" altLang="en-US" sz="2400" dirty="0">
                <a:latin typeface="微软雅黑" pitchFamily="34" charset="-122"/>
                <a:ea typeface="微软雅黑" pitchFamily="34" charset="-122"/>
              </a:rPr>
              <a:t>是世界上最大的技术出版机构之一。</a:t>
            </a:r>
          </a:p>
        </p:txBody>
      </p:sp>
      <p:pic>
        <p:nvPicPr>
          <p:cNvPr id="71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868144" y="980728"/>
            <a:ext cx="2784916" cy="1612874"/>
          </a:xfrm>
          <a:prstGeom prst="rect">
            <a:avLst/>
          </a:prstGeom>
          <a:noFill/>
          <a:ln w="9525">
            <a:noFill/>
            <a:miter lim="800000"/>
            <a:headEnd/>
            <a:tailEnd/>
          </a:ln>
        </p:spPr>
      </p:pic>
      <p:sp>
        <p:nvSpPr>
          <p:cNvPr id="5" name="Title 1"/>
          <p:cNvSpPr txBox="1">
            <a:spLocks/>
          </p:cNvSpPr>
          <p:nvPr/>
        </p:nvSpPr>
        <p:spPr bwMode="auto">
          <a:xfrm>
            <a:off x="671514" y="1217861"/>
            <a:ext cx="5807546" cy="965200"/>
          </a:xfrm>
          <a:prstGeom prst="rect">
            <a:avLst/>
          </a:prstGeom>
          <a:noFill/>
          <a:ln w="9525">
            <a:noFill/>
            <a:miter lim="800000"/>
            <a:headEnd/>
            <a:tailEnd/>
          </a:ln>
        </p:spPr>
        <p:txBody>
          <a:bodyPr anchor="ctr"/>
          <a:lstStyle/>
          <a:p>
            <a:r>
              <a:rPr lang="en-US" altLang="zh-CN" sz="4400" dirty="0">
                <a:latin typeface="微软雅黑" pitchFamily="34" charset="-122"/>
                <a:ea typeface="微软雅黑" pitchFamily="34" charset="-122"/>
              </a:rPr>
              <a:t>ASME </a:t>
            </a:r>
            <a:r>
              <a:rPr lang="zh-CN" altLang="en-US" sz="4400" dirty="0">
                <a:latin typeface="微软雅黑" pitchFamily="34" charset="-122"/>
                <a:ea typeface="微软雅黑" pitchFamily="34" charset="-122"/>
              </a:rPr>
              <a:t>学会简介</a:t>
            </a:r>
            <a:endParaRPr lang="en-US" altLang="zh-CN" sz="4400" dirty="0">
              <a:latin typeface="微软雅黑" pitchFamily="34" charset="-122"/>
              <a:ea typeface="微软雅黑"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le 1"/>
          <p:cNvSpPr txBox="1">
            <a:spLocks/>
          </p:cNvSpPr>
          <p:nvPr/>
        </p:nvSpPr>
        <p:spPr bwMode="auto">
          <a:xfrm>
            <a:off x="560275" y="1101911"/>
            <a:ext cx="4915324" cy="965200"/>
          </a:xfrm>
          <a:prstGeom prst="rect">
            <a:avLst/>
          </a:prstGeom>
          <a:noFill/>
          <a:ln w="9525">
            <a:noFill/>
            <a:miter lim="800000"/>
            <a:headEnd/>
            <a:tailEnd/>
          </a:ln>
        </p:spPr>
        <p:txBody>
          <a:bodyPr anchor="ctr"/>
          <a:lstStyle/>
          <a:p>
            <a:r>
              <a:rPr lang="zh-CN" altLang="en-US" sz="4400" dirty="0">
                <a:latin typeface="等线" panose="02010600030101010101" pitchFamily="2" charset="-122"/>
                <a:ea typeface="等线" panose="02010600030101010101" pitchFamily="2" charset="-122"/>
              </a:rPr>
              <a:t>知名会议</a:t>
            </a:r>
            <a:endParaRPr lang="en-US" altLang="zh-CN" u="sng" dirty="0">
              <a:solidFill>
                <a:srgbClr val="00B0F0"/>
              </a:solidFill>
              <a:latin typeface="等线" panose="02010600030101010101" pitchFamily="2" charset="-122"/>
              <a:ea typeface="等线" panose="02010600030101010101" pitchFamily="2" charset="-122"/>
            </a:endParaRPr>
          </a:p>
        </p:txBody>
      </p:sp>
      <p:sp>
        <p:nvSpPr>
          <p:cNvPr id="3" name="矩形 2">
            <a:extLst>
              <a:ext uri="{FF2B5EF4-FFF2-40B4-BE49-F238E27FC236}">
                <a16:creationId xmlns:a16="http://schemas.microsoft.com/office/drawing/2014/main" id="{F2F23E05-6B52-4070-8DE7-6EDC4ED03214}"/>
              </a:ext>
            </a:extLst>
          </p:cNvPr>
          <p:cNvSpPr/>
          <p:nvPr/>
        </p:nvSpPr>
        <p:spPr>
          <a:xfrm>
            <a:off x="444992" y="3284984"/>
            <a:ext cx="6171966" cy="738664"/>
          </a:xfrm>
          <a:prstGeom prst="rect">
            <a:avLst/>
          </a:prstGeom>
        </p:spPr>
        <p:txBody>
          <a:bodyPr wrap="square">
            <a:spAutoFit/>
          </a:bodyPr>
          <a:lstStyle/>
          <a:p>
            <a:r>
              <a:rPr lang="en-US" altLang="zh-CN" sz="1400" b="1" dirty="0">
                <a:latin typeface="等线" panose="02010600030101010101" pitchFamily="2" charset="-122"/>
                <a:ea typeface="等线" panose="02010600030101010101" pitchFamily="2" charset="-122"/>
              </a:rPr>
              <a:t>Turbo Expo: Turbomachinery Technical Conference and Exposition </a:t>
            </a:r>
            <a:r>
              <a:rPr lang="en-US" altLang="zh-CN" sz="1400" b="1" dirty="0" smtClean="0">
                <a:latin typeface="等线" panose="02010600030101010101" pitchFamily="2" charset="-122"/>
                <a:ea typeface="等线" panose="02010600030101010101" pitchFamily="2" charset="-122"/>
              </a:rPr>
              <a:t> (</a:t>
            </a:r>
            <a:r>
              <a:rPr lang="en-US" altLang="zh-CN" sz="1400" b="1" dirty="0">
                <a:latin typeface="等线" panose="02010600030101010101" pitchFamily="2" charset="-122"/>
                <a:ea typeface="等线" panose="02010600030101010101" pitchFamily="2" charset="-122"/>
              </a:rPr>
              <a:t>GT) </a:t>
            </a:r>
            <a:r>
              <a:rPr lang="zh-CN" altLang="en-US" sz="1400" b="1" dirty="0" smtClean="0">
                <a:latin typeface="等线" panose="02010600030101010101" pitchFamily="2" charset="-122"/>
                <a:ea typeface="等线" panose="02010600030101010101" pitchFamily="2" charset="-122"/>
              </a:rPr>
              <a:t>涡轮机械博览会</a:t>
            </a:r>
            <a:endParaRPr lang="en-US" altLang="zh-CN" sz="1400" b="1" dirty="0">
              <a:latin typeface="等线" panose="02010600030101010101" pitchFamily="2" charset="-122"/>
              <a:ea typeface="等线" panose="02010600030101010101" pitchFamily="2" charset="-122"/>
            </a:endParaRPr>
          </a:p>
          <a:p>
            <a:r>
              <a:rPr lang="zh-CN" altLang="en-US" sz="1400" dirty="0">
                <a:latin typeface="等线" panose="02010600030101010101" pitchFamily="2" charset="-122"/>
                <a:ea typeface="等线" panose="02010600030101010101" pitchFamily="2" charset="-122"/>
              </a:rPr>
              <a:t>（数据库</a:t>
            </a:r>
            <a:r>
              <a:rPr lang="zh-CN" altLang="en-US" sz="1400" dirty="0" smtClean="0">
                <a:latin typeface="等线" panose="02010600030101010101" pitchFamily="2" charset="-122"/>
                <a:ea typeface="等线" panose="02010600030101010101" pitchFamily="2" charset="-122"/>
              </a:rPr>
              <a:t>收录</a:t>
            </a:r>
            <a:r>
              <a:rPr lang="en-US" altLang="zh-CN" sz="1400" dirty="0" smtClean="0">
                <a:latin typeface="等线" panose="02010600030101010101" pitchFamily="2" charset="-122"/>
                <a:ea typeface="等线" panose="02010600030101010101" pitchFamily="2" charset="-122"/>
              </a:rPr>
              <a:t>1956</a:t>
            </a:r>
            <a:r>
              <a:rPr lang="zh-CN" altLang="en-US" sz="1400" dirty="0" smtClean="0">
                <a:latin typeface="等线" panose="02010600030101010101" pitchFamily="2" charset="-122"/>
                <a:ea typeface="等线" panose="02010600030101010101" pitchFamily="2" charset="-122"/>
              </a:rPr>
              <a:t>年</a:t>
            </a:r>
            <a:r>
              <a:rPr lang="zh-CN" altLang="en-US" sz="1400" dirty="0">
                <a:latin typeface="等线" panose="02010600030101010101" pitchFamily="2" charset="-122"/>
                <a:ea typeface="等线" panose="02010600030101010101" pitchFamily="2" charset="-122"/>
              </a:rPr>
              <a:t>至今的会议</a:t>
            </a:r>
            <a:r>
              <a:rPr lang="zh-CN" altLang="en-US" sz="1400" dirty="0" smtClean="0">
                <a:latin typeface="等线" panose="02010600030101010101" pitchFamily="2" charset="-122"/>
                <a:ea typeface="等线" panose="02010600030101010101" pitchFamily="2" charset="-122"/>
              </a:rPr>
              <a:t>录）</a:t>
            </a:r>
            <a:endParaRPr lang="zh-CN" altLang="en-US" sz="1400" dirty="0">
              <a:latin typeface="等线" panose="02010600030101010101" pitchFamily="2" charset="-122"/>
              <a:ea typeface="等线" panose="02010600030101010101" pitchFamily="2" charset="-122"/>
            </a:endParaRPr>
          </a:p>
        </p:txBody>
      </p:sp>
      <p:sp>
        <p:nvSpPr>
          <p:cNvPr id="5" name="矩形 4">
            <a:extLst>
              <a:ext uri="{FF2B5EF4-FFF2-40B4-BE49-F238E27FC236}">
                <a16:creationId xmlns:a16="http://schemas.microsoft.com/office/drawing/2014/main" id="{E493D551-5C93-4728-88D2-AFC4246DB0B5}"/>
              </a:ext>
            </a:extLst>
          </p:cNvPr>
          <p:cNvSpPr/>
          <p:nvPr/>
        </p:nvSpPr>
        <p:spPr>
          <a:xfrm>
            <a:off x="444992" y="5535412"/>
            <a:ext cx="6171966" cy="738664"/>
          </a:xfrm>
          <a:prstGeom prst="rect">
            <a:avLst/>
          </a:prstGeom>
        </p:spPr>
        <p:txBody>
          <a:bodyPr wrap="square">
            <a:spAutoFit/>
          </a:bodyPr>
          <a:lstStyle/>
          <a:p>
            <a:r>
              <a:rPr lang="en-US" altLang="zh-CN" sz="1400" b="1" dirty="0">
                <a:latin typeface="等线" panose="02010600030101010101" pitchFamily="2" charset="-122"/>
                <a:ea typeface="等线" panose="02010600030101010101" pitchFamily="2" charset="-122"/>
              </a:rPr>
              <a:t>Smart </a:t>
            </a:r>
            <a:r>
              <a:rPr lang="en-US" altLang="zh-CN" sz="1400" b="1" dirty="0" smtClean="0">
                <a:latin typeface="等线" panose="02010600030101010101" pitchFamily="2" charset="-122"/>
                <a:ea typeface="等线" panose="02010600030101010101" pitchFamily="2" charset="-122"/>
              </a:rPr>
              <a:t>Materials, Adaptive </a:t>
            </a:r>
            <a:r>
              <a:rPr lang="en-US" altLang="zh-CN" sz="1400" b="1" dirty="0">
                <a:latin typeface="等线" panose="02010600030101010101" pitchFamily="2" charset="-122"/>
                <a:ea typeface="等线" panose="02010600030101010101" pitchFamily="2" charset="-122"/>
              </a:rPr>
              <a:t>Structures and Intelligent Systems (SMASIS)</a:t>
            </a:r>
          </a:p>
          <a:p>
            <a:r>
              <a:rPr lang="zh-CN" altLang="en-US" sz="1400" b="1" dirty="0">
                <a:latin typeface="等线" panose="02010600030101010101" pitchFamily="2" charset="-122"/>
                <a:ea typeface="等线" panose="02010600030101010101" pitchFamily="2" charset="-122"/>
              </a:rPr>
              <a:t>智慧</a:t>
            </a:r>
            <a:r>
              <a:rPr lang="zh-CN" altLang="en-US" sz="1400" b="1" dirty="0" smtClean="0">
                <a:latin typeface="等线" panose="02010600030101010101" pitchFamily="2" charset="-122"/>
                <a:ea typeface="等线" panose="02010600030101010101" pitchFamily="2" charset="-122"/>
              </a:rPr>
              <a:t>材料、自</a:t>
            </a:r>
            <a:r>
              <a:rPr lang="zh-CN" altLang="en-US" sz="1400" b="1" dirty="0">
                <a:latin typeface="等线" panose="02010600030101010101" pitchFamily="2" charset="-122"/>
                <a:ea typeface="等线" panose="02010600030101010101" pitchFamily="2" charset="-122"/>
              </a:rPr>
              <a:t>适应结构和智能系统会议</a:t>
            </a:r>
            <a:endParaRPr lang="en-US" altLang="zh-CN" sz="1400" b="1" dirty="0">
              <a:latin typeface="等线" panose="02010600030101010101" pitchFamily="2" charset="-122"/>
              <a:ea typeface="等线" panose="02010600030101010101" pitchFamily="2" charset="-122"/>
            </a:endParaRPr>
          </a:p>
          <a:p>
            <a:r>
              <a:rPr lang="zh-CN" altLang="en-US" sz="1400" dirty="0">
                <a:latin typeface="等线" panose="02010600030101010101" pitchFamily="2" charset="-122"/>
                <a:ea typeface="等线" panose="02010600030101010101" pitchFamily="2" charset="-122"/>
              </a:rPr>
              <a:t>（数据库收录</a:t>
            </a:r>
            <a:r>
              <a:rPr lang="en-US" altLang="zh-CN" sz="1400" dirty="0">
                <a:latin typeface="等线" panose="02010600030101010101" pitchFamily="2" charset="-122"/>
                <a:ea typeface="等线" panose="02010600030101010101" pitchFamily="2" charset="-122"/>
              </a:rPr>
              <a:t>2008</a:t>
            </a:r>
            <a:r>
              <a:rPr lang="zh-CN" altLang="en-US" sz="1400" dirty="0">
                <a:latin typeface="等线" panose="02010600030101010101" pitchFamily="2" charset="-122"/>
                <a:ea typeface="等线" panose="02010600030101010101" pitchFamily="2" charset="-122"/>
              </a:rPr>
              <a:t>年至今的会议录）</a:t>
            </a:r>
          </a:p>
        </p:txBody>
      </p:sp>
      <p:sp>
        <p:nvSpPr>
          <p:cNvPr id="20" name="对话气泡: 圆角矩形 19">
            <a:extLst>
              <a:ext uri="{FF2B5EF4-FFF2-40B4-BE49-F238E27FC236}">
                <a16:creationId xmlns:a16="http://schemas.microsoft.com/office/drawing/2014/main" id="{FE442F27-F7E7-44BC-9B75-EEE3FC2FADE6}"/>
              </a:ext>
            </a:extLst>
          </p:cNvPr>
          <p:cNvSpPr/>
          <p:nvPr/>
        </p:nvSpPr>
        <p:spPr>
          <a:xfrm>
            <a:off x="6210693" y="1310298"/>
            <a:ext cx="2668915" cy="1789789"/>
          </a:xfrm>
          <a:prstGeom prst="wedgeRoundRectCallout">
            <a:avLst>
              <a:gd name="adj1" fmla="val -77227"/>
              <a:gd name="adj2" fmla="val 503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等线" panose="02010600030101010101" pitchFamily="2" charset="-122"/>
              <a:ea typeface="等线" panose="02010600030101010101" pitchFamily="2" charset="-122"/>
            </a:endParaRPr>
          </a:p>
        </p:txBody>
      </p:sp>
      <p:sp>
        <p:nvSpPr>
          <p:cNvPr id="22" name="文本框 21">
            <a:extLst>
              <a:ext uri="{FF2B5EF4-FFF2-40B4-BE49-F238E27FC236}">
                <a16:creationId xmlns:a16="http://schemas.microsoft.com/office/drawing/2014/main" id="{B7CC3F69-79B8-4E76-96EB-96D5C30BB5DF}"/>
              </a:ext>
            </a:extLst>
          </p:cNvPr>
          <p:cNvSpPr txBox="1"/>
          <p:nvPr/>
        </p:nvSpPr>
        <p:spPr>
          <a:xfrm>
            <a:off x="6264457" y="1480967"/>
            <a:ext cx="2579165" cy="1569660"/>
          </a:xfrm>
          <a:prstGeom prst="rect">
            <a:avLst/>
          </a:prstGeom>
          <a:noFill/>
        </p:spPr>
        <p:txBody>
          <a:bodyPr wrap="square" rtlCol="0">
            <a:spAutoFit/>
          </a:bodyPr>
          <a:lstStyle/>
          <a:p>
            <a:r>
              <a:rPr lang="zh-CN" altLang="en-US" sz="1200" b="1" dirty="0">
                <a:latin typeface="等线" panose="02010600030101010101" pitchFamily="2" charset="-122"/>
                <a:ea typeface="等线" panose="02010600030101010101" pitchFamily="2" charset="-122"/>
              </a:rPr>
              <a:t>会议录涉及主题：</a:t>
            </a:r>
          </a:p>
          <a:p>
            <a:r>
              <a:rPr lang="zh-CN" altLang="en-US" sz="1200" dirty="0">
                <a:latin typeface="等线" panose="02010600030101010101" pitchFamily="2" charset="-122"/>
                <a:ea typeface="等线" panose="02010600030101010101" pitchFamily="2" charset="-122"/>
              </a:rPr>
              <a:t>航天器引擎和</a:t>
            </a:r>
            <a:r>
              <a:rPr lang="zh-CN" altLang="en-US" sz="1200" dirty="0" smtClean="0">
                <a:latin typeface="等线" panose="02010600030101010101" pitchFamily="2" charset="-122"/>
                <a:ea typeface="等线" panose="02010600030101010101" pitchFamily="2" charset="-122"/>
              </a:rPr>
              <a:t>风机、涡轮机械、微型涡轮、涡轮增压器</a:t>
            </a:r>
            <a:r>
              <a:rPr lang="zh-CN" altLang="en-US" sz="1200" dirty="0">
                <a:latin typeface="等线" panose="02010600030101010101" pitchFamily="2" charset="-122"/>
                <a:ea typeface="等线" panose="02010600030101010101" pitchFamily="2" charset="-122"/>
              </a:rPr>
              <a:t>和小型涡轮</a:t>
            </a:r>
            <a:r>
              <a:rPr lang="zh-CN" altLang="en-US" sz="1200" dirty="0" smtClean="0">
                <a:latin typeface="等线" panose="02010600030101010101" pitchFamily="2" charset="-122"/>
                <a:ea typeface="等线" panose="02010600030101010101" pitchFamily="2" charset="-122"/>
              </a:rPr>
              <a:t>机械、结构</a:t>
            </a:r>
            <a:r>
              <a:rPr lang="zh-CN" altLang="en-US" sz="1200" dirty="0">
                <a:latin typeface="等线" panose="02010600030101010101" pitchFamily="2" charset="-122"/>
                <a:ea typeface="等线" panose="02010600030101010101" pitchFamily="2" charset="-122"/>
              </a:rPr>
              <a:t>和</a:t>
            </a:r>
            <a:r>
              <a:rPr lang="zh-CN" altLang="en-US" sz="1200" dirty="0" smtClean="0">
                <a:latin typeface="等线" panose="02010600030101010101" pitchFamily="2" charset="-122"/>
                <a:ea typeface="等线" panose="02010600030101010101" pitchFamily="2" charset="-122"/>
              </a:rPr>
              <a:t>动力学、制造</a:t>
            </a:r>
            <a:r>
              <a:rPr lang="zh-CN" altLang="en-US" sz="1200" dirty="0">
                <a:latin typeface="等线" panose="02010600030101010101" pitchFamily="2" charset="-122"/>
                <a:ea typeface="等线" panose="02010600030101010101" pitchFamily="2" charset="-122"/>
              </a:rPr>
              <a:t>的材料和</a:t>
            </a:r>
            <a:r>
              <a:rPr lang="zh-CN" altLang="en-US" sz="1200" dirty="0" smtClean="0">
                <a:latin typeface="等线" panose="02010600030101010101" pitchFamily="2" charset="-122"/>
                <a:ea typeface="等线" panose="02010600030101010101" pitchFamily="2" charset="-122"/>
              </a:rPr>
              <a:t>冶金、控制、诊断</a:t>
            </a:r>
            <a:r>
              <a:rPr lang="zh-CN" altLang="en-US" sz="1200" dirty="0">
                <a:latin typeface="等线" panose="02010600030101010101" pitchFamily="2" charset="-122"/>
                <a:ea typeface="等线" panose="02010600030101010101" pitchFamily="2" charset="-122"/>
              </a:rPr>
              <a:t>和仪器</a:t>
            </a:r>
            <a:r>
              <a:rPr lang="zh-CN" altLang="en-US" sz="1200" dirty="0" smtClean="0">
                <a:latin typeface="等线" panose="02010600030101010101" pitchFamily="2" charset="-122"/>
                <a:ea typeface="等线" panose="02010600030101010101" pitchFamily="2" charset="-122"/>
              </a:rPr>
              <a:t>化、燃烧、燃料</a:t>
            </a:r>
            <a:r>
              <a:rPr lang="zh-CN" altLang="en-US" sz="1200" dirty="0">
                <a:latin typeface="等线" panose="02010600030101010101" pitchFamily="2" charset="-122"/>
                <a:ea typeface="等线" panose="02010600030101010101" pitchFamily="2" charset="-122"/>
              </a:rPr>
              <a:t>和</a:t>
            </a:r>
            <a:r>
              <a:rPr lang="zh-CN" altLang="en-US" sz="1200" dirty="0" smtClean="0">
                <a:latin typeface="等线" panose="02010600030101010101" pitchFamily="2" charset="-122"/>
                <a:ea typeface="等线" panose="02010600030101010101" pitchFamily="2" charset="-122"/>
              </a:rPr>
              <a:t>排放、煤、生物质</a:t>
            </a:r>
            <a:r>
              <a:rPr lang="zh-CN" altLang="en-US" sz="1200" dirty="0">
                <a:latin typeface="等线" panose="02010600030101010101" pitchFamily="2" charset="-122"/>
                <a:ea typeface="等线" panose="02010600030101010101" pitchFamily="2" charset="-122"/>
              </a:rPr>
              <a:t>和新型</a:t>
            </a:r>
            <a:r>
              <a:rPr lang="zh-CN" altLang="en-US" sz="1200" dirty="0" smtClean="0">
                <a:latin typeface="等线" panose="02010600030101010101" pitchFamily="2" charset="-122"/>
                <a:ea typeface="等线" panose="02010600030101010101" pitchFamily="2" charset="-122"/>
              </a:rPr>
              <a:t>燃料、电能、传热、油气应用、风能</a:t>
            </a:r>
            <a:r>
              <a:rPr lang="zh-CN" altLang="en-US" sz="1200" dirty="0">
                <a:latin typeface="等线" panose="02010600030101010101" pitchFamily="2" charset="-122"/>
                <a:ea typeface="等线" panose="02010600030101010101" pitchFamily="2" charset="-122"/>
              </a:rPr>
              <a:t>等。</a:t>
            </a:r>
          </a:p>
        </p:txBody>
      </p:sp>
      <p:sp>
        <p:nvSpPr>
          <p:cNvPr id="27" name="对话气泡: 圆角矩形 26">
            <a:extLst>
              <a:ext uri="{FF2B5EF4-FFF2-40B4-BE49-F238E27FC236}">
                <a16:creationId xmlns:a16="http://schemas.microsoft.com/office/drawing/2014/main" id="{E9223E83-5804-44BD-8426-932F5104ED08}"/>
              </a:ext>
            </a:extLst>
          </p:cNvPr>
          <p:cNvSpPr/>
          <p:nvPr/>
        </p:nvSpPr>
        <p:spPr>
          <a:xfrm>
            <a:off x="6175751" y="3921308"/>
            <a:ext cx="2592288" cy="1282165"/>
          </a:xfrm>
          <a:prstGeom prst="wedgeRoundRectCallout">
            <a:avLst>
              <a:gd name="adj1" fmla="val -75172"/>
              <a:gd name="adj2" fmla="val 5521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等线" panose="02010600030101010101" pitchFamily="2" charset="-122"/>
              <a:ea typeface="等线" panose="02010600030101010101" pitchFamily="2" charset="-122"/>
            </a:endParaRPr>
          </a:p>
        </p:txBody>
      </p:sp>
      <p:sp>
        <p:nvSpPr>
          <p:cNvPr id="28" name="文本框 27">
            <a:extLst>
              <a:ext uri="{FF2B5EF4-FFF2-40B4-BE49-F238E27FC236}">
                <a16:creationId xmlns:a16="http://schemas.microsoft.com/office/drawing/2014/main" id="{AE364C62-B8F0-4318-AF6D-B35D67CAAFE0}"/>
              </a:ext>
            </a:extLst>
          </p:cNvPr>
          <p:cNvSpPr txBox="1"/>
          <p:nvPr/>
        </p:nvSpPr>
        <p:spPr>
          <a:xfrm>
            <a:off x="6229514" y="4091977"/>
            <a:ext cx="2538525" cy="1015663"/>
          </a:xfrm>
          <a:prstGeom prst="rect">
            <a:avLst/>
          </a:prstGeom>
          <a:noFill/>
        </p:spPr>
        <p:txBody>
          <a:bodyPr wrap="square" rtlCol="0">
            <a:spAutoFit/>
          </a:bodyPr>
          <a:lstStyle/>
          <a:p>
            <a:r>
              <a:rPr lang="zh-CN" altLang="en-US" sz="1200" b="1" dirty="0">
                <a:latin typeface="等线" panose="02010600030101010101" pitchFamily="2" charset="-122"/>
                <a:ea typeface="等线" panose="02010600030101010101" pitchFamily="2" charset="-122"/>
              </a:rPr>
              <a:t>会议录涉及主题：</a:t>
            </a:r>
          </a:p>
          <a:p>
            <a:r>
              <a:rPr lang="en-US" altLang="zh-CN" sz="1200" smtClean="0">
                <a:latin typeface="等线" panose="02010600030101010101" pitchFamily="2" charset="-122"/>
                <a:ea typeface="等线" panose="02010600030101010101" pitchFamily="2" charset="-122"/>
              </a:rPr>
              <a:t>多功能材料</a:t>
            </a:r>
            <a:r>
              <a:rPr lang="zh-CN" altLang="en-US" sz="1200" smtClean="0">
                <a:latin typeface="等线" panose="02010600030101010101" pitchFamily="2" charset="-122"/>
                <a:ea typeface="等线" panose="02010600030101010101" pitchFamily="2" charset="-122"/>
              </a:rPr>
              <a:t>、</a:t>
            </a:r>
            <a:r>
              <a:rPr lang="en-US" altLang="zh-CN" sz="1200" smtClean="0">
                <a:latin typeface="等线" panose="02010600030101010101" pitchFamily="2" charset="-122"/>
                <a:ea typeface="等线" panose="02010600030101010101" pitchFamily="2" charset="-122"/>
              </a:rPr>
              <a:t>放射性材料的力学和特性</a:t>
            </a:r>
            <a:r>
              <a:rPr lang="zh-CN" altLang="en-US" sz="1200" smtClean="0">
                <a:latin typeface="等线" panose="02010600030101010101" pitchFamily="2" charset="-122"/>
                <a:ea typeface="等线" panose="02010600030101010101" pitchFamily="2" charset="-122"/>
              </a:rPr>
              <a:t>、</a:t>
            </a:r>
            <a:r>
              <a:rPr lang="en-US" altLang="zh-CN" sz="1200" smtClean="0">
                <a:latin typeface="等线" panose="02010600030101010101" pitchFamily="2" charset="-122"/>
                <a:ea typeface="等线" panose="02010600030101010101" pitchFamily="2" charset="-122"/>
              </a:rPr>
              <a:t>集成系统的设计和使用</a:t>
            </a:r>
            <a:r>
              <a:rPr lang="zh-CN" altLang="en-US" sz="1200" smtClean="0">
                <a:latin typeface="等线" panose="02010600030101010101" pitchFamily="2" charset="-122"/>
                <a:ea typeface="等线" panose="02010600030101010101" pitchFamily="2" charset="-122"/>
              </a:rPr>
              <a:t>、</a:t>
            </a:r>
            <a:r>
              <a:rPr lang="en-US" altLang="zh-CN" sz="1200" smtClean="0">
                <a:latin typeface="等线" panose="02010600030101010101" pitchFamily="2" charset="-122"/>
                <a:ea typeface="等线" panose="02010600030101010101" pitchFamily="2" charset="-122"/>
              </a:rPr>
              <a:t>结构健康性监测</a:t>
            </a:r>
            <a:r>
              <a:rPr lang="zh-CN" altLang="en-US" sz="1200" smtClean="0">
                <a:latin typeface="等线" panose="02010600030101010101" pitchFamily="2" charset="-122"/>
                <a:ea typeface="等线" panose="02010600030101010101" pitchFamily="2" charset="-122"/>
              </a:rPr>
              <a:t>、</a:t>
            </a:r>
            <a:r>
              <a:rPr lang="en-US" altLang="zh-CN" sz="1200" smtClean="0">
                <a:latin typeface="等线" panose="02010600030101010101" pitchFamily="2" charset="-122"/>
                <a:ea typeface="等线" panose="02010600030101010101" pitchFamily="2" charset="-122"/>
              </a:rPr>
              <a:t>建模、模拟和控制</a:t>
            </a:r>
            <a:r>
              <a:rPr lang="zh-CN" altLang="en-US" sz="1200" smtClean="0">
                <a:latin typeface="等线" panose="02010600030101010101" pitchFamily="2" charset="-122"/>
                <a:ea typeface="等线" panose="02010600030101010101" pitchFamily="2" charset="-122"/>
              </a:rPr>
              <a:t>、</a:t>
            </a:r>
            <a:r>
              <a:rPr lang="en-US" altLang="zh-CN" sz="1200" smtClean="0">
                <a:latin typeface="等线" panose="02010600030101010101" pitchFamily="2" charset="-122"/>
                <a:ea typeface="等线" panose="02010600030101010101" pitchFamily="2" charset="-122"/>
              </a:rPr>
              <a:t>仿生智慧材料 和系统</a:t>
            </a:r>
            <a:r>
              <a:rPr lang="zh-CN" altLang="en-US" sz="1200" smtClean="0">
                <a:latin typeface="等线" panose="02010600030101010101" pitchFamily="2" charset="-122"/>
                <a:ea typeface="等线" panose="02010600030101010101" pitchFamily="2" charset="-122"/>
              </a:rPr>
              <a:t>、</a:t>
            </a:r>
            <a:r>
              <a:rPr lang="en-US" altLang="zh-CN" sz="1200" smtClean="0">
                <a:latin typeface="等线" panose="02010600030101010101" pitchFamily="2" charset="-122"/>
                <a:ea typeface="等线" panose="02010600030101010101" pitchFamily="2" charset="-122"/>
              </a:rPr>
              <a:t>能量收集</a:t>
            </a:r>
            <a:r>
              <a:rPr lang="zh-CN" altLang="en-US" sz="1200" dirty="0">
                <a:latin typeface="等线" panose="02010600030101010101" pitchFamily="2" charset="-122"/>
                <a:ea typeface="等线" panose="02010600030101010101" pitchFamily="2" charset="-122"/>
              </a:rPr>
              <a:t>等。</a:t>
            </a:r>
          </a:p>
        </p:txBody>
      </p:sp>
      <p:pic>
        <p:nvPicPr>
          <p:cNvPr id="12" name="图片 11"/>
          <p:cNvPicPr/>
          <p:nvPr/>
        </p:nvPicPr>
        <p:blipFill>
          <a:blip r:embed="rId3" cstate="print">
            <a:extLst>
              <a:ext uri="{28A0092B-C50C-407E-A947-70E740481C1C}">
                <a14:useLocalDpi xmlns:a14="http://schemas.microsoft.com/office/drawing/2010/main" val="0"/>
              </a:ext>
            </a:extLst>
          </a:blip>
          <a:stretch>
            <a:fillRect/>
          </a:stretch>
        </p:blipFill>
        <p:spPr>
          <a:xfrm>
            <a:off x="560274" y="1999908"/>
            <a:ext cx="4861560" cy="1310640"/>
          </a:xfrm>
          <a:prstGeom prst="rect">
            <a:avLst/>
          </a:prstGeom>
        </p:spPr>
      </p:pic>
      <p:pic>
        <p:nvPicPr>
          <p:cNvPr id="13" name="图片 12"/>
          <p:cNvPicPr/>
          <p:nvPr/>
        </p:nvPicPr>
        <p:blipFill>
          <a:blip r:embed="rId4" cstate="print">
            <a:extLst>
              <a:ext uri="{28A0092B-C50C-407E-A947-70E740481C1C}">
                <a14:useLocalDpi xmlns:a14="http://schemas.microsoft.com/office/drawing/2010/main" val="0"/>
              </a:ext>
            </a:extLst>
          </a:blip>
          <a:stretch>
            <a:fillRect/>
          </a:stretch>
        </p:blipFill>
        <p:spPr bwMode="auto">
          <a:xfrm>
            <a:off x="560274" y="4208545"/>
            <a:ext cx="4792980" cy="1310640"/>
          </a:xfrm>
          <a:prstGeom prst="rect">
            <a:avLst/>
          </a:prstGeom>
          <a:noFill/>
          <a:ln w="9525">
            <a:noFill/>
            <a:miter lim="800000"/>
            <a:headEnd/>
            <a:tailEnd/>
          </a:ln>
        </p:spPr>
      </p:pic>
    </p:spTree>
    <p:extLst>
      <p:ext uri="{BB962C8B-B14F-4D97-AF65-F5344CB8AC3E}">
        <p14:creationId xmlns:p14="http://schemas.microsoft.com/office/powerpoint/2010/main" val="245061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le 1"/>
          <p:cNvSpPr txBox="1">
            <a:spLocks/>
          </p:cNvSpPr>
          <p:nvPr/>
        </p:nvSpPr>
        <p:spPr bwMode="auto">
          <a:xfrm>
            <a:off x="545786" y="1055247"/>
            <a:ext cx="8472487" cy="965200"/>
          </a:xfrm>
          <a:prstGeom prst="rect">
            <a:avLst/>
          </a:prstGeom>
          <a:noFill/>
          <a:ln w="9525">
            <a:noFill/>
            <a:miter lim="800000"/>
            <a:headEnd/>
            <a:tailEnd/>
          </a:ln>
        </p:spPr>
        <p:txBody>
          <a:bodyPr anchor="ctr"/>
          <a:lstStyle/>
          <a:p>
            <a:r>
              <a:rPr lang="zh-CN" altLang="en-US" sz="4400" dirty="0">
                <a:latin typeface="等线" panose="02010600030101010101" pitchFamily="2" charset="-122"/>
                <a:ea typeface="等线" panose="02010600030101010101" pitchFamily="2" charset="-122"/>
              </a:rPr>
              <a:t>知名会议</a:t>
            </a:r>
            <a:endParaRPr lang="en-US" altLang="zh-CN" u="sng" dirty="0">
              <a:solidFill>
                <a:srgbClr val="00B0F0"/>
              </a:solidFill>
              <a:latin typeface="等线" panose="02010600030101010101" pitchFamily="2" charset="-122"/>
              <a:ea typeface="等线" panose="02010600030101010101" pitchFamily="2" charset="-122"/>
            </a:endParaRPr>
          </a:p>
        </p:txBody>
      </p:sp>
      <p:sp>
        <p:nvSpPr>
          <p:cNvPr id="10" name="矩形 9">
            <a:extLst>
              <a:ext uri="{FF2B5EF4-FFF2-40B4-BE49-F238E27FC236}">
                <a16:creationId xmlns:a16="http://schemas.microsoft.com/office/drawing/2014/main" id="{835A49EE-4739-4659-ABA2-70B5E22698E6}"/>
              </a:ext>
            </a:extLst>
          </p:cNvPr>
          <p:cNvSpPr/>
          <p:nvPr/>
        </p:nvSpPr>
        <p:spPr>
          <a:xfrm>
            <a:off x="545786" y="3113462"/>
            <a:ext cx="7200800" cy="738664"/>
          </a:xfrm>
          <a:prstGeom prst="rect">
            <a:avLst/>
          </a:prstGeom>
        </p:spPr>
        <p:txBody>
          <a:bodyPr wrap="square">
            <a:spAutoFit/>
          </a:bodyPr>
          <a:lstStyle/>
          <a:p>
            <a:r>
              <a:rPr lang="en-US" altLang="zh-CN" sz="1400" b="1" dirty="0">
                <a:latin typeface="等线" panose="02010600030101010101" pitchFamily="2" charset="-122"/>
                <a:ea typeface="等线" panose="02010600030101010101" pitchFamily="2" charset="-122"/>
              </a:rPr>
              <a:t>International Mechanical Engineering Congress &amp; Exposition (IMECE)</a:t>
            </a:r>
          </a:p>
          <a:p>
            <a:r>
              <a:rPr lang="zh-CN" altLang="en-US" sz="1400" b="1" dirty="0">
                <a:latin typeface="等线" panose="02010600030101010101" pitchFamily="2" charset="-122"/>
                <a:ea typeface="等线" panose="02010600030101010101" pitchFamily="2" charset="-122"/>
              </a:rPr>
              <a:t>国际机械工程大会和博览</a:t>
            </a:r>
            <a:endParaRPr lang="en-US" altLang="zh-CN" sz="1400" b="1" dirty="0">
              <a:latin typeface="等线" panose="02010600030101010101" pitchFamily="2" charset="-122"/>
              <a:ea typeface="等线" panose="02010600030101010101" pitchFamily="2" charset="-122"/>
            </a:endParaRPr>
          </a:p>
          <a:p>
            <a:r>
              <a:rPr lang="zh-CN" altLang="en-US" sz="1400" dirty="0">
                <a:latin typeface="等线" panose="02010600030101010101" pitchFamily="2" charset="-122"/>
                <a:ea typeface="等线" panose="02010600030101010101" pitchFamily="2" charset="-122"/>
              </a:rPr>
              <a:t>（数据库收录</a:t>
            </a:r>
            <a:r>
              <a:rPr lang="en-US" altLang="zh-CN" sz="1400" dirty="0">
                <a:latin typeface="等线" panose="02010600030101010101" pitchFamily="2" charset="-122"/>
                <a:ea typeface="等线" panose="02010600030101010101" pitchFamily="2" charset="-122"/>
              </a:rPr>
              <a:t>2002</a:t>
            </a:r>
            <a:r>
              <a:rPr lang="zh-CN" altLang="en-US" sz="1400" dirty="0">
                <a:latin typeface="等线" panose="02010600030101010101" pitchFamily="2" charset="-122"/>
                <a:ea typeface="等线" panose="02010600030101010101" pitchFamily="2" charset="-122"/>
              </a:rPr>
              <a:t>年至今的会议录</a:t>
            </a:r>
            <a:r>
              <a:rPr lang="zh-CN" altLang="en-US" sz="1400" dirty="0" smtClean="0">
                <a:latin typeface="等线" panose="02010600030101010101" pitchFamily="2" charset="-122"/>
                <a:ea typeface="等线" panose="02010600030101010101" pitchFamily="2" charset="-122"/>
              </a:rPr>
              <a:t>）</a:t>
            </a:r>
            <a:endParaRPr lang="en-US" altLang="zh-CN" sz="1400" b="1" dirty="0">
              <a:latin typeface="等线" panose="02010600030101010101" pitchFamily="2" charset="-122"/>
              <a:ea typeface="等线" panose="02010600030101010101" pitchFamily="2" charset="-122"/>
            </a:endParaRPr>
          </a:p>
        </p:txBody>
      </p:sp>
      <p:sp>
        <p:nvSpPr>
          <p:cNvPr id="20" name="对话气泡: 圆角矩形 19">
            <a:extLst>
              <a:ext uri="{FF2B5EF4-FFF2-40B4-BE49-F238E27FC236}">
                <a16:creationId xmlns:a16="http://schemas.microsoft.com/office/drawing/2014/main" id="{FE442F27-F7E7-44BC-9B75-EEE3FC2FADE6}"/>
              </a:ext>
            </a:extLst>
          </p:cNvPr>
          <p:cNvSpPr/>
          <p:nvPr/>
        </p:nvSpPr>
        <p:spPr>
          <a:xfrm>
            <a:off x="6084168" y="4797152"/>
            <a:ext cx="2668915" cy="1296144"/>
          </a:xfrm>
          <a:prstGeom prst="wedgeRoundRectCallout">
            <a:avLst>
              <a:gd name="adj1" fmla="val -73568"/>
              <a:gd name="adj2" fmla="val 1978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等线" panose="02010600030101010101" pitchFamily="2" charset="-122"/>
              <a:ea typeface="等线" panose="02010600030101010101" pitchFamily="2" charset="-122"/>
            </a:endParaRPr>
          </a:p>
        </p:txBody>
      </p:sp>
      <p:sp>
        <p:nvSpPr>
          <p:cNvPr id="22" name="文本框 21">
            <a:extLst>
              <a:ext uri="{FF2B5EF4-FFF2-40B4-BE49-F238E27FC236}">
                <a16:creationId xmlns:a16="http://schemas.microsoft.com/office/drawing/2014/main" id="{B7CC3F69-79B8-4E76-96EB-96D5C30BB5DF}"/>
              </a:ext>
            </a:extLst>
          </p:cNvPr>
          <p:cNvSpPr txBox="1"/>
          <p:nvPr/>
        </p:nvSpPr>
        <p:spPr>
          <a:xfrm>
            <a:off x="6137932" y="4930504"/>
            <a:ext cx="2579165" cy="1015663"/>
          </a:xfrm>
          <a:prstGeom prst="rect">
            <a:avLst/>
          </a:prstGeom>
          <a:noFill/>
        </p:spPr>
        <p:txBody>
          <a:bodyPr wrap="square" rtlCol="0">
            <a:spAutoFit/>
          </a:bodyPr>
          <a:lstStyle/>
          <a:p>
            <a:r>
              <a:rPr lang="zh-CN" altLang="en-US" sz="1200" b="1" dirty="0">
                <a:latin typeface="等线" panose="02010600030101010101" pitchFamily="2" charset="-122"/>
                <a:ea typeface="等线" panose="02010600030101010101" pitchFamily="2" charset="-122"/>
              </a:rPr>
              <a:t>会议录涉及主题：</a:t>
            </a:r>
          </a:p>
          <a:p>
            <a:r>
              <a:rPr lang="zh-CN" altLang="en-US" sz="1200" dirty="0">
                <a:latin typeface="等线" panose="02010600030101010101" pitchFamily="2" charset="-122"/>
                <a:ea typeface="等线" panose="02010600030101010101" pitchFamily="2" charset="-122"/>
              </a:rPr>
              <a:t>轨道基础</a:t>
            </a:r>
            <a:r>
              <a:rPr lang="zh-CN" altLang="en-US" sz="1200">
                <a:latin typeface="等线" panose="02010600030101010101" pitchFamily="2" charset="-122"/>
                <a:ea typeface="等线" panose="02010600030101010101" pitchFamily="2" charset="-122"/>
              </a:rPr>
              <a:t>设施</a:t>
            </a:r>
            <a:r>
              <a:rPr lang="zh-CN" altLang="en-US" sz="1200" smtClean="0">
                <a:latin typeface="等线" panose="02010600030101010101" pitchFamily="2" charset="-122"/>
                <a:ea typeface="等线" panose="02010600030101010101" pitchFamily="2" charset="-122"/>
              </a:rPr>
              <a:t>建设、铁轨</a:t>
            </a:r>
            <a:r>
              <a:rPr lang="zh-CN" altLang="en-US" sz="1200">
                <a:latin typeface="等线" panose="02010600030101010101" pitchFamily="2" charset="-122"/>
                <a:ea typeface="等线" panose="02010600030101010101" pitchFamily="2" charset="-122"/>
              </a:rPr>
              <a:t>设备</a:t>
            </a:r>
            <a:r>
              <a:rPr lang="zh-CN" altLang="en-US" sz="1200" smtClean="0">
                <a:latin typeface="等线" panose="02010600030101010101" pitchFamily="2" charset="-122"/>
                <a:ea typeface="等线" panose="02010600030101010101" pitchFamily="2" charset="-122"/>
              </a:rPr>
              <a:t>工程、信号</a:t>
            </a:r>
            <a:r>
              <a:rPr lang="zh-CN" altLang="en-US" sz="1200" dirty="0">
                <a:latin typeface="等线" panose="02010600030101010101" pitchFamily="2" charset="-122"/>
                <a:ea typeface="等线" panose="02010600030101010101" pitchFamily="2" charset="-122"/>
              </a:rPr>
              <a:t>和</a:t>
            </a:r>
            <a:r>
              <a:rPr lang="zh-CN" altLang="en-US" sz="1200">
                <a:latin typeface="等线" panose="02010600030101010101" pitchFamily="2" charset="-122"/>
                <a:ea typeface="等线" panose="02010600030101010101" pitchFamily="2" charset="-122"/>
              </a:rPr>
              <a:t>列车</a:t>
            </a:r>
            <a:r>
              <a:rPr lang="zh-CN" altLang="en-US" sz="1200" smtClean="0">
                <a:latin typeface="等线" panose="02010600030101010101" pitchFamily="2" charset="-122"/>
                <a:ea typeface="等线" panose="02010600030101010101" pitchFamily="2" charset="-122"/>
              </a:rPr>
              <a:t>控制、规划</a:t>
            </a:r>
            <a:r>
              <a:rPr lang="zh-CN" altLang="en-US" sz="1200">
                <a:latin typeface="等线" panose="02010600030101010101" pitchFamily="2" charset="-122"/>
                <a:ea typeface="等线" panose="02010600030101010101" pitchFamily="2" charset="-122"/>
              </a:rPr>
              <a:t>和</a:t>
            </a:r>
            <a:r>
              <a:rPr lang="zh-CN" altLang="en-US" sz="1200" smtClean="0">
                <a:latin typeface="等线" panose="02010600030101010101" pitchFamily="2" charset="-122"/>
                <a:ea typeface="等线" panose="02010600030101010101" pitchFamily="2" charset="-122"/>
              </a:rPr>
              <a:t>发展、安全性</a:t>
            </a:r>
            <a:r>
              <a:rPr lang="zh-CN" altLang="en-US" sz="1200">
                <a:latin typeface="等线" panose="02010600030101010101" pitchFamily="2" charset="-122"/>
                <a:ea typeface="等线" panose="02010600030101010101" pitchFamily="2" charset="-122"/>
              </a:rPr>
              <a:t>和</a:t>
            </a:r>
            <a:r>
              <a:rPr lang="zh-CN" altLang="en-US" sz="1200" smtClean="0">
                <a:latin typeface="等线" panose="02010600030101010101" pitchFamily="2" charset="-122"/>
                <a:ea typeface="等线" panose="02010600030101010101" pitchFamily="2" charset="-122"/>
              </a:rPr>
              <a:t>安保、能源</a:t>
            </a:r>
            <a:r>
              <a:rPr lang="zh-CN" altLang="en-US" sz="1200" dirty="0">
                <a:latin typeface="等线" panose="02010600030101010101" pitchFamily="2" charset="-122"/>
                <a:ea typeface="等线" panose="02010600030101010101" pitchFamily="2" charset="-122"/>
              </a:rPr>
              <a:t>效用和</a:t>
            </a:r>
            <a:r>
              <a:rPr lang="zh-CN" altLang="en-US" sz="1200">
                <a:latin typeface="等线" panose="02010600030101010101" pitchFamily="2" charset="-122"/>
                <a:ea typeface="等线" panose="02010600030101010101" pitchFamily="2" charset="-122"/>
              </a:rPr>
              <a:t>可</a:t>
            </a:r>
            <a:r>
              <a:rPr lang="zh-CN" altLang="en-US" sz="1200" smtClean="0">
                <a:latin typeface="等线" panose="02010600030101010101" pitchFamily="2" charset="-122"/>
                <a:ea typeface="等线" panose="02010600030101010101" pitchFamily="2" charset="-122"/>
              </a:rPr>
              <a:t>持续性、电气化、列车</a:t>
            </a:r>
            <a:r>
              <a:rPr lang="zh-CN" altLang="en-US" sz="1200" dirty="0">
                <a:latin typeface="等线" panose="02010600030101010101" pitchFamily="2" charset="-122"/>
                <a:ea typeface="等线" panose="02010600030101010101" pitchFamily="2" charset="-122"/>
              </a:rPr>
              <a:t>与轨道的相互作用等。</a:t>
            </a:r>
          </a:p>
        </p:txBody>
      </p:sp>
      <p:sp>
        <p:nvSpPr>
          <p:cNvPr id="29" name="对话气泡: 圆角矩形 28">
            <a:extLst>
              <a:ext uri="{FF2B5EF4-FFF2-40B4-BE49-F238E27FC236}">
                <a16:creationId xmlns:a16="http://schemas.microsoft.com/office/drawing/2014/main" id="{844A7AC1-2C8B-44BD-B601-CEB35BC58EE5}"/>
              </a:ext>
            </a:extLst>
          </p:cNvPr>
          <p:cNvSpPr/>
          <p:nvPr/>
        </p:nvSpPr>
        <p:spPr>
          <a:xfrm>
            <a:off x="6265295" y="1475466"/>
            <a:ext cx="2592288" cy="1716440"/>
          </a:xfrm>
          <a:prstGeom prst="wedgeRoundRectCallout">
            <a:avLst>
              <a:gd name="adj1" fmla="val -64555"/>
              <a:gd name="adj2" fmla="val 4796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等线" panose="02010600030101010101" pitchFamily="2" charset="-122"/>
              <a:ea typeface="等线" panose="02010600030101010101" pitchFamily="2" charset="-122"/>
            </a:endParaRPr>
          </a:p>
        </p:txBody>
      </p:sp>
      <p:sp>
        <p:nvSpPr>
          <p:cNvPr id="30" name="文本框 29">
            <a:extLst>
              <a:ext uri="{FF2B5EF4-FFF2-40B4-BE49-F238E27FC236}">
                <a16:creationId xmlns:a16="http://schemas.microsoft.com/office/drawing/2014/main" id="{C64976D2-6FF5-4B70-812A-940AA783AF0C}"/>
              </a:ext>
            </a:extLst>
          </p:cNvPr>
          <p:cNvSpPr txBox="1"/>
          <p:nvPr/>
        </p:nvSpPr>
        <p:spPr>
          <a:xfrm>
            <a:off x="6319066" y="1632653"/>
            <a:ext cx="2538525" cy="1569660"/>
          </a:xfrm>
          <a:prstGeom prst="rect">
            <a:avLst/>
          </a:prstGeom>
          <a:noFill/>
        </p:spPr>
        <p:txBody>
          <a:bodyPr wrap="square" rtlCol="0">
            <a:spAutoFit/>
          </a:bodyPr>
          <a:lstStyle/>
          <a:p>
            <a:r>
              <a:rPr lang="zh-CN" altLang="en-US" sz="1200" b="1" dirty="0">
                <a:latin typeface="等线" panose="02010600030101010101" pitchFamily="2" charset="-122"/>
                <a:ea typeface="等线" panose="02010600030101010101" pitchFamily="2" charset="-122"/>
              </a:rPr>
              <a:t>会议录涉及主题：</a:t>
            </a:r>
          </a:p>
          <a:p>
            <a:r>
              <a:rPr lang="zh-CN" altLang="en-US" sz="1200" dirty="0">
                <a:latin typeface="等线" panose="02010600030101010101" pitchFamily="2" charset="-122"/>
                <a:ea typeface="等线" panose="02010600030101010101" pitchFamily="2" charset="-122"/>
              </a:rPr>
              <a:t>航空技术的</a:t>
            </a:r>
            <a:r>
              <a:rPr lang="zh-CN" altLang="en-US" sz="1200">
                <a:latin typeface="等线" panose="02010600030101010101" pitchFamily="2" charset="-122"/>
                <a:ea typeface="等线" panose="02010600030101010101" pitchFamily="2" charset="-122"/>
              </a:rPr>
              <a:t>新</a:t>
            </a:r>
            <a:r>
              <a:rPr lang="zh-CN" altLang="en-US" sz="1200" smtClean="0">
                <a:latin typeface="等线" panose="02010600030101010101" pitchFamily="2" charset="-122"/>
                <a:ea typeface="等线" panose="02010600030101010101" pitchFamily="2" charset="-122"/>
              </a:rPr>
              <a:t>发展、先进制造、生物医学</a:t>
            </a:r>
            <a:r>
              <a:rPr lang="zh-CN" altLang="en-US" sz="1200">
                <a:latin typeface="等线" panose="02010600030101010101" pitchFamily="2" charset="-122"/>
                <a:ea typeface="等线" panose="02010600030101010101" pitchFamily="2" charset="-122"/>
              </a:rPr>
              <a:t>和</a:t>
            </a:r>
            <a:r>
              <a:rPr lang="zh-CN" altLang="en-US" sz="1200" smtClean="0">
                <a:latin typeface="等线" panose="02010600030101010101" pitchFamily="2" charset="-122"/>
                <a:ea typeface="等线" panose="02010600030101010101" pitchFamily="2" charset="-122"/>
              </a:rPr>
              <a:t>生物技术、动力学、振动</a:t>
            </a:r>
            <a:r>
              <a:rPr lang="zh-CN" altLang="en-US" sz="1200">
                <a:latin typeface="等线" panose="02010600030101010101" pitchFamily="2" charset="-122"/>
                <a:ea typeface="等线" panose="02010600030101010101" pitchFamily="2" charset="-122"/>
              </a:rPr>
              <a:t>和</a:t>
            </a:r>
            <a:r>
              <a:rPr lang="zh-CN" altLang="en-US" sz="1200" smtClean="0">
                <a:latin typeface="等线" panose="02010600030101010101" pitchFamily="2" charset="-122"/>
                <a:ea typeface="等线" panose="02010600030101010101" pitchFamily="2" charset="-122"/>
              </a:rPr>
              <a:t>控制、能源、流体工程、传热</a:t>
            </a:r>
            <a:r>
              <a:rPr lang="zh-CN" altLang="en-US" sz="1200" dirty="0">
                <a:latin typeface="等线" panose="02010600030101010101" pitchFamily="2" charset="-122"/>
                <a:ea typeface="等线" panose="02010600030101010101" pitchFamily="2" charset="-122"/>
              </a:rPr>
              <a:t>和</a:t>
            </a:r>
            <a:r>
              <a:rPr lang="zh-CN" altLang="en-US" sz="1200">
                <a:latin typeface="等线" panose="02010600030101010101" pitchFamily="2" charset="-122"/>
                <a:ea typeface="等线" panose="02010600030101010101" pitchFamily="2" charset="-122"/>
              </a:rPr>
              <a:t>热能</a:t>
            </a:r>
            <a:r>
              <a:rPr lang="zh-CN" altLang="en-US" sz="1200" smtClean="0">
                <a:latin typeface="等线" panose="02010600030101010101" pitchFamily="2" charset="-122"/>
                <a:ea typeface="等线" panose="02010600030101010101" pitchFamily="2" charset="-122"/>
              </a:rPr>
              <a:t>工程、微</a:t>
            </a:r>
            <a:r>
              <a:rPr lang="zh-CN" altLang="en-US" sz="1200" dirty="0">
                <a:latin typeface="等线" panose="02010600030101010101" pitchFamily="2" charset="-122"/>
                <a:ea typeface="等线" panose="02010600030101010101" pitchFamily="2" charset="-122"/>
              </a:rPr>
              <a:t>纳系统工程</a:t>
            </a:r>
            <a:r>
              <a:rPr lang="zh-CN" altLang="en-US" sz="1200">
                <a:latin typeface="等线" panose="02010600030101010101" pitchFamily="2" charset="-122"/>
                <a:ea typeface="等线" panose="02010600030101010101" pitchFamily="2" charset="-122"/>
              </a:rPr>
              <a:t>和</a:t>
            </a:r>
            <a:r>
              <a:rPr lang="zh-CN" altLang="en-US" sz="1200" smtClean="0">
                <a:latin typeface="等线" panose="02010600030101010101" pitchFamily="2" charset="-122"/>
                <a:ea typeface="等线" panose="02010600030101010101" pitchFamily="2" charset="-122"/>
              </a:rPr>
              <a:t>封装、交通系统、新兴技术、声学、振动</a:t>
            </a:r>
            <a:r>
              <a:rPr lang="zh-CN" altLang="en-US" sz="1200">
                <a:latin typeface="等线" panose="02010600030101010101" pitchFamily="2" charset="-122"/>
                <a:ea typeface="等线" panose="02010600030101010101" pitchFamily="2" charset="-122"/>
              </a:rPr>
              <a:t>和</a:t>
            </a:r>
            <a:r>
              <a:rPr lang="zh-CN" altLang="en-US" sz="1200" smtClean="0">
                <a:latin typeface="等线" panose="02010600030101010101" pitchFamily="2" charset="-122"/>
                <a:ea typeface="等线" panose="02010600030101010101" pitchFamily="2" charset="-122"/>
              </a:rPr>
              <a:t>波传播、无损检测</a:t>
            </a:r>
            <a:r>
              <a:rPr lang="zh-CN" altLang="en-US" sz="1200">
                <a:latin typeface="等线" panose="02010600030101010101" pitchFamily="2" charset="-122"/>
                <a:ea typeface="等线" panose="02010600030101010101" pitchFamily="2" charset="-122"/>
              </a:rPr>
              <a:t>和</a:t>
            </a:r>
            <a:r>
              <a:rPr lang="zh-CN" altLang="en-US" sz="1200" smtClean="0">
                <a:latin typeface="等线" panose="02010600030101010101" pitchFamily="2" charset="-122"/>
                <a:ea typeface="等线" panose="02010600030101010101" pitchFamily="2" charset="-122"/>
              </a:rPr>
              <a:t>预测、教育</a:t>
            </a:r>
            <a:r>
              <a:rPr lang="zh-CN" altLang="en-US" sz="1200" dirty="0">
                <a:latin typeface="等线" panose="02010600030101010101" pitchFamily="2" charset="-122"/>
                <a:ea typeface="等线" panose="02010600030101010101" pitchFamily="2" charset="-122"/>
              </a:rPr>
              <a:t>和全球化等。</a:t>
            </a:r>
          </a:p>
        </p:txBody>
      </p:sp>
      <p:sp>
        <p:nvSpPr>
          <p:cNvPr id="2" name="矩形 1">
            <a:extLst>
              <a:ext uri="{FF2B5EF4-FFF2-40B4-BE49-F238E27FC236}">
                <a16:creationId xmlns:a16="http://schemas.microsoft.com/office/drawing/2014/main" id="{91C0D279-2B3B-41F9-8BF7-EAA910DCA7F1}"/>
              </a:ext>
            </a:extLst>
          </p:cNvPr>
          <p:cNvSpPr/>
          <p:nvPr/>
        </p:nvSpPr>
        <p:spPr>
          <a:xfrm>
            <a:off x="676236" y="5445224"/>
            <a:ext cx="4572000" cy="523220"/>
          </a:xfrm>
          <a:prstGeom prst="rect">
            <a:avLst/>
          </a:prstGeom>
        </p:spPr>
        <p:txBody>
          <a:bodyPr wrap="square">
            <a:spAutoFit/>
          </a:bodyPr>
          <a:lstStyle/>
          <a:p>
            <a:r>
              <a:rPr lang="en-US" altLang="zh-CN" sz="1400" b="1" dirty="0" smtClean="0">
                <a:latin typeface="等线" panose="02010600030101010101" pitchFamily="2" charset="-122"/>
                <a:ea typeface="等线" panose="02010600030101010101" pitchFamily="2" charset="-122"/>
              </a:rPr>
              <a:t>Joint </a:t>
            </a:r>
            <a:r>
              <a:rPr lang="en-US" altLang="zh-CN" sz="1400" b="1" dirty="0">
                <a:latin typeface="等线" panose="02010600030101010101" pitchFamily="2" charset="-122"/>
                <a:ea typeface="等线" panose="02010600030101010101" pitchFamily="2" charset="-122"/>
              </a:rPr>
              <a:t>Rail Conference (JRC) </a:t>
            </a:r>
            <a:r>
              <a:rPr lang="zh-CN" altLang="en-US" sz="1400" b="1" dirty="0">
                <a:latin typeface="等线" panose="02010600030101010101" pitchFamily="2" charset="-122"/>
                <a:ea typeface="等线" panose="02010600030101010101" pitchFamily="2" charset="-122"/>
              </a:rPr>
              <a:t>联合轨道大会</a:t>
            </a:r>
            <a:endParaRPr lang="en-US" altLang="zh-CN" sz="1400" b="1" dirty="0">
              <a:latin typeface="等线" panose="02010600030101010101" pitchFamily="2" charset="-122"/>
              <a:ea typeface="等线" panose="02010600030101010101" pitchFamily="2" charset="-122"/>
            </a:endParaRPr>
          </a:p>
          <a:p>
            <a:r>
              <a:rPr lang="zh-CN" altLang="en-US" sz="1400" dirty="0">
                <a:latin typeface="等线" panose="02010600030101010101" pitchFamily="2" charset="-122"/>
                <a:ea typeface="等线" panose="02010600030101010101" pitchFamily="2" charset="-122"/>
              </a:rPr>
              <a:t>（数据库收录</a:t>
            </a:r>
            <a:r>
              <a:rPr lang="en-US" altLang="zh-CN" sz="1400" dirty="0">
                <a:latin typeface="等线" panose="02010600030101010101" pitchFamily="2" charset="-122"/>
                <a:ea typeface="等线" panose="02010600030101010101" pitchFamily="2" charset="-122"/>
              </a:rPr>
              <a:t>2002</a:t>
            </a:r>
            <a:r>
              <a:rPr lang="zh-CN" altLang="en-US" sz="1400" dirty="0">
                <a:latin typeface="等线" panose="02010600030101010101" pitchFamily="2" charset="-122"/>
                <a:ea typeface="等线" panose="02010600030101010101" pitchFamily="2" charset="-122"/>
              </a:rPr>
              <a:t>年至今的会议录）</a:t>
            </a:r>
          </a:p>
        </p:txBody>
      </p:sp>
      <p:pic>
        <p:nvPicPr>
          <p:cNvPr id="13" name="图片 12"/>
          <p:cNvPicPr/>
          <p:nvPr/>
        </p:nvPicPr>
        <p:blipFill>
          <a:blip r:embed="rId3" cstate="print">
            <a:extLst>
              <a:ext uri="{28A0092B-C50C-407E-A947-70E740481C1C}">
                <a14:useLocalDpi xmlns:a14="http://schemas.microsoft.com/office/drawing/2010/main" val="0"/>
              </a:ext>
            </a:extLst>
          </a:blip>
          <a:stretch>
            <a:fillRect/>
          </a:stretch>
        </p:blipFill>
        <p:spPr>
          <a:xfrm>
            <a:off x="467544" y="3988675"/>
            <a:ext cx="5184576" cy="1240525"/>
          </a:xfrm>
          <a:prstGeom prst="rect">
            <a:avLst/>
          </a:prstGeom>
        </p:spPr>
      </p:pic>
      <p:pic>
        <p:nvPicPr>
          <p:cNvPr id="14" name="图片 13" descr="2"/>
          <p:cNvPicPr/>
          <p:nvPr/>
        </p:nvPicPr>
        <p:blipFill>
          <a:blip r:embed="rId4" cstate="print">
            <a:extLst>
              <a:ext uri="{28A0092B-C50C-407E-A947-70E740481C1C}">
                <a14:useLocalDpi xmlns:a14="http://schemas.microsoft.com/office/drawing/2010/main" val="0"/>
              </a:ext>
            </a:extLst>
          </a:blip>
          <a:srcRect t="18578" b="18578"/>
          <a:stretch>
            <a:fillRect/>
          </a:stretch>
        </p:blipFill>
        <p:spPr bwMode="auto">
          <a:xfrm>
            <a:off x="467544" y="1888540"/>
            <a:ext cx="5256584" cy="1162276"/>
          </a:xfrm>
          <a:prstGeom prst="rect">
            <a:avLst/>
          </a:prstGeom>
          <a:noFill/>
          <a:ln>
            <a:noFill/>
          </a:ln>
          <a:effectLst/>
        </p:spPr>
      </p:pic>
      <p:pic>
        <p:nvPicPr>
          <p:cNvPr id="18" name="图片 17">
            <a:extLst>
              <a:ext uri="{FF2B5EF4-FFF2-40B4-BE49-F238E27FC236}">
                <a16:creationId xmlns:a16="http://schemas.microsoft.com/office/drawing/2014/main" id="{7F13BD27-ABD0-4A36-B728-29EB342D6E5C}"/>
              </a:ext>
            </a:extLst>
          </p:cNvPr>
          <p:cNvPicPr>
            <a:picLocks noChangeAspect="1"/>
          </p:cNvPicPr>
          <p:nvPr/>
        </p:nvPicPr>
        <p:blipFill>
          <a:blip r:embed="rId5"/>
          <a:stretch>
            <a:fillRect/>
          </a:stretch>
        </p:blipFill>
        <p:spPr>
          <a:xfrm>
            <a:off x="690012" y="4437906"/>
            <a:ext cx="2598765" cy="538364"/>
          </a:xfrm>
          <a:prstGeom prst="rect">
            <a:avLst/>
          </a:prstGeom>
          <a:effectLst>
            <a:outerShdw blurRad="76200" dir="13500000" sy="23000" kx="1200000" algn="br" rotWithShape="0">
              <a:prstClr val="black">
                <a:alpha val="20000"/>
              </a:prstClr>
            </a:outerShdw>
          </a:effectLst>
        </p:spPr>
      </p:pic>
      <p:pic>
        <p:nvPicPr>
          <p:cNvPr id="21" name="图片 20">
            <a:extLst>
              <a:ext uri="{FF2B5EF4-FFF2-40B4-BE49-F238E27FC236}">
                <a16:creationId xmlns:a16="http://schemas.microsoft.com/office/drawing/2014/main" id="{838386D0-E29C-4EFC-BB77-12B7974986CC}"/>
              </a:ext>
            </a:extLst>
          </p:cNvPr>
          <p:cNvPicPr>
            <a:picLocks noChangeAspect="1"/>
          </p:cNvPicPr>
          <p:nvPr/>
        </p:nvPicPr>
        <p:blipFill>
          <a:blip r:embed="rId6"/>
          <a:stretch>
            <a:fillRect/>
          </a:stretch>
        </p:blipFill>
        <p:spPr>
          <a:xfrm>
            <a:off x="653657" y="2275573"/>
            <a:ext cx="2657815" cy="517803"/>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4866478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p:nvPr/>
        </p:nvPicPr>
        <p:blipFill>
          <a:blip r:embed="rId3" cstate="print">
            <a:extLst>
              <a:ext uri="{28A0092B-C50C-407E-A947-70E740481C1C}">
                <a14:useLocalDpi xmlns:a14="http://schemas.microsoft.com/office/drawing/2010/main" val="0"/>
              </a:ext>
            </a:extLst>
          </a:blip>
          <a:srcRect t="18578" b="18578"/>
          <a:stretch>
            <a:fillRect/>
          </a:stretch>
        </p:blipFill>
        <p:spPr bwMode="auto">
          <a:xfrm>
            <a:off x="611560" y="1168072"/>
            <a:ext cx="6552728" cy="1396832"/>
          </a:xfrm>
          <a:prstGeom prst="rect">
            <a:avLst/>
          </a:prstGeom>
          <a:noFill/>
          <a:ln>
            <a:noFill/>
          </a:ln>
          <a:effectLst/>
        </p:spPr>
      </p:pic>
      <p:sp>
        <p:nvSpPr>
          <p:cNvPr id="8" name="五边形 7"/>
          <p:cNvSpPr/>
          <p:nvPr/>
        </p:nvSpPr>
        <p:spPr>
          <a:xfrm flipH="1">
            <a:off x="4950741" y="2308230"/>
            <a:ext cx="3744416" cy="369332"/>
          </a:xfrm>
          <a:prstGeom prst="homePlate">
            <a:avLst/>
          </a:prstGeom>
          <a:solidFill>
            <a:schemeClr val="accent1">
              <a:lumMod val="75000"/>
            </a:schemeClr>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fontAlgn="auto">
              <a:spcBef>
                <a:spcPts val="600"/>
              </a:spcBef>
              <a:spcAft>
                <a:spcPts val="0"/>
              </a:spcAft>
              <a:defRPr/>
            </a:pPr>
            <a:r>
              <a:rPr lang="zh-CN" altLang="en-US" b="1" dirty="0">
                <a:ln/>
                <a:solidFill>
                  <a:schemeClr val="bg1"/>
                </a:solidFill>
                <a:latin typeface="微软雅黑" pitchFamily="34" charset="-122"/>
                <a:ea typeface="微软雅黑" pitchFamily="34" charset="-122"/>
              </a:rPr>
              <a:t>点击题图进入</a:t>
            </a:r>
            <a:r>
              <a:rPr lang="en-US" altLang="zh-CN" b="1" dirty="0">
                <a:ln/>
                <a:solidFill>
                  <a:schemeClr val="bg1"/>
                </a:solidFill>
                <a:latin typeface="微软雅黑" pitchFamily="34" charset="-122"/>
                <a:ea typeface="微软雅黑" pitchFamily="34" charset="-122"/>
              </a:rPr>
              <a:t>IMECE</a:t>
            </a:r>
            <a:r>
              <a:rPr lang="zh-CN" altLang="en-US" b="1" dirty="0">
                <a:ln/>
                <a:solidFill>
                  <a:schemeClr val="bg1"/>
                </a:solidFill>
                <a:latin typeface="微软雅黑" pitchFamily="34" charset="-122"/>
                <a:ea typeface="微软雅黑" pitchFamily="34" charset="-122"/>
              </a:rPr>
              <a:t>会议日程</a:t>
            </a:r>
            <a:endParaRPr lang="en-US" altLang="zh-CN" b="1" dirty="0">
              <a:ln/>
              <a:solidFill>
                <a:schemeClr val="bg1"/>
              </a:solidFill>
              <a:latin typeface="微软雅黑" pitchFamily="34" charset="-122"/>
              <a:ea typeface="微软雅黑" pitchFamily="34" charset="-122"/>
            </a:endParaRPr>
          </a:p>
        </p:txBody>
      </p:sp>
      <p:graphicFrame>
        <p:nvGraphicFramePr>
          <p:cNvPr id="15" name="表格 14"/>
          <p:cNvGraphicFramePr>
            <a:graphicFrameLocks noGrp="1"/>
          </p:cNvGraphicFramePr>
          <p:nvPr>
            <p:extLst>
              <p:ext uri="{D42A27DB-BD31-4B8C-83A1-F6EECF244321}">
                <p14:modId xmlns:p14="http://schemas.microsoft.com/office/powerpoint/2010/main" val="977088309"/>
              </p:ext>
            </p:extLst>
          </p:nvPr>
        </p:nvGraphicFramePr>
        <p:xfrm>
          <a:off x="467544" y="2636912"/>
          <a:ext cx="8208912" cy="4349653"/>
        </p:xfrm>
        <a:graphic>
          <a:graphicData uri="http://schemas.openxmlformats.org/drawingml/2006/table">
            <a:tbl>
              <a:tblPr/>
              <a:tblGrid>
                <a:gridCol w="8208912">
                  <a:extLst>
                    <a:ext uri="{9D8B030D-6E8A-4147-A177-3AD203B41FA5}">
                      <a16:colId xmlns:a16="http://schemas.microsoft.com/office/drawing/2014/main" val="20000"/>
                    </a:ext>
                  </a:extLst>
                </a:gridCol>
              </a:tblGrid>
              <a:tr h="4349653">
                <a:tc>
                  <a:txBody>
                    <a:bodyPr/>
                    <a:lstStyle/>
                    <a:p>
                      <a:pPr algn="l" fontAlgn="ctr">
                        <a:buFont typeface="Wingdings" pitchFamily="2" charset="2"/>
                        <a:buNone/>
                      </a:pPr>
                      <a:r>
                        <a:rPr lang="en-US" sz="1600" b="1" i="0" u="none" strike="noStrike" dirty="0" smtClean="0">
                          <a:solidFill>
                            <a:schemeClr val="tx1"/>
                          </a:solidFill>
                          <a:latin typeface="微软雅黑" pitchFamily="34" charset="-122"/>
                          <a:ea typeface="微软雅黑" pitchFamily="34" charset="-122"/>
                        </a:rPr>
                        <a:t>IMECE 2022 </a:t>
                      </a:r>
                      <a:r>
                        <a:rPr lang="zh-CN" altLang="en-US" sz="1600" b="1" i="0" u="none" strike="noStrike" dirty="0" smtClean="0">
                          <a:solidFill>
                            <a:schemeClr val="tx1"/>
                          </a:solidFill>
                          <a:latin typeface="微软雅黑" pitchFamily="34" charset="-122"/>
                          <a:ea typeface="微软雅黑" pitchFamily="34" charset="-122"/>
                        </a:rPr>
                        <a:t>会议录分为</a:t>
                      </a:r>
                      <a:r>
                        <a:rPr lang="en-US" altLang="zh-CN" sz="1600" b="1" i="0" u="none" strike="noStrike" dirty="0" smtClean="0">
                          <a:solidFill>
                            <a:schemeClr val="tx1"/>
                          </a:solidFill>
                          <a:latin typeface="微软雅黑" pitchFamily="34" charset="-122"/>
                          <a:ea typeface="微软雅黑" pitchFamily="34" charset="-122"/>
                        </a:rPr>
                        <a:t>10</a:t>
                      </a:r>
                      <a:r>
                        <a:rPr lang="zh-CN" altLang="en-US" sz="1600" b="1" i="0" u="none" strike="noStrike" dirty="0" smtClean="0">
                          <a:solidFill>
                            <a:schemeClr val="tx1"/>
                          </a:solidFill>
                          <a:latin typeface="微软雅黑" pitchFamily="34" charset="-122"/>
                          <a:ea typeface="微软雅黑" pitchFamily="34" charset="-122"/>
                        </a:rPr>
                        <a:t>卷：</a:t>
                      </a:r>
                      <a:endParaRPr lang="en-US" altLang="zh-CN" sz="1600" b="1" i="0" u="none" strike="noStrike" dirty="0" smtClean="0">
                        <a:solidFill>
                          <a:schemeClr val="tx1"/>
                        </a:solidFill>
                        <a:latin typeface="微软雅黑" pitchFamily="34" charset="-122"/>
                        <a:ea typeface="微软雅黑" pitchFamily="34" charset="-122"/>
                      </a:endParaRPr>
                    </a:p>
                    <a:p>
                      <a:pPr algn="l" fontAlgn="ctr">
                        <a:buFont typeface="Wingdings" pitchFamily="2" charset="2"/>
                        <a:buNone/>
                      </a:pPr>
                      <a:endParaRPr lang="en-US" altLang="zh-CN" sz="1600" b="1" i="0" u="none" strike="noStrike" dirty="0" smtClean="0">
                        <a:solidFill>
                          <a:schemeClr val="tx1"/>
                        </a:solidFill>
                        <a:latin typeface="微软雅黑" pitchFamily="34" charset="-122"/>
                        <a:ea typeface="微软雅黑" pitchFamily="34" charset="-122"/>
                      </a:endParaRPr>
                    </a:p>
                    <a:p>
                      <a:pPr fontAlgn="base"/>
                      <a:r>
                        <a:rPr lang="en-US" altLang="zh-CN" sz="1600" b="0" i="0" u="none" strike="noStrike" kern="1200" dirty="0" smtClean="0">
                          <a:solidFill>
                            <a:schemeClr val="tx1"/>
                          </a:solidFill>
                          <a:effectLst/>
                          <a:latin typeface="+mn-lt"/>
                          <a:ea typeface="+mn-ea"/>
                          <a:cs typeface="+mn-cs"/>
                          <a:hlinkClick r:id="rId4"/>
                        </a:rPr>
                        <a:t>Volume 1: Acoustics, Vibration, and </a:t>
                      </a:r>
                      <a:r>
                        <a:rPr lang="en-US" altLang="zh-CN" sz="1600" b="0" i="0" u="none" strike="noStrike" kern="1200" dirty="0" err="1" smtClean="0">
                          <a:solidFill>
                            <a:schemeClr val="tx1"/>
                          </a:solidFill>
                          <a:effectLst/>
                          <a:latin typeface="+mn-lt"/>
                          <a:ea typeface="+mn-ea"/>
                          <a:cs typeface="+mn-cs"/>
                          <a:hlinkClick r:id="rId4"/>
                        </a:rPr>
                        <a:t>Phononics</a:t>
                      </a:r>
                      <a:endParaRPr lang="en-US" altLang="zh-CN" sz="1600" b="0" i="0" kern="1200" dirty="0" smtClean="0">
                        <a:solidFill>
                          <a:schemeClr val="tx1"/>
                        </a:solidFill>
                        <a:effectLst/>
                        <a:latin typeface="+mn-lt"/>
                        <a:ea typeface="+mn-ea"/>
                        <a:cs typeface="+mn-cs"/>
                      </a:endParaRPr>
                    </a:p>
                    <a:p>
                      <a:pPr fontAlgn="base"/>
                      <a:r>
                        <a:rPr lang="en-US" altLang="zh-CN" sz="1600" b="0" i="0" u="none" strike="noStrike" kern="1200" dirty="0" smtClean="0">
                          <a:solidFill>
                            <a:schemeClr val="tx1"/>
                          </a:solidFill>
                          <a:effectLst/>
                          <a:latin typeface="+mn-lt"/>
                          <a:ea typeface="+mn-ea"/>
                          <a:cs typeface="+mn-cs"/>
                          <a:hlinkClick r:id="rId5"/>
                        </a:rPr>
                        <a:t>Volume 2A: Advanced Manufacturing</a:t>
                      </a:r>
                      <a:endParaRPr lang="en-US" altLang="zh-CN" sz="1600" b="0" i="0" kern="1200" dirty="0" smtClean="0">
                        <a:solidFill>
                          <a:schemeClr val="tx1"/>
                        </a:solidFill>
                        <a:effectLst/>
                        <a:latin typeface="+mn-lt"/>
                        <a:ea typeface="+mn-ea"/>
                        <a:cs typeface="+mn-cs"/>
                      </a:endParaRPr>
                    </a:p>
                    <a:p>
                      <a:pPr fontAlgn="base"/>
                      <a:r>
                        <a:rPr lang="en-US" altLang="zh-CN" sz="1600" b="0" i="0" u="none" strike="noStrike" kern="1200" dirty="0" smtClean="0">
                          <a:solidFill>
                            <a:schemeClr val="tx1"/>
                          </a:solidFill>
                          <a:effectLst/>
                          <a:latin typeface="+mn-lt"/>
                          <a:ea typeface="+mn-ea"/>
                          <a:cs typeface="+mn-cs"/>
                          <a:hlinkClick r:id="rId6"/>
                        </a:rPr>
                        <a:t>Volume 2B: Advanced Manufacturing</a:t>
                      </a:r>
                      <a:endParaRPr lang="en-US" altLang="zh-CN" sz="1600" b="0" i="0" kern="1200" dirty="0" smtClean="0">
                        <a:solidFill>
                          <a:schemeClr val="tx1"/>
                        </a:solidFill>
                        <a:effectLst/>
                        <a:latin typeface="+mn-lt"/>
                        <a:ea typeface="+mn-ea"/>
                        <a:cs typeface="+mn-cs"/>
                      </a:endParaRPr>
                    </a:p>
                    <a:p>
                      <a:pPr fontAlgn="base"/>
                      <a:r>
                        <a:rPr lang="en-US" altLang="zh-CN" sz="1600" b="0" i="0" u="none" strike="noStrike" kern="1200" dirty="0" smtClean="0">
                          <a:solidFill>
                            <a:schemeClr val="tx1"/>
                          </a:solidFill>
                          <a:effectLst/>
                          <a:latin typeface="+mn-lt"/>
                          <a:ea typeface="+mn-ea"/>
                          <a:cs typeface="+mn-cs"/>
                          <a:hlinkClick r:id="rId7"/>
                        </a:rPr>
                        <a:t>Volume 3: Advanced Materials: Design, Processing, Characterization and Applications; Advances in Aerospace Technology</a:t>
                      </a:r>
                      <a:endParaRPr lang="en-US" altLang="zh-CN" sz="1600" b="0" i="0" kern="1200" dirty="0" smtClean="0">
                        <a:solidFill>
                          <a:schemeClr val="tx1"/>
                        </a:solidFill>
                        <a:effectLst/>
                        <a:latin typeface="+mn-lt"/>
                        <a:ea typeface="+mn-ea"/>
                        <a:cs typeface="+mn-cs"/>
                      </a:endParaRPr>
                    </a:p>
                    <a:p>
                      <a:pPr fontAlgn="base"/>
                      <a:r>
                        <a:rPr lang="en-US" altLang="zh-CN" sz="1600" b="0" i="0" u="none" strike="noStrike" kern="1200" dirty="0" smtClean="0">
                          <a:solidFill>
                            <a:schemeClr val="tx1"/>
                          </a:solidFill>
                          <a:effectLst/>
                          <a:latin typeface="+mn-lt"/>
                          <a:ea typeface="+mn-ea"/>
                          <a:cs typeface="+mn-cs"/>
                          <a:hlinkClick r:id="rId8"/>
                        </a:rPr>
                        <a:t>Volume 4: Biomedical and Biotechnology; Design, Systems, and Complexity</a:t>
                      </a:r>
                      <a:endParaRPr lang="en-US" altLang="zh-CN" sz="1600" b="0" i="0" kern="1200" dirty="0" smtClean="0">
                        <a:solidFill>
                          <a:schemeClr val="tx1"/>
                        </a:solidFill>
                        <a:effectLst/>
                        <a:latin typeface="+mn-lt"/>
                        <a:ea typeface="+mn-ea"/>
                        <a:cs typeface="+mn-cs"/>
                      </a:endParaRPr>
                    </a:p>
                    <a:p>
                      <a:pPr fontAlgn="base"/>
                      <a:r>
                        <a:rPr lang="en-US" altLang="zh-CN" sz="1600" b="0" i="0" u="none" strike="noStrike" kern="1200" dirty="0" smtClean="0">
                          <a:solidFill>
                            <a:schemeClr val="tx1"/>
                          </a:solidFill>
                          <a:effectLst/>
                          <a:latin typeface="+mn-lt"/>
                          <a:ea typeface="+mn-ea"/>
                          <a:cs typeface="+mn-cs"/>
                          <a:hlinkClick r:id="rId9"/>
                        </a:rPr>
                        <a:t>Volume 5: Dynamics, Vibration, and Control</a:t>
                      </a:r>
                      <a:endParaRPr lang="en-US" altLang="zh-CN" sz="1600" b="0" i="0" kern="1200" dirty="0" smtClean="0">
                        <a:solidFill>
                          <a:schemeClr val="tx1"/>
                        </a:solidFill>
                        <a:effectLst/>
                        <a:latin typeface="+mn-lt"/>
                        <a:ea typeface="+mn-ea"/>
                        <a:cs typeface="+mn-cs"/>
                      </a:endParaRPr>
                    </a:p>
                    <a:p>
                      <a:pPr fontAlgn="base"/>
                      <a:r>
                        <a:rPr lang="en-US" altLang="zh-CN" sz="1600" b="0" i="0" u="none" strike="noStrike" kern="1200" dirty="0" smtClean="0">
                          <a:solidFill>
                            <a:schemeClr val="tx1"/>
                          </a:solidFill>
                          <a:effectLst/>
                          <a:latin typeface="+mn-lt"/>
                          <a:ea typeface="+mn-ea"/>
                          <a:cs typeface="+mn-cs"/>
                          <a:hlinkClick r:id="rId10"/>
                        </a:rPr>
                        <a:t>Volume 6: Energy</a:t>
                      </a:r>
                      <a:endParaRPr lang="en-US" altLang="zh-CN" sz="1600" b="0" i="0" kern="1200" dirty="0" smtClean="0">
                        <a:solidFill>
                          <a:schemeClr val="tx1"/>
                        </a:solidFill>
                        <a:effectLst/>
                        <a:latin typeface="+mn-lt"/>
                        <a:ea typeface="+mn-ea"/>
                        <a:cs typeface="+mn-cs"/>
                      </a:endParaRPr>
                    </a:p>
                    <a:p>
                      <a:pPr fontAlgn="base"/>
                      <a:r>
                        <a:rPr lang="en-US" altLang="zh-CN" sz="1600" b="0" i="0" u="none" strike="noStrike" kern="1200" dirty="0" smtClean="0">
                          <a:solidFill>
                            <a:schemeClr val="tx1"/>
                          </a:solidFill>
                          <a:effectLst/>
                          <a:latin typeface="+mn-lt"/>
                          <a:ea typeface="+mn-ea"/>
                          <a:cs typeface="+mn-cs"/>
                          <a:hlinkClick r:id="rId11"/>
                        </a:rPr>
                        <a:t>Volume 7: Engineering Education</a:t>
                      </a:r>
                      <a:endParaRPr lang="en-US" altLang="zh-CN" sz="1600" b="0" i="0" kern="1200" dirty="0" smtClean="0">
                        <a:solidFill>
                          <a:schemeClr val="tx1"/>
                        </a:solidFill>
                        <a:effectLst/>
                        <a:latin typeface="+mn-lt"/>
                        <a:ea typeface="+mn-ea"/>
                        <a:cs typeface="+mn-cs"/>
                      </a:endParaRPr>
                    </a:p>
                    <a:p>
                      <a:pPr fontAlgn="base"/>
                      <a:r>
                        <a:rPr lang="en-US" altLang="zh-CN" sz="1600" b="0" i="0" u="none" strike="noStrike" kern="1200" dirty="0" smtClean="0">
                          <a:solidFill>
                            <a:schemeClr val="tx1"/>
                          </a:solidFill>
                          <a:effectLst/>
                          <a:latin typeface="+mn-lt"/>
                          <a:ea typeface="+mn-ea"/>
                          <a:cs typeface="+mn-cs"/>
                          <a:hlinkClick r:id="rId12"/>
                        </a:rPr>
                        <a:t>Volume 8: Fluids Engineering; Heat Transfer and Thermal Engineering</a:t>
                      </a:r>
                      <a:endParaRPr lang="en-US" altLang="zh-CN" sz="1600" b="0" i="0" kern="1200" dirty="0" smtClean="0">
                        <a:solidFill>
                          <a:schemeClr val="tx1"/>
                        </a:solidFill>
                        <a:effectLst/>
                        <a:latin typeface="+mn-lt"/>
                        <a:ea typeface="+mn-ea"/>
                        <a:cs typeface="+mn-cs"/>
                      </a:endParaRPr>
                    </a:p>
                    <a:p>
                      <a:pPr fontAlgn="base"/>
                      <a:r>
                        <a:rPr lang="en-US" altLang="zh-CN" sz="1600" b="0" i="0" u="none" strike="noStrike" kern="1200" dirty="0" smtClean="0">
                          <a:solidFill>
                            <a:schemeClr val="tx1"/>
                          </a:solidFill>
                          <a:effectLst/>
                          <a:latin typeface="+mn-lt"/>
                          <a:ea typeface="+mn-ea"/>
                          <a:cs typeface="+mn-cs"/>
                          <a:hlinkClick r:id="rId13"/>
                        </a:rPr>
                        <a:t>Volume 9: Mechanics of Solids, Structures, and Fluids; Micro- and Nano-Systems Engineering and Packaging; Safety Engineering, Risk, and Reliability Analysis; Research Posters</a:t>
                      </a:r>
                      <a:endParaRPr lang="en-US" altLang="zh-CN" sz="1600" b="0" i="0" kern="1200" dirty="0" smtClean="0">
                        <a:solidFill>
                          <a:schemeClr val="tx1"/>
                        </a:solidFill>
                        <a:effectLst/>
                        <a:latin typeface="+mn-lt"/>
                        <a:ea typeface="+mn-ea"/>
                        <a:cs typeface="+mn-cs"/>
                      </a:endParaRPr>
                    </a:p>
                  </a:txBody>
                  <a:tcPr marL="2408" marR="2408" marT="2408" marB="0"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5" name="图片 4">
            <a:extLst>
              <a:ext uri="{FF2B5EF4-FFF2-40B4-BE49-F238E27FC236}">
                <a16:creationId xmlns:a16="http://schemas.microsoft.com/office/drawing/2014/main" id="{7020D3EF-2C3E-4E4A-8F48-B58F1095962E}"/>
              </a:ext>
            </a:extLst>
          </p:cNvPr>
          <p:cNvPicPr>
            <a:picLocks noChangeAspect="1"/>
          </p:cNvPicPr>
          <p:nvPr/>
        </p:nvPicPr>
        <p:blipFill>
          <a:blip r:embed="rId14"/>
          <a:stretch>
            <a:fillRect/>
          </a:stretch>
        </p:blipFill>
        <p:spPr>
          <a:xfrm>
            <a:off x="755576" y="1485499"/>
            <a:ext cx="3319129" cy="646642"/>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55866598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矩形 12"/>
          <p:cNvSpPr>
            <a:spLocks noChangeArrowheads="1"/>
          </p:cNvSpPr>
          <p:nvPr/>
        </p:nvSpPr>
        <p:spPr bwMode="auto">
          <a:xfrm>
            <a:off x="440925" y="2940287"/>
            <a:ext cx="8208143" cy="2893100"/>
          </a:xfrm>
          <a:prstGeom prst="rect">
            <a:avLst/>
          </a:prstGeom>
          <a:noFill/>
          <a:ln w="9525">
            <a:noFill/>
            <a:miter lim="800000"/>
            <a:headEnd/>
            <a:tailEnd/>
          </a:ln>
        </p:spPr>
        <p:txBody>
          <a:bodyPr wrap="square">
            <a:spAutoFit/>
          </a:bodyPr>
          <a:lstStyle/>
          <a:p>
            <a:pPr marL="342900" indent="-342900"/>
            <a:r>
              <a:rPr lang="en-US" altLang="zh-CN" b="1" dirty="0" smtClean="0">
                <a:latin typeface="微软雅黑" pitchFamily="34" charset="-122"/>
                <a:ea typeface="微软雅黑" pitchFamily="34" charset="-122"/>
              </a:rPr>
              <a:t>JRC 2022 </a:t>
            </a:r>
            <a:r>
              <a:rPr lang="zh-CN" altLang="en-US" b="1" dirty="0" smtClean="0">
                <a:latin typeface="微软雅黑" pitchFamily="34" charset="-122"/>
                <a:ea typeface="微软雅黑" pitchFamily="34" charset="-122"/>
              </a:rPr>
              <a:t>会议</a:t>
            </a:r>
            <a:r>
              <a:rPr lang="zh-CN" altLang="en-US" b="1" dirty="0">
                <a:latin typeface="微软雅黑" pitchFamily="34" charset="-122"/>
                <a:ea typeface="微软雅黑" pitchFamily="34" charset="-122"/>
              </a:rPr>
              <a:t>录</a:t>
            </a:r>
            <a:r>
              <a:rPr lang="zh-CN" altLang="en-US" b="1" dirty="0" smtClean="0">
                <a:latin typeface="微软雅黑" pitchFamily="34" charset="-122"/>
                <a:ea typeface="微软雅黑" pitchFamily="34" charset="-122"/>
              </a:rPr>
              <a:t>分为</a:t>
            </a:r>
            <a:r>
              <a:rPr lang="en-US" altLang="zh-CN" b="1" dirty="0" smtClean="0">
                <a:latin typeface="微软雅黑" pitchFamily="34" charset="-122"/>
                <a:ea typeface="微软雅黑" pitchFamily="34" charset="-122"/>
              </a:rPr>
              <a:t>9</a:t>
            </a:r>
            <a:r>
              <a:rPr lang="zh-CN" altLang="en-US" b="1" dirty="0" smtClean="0">
                <a:latin typeface="微软雅黑" pitchFamily="34" charset="-122"/>
                <a:ea typeface="微软雅黑" pitchFamily="34" charset="-122"/>
              </a:rPr>
              <a:t>个</a:t>
            </a:r>
            <a:r>
              <a:rPr lang="zh-CN" altLang="en-US" b="1" dirty="0">
                <a:latin typeface="微软雅黑" pitchFamily="34" charset="-122"/>
                <a:ea typeface="微软雅黑" pitchFamily="34" charset="-122"/>
              </a:rPr>
              <a:t>栏目</a:t>
            </a:r>
            <a:endParaRPr lang="en-US" altLang="zh-CN" b="1" dirty="0">
              <a:latin typeface="微软雅黑" pitchFamily="34" charset="-122"/>
              <a:ea typeface="微软雅黑" pitchFamily="34" charset="-122"/>
            </a:endParaRPr>
          </a:p>
          <a:p>
            <a:pPr marL="342900" indent="-342900"/>
            <a:endParaRPr lang="en-US" altLang="zh-CN" b="1" dirty="0">
              <a:latin typeface="微软雅黑" pitchFamily="34" charset="-122"/>
              <a:ea typeface="微软雅黑" pitchFamily="34" charset="-122"/>
            </a:endParaRPr>
          </a:p>
          <a:p>
            <a:pPr marL="342900" indent="-342900">
              <a:buFont typeface="Calibri" pitchFamily="34" charset="0"/>
              <a:buAutoNum type="arabicPeriod"/>
            </a:pPr>
            <a:r>
              <a:rPr lang="en-US" altLang="zh-CN" sz="1600" dirty="0">
                <a:latin typeface="微软雅黑" pitchFamily="34" charset="-122"/>
                <a:ea typeface="微软雅黑" pitchFamily="34" charset="-122"/>
              </a:rPr>
              <a:t>Railroad Infrastructure Engineering		</a:t>
            </a:r>
            <a:r>
              <a:rPr lang="zh-CN" altLang="en-US" sz="1600" dirty="0">
                <a:latin typeface="微软雅黑" pitchFamily="34" charset="-122"/>
                <a:ea typeface="微软雅黑" pitchFamily="34" charset="-122"/>
              </a:rPr>
              <a:t>轨道基建工程</a:t>
            </a:r>
            <a:endParaRPr lang="en-US" altLang="zh-CN" sz="1600" dirty="0">
              <a:latin typeface="微软雅黑" pitchFamily="34" charset="-122"/>
              <a:ea typeface="微软雅黑" pitchFamily="34" charset="-122"/>
            </a:endParaRPr>
          </a:p>
          <a:p>
            <a:pPr marL="342900" indent="-342900">
              <a:buFont typeface="Calibri" pitchFamily="34" charset="0"/>
              <a:buAutoNum type="arabicPeriod"/>
            </a:pPr>
            <a:r>
              <a:rPr lang="en-US" altLang="zh-CN" sz="1600" dirty="0">
                <a:latin typeface="微软雅黑" pitchFamily="34" charset="-122"/>
                <a:ea typeface="微软雅黑" pitchFamily="34" charset="-122"/>
              </a:rPr>
              <a:t>Rail Equipment Engineering			</a:t>
            </a:r>
            <a:r>
              <a:rPr lang="zh-CN" altLang="en-US" sz="1600" dirty="0">
                <a:latin typeface="微软雅黑" pitchFamily="34" charset="-122"/>
                <a:ea typeface="微软雅黑" pitchFamily="34" charset="-122"/>
              </a:rPr>
              <a:t>铁轨设备工程</a:t>
            </a:r>
            <a:endParaRPr lang="en-US" altLang="zh-CN" sz="1600" dirty="0">
              <a:latin typeface="微软雅黑" pitchFamily="34" charset="-122"/>
              <a:ea typeface="微软雅黑" pitchFamily="34" charset="-122"/>
            </a:endParaRPr>
          </a:p>
          <a:p>
            <a:pPr marL="342900" indent="-342900">
              <a:buFont typeface="Calibri" pitchFamily="34" charset="0"/>
              <a:buAutoNum type="arabicPeriod"/>
            </a:pPr>
            <a:r>
              <a:rPr lang="en-US" altLang="zh-CN" sz="1600" dirty="0">
                <a:latin typeface="微软雅黑" pitchFamily="34" charset="-122"/>
                <a:ea typeface="微软雅黑" pitchFamily="34" charset="-122"/>
              </a:rPr>
              <a:t>Signal and Train Control Engineering		</a:t>
            </a:r>
            <a:r>
              <a:rPr lang="zh-CN" altLang="en-US" sz="1600" dirty="0">
                <a:latin typeface="微软雅黑" pitchFamily="34" charset="-122"/>
                <a:ea typeface="微软雅黑" pitchFamily="34" charset="-122"/>
              </a:rPr>
              <a:t>信号和列车控制工程</a:t>
            </a:r>
            <a:endParaRPr lang="en-US" altLang="zh-CN" sz="1600" dirty="0">
              <a:latin typeface="微软雅黑" pitchFamily="34" charset="-122"/>
              <a:ea typeface="微软雅黑" pitchFamily="34" charset="-122"/>
            </a:endParaRPr>
          </a:p>
          <a:p>
            <a:pPr marL="342900" indent="-342900">
              <a:buFont typeface="Calibri" pitchFamily="34" charset="0"/>
              <a:buAutoNum type="arabicPeriod"/>
            </a:pPr>
            <a:r>
              <a:rPr lang="en-US" altLang="zh-CN" sz="1600" dirty="0" smtClean="0">
                <a:latin typeface="微软雅黑" pitchFamily="34" charset="-122"/>
                <a:ea typeface="微软雅黑" pitchFamily="34" charset="-122"/>
              </a:rPr>
              <a:t>Safety </a:t>
            </a:r>
            <a:r>
              <a:rPr lang="en-US" altLang="zh-CN" sz="1600" dirty="0">
                <a:latin typeface="微软雅黑" pitchFamily="34" charset="-122"/>
                <a:ea typeface="微软雅黑" pitchFamily="34" charset="-122"/>
              </a:rPr>
              <a:t>and Security 				</a:t>
            </a:r>
            <a:r>
              <a:rPr lang="zh-CN" altLang="en-US" sz="1600" dirty="0">
                <a:latin typeface="微软雅黑" pitchFamily="34" charset="-122"/>
                <a:ea typeface="微软雅黑" pitchFamily="34" charset="-122"/>
              </a:rPr>
              <a:t>安全性和安保</a:t>
            </a:r>
            <a:endParaRPr lang="en-US" altLang="zh-CN" sz="1600" dirty="0">
              <a:latin typeface="微软雅黑" pitchFamily="34" charset="-122"/>
              <a:ea typeface="微软雅黑" pitchFamily="34" charset="-122"/>
            </a:endParaRPr>
          </a:p>
          <a:p>
            <a:pPr marL="342900" indent="-342900">
              <a:buFont typeface="Calibri" pitchFamily="34" charset="0"/>
              <a:buAutoNum type="arabicPeriod"/>
            </a:pPr>
            <a:r>
              <a:rPr lang="en-US" altLang="zh-CN" sz="1600" dirty="0">
                <a:latin typeface="微软雅黑" pitchFamily="34" charset="-122"/>
                <a:ea typeface="微软雅黑" pitchFamily="34" charset="-122"/>
              </a:rPr>
              <a:t>Energy Efficiency and Sustainability                             </a:t>
            </a:r>
            <a:r>
              <a:rPr lang="zh-CN" altLang="en-US" sz="1600" dirty="0">
                <a:latin typeface="微软雅黑" pitchFamily="34" charset="-122"/>
                <a:ea typeface="微软雅黑" pitchFamily="34" charset="-122"/>
              </a:rPr>
              <a:t>能源使用效率和可持续性</a:t>
            </a:r>
            <a:endParaRPr lang="en-US" altLang="zh-CN" sz="1600" dirty="0">
              <a:latin typeface="微软雅黑" pitchFamily="34" charset="-122"/>
              <a:ea typeface="微软雅黑" pitchFamily="34" charset="-122"/>
            </a:endParaRPr>
          </a:p>
          <a:p>
            <a:pPr marL="342900" indent="-342900">
              <a:buFont typeface="Calibri" pitchFamily="34" charset="0"/>
              <a:buAutoNum type="arabicPeriod"/>
            </a:pPr>
            <a:r>
              <a:rPr lang="en-US" altLang="zh-CN" sz="1600" dirty="0">
                <a:latin typeface="微软雅黑" pitchFamily="34" charset="-122"/>
                <a:ea typeface="微软雅黑" pitchFamily="34" charset="-122"/>
              </a:rPr>
              <a:t>Urban Passenger Rail Transport 		               </a:t>
            </a:r>
            <a:r>
              <a:rPr lang="zh-CN" altLang="en-US" sz="1600" dirty="0">
                <a:latin typeface="微软雅黑" pitchFamily="34" charset="-122"/>
                <a:ea typeface="微软雅黑" pitchFamily="34" charset="-122"/>
              </a:rPr>
              <a:t>城市客运铁路运输</a:t>
            </a:r>
            <a:endParaRPr lang="en-US" altLang="zh-CN" sz="1600" dirty="0">
              <a:latin typeface="微软雅黑" pitchFamily="34" charset="-122"/>
              <a:ea typeface="微软雅黑" pitchFamily="34" charset="-122"/>
            </a:endParaRPr>
          </a:p>
          <a:p>
            <a:pPr marL="342900" indent="-342900">
              <a:buFont typeface="Calibri" pitchFamily="34" charset="0"/>
              <a:buAutoNum type="arabicPeriod"/>
            </a:pPr>
            <a:r>
              <a:rPr lang="en-US" altLang="zh-CN" sz="1600" dirty="0" smtClean="0">
                <a:latin typeface="微软雅黑" pitchFamily="34" charset="-122"/>
                <a:ea typeface="微软雅黑" pitchFamily="34" charset="-122"/>
              </a:rPr>
              <a:t>Vehicle Track Interaction				</a:t>
            </a:r>
            <a:r>
              <a:rPr lang="zh-CN" altLang="en-US" sz="1600" dirty="0" smtClean="0">
                <a:latin typeface="微软雅黑" pitchFamily="34" charset="-122"/>
                <a:ea typeface="微软雅黑" pitchFamily="34" charset="-122"/>
              </a:rPr>
              <a:t>列车与轨道的交互作用</a:t>
            </a:r>
            <a:endParaRPr lang="en-US" altLang="zh-CN" sz="1600" dirty="0" smtClean="0">
              <a:latin typeface="微软雅黑" pitchFamily="34" charset="-122"/>
              <a:ea typeface="微软雅黑" pitchFamily="34" charset="-122"/>
            </a:endParaRPr>
          </a:p>
          <a:p>
            <a:pPr marL="342900" indent="-342900">
              <a:buFont typeface="Calibri" pitchFamily="34" charset="0"/>
              <a:buAutoNum type="arabicPeriod"/>
            </a:pPr>
            <a:r>
              <a:rPr lang="en-US" altLang="zh-CN" sz="1600" dirty="0" smtClean="0">
                <a:latin typeface="微软雅黑" pitchFamily="34" charset="-122"/>
                <a:ea typeface="微软雅黑" pitchFamily="34" charset="-122"/>
              </a:rPr>
              <a:t>Railroad </a:t>
            </a:r>
            <a:r>
              <a:rPr lang="en-US" altLang="zh-CN" sz="1600" dirty="0">
                <a:latin typeface="微软雅黑" pitchFamily="34" charset="-122"/>
                <a:ea typeface="微软雅黑" pitchFamily="34" charset="-122"/>
              </a:rPr>
              <a:t>History                                                            </a:t>
            </a:r>
            <a:r>
              <a:rPr lang="zh-CN" altLang="en-US" sz="1600" dirty="0">
                <a:latin typeface="微软雅黑" pitchFamily="34" charset="-122"/>
                <a:ea typeface="微软雅黑" pitchFamily="34" charset="-122"/>
              </a:rPr>
              <a:t>铁路历史</a:t>
            </a:r>
            <a:endParaRPr lang="en-US" altLang="zh-CN" sz="1600" dirty="0">
              <a:latin typeface="微软雅黑" pitchFamily="34" charset="-122"/>
              <a:ea typeface="微软雅黑" pitchFamily="34" charset="-122"/>
            </a:endParaRPr>
          </a:p>
          <a:p>
            <a:pPr marL="342900" indent="-342900">
              <a:buFont typeface="Calibri" pitchFamily="34" charset="0"/>
              <a:buAutoNum type="arabicPeriod"/>
            </a:pPr>
            <a:r>
              <a:rPr lang="en-US" altLang="zh-CN" dirty="0"/>
              <a:t>New Technologies                                                                   </a:t>
            </a:r>
            <a:r>
              <a:rPr lang="zh-CN" altLang="en-US" sz="1600" dirty="0">
                <a:latin typeface="微软雅黑" pitchFamily="34" charset="-122"/>
                <a:ea typeface="微软雅黑" pitchFamily="34" charset="-122"/>
              </a:rPr>
              <a:t>新技术</a:t>
            </a:r>
          </a:p>
        </p:txBody>
      </p:sp>
      <p:pic>
        <p:nvPicPr>
          <p:cNvPr id="7" name="图片 6"/>
          <p:cNvPicPr/>
          <p:nvPr/>
        </p:nvPicPr>
        <p:blipFill>
          <a:blip r:embed="rId3" cstate="print">
            <a:extLst>
              <a:ext uri="{28A0092B-C50C-407E-A947-70E740481C1C}">
                <a14:useLocalDpi xmlns:a14="http://schemas.microsoft.com/office/drawing/2010/main" val="0"/>
              </a:ext>
            </a:extLst>
          </a:blip>
          <a:stretch>
            <a:fillRect/>
          </a:stretch>
        </p:blipFill>
        <p:spPr>
          <a:xfrm>
            <a:off x="539553" y="1133581"/>
            <a:ext cx="5832648" cy="1431323"/>
          </a:xfrm>
          <a:prstGeom prst="rect">
            <a:avLst/>
          </a:prstGeom>
        </p:spPr>
      </p:pic>
      <p:sp>
        <p:nvSpPr>
          <p:cNvPr id="6" name="五边形 5"/>
          <p:cNvSpPr/>
          <p:nvPr/>
        </p:nvSpPr>
        <p:spPr>
          <a:xfrm flipH="1">
            <a:off x="4904652" y="2452246"/>
            <a:ext cx="3744416" cy="369332"/>
          </a:xfrm>
          <a:prstGeom prst="homePlate">
            <a:avLst/>
          </a:prstGeom>
          <a:solidFill>
            <a:schemeClr val="accent1">
              <a:lumMod val="75000"/>
            </a:schemeClr>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fontAlgn="auto">
              <a:spcBef>
                <a:spcPts val="600"/>
              </a:spcBef>
              <a:spcAft>
                <a:spcPts val="0"/>
              </a:spcAft>
              <a:defRPr/>
            </a:pPr>
            <a:r>
              <a:rPr lang="zh-CN" altLang="en-US" b="1" dirty="0">
                <a:ln/>
                <a:solidFill>
                  <a:schemeClr val="bg1"/>
                </a:solidFill>
                <a:latin typeface="微软雅黑" pitchFamily="34" charset="-122"/>
                <a:ea typeface="微软雅黑" pitchFamily="34" charset="-122"/>
              </a:rPr>
              <a:t>点击题图进入</a:t>
            </a:r>
            <a:r>
              <a:rPr lang="en-US" altLang="zh-CN" b="1" dirty="0">
                <a:ln/>
                <a:solidFill>
                  <a:schemeClr val="bg1"/>
                </a:solidFill>
                <a:latin typeface="微软雅黑" pitchFamily="34" charset="-122"/>
                <a:ea typeface="微软雅黑" pitchFamily="34" charset="-122"/>
              </a:rPr>
              <a:t>JRC</a:t>
            </a:r>
            <a:r>
              <a:rPr lang="zh-CN" altLang="en-US" b="1" dirty="0" smtClean="0">
                <a:ln/>
                <a:solidFill>
                  <a:schemeClr val="bg1"/>
                </a:solidFill>
                <a:latin typeface="微软雅黑" pitchFamily="34" charset="-122"/>
                <a:ea typeface="微软雅黑" pitchFamily="34" charset="-122"/>
              </a:rPr>
              <a:t>会议日程</a:t>
            </a:r>
            <a:endParaRPr lang="en-US" altLang="zh-CN" b="1" dirty="0">
              <a:ln/>
              <a:solidFill>
                <a:schemeClr val="bg1"/>
              </a:solidFill>
              <a:latin typeface="微软雅黑" pitchFamily="34" charset="-122"/>
              <a:ea typeface="微软雅黑" pitchFamily="34" charset="-122"/>
            </a:endParaRPr>
          </a:p>
        </p:txBody>
      </p:sp>
      <p:pic>
        <p:nvPicPr>
          <p:cNvPr id="2" name="图片 1">
            <a:extLst>
              <a:ext uri="{FF2B5EF4-FFF2-40B4-BE49-F238E27FC236}">
                <a16:creationId xmlns:a16="http://schemas.microsoft.com/office/drawing/2014/main" id="{BF1755A0-F870-4949-9099-BE00B6E70224}"/>
              </a:ext>
            </a:extLst>
          </p:cNvPr>
          <p:cNvPicPr>
            <a:picLocks noChangeAspect="1"/>
          </p:cNvPicPr>
          <p:nvPr/>
        </p:nvPicPr>
        <p:blipFill>
          <a:blip r:embed="rId4"/>
          <a:stretch>
            <a:fillRect/>
          </a:stretch>
        </p:blipFill>
        <p:spPr>
          <a:xfrm>
            <a:off x="611560" y="1484784"/>
            <a:ext cx="3456384" cy="716029"/>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724658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txBox="1">
            <a:spLocks/>
          </p:cNvSpPr>
          <p:nvPr/>
        </p:nvSpPr>
        <p:spPr bwMode="auto">
          <a:xfrm>
            <a:off x="609600" y="2169940"/>
            <a:ext cx="4748218" cy="3661122"/>
          </a:xfrm>
          <a:prstGeom prst="rect">
            <a:avLst/>
          </a:prstGeom>
          <a:noFill/>
          <a:ln w="9525">
            <a:noFill/>
            <a:miter lim="800000"/>
            <a:headEnd/>
            <a:tailEnd/>
          </a:ln>
        </p:spPr>
        <p:txBody>
          <a:bodyPr/>
          <a:lstStyle/>
          <a:p>
            <a:pPr marL="342900" indent="-342900">
              <a:spcBef>
                <a:spcPts val="1200"/>
              </a:spcBef>
              <a:buFont typeface="Wingdings" pitchFamily="2" charset="2"/>
              <a:buChar char="p"/>
              <a:defRPr/>
            </a:pPr>
            <a:r>
              <a:rPr lang="zh-CN" altLang="en-US" dirty="0">
                <a:latin typeface="微软雅黑" pitchFamily="34" charset="-122"/>
                <a:ea typeface="微软雅黑" pitchFamily="34" charset="-122"/>
              </a:rPr>
              <a:t> 由</a:t>
            </a:r>
            <a:r>
              <a:rPr lang="en-US" altLang="zh-CN" dirty="0">
                <a:latin typeface="微软雅黑" pitchFamily="34" charset="-122"/>
                <a:ea typeface="微软雅黑" pitchFamily="34" charset="-122"/>
              </a:rPr>
              <a:t>ASME </a:t>
            </a:r>
            <a:r>
              <a:rPr lang="zh-CN" altLang="en-US" dirty="0">
                <a:latin typeface="微软雅黑" pitchFamily="34" charset="-122"/>
                <a:ea typeface="微软雅黑" pitchFamily="34" charset="-122"/>
              </a:rPr>
              <a:t>技术部门主办</a:t>
            </a:r>
            <a:endParaRPr lang="en-US" altLang="zh-CN" dirty="0">
              <a:latin typeface="微软雅黑" pitchFamily="34" charset="-122"/>
              <a:ea typeface="微软雅黑" pitchFamily="34" charset="-122"/>
            </a:endParaRPr>
          </a:p>
          <a:p>
            <a:pPr marL="342900" indent="-342900">
              <a:spcBef>
                <a:spcPts val="1200"/>
              </a:spcBef>
              <a:buFont typeface="Wingdings" pitchFamily="2" charset="2"/>
              <a:buChar char="p"/>
              <a:defRPr/>
            </a:pPr>
            <a:r>
              <a:rPr lang="zh-CN" altLang="en-US" dirty="0">
                <a:latin typeface="微软雅黑" pitchFamily="34" charset="-122"/>
                <a:ea typeface="微软雅黑" pitchFamily="34" charset="-122"/>
              </a:rPr>
              <a:t> 图书类型：应用</a:t>
            </a:r>
            <a:r>
              <a:rPr lang="zh-CN" altLang="en-US" dirty="0" smtClean="0">
                <a:latin typeface="微软雅黑" pitchFamily="34" charset="-122"/>
                <a:ea typeface="微软雅黑" pitchFamily="34" charset="-122"/>
              </a:rPr>
              <a:t>案例、专著、职业</a:t>
            </a:r>
            <a:r>
              <a:rPr lang="zh-CN" altLang="en-US" dirty="0">
                <a:latin typeface="微软雅黑" pitchFamily="34" charset="-122"/>
                <a:ea typeface="微软雅黑" pitchFamily="34" charset="-122"/>
              </a:rPr>
              <a:t>培训</a:t>
            </a:r>
            <a:r>
              <a:rPr lang="zh-CN" altLang="en-US" dirty="0" smtClean="0">
                <a:latin typeface="微软雅黑" pitchFamily="34" charset="-122"/>
                <a:ea typeface="微软雅黑" pitchFamily="34" charset="-122"/>
              </a:rPr>
              <a:t>教材、行业</a:t>
            </a:r>
            <a:r>
              <a:rPr lang="zh-CN" altLang="en-US" dirty="0">
                <a:latin typeface="微软雅黑" pitchFamily="34" charset="-122"/>
                <a:ea typeface="微软雅黑" pitchFamily="34" charset="-122"/>
              </a:rPr>
              <a:t>标准指南等</a:t>
            </a:r>
            <a:endParaRPr lang="en-US" altLang="zh-CN" dirty="0">
              <a:latin typeface="微软雅黑" pitchFamily="34" charset="-122"/>
              <a:ea typeface="微软雅黑" pitchFamily="34" charset="-122"/>
            </a:endParaRPr>
          </a:p>
          <a:p>
            <a:pPr marL="342900" indent="-342900">
              <a:spcBef>
                <a:spcPts val="1200"/>
              </a:spcBef>
              <a:buFont typeface="Wingdings" pitchFamily="2" charset="2"/>
              <a:buChar char="p"/>
              <a:defRPr/>
            </a:pPr>
            <a:r>
              <a:rPr lang="en-US" altLang="zh-CN" dirty="0">
                <a:latin typeface="微软雅黑" pitchFamily="34" charset="-122"/>
                <a:ea typeface="微软雅黑" pitchFamily="34" charset="-122"/>
              </a:rPr>
              <a:t> </a:t>
            </a:r>
            <a:r>
              <a:rPr lang="zh-CN" altLang="en-US" dirty="0">
                <a:latin typeface="微软雅黑" pitchFamily="34" charset="-122"/>
                <a:ea typeface="微软雅黑" pitchFamily="34" charset="-122"/>
              </a:rPr>
              <a:t>图书主题：设计和</a:t>
            </a:r>
            <a:r>
              <a:rPr lang="zh-CN" altLang="en-US" dirty="0" smtClean="0">
                <a:latin typeface="微软雅黑" pitchFamily="34" charset="-122"/>
                <a:ea typeface="微软雅黑" pitchFamily="34" charset="-122"/>
              </a:rPr>
              <a:t>制造、新兴</a:t>
            </a:r>
            <a:r>
              <a:rPr lang="zh-CN" altLang="en-US" dirty="0">
                <a:latin typeface="微软雅黑" pitchFamily="34" charset="-122"/>
                <a:ea typeface="微软雅黑" pitchFamily="34" charset="-122"/>
              </a:rPr>
              <a:t>技术（如医 疗</a:t>
            </a:r>
            <a:r>
              <a:rPr lang="zh-CN" altLang="en-US" dirty="0" smtClean="0">
                <a:latin typeface="微软雅黑" pitchFamily="34" charset="-122"/>
                <a:ea typeface="微软雅黑" pitchFamily="34" charset="-122"/>
              </a:rPr>
              <a:t>技术、人工智能）、工程</a:t>
            </a:r>
            <a:r>
              <a:rPr lang="zh-CN" altLang="en-US" dirty="0">
                <a:latin typeface="微软雅黑" pitchFamily="34" charset="-122"/>
                <a:ea typeface="微软雅黑" pitchFamily="34" charset="-122"/>
              </a:rPr>
              <a:t>技术</a:t>
            </a:r>
            <a:r>
              <a:rPr lang="zh-CN" altLang="en-US" dirty="0" smtClean="0">
                <a:latin typeface="微软雅黑" pitchFamily="34" charset="-122"/>
                <a:ea typeface="微软雅黑" pitchFamily="34" charset="-122"/>
              </a:rPr>
              <a:t>管理、压力</a:t>
            </a:r>
            <a:r>
              <a:rPr lang="zh-CN" altLang="en-US" dirty="0">
                <a:latin typeface="微软雅黑" pitchFamily="34" charset="-122"/>
                <a:ea typeface="微软雅黑" pitchFamily="34" charset="-122"/>
              </a:rPr>
              <a:t>容器和</a:t>
            </a:r>
            <a:r>
              <a:rPr lang="zh-CN" altLang="en-US" dirty="0" smtClean="0">
                <a:latin typeface="微软雅黑" pitchFamily="34" charset="-122"/>
                <a:ea typeface="微软雅黑" pitchFamily="34" charset="-122"/>
              </a:rPr>
              <a:t>管线、燃气轮机</a:t>
            </a:r>
            <a:r>
              <a:rPr lang="zh-CN" altLang="en-US" dirty="0">
                <a:latin typeface="微软雅黑" pitchFamily="34" charset="-122"/>
                <a:ea typeface="微软雅黑" pitchFamily="34" charset="-122"/>
              </a:rPr>
              <a:t>和</a:t>
            </a:r>
            <a:r>
              <a:rPr lang="zh-CN" altLang="en-US" dirty="0" smtClean="0">
                <a:latin typeface="微软雅黑" pitchFamily="34" charset="-122"/>
                <a:ea typeface="微软雅黑" pitchFamily="34" charset="-122"/>
              </a:rPr>
              <a:t>动力系统、传热、电子封装、风险</a:t>
            </a:r>
            <a:r>
              <a:rPr lang="zh-CN" altLang="en-US" dirty="0">
                <a:latin typeface="微软雅黑" pitchFamily="34" charset="-122"/>
                <a:ea typeface="微软雅黑" pitchFamily="34" charset="-122"/>
              </a:rPr>
              <a:t>和</a:t>
            </a:r>
            <a:r>
              <a:rPr lang="zh-CN" altLang="en-US" dirty="0" smtClean="0">
                <a:latin typeface="微软雅黑" pitchFamily="34" charset="-122"/>
                <a:ea typeface="微软雅黑" pitchFamily="34" charset="-122"/>
              </a:rPr>
              <a:t>补救、摩擦学</a:t>
            </a:r>
            <a:r>
              <a:rPr lang="zh-CN" altLang="en-US" dirty="0">
                <a:latin typeface="微软雅黑" pitchFamily="34" charset="-122"/>
                <a:ea typeface="微软雅黑" pitchFamily="34" charset="-122"/>
              </a:rPr>
              <a:t>等</a:t>
            </a:r>
            <a:endParaRPr lang="en-US" altLang="zh-CN" dirty="0">
              <a:latin typeface="微软雅黑" pitchFamily="34" charset="-122"/>
              <a:ea typeface="微软雅黑" pitchFamily="34" charset="-122"/>
            </a:endParaRPr>
          </a:p>
          <a:p>
            <a:pPr marL="342900" indent="-342900">
              <a:spcBef>
                <a:spcPts val="1200"/>
              </a:spcBef>
              <a:buFont typeface="Wingdings" pitchFamily="2" charset="2"/>
              <a:buChar char="p"/>
              <a:defRPr/>
            </a:pPr>
            <a:r>
              <a:rPr lang="zh-CN" altLang="en-US" dirty="0">
                <a:latin typeface="微软雅黑" pitchFamily="34" charset="-122"/>
                <a:ea typeface="微软雅黑" pitchFamily="34" charset="-122"/>
              </a:rPr>
              <a:t>收录</a:t>
            </a:r>
            <a:r>
              <a:rPr lang="en-US" altLang="zh-CN" dirty="0">
                <a:latin typeface="微软雅黑" pitchFamily="34" charset="-122"/>
                <a:ea typeface="微软雅黑" pitchFamily="34" charset="-122"/>
              </a:rPr>
              <a:t>1993-</a:t>
            </a:r>
            <a:r>
              <a:rPr lang="zh-CN" altLang="en-US" dirty="0">
                <a:latin typeface="微软雅黑" pitchFamily="34" charset="-122"/>
                <a:ea typeface="微软雅黑" pitchFamily="34" charset="-122"/>
              </a:rPr>
              <a:t>至今，超过</a:t>
            </a:r>
            <a:r>
              <a:rPr lang="en-US" altLang="zh-CN" dirty="0" smtClean="0">
                <a:latin typeface="微软雅黑" pitchFamily="34" charset="-122"/>
                <a:ea typeface="微软雅黑" pitchFamily="34" charset="-122"/>
              </a:rPr>
              <a:t>290</a:t>
            </a:r>
            <a:r>
              <a:rPr lang="zh-CN" altLang="en-US" dirty="0">
                <a:latin typeface="微软雅黑" pitchFamily="34" charset="-122"/>
                <a:ea typeface="微软雅黑" pitchFamily="34" charset="-122"/>
              </a:rPr>
              <a:t>本经典图书且不断增加</a:t>
            </a:r>
            <a:endParaRPr lang="en-US" altLang="zh-CN" dirty="0">
              <a:latin typeface="微软雅黑" pitchFamily="34" charset="-122"/>
              <a:ea typeface="微软雅黑" pitchFamily="34" charset="-122"/>
            </a:endParaRPr>
          </a:p>
          <a:p>
            <a:pPr marL="342900" indent="-342900">
              <a:spcBef>
                <a:spcPts val="1200"/>
              </a:spcBef>
              <a:buFont typeface="Wingdings" pitchFamily="2" charset="2"/>
              <a:buChar char="p"/>
              <a:defRPr/>
            </a:pPr>
            <a:r>
              <a:rPr lang="zh-CN" altLang="en-US" dirty="0">
                <a:latin typeface="微软雅黑" pitchFamily="34" charset="-122"/>
                <a:ea typeface="微软雅黑" pitchFamily="34" charset="-122"/>
              </a:rPr>
              <a:t>每年新增 </a:t>
            </a:r>
            <a:r>
              <a:rPr lang="en-US" altLang="zh-CN" dirty="0">
                <a:latin typeface="微软雅黑" pitchFamily="34" charset="-122"/>
                <a:ea typeface="微软雅黑" pitchFamily="34" charset="-122"/>
              </a:rPr>
              <a:t>10-20 </a:t>
            </a:r>
            <a:r>
              <a:rPr lang="zh-CN" altLang="en-US" dirty="0">
                <a:latin typeface="微软雅黑" pitchFamily="34" charset="-122"/>
                <a:ea typeface="微软雅黑" pitchFamily="34" charset="-122"/>
              </a:rPr>
              <a:t>本新书</a:t>
            </a:r>
          </a:p>
        </p:txBody>
      </p:sp>
      <p:grpSp>
        <p:nvGrpSpPr>
          <p:cNvPr id="2" name="组合 21"/>
          <p:cNvGrpSpPr>
            <a:grpSpLocks/>
          </p:cNvGrpSpPr>
          <p:nvPr/>
        </p:nvGrpSpPr>
        <p:grpSpPr bwMode="auto">
          <a:xfrm>
            <a:off x="5796136" y="2192932"/>
            <a:ext cx="2786063" cy="4116388"/>
            <a:chOff x="4857752" y="1714488"/>
            <a:chExt cx="3143272" cy="4643470"/>
          </a:xfrm>
        </p:grpSpPr>
        <p:pic>
          <p:nvPicPr>
            <p:cNvPr id="11270" name="图片 17" descr="ebook cover-1.jpg"/>
            <p:cNvPicPr>
              <a:picLocks noChangeAspect="1"/>
            </p:cNvPicPr>
            <p:nvPr/>
          </p:nvPicPr>
          <p:blipFill>
            <a:blip r:embed="rId3" cstate="print">
              <a:lum contrast="10000"/>
            </a:blip>
            <a:srcRect/>
            <a:stretch>
              <a:fillRect/>
            </a:stretch>
          </p:blipFill>
          <p:spPr bwMode="auto">
            <a:xfrm>
              <a:off x="4857752" y="1714488"/>
              <a:ext cx="1524000" cy="2286000"/>
            </a:xfrm>
            <a:prstGeom prst="rect">
              <a:avLst/>
            </a:prstGeom>
            <a:noFill/>
            <a:ln w="9525">
              <a:noFill/>
              <a:miter lim="800000"/>
              <a:headEnd/>
              <a:tailEnd/>
            </a:ln>
          </p:spPr>
        </p:pic>
        <p:pic>
          <p:nvPicPr>
            <p:cNvPr id="11271" name="图片 18" descr="ebook cover-2.jpg"/>
            <p:cNvPicPr>
              <a:picLocks noChangeAspect="1"/>
            </p:cNvPicPr>
            <p:nvPr/>
          </p:nvPicPr>
          <p:blipFill>
            <a:blip r:embed="rId4" cstate="print">
              <a:lum contrast="10000"/>
            </a:blip>
            <a:srcRect/>
            <a:stretch>
              <a:fillRect/>
            </a:stretch>
          </p:blipFill>
          <p:spPr bwMode="auto">
            <a:xfrm>
              <a:off x="6461784" y="1714488"/>
              <a:ext cx="1539240" cy="2286000"/>
            </a:xfrm>
            <a:prstGeom prst="rect">
              <a:avLst/>
            </a:prstGeom>
            <a:noFill/>
            <a:ln w="9525">
              <a:noFill/>
              <a:miter lim="800000"/>
              <a:headEnd/>
              <a:tailEnd/>
            </a:ln>
          </p:spPr>
        </p:pic>
        <p:pic>
          <p:nvPicPr>
            <p:cNvPr id="11272" name="图片 19" descr="ebook cover-3.jpg"/>
            <p:cNvPicPr>
              <a:picLocks noChangeAspect="1"/>
            </p:cNvPicPr>
            <p:nvPr/>
          </p:nvPicPr>
          <p:blipFill>
            <a:blip r:embed="rId5" cstate="print">
              <a:lum contrast="10000"/>
            </a:blip>
            <a:srcRect/>
            <a:stretch>
              <a:fillRect/>
            </a:stretch>
          </p:blipFill>
          <p:spPr bwMode="auto">
            <a:xfrm>
              <a:off x="4857752" y="4071942"/>
              <a:ext cx="1527048" cy="2286000"/>
            </a:xfrm>
            <a:prstGeom prst="rect">
              <a:avLst/>
            </a:prstGeom>
            <a:noFill/>
            <a:ln w="9525">
              <a:noFill/>
              <a:miter lim="800000"/>
              <a:headEnd/>
              <a:tailEnd/>
            </a:ln>
          </p:spPr>
        </p:pic>
        <p:pic>
          <p:nvPicPr>
            <p:cNvPr id="11273" name="图片 20" descr="ebook cover-4.jpg"/>
            <p:cNvPicPr>
              <a:picLocks/>
            </p:cNvPicPr>
            <p:nvPr/>
          </p:nvPicPr>
          <p:blipFill>
            <a:blip r:embed="rId6" cstate="print">
              <a:lum contrast="10000"/>
            </a:blip>
            <a:srcRect/>
            <a:stretch>
              <a:fillRect/>
            </a:stretch>
          </p:blipFill>
          <p:spPr bwMode="auto">
            <a:xfrm>
              <a:off x="6463824" y="4071942"/>
              <a:ext cx="1537200" cy="2286016"/>
            </a:xfrm>
            <a:prstGeom prst="rect">
              <a:avLst/>
            </a:prstGeom>
            <a:noFill/>
            <a:ln w="9525">
              <a:noFill/>
              <a:miter lim="800000"/>
              <a:headEnd/>
              <a:tailEnd/>
            </a:ln>
          </p:spPr>
        </p:pic>
      </p:grpSp>
      <p:pic>
        <p:nvPicPr>
          <p:cNvPr id="11269" name="Picture 2"/>
          <p:cNvPicPr>
            <a:picLocks noChangeAspect="1" noChangeArrowheads="1"/>
          </p:cNvPicPr>
          <p:nvPr/>
        </p:nvPicPr>
        <p:blipFill>
          <a:blip r:embed="rId7" cstate="print"/>
          <a:srcRect/>
          <a:stretch>
            <a:fillRect/>
          </a:stretch>
        </p:blipFill>
        <p:spPr bwMode="auto">
          <a:xfrm>
            <a:off x="7560890" y="908720"/>
            <a:ext cx="971550" cy="600075"/>
          </a:xfrm>
          <a:prstGeom prst="rect">
            <a:avLst/>
          </a:prstGeom>
          <a:noFill/>
          <a:ln w="9525">
            <a:noFill/>
            <a:miter lim="800000"/>
            <a:headEnd/>
            <a:tailEnd/>
          </a:ln>
        </p:spPr>
      </p:pic>
      <p:sp>
        <p:nvSpPr>
          <p:cNvPr id="10" name="五边形 9"/>
          <p:cNvSpPr/>
          <p:nvPr/>
        </p:nvSpPr>
        <p:spPr>
          <a:xfrm flipH="1">
            <a:off x="5292080" y="1628800"/>
            <a:ext cx="3286148" cy="400110"/>
          </a:xfrm>
          <a:prstGeom prst="homePlate">
            <a:avLst/>
          </a:prstGeom>
          <a:solidFill>
            <a:schemeClr val="accent1">
              <a:lumMod val="75000"/>
            </a:schemeClr>
          </a:solidFill>
        </p:spPr>
        <p:style>
          <a:lnRef idx="0">
            <a:schemeClr val="accent5"/>
          </a:lnRef>
          <a:fillRef idx="3">
            <a:schemeClr val="accent5"/>
          </a:fillRef>
          <a:effectRef idx="3">
            <a:schemeClr val="accent5"/>
          </a:effectRef>
          <a:fontRef idx="minor">
            <a:schemeClr val="lt1"/>
          </a:fontRef>
        </p:style>
        <p:txBody>
          <a:bodyPr>
            <a:spAutoFit/>
          </a:bodyPr>
          <a:lstStyle/>
          <a:p>
            <a:pPr algn="r">
              <a:spcBef>
                <a:spcPts val="600"/>
              </a:spcBef>
              <a:defRPr/>
            </a:pPr>
            <a:r>
              <a:rPr lang="en-US" altLang="zh-CN" sz="2000" b="1" dirty="0" smtClean="0">
                <a:ln/>
                <a:solidFill>
                  <a:schemeClr val="bg1"/>
                </a:solidFill>
              </a:rPr>
              <a:t>1993-now   </a:t>
            </a:r>
            <a:r>
              <a:rPr lang="en-US" altLang="zh-CN" sz="2000" b="1" dirty="0">
                <a:ln/>
                <a:solidFill>
                  <a:schemeClr val="bg1"/>
                </a:solidFill>
              </a:rPr>
              <a:t>ASME eBooks</a:t>
            </a:r>
          </a:p>
        </p:txBody>
      </p:sp>
      <p:sp>
        <p:nvSpPr>
          <p:cNvPr id="11" name="Title 1"/>
          <p:cNvSpPr txBox="1">
            <a:spLocks/>
          </p:cNvSpPr>
          <p:nvPr/>
        </p:nvSpPr>
        <p:spPr bwMode="auto">
          <a:xfrm>
            <a:off x="671513" y="1026939"/>
            <a:ext cx="4620567" cy="889893"/>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电子图书</a:t>
            </a:r>
            <a:endParaRPr lang="en-US" altLang="zh-CN" sz="4400" dirty="0">
              <a:latin typeface="微软雅黑" pitchFamily="34" charset="-122"/>
              <a:ea typeface="微软雅黑" pitchFamily="34" charset="-122"/>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blinds(horizontal)">
                                      <p:cBhvr>
                                        <p:cTn id="13"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525860" y="1070572"/>
            <a:ext cx="8472487" cy="965200"/>
          </a:xfrm>
          <a:prstGeom prst="rect">
            <a:avLst/>
          </a:prstGeom>
          <a:noFill/>
          <a:ln w="9525">
            <a:noFill/>
            <a:miter lim="800000"/>
            <a:headEnd/>
            <a:tailEnd/>
          </a:ln>
        </p:spPr>
        <p:txBody>
          <a:bodyPr anchor="ctr"/>
          <a:lstStyle/>
          <a:p>
            <a:r>
              <a:rPr lang="zh-CN" altLang="en-US" sz="4400" dirty="0" smtClean="0">
                <a:latin typeface="微软雅黑" pitchFamily="34" charset="-122"/>
                <a:ea typeface="微软雅黑" pitchFamily="34" charset="-122"/>
              </a:rPr>
              <a:t>电子图书推荐</a:t>
            </a:r>
            <a:endParaRPr lang="en-US" altLang="zh-CN" sz="3200" dirty="0">
              <a:latin typeface="微软雅黑" pitchFamily="34" charset="-122"/>
              <a:ea typeface="微软雅黑" pitchFamily="34" charset="-122"/>
            </a:endParaRPr>
          </a:p>
        </p:txBody>
      </p:sp>
      <p:sp>
        <p:nvSpPr>
          <p:cNvPr id="5" name="矩形 11"/>
          <p:cNvSpPr>
            <a:spLocks noChangeArrowheads="1"/>
          </p:cNvSpPr>
          <p:nvPr/>
        </p:nvSpPr>
        <p:spPr bwMode="auto">
          <a:xfrm>
            <a:off x="2260286" y="2035772"/>
            <a:ext cx="6215063" cy="3231654"/>
          </a:xfrm>
          <a:prstGeom prst="rect">
            <a:avLst/>
          </a:prstGeom>
          <a:noFill/>
          <a:ln w="9525">
            <a:noFill/>
            <a:miter lim="800000"/>
            <a:headEnd/>
            <a:tailEnd/>
          </a:ln>
        </p:spPr>
        <p:txBody>
          <a:bodyPr>
            <a:spAutoFit/>
          </a:bodyPr>
          <a:lstStyle/>
          <a:p>
            <a:pPr algn="just"/>
            <a:r>
              <a:rPr lang="en-US" altLang="zh-CN" b="1" dirty="0" err="1">
                <a:latin typeface="微软雅黑" pitchFamily="34" charset="-122"/>
                <a:ea typeface="微软雅黑" pitchFamily="34" charset="-122"/>
              </a:rPr>
              <a:t>TheElementsofMechanicalDesign</a:t>
            </a:r>
            <a:r>
              <a:rPr lang="en-US" altLang="zh-CN" b="1" dirty="0" smtClean="0">
                <a:latin typeface="微软雅黑" pitchFamily="34" charset="-122"/>
                <a:ea typeface="微软雅黑" pitchFamily="34" charset="-122"/>
              </a:rPr>
              <a:t>《</a:t>
            </a:r>
            <a:r>
              <a:rPr lang="zh-CN" altLang="en-US" b="1" dirty="0">
                <a:latin typeface="微软雅黑" pitchFamily="34" charset="-122"/>
                <a:ea typeface="微软雅黑" pitchFamily="34" charset="-122"/>
              </a:rPr>
              <a:t>机械设计要素</a:t>
            </a:r>
            <a:r>
              <a:rPr lang="en-US" altLang="zh-CN" b="1" dirty="0">
                <a:latin typeface="微软雅黑" pitchFamily="34" charset="-122"/>
                <a:ea typeface="微软雅黑" pitchFamily="34" charset="-122"/>
              </a:rPr>
              <a:t>》</a:t>
            </a:r>
            <a:endParaRPr lang="en-US" altLang="zh-CN" sz="1400" dirty="0">
              <a:latin typeface="微软雅黑" pitchFamily="34" charset="-122"/>
              <a:ea typeface="微软雅黑" pitchFamily="34" charset="-122"/>
            </a:endParaRPr>
          </a:p>
          <a:p>
            <a:pPr algn="just"/>
            <a:r>
              <a:rPr lang="zh-CN" altLang="en-US" sz="1400" dirty="0" smtClean="0">
                <a:latin typeface="微软雅黑" pitchFamily="34" charset="-122"/>
                <a:ea typeface="微软雅黑" pitchFamily="34" charset="-122"/>
              </a:rPr>
              <a:t>主要作者：</a:t>
            </a:r>
            <a:r>
              <a:rPr lang="en-US" altLang="zh-CN" sz="1400" dirty="0" err="1">
                <a:latin typeface="微软雅黑" pitchFamily="34" charset="-122"/>
                <a:ea typeface="微软雅黑" pitchFamily="34" charset="-122"/>
              </a:rPr>
              <a:t>JamesSkakoon</a:t>
            </a:r>
            <a:r>
              <a:rPr lang="zh-CN" altLang="en-US" sz="1400" dirty="0">
                <a:latin typeface="微软雅黑" pitchFamily="34" charset="-122"/>
                <a:ea typeface="微软雅黑" pitchFamily="34" charset="-122"/>
              </a:rPr>
              <a:t>，机械设计师、发明家；退休前就职于美国工程顾问公司</a:t>
            </a:r>
            <a:r>
              <a:rPr lang="en-US" altLang="zh-CN" sz="1400" dirty="0" err="1">
                <a:latin typeface="微软雅黑" pitchFamily="34" charset="-122"/>
                <a:ea typeface="微软雅黑" pitchFamily="34" charset="-122"/>
              </a:rPr>
              <a:t>Vertex</a:t>
            </a:r>
            <a:r>
              <a:rPr lang="en-US" altLang="zh-CN" sz="1400" dirty="0" err="1" smtClean="0">
                <a:latin typeface="微软雅黑" pitchFamily="34" charset="-122"/>
                <a:ea typeface="微软雅黑" pitchFamily="34" charset="-122"/>
              </a:rPr>
              <a:t>Technology</a:t>
            </a:r>
            <a:r>
              <a:rPr lang="zh-CN" altLang="en-US" sz="1400" dirty="0" smtClean="0">
                <a:latin typeface="微软雅黑" pitchFamily="34" charset="-122"/>
                <a:ea typeface="微软雅黑" pitchFamily="34" charset="-122"/>
              </a:rPr>
              <a:t>。</a:t>
            </a:r>
            <a:endParaRPr lang="en-US" altLang="zh-CN" sz="1400" dirty="0">
              <a:latin typeface="微软雅黑" pitchFamily="34" charset="-122"/>
              <a:ea typeface="微软雅黑" pitchFamily="34" charset="-122"/>
            </a:endParaRPr>
          </a:p>
          <a:p>
            <a:pPr algn="just"/>
            <a:endParaRPr lang="en-US" altLang="zh-CN" sz="1400" dirty="0" smtClean="0">
              <a:latin typeface="微软雅黑" pitchFamily="34" charset="-122"/>
              <a:ea typeface="微软雅黑" pitchFamily="34" charset="-122"/>
            </a:endParaRPr>
          </a:p>
          <a:p>
            <a:pPr algn="just"/>
            <a:r>
              <a:rPr lang="zh-CN" altLang="en-US" sz="1400" dirty="0" smtClean="0">
                <a:latin typeface="微软雅黑" pitchFamily="34" charset="-122"/>
                <a:ea typeface="微软雅黑" pitchFamily="34" charset="-122"/>
              </a:rPr>
              <a:t>内容概要：这</a:t>
            </a:r>
            <a:r>
              <a:rPr lang="zh-CN" altLang="en-US" sz="1400" dirty="0">
                <a:latin typeface="微软雅黑" pitchFamily="34" charset="-122"/>
                <a:ea typeface="微软雅黑" pitchFamily="34" charset="-122"/>
              </a:rPr>
              <a:t>本书简洁好读，对任何有意了解机械设计基本原理和实践方法的专业人士</a:t>
            </a:r>
            <a:r>
              <a:rPr lang="zh-CN" altLang="en-US" sz="1400" dirty="0" smtClean="0">
                <a:latin typeface="微软雅黑" pitchFamily="34" charset="-122"/>
                <a:ea typeface="微软雅黑" pitchFamily="34" charset="-122"/>
              </a:rPr>
              <a:t>来说</a:t>
            </a:r>
            <a:r>
              <a:rPr lang="zh-CN" altLang="en-US" sz="1400" dirty="0">
                <a:latin typeface="微软雅黑" pitchFamily="34" charset="-122"/>
                <a:ea typeface="微软雅黑" pitchFamily="34" charset="-122"/>
              </a:rPr>
              <a:t>，都是可以用来复习充电的优质读物。</a:t>
            </a:r>
            <a:r>
              <a:rPr lang="zh-CN" altLang="en-US" sz="1400" dirty="0" smtClean="0">
                <a:latin typeface="微软雅黑" pitchFamily="34" charset="-122"/>
                <a:ea typeface="微软雅黑" pitchFamily="34" charset="-122"/>
              </a:rPr>
              <a:t></a:t>
            </a:r>
            <a:endParaRPr lang="zh-CN" altLang="en-US" sz="1400" dirty="0">
              <a:latin typeface="微软雅黑" pitchFamily="34" charset="-122"/>
              <a:ea typeface="微软雅黑" pitchFamily="34" charset="-122"/>
            </a:endParaRPr>
          </a:p>
          <a:p>
            <a:pPr algn="just"/>
            <a:r>
              <a:rPr lang="zh-CN" altLang="en-US" sz="1400" dirty="0">
                <a:latin typeface="微软雅黑" pitchFamily="34" charset="-122"/>
                <a:ea typeface="微软雅黑" pitchFamily="34" charset="-122"/>
              </a:rPr>
              <a:t>作者在书中融合了自己的从业经验和其他专家的做法，来表明什么是优秀机械</a:t>
            </a:r>
            <a:r>
              <a:rPr lang="zh-CN" altLang="en-US" sz="1400" dirty="0" smtClean="0">
                <a:latin typeface="微软雅黑" pitchFamily="34" charset="-122"/>
                <a:ea typeface="微软雅黑" pitchFamily="34" charset="-122"/>
              </a:rPr>
              <a:t>设计</a:t>
            </a:r>
            <a:r>
              <a:rPr lang="zh-CN" altLang="en-US" sz="1400" dirty="0">
                <a:latin typeface="微软雅黑" pitchFamily="34" charset="-122"/>
                <a:ea typeface="微软雅黑" pitchFamily="34" charset="-122"/>
              </a:rPr>
              <a:t>的原理和实践方法。这样，读者就不必自己去总结提炼这些基础知识和概念</a:t>
            </a:r>
            <a:r>
              <a:rPr lang="zh-CN" altLang="en-US" sz="1400" dirty="0" smtClean="0">
                <a:latin typeface="微软雅黑" pitchFamily="34" charset="-122"/>
                <a:ea typeface="微软雅黑" pitchFamily="34" charset="-122"/>
              </a:rPr>
              <a:t>，也</a:t>
            </a:r>
            <a:r>
              <a:rPr lang="zh-CN" altLang="en-US" sz="1400" dirty="0">
                <a:latin typeface="微软雅黑" pitchFamily="34" charset="-122"/>
                <a:ea typeface="微软雅黑" pitchFamily="34" charset="-122"/>
              </a:rPr>
              <a:t>能够运用到自己工作中了</a:t>
            </a:r>
            <a:r>
              <a:rPr lang="zh-CN" altLang="en-US" sz="1400" dirty="0" smtClean="0">
                <a:latin typeface="微软雅黑" pitchFamily="34" charset="-122"/>
                <a:ea typeface="微软雅黑" pitchFamily="34" charset="-122"/>
              </a:rPr>
              <a:t>。</a:t>
            </a:r>
            <a:endParaRPr lang="en-US" altLang="zh-CN" sz="1400" dirty="0" smtClean="0">
              <a:latin typeface="微软雅黑" pitchFamily="34" charset="-122"/>
              <a:ea typeface="微软雅黑" pitchFamily="34" charset="-122"/>
            </a:endParaRPr>
          </a:p>
          <a:p>
            <a:pPr algn="just"/>
            <a:endParaRPr lang="en-US" altLang="zh-CN" sz="1400" dirty="0" smtClean="0">
              <a:latin typeface="微软雅黑" pitchFamily="34" charset="-122"/>
              <a:ea typeface="微软雅黑" pitchFamily="34" charset="-122"/>
            </a:endParaRPr>
          </a:p>
          <a:p>
            <a:pPr algn="just"/>
            <a:r>
              <a:rPr lang="zh-CN" altLang="en-US" sz="1400" dirty="0" smtClean="0">
                <a:latin typeface="微软雅黑" pitchFamily="34" charset="-122"/>
                <a:ea typeface="微软雅黑" pitchFamily="34" charset="-122"/>
              </a:rPr>
              <a:t>亚</a:t>
            </a:r>
            <a:r>
              <a:rPr lang="zh-CN" altLang="en-US" sz="1400" dirty="0">
                <a:latin typeface="微软雅黑" pitchFamily="34" charset="-122"/>
                <a:ea typeface="微软雅黑" pitchFamily="34" charset="-122"/>
              </a:rPr>
              <a:t>马逊书评</a:t>
            </a:r>
            <a:r>
              <a:rPr lang="zh-CN" altLang="en-US" sz="1400" dirty="0" smtClean="0">
                <a:latin typeface="微软雅黑" pitchFamily="34" charset="-122"/>
                <a:ea typeface="微软雅黑" pitchFamily="34" charset="-122"/>
              </a:rPr>
              <a:t>：</a:t>
            </a:r>
            <a:endParaRPr lang="en-US" altLang="zh-CN" sz="1400" dirty="0" smtClean="0">
              <a:latin typeface="微软雅黑" pitchFamily="34" charset="-122"/>
              <a:ea typeface="微软雅黑" pitchFamily="34" charset="-122"/>
            </a:endParaRPr>
          </a:p>
          <a:p>
            <a:pPr algn="just"/>
            <a:r>
              <a:rPr lang="zh-CN" altLang="en-US" sz="1400" dirty="0" smtClean="0">
                <a:latin typeface="微软雅黑" pitchFamily="34" charset="-122"/>
                <a:ea typeface="微软雅黑" pitchFamily="34" charset="-122"/>
              </a:rPr>
              <a:t>很好</a:t>
            </a:r>
            <a:r>
              <a:rPr lang="zh-CN" altLang="en-US" sz="1400" dirty="0">
                <a:latin typeface="微软雅黑" pitchFamily="34" charset="-122"/>
                <a:ea typeface="微软雅黑" pitchFamily="34" charset="-122"/>
              </a:rPr>
              <a:t>地总结了机械设计中的规则。大考前帮助我回顾了很多概念。</a:t>
            </a:r>
          </a:p>
          <a:p>
            <a:pPr algn="just"/>
            <a:r>
              <a:rPr lang="zh-CN" altLang="en-US" sz="1400" dirty="0">
                <a:latin typeface="微软雅黑" pitchFamily="34" charset="-122"/>
                <a:ea typeface="微软雅黑" pitchFamily="34" charset="-122"/>
              </a:rPr>
              <a:t>把诸多信息浓缩在一本书中、其中的实例也把概念讲透了，做得很好</a:t>
            </a:r>
            <a:r>
              <a:rPr lang="en-US" altLang="zh-CN" sz="1400" dirty="0">
                <a:latin typeface="微软雅黑" pitchFamily="34" charset="-122"/>
                <a:ea typeface="微软雅黑" pitchFamily="34" charset="-122"/>
              </a:rPr>
              <a:t>……</a:t>
            </a:r>
            <a:endParaRPr lang="zh-CN" altLang="en-US" sz="1400" dirty="0">
              <a:latin typeface="微软雅黑" pitchFamily="34" charset="-122"/>
              <a:ea typeface="微软雅黑" pitchFamily="34" charset="-122"/>
            </a:endParaRPr>
          </a:p>
        </p:txBody>
      </p:sp>
      <p:pic>
        <p:nvPicPr>
          <p:cNvPr id="6" name="Picture 2"/>
          <p:cNvPicPr>
            <a:picLocks noChangeAspect="1" noChangeArrowheads="1"/>
          </p:cNvPicPr>
          <p:nvPr/>
        </p:nvPicPr>
        <p:blipFill>
          <a:blip r:embed="rId2" cstate="print"/>
          <a:srcRect/>
          <a:stretch>
            <a:fillRect/>
          </a:stretch>
        </p:blipFill>
        <p:spPr bwMode="auto">
          <a:xfrm>
            <a:off x="7588274" y="1045344"/>
            <a:ext cx="971550" cy="600075"/>
          </a:xfrm>
          <a:prstGeom prst="rect">
            <a:avLst/>
          </a:prstGeom>
          <a:noFill/>
          <a:ln w="9525">
            <a:noFill/>
            <a:miter lim="800000"/>
            <a:headEnd/>
            <a:tailEnd/>
          </a:ln>
        </p:spPr>
      </p:pic>
      <p:pic>
        <p:nvPicPr>
          <p:cNvPr id="7" name="Picture 2" descr="The Elements of Mechanical De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094" y="2163531"/>
            <a:ext cx="1512168" cy="2259528"/>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539552" y="5404867"/>
            <a:ext cx="7992888" cy="738664"/>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访问网址</a:t>
            </a:r>
            <a:r>
              <a:rPr lang="zh-CN" altLang="en-US" sz="1400" dirty="0" smtClean="0">
                <a:latin typeface="微软雅黑" panose="020B0503020204020204" pitchFamily="34" charset="-122"/>
                <a:ea typeface="微软雅黑" panose="020B0503020204020204" pitchFamily="34" charset="-122"/>
              </a:rPr>
              <a:t>：</a:t>
            </a:r>
            <a:endParaRPr lang="en-US" altLang="zh-CN" sz="1400" dirty="0" smtClean="0">
              <a:latin typeface="微软雅黑" panose="020B0503020204020204" pitchFamily="34" charset="-122"/>
              <a:ea typeface="微软雅黑" panose="020B0503020204020204" pitchFamily="34" charset="-122"/>
            </a:endParaRPr>
          </a:p>
          <a:p>
            <a:r>
              <a:rPr lang="en-US" altLang="zh-CN" sz="1400" dirty="0" smtClean="0">
                <a:latin typeface="微软雅黑" panose="020B0503020204020204" pitchFamily="34" charset="-122"/>
                <a:ea typeface="微软雅黑" panose="020B0503020204020204" pitchFamily="34" charset="-122"/>
                <a:hlinkClick r:id="rId4"/>
              </a:rPr>
              <a:t>https</a:t>
            </a:r>
            <a:r>
              <a:rPr lang="en-US" altLang="zh-CN" sz="1400" dirty="0">
                <a:latin typeface="微软雅黑" panose="020B0503020204020204" pitchFamily="34" charset="-122"/>
                <a:ea typeface="微软雅黑" panose="020B0503020204020204" pitchFamily="34" charset="-122"/>
                <a:hlinkClick r:id="rId4"/>
              </a:rPr>
              <a:t>://</a:t>
            </a:r>
            <a:r>
              <a:rPr lang="en-US" altLang="zh-CN" sz="1400" dirty="0" smtClean="0">
                <a:latin typeface="微软雅黑" panose="020B0503020204020204" pitchFamily="34" charset="-122"/>
                <a:ea typeface="微软雅黑" panose="020B0503020204020204" pitchFamily="34" charset="-122"/>
                <a:hlinkClick r:id="rId4"/>
              </a:rPr>
              <a:t>asmedigitalcollection.asme.org/ebooks/book/157/The-Elements-of-Mechanical-Design?searchresult=1</a:t>
            </a:r>
            <a:endParaRPr lang="en-US" altLang="zh-CN" sz="1400"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434616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539552" y="919416"/>
            <a:ext cx="8472487"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电子图书</a:t>
            </a:r>
            <a:r>
              <a:rPr lang="zh-CN" altLang="en-US" sz="4400" dirty="0" smtClean="0">
                <a:latin typeface="微软雅黑" pitchFamily="34" charset="-122"/>
                <a:ea typeface="微软雅黑" pitchFamily="34" charset="-122"/>
              </a:rPr>
              <a:t>推荐</a:t>
            </a:r>
            <a:endParaRPr lang="en-US" altLang="zh-CN" sz="3200" dirty="0">
              <a:latin typeface="微软雅黑" pitchFamily="34" charset="-122"/>
              <a:ea typeface="微软雅黑" pitchFamily="34" charset="-122"/>
            </a:endParaRPr>
          </a:p>
        </p:txBody>
      </p:sp>
      <p:sp>
        <p:nvSpPr>
          <p:cNvPr id="8" name="矩形 11"/>
          <p:cNvSpPr>
            <a:spLocks noChangeArrowheads="1"/>
          </p:cNvSpPr>
          <p:nvPr/>
        </p:nvSpPr>
        <p:spPr bwMode="auto">
          <a:xfrm>
            <a:off x="2267744" y="1900873"/>
            <a:ext cx="6215063" cy="2000548"/>
          </a:xfrm>
          <a:prstGeom prst="rect">
            <a:avLst/>
          </a:prstGeom>
          <a:noFill/>
          <a:ln w="9525">
            <a:noFill/>
            <a:miter lim="800000"/>
            <a:headEnd/>
            <a:tailEnd/>
          </a:ln>
        </p:spPr>
        <p:txBody>
          <a:bodyPr>
            <a:spAutoFit/>
          </a:bodyPr>
          <a:lstStyle/>
          <a:p>
            <a:pPr algn="just"/>
            <a:r>
              <a:rPr lang="en-US" altLang="zh-CN" b="1" dirty="0">
                <a:latin typeface="微软雅黑" pitchFamily="34" charset="-122"/>
                <a:ea typeface="微软雅黑" pitchFamily="34" charset="-122"/>
              </a:rPr>
              <a:t></a:t>
            </a:r>
            <a:r>
              <a:rPr lang="en-US" altLang="zh-CN" b="1" dirty="0" err="1">
                <a:latin typeface="微软雅黑" pitchFamily="34" charset="-122"/>
                <a:ea typeface="微软雅黑" pitchFamily="34" charset="-122"/>
              </a:rPr>
              <a:t>MachinesThatMadeHistory</a:t>
            </a:r>
            <a:r>
              <a:rPr lang="en-US" altLang="zh-CN" b="1" dirty="0">
                <a:latin typeface="微软雅黑" pitchFamily="34" charset="-122"/>
                <a:ea typeface="微软雅黑" pitchFamily="34" charset="-122"/>
              </a:rPr>
              <a:t>:</a:t>
            </a:r>
            <a:r>
              <a:rPr lang="en-US" altLang="zh-CN" b="1" dirty="0" err="1">
                <a:latin typeface="微软雅黑" pitchFamily="34" charset="-122"/>
                <a:ea typeface="微软雅黑" pitchFamily="34" charset="-122"/>
              </a:rPr>
              <a:t>LandmarksinMechanicalEngineering</a:t>
            </a:r>
            <a:r>
              <a:rPr lang="en-US" altLang="zh-CN" b="1" dirty="0" smtClean="0">
                <a:latin typeface="微软雅黑" pitchFamily="34" charset="-122"/>
                <a:ea typeface="微软雅黑" pitchFamily="34" charset="-122"/>
              </a:rPr>
              <a:t>《</a:t>
            </a:r>
            <a:r>
              <a:rPr lang="zh-CN" altLang="en-US" b="1" dirty="0">
                <a:latin typeface="微软雅黑" pitchFamily="34" charset="-122"/>
                <a:ea typeface="微软雅黑" pitchFamily="34" charset="-122"/>
              </a:rPr>
              <a:t>创造历史的机械</a:t>
            </a:r>
            <a:r>
              <a:rPr lang="en-US" altLang="zh-CN" b="1" dirty="0" smtClean="0">
                <a:latin typeface="微软雅黑" pitchFamily="34" charset="-122"/>
                <a:ea typeface="微软雅黑" pitchFamily="34" charset="-122"/>
              </a:rPr>
              <a:t>》</a:t>
            </a:r>
          </a:p>
          <a:p>
            <a:pPr algn="just"/>
            <a:endParaRPr lang="en-US" altLang="zh-CN" b="1" dirty="0">
              <a:latin typeface="微软雅黑" pitchFamily="34" charset="-122"/>
              <a:ea typeface="微软雅黑" pitchFamily="34" charset="-122"/>
            </a:endParaRPr>
          </a:p>
          <a:p>
            <a:pPr algn="just"/>
            <a:r>
              <a:rPr lang="zh-CN" altLang="en-US" sz="1400" dirty="0">
                <a:latin typeface="微软雅黑" pitchFamily="34" charset="-122"/>
                <a:ea typeface="微软雅黑" pitchFamily="34" charset="-122"/>
              </a:rPr>
              <a:t>这是一本以彩色和黑白照片为主的精装书，介绍了机械工程历史上的</a:t>
            </a:r>
            <a:r>
              <a:rPr lang="en-US" altLang="zh-CN" sz="1400" dirty="0">
                <a:latin typeface="微软雅黑" pitchFamily="34" charset="-122"/>
                <a:ea typeface="微软雅黑" pitchFamily="34" charset="-122"/>
              </a:rPr>
              <a:t>100 </a:t>
            </a:r>
            <a:r>
              <a:rPr lang="zh-CN" altLang="en-US" sz="1400" dirty="0">
                <a:latin typeface="微软雅黑" pitchFamily="34" charset="-122"/>
                <a:ea typeface="微软雅黑" pitchFamily="34" charset="-122"/>
              </a:rPr>
              <a:t>个</a:t>
            </a:r>
            <a:r>
              <a:rPr lang="zh-CN" altLang="en-US" sz="1400" dirty="0" smtClean="0">
                <a:latin typeface="微软雅黑" pitchFamily="34" charset="-122"/>
                <a:ea typeface="微软雅黑" pitchFamily="34" charset="-122"/>
              </a:rPr>
              <a:t>具有</a:t>
            </a:r>
            <a:r>
              <a:rPr lang="zh-CN" altLang="en-US" sz="1400" dirty="0">
                <a:latin typeface="微软雅黑" pitchFamily="34" charset="-122"/>
                <a:ea typeface="微软雅黑" pitchFamily="34" charset="-122"/>
              </a:rPr>
              <a:t>里程碑意义并且对世界文明有重大影响的产品、设备或创举。这些产品维持</a:t>
            </a:r>
            <a:r>
              <a:rPr lang="zh-CN" altLang="en-US" sz="1400" dirty="0" smtClean="0">
                <a:latin typeface="微软雅黑" pitchFamily="34" charset="-122"/>
                <a:ea typeface="微软雅黑" pitchFamily="34" charset="-122"/>
              </a:rPr>
              <a:t>着我们</a:t>
            </a:r>
            <a:r>
              <a:rPr lang="zh-CN" altLang="en-US" sz="1400" dirty="0">
                <a:latin typeface="微软雅黑" pitchFamily="34" charset="-122"/>
                <a:ea typeface="微软雅黑" pitchFamily="34" charset="-122"/>
              </a:rPr>
              <a:t>现代生活的方方面面，从汽车、火箭到隐藏于城市生活的磁盘驱动、城市</a:t>
            </a:r>
            <a:r>
              <a:rPr lang="zh-CN" altLang="en-US" sz="1400" dirty="0" smtClean="0">
                <a:latin typeface="微软雅黑" pitchFamily="34" charset="-122"/>
                <a:ea typeface="微软雅黑" pitchFamily="34" charset="-122"/>
              </a:rPr>
              <a:t>水泵</a:t>
            </a:r>
            <a:r>
              <a:rPr lang="zh-CN" altLang="en-US" sz="1400" dirty="0">
                <a:latin typeface="微软雅黑" pitchFamily="34" charset="-122"/>
                <a:ea typeface="微软雅黑" pitchFamily="34" charset="-122"/>
              </a:rPr>
              <a:t>和发电涡轮等等</a:t>
            </a:r>
            <a:r>
              <a:rPr lang="zh-CN" altLang="en-US" sz="1400" dirty="0" smtClean="0">
                <a:latin typeface="微软雅黑" pitchFamily="34" charset="-122"/>
                <a:ea typeface="微软雅黑" pitchFamily="34" charset="-122"/>
              </a:rPr>
              <a:t>。</a:t>
            </a:r>
            <a:endParaRPr lang="en-US" altLang="zh-CN" sz="1400" dirty="0" smtClean="0">
              <a:latin typeface="微软雅黑" pitchFamily="34" charset="-122"/>
              <a:ea typeface="微软雅黑" pitchFamily="34" charset="-122"/>
            </a:endParaRPr>
          </a:p>
          <a:p>
            <a:pPr algn="just"/>
            <a:endParaRPr lang="zh-CN" altLang="en-US" sz="1400" dirty="0">
              <a:latin typeface="微软雅黑" pitchFamily="34" charset="-122"/>
              <a:ea typeface="微软雅黑" pitchFamily="34" charset="-122"/>
            </a:endParaRPr>
          </a:p>
        </p:txBody>
      </p:sp>
      <p:pic>
        <p:nvPicPr>
          <p:cNvPr id="9" name="Picture 2"/>
          <p:cNvPicPr>
            <a:picLocks noChangeAspect="1" noChangeArrowheads="1"/>
          </p:cNvPicPr>
          <p:nvPr/>
        </p:nvPicPr>
        <p:blipFill>
          <a:blip r:embed="rId3" cstate="print"/>
          <a:srcRect/>
          <a:stretch>
            <a:fillRect/>
          </a:stretch>
        </p:blipFill>
        <p:spPr bwMode="auto">
          <a:xfrm>
            <a:off x="7560890" y="908720"/>
            <a:ext cx="971550" cy="600075"/>
          </a:xfrm>
          <a:prstGeom prst="rect">
            <a:avLst/>
          </a:prstGeom>
          <a:noFill/>
          <a:ln w="9525">
            <a:noFill/>
            <a:miter lim="800000"/>
            <a:headEnd/>
            <a:tailEnd/>
          </a:ln>
        </p:spPr>
      </p:pic>
      <p:sp>
        <p:nvSpPr>
          <p:cNvPr id="6" name="矩形 11"/>
          <p:cNvSpPr>
            <a:spLocks noChangeArrowheads="1"/>
          </p:cNvSpPr>
          <p:nvPr/>
        </p:nvSpPr>
        <p:spPr bwMode="auto">
          <a:xfrm>
            <a:off x="2312368" y="4160405"/>
            <a:ext cx="6215063" cy="1938992"/>
          </a:xfrm>
          <a:prstGeom prst="rect">
            <a:avLst/>
          </a:prstGeom>
          <a:noFill/>
          <a:ln w="9525">
            <a:noFill/>
            <a:miter lim="800000"/>
            <a:headEnd/>
            <a:tailEnd/>
          </a:ln>
        </p:spPr>
        <p:txBody>
          <a:bodyPr>
            <a:spAutoFit/>
          </a:bodyPr>
          <a:lstStyle/>
          <a:p>
            <a:pPr lvl="0"/>
            <a:r>
              <a:rPr lang="en-US" altLang="zh-CN" b="1" dirty="0">
                <a:latin typeface="微软雅黑" pitchFamily="34" charset="-122"/>
                <a:ea typeface="微软雅黑" pitchFamily="34" charset="-122"/>
              </a:rPr>
              <a:t>The Unwritten Laws of Engineering: With Revisions and </a:t>
            </a:r>
            <a:r>
              <a:rPr lang="en-US" altLang="zh-CN" b="1" dirty="0" err="1">
                <a:latin typeface="微软雅黑" pitchFamily="34" charset="-122"/>
                <a:ea typeface="微软雅黑" pitchFamily="34" charset="-122"/>
              </a:rPr>
              <a:t>Additions《工程学的潜规则</a:t>
            </a:r>
            <a:r>
              <a:rPr lang="en-US" altLang="zh-CN" b="1" dirty="0">
                <a:latin typeface="微软雅黑" pitchFamily="34" charset="-122"/>
                <a:ea typeface="微软雅黑" pitchFamily="34" charset="-122"/>
              </a:rPr>
              <a:t>》</a:t>
            </a:r>
            <a:endParaRPr lang="zh-CN" altLang="zh-CN" b="1" dirty="0">
              <a:latin typeface="微软雅黑" pitchFamily="34" charset="-122"/>
              <a:ea typeface="微软雅黑" pitchFamily="34" charset="-122"/>
            </a:endParaRPr>
          </a:p>
          <a:p>
            <a:r>
              <a:rPr lang="en-US" altLang="zh-CN" sz="1400" dirty="0">
                <a:latin typeface="微软雅黑" pitchFamily="34" charset="-122"/>
                <a:ea typeface="微软雅黑" pitchFamily="34" charset="-122"/>
              </a:rPr>
              <a:t> </a:t>
            </a:r>
            <a:endParaRPr lang="zh-CN" altLang="zh-CN" sz="1400" dirty="0">
              <a:latin typeface="微软雅黑" pitchFamily="34" charset="-122"/>
              <a:ea typeface="微软雅黑" pitchFamily="34" charset="-122"/>
            </a:endParaRPr>
          </a:p>
          <a:p>
            <a:r>
              <a:rPr lang="en-US" altLang="zh-CN" sz="1400" dirty="0">
                <a:latin typeface="微软雅黑" pitchFamily="34" charset="-122"/>
                <a:ea typeface="微软雅黑" pitchFamily="34" charset="-122"/>
              </a:rPr>
              <a:t>“ </a:t>
            </a:r>
            <a:r>
              <a:rPr lang="zh-CN" altLang="zh-CN" sz="1400" dirty="0">
                <a:latin typeface="微软雅黑" pitchFamily="34" charset="-122"/>
                <a:ea typeface="微软雅黑" pitchFamily="34" charset="-122"/>
              </a:rPr>
              <a:t>顾问和丏利发明家</a:t>
            </a:r>
            <a:r>
              <a:rPr lang="en-US" altLang="zh-CN" sz="1400" dirty="0">
                <a:latin typeface="微软雅黑" pitchFamily="34" charset="-122"/>
                <a:ea typeface="微软雅黑" pitchFamily="34" charset="-122"/>
              </a:rPr>
              <a:t> James </a:t>
            </a:r>
            <a:r>
              <a:rPr lang="en-US" altLang="zh-CN" sz="1400" dirty="0" err="1">
                <a:latin typeface="微软雅黑" pitchFamily="34" charset="-122"/>
                <a:ea typeface="微软雅黑" pitchFamily="34" charset="-122"/>
              </a:rPr>
              <a:t>Skakoon</a:t>
            </a:r>
            <a:r>
              <a:rPr lang="zh-CN" altLang="zh-CN" sz="1400" dirty="0">
                <a:latin typeface="微软雅黑" pitchFamily="34" charset="-122"/>
                <a:ea typeface="微软雅黑" pitchFamily="34" charset="-122"/>
              </a:rPr>
              <a:t>向工程领域从业者传递了一些恒久不变的行业准则。书中提到的诸多实例，反复说明了人际交往等</a:t>
            </a:r>
            <a:r>
              <a:rPr lang="en-US" altLang="zh-CN" sz="1400" dirty="0">
                <a:latin typeface="微软雅黑" pitchFamily="34" charset="-122"/>
                <a:ea typeface="微软雅黑" pitchFamily="34" charset="-122"/>
              </a:rPr>
              <a:t>“</a:t>
            </a:r>
            <a:r>
              <a:rPr lang="zh-CN" altLang="zh-CN" sz="1400" dirty="0">
                <a:latin typeface="微软雅黑" pitchFamily="34" charset="-122"/>
                <a:ea typeface="微软雅黑" pitchFamily="34" charset="-122"/>
              </a:rPr>
              <a:t>软</a:t>
            </a:r>
            <a:r>
              <a:rPr lang="en-US" altLang="zh-CN" sz="1400" dirty="0">
                <a:latin typeface="微软雅黑" pitchFamily="34" charset="-122"/>
                <a:ea typeface="微软雅黑" pitchFamily="34" charset="-122"/>
              </a:rPr>
              <a:t>”</a:t>
            </a:r>
            <a:r>
              <a:rPr lang="zh-CN" altLang="zh-CN" sz="1400" dirty="0">
                <a:latin typeface="微软雅黑" pitchFamily="34" charset="-122"/>
                <a:ea typeface="微软雅黑" pitchFamily="34" charset="-122"/>
              </a:rPr>
              <a:t>实力对提升工作表现起着重要作用。读者有机会了解从工程经验中可以获得哪些</a:t>
            </a:r>
            <a:r>
              <a:rPr lang="en-US" altLang="zh-CN" sz="1400" dirty="0">
                <a:latin typeface="微软雅黑" pitchFamily="34" charset="-122"/>
                <a:ea typeface="微软雅黑" pitchFamily="34" charset="-122"/>
              </a:rPr>
              <a:t>“</a:t>
            </a:r>
            <a:r>
              <a:rPr lang="zh-CN" altLang="zh-CN" sz="1400" dirty="0">
                <a:latin typeface="微软雅黑" pitchFamily="34" charset="-122"/>
                <a:ea typeface="微软雅黑" pitchFamily="34" charset="-122"/>
              </a:rPr>
              <a:t>软</a:t>
            </a:r>
            <a:r>
              <a:rPr lang="en-US" altLang="zh-CN" sz="1400" dirty="0">
                <a:latin typeface="微软雅黑" pitchFamily="34" charset="-122"/>
                <a:ea typeface="微软雅黑" pitchFamily="34" charset="-122"/>
              </a:rPr>
              <a:t>”</a:t>
            </a:r>
            <a:r>
              <a:rPr lang="zh-CN" altLang="zh-CN" sz="1400" dirty="0">
                <a:latin typeface="微软雅黑" pitchFamily="34" charset="-122"/>
                <a:ea typeface="微软雅黑" pitchFamily="34" charset="-122"/>
              </a:rPr>
              <a:t>实力，从而运用到每日工作决策中。</a:t>
            </a:r>
            <a:r>
              <a:rPr lang="en-US" altLang="zh-CN" sz="1400" dirty="0">
                <a:latin typeface="微软雅黑" pitchFamily="34" charset="-122"/>
                <a:ea typeface="微软雅黑" pitchFamily="34" charset="-122"/>
              </a:rPr>
              <a:t>“ ——Amazon </a:t>
            </a:r>
            <a:r>
              <a:rPr lang="zh-CN" altLang="zh-CN" sz="1400" dirty="0">
                <a:latin typeface="微软雅黑" pitchFamily="34" charset="-122"/>
                <a:ea typeface="微软雅黑" pitchFamily="34" charset="-122"/>
              </a:rPr>
              <a:t>书评</a:t>
            </a:r>
          </a:p>
          <a:p>
            <a:pPr algn="just"/>
            <a:endParaRPr lang="en-US" altLang="zh-CN" sz="1400" dirty="0">
              <a:latin typeface="微软雅黑" pitchFamily="34" charset="-122"/>
              <a:ea typeface="微软雅黑" pitchFamily="34" charset="-122"/>
            </a:endParaRPr>
          </a:p>
        </p:txBody>
      </p:sp>
      <p:pic>
        <p:nvPicPr>
          <p:cNvPr id="7" name="图片 6" descr="1.png"/>
          <p:cNvPicPr/>
          <p:nvPr/>
        </p:nvPicPr>
        <p:blipFill>
          <a:blip r:embed="rId4"/>
          <a:stretch>
            <a:fillRect/>
          </a:stretch>
        </p:blipFill>
        <p:spPr>
          <a:xfrm>
            <a:off x="683569" y="4044857"/>
            <a:ext cx="1368152" cy="1818456"/>
          </a:xfrm>
          <a:prstGeom prst="rect">
            <a:avLst/>
          </a:prstGeom>
          <a:ln>
            <a:solidFill>
              <a:schemeClr val="bg2">
                <a:lumMod val="90000"/>
              </a:schemeClr>
            </a:solidFill>
          </a:ln>
        </p:spPr>
      </p:pic>
      <p:pic>
        <p:nvPicPr>
          <p:cNvPr id="2050" name="Picture 2" descr="Machines That Made History: Landmarks in Mechanical Engineer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270" y="2028632"/>
            <a:ext cx="1538970" cy="131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462508"/>
      </p:ext>
    </p:extLst>
  </p:cSld>
  <p:clrMapOvr>
    <a:masterClrMapping/>
  </p:clrMapOvr>
  <p:transition>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539552" y="1001837"/>
            <a:ext cx="8472487"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电子图书推荐</a:t>
            </a:r>
            <a:r>
              <a:rPr lang="en-US" altLang="zh-CN" sz="3200" dirty="0">
                <a:latin typeface="微软雅黑" pitchFamily="34" charset="-122"/>
                <a:ea typeface="微软雅黑" pitchFamily="34" charset="-122"/>
              </a:rPr>
              <a:t>—</a:t>
            </a:r>
            <a:r>
              <a:rPr lang="zh-CN" altLang="en-US" sz="3200" dirty="0">
                <a:latin typeface="微软雅黑" pitchFamily="34" charset="-122"/>
                <a:ea typeface="微软雅黑" pitchFamily="34" charset="-122"/>
              </a:rPr>
              <a:t>核能电力系列</a:t>
            </a:r>
            <a:endParaRPr lang="en-US" altLang="zh-CN" sz="3200" dirty="0">
              <a:latin typeface="微软雅黑" pitchFamily="34" charset="-122"/>
              <a:ea typeface="微软雅黑" pitchFamily="34" charset="-122"/>
            </a:endParaRPr>
          </a:p>
        </p:txBody>
      </p:sp>
      <p:sp>
        <p:nvSpPr>
          <p:cNvPr id="12292" name="矩形 9"/>
          <p:cNvSpPr>
            <a:spLocks noChangeArrowheads="1"/>
          </p:cNvSpPr>
          <p:nvPr/>
        </p:nvSpPr>
        <p:spPr bwMode="auto">
          <a:xfrm>
            <a:off x="683568" y="4494019"/>
            <a:ext cx="5643563" cy="2031325"/>
          </a:xfrm>
          <a:prstGeom prst="rect">
            <a:avLst/>
          </a:prstGeom>
          <a:noFill/>
          <a:ln w="9525">
            <a:noFill/>
            <a:miter lim="800000"/>
            <a:headEnd/>
            <a:tailEnd/>
          </a:ln>
        </p:spPr>
        <p:txBody>
          <a:bodyPr wrap="square">
            <a:spAutoFit/>
          </a:bodyPr>
          <a:lstStyle/>
          <a:p>
            <a:r>
              <a:rPr lang="en-US" altLang="zh-CN" b="1" dirty="0">
                <a:latin typeface="微软雅黑" pitchFamily="34" charset="-122"/>
                <a:ea typeface="微软雅黑" pitchFamily="34" charset="-122"/>
              </a:rPr>
              <a:t>Energy and Power Generation Handbook: Established and Emerging Technologies</a:t>
            </a:r>
          </a:p>
          <a:p>
            <a:r>
              <a:rPr lang="en-US" altLang="zh-CN" b="1" dirty="0">
                <a:latin typeface="微软雅黑" pitchFamily="34" charset="-122"/>
                <a:ea typeface="微软雅黑" pitchFamily="34" charset="-122"/>
              </a:rPr>
              <a:t>《</a:t>
            </a:r>
            <a:r>
              <a:rPr lang="zh-CN" altLang="en-US" b="1" dirty="0">
                <a:latin typeface="微软雅黑" pitchFamily="34" charset="-122"/>
                <a:ea typeface="微软雅黑" pitchFamily="34" charset="-122"/>
              </a:rPr>
              <a:t>能源和发电手册：现有技术与新兴技术</a:t>
            </a:r>
            <a:r>
              <a:rPr lang="en-US" altLang="zh-CN" b="1" dirty="0">
                <a:latin typeface="微软雅黑" pitchFamily="34" charset="-122"/>
                <a:ea typeface="微软雅黑" pitchFamily="34" charset="-122"/>
              </a:rPr>
              <a:t>》</a:t>
            </a:r>
          </a:p>
          <a:p>
            <a:endParaRPr lang="en-US" altLang="zh-CN" sz="2000" dirty="0">
              <a:latin typeface="微软雅黑" pitchFamily="34" charset="-122"/>
              <a:ea typeface="微软雅黑" pitchFamily="34" charset="-122"/>
            </a:endParaRPr>
          </a:p>
          <a:p>
            <a:pPr algn="just"/>
            <a:r>
              <a:rPr lang="zh-CN" altLang="en-US" sz="1600" dirty="0">
                <a:latin typeface="微软雅黑" pitchFamily="34" charset="-122"/>
                <a:ea typeface="微软雅黑" pitchFamily="34" charset="-122"/>
              </a:rPr>
              <a:t>来自全球的</a:t>
            </a:r>
            <a:r>
              <a:rPr lang="en-US" altLang="zh-CN" sz="1600" dirty="0">
                <a:latin typeface="微软雅黑" pitchFamily="34" charset="-122"/>
                <a:ea typeface="微软雅黑" pitchFamily="34" charset="-122"/>
              </a:rPr>
              <a:t>50</a:t>
            </a:r>
            <a:r>
              <a:rPr lang="zh-CN" altLang="en-US" sz="1600" dirty="0">
                <a:latin typeface="微软雅黑" pitchFamily="34" charset="-122"/>
                <a:ea typeface="微软雅黑" pitchFamily="34" charset="-122"/>
              </a:rPr>
              <a:t>位专家就已知的所有发电方式给出了全面的学术讨论和建议。该手册近</a:t>
            </a:r>
            <a:r>
              <a:rPr lang="en-US" altLang="zh-CN" sz="1600" dirty="0">
                <a:latin typeface="微软雅黑" pitchFamily="34" charset="-122"/>
                <a:ea typeface="微软雅黑" pitchFamily="34" charset="-122"/>
              </a:rPr>
              <a:t>700</a:t>
            </a:r>
            <a:r>
              <a:rPr lang="zh-CN" altLang="en-US" sz="1600" dirty="0">
                <a:latin typeface="微软雅黑" pitchFamily="34" charset="-122"/>
                <a:ea typeface="微软雅黑" pitchFamily="34" charset="-122"/>
              </a:rPr>
              <a:t>页，包含约</a:t>
            </a:r>
            <a:r>
              <a:rPr lang="en-US" altLang="zh-CN" sz="1600" dirty="0">
                <a:latin typeface="微软雅黑" pitchFamily="34" charset="-122"/>
                <a:ea typeface="微软雅黑" pitchFamily="34" charset="-122"/>
              </a:rPr>
              <a:t>1250</a:t>
            </a:r>
            <a:r>
              <a:rPr lang="zh-CN" altLang="en-US" sz="1600" dirty="0">
                <a:latin typeface="微软雅黑" pitchFamily="34" charset="-122"/>
                <a:ea typeface="微软雅黑" pitchFamily="34" charset="-122"/>
              </a:rPr>
              <a:t>条参考文献和</a:t>
            </a:r>
            <a:r>
              <a:rPr lang="en-US" altLang="zh-CN" sz="1600" dirty="0">
                <a:latin typeface="微软雅黑" pitchFamily="34" charset="-122"/>
                <a:ea typeface="微软雅黑" pitchFamily="34" charset="-122"/>
              </a:rPr>
              <a:t>750 </a:t>
            </a:r>
            <a:r>
              <a:rPr lang="zh-CN" altLang="en-US" sz="1600" dirty="0">
                <a:latin typeface="微软雅黑" pitchFamily="34" charset="-122"/>
                <a:ea typeface="微软雅黑" pitchFamily="34" charset="-122"/>
              </a:rPr>
              <a:t>多张插图等</a:t>
            </a:r>
            <a:r>
              <a:rPr lang="zh-CN" altLang="en-US" dirty="0">
                <a:latin typeface="微软雅黑" pitchFamily="34" charset="-122"/>
                <a:ea typeface="微软雅黑" pitchFamily="34" charset="-122"/>
              </a:rPr>
              <a:t>。 </a:t>
            </a:r>
            <a:r>
              <a:rPr lang="zh-CN" altLang="en-US" b="1" dirty="0">
                <a:latin typeface="微软雅黑" pitchFamily="34" charset="-122"/>
                <a:ea typeface="微软雅黑" pitchFamily="34" charset="-122"/>
              </a:rPr>
              <a:t>	</a:t>
            </a:r>
            <a:endParaRPr lang="en-US" altLang="zh-CN" b="1" dirty="0">
              <a:latin typeface="微软雅黑" pitchFamily="34" charset="-122"/>
              <a:ea typeface="微软雅黑" pitchFamily="34" charset="-122"/>
            </a:endParaRPr>
          </a:p>
        </p:txBody>
      </p:sp>
      <p:pic>
        <p:nvPicPr>
          <p:cNvPr id="12293" name="图片 10" descr="ebook cover-6.jpg"/>
          <p:cNvPicPr>
            <a:picLocks noChangeAspect="1"/>
          </p:cNvPicPr>
          <p:nvPr/>
        </p:nvPicPr>
        <p:blipFill>
          <a:blip r:embed="rId3" cstate="print"/>
          <a:srcRect/>
          <a:stretch>
            <a:fillRect/>
          </a:stretch>
        </p:blipFill>
        <p:spPr bwMode="auto">
          <a:xfrm>
            <a:off x="6932521" y="4455368"/>
            <a:ext cx="1599919" cy="2069976"/>
          </a:xfrm>
          <a:prstGeom prst="rect">
            <a:avLst/>
          </a:prstGeom>
          <a:noFill/>
          <a:ln w="9525">
            <a:noFill/>
            <a:miter lim="800000"/>
            <a:headEnd/>
            <a:tailEnd/>
          </a:ln>
        </p:spPr>
      </p:pic>
      <p:pic>
        <p:nvPicPr>
          <p:cNvPr id="8" name="图片 7"/>
          <p:cNvPicPr/>
          <p:nvPr/>
        </p:nvPicPr>
        <p:blipFill>
          <a:blip r:embed="rId4" cstate="print">
            <a:extLst>
              <a:ext uri="{28A0092B-C50C-407E-A947-70E740481C1C}">
                <a14:useLocalDpi xmlns:a14="http://schemas.microsoft.com/office/drawing/2010/main" val="0"/>
              </a:ext>
            </a:extLst>
          </a:blip>
          <a:stretch>
            <a:fillRect/>
          </a:stretch>
        </p:blipFill>
        <p:spPr bwMode="auto">
          <a:xfrm>
            <a:off x="801246" y="1988840"/>
            <a:ext cx="1682522" cy="2215991"/>
          </a:xfrm>
          <a:prstGeom prst="rect">
            <a:avLst/>
          </a:prstGeom>
          <a:noFill/>
          <a:ln w="9525">
            <a:noFill/>
            <a:miter lim="800000"/>
            <a:headEnd/>
            <a:tailEnd/>
          </a:ln>
        </p:spPr>
      </p:pic>
      <p:sp>
        <p:nvSpPr>
          <p:cNvPr id="9" name="矩形 9"/>
          <p:cNvSpPr>
            <a:spLocks noChangeArrowheads="1"/>
          </p:cNvSpPr>
          <p:nvPr/>
        </p:nvSpPr>
        <p:spPr bwMode="auto">
          <a:xfrm>
            <a:off x="2699793" y="1872694"/>
            <a:ext cx="5904656" cy="2215991"/>
          </a:xfrm>
          <a:prstGeom prst="rect">
            <a:avLst/>
          </a:prstGeom>
          <a:noFill/>
          <a:ln w="9525">
            <a:noFill/>
            <a:miter lim="800000"/>
            <a:headEnd/>
            <a:tailEnd/>
          </a:ln>
        </p:spPr>
        <p:txBody>
          <a:bodyPr wrap="square">
            <a:spAutoFit/>
          </a:bodyPr>
          <a:lstStyle/>
          <a:p>
            <a:r>
              <a:rPr lang="en-US" altLang="zh-CN" b="1" dirty="0">
                <a:latin typeface="微软雅黑" pitchFamily="34" charset="-122"/>
                <a:ea typeface="微软雅黑" pitchFamily="34" charset="-122"/>
              </a:rPr>
              <a:t>Companion Guide to the ASME Boiler and Pressure Vessel Code 《ASME</a:t>
            </a:r>
            <a:r>
              <a:rPr lang="zh-CN" altLang="en-US" b="1" dirty="0">
                <a:latin typeface="微软雅黑" pitchFamily="34" charset="-122"/>
                <a:ea typeface="微软雅黑" pitchFamily="34" charset="-122"/>
              </a:rPr>
              <a:t>锅炉和压力容器规范参考指南（第五版）</a:t>
            </a:r>
            <a:r>
              <a:rPr lang="en-US" altLang="zh-CN" b="1" dirty="0">
                <a:latin typeface="微软雅黑" pitchFamily="34" charset="-122"/>
                <a:ea typeface="微软雅黑" pitchFamily="34" charset="-122"/>
              </a:rPr>
              <a:t>》</a:t>
            </a:r>
            <a:endParaRPr lang="zh-CN" altLang="en-US" b="1" dirty="0">
              <a:latin typeface="微软雅黑" pitchFamily="34" charset="-122"/>
              <a:ea typeface="微软雅黑" pitchFamily="34" charset="-122"/>
            </a:endParaRPr>
          </a:p>
          <a:p>
            <a:endParaRPr lang="en-US" altLang="zh-CN" sz="2000" dirty="0">
              <a:latin typeface="微软雅黑" pitchFamily="34" charset="-122"/>
              <a:ea typeface="微软雅黑" pitchFamily="34" charset="-122"/>
            </a:endParaRPr>
          </a:p>
          <a:p>
            <a:pPr algn="just"/>
            <a:r>
              <a:rPr lang="zh-CN" altLang="en-US" sz="1600" dirty="0">
                <a:latin typeface="微软雅黑" pitchFamily="34" charset="-122"/>
                <a:ea typeface="微软雅黑" pitchFamily="34" charset="-122"/>
              </a:rPr>
              <a:t>第五版指南是经过全面更新和修订的最新</a:t>
            </a:r>
            <a:r>
              <a:rPr lang="en-US" altLang="zh-CN" sz="1600" dirty="0">
                <a:latin typeface="微软雅黑" pitchFamily="34" charset="-122"/>
                <a:ea typeface="微软雅黑" pitchFamily="34" charset="-122"/>
              </a:rPr>
              <a:t>ASME BPV</a:t>
            </a:r>
            <a:r>
              <a:rPr lang="zh-CN" altLang="en-US" sz="1600" dirty="0">
                <a:latin typeface="微软雅黑" pitchFamily="34" charset="-122"/>
                <a:ea typeface="微软雅黑" pitchFamily="34" charset="-122"/>
              </a:rPr>
              <a:t>规范版本。共有</a:t>
            </a:r>
            <a:r>
              <a:rPr lang="en-US" altLang="zh-CN" sz="1600" dirty="0">
                <a:latin typeface="微软雅黑" pitchFamily="34" charset="-122"/>
                <a:ea typeface="微软雅黑" pitchFamily="34" charset="-122"/>
              </a:rPr>
              <a:t>2</a:t>
            </a:r>
            <a:r>
              <a:rPr lang="zh-CN" altLang="en-US" sz="1600" dirty="0">
                <a:latin typeface="微软雅黑" pitchFamily="34" charset="-122"/>
                <a:ea typeface="微软雅黑" pitchFamily="34" charset="-122"/>
              </a:rPr>
              <a:t>卷，</a:t>
            </a:r>
            <a:r>
              <a:rPr lang="en-US" altLang="zh-CN" sz="1600" dirty="0">
                <a:latin typeface="微软雅黑" pitchFamily="34" charset="-122"/>
                <a:ea typeface="微软雅黑" pitchFamily="34" charset="-122"/>
              </a:rPr>
              <a:t>40</a:t>
            </a:r>
            <a:r>
              <a:rPr lang="zh-CN" altLang="en-US" sz="1600" dirty="0">
                <a:latin typeface="微软雅黑" pitchFamily="34" charset="-122"/>
                <a:ea typeface="微软雅黑" pitchFamily="34" charset="-122"/>
              </a:rPr>
              <a:t>个章节。本书</a:t>
            </a:r>
            <a:r>
              <a:rPr lang="zh-CN" altLang="zh-CN" sz="1600" dirty="0">
                <a:latin typeface="微软雅黑" pitchFamily="34" charset="-122"/>
                <a:ea typeface="微软雅黑" pitchFamily="34" charset="-122"/>
              </a:rPr>
              <a:t>解释分析了</a:t>
            </a:r>
            <a:r>
              <a:rPr lang="en-US" altLang="zh-CN" sz="1600" dirty="0">
                <a:latin typeface="微软雅黑" pitchFamily="34" charset="-122"/>
                <a:ea typeface="微软雅黑" pitchFamily="34" charset="-122"/>
              </a:rPr>
              <a:t>BPVC</a:t>
            </a:r>
            <a:r>
              <a:rPr lang="zh-CN" altLang="zh-CN" sz="1600" dirty="0">
                <a:latin typeface="微软雅黑" pitchFamily="34" charset="-122"/>
                <a:ea typeface="微软雅黑" pitchFamily="34" charset="-122"/>
              </a:rPr>
              <a:t>规范全部</a:t>
            </a:r>
            <a:r>
              <a:rPr lang="en-US" altLang="zh-CN" sz="1600" dirty="0">
                <a:latin typeface="微软雅黑" pitchFamily="34" charset="-122"/>
                <a:ea typeface="微软雅黑" pitchFamily="34" charset="-122"/>
              </a:rPr>
              <a:t>12</a:t>
            </a:r>
            <a:r>
              <a:rPr lang="zh-CN" altLang="zh-CN" sz="1600" dirty="0">
                <a:latin typeface="微软雅黑" pitchFamily="34" charset="-122"/>
                <a:ea typeface="微软雅黑" pitchFamily="34" charset="-122"/>
              </a:rPr>
              <a:t>个部分里的前沿技术和管控措施</a:t>
            </a:r>
            <a:r>
              <a:rPr lang="zh-CN" altLang="en-US" sz="1600" dirty="0">
                <a:latin typeface="微软雅黑" pitchFamily="34" charset="-122"/>
                <a:ea typeface="微软雅黑" pitchFamily="34" charset="-122"/>
              </a:rPr>
              <a:t>，</a:t>
            </a:r>
            <a:r>
              <a:rPr lang="zh-CN" altLang="zh-CN" sz="1600" dirty="0">
                <a:latin typeface="微软雅黑" pitchFamily="34" charset="-122"/>
                <a:ea typeface="微软雅黑" pitchFamily="34" charset="-122"/>
              </a:rPr>
              <a:t>并适当加入</a:t>
            </a:r>
            <a:r>
              <a:rPr lang="en-US" altLang="zh-CN" sz="1600" dirty="0">
                <a:latin typeface="微软雅黑" pitchFamily="34" charset="-122"/>
                <a:ea typeface="微软雅黑" pitchFamily="34" charset="-122"/>
              </a:rPr>
              <a:t>ASME</a:t>
            </a:r>
            <a:r>
              <a:rPr lang="zh-CN" altLang="zh-CN" sz="1600" dirty="0">
                <a:latin typeface="微软雅黑" pitchFamily="34" charset="-122"/>
                <a:ea typeface="微软雅黑" pitchFamily="34" charset="-122"/>
              </a:rPr>
              <a:t>管线规范和标准的</a:t>
            </a:r>
            <a:r>
              <a:rPr lang="zh-CN" altLang="zh-CN" sz="1600">
                <a:latin typeface="微软雅黑" pitchFamily="34" charset="-122"/>
                <a:ea typeface="微软雅黑" pitchFamily="34" charset="-122"/>
              </a:rPr>
              <a:t>相关</a:t>
            </a:r>
            <a:r>
              <a:rPr lang="zh-CN" altLang="zh-CN" sz="1600" smtClean="0">
                <a:latin typeface="微软雅黑" pitchFamily="34" charset="-122"/>
                <a:ea typeface="微软雅黑" pitchFamily="34" charset="-122"/>
              </a:rPr>
              <a:t>内容</a:t>
            </a:r>
            <a:r>
              <a:rPr lang="zh-CN" altLang="en-US" sz="1600" smtClean="0">
                <a:latin typeface="微软雅黑" pitchFamily="34" charset="-122"/>
                <a:ea typeface="微软雅黑" pitchFamily="34" charset="-122"/>
              </a:rPr>
              <a:t>、</a:t>
            </a:r>
            <a:r>
              <a:rPr lang="zh-CN" altLang="zh-CN" sz="1600" smtClean="0">
                <a:latin typeface="微软雅黑" pitchFamily="34" charset="-122"/>
                <a:ea typeface="微软雅黑" pitchFamily="34" charset="-122"/>
              </a:rPr>
              <a:t>成</a:t>
            </a:r>
            <a:r>
              <a:rPr lang="zh-CN" altLang="zh-CN" sz="1600" dirty="0">
                <a:latin typeface="微软雅黑" pitchFamily="34" charset="-122"/>
                <a:ea typeface="微软雅黑" pitchFamily="34" charset="-122"/>
              </a:rPr>
              <a:t>为了核电工程师的经典参考资料</a:t>
            </a:r>
            <a:r>
              <a:rPr lang="zh-CN" altLang="en-US" sz="1600" dirty="0">
                <a:latin typeface="微软雅黑" pitchFamily="34" charset="-122"/>
                <a:ea typeface="微软雅黑" pitchFamily="34" charset="-122"/>
              </a:rPr>
              <a:t>。</a:t>
            </a:r>
            <a:endParaRPr lang="en-US" altLang="zh-CN" sz="1600" dirty="0">
              <a:latin typeface="微软雅黑" pitchFamily="34" charset="-122"/>
              <a:ea typeface="微软雅黑" pitchFamily="34" charset="-122"/>
            </a:endParaRPr>
          </a:p>
        </p:txBody>
      </p:sp>
      <p:pic>
        <p:nvPicPr>
          <p:cNvPr id="10" name="Picture 2"/>
          <p:cNvPicPr>
            <a:picLocks noChangeAspect="1" noChangeArrowheads="1"/>
          </p:cNvPicPr>
          <p:nvPr/>
        </p:nvPicPr>
        <p:blipFill>
          <a:blip r:embed="rId5" cstate="print"/>
          <a:srcRect/>
          <a:stretch>
            <a:fillRect/>
          </a:stretch>
        </p:blipFill>
        <p:spPr bwMode="auto">
          <a:xfrm>
            <a:off x="7560890" y="908720"/>
            <a:ext cx="971550" cy="600075"/>
          </a:xfrm>
          <a:prstGeom prst="rect">
            <a:avLst/>
          </a:prstGeom>
          <a:noFill/>
          <a:ln w="9525">
            <a:noFill/>
            <a:miter lim="800000"/>
            <a:headEnd/>
            <a:tailEnd/>
          </a:ln>
        </p:spPr>
      </p:pic>
    </p:spTree>
  </p:cSld>
  <p:clrMapOvr>
    <a:masterClrMapping/>
  </p:clrMapOvr>
  <p:transition>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539552" y="1167656"/>
            <a:ext cx="8472487"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电子图书推荐</a:t>
            </a:r>
            <a:r>
              <a:rPr lang="en-US" altLang="zh-CN" sz="3200" dirty="0">
                <a:latin typeface="微软雅黑" pitchFamily="34" charset="-122"/>
                <a:ea typeface="微软雅黑" pitchFamily="34" charset="-122"/>
              </a:rPr>
              <a:t>—</a:t>
            </a:r>
            <a:r>
              <a:rPr lang="zh-CN" altLang="en-US" sz="3200" dirty="0">
                <a:latin typeface="微软雅黑" pitchFamily="34" charset="-122"/>
                <a:ea typeface="微软雅黑" pitchFamily="34" charset="-122"/>
              </a:rPr>
              <a:t>生物纳米系列</a:t>
            </a:r>
            <a:endParaRPr lang="en-US" altLang="zh-CN" sz="3200" dirty="0">
              <a:latin typeface="微软雅黑" pitchFamily="34" charset="-122"/>
              <a:ea typeface="微软雅黑" pitchFamily="34" charset="-122"/>
            </a:endParaRPr>
          </a:p>
        </p:txBody>
      </p:sp>
      <p:sp>
        <p:nvSpPr>
          <p:cNvPr id="12294" name="矩形 11"/>
          <p:cNvSpPr>
            <a:spLocks noChangeArrowheads="1"/>
          </p:cNvSpPr>
          <p:nvPr/>
        </p:nvSpPr>
        <p:spPr bwMode="auto">
          <a:xfrm>
            <a:off x="611560" y="4597226"/>
            <a:ext cx="6175003" cy="1785104"/>
          </a:xfrm>
          <a:prstGeom prst="rect">
            <a:avLst/>
          </a:prstGeom>
          <a:noFill/>
          <a:ln w="9525">
            <a:noFill/>
            <a:miter lim="800000"/>
            <a:headEnd/>
            <a:tailEnd/>
          </a:ln>
        </p:spPr>
        <p:txBody>
          <a:bodyPr wrap="square">
            <a:spAutoFit/>
          </a:bodyPr>
          <a:lstStyle/>
          <a:p>
            <a:pPr algn="just"/>
            <a:r>
              <a:rPr lang="en-US" altLang="zh-CN" b="1" dirty="0">
                <a:latin typeface="微软雅黑" pitchFamily="34" charset="-122"/>
                <a:ea typeface="微软雅黑" pitchFamily="34" charset="-122"/>
              </a:rPr>
              <a:t>Biomedical Applications of Vibration and Acoustics </a:t>
            </a:r>
            <a:r>
              <a:rPr lang="en-US" altLang="zh-CN" b="1">
                <a:latin typeface="微软雅黑" pitchFamily="34" charset="-122"/>
                <a:ea typeface="微软雅黑" pitchFamily="34" charset="-122"/>
              </a:rPr>
              <a:t>in </a:t>
            </a:r>
            <a:r>
              <a:rPr lang="en-US" altLang="zh-CN" b="1" smtClean="0">
                <a:latin typeface="微软雅黑" pitchFamily="34" charset="-122"/>
                <a:ea typeface="微软雅黑" pitchFamily="34" charset="-122"/>
              </a:rPr>
              <a:t>Therapy</a:t>
            </a:r>
            <a:r>
              <a:rPr lang="zh-CN" altLang="en-US" b="1" smtClean="0">
                <a:latin typeface="微软雅黑" pitchFamily="34" charset="-122"/>
                <a:ea typeface="微软雅黑" pitchFamily="34" charset="-122"/>
              </a:rPr>
              <a:t>、</a:t>
            </a:r>
            <a:r>
              <a:rPr lang="en-US" altLang="zh-CN" b="1" smtClean="0">
                <a:latin typeface="微软雅黑" pitchFamily="34" charset="-122"/>
                <a:ea typeface="微软雅黑" pitchFamily="34" charset="-122"/>
              </a:rPr>
              <a:t> </a:t>
            </a:r>
            <a:r>
              <a:rPr lang="en-US" altLang="zh-CN" b="1" dirty="0">
                <a:latin typeface="微软雅黑" pitchFamily="34" charset="-122"/>
                <a:ea typeface="微软雅黑" pitchFamily="34" charset="-122"/>
              </a:rPr>
              <a:t>Bioeffect and Modeling 《</a:t>
            </a:r>
            <a:r>
              <a:rPr lang="zh-CN" altLang="en-US" b="1" dirty="0">
                <a:latin typeface="微软雅黑" pitchFamily="34" charset="-122"/>
                <a:ea typeface="微软雅黑" pitchFamily="34" charset="-122"/>
              </a:rPr>
              <a:t>应用</a:t>
            </a:r>
            <a:r>
              <a:rPr lang="zh-CN" altLang="en-US" b="1">
                <a:latin typeface="微软雅黑" pitchFamily="34" charset="-122"/>
                <a:ea typeface="微软雅黑" pitchFamily="34" charset="-122"/>
              </a:rPr>
              <a:t>于</a:t>
            </a:r>
            <a:r>
              <a:rPr lang="zh-CN" altLang="en-US" b="1" smtClean="0">
                <a:latin typeface="微软雅黑" pitchFamily="34" charset="-122"/>
                <a:ea typeface="微软雅黑" pitchFamily="34" charset="-122"/>
              </a:rPr>
              <a:t>医疗、生物</a:t>
            </a:r>
            <a:r>
              <a:rPr lang="zh-CN" altLang="en-US" b="1" dirty="0">
                <a:latin typeface="微软雅黑" pitchFamily="34" charset="-122"/>
                <a:ea typeface="微软雅黑" pitchFamily="34" charset="-122"/>
              </a:rPr>
              <a:t>效应和建模的震动和声学</a:t>
            </a:r>
            <a:r>
              <a:rPr lang="en-US" altLang="zh-CN" b="1" dirty="0">
                <a:latin typeface="微软雅黑" pitchFamily="34" charset="-122"/>
                <a:ea typeface="微软雅黑" pitchFamily="34" charset="-122"/>
              </a:rPr>
              <a:t>》</a:t>
            </a:r>
          </a:p>
          <a:p>
            <a:pPr algn="just"/>
            <a:endParaRPr lang="en-US" altLang="zh-CN" sz="2000" dirty="0">
              <a:latin typeface="微软雅黑" pitchFamily="34" charset="-122"/>
              <a:ea typeface="微软雅黑" pitchFamily="34" charset="-122"/>
            </a:endParaRPr>
          </a:p>
          <a:p>
            <a:pPr algn="just"/>
            <a:r>
              <a:rPr lang="zh-CN" altLang="en-US" dirty="0">
                <a:latin typeface="微软雅黑" pitchFamily="34" charset="-122"/>
                <a:ea typeface="微软雅黑" pitchFamily="34" charset="-122"/>
              </a:rPr>
              <a:t>本书中的生物医疗研究课题将引导读者探索该领域的</a:t>
            </a:r>
            <a:r>
              <a:rPr lang="zh-CN" altLang="en-US">
                <a:latin typeface="微软雅黑" pitchFamily="34" charset="-122"/>
                <a:ea typeface="微软雅黑" pitchFamily="34" charset="-122"/>
              </a:rPr>
              <a:t>最新</a:t>
            </a:r>
            <a:r>
              <a:rPr lang="zh-CN" altLang="en-US" smtClean="0">
                <a:latin typeface="微软雅黑" pitchFamily="34" charset="-122"/>
                <a:ea typeface="微软雅黑" pitchFamily="34" charset="-122"/>
              </a:rPr>
              <a:t>技术、适合</a:t>
            </a:r>
            <a:r>
              <a:rPr lang="zh-CN" altLang="en-US">
                <a:latin typeface="微软雅黑" pitchFamily="34" charset="-122"/>
                <a:ea typeface="微软雅黑" pitchFamily="34" charset="-122"/>
              </a:rPr>
              <a:t>临床</a:t>
            </a:r>
            <a:r>
              <a:rPr lang="zh-CN" altLang="en-US" smtClean="0">
                <a:latin typeface="微软雅黑" pitchFamily="34" charset="-122"/>
                <a:ea typeface="微软雅黑" pitchFamily="34" charset="-122"/>
              </a:rPr>
              <a:t>医生、医师、讲师</a:t>
            </a:r>
            <a:r>
              <a:rPr lang="zh-CN" altLang="en-US" dirty="0">
                <a:latin typeface="微软雅黑" pitchFamily="34" charset="-122"/>
                <a:ea typeface="微软雅黑" pitchFamily="34" charset="-122"/>
              </a:rPr>
              <a:t>和学生阅读。 </a:t>
            </a:r>
            <a:r>
              <a:rPr lang="zh-CN" altLang="en-US" b="1" dirty="0">
                <a:latin typeface="微软雅黑" pitchFamily="34" charset="-122"/>
                <a:ea typeface="微软雅黑" pitchFamily="34" charset="-122"/>
              </a:rPr>
              <a:t>	</a:t>
            </a:r>
          </a:p>
        </p:txBody>
      </p:sp>
      <p:pic>
        <p:nvPicPr>
          <p:cNvPr id="12295" name="图片 12" descr="ebook cover-1.jpg"/>
          <p:cNvPicPr>
            <a:picLocks noChangeAspect="1"/>
          </p:cNvPicPr>
          <p:nvPr/>
        </p:nvPicPr>
        <p:blipFill>
          <a:blip r:embed="rId3" cstate="print"/>
          <a:srcRect/>
          <a:stretch>
            <a:fillRect/>
          </a:stretch>
        </p:blipFill>
        <p:spPr bwMode="auto">
          <a:xfrm>
            <a:off x="6948264" y="4437112"/>
            <a:ext cx="1458416" cy="1944216"/>
          </a:xfrm>
          <a:prstGeom prst="rect">
            <a:avLst/>
          </a:prstGeom>
          <a:noFill/>
          <a:ln w="9525">
            <a:noFill/>
            <a:miter lim="800000"/>
            <a:headEnd/>
            <a:tailEnd/>
          </a:ln>
        </p:spPr>
      </p:pic>
      <p:sp>
        <p:nvSpPr>
          <p:cNvPr id="8" name="矩形 11"/>
          <p:cNvSpPr>
            <a:spLocks noChangeArrowheads="1"/>
          </p:cNvSpPr>
          <p:nvPr/>
        </p:nvSpPr>
        <p:spPr bwMode="auto">
          <a:xfrm>
            <a:off x="2267744" y="2149113"/>
            <a:ext cx="6215063" cy="2092881"/>
          </a:xfrm>
          <a:prstGeom prst="rect">
            <a:avLst/>
          </a:prstGeom>
          <a:noFill/>
          <a:ln w="9525">
            <a:noFill/>
            <a:miter lim="800000"/>
            <a:headEnd/>
            <a:tailEnd/>
          </a:ln>
        </p:spPr>
        <p:txBody>
          <a:bodyPr>
            <a:spAutoFit/>
          </a:bodyPr>
          <a:lstStyle/>
          <a:p>
            <a:pPr algn="just"/>
            <a:r>
              <a:rPr lang="en-US" altLang="zh-CN" b="1" dirty="0">
                <a:latin typeface="微软雅黑" pitchFamily="34" charset="-122"/>
                <a:ea typeface="微软雅黑" pitchFamily="34" charset="-122"/>
              </a:rPr>
              <a:t>Design of Mechanical Bearings in Cardiac Assist Devices </a:t>
            </a:r>
            <a:r>
              <a:rPr lang="en-US" altLang="zh-CN" sz="2000" b="1" dirty="0">
                <a:latin typeface="微软雅黑" pitchFamily="34" charset="-122"/>
                <a:ea typeface="微软雅黑" pitchFamily="34" charset="-122"/>
              </a:rPr>
              <a:t>《</a:t>
            </a:r>
            <a:r>
              <a:rPr lang="zh-CN" altLang="en-US" sz="2000" b="1" dirty="0">
                <a:latin typeface="微软雅黑" pitchFamily="34" charset="-122"/>
                <a:ea typeface="微软雅黑" pitchFamily="34" charset="-122"/>
              </a:rPr>
              <a:t>心脏辅助设备中的机械轴承设计</a:t>
            </a:r>
            <a:r>
              <a:rPr lang="en-US" altLang="zh-CN" sz="2000" b="1" dirty="0">
                <a:latin typeface="微软雅黑" pitchFamily="34" charset="-122"/>
                <a:ea typeface="微软雅黑" pitchFamily="34" charset="-122"/>
              </a:rPr>
              <a:t>》</a:t>
            </a:r>
          </a:p>
          <a:p>
            <a:pPr algn="just"/>
            <a:endParaRPr lang="en-US" altLang="zh-CN" sz="2000" dirty="0">
              <a:latin typeface="微软雅黑" pitchFamily="34" charset="-122"/>
              <a:ea typeface="微软雅黑" pitchFamily="34" charset="-122"/>
            </a:endParaRPr>
          </a:p>
          <a:p>
            <a:pPr algn="just"/>
            <a:r>
              <a:rPr lang="zh-CN" altLang="en-US" dirty="0">
                <a:latin typeface="微软雅黑" pitchFamily="34" charset="-122"/>
                <a:ea typeface="微软雅黑" pitchFamily="34" charset="-122"/>
              </a:rPr>
              <a:t>机械性心脏辅助设备依靠旋转叶轮来</a:t>
            </a:r>
            <a:r>
              <a:rPr lang="zh-CN" altLang="en-US">
                <a:latin typeface="微软雅黑" pitchFamily="34" charset="-122"/>
                <a:ea typeface="微软雅黑" pitchFamily="34" charset="-122"/>
              </a:rPr>
              <a:t>加强</a:t>
            </a:r>
            <a:r>
              <a:rPr lang="zh-CN" altLang="en-US" smtClean="0">
                <a:latin typeface="微软雅黑" pitchFamily="34" charset="-122"/>
                <a:ea typeface="微软雅黑" pitchFamily="34" charset="-122"/>
              </a:rPr>
              <a:t>供血、支撑</a:t>
            </a:r>
            <a:r>
              <a:rPr lang="zh-CN" altLang="en-US" dirty="0">
                <a:latin typeface="微软雅黑" pitchFamily="34" charset="-122"/>
                <a:ea typeface="微软雅黑" pitchFamily="34" charset="-122"/>
              </a:rPr>
              <a:t>这一旋转结构的机械轴承就显得尤为重要。本书为机械轴承的重要设计原则和评价原则提供了</a:t>
            </a:r>
            <a:r>
              <a:rPr lang="zh-CN" altLang="en-US">
                <a:latin typeface="微软雅黑" pitchFamily="34" charset="-122"/>
                <a:ea typeface="微软雅黑" pitchFamily="34" charset="-122"/>
              </a:rPr>
              <a:t>完整</a:t>
            </a:r>
            <a:r>
              <a:rPr lang="zh-CN" altLang="en-US" smtClean="0">
                <a:latin typeface="微软雅黑" pitchFamily="34" charset="-122"/>
                <a:ea typeface="微软雅黑" pitchFamily="34" charset="-122"/>
              </a:rPr>
              <a:t>综述、尤其</a:t>
            </a:r>
            <a:r>
              <a:rPr lang="zh-CN" altLang="en-US" dirty="0">
                <a:latin typeface="微软雅黑" pitchFamily="34" charset="-122"/>
                <a:ea typeface="微软雅黑" pitchFamily="34" charset="-122"/>
              </a:rPr>
              <a:t>注重于第二代和第三代心室辅助器（</a:t>
            </a:r>
            <a:r>
              <a:rPr lang="en-US" altLang="zh-CN" dirty="0">
                <a:latin typeface="微软雅黑" pitchFamily="34" charset="-122"/>
                <a:ea typeface="微软雅黑" pitchFamily="34" charset="-122"/>
              </a:rPr>
              <a:t>VAD</a:t>
            </a:r>
            <a:r>
              <a:rPr lang="zh-CN" altLang="en-US" dirty="0">
                <a:latin typeface="微软雅黑" pitchFamily="34" charset="-122"/>
                <a:ea typeface="微软雅黑" pitchFamily="34" charset="-122"/>
              </a:rPr>
              <a:t>）</a:t>
            </a:r>
            <a:r>
              <a:rPr lang="zh-CN" altLang="en-US" sz="1200" dirty="0">
                <a:latin typeface="微软雅黑" pitchFamily="34" charset="-122"/>
                <a:ea typeface="微软雅黑" pitchFamily="34" charset="-122"/>
              </a:rPr>
              <a:t>。</a:t>
            </a:r>
            <a:endParaRPr lang="zh-CN" altLang="en-US" sz="1600" b="1" dirty="0">
              <a:latin typeface="微软雅黑" pitchFamily="34" charset="-122"/>
              <a:ea typeface="微软雅黑" pitchFamily="34" charset="-122"/>
            </a:endParaRPr>
          </a:p>
        </p:txBody>
      </p:sp>
      <p:pic>
        <p:nvPicPr>
          <p:cNvPr id="131074" name="Picture 2" descr="http://ebooks.asmedigitalcollection.asme.org/data/books/1927/s_cover_860427.jpeg"/>
          <p:cNvPicPr>
            <a:picLocks noChangeAspect="1" noChangeArrowheads="1"/>
          </p:cNvPicPr>
          <p:nvPr/>
        </p:nvPicPr>
        <p:blipFill>
          <a:blip r:embed="rId4" cstate="print"/>
          <a:srcRect b="9091"/>
          <a:stretch>
            <a:fillRect/>
          </a:stretch>
        </p:blipFill>
        <p:spPr bwMode="auto">
          <a:xfrm>
            <a:off x="611560" y="2132856"/>
            <a:ext cx="1584176" cy="2160240"/>
          </a:xfrm>
          <a:prstGeom prst="rect">
            <a:avLst/>
          </a:prstGeom>
          <a:noFill/>
        </p:spPr>
      </p:pic>
      <p:pic>
        <p:nvPicPr>
          <p:cNvPr id="9" name="Picture 2"/>
          <p:cNvPicPr>
            <a:picLocks noChangeAspect="1" noChangeArrowheads="1"/>
          </p:cNvPicPr>
          <p:nvPr/>
        </p:nvPicPr>
        <p:blipFill>
          <a:blip r:embed="rId5" cstate="print"/>
          <a:srcRect/>
          <a:stretch>
            <a:fillRect/>
          </a:stretch>
        </p:blipFill>
        <p:spPr bwMode="auto">
          <a:xfrm>
            <a:off x="7560890" y="908720"/>
            <a:ext cx="971550" cy="600075"/>
          </a:xfrm>
          <a:prstGeom prst="rect">
            <a:avLst/>
          </a:prstGeom>
          <a:noFill/>
          <a:ln w="9525">
            <a:noFill/>
            <a:miter lim="800000"/>
            <a:headEnd/>
            <a:tailEnd/>
          </a:ln>
        </p:spPr>
      </p:pic>
    </p:spTree>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671513" y="987306"/>
            <a:ext cx="8472487"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电子书图书推荐</a:t>
            </a:r>
            <a:r>
              <a:rPr lang="en-US" altLang="zh-CN" sz="3200" dirty="0">
                <a:latin typeface="微软雅黑" pitchFamily="34" charset="-122"/>
                <a:ea typeface="微软雅黑" pitchFamily="34" charset="-122"/>
              </a:rPr>
              <a:t>—</a:t>
            </a:r>
            <a:r>
              <a:rPr lang="zh-CN" altLang="en-US" sz="3200" dirty="0">
                <a:latin typeface="微软雅黑" pitchFamily="34" charset="-122"/>
                <a:ea typeface="微软雅黑" pitchFamily="34" charset="-122"/>
              </a:rPr>
              <a:t>标准应用指导手册</a:t>
            </a:r>
            <a:endParaRPr lang="en-US" altLang="zh-CN" i="1" u="sng" dirty="0">
              <a:solidFill>
                <a:srgbClr val="FF0000"/>
              </a:solidFill>
              <a:latin typeface="微软雅黑" pitchFamily="34" charset="-122"/>
              <a:ea typeface="微软雅黑" pitchFamily="34" charset="-122"/>
            </a:endParaRPr>
          </a:p>
        </p:txBody>
      </p:sp>
      <p:pic>
        <p:nvPicPr>
          <p:cNvPr id="8" name="Picture 2"/>
          <p:cNvPicPr>
            <a:picLocks noChangeAspect="1" noChangeArrowheads="1"/>
          </p:cNvPicPr>
          <p:nvPr/>
        </p:nvPicPr>
        <p:blipFill>
          <a:blip r:embed="rId3"/>
          <a:stretch>
            <a:fillRect/>
          </a:stretch>
        </p:blipFill>
        <p:spPr bwMode="auto">
          <a:xfrm>
            <a:off x="285720" y="2143116"/>
            <a:ext cx="6480000" cy="2184517"/>
          </a:xfrm>
          <a:prstGeom prst="rect">
            <a:avLst/>
          </a:prstGeom>
          <a:noFill/>
          <a:ln w="9525">
            <a:solidFill>
              <a:schemeClr val="accent1"/>
            </a:solidFill>
            <a:miter lim="800000"/>
            <a:headEnd/>
            <a:tailEnd/>
          </a:ln>
        </p:spPr>
      </p:pic>
      <p:pic>
        <p:nvPicPr>
          <p:cNvPr id="9" name="Picture 2"/>
          <p:cNvPicPr>
            <a:picLocks noChangeAspect="1" noChangeArrowheads="1"/>
          </p:cNvPicPr>
          <p:nvPr/>
        </p:nvPicPr>
        <p:blipFill>
          <a:blip r:embed="rId4"/>
          <a:stretch>
            <a:fillRect/>
          </a:stretch>
        </p:blipFill>
        <p:spPr bwMode="auto">
          <a:xfrm>
            <a:off x="1000100" y="3000372"/>
            <a:ext cx="6914299" cy="2000264"/>
          </a:xfrm>
          <a:prstGeom prst="rect">
            <a:avLst/>
          </a:prstGeom>
          <a:noFill/>
          <a:ln w="9525">
            <a:solidFill>
              <a:schemeClr val="accent1"/>
            </a:solidFill>
            <a:miter lim="800000"/>
            <a:headEnd/>
            <a:tailEnd/>
          </a:ln>
        </p:spPr>
      </p:pic>
      <p:pic>
        <p:nvPicPr>
          <p:cNvPr id="10" name="Picture 3"/>
          <p:cNvPicPr>
            <a:picLocks noChangeAspect="1" noChangeArrowheads="1"/>
          </p:cNvPicPr>
          <p:nvPr/>
        </p:nvPicPr>
        <p:blipFill>
          <a:blip r:embed="rId5"/>
          <a:stretch>
            <a:fillRect/>
          </a:stretch>
        </p:blipFill>
        <p:spPr bwMode="auto">
          <a:xfrm>
            <a:off x="2067625" y="4082481"/>
            <a:ext cx="6824135" cy="1989725"/>
          </a:xfrm>
          <a:prstGeom prst="rect">
            <a:avLst/>
          </a:prstGeom>
          <a:noFill/>
          <a:ln w="9525">
            <a:solidFill>
              <a:schemeClr val="accent1"/>
            </a:solidFill>
            <a:miter lim="800000"/>
            <a:headEnd/>
            <a:tailEnd/>
          </a:ln>
        </p:spPr>
      </p:pic>
      <p:sp>
        <p:nvSpPr>
          <p:cNvPr id="12292" name="矩形 9"/>
          <p:cNvSpPr>
            <a:spLocks noChangeArrowheads="1"/>
          </p:cNvSpPr>
          <p:nvPr/>
        </p:nvSpPr>
        <p:spPr bwMode="auto">
          <a:xfrm>
            <a:off x="4071934" y="1785926"/>
            <a:ext cx="4357718" cy="374571"/>
          </a:xfrm>
          <a:prstGeom prst="wedgeRoundRectCallout">
            <a:avLst>
              <a:gd name="adj1" fmla="val -37353"/>
              <a:gd name="adj2" fmla="val 110584"/>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1600" dirty="0">
                <a:latin typeface="Calibri" pitchFamily="34" charset="0"/>
              </a:rPr>
              <a:t> </a:t>
            </a:r>
            <a:r>
              <a:rPr lang="en-US" altLang="zh-CN" sz="1600" b="1" dirty="0">
                <a:latin typeface="Calibri" pitchFamily="34" charset="0"/>
              </a:rPr>
              <a:t>ASME</a:t>
            </a:r>
            <a:r>
              <a:rPr lang="zh-CN" altLang="en-US" sz="1600" b="1" dirty="0">
                <a:latin typeface="Calibri" pitchFamily="34" charset="0"/>
              </a:rPr>
              <a:t>锅炉和压力容器标准参考指南（共三卷）</a:t>
            </a:r>
            <a:endParaRPr lang="en-US" altLang="zh-CN" sz="1600" b="1" dirty="0"/>
          </a:p>
        </p:txBody>
      </p:sp>
      <p:sp>
        <p:nvSpPr>
          <p:cNvPr id="11" name="矩形 9"/>
          <p:cNvSpPr>
            <a:spLocks noChangeArrowheads="1"/>
          </p:cNvSpPr>
          <p:nvPr/>
        </p:nvSpPr>
        <p:spPr bwMode="auto">
          <a:xfrm>
            <a:off x="4143372" y="3571877"/>
            <a:ext cx="3146692" cy="374571"/>
          </a:xfrm>
          <a:prstGeom prst="wedgeRoundRectCallout">
            <a:avLst>
              <a:gd name="adj1" fmla="val -35302"/>
              <a:gd name="adj2" fmla="val -92849"/>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1600" dirty="0">
                <a:latin typeface="Calibri" pitchFamily="34" charset="0"/>
              </a:rPr>
              <a:t> </a:t>
            </a:r>
            <a:r>
              <a:rPr lang="en-US" altLang="zh-CN" sz="1600" b="1" dirty="0">
                <a:latin typeface="Calibri" pitchFamily="34" charset="0"/>
              </a:rPr>
              <a:t>ASME B31.3</a:t>
            </a:r>
            <a:r>
              <a:rPr lang="zh-CN" altLang="en-US" sz="1600" b="1" dirty="0">
                <a:latin typeface="Calibri" pitchFamily="34" charset="0"/>
              </a:rPr>
              <a:t>加工管线标准指南</a:t>
            </a:r>
            <a:endParaRPr lang="en-US" altLang="zh-CN" sz="1600" b="1" dirty="0"/>
          </a:p>
        </p:txBody>
      </p:sp>
      <p:sp>
        <p:nvSpPr>
          <p:cNvPr id="12" name="矩形 9"/>
          <p:cNvSpPr>
            <a:spLocks noChangeArrowheads="1"/>
          </p:cNvSpPr>
          <p:nvPr/>
        </p:nvSpPr>
        <p:spPr bwMode="auto">
          <a:xfrm>
            <a:off x="285720" y="6215082"/>
            <a:ext cx="4968552" cy="374571"/>
          </a:xfrm>
          <a:prstGeom prst="wedgeRoundRectCallout">
            <a:avLst>
              <a:gd name="adj1" fmla="val 40294"/>
              <a:gd name="adj2" fmla="val -406582"/>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1600" dirty="0">
                <a:latin typeface="Calibri" pitchFamily="34" charset="0"/>
              </a:rPr>
              <a:t> </a:t>
            </a:r>
            <a:r>
              <a:rPr lang="en-US" altLang="zh-CN" sz="1600" b="1" dirty="0">
                <a:latin typeface="Calibri" pitchFamily="34" charset="0"/>
              </a:rPr>
              <a:t>ASME</a:t>
            </a:r>
            <a:r>
              <a:rPr lang="zh-CN" altLang="en-US" sz="1600" b="1" dirty="0">
                <a:latin typeface="Calibri" pitchFamily="34" charset="0"/>
              </a:rPr>
              <a:t>标准应用：工厂管道安设和压力容器（共两卷）</a:t>
            </a:r>
            <a:endParaRPr lang="en-US" altLang="zh-CN" sz="1600" b="1" dirty="0"/>
          </a:p>
        </p:txBody>
      </p:sp>
    </p:spTree>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755576" y="2229098"/>
            <a:ext cx="7776864" cy="1917700"/>
          </a:xfrm>
          <a:prstGeom prst="rect">
            <a:avLst/>
          </a:prstGeom>
          <a:noFill/>
          <a:ln w="9525">
            <a:noFill/>
            <a:miter lim="800000"/>
            <a:headEnd/>
            <a:tailEnd/>
          </a:ln>
        </p:spPr>
        <p:txBody>
          <a:bodyPr/>
          <a:lstStyle/>
          <a:p>
            <a:pPr>
              <a:lnSpc>
                <a:spcPct val="150000"/>
              </a:lnSpc>
            </a:pPr>
            <a:r>
              <a:rPr lang="zh-CN" altLang="en-US" sz="2200" dirty="0">
                <a:latin typeface="微软雅黑" pitchFamily="34" charset="-122"/>
                <a:ea typeface="微软雅黑" pitchFamily="34" charset="-122"/>
              </a:rPr>
              <a:t>通过制定专业</a:t>
            </a:r>
            <a:r>
              <a:rPr lang="zh-CN" altLang="en-US" sz="2200" dirty="0" smtClean="0">
                <a:latin typeface="微软雅黑" pitchFamily="34" charset="-122"/>
                <a:ea typeface="微软雅黑" pitchFamily="34" charset="-122"/>
              </a:rPr>
              <a:t>规范、组织</a:t>
            </a:r>
            <a:r>
              <a:rPr lang="zh-CN" altLang="en-US" sz="2200" dirty="0">
                <a:latin typeface="微软雅黑" pitchFamily="34" charset="-122"/>
                <a:ea typeface="微软雅黑" pitchFamily="34" charset="-122"/>
              </a:rPr>
              <a:t>研发</a:t>
            </a:r>
            <a:r>
              <a:rPr lang="zh-CN" altLang="en-US" sz="2200" dirty="0" smtClean="0">
                <a:latin typeface="微软雅黑" pitchFamily="34" charset="-122"/>
                <a:ea typeface="微软雅黑" pitchFamily="34" charset="-122"/>
              </a:rPr>
              <a:t>活动、联系</a:t>
            </a:r>
            <a:r>
              <a:rPr lang="zh-CN" altLang="en-US" sz="2200" dirty="0">
                <a:latin typeface="微软雅黑" pitchFamily="34" charset="-122"/>
                <a:ea typeface="微软雅黑" pitchFamily="34" charset="-122"/>
              </a:rPr>
              <a:t>政府</a:t>
            </a:r>
            <a:r>
              <a:rPr lang="zh-CN" altLang="en-US" sz="2200" dirty="0" smtClean="0">
                <a:latin typeface="微软雅黑" pitchFamily="34" charset="-122"/>
                <a:ea typeface="微软雅黑" pitchFamily="34" charset="-122"/>
              </a:rPr>
              <a:t>机构、召开会议、出版</a:t>
            </a:r>
            <a:r>
              <a:rPr lang="zh-CN" altLang="en-US" sz="2200" dirty="0">
                <a:latin typeface="微软雅黑" pitchFamily="34" charset="-122"/>
                <a:ea typeface="微软雅黑" pitchFamily="34" charset="-122"/>
              </a:rPr>
              <a:t>书刊以及持续的教育</a:t>
            </a:r>
            <a:r>
              <a:rPr lang="zh-CN" altLang="en-US" sz="2200" dirty="0" smtClean="0">
                <a:latin typeface="微软雅黑" pitchFamily="34" charset="-122"/>
                <a:ea typeface="微软雅黑" pitchFamily="34" charset="-122"/>
              </a:rPr>
              <a:t>训练，来</a:t>
            </a:r>
            <a:r>
              <a:rPr lang="zh-CN" altLang="en-US" sz="2200" dirty="0">
                <a:latin typeface="微软雅黑" pitchFamily="34" charset="-122"/>
                <a:ea typeface="微软雅黑" pitchFamily="34" charset="-122"/>
              </a:rPr>
              <a:t>促进全球跨学科工程学的</a:t>
            </a:r>
            <a:r>
              <a:rPr lang="zh-CN" altLang="en-US" sz="2200" dirty="0" smtClean="0">
                <a:latin typeface="微软雅黑" pitchFamily="34" charset="-122"/>
                <a:ea typeface="微软雅黑" pitchFamily="34" charset="-122"/>
              </a:rPr>
              <a:t>技术水平、学科</a:t>
            </a:r>
            <a:r>
              <a:rPr lang="zh-CN" altLang="en-US" sz="2200" dirty="0">
                <a:latin typeface="微软雅黑" pitchFamily="34" charset="-122"/>
                <a:ea typeface="微软雅黑" pitchFamily="34" charset="-122"/>
              </a:rPr>
              <a:t>研究和行业运作。</a:t>
            </a:r>
            <a:endParaRPr lang="zh-CN" altLang="en-US" sz="2800" dirty="0">
              <a:latin typeface="微软雅黑" pitchFamily="34" charset="-122"/>
              <a:ea typeface="微软雅黑" pitchFamily="34" charset="-122"/>
            </a:endParaRPr>
          </a:p>
          <a:p>
            <a:pPr>
              <a:lnSpc>
                <a:spcPct val="150000"/>
              </a:lnSpc>
            </a:pPr>
            <a:endParaRPr lang="zh-CN" altLang="en-US" sz="2800" dirty="0">
              <a:latin typeface="微软雅黑" pitchFamily="34" charset="-122"/>
              <a:ea typeface="微软雅黑" pitchFamily="34" charset="-122"/>
            </a:endParaRPr>
          </a:p>
        </p:txBody>
      </p:sp>
      <p:sp>
        <p:nvSpPr>
          <p:cNvPr id="8195" name="Title 1"/>
          <p:cNvSpPr txBox="1">
            <a:spLocks/>
          </p:cNvSpPr>
          <p:nvPr/>
        </p:nvSpPr>
        <p:spPr bwMode="auto">
          <a:xfrm>
            <a:off x="671513" y="1217861"/>
            <a:ext cx="7908925" cy="965200"/>
          </a:xfrm>
          <a:prstGeom prst="rect">
            <a:avLst/>
          </a:prstGeom>
          <a:noFill/>
          <a:ln w="9525">
            <a:noFill/>
            <a:miter lim="800000"/>
            <a:headEnd/>
            <a:tailEnd/>
          </a:ln>
        </p:spPr>
        <p:txBody>
          <a:bodyPr anchor="ctr"/>
          <a:lstStyle/>
          <a:p>
            <a:r>
              <a:rPr lang="en-US" altLang="zh-CN" sz="4400" dirty="0">
                <a:latin typeface="微软雅黑" pitchFamily="34" charset="-122"/>
                <a:ea typeface="微软雅黑" pitchFamily="34" charset="-122"/>
              </a:rPr>
              <a:t>ASME </a:t>
            </a:r>
            <a:r>
              <a:rPr lang="zh-CN" altLang="en-US" sz="4400" dirty="0">
                <a:latin typeface="微软雅黑" pitchFamily="34" charset="-122"/>
                <a:ea typeface="微软雅黑" pitchFamily="34" charset="-122"/>
              </a:rPr>
              <a:t>宗旨</a:t>
            </a:r>
            <a:endParaRPr lang="en-US" altLang="zh-CN" sz="4400" dirty="0">
              <a:latin typeface="微软雅黑" pitchFamily="34" charset="-122"/>
              <a:ea typeface="微软雅黑" pitchFamily="34"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3133990389"/>
              </p:ext>
            </p:extLst>
          </p:nvPr>
        </p:nvGraphicFramePr>
        <p:xfrm>
          <a:off x="899592" y="4146798"/>
          <a:ext cx="7921625" cy="2159001"/>
        </p:xfrm>
        <a:graphic>
          <a:graphicData uri="http://schemas.openxmlformats.org/drawingml/2006/table">
            <a:tbl>
              <a:tblPr/>
              <a:tblGrid>
                <a:gridCol w="2736850">
                  <a:extLst>
                    <a:ext uri="{9D8B030D-6E8A-4147-A177-3AD203B41FA5}">
                      <a16:colId xmlns:a16="http://schemas.microsoft.com/office/drawing/2014/main" val="20000"/>
                    </a:ext>
                  </a:extLst>
                </a:gridCol>
                <a:gridCol w="5184775">
                  <a:extLst>
                    <a:ext uri="{9D8B030D-6E8A-4147-A177-3AD203B41FA5}">
                      <a16:colId xmlns:a16="http://schemas.microsoft.com/office/drawing/2014/main" val="20001"/>
                    </a:ext>
                  </a:extLst>
                </a:gridCol>
              </a:tblGrid>
              <a:tr h="458788">
                <a:tc>
                  <a:txBody>
                    <a:bodyPr/>
                    <a:lstStyle/>
                    <a:p>
                      <a:pPr marL="287338" marR="0" lvl="0" indent="0" algn="just" defTabSz="914400" rtl="0" eaLnBrk="1" fontAlgn="base" latinLnBrk="0" hangingPunct="1">
                        <a:lnSpc>
                          <a:spcPct val="100000"/>
                        </a:lnSpc>
                        <a:spcBef>
                          <a:spcPct val="0"/>
                        </a:spcBef>
                        <a:spcAft>
                          <a:spcPct val="0"/>
                        </a:spcAft>
                        <a:buClrTx/>
                        <a:buSzTx/>
                        <a:buFontTx/>
                        <a:buNone/>
                        <a:tabLst/>
                      </a:pPr>
                      <a:r>
                        <a:rPr kumimoji="0" lang="zh-CN" sz="1400" b="1" i="0" u="none" strike="noStrike" cap="none" normalizeH="0" baseline="0" dirty="0">
                          <a:ln>
                            <a:noFill/>
                          </a:ln>
                          <a:solidFill>
                            <a:srgbClr val="0F243E"/>
                          </a:solidFill>
                          <a:effectLst/>
                          <a:latin typeface="Times New Roman" pitchFamily="18" charset="0"/>
                          <a:ea typeface="微软雅黑" pitchFamily="34" charset="-122"/>
                          <a:cs typeface="MicrosoftYaHei-Bold"/>
                        </a:rPr>
                        <a:t>基本信息</a:t>
                      </a:r>
                      <a:endParaRPr kumimoji="0" lang="zh-CN" sz="1400" b="0" i="0" u="none" strike="noStrike" cap="none" normalizeH="0" baseline="0" dirty="0">
                        <a:ln>
                          <a:noFill/>
                        </a:ln>
                        <a:solidFill>
                          <a:schemeClr val="tx1"/>
                        </a:solidFill>
                        <a:effectLst/>
                        <a:latin typeface="Times New Roman" pitchFamily="18" charset="0"/>
                        <a:ea typeface="微软雅黑" pitchFamily="34" charset="-122"/>
                        <a:cs typeface="Times New Roman" pitchFamily="18" charset="0"/>
                      </a:endParaRPr>
                    </a:p>
                  </a:txBody>
                  <a:tcPr marL="63623" marR="63623" marT="0" marB="0" anchor="ctr" horzOverflow="overflow">
                    <a:lnL w="19050" cap="flat" cmpd="sng" algn="ctr">
                      <a:solidFill>
                        <a:srgbClr val="0F243E"/>
                      </a:solidFill>
                      <a:prstDash val="solid"/>
                      <a:round/>
                      <a:headEnd type="none" w="med" len="med"/>
                      <a:tailEnd type="none" w="med" len="med"/>
                    </a:lnL>
                    <a:lnR w="19050" cap="flat" cmpd="sng" algn="ctr">
                      <a:solidFill>
                        <a:srgbClr val="0F243E"/>
                      </a:solidFill>
                      <a:prstDash val="solid"/>
                      <a:round/>
                      <a:headEnd type="none" w="med" len="med"/>
                      <a:tailEnd type="none" w="med" len="med"/>
                    </a:lnR>
                    <a:lnT w="19050" cap="flat" cmpd="sng" algn="ctr">
                      <a:solidFill>
                        <a:srgbClr val="0F243E"/>
                      </a:solidFill>
                      <a:prstDash val="solid"/>
                      <a:round/>
                      <a:headEnd type="none" w="med" len="med"/>
                      <a:tailEnd type="none" w="med" len="med"/>
                    </a:lnT>
                    <a:lnB w="19050" cap="flat" cmpd="sng" algn="ctr">
                      <a:solidFill>
                        <a:srgbClr val="0F243E"/>
                      </a:solidFill>
                      <a:prstDash val="solid"/>
                      <a:round/>
                      <a:headEnd type="none" w="med" len="med"/>
                      <a:tailEnd type="none" w="med" len="med"/>
                    </a:lnB>
                    <a:lnTlToBr>
                      <a:noFill/>
                    </a:lnTlToBr>
                    <a:lnBlToTr>
                      <a:noFill/>
                    </a:lnBlToTr>
                    <a:noFill/>
                  </a:tcPr>
                </a:tc>
                <a:tc>
                  <a:txBody>
                    <a:bodyPr/>
                    <a:lstStyle/>
                    <a:p>
                      <a:pPr marL="287338" marR="0" lvl="0" indent="0" algn="just" defTabSz="914400" rtl="0" eaLnBrk="1" fontAlgn="base" latinLnBrk="0" hangingPunct="1">
                        <a:lnSpc>
                          <a:spcPct val="100000"/>
                        </a:lnSpc>
                        <a:spcBef>
                          <a:spcPct val="0"/>
                        </a:spcBef>
                        <a:spcAft>
                          <a:spcPct val="0"/>
                        </a:spcAft>
                        <a:buClrTx/>
                        <a:buSzTx/>
                        <a:buFontTx/>
                        <a:buNone/>
                        <a:tabLst/>
                      </a:pPr>
                      <a:r>
                        <a:rPr kumimoji="0" lang="zh-CN" sz="1400" b="1" i="0" u="none" strike="noStrike" cap="none" normalizeH="0" baseline="0" dirty="0">
                          <a:ln>
                            <a:noFill/>
                          </a:ln>
                          <a:solidFill>
                            <a:srgbClr val="0F243E"/>
                          </a:solidFill>
                          <a:effectLst/>
                          <a:latin typeface="Times New Roman" pitchFamily="18" charset="0"/>
                          <a:ea typeface="微软雅黑" pitchFamily="34" charset="-122"/>
                          <a:cs typeface="MicrosoftYaHei-Bold"/>
                        </a:rPr>
                        <a:t>研究</a:t>
                      </a:r>
                      <a:r>
                        <a:rPr kumimoji="0" lang="zh-CN" altLang="en-US" sz="1400" b="1" i="0" u="none" strike="noStrike" cap="none" normalizeH="0" baseline="0" dirty="0">
                          <a:ln>
                            <a:noFill/>
                          </a:ln>
                          <a:solidFill>
                            <a:srgbClr val="0F243E"/>
                          </a:solidFill>
                          <a:effectLst/>
                          <a:latin typeface="Times New Roman" pitchFamily="18" charset="0"/>
                          <a:ea typeface="微软雅黑" pitchFamily="34" charset="-122"/>
                          <a:cs typeface="MicrosoftYaHei-Bold"/>
                        </a:rPr>
                        <a:t>活动</a:t>
                      </a:r>
                      <a:endParaRPr kumimoji="0" lang="zh-CN" sz="1400" b="0" i="0" u="none" strike="noStrike" cap="none" normalizeH="0" baseline="0" dirty="0">
                        <a:ln>
                          <a:noFill/>
                        </a:ln>
                        <a:solidFill>
                          <a:schemeClr val="tx1"/>
                        </a:solidFill>
                        <a:effectLst/>
                        <a:latin typeface="Times New Roman" pitchFamily="18" charset="0"/>
                        <a:ea typeface="微软雅黑" pitchFamily="34" charset="-122"/>
                        <a:cs typeface="Times New Roman" pitchFamily="18" charset="0"/>
                      </a:endParaRPr>
                    </a:p>
                  </a:txBody>
                  <a:tcPr marL="63623" marR="63623" marT="0" marB="0" anchor="ctr" horzOverflow="overflow">
                    <a:lnL w="19050" cap="flat" cmpd="sng" algn="ctr">
                      <a:solidFill>
                        <a:srgbClr val="0F243E"/>
                      </a:solidFill>
                      <a:prstDash val="solid"/>
                      <a:round/>
                      <a:headEnd type="none" w="med" len="med"/>
                      <a:tailEnd type="none" w="med" len="med"/>
                    </a:lnL>
                    <a:lnR w="19050" cap="flat" cmpd="sng" algn="ctr">
                      <a:solidFill>
                        <a:srgbClr val="0F243E"/>
                      </a:solidFill>
                      <a:prstDash val="solid"/>
                      <a:round/>
                      <a:headEnd type="none" w="med" len="med"/>
                      <a:tailEnd type="none" w="med" len="med"/>
                    </a:lnR>
                    <a:lnT w="19050" cap="flat" cmpd="sng" algn="ctr">
                      <a:solidFill>
                        <a:srgbClr val="0F243E"/>
                      </a:solidFill>
                      <a:prstDash val="solid"/>
                      <a:round/>
                      <a:headEnd type="none" w="med" len="med"/>
                      <a:tailEnd type="none" w="med" len="med"/>
                    </a:lnT>
                    <a:lnB w="19050" cap="flat" cmpd="sng" algn="ctr">
                      <a:solidFill>
                        <a:srgbClr val="0F243E"/>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00213">
                <a:tc>
                  <a:txBody>
                    <a:bodyPr/>
                    <a:lstStyle/>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sz="1400" b="0" i="0" u="none" strike="noStrike" cap="none" normalizeH="0" baseline="0" dirty="0">
                          <a:ln>
                            <a:noFill/>
                          </a:ln>
                          <a:solidFill>
                            <a:srgbClr val="000000"/>
                          </a:solidFill>
                          <a:effectLst/>
                          <a:latin typeface="微软雅黑" pitchFamily="34" charset="-122"/>
                          <a:ea typeface="微软雅黑" pitchFamily="34" charset="-122"/>
                          <a:cs typeface="MicrosoftYaHei-Bold"/>
                        </a:rPr>
                        <a:t>成立年份</a:t>
                      </a:r>
                      <a:r>
                        <a:rPr kumimoji="0" lang="zh-CN" altLang="en-US" sz="1400" b="0" i="0" u="none" strike="noStrike" cap="none" normalizeH="0" baseline="0" dirty="0">
                          <a:ln>
                            <a:noFill/>
                          </a:ln>
                          <a:solidFill>
                            <a:srgbClr val="000000"/>
                          </a:solidFill>
                          <a:effectLst/>
                          <a:latin typeface="微软雅黑" pitchFamily="34" charset="-122"/>
                          <a:ea typeface="微软雅黑" pitchFamily="34" charset="-122"/>
                          <a:cs typeface="MicrosoftYaHei-Bold"/>
                        </a:rPr>
                        <a:t>：</a:t>
                      </a:r>
                      <a:r>
                        <a:rPr kumimoji="0" lang="en-US" altLang="zh-CN" sz="1400" b="1" i="0" u="none" strike="noStrike" cap="none" normalizeH="0" baseline="0" dirty="0">
                          <a:ln>
                            <a:noFill/>
                          </a:ln>
                          <a:solidFill>
                            <a:srgbClr val="000000"/>
                          </a:solidFill>
                          <a:effectLst/>
                          <a:latin typeface="微软雅黑" pitchFamily="34" charset="-122"/>
                          <a:ea typeface="微软雅黑" pitchFamily="34" charset="-122"/>
                          <a:cs typeface="MicrosoftYaHei-Bold"/>
                        </a:rPr>
                        <a:t>1880 </a:t>
                      </a:r>
                      <a:r>
                        <a:rPr kumimoji="0" lang="zh-CN" sz="1400" b="1" i="0" u="none" strike="noStrike" cap="none" normalizeH="0" baseline="0" dirty="0">
                          <a:ln>
                            <a:noFill/>
                          </a:ln>
                          <a:solidFill>
                            <a:srgbClr val="000000"/>
                          </a:solidFill>
                          <a:effectLst/>
                          <a:latin typeface="微软雅黑" pitchFamily="34" charset="-122"/>
                          <a:ea typeface="微软雅黑" pitchFamily="34" charset="-122"/>
                          <a:cs typeface="MicrosoftYaHei-Bold"/>
                        </a:rPr>
                        <a:t>年</a:t>
                      </a:r>
                      <a:endParaRPr kumimoji="0" lang="zh-CN" sz="1400" b="0" i="0" u="none" strike="noStrike" cap="none" normalizeH="0" baseline="0" dirty="0">
                        <a:ln>
                          <a:noFill/>
                        </a:ln>
                        <a:solidFill>
                          <a:schemeClr val="tx1"/>
                        </a:solidFill>
                        <a:effectLst/>
                        <a:latin typeface="微软雅黑" pitchFamily="34" charset="-122"/>
                        <a:ea typeface="微软雅黑" pitchFamily="34" charset="-122"/>
                        <a:cs typeface="Times New Roman" pitchFamily="18" charset="0"/>
                      </a:endParaRP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sz="1400" b="0" i="0" u="none" strike="noStrike" cap="none" normalizeH="0" baseline="0" dirty="0">
                          <a:ln>
                            <a:noFill/>
                          </a:ln>
                          <a:solidFill>
                            <a:srgbClr val="000000"/>
                          </a:solidFill>
                          <a:effectLst/>
                          <a:latin typeface="微软雅黑" pitchFamily="34" charset="-122"/>
                          <a:ea typeface="微软雅黑" pitchFamily="34" charset="-122"/>
                          <a:cs typeface="MicrosoftYaHei-Bold"/>
                        </a:rPr>
                        <a:t>会员人数</a:t>
                      </a:r>
                      <a:r>
                        <a:rPr kumimoji="0" lang="zh-CN" altLang="en-US" sz="1400" b="0" i="0" u="none" strike="noStrike" cap="none" normalizeH="0" baseline="0" dirty="0">
                          <a:ln>
                            <a:noFill/>
                          </a:ln>
                          <a:solidFill>
                            <a:srgbClr val="000000"/>
                          </a:solidFill>
                          <a:effectLst/>
                          <a:latin typeface="微软雅黑" pitchFamily="34" charset="-122"/>
                          <a:ea typeface="微软雅黑" pitchFamily="34" charset="-122"/>
                          <a:cs typeface="MicrosoftYaHei-Bold"/>
                        </a:rPr>
                        <a:t>：</a:t>
                      </a:r>
                      <a:r>
                        <a:rPr kumimoji="0" lang="en-US" altLang="zh-CN" sz="1400" b="1" i="0" u="none" strike="noStrike" cap="none" normalizeH="0" baseline="0" dirty="0">
                          <a:ln>
                            <a:noFill/>
                          </a:ln>
                          <a:solidFill>
                            <a:srgbClr val="000000"/>
                          </a:solidFill>
                          <a:effectLst/>
                          <a:latin typeface="微软雅黑" pitchFamily="34" charset="-122"/>
                          <a:ea typeface="微软雅黑" pitchFamily="34" charset="-122"/>
                          <a:cs typeface="MicrosoftYaHei-Bold"/>
                        </a:rPr>
                        <a:t>130,000+</a:t>
                      </a:r>
                      <a:endParaRPr kumimoji="0" lang="zh-CN" altLang="zh-CN" sz="1400" b="0" i="0" u="none" strike="noStrike" cap="none" normalizeH="0" baseline="0" dirty="0">
                        <a:ln>
                          <a:noFill/>
                        </a:ln>
                        <a:solidFill>
                          <a:schemeClr val="tx1"/>
                        </a:solidFill>
                        <a:effectLst/>
                        <a:latin typeface="微软雅黑" pitchFamily="34" charset="-122"/>
                        <a:ea typeface="微软雅黑" pitchFamily="34" charset="-122"/>
                        <a:cs typeface="Times New Roman" pitchFamily="18" charset="0"/>
                      </a:endParaRP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sz="1400" b="0" i="0" u="none" strike="noStrike" cap="none" normalizeH="0" baseline="0" dirty="0">
                          <a:ln>
                            <a:noFill/>
                          </a:ln>
                          <a:solidFill>
                            <a:srgbClr val="000000"/>
                          </a:solidFill>
                          <a:effectLst/>
                          <a:latin typeface="微软雅黑" pitchFamily="34" charset="-122"/>
                          <a:ea typeface="微软雅黑" pitchFamily="34" charset="-122"/>
                          <a:cs typeface="MicrosoftYaHei-Bold"/>
                        </a:rPr>
                        <a:t>遍布国家</a:t>
                      </a:r>
                      <a:r>
                        <a:rPr kumimoji="0" lang="zh-CN" altLang="en-US" sz="1400" b="0" i="0" u="none" strike="noStrike" cap="none" normalizeH="0" baseline="0" dirty="0">
                          <a:ln>
                            <a:noFill/>
                          </a:ln>
                          <a:solidFill>
                            <a:srgbClr val="000000"/>
                          </a:solidFill>
                          <a:effectLst/>
                          <a:latin typeface="微软雅黑" pitchFamily="34" charset="-122"/>
                          <a:ea typeface="微软雅黑" pitchFamily="34" charset="-122"/>
                          <a:cs typeface="MicrosoftYaHei-Bold"/>
                        </a:rPr>
                        <a:t>：</a:t>
                      </a:r>
                      <a:r>
                        <a:rPr kumimoji="0" lang="en-US" altLang="zh-CN" sz="1400" b="1" i="0" u="none" strike="noStrike" cap="none" normalizeH="0" baseline="0" dirty="0">
                          <a:ln>
                            <a:noFill/>
                          </a:ln>
                          <a:solidFill>
                            <a:srgbClr val="000000"/>
                          </a:solidFill>
                          <a:effectLst/>
                          <a:latin typeface="微软雅黑" pitchFamily="34" charset="-122"/>
                          <a:ea typeface="微软雅黑" pitchFamily="34" charset="-122"/>
                          <a:cs typeface="MicrosoftYaHei-Bold"/>
                        </a:rPr>
                        <a:t>150+</a:t>
                      </a:r>
                      <a:endParaRPr kumimoji="0" lang="zh-CN" altLang="zh-CN" sz="1400" b="0" i="0" u="none" strike="noStrike" cap="none" normalizeH="0" baseline="0" dirty="0">
                        <a:ln>
                          <a:noFill/>
                        </a:ln>
                        <a:solidFill>
                          <a:schemeClr val="tx1"/>
                        </a:solidFill>
                        <a:effectLst/>
                        <a:latin typeface="微软雅黑" pitchFamily="34" charset="-122"/>
                        <a:ea typeface="微软雅黑" pitchFamily="34" charset="-122"/>
                        <a:cs typeface="Times New Roman" pitchFamily="18" charset="0"/>
                      </a:endParaRPr>
                    </a:p>
                  </a:txBody>
                  <a:tcPr marL="63623" marR="63623" marT="0" marB="0" horzOverflow="overflow">
                    <a:lnL>
                      <a:noFill/>
                    </a:lnL>
                    <a:lnR>
                      <a:noFill/>
                    </a:lnR>
                    <a:lnT w="19050" cap="flat" cmpd="sng" algn="ctr">
                      <a:solidFill>
                        <a:srgbClr val="0F243E"/>
                      </a:solidFill>
                      <a:prstDash val="solid"/>
                      <a:round/>
                      <a:headEnd type="none" w="med" len="med"/>
                      <a:tailEnd type="none" w="med" len="med"/>
                    </a:lnT>
                    <a:lnB>
                      <a:noFill/>
                    </a:lnB>
                    <a:lnTlToBr>
                      <a:noFill/>
                    </a:lnTlToBr>
                    <a:lnBlToTr>
                      <a:noFill/>
                    </a:lnBlToTr>
                    <a:noFill/>
                  </a:tcPr>
                </a:tc>
                <a:tc>
                  <a:txBody>
                    <a:bodyPr/>
                    <a:lstStyle/>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sz="1400" b="0" i="0" u="none" strike="noStrike" cap="none" normalizeH="0" baseline="0" dirty="0">
                          <a:ln>
                            <a:noFill/>
                          </a:ln>
                          <a:solidFill>
                            <a:srgbClr val="000000"/>
                          </a:solidFill>
                          <a:effectLst/>
                          <a:latin typeface="微软雅黑" pitchFamily="34" charset="-122"/>
                          <a:ea typeface="微软雅黑" pitchFamily="34" charset="-122"/>
                          <a:cs typeface="MicrosoftYaHei-Bold"/>
                        </a:rPr>
                        <a:t>下属研究所</a:t>
                      </a:r>
                      <a:r>
                        <a:rPr kumimoji="0" lang="zh-CN" altLang="en-US" sz="1400" b="0" i="0" u="none" strike="noStrike" cap="none" normalizeH="0" baseline="0" dirty="0">
                          <a:ln>
                            <a:noFill/>
                          </a:ln>
                          <a:solidFill>
                            <a:srgbClr val="000000"/>
                          </a:solidFill>
                          <a:effectLst/>
                          <a:latin typeface="微软雅黑" pitchFamily="34" charset="-122"/>
                          <a:ea typeface="微软雅黑" pitchFamily="34" charset="-122"/>
                          <a:cs typeface="MicrosoftYaHei-Bold"/>
                        </a:rPr>
                        <a:t>：</a:t>
                      </a:r>
                      <a:r>
                        <a:rPr kumimoji="0" lang="zh-CN" sz="1400" b="1" i="0" u="none" strike="noStrike" cap="none" normalizeH="0" baseline="0" dirty="0">
                          <a:ln>
                            <a:noFill/>
                          </a:ln>
                          <a:solidFill>
                            <a:srgbClr val="000000"/>
                          </a:solidFill>
                          <a:effectLst/>
                          <a:latin typeface="微软雅黑" pitchFamily="34" charset="-122"/>
                          <a:ea typeface="微软雅黑" pitchFamily="34" charset="-122"/>
                          <a:cs typeface="MicrosoftYaHei-Bold"/>
                        </a:rPr>
                        <a:t>国际燃气</a:t>
                      </a:r>
                      <a:r>
                        <a:rPr kumimoji="0" lang="zh-CN" sz="1400" b="1" i="0" u="none" strike="noStrike" cap="none" normalizeH="0" baseline="0">
                          <a:ln>
                            <a:noFill/>
                          </a:ln>
                          <a:solidFill>
                            <a:srgbClr val="000000"/>
                          </a:solidFill>
                          <a:effectLst/>
                          <a:latin typeface="微软雅黑" pitchFamily="34" charset="-122"/>
                          <a:ea typeface="微软雅黑" pitchFamily="34" charset="-122"/>
                          <a:cs typeface="MicrosoftYaHei-Bold"/>
                        </a:rPr>
                        <a:t>涡轮</a:t>
                      </a:r>
                      <a:r>
                        <a:rPr kumimoji="0" lang="zh-CN" sz="1400" b="1" i="0" u="none" strike="noStrike" cap="none" normalizeH="0" baseline="0" smtClean="0">
                          <a:ln>
                            <a:noFill/>
                          </a:ln>
                          <a:solidFill>
                            <a:srgbClr val="000000"/>
                          </a:solidFill>
                          <a:effectLst/>
                          <a:latin typeface="微软雅黑" pitchFamily="34" charset="-122"/>
                          <a:ea typeface="微软雅黑" pitchFamily="34" charset="-122"/>
                          <a:cs typeface="MicrosoftYaHei-Bold"/>
                        </a:rPr>
                        <a:t>研究所、国际</a:t>
                      </a:r>
                      <a:r>
                        <a:rPr kumimoji="0" lang="zh-CN" sz="1400" b="1" i="0" u="none" strike="noStrike" cap="none" normalizeH="0" baseline="0" dirty="0">
                          <a:ln>
                            <a:noFill/>
                          </a:ln>
                          <a:solidFill>
                            <a:srgbClr val="000000"/>
                          </a:solidFill>
                          <a:effectLst/>
                          <a:latin typeface="微软雅黑" pitchFamily="34" charset="-122"/>
                          <a:ea typeface="微软雅黑" pitchFamily="34" charset="-122"/>
                          <a:cs typeface="MicrosoftYaHei-Bold"/>
                        </a:rPr>
                        <a:t>石油技术研究所</a:t>
                      </a:r>
                      <a:endParaRPr kumimoji="0" lang="zh-CN" sz="1400" b="0" i="0" u="none" strike="noStrike" cap="none" normalizeH="0" baseline="0" dirty="0">
                        <a:ln>
                          <a:noFill/>
                        </a:ln>
                        <a:solidFill>
                          <a:schemeClr val="tx1"/>
                        </a:solidFill>
                        <a:effectLst/>
                        <a:latin typeface="微软雅黑" pitchFamily="34" charset="-122"/>
                        <a:ea typeface="微软雅黑" pitchFamily="34" charset="-122"/>
                        <a:cs typeface="Times New Roman" pitchFamily="18" charset="0"/>
                      </a:endParaRP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altLang="en-US" sz="1400" b="0" i="0" u="none" strike="noStrike" cap="none" normalizeH="0" baseline="0" dirty="0">
                          <a:ln>
                            <a:noFill/>
                          </a:ln>
                          <a:solidFill>
                            <a:srgbClr val="000000"/>
                          </a:solidFill>
                          <a:effectLst/>
                          <a:latin typeface="微软雅黑" pitchFamily="34" charset="-122"/>
                          <a:ea typeface="微软雅黑" pitchFamily="34" charset="-122"/>
                          <a:cs typeface="MicrosoftYaHei-Bold"/>
                        </a:rPr>
                        <a:t>学术</a:t>
                      </a:r>
                      <a:r>
                        <a:rPr kumimoji="0" lang="zh-CN" sz="1400" b="0" i="0" u="none" strike="noStrike" cap="none" normalizeH="0" baseline="0" dirty="0">
                          <a:ln>
                            <a:noFill/>
                          </a:ln>
                          <a:solidFill>
                            <a:srgbClr val="000000"/>
                          </a:solidFill>
                          <a:effectLst/>
                          <a:latin typeface="微软雅黑" pitchFamily="34" charset="-122"/>
                          <a:ea typeface="微软雅黑" pitchFamily="34" charset="-122"/>
                          <a:cs typeface="MicrosoftYaHei-Bold"/>
                        </a:rPr>
                        <a:t>会议</a:t>
                      </a:r>
                      <a:r>
                        <a:rPr kumimoji="0" lang="zh-CN" altLang="en-US" sz="1400" b="0" i="0" u="none" strike="noStrike" cap="none" normalizeH="0" baseline="0" dirty="0">
                          <a:ln>
                            <a:noFill/>
                          </a:ln>
                          <a:solidFill>
                            <a:srgbClr val="000000"/>
                          </a:solidFill>
                          <a:effectLst/>
                          <a:latin typeface="微软雅黑" pitchFamily="34" charset="-122"/>
                          <a:ea typeface="微软雅黑" pitchFamily="34" charset="-122"/>
                          <a:cs typeface="MicrosoftYaHei-Bold"/>
                        </a:rPr>
                        <a:t>：</a:t>
                      </a:r>
                      <a:r>
                        <a:rPr kumimoji="0" lang="zh-CN" altLang="en-US" sz="1400" b="1" i="0" u="none" strike="noStrike" cap="none" normalizeH="0" baseline="0" dirty="0">
                          <a:ln>
                            <a:noFill/>
                          </a:ln>
                          <a:solidFill>
                            <a:srgbClr val="000000"/>
                          </a:solidFill>
                          <a:effectLst/>
                          <a:latin typeface="微软雅黑" pitchFamily="34" charset="-122"/>
                          <a:ea typeface="微软雅黑" pitchFamily="34" charset="-122"/>
                          <a:cs typeface="MicrosoftYaHei-Bold"/>
                        </a:rPr>
                        <a:t>约</a:t>
                      </a:r>
                      <a:r>
                        <a:rPr kumimoji="0" lang="en-US" altLang="zh-CN" sz="1400" b="1" i="0" u="none" strike="noStrike" cap="none" normalizeH="0" baseline="0" dirty="0">
                          <a:ln>
                            <a:noFill/>
                          </a:ln>
                          <a:solidFill>
                            <a:srgbClr val="000000"/>
                          </a:solidFill>
                          <a:effectLst/>
                          <a:latin typeface="微软雅黑" pitchFamily="34" charset="-122"/>
                          <a:ea typeface="微软雅黑" pitchFamily="34" charset="-122"/>
                          <a:cs typeface="MicrosoftYaHei-Bold"/>
                        </a:rPr>
                        <a:t>40</a:t>
                      </a:r>
                      <a:r>
                        <a:rPr kumimoji="0" lang="zh-CN" sz="1400" b="1" i="0" u="none" strike="noStrike" cap="none" normalizeH="0" baseline="0" dirty="0">
                          <a:ln>
                            <a:noFill/>
                          </a:ln>
                          <a:solidFill>
                            <a:srgbClr val="000000"/>
                          </a:solidFill>
                          <a:effectLst/>
                          <a:latin typeface="微软雅黑" pitchFamily="34" charset="-122"/>
                          <a:ea typeface="微软雅黑" pitchFamily="34" charset="-122"/>
                          <a:cs typeface="MicrosoftYaHei-Bold"/>
                        </a:rPr>
                        <a:t>场</a:t>
                      </a:r>
                      <a:r>
                        <a:rPr kumimoji="0" lang="en-US" altLang="zh-CN" sz="1400" b="1" i="0" u="none" strike="noStrike" cap="none" normalizeH="0" baseline="0" dirty="0">
                          <a:ln>
                            <a:noFill/>
                          </a:ln>
                          <a:solidFill>
                            <a:srgbClr val="000000"/>
                          </a:solidFill>
                          <a:effectLst/>
                          <a:latin typeface="微软雅黑" pitchFamily="34" charset="-122"/>
                          <a:ea typeface="微软雅黑" pitchFamily="34" charset="-122"/>
                          <a:cs typeface="MicrosoftYaHei-Bold"/>
                        </a:rPr>
                        <a:t>/</a:t>
                      </a:r>
                      <a:r>
                        <a:rPr kumimoji="0" lang="zh-CN" altLang="en-US" sz="1400" b="1" i="0" u="none" strike="noStrike" cap="none" normalizeH="0" baseline="0" dirty="0">
                          <a:ln>
                            <a:noFill/>
                          </a:ln>
                          <a:solidFill>
                            <a:srgbClr val="000000"/>
                          </a:solidFill>
                          <a:effectLst/>
                          <a:latin typeface="微软雅黑" pitchFamily="34" charset="-122"/>
                          <a:ea typeface="微软雅黑" pitchFamily="34" charset="-122"/>
                          <a:cs typeface="MicrosoftYaHei-Bold"/>
                        </a:rPr>
                        <a:t>年</a:t>
                      </a:r>
                      <a:endParaRPr kumimoji="0" lang="en-US" altLang="zh-CN" sz="1400" b="1" i="0" u="none" strike="noStrike" cap="none" normalizeH="0" baseline="0" dirty="0">
                        <a:ln>
                          <a:noFill/>
                        </a:ln>
                        <a:solidFill>
                          <a:srgbClr val="000000"/>
                        </a:solidFill>
                        <a:effectLst/>
                        <a:latin typeface="微软雅黑" pitchFamily="34" charset="-122"/>
                        <a:ea typeface="微软雅黑" pitchFamily="34" charset="-122"/>
                        <a:cs typeface="MicrosoftYaHei-Bold"/>
                      </a:endParaRP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altLang="zh-CN" sz="1400" b="0" i="0" u="none" strike="noStrike" cap="none" normalizeH="0" baseline="0" dirty="0">
                          <a:ln>
                            <a:noFill/>
                          </a:ln>
                          <a:solidFill>
                            <a:srgbClr val="000000"/>
                          </a:solidFill>
                          <a:effectLst/>
                          <a:latin typeface="微软雅黑" pitchFamily="34" charset="-122"/>
                          <a:ea typeface="微软雅黑" pitchFamily="34" charset="-122"/>
                          <a:cs typeface="MicrosoftYaHei-Bold"/>
                        </a:rPr>
                        <a:t>参会者国家</a:t>
                      </a:r>
                      <a:r>
                        <a:rPr kumimoji="0" lang="zh-CN" altLang="en-US" sz="1400" b="0" i="0" u="none" strike="noStrike" cap="none" normalizeH="0" baseline="0" dirty="0">
                          <a:ln>
                            <a:noFill/>
                          </a:ln>
                          <a:solidFill>
                            <a:srgbClr val="000000"/>
                          </a:solidFill>
                          <a:effectLst/>
                          <a:latin typeface="微软雅黑" pitchFamily="34" charset="-122"/>
                          <a:ea typeface="微软雅黑" pitchFamily="34" charset="-122"/>
                          <a:cs typeface="MicrosoftYaHei-Bold"/>
                        </a:rPr>
                        <a:t>：</a:t>
                      </a:r>
                      <a:r>
                        <a:rPr kumimoji="0" lang="en-US" altLang="zh-CN" sz="1400" b="1" i="0" u="none" strike="noStrike" cap="none" normalizeH="0" baseline="0" dirty="0">
                          <a:ln>
                            <a:noFill/>
                          </a:ln>
                          <a:solidFill>
                            <a:srgbClr val="000000"/>
                          </a:solidFill>
                          <a:effectLst/>
                          <a:latin typeface="微软雅黑" pitchFamily="34" charset="-122"/>
                          <a:ea typeface="微软雅黑" pitchFamily="34" charset="-122"/>
                          <a:cs typeface="MicrosoftYaHei-Bold"/>
                        </a:rPr>
                        <a:t>90+</a:t>
                      </a: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altLang="en-US" sz="1400" b="0" i="0" u="none" strike="noStrike" cap="none" normalizeH="0" baseline="0" dirty="0">
                          <a:ln>
                            <a:noFill/>
                          </a:ln>
                          <a:solidFill>
                            <a:srgbClr val="000000"/>
                          </a:solidFill>
                          <a:effectLst/>
                          <a:latin typeface="微软雅黑" pitchFamily="34" charset="-122"/>
                          <a:ea typeface="微软雅黑" pitchFamily="34" charset="-122"/>
                          <a:cs typeface="Times New Roman" pitchFamily="18" charset="0"/>
                        </a:rPr>
                        <a:t>专业发展课程：</a:t>
                      </a:r>
                      <a:r>
                        <a:rPr kumimoji="0" lang="zh-CN" altLang="en-US" sz="1400" b="1" i="0" u="none" strike="noStrike" cap="none" normalizeH="0" baseline="0" dirty="0">
                          <a:ln>
                            <a:noFill/>
                          </a:ln>
                          <a:solidFill>
                            <a:srgbClr val="000000"/>
                          </a:solidFill>
                          <a:effectLst/>
                          <a:latin typeface="微软雅黑" pitchFamily="34" charset="-122"/>
                          <a:ea typeface="微软雅黑" pitchFamily="34" charset="-122"/>
                          <a:cs typeface="Times New Roman" pitchFamily="18" charset="0"/>
                        </a:rPr>
                        <a:t>约</a:t>
                      </a:r>
                      <a:r>
                        <a:rPr kumimoji="0" lang="en-US" altLang="zh-CN" sz="1400" b="1" i="0" u="none" strike="noStrike" cap="none" normalizeH="0" baseline="0" dirty="0">
                          <a:ln>
                            <a:noFill/>
                          </a:ln>
                          <a:solidFill>
                            <a:srgbClr val="000000"/>
                          </a:solidFill>
                          <a:effectLst/>
                          <a:latin typeface="微软雅黑" pitchFamily="34" charset="-122"/>
                          <a:ea typeface="微软雅黑" pitchFamily="34" charset="-122"/>
                          <a:cs typeface="Times New Roman" pitchFamily="18" charset="0"/>
                        </a:rPr>
                        <a:t>200</a:t>
                      </a:r>
                      <a:r>
                        <a:rPr kumimoji="0" lang="zh-CN" altLang="en-US" sz="1400" b="1" i="0" u="none" strike="noStrike" cap="none" normalizeH="0" baseline="0" dirty="0">
                          <a:ln>
                            <a:noFill/>
                          </a:ln>
                          <a:solidFill>
                            <a:srgbClr val="000000"/>
                          </a:solidFill>
                          <a:effectLst/>
                          <a:latin typeface="微软雅黑" pitchFamily="34" charset="-122"/>
                          <a:ea typeface="微软雅黑" pitchFamily="34" charset="-122"/>
                          <a:cs typeface="Times New Roman" pitchFamily="18" charset="0"/>
                        </a:rPr>
                        <a:t>次</a:t>
                      </a:r>
                      <a:r>
                        <a:rPr kumimoji="0" lang="en-US" altLang="zh-CN" sz="1400" b="1" i="0" u="none" strike="noStrike" cap="none" normalizeH="0" baseline="0" dirty="0">
                          <a:ln>
                            <a:noFill/>
                          </a:ln>
                          <a:solidFill>
                            <a:srgbClr val="000000"/>
                          </a:solidFill>
                          <a:effectLst/>
                          <a:latin typeface="微软雅黑" pitchFamily="34" charset="-122"/>
                          <a:ea typeface="微软雅黑" pitchFamily="34" charset="-122"/>
                          <a:cs typeface="Times New Roman" pitchFamily="18" charset="0"/>
                        </a:rPr>
                        <a:t>/</a:t>
                      </a:r>
                      <a:r>
                        <a:rPr kumimoji="0" lang="zh-CN" altLang="en-US" sz="1400" b="1" i="0" u="none" strike="noStrike" cap="none" normalizeH="0" baseline="0" dirty="0">
                          <a:ln>
                            <a:noFill/>
                          </a:ln>
                          <a:solidFill>
                            <a:srgbClr val="000000"/>
                          </a:solidFill>
                          <a:effectLst/>
                          <a:latin typeface="微软雅黑" pitchFamily="34" charset="-122"/>
                          <a:ea typeface="微软雅黑" pitchFamily="34" charset="-122"/>
                          <a:cs typeface="Times New Roman" pitchFamily="18" charset="0"/>
                        </a:rPr>
                        <a:t>年</a:t>
                      </a:r>
                      <a:endParaRPr kumimoji="0" lang="zh-CN" sz="1400" b="1" i="0" u="none" strike="noStrike" cap="none" normalizeH="0" baseline="0" dirty="0">
                        <a:ln>
                          <a:noFill/>
                        </a:ln>
                        <a:solidFill>
                          <a:schemeClr val="tx1"/>
                        </a:solidFill>
                        <a:effectLst/>
                        <a:latin typeface="微软雅黑" pitchFamily="34" charset="-122"/>
                        <a:ea typeface="微软雅黑" pitchFamily="34" charset="-122"/>
                        <a:cs typeface="Times New Roman" pitchFamily="18" charset="0"/>
                      </a:endParaRPr>
                    </a:p>
                    <a:p>
                      <a:pPr marL="287338" marR="0" lvl="0" indent="0" algn="just" defTabSz="914400" rtl="0" eaLnBrk="1" fontAlgn="base" latinLnBrk="0" hangingPunct="1">
                        <a:lnSpc>
                          <a:spcPct val="150000"/>
                        </a:lnSpc>
                        <a:spcBef>
                          <a:spcPct val="0"/>
                        </a:spcBef>
                        <a:spcAft>
                          <a:spcPct val="0"/>
                        </a:spcAft>
                        <a:buClrTx/>
                        <a:buSzTx/>
                        <a:buFontTx/>
                        <a:buNone/>
                        <a:tabLst/>
                      </a:pPr>
                      <a:r>
                        <a:rPr kumimoji="0" lang="zh-CN" altLang="en-US" sz="1400" b="0" i="0" u="none" strike="noStrike" cap="none" normalizeH="0" baseline="0" dirty="0">
                          <a:ln>
                            <a:noFill/>
                          </a:ln>
                          <a:solidFill>
                            <a:srgbClr val="000000"/>
                          </a:solidFill>
                          <a:effectLst/>
                          <a:latin typeface="微软雅黑" pitchFamily="34" charset="-122"/>
                          <a:ea typeface="微软雅黑" pitchFamily="34" charset="-122"/>
                          <a:cs typeface="Times New Roman" pitchFamily="18" charset="0"/>
                        </a:rPr>
                        <a:t>规范和标准：</a:t>
                      </a:r>
                      <a:r>
                        <a:rPr kumimoji="0" lang="en-US" altLang="zh-CN" sz="1400" b="1" i="0" u="none" strike="noStrike" cap="none" normalizeH="0" baseline="0" dirty="0">
                          <a:ln>
                            <a:noFill/>
                          </a:ln>
                          <a:solidFill>
                            <a:srgbClr val="000000"/>
                          </a:solidFill>
                          <a:effectLst/>
                          <a:latin typeface="微软雅黑" pitchFamily="34" charset="-122"/>
                          <a:ea typeface="微软雅黑" pitchFamily="34" charset="-122"/>
                          <a:cs typeface="Times New Roman" pitchFamily="18" charset="0"/>
                        </a:rPr>
                        <a:t>830+</a:t>
                      </a:r>
                    </a:p>
                  </a:txBody>
                  <a:tcPr marL="63623" marR="63623" marT="0" marB="0" horzOverflow="overflow">
                    <a:lnL>
                      <a:noFill/>
                    </a:lnL>
                    <a:lnR>
                      <a:noFill/>
                    </a:lnR>
                    <a:lnT w="19050" cap="flat" cmpd="sng" algn="ctr">
                      <a:solidFill>
                        <a:srgbClr val="0F243E"/>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37227" y="2784238"/>
            <a:ext cx="7994847" cy="418925"/>
          </a:xfrm>
          <a:prstGeom prst="rect">
            <a:avLst/>
          </a:prstGeom>
        </p:spPr>
        <p:txBody>
          <a:bodyPr/>
          <a:lstStyle/>
          <a:p>
            <a:pPr>
              <a:spcBef>
                <a:spcPts val="1200"/>
              </a:spcBef>
              <a:buFont typeface="Wingdings" pitchFamily="2" charset="2"/>
              <a:buChar char="p"/>
              <a:defRPr/>
            </a:pPr>
            <a:r>
              <a:rPr lang="zh-CN" altLang="en-US" sz="2000" dirty="0">
                <a:latin typeface="微软雅黑" pitchFamily="34" charset="-122"/>
                <a:ea typeface="微软雅黑" pitchFamily="34" charset="-122"/>
              </a:rPr>
              <a:t> 详见</a:t>
            </a:r>
            <a:r>
              <a:rPr lang="en-US" altLang="zh-CN" sz="2000" dirty="0">
                <a:latin typeface="微软雅黑" pitchFamily="34" charset="-122"/>
                <a:ea typeface="微软雅黑" pitchFamily="34" charset="-122"/>
              </a:rPr>
              <a:t>ASME Standards Collection</a:t>
            </a:r>
            <a:r>
              <a:rPr lang="zh-CN" altLang="en-US" sz="2000" dirty="0">
                <a:latin typeface="微软雅黑" pitchFamily="34" charset="-122"/>
                <a:ea typeface="微软雅黑" pitchFamily="34" charset="-122"/>
              </a:rPr>
              <a:t>使用指南</a:t>
            </a:r>
            <a:endParaRPr lang="en-US" altLang="zh-CN" sz="2000" dirty="0">
              <a:latin typeface="微软雅黑" pitchFamily="34" charset="-122"/>
              <a:ea typeface="微软雅黑" pitchFamily="34" charset="-122"/>
            </a:endParaRPr>
          </a:p>
          <a:p>
            <a:pPr>
              <a:spcBef>
                <a:spcPts val="1200"/>
              </a:spcBef>
              <a:buFont typeface="Wingdings" pitchFamily="2" charset="2"/>
              <a:buChar char="p"/>
              <a:defRPr/>
            </a:pPr>
            <a:endParaRPr lang="en-US" altLang="zh-CN" sz="2000" dirty="0">
              <a:latin typeface="微软雅黑" pitchFamily="34" charset="-122"/>
              <a:ea typeface="微软雅黑" pitchFamily="34" charset="-122"/>
            </a:endParaRPr>
          </a:p>
          <a:p>
            <a:pPr>
              <a:spcBef>
                <a:spcPts val="1200"/>
              </a:spcBef>
              <a:buFont typeface="Wingdings" pitchFamily="2" charset="2"/>
              <a:buChar char="p"/>
              <a:defRPr/>
            </a:pPr>
            <a:endParaRPr lang="en-US" altLang="zh-CN" sz="2000" dirty="0">
              <a:latin typeface="微软雅黑" pitchFamily="34" charset="-122"/>
              <a:ea typeface="微软雅黑" pitchFamily="34" charset="-122"/>
            </a:endParaRPr>
          </a:p>
        </p:txBody>
      </p:sp>
      <p:sp>
        <p:nvSpPr>
          <p:cNvPr id="17412" name="Title 1"/>
          <p:cNvSpPr txBox="1">
            <a:spLocks/>
          </p:cNvSpPr>
          <p:nvPr/>
        </p:nvSpPr>
        <p:spPr bwMode="auto">
          <a:xfrm>
            <a:off x="671513" y="1361877"/>
            <a:ext cx="4260527"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标准和规范</a:t>
            </a:r>
            <a:endParaRPr lang="en-US" altLang="zh-CN" u="sng" dirty="0">
              <a:solidFill>
                <a:srgbClr val="00B0F0"/>
              </a:solidFill>
              <a:latin typeface="微软雅黑" pitchFamily="34" charset="-122"/>
              <a:ea typeface="微软雅黑" pitchFamily="34" charset="-122"/>
            </a:endParaRPr>
          </a:p>
        </p:txBody>
      </p:sp>
      <p:pic>
        <p:nvPicPr>
          <p:cNvPr id="1026" name="Picture 2"/>
          <p:cNvPicPr>
            <a:picLocks noChangeAspect="1" noChangeArrowheads="1"/>
          </p:cNvPicPr>
          <p:nvPr/>
        </p:nvPicPr>
        <p:blipFill>
          <a:blip r:embed="rId3" cstate="print"/>
          <a:srcRect/>
          <a:stretch>
            <a:fillRect/>
          </a:stretch>
        </p:blipFill>
        <p:spPr bwMode="auto">
          <a:xfrm>
            <a:off x="2775329" y="3717032"/>
            <a:ext cx="1698755" cy="2195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矩形 4"/>
          <p:cNvSpPr/>
          <p:nvPr/>
        </p:nvSpPr>
        <p:spPr>
          <a:xfrm>
            <a:off x="4474084" y="2076747"/>
            <a:ext cx="4327409" cy="613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微软雅黑" pitchFamily="34" charset="-122"/>
                <a:ea typeface="微软雅黑" pitchFamily="34" charset="-122"/>
                <a:hlinkClick r:id="rId4"/>
              </a:rPr>
              <a:t>https://asmestandardscollection.org/</a:t>
            </a:r>
            <a:endParaRPr lang="en-US" altLang="zh-CN" dirty="0">
              <a:solidFill>
                <a:schemeClr val="tx1"/>
              </a:solidFill>
              <a:latin typeface="微软雅黑" pitchFamily="34" charset="-122"/>
              <a:ea typeface="微软雅黑" pitchFamily="34" charset="-122"/>
            </a:endParaRPr>
          </a:p>
        </p:txBody>
      </p:sp>
      <p:pic>
        <p:nvPicPr>
          <p:cNvPr id="1028" name="Picture 4"/>
          <p:cNvPicPr>
            <a:picLocks noChangeAspect="1" noChangeArrowheads="1"/>
          </p:cNvPicPr>
          <p:nvPr/>
        </p:nvPicPr>
        <p:blipFill>
          <a:blip r:embed="rId5" cstate="print"/>
          <a:srcRect/>
          <a:stretch>
            <a:fillRect/>
          </a:stretch>
        </p:blipFill>
        <p:spPr bwMode="auto">
          <a:xfrm>
            <a:off x="4782444" y="3717032"/>
            <a:ext cx="1697044" cy="2195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p:cNvPicPr>
            <a:picLocks noChangeAspect="1" noChangeArrowheads="1"/>
          </p:cNvPicPr>
          <p:nvPr/>
        </p:nvPicPr>
        <p:blipFill>
          <a:blip r:embed="rId6" cstate="print"/>
          <a:srcRect/>
          <a:stretch>
            <a:fillRect/>
          </a:stretch>
        </p:blipFill>
        <p:spPr bwMode="auto">
          <a:xfrm>
            <a:off x="745399" y="3735526"/>
            <a:ext cx="1697901" cy="2195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图片 2">
            <a:extLst>
              <a:ext uri="{FF2B5EF4-FFF2-40B4-BE49-F238E27FC236}">
                <a16:creationId xmlns:a16="http://schemas.microsoft.com/office/drawing/2014/main" id="{E0893714-EDC8-4C52-8C54-DABFCD2CAE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462" y="1021680"/>
            <a:ext cx="3411612" cy="1154382"/>
          </a:xfrm>
          <a:prstGeom prst="rect">
            <a:avLst/>
          </a:prstGeom>
        </p:spPr>
      </p:pic>
      <p:pic>
        <p:nvPicPr>
          <p:cNvPr id="9" name="图片 8">
            <a:extLst>
              <a:ext uri="{FF2B5EF4-FFF2-40B4-BE49-F238E27FC236}">
                <a16:creationId xmlns:a16="http://schemas.microsoft.com/office/drawing/2014/main" id="{82BE4FF4-C741-4107-8158-08ECA92615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7849" y="3704461"/>
            <a:ext cx="1862699" cy="22270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407379" y="1134036"/>
            <a:ext cx="8923015" cy="965200"/>
          </a:xfrm>
          <a:prstGeom prst="rect">
            <a:avLst/>
          </a:prstGeom>
          <a:noFill/>
          <a:ln w="9525">
            <a:noFill/>
            <a:miter lim="800000"/>
            <a:headEnd/>
            <a:tailEnd/>
          </a:ln>
        </p:spPr>
        <p:txBody>
          <a:bodyPr anchor="ctr"/>
          <a:lstStyle/>
          <a:p>
            <a:r>
              <a:rPr lang="en-US" altLang="zh-CN" sz="3600" dirty="0">
                <a:latin typeface="微软雅黑" pitchFamily="34" charset="-122"/>
                <a:ea typeface="微软雅黑" pitchFamily="34" charset="-122"/>
              </a:rPr>
              <a:t>ASME Digital Collection</a:t>
            </a:r>
            <a:r>
              <a:rPr lang="zh-CN" altLang="en-US" sz="3600" dirty="0">
                <a:latin typeface="微软雅黑" pitchFamily="34" charset="-122"/>
                <a:ea typeface="微软雅黑" pitchFamily="34" charset="-122"/>
              </a:rPr>
              <a:t>数据库平台使用</a:t>
            </a:r>
            <a:endParaRPr lang="en-US" altLang="zh-CN" sz="3600" dirty="0">
              <a:latin typeface="微软雅黑" pitchFamily="34" charset="-122"/>
              <a:ea typeface="微软雅黑" pitchFamily="34" charset="-122"/>
            </a:endParaRPr>
          </a:p>
        </p:txBody>
      </p:sp>
      <p:sp>
        <p:nvSpPr>
          <p:cNvPr id="18435" name="Content Placeholder 2"/>
          <p:cNvSpPr txBox="1">
            <a:spLocks/>
          </p:cNvSpPr>
          <p:nvPr/>
        </p:nvSpPr>
        <p:spPr bwMode="auto">
          <a:xfrm>
            <a:off x="414275" y="2116485"/>
            <a:ext cx="4824536" cy="4570124"/>
          </a:xfrm>
          <a:prstGeom prst="rect">
            <a:avLst/>
          </a:prstGeom>
          <a:noFill/>
          <a:ln w="9525">
            <a:noFill/>
            <a:miter lim="800000"/>
            <a:headEnd/>
            <a:tailEnd/>
          </a:ln>
        </p:spPr>
        <p:txBody>
          <a:bodyPr/>
          <a:lstStyle/>
          <a:p>
            <a:pPr marL="342900" indent="-342900">
              <a:spcAft>
                <a:spcPts val="1200"/>
              </a:spcAft>
              <a:buFont typeface="Wingdings" pitchFamily="2" charset="2"/>
              <a:buChar char="ü"/>
            </a:pPr>
            <a:r>
              <a:rPr lang="zh-CN" altLang="en-US" dirty="0">
                <a:latin typeface="微软雅黑" pitchFamily="34" charset="-122"/>
                <a:ea typeface="微软雅黑" pitchFamily="34" charset="-122"/>
              </a:rPr>
              <a:t>界面更清晰</a:t>
            </a:r>
            <a:endParaRPr lang="en-US" altLang="zh-CN" dirty="0">
              <a:latin typeface="微软雅黑" pitchFamily="34" charset="-122"/>
              <a:ea typeface="微软雅黑" pitchFamily="34" charset="-122"/>
            </a:endParaRPr>
          </a:p>
          <a:p>
            <a:pPr marL="342900" indent="-342900">
              <a:spcAft>
                <a:spcPts val="1200"/>
              </a:spcAft>
              <a:buFont typeface="Wingdings" pitchFamily="2" charset="2"/>
              <a:buChar char="ü"/>
            </a:pPr>
            <a:r>
              <a:rPr lang="zh-CN" altLang="en-US" dirty="0">
                <a:latin typeface="微软雅黑" pitchFamily="34" charset="-122"/>
                <a:ea typeface="微软雅黑" pitchFamily="34" charset="-122"/>
              </a:rPr>
              <a:t>检索方式多样化</a:t>
            </a:r>
            <a:endParaRPr lang="en-US" altLang="zh-CN" dirty="0">
              <a:latin typeface="微软雅黑" pitchFamily="34" charset="-122"/>
              <a:ea typeface="微软雅黑" pitchFamily="34" charset="-122"/>
            </a:endParaRPr>
          </a:p>
          <a:p>
            <a:pPr marL="342900" indent="-342900">
              <a:spcAft>
                <a:spcPts val="1200"/>
              </a:spcAft>
              <a:buFont typeface="Wingdings" pitchFamily="2" charset="2"/>
              <a:buChar char="ü"/>
            </a:pPr>
            <a:r>
              <a:rPr lang="zh-CN" altLang="en-US" dirty="0">
                <a:latin typeface="微软雅黑" pitchFamily="34" charset="-122"/>
                <a:ea typeface="微软雅黑" pitchFamily="34" charset="-122"/>
              </a:rPr>
              <a:t>便于用户收藏管理</a:t>
            </a:r>
            <a:endParaRPr lang="en-US" altLang="zh-CN" dirty="0">
              <a:latin typeface="微软雅黑" pitchFamily="34" charset="-122"/>
              <a:ea typeface="微软雅黑" pitchFamily="34" charset="-122"/>
            </a:endParaRPr>
          </a:p>
          <a:p>
            <a:pPr marL="342900" indent="-342900">
              <a:spcAft>
                <a:spcPts val="1200"/>
              </a:spcAft>
              <a:buFont typeface="Wingdings" pitchFamily="2" charset="2"/>
              <a:buChar char="ü"/>
            </a:pPr>
            <a:r>
              <a:rPr lang="zh-CN" altLang="zh-CN" dirty="0">
                <a:latin typeface="微软雅黑" pitchFamily="34" charset="-122"/>
                <a:ea typeface="微软雅黑" pitchFamily="34" charset="-122"/>
              </a:rPr>
              <a:t>保存检索式和新发布内容的电子邮件提醒</a:t>
            </a:r>
            <a:endParaRPr lang="en-US" altLang="zh-CN" dirty="0">
              <a:latin typeface="微软雅黑" pitchFamily="34" charset="-122"/>
              <a:ea typeface="微软雅黑" pitchFamily="34" charset="-122"/>
            </a:endParaRPr>
          </a:p>
          <a:p>
            <a:pPr marL="342900" indent="-342900">
              <a:spcAft>
                <a:spcPts val="1200"/>
              </a:spcAft>
              <a:buFont typeface="Wingdings" pitchFamily="2" charset="2"/>
              <a:buChar char="ü"/>
            </a:pPr>
            <a:r>
              <a:rPr lang="zh-CN" altLang="zh-CN" dirty="0">
                <a:latin typeface="微软雅黑" pitchFamily="34" charset="-122"/>
                <a:ea typeface="微软雅黑" pitchFamily="34" charset="-122"/>
              </a:rPr>
              <a:t>主题集合</a:t>
            </a:r>
            <a:r>
              <a:rPr lang="en-US" altLang="zh-CN" dirty="0">
                <a:latin typeface="微软雅黑" pitchFamily="34" charset="-122"/>
                <a:ea typeface="微软雅黑" pitchFamily="34" charset="-122"/>
              </a:rPr>
              <a:t>(Topic Collections) </a:t>
            </a:r>
            <a:r>
              <a:rPr lang="zh-CN" altLang="zh-CN" dirty="0">
                <a:latin typeface="微软雅黑" pitchFamily="34" charset="-122"/>
                <a:ea typeface="微软雅黑" pitchFamily="34" charset="-122"/>
              </a:rPr>
              <a:t>，助力用户通过特定主题领域的专题集合，迅速找到感兴趣的文献</a:t>
            </a:r>
            <a:r>
              <a:rPr lang="zh-CN" altLang="zh-CN" dirty="0" smtClean="0">
                <a:latin typeface="微软雅黑" pitchFamily="34" charset="-122"/>
                <a:ea typeface="微软雅黑" pitchFamily="34" charset="-122"/>
              </a:rPr>
              <a:t>资源</a:t>
            </a:r>
            <a:endParaRPr lang="zh-CN" altLang="zh-CN" dirty="0">
              <a:latin typeface="微软雅黑" pitchFamily="34" charset="-122"/>
              <a:ea typeface="微软雅黑" pitchFamily="34" charset="-122"/>
            </a:endParaRPr>
          </a:p>
          <a:p>
            <a:pPr marL="342900" indent="-342900">
              <a:spcAft>
                <a:spcPts val="1200"/>
              </a:spcAft>
              <a:buFont typeface="Wingdings" pitchFamily="2" charset="2"/>
              <a:buChar char="ü"/>
            </a:pPr>
            <a:r>
              <a:rPr lang="zh-CN" altLang="zh-CN" dirty="0">
                <a:latin typeface="微软雅黑" pitchFamily="34" charset="-122"/>
                <a:ea typeface="微软雅黑" pitchFamily="34" charset="-122"/>
              </a:rPr>
              <a:t>具体文章页面，可一键浏览或下载所有图表；</a:t>
            </a:r>
            <a:r>
              <a:rPr lang="en-US" altLang="zh-CN" dirty="0">
                <a:latin typeface="微软雅黑" pitchFamily="34" charset="-122"/>
                <a:ea typeface="微软雅黑" pitchFamily="34" charset="-122"/>
              </a:rPr>
              <a:t>Related Content</a:t>
            </a:r>
            <a:r>
              <a:rPr lang="zh-CN" altLang="zh-CN" dirty="0">
                <a:latin typeface="微软雅黑" pitchFamily="34" charset="-122"/>
                <a:ea typeface="微软雅黑" pitchFamily="34" charset="-122"/>
              </a:rPr>
              <a:t>助力用户全面了解某一研究话题</a:t>
            </a:r>
            <a:endParaRPr lang="en-US" altLang="zh-CN" dirty="0">
              <a:latin typeface="微软雅黑" pitchFamily="34" charset="-122"/>
              <a:ea typeface="微软雅黑" pitchFamily="34" charset="-122"/>
            </a:endParaRPr>
          </a:p>
          <a:p>
            <a:pPr marL="342900" indent="-342900">
              <a:spcAft>
                <a:spcPts val="1200"/>
              </a:spcAft>
              <a:buFont typeface="Wingdings" pitchFamily="2" charset="2"/>
              <a:buChar char="ü"/>
            </a:pPr>
            <a:r>
              <a:rPr lang="zh-CN" altLang="en-US" dirty="0">
                <a:latin typeface="微软雅黑" pitchFamily="34" charset="-122"/>
                <a:ea typeface="微软雅黑" pitchFamily="34" charset="-122"/>
              </a:rPr>
              <a:t>检索栏拥有关键词联想功能，为用户提供</a:t>
            </a:r>
            <a:r>
              <a:rPr lang="en-US" altLang="zh-CN" dirty="0">
                <a:latin typeface="微软雅黑" pitchFamily="34" charset="-122"/>
                <a:ea typeface="微软雅黑" pitchFamily="34" charset="-122"/>
              </a:rPr>
              <a:t>ASME</a:t>
            </a:r>
            <a:r>
              <a:rPr lang="zh-CN" altLang="en-US" dirty="0">
                <a:latin typeface="微软雅黑" pitchFamily="34" charset="-122"/>
                <a:ea typeface="微软雅黑" pitchFamily="34" charset="-122"/>
              </a:rPr>
              <a:t>数据库的常用检索词</a:t>
            </a:r>
          </a:p>
        </p:txBody>
      </p:sp>
      <p:pic>
        <p:nvPicPr>
          <p:cNvPr id="6" name="Picture 2"/>
          <p:cNvPicPr>
            <a:picLocks noChangeAspect="1" noChangeArrowheads="1"/>
          </p:cNvPicPr>
          <p:nvPr/>
        </p:nvPicPr>
        <p:blipFill>
          <a:blip r:embed="rId3" cstate="print"/>
          <a:stretch>
            <a:fillRect/>
          </a:stretch>
        </p:blipFill>
        <p:spPr bwMode="auto">
          <a:xfrm>
            <a:off x="5220072" y="2927328"/>
            <a:ext cx="3708205" cy="2568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矩形 1">
            <a:extLst>
              <a:ext uri="{FF2B5EF4-FFF2-40B4-BE49-F238E27FC236}">
                <a16:creationId xmlns:a16="http://schemas.microsoft.com/office/drawing/2014/main" id="{0572B85B-9A9B-444F-9BEF-1CF2D4973181}"/>
              </a:ext>
            </a:extLst>
          </p:cNvPr>
          <p:cNvSpPr/>
          <p:nvPr/>
        </p:nvSpPr>
        <p:spPr>
          <a:xfrm>
            <a:off x="4355976" y="2024447"/>
            <a:ext cx="4881911" cy="369332"/>
          </a:xfrm>
          <a:prstGeom prst="rect">
            <a:avLst/>
          </a:prstGeom>
        </p:spPr>
        <p:txBody>
          <a:bodyPr wrap="square">
            <a:spAutoFit/>
          </a:bodyPr>
          <a:lstStyle/>
          <a:p>
            <a:pPr>
              <a:spcBef>
                <a:spcPts val="1200"/>
              </a:spcBef>
            </a:pPr>
            <a:r>
              <a:rPr lang="en-US" altLang="zh-CN" dirty="0">
                <a:latin typeface="微软雅黑" pitchFamily="34" charset="-122"/>
                <a:ea typeface="微软雅黑" pitchFamily="34" charset="-122"/>
                <a:hlinkClick r:id="rId4"/>
              </a:rPr>
              <a:t>http://asmedigitalcollection.asme.org</a:t>
            </a:r>
            <a:endParaRPr lang="en-US" altLang="zh-CN" dirty="0">
              <a:latin typeface="微软雅黑" pitchFamily="34" charset="-122"/>
              <a:ea typeface="微软雅黑" pitchFamily="34"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txBox="1">
            <a:spLocks/>
          </p:cNvSpPr>
          <p:nvPr/>
        </p:nvSpPr>
        <p:spPr bwMode="auto">
          <a:xfrm>
            <a:off x="671513" y="1137369"/>
            <a:ext cx="7908925" cy="1357312"/>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平台使用</a:t>
            </a:r>
            <a:endParaRPr lang="en-US" altLang="zh-CN" sz="4400" dirty="0">
              <a:latin typeface="微软雅黑" pitchFamily="34" charset="-122"/>
              <a:ea typeface="微软雅黑" pitchFamily="34" charset="-122"/>
            </a:endParaRPr>
          </a:p>
          <a:p>
            <a:r>
              <a:rPr lang="en-US" altLang="zh-CN" sz="4000" dirty="0">
                <a:latin typeface="微软雅黑" pitchFamily="34" charset="-122"/>
                <a:ea typeface="微软雅黑" pitchFamily="34" charset="-122"/>
              </a:rPr>
              <a:t>A. </a:t>
            </a:r>
            <a:r>
              <a:rPr lang="zh-CN" altLang="en-US" sz="4000" dirty="0">
                <a:latin typeface="微软雅黑" pitchFamily="34" charset="-122"/>
                <a:ea typeface="微软雅黑" pitchFamily="34" charset="-122"/>
              </a:rPr>
              <a:t>期刊</a:t>
            </a:r>
            <a:endParaRPr lang="en-US" altLang="zh-CN" sz="1600" dirty="0">
              <a:latin typeface="微软雅黑" pitchFamily="34" charset="-122"/>
              <a:ea typeface="微软雅黑" pitchFamily="34" charset="-122"/>
            </a:endParaRPr>
          </a:p>
        </p:txBody>
      </p:sp>
      <p:pic>
        <p:nvPicPr>
          <p:cNvPr id="31745" name="Picture 1"/>
          <p:cNvPicPr>
            <a:picLocks noChangeAspect="1" noChangeArrowheads="1"/>
          </p:cNvPicPr>
          <p:nvPr/>
        </p:nvPicPr>
        <p:blipFill>
          <a:blip r:embed="rId3"/>
          <a:stretch>
            <a:fillRect/>
          </a:stretch>
        </p:blipFill>
        <p:spPr bwMode="auto">
          <a:xfrm>
            <a:off x="2555776" y="1844824"/>
            <a:ext cx="5799426" cy="4134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圆角矩形标注 8"/>
          <p:cNvSpPr>
            <a:spLocks noChangeArrowheads="1"/>
          </p:cNvSpPr>
          <p:nvPr/>
        </p:nvSpPr>
        <p:spPr bwMode="auto">
          <a:xfrm>
            <a:off x="5699048" y="3273584"/>
            <a:ext cx="3071837" cy="1500187"/>
          </a:xfrm>
          <a:prstGeom prst="wedgeRoundRectCallout">
            <a:avLst>
              <a:gd name="adj1" fmla="val -130120"/>
              <a:gd name="adj2" fmla="val -81829"/>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2000" dirty="0">
                <a:latin typeface="Calibri" pitchFamily="34" charset="0"/>
              </a:rPr>
              <a:t>在网站主页点击导航栏下拉框内的</a:t>
            </a:r>
            <a:r>
              <a:rPr lang="en-US" altLang="zh-CN" sz="2000">
                <a:latin typeface="Calibri" pitchFamily="34" charset="0"/>
              </a:rPr>
              <a:t>All </a:t>
            </a:r>
            <a:r>
              <a:rPr lang="en-US" altLang="zh-CN" sz="2000" smtClean="0">
                <a:latin typeface="Calibri" pitchFamily="34" charset="0"/>
              </a:rPr>
              <a:t>Journal</a:t>
            </a:r>
            <a:r>
              <a:rPr lang="zh-CN" altLang="en-US" sz="2000" smtClean="0">
                <a:latin typeface="Calibri" pitchFamily="34" charset="0"/>
              </a:rPr>
              <a:t>、进入</a:t>
            </a:r>
            <a:r>
              <a:rPr lang="en-US" altLang="zh-CN" sz="2000" dirty="0">
                <a:latin typeface="Calibri" pitchFamily="34" charset="0"/>
              </a:rPr>
              <a:t>ASME</a:t>
            </a:r>
            <a:r>
              <a:rPr lang="zh-CN" altLang="en-US" sz="2000" dirty="0">
                <a:latin typeface="Calibri" pitchFamily="34" charset="0"/>
              </a:rPr>
              <a:t>期刊主页</a:t>
            </a:r>
            <a:endParaRPr lang="en-US" altLang="zh-CN" sz="20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tretch>
            <a:fillRect/>
          </a:stretch>
        </p:blipFill>
        <p:spPr bwMode="auto">
          <a:xfrm>
            <a:off x="785786" y="1428736"/>
            <a:ext cx="6538342" cy="4748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圆角矩形标注 10"/>
          <p:cNvSpPr>
            <a:spLocks noChangeArrowheads="1"/>
          </p:cNvSpPr>
          <p:nvPr/>
        </p:nvSpPr>
        <p:spPr bwMode="auto">
          <a:xfrm>
            <a:off x="5429256" y="5643578"/>
            <a:ext cx="1643074" cy="571500"/>
          </a:xfrm>
          <a:prstGeom prst="wedgeRoundRectCallout">
            <a:avLst>
              <a:gd name="adj1" fmla="val -68853"/>
              <a:gd name="adj2" fmla="val -25849"/>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浏览全部期刊</a:t>
            </a:r>
            <a:endParaRPr lang="en-US" altLang="zh-CN" dirty="0">
              <a:latin typeface="Calibri" pitchFamily="34" charset="0"/>
            </a:endParaRPr>
          </a:p>
        </p:txBody>
      </p:sp>
      <p:grpSp>
        <p:nvGrpSpPr>
          <p:cNvPr id="2" name="组合 7"/>
          <p:cNvGrpSpPr>
            <a:grpSpLocks/>
          </p:cNvGrpSpPr>
          <p:nvPr/>
        </p:nvGrpSpPr>
        <p:grpSpPr bwMode="auto">
          <a:xfrm>
            <a:off x="1643042" y="1142985"/>
            <a:ext cx="6786610" cy="2000264"/>
            <a:chOff x="1571583" y="763530"/>
            <a:chExt cx="6243705" cy="2000278"/>
          </a:xfrm>
        </p:grpSpPr>
        <p:sp>
          <p:nvSpPr>
            <p:cNvPr id="22536" name="圆角矩形标注 8"/>
            <p:cNvSpPr>
              <a:spLocks noChangeArrowheads="1"/>
            </p:cNvSpPr>
            <p:nvPr/>
          </p:nvSpPr>
          <p:spPr bwMode="auto">
            <a:xfrm>
              <a:off x="5712145" y="763530"/>
              <a:ext cx="2103143" cy="2000278"/>
            </a:xfrm>
            <a:prstGeom prst="wedgeRoundRectCallout">
              <a:avLst>
                <a:gd name="adj1" fmla="val -84177"/>
                <a:gd name="adj2" fmla="val -2578"/>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buFont typeface="Wingdings" pitchFamily="2" charset="2"/>
                <a:buChar char="Ø"/>
              </a:pPr>
              <a:endParaRPr lang="en-US" altLang="zh-CN" sz="2000" dirty="0">
                <a:latin typeface="Calibri" pitchFamily="34" charset="0"/>
              </a:endParaRPr>
            </a:p>
            <a:p>
              <a:pPr>
                <a:buFont typeface="Wingdings" pitchFamily="2" charset="2"/>
                <a:buChar char="Ø"/>
              </a:pPr>
              <a:r>
                <a:rPr lang="zh-CN" altLang="en-US" dirty="0">
                  <a:latin typeface="Calibri" pitchFamily="34" charset="0"/>
                </a:rPr>
                <a:t>期刊浏览</a:t>
              </a:r>
              <a:endParaRPr lang="en-US" altLang="zh-CN" dirty="0">
                <a:latin typeface="Calibri" pitchFamily="34" charset="0"/>
              </a:endParaRPr>
            </a:p>
            <a:p>
              <a:pPr>
                <a:buFont typeface="Wingdings" pitchFamily="2" charset="2"/>
                <a:buChar char="Ø"/>
              </a:pPr>
              <a:r>
                <a:rPr lang="en-US" altLang="zh-CN" dirty="0">
                  <a:latin typeface="Calibri" pitchFamily="34" charset="0"/>
                </a:rPr>
                <a:t> </a:t>
              </a:r>
              <a:r>
                <a:rPr lang="zh-CN" altLang="en-US" dirty="0">
                  <a:latin typeface="Calibri" pitchFamily="34" charset="0"/>
                </a:rPr>
                <a:t>论文提交</a:t>
              </a:r>
              <a:endParaRPr lang="en-US" altLang="zh-CN" dirty="0">
                <a:latin typeface="Calibri" pitchFamily="34" charset="0"/>
              </a:endParaRPr>
            </a:p>
            <a:p>
              <a:pPr>
                <a:buFont typeface="Wingdings" pitchFamily="2" charset="2"/>
                <a:buChar char="Ø"/>
              </a:pPr>
              <a:r>
                <a:rPr lang="zh-CN" altLang="en-US" dirty="0">
                  <a:latin typeface="Calibri" pitchFamily="34" charset="0"/>
                </a:rPr>
                <a:t>作者详情</a:t>
              </a:r>
              <a:endParaRPr lang="en-US" altLang="zh-CN" dirty="0">
                <a:latin typeface="Calibri" pitchFamily="34" charset="0"/>
              </a:endParaRPr>
            </a:p>
            <a:p>
              <a:pPr>
                <a:buFont typeface="Wingdings" pitchFamily="2" charset="2"/>
                <a:buChar char="Ø"/>
              </a:pPr>
              <a:r>
                <a:rPr lang="zh-CN" altLang="en-US" dirty="0">
                  <a:latin typeface="Calibri" pitchFamily="34" charset="0"/>
                </a:rPr>
                <a:t>关于：期刊介绍；标题历史；编辑政策；论文征集</a:t>
              </a:r>
              <a:endParaRPr lang="en-US" altLang="zh-CN" dirty="0">
                <a:latin typeface="Calibri" pitchFamily="34" charset="0"/>
              </a:endParaRPr>
            </a:p>
            <a:p>
              <a:endParaRPr lang="en-US" altLang="zh-CN" sz="2000" dirty="0">
                <a:latin typeface="Calibri" pitchFamily="34" charset="0"/>
              </a:endParaRPr>
            </a:p>
          </p:txBody>
        </p:sp>
        <p:sp>
          <p:nvSpPr>
            <p:cNvPr id="22537" name="Rectangle 7"/>
            <p:cNvSpPr>
              <a:spLocks noChangeArrowheads="1"/>
            </p:cNvSpPr>
            <p:nvPr/>
          </p:nvSpPr>
          <p:spPr bwMode="auto">
            <a:xfrm>
              <a:off x="1571583" y="1692229"/>
              <a:ext cx="3214722" cy="785822"/>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grpSp>
      <p:grpSp>
        <p:nvGrpSpPr>
          <p:cNvPr id="3" name="组合 11"/>
          <p:cNvGrpSpPr>
            <a:grpSpLocks/>
          </p:cNvGrpSpPr>
          <p:nvPr/>
        </p:nvGrpSpPr>
        <p:grpSpPr bwMode="auto">
          <a:xfrm>
            <a:off x="1857356" y="3429001"/>
            <a:ext cx="5286411" cy="1928826"/>
            <a:chOff x="1857339" y="3049561"/>
            <a:chExt cx="5286456" cy="1928840"/>
          </a:xfrm>
        </p:grpSpPr>
        <p:sp>
          <p:nvSpPr>
            <p:cNvPr id="22534" name="圆角矩形标注 9"/>
            <p:cNvSpPr>
              <a:spLocks noChangeArrowheads="1"/>
            </p:cNvSpPr>
            <p:nvPr/>
          </p:nvSpPr>
          <p:spPr bwMode="auto">
            <a:xfrm>
              <a:off x="5572146" y="3192437"/>
              <a:ext cx="1571649" cy="1071578"/>
            </a:xfrm>
            <a:prstGeom prst="wedgeRoundRectCallout">
              <a:avLst>
                <a:gd name="adj1" fmla="val -84246"/>
                <a:gd name="adj2" fmla="val 18935"/>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buFont typeface="Wingdings" pitchFamily="2" charset="2"/>
                <a:buChar char="Ø"/>
              </a:pPr>
              <a:r>
                <a:rPr lang="zh-CN" altLang="en-US" dirty="0">
                  <a:latin typeface="Calibri" pitchFamily="34" charset="0"/>
                </a:rPr>
                <a:t>期刊媒体</a:t>
              </a:r>
              <a:endParaRPr lang="en-US" altLang="zh-CN" dirty="0">
                <a:latin typeface="Calibri" pitchFamily="34" charset="0"/>
              </a:endParaRPr>
            </a:p>
            <a:p>
              <a:pPr>
                <a:buFont typeface="Wingdings" pitchFamily="2" charset="2"/>
                <a:buChar char="Ø"/>
              </a:pPr>
              <a:r>
                <a:rPr lang="zh-CN" altLang="en-US" dirty="0">
                  <a:latin typeface="Calibri" pitchFamily="34" charset="0"/>
                </a:rPr>
                <a:t>论文征集</a:t>
              </a:r>
              <a:endParaRPr lang="en-US" altLang="zh-CN" dirty="0">
                <a:latin typeface="Calibri" pitchFamily="34" charset="0"/>
              </a:endParaRPr>
            </a:p>
            <a:p>
              <a:pPr>
                <a:buFont typeface="Wingdings" pitchFamily="2" charset="2"/>
                <a:buChar char="Ø"/>
              </a:pPr>
              <a:r>
                <a:rPr lang="zh-CN" altLang="en-US" dirty="0">
                  <a:latin typeface="Calibri" pitchFamily="34" charset="0"/>
                </a:rPr>
                <a:t>作者指南</a:t>
              </a:r>
              <a:endParaRPr lang="en-US" altLang="zh-CN" dirty="0">
                <a:latin typeface="Calibri" pitchFamily="34" charset="0"/>
              </a:endParaRPr>
            </a:p>
          </p:txBody>
        </p:sp>
        <p:sp>
          <p:nvSpPr>
            <p:cNvPr id="22535" name="Rectangle 7"/>
            <p:cNvSpPr>
              <a:spLocks noChangeArrowheads="1"/>
            </p:cNvSpPr>
            <p:nvPr/>
          </p:nvSpPr>
          <p:spPr bwMode="auto">
            <a:xfrm>
              <a:off x="1857339" y="3049561"/>
              <a:ext cx="2857544" cy="1928840"/>
            </a:xfrm>
            <a:prstGeom prst="rect">
              <a:avLst/>
            </a:prstGeom>
            <a:noFill/>
            <a:ln w="28575">
              <a:solidFill>
                <a:srgbClr val="FF0000"/>
              </a:solidFill>
              <a:prstDash val="solid"/>
              <a:miter lim="800000"/>
              <a:headEnd/>
              <a:tailEnd/>
            </a:ln>
          </p:spPr>
          <p:txBody>
            <a:bodyPr wrap="none" anchor="ctr"/>
            <a:lstStyle/>
            <a:p>
              <a:endParaRPr lang="zh-CN" altLang="en-US" dirty="0">
                <a:latin typeface="Calibri" pitchFamily="34" charset="0"/>
              </a:endParaRPr>
            </a:p>
          </p:txBody>
        </p:sp>
      </p:grpSp>
      <p:sp>
        <p:nvSpPr>
          <p:cNvPr id="10" name="Rectangle 7"/>
          <p:cNvSpPr>
            <a:spLocks noChangeArrowheads="1"/>
          </p:cNvSpPr>
          <p:nvPr/>
        </p:nvSpPr>
        <p:spPr bwMode="auto">
          <a:xfrm flipV="1">
            <a:off x="3357554" y="5510226"/>
            <a:ext cx="1509722" cy="347665"/>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tretch>
            <a:fillRect/>
          </a:stretch>
        </p:blipFill>
        <p:spPr bwMode="auto">
          <a:xfrm>
            <a:off x="500034" y="1571612"/>
            <a:ext cx="7592461" cy="4379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圆角矩形标注 10"/>
          <p:cNvSpPr>
            <a:spLocks noChangeArrowheads="1"/>
          </p:cNvSpPr>
          <p:nvPr/>
        </p:nvSpPr>
        <p:spPr bwMode="auto">
          <a:xfrm>
            <a:off x="6357937" y="4572008"/>
            <a:ext cx="1928839" cy="785818"/>
          </a:xfrm>
          <a:prstGeom prst="wedgeRoundRectCallout">
            <a:avLst>
              <a:gd name="adj1" fmla="val -40052"/>
              <a:gd name="adj2" fmla="val -10530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该刊详情及学科领域等</a:t>
            </a:r>
            <a:endParaRPr lang="en-US" altLang="zh-CN" dirty="0">
              <a:latin typeface="Calibri" pitchFamily="34" charset="0"/>
            </a:endParaRPr>
          </a:p>
        </p:txBody>
      </p:sp>
      <p:grpSp>
        <p:nvGrpSpPr>
          <p:cNvPr id="2" name="组合 7"/>
          <p:cNvGrpSpPr>
            <a:grpSpLocks/>
          </p:cNvGrpSpPr>
          <p:nvPr/>
        </p:nvGrpSpPr>
        <p:grpSpPr bwMode="auto">
          <a:xfrm>
            <a:off x="1357290" y="500041"/>
            <a:ext cx="7143800" cy="2357453"/>
            <a:chOff x="-1143050" y="928666"/>
            <a:chExt cx="7143826" cy="2357470"/>
          </a:xfrm>
        </p:grpSpPr>
        <p:sp>
          <p:nvSpPr>
            <p:cNvPr id="22536" name="圆角矩形标注 8"/>
            <p:cNvSpPr>
              <a:spLocks noChangeArrowheads="1"/>
            </p:cNvSpPr>
            <p:nvPr/>
          </p:nvSpPr>
          <p:spPr bwMode="auto">
            <a:xfrm>
              <a:off x="3286122" y="928666"/>
              <a:ext cx="2714654" cy="2357470"/>
            </a:xfrm>
            <a:prstGeom prst="wedgeRoundRectCallout">
              <a:avLst>
                <a:gd name="adj1" fmla="val -92082"/>
                <a:gd name="adj2" fmla="val 37950"/>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endParaRPr lang="en-US" altLang="zh-CN" sz="2000" dirty="0">
                <a:latin typeface="Calibri" pitchFamily="34" charset="0"/>
              </a:endParaRPr>
            </a:p>
            <a:p>
              <a:endParaRPr lang="en-US" altLang="zh-CN" sz="2000" dirty="0">
                <a:latin typeface="Calibri" pitchFamily="34" charset="0"/>
              </a:endParaRPr>
            </a:p>
            <a:p>
              <a:r>
                <a:rPr lang="zh-CN" altLang="en-US" dirty="0">
                  <a:latin typeface="Calibri" pitchFamily="34" charset="0"/>
                </a:rPr>
                <a:t>点击可浏览</a:t>
              </a:r>
              <a:endParaRPr lang="en-US" altLang="zh-CN" dirty="0">
                <a:latin typeface="Calibri" pitchFamily="34" charset="0"/>
              </a:endParaRPr>
            </a:p>
            <a:p>
              <a:pPr>
                <a:buFont typeface="Wingdings" pitchFamily="2" charset="2"/>
                <a:buChar char="Ø"/>
              </a:pPr>
              <a:r>
                <a:rPr lang="zh-CN" altLang="en-US" dirty="0">
                  <a:latin typeface="Calibri" pitchFamily="34" charset="0"/>
                </a:rPr>
                <a:t>最新期的目录</a:t>
              </a:r>
              <a:endParaRPr lang="en-US" altLang="zh-CN" dirty="0">
                <a:latin typeface="Calibri" pitchFamily="34" charset="0"/>
              </a:endParaRPr>
            </a:p>
            <a:p>
              <a:pPr>
                <a:buFont typeface="Wingdings" pitchFamily="2" charset="2"/>
                <a:buChar char="Ø"/>
              </a:pPr>
              <a:r>
                <a:rPr lang="en-US" altLang="zh-CN" dirty="0">
                  <a:latin typeface="Calibri" pitchFamily="34" charset="0"/>
                </a:rPr>
                <a:t> </a:t>
              </a:r>
              <a:r>
                <a:rPr lang="zh-CN" altLang="en-US" dirty="0">
                  <a:latin typeface="Calibri" pitchFamily="34" charset="0"/>
                </a:rPr>
                <a:t>编辑刚收到的投稿</a:t>
              </a:r>
              <a:endParaRPr lang="en-US" altLang="zh-CN" dirty="0">
                <a:latin typeface="Calibri" pitchFamily="34" charset="0"/>
              </a:endParaRPr>
            </a:p>
            <a:p>
              <a:pPr>
                <a:buFont typeface="Wingdings" pitchFamily="2" charset="2"/>
                <a:buChar char="Ø"/>
              </a:pPr>
              <a:r>
                <a:rPr lang="zh-CN" altLang="en-US" dirty="0">
                  <a:latin typeface="Calibri" pitchFamily="34" charset="0"/>
                </a:rPr>
                <a:t>该刊所有年份卷期</a:t>
              </a:r>
              <a:endParaRPr lang="en-US" altLang="zh-CN" dirty="0">
                <a:latin typeface="Calibri" pitchFamily="34" charset="0"/>
              </a:endParaRPr>
            </a:p>
            <a:p>
              <a:pPr>
                <a:buFont typeface="Wingdings" pitchFamily="2" charset="2"/>
                <a:buChar char="Ø"/>
              </a:pPr>
              <a:r>
                <a:rPr lang="zh-CN" altLang="en-US" dirty="0">
                  <a:latin typeface="Calibri" pitchFamily="34" charset="0"/>
                </a:rPr>
                <a:t>作者：提交论文；作者信息；索引信息；重印和许可；论文征集等</a:t>
              </a:r>
              <a:endParaRPr lang="en-US" altLang="zh-CN" dirty="0">
                <a:latin typeface="Calibri" pitchFamily="34" charset="0"/>
              </a:endParaRPr>
            </a:p>
            <a:p>
              <a:pPr>
                <a:buFont typeface="Wingdings" pitchFamily="2" charset="2"/>
                <a:buChar char="Ø"/>
              </a:pPr>
              <a:endParaRPr lang="en-US" altLang="zh-CN" sz="2000" dirty="0">
                <a:latin typeface="Calibri" pitchFamily="34" charset="0"/>
              </a:endParaRPr>
            </a:p>
            <a:p>
              <a:pPr>
                <a:buFont typeface="Wingdings" pitchFamily="2" charset="2"/>
                <a:buChar char="Ø"/>
              </a:pPr>
              <a:endParaRPr lang="en-US" altLang="zh-CN" sz="2000" dirty="0">
                <a:latin typeface="Calibri" pitchFamily="34" charset="0"/>
              </a:endParaRPr>
            </a:p>
          </p:txBody>
        </p:sp>
        <p:sp>
          <p:nvSpPr>
            <p:cNvPr id="22537" name="Rectangle 7"/>
            <p:cNvSpPr>
              <a:spLocks noChangeArrowheads="1"/>
            </p:cNvSpPr>
            <p:nvPr/>
          </p:nvSpPr>
          <p:spPr bwMode="auto">
            <a:xfrm>
              <a:off x="-1143050" y="2786068"/>
              <a:ext cx="3071845" cy="357191"/>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grpSp>
      <p:grpSp>
        <p:nvGrpSpPr>
          <p:cNvPr id="3" name="组合 11"/>
          <p:cNvGrpSpPr>
            <a:grpSpLocks/>
          </p:cNvGrpSpPr>
          <p:nvPr/>
        </p:nvGrpSpPr>
        <p:grpSpPr bwMode="auto">
          <a:xfrm>
            <a:off x="642910" y="3357562"/>
            <a:ext cx="2786082" cy="2571769"/>
            <a:chOff x="642881" y="2978121"/>
            <a:chExt cx="2786105" cy="2571787"/>
          </a:xfrm>
        </p:grpSpPr>
        <p:sp>
          <p:nvSpPr>
            <p:cNvPr id="22534" name="圆角矩形标注 9"/>
            <p:cNvSpPr>
              <a:spLocks noChangeArrowheads="1"/>
            </p:cNvSpPr>
            <p:nvPr/>
          </p:nvSpPr>
          <p:spPr bwMode="auto">
            <a:xfrm>
              <a:off x="642881" y="2978121"/>
              <a:ext cx="2214596" cy="642946"/>
            </a:xfrm>
            <a:prstGeom prst="wedgeRoundRectCallout">
              <a:avLst>
                <a:gd name="adj1" fmla="val 29509"/>
                <a:gd name="adj2" fmla="val 8633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a:latin typeface="Calibri" pitchFamily="34" charset="0"/>
                </a:rPr>
                <a:t>最新</a:t>
              </a:r>
              <a:r>
                <a:rPr lang="zh-CN" altLang="en-US" smtClean="0">
                  <a:latin typeface="Calibri" pitchFamily="34" charset="0"/>
                </a:rPr>
                <a:t>文章、高</a:t>
              </a:r>
              <a:r>
                <a:rPr lang="zh-CN" altLang="en-US" dirty="0">
                  <a:latin typeface="Calibri" pitchFamily="34" charset="0"/>
                </a:rPr>
                <a:t>阅读量和高引用量文章</a:t>
              </a:r>
              <a:endParaRPr lang="en-US" altLang="zh-CN" dirty="0">
                <a:latin typeface="Calibri" pitchFamily="34" charset="0"/>
              </a:endParaRPr>
            </a:p>
          </p:txBody>
        </p:sp>
        <p:sp>
          <p:nvSpPr>
            <p:cNvPr id="22535" name="Rectangle 7"/>
            <p:cNvSpPr>
              <a:spLocks noChangeArrowheads="1"/>
            </p:cNvSpPr>
            <p:nvPr/>
          </p:nvSpPr>
          <p:spPr bwMode="auto">
            <a:xfrm>
              <a:off x="1500144" y="3906823"/>
              <a:ext cx="1928842" cy="1643085"/>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grpSp>
      <p:sp>
        <p:nvSpPr>
          <p:cNvPr id="10" name="Rectangle 7"/>
          <p:cNvSpPr>
            <a:spLocks noChangeArrowheads="1"/>
          </p:cNvSpPr>
          <p:nvPr/>
        </p:nvSpPr>
        <p:spPr bwMode="auto">
          <a:xfrm>
            <a:off x="4143372" y="2857496"/>
            <a:ext cx="3071834" cy="1214446"/>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1"/>
          <p:cNvGrpSpPr>
            <a:grpSpLocks/>
          </p:cNvGrpSpPr>
          <p:nvPr/>
        </p:nvGrpSpPr>
        <p:grpSpPr bwMode="auto">
          <a:xfrm>
            <a:off x="285719" y="1357297"/>
            <a:ext cx="6715126" cy="5016523"/>
            <a:chOff x="285689" y="1116726"/>
            <a:chExt cx="6715173" cy="5016559"/>
          </a:xfrm>
        </p:grpSpPr>
        <p:pic>
          <p:nvPicPr>
            <p:cNvPr id="2051" name="Picture 3"/>
            <p:cNvPicPr>
              <a:picLocks noChangeAspect="1" noChangeArrowheads="1"/>
            </p:cNvPicPr>
            <p:nvPr/>
          </p:nvPicPr>
          <p:blipFill>
            <a:blip r:embed="rId3"/>
            <a:stretch>
              <a:fillRect/>
            </a:stretch>
          </p:blipFill>
          <p:spPr bwMode="auto">
            <a:xfrm>
              <a:off x="285689" y="4045706"/>
              <a:ext cx="4133406" cy="2087579"/>
            </a:xfrm>
            <a:prstGeom prst="rect">
              <a:avLst/>
            </a:prstGeom>
            <a:noFill/>
            <a:ln w="9525">
              <a:solidFill>
                <a:schemeClr val="bg1"/>
              </a:solidFill>
              <a:miter lim="800000"/>
              <a:headEnd/>
              <a:tailEnd/>
            </a:ln>
            <a:effectLst/>
          </p:spPr>
        </p:pic>
        <p:pic>
          <p:nvPicPr>
            <p:cNvPr id="2050" name="Picture 2"/>
            <p:cNvPicPr>
              <a:picLocks noChangeAspect="1" noChangeArrowheads="1"/>
            </p:cNvPicPr>
            <p:nvPr/>
          </p:nvPicPr>
          <p:blipFill>
            <a:blip r:embed="rId4"/>
            <a:stretch>
              <a:fillRect/>
            </a:stretch>
          </p:blipFill>
          <p:spPr bwMode="auto">
            <a:xfrm>
              <a:off x="285690" y="1116726"/>
              <a:ext cx="6715172" cy="2627976"/>
            </a:xfrm>
            <a:prstGeom prst="rect">
              <a:avLst/>
            </a:prstGeom>
            <a:noFill/>
            <a:ln w="9525">
              <a:solidFill>
                <a:schemeClr val="bg1"/>
              </a:solidFill>
              <a:miter lim="800000"/>
              <a:headEnd/>
              <a:tailEnd/>
            </a:ln>
            <a:effectLst/>
          </p:spPr>
        </p:pic>
      </p:grpSp>
      <p:sp>
        <p:nvSpPr>
          <p:cNvPr id="9" name="圆角矩形标注 8"/>
          <p:cNvSpPr>
            <a:spLocks noChangeArrowheads="1"/>
          </p:cNvSpPr>
          <p:nvPr/>
        </p:nvSpPr>
        <p:spPr bwMode="auto">
          <a:xfrm>
            <a:off x="3571868" y="1928802"/>
            <a:ext cx="2786082" cy="928687"/>
          </a:xfrm>
          <a:prstGeom prst="wedgeRoundRectCallout">
            <a:avLst>
              <a:gd name="adj1" fmla="val -111350"/>
              <a:gd name="adj2" fmla="val -83834"/>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进入</a:t>
            </a:r>
            <a:r>
              <a:rPr lang="en-US" altLang="zh-CN">
                <a:latin typeface="Calibri" pitchFamily="34" charset="0"/>
              </a:rPr>
              <a:t>All </a:t>
            </a:r>
            <a:r>
              <a:rPr lang="en-US" altLang="zh-CN" smtClean="0">
                <a:latin typeface="Calibri" pitchFamily="34" charset="0"/>
              </a:rPr>
              <a:t>Years</a:t>
            </a:r>
            <a:r>
              <a:rPr lang="zh-CN" altLang="en-US" smtClean="0">
                <a:latin typeface="Calibri" pitchFamily="34" charset="0"/>
              </a:rPr>
              <a:t>、浏览</a:t>
            </a:r>
            <a:r>
              <a:rPr lang="zh-CN" altLang="en-US" dirty="0">
                <a:latin typeface="Calibri" pitchFamily="34" charset="0"/>
              </a:rPr>
              <a:t>该刊从创刊至今的所有期数</a:t>
            </a:r>
            <a:endParaRPr lang="en-US" altLang="zh-CN" sz="2000" dirty="0">
              <a:latin typeface="Calibri" pitchFamily="34" charset="0"/>
            </a:endParaRPr>
          </a:p>
        </p:txBody>
      </p:sp>
      <p:sp>
        <p:nvSpPr>
          <p:cNvPr id="10" name="圆角矩形标注 9"/>
          <p:cNvSpPr>
            <a:spLocks noChangeArrowheads="1"/>
          </p:cNvSpPr>
          <p:nvPr/>
        </p:nvSpPr>
        <p:spPr bwMode="auto">
          <a:xfrm>
            <a:off x="4644008" y="4437112"/>
            <a:ext cx="2214578" cy="1285884"/>
          </a:xfrm>
          <a:prstGeom prst="wedgeRoundRectCallout">
            <a:avLst>
              <a:gd name="adj1" fmla="val -85775"/>
              <a:gd name="adj2" fmla="val 40383"/>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选择</a:t>
            </a:r>
            <a:r>
              <a:rPr lang="zh-CN" altLang="en-US">
                <a:latin typeface="Calibri" pitchFamily="34" charset="0"/>
              </a:rPr>
              <a:t>期刊</a:t>
            </a:r>
            <a:r>
              <a:rPr lang="zh-CN" altLang="en-US" smtClean="0">
                <a:latin typeface="Calibri" pitchFamily="34" charset="0"/>
              </a:rPr>
              <a:t>年份、浏览</a:t>
            </a:r>
            <a:r>
              <a:rPr lang="zh-CN" altLang="en-US" dirty="0">
                <a:latin typeface="Calibri" pitchFamily="34" charset="0"/>
              </a:rPr>
              <a:t>该刊该年全部</a:t>
            </a:r>
            <a:r>
              <a:rPr lang="zh-CN" altLang="en-US">
                <a:latin typeface="Calibri" pitchFamily="34" charset="0"/>
              </a:rPr>
              <a:t>期</a:t>
            </a:r>
            <a:r>
              <a:rPr lang="zh-CN" altLang="en-US" smtClean="0">
                <a:latin typeface="Calibri" pitchFamily="34" charset="0"/>
              </a:rPr>
              <a:t>数、如</a:t>
            </a:r>
            <a:r>
              <a:rPr lang="en-US" altLang="zh-CN" dirty="0">
                <a:latin typeface="Calibri" pitchFamily="34" charset="0"/>
              </a:rPr>
              <a:t>2019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285720" y="1285860"/>
            <a:ext cx="8585406" cy="47291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angle 7"/>
          <p:cNvSpPr>
            <a:spLocks noChangeArrowheads="1"/>
          </p:cNvSpPr>
          <p:nvPr/>
        </p:nvSpPr>
        <p:spPr bwMode="auto">
          <a:xfrm>
            <a:off x="500034" y="5072074"/>
            <a:ext cx="1428760" cy="428628"/>
          </a:xfrm>
          <a:prstGeom prst="rect">
            <a:avLst/>
          </a:prstGeom>
          <a:noFill/>
          <a:ln w="28575">
            <a:solidFill>
              <a:srgbClr val="FF0000"/>
            </a:solidFill>
            <a:prstDash val="sysDot"/>
            <a:miter lim="800000"/>
            <a:headEnd/>
            <a:tailEnd/>
          </a:ln>
        </p:spPr>
        <p:txBody>
          <a:bodyPr wrap="none" anchor="ctr"/>
          <a:lstStyle/>
          <a:p>
            <a:endParaRPr lang="zh-CN" altLang="en-US">
              <a:latin typeface="Calibri" pitchFamily="34" charset="0"/>
            </a:endParaRPr>
          </a:p>
        </p:txBody>
      </p:sp>
      <p:sp>
        <p:nvSpPr>
          <p:cNvPr id="10" name="圆角矩形标注 9"/>
          <p:cNvSpPr>
            <a:spLocks noChangeArrowheads="1"/>
          </p:cNvSpPr>
          <p:nvPr/>
        </p:nvSpPr>
        <p:spPr bwMode="auto">
          <a:xfrm>
            <a:off x="2500299" y="5286388"/>
            <a:ext cx="1500198" cy="714375"/>
          </a:xfrm>
          <a:prstGeom prst="wedgeRoundRectCallout">
            <a:avLst>
              <a:gd name="adj1" fmla="val -81510"/>
              <a:gd name="adj2" fmla="val -40174"/>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跳转到前一期或后一期</a:t>
            </a:r>
            <a:endParaRPr lang="en-US" altLang="zh-CN" dirty="0">
              <a:latin typeface="Calibri" pitchFamily="34" charset="0"/>
            </a:endParaRPr>
          </a:p>
        </p:txBody>
      </p:sp>
      <p:sp>
        <p:nvSpPr>
          <p:cNvPr id="15" name="Rectangle 7"/>
          <p:cNvSpPr>
            <a:spLocks noChangeArrowheads="1"/>
          </p:cNvSpPr>
          <p:nvPr/>
        </p:nvSpPr>
        <p:spPr bwMode="auto">
          <a:xfrm>
            <a:off x="6786578" y="2857496"/>
            <a:ext cx="1928826" cy="2286016"/>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8" name="圆角矩形标注 7"/>
          <p:cNvSpPr>
            <a:spLocks noChangeArrowheads="1"/>
          </p:cNvSpPr>
          <p:nvPr/>
        </p:nvSpPr>
        <p:spPr bwMode="auto">
          <a:xfrm>
            <a:off x="4357686" y="2928934"/>
            <a:ext cx="2000232" cy="1714512"/>
          </a:xfrm>
          <a:prstGeom prst="wedgeRoundRectCallout">
            <a:avLst>
              <a:gd name="adj1" fmla="val 69330"/>
              <a:gd name="adj2" fmla="val 5158"/>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lvl="0" eaLnBrk="0" fontAlgn="base" hangingPunct="0">
              <a:spcAft>
                <a:spcPct val="0"/>
              </a:spcAft>
              <a:defRPr/>
            </a:pPr>
            <a:endParaRPr lang="en-US" altLang="zh-CN" dirty="0">
              <a:latin typeface="Calibri" pitchFamily="34" charset="0"/>
            </a:endParaRPr>
          </a:p>
          <a:p>
            <a:pPr lvl="0" eaLnBrk="0" fontAlgn="base" hangingPunct="0">
              <a:spcAft>
                <a:spcPct val="0"/>
              </a:spcAft>
              <a:defRPr/>
            </a:pPr>
            <a:endParaRPr lang="en-US" altLang="zh-CN" dirty="0">
              <a:latin typeface="Calibri" pitchFamily="34" charset="0"/>
            </a:endParaRPr>
          </a:p>
          <a:p>
            <a:pPr lvl="0" eaLnBrk="0" fontAlgn="base" hangingPunct="0">
              <a:spcAft>
                <a:spcPct val="0"/>
              </a:spcAft>
              <a:buFont typeface="Wingdings" pitchFamily="2" charset="2"/>
              <a:buChar char="Ø"/>
              <a:defRPr/>
            </a:pPr>
            <a:r>
              <a:rPr lang="zh-CN" altLang="en-US" dirty="0">
                <a:latin typeface="Calibri" pitchFamily="34" charset="0"/>
              </a:rPr>
              <a:t>邮件提醒功能</a:t>
            </a:r>
            <a:endParaRPr lang="en-US" altLang="zh-CN" dirty="0">
              <a:latin typeface="Calibri" pitchFamily="34" charset="0"/>
            </a:endParaRPr>
          </a:p>
          <a:p>
            <a:pPr eaLnBrk="0" fontAlgn="base" hangingPunct="0">
              <a:spcAft>
                <a:spcPct val="0"/>
              </a:spcAft>
              <a:buFont typeface="Wingdings" pitchFamily="2" charset="2"/>
              <a:buChar char="Ø"/>
              <a:defRPr/>
            </a:pPr>
            <a:r>
              <a:rPr lang="en-US" altLang="zh-CN" dirty="0">
                <a:latin typeface="Calibri" pitchFamily="34" charset="0"/>
              </a:rPr>
              <a:t>RSS</a:t>
            </a:r>
            <a:r>
              <a:rPr lang="zh-CN" altLang="en-US" dirty="0">
                <a:latin typeface="Calibri" pitchFamily="34" charset="0"/>
              </a:rPr>
              <a:t>订阅服务</a:t>
            </a:r>
            <a:endParaRPr lang="en-US" altLang="zh-CN" dirty="0">
              <a:latin typeface="Calibri" pitchFamily="34" charset="0"/>
            </a:endParaRPr>
          </a:p>
          <a:p>
            <a:pPr eaLnBrk="0" fontAlgn="base" hangingPunct="0">
              <a:spcAft>
                <a:spcPct val="0"/>
              </a:spcAft>
              <a:buFont typeface="Wingdings" pitchFamily="2" charset="2"/>
              <a:buChar char="Ø"/>
              <a:defRPr/>
            </a:pPr>
            <a:r>
              <a:rPr lang="zh-CN" altLang="en-US">
                <a:latin typeface="Calibri" pitchFamily="34" charset="0"/>
              </a:rPr>
              <a:t>最新</a:t>
            </a:r>
            <a:r>
              <a:rPr lang="zh-CN" altLang="en-US" smtClean="0">
                <a:latin typeface="Calibri" pitchFamily="34" charset="0"/>
              </a:rPr>
              <a:t>文章、高</a:t>
            </a:r>
            <a:r>
              <a:rPr lang="zh-CN" altLang="en-US" dirty="0">
                <a:latin typeface="Calibri" pitchFamily="34" charset="0"/>
              </a:rPr>
              <a:t>阅读量和高引用量文章</a:t>
            </a:r>
            <a:endParaRPr lang="en-US" altLang="zh-CN" dirty="0">
              <a:latin typeface="Calibri" pitchFamily="34" charset="0"/>
            </a:endParaRPr>
          </a:p>
          <a:p>
            <a:pPr lvl="0" eaLnBrk="0" fontAlgn="base" hangingPunct="0">
              <a:spcAft>
                <a:spcPct val="0"/>
              </a:spcAft>
              <a:defRPr/>
            </a:pPr>
            <a:endParaRPr lang="en-US" altLang="zh-CN" dirty="0">
              <a:latin typeface="Calibri" pitchFamily="34" charset="0"/>
            </a:endParaRPr>
          </a:p>
          <a:p>
            <a:pPr lvl="0" eaLnBrk="0" fontAlgn="base" hangingPunct="0">
              <a:spcAft>
                <a:spcPct val="0"/>
              </a:spcAft>
              <a:defRPr/>
            </a:pPr>
            <a:endParaRPr lang="zh-CN" altLang="en-US" dirty="0">
              <a:latin typeface="Calibri" pitchFamily="34" charset="0"/>
            </a:endParaRPr>
          </a:p>
        </p:txBody>
      </p:sp>
      <p:sp>
        <p:nvSpPr>
          <p:cNvPr id="17" name="Rectangle 7"/>
          <p:cNvSpPr>
            <a:spLocks noChangeArrowheads="1"/>
          </p:cNvSpPr>
          <p:nvPr/>
        </p:nvSpPr>
        <p:spPr bwMode="auto">
          <a:xfrm>
            <a:off x="3214678" y="2214554"/>
            <a:ext cx="4000528" cy="357190"/>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18" name="圆角矩形标注 17"/>
          <p:cNvSpPr>
            <a:spLocks noChangeArrowheads="1"/>
          </p:cNvSpPr>
          <p:nvPr/>
        </p:nvSpPr>
        <p:spPr bwMode="auto">
          <a:xfrm>
            <a:off x="7215206" y="928670"/>
            <a:ext cx="1571636" cy="1071570"/>
          </a:xfrm>
          <a:prstGeom prst="wedgeRoundRectCallout">
            <a:avLst>
              <a:gd name="adj1" fmla="val -100836"/>
              <a:gd name="adj2" fmla="val 70394"/>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选择浏览该刊任意年份的卷期</a:t>
            </a:r>
            <a:endParaRPr lang="en-US" altLang="zh-CN"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5" grpId="0" animBg="1"/>
      <p:bldP spid="8" grpId="0" animBg="1"/>
      <p:bldP spid="17"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srcRect/>
          <a:stretch>
            <a:fillRect/>
          </a:stretch>
        </p:blipFill>
        <p:spPr bwMode="auto">
          <a:xfrm>
            <a:off x="428596" y="1214422"/>
            <a:ext cx="8001056" cy="4500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7"/>
          <p:cNvSpPr>
            <a:spLocks noChangeArrowheads="1"/>
          </p:cNvSpPr>
          <p:nvPr/>
        </p:nvSpPr>
        <p:spPr bwMode="auto">
          <a:xfrm>
            <a:off x="2143108" y="2500306"/>
            <a:ext cx="2000264" cy="285752"/>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15" name="Rectangle 7"/>
          <p:cNvSpPr>
            <a:spLocks noChangeArrowheads="1"/>
          </p:cNvSpPr>
          <p:nvPr/>
        </p:nvSpPr>
        <p:spPr bwMode="auto">
          <a:xfrm>
            <a:off x="2143108" y="2786058"/>
            <a:ext cx="3857652" cy="500066"/>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14" name="圆角矩形标注 13"/>
          <p:cNvSpPr>
            <a:spLocks noChangeArrowheads="1"/>
          </p:cNvSpPr>
          <p:nvPr/>
        </p:nvSpPr>
        <p:spPr bwMode="auto">
          <a:xfrm>
            <a:off x="4143372" y="3571876"/>
            <a:ext cx="2071702" cy="1285884"/>
          </a:xfrm>
          <a:prstGeom prst="wedgeRoundRectCallout">
            <a:avLst>
              <a:gd name="adj1" fmla="val -14964"/>
              <a:gd name="adj2" fmla="val -71742"/>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mj-lt"/>
              </a:rPr>
              <a:t>点击</a:t>
            </a:r>
            <a:r>
              <a:rPr lang="zh-CN" altLang="en-US">
                <a:latin typeface="+mj-lt"/>
              </a:rPr>
              <a:t>某个</a:t>
            </a:r>
            <a:r>
              <a:rPr lang="zh-CN" altLang="en-US" smtClean="0">
                <a:latin typeface="+mj-lt"/>
              </a:rPr>
              <a:t>关键词、可</a:t>
            </a:r>
            <a:r>
              <a:rPr lang="zh-CN" altLang="en-US" dirty="0">
                <a:latin typeface="+mj-lt"/>
              </a:rPr>
              <a:t>找到</a:t>
            </a:r>
            <a:r>
              <a:rPr lang="en-US" altLang="zh-CN" dirty="0">
                <a:latin typeface="+mj-lt"/>
              </a:rPr>
              <a:t>ASME</a:t>
            </a:r>
            <a:r>
              <a:rPr lang="zh-CN" altLang="en-US" dirty="0">
                <a:latin typeface="+mj-lt"/>
              </a:rPr>
              <a:t>出版物中所有与之有关的文章</a:t>
            </a:r>
            <a:endParaRPr lang="en-US" altLang="zh-CN" dirty="0">
              <a:latin typeface="+mj-lt"/>
            </a:endParaRPr>
          </a:p>
        </p:txBody>
      </p:sp>
      <p:sp>
        <p:nvSpPr>
          <p:cNvPr id="10" name="圆角矩形标注 9"/>
          <p:cNvSpPr>
            <a:spLocks noChangeArrowheads="1"/>
          </p:cNvSpPr>
          <p:nvPr/>
        </p:nvSpPr>
        <p:spPr bwMode="auto">
          <a:xfrm>
            <a:off x="4929190" y="1857364"/>
            <a:ext cx="1643063" cy="857251"/>
          </a:xfrm>
          <a:prstGeom prst="wedgeRoundRectCallout">
            <a:avLst>
              <a:gd name="adj1" fmla="val -87264"/>
              <a:gd name="adj2" fmla="val 32063"/>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defRPr/>
            </a:pPr>
            <a:r>
              <a:rPr lang="zh-CN" altLang="en-US">
                <a:latin typeface="+mj-lt"/>
                <a:ea typeface="+mn-ea"/>
              </a:rPr>
              <a:t>查看</a:t>
            </a:r>
            <a:r>
              <a:rPr lang="zh-CN" altLang="en-US" smtClean="0">
                <a:latin typeface="+mj-lt"/>
                <a:ea typeface="+mn-ea"/>
              </a:rPr>
              <a:t>摘要、阅读文章、查看</a:t>
            </a:r>
            <a:r>
              <a:rPr lang="en-US" altLang="zh-CN" dirty="0">
                <a:latin typeface="+mj-lt"/>
                <a:ea typeface="+mn-ea"/>
              </a:rPr>
              <a:t>PDF</a:t>
            </a:r>
            <a:r>
              <a:rPr lang="zh-CN" altLang="en-US" dirty="0">
                <a:latin typeface="+mj-lt"/>
                <a:ea typeface="+mn-ea"/>
              </a:rPr>
              <a:t>全文</a:t>
            </a:r>
            <a:endParaRPr lang="en-US" altLang="zh-CN" dirty="0">
              <a:latin typeface="+mj-lt"/>
              <a:ea typeface="+mn-ea"/>
            </a:endParaRPr>
          </a:p>
        </p:txBody>
      </p:sp>
      <p:sp>
        <p:nvSpPr>
          <p:cNvPr id="20" name="圆角矩形标注 19"/>
          <p:cNvSpPr>
            <a:spLocks noChangeArrowheads="1"/>
          </p:cNvSpPr>
          <p:nvPr/>
        </p:nvSpPr>
        <p:spPr bwMode="auto">
          <a:xfrm>
            <a:off x="2500298" y="5429264"/>
            <a:ext cx="2857520" cy="1143008"/>
          </a:xfrm>
          <a:prstGeom prst="wedgeRoundRectCallout">
            <a:avLst>
              <a:gd name="adj1" fmla="val -67164"/>
              <a:gd name="adj2" fmla="val -86555"/>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mj-lt"/>
              </a:rPr>
              <a:t>进入某</a:t>
            </a:r>
            <a:r>
              <a:rPr lang="zh-CN" altLang="en-US">
                <a:latin typeface="+mj-lt"/>
              </a:rPr>
              <a:t>一</a:t>
            </a:r>
            <a:r>
              <a:rPr lang="zh-CN" altLang="en-US" smtClean="0">
                <a:latin typeface="+mj-lt"/>
              </a:rPr>
              <a:t>期、可以</a:t>
            </a:r>
            <a:r>
              <a:rPr lang="zh-CN" altLang="en-US" dirty="0">
                <a:latin typeface="+mj-lt"/>
              </a:rPr>
              <a:t>看见各</a:t>
            </a:r>
            <a:r>
              <a:rPr lang="zh-CN" altLang="en-US">
                <a:latin typeface="+mj-lt"/>
              </a:rPr>
              <a:t>栏目</a:t>
            </a:r>
            <a:r>
              <a:rPr lang="zh-CN" altLang="en-US" smtClean="0">
                <a:latin typeface="+mj-lt"/>
              </a:rPr>
              <a:t>名称、如</a:t>
            </a:r>
            <a:r>
              <a:rPr lang="zh-CN" altLang="en-US">
                <a:latin typeface="+mj-lt"/>
              </a:rPr>
              <a:t>研究</a:t>
            </a:r>
            <a:r>
              <a:rPr lang="zh-CN" altLang="en-US" smtClean="0">
                <a:latin typeface="+mj-lt"/>
              </a:rPr>
              <a:t>论文、技术简介、勘误</a:t>
            </a:r>
            <a:r>
              <a:rPr lang="zh-CN" altLang="en-US" dirty="0">
                <a:latin typeface="+mj-lt"/>
              </a:rPr>
              <a:t>记录</a:t>
            </a:r>
            <a:endParaRPr lang="en-US" altLang="zh-CN" dirty="0">
              <a:latin typeface="+mj-lt"/>
            </a:endParaRPr>
          </a:p>
        </p:txBody>
      </p:sp>
      <p:sp>
        <p:nvSpPr>
          <p:cNvPr id="21" name="Rectangle 7"/>
          <p:cNvSpPr>
            <a:spLocks noChangeArrowheads="1"/>
          </p:cNvSpPr>
          <p:nvPr/>
        </p:nvSpPr>
        <p:spPr bwMode="auto">
          <a:xfrm>
            <a:off x="428596" y="2571744"/>
            <a:ext cx="1285884" cy="3143272"/>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4" grpId="0" animBg="1"/>
      <p:bldP spid="10" grpId="0" animBg="1"/>
      <p:bldP spid="20"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1.png"/>
          <p:cNvPicPr>
            <a:picLocks noChangeAspect="1"/>
          </p:cNvPicPr>
          <p:nvPr/>
        </p:nvPicPr>
        <p:blipFill>
          <a:blip r:embed="rId3"/>
          <a:stretch>
            <a:fillRect/>
          </a:stretch>
        </p:blipFill>
        <p:spPr>
          <a:xfrm>
            <a:off x="285720" y="1214422"/>
            <a:ext cx="8582025" cy="4162425"/>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sp>
        <p:nvSpPr>
          <p:cNvPr id="15" name="Rectangle 7"/>
          <p:cNvSpPr>
            <a:spLocks noChangeArrowheads="1"/>
          </p:cNvSpPr>
          <p:nvPr/>
        </p:nvSpPr>
        <p:spPr bwMode="auto">
          <a:xfrm>
            <a:off x="428596" y="2357430"/>
            <a:ext cx="3929090" cy="857256"/>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16" name="圆角矩形标注 15"/>
          <p:cNvSpPr>
            <a:spLocks noChangeArrowheads="1"/>
          </p:cNvSpPr>
          <p:nvPr/>
        </p:nvSpPr>
        <p:spPr bwMode="auto">
          <a:xfrm>
            <a:off x="3714744" y="1285860"/>
            <a:ext cx="1857388" cy="428628"/>
          </a:xfrm>
          <a:prstGeom prst="wedgeRoundRectCallout">
            <a:avLst>
              <a:gd name="adj1" fmla="val -41813"/>
              <a:gd name="adj2" fmla="val 177671"/>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defRPr/>
            </a:pPr>
            <a:r>
              <a:rPr lang="zh-CN" altLang="en-US" dirty="0">
                <a:latin typeface="+mj-lt"/>
                <a:ea typeface="+mn-ea"/>
              </a:rPr>
              <a:t>作者及</a:t>
            </a:r>
            <a:r>
              <a:rPr lang="zh-CN" altLang="en-US" dirty="0">
                <a:latin typeface="+mj-lt"/>
              </a:rPr>
              <a:t>文章信息</a:t>
            </a:r>
            <a:endParaRPr lang="en-US" altLang="zh-CN" dirty="0">
              <a:latin typeface="+mj-lt"/>
              <a:ea typeface="+mn-ea"/>
            </a:endParaRPr>
          </a:p>
        </p:txBody>
      </p:sp>
      <p:pic>
        <p:nvPicPr>
          <p:cNvPr id="18" name="图片 17" descr="2.png"/>
          <p:cNvPicPr>
            <a:picLocks noChangeAspect="1"/>
          </p:cNvPicPr>
          <p:nvPr/>
        </p:nvPicPr>
        <p:blipFill>
          <a:blip r:embed="rId4"/>
          <a:stretch>
            <a:fillRect/>
          </a:stretch>
        </p:blipFill>
        <p:spPr>
          <a:xfrm>
            <a:off x="285720" y="5448300"/>
            <a:ext cx="5857916" cy="1409700"/>
          </a:xfrm>
          <a:prstGeom prst="rect">
            <a:avLst/>
          </a:prstGeom>
          <a:ln>
            <a:solidFill>
              <a:schemeClr val="bg1">
                <a:lumMod val="65000"/>
              </a:schemeClr>
            </a:solidFill>
            <a:prstDash val="solid"/>
          </a:ln>
        </p:spPr>
      </p:pic>
      <p:sp>
        <p:nvSpPr>
          <p:cNvPr id="12" name="Rectangle 7"/>
          <p:cNvSpPr>
            <a:spLocks noChangeArrowheads="1"/>
          </p:cNvSpPr>
          <p:nvPr/>
        </p:nvSpPr>
        <p:spPr bwMode="auto">
          <a:xfrm>
            <a:off x="428596" y="5500702"/>
            <a:ext cx="5357850" cy="1214446"/>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9" name="圆角矩形标注 8"/>
          <p:cNvSpPr>
            <a:spLocks noChangeArrowheads="1"/>
          </p:cNvSpPr>
          <p:nvPr/>
        </p:nvSpPr>
        <p:spPr bwMode="auto">
          <a:xfrm>
            <a:off x="6429388" y="5500702"/>
            <a:ext cx="2428892" cy="1071570"/>
          </a:xfrm>
          <a:prstGeom prst="wedgeRoundRectCallout">
            <a:avLst>
              <a:gd name="adj1" fmla="val -69917"/>
              <a:gd name="adj2" fmla="val -4174"/>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buFont typeface="Wingdings" pitchFamily="2" charset="2"/>
              <a:buChar char="Ø"/>
            </a:pPr>
            <a:r>
              <a:rPr lang="zh-CN" altLang="en-US" dirty="0">
                <a:latin typeface="+mj-lt"/>
              </a:rPr>
              <a:t>该期文章涉及话题</a:t>
            </a:r>
            <a:endParaRPr lang="en-US" altLang="zh-CN" dirty="0">
              <a:latin typeface="+mj-lt"/>
            </a:endParaRPr>
          </a:p>
          <a:p>
            <a:pPr>
              <a:buFont typeface="Wingdings" pitchFamily="2" charset="2"/>
              <a:buChar char="Ø"/>
            </a:pPr>
            <a:r>
              <a:rPr lang="zh-CN" altLang="en-US" dirty="0">
                <a:latin typeface="+mj-lt"/>
              </a:rPr>
              <a:t>关键词</a:t>
            </a:r>
            <a:endParaRPr lang="en-US" altLang="zh-CN" dirty="0">
              <a:latin typeface="+mj-lt"/>
            </a:endParaRPr>
          </a:p>
          <a:p>
            <a:pPr>
              <a:buFont typeface="Wingdings" pitchFamily="2" charset="2"/>
              <a:buChar char="Ø"/>
            </a:pPr>
            <a:r>
              <a:rPr lang="zh-CN" altLang="en-US" dirty="0">
                <a:latin typeface="+mj-lt"/>
              </a:rPr>
              <a:t>主题</a:t>
            </a:r>
            <a:endParaRPr lang="en-US" altLang="zh-CN" dirty="0">
              <a:latin typeface="+mj-lt"/>
            </a:endParaRPr>
          </a:p>
        </p:txBody>
      </p:sp>
      <p:sp>
        <p:nvSpPr>
          <p:cNvPr id="20" name="圆角矩形标注 19"/>
          <p:cNvSpPr>
            <a:spLocks noChangeArrowheads="1"/>
          </p:cNvSpPr>
          <p:nvPr/>
        </p:nvSpPr>
        <p:spPr bwMode="auto">
          <a:xfrm>
            <a:off x="5072066" y="3857628"/>
            <a:ext cx="1500198" cy="1571636"/>
          </a:xfrm>
          <a:prstGeom prst="wedgeRoundRectCallout">
            <a:avLst>
              <a:gd name="adj1" fmla="val -85772"/>
              <a:gd name="adj2" fmla="val -33063"/>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buFont typeface="Wingdings" pitchFamily="2" charset="2"/>
              <a:buChar char="Ø"/>
            </a:pPr>
            <a:r>
              <a:rPr lang="zh-CN" altLang="en-US" dirty="0">
                <a:latin typeface="+mj-lt"/>
              </a:rPr>
              <a:t>浏览</a:t>
            </a:r>
            <a:endParaRPr lang="en-US" altLang="zh-CN" dirty="0">
              <a:latin typeface="+mj-lt"/>
            </a:endParaRPr>
          </a:p>
          <a:p>
            <a:pPr>
              <a:buFont typeface="Wingdings" pitchFamily="2" charset="2"/>
              <a:buChar char="Ø"/>
            </a:pPr>
            <a:r>
              <a:rPr lang="en-US" altLang="zh-CN" dirty="0">
                <a:latin typeface="+mj-lt"/>
              </a:rPr>
              <a:t>PDF</a:t>
            </a:r>
            <a:r>
              <a:rPr lang="zh-CN" altLang="en-US" dirty="0">
                <a:latin typeface="+mj-lt"/>
              </a:rPr>
              <a:t>下载</a:t>
            </a:r>
            <a:endParaRPr lang="en-US" altLang="zh-CN" dirty="0">
              <a:latin typeface="+mj-lt"/>
            </a:endParaRPr>
          </a:p>
          <a:p>
            <a:pPr>
              <a:buFont typeface="Wingdings" pitchFamily="2" charset="2"/>
              <a:buChar char="Ø"/>
            </a:pPr>
            <a:r>
              <a:rPr lang="zh-CN" altLang="en-US" dirty="0">
                <a:latin typeface="+mj-lt"/>
              </a:rPr>
              <a:t>分享</a:t>
            </a:r>
            <a:endParaRPr lang="en-US" altLang="zh-CN" dirty="0">
              <a:latin typeface="+mj-lt"/>
            </a:endParaRPr>
          </a:p>
          <a:p>
            <a:pPr>
              <a:buFont typeface="Wingdings" pitchFamily="2" charset="2"/>
              <a:buChar char="Ø"/>
            </a:pPr>
            <a:r>
              <a:rPr lang="zh-CN" altLang="en-US" dirty="0">
                <a:latin typeface="+mj-lt"/>
              </a:rPr>
              <a:t>引用</a:t>
            </a:r>
            <a:endParaRPr lang="en-US" altLang="zh-CN" dirty="0">
              <a:latin typeface="+mj-lt"/>
            </a:endParaRPr>
          </a:p>
          <a:p>
            <a:pPr>
              <a:buFont typeface="Wingdings" pitchFamily="2" charset="2"/>
              <a:buChar char="Ø"/>
            </a:pPr>
            <a:r>
              <a:rPr lang="zh-CN" altLang="en-US" dirty="0">
                <a:latin typeface="+mj-lt"/>
              </a:rPr>
              <a:t>相关权限</a:t>
            </a:r>
            <a:endParaRPr lang="en-US" altLang="zh-CN" dirty="0">
              <a:latin typeface="+mj-lt"/>
            </a:endParaRPr>
          </a:p>
        </p:txBody>
      </p:sp>
      <p:sp>
        <p:nvSpPr>
          <p:cNvPr id="11" name="Rectangle 7"/>
          <p:cNvSpPr>
            <a:spLocks noChangeArrowheads="1"/>
          </p:cNvSpPr>
          <p:nvPr/>
        </p:nvSpPr>
        <p:spPr bwMode="auto">
          <a:xfrm>
            <a:off x="428596" y="3786190"/>
            <a:ext cx="4000528" cy="428628"/>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2" grpId="0" animBg="1"/>
      <p:bldP spid="9" grpId="0" animBg="1"/>
      <p:bldP spid="2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tretch>
            <a:fillRect/>
          </a:stretch>
        </p:blipFill>
        <p:spPr bwMode="auto">
          <a:xfrm>
            <a:off x="285720" y="1428736"/>
            <a:ext cx="8723846" cy="3575211"/>
          </a:xfrm>
          <a:prstGeom prst="rect">
            <a:avLst/>
          </a:prstGeom>
          <a:noFill/>
          <a:ln w="9525">
            <a:solidFill>
              <a:schemeClr val="bg1"/>
            </a:solidFill>
            <a:prstDash val="solid"/>
            <a:miter lim="800000"/>
            <a:headEnd/>
            <a:tailEnd/>
          </a:ln>
          <a:effectLst/>
        </p:spPr>
      </p:pic>
      <p:sp>
        <p:nvSpPr>
          <p:cNvPr id="13" name="Rectangle 7"/>
          <p:cNvSpPr>
            <a:spLocks noChangeArrowheads="1"/>
          </p:cNvSpPr>
          <p:nvPr/>
        </p:nvSpPr>
        <p:spPr bwMode="auto">
          <a:xfrm>
            <a:off x="7072330" y="1428736"/>
            <a:ext cx="857256" cy="642942"/>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8" name="圆角矩形标注 7"/>
          <p:cNvSpPr>
            <a:spLocks noChangeArrowheads="1"/>
          </p:cNvSpPr>
          <p:nvPr/>
        </p:nvSpPr>
        <p:spPr bwMode="auto">
          <a:xfrm>
            <a:off x="7143736" y="2928934"/>
            <a:ext cx="2000264" cy="1285884"/>
          </a:xfrm>
          <a:prstGeom prst="wedgeRoundRectCallout">
            <a:avLst>
              <a:gd name="adj1" fmla="val -20287"/>
              <a:gd name="adj2" fmla="val -11037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与之相关的其他</a:t>
            </a:r>
            <a:r>
              <a:rPr lang="zh-CN" altLang="en-US">
                <a:latin typeface="Calibri" pitchFamily="34" charset="0"/>
              </a:rPr>
              <a:t>文章</a:t>
            </a:r>
            <a:r>
              <a:rPr lang="zh-CN" altLang="en-US" smtClean="0">
                <a:latin typeface="Calibri" pitchFamily="34" charset="0"/>
              </a:rPr>
              <a:t>链接、来源</a:t>
            </a:r>
            <a:r>
              <a:rPr lang="zh-CN" altLang="en-US">
                <a:latin typeface="Calibri" pitchFamily="34" charset="0"/>
              </a:rPr>
              <a:t>包括</a:t>
            </a:r>
            <a:r>
              <a:rPr lang="zh-CN" altLang="en-US" smtClean="0">
                <a:latin typeface="Calibri" pitchFamily="34" charset="0"/>
              </a:rPr>
              <a:t>期刊、会议录、电</a:t>
            </a:r>
            <a:r>
              <a:rPr lang="zh-CN" altLang="en-US" dirty="0">
                <a:latin typeface="Calibri" pitchFamily="34" charset="0"/>
              </a:rPr>
              <a:t>子书</a:t>
            </a:r>
            <a:endParaRPr lang="en-US" altLang="zh-CN" dirty="0">
              <a:latin typeface="Calibri" pitchFamily="34" charset="0"/>
            </a:endParaRPr>
          </a:p>
        </p:txBody>
      </p:sp>
      <p:sp>
        <p:nvSpPr>
          <p:cNvPr id="10" name="圆角矩形标注 9"/>
          <p:cNvSpPr>
            <a:spLocks noChangeArrowheads="1"/>
          </p:cNvSpPr>
          <p:nvPr/>
        </p:nvSpPr>
        <p:spPr bwMode="auto">
          <a:xfrm>
            <a:off x="4357686" y="4286256"/>
            <a:ext cx="2286016" cy="1500198"/>
          </a:xfrm>
          <a:prstGeom prst="wedgeRoundRectCallout">
            <a:avLst>
              <a:gd name="adj1" fmla="val -11635"/>
              <a:gd name="adj2" fmla="val -129134"/>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文献信息后面可能出现</a:t>
            </a:r>
            <a:r>
              <a:rPr lang="en-US" altLang="zh-CN" dirty="0" err="1">
                <a:latin typeface="Calibri" pitchFamily="34" charset="0"/>
              </a:rPr>
              <a:t>Crossref</a:t>
            </a:r>
            <a:r>
              <a:rPr lang="zh-CN" altLang="en-US" dirty="0">
                <a:latin typeface="Calibri" pitchFamily="34" charset="0"/>
              </a:rPr>
              <a:t>等</a:t>
            </a:r>
            <a:r>
              <a:rPr lang="zh-CN" altLang="en-US">
                <a:latin typeface="Calibri" pitchFamily="34" charset="0"/>
              </a:rPr>
              <a:t>其他</a:t>
            </a:r>
            <a:r>
              <a:rPr lang="zh-CN" altLang="en-US" smtClean="0">
                <a:latin typeface="Calibri" pitchFamily="34" charset="0"/>
              </a:rPr>
              <a:t>链接、通往</a:t>
            </a:r>
            <a:r>
              <a:rPr lang="zh-CN" altLang="en-US" dirty="0">
                <a:latin typeface="Calibri" pitchFamily="34" charset="0"/>
              </a:rPr>
              <a:t>文献在</a:t>
            </a:r>
            <a:r>
              <a:rPr lang="en-US" altLang="zh-CN" dirty="0">
                <a:latin typeface="Calibri" pitchFamily="34" charset="0"/>
              </a:rPr>
              <a:t>ASCE</a:t>
            </a:r>
            <a:r>
              <a:rPr lang="zh-CN" altLang="en-US" dirty="0">
                <a:latin typeface="Calibri" pitchFamily="34" charset="0"/>
              </a:rPr>
              <a:t>的页面；也可能出现外部网址</a:t>
            </a:r>
            <a:endParaRPr lang="en-US" altLang="zh-CN" dirty="0">
              <a:latin typeface="Calibri" pitchFamily="34" charset="0"/>
            </a:endParaRPr>
          </a:p>
        </p:txBody>
      </p:sp>
      <p:sp>
        <p:nvSpPr>
          <p:cNvPr id="11" name="Rectangle 7"/>
          <p:cNvSpPr>
            <a:spLocks noChangeArrowheads="1"/>
          </p:cNvSpPr>
          <p:nvPr/>
        </p:nvSpPr>
        <p:spPr bwMode="auto">
          <a:xfrm>
            <a:off x="4929190" y="2714620"/>
            <a:ext cx="714380" cy="285750"/>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9" name="圆角矩形标注 8"/>
          <p:cNvSpPr>
            <a:spLocks noChangeArrowheads="1"/>
          </p:cNvSpPr>
          <p:nvPr/>
        </p:nvSpPr>
        <p:spPr bwMode="auto">
          <a:xfrm>
            <a:off x="2357422" y="1285860"/>
            <a:ext cx="1571636" cy="1143000"/>
          </a:xfrm>
          <a:prstGeom prst="wedgeRoundRectCallout">
            <a:avLst>
              <a:gd name="adj1" fmla="val 86724"/>
              <a:gd name="adj2" fmla="val -9414"/>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defRPr/>
            </a:pPr>
            <a:r>
              <a:rPr lang="zh-CN" altLang="en-US" dirty="0">
                <a:latin typeface="+mj-lt"/>
                <a:ea typeface="+mn-ea"/>
              </a:rPr>
              <a:t>文章所</a:t>
            </a:r>
            <a:r>
              <a:rPr lang="zh-CN" altLang="en-US">
                <a:latin typeface="+mj-lt"/>
                <a:ea typeface="+mn-ea"/>
              </a:rPr>
              <a:t>含</a:t>
            </a:r>
            <a:r>
              <a:rPr lang="zh-CN" altLang="en-US" smtClean="0">
                <a:latin typeface="+mj-lt"/>
                <a:ea typeface="+mn-ea"/>
              </a:rPr>
              <a:t>章节、点击</a:t>
            </a:r>
            <a:r>
              <a:rPr lang="zh-CN" altLang="en-US" dirty="0">
                <a:latin typeface="+mj-lt"/>
                <a:ea typeface="+mn-ea"/>
              </a:rPr>
              <a:t>可跳转至相</a:t>
            </a:r>
            <a:r>
              <a:rPr lang="zh-CN" altLang="en-US" dirty="0">
                <a:latin typeface="+mj-lt"/>
              </a:rPr>
              <a:t>应</a:t>
            </a:r>
            <a:r>
              <a:rPr lang="zh-CN" altLang="en-US" dirty="0">
                <a:latin typeface="+mj-lt"/>
                <a:ea typeface="+mn-ea"/>
              </a:rPr>
              <a:t>章节</a:t>
            </a:r>
            <a:endParaRPr lang="en-US" altLang="zh-CN" dirty="0">
              <a:latin typeface="+mj-lt"/>
              <a:ea typeface="+mn-ea"/>
            </a:endParaRPr>
          </a:p>
        </p:txBody>
      </p:sp>
      <p:sp>
        <p:nvSpPr>
          <p:cNvPr id="12" name="Rectangle 7"/>
          <p:cNvSpPr>
            <a:spLocks noChangeArrowheads="1"/>
          </p:cNvSpPr>
          <p:nvPr/>
        </p:nvSpPr>
        <p:spPr bwMode="auto">
          <a:xfrm>
            <a:off x="1571604" y="4214818"/>
            <a:ext cx="714380" cy="357190"/>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15" name="圆角矩形标注 14"/>
          <p:cNvSpPr>
            <a:spLocks noChangeArrowheads="1"/>
          </p:cNvSpPr>
          <p:nvPr/>
        </p:nvSpPr>
        <p:spPr bwMode="auto">
          <a:xfrm>
            <a:off x="928662" y="5357826"/>
            <a:ext cx="2500330" cy="1071563"/>
          </a:xfrm>
          <a:prstGeom prst="wedgeRoundRectCallout">
            <a:avLst>
              <a:gd name="adj1" fmla="val -8707"/>
              <a:gd name="adj2" fmla="val -11340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点击引文后面</a:t>
            </a:r>
            <a:r>
              <a:rPr lang="zh-CN" altLang="en-US">
                <a:latin typeface="Calibri" pitchFamily="34" charset="0"/>
              </a:rPr>
              <a:t>的</a:t>
            </a:r>
            <a:r>
              <a:rPr lang="zh-CN" altLang="en-US" smtClean="0">
                <a:latin typeface="Calibri" pitchFamily="34" charset="0"/>
              </a:rPr>
              <a:t>编号、页面</a:t>
            </a:r>
            <a:r>
              <a:rPr lang="zh-CN" altLang="en-US" dirty="0">
                <a:latin typeface="Calibri" pitchFamily="34" charset="0"/>
              </a:rPr>
              <a:t>跳转至被引用文献的信息</a:t>
            </a:r>
            <a:endParaRPr lang="en-US" altLang="zh-CN" dirty="0">
              <a:latin typeface="Calibri" pitchFamily="34" charset="0"/>
            </a:endParaRPr>
          </a:p>
        </p:txBody>
      </p:sp>
      <p:sp>
        <p:nvSpPr>
          <p:cNvPr id="16" name="Rectangle 7"/>
          <p:cNvSpPr>
            <a:spLocks noChangeArrowheads="1"/>
          </p:cNvSpPr>
          <p:nvPr/>
        </p:nvSpPr>
        <p:spPr bwMode="auto">
          <a:xfrm>
            <a:off x="4572000" y="1428736"/>
            <a:ext cx="785818" cy="785818"/>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10" grpId="0" animBg="1"/>
      <p:bldP spid="11" grpId="0" animBg="1"/>
      <p:bldP spid="9" grpId="0" animBg="1"/>
      <p:bldP spid="12"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txBox="1">
            <a:spLocks/>
          </p:cNvSpPr>
          <p:nvPr/>
        </p:nvSpPr>
        <p:spPr bwMode="auto">
          <a:xfrm>
            <a:off x="671513" y="929829"/>
            <a:ext cx="7908925" cy="965200"/>
          </a:xfrm>
          <a:prstGeom prst="rect">
            <a:avLst/>
          </a:prstGeom>
          <a:noFill/>
          <a:ln w="9525">
            <a:noFill/>
            <a:miter lim="800000"/>
            <a:headEnd/>
            <a:tailEnd/>
          </a:ln>
        </p:spPr>
        <p:txBody>
          <a:bodyPr anchor="ctr"/>
          <a:lstStyle/>
          <a:p>
            <a:r>
              <a:rPr lang="en-US" altLang="zh-CN" sz="4400" dirty="0">
                <a:latin typeface="微软雅黑" pitchFamily="34" charset="-122"/>
                <a:ea typeface="微软雅黑" pitchFamily="34" charset="-122"/>
              </a:rPr>
              <a:t>ASME </a:t>
            </a:r>
            <a:r>
              <a:rPr lang="zh-CN" altLang="en-US" sz="4400" dirty="0">
                <a:latin typeface="微软雅黑" pitchFamily="34" charset="-122"/>
                <a:ea typeface="微软雅黑" pitchFamily="34" charset="-122"/>
              </a:rPr>
              <a:t>历任学会主席</a:t>
            </a:r>
            <a:endParaRPr lang="en-US" altLang="zh-CN" sz="4400" dirty="0">
              <a:latin typeface="微软雅黑" pitchFamily="34" charset="-122"/>
              <a:ea typeface="微软雅黑" pitchFamily="34" charset="-122"/>
            </a:endParaRPr>
          </a:p>
        </p:txBody>
      </p:sp>
      <p:pic>
        <p:nvPicPr>
          <p:cNvPr id="9219" name="图片 4" descr="ASME_Presidents_First_Robert_Henry.png"/>
          <p:cNvPicPr>
            <a:picLocks noGrp="1" noChangeAspect="1"/>
          </p:cNvPicPr>
          <p:nvPr isPhoto="1"/>
        </p:nvPicPr>
        <p:blipFill>
          <a:blip r:embed="rId2" cstate="print"/>
          <a:srcRect l="61719"/>
          <a:stretch>
            <a:fillRect/>
          </a:stretch>
        </p:blipFill>
        <p:spPr bwMode="auto">
          <a:xfrm>
            <a:off x="304121" y="1772816"/>
            <a:ext cx="955511" cy="1594642"/>
          </a:xfrm>
          <a:prstGeom prst="rect">
            <a:avLst/>
          </a:prstGeom>
          <a:noFill/>
          <a:ln w="9525">
            <a:noFill/>
            <a:miter lim="800000"/>
            <a:headEnd/>
            <a:tailEnd/>
          </a:ln>
        </p:spPr>
      </p:pic>
      <p:graphicFrame>
        <p:nvGraphicFramePr>
          <p:cNvPr id="6" name="表格 5"/>
          <p:cNvGraphicFramePr>
            <a:graphicFrameLocks noGrp="1"/>
          </p:cNvGraphicFramePr>
          <p:nvPr>
            <p:extLst>
              <p:ext uri="{D42A27DB-BD31-4B8C-83A1-F6EECF244321}">
                <p14:modId xmlns:p14="http://schemas.microsoft.com/office/powerpoint/2010/main" val="161300765"/>
              </p:ext>
            </p:extLst>
          </p:nvPr>
        </p:nvGraphicFramePr>
        <p:xfrm>
          <a:off x="2071688" y="1960116"/>
          <a:ext cx="6572296" cy="1854200"/>
        </p:xfrm>
        <a:graphic>
          <a:graphicData uri="http://schemas.openxmlformats.org/drawingml/2006/table">
            <a:tbl>
              <a:tblPr firstRow="1" bandRow="1">
                <a:tableStyleId>{5A111915-BE36-4E01-A7E5-04B1672EAD32}</a:tableStyleId>
              </a:tblPr>
              <a:tblGrid>
                <a:gridCol w="3429024">
                  <a:extLst>
                    <a:ext uri="{9D8B030D-6E8A-4147-A177-3AD203B41FA5}">
                      <a16:colId xmlns:a16="http://schemas.microsoft.com/office/drawing/2014/main" val="20000"/>
                    </a:ext>
                  </a:extLst>
                </a:gridCol>
                <a:gridCol w="3143272">
                  <a:extLst>
                    <a:ext uri="{9D8B030D-6E8A-4147-A177-3AD203B41FA5}">
                      <a16:colId xmlns:a16="http://schemas.microsoft.com/office/drawing/2014/main" val="20001"/>
                    </a:ext>
                  </a:extLst>
                </a:gridCol>
              </a:tblGrid>
              <a:tr h="370840">
                <a:tc>
                  <a:txBody>
                    <a:bodyPr/>
                    <a:lstStyle/>
                    <a:p>
                      <a:pPr algn="ctr"/>
                      <a:r>
                        <a:rPr lang="zh-CN" altLang="en-US" sz="1600" kern="1200" dirty="0">
                          <a:solidFill>
                            <a:schemeClr val="tx1"/>
                          </a:solidFill>
                          <a:latin typeface="微软雅黑" pitchFamily="34" charset="-122"/>
                          <a:ea typeface="微软雅黑" pitchFamily="34" charset="-122"/>
                        </a:rPr>
                        <a:t>主席</a:t>
                      </a:r>
                      <a:endParaRPr lang="zh-CN" altLang="en-US" sz="1600" b="1" kern="1200" dirty="0">
                        <a:solidFill>
                          <a:schemeClr val="tx1"/>
                        </a:solidFill>
                        <a:latin typeface="微软雅黑" pitchFamily="34" charset="-122"/>
                        <a:ea typeface="微软雅黑" pitchFamily="34" charset="-122"/>
                        <a:cs typeface="+mn-cs"/>
                      </a:endParaRPr>
                    </a:p>
                  </a:txBody>
                  <a:tcPr anchor="ctr">
                    <a:solidFill>
                      <a:schemeClr val="accent5">
                        <a:lumMod val="20000"/>
                        <a:lumOff val="80000"/>
                      </a:schemeClr>
                    </a:solidFill>
                  </a:tcPr>
                </a:tc>
                <a:tc>
                  <a:txBody>
                    <a:bodyPr/>
                    <a:lstStyle/>
                    <a:p>
                      <a:pPr algn="ctr"/>
                      <a:r>
                        <a:rPr lang="zh-CN" altLang="en-US" sz="1600" kern="1200" dirty="0">
                          <a:solidFill>
                            <a:schemeClr val="tx1"/>
                          </a:solidFill>
                          <a:latin typeface="微软雅黑" pitchFamily="34" charset="-122"/>
                          <a:ea typeface="微软雅黑" pitchFamily="34" charset="-122"/>
                        </a:rPr>
                        <a:t>专利</a:t>
                      </a:r>
                      <a:r>
                        <a:rPr lang="en-US" altLang="zh-CN" sz="1600" kern="1200" dirty="0">
                          <a:solidFill>
                            <a:schemeClr val="tx1"/>
                          </a:solidFill>
                          <a:latin typeface="微软雅黑" pitchFamily="34" charset="-122"/>
                          <a:ea typeface="微软雅黑" pitchFamily="34" charset="-122"/>
                        </a:rPr>
                        <a:t>/</a:t>
                      </a:r>
                      <a:r>
                        <a:rPr lang="zh-CN" altLang="en-US" sz="1600" kern="1200" dirty="0">
                          <a:solidFill>
                            <a:schemeClr val="tx1"/>
                          </a:solidFill>
                          <a:latin typeface="微软雅黑" pitchFamily="34" charset="-122"/>
                          <a:ea typeface="微软雅黑" pitchFamily="34" charset="-122"/>
                        </a:rPr>
                        <a:t>发明</a:t>
                      </a:r>
                      <a:endParaRPr lang="zh-CN" altLang="en-US" sz="1600" b="1" kern="1200" dirty="0">
                        <a:solidFill>
                          <a:schemeClr val="tx1"/>
                        </a:solidFill>
                        <a:latin typeface="微软雅黑" pitchFamily="34" charset="-122"/>
                        <a:ea typeface="微软雅黑" pitchFamily="34" charset="-122"/>
                        <a:cs typeface="+mn-cs"/>
                      </a:endParaRPr>
                    </a:p>
                  </a:txBody>
                  <a:tcPr anchor="ctr">
                    <a:solidFill>
                      <a:schemeClr val="accent5">
                        <a:lumMod val="20000"/>
                        <a:lumOff val="80000"/>
                      </a:schemeClr>
                    </a:solidFill>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600" dirty="0">
                          <a:latin typeface="微软雅黑" pitchFamily="34" charset="-122"/>
                          <a:ea typeface="微软雅黑" pitchFamily="34" charset="-122"/>
                        </a:rPr>
                        <a:t>第 </a:t>
                      </a:r>
                      <a:r>
                        <a:rPr lang="en-US" altLang="zh-CN" sz="1600" dirty="0">
                          <a:latin typeface="微软雅黑" pitchFamily="34" charset="-122"/>
                          <a:ea typeface="微软雅黑" pitchFamily="34" charset="-122"/>
                        </a:rPr>
                        <a:t>1 </a:t>
                      </a:r>
                      <a:r>
                        <a:rPr lang="zh-CN" altLang="en-US" sz="1600" dirty="0">
                          <a:latin typeface="微软雅黑" pitchFamily="34" charset="-122"/>
                          <a:ea typeface="微软雅黑" pitchFamily="34" charset="-122"/>
                        </a:rPr>
                        <a:t>任 </a:t>
                      </a:r>
                      <a:r>
                        <a:rPr lang="en-US" altLang="zh-CN" sz="1600" dirty="0">
                          <a:latin typeface="微软雅黑" pitchFamily="34" charset="-122"/>
                          <a:ea typeface="微软雅黑" pitchFamily="34" charset="-122"/>
                        </a:rPr>
                        <a:t>Robert H. Thurston </a:t>
                      </a:r>
                      <a:endParaRPr lang="zh-CN" altLang="en-US" sz="1600" b="0" dirty="0">
                        <a:latin typeface="微软雅黑" pitchFamily="34" charset="-122"/>
                        <a:ea typeface="微软雅黑" pitchFamily="34" charset="-122"/>
                      </a:endParaRPr>
                    </a:p>
                  </a:txBody>
                  <a:tcPr anchor="ctr"/>
                </a:tc>
                <a:tc>
                  <a:txBody>
                    <a:bodyPr/>
                    <a:lstStyle/>
                    <a:p>
                      <a:pPr algn="ctr"/>
                      <a:r>
                        <a:rPr lang="zh-CN" altLang="en-US" sz="1600" dirty="0">
                          <a:latin typeface="微软雅黑" pitchFamily="34" charset="-122"/>
                          <a:ea typeface="微软雅黑" pitchFamily="34" charset="-122"/>
                        </a:rPr>
                        <a:t>钢铁性能测试三坐标立体图表</a:t>
                      </a:r>
                      <a:endParaRPr lang="zh-CN" altLang="en-US" sz="1600" b="0" dirty="0">
                        <a:latin typeface="微软雅黑" pitchFamily="34" charset="-122"/>
                        <a:ea typeface="微软雅黑" pitchFamily="34" charset="-122"/>
                      </a:endParaRPr>
                    </a:p>
                  </a:txBody>
                  <a:tcPr anchor="ctr"/>
                </a:tc>
                <a:extLst>
                  <a:ext uri="{0D108BD9-81ED-4DB2-BD59-A6C34878D82A}">
                    <a16:rowId xmlns:a16="http://schemas.microsoft.com/office/drawing/2014/main" val="10001"/>
                  </a:ext>
                </a:extLst>
              </a:tr>
              <a:tr h="370840">
                <a:tc>
                  <a:txBody>
                    <a:bodyPr/>
                    <a:lstStyle/>
                    <a:p>
                      <a:pPr algn="l"/>
                      <a:r>
                        <a:rPr lang="zh-CN" altLang="en-US" sz="1600" dirty="0">
                          <a:latin typeface="微软雅黑" pitchFamily="34" charset="-122"/>
                          <a:ea typeface="微软雅黑" pitchFamily="34" charset="-122"/>
                        </a:rPr>
                        <a:t>第</a:t>
                      </a:r>
                      <a:r>
                        <a:rPr lang="en-US" altLang="zh-CN" sz="1600" dirty="0">
                          <a:latin typeface="微软雅黑" pitchFamily="34" charset="-122"/>
                          <a:ea typeface="微软雅黑" pitchFamily="34" charset="-122"/>
                        </a:rPr>
                        <a:t>25</a:t>
                      </a:r>
                      <a:r>
                        <a:rPr lang="zh-CN" altLang="en-US" sz="1600" dirty="0">
                          <a:latin typeface="微软雅黑" pitchFamily="34" charset="-122"/>
                          <a:ea typeface="微软雅黑" pitchFamily="34" charset="-122"/>
                        </a:rPr>
                        <a:t>任 </a:t>
                      </a:r>
                      <a:r>
                        <a:rPr lang="en-US" altLang="zh-CN" sz="1600" dirty="0">
                          <a:latin typeface="微软雅黑" pitchFamily="34" charset="-122"/>
                          <a:ea typeface="微软雅黑" pitchFamily="34" charset="-122"/>
                        </a:rPr>
                        <a:t>Frederick</a:t>
                      </a:r>
                      <a:r>
                        <a:rPr lang="zh-CN" altLang="en-US" sz="1600" baseline="0" dirty="0">
                          <a:latin typeface="微软雅黑" pitchFamily="34" charset="-122"/>
                          <a:ea typeface="微软雅黑" pitchFamily="34" charset="-122"/>
                        </a:rPr>
                        <a:t> </a:t>
                      </a:r>
                      <a:r>
                        <a:rPr lang="en-US" altLang="zh-CN" sz="1600" baseline="0" dirty="0">
                          <a:latin typeface="微软雅黑" pitchFamily="34" charset="-122"/>
                          <a:ea typeface="微软雅黑" pitchFamily="34" charset="-122"/>
                        </a:rPr>
                        <a:t>W. Taylor</a:t>
                      </a:r>
                      <a:endParaRPr lang="en-US" altLang="zh-CN" sz="1600" dirty="0">
                        <a:latin typeface="微软雅黑" pitchFamily="34" charset="-122"/>
                        <a:ea typeface="微软雅黑" pitchFamily="34" charset="-122"/>
                      </a:endParaRPr>
                    </a:p>
                  </a:txBody>
                  <a:tcPr anchor="ctr"/>
                </a:tc>
                <a:tc>
                  <a:txBody>
                    <a:bodyPr/>
                    <a:lstStyle/>
                    <a:p>
                      <a:pPr marL="0" algn="ctr" defTabSz="914400" rtl="0" eaLnBrk="1" latinLnBrk="0" hangingPunct="1"/>
                      <a:r>
                        <a:rPr lang="zh-CN" altLang="en-US" sz="1600" kern="1200" dirty="0">
                          <a:latin typeface="微软雅黑" pitchFamily="34" charset="-122"/>
                          <a:ea typeface="微软雅黑" pitchFamily="34" charset="-122"/>
                        </a:rPr>
                        <a:t>科学管理法之父</a:t>
                      </a:r>
                      <a:endParaRPr lang="zh-CN" altLang="en-US" sz="1600" b="0" kern="1200" dirty="0">
                        <a:solidFill>
                          <a:schemeClr val="tx1"/>
                        </a:solidFill>
                        <a:latin typeface="微软雅黑" pitchFamily="34" charset="-122"/>
                        <a:ea typeface="微软雅黑" pitchFamily="34" charset="-122"/>
                        <a:cs typeface="+mn-cs"/>
                      </a:endParaRPr>
                    </a:p>
                  </a:txBody>
                  <a:tcPr anchor="ctr"/>
                </a:tc>
                <a:extLst>
                  <a:ext uri="{0D108BD9-81ED-4DB2-BD59-A6C34878D82A}">
                    <a16:rowId xmlns:a16="http://schemas.microsoft.com/office/drawing/2014/main" val="10002"/>
                  </a:ext>
                </a:extLst>
              </a:tr>
              <a:tr h="370840">
                <a:tc>
                  <a:txBody>
                    <a:bodyPr/>
                    <a:lstStyle/>
                    <a:p>
                      <a:pPr algn="l"/>
                      <a:r>
                        <a:rPr lang="zh-CN" altLang="en-US" sz="1600" dirty="0">
                          <a:latin typeface="微软雅黑" pitchFamily="34" charset="-122"/>
                          <a:ea typeface="微软雅黑" pitchFamily="34" charset="-122"/>
                        </a:rPr>
                        <a:t>第</a:t>
                      </a:r>
                      <a:r>
                        <a:rPr lang="en-US" altLang="zh-CN" sz="1600" dirty="0">
                          <a:latin typeface="微软雅黑" pitchFamily="34" charset="-122"/>
                          <a:ea typeface="微软雅黑" pitchFamily="34" charset="-122"/>
                        </a:rPr>
                        <a:t>29</a:t>
                      </a:r>
                      <a:r>
                        <a:rPr lang="zh-CN" altLang="en-US" sz="1600" dirty="0">
                          <a:latin typeface="微软雅黑" pitchFamily="34" charset="-122"/>
                          <a:ea typeface="微软雅黑" pitchFamily="34" charset="-122"/>
                        </a:rPr>
                        <a:t>任 </a:t>
                      </a:r>
                      <a:r>
                        <a:rPr lang="en-US" altLang="zh-CN" sz="1600" dirty="0">
                          <a:latin typeface="微软雅黑" pitchFamily="34" charset="-122"/>
                          <a:ea typeface="微软雅黑" pitchFamily="34" charset="-122"/>
                        </a:rPr>
                        <a:t>George Westinghouse</a:t>
                      </a:r>
                    </a:p>
                  </a:txBody>
                  <a:tcPr anchor="ctr"/>
                </a:tc>
                <a:tc>
                  <a:txBody>
                    <a:bodyPr/>
                    <a:lstStyle/>
                    <a:p>
                      <a:pPr marL="0" algn="ctr" defTabSz="914400" rtl="0" eaLnBrk="1" latinLnBrk="0" hangingPunct="1"/>
                      <a:r>
                        <a:rPr lang="zh-CN" altLang="en-US" sz="1600" b="0" kern="1200" dirty="0">
                          <a:solidFill>
                            <a:schemeClr val="tx1"/>
                          </a:solidFill>
                          <a:latin typeface="微软雅黑" pitchFamily="34" charset="-122"/>
                          <a:ea typeface="微软雅黑" pitchFamily="34" charset="-122"/>
                          <a:cs typeface="+mn-cs"/>
                        </a:rPr>
                        <a:t>火车空气制动闸</a:t>
                      </a:r>
                    </a:p>
                  </a:txBody>
                  <a:tcPr anchor="ctr"/>
                </a:tc>
                <a:extLst>
                  <a:ext uri="{0D108BD9-81ED-4DB2-BD59-A6C34878D82A}">
                    <a16:rowId xmlns:a16="http://schemas.microsoft.com/office/drawing/2014/main" val="10003"/>
                  </a:ext>
                </a:extLst>
              </a:tr>
              <a:tr h="370840">
                <a:tc>
                  <a:txBody>
                    <a:bodyPr/>
                    <a:lstStyle/>
                    <a:p>
                      <a:pPr algn="l"/>
                      <a:r>
                        <a:rPr lang="zh-CN" altLang="en-US" sz="1600" dirty="0">
                          <a:latin typeface="微软雅黑" pitchFamily="34" charset="-122"/>
                          <a:ea typeface="微软雅黑" pitchFamily="34" charset="-122"/>
                        </a:rPr>
                        <a:t>第</a:t>
                      </a:r>
                      <a:r>
                        <a:rPr lang="en-US" altLang="zh-CN" sz="1600" dirty="0">
                          <a:latin typeface="微软雅黑" pitchFamily="34" charset="-122"/>
                          <a:ea typeface="微软雅黑" pitchFamily="34" charset="-122"/>
                        </a:rPr>
                        <a:t>48</a:t>
                      </a:r>
                      <a:r>
                        <a:rPr lang="zh-CN" altLang="en-US" sz="1600" dirty="0">
                          <a:latin typeface="微软雅黑" pitchFamily="34" charset="-122"/>
                          <a:ea typeface="微软雅黑" pitchFamily="34" charset="-122"/>
                        </a:rPr>
                        <a:t>任 </a:t>
                      </a:r>
                      <a:r>
                        <a:rPr lang="en-US" altLang="zh-CN" sz="1600" dirty="0">
                          <a:latin typeface="微软雅黑" pitchFamily="34" charset="-122"/>
                          <a:ea typeface="微软雅黑" pitchFamily="34" charset="-122"/>
                        </a:rPr>
                        <a:t>Elmer Sperry</a:t>
                      </a:r>
                    </a:p>
                  </a:txBody>
                  <a:tcPr anchor="ctr"/>
                </a:tc>
                <a:tc>
                  <a:txBody>
                    <a:bodyPr/>
                    <a:lstStyle/>
                    <a:p>
                      <a:pPr marL="0" algn="ctr" defTabSz="914400" rtl="0" eaLnBrk="1" latinLnBrk="0" hangingPunct="1"/>
                      <a:r>
                        <a:rPr lang="zh-CN" altLang="en-US" sz="1600" b="0" kern="1200" dirty="0">
                          <a:solidFill>
                            <a:schemeClr val="tx1"/>
                          </a:solidFill>
                          <a:latin typeface="微软雅黑" pitchFamily="34" charset="-122"/>
                          <a:ea typeface="微软雅黑" pitchFamily="34" charset="-122"/>
                          <a:cs typeface="+mn-cs"/>
                        </a:rPr>
                        <a:t>陀螺稳定器（用于美国海军）</a:t>
                      </a:r>
                    </a:p>
                  </a:txBody>
                  <a:tcPr anchor="ctr"/>
                </a:tc>
                <a:extLst>
                  <a:ext uri="{0D108BD9-81ED-4DB2-BD59-A6C34878D82A}">
                    <a16:rowId xmlns:a16="http://schemas.microsoft.com/office/drawing/2014/main" val="10004"/>
                  </a:ext>
                </a:extLst>
              </a:tr>
            </a:tbl>
          </a:graphicData>
        </a:graphic>
      </p:graphicFrame>
      <p:pic>
        <p:nvPicPr>
          <p:cNvPr id="9239" name="Picture 2" descr="D:\maryann\产品&amp;出版社\我的产品\ASME\参考\pic\ASME_Presidents_Twenty_Fifth_Frederick_Taylor.png"/>
          <p:cNvPicPr>
            <a:picLocks noChangeAspect="1" noChangeArrowheads="1"/>
          </p:cNvPicPr>
          <p:nvPr/>
        </p:nvPicPr>
        <p:blipFill>
          <a:blip r:embed="rId3" cstate="print"/>
          <a:srcRect r="69060"/>
          <a:stretch>
            <a:fillRect/>
          </a:stretch>
        </p:blipFill>
        <p:spPr bwMode="auto">
          <a:xfrm>
            <a:off x="928692" y="2852936"/>
            <a:ext cx="1000102" cy="1594642"/>
          </a:xfrm>
          <a:prstGeom prst="rect">
            <a:avLst/>
          </a:prstGeom>
          <a:noFill/>
          <a:ln w="9525">
            <a:noFill/>
            <a:miter lim="800000"/>
            <a:headEnd/>
            <a:tailEnd/>
          </a:ln>
        </p:spPr>
      </p:pic>
      <p:graphicFrame>
        <p:nvGraphicFramePr>
          <p:cNvPr id="8" name="表格 7"/>
          <p:cNvGraphicFramePr>
            <a:graphicFrameLocks noGrp="1"/>
          </p:cNvGraphicFramePr>
          <p:nvPr>
            <p:extLst>
              <p:ext uri="{D42A27DB-BD31-4B8C-83A1-F6EECF244321}">
                <p14:modId xmlns:p14="http://schemas.microsoft.com/office/powerpoint/2010/main" val="680948478"/>
              </p:ext>
            </p:extLst>
          </p:nvPr>
        </p:nvGraphicFramePr>
        <p:xfrm>
          <a:off x="2071688" y="4001644"/>
          <a:ext cx="6572296" cy="741680"/>
        </p:xfrm>
        <a:graphic>
          <a:graphicData uri="http://schemas.openxmlformats.org/drawingml/2006/table">
            <a:tbl>
              <a:tblPr firstRow="1" bandRow="1">
                <a:tableStyleId>{5A111915-BE36-4E01-A7E5-04B1672EAD32}</a:tableStyleId>
              </a:tblPr>
              <a:tblGrid>
                <a:gridCol w="6572296">
                  <a:extLst>
                    <a:ext uri="{9D8B030D-6E8A-4147-A177-3AD203B41FA5}">
                      <a16:colId xmlns:a16="http://schemas.microsoft.com/office/drawing/2014/main" val="20000"/>
                    </a:ext>
                  </a:extLst>
                </a:gridCol>
              </a:tblGrid>
              <a:tr h="370840">
                <a:tc>
                  <a:txBody>
                    <a:bodyPr/>
                    <a:lstStyle/>
                    <a:p>
                      <a:pPr marL="180000" algn="l"/>
                      <a:r>
                        <a:rPr lang="zh-CN" altLang="en-US" sz="1600" b="0" dirty="0">
                          <a:solidFill>
                            <a:schemeClr val="tx1"/>
                          </a:solidFill>
                          <a:latin typeface="微软雅黑" pitchFamily="34" charset="-122"/>
                          <a:ea typeface="微软雅黑" pitchFamily="34" charset="-122"/>
                        </a:rPr>
                        <a:t>第</a:t>
                      </a:r>
                      <a:r>
                        <a:rPr lang="en-US" altLang="zh-CN" sz="1600" b="0" dirty="0">
                          <a:solidFill>
                            <a:schemeClr val="tx1"/>
                          </a:solidFill>
                          <a:latin typeface="微软雅黑" pitchFamily="34" charset="-122"/>
                          <a:ea typeface="微软雅黑" pitchFamily="34" charset="-122"/>
                        </a:rPr>
                        <a:t>131</a:t>
                      </a:r>
                      <a:r>
                        <a:rPr lang="zh-CN" altLang="en-US" sz="1600" b="0" dirty="0">
                          <a:solidFill>
                            <a:schemeClr val="tx1"/>
                          </a:solidFill>
                          <a:latin typeface="微软雅黑" pitchFamily="34" charset="-122"/>
                          <a:ea typeface="微软雅黑" pitchFamily="34" charset="-122"/>
                        </a:rPr>
                        <a:t>任</a:t>
                      </a:r>
                      <a:r>
                        <a:rPr lang="zh-CN" altLang="en-US" sz="1600" b="0" baseline="0" dirty="0">
                          <a:solidFill>
                            <a:schemeClr val="tx1"/>
                          </a:solidFill>
                          <a:latin typeface="微软雅黑" pitchFamily="34" charset="-122"/>
                          <a:ea typeface="微软雅黑" pitchFamily="34" charset="-122"/>
                        </a:rPr>
                        <a:t> </a:t>
                      </a:r>
                      <a:r>
                        <a:rPr lang="en-US" altLang="zh-CN" sz="1600" b="0" baseline="0" dirty="0">
                          <a:solidFill>
                            <a:schemeClr val="tx1"/>
                          </a:solidFill>
                          <a:latin typeface="微软雅黑" pitchFamily="34" charset="-122"/>
                          <a:ea typeface="微软雅黑" pitchFamily="34" charset="-122"/>
                        </a:rPr>
                        <a:t>Marc Goldsmith</a:t>
                      </a:r>
                      <a:r>
                        <a:rPr lang="zh-CN" altLang="en-US" sz="1600" b="0" baseline="0" dirty="0">
                          <a:solidFill>
                            <a:schemeClr val="tx1"/>
                          </a:solidFill>
                          <a:latin typeface="微软雅黑" pitchFamily="34" charset="-122"/>
                          <a:ea typeface="微软雅黑" pitchFamily="34" charset="-122"/>
                        </a:rPr>
                        <a:t>（</a:t>
                      </a:r>
                      <a:r>
                        <a:rPr lang="en-US" altLang="zh-CN" sz="1600" b="0" baseline="0" dirty="0">
                          <a:solidFill>
                            <a:schemeClr val="tx1"/>
                          </a:solidFill>
                          <a:latin typeface="微软雅黑" pitchFamily="34" charset="-122"/>
                          <a:ea typeface="微软雅黑" pitchFamily="34" charset="-122"/>
                        </a:rPr>
                        <a:t>2013</a:t>
                      </a:r>
                      <a:r>
                        <a:rPr lang="zh-CN" altLang="en-US" sz="1600" b="0" baseline="0" dirty="0">
                          <a:solidFill>
                            <a:schemeClr val="tx1"/>
                          </a:solidFill>
                          <a:latin typeface="微软雅黑" pitchFamily="34" charset="-122"/>
                          <a:ea typeface="微软雅黑" pitchFamily="34" charset="-122"/>
                        </a:rPr>
                        <a:t>年）</a:t>
                      </a:r>
                      <a:endParaRPr lang="en-US" altLang="zh-CN" sz="1600" b="0" dirty="0">
                        <a:solidFill>
                          <a:schemeClr val="tx1"/>
                        </a:solidFill>
                        <a:latin typeface="微软雅黑" pitchFamily="34" charset="-122"/>
                        <a:ea typeface="微软雅黑" pitchFamily="34" charset="-122"/>
                      </a:endParaRPr>
                    </a:p>
                  </a:txBody>
                  <a:tcPr anchor="ctr">
                    <a:solidFill>
                      <a:schemeClr val="accent5">
                        <a:lumMod val="20000"/>
                        <a:lumOff val="80000"/>
                      </a:schemeClr>
                    </a:solidFill>
                  </a:tcPr>
                </a:tc>
                <a:extLst>
                  <a:ext uri="{0D108BD9-81ED-4DB2-BD59-A6C34878D82A}">
                    <a16:rowId xmlns:a16="http://schemas.microsoft.com/office/drawing/2014/main" val="10000"/>
                  </a:ext>
                </a:extLst>
              </a:tr>
              <a:tr h="370840">
                <a:tc>
                  <a:txBody>
                    <a:bodyPr/>
                    <a:lstStyle/>
                    <a:p>
                      <a:pPr marL="180000" algn="l" defTabSz="914400" rtl="0" eaLnBrk="1" latinLnBrk="0" hangingPunct="1"/>
                      <a:r>
                        <a:rPr lang="zh-CN" altLang="en-US" sz="1600" b="0" kern="1200" dirty="0">
                          <a:solidFill>
                            <a:schemeClr val="tx1"/>
                          </a:solidFill>
                          <a:latin typeface="微软雅黑" pitchFamily="34" charset="-122"/>
                          <a:ea typeface="微软雅黑" pitchFamily="34" charset="-122"/>
                          <a:cs typeface="+mn-cs"/>
                        </a:rPr>
                        <a:t>核能</a:t>
                      </a:r>
                      <a:r>
                        <a:rPr lang="zh-CN" altLang="en-US" sz="1600" b="0" kern="1200">
                          <a:solidFill>
                            <a:schemeClr val="tx1"/>
                          </a:solidFill>
                          <a:latin typeface="微软雅黑" pitchFamily="34" charset="-122"/>
                          <a:ea typeface="微软雅黑" pitchFamily="34" charset="-122"/>
                          <a:cs typeface="+mn-cs"/>
                        </a:rPr>
                        <a:t>行业</a:t>
                      </a:r>
                      <a:r>
                        <a:rPr lang="zh-CN" altLang="en-US" sz="1600" b="0" kern="1200" smtClean="0">
                          <a:solidFill>
                            <a:schemeClr val="tx1"/>
                          </a:solidFill>
                          <a:latin typeface="微软雅黑" pitchFamily="34" charset="-122"/>
                          <a:ea typeface="微软雅黑" pitchFamily="34" charset="-122"/>
                          <a:cs typeface="+mn-cs"/>
                        </a:rPr>
                        <a:t>顾问、</a:t>
                      </a:r>
                      <a:r>
                        <a:rPr lang="en-US" altLang="zh-CN" sz="1600" b="0" kern="1200" smtClean="0">
                          <a:solidFill>
                            <a:schemeClr val="tx1"/>
                          </a:solidFill>
                          <a:latin typeface="微软雅黑" pitchFamily="34" charset="-122"/>
                          <a:ea typeface="微软雅黑" pitchFamily="34" charset="-122"/>
                          <a:cs typeface="+mn-cs"/>
                        </a:rPr>
                        <a:t>IEEE</a:t>
                      </a:r>
                      <a:r>
                        <a:rPr lang="en-US" altLang="zh-CN" sz="1600" b="0" kern="1200" baseline="0" smtClean="0">
                          <a:solidFill>
                            <a:schemeClr val="tx1"/>
                          </a:solidFill>
                          <a:latin typeface="微软雅黑" pitchFamily="34" charset="-122"/>
                          <a:ea typeface="微软雅黑" pitchFamily="34" charset="-122"/>
                          <a:cs typeface="+mn-cs"/>
                        </a:rPr>
                        <a:t> </a:t>
                      </a:r>
                      <a:r>
                        <a:rPr lang="zh-CN" altLang="en-US" sz="1600" b="0" kern="1200" baseline="0">
                          <a:solidFill>
                            <a:schemeClr val="tx1"/>
                          </a:solidFill>
                          <a:latin typeface="微软雅黑" pitchFamily="34" charset="-122"/>
                          <a:ea typeface="微软雅黑" pitchFamily="34" charset="-122"/>
                          <a:cs typeface="+mn-cs"/>
                        </a:rPr>
                        <a:t>高级</a:t>
                      </a:r>
                      <a:r>
                        <a:rPr lang="zh-CN" altLang="en-US" sz="1600" b="0" kern="1200" baseline="0" smtClean="0">
                          <a:solidFill>
                            <a:schemeClr val="tx1"/>
                          </a:solidFill>
                          <a:latin typeface="微软雅黑" pitchFamily="34" charset="-122"/>
                          <a:ea typeface="微软雅黑" pitchFamily="34" charset="-122"/>
                          <a:cs typeface="+mn-cs"/>
                        </a:rPr>
                        <a:t>会员、</a:t>
                      </a:r>
                      <a:r>
                        <a:rPr lang="zh-CN" altLang="en-US" sz="1600" b="0" kern="1200" smtClean="0">
                          <a:solidFill>
                            <a:schemeClr val="tx1"/>
                          </a:solidFill>
                          <a:latin typeface="微软雅黑" pitchFamily="34" charset="-122"/>
                          <a:ea typeface="微软雅黑" pitchFamily="34" charset="-122"/>
                          <a:cs typeface="+mn-cs"/>
                        </a:rPr>
                        <a:t>无</a:t>
                      </a:r>
                      <a:r>
                        <a:rPr lang="zh-CN" altLang="en-US" sz="1600" b="0" kern="1200" dirty="0">
                          <a:solidFill>
                            <a:schemeClr val="tx1"/>
                          </a:solidFill>
                          <a:latin typeface="微软雅黑" pitchFamily="34" charset="-122"/>
                          <a:ea typeface="微软雅黑" pitchFamily="34" charset="-122"/>
                          <a:cs typeface="+mn-cs"/>
                        </a:rPr>
                        <a:t>国界工程师协会国家指导委员</a:t>
                      </a:r>
                    </a:p>
                  </a:txBody>
                  <a:tcPr anchor="ctr">
                    <a:noFill/>
                  </a:tcPr>
                </a:tc>
                <a:extLst>
                  <a:ext uri="{0D108BD9-81ED-4DB2-BD59-A6C34878D82A}">
                    <a16:rowId xmlns:a16="http://schemas.microsoft.com/office/drawing/2014/main" val="10001"/>
                  </a:ext>
                </a:extLst>
              </a:tr>
            </a:tbl>
          </a:graphicData>
        </a:graphic>
      </p:graphicFrame>
      <p:graphicFrame>
        <p:nvGraphicFramePr>
          <p:cNvPr id="7" name="表格 6"/>
          <p:cNvGraphicFramePr>
            <a:graphicFrameLocks noGrp="1"/>
          </p:cNvGraphicFramePr>
          <p:nvPr/>
        </p:nvGraphicFramePr>
        <p:xfrm>
          <a:off x="2071670" y="4716024"/>
          <a:ext cx="6572296" cy="741680"/>
        </p:xfrm>
        <a:graphic>
          <a:graphicData uri="http://schemas.openxmlformats.org/drawingml/2006/table">
            <a:tbl>
              <a:tblPr firstRow="1" bandRow="1">
                <a:tableStyleId>{5A111915-BE36-4E01-A7E5-04B1672EAD32}</a:tableStyleId>
              </a:tblPr>
              <a:tblGrid>
                <a:gridCol w="6572296">
                  <a:extLst>
                    <a:ext uri="{9D8B030D-6E8A-4147-A177-3AD203B41FA5}">
                      <a16:colId xmlns:a16="http://schemas.microsoft.com/office/drawing/2014/main" val="20000"/>
                    </a:ext>
                  </a:extLst>
                </a:gridCol>
              </a:tblGrid>
              <a:tr h="370840">
                <a:tc>
                  <a:txBody>
                    <a:bodyPr/>
                    <a:lstStyle/>
                    <a:p>
                      <a:pPr marL="180000" algn="l"/>
                      <a:r>
                        <a:rPr lang="zh-CN" altLang="en-US" sz="1600" b="0" dirty="0">
                          <a:solidFill>
                            <a:schemeClr val="tx1"/>
                          </a:solidFill>
                          <a:latin typeface="微软雅黑" pitchFamily="34" charset="-122"/>
                          <a:ea typeface="微软雅黑" pitchFamily="34" charset="-122"/>
                        </a:rPr>
                        <a:t>第</a:t>
                      </a:r>
                      <a:r>
                        <a:rPr lang="en-US" altLang="zh-CN" sz="1600" b="0" dirty="0">
                          <a:solidFill>
                            <a:schemeClr val="tx1"/>
                          </a:solidFill>
                          <a:latin typeface="微软雅黑" pitchFamily="34" charset="-122"/>
                          <a:ea typeface="微软雅黑" pitchFamily="34" charset="-122"/>
                        </a:rPr>
                        <a:t>134</a:t>
                      </a:r>
                      <a:r>
                        <a:rPr lang="zh-CN" altLang="en-US" sz="1600" b="0" dirty="0">
                          <a:solidFill>
                            <a:schemeClr val="tx1"/>
                          </a:solidFill>
                          <a:latin typeface="微软雅黑" pitchFamily="34" charset="-122"/>
                          <a:ea typeface="微软雅黑" pitchFamily="34" charset="-122"/>
                        </a:rPr>
                        <a:t>任</a:t>
                      </a:r>
                      <a:r>
                        <a:rPr lang="zh-CN" altLang="en-US" sz="1600" b="0" baseline="0" dirty="0">
                          <a:solidFill>
                            <a:schemeClr val="tx1"/>
                          </a:solidFill>
                          <a:latin typeface="微软雅黑" pitchFamily="34" charset="-122"/>
                          <a:ea typeface="微软雅黑" pitchFamily="34" charset="-122"/>
                        </a:rPr>
                        <a:t> </a:t>
                      </a:r>
                      <a:r>
                        <a:rPr lang="en-US" altLang="zh-CN" sz="1600" b="0" baseline="0" dirty="0">
                          <a:solidFill>
                            <a:schemeClr val="tx1"/>
                          </a:solidFill>
                          <a:latin typeface="微软雅黑" pitchFamily="34" charset="-122"/>
                          <a:ea typeface="微软雅黑" pitchFamily="34" charset="-122"/>
                        </a:rPr>
                        <a:t>J. </a:t>
                      </a:r>
                      <a:r>
                        <a:rPr lang="en-US" altLang="zh-CN" sz="1600" b="0" baseline="0">
                          <a:solidFill>
                            <a:schemeClr val="tx1"/>
                          </a:solidFill>
                          <a:latin typeface="微软雅黑" pitchFamily="34" charset="-122"/>
                          <a:ea typeface="微软雅黑" pitchFamily="34" charset="-122"/>
                        </a:rPr>
                        <a:t>Robert </a:t>
                      </a:r>
                      <a:r>
                        <a:rPr lang="en-US" altLang="zh-CN" sz="1600" b="0" baseline="0" smtClean="0">
                          <a:solidFill>
                            <a:schemeClr val="tx1"/>
                          </a:solidFill>
                          <a:latin typeface="微软雅黑" pitchFamily="34" charset="-122"/>
                          <a:ea typeface="微软雅黑" pitchFamily="34" charset="-122"/>
                        </a:rPr>
                        <a:t>Sims</a:t>
                      </a:r>
                      <a:r>
                        <a:rPr lang="zh-CN" altLang="en-US" sz="1600" b="0" baseline="0" smtClean="0">
                          <a:solidFill>
                            <a:schemeClr val="tx1"/>
                          </a:solidFill>
                          <a:latin typeface="微软雅黑" pitchFamily="34" charset="-122"/>
                          <a:ea typeface="微软雅黑" pitchFamily="34" charset="-122"/>
                        </a:rPr>
                        <a:t>、</a:t>
                      </a:r>
                      <a:r>
                        <a:rPr lang="en-US" altLang="zh-CN" sz="1600" b="0" baseline="0" smtClean="0">
                          <a:solidFill>
                            <a:schemeClr val="tx1"/>
                          </a:solidFill>
                          <a:latin typeface="微软雅黑" pitchFamily="34" charset="-122"/>
                          <a:ea typeface="微软雅黑" pitchFamily="34" charset="-122"/>
                        </a:rPr>
                        <a:t> </a:t>
                      </a:r>
                      <a:r>
                        <a:rPr lang="en-US" altLang="zh-CN" sz="1600" b="0" baseline="0" dirty="0">
                          <a:solidFill>
                            <a:schemeClr val="tx1"/>
                          </a:solidFill>
                          <a:latin typeface="微软雅黑" pitchFamily="34" charset="-122"/>
                          <a:ea typeface="微软雅黑" pitchFamily="34" charset="-122"/>
                        </a:rPr>
                        <a:t>Jr</a:t>
                      </a:r>
                      <a:r>
                        <a:rPr lang="zh-CN" altLang="en-US" sz="1600" b="0" baseline="0" dirty="0">
                          <a:solidFill>
                            <a:schemeClr val="tx1"/>
                          </a:solidFill>
                          <a:latin typeface="微软雅黑" pitchFamily="34" charset="-122"/>
                          <a:ea typeface="微软雅黑" pitchFamily="34" charset="-122"/>
                        </a:rPr>
                        <a:t>（</a:t>
                      </a:r>
                      <a:r>
                        <a:rPr lang="en-US" altLang="zh-CN" sz="1600" b="0" baseline="0" dirty="0">
                          <a:solidFill>
                            <a:schemeClr val="tx1"/>
                          </a:solidFill>
                          <a:latin typeface="微软雅黑" pitchFamily="34" charset="-122"/>
                          <a:ea typeface="微软雅黑" pitchFamily="34" charset="-122"/>
                        </a:rPr>
                        <a:t>2015</a:t>
                      </a:r>
                      <a:r>
                        <a:rPr lang="zh-CN" altLang="en-US" sz="1600" b="0" baseline="0" dirty="0">
                          <a:solidFill>
                            <a:schemeClr val="tx1"/>
                          </a:solidFill>
                          <a:latin typeface="微软雅黑" pitchFamily="34" charset="-122"/>
                          <a:ea typeface="微软雅黑" pitchFamily="34" charset="-122"/>
                        </a:rPr>
                        <a:t>年）</a:t>
                      </a:r>
                      <a:endParaRPr lang="en-US" altLang="zh-CN" sz="1600" b="0" dirty="0">
                        <a:solidFill>
                          <a:schemeClr val="tx1"/>
                        </a:solidFill>
                        <a:latin typeface="微软雅黑" pitchFamily="34" charset="-122"/>
                        <a:ea typeface="微软雅黑" pitchFamily="34" charset="-122"/>
                      </a:endParaRPr>
                    </a:p>
                  </a:txBody>
                  <a:tcPr anchor="ctr">
                    <a:solidFill>
                      <a:schemeClr val="accent5">
                        <a:lumMod val="20000"/>
                        <a:lumOff val="80000"/>
                      </a:schemeClr>
                    </a:solidFill>
                  </a:tcPr>
                </a:tc>
                <a:extLst>
                  <a:ext uri="{0D108BD9-81ED-4DB2-BD59-A6C34878D82A}">
                    <a16:rowId xmlns:a16="http://schemas.microsoft.com/office/drawing/2014/main" val="10000"/>
                  </a:ext>
                </a:extLst>
              </a:tr>
              <a:tr h="370840">
                <a:tc>
                  <a:txBody>
                    <a:bodyPr/>
                    <a:lstStyle/>
                    <a:p>
                      <a:pPr marL="180000" algn="l" defTabSz="914400" rtl="0" eaLnBrk="1" latinLnBrk="0" hangingPunct="1"/>
                      <a:r>
                        <a:rPr lang="zh-CN" altLang="en-US" sz="1600" b="0" kern="1200" dirty="0">
                          <a:solidFill>
                            <a:schemeClr val="tx1"/>
                          </a:solidFill>
                          <a:latin typeface="微软雅黑" pitchFamily="34" charset="-122"/>
                          <a:ea typeface="微软雅黑" pitchFamily="34" charset="-122"/>
                          <a:cs typeface="+mn-cs"/>
                        </a:rPr>
                        <a:t>贝赫特工程公司故障</a:t>
                      </a:r>
                      <a:r>
                        <a:rPr lang="zh-CN" altLang="en-US" sz="1600" b="0" kern="1200">
                          <a:solidFill>
                            <a:schemeClr val="tx1"/>
                          </a:solidFill>
                          <a:latin typeface="微软雅黑" pitchFamily="34" charset="-122"/>
                          <a:ea typeface="微软雅黑" pitchFamily="34" charset="-122"/>
                          <a:cs typeface="+mn-cs"/>
                        </a:rPr>
                        <a:t>分析</a:t>
                      </a:r>
                      <a:r>
                        <a:rPr lang="zh-CN" altLang="en-US" sz="1600" b="0" kern="1200" smtClean="0">
                          <a:solidFill>
                            <a:schemeClr val="tx1"/>
                          </a:solidFill>
                          <a:latin typeface="微软雅黑" pitchFamily="34" charset="-122"/>
                          <a:ea typeface="微软雅黑" pitchFamily="34" charset="-122"/>
                          <a:cs typeface="+mn-cs"/>
                        </a:rPr>
                        <a:t>顾问、在</a:t>
                      </a:r>
                      <a:r>
                        <a:rPr lang="zh-CN" altLang="en-US" sz="1600" b="0" kern="1200" dirty="0">
                          <a:solidFill>
                            <a:schemeClr val="tx1"/>
                          </a:solidFill>
                          <a:latin typeface="微软雅黑" pitchFamily="34" charset="-122"/>
                          <a:ea typeface="微软雅黑" pitchFamily="34" charset="-122"/>
                          <a:cs typeface="+mn-cs"/>
                        </a:rPr>
                        <a:t>埃克森美孚国际公司任职超过</a:t>
                      </a:r>
                      <a:r>
                        <a:rPr lang="en-US" altLang="zh-CN" sz="1600" b="0" kern="1200" dirty="0">
                          <a:solidFill>
                            <a:schemeClr val="tx1"/>
                          </a:solidFill>
                          <a:latin typeface="微软雅黑" pitchFamily="34" charset="-122"/>
                          <a:ea typeface="微软雅黑" pitchFamily="34" charset="-122"/>
                          <a:cs typeface="+mn-cs"/>
                        </a:rPr>
                        <a:t>30</a:t>
                      </a:r>
                      <a:r>
                        <a:rPr lang="zh-CN" altLang="en-US" sz="1600" b="0" kern="1200" dirty="0">
                          <a:solidFill>
                            <a:schemeClr val="tx1"/>
                          </a:solidFill>
                          <a:latin typeface="微软雅黑" pitchFamily="34" charset="-122"/>
                          <a:ea typeface="微软雅黑" pitchFamily="34" charset="-122"/>
                          <a:cs typeface="+mn-cs"/>
                        </a:rPr>
                        <a:t>年</a:t>
                      </a:r>
                      <a:endParaRPr lang="en-US" altLang="zh-CN" sz="1600" b="0" kern="1200" dirty="0">
                        <a:solidFill>
                          <a:schemeClr val="tx1"/>
                        </a:solidFill>
                        <a:latin typeface="微软雅黑" pitchFamily="34" charset="-122"/>
                        <a:ea typeface="微软雅黑" pitchFamily="34" charset="-122"/>
                        <a:cs typeface="+mn-cs"/>
                      </a:endParaRPr>
                    </a:p>
                  </a:txBody>
                  <a:tcPr anchor="ctr">
                    <a:noFill/>
                  </a:tcPr>
                </a:tc>
                <a:extLst>
                  <a:ext uri="{0D108BD9-81ED-4DB2-BD59-A6C34878D82A}">
                    <a16:rowId xmlns:a16="http://schemas.microsoft.com/office/drawing/2014/main" val="10001"/>
                  </a:ext>
                </a:extLst>
              </a:tr>
            </a:tbl>
          </a:graphicData>
        </a:graphic>
      </p:graphicFrame>
      <p:graphicFrame>
        <p:nvGraphicFramePr>
          <p:cNvPr id="9" name="表格 8"/>
          <p:cNvGraphicFramePr>
            <a:graphicFrameLocks noGrp="1"/>
          </p:cNvGraphicFramePr>
          <p:nvPr/>
        </p:nvGraphicFramePr>
        <p:xfrm>
          <a:off x="2071670" y="5430404"/>
          <a:ext cx="6572296" cy="741680"/>
        </p:xfrm>
        <a:graphic>
          <a:graphicData uri="http://schemas.openxmlformats.org/drawingml/2006/table">
            <a:tbl>
              <a:tblPr firstRow="1" bandRow="1">
                <a:tableStyleId>{5A111915-BE36-4E01-A7E5-04B1672EAD32}</a:tableStyleId>
              </a:tblPr>
              <a:tblGrid>
                <a:gridCol w="6572296">
                  <a:extLst>
                    <a:ext uri="{9D8B030D-6E8A-4147-A177-3AD203B41FA5}">
                      <a16:colId xmlns:a16="http://schemas.microsoft.com/office/drawing/2014/main" val="20000"/>
                    </a:ext>
                  </a:extLst>
                </a:gridCol>
              </a:tblGrid>
              <a:tr h="370840">
                <a:tc>
                  <a:txBody>
                    <a:bodyPr/>
                    <a:lstStyle/>
                    <a:p>
                      <a:pPr marL="180000" algn="l"/>
                      <a:r>
                        <a:rPr lang="zh-CN" altLang="en-US" sz="1600" b="0" dirty="0">
                          <a:solidFill>
                            <a:schemeClr val="tx1"/>
                          </a:solidFill>
                          <a:latin typeface="微软雅黑" pitchFamily="34" charset="-122"/>
                          <a:ea typeface="微软雅黑" pitchFamily="34" charset="-122"/>
                        </a:rPr>
                        <a:t>第</a:t>
                      </a:r>
                      <a:r>
                        <a:rPr lang="en-US" altLang="zh-CN" sz="1600" b="0" dirty="0">
                          <a:solidFill>
                            <a:schemeClr val="tx1"/>
                          </a:solidFill>
                          <a:latin typeface="微软雅黑" pitchFamily="34" charset="-122"/>
                          <a:ea typeface="微软雅黑" pitchFamily="34" charset="-122"/>
                        </a:rPr>
                        <a:t>135</a:t>
                      </a:r>
                      <a:r>
                        <a:rPr lang="zh-CN" altLang="en-US" sz="1600" b="0" dirty="0">
                          <a:solidFill>
                            <a:schemeClr val="tx1"/>
                          </a:solidFill>
                          <a:latin typeface="微软雅黑" pitchFamily="34" charset="-122"/>
                          <a:ea typeface="微软雅黑" pitchFamily="34" charset="-122"/>
                        </a:rPr>
                        <a:t>任 </a:t>
                      </a:r>
                      <a:r>
                        <a:rPr lang="en-US" altLang="zh-CN" sz="1600" b="0" dirty="0">
                          <a:solidFill>
                            <a:schemeClr val="tx1"/>
                          </a:solidFill>
                          <a:latin typeface="微软雅黑" pitchFamily="34" charset="-122"/>
                          <a:ea typeface="微软雅黑" pitchFamily="34" charset="-122"/>
                        </a:rPr>
                        <a:t>Dr. Julio Guerrero</a:t>
                      </a:r>
                    </a:p>
                  </a:txBody>
                  <a:tcPr anchor="ctr">
                    <a:solidFill>
                      <a:schemeClr val="accent5">
                        <a:lumMod val="20000"/>
                        <a:lumOff val="80000"/>
                      </a:schemeClr>
                    </a:solidFill>
                  </a:tcPr>
                </a:tc>
                <a:extLst>
                  <a:ext uri="{0D108BD9-81ED-4DB2-BD59-A6C34878D82A}">
                    <a16:rowId xmlns:a16="http://schemas.microsoft.com/office/drawing/2014/main" val="10000"/>
                  </a:ext>
                </a:extLst>
              </a:tr>
              <a:tr h="370840">
                <a:tc>
                  <a:txBody>
                    <a:bodyPr/>
                    <a:lstStyle/>
                    <a:p>
                      <a:pPr marL="180000" algn="l" defTabSz="914400" rtl="0" eaLnBrk="1" latinLnBrk="0" hangingPunct="1"/>
                      <a:r>
                        <a:rPr lang="zh-CN" altLang="en-US" sz="1600" b="0" kern="1200" dirty="0">
                          <a:solidFill>
                            <a:schemeClr val="tx1"/>
                          </a:solidFill>
                          <a:latin typeface="微软雅黑" pitchFamily="34" charset="-122"/>
                          <a:ea typeface="微软雅黑" pitchFamily="34" charset="-122"/>
                          <a:cs typeface="+mn-cs"/>
                        </a:rPr>
                        <a:t>美国德雷伯实验室能源部首席研发长官</a:t>
                      </a:r>
                      <a:endParaRPr lang="en-US" altLang="zh-CN" sz="1600" b="0" kern="1200" dirty="0">
                        <a:solidFill>
                          <a:schemeClr val="tx1"/>
                        </a:solidFill>
                        <a:latin typeface="微软雅黑" pitchFamily="34" charset="-122"/>
                        <a:ea typeface="微软雅黑" pitchFamily="34" charset="-122"/>
                        <a:cs typeface="+mn-cs"/>
                      </a:endParaRPr>
                    </a:p>
                  </a:txBody>
                  <a:tcPr anchor="ctr">
                    <a:noFill/>
                  </a:tcPr>
                </a:tc>
                <a:extLst>
                  <a:ext uri="{0D108BD9-81ED-4DB2-BD59-A6C34878D82A}">
                    <a16:rowId xmlns:a16="http://schemas.microsoft.com/office/drawing/2014/main" val="10001"/>
                  </a:ext>
                </a:extLst>
              </a:tr>
            </a:tbl>
          </a:graphicData>
        </a:graphic>
      </p:graphicFrame>
      <p:sp>
        <p:nvSpPr>
          <p:cNvPr id="10" name="TextBox 9"/>
          <p:cNvSpPr txBox="1"/>
          <p:nvPr/>
        </p:nvSpPr>
        <p:spPr>
          <a:xfrm>
            <a:off x="2071670" y="6287660"/>
            <a:ext cx="6532778" cy="338554"/>
          </a:xfrm>
          <a:prstGeom prst="rect">
            <a:avLst/>
          </a:prstGeom>
          <a:noFill/>
        </p:spPr>
        <p:txBody>
          <a:bodyPr wrap="square" rtlCol="0">
            <a:spAutoFit/>
          </a:bodyPr>
          <a:lstStyle/>
          <a:p>
            <a:r>
              <a:rPr lang="zh-CN" altLang="en-US" sz="1600" dirty="0">
                <a:latin typeface="微软雅黑" pitchFamily="34" charset="-122"/>
                <a:ea typeface="微软雅黑" pitchFamily="34" charset="-122"/>
              </a:rPr>
              <a:t>快来</a:t>
            </a:r>
            <a:r>
              <a:rPr lang="en-US" altLang="zh-CN" sz="1600" dirty="0">
                <a:latin typeface="微软雅黑" pitchFamily="34" charset="-122"/>
                <a:ea typeface="微软雅黑" pitchFamily="34" charset="-122"/>
              </a:rPr>
              <a:t>ASME</a:t>
            </a:r>
            <a:r>
              <a:rPr lang="zh-CN" altLang="en-US" sz="1600" dirty="0">
                <a:latin typeface="微软雅黑" pitchFamily="34" charset="-122"/>
                <a:ea typeface="微软雅黑" pitchFamily="34" charset="-122"/>
              </a:rPr>
              <a:t>数据库检索他们</a:t>
            </a:r>
            <a:r>
              <a:rPr lang="zh-CN" altLang="en-US" sz="1600">
                <a:latin typeface="微软雅黑" pitchFamily="34" charset="-122"/>
                <a:ea typeface="微软雅黑" pitchFamily="34" charset="-122"/>
              </a:rPr>
              <a:t>的</a:t>
            </a:r>
            <a:r>
              <a:rPr lang="zh-CN" altLang="en-US" sz="1600" smtClean="0">
                <a:latin typeface="微软雅黑" pitchFamily="34" charset="-122"/>
                <a:ea typeface="微软雅黑" pitchFamily="34" charset="-122"/>
              </a:rPr>
              <a:t>姓名、查看</a:t>
            </a:r>
            <a:r>
              <a:rPr lang="zh-CN" altLang="en-US" sz="1600" dirty="0">
                <a:latin typeface="微软雅黑" pitchFamily="34" charset="-122"/>
                <a:ea typeface="微软雅黑" pitchFamily="34" charset="-122"/>
              </a:rPr>
              <a:t>他们发表的文章！</a:t>
            </a:r>
          </a:p>
        </p:txBody>
      </p:sp>
      <p:pic>
        <p:nvPicPr>
          <p:cNvPr id="11" name="图片 10" descr="C:\Users\ADMINI~1\AppData\Local\Temp\SGPicFaceTpBq\3572\01B95EDA.png"/>
          <p:cNvPicPr/>
          <p:nvPr/>
        </p:nvPicPr>
        <p:blipFill>
          <a:blip r:embed="rId4" cstate="print"/>
          <a:srcRect/>
          <a:stretch>
            <a:fillRect/>
          </a:stretch>
        </p:blipFill>
        <p:spPr bwMode="auto">
          <a:xfrm>
            <a:off x="7524328" y="6334844"/>
            <a:ext cx="190500" cy="190500"/>
          </a:xfrm>
          <a:prstGeom prst="rect">
            <a:avLst/>
          </a:prstGeom>
          <a:noFill/>
          <a:ln w="9525">
            <a:noFill/>
            <a:miter lim="800000"/>
            <a:headEnd/>
            <a:tailEnd/>
          </a:ln>
        </p:spPr>
      </p:pic>
      <p:pic>
        <p:nvPicPr>
          <p:cNvPr id="12" name="图片 11" descr="C:\Users\ADMINI~1\AppData\Local\Temp\SGPicFaceTpBq\3572\01B95EDA.png"/>
          <p:cNvPicPr/>
          <p:nvPr/>
        </p:nvPicPr>
        <p:blipFill>
          <a:blip r:embed="rId4" cstate="print"/>
          <a:srcRect/>
          <a:stretch>
            <a:fillRect/>
          </a:stretch>
        </p:blipFill>
        <p:spPr bwMode="auto">
          <a:xfrm>
            <a:off x="7843418" y="6334844"/>
            <a:ext cx="190500" cy="190500"/>
          </a:xfrm>
          <a:prstGeom prst="rect">
            <a:avLst/>
          </a:prstGeom>
          <a:noFill/>
          <a:ln w="9525">
            <a:noFill/>
            <a:miter lim="800000"/>
            <a:headEnd/>
            <a:tailEnd/>
          </a:ln>
        </p:spPr>
      </p:pic>
      <p:pic>
        <p:nvPicPr>
          <p:cNvPr id="13" name="图片 12" descr="C:\Users\ADMINI~1\AppData\Local\Temp\SGPicFaceTpBq\3572\01B95EDA.png"/>
          <p:cNvPicPr/>
          <p:nvPr/>
        </p:nvPicPr>
        <p:blipFill>
          <a:blip r:embed="rId4" cstate="print"/>
          <a:srcRect/>
          <a:stretch>
            <a:fillRect/>
          </a:stretch>
        </p:blipFill>
        <p:spPr bwMode="auto">
          <a:xfrm>
            <a:off x="8176794" y="6334844"/>
            <a:ext cx="190500" cy="190500"/>
          </a:xfrm>
          <a:prstGeom prst="rect">
            <a:avLst/>
          </a:prstGeom>
          <a:noFill/>
          <a:ln w="9525">
            <a:noFill/>
            <a:miter lim="800000"/>
            <a:headEnd/>
            <a:tailEnd/>
          </a:ln>
        </p:spPr>
      </p:pic>
      <p:sp>
        <p:nvSpPr>
          <p:cNvPr id="109570" name="AutoShape 2" descr="https://cdn.asme.org/wwwasmeorg/media/ASMEMedia/About%20ASME/NewsMedia/PressReleases/Julio-Guerrero-Nov2014.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09572" name="Picture 4" descr="https://cdn.asme.org/wwwasmeorg/media/ASMEMedia/About%20ASME/NewsMedia/PressReleases/Julio-Guerrero-Nov2014.jpg"/>
          <p:cNvPicPr>
            <a:picLocks noChangeAspect="1" noChangeArrowheads="1"/>
          </p:cNvPicPr>
          <p:nvPr/>
        </p:nvPicPr>
        <p:blipFill>
          <a:blip r:embed="rId5" cstate="print"/>
          <a:srcRect l="10001" t="5995" b="4084"/>
          <a:stretch>
            <a:fillRect/>
          </a:stretch>
        </p:blipFill>
        <p:spPr bwMode="auto">
          <a:xfrm>
            <a:off x="395696" y="4509120"/>
            <a:ext cx="1440000" cy="21602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srcRect/>
          <a:stretch>
            <a:fillRect/>
          </a:stretch>
        </p:blipFill>
        <p:spPr bwMode="auto">
          <a:xfrm>
            <a:off x="4357686" y="2957916"/>
            <a:ext cx="4431073" cy="3442498"/>
          </a:xfrm>
          <a:prstGeom prst="rect">
            <a:avLst/>
          </a:prstGeom>
          <a:noFill/>
          <a:ln w="9525">
            <a:solidFill>
              <a:schemeClr val="bg1">
                <a:lumMod val="75000"/>
              </a:schemeClr>
            </a:solidFill>
            <a:miter lim="800000"/>
            <a:headEnd/>
            <a:tailEnd/>
          </a:ln>
          <a:effectLst/>
        </p:spPr>
      </p:pic>
      <p:sp>
        <p:nvSpPr>
          <p:cNvPr id="10" name="圆角矩形标注 9"/>
          <p:cNvSpPr>
            <a:spLocks noChangeArrowheads="1"/>
          </p:cNvSpPr>
          <p:nvPr/>
        </p:nvSpPr>
        <p:spPr bwMode="auto">
          <a:xfrm>
            <a:off x="7572397" y="4079632"/>
            <a:ext cx="1214445" cy="913310"/>
          </a:xfrm>
          <a:prstGeom prst="wedgeRoundRectCallout">
            <a:avLst>
              <a:gd name="adj1" fmla="val -45525"/>
              <a:gd name="adj2" fmla="val 13650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defRPr/>
            </a:pPr>
            <a:r>
              <a:rPr lang="zh-CN" altLang="en-US" dirty="0">
                <a:latin typeface="+mj-lt"/>
                <a:ea typeface="+mn-ea"/>
              </a:rPr>
              <a:t>点击此处浏览表格</a:t>
            </a:r>
            <a:endParaRPr lang="en-US" altLang="zh-CN" dirty="0">
              <a:latin typeface="+mj-lt"/>
              <a:ea typeface="+mn-ea"/>
            </a:endParaRPr>
          </a:p>
        </p:txBody>
      </p:sp>
      <p:sp>
        <p:nvSpPr>
          <p:cNvPr id="14" name="圆角矩形标注 13"/>
          <p:cNvSpPr>
            <a:spLocks noChangeArrowheads="1"/>
          </p:cNvSpPr>
          <p:nvPr/>
        </p:nvSpPr>
        <p:spPr bwMode="auto">
          <a:xfrm>
            <a:off x="214313" y="4603206"/>
            <a:ext cx="3571875" cy="1334836"/>
          </a:xfrm>
          <a:prstGeom prst="wedgeRoundRectCallout">
            <a:avLst>
              <a:gd name="adj1" fmla="val -6954"/>
              <a:gd name="adj2" fmla="val -98061"/>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buFont typeface="Wingdings" pitchFamily="2" charset="2"/>
              <a:buChar char="Ø"/>
            </a:pPr>
            <a:r>
              <a:rPr lang="en-US" altLang="zh-CN" dirty="0">
                <a:latin typeface="Calibri" pitchFamily="34" charset="0"/>
              </a:rPr>
              <a:t> </a:t>
            </a:r>
            <a:r>
              <a:rPr lang="zh-CN" altLang="en-US" dirty="0">
                <a:latin typeface="Calibri" pitchFamily="34" charset="0"/>
              </a:rPr>
              <a:t>查看</a:t>
            </a:r>
            <a:r>
              <a:rPr lang="zh-CN" altLang="en-US">
                <a:latin typeface="Calibri" pitchFamily="34" charset="0"/>
              </a:rPr>
              <a:t>大</a:t>
            </a:r>
            <a:r>
              <a:rPr lang="zh-CN" altLang="en-US" smtClean="0">
                <a:latin typeface="Calibri" pitchFamily="34" charset="0"/>
              </a:rPr>
              <a:t>图、右键</a:t>
            </a:r>
            <a:r>
              <a:rPr lang="zh-CN" altLang="en-US" dirty="0">
                <a:latin typeface="Calibri" pitchFamily="34" charset="0"/>
              </a:rPr>
              <a:t>另存为图片</a:t>
            </a:r>
            <a:endParaRPr lang="en-US" altLang="zh-CN" dirty="0">
              <a:latin typeface="Calibri" pitchFamily="34" charset="0"/>
            </a:endParaRPr>
          </a:p>
          <a:p>
            <a:pPr>
              <a:buFont typeface="Wingdings" pitchFamily="2" charset="2"/>
              <a:buChar char="Ø"/>
            </a:pPr>
            <a:r>
              <a:rPr lang="zh-CN" altLang="en-US" dirty="0">
                <a:latin typeface="Calibri" pitchFamily="34" charset="0"/>
              </a:rPr>
              <a:t>下载含有图片和文章信息的</a:t>
            </a:r>
            <a:r>
              <a:rPr lang="en-US" altLang="zh-CN" dirty="0">
                <a:latin typeface="Calibri" pitchFamily="34" charset="0"/>
              </a:rPr>
              <a:t>PPT</a:t>
            </a:r>
          </a:p>
        </p:txBody>
      </p:sp>
      <p:sp>
        <p:nvSpPr>
          <p:cNvPr id="12" name="Rectangle 7"/>
          <p:cNvSpPr>
            <a:spLocks noChangeArrowheads="1"/>
          </p:cNvSpPr>
          <p:nvPr/>
        </p:nvSpPr>
        <p:spPr bwMode="auto">
          <a:xfrm>
            <a:off x="4714876" y="4071942"/>
            <a:ext cx="1357322" cy="285752"/>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28680" name="矩形 14"/>
          <p:cNvSpPr>
            <a:spLocks noChangeArrowheads="1"/>
          </p:cNvSpPr>
          <p:nvPr/>
        </p:nvSpPr>
        <p:spPr bwMode="auto">
          <a:xfrm>
            <a:off x="4093121" y="1412776"/>
            <a:ext cx="2351087" cy="461962"/>
          </a:xfrm>
          <a:prstGeom prst="rect">
            <a:avLst/>
          </a:prstGeom>
          <a:noFill/>
          <a:ln w="9525">
            <a:noFill/>
            <a:miter lim="800000"/>
            <a:headEnd/>
            <a:tailEnd/>
          </a:ln>
        </p:spPr>
        <p:txBody>
          <a:bodyPr wrap="none">
            <a:spAutoFit/>
          </a:bodyPr>
          <a:lstStyle/>
          <a:p>
            <a:r>
              <a:rPr lang="zh-CN" altLang="en-US" sz="2400" b="1" dirty="0">
                <a:latin typeface="微软雅黑" pitchFamily="34" charset="-122"/>
                <a:ea typeface="微软雅黑" pitchFamily="34" charset="-122"/>
              </a:rPr>
              <a:t>储存文中图表：</a:t>
            </a:r>
            <a:endParaRPr lang="en-US" altLang="zh-CN" sz="2400" b="1" dirty="0">
              <a:latin typeface="微软雅黑" pitchFamily="34" charset="-122"/>
              <a:ea typeface="微软雅黑" pitchFamily="34" charset="-122"/>
            </a:endParaRPr>
          </a:p>
        </p:txBody>
      </p:sp>
      <p:sp>
        <p:nvSpPr>
          <p:cNvPr id="16" name="圆角矩形标注 15"/>
          <p:cNvSpPr>
            <a:spLocks noChangeArrowheads="1"/>
          </p:cNvSpPr>
          <p:nvPr/>
        </p:nvSpPr>
        <p:spPr bwMode="auto">
          <a:xfrm>
            <a:off x="5357818" y="1936393"/>
            <a:ext cx="1785950" cy="901662"/>
          </a:xfrm>
          <a:prstGeom prst="wedgeRoundRectCallout">
            <a:avLst>
              <a:gd name="adj1" fmla="val -59599"/>
              <a:gd name="adj2" fmla="val 177735"/>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defRPr/>
            </a:pPr>
            <a:r>
              <a:rPr lang="zh-CN" altLang="en-US" dirty="0">
                <a:latin typeface="+mj-lt"/>
                <a:ea typeface="+mn-ea"/>
              </a:rPr>
              <a:t>可一键下载文章中所有图表（</a:t>
            </a:r>
            <a:r>
              <a:rPr lang="en-US" altLang="zh-CN" dirty="0">
                <a:latin typeface="+mj-lt"/>
                <a:ea typeface="+mn-ea"/>
              </a:rPr>
              <a:t>PPT</a:t>
            </a:r>
            <a:r>
              <a:rPr lang="zh-CN" altLang="en-US" dirty="0">
                <a:latin typeface="+mj-lt"/>
                <a:ea typeface="+mn-ea"/>
              </a:rPr>
              <a:t>格式）</a:t>
            </a:r>
            <a:endParaRPr lang="en-US" altLang="zh-CN" dirty="0">
              <a:latin typeface="+mj-lt"/>
              <a:ea typeface="+mn-ea"/>
            </a:endParaRPr>
          </a:p>
        </p:txBody>
      </p:sp>
      <p:pic>
        <p:nvPicPr>
          <p:cNvPr id="2051" name="Picture 3"/>
          <p:cNvPicPr>
            <a:picLocks noChangeAspect="1" noChangeArrowheads="1"/>
          </p:cNvPicPr>
          <p:nvPr/>
        </p:nvPicPr>
        <p:blipFill>
          <a:blip r:embed="rId4"/>
          <a:srcRect/>
          <a:stretch>
            <a:fillRect/>
          </a:stretch>
        </p:blipFill>
        <p:spPr bwMode="auto">
          <a:xfrm>
            <a:off x="214282" y="1357298"/>
            <a:ext cx="3810000" cy="2600325"/>
          </a:xfrm>
          <a:prstGeom prst="rect">
            <a:avLst/>
          </a:prstGeom>
          <a:noFill/>
          <a:ln w="9525">
            <a:solidFill>
              <a:schemeClr val="bg1">
                <a:lumMod val="65000"/>
              </a:schemeClr>
            </a:solidFill>
            <a:miter lim="800000"/>
            <a:headEnd/>
            <a:tailEnd/>
          </a:ln>
          <a:effectLst/>
        </p:spPr>
      </p:pic>
      <p:sp>
        <p:nvSpPr>
          <p:cNvPr id="11" name="Rectangle 7"/>
          <p:cNvSpPr>
            <a:spLocks noChangeArrowheads="1"/>
          </p:cNvSpPr>
          <p:nvPr/>
        </p:nvSpPr>
        <p:spPr bwMode="auto">
          <a:xfrm>
            <a:off x="1428729" y="3429000"/>
            <a:ext cx="2357454" cy="500066"/>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13" name="Rectangle 7"/>
          <p:cNvSpPr>
            <a:spLocks noChangeArrowheads="1"/>
          </p:cNvSpPr>
          <p:nvPr/>
        </p:nvSpPr>
        <p:spPr bwMode="auto">
          <a:xfrm>
            <a:off x="4929190" y="5786454"/>
            <a:ext cx="3000396" cy="357190"/>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righ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2" grpId="0" animBg="1"/>
      <p:bldP spid="16" grpId="0" animBg="1"/>
      <p:bldP spid="11"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srcRect/>
          <a:stretch>
            <a:fillRect/>
          </a:stretch>
        </p:blipFill>
        <p:spPr bwMode="auto">
          <a:xfrm>
            <a:off x="357158" y="2285992"/>
            <a:ext cx="8563428" cy="3876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3795" name="Title 1"/>
          <p:cNvSpPr txBox="1">
            <a:spLocks/>
          </p:cNvSpPr>
          <p:nvPr/>
        </p:nvSpPr>
        <p:spPr bwMode="auto">
          <a:xfrm>
            <a:off x="671513" y="1340768"/>
            <a:ext cx="8472487" cy="965200"/>
          </a:xfrm>
          <a:prstGeom prst="rect">
            <a:avLst/>
          </a:prstGeom>
          <a:noFill/>
          <a:ln w="9525">
            <a:noFill/>
            <a:miter lim="800000"/>
            <a:headEnd/>
            <a:tailEnd/>
          </a:ln>
        </p:spPr>
        <p:txBody>
          <a:bodyPr anchor="ctr"/>
          <a:lstStyle/>
          <a:p>
            <a:r>
              <a:rPr lang="en-US" altLang="zh-CN" sz="4000" dirty="0">
                <a:latin typeface="微软雅黑" pitchFamily="34" charset="-122"/>
                <a:ea typeface="微软雅黑" pitchFamily="34" charset="-122"/>
              </a:rPr>
              <a:t>B. </a:t>
            </a:r>
            <a:r>
              <a:rPr lang="zh-CN" altLang="en-US" sz="4000" dirty="0">
                <a:latin typeface="微软雅黑" pitchFamily="34" charset="-122"/>
                <a:ea typeface="微软雅黑" pitchFamily="34" charset="-122"/>
              </a:rPr>
              <a:t>会议录</a:t>
            </a:r>
            <a:endParaRPr lang="en-US" altLang="zh-CN" sz="4000" dirty="0">
              <a:latin typeface="微软雅黑" pitchFamily="34" charset="-122"/>
              <a:ea typeface="微软雅黑" pitchFamily="34" charset="-122"/>
            </a:endParaRPr>
          </a:p>
        </p:txBody>
      </p:sp>
      <p:sp>
        <p:nvSpPr>
          <p:cNvPr id="6" name="Rectangle 7"/>
          <p:cNvSpPr>
            <a:spLocks noChangeArrowheads="1"/>
          </p:cNvSpPr>
          <p:nvPr/>
        </p:nvSpPr>
        <p:spPr bwMode="auto">
          <a:xfrm flipV="1">
            <a:off x="357159" y="2714620"/>
            <a:ext cx="3357586" cy="357190"/>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5" name="圆角矩形标注 4"/>
          <p:cNvSpPr>
            <a:spLocks noChangeArrowheads="1"/>
          </p:cNvSpPr>
          <p:nvPr/>
        </p:nvSpPr>
        <p:spPr bwMode="auto">
          <a:xfrm>
            <a:off x="3286116" y="3857628"/>
            <a:ext cx="4526244" cy="2214578"/>
          </a:xfrm>
          <a:prstGeom prst="wedgeRoundRectCallout">
            <a:avLst>
              <a:gd name="adj1" fmla="val -50184"/>
              <a:gd name="adj2" fmla="val -86041"/>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endParaRPr lang="en-US" altLang="zh-CN" dirty="0">
              <a:latin typeface="Calibri" pitchFamily="34" charset="0"/>
            </a:endParaRPr>
          </a:p>
          <a:p>
            <a:r>
              <a:rPr lang="en-US" altLang="zh-CN" dirty="0">
                <a:latin typeface="Calibri" pitchFamily="34" charset="0"/>
              </a:rPr>
              <a:t>ASME</a:t>
            </a:r>
            <a:r>
              <a:rPr lang="zh-CN" altLang="en-US" dirty="0">
                <a:latin typeface="Calibri" pitchFamily="34" charset="0"/>
              </a:rPr>
              <a:t>会议录有三种浏览方式</a:t>
            </a:r>
            <a:endParaRPr lang="en-US" altLang="zh-CN" dirty="0">
              <a:latin typeface="Calibri" pitchFamily="34" charset="0"/>
            </a:endParaRPr>
          </a:p>
          <a:p>
            <a:pPr>
              <a:buFont typeface="Wingdings" pitchFamily="2" charset="2"/>
              <a:buChar char="Ø"/>
            </a:pPr>
            <a:r>
              <a:rPr lang="zh-CN" altLang="en-US" dirty="0">
                <a:latin typeface="Calibri" pitchFamily="34" charset="0"/>
              </a:rPr>
              <a:t>系列</a:t>
            </a:r>
            <a:endParaRPr lang="en-US" altLang="zh-CN" dirty="0">
              <a:latin typeface="Calibri" pitchFamily="34" charset="0"/>
            </a:endParaRPr>
          </a:p>
          <a:p>
            <a:pPr>
              <a:buFont typeface="Wingdings" pitchFamily="2" charset="2"/>
              <a:buChar char="Ø"/>
            </a:pPr>
            <a:r>
              <a:rPr lang="zh-CN" altLang="en-US" dirty="0">
                <a:latin typeface="Calibri" pitchFamily="34" charset="0"/>
              </a:rPr>
              <a:t>主题类别</a:t>
            </a:r>
            <a:endParaRPr lang="en-US" altLang="zh-CN" dirty="0">
              <a:latin typeface="Calibri" pitchFamily="34" charset="0"/>
            </a:endParaRPr>
          </a:p>
          <a:p>
            <a:pPr>
              <a:buFont typeface="Wingdings" pitchFamily="2" charset="2"/>
              <a:buChar char="Ø"/>
            </a:pPr>
            <a:r>
              <a:rPr lang="zh-CN" altLang="en-US" dirty="0">
                <a:latin typeface="Calibri" pitchFamily="34" charset="0"/>
              </a:rPr>
              <a:t>年份</a:t>
            </a:r>
            <a:endParaRPr lang="en-US" altLang="zh-CN" dirty="0">
              <a:latin typeface="Calibri" pitchFamily="34" charset="0"/>
            </a:endParaRPr>
          </a:p>
          <a:p>
            <a:r>
              <a:rPr lang="en-US" altLang="zh-CN" b="1" dirty="0">
                <a:solidFill>
                  <a:srgbClr val="00B0F0"/>
                </a:solidFill>
                <a:latin typeface="华文细黑" pitchFamily="2" charset="-122"/>
                <a:ea typeface="华文细黑" pitchFamily="2" charset="-122"/>
              </a:rPr>
              <a:t>※</a:t>
            </a:r>
            <a:r>
              <a:rPr lang="en-US" altLang="zh-CN" dirty="0">
                <a:latin typeface="华文细黑" pitchFamily="2" charset="-122"/>
                <a:ea typeface="华文细黑" pitchFamily="2" charset="-122"/>
              </a:rPr>
              <a:t> </a:t>
            </a:r>
            <a:r>
              <a:rPr lang="zh-CN" altLang="en-US" dirty="0">
                <a:latin typeface="Calibri" pitchFamily="34" charset="0"/>
              </a:rPr>
              <a:t>这些会议都是</a:t>
            </a:r>
            <a:r>
              <a:rPr lang="en-US" altLang="zh-CN" dirty="0">
                <a:latin typeface="Calibri" pitchFamily="34" charset="0"/>
              </a:rPr>
              <a:t>ASME</a:t>
            </a:r>
            <a:r>
              <a:rPr lang="zh-CN" altLang="en-US" dirty="0">
                <a:latin typeface="Calibri" pitchFamily="34" charset="0"/>
              </a:rPr>
              <a:t>主办或参与合办的</a:t>
            </a:r>
            <a:endParaRPr lang="en-US" altLang="en-US" dirty="0">
              <a:latin typeface="Calibri" pitchFamily="34" charset="0"/>
            </a:endParaRPr>
          </a:p>
          <a:p>
            <a:endParaRPr lang="en-US" altLang="zh-CN" dirty="0">
              <a:latin typeface="Calibri" pitchFamily="34" charset="0"/>
            </a:endParaRPr>
          </a:p>
        </p:txBody>
      </p:sp>
    </p:spTree>
    <p:extLst>
      <p:ext uri="{BB962C8B-B14F-4D97-AF65-F5344CB8AC3E}">
        <p14:creationId xmlns:p14="http://schemas.microsoft.com/office/powerpoint/2010/main" val="126266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a:srcRect/>
          <a:stretch>
            <a:fillRect/>
          </a:stretch>
        </p:blipFill>
        <p:spPr bwMode="auto">
          <a:xfrm>
            <a:off x="214282" y="3286124"/>
            <a:ext cx="8572560" cy="2709064"/>
          </a:xfrm>
          <a:prstGeom prst="rect">
            <a:avLst/>
          </a:prstGeom>
          <a:noFill/>
          <a:ln w="9525">
            <a:solidFill>
              <a:schemeClr val="bg1"/>
            </a:solidFill>
            <a:miter lim="800000"/>
            <a:headEnd/>
            <a:tailEnd/>
          </a:ln>
          <a:effectLst/>
        </p:spPr>
      </p:pic>
      <p:pic>
        <p:nvPicPr>
          <p:cNvPr id="6150" name="Picture 6"/>
          <p:cNvPicPr>
            <a:picLocks noChangeAspect="1" noChangeArrowheads="1"/>
          </p:cNvPicPr>
          <p:nvPr/>
        </p:nvPicPr>
        <p:blipFill>
          <a:blip r:embed="rId4"/>
          <a:srcRect/>
          <a:stretch>
            <a:fillRect/>
          </a:stretch>
        </p:blipFill>
        <p:spPr bwMode="auto">
          <a:xfrm>
            <a:off x="214282" y="1132437"/>
            <a:ext cx="8572560" cy="1936523"/>
          </a:xfrm>
          <a:prstGeom prst="rect">
            <a:avLst/>
          </a:prstGeom>
          <a:noFill/>
          <a:ln w="9525">
            <a:solidFill>
              <a:schemeClr val="bg1"/>
            </a:solidFill>
            <a:miter lim="800000"/>
            <a:headEnd/>
            <a:tailEnd/>
          </a:ln>
          <a:effectLst/>
        </p:spPr>
      </p:pic>
      <p:sp>
        <p:nvSpPr>
          <p:cNvPr id="8" name="圆角矩形标注 7"/>
          <p:cNvSpPr>
            <a:spLocks noChangeArrowheads="1"/>
          </p:cNvSpPr>
          <p:nvPr/>
        </p:nvSpPr>
        <p:spPr bwMode="auto">
          <a:xfrm>
            <a:off x="5286381" y="1071546"/>
            <a:ext cx="2500329" cy="1000132"/>
          </a:xfrm>
          <a:prstGeom prst="wedgeRoundRectCallout">
            <a:avLst>
              <a:gd name="adj1" fmla="val -84726"/>
              <a:gd name="adj2" fmla="val 5509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按系列浏览</a:t>
            </a:r>
            <a:endParaRPr lang="en-US" altLang="zh-CN" dirty="0">
              <a:latin typeface="Calibri" pitchFamily="34" charset="0"/>
            </a:endParaRPr>
          </a:p>
          <a:p>
            <a:r>
              <a:rPr lang="zh-CN" altLang="en-US" dirty="0">
                <a:latin typeface="Calibri" pitchFamily="34" charset="0"/>
              </a:rPr>
              <a:t>一共有</a:t>
            </a:r>
            <a:r>
              <a:rPr lang="en-US" altLang="zh-CN" dirty="0">
                <a:latin typeface="Calibri" pitchFamily="34" charset="0"/>
              </a:rPr>
              <a:t>60</a:t>
            </a:r>
            <a:r>
              <a:rPr lang="zh-CN" altLang="en-US">
                <a:latin typeface="Calibri" pitchFamily="34" charset="0"/>
              </a:rPr>
              <a:t>种</a:t>
            </a:r>
            <a:r>
              <a:rPr lang="zh-CN" altLang="en-US" smtClean="0">
                <a:latin typeface="Calibri" pitchFamily="34" charset="0"/>
              </a:rPr>
              <a:t>会议、按</a:t>
            </a:r>
            <a:r>
              <a:rPr lang="zh-CN" altLang="en-US" dirty="0">
                <a:latin typeface="Calibri" pitchFamily="34" charset="0"/>
              </a:rPr>
              <a:t>首字母顺序排列</a:t>
            </a:r>
            <a:endParaRPr lang="en-US" altLang="zh-CN" dirty="0">
              <a:latin typeface="Calibri" pitchFamily="34" charset="0"/>
            </a:endParaRPr>
          </a:p>
        </p:txBody>
      </p:sp>
      <p:sp>
        <p:nvSpPr>
          <p:cNvPr id="13" name="Rectangle 7"/>
          <p:cNvSpPr>
            <a:spLocks noChangeArrowheads="1"/>
          </p:cNvSpPr>
          <p:nvPr/>
        </p:nvSpPr>
        <p:spPr bwMode="auto">
          <a:xfrm>
            <a:off x="214282" y="3786190"/>
            <a:ext cx="3286148" cy="357190"/>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16" name="圆角矩形标注 8"/>
          <p:cNvSpPr>
            <a:spLocks noChangeArrowheads="1"/>
          </p:cNvSpPr>
          <p:nvPr/>
        </p:nvSpPr>
        <p:spPr bwMode="auto">
          <a:xfrm>
            <a:off x="285720" y="4500570"/>
            <a:ext cx="2714644" cy="1195782"/>
          </a:xfrm>
          <a:prstGeom prst="wedgeRoundRectCallout">
            <a:avLst>
              <a:gd name="adj1" fmla="val -33858"/>
              <a:gd name="adj2" fmla="val -7587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buFont typeface="Wingdings" pitchFamily="2" charset="2"/>
              <a:buChar char="Ø"/>
            </a:pPr>
            <a:r>
              <a:rPr lang="zh-CN" altLang="en-US" dirty="0">
                <a:latin typeface="Calibri" pitchFamily="34" charset="0"/>
              </a:rPr>
              <a:t>最新会议论文</a:t>
            </a:r>
            <a:endParaRPr lang="en-US" altLang="zh-CN" dirty="0">
              <a:latin typeface="Calibri" pitchFamily="34" charset="0"/>
            </a:endParaRPr>
          </a:p>
          <a:p>
            <a:pPr>
              <a:buFont typeface="Wingdings" pitchFamily="2" charset="2"/>
              <a:buChar char="Ø"/>
            </a:pPr>
            <a:r>
              <a:rPr lang="zh-CN" altLang="en-US" dirty="0">
                <a:latin typeface="Calibri" pitchFamily="34" charset="0"/>
              </a:rPr>
              <a:t>该会议的所有年份</a:t>
            </a:r>
            <a:endParaRPr lang="en-US" altLang="zh-CN" dirty="0">
              <a:latin typeface="Calibri" pitchFamily="34" charset="0"/>
            </a:endParaRPr>
          </a:p>
          <a:p>
            <a:pPr>
              <a:buFont typeface="Wingdings" pitchFamily="2" charset="2"/>
              <a:buChar char="Ø"/>
            </a:pPr>
            <a:r>
              <a:rPr lang="zh-CN" altLang="en-US" dirty="0">
                <a:latin typeface="Calibri" pitchFamily="34" charset="0"/>
              </a:rPr>
              <a:t>按会议涉及主题浏览</a:t>
            </a:r>
            <a:endParaRPr lang="en-US" altLang="zh-CN" dirty="0">
              <a:latin typeface="Calibri" pitchFamily="34" charset="0"/>
            </a:endParaRPr>
          </a:p>
        </p:txBody>
      </p:sp>
    </p:spTree>
    <p:extLst>
      <p:ext uri="{BB962C8B-B14F-4D97-AF65-F5344CB8AC3E}">
        <p14:creationId xmlns:p14="http://schemas.microsoft.com/office/powerpoint/2010/main" val="55106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a:srcRect/>
          <a:stretch>
            <a:fillRect/>
          </a:stretch>
        </p:blipFill>
        <p:spPr bwMode="auto">
          <a:xfrm>
            <a:off x="214282" y="4071942"/>
            <a:ext cx="7882863" cy="2503700"/>
          </a:xfrm>
          <a:prstGeom prst="rect">
            <a:avLst/>
          </a:prstGeom>
          <a:noFill/>
          <a:ln w="9525">
            <a:solidFill>
              <a:schemeClr val="bg1"/>
            </a:solidFill>
            <a:miter lim="800000"/>
            <a:headEnd/>
            <a:tailEnd/>
          </a:ln>
          <a:effectLst/>
        </p:spPr>
      </p:pic>
      <p:pic>
        <p:nvPicPr>
          <p:cNvPr id="7170" name="Picture 2"/>
          <p:cNvPicPr>
            <a:picLocks noChangeAspect="1" noChangeArrowheads="1"/>
          </p:cNvPicPr>
          <p:nvPr/>
        </p:nvPicPr>
        <p:blipFill>
          <a:blip r:embed="rId4"/>
          <a:srcRect/>
          <a:stretch>
            <a:fillRect/>
          </a:stretch>
        </p:blipFill>
        <p:spPr bwMode="auto">
          <a:xfrm>
            <a:off x="214282" y="1142984"/>
            <a:ext cx="7858125" cy="2609850"/>
          </a:xfrm>
          <a:prstGeom prst="rect">
            <a:avLst/>
          </a:prstGeom>
          <a:noFill/>
          <a:ln w="9525">
            <a:solidFill>
              <a:schemeClr val="bg1"/>
            </a:solidFill>
            <a:miter lim="800000"/>
            <a:headEnd/>
            <a:tailEnd/>
          </a:ln>
          <a:effectLst/>
        </p:spPr>
      </p:pic>
      <p:sp>
        <p:nvSpPr>
          <p:cNvPr id="8" name="圆角矩形标注 7"/>
          <p:cNvSpPr>
            <a:spLocks noChangeArrowheads="1"/>
          </p:cNvSpPr>
          <p:nvPr/>
        </p:nvSpPr>
        <p:spPr bwMode="auto">
          <a:xfrm>
            <a:off x="5715008" y="2000240"/>
            <a:ext cx="3071838" cy="1330496"/>
          </a:xfrm>
          <a:prstGeom prst="wedgeRoundRectCallout">
            <a:avLst>
              <a:gd name="adj1" fmla="val -104933"/>
              <a:gd name="adj2" fmla="val 17275"/>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点开某一年</a:t>
            </a:r>
            <a:r>
              <a:rPr lang="zh-CN" altLang="en-US">
                <a:latin typeface="Calibri" pitchFamily="34" charset="0"/>
              </a:rPr>
              <a:t>的</a:t>
            </a:r>
            <a:r>
              <a:rPr lang="zh-CN" altLang="en-US" smtClean="0">
                <a:latin typeface="Calibri" pitchFamily="34" charset="0"/>
              </a:rPr>
              <a:t>会议、可</a:t>
            </a:r>
            <a:r>
              <a:rPr lang="zh-CN" altLang="en-US" dirty="0">
                <a:latin typeface="Calibri" pitchFamily="34" charset="0"/>
              </a:rPr>
              <a:t>看见当年会议录的卷</a:t>
            </a:r>
            <a:r>
              <a:rPr lang="zh-CN" altLang="en-US" dirty="0" smtClean="0">
                <a:latin typeface="Calibri" pitchFamily="34" charset="0"/>
              </a:rPr>
              <a:t>数</a:t>
            </a:r>
            <a:endParaRPr lang="en-US" altLang="zh-CN" dirty="0">
              <a:latin typeface="Calibri" pitchFamily="34" charset="0"/>
            </a:endParaRPr>
          </a:p>
          <a:p>
            <a:r>
              <a:rPr lang="en-US" altLang="zh-CN" b="1" dirty="0">
                <a:solidFill>
                  <a:srgbClr val="00B0F0"/>
                </a:solidFill>
                <a:latin typeface="华文细黑" pitchFamily="2" charset="-122"/>
                <a:ea typeface="华文细黑" pitchFamily="2" charset="-122"/>
              </a:rPr>
              <a:t>※</a:t>
            </a:r>
            <a:r>
              <a:rPr lang="en-US" altLang="zh-CN" dirty="0">
                <a:latin typeface="华文细黑" pitchFamily="2" charset="-122"/>
                <a:ea typeface="华文细黑" pitchFamily="2" charset="-122"/>
              </a:rPr>
              <a:t> </a:t>
            </a:r>
            <a:r>
              <a:rPr lang="zh-CN" altLang="en-US" dirty="0">
                <a:latin typeface="Calibri" pitchFamily="34" charset="0"/>
              </a:rPr>
              <a:t>有些会议录一年仅一卷</a:t>
            </a:r>
            <a:endParaRPr lang="en-US" altLang="zh-CN" dirty="0">
              <a:latin typeface="Calibri" pitchFamily="34" charset="0"/>
            </a:endParaRPr>
          </a:p>
        </p:txBody>
      </p:sp>
      <p:sp>
        <p:nvSpPr>
          <p:cNvPr id="10" name="圆角矩形标注 9"/>
          <p:cNvSpPr>
            <a:spLocks noChangeArrowheads="1"/>
          </p:cNvSpPr>
          <p:nvPr/>
        </p:nvSpPr>
        <p:spPr bwMode="auto">
          <a:xfrm>
            <a:off x="428596" y="5572140"/>
            <a:ext cx="3000396" cy="714381"/>
          </a:xfrm>
          <a:prstGeom prst="wedgeRoundRectCallout">
            <a:avLst>
              <a:gd name="adj1" fmla="val 67666"/>
              <a:gd name="adj2" fmla="val -150713"/>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点开某</a:t>
            </a:r>
            <a:r>
              <a:rPr lang="zh-CN" altLang="en-US">
                <a:latin typeface="Calibri" pitchFamily="34" charset="0"/>
              </a:rPr>
              <a:t>一</a:t>
            </a:r>
            <a:r>
              <a:rPr lang="zh-CN" altLang="en-US" smtClean="0">
                <a:latin typeface="Calibri" pitchFamily="34" charset="0"/>
              </a:rPr>
              <a:t>卷、可</a:t>
            </a:r>
            <a:r>
              <a:rPr lang="zh-CN" altLang="en-US" dirty="0">
                <a:latin typeface="Calibri" pitchFamily="34" charset="0"/>
              </a:rPr>
              <a:t>快速查询某一年会议录的所有卷数</a:t>
            </a:r>
            <a:endParaRPr lang="en-US" altLang="zh-CN" dirty="0">
              <a:latin typeface="Calibri" pitchFamily="34" charset="0"/>
            </a:endParaRPr>
          </a:p>
        </p:txBody>
      </p:sp>
    </p:spTree>
    <p:extLst>
      <p:ext uri="{BB962C8B-B14F-4D97-AF65-F5344CB8AC3E}">
        <p14:creationId xmlns:p14="http://schemas.microsoft.com/office/powerpoint/2010/main" val="145939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571472" y="1214422"/>
            <a:ext cx="7634144" cy="5000660"/>
          </a:xfrm>
          <a:prstGeom prst="rect">
            <a:avLst/>
          </a:prstGeom>
          <a:noFill/>
          <a:ln w="9525">
            <a:solidFill>
              <a:schemeClr val="bg1"/>
            </a:solidFill>
            <a:miter lim="800000"/>
            <a:headEnd/>
            <a:tailEnd/>
          </a:ln>
          <a:effectLst/>
        </p:spPr>
      </p:pic>
      <p:sp>
        <p:nvSpPr>
          <p:cNvPr id="10" name="圆角矩形标注 9"/>
          <p:cNvSpPr>
            <a:spLocks noChangeArrowheads="1"/>
          </p:cNvSpPr>
          <p:nvPr/>
        </p:nvSpPr>
        <p:spPr bwMode="auto">
          <a:xfrm>
            <a:off x="3571868" y="4429132"/>
            <a:ext cx="3357586" cy="1214435"/>
          </a:xfrm>
          <a:prstGeom prst="wedgeRoundRectCallout">
            <a:avLst>
              <a:gd name="adj1" fmla="val -78150"/>
              <a:gd name="adj2" fmla="val -8522"/>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点开某</a:t>
            </a:r>
            <a:r>
              <a:rPr lang="zh-CN" altLang="en-US">
                <a:latin typeface="Calibri" pitchFamily="34" charset="0"/>
              </a:rPr>
              <a:t>一</a:t>
            </a:r>
            <a:r>
              <a:rPr lang="zh-CN" altLang="en-US" smtClean="0">
                <a:latin typeface="Calibri" pitchFamily="34" charset="0"/>
              </a:rPr>
              <a:t>卷、左</a:t>
            </a:r>
            <a:r>
              <a:rPr lang="zh-CN" altLang="en-US" dirty="0">
                <a:latin typeface="Calibri" pitchFamily="34" charset="0"/>
              </a:rPr>
              <a:t>栏可以看见该卷涉及</a:t>
            </a:r>
            <a:r>
              <a:rPr lang="zh-CN" altLang="en-US">
                <a:latin typeface="Calibri" pitchFamily="34" charset="0"/>
              </a:rPr>
              <a:t>主题</a:t>
            </a:r>
            <a:r>
              <a:rPr lang="zh-CN" altLang="en-US" smtClean="0">
                <a:latin typeface="Calibri" pitchFamily="34" charset="0"/>
              </a:rPr>
              <a:t>板块、每个</a:t>
            </a:r>
            <a:r>
              <a:rPr lang="zh-CN" altLang="en-US" dirty="0">
                <a:latin typeface="Calibri" pitchFamily="34" charset="0"/>
              </a:rPr>
              <a:t>板块下由不同与会者撰写的文章</a:t>
            </a:r>
            <a:endParaRPr lang="en-US" altLang="zh-CN" dirty="0">
              <a:latin typeface="Calibri" pitchFamily="34" charset="0"/>
            </a:endParaRPr>
          </a:p>
        </p:txBody>
      </p:sp>
      <p:sp>
        <p:nvSpPr>
          <p:cNvPr id="9" name="Rectangle 7"/>
          <p:cNvSpPr>
            <a:spLocks noChangeArrowheads="1"/>
          </p:cNvSpPr>
          <p:nvPr/>
        </p:nvSpPr>
        <p:spPr bwMode="auto">
          <a:xfrm>
            <a:off x="571472" y="3857628"/>
            <a:ext cx="1785950" cy="2357454"/>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Tree>
    <p:extLst>
      <p:ext uri="{BB962C8B-B14F-4D97-AF65-F5344CB8AC3E}">
        <p14:creationId xmlns:p14="http://schemas.microsoft.com/office/powerpoint/2010/main" val="271495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285720" y="1428736"/>
            <a:ext cx="8714014" cy="4315032"/>
          </a:xfrm>
          <a:prstGeom prst="rect">
            <a:avLst/>
          </a:prstGeom>
          <a:noFill/>
          <a:ln w="9525">
            <a:solidFill>
              <a:schemeClr val="bg1"/>
            </a:solidFill>
            <a:miter lim="800000"/>
            <a:headEnd/>
            <a:tailEnd/>
          </a:ln>
          <a:effectLst/>
        </p:spPr>
      </p:pic>
      <p:sp>
        <p:nvSpPr>
          <p:cNvPr id="7" name="圆角矩形标注 6"/>
          <p:cNvSpPr>
            <a:spLocks noChangeArrowheads="1"/>
          </p:cNvSpPr>
          <p:nvPr/>
        </p:nvSpPr>
        <p:spPr bwMode="auto">
          <a:xfrm>
            <a:off x="5000625" y="5590877"/>
            <a:ext cx="3929063" cy="1000125"/>
          </a:xfrm>
          <a:prstGeom prst="wedgeRoundRectCallout">
            <a:avLst>
              <a:gd name="adj1" fmla="val -29523"/>
              <a:gd name="adj2" fmla="val -122694"/>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会议录文章和期刊文章页面</a:t>
            </a:r>
            <a:r>
              <a:rPr lang="zh-CN" altLang="en-US">
                <a:latin typeface="Calibri" pitchFamily="34" charset="0"/>
              </a:rPr>
              <a:t>结构</a:t>
            </a:r>
            <a:r>
              <a:rPr lang="zh-CN" altLang="en-US" smtClean="0">
                <a:latin typeface="Calibri" pitchFamily="34" charset="0"/>
              </a:rPr>
              <a:t>相似、不同</a:t>
            </a:r>
            <a:r>
              <a:rPr lang="zh-CN" altLang="en-US" dirty="0">
                <a:latin typeface="Calibri" pitchFamily="34" charset="0"/>
              </a:rPr>
              <a:t>的是没有参考文献和插图</a:t>
            </a:r>
            <a:endParaRPr lang="en-US" altLang="zh-CN" dirty="0">
              <a:latin typeface="Calibri" pitchFamily="34" charset="0"/>
            </a:endParaRPr>
          </a:p>
        </p:txBody>
      </p:sp>
    </p:spTree>
    <p:extLst>
      <p:ext uri="{BB962C8B-B14F-4D97-AF65-F5344CB8AC3E}">
        <p14:creationId xmlns:p14="http://schemas.microsoft.com/office/powerpoint/2010/main" val="272380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srcRect/>
          <a:stretch>
            <a:fillRect/>
          </a:stretch>
        </p:blipFill>
        <p:spPr bwMode="auto">
          <a:xfrm>
            <a:off x="500034" y="1500174"/>
            <a:ext cx="8255533" cy="4195778"/>
          </a:xfrm>
          <a:prstGeom prst="rect">
            <a:avLst/>
          </a:prstGeom>
          <a:noFill/>
          <a:ln w="9525">
            <a:solidFill>
              <a:schemeClr val="bg1"/>
            </a:solidFill>
            <a:miter lim="800000"/>
            <a:headEnd/>
            <a:tailEnd/>
          </a:ln>
          <a:effectLst/>
        </p:spPr>
      </p:pic>
      <p:sp>
        <p:nvSpPr>
          <p:cNvPr id="7" name="圆角矩形标注 6"/>
          <p:cNvSpPr>
            <a:spLocks noChangeArrowheads="1"/>
          </p:cNvSpPr>
          <p:nvPr/>
        </p:nvSpPr>
        <p:spPr bwMode="auto">
          <a:xfrm>
            <a:off x="4214810" y="2714620"/>
            <a:ext cx="4821686" cy="3594700"/>
          </a:xfrm>
          <a:prstGeom prst="wedgeRoundRectCallout">
            <a:avLst>
              <a:gd name="adj1" fmla="val -68315"/>
              <a:gd name="adj2" fmla="val 1049"/>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endParaRPr lang="en-US" altLang="zh-CN" dirty="0">
              <a:latin typeface="Calibri" pitchFamily="34" charset="0"/>
            </a:endParaRPr>
          </a:p>
          <a:p>
            <a:endParaRPr lang="en-US" altLang="zh-CN" sz="1600" dirty="0">
              <a:latin typeface="Calibri" pitchFamily="34" charset="0"/>
            </a:endParaRPr>
          </a:p>
          <a:p>
            <a:endParaRPr lang="en-US" altLang="zh-CN" sz="1600" dirty="0">
              <a:latin typeface="Calibri" pitchFamily="34" charset="0"/>
            </a:endParaRPr>
          </a:p>
          <a:p>
            <a:endParaRPr lang="en-US" altLang="zh-CN" dirty="0">
              <a:latin typeface="Calibri" pitchFamily="34" charset="0"/>
            </a:endParaRPr>
          </a:p>
          <a:p>
            <a:r>
              <a:rPr lang="zh-CN" altLang="en-US" b="1" dirty="0">
                <a:latin typeface="Calibri" pitchFamily="34" charset="0"/>
              </a:rPr>
              <a:t>按主题类别浏览</a:t>
            </a:r>
            <a:endParaRPr lang="en-US" altLang="zh-CN" b="1" dirty="0">
              <a:latin typeface="Calibri" pitchFamily="34" charset="0"/>
            </a:endParaRPr>
          </a:p>
          <a:p>
            <a:pPr fontAlgn="base"/>
            <a:r>
              <a:rPr lang="en-US" altLang="en-US" dirty="0">
                <a:latin typeface="Calibri" pitchFamily="34" charset="0"/>
              </a:rPr>
              <a:t>Multidisciplinary Engineering </a:t>
            </a:r>
            <a:r>
              <a:rPr lang="zh-CN" altLang="en-US" dirty="0">
                <a:latin typeface="Calibri" pitchFamily="34" charset="0"/>
              </a:rPr>
              <a:t>多学科工程</a:t>
            </a:r>
            <a:endParaRPr lang="en-US" altLang="en-US" dirty="0">
              <a:latin typeface="Calibri" pitchFamily="34" charset="0"/>
            </a:endParaRPr>
          </a:p>
          <a:p>
            <a:pPr fontAlgn="base"/>
            <a:r>
              <a:rPr lang="en-US" altLang="en-US" dirty="0">
                <a:latin typeface="Calibri" pitchFamily="34" charset="0"/>
              </a:rPr>
              <a:t>Biomedical and Biotechnology Engineering</a:t>
            </a:r>
            <a:r>
              <a:rPr lang="zh-CN" altLang="en-US" dirty="0">
                <a:latin typeface="Calibri" pitchFamily="34" charset="0"/>
              </a:rPr>
              <a:t>生物医学和生物技术工程</a:t>
            </a:r>
            <a:endParaRPr lang="en-US" altLang="en-US" dirty="0">
              <a:latin typeface="Calibri" pitchFamily="34" charset="0"/>
            </a:endParaRPr>
          </a:p>
          <a:p>
            <a:pPr fontAlgn="base"/>
            <a:r>
              <a:rPr lang="en-US" altLang="en-US" dirty="0">
                <a:latin typeface="Calibri" pitchFamily="34" charset="0"/>
              </a:rPr>
              <a:t>Design Engineering </a:t>
            </a:r>
            <a:r>
              <a:rPr lang="zh-CN" altLang="en-US" dirty="0">
                <a:latin typeface="Calibri" pitchFamily="34" charset="0"/>
              </a:rPr>
              <a:t>工程设计</a:t>
            </a:r>
            <a:endParaRPr lang="en-US" altLang="en-US" dirty="0">
              <a:latin typeface="Calibri" pitchFamily="34" charset="0"/>
            </a:endParaRPr>
          </a:p>
          <a:p>
            <a:pPr fontAlgn="base"/>
            <a:r>
              <a:rPr lang="en-US" altLang="en-US" dirty="0">
                <a:latin typeface="Calibri" pitchFamily="34" charset="0"/>
              </a:rPr>
              <a:t>Manufacturing and Materials Engineering</a:t>
            </a:r>
            <a:r>
              <a:rPr lang="zh-CN" altLang="en-US" dirty="0">
                <a:latin typeface="Calibri" pitchFamily="34" charset="0"/>
              </a:rPr>
              <a:t>制造与材料工程</a:t>
            </a:r>
            <a:endParaRPr lang="en-US" altLang="en-US" dirty="0">
              <a:latin typeface="Calibri" pitchFamily="34" charset="0"/>
            </a:endParaRPr>
          </a:p>
          <a:p>
            <a:pPr fontAlgn="base"/>
            <a:r>
              <a:rPr lang="en-US" altLang="en-US" dirty="0" err="1">
                <a:latin typeface="Calibri" pitchFamily="34" charset="0"/>
              </a:rPr>
              <a:t>Microtechnology</a:t>
            </a:r>
            <a:r>
              <a:rPr lang="en-US" altLang="en-US" dirty="0">
                <a:latin typeface="Calibri" pitchFamily="34" charset="0"/>
              </a:rPr>
              <a:t> and Nanotechnology </a:t>
            </a:r>
            <a:r>
              <a:rPr lang="zh-CN" altLang="en-US" dirty="0">
                <a:latin typeface="Calibri" pitchFamily="34" charset="0"/>
              </a:rPr>
              <a:t>微米</a:t>
            </a:r>
            <a:r>
              <a:rPr lang="en-US" altLang="zh-CN" dirty="0">
                <a:latin typeface="Calibri" pitchFamily="34" charset="0"/>
              </a:rPr>
              <a:t>/</a:t>
            </a:r>
            <a:r>
              <a:rPr lang="zh-CN" altLang="en-US" dirty="0">
                <a:latin typeface="Calibri" pitchFamily="34" charset="0"/>
              </a:rPr>
              <a:t>纳米技术</a:t>
            </a:r>
            <a:endParaRPr lang="en-US" altLang="en-US" dirty="0">
              <a:latin typeface="Calibri" pitchFamily="34" charset="0"/>
            </a:endParaRPr>
          </a:p>
          <a:p>
            <a:pPr fontAlgn="base"/>
            <a:r>
              <a:rPr lang="en-US" altLang="en-US" dirty="0">
                <a:latin typeface="Calibri" pitchFamily="34" charset="0"/>
              </a:rPr>
              <a:t>Nuclear Engineering </a:t>
            </a:r>
            <a:r>
              <a:rPr lang="zh-CN" altLang="en-US" dirty="0">
                <a:latin typeface="Calibri" pitchFamily="34" charset="0"/>
              </a:rPr>
              <a:t>核工程</a:t>
            </a:r>
            <a:endParaRPr lang="en-US" altLang="en-US" dirty="0">
              <a:latin typeface="Calibri" pitchFamily="34" charset="0"/>
            </a:endParaRPr>
          </a:p>
          <a:p>
            <a:pPr fontAlgn="base"/>
            <a:r>
              <a:rPr lang="en-US" altLang="en-US" dirty="0">
                <a:latin typeface="Calibri" pitchFamily="34" charset="0"/>
              </a:rPr>
              <a:t>Power and Energy </a:t>
            </a:r>
            <a:r>
              <a:rPr lang="zh-CN" altLang="en-US" dirty="0">
                <a:latin typeface="Calibri" pitchFamily="34" charset="0"/>
              </a:rPr>
              <a:t>动力与能源</a:t>
            </a:r>
            <a:endParaRPr lang="en-US" altLang="zh-CN" dirty="0">
              <a:latin typeface="Calibri" pitchFamily="34" charset="0"/>
            </a:endParaRPr>
          </a:p>
          <a:p>
            <a:pPr fontAlgn="base"/>
            <a:r>
              <a:rPr lang="en-US" altLang="en-US" dirty="0">
                <a:latin typeface="Calibri" pitchFamily="34" charset="0"/>
              </a:rPr>
              <a:t>Pressure Technology </a:t>
            </a:r>
            <a:r>
              <a:rPr lang="zh-CN" altLang="en-US" dirty="0">
                <a:latin typeface="Calibri" pitchFamily="34" charset="0"/>
              </a:rPr>
              <a:t>压力技术</a:t>
            </a:r>
            <a:endParaRPr lang="en-US" altLang="zh-CN" dirty="0">
              <a:latin typeface="Calibri" pitchFamily="34" charset="0"/>
            </a:endParaRPr>
          </a:p>
          <a:p>
            <a:pPr fontAlgn="base"/>
            <a:endParaRPr lang="en-US" altLang="en-US" dirty="0">
              <a:latin typeface="Calibri" pitchFamily="34" charset="0"/>
            </a:endParaRPr>
          </a:p>
          <a:p>
            <a:endParaRPr lang="en-US" altLang="zh-CN" dirty="0">
              <a:latin typeface="Calibri" pitchFamily="34" charset="0"/>
            </a:endParaRPr>
          </a:p>
          <a:p>
            <a:endParaRPr lang="en-US" altLang="zh-CN" dirty="0">
              <a:latin typeface="Calibri" pitchFamily="34" charset="0"/>
            </a:endParaRPr>
          </a:p>
          <a:p>
            <a:endParaRPr lang="en-US" altLang="zh-CN" dirty="0">
              <a:latin typeface="Calibri" pitchFamily="34" charset="0"/>
            </a:endParaRPr>
          </a:p>
        </p:txBody>
      </p:sp>
    </p:spTree>
    <p:extLst>
      <p:ext uri="{BB962C8B-B14F-4D97-AF65-F5344CB8AC3E}">
        <p14:creationId xmlns:p14="http://schemas.microsoft.com/office/powerpoint/2010/main" val="163528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214282" y="1142984"/>
            <a:ext cx="8737749" cy="5257816"/>
          </a:xfrm>
          <a:prstGeom prst="rect">
            <a:avLst/>
          </a:prstGeom>
          <a:noFill/>
          <a:ln w="9525">
            <a:solidFill>
              <a:schemeClr val="bg1"/>
            </a:solidFill>
            <a:miter lim="800000"/>
            <a:headEnd/>
            <a:tailEnd/>
          </a:ln>
          <a:effectLst/>
        </p:spPr>
      </p:pic>
      <p:sp>
        <p:nvSpPr>
          <p:cNvPr id="7" name="圆角矩形标注 6"/>
          <p:cNvSpPr>
            <a:spLocks noChangeArrowheads="1"/>
          </p:cNvSpPr>
          <p:nvPr/>
        </p:nvSpPr>
        <p:spPr bwMode="auto">
          <a:xfrm>
            <a:off x="2051720" y="2420888"/>
            <a:ext cx="4176464" cy="649212"/>
          </a:xfrm>
          <a:prstGeom prst="wedgeRoundRectCallout">
            <a:avLst>
              <a:gd name="adj1" fmla="val -60411"/>
              <a:gd name="adj2" fmla="val -188079"/>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按</a:t>
            </a:r>
            <a:r>
              <a:rPr lang="zh-CN" altLang="en-US">
                <a:latin typeface="Calibri" pitchFamily="34" charset="0"/>
              </a:rPr>
              <a:t>年份</a:t>
            </a:r>
            <a:r>
              <a:rPr lang="zh-CN" altLang="en-US" smtClean="0">
                <a:latin typeface="Calibri" pitchFamily="34" charset="0"/>
              </a:rPr>
              <a:t>浏览、每</a:t>
            </a:r>
            <a:r>
              <a:rPr lang="zh-CN" altLang="en-US" dirty="0">
                <a:latin typeface="Calibri" pitchFamily="34" charset="0"/>
              </a:rPr>
              <a:t>种会议的卷数分开排列</a:t>
            </a:r>
            <a:endParaRPr lang="en-US" altLang="zh-CN" dirty="0">
              <a:latin typeface="Calibri" pitchFamily="34" charset="0"/>
            </a:endParaRPr>
          </a:p>
        </p:txBody>
      </p:sp>
    </p:spTree>
    <p:extLst>
      <p:ext uri="{BB962C8B-B14F-4D97-AF65-F5344CB8AC3E}">
        <p14:creationId xmlns:p14="http://schemas.microsoft.com/office/powerpoint/2010/main" val="410753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428596" y="1857364"/>
            <a:ext cx="8143932" cy="4861587"/>
          </a:xfrm>
          <a:prstGeom prst="rect">
            <a:avLst/>
          </a:prstGeom>
          <a:noFill/>
          <a:ln w="9525">
            <a:noFill/>
            <a:miter lim="800000"/>
            <a:headEnd/>
            <a:tailEnd/>
          </a:ln>
          <a:effectLst/>
        </p:spPr>
      </p:pic>
      <p:grpSp>
        <p:nvGrpSpPr>
          <p:cNvPr id="2" name="组合 9"/>
          <p:cNvGrpSpPr>
            <a:grpSpLocks/>
          </p:cNvGrpSpPr>
          <p:nvPr/>
        </p:nvGrpSpPr>
        <p:grpSpPr bwMode="auto">
          <a:xfrm>
            <a:off x="500034" y="2357430"/>
            <a:ext cx="6429420" cy="3000396"/>
            <a:chOff x="285702" y="1310944"/>
            <a:chExt cx="6429465" cy="3000427"/>
          </a:xfrm>
        </p:grpSpPr>
        <p:sp>
          <p:nvSpPr>
            <p:cNvPr id="30726" name="圆角矩形标注 7"/>
            <p:cNvSpPr>
              <a:spLocks noChangeArrowheads="1"/>
            </p:cNvSpPr>
            <p:nvPr/>
          </p:nvSpPr>
          <p:spPr bwMode="auto">
            <a:xfrm>
              <a:off x="3428996" y="2668280"/>
              <a:ext cx="3286171" cy="1643091"/>
            </a:xfrm>
            <a:prstGeom prst="wedgeRoundRectCallout">
              <a:avLst>
                <a:gd name="adj1" fmla="val -68112"/>
                <a:gd name="adj2" fmla="val -111395"/>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en-US" altLang="zh-CN" dirty="0">
                  <a:latin typeface="Calibri" pitchFamily="34" charset="0"/>
                </a:rPr>
                <a:t>ASME</a:t>
              </a:r>
              <a:r>
                <a:rPr lang="zh-CN" altLang="en-US" dirty="0">
                  <a:latin typeface="Calibri" pitchFamily="34" charset="0"/>
                </a:rPr>
                <a:t>电子书有三种浏览方式</a:t>
              </a:r>
              <a:endParaRPr lang="en-US" altLang="zh-CN" dirty="0">
                <a:latin typeface="Calibri" pitchFamily="34" charset="0"/>
              </a:endParaRPr>
            </a:p>
            <a:p>
              <a:pPr>
                <a:buFont typeface="Wingdings" pitchFamily="2" charset="2"/>
                <a:buChar char="Ø"/>
              </a:pPr>
              <a:r>
                <a:rPr lang="zh-CN" altLang="en-US" dirty="0">
                  <a:latin typeface="Calibri" pitchFamily="34" charset="0"/>
                </a:rPr>
                <a:t>年份（</a:t>
              </a:r>
              <a:r>
                <a:rPr lang="en-US" altLang="zh-CN" dirty="0">
                  <a:latin typeface="Calibri" pitchFamily="34" charset="0"/>
                </a:rPr>
                <a:t>1993-</a:t>
              </a:r>
              <a:r>
                <a:rPr lang="zh-CN" altLang="en-US" dirty="0">
                  <a:latin typeface="Calibri" pitchFamily="34" charset="0"/>
                </a:rPr>
                <a:t>至今）</a:t>
              </a:r>
              <a:endParaRPr lang="en-US" altLang="zh-CN" dirty="0">
                <a:latin typeface="Calibri" pitchFamily="34" charset="0"/>
              </a:endParaRPr>
            </a:p>
            <a:p>
              <a:pPr>
                <a:buFont typeface="Wingdings" pitchFamily="2" charset="2"/>
                <a:buChar char="Ø"/>
              </a:pPr>
              <a:r>
                <a:rPr lang="zh-CN" altLang="en-US" dirty="0">
                  <a:latin typeface="Calibri" pitchFamily="34" charset="0"/>
                </a:rPr>
                <a:t>书名（</a:t>
              </a:r>
              <a:r>
                <a:rPr lang="en-US" altLang="zh-CN" dirty="0">
                  <a:latin typeface="Calibri" pitchFamily="34" charset="0"/>
                </a:rPr>
                <a:t>A-Z</a:t>
              </a:r>
              <a:r>
                <a:rPr lang="zh-CN" altLang="en-US" dirty="0">
                  <a:latin typeface="Calibri" pitchFamily="34" charset="0"/>
                </a:rPr>
                <a:t>）</a:t>
              </a:r>
              <a:endParaRPr lang="en-US" altLang="zh-CN" dirty="0">
                <a:latin typeface="Calibri" pitchFamily="34" charset="0"/>
              </a:endParaRPr>
            </a:p>
            <a:p>
              <a:pPr>
                <a:buFont typeface="Wingdings" pitchFamily="2" charset="2"/>
                <a:buChar char="Ø"/>
              </a:pPr>
              <a:r>
                <a:rPr lang="zh-CN" altLang="en-US" dirty="0">
                  <a:latin typeface="Calibri" pitchFamily="34" charset="0"/>
                </a:rPr>
                <a:t>主题（</a:t>
              </a:r>
              <a:r>
                <a:rPr lang="en-US" altLang="zh-CN" dirty="0">
                  <a:latin typeface="Calibri" pitchFamily="34" charset="0"/>
                </a:rPr>
                <a:t>10</a:t>
              </a:r>
              <a:r>
                <a:rPr lang="zh-CN" altLang="en-US" dirty="0">
                  <a:latin typeface="Calibri" pitchFamily="34" charset="0"/>
                </a:rPr>
                <a:t>种）</a:t>
              </a:r>
              <a:endParaRPr lang="en-US" altLang="zh-CN" dirty="0">
                <a:latin typeface="Calibri" pitchFamily="34" charset="0"/>
              </a:endParaRPr>
            </a:p>
          </p:txBody>
        </p:sp>
        <p:sp>
          <p:nvSpPr>
            <p:cNvPr id="30727" name="Rectangle 7"/>
            <p:cNvSpPr>
              <a:spLocks noChangeArrowheads="1"/>
            </p:cNvSpPr>
            <p:nvPr/>
          </p:nvSpPr>
          <p:spPr bwMode="auto">
            <a:xfrm>
              <a:off x="285702" y="1310944"/>
              <a:ext cx="2786102" cy="214325"/>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grpSp>
      <p:sp>
        <p:nvSpPr>
          <p:cNvPr id="30724" name="Title 1"/>
          <p:cNvSpPr txBox="1">
            <a:spLocks/>
          </p:cNvSpPr>
          <p:nvPr/>
        </p:nvSpPr>
        <p:spPr bwMode="auto">
          <a:xfrm>
            <a:off x="671513" y="1046461"/>
            <a:ext cx="8472487" cy="965200"/>
          </a:xfrm>
          <a:prstGeom prst="rect">
            <a:avLst/>
          </a:prstGeom>
          <a:noFill/>
          <a:ln w="9525">
            <a:noFill/>
            <a:miter lim="800000"/>
            <a:headEnd/>
            <a:tailEnd/>
          </a:ln>
        </p:spPr>
        <p:txBody>
          <a:bodyPr anchor="ctr"/>
          <a:lstStyle/>
          <a:p>
            <a:r>
              <a:rPr lang="en-US" altLang="zh-CN" sz="4000" dirty="0">
                <a:latin typeface="微软雅黑" pitchFamily="34" charset="-122"/>
                <a:ea typeface="微软雅黑" pitchFamily="34" charset="-122"/>
              </a:rPr>
              <a:t>C. </a:t>
            </a:r>
            <a:r>
              <a:rPr lang="zh-CN" altLang="en-US" sz="4000" dirty="0">
                <a:latin typeface="微软雅黑" pitchFamily="34" charset="-122"/>
                <a:ea typeface="微软雅黑" pitchFamily="34" charset="-122"/>
              </a:rPr>
              <a:t>电子书</a:t>
            </a:r>
            <a:endParaRPr lang="en-US" altLang="zh-CN" sz="4000" dirty="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214282" y="1643050"/>
            <a:ext cx="8643998" cy="4132551"/>
          </a:xfrm>
          <a:prstGeom prst="rect">
            <a:avLst/>
          </a:prstGeom>
          <a:noFill/>
          <a:ln w="9525">
            <a:noFill/>
            <a:miter lim="800000"/>
            <a:headEnd/>
            <a:tailEnd/>
          </a:ln>
          <a:effectLst/>
        </p:spPr>
      </p:pic>
      <p:sp>
        <p:nvSpPr>
          <p:cNvPr id="8" name="圆角矩形标注 7"/>
          <p:cNvSpPr>
            <a:spLocks noChangeArrowheads="1"/>
          </p:cNvSpPr>
          <p:nvPr/>
        </p:nvSpPr>
        <p:spPr bwMode="auto">
          <a:xfrm>
            <a:off x="3500430" y="2571744"/>
            <a:ext cx="5143500" cy="3143250"/>
          </a:xfrm>
          <a:prstGeom prst="wedgeRoundRectCallout">
            <a:avLst>
              <a:gd name="adj1" fmla="val -67256"/>
              <a:gd name="adj2" fmla="val -65722"/>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按主题浏览：</a:t>
            </a:r>
            <a:endParaRPr lang="en-US" altLang="zh-CN" dirty="0">
              <a:latin typeface="Calibri" pitchFamily="34" charset="0"/>
            </a:endParaRPr>
          </a:p>
          <a:p>
            <a:r>
              <a:rPr lang="en-US" altLang="zh-CN" sz="1600" dirty="0">
                <a:latin typeface="Calibri" pitchFamily="34" charset="0"/>
              </a:rPr>
              <a:t>Design and Manufacturing </a:t>
            </a:r>
            <a:r>
              <a:rPr lang="zh-CN" altLang="en-US" sz="1600" dirty="0">
                <a:latin typeface="Calibri" pitchFamily="34" charset="0"/>
              </a:rPr>
              <a:t>设计与制造</a:t>
            </a:r>
            <a:endParaRPr lang="en-US" altLang="zh-CN" sz="1600" dirty="0">
              <a:latin typeface="Calibri" pitchFamily="34" charset="0"/>
            </a:endParaRPr>
          </a:p>
          <a:p>
            <a:r>
              <a:rPr lang="en-US" altLang="zh-CN" sz="1600" dirty="0">
                <a:latin typeface="Calibri" pitchFamily="34" charset="0"/>
              </a:rPr>
              <a:t>Emerging Technologies </a:t>
            </a:r>
            <a:r>
              <a:rPr lang="zh-CN" altLang="en-US" sz="1600" dirty="0">
                <a:latin typeface="Calibri" pitchFamily="34" charset="0"/>
              </a:rPr>
              <a:t>新兴技术</a:t>
            </a:r>
            <a:endParaRPr lang="en-US" altLang="zh-CN" sz="1600" dirty="0">
              <a:latin typeface="Calibri" pitchFamily="34" charset="0"/>
            </a:endParaRPr>
          </a:p>
          <a:p>
            <a:r>
              <a:rPr lang="en-US" altLang="zh-CN" sz="1600" dirty="0">
                <a:latin typeface="Calibri" pitchFamily="34" charset="0"/>
              </a:rPr>
              <a:t>Energy and power </a:t>
            </a:r>
            <a:r>
              <a:rPr lang="zh-CN" altLang="en-US" sz="1600" dirty="0">
                <a:latin typeface="Calibri" pitchFamily="34" charset="0"/>
              </a:rPr>
              <a:t>能源与电力</a:t>
            </a:r>
            <a:endParaRPr lang="en-US" altLang="zh-CN" sz="1600" dirty="0">
              <a:latin typeface="Calibri" pitchFamily="34" charset="0"/>
            </a:endParaRPr>
          </a:p>
          <a:p>
            <a:r>
              <a:rPr lang="en-US" altLang="zh-CN" sz="1600" dirty="0">
                <a:latin typeface="Calibri" pitchFamily="34" charset="0"/>
              </a:rPr>
              <a:t>Engineering Management </a:t>
            </a:r>
            <a:r>
              <a:rPr lang="zh-CN" altLang="en-US" sz="1600" dirty="0">
                <a:latin typeface="Calibri" pitchFamily="34" charset="0"/>
              </a:rPr>
              <a:t>工程管理</a:t>
            </a:r>
            <a:endParaRPr lang="en-US" altLang="zh-CN" sz="1600" dirty="0">
              <a:latin typeface="Calibri" pitchFamily="34" charset="0"/>
            </a:endParaRPr>
          </a:p>
          <a:p>
            <a:r>
              <a:rPr lang="en-US" altLang="zh-CN" sz="1600" dirty="0">
                <a:latin typeface="Calibri" pitchFamily="34" charset="0"/>
              </a:rPr>
              <a:t>Heat Transfer &amp; Electronic Packaging</a:t>
            </a:r>
            <a:r>
              <a:rPr lang="zh-CN" altLang="en-US" sz="1600" dirty="0">
                <a:latin typeface="Calibri" pitchFamily="34" charset="0"/>
              </a:rPr>
              <a:t>热传导和电子封装</a:t>
            </a:r>
          </a:p>
          <a:p>
            <a:r>
              <a:rPr lang="en-US" altLang="zh-CN" sz="1600" dirty="0">
                <a:latin typeface="Calibri" pitchFamily="34" charset="0"/>
              </a:rPr>
              <a:t>Pipeline Engineering </a:t>
            </a:r>
            <a:r>
              <a:rPr lang="zh-CN" altLang="en-US" sz="1600" dirty="0">
                <a:latin typeface="Calibri" pitchFamily="34" charset="0"/>
              </a:rPr>
              <a:t>管线工程</a:t>
            </a:r>
          </a:p>
          <a:p>
            <a:r>
              <a:rPr lang="en-US" altLang="zh-CN" sz="1600" dirty="0">
                <a:latin typeface="Calibri" pitchFamily="34" charset="0"/>
              </a:rPr>
              <a:t>Pressure vessel and pipeline </a:t>
            </a:r>
            <a:r>
              <a:rPr lang="zh-CN" altLang="en-US" sz="1600" dirty="0">
                <a:latin typeface="Calibri" pitchFamily="34" charset="0"/>
              </a:rPr>
              <a:t>压力容器和管道安设</a:t>
            </a:r>
            <a:endParaRPr lang="en-US" altLang="zh-CN" sz="1600" dirty="0">
              <a:latin typeface="Calibri" pitchFamily="34" charset="0"/>
            </a:endParaRPr>
          </a:p>
          <a:p>
            <a:r>
              <a:rPr lang="en-US" altLang="zh-CN" sz="1600" dirty="0">
                <a:latin typeface="Calibri" pitchFamily="34" charset="0"/>
              </a:rPr>
              <a:t>Risk and Remediation </a:t>
            </a:r>
            <a:r>
              <a:rPr lang="zh-CN" altLang="en-US" sz="1600" dirty="0">
                <a:latin typeface="Calibri" pitchFamily="34" charset="0"/>
              </a:rPr>
              <a:t>风险和补救</a:t>
            </a:r>
          </a:p>
          <a:p>
            <a:r>
              <a:rPr lang="en-US" altLang="zh-CN" sz="1600" dirty="0">
                <a:latin typeface="Calibri" pitchFamily="34" charset="0"/>
              </a:rPr>
              <a:t>Robotics </a:t>
            </a:r>
            <a:r>
              <a:rPr lang="zh-CN" altLang="en-US" sz="1600" dirty="0">
                <a:latin typeface="Calibri" pitchFamily="34" charset="0"/>
              </a:rPr>
              <a:t>机器人学</a:t>
            </a:r>
          </a:p>
          <a:p>
            <a:r>
              <a:rPr lang="en-US" altLang="zh-CN" sz="1600" dirty="0" err="1">
                <a:latin typeface="Calibri" pitchFamily="34" charset="0"/>
              </a:rPr>
              <a:t>Tribology</a:t>
            </a:r>
            <a:r>
              <a:rPr lang="en-US" altLang="zh-CN" sz="1600" dirty="0">
                <a:latin typeface="Calibri" pitchFamily="34" charset="0"/>
              </a:rPr>
              <a:t> </a:t>
            </a:r>
            <a:r>
              <a:rPr lang="zh-CN" altLang="en-US" sz="1600" dirty="0">
                <a:latin typeface="Calibri" pitchFamily="34" charset="0"/>
              </a:rPr>
              <a:t>摩擦学</a:t>
            </a:r>
            <a:endParaRPr lang="en-US" altLang="zh-CN"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txBox="1">
            <a:spLocks/>
          </p:cNvSpPr>
          <p:nvPr/>
        </p:nvSpPr>
        <p:spPr bwMode="auto">
          <a:xfrm>
            <a:off x="617537" y="2924944"/>
            <a:ext cx="6864382" cy="2520280"/>
          </a:xfrm>
          <a:prstGeom prst="rect">
            <a:avLst/>
          </a:prstGeom>
          <a:noFill/>
          <a:ln w="9525">
            <a:noFill/>
            <a:miter lim="800000"/>
            <a:headEnd/>
            <a:tailEnd/>
          </a:ln>
        </p:spPr>
        <p:txBody>
          <a:bodyPr/>
          <a:lstStyle/>
          <a:p>
            <a:pPr>
              <a:spcAft>
                <a:spcPts val="600"/>
              </a:spcAft>
            </a:pPr>
            <a:r>
              <a:rPr lang="en-US" altLang="zh-CN" sz="2400" dirty="0">
                <a:latin typeface="Calibri" pitchFamily="34" charset="0"/>
              </a:rPr>
              <a:t>ASME Journals			</a:t>
            </a:r>
            <a:r>
              <a:rPr lang="en-US" altLang="zh-CN" sz="2400" dirty="0" smtClean="0">
                <a:latin typeface="Calibri" pitchFamily="34" charset="0"/>
              </a:rPr>
              <a:t>            </a:t>
            </a:r>
            <a:r>
              <a:rPr lang="zh-CN" altLang="en-US" sz="2400" dirty="0" smtClean="0">
                <a:latin typeface="Calibri" pitchFamily="34" charset="0"/>
              </a:rPr>
              <a:t>期    刊</a:t>
            </a:r>
            <a:endParaRPr lang="zh-CN" altLang="en-US" sz="2400" dirty="0">
              <a:latin typeface="Calibri" pitchFamily="34" charset="0"/>
            </a:endParaRPr>
          </a:p>
          <a:p>
            <a:pPr>
              <a:spcAft>
                <a:spcPts val="600"/>
              </a:spcAft>
            </a:pPr>
            <a:r>
              <a:rPr lang="en-US" altLang="zh-CN" sz="2400" dirty="0">
                <a:latin typeface="Calibri" pitchFamily="34" charset="0"/>
              </a:rPr>
              <a:t>ASME Proceedings		</a:t>
            </a:r>
            <a:r>
              <a:rPr lang="en-US" altLang="zh-CN" sz="2400" dirty="0" smtClean="0">
                <a:latin typeface="Calibri" pitchFamily="34" charset="0"/>
              </a:rPr>
              <a:t>            </a:t>
            </a:r>
            <a:r>
              <a:rPr lang="zh-CN" altLang="en-US" sz="2400" dirty="0" smtClean="0">
                <a:latin typeface="Calibri" pitchFamily="34" charset="0"/>
              </a:rPr>
              <a:t>会议</a:t>
            </a:r>
            <a:r>
              <a:rPr lang="zh-CN" altLang="en-US" sz="2400" dirty="0">
                <a:latin typeface="Calibri" pitchFamily="34" charset="0"/>
              </a:rPr>
              <a:t>录</a:t>
            </a:r>
            <a:endParaRPr lang="en-US" altLang="zh-CN" sz="2400" dirty="0">
              <a:latin typeface="Calibri" pitchFamily="34" charset="0"/>
            </a:endParaRPr>
          </a:p>
          <a:p>
            <a:pPr>
              <a:spcAft>
                <a:spcPts val="600"/>
              </a:spcAft>
            </a:pPr>
            <a:r>
              <a:rPr lang="en-US" altLang="zh-CN" sz="2400" dirty="0" smtClean="0">
                <a:latin typeface="Calibri" pitchFamily="34" charset="0"/>
              </a:rPr>
              <a:t>ASME </a:t>
            </a:r>
            <a:r>
              <a:rPr lang="en-US" altLang="zh-CN" sz="2400" dirty="0">
                <a:latin typeface="Calibri" pitchFamily="34" charset="0"/>
              </a:rPr>
              <a:t>eBooks			</a:t>
            </a:r>
            <a:r>
              <a:rPr lang="en-US" altLang="zh-CN" sz="2400" dirty="0" smtClean="0">
                <a:latin typeface="Calibri" pitchFamily="34" charset="0"/>
              </a:rPr>
              <a:t>            </a:t>
            </a:r>
            <a:r>
              <a:rPr lang="zh-CN" altLang="en-US" sz="2400" dirty="0" smtClean="0">
                <a:latin typeface="Calibri" pitchFamily="34" charset="0"/>
              </a:rPr>
              <a:t>电子图书</a:t>
            </a:r>
            <a:endParaRPr lang="en-US" altLang="zh-CN" sz="2400" dirty="0">
              <a:latin typeface="Calibri" pitchFamily="34" charset="0"/>
            </a:endParaRPr>
          </a:p>
          <a:p>
            <a:pPr>
              <a:spcAft>
                <a:spcPts val="600"/>
              </a:spcAft>
            </a:pPr>
            <a:r>
              <a:rPr lang="en-US" altLang="zh-CN" sz="2400" dirty="0">
                <a:latin typeface="Calibri" pitchFamily="34" charset="0"/>
              </a:rPr>
              <a:t>ASME Standards            	</a:t>
            </a:r>
            <a:r>
              <a:rPr lang="en-US" altLang="zh-CN" sz="2400" dirty="0" smtClean="0">
                <a:latin typeface="Calibri" pitchFamily="34" charset="0"/>
              </a:rPr>
              <a:t>             </a:t>
            </a:r>
            <a:r>
              <a:rPr lang="zh-CN" altLang="en-US" sz="2400" dirty="0" smtClean="0">
                <a:latin typeface="Calibri" pitchFamily="34" charset="0"/>
              </a:rPr>
              <a:t>标    </a:t>
            </a:r>
            <a:r>
              <a:rPr lang="zh-CN" altLang="en-US" sz="2400" dirty="0">
                <a:latin typeface="Calibri" pitchFamily="34" charset="0"/>
              </a:rPr>
              <a:t>准</a:t>
            </a:r>
            <a:endParaRPr lang="en-US" altLang="zh-CN" sz="2400" dirty="0">
              <a:latin typeface="Calibri" pitchFamily="34" charset="0"/>
            </a:endParaRPr>
          </a:p>
        </p:txBody>
      </p:sp>
      <p:sp>
        <p:nvSpPr>
          <p:cNvPr id="10243" name="Title 1"/>
          <p:cNvSpPr txBox="1">
            <a:spLocks/>
          </p:cNvSpPr>
          <p:nvPr/>
        </p:nvSpPr>
        <p:spPr bwMode="auto">
          <a:xfrm>
            <a:off x="617537" y="1556792"/>
            <a:ext cx="5394623" cy="965200"/>
          </a:xfrm>
          <a:prstGeom prst="rect">
            <a:avLst/>
          </a:prstGeom>
          <a:noFill/>
          <a:ln w="9525">
            <a:noFill/>
            <a:miter lim="800000"/>
            <a:headEnd/>
            <a:tailEnd/>
          </a:ln>
        </p:spPr>
        <p:txBody>
          <a:bodyPr anchor="ctr"/>
          <a:lstStyle/>
          <a:p>
            <a:r>
              <a:rPr lang="en-US" altLang="zh-CN" sz="4400" dirty="0">
                <a:latin typeface="微软雅黑" pitchFamily="34" charset="-122"/>
                <a:ea typeface="微软雅黑" pitchFamily="34" charset="-122"/>
              </a:rPr>
              <a:t>ASME </a:t>
            </a:r>
            <a:r>
              <a:rPr lang="zh-CN" altLang="en-US" sz="4400" dirty="0">
                <a:latin typeface="微软雅黑" pitchFamily="34" charset="-122"/>
                <a:ea typeface="微软雅黑" pitchFamily="34" charset="-122"/>
              </a:rPr>
              <a:t>出版物</a:t>
            </a:r>
            <a:endParaRPr lang="en-US" altLang="zh-CN" sz="4400" dirty="0">
              <a:latin typeface="微软雅黑" pitchFamily="34" charset="-122"/>
              <a:ea typeface="微软雅黑" pitchFamily="34"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png"/>
          <p:cNvPicPr>
            <a:picLocks noChangeAspect="1"/>
          </p:cNvPicPr>
          <p:nvPr/>
        </p:nvPicPr>
        <p:blipFill>
          <a:blip r:embed="rId3"/>
          <a:stretch>
            <a:fillRect/>
          </a:stretch>
        </p:blipFill>
        <p:spPr>
          <a:xfrm>
            <a:off x="1643042" y="1049741"/>
            <a:ext cx="5715040" cy="5808259"/>
          </a:xfrm>
          <a:prstGeom prst="rect">
            <a:avLst/>
          </a:prstGeom>
        </p:spPr>
      </p:pic>
      <p:sp>
        <p:nvSpPr>
          <p:cNvPr id="8" name="圆角矩形标注 7"/>
          <p:cNvSpPr>
            <a:spLocks noChangeArrowheads="1"/>
          </p:cNvSpPr>
          <p:nvPr/>
        </p:nvSpPr>
        <p:spPr bwMode="auto">
          <a:xfrm>
            <a:off x="5072067" y="2000240"/>
            <a:ext cx="2786081" cy="857256"/>
          </a:xfrm>
          <a:prstGeom prst="wedgeRoundRectCallout">
            <a:avLst>
              <a:gd name="adj1" fmla="val -66579"/>
              <a:gd name="adj2" fmla="val -44372"/>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Calibri" pitchFamily="34" charset="0"/>
              </a:rPr>
              <a:t>点击</a:t>
            </a:r>
            <a:r>
              <a:rPr lang="zh-CN" altLang="en-US" sz="1600">
                <a:latin typeface="Calibri" pitchFamily="34" charset="0"/>
              </a:rPr>
              <a:t>作者</a:t>
            </a:r>
            <a:r>
              <a:rPr lang="zh-CN" altLang="en-US" sz="1600" smtClean="0">
                <a:latin typeface="Calibri" pitchFamily="34" charset="0"/>
              </a:rPr>
              <a:t>名字、可</a:t>
            </a:r>
            <a:r>
              <a:rPr lang="zh-CN" altLang="en-US" sz="1600" dirty="0">
                <a:latin typeface="Calibri" pitchFamily="34" charset="0"/>
              </a:rPr>
              <a:t>查看他在</a:t>
            </a:r>
            <a:r>
              <a:rPr lang="en-US" altLang="zh-CN" sz="1600" dirty="0">
                <a:latin typeface="Calibri" pitchFamily="34" charset="0"/>
              </a:rPr>
              <a:t>ASME</a:t>
            </a:r>
            <a:r>
              <a:rPr lang="zh-CN" altLang="en-US" sz="1600" dirty="0">
                <a:latin typeface="Calibri" pitchFamily="34" charset="0"/>
              </a:rPr>
              <a:t>或其他出版物上发表的文章</a:t>
            </a:r>
            <a:endParaRPr lang="en-US" altLang="zh-CN" sz="1600" dirty="0">
              <a:latin typeface="Calibri" pitchFamily="34" charset="0"/>
            </a:endParaRPr>
          </a:p>
        </p:txBody>
      </p:sp>
      <p:sp>
        <p:nvSpPr>
          <p:cNvPr id="6" name="圆角矩形标注 5"/>
          <p:cNvSpPr>
            <a:spLocks noChangeArrowheads="1"/>
          </p:cNvSpPr>
          <p:nvPr/>
        </p:nvSpPr>
        <p:spPr bwMode="auto">
          <a:xfrm>
            <a:off x="5857884" y="4429132"/>
            <a:ext cx="2214578" cy="1214446"/>
          </a:xfrm>
          <a:prstGeom prst="wedgeRoundRectCallout">
            <a:avLst>
              <a:gd name="adj1" fmla="val -88233"/>
              <a:gd name="adj2" fmla="val 44084"/>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endParaRPr lang="en-US" altLang="zh-CN" sz="1600" dirty="0">
              <a:latin typeface="Calibri" pitchFamily="34" charset="0"/>
            </a:endParaRPr>
          </a:p>
          <a:p>
            <a:pPr>
              <a:buFont typeface="Wingdings" pitchFamily="2" charset="2"/>
              <a:buChar char="Ø"/>
            </a:pPr>
            <a:endParaRPr lang="en-US" altLang="zh-CN" sz="1600" dirty="0">
              <a:latin typeface="Calibri" pitchFamily="34" charset="0"/>
            </a:endParaRPr>
          </a:p>
          <a:p>
            <a:pPr>
              <a:buFont typeface="Wingdings" pitchFamily="2" charset="2"/>
              <a:buChar char="Ø"/>
            </a:pPr>
            <a:endParaRPr lang="en-US" altLang="zh-CN" sz="1600" dirty="0">
              <a:latin typeface="Calibri" pitchFamily="34" charset="0"/>
            </a:endParaRPr>
          </a:p>
          <a:p>
            <a:endParaRPr lang="en-US" altLang="zh-CN" sz="1600" dirty="0">
              <a:latin typeface="Calibri" pitchFamily="34" charset="0"/>
            </a:endParaRPr>
          </a:p>
          <a:p>
            <a:pPr>
              <a:buFont typeface="Wingdings" pitchFamily="2" charset="2"/>
              <a:buChar char="Ø"/>
            </a:pPr>
            <a:r>
              <a:rPr lang="zh-CN" altLang="en-US" sz="1600" dirty="0">
                <a:latin typeface="Calibri" pitchFamily="34" charset="0"/>
              </a:rPr>
              <a:t>查看章节标题摘要</a:t>
            </a:r>
            <a:endParaRPr lang="en-US" altLang="zh-CN" sz="1600" dirty="0">
              <a:latin typeface="Calibri" pitchFamily="34" charset="0"/>
            </a:endParaRPr>
          </a:p>
          <a:p>
            <a:pPr>
              <a:buFont typeface="Wingdings" pitchFamily="2" charset="2"/>
              <a:buChar char="Ø"/>
            </a:pPr>
            <a:r>
              <a:rPr lang="zh-CN" altLang="en-US" sz="1600" dirty="0">
                <a:latin typeface="Calibri" pitchFamily="34" charset="0"/>
              </a:rPr>
              <a:t>查看该章节</a:t>
            </a:r>
            <a:endParaRPr lang="en-US" altLang="zh-CN" sz="1600" dirty="0">
              <a:latin typeface="Calibri" pitchFamily="34" charset="0"/>
            </a:endParaRPr>
          </a:p>
          <a:p>
            <a:pPr>
              <a:buFont typeface="Wingdings" pitchFamily="2" charset="2"/>
              <a:buChar char="Ø"/>
            </a:pPr>
            <a:r>
              <a:rPr lang="zh-CN" altLang="en-US" sz="1600" dirty="0">
                <a:latin typeface="Calibri" pitchFamily="34" charset="0"/>
              </a:rPr>
              <a:t>查看</a:t>
            </a:r>
            <a:r>
              <a:rPr lang="en-US" altLang="zh-CN" sz="1600" dirty="0">
                <a:latin typeface="Calibri" pitchFamily="34" charset="0"/>
              </a:rPr>
              <a:t>PDF</a:t>
            </a:r>
            <a:r>
              <a:rPr lang="zh-CN" altLang="en-US" sz="1600" dirty="0">
                <a:latin typeface="Calibri" pitchFamily="34" charset="0"/>
              </a:rPr>
              <a:t>格式内容</a:t>
            </a:r>
            <a:endParaRPr lang="en-US" altLang="zh-CN" sz="1600" dirty="0">
              <a:latin typeface="Calibri" pitchFamily="34" charset="0"/>
            </a:endParaRPr>
          </a:p>
          <a:p>
            <a:pPr>
              <a:buFont typeface="Wingdings" pitchFamily="2" charset="2"/>
              <a:buChar char="Ø"/>
            </a:pPr>
            <a:endParaRPr lang="en-US" altLang="zh-CN" sz="1600" dirty="0">
              <a:latin typeface="Calibri" pitchFamily="34" charset="0"/>
            </a:endParaRPr>
          </a:p>
          <a:p>
            <a:pPr>
              <a:buFont typeface="Wingdings" pitchFamily="2" charset="2"/>
              <a:buChar char="Ø"/>
            </a:pPr>
            <a:endParaRPr lang="en-US" altLang="zh-CN" sz="1600" dirty="0">
              <a:latin typeface="Calibri" pitchFamily="34" charset="0"/>
            </a:endParaRPr>
          </a:p>
          <a:p>
            <a:endParaRPr lang="en-US" altLang="zh-CN" sz="1600" dirty="0">
              <a:latin typeface="Calibri" pitchFamily="34" charset="0"/>
            </a:endParaRPr>
          </a:p>
          <a:p>
            <a:endParaRPr lang="en-US" altLang="zh-CN" sz="1600" dirty="0">
              <a:latin typeface="Calibri" pitchFamily="34" charset="0"/>
            </a:endParaRPr>
          </a:p>
        </p:txBody>
      </p:sp>
      <p:sp>
        <p:nvSpPr>
          <p:cNvPr id="9" name="Rectangle 7"/>
          <p:cNvSpPr>
            <a:spLocks noChangeArrowheads="1"/>
          </p:cNvSpPr>
          <p:nvPr/>
        </p:nvSpPr>
        <p:spPr bwMode="auto">
          <a:xfrm>
            <a:off x="2928926" y="5715016"/>
            <a:ext cx="2071702" cy="357190"/>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10" name="Rectangle 7"/>
          <p:cNvSpPr>
            <a:spLocks noChangeArrowheads="1"/>
          </p:cNvSpPr>
          <p:nvPr/>
        </p:nvSpPr>
        <p:spPr bwMode="auto">
          <a:xfrm>
            <a:off x="3000364" y="1714488"/>
            <a:ext cx="1714512" cy="285752"/>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3"/>
          <a:srcRect/>
          <a:stretch>
            <a:fillRect/>
          </a:stretch>
        </p:blipFill>
        <p:spPr bwMode="auto">
          <a:xfrm>
            <a:off x="785786" y="2786060"/>
            <a:ext cx="6611611" cy="4071940"/>
          </a:xfrm>
          <a:prstGeom prst="rect">
            <a:avLst/>
          </a:prstGeom>
          <a:noFill/>
          <a:ln w="9525">
            <a:solidFill>
              <a:schemeClr val="bg1"/>
            </a:solidFill>
            <a:miter lim="800000"/>
            <a:headEnd/>
            <a:tailEnd/>
          </a:ln>
          <a:effectLst/>
        </p:spPr>
      </p:pic>
      <p:sp>
        <p:nvSpPr>
          <p:cNvPr id="38915" name="Title 1"/>
          <p:cNvSpPr txBox="1">
            <a:spLocks/>
          </p:cNvSpPr>
          <p:nvPr/>
        </p:nvSpPr>
        <p:spPr bwMode="auto">
          <a:xfrm>
            <a:off x="714348" y="1071546"/>
            <a:ext cx="7908925"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新功能</a:t>
            </a:r>
            <a:endParaRPr lang="en-US" altLang="zh-CN" sz="4400" dirty="0">
              <a:latin typeface="微软雅黑" pitchFamily="34" charset="-122"/>
              <a:ea typeface="微软雅黑" pitchFamily="34" charset="-122"/>
            </a:endParaRPr>
          </a:p>
        </p:txBody>
      </p:sp>
      <p:sp>
        <p:nvSpPr>
          <p:cNvPr id="38917" name="Title 1"/>
          <p:cNvSpPr txBox="1">
            <a:spLocks/>
          </p:cNvSpPr>
          <p:nvPr/>
        </p:nvSpPr>
        <p:spPr bwMode="auto">
          <a:xfrm>
            <a:off x="714348" y="1928802"/>
            <a:ext cx="7908925" cy="965200"/>
          </a:xfrm>
          <a:prstGeom prst="rect">
            <a:avLst/>
          </a:prstGeom>
          <a:noFill/>
          <a:ln w="9525">
            <a:noFill/>
            <a:miter lim="800000"/>
            <a:headEnd/>
            <a:tailEnd/>
          </a:ln>
        </p:spPr>
        <p:txBody>
          <a:bodyPr anchor="ctr"/>
          <a:lstStyle/>
          <a:p>
            <a:r>
              <a:rPr lang="en-US" altLang="zh-CN" sz="3600" b="1" dirty="0">
                <a:latin typeface="微软雅黑" pitchFamily="34" charset="-122"/>
                <a:ea typeface="微软雅黑" pitchFamily="34" charset="-122"/>
              </a:rPr>
              <a:t>A. Topic Collection </a:t>
            </a:r>
            <a:r>
              <a:rPr lang="zh-CN" altLang="en-US" sz="3600" b="1" dirty="0">
                <a:latin typeface="微软雅黑" pitchFamily="34" charset="-122"/>
                <a:ea typeface="微软雅黑" pitchFamily="34" charset="-122"/>
              </a:rPr>
              <a:t>主题检索</a:t>
            </a:r>
            <a:endParaRPr lang="en-US" altLang="zh-CN" sz="3600" b="1" dirty="0">
              <a:latin typeface="微软雅黑" pitchFamily="34" charset="-122"/>
              <a:ea typeface="微软雅黑" pitchFamily="34" charset="-122"/>
            </a:endParaRPr>
          </a:p>
        </p:txBody>
      </p:sp>
      <p:sp>
        <p:nvSpPr>
          <p:cNvPr id="10" name="圆角矩形标注 9"/>
          <p:cNvSpPr>
            <a:spLocks noChangeArrowheads="1"/>
          </p:cNvSpPr>
          <p:nvPr/>
        </p:nvSpPr>
        <p:spPr bwMode="auto">
          <a:xfrm>
            <a:off x="3571868" y="5143512"/>
            <a:ext cx="3929063" cy="1214440"/>
          </a:xfrm>
          <a:prstGeom prst="wedgeRoundRectCallout">
            <a:avLst>
              <a:gd name="adj1" fmla="val -78861"/>
              <a:gd name="adj2" fmla="val -63159"/>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点开某</a:t>
            </a:r>
            <a:r>
              <a:rPr lang="zh-CN" altLang="en-US">
                <a:latin typeface="Calibri" pitchFamily="34" charset="0"/>
              </a:rPr>
              <a:t>一</a:t>
            </a:r>
            <a:r>
              <a:rPr lang="zh-CN" altLang="en-US" smtClean="0">
                <a:latin typeface="Calibri" pitchFamily="34" charset="0"/>
              </a:rPr>
              <a:t>主题、左侧</a:t>
            </a:r>
            <a:r>
              <a:rPr lang="zh-CN" altLang="en-US" dirty="0">
                <a:latin typeface="Calibri" pitchFamily="34" charset="0"/>
              </a:rPr>
              <a:t>栏显示多种</a:t>
            </a:r>
            <a:r>
              <a:rPr lang="zh-CN" altLang="en-US">
                <a:latin typeface="Calibri" pitchFamily="34" charset="0"/>
              </a:rPr>
              <a:t>分类</a:t>
            </a:r>
            <a:r>
              <a:rPr lang="zh-CN" altLang="en-US" smtClean="0">
                <a:latin typeface="Calibri" pitchFamily="34" charset="0"/>
              </a:rPr>
              <a:t>方式、可</a:t>
            </a:r>
            <a:r>
              <a:rPr lang="zh-CN" altLang="en-US" dirty="0">
                <a:latin typeface="Calibri" pitchFamily="34" charset="0"/>
              </a:rPr>
              <a:t>在同一个</a:t>
            </a:r>
            <a:r>
              <a:rPr lang="zh-CN" altLang="en-US">
                <a:latin typeface="Calibri" pitchFamily="34" charset="0"/>
              </a:rPr>
              <a:t>主题</a:t>
            </a:r>
            <a:r>
              <a:rPr lang="zh-CN" altLang="en-US" smtClean="0">
                <a:latin typeface="Calibri" pitchFamily="34" charset="0"/>
              </a:rPr>
              <a:t>下、分别</a:t>
            </a:r>
            <a:r>
              <a:rPr lang="zh-CN" altLang="en-US">
                <a:latin typeface="Calibri" pitchFamily="34" charset="0"/>
              </a:rPr>
              <a:t>浏览</a:t>
            </a:r>
            <a:r>
              <a:rPr lang="zh-CN" altLang="en-US" smtClean="0">
                <a:latin typeface="Calibri" pitchFamily="34" charset="0"/>
              </a:rPr>
              <a:t>期刊、电</a:t>
            </a:r>
            <a:r>
              <a:rPr lang="zh-CN" altLang="en-US" dirty="0">
                <a:latin typeface="Calibri" pitchFamily="34" charset="0"/>
              </a:rPr>
              <a:t>子书和会议录中的文章</a:t>
            </a:r>
            <a:endParaRPr lang="en-US" altLang="zh-CN" dirty="0">
              <a:latin typeface="Calibri" pitchFamily="34" charset="0"/>
            </a:endParaRPr>
          </a:p>
        </p:txBody>
      </p:sp>
      <p:sp>
        <p:nvSpPr>
          <p:cNvPr id="38920" name="TextBox 7"/>
          <p:cNvSpPr txBox="1">
            <a:spLocks noChangeArrowheads="1"/>
          </p:cNvSpPr>
          <p:nvPr/>
        </p:nvSpPr>
        <p:spPr bwMode="auto">
          <a:xfrm>
            <a:off x="2643188" y="1441028"/>
            <a:ext cx="928687" cy="369888"/>
          </a:xfrm>
          <a:prstGeom prst="rect">
            <a:avLst/>
          </a:prstGeom>
          <a:solidFill>
            <a:srgbClr val="00B0F0"/>
          </a:solidFill>
          <a:ln w="9525">
            <a:noFill/>
            <a:miter lim="800000"/>
            <a:headEnd/>
            <a:tailEnd/>
          </a:ln>
        </p:spPr>
        <p:txBody>
          <a:bodyPr>
            <a:spAutoFit/>
          </a:bodyPr>
          <a:lstStyle/>
          <a:p>
            <a:pPr algn="ctr"/>
            <a:r>
              <a:rPr lang="en-US" altLang="zh-CN" b="1" i="1">
                <a:solidFill>
                  <a:schemeClr val="bg1"/>
                </a:solidFill>
              </a:rPr>
              <a:t>NEW</a:t>
            </a:r>
            <a:endParaRPr lang="zh-CN" altLang="en-US" b="1" i="1">
              <a:solidFill>
                <a:schemeClr val="bg1"/>
              </a:solidFill>
            </a:endParaRPr>
          </a:p>
        </p:txBody>
      </p:sp>
      <p:sp>
        <p:nvSpPr>
          <p:cNvPr id="7" name="圆角矩形标注 6"/>
          <p:cNvSpPr>
            <a:spLocks noChangeArrowheads="1"/>
          </p:cNvSpPr>
          <p:nvPr/>
        </p:nvSpPr>
        <p:spPr bwMode="auto">
          <a:xfrm>
            <a:off x="3805851" y="3490103"/>
            <a:ext cx="3643313" cy="857250"/>
          </a:xfrm>
          <a:prstGeom prst="wedgeRoundRectCallout">
            <a:avLst>
              <a:gd name="adj1" fmla="val -22724"/>
              <a:gd name="adj2" fmla="val -100968"/>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点击导航栏上的</a:t>
            </a:r>
            <a:r>
              <a:rPr lang="en-US" altLang="zh-CN">
                <a:latin typeface="Calibri" pitchFamily="34" charset="0"/>
              </a:rPr>
              <a:t>Topic </a:t>
            </a:r>
            <a:r>
              <a:rPr lang="en-US" altLang="zh-CN" smtClean="0">
                <a:latin typeface="Calibri" pitchFamily="34" charset="0"/>
              </a:rPr>
              <a:t>Collection</a:t>
            </a:r>
            <a:r>
              <a:rPr lang="zh-CN" altLang="en-US" smtClean="0">
                <a:latin typeface="Calibri" pitchFamily="34" charset="0"/>
              </a:rPr>
              <a:t>、迅速</a:t>
            </a:r>
            <a:r>
              <a:rPr lang="zh-CN" altLang="en-US" dirty="0">
                <a:latin typeface="Calibri" pitchFamily="34" charset="0"/>
              </a:rPr>
              <a:t>找到您感兴趣的领域和主题</a:t>
            </a:r>
            <a:endParaRPr lang="en-US" altLang="zh-CN" dirty="0">
              <a:latin typeface="Calibri" pitchFamily="34" charset="0"/>
            </a:endParaRPr>
          </a:p>
        </p:txBody>
      </p:sp>
      <p:sp>
        <p:nvSpPr>
          <p:cNvPr id="17" name="Rectangle 7"/>
          <p:cNvSpPr>
            <a:spLocks noChangeArrowheads="1"/>
          </p:cNvSpPr>
          <p:nvPr/>
        </p:nvSpPr>
        <p:spPr bwMode="auto">
          <a:xfrm>
            <a:off x="857224" y="4786322"/>
            <a:ext cx="1357322" cy="2071678"/>
          </a:xfrm>
          <a:prstGeom prst="rect">
            <a:avLst/>
          </a:prstGeom>
          <a:noFill/>
          <a:ln w="28575">
            <a:solidFill>
              <a:srgbClr val="FF0000"/>
            </a:solidFill>
            <a:prstDash val="sysDot"/>
            <a:miter lim="800000"/>
            <a:headEnd/>
            <a:tailEnd/>
          </a:ln>
        </p:spPr>
        <p:txBody>
          <a:bodyPr wrap="none" anchor="ctr"/>
          <a:lstStyle/>
          <a:p>
            <a:endParaRPr lang="zh-CN" alt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矩形 3"/>
          <p:cNvSpPr>
            <a:spLocks noChangeArrowheads="1"/>
          </p:cNvSpPr>
          <p:nvPr/>
        </p:nvSpPr>
        <p:spPr bwMode="auto">
          <a:xfrm>
            <a:off x="5786438" y="1941463"/>
            <a:ext cx="3714750" cy="3540125"/>
          </a:xfrm>
          <a:prstGeom prst="rect">
            <a:avLst/>
          </a:prstGeom>
          <a:noFill/>
          <a:ln w="9525">
            <a:noFill/>
            <a:miter lim="800000"/>
            <a:headEnd/>
            <a:tailEnd/>
          </a:ln>
        </p:spPr>
        <p:txBody>
          <a:bodyPr>
            <a:spAutoFit/>
          </a:bodyPr>
          <a:lstStyle/>
          <a:p>
            <a:r>
              <a:rPr lang="en-US" altLang="zh-CN" sz="1600">
                <a:latin typeface="微软雅黑" pitchFamily="34" charset="-122"/>
                <a:ea typeface="微软雅黑" pitchFamily="34" charset="-122"/>
              </a:rPr>
              <a:t>Aerospace Industry  </a:t>
            </a:r>
            <a:r>
              <a:rPr lang="zh-CN" altLang="en-US" sz="1600">
                <a:latin typeface="微软雅黑" pitchFamily="34" charset="-122"/>
                <a:ea typeface="微软雅黑" pitchFamily="34" charset="-122"/>
              </a:rPr>
              <a:t>航空航天</a:t>
            </a:r>
            <a:endParaRPr lang="en-US" sz="1600">
              <a:latin typeface="微软雅黑" pitchFamily="34" charset="-122"/>
              <a:ea typeface="微软雅黑" pitchFamily="34" charset="-122"/>
            </a:endParaRPr>
          </a:p>
          <a:p>
            <a:r>
              <a:rPr lang="en-US" altLang="zh-CN" sz="1600">
                <a:latin typeface="微软雅黑" pitchFamily="34" charset="-122"/>
                <a:ea typeface="微软雅黑" pitchFamily="34" charset="-122"/>
              </a:rPr>
              <a:t>Applied Mechanics  </a:t>
            </a:r>
            <a:r>
              <a:rPr lang="zh-CN" altLang="en-US" sz="1600">
                <a:latin typeface="微软雅黑" pitchFamily="34" charset="-122"/>
                <a:ea typeface="微软雅黑" pitchFamily="34" charset="-122"/>
              </a:rPr>
              <a:t>应用力学</a:t>
            </a:r>
            <a:endParaRPr lang="en-US" sz="1600">
              <a:latin typeface="微软雅黑" pitchFamily="34" charset="-122"/>
              <a:ea typeface="微软雅黑" pitchFamily="34" charset="-122"/>
            </a:endParaRPr>
          </a:p>
          <a:p>
            <a:r>
              <a:rPr lang="en-US" altLang="zh-CN" sz="1600">
                <a:latin typeface="微软雅黑" pitchFamily="34" charset="-122"/>
                <a:ea typeface="微软雅黑" pitchFamily="34" charset="-122"/>
              </a:rPr>
              <a:t>Automotive Systems  </a:t>
            </a:r>
            <a:r>
              <a:rPr lang="zh-CN" altLang="en-US" sz="1600">
                <a:latin typeface="微软雅黑" pitchFamily="34" charset="-122"/>
                <a:ea typeface="微软雅黑" pitchFamily="34" charset="-122"/>
              </a:rPr>
              <a:t>汽车系统</a:t>
            </a:r>
            <a:endParaRPr lang="en-US" altLang="zh-CN" sz="1600">
              <a:latin typeface="微软雅黑" pitchFamily="34" charset="-122"/>
              <a:ea typeface="微软雅黑" pitchFamily="34" charset="-122"/>
            </a:endParaRPr>
          </a:p>
          <a:p>
            <a:r>
              <a:rPr lang="en-US" altLang="zh-CN" sz="1600">
                <a:latin typeface="微软雅黑" pitchFamily="34" charset="-122"/>
                <a:ea typeface="微软雅黑" pitchFamily="34" charset="-122"/>
              </a:rPr>
              <a:t>Fluids Engineering  </a:t>
            </a:r>
            <a:r>
              <a:rPr lang="zh-CN" altLang="en-US" sz="1600">
                <a:latin typeface="微软雅黑" pitchFamily="34" charset="-122"/>
                <a:ea typeface="微软雅黑" pitchFamily="34" charset="-122"/>
              </a:rPr>
              <a:t>流体工程</a:t>
            </a:r>
            <a:endParaRPr lang="en-US" sz="1600">
              <a:latin typeface="微软雅黑" pitchFamily="34" charset="-122"/>
              <a:ea typeface="微软雅黑" pitchFamily="34" charset="-122"/>
            </a:endParaRPr>
          </a:p>
          <a:p>
            <a:r>
              <a:rPr lang="en-US" altLang="zh-CN" sz="1600">
                <a:latin typeface="微软雅黑" pitchFamily="34" charset="-122"/>
                <a:ea typeface="微软雅黑" pitchFamily="34" charset="-122"/>
              </a:rPr>
              <a:t>Heat Transfer  </a:t>
            </a:r>
            <a:r>
              <a:rPr lang="zh-CN" altLang="en-US" sz="1600">
                <a:latin typeface="微软雅黑" pitchFamily="34" charset="-122"/>
                <a:ea typeface="微软雅黑" pitchFamily="34" charset="-122"/>
              </a:rPr>
              <a:t>热传导</a:t>
            </a:r>
            <a:endParaRPr lang="en-US" sz="1600">
              <a:latin typeface="微软雅黑" pitchFamily="34" charset="-122"/>
              <a:ea typeface="微软雅黑" pitchFamily="34" charset="-122"/>
            </a:endParaRPr>
          </a:p>
          <a:p>
            <a:r>
              <a:rPr lang="en-US" altLang="zh-CN" sz="1600">
                <a:latin typeface="微软雅黑" pitchFamily="34" charset="-122"/>
                <a:ea typeface="微软雅黑" pitchFamily="34" charset="-122"/>
              </a:rPr>
              <a:t>Careers  </a:t>
            </a:r>
            <a:r>
              <a:rPr lang="zh-CN" altLang="en-US" sz="1600">
                <a:latin typeface="微软雅黑" pitchFamily="34" charset="-122"/>
                <a:ea typeface="微软雅黑" pitchFamily="34" charset="-122"/>
              </a:rPr>
              <a:t>职业规划</a:t>
            </a:r>
            <a:endParaRPr lang="en-US" sz="1600">
              <a:latin typeface="微软雅黑" pitchFamily="34" charset="-122"/>
              <a:ea typeface="微软雅黑" pitchFamily="34" charset="-122"/>
            </a:endParaRPr>
          </a:p>
          <a:p>
            <a:r>
              <a:rPr lang="en-US" altLang="zh-CN" sz="1600">
                <a:latin typeface="微软雅黑" pitchFamily="34" charset="-122"/>
                <a:ea typeface="微软雅黑" pitchFamily="34" charset="-122"/>
              </a:rPr>
              <a:t>Defense Industry  </a:t>
            </a:r>
            <a:r>
              <a:rPr lang="zh-CN" altLang="en-US" sz="1600">
                <a:latin typeface="微软雅黑" pitchFamily="34" charset="-122"/>
                <a:ea typeface="微软雅黑" pitchFamily="34" charset="-122"/>
              </a:rPr>
              <a:t>国防</a:t>
            </a:r>
            <a:endParaRPr lang="en-US" altLang="zh-CN" sz="1600">
              <a:latin typeface="微软雅黑" pitchFamily="34" charset="-122"/>
              <a:ea typeface="微软雅黑" pitchFamily="34" charset="-122"/>
            </a:endParaRPr>
          </a:p>
          <a:p>
            <a:r>
              <a:rPr lang="en-US" altLang="zh-CN" sz="1600">
                <a:latin typeface="微软雅黑" pitchFamily="34" charset="-122"/>
                <a:ea typeface="微软雅黑" pitchFamily="34" charset="-122"/>
              </a:rPr>
              <a:t>Nuclear Engineering  </a:t>
            </a:r>
            <a:r>
              <a:rPr lang="zh-CN" altLang="en-US" sz="1600">
                <a:latin typeface="微软雅黑" pitchFamily="34" charset="-122"/>
                <a:ea typeface="微软雅黑" pitchFamily="34" charset="-122"/>
              </a:rPr>
              <a:t>核工程</a:t>
            </a:r>
            <a:endParaRPr lang="en-US" sz="1600">
              <a:latin typeface="微软雅黑" pitchFamily="34" charset="-122"/>
              <a:ea typeface="微软雅黑" pitchFamily="34" charset="-122"/>
            </a:endParaRPr>
          </a:p>
          <a:p>
            <a:r>
              <a:rPr lang="en-US" altLang="zh-CN" sz="1600">
                <a:latin typeface="微软雅黑" pitchFamily="34" charset="-122"/>
                <a:ea typeface="微软雅黑" pitchFamily="34" charset="-122"/>
              </a:rPr>
              <a:t>Numerical Analysis  </a:t>
            </a:r>
            <a:r>
              <a:rPr lang="zh-CN" altLang="en-US" sz="1600">
                <a:latin typeface="微软雅黑" pitchFamily="34" charset="-122"/>
                <a:ea typeface="微软雅黑" pitchFamily="34" charset="-122"/>
              </a:rPr>
              <a:t>数值分析</a:t>
            </a:r>
            <a:endParaRPr lang="en-US" sz="1600">
              <a:latin typeface="微软雅黑" pitchFamily="34" charset="-122"/>
              <a:ea typeface="微软雅黑" pitchFamily="34" charset="-122"/>
            </a:endParaRPr>
          </a:p>
          <a:p>
            <a:r>
              <a:rPr lang="en-US" altLang="zh-CN" sz="1600">
                <a:latin typeface="微软雅黑" pitchFamily="34" charset="-122"/>
                <a:ea typeface="微软雅黑" pitchFamily="34" charset="-122"/>
              </a:rPr>
              <a:t>Design Engineering  </a:t>
            </a:r>
            <a:r>
              <a:rPr lang="zh-CN" altLang="en-US" sz="1600">
                <a:latin typeface="微软雅黑" pitchFamily="34" charset="-122"/>
                <a:ea typeface="微软雅黑" pitchFamily="34" charset="-122"/>
              </a:rPr>
              <a:t>工程设计</a:t>
            </a:r>
            <a:endParaRPr lang="en-US" sz="1600">
              <a:latin typeface="微软雅黑" pitchFamily="34" charset="-122"/>
              <a:ea typeface="微软雅黑" pitchFamily="34" charset="-122"/>
            </a:endParaRPr>
          </a:p>
          <a:p>
            <a:r>
              <a:rPr lang="en-US" altLang="zh-CN" sz="1600">
                <a:latin typeface="微软雅黑" pitchFamily="34" charset="-122"/>
                <a:ea typeface="微软雅黑" pitchFamily="34" charset="-122"/>
              </a:rPr>
              <a:t>Energy  </a:t>
            </a:r>
            <a:r>
              <a:rPr lang="zh-CN" altLang="en-US" sz="1600">
                <a:latin typeface="微软雅黑" pitchFamily="34" charset="-122"/>
                <a:ea typeface="微软雅黑" pitchFamily="34" charset="-122"/>
              </a:rPr>
              <a:t>能源</a:t>
            </a:r>
            <a:endParaRPr lang="en-US" sz="1600">
              <a:latin typeface="微软雅黑" pitchFamily="34" charset="-122"/>
              <a:ea typeface="微软雅黑" pitchFamily="34" charset="-122"/>
            </a:endParaRPr>
          </a:p>
          <a:p>
            <a:r>
              <a:rPr lang="en-US" altLang="zh-CN" sz="1600">
                <a:latin typeface="微软雅黑" pitchFamily="34" charset="-122"/>
                <a:ea typeface="微软雅黑" pitchFamily="34" charset="-122"/>
              </a:rPr>
              <a:t>Nanotechnology  </a:t>
            </a:r>
            <a:r>
              <a:rPr lang="zh-CN" altLang="en-US" sz="1600">
                <a:latin typeface="微软雅黑" pitchFamily="34" charset="-122"/>
                <a:ea typeface="微软雅黑" pitchFamily="34" charset="-122"/>
              </a:rPr>
              <a:t>纳米技术</a:t>
            </a:r>
            <a:endParaRPr lang="en-US" sz="1600">
              <a:latin typeface="微软雅黑" pitchFamily="34" charset="-122"/>
              <a:ea typeface="微软雅黑" pitchFamily="34" charset="-122"/>
            </a:endParaRPr>
          </a:p>
          <a:p>
            <a:r>
              <a:rPr lang="en-US" altLang="zh-CN" sz="1600">
                <a:latin typeface="微软雅黑" pitchFamily="34" charset="-122"/>
                <a:ea typeface="微软雅黑" pitchFamily="34" charset="-122"/>
              </a:rPr>
              <a:t>Transportation  </a:t>
            </a:r>
            <a:r>
              <a:rPr lang="zh-CN" altLang="en-US" sz="1600">
                <a:latin typeface="微软雅黑" pitchFamily="34" charset="-122"/>
                <a:ea typeface="微软雅黑" pitchFamily="34" charset="-122"/>
              </a:rPr>
              <a:t>交通</a:t>
            </a:r>
            <a:endParaRPr lang="en-US" sz="1600">
              <a:latin typeface="微软雅黑" pitchFamily="34" charset="-122"/>
              <a:ea typeface="微软雅黑" pitchFamily="34" charset="-122"/>
            </a:endParaRPr>
          </a:p>
          <a:p>
            <a:r>
              <a:rPr lang="en-US" altLang="zh-CN" sz="1600">
                <a:latin typeface="微软雅黑" pitchFamily="34" charset="-122"/>
                <a:ea typeface="微软雅黑" pitchFamily="34" charset="-122"/>
              </a:rPr>
              <a:t>Tribology  </a:t>
            </a:r>
            <a:r>
              <a:rPr lang="zh-CN" altLang="en-US" sz="1600">
                <a:latin typeface="微软雅黑" pitchFamily="34" charset="-122"/>
                <a:ea typeface="微软雅黑" pitchFamily="34" charset="-122"/>
              </a:rPr>
              <a:t>摩擦学</a:t>
            </a:r>
            <a:endParaRPr lang="en-US" sz="1600">
              <a:latin typeface="微软雅黑" pitchFamily="34" charset="-122"/>
              <a:ea typeface="微软雅黑" pitchFamily="34" charset="-122"/>
            </a:endParaRPr>
          </a:p>
        </p:txBody>
      </p:sp>
      <p:sp>
        <p:nvSpPr>
          <p:cNvPr id="39939" name="TextBox 4"/>
          <p:cNvSpPr txBox="1">
            <a:spLocks noChangeArrowheads="1"/>
          </p:cNvSpPr>
          <p:nvPr/>
        </p:nvSpPr>
        <p:spPr bwMode="auto">
          <a:xfrm>
            <a:off x="214313" y="1981150"/>
            <a:ext cx="6715125" cy="5293757"/>
          </a:xfrm>
          <a:prstGeom prst="rect">
            <a:avLst/>
          </a:prstGeom>
          <a:noFill/>
          <a:ln w="9525">
            <a:noFill/>
            <a:miter lim="800000"/>
            <a:headEnd/>
            <a:tailEnd/>
          </a:ln>
        </p:spPr>
        <p:txBody>
          <a:bodyPr>
            <a:spAutoFit/>
          </a:bodyPr>
          <a:lstStyle/>
          <a:p>
            <a:r>
              <a:rPr lang="en-US" altLang="zh-CN" sz="1600" dirty="0">
                <a:latin typeface="微软雅黑" pitchFamily="34" charset="-122"/>
                <a:ea typeface="微软雅黑" pitchFamily="34" charset="-122"/>
              </a:rPr>
              <a:t>Biomechanical Engineering  </a:t>
            </a:r>
            <a:r>
              <a:rPr lang="zh-CN" altLang="en-US" sz="1600" dirty="0">
                <a:latin typeface="微软雅黑" pitchFamily="34" charset="-122"/>
                <a:ea typeface="微软雅黑" pitchFamily="34" charset="-122"/>
              </a:rPr>
              <a:t>生物机械工程</a:t>
            </a:r>
            <a:endParaRPr lang="en-US" altLang="zh-CN"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Biomedical Engineering  </a:t>
            </a:r>
            <a:r>
              <a:rPr lang="zh-CN" altLang="en-US" sz="1600" dirty="0">
                <a:latin typeface="微软雅黑" pitchFamily="34" charset="-122"/>
                <a:ea typeface="微软雅黑" pitchFamily="34" charset="-122"/>
              </a:rPr>
              <a:t>生物医学工程</a:t>
            </a:r>
            <a:endParaRPr lang="en-US" altLang="zh-CN"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Boilers &amp; Pressure Vessels  </a:t>
            </a:r>
            <a:r>
              <a:rPr lang="zh-CN" altLang="en-US" sz="1600" dirty="0">
                <a:latin typeface="微软雅黑" pitchFamily="34" charset="-122"/>
                <a:ea typeface="微软雅黑" pitchFamily="34" charset="-122"/>
              </a:rPr>
              <a:t>锅炉和压力容器</a:t>
            </a:r>
            <a:endParaRPr lang="en-US"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Manufacturing &amp; Processing  </a:t>
            </a:r>
            <a:r>
              <a:rPr lang="zh-CN" altLang="en-US" sz="1600" dirty="0">
                <a:latin typeface="微软雅黑" pitchFamily="34" charset="-122"/>
                <a:ea typeface="微软雅黑" pitchFamily="34" charset="-122"/>
              </a:rPr>
              <a:t>制造和加工</a:t>
            </a:r>
            <a:endParaRPr lang="en-US"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Noise Control &amp; Acoustics  </a:t>
            </a:r>
            <a:r>
              <a:rPr lang="zh-CN" altLang="en-US" sz="1600" dirty="0">
                <a:latin typeface="微软雅黑" pitchFamily="34" charset="-122"/>
                <a:ea typeface="微软雅黑" pitchFamily="34" charset="-122"/>
              </a:rPr>
              <a:t>噪声控制和声效</a:t>
            </a:r>
            <a:endParaRPr lang="en-US"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Nondestructive Evaluation  </a:t>
            </a:r>
            <a:r>
              <a:rPr lang="zh-CN" altLang="en-US" sz="1600" dirty="0">
                <a:latin typeface="微软雅黑" pitchFamily="34" charset="-122"/>
                <a:ea typeface="微软雅黑" pitchFamily="34" charset="-122"/>
              </a:rPr>
              <a:t>无损评估</a:t>
            </a:r>
            <a:endParaRPr lang="en-US" altLang="zh-CN"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Environmental Engineering  </a:t>
            </a:r>
            <a:r>
              <a:rPr lang="zh-CN" altLang="en-US" sz="1600" dirty="0">
                <a:latin typeface="微软雅黑" pitchFamily="34" charset="-122"/>
                <a:ea typeface="微软雅黑" pitchFamily="34" charset="-122"/>
              </a:rPr>
              <a:t>环境工程</a:t>
            </a:r>
            <a:endParaRPr lang="en-US" altLang="zh-CN"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Engineering Technology Management  </a:t>
            </a:r>
            <a:r>
              <a:rPr lang="zh-CN" altLang="en-US" sz="1600" dirty="0">
                <a:latin typeface="微软雅黑" pitchFamily="34" charset="-122"/>
                <a:ea typeface="微软雅黑" pitchFamily="34" charset="-122"/>
              </a:rPr>
              <a:t>工程技术管理</a:t>
            </a:r>
            <a:endParaRPr lang="en-US"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Pipeline &amp; Piping Systems  </a:t>
            </a:r>
            <a:r>
              <a:rPr lang="zh-CN" altLang="en-US" sz="1600" dirty="0">
                <a:latin typeface="微软雅黑" pitchFamily="34" charset="-122"/>
                <a:ea typeface="微软雅黑" pitchFamily="34" charset="-122"/>
              </a:rPr>
              <a:t>管线系统</a:t>
            </a:r>
            <a:endParaRPr lang="en-US" altLang="zh-CN"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Building &amp; Construction  </a:t>
            </a:r>
            <a:r>
              <a:rPr lang="zh-CN" altLang="en-US" sz="1600" dirty="0">
                <a:latin typeface="微软雅黑" pitchFamily="34" charset="-122"/>
                <a:ea typeface="微软雅黑" pitchFamily="34" charset="-122"/>
              </a:rPr>
              <a:t>建筑和施工</a:t>
            </a:r>
            <a:endParaRPr lang="en-US"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Renewable Energy  </a:t>
            </a:r>
            <a:r>
              <a:rPr lang="zh-CN" altLang="en-US" sz="1600" dirty="0">
                <a:latin typeface="微软雅黑" pitchFamily="34" charset="-122"/>
                <a:ea typeface="微软雅黑" pitchFamily="34" charset="-122"/>
              </a:rPr>
              <a:t>可再生能源</a:t>
            </a:r>
            <a:endParaRPr lang="en-US"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Robotics &amp; </a:t>
            </a:r>
            <a:r>
              <a:rPr lang="en-US" altLang="zh-CN" sz="1600" dirty="0" err="1">
                <a:latin typeface="微软雅黑" pitchFamily="34" charset="-122"/>
                <a:ea typeface="微软雅黑" pitchFamily="34" charset="-122"/>
              </a:rPr>
              <a:t>Mechatronics</a:t>
            </a:r>
            <a:r>
              <a:rPr lang="en-US" altLang="zh-CN" sz="1600" dirty="0">
                <a:latin typeface="微软雅黑" pitchFamily="34" charset="-122"/>
                <a:ea typeface="微软雅黑" pitchFamily="34" charset="-122"/>
              </a:rPr>
              <a:t>  </a:t>
            </a:r>
            <a:r>
              <a:rPr lang="zh-CN" altLang="en-US" sz="1600" dirty="0">
                <a:latin typeface="微软雅黑" pitchFamily="34" charset="-122"/>
                <a:ea typeface="微软雅黑" pitchFamily="34" charset="-122"/>
              </a:rPr>
              <a:t>机器人和机电一体化 </a:t>
            </a:r>
            <a:endParaRPr lang="en-US" altLang="zh-CN"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Computer-Aided Design (CAD)  </a:t>
            </a:r>
            <a:r>
              <a:rPr lang="zh-CN" altLang="en-US" sz="1600" dirty="0">
                <a:latin typeface="微软雅黑" pitchFamily="34" charset="-122"/>
                <a:ea typeface="微软雅黑" pitchFamily="34" charset="-122"/>
              </a:rPr>
              <a:t>计算机辅助设计</a:t>
            </a:r>
            <a:endParaRPr lang="en-US"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Conventional Power &amp; Fuels  </a:t>
            </a:r>
            <a:r>
              <a:rPr lang="zh-CN" altLang="en-US" sz="1600" dirty="0">
                <a:latin typeface="微软雅黑" pitchFamily="34" charset="-122"/>
                <a:ea typeface="微软雅黑" pitchFamily="34" charset="-122"/>
              </a:rPr>
              <a:t>传统能源与燃料</a:t>
            </a:r>
            <a:endParaRPr lang="en-US" altLang="zh-CN"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Dynamic Systems &amp; Control  </a:t>
            </a:r>
            <a:r>
              <a:rPr lang="zh-CN" altLang="en-US" sz="1600" dirty="0">
                <a:latin typeface="微软雅黑" pitchFamily="34" charset="-122"/>
                <a:ea typeface="微软雅黑" pitchFamily="34" charset="-122"/>
              </a:rPr>
              <a:t>动力系统与控制</a:t>
            </a:r>
            <a:endParaRPr lang="en-US"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Electronic &amp; Photonic Packaging  </a:t>
            </a:r>
            <a:r>
              <a:rPr lang="zh-CN" altLang="en-US" sz="1600" dirty="0">
                <a:latin typeface="微软雅黑" pitchFamily="34" charset="-122"/>
                <a:ea typeface="微软雅黑" pitchFamily="34" charset="-122"/>
              </a:rPr>
              <a:t>电子与光子封装</a:t>
            </a:r>
            <a:endParaRPr lang="en-US" altLang="zh-CN"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Internal Combustion Engines  </a:t>
            </a:r>
            <a:r>
              <a:rPr lang="zh-CN" altLang="en-US" sz="1600" dirty="0">
                <a:latin typeface="微软雅黑" pitchFamily="34" charset="-122"/>
                <a:ea typeface="微软雅黑" pitchFamily="34" charset="-122"/>
              </a:rPr>
              <a:t>内燃机</a:t>
            </a:r>
            <a:endParaRPr lang="en-US" altLang="zh-CN" sz="1600" dirty="0">
              <a:latin typeface="微软雅黑" pitchFamily="34" charset="-122"/>
              <a:ea typeface="微软雅黑" pitchFamily="34" charset="-122"/>
            </a:endParaRPr>
          </a:p>
          <a:p>
            <a:r>
              <a:rPr lang="en-US" altLang="zh-CN" sz="1600" smtClean="0">
                <a:latin typeface="微软雅黑" pitchFamily="34" charset="-122"/>
                <a:ea typeface="微软雅黑" pitchFamily="34" charset="-122"/>
              </a:rPr>
              <a:t>Ocean</a:t>
            </a:r>
            <a:r>
              <a:rPr lang="zh-CN" altLang="en-US" sz="1600" smtClean="0">
                <a:latin typeface="微软雅黑" pitchFamily="34" charset="-122"/>
                <a:ea typeface="微软雅黑" pitchFamily="34" charset="-122"/>
              </a:rPr>
              <a:t>、</a:t>
            </a:r>
            <a:r>
              <a:rPr lang="en-US" altLang="zh-CN" sz="1600" smtClean="0">
                <a:latin typeface="微软雅黑" pitchFamily="34" charset="-122"/>
                <a:ea typeface="微软雅黑" pitchFamily="34" charset="-122"/>
              </a:rPr>
              <a:t> </a:t>
            </a:r>
            <a:r>
              <a:rPr lang="en-US" altLang="zh-CN" sz="1600" dirty="0">
                <a:latin typeface="微软雅黑" pitchFamily="34" charset="-122"/>
                <a:ea typeface="微软雅黑" pitchFamily="34" charset="-122"/>
              </a:rPr>
              <a:t>Offshore &amp; Arctic </a:t>
            </a:r>
            <a:r>
              <a:rPr lang="en-US" altLang="zh-CN" sz="1600">
                <a:latin typeface="微软雅黑" pitchFamily="34" charset="-122"/>
                <a:ea typeface="微软雅黑" pitchFamily="34" charset="-122"/>
              </a:rPr>
              <a:t>Engineering  </a:t>
            </a:r>
            <a:r>
              <a:rPr lang="zh-CN" altLang="en-US" sz="1600" smtClean="0">
                <a:latin typeface="微软雅黑" pitchFamily="34" charset="-122"/>
                <a:ea typeface="微软雅黑" pitchFamily="34" charset="-122"/>
              </a:rPr>
              <a:t>海洋、海岸</a:t>
            </a:r>
            <a:r>
              <a:rPr lang="zh-CN" altLang="en-US" sz="1600" dirty="0">
                <a:latin typeface="微软雅黑" pitchFamily="34" charset="-122"/>
                <a:ea typeface="微软雅黑" pitchFamily="34" charset="-122"/>
              </a:rPr>
              <a:t>与极地工程</a:t>
            </a:r>
            <a:endParaRPr lang="en-US"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Computers &amp; Information in Engineering  </a:t>
            </a:r>
            <a:r>
              <a:rPr lang="zh-CN" altLang="en-US" sz="1600" dirty="0">
                <a:latin typeface="微软雅黑" pitchFamily="34" charset="-122"/>
                <a:ea typeface="微软雅黑" pitchFamily="34" charset="-122"/>
              </a:rPr>
              <a:t>计算机与信息的工程应用</a:t>
            </a:r>
            <a:endParaRPr lang="en-US" sz="1600" dirty="0">
              <a:latin typeface="微软雅黑" pitchFamily="34" charset="-122"/>
              <a:ea typeface="微软雅黑" pitchFamily="34" charset="-122"/>
            </a:endParaRPr>
          </a:p>
          <a:p>
            <a:endParaRPr lang="en-US" sz="1600" dirty="0">
              <a:latin typeface="微软雅黑" pitchFamily="34" charset="-122"/>
              <a:ea typeface="微软雅黑" pitchFamily="34" charset="-122"/>
            </a:endParaRPr>
          </a:p>
          <a:p>
            <a:endParaRPr lang="zh-CN" altLang="en-US" dirty="0">
              <a:latin typeface="微软雅黑" pitchFamily="34" charset="-122"/>
              <a:ea typeface="微软雅黑" pitchFamily="34" charset="-122"/>
            </a:endParaRPr>
          </a:p>
        </p:txBody>
      </p:sp>
      <p:sp>
        <p:nvSpPr>
          <p:cNvPr id="39940" name="Title 1"/>
          <p:cNvSpPr txBox="1">
            <a:spLocks/>
          </p:cNvSpPr>
          <p:nvPr/>
        </p:nvSpPr>
        <p:spPr bwMode="auto">
          <a:xfrm>
            <a:off x="234950" y="1073125"/>
            <a:ext cx="7908925" cy="965200"/>
          </a:xfrm>
          <a:prstGeom prst="rect">
            <a:avLst/>
          </a:prstGeom>
          <a:noFill/>
          <a:ln w="9525">
            <a:noFill/>
            <a:miter lim="800000"/>
            <a:headEnd/>
            <a:tailEnd/>
          </a:ln>
        </p:spPr>
        <p:txBody>
          <a:bodyPr anchor="ctr"/>
          <a:lstStyle/>
          <a:p>
            <a:r>
              <a:rPr lang="en-US" altLang="zh-CN" sz="3600" b="1" dirty="0">
                <a:latin typeface="微软雅黑" pitchFamily="34" charset="-122"/>
                <a:ea typeface="微软雅黑" pitchFamily="34" charset="-122"/>
              </a:rPr>
              <a:t>33</a:t>
            </a:r>
            <a:r>
              <a:rPr lang="zh-CN" altLang="en-US" sz="3600" b="1" dirty="0">
                <a:latin typeface="微软雅黑" pitchFamily="34" charset="-122"/>
                <a:ea typeface="微软雅黑" pitchFamily="34" charset="-122"/>
              </a:rPr>
              <a:t>个主题</a:t>
            </a:r>
            <a:endParaRPr lang="en-US" altLang="zh-CN" sz="3600" b="1" dirty="0">
              <a:latin typeface="微软雅黑" pitchFamily="34" charset="-122"/>
              <a:ea typeface="微软雅黑" pitchFamily="34"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285720" y="2571744"/>
            <a:ext cx="8572560" cy="1113856"/>
          </a:xfrm>
          <a:prstGeom prst="rect">
            <a:avLst/>
          </a:prstGeom>
          <a:noFill/>
          <a:ln w="9525">
            <a:solidFill>
              <a:schemeClr val="bg1">
                <a:lumMod val="75000"/>
              </a:schemeClr>
            </a:solidFill>
            <a:miter lim="800000"/>
            <a:headEnd/>
            <a:tailEnd/>
          </a:ln>
          <a:effectLst>
            <a:outerShdw blurRad="50800" dist="38100" dir="5400000" algn="t" rotWithShape="0">
              <a:prstClr val="black">
                <a:alpha val="40000"/>
              </a:prstClr>
            </a:outerShdw>
          </a:effectLst>
        </p:spPr>
      </p:pic>
      <p:sp>
        <p:nvSpPr>
          <p:cNvPr id="40963" name="Title 1"/>
          <p:cNvSpPr txBox="1">
            <a:spLocks/>
          </p:cNvSpPr>
          <p:nvPr/>
        </p:nvSpPr>
        <p:spPr bwMode="auto">
          <a:xfrm>
            <a:off x="539552" y="1287587"/>
            <a:ext cx="7908925" cy="965200"/>
          </a:xfrm>
          <a:prstGeom prst="rect">
            <a:avLst/>
          </a:prstGeom>
          <a:noFill/>
          <a:ln w="9525">
            <a:noFill/>
            <a:miter lim="800000"/>
            <a:headEnd/>
            <a:tailEnd/>
          </a:ln>
        </p:spPr>
        <p:txBody>
          <a:bodyPr anchor="ctr"/>
          <a:lstStyle/>
          <a:p>
            <a:r>
              <a:rPr lang="en-US" altLang="zh-CN" sz="3600" b="1" dirty="0">
                <a:latin typeface="微软雅黑" pitchFamily="34" charset="-122"/>
                <a:ea typeface="微软雅黑" pitchFamily="34" charset="-122"/>
              </a:rPr>
              <a:t>B. </a:t>
            </a:r>
            <a:r>
              <a:rPr lang="zh-CN" altLang="en-US" sz="3600" b="1" dirty="0">
                <a:latin typeface="微软雅黑" pitchFamily="34" charset="-122"/>
                <a:ea typeface="微软雅黑" pitchFamily="34" charset="-122"/>
              </a:rPr>
              <a:t>检索</a:t>
            </a:r>
            <a:endParaRPr lang="en-US" altLang="zh-CN" sz="3600" b="1" dirty="0">
              <a:latin typeface="微软雅黑" pitchFamily="34" charset="-122"/>
              <a:ea typeface="微软雅黑" pitchFamily="34" charset="-122"/>
            </a:endParaRPr>
          </a:p>
        </p:txBody>
      </p:sp>
      <p:sp>
        <p:nvSpPr>
          <p:cNvPr id="5" name="圆角矩形标注 4"/>
          <p:cNvSpPr>
            <a:spLocks noChangeArrowheads="1"/>
          </p:cNvSpPr>
          <p:nvPr/>
        </p:nvSpPr>
        <p:spPr bwMode="auto">
          <a:xfrm>
            <a:off x="4500562" y="4500570"/>
            <a:ext cx="3246438" cy="1945927"/>
          </a:xfrm>
          <a:prstGeom prst="wedgeRoundRectCallout">
            <a:avLst>
              <a:gd name="adj1" fmla="val 8770"/>
              <a:gd name="adj2" fmla="val -8885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a:latin typeface="Calibri" pitchFamily="34" charset="0"/>
              </a:rPr>
              <a:t>输入</a:t>
            </a:r>
            <a:r>
              <a:rPr lang="zh-CN" altLang="en-US" smtClean="0">
                <a:latin typeface="Calibri" pitchFamily="34" charset="0"/>
              </a:rPr>
              <a:t>关键词、在</a:t>
            </a:r>
            <a:r>
              <a:rPr lang="en-US" altLang="zh-CN" dirty="0">
                <a:latin typeface="Calibri" pitchFamily="34" charset="0"/>
              </a:rPr>
              <a:t>ASME</a:t>
            </a:r>
            <a:r>
              <a:rPr lang="zh-CN" altLang="en-US" dirty="0">
                <a:latin typeface="Calibri" pitchFamily="34" charset="0"/>
              </a:rPr>
              <a:t>全站范围内检索</a:t>
            </a:r>
            <a:endParaRPr lang="en-US" altLang="zh-CN" dirty="0">
              <a:latin typeface="Calibri" pitchFamily="34" charset="0"/>
            </a:endParaRPr>
          </a:p>
          <a:p>
            <a:endParaRPr lang="en-US" altLang="zh-CN" dirty="0">
              <a:latin typeface="Calibri" pitchFamily="34" charset="0"/>
            </a:endParaRPr>
          </a:p>
          <a:p>
            <a:r>
              <a:rPr lang="en-US" altLang="zh-CN" dirty="0">
                <a:solidFill>
                  <a:srgbClr val="00B0F0"/>
                </a:solidFill>
                <a:latin typeface="Calibri" pitchFamily="34" charset="0"/>
              </a:rPr>
              <a:t>※</a:t>
            </a:r>
            <a:r>
              <a:rPr lang="en-US" altLang="zh-CN" dirty="0">
                <a:latin typeface="Calibri" pitchFamily="34" charset="0"/>
              </a:rPr>
              <a:t> </a:t>
            </a:r>
            <a:r>
              <a:rPr lang="zh-CN" altLang="en-US" dirty="0">
                <a:latin typeface="Calibri" pitchFamily="34" charset="0"/>
              </a:rPr>
              <a:t>支持</a:t>
            </a:r>
            <a:r>
              <a:rPr lang="zh-CN" altLang="en-US">
                <a:latin typeface="Calibri" pitchFamily="34" charset="0"/>
              </a:rPr>
              <a:t>词根</a:t>
            </a:r>
            <a:r>
              <a:rPr lang="zh-CN" altLang="en-US" smtClean="0">
                <a:latin typeface="Calibri" pitchFamily="34" charset="0"/>
              </a:rPr>
              <a:t>检索、检索</a:t>
            </a:r>
            <a:r>
              <a:rPr lang="zh-CN" altLang="en-US">
                <a:latin typeface="Calibri" pitchFamily="34" charset="0"/>
              </a:rPr>
              <a:t>词</a:t>
            </a:r>
            <a:r>
              <a:rPr lang="zh-CN" altLang="en-US" smtClean="0">
                <a:latin typeface="Calibri" pitchFamily="34" charset="0"/>
              </a:rPr>
              <a:t>联想、所在</a:t>
            </a:r>
            <a:r>
              <a:rPr lang="zh-CN" altLang="en-US" dirty="0">
                <a:latin typeface="Calibri" pitchFamily="34" charset="0"/>
              </a:rPr>
              <a:t>页面出版物范围</a:t>
            </a:r>
            <a:r>
              <a:rPr lang="zh-CN" altLang="en-US">
                <a:latin typeface="Calibri" pitchFamily="34" charset="0"/>
              </a:rPr>
              <a:t>内</a:t>
            </a:r>
            <a:r>
              <a:rPr lang="zh-CN" altLang="en-US" smtClean="0">
                <a:latin typeface="Calibri" pitchFamily="34" charset="0"/>
              </a:rPr>
              <a:t>检索、检索</a:t>
            </a:r>
            <a:r>
              <a:rPr lang="zh-CN" altLang="en-US" dirty="0">
                <a:latin typeface="Calibri" pitchFamily="34" charset="0"/>
              </a:rPr>
              <a:t>词的逻辑关系</a:t>
            </a:r>
            <a:endParaRPr lang="en-US" altLang="zh-CN" dirty="0">
              <a:latin typeface="Calibri" pitchFamily="34" charset="0"/>
            </a:endParaRPr>
          </a:p>
        </p:txBody>
      </p:sp>
      <p:sp>
        <p:nvSpPr>
          <p:cNvPr id="7" name="Rectangle 7"/>
          <p:cNvSpPr>
            <a:spLocks noChangeArrowheads="1"/>
          </p:cNvSpPr>
          <p:nvPr/>
        </p:nvSpPr>
        <p:spPr bwMode="auto">
          <a:xfrm>
            <a:off x="5929322" y="3286124"/>
            <a:ext cx="2357454" cy="428628"/>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214282" y="1428736"/>
            <a:ext cx="8572528" cy="4779834"/>
          </a:xfrm>
          <a:prstGeom prst="rect">
            <a:avLst/>
          </a:prstGeom>
          <a:noFill/>
          <a:ln w="9525">
            <a:solidFill>
              <a:schemeClr val="bg1">
                <a:lumMod val="75000"/>
              </a:schemeClr>
            </a:solidFill>
            <a:miter lim="800000"/>
            <a:headEnd/>
            <a:tailEnd/>
          </a:ln>
          <a:effectLst/>
        </p:spPr>
      </p:pic>
      <p:sp>
        <p:nvSpPr>
          <p:cNvPr id="5" name="圆角矩形标注 4"/>
          <p:cNvSpPr>
            <a:spLocks noChangeArrowheads="1"/>
          </p:cNvSpPr>
          <p:nvPr/>
        </p:nvSpPr>
        <p:spPr bwMode="auto">
          <a:xfrm>
            <a:off x="2928926" y="4214818"/>
            <a:ext cx="2428881" cy="1714512"/>
          </a:xfrm>
          <a:prstGeom prst="wedgeRoundRectCallout">
            <a:avLst>
              <a:gd name="adj1" fmla="val -82087"/>
              <a:gd name="adj2" fmla="val -46414"/>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检索结果可按文章格式和主题筛选</a:t>
            </a:r>
            <a:endParaRPr lang="en-US" altLang="zh-CN" dirty="0">
              <a:latin typeface="Calibri" pitchFamily="34" charset="0"/>
            </a:endParaRPr>
          </a:p>
          <a:p>
            <a:r>
              <a:rPr lang="zh-CN" altLang="en-US" dirty="0">
                <a:latin typeface="Calibri" pitchFamily="34" charset="0"/>
              </a:rPr>
              <a:t>如果</a:t>
            </a:r>
            <a:r>
              <a:rPr lang="zh-CN" altLang="en-US">
                <a:latin typeface="Calibri" pitchFamily="34" charset="0"/>
              </a:rPr>
              <a:t>是</a:t>
            </a:r>
            <a:r>
              <a:rPr lang="zh-CN" altLang="en-US" smtClean="0">
                <a:latin typeface="Calibri" pitchFamily="34" charset="0"/>
              </a:rPr>
              <a:t>期刊、可</a:t>
            </a:r>
            <a:r>
              <a:rPr lang="zh-CN" altLang="en-US" dirty="0">
                <a:latin typeface="Calibri" pitchFamily="34" charset="0"/>
              </a:rPr>
              <a:t>按</a:t>
            </a:r>
            <a:r>
              <a:rPr lang="zh-CN" altLang="en-US">
                <a:latin typeface="Calibri" pitchFamily="34" charset="0"/>
              </a:rPr>
              <a:t>期刊</a:t>
            </a:r>
            <a:r>
              <a:rPr lang="zh-CN" altLang="en-US" smtClean="0">
                <a:latin typeface="Calibri" pitchFamily="34" charset="0"/>
              </a:rPr>
              <a:t>名称、年份、卷</a:t>
            </a:r>
            <a:r>
              <a:rPr lang="zh-CN" altLang="en-US" dirty="0">
                <a:latin typeface="Calibri" pitchFamily="34" charset="0"/>
              </a:rPr>
              <a:t>期或页码筛选</a:t>
            </a:r>
            <a:endParaRPr lang="en-US" altLang="zh-CN" dirty="0">
              <a:latin typeface="Calibri" pitchFamily="34" charset="0"/>
            </a:endParaRPr>
          </a:p>
        </p:txBody>
      </p:sp>
      <p:sp>
        <p:nvSpPr>
          <p:cNvPr id="7" name="Rectangle 7"/>
          <p:cNvSpPr>
            <a:spLocks noChangeArrowheads="1"/>
          </p:cNvSpPr>
          <p:nvPr/>
        </p:nvSpPr>
        <p:spPr bwMode="auto">
          <a:xfrm>
            <a:off x="285720" y="2928934"/>
            <a:ext cx="1714512" cy="3143272"/>
          </a:xfrm>
          <a:prstGeom prst="rect">
            <a:avLst/>
          </a:prstGeom>
          <a:noFill/>
          <a:ln w="28575">
            <a:solidFill>
              <a:srgbClr val="FF0000"/>
            </a:solidFill>
            <a:prstDash val="sysDot"/>
            <a:miter lim="800000"/>
            <a:headEnd/>
            <a:tailEnd/>
          </a:ln>
        </p:spPr>
        <p:txBody>
          <a:bodyPr wrap="none" anchor="ctr"/>
          <a:lstStyle/>
          <a:p>
            <a:endParaRPr lang="zh-CN" altLang="en-US">
              <a:latin typeface="Calibri" pitchFamily="34" charset="0"/>
            </a:endParaRPr>
          </a:p>
        </p:txBody>
      </p:sp>
      <p:sp>
        <p:nvSpPr>
          <p:cNvPr id="9" name="圆角矩形标注 8"/>
          <p:cNvSpPr>
            <a:spLocks noChangeArrowheads="1"/>
          </p:cNvSpPr>
          <p:nvPr/>
        </p:nvSpPr>
        <p:spPr bwMode="auto">
          <a:xfrm>
            <a:off x="6715141" y="1214422"/>
            <a:ext cx="1928825" cy="857250"/>
          </a:xfrm>
          <a:prstGeom prst="wedgeRoundRectCallout">
            <a:avLst>
              <a:gd name="adj1" fmla="val 12890"/>
              <a:gd name="adj2" fmla="val 105276"/>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检索结果按相关度或日期排列</a:t>
            </a:r>
            <a:endParaRPr lang="en-US" altLang="zh-CN" dirty="0">
              <a:latin typeface="Calibri" pitchFamily="34" charset="0"/>
            </a:endParaRPr>
          </a:p>
        </p:txBody>
      </p:sp>
      <p:sp>
        <p:nvSpPr>
          <p:cNvPr id="10" name="圆角矩形标注 9"/>
          <p:cNvSpPr>
            <a:spLocks noChangeArrowheads="1"/>
          </p:cNvSpPr>
          <p:nvPr/>
        </p:nvSpPr>
        <p:spPr bwMode="auto">
          <a:xfrm>
            <a:off x="1785918" y="857232"/>
            <a:ext cx="3357586" cy="571499"/>
          </a:xfrm>
          <a:prstGeom prst="wedgeRoundRectCallout">
            <a:avLst>
              <a:gd name="adj1" fmla="val -48520"/>
              <a:gd name="adj2" fmla="val 131764"/>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mtClean="0">
                <a:latin typeface="Calibri" pitchFamily="34" charset="0"/>
              </a:rPr>
              <a:t>例如、检索</a:t>
            </a:r>
            <a:r>
              <a:rPr lang="en-US" altLang="zh-CN" dirty="0">
                <a:latin typeface="Calibri" pitchFamily="34" charset="0"/>
              </a:rPr>
              <a:t>material simulation</a:t>
            </a:r>
            <a:r>
              <a:rPr lang="zh-CN" altLang="en-US" dirty="0">
                <a:latin typeface="Calibri" pitchFamily="34" charset="0"/>
              </a:rPr>
              <a:t>*</a:t>
            </a:r>
            <a:endParaRPr lang="en-US" altLang="zh-CN"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3"/>
          <a:srcRect/>
          <a:stretch>
            <a:fillRect/>
          </a:stretch>
        </p:blipFill>
        <p:spPr bwMode="auto">
          <a:xfrm>
            <a:off x="7000892" y="1500174"/>
            <a:ext cx="1914525" cy="4448175"/>
          </a:xfrm>
          <a:prstGeom prst="rect">
            <a:avLst/>
          </a:prstGeom>
          <a:noFill/>
          <a:ln w="9525">
            <a:solidFill>
              <a:schemeClr val="bg1">
                <a:lumMod val="65000"/>
              </a:schemeClr>
            </a:solidFill>
            <a:miter lim="800000"/>
            <a:headEnd/>
            <a:tailEnd/>
          </a:ln>
          <a:effectLst/>
        </p:spPr>
      </p:pic>
      <p:pic>
        <p:nvPicPr>
          <p:cNvPr id="5122" name="Picture 2"/>
          <p:cNvPicPr>
            <a:picLocks noChangeAspect="1" noChangeArrowheads="1"/>
          </p:cNvPicPr>
          <p:nvPr/>
        </p:nvPicPr>
        <p:blipFill>
          <a:blip r:embed="rId4"/>
          <a:srcRect/>
          <a:stretch>
            <a:fillRect/>
          </a:stretch>
        </p:blipFill>
        <p:spPr bwMode="auto">
          <a:xfrm>
            <a:off x="214282" y="1214422"/>
            <a:ext cx="1895475" cy="5010150"/>
          </a:xfrm>
          <a:prstGeom prst="rect">
            <a:avLst/>
          </a:prstGeom>
          <a:noFill/>
          <a:ln w="9525">
            <a:solidFill>
              <a:schemeClr val="bg1">
                <a:lumMod val="65000"/>
              </a:schemeClr>
            </a:solidFill>
            <a:miter lim="800000"/>
            <a:headEnd/>
            <a:tailEnd/>
          </a:ln>
          <a:effectLst/>
        </p:spPr>
      </p:pic>
      <p:pic>
        <p:nvPicPr>
          <p:cNvPr id="5123" name="Picture 3"/>
          <p:cNvPicPr>
            <a:picLocks noChangeAspect="1" noChangeArrowheads="1"/>
          </p:cNvPicPr>
          <p:nvPr/>
        </p:nvPicPr>
        <p:blipFill>
          <a:blip r:embed="rId5"/>
          <a:srcRect/>
          <a:stretch>
            <a:fillRect/>
          </a:stretch>
        </p:blipFill>
        <p:spPr bwMode="auto">
          <a:xfrm>
            <a:off x="2500298" y="1214422"/>
            <a:ext cx="1914525" cy="5010150"/>
          </a:xfrm>
          <a:prstGeom prst="rect">
            <a:avLst/>
          </a:prstGeom>
          <a:noFill/>
          <a:ln w="9525">
            <a:solidFill>
              <a:schemeClr val="bg1">
                <a:lumMod val="65000"/>
              </a:schemeClr>
            </a:solidFill>
            <a:miter lim="800000"/>
            <a:headEnd/>
            <a:tailEnd/>
          </a:ln>
          <a:effectLst/>
        </p:spPr>
      </p:pic>
      <p:pic>
        <p:nvPicPr>
          <p:cNvPr id="5124" name="Picture 4"/>
          <p:cNvPicPr>
            <a:picLocks noChangeAspect="1" noChangeArrowheads="1"/>
          </p:cNvPicPr>
          <p:nvPr/>
        </p:nvPicPr>
        <p:blipFill>
          <a:blip r:embed="rId6"/>
          <a:srcRect/>
          <a:stretch>
            <a:fillRect/>
          </a:stretch>
        </p:blipFill>
        <p:spPr bwMode="auto">
          <a:xfrm>
            <a:off x="4857752" y="1214423"/>
            <a:ext cx="1866900" cy="5000660"/>
          </a:xfrm>
          <a:prstGeom prst="rect">
            <a:avLst/>
          </a:prstGeom>
          <a:noFill/>
          <a:ln w="9525">
            <a:solidFill>
              <a:schemeClr val="bg1">
                <a:lumMod val="65000"/>
              </a:schemeClr>
            </a:solidFill>
            <a:miter lim="800000"/>
            <a:headEnd/>
            <a:tailEnd/>
          </a:ln>
          <a:effectLst/>
        </p:spPr>
      </p:pic>
      <p:sp>
        <p:nvSpPr>
          <p:cNvPr id="5" name="圆角矩形标注 4"/>
          <p:cNvSpPr>
            <a:spLocks noChangeArrowheads="1"/>
          </p:cNvSpPr>
          <p:nvPr/>
        </p:nvSpPr>
        <p:spPr bwMode="auto">
          <a:xfrm>
            <a:off x="1428728" y="4786322"/>
            <a:ext cx="3429009" cy="1428761"/>
          </a:xfrm>
          <a:prstGeom prst="wedgeRoundRectCallout">
            <a:avLst>
              <a:gd name="adj1" fmla="val 61466"/>
              <a:gd name="adj2" fmla="val -110796"/>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检索结果也可</a:t>
            </a:r>
            <a:r>
              <a:rPr lang="zh-CN" altLang="en-US">
                <a:latin typeface="Calibri" pitchFamily="34" charset="0"/>
              </a:rPr>
              <a:t>按</a:t>
            </a:r>
            <a:r>
              <a:rPr lang="zh-CN" altLang="en-US" smtClean="0">
                <a:latin typeface="Calibri" pitchFamily="34" charset="0"/>
              </a:rPr>
              <a:t>期刊、会议录、电</a:t>
            </a:r>
            <a:r>
              <a:rPr lang="zh-CN" altLang="en-US">
                <a:latin typeface="Calibri" pitchFamily="34" charset="0"/>
              </a:rPr>
              <a:t>子书</a:t>
            </a:r>
            <a:r>
              <a:rPr lang="zh-CN" altLang="en-US" smtClean="0">
                <a:latin typeface="Calibri" pitchFamily="34" charset="0"/>
              </a:rPr>
              <a:t>系列、文章类型、补充材料、学科领域、话题、文章</a:t>
            </a:r>
            <a:r>
              <a:rPr lang="zh-CN" altLang="en-US" dirty="0">
                <a:latin typeface="Calibri" pitchFamily="34" charset="0"/>
              </a:rPr>
              <a:t>发表日期和文章访问类型筛选</a:t>
            </a:r>
            <a:endParaRPr lang="en-US" altLang="zh-CN" dirty="0">
              <a:latin typeface="Calibri" pitchFamily="34" charset="0"/>
            </a:endParaRPr>
          </a:p>
        </p:txBody>
      </p:sp>
      <p:sp>
        <p:nvSpPr>
          <p:cNvPr id="6" name="Rectangle 7"/>
          <p:cNvSpPr>
            <a:spLocks noChangeArrowheads="1"/>
          </p:cNvSpPr>
          <p:nvPr/>
        </p:nvSpPr>
        <p:spPr bwMode="auto">
          <a:xfrm>
            <a:off x="7072330" y="1571612"/>
            <a:ext cx="1785950" cy="2143140"/>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7" name="Rectangle 7"/>
          <p:cNvSpPr>
            <a:spLocks noChangeArrowheads="1"/>
          </p:cNvSpPr>
          <p:nvPr/>
        </p:nvSpPr>
        <p:spPr bwMode="auto">
          <a:xfrm>
            <a:off x="7072330" y="4143380"/>
            <a:ext cx="1785950" cy="1714512"/>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10" name="右箭头 9"/>
          <p:cNvSpPr/>
          <p:nvPr/>
        </p:nvSpPr>
        <p:spPr>
          <a:xfrm>
            <a:off x="1857356" y="3286124"/>
            <a:ext cx="571504" cy="3571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3" name="右箭头 12"/>
          <p:cNvSpPr/>
          <p:nvPr/>
        </p:nvSpPr>
        <p:spPr>
          <a:xfrm>
            <a:off x="4143372" y="3286124"/>
            <a:ext cx="571504" cy="3571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16" name="右箭头 15"/>
          <p:cNvSpPr/>
          <p:nvPr/>
        </p:nvSpPr>
        <p:spPr>
          <a:xfrm>
            <a:off x="6357950" y="3286124"/>
            <a:ext cx="571504" cy="35719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srcRect/>
          <a:stretch>
            <a:fillRect/>
          </a:stretch>
        </p:blipFill>
        <p:spPr bwMode="auto">
          <a:xfrm>
            <a:off x="428596" y="1928802"/>
            <a:ext cx="7467600" cy="4629150"/>
          </a:xfrm>
          <a:prstGeom prst="rect">
            <a:avLst/>
          </a:prstGeom>
          <a:noFill/>
          <a:ln w="9525">
            <a:solidFill>
              <a:schemeClr val="bg1">
                <a:lumMod val="65000"/>
              </a:schemeClr>
            </a:solidFill>
            <a:miter lim="800000"/>
            <a:headEnd/>
            <a:tailEnd/>
          </a:ln>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a:blip r:embed="rId4"/>
          <a:srcRect/>
          <a:stretch>
            <a:fillRect/>
          </a:stretch>
        </p:blipFill>
        <p:spPr bwMode="auto">
          <a:xfrm>
            <a:off x="3786182" y="1105328"/>
            <a:ext cx="5152465" cy="609159"/>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43011" name="Title 1"/>
          <p:cNvSpPr txBox="1">
            <a:spLocks/>
          </p:cNvSpPr>
          <p:nvPr/>
        </p:nvSpPr>
        <p:spPr bwMode="auto">
          <a:xfrm>
            <a:off x="642938" y="928671"/>
            <a:ext cx="8501062" cy="1071570"/>
          </a:xfrm>
          <a:prstGeom prst="rect">
            <a:avLst/>
          </a:prstGeom>
          <a:noFill/>
          <a:ln w="9525">
            <a:noFill/>
            <a:miter lim="800000"/>
            <a:headEnd/>
            <a:tailEnd/>
          </a:ln>
        </p:spPr>
        <p:txBody>
          <a:bodyPr anchor="ctr"/>
          <a:lstStyle/>
          <a:p>
            <a:r>
              <a:rPr lang="en-US" altLang="zh-CN" sz="3600" b="1" dirty="0">
                <a:latin typeface="微软雅黑" pitchFamily="34" charset="-122"/>
                <a:ea typeface="微软雅黑" pitchFamily="34" charset="-122"/>
              </a:rPr>
              <a:t>C. </a:t>
            </a:r>
            <a:r>
              <a:rPr lang="zh-CN" altLang="en-US" sz="3600" b="1" dirty="0">
                <a:latin typeface="微软雅黑" pitchFamily="34" charset="-122"/>
                <a:ea typeface="微软雅黑" pitchFamily="34" charset="-122"/>
              </a:rPr>
              <a:t>高级检索</a:t>
            </a:r>
            <a:endParaRPr lang="en-US" altLang="zh-CN" sz="3600" b="1" dirty="0">
              <a:latin typeface="微软雅黑" pitchFamily="34" charset="-122"/>
              <a:ea typeface="微软雅黑" pitchFamily="34" charset="-122"/>
            </a:endParaRPr>
          </a:p>
        </p:txBody>
      </p:sp>
      <p:sp>
        <p:nvSpPr>
          <p:cNvPr id="43015" name="Rectangle 7"/>
          <p:cNvSpPr>
            <a:spLocks noChangeArrowheads="1"/>
          </p:cNvSpPr>
          <p:nvPr/>
        </p:nvSpPr>
        <p:spPr bwMode="auto">
          <a:xfrm>
            <a:off x="7643834" y="1142984"/>
            <a:ext cx="1000132" cy="571504"/>
          </a:xfrm>
          <a:prstGeom prst="rect">
            <a:avLst/>
          </a:prstGeom>
          <a:noFill/>
          <a:ln w="28575">
            <a:solidFill>
              <a:srgbClr val="FF0000"/>
            </a:solidFill>
            <a:prstDash val="sysDot"/>
            <a:miter lim="800000"/>
            <a:headEnd/>
            <a:tailEnd/>
          </a:ln>
        </p:spPr>
        <p:txBody>
          <a:bodyPr wrap="none" anchor="ctr"/>
          <a:lstStyle/>
          <a:p>
            <a:endParaRPr lang="zh-CN" altLang="en-US">
              <a:latin typeface="Calibri" pitchFamily="34" charset="0"/>
            </a:endParaRPr>
          </a:p>
        </p:txBody>
      </p:sp>
      <p:sp>
        <p:nvSpPr>
          <p:cNvPr id="9" name="圆角矩形标注 8"/>
          <p:cNvSpPr>
            <a:spLocks noChangeArrowheads="1"/>
          </p:cNvSpPr>
          <p:nvPr/>
        </p:nvSpPr>
        <p:spPr bwMode="auto">
          <a:xfrm>
            <a:off x="3214678" y="4143380"/>
            <a:ext cx="2714625" cy="1472895"/>
          </a:xfrm>
          <a:prstGeom prst="wedgeRoundRectCallout">
            <a:avLst>
              <a:gd name="adj1" fmla="val -114837"/>
              <a:gd name="adj2" fmla="val -80344"/>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dirty="0">
                <a:latin typeface="Calibri" pitchFamily="34" charset="0"/>
              </a:rPr>
              <a:t>下拉</a:t>
            </a:r>
            <a:r>
              <a:rPr lang="en-US" altLang="zh-CN" dirty="0" smtClean="0">
                <a:latin typeface="Calibri" pitchFamily="34" charset="0"/>
              </a:rPr>
              <a:t>Filter</a:t>
            </a:r>
            <a:r>
              <a:rPr lang="zh-CN" altLang="en-US" dirty="0" smtClean="0">
                <a:latin typeface="Calibri" pitchFamily="34" charset="0"/>
              </a:rPr>
              <a:t>、检索标题、作者、全文、摘要、关键词、</a:t>
            </a:r>
            <a:r>
              <a:rPr lang="en-US" altLang="zh-CN" dirty="0" smtClean="0">
                <a:latin typeface="Calibri" pitchFamily="34" charset="0"/>
              </a:rPr>
              <a:t>DOI</a:t>
            </a:r>
            <a:r>
              <a:rPr lang="zh-CN" altLang="en-US" dirty="0" smtClean="0">
                <a:latin typeface="Calibri" pitchFamily="34" charset="0"/>
              </a:rPr>
              <a:t>号、</a:t>
            </a:r>
            <a:r>
              <a:rPr lang="en-US" altLang="zh-CN" dirty="0" smtClean="0">
                <a:latin typeface="Calibri" pitchFamily="34" charset="0"/>
              </a:rPr>
              <a:t>ISBN-10</a:t>
            </a:r>
            <a:r>
              <a:rPr lang="zh-CN" altLang="en-US" dirty="0" smtClean="0">
                <a:latin typeface="Calibri" pitchFamily="34" charset="0"/>
              </a:rPr>
              <a:t>、</a:t>
            </a:r>
            <a:r>
              <a:rPr lang="en-US" altLang="zh-CN" dirty="0" smtClean="0">
                <a:latin typeface="Calibri" pitchFamily="34" charset="0"/>
              </a:rPr>
              <a:t>ISSN</a:t>
            </a:r>
            <a:r>
              <a:rPr lang="zh-CN" altLang="en-US" dirty="0" smtClean="0">
                <a:latin typeface="Calibri" pitchFamily="34" charset="0"/>
              </a:rPr>
              <a:t>号、卷期、文献</a:t>
            </a:r>
            <a:r>
              <a:rPr lang="zh-CN" altLang="en-US" dirty="0">
                <a:latin typeface="Calibri" pitchFamily="34" charset="0"/>
              </a:rPr>
              <a:t>或论文编号</a:t>
            </a:r>
            <a:endParaRPr lang="en-US" altLang="zh-CN" dirty="0">
              <a:latin typeface="Calibri" pitchFamily="34" charset="0"/>
            </a:endParaRPr>
          </a:p>
        </p:txBody>
      </p:sp>
      <p:sp>
        <p:nvSpPr>
          <p:cNvPr id="15" name="Rectangle 7"/>
          <p:cNvSpPr>
            <a:spLocks noChangeArrowheads="1"/>
          </p:cNvSpPr>
          <p:nvPr/>
        </p:nvSpPr>
        <p:spPr bwMode="auto">
          <a:xfrm>
            <a:off x="428596" y="2643182"/>
            <a:ext cx="928694" cy="3286147"/>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7544" y="1086706"/>
            <a:ext cx="7385446" cy="1492771"/>
          </a:xfrm>
          <a:prstGeom prst="rect">
            <a:avLst/>
          </a:prstGeom>
        </p:spPr>
        <p:txBody>
          <a:bodyPr anchor="ctr"/>
          <a:lstStyle/>
          <a:p>
            <a:pPr indent="-742950" fontAlgn="auto">
              <a:spcAft>
                <a:spcPts val="0"/>
              </a:spcAft>
              <a:defRPr/>
            </a:pPr>
            <a:r>
              <a:rPr lang="en-US" altLang="zh-CN" sz="3600" b="1" dirty="0" smtClean="0">
                <a:latin typeface="微软雅黑" pitchFamily="34" charset="-122"/>
                <a:ea typeface="微软雅黑" pitchFamily="34" charset="-122"/>
              </a:rPr>
              <a:t>D. </a:t>
            </a:r>
            <a:r>
              <a:rPr lang="zh-CN" altLang="en-US" sz="3600" b="1" dirty="0" smtClean="0">
                <a:latin typeface="微软雅黑" pitchFamily="34" charset="-122"/>
                <a:ea typeface="微软雅黑" pitchFamily="34" charset="-122"/>
              </a:rPr>
              <a:t>个性化功能</a:t>
            </a:r>
            <a:endParaRPr lang="en-US" altLang="zh-CN" sz="3600" b="1" dirty="0">
              <a:latin typeface="微软雅黑" pitchFamily="34" charset="-122"/>
              <a:ea typeface="微软雅黑" pitchFamily="34" charset="-122"/>
            </a:endParaRPr>
          </a:p>
          <a:p>
            <a:pPr indent="-742950" algn="ctr" fontAlgn="auto">
              <a:spcAft>
                <a:spcPts val="0"/>
              </a:spcAft>
              <a:defRPr/>
            </a:pPr>
            <a:r>
              <a:rPr lang="en-US" altLang="zh-CN" sz="2400" b="1" dirty="0" smtClean="0">
                <a:latin typeface="等线" panose="02010600030101010101" pitchFamily="2" charset="-122"/>
                <a:ea typeface="等线" panose="02010600030101010101" pitchFamily="2" charset="-122"/>
              </a:rPr>
              <a:t>Save </a:t>
            </a:r>
            <a:r>
              <a:rPr lang="en-US" altLang="zh-CN" sz="2400" b="1" dirty="0">
                <a:latin typeface="等线" panose="02010600030101010101" pitchFamily="2" charset="-122"/>
                <a:ea typeface="等线" panose="02010600030101010101" pitchFamily="2" charset="-122"/>
              </a:rPr>
              <a:t>search</a:t>
            </a:r>
            <a:r>
              <a:rPr lang="zh-CN" altLang="en-US" sz="2400" b="1" dirty="0">
                <a:latin typeface="等线" panose="02010600030101010101" pitchFamily="2" charset="-122"/>
                <a:ea typeface="等线" panose="02010600030101010101" pitchFamily="2" charset="-122"/>
              </a:rPr>
              <a:t>保存检索式、</a:t>
            </a:r>
            <a:r>
              <a:rPr lang="en-US" altLang="zh-CN" sz="2400" b="1" dirty="0">
                <a:latin typeface="等线" panose="02010600030101010101" pitchFamily="2" charset="-122"/>
                <a:ea typeface="等线" panose="02010600030101010101" pitchFamily="2" charset="-122"/>
              </a:rPr>
              <a:t>My Alerts</a:t>
            </a:r>
            <a:r>
              <a:rPr lang="zh-CN" altLang="en-US" sz="2400" b="1" dirty="0">
                <a:latin typeface="等线" panose="02010600030101010101" pitchFamily="2" charset="-122"/>
                <a:ea typeface="等线" panose="02010600030101010101" pitchFamily="2" charset="-122"/>
              </a:rPr>
              <a:t>提醒</a:t>
            </a:r>
            <a:r>
              <a:rPr lang="zh-CN" altLang="en-US" sz="2400" b="1" dirty="0" smtClean="0">
                <a:latin typeface="等线" panose="02010600030101010101" pitchFamily="2" charset="-122"/>
                <a:ea typeface="等线" panose="02010600030101010101" pitchFamily="2" charset="-122"/>
              </a:rPr>
              <a:t>服务</a:t>
            </a:r>
            <a:endParaRPr lang="en-US" altLang="zh-CN" sz="2400" b="1" dirty="0" smtClean="0">
              <a:latin typeface="等线" panose="02010600030101010101" pitchFamily="2" charset="-122"/>
              <a:ea typeface="等线" panose="02010600030101010101" pitchFamily="2" charset="-122"/>
            </a:endParaRPr>
          </a:p>
          <a:p>
            <a:pPr marL="741600" fontAlgn="auto">
              <a:spcBef>
                <a:spcPts val="0"/>
              </a:spcBef>
              <a:spcAft>
                <a:spcPts val="0"/>
              </a:spcAft>
              <a:defRPr/>
            </a:pPr>
            <a:endParaRPr lang="zh-CN" altLang="en-US" sz="2000" dirty="0">
              <a:latin typeface="微软雅黑" pitchFamily="34" charset="-122"/>
              <a:ea typeface="微软雅黑" pitchFamily="34" charset="-122"/>
            </a:endParaRPr>
          </a:p>
        </p:txBody>
      </p:sp>
      <p:pic>
        <p:nvPicPr>
          <p:cNvPr id="7" name="图片 6"/>
          <p:cNvPicPr>
            <a:picLocks noChangeAspect="1"/>
          </p:cNvPicPr>
          <p:nvPr/>
        </p:nvPicPr>
        <p:blipFill>
          <a:blip r:embed="rId3"/>
          <a:stretch>
            <a:fillRect/>
          </a:stretch>
        </p:blipFill>
        <p:spPr>
          <a:xfrm>
            <a:off x="251520" y="2350485"/>
            <a:ext cx="4824536" cy="2238462"/>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1547664" y="3008360"/>
            <a:ext cx="966717" cy="9001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4"/>
          <a:stretch>
            <a:fillRect/>
          </a:stretch>
        </p:blipFill>
        <p:spPr>
          <a:xfrm>
            <a:off x="251520" y="4884997"/>
            <a:ext cx="4824536" cy="1187518"/>
          </a:xfrm>
          <a:prstGeom prst="rect">
            <a:avLst/>
          </a:prstGeom>
        </p:spPr>
      </p:pic>
      <p:sp>
        <p:nvSpPr>
          <p:cNvPr id="10" name="矩形 9"/>
          <p:cNvSpPr/>
          <p:nvPr/>
        </p:nvSpPr>
        <p:spPr>
          <a:xfrm>
            <a:off x="1125068" y="5628749"/>
            <a:ext cx="3816424" cy="185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5"/>
          <a:stretch>
            <a:fillRect/>
          </a:stretch>
        </p:blipFill>
        <p:spPr>
          <a:xfrm>
            <a:off x="5148064" y="2566509"/>
            <a:ext cx="3911146" cy="2915581"/>
          </a:xfrm>
          <a:prstGeom prst="rect">
            <a:avLst/>
          </a:prstGeom>
        </p:spPr>
      </p:pic>
      <p:sp>
        <p:nvSpPr>
          <p:cNvPr id="12" name="矩形 11"/>
          <p:cNvSpPr/>
          <p:nvPr/>
        </p:nvSpPr>
        <p:spPr>
          <a:xfrm>
            <a:off x="5807493" y="2613345"/>
            <a:ext cx="1584176" cy="28214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5348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42938" y="1000125"/>
            <a:ext cx="7673477" cy="4643438"/>
          </a:xfrm>
          <a:prstGeom prst="rect">
            <a:avLst/>
          </a:prstGeom>
        </p:spPr>
        <p:txBody>
          <a:bodyPr anchor="ctr"/>
          <a:lstStyle/>
          <a:p>
            <a:pPr indent="-742950" fontAlgn="auto">
              <a:spcAft>
                <a:spcPts val="0"/>
              </a:spcAft>
              <a:defRPr/>
            </a:pPr>
            <a:r>
              <a:rPr lang="en-US" altLang="zh-CN" sz="3600" b="1" dirty="0">
                <a:latin typeface="微软雅黑" pitchFamily="34" charset="-122"/>
                <a:ea typeface="微软雅黑" pitchFamily="34" charset="-122"/>
              </a:rPr>
              <a:t>E</a:t>
            </a:r>
            <a:r>
              <a:rPr lang="en-US" altLang="zh-CN" sz="3600" b="1" dirty="0" smtClean="0">
                <a:latin typeface="微软雅黑" pitchFamily="34" charset="-122"/>
                <a:ea typeface="微软雅黑" pitchFamily="34" charset="-122"/>
              </a:rPr>
              <a:t>. </a:t>
            </a:r>
            <a:r>
              <a:rPr lang="zh-CN" altLang="en-US" sz="3600" b="1" dirty="0">
                <a:latin typeface="微软雅黑" pitchFamily="34" charset="-122"/>
                <a:ea typeface="微软雅黑" pitchFamily="34" charset="-122"/>
              </a:rPr>
              <a:t>移动应用</a:t>
            </a:r>
            <a:endParaRPr lang="en-US" altLang="zh-CN" sz="3600" b="1" dirty="0">
              <a:latin typeface="微软雅黑" pitchFamily="34" charset="-122"/>
              <a:ea typeface="微软雅黑" pitchFamily="34" charset="-122"/>
            </a:endParaRPr>
          </a:p>
          <a:p>
            <a:pPr indent="-742950" fontAlgn="auto">
              <a:spcAft>
                <a:spcPts val="0"/>
              </a:spcAft>
              <a:defRPr/>
            </a:pPr>
            <a:endParaRPr lang="en-US" altLang="zh-CN" sz="3200" b="1" dirty="0">
              <a:latin typeface="微软雅黑" pitchFamily="34" charset="-122"/>
              <a:ea typeface="微软雅黑" pitchFamily="34" charset="-122"/>
            </a:endParaRPr>
          </a:p>
          <a:p>
            <a:pPr marL="742950" fontAlgn="auto">
              <a:spcAft>
                <a:spcPts val="0"/>
              </a:spcAft>
              <a:defRPr/>
            </a:pPr>
            <a:r>
              <a:rPr lang="en-US" altLang="zh-CN" sz="2000" dirty="0">
                <a:latin typeface="微软雅黑" pitchFamily="34" charset="-122"/>
                <a:ea typeface="微软雅黑" pitchFamily="34" charset="-122"/>
              </a:rPr>
              <a:t>ASME </a:t>
            </a:r>
            <a:r>
              <a:rPr lang="zh-CN" altLang="en-US" sz="2000" dirty="0">
                <a:latin typeface="微软雅黑" pitchFamily="34" charset="-122"/>
                <a:ea typeface="微软雅黑" pitchFamily="34" charset="-122"/>
              </a:rPr>
              <a:t>用户可通过所在单位的网络进入新</a:t>
            </a:r>
            <a:r>
              <a:rPr lang="zh-CN" altLang="en-US" sz="2000" dirty="0" smtClean="0">
                <a:latin typeface="微软雅黑" pitchFamily="34" charset="-122"/>
                <a:ea typeface="微软雅黑" pitchFamily="34" charset="-122"/>
              </a:rPr>
              <a:t>平台、用</a:t>
            </a:r>
            <a:r>
              <a:rPr lang="zh-CN" altLang="en-US" sz="2000" dirty="0">
                <a:latin typeface="微软雅黑" pitchFamily="34" charset="-122"/>
                <a:ea typeface="微软雅黑" pitchFamily="34" charset="-122"/>
              </a:rPr>
              <a:t>个人邮箱建立一个</a:t>
            </a:r>
            <a:r>
              <a:rPr lang="zh-CN" altLang="en-US" sz="2000" dirty="0" smtClean="0">
                <a:latin typeface="微软雅黑" pitchFamily="34" charset="-122"/>
                <a:ea typeface="微软雅黑" pitchFamily="34" charset="-122"/>
              </a:rPr>
              <a:t>账号、然后</a:t>
            </a:r>
            <a:r>
              <a:rPr lang="zh-CN" altLang="en-US" sz="2000" dirty="0">
                <a:latin typeface="微软雅黑" pitchFamily="34" charset="-122"/>
                <a:ea typeface="微软雅黑" pitchFamily="34" charset="-122"/>
              </a:rPr>
              <a:t>用移动设备访问新平台并用该账号登陆即可。为验证移动用户是否隶属于订阅 </a:t>
            </a:r>
            <a:r>
              <a:rPr lang="en-US" altLang="zh-CN" sz="2000" dirty="0">
                <a:latin typeface="微软雅黑" pitchFamily="34" charset="-122"/>
                <a:ea typeface="微软雅黑" pitchFamily="34" charset="-122"/>
              </a:rPr>
              <a:t>ASME </a:t>
            </a:r>
            <a:r>
              <a:rPr lang="zh-CN" altLang="en-US" sz="2000" dirty="0">
                <a:latin typeface="微软雅黑" pitchFamily="34" charset="-122"/>
                <a:ea typeface="微软雅黑" pitchFamily="34" charset="-122"/>
              </a:rPr>
              <a:t>的</a:t>
            </a:r>
            <a:r>
              <a:rPr lang="zh-CN" altLang="en-US" sz="2000" dirty="0" smtClean="0">
                <a:latin typeface="微软雅黑" pitchFamily="34" charset="-122"/>
                <a:ea typeface="微软雅黑" pitchFamily="34" charset="-122"/>
              </a:rPr>
              <a:t>单位、需</a:t>
            </a:r>
            <a:r>
              <a:rPr lang="zh-CN" altLang="en-US" sz="2000" dirty="0">
                <a:latin typeface="微软雅黑" pitchFamily="34" charset="-122"/>
                <a:ea typeface="微软雅黑" pitchFamily="34" charset="-122"/>
              </a:rPr>
              <a:t>每三个月至少通过电脑登录一次。</a:t>
            </a:r>
            <a:endParaRPr lang="en-US" altLang="zh-CN" sz="2000" dirty="0">
              <a:latin typeface="微软雅黑" pitchFamily="34" charset="-122"/>
              <a:ea typeface="微软雅黑" pitchFamily="34" charset="-122"/>
            </a:endParaRPr>
          </a:p>
          <a:p>
            <a:pPr marL="742950" fontAlgn="auto">
              <a:spcAft>
                <a:spcPts val="0"/>
              </a:spcAft>
              <a:defRPr/>
            </a:pPr>
            <a:endParaRPr lang="en-US" altLang="zh-CN" sz="2000" dirty="0">
              <a:latin typeface="微软雅黑" pitchFamily="34" charset="-122"/>
              <a:ea typeface="微软雅黑" pitchFamily="34" charset="-122"/>
            </a:endParaRPr>
          </a:p>
          <a:p>
            <a:pPr marL="742950" fontAlgn="auto">
              <a:spcAft>
                <a:spcPts val="0"/>
              </a:spcAft>
              <a:defRPr/>
            </a:pPr>
            <a:r>
              <a:rPr lang="en-US" altLang="zh-CN" b="1" dirty="0">
                <a:solidFill>
                  <a:srgbClr val="00B0F0"/>
                </a:solidFill>
                <a:latin typeface="微软雅黑" pitchFamily="34" charset="-122"/>
                <a:ea typeface="微软雅黑" pitchFamily="34" charset="-122"/>
              </a:rPr>
              <a:t>※ </a:t>
            </a:r>
            <a:r>
              <a:rPr lang="zh-CN" altLang="en-US" dirty="0">
                <a:latin typeface="微软雅黑" pitchFamily="34" charset="-122"/>
                <a:ea typeface="微软雅黑" pitchFamily="34" charset="-122"/>
              </a:rPr>
              <a:t>您在旧平台上设置的邮件提醒将无法延续至新平台。如您需要这项</a:t>
            </a:r>
            <a:r>
              <a:rPr lang="zh-CN" altLang="en-US" dirty="0" smtClean="0">
                <a:latin typeface="微软雅黑" pitchFamily="34" charset="-122"/>
                <a:ea typeface="微软雅黑" pitchFamily="34" charset="-122"/>
              </a:rPr>
              <a:t>服务、请</a:t>
            </a:r>
            <a:r>
              <a:rPr lang="zh-CN" altLang="en-US" dirty="0">
                <a:latin typeface="微软雅黑" pitchFamily="34" charset="-122"/>
                <a:ea typeface="微软雅黑" pitchFamily="34" charset="-122"/>
              </a:rPr>
              <a:t>在新平台重建账号。</a:t>
            </a:r>
          </a:p>
          <a:p>
            <a:pPr marL="742950" fontAlgn="auto">
              <a:spcAft>
                <a:spcPts val="0"/>
              </a:spcAft>
              <a:defRPr/>
            </a:pPr>
            <a:endParaRPr lang="zh-CN" altLang="en-US" sz="2000" dirty="0">
              <a:latin typeface="微软雅黑" pitchFamily="34" charset="-122"/>
              <a:ea typeface="微软雅黑" pitchFamily="34" charset="-122"/>
            </a:endParaRPr>
          </a:p>
          <a:p>
            <a:pPr marL="741600" fontAlgn="auto">
              <a:spcBef>
                <a:spcPts val="0"/>
              </a:spcBef>
              <a:spcAft>
                <a:spcPts val="0"/>
              </a:spcAft>
              <a:defRPr/>
            </a:pPr>
            <a:endParaRPr lang="zh-CN" altLang="en-US" sz="2000" dirty="0">
              <a:latin typeface="微软雅黑" pitchFamily="34" charset="-122"/>
              <a:ea typeface="微软雅黑" pitchFamily="34"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srcRect/>
          <a:stretch>
            <a:fillRect/>
          </a:stretch>
        </p:blipFill>
        <p:spPr bwMode="auto">
          <a:xfrm>
            <a:off x="500034" y="1714488"/>
            <a:ext cx="8194440" cy="4100521"/>
          </a:xfrm>
          <a:prstGeom prst="rect">
            <a:avLst/>
          </a:prstGeom>
          <a:noFill/>
          <a:ln w="9525">
            <a:solidFill>
              <a:schemeClr val="bg1">
                <a:lumMod val="65000"/>
              </a:schemeClr>
            </a:solidFill>
            <a:miter lim="800000"/>
            <a:headEnd/>
            <a:tailEnd/>
          </a:ln>
          <a:effectLst/>
        </p:spPr>
      </p:pic>
      <p:sp>
        <p:nvSpPr>
          <p:cNvPr id="6" name="TextBox 5"/>
          <p:cNvSpPr txBox="1"/>
          <p:nvPr/>
        </p:nvSpPr>
        <p:spPr>
          <a:xfrm>
            <a:off x="1857356" y="6000768"/>
            <a:ext cx="5955004" cy="307777"/>
          </a:xfrm>
          <a:prstGeom prst="rect">
            <a:avLst/>
          </a:prstGeom>
          <a:noFill/>
        </p:spPr>
        <p:txBody>
          <a:bodyPr wrap="square" rtlCol="0">
            <a:spAutoFit/>
          </a:bodyPr>
          <a:lstStyle/>
          <a:p>
            <a:r>
              <a:rPr lang="en-US" altLang="zh-CN" sz="1400" dirty="0">
                <a:latin typeface="Verdana" pitchFamily="34" charset="0"/>
                <a:cs typeface="Verdana" pitchFamily="34" charset="0"/>
              </a:rPr>
              <a:t>ASME </a:t>
            </a:r>
            <a:r>
              <a:rPr lang="zh-CN" altLang="en-US" sz="1400" dirty="0">
                <a:latin typeface="Verdana" pitchFamily="34" charset="0"/>
                <a:cs typeface="Verdana" pitchFamily="34" charset="0"/>
              </a:rPr>
              <a:t>数据库网址：</a:t>
            </a:r>
            <a:r>
              <a:rPr lang="en-US" sz="1400" dirty="0"/>
              <a:t> </a:t>
            </a:r>
            <a:r>
              <a:rPr lang="en-US" altLang="en-US" sz="1400" dirty="0">
                <a:latin typeface="Verdana" pitchFamily="34" charset="0"/>
                <a:cs typeface="Verdana" pitchFamily="34" charset="0"/>
                <a:hlinkClick r:id="rId3"/>
              </a:rPr>
              <a:t>http://asmedigitalcollection.asme.org</a:t>
            </a:r>
            <a:r>
              <a:rPr lang="en-US" sz="1400" dirty="0">
                <a:hlinkClick r:id="rId3"/>
              </a:rPr>
              <a:t>/ </a:t>
            </a:r>
            <a:r>
              <a:rPr lang="en-US" altLang="en-US" sz="1400" dirty="0">
                <a:latin typeface="Verdana" pitchFamily="34" charset="0"/>
                <a:cs typeface="Verdana" pitchFamily="34" charset="0"/>
              </a:rPr>
              <a:t> </a:t>
            </a:r>
            <a:endParaRPr lang="zh-CN" altLang="en-US" sz="1400" dirty="0">
              <a:latin typeface="Verdana" pitchFamily="34" charset="0"/>
              <a:cs typeface="Verdana" pitchFamily="34" charset="0"/>
            </a:endParaRPr>
          </a:p>
        </p:txBody>
      </p:sp>
      <p:sp>
        <p:nvSpPr>
          <p:cNvPr id="8" name="圆角矩形标注 7"/>
          <p:cNvSpPr>
            <a:spLocks noChangeArrowheads="1"/>
          </p:cNvSpPr>
          <p:nvPr/>
        </p:nvSpPr>
        <p:spPr bwMode="auto">
          <a:xfrm>
            <a:off x="3143240" y="3214686"/>
            <a:ext cx="2428892" cy="1500198"/>
          </a:xfrm>
          <a:prstGeom prst="wedgeRoundRectCallout">
            <a:avLst>
              <a:gd name="adj1" fmla="val 89697"/>
              <a:gd name="adj2" fmla="val -46139"/>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gn="just"/>
            <a:r>
              <a:rPr lang="zh-CN" altLang="en-US" sz="1600" dirty="0">
                <a:latin typeface="Verdana" pitchFamily="34" charset="0"/>
                <a:cs typeface="Verdana" pitchFamily="34" charset="0"/>
              </a:rPr>
              <a:t>进入</a:t>
            </a:r>
            <a:r>
              <a:rPr lang="en-US" altLang="zh-CN" sz="1600" dirty="0">
                <a:latin typeface="Verdana" pitchFamily="34" charset="0"/>
                <a:cs typeface="Verdana" pitchFamily="34" charset="0"/>
              </a:rPr>
              <a:t>ASME</a:t>
            </a:r>
            <a:r>
              <a:rPr lang="zh-CN" altLang="en-US" sz="1600" dirty="0">
                <a:latin typeface="Verdana" pitchFamily="34" charset="0"/>
                <a:cs typeface="Verdana" pitchFamily="34" charset="0"/>
              </a:rPr>
              <a:t>数据库</a:t>
            </a:r>
            <a:r>
              <a:rPr lang="zh-CN" altLang="en-US" sz="1600" dirty="0" smtClean="0">
                <a:latin typeface="Verdana" pitchFamily="34" charset="0"/>
                <a:cs typeface="Verdana" pitchFamily="34" charset="0"/>
              </a:rPr>
              <a:t>平台，在</a:t>
            </a:r>
            <a:r>
              <a:rPr lang="zh-CN" altLang="en-US" sz="1600" dirty="0">
                <a:latin typeface="Verdana" pitchFamily="34" charset="0"/>
                <a:cs typeface="Verdana" pitchFamily="34" charset="0"/>
              </a:rPr>
              <a:t>机构网络环境</a:t>
            </a:r>
            <a:r>
              <a:rPr lang="zh-CN" altLang="en-US" sz="1600" dirty="0" smtClean="0">
                <a:latin typeface="Verdana" pitchFamily="34" charset="0"/>
                <a:cs typeface="Verdana" pitchFamily="34" charset="0"/>
              </a:rPr>
              <a:t>下，点击</a:t>
            </a:r>
            <a:r>
              <a:rPr lang="en-US" altLang="zh-CN" sz="1600" b="1" dirty="0">
                <a:latin typeface="Verdana" pitchFamily="34" charset="0"/>
                <a:ea typeface="Verdana" pitchFamily="34" charset="0"/>
                <a:cs typeface="Verdana" pitchFamily="34" charset="0"/>
              </a:rPr>
              <a:t>Sign </a:t>
            </a:r>
            <a:r>
              <a:rPr lang="en-US" altLang="zh-CN" sz="1600" b="1" dirty="0" smtClean="0">
                <a:latin typeface="Verdana" pitchFamily="34" charset="0"/>
                <a:ea typeface="Verdana" pitchFamily="34" charset="0"/>
                <a:cs typeface="Verdana" pitchFamily="34" charset="0"/>
              </a:rPr>
              <a:t>in</a:t>
            </a:r>
            <a:r>
              <a:rPr lang="zh-CN" altLang="en-US" sz="1600" dirty="0" smtClean="0">
                <a:latin typeface="Verdana" pitchFamily="34" charset="0"/>
                <a:cs typeface="Verdana" pitchFamily="34" charset="0"/>
              </a:rPr>
              <a:t>登录</a:t>
            </a:r>
            <a:r>
              <a:rPr lang="zh-CN" altLang="en-US" sz="1600" dirty="0">
                <a:latin typeface="Verdana" pitchFamily="34" charset="0"/>
                <a:cs typeface="Verdana" pitchFamily="34" charset="0"/>
              </a:rPr>
              <a:t>或创建个人账号。</a:t>
            </a:r>
            <a:endParaRPr lang="en-US" altLang="zh-CN" sz="16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txBox="1">
            <a:spLocks/>
          </p:cNvSpPr>
          <p:nvPr/>
        </p:nvSpPr>
        <p:spPr bwMode="auto">
          <a:xfrm>
            <a:off x="684213" y="2788766"/>
            <a:ext cx="6048375" cy="1008063"/>
          </a:xfrm>
          <a:prstGeom prst="rect">
            <a:avLst/>
          </a:prstGeom>
          <a:noFill/>
          <a:ln w="9525">
            <a:noFill/>
            <a:miter lim="800000"/>
            <a:headEnd/>
            <a:tailEnd/>
          </a:ln>
        </p:spPr>
        <p:txBody>
          <a:bodyPr/>
          <a:lstStyle/>
          <a:p>
            <a:endParaRPr lang="zh-CN" altLang="en-US" sz="2000" dirty="0">
              <a:latin typeface="微软雅黑" pitchFamily="34" charset="-122"/>
              <a:ea typeface="微软雅黑" pitchFamily="34" charset="-122"/>
            </a:endParaRPr>
          </a:p>
        </p:txBody>
      </p:sp>
      <p:pic>
        <p:nvPicPr>
          <p:cNvPr id="51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028701" y="1048576"/>
            <a:ext cx="2352868" cy="1362655"/>
          </a:xfrm>
          <a:prstGeom prst="rect">
            <a:avLst/>
          </a:prstGeom>
          <a:noFill/>
          <a:ln w="9525">
            <a:noFill/>
            <a:miter lim="800000"/>
            <a:headEnd/>
            <a:tailEnd/>
          </a:ln>
        </p:spPr>
      </p:pic>
      <p:sp>
        <p:nvSpPr>
          <p:cNvPr id="9" name="Content Placeholder 2"/>
          <p:cNvSpPr txBox="1">
            <a:spLocks/>
          </p:cNvSpPr>
          <p:nvPr/>
        </p:nvSpPr>
        <p:spPr bwMode="auto">
          <a:xfrm>
            <a:off x="2843213" y="2788766"/>
            <a:ext cx="4176712" cy="1008063"/>
          </a:xfrm>
          <a:prstGeom prst="rect">
            <a:avLst/>
          </a:prstGeom>
          <a:noFill/>
          <a:ln w="9525">
            <a:noFill/>
            <a:miter lim="800000"/>
            <a:headEnd/>
            <a:tailEnd/>
          </a:ln>
        </p:spPr>
        <p:txBody>
          <a:bodyPr/>
          <a:lstStyle/>
          <a:p>
            <a:endParaRPr lang="en-US" altLang="zh-CN" sz="2000" dirty="0">
              <a:latin typeface="微软雅黑" pitchFamily="34" charset="-122"/>
              <a:ea typeface="微软雅黑" pitchFamily="34" charset="-122"/>
            </a:endParaRPr>
          </a:p>
        </p:txBody>
      </p:sp>
      <p:sp>
        <p:nvSpPr>
          <p:cNvPr id="11" name="Title 1"/>
          <p:cNvSpPr txBox="1">
            <a:spLocks/>
          </p:cNvSpPr>
          <p:nvPr/>
        </p:nvSpPr>
        <p:spPr bwMode="auto">
          <a:xfrm>
            <a:off x="940741" y="1393234"/>
            <a:ext cx="5556671" cy="965200"/>
          </a:xfrm>
          <a:prstGeom prst="rect">
            <a:avLst/>
          </a:prstGeom>
          <a:noFill/>
          <a:ln w="9525">
            <a:noFill/>
            <a:miter lim="800000"/>
            <a:headEnd/>
            <a:tailEnd/>
          </a:ln>
        </p:spPr>
        <p:txBody>
          <a:bodyPr anchor="ctr"/>
          <a:lstStyle/>
          <a:p>
            <a:r>
              <a:rPr lang="en-US" altLang="zh-CN" sz="4400" dirty="0">
                <a:latin typeface="微软雅黑" pitchFamily="34" charset="-122"/>
                <a:ea typeface="微软雅黑" pitchFamily="34" charset="-122"/>
              </a:rPr>
              <a:t>ASME </a:t>
            </a:r>
            <a:r>
              <a:rPr lang="zh-CN" altLang="en-US" sz="4400" dirty="0">
                <a:latin typeface="微软雅黑" pitchFamily="34" charset="-122"/>
                <a:ea typeface="微软雅黑" pitchFamily="34" charset="-122"/>
              </a:rPr>
              <a:t>出版物</a:t>
            </a:r>
            <a:endParaRPr lang="en-US" altLang="zh-CN" sz="4400" dirty="0">
              <a:latin typeface="微软雅黑" pitchFamily="34" charset="-122"/>
              <a:ea typeface="微软雅黑" pitchFamily="34" charset="-122"/>
            </a:endParaRPr>
          </a:p>
        </p:txBody>
      </p:sp>
      <p:pic>
        <p:nvPicPr>
          <p:cNvPr id="3073" name="Picture 1"/>
          <p:cNvPicPr>
            <a:picLocks noChangeAspect="1" noChangeArrowheads="1"/>
          </p:cNvPicPr>
          <p:nvPr/>
        </p:nvPicPr>
        <p:blipFill>
          <a:blip r:embed="rId3" cstate="print"/>
          <a:srcRect/>
          <a:stretch>
            <a:fillRect/>
          </a:stretch>
        </p:blipFill>
        <p:spPr bwMode="auto">
          <a:xfrm>
            <a:off x="937511" y="4892611"/>
            <a:ext cx="3274449" cy="9908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2" name="表格 1"/>
          <p:cNvGraphicFramePr>
            <a:graphicFrameLocks noGrp="1"/>
          </p:cNvGraphicFramePr>
          <p:nvPr>
            <p:extLst>
              <p:ext uri="{D42A27DB-BD31-4B8C-83A1-F6EECF244321}">
                <p14:modId xmlns:p14="http://schemas.microsoft.com/office/powerpoint/2010/main" val="2479174090"/>
              </p:ext>
            </p:extLst>
          </p:nvPr>
        </p:nvGraphicFramePr>
        <p:xfrm>
          <a:off x="940741" y="2731386"/>
          <a:ext cx="6943627" cy="1854200"/>
        </p:xfrm>
        <a:graphic>
          <a:graphicData uri="http://schemas.openxmlformats.org/drawingml/2006/table">
            <a:tbl>
              <a:tblPr firstRow="1" bandRow="1">
                <a:tableStyleId>{5C22544A-7EE6-4342-B048-85BDC9FD1C3A}</a:tableStyleId>
              </a:tblPr>
              <a:tblGrid>
                <a:gridCol w="2119091">
                  <a:extLst>
                    <a:ext uri="{9D8B030D-6E8A-4147-A177-3AD203B41FA5}">
                      <a16:colId xmlns:a16="http://schemas.microsoft.com/office/drawing/2014/main" val="4167110050"/>
                    </a:ext>
                  </a:extLst>
                </a:gridCol>
                <a:gridCol w="4824536">
                  <a:extLst>
                    <a:ext uri="{9D8B030D-6E8A-4147-A177-3AD203B41FA5}">
                      <a16:colId xmlns:a16="http://schemas.microsoft.com/office/drawing/2014/main" val="1326163210"/>
                    </a:ext>
                  </a:extLst>
                </a:gridCol>
              </a:tblGrid>
              <a:tr h="370840">
                <a:tc>
                  <a:txBody>
                    <a:bodyPr/>
                    <a:lstStyle/>
                    <a:p>
                      <a:r>
                        <a:rPr lang="zh-CN" altLang="en-US" b="0" dirty="0" smtClean="0">
                          <a:solidFill>
                            <a:schemeClr val="tx1"/>
                          </a:solidFill>
                          <a:latin typeface="微软雅黑" panose="020B0503020204020204" pitchFamily="34" charset="-122"/>
                          <a:ea typeface="微软雅黑" panose="020B0503020204020204" pitchFamily="34" charset="-122"/>
                        </a:rPr>
                        <a:t>期刊</a:t>
                      </a:r>
                      <a:endParaRPr lang="zh-CN" altLang="en-US" b="0" dirty="0">
                        <a:solidFill>
                          <a:schemeClr val="tx1"/>
                        </a:solidFill>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altLang="zh-CN" sz="2000" b="0" i="0" u="none" strike="noStrike" kern="1200" cap="none" spc="0" normalizeH="0" baseline="0" noProof="0" dirty="0" smtClean="0">
                          <a:ln>
                            <a:noFill/>
                          </a:ln>
                          <a:solidFill>
                            <a:prstClr val="black"/>
                          </a:solidFill>
                          <a:effectLst/>
                          <a:uLnTx/>
                          <a:uFillTx/>
                          <a:latin typeface="微软雅黑" pitchFamily="34" charset="-122"/>
                          <a:ea typeface="微软雅黑" pitchFamily="34" charset="-122"/>
                          <a:cs typeface="+mn-cs"/>
                        </a:rPr>
                        <a:t>ASME Digital Collection </a:t>
                      </a:r>
                      <a:r>
                        <a:rPr kumimoji="0" lang="zh-CN" altLang="en-US" sz="2000" b="0" i="0" u="none" strike="noStrike" kern="1200" cap="none" spc="0" normalizeH="0" baseline="0" noProof="0" dirty="0" smtClean="0">
                          <a:ln>
                            <a:noFill/>
                          </a:ln>
                          <a:solidFill>
                            <a:prstClr val="black"/>
                          </a:solidFill>
                          <a:effectLst/>
                          <a:uLnTx/>
                          <a:uFillTx/>
                          <a:latin typeface="微软雅黑" pitchFamily="34" charset="-122"/>
                          <a:ea typeface="微软雅黑" pitchFamily="34" charset="-122"/>
                          <a:cs typeface="+mn-cs"/>
                        </a:rPr>
                        <a:t>平台</a:t>
                      </a:r>
                      <a:endParaRPr kumimoji="0" lang="en-US" altLang="zh-CN" sz="20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0760552"/>
                  </a:ext>
                </a:extLst>
              </a:tr>
              <a:tr h="370840">
                <a:tc>
                  <a:txBody>
                    <a:bodyPr/>
                    <a:lstStyle/>
                    <a:p>
                      <a:r>
                        <a:rPr lang="zh-CN" altLang="en-US" b="0" dirty="0" smtClean="0">
                          <a:latin typeface="微软雅黑" panose="020B0503020204020204" pitchFamily="34" charset="-122"/>
                          <a:ea typeface="微软雅黑" panose="020B0503020204020204" pitchFamily="34" charset="-122"/>
                        </a:rPr>
                        <a:t>会议录</a:t>
                      </a:r>
                      <a:endParaRPr lang="zh-CN" altLang="en-US" b="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4594773"/>
                  </a:ext>
                </a:extLst>
              </a:tr>
              <a:tr h="370840">
                <a:tc>
                  <a:txBody>
                    <a:bodyPr/>
                    <a:lstStyle/>
                    <a:p>
                      <a:r>
                        <a:rPr lang="zh-CN" altLang="en-US" b="0" dirty="0" smtClean="0">
                          <a:latin typeface="微软雅黑" panose="020B0503020204020204" pitchFamily="34" charset="-122"/>
                          <a:ea typeface="微软雅黑" panose="020B0503020204020204" pitchFamily="34" charset="-122"/>
                        </a:rPr>
                        <a:t>电子图书</a:t>
                      </a:r>
                      <a:endParaRPr lang="zh-CN" altLang="en-US" b="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prstClr val="black"/>
                        </a:solidFill>
                        <a:effectLst/>
                        <a:uLnTx/>
                        <a:uFillTx/>
                        <a:latin typeface="微软雅黑" pitchFamily="34" charset="-122"/>
                        <a:ea typeface="微软雅黑" pitchFamily="3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0453125"/>
                  </a:ext>
                </a:extLst>
              </a:tr>
              <a:tr h="370840">
                <a:tc>
                  <a:txBody>
                    <a:bodyPr/>
                    <a:lstStyle/>
                    <a:p>
                      <a:r>
                        <a:rPr lang="zh-CN" altLang="en-US" b="0" dirty="0" smtClean="0">
                          <a:latin typeface="微软雅黑" panose="020B0503020204020204" pitchFamily="34" charset="-122"/>
                          <a:ea typeface="微软雅黑" panose="020B0503020204020204" pitchFamily="34" charset="-122"/>
                        </a:rPr>
                        <a:t>规范和标准</a:t>
                      </a:r>
                      <a:endParaRPr lang="zh-CN" altLang="en-US" b="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dirty="0" smtClean="0">
                          <a:latin typeface="微软雅黑" pitchFamily="34" charset="-122"/>
                          <a:ea typeface="微软雅黑" pitchFamily="34" charset="-122"/>
                        </a:rPr>
                        <a:t>ASME Standards Collection </a:t>
                      </a:r>
                      <a:r>
                        <a:rPr lang="zh-CN" altLang="en-US" sz="1800" b="0" dirty="0" smtClean="0">
                          <a:latin typeface="微软雅黑" pitchFamily="34" charset="-122"/>
                          <a:ea typeface="微软雅黑" pitchFamily="34" charset="-122"/>
                        </a:rPr>
                        <a:t>平台</a:t>
                      </a:r>
                      <a:endParaRPr lang="en-US" altLang="zh-CN" sz="1800" b="0" dirty="0" smtClean="0">
                        <a:latin typeface="微软雅黑" pitchFamily="34" charset="-122"/>
                        <a:ea typeface="微软雅黑"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6331483"/>
                  </a:ext>
                </a:extLst>
              </a:tr>
              <a:tr h="370840">
                <a:tc>
                  <a:txBody>
                    <a:bodyPr/>
                    <a:lstStyle/>
                    <a:p>
                      <a:r>
                        <a:rPr lang="zh-CN" altLang="en-US" b="0" dirty="0" smtClean="0">
                          <a:latin typeface="微软雅黑" panose="020B0503020204020204" pitchFamily="34" charset="-122"/>
                          <a:ea typeface="微软雅黑" panose="020B0503020204020204" pitchFamily="34" charset="-122"/>
                        </a:rPr>
                        <a:t>杂志</a:t>
                      </a:r>
                      <a:endParaRPr lang="zh-CN" altLang="en-US" b="0" dirty="0">
                        <a:latin typeface="微软雅黑" panose="020B0503020204020204" pitchFamily="34" charset="-122"/>
                        <a:ea typeface="微软雅黑" panose="020B0503020204020204"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dirty="0" smtClean="0">
                          <a:latin typeface="微软雅黑" pitchFamily="34" charset="-122"/>
                          <a:ea typeface="微软雅黑" pitchFamily="34" charset="-122"/>
                        </a:rPr>
                        <a:t>print only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7925228"/>
                  </a:ext>
                </a:extLst>
              </a:tr>
            </a:tbl>
          </a:graphicData>
        </a:graphic>
      </p:graphicFrame>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3687" y="5046750"/>
            <a:ext cx="3740566" cy="7540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7170"/>
                                        </p:tgtEl>
                                        <p:attrNameLst>
                                          <p:attrName>style.visibility</p:attrName>
                                        </p:attrNameLst>
                                      </p:cBhvr>
                                      <p:to>
                                        <p:strVal val="visible"/>
                                      </p:to>
                                    </p:set>
                                    <p:animEffect transition="in" filter="blinds(horizontal)">
                                      <p:cBhvr>
                                        <p:cTn id="7" dur="500"/>
                                        <p:tgtEl>
                                          <p:spTgt spid="7170"/>
                                        </p:tgtEl>
                                      </p:cBhvr>
                                    </p:animEffect>
                                  </p:childTnLst>
                                </p:cTn>
                              </p:par>
                              <p:par>
                                <p:cTn id="8" presetID="12" presetClass="entr" presetSubtype="8"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slide(from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073"/>
                                        </p:tgtEl>
                                        <p:attrNameLst>
                                          <p:attrName>style.visibility</p:attrName>
                                        </p:attrNameLst>
                                      </p:cBhvr>
                                      <p:to>
                                        <p:strVal val="visible"/>
                                      </p:to>
                                    </p:set>
                                    <p:animEffect transition="in" filter="blinds(horizontal)">
                                      <p:cBhvr>
                                        <p:cTn id="15"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642910" y="1785230"/>
            <a:ext cx="8072494" cy="4075562"/>
          </a:xfrm>
          <a:prstGeom prst="rect">
            <a:avLst/>
          </a:prstGeom>
          <a:noFill/>
          <a:ln w="9525">
            <a:solidFill>
              <a:schemeClr val="bg1">
                <a:lumMod val="65000"/>
              </a:schemeClr>
            </a:solidFill>
            <a:miter lim="800000"/>
            <a:headEnd/>
            <a:tailEnd/>
          </a:ln>
          <a:effectLst/>
        </p:spPr>
      </p:pic>
      <p:sp>
        <p:nvSpPr>
          <p:cNvPr id="6" name="圆角矩形标注 5"/>
          <p:cNvSpPr>
            <a:spLocks noChangeArrowheads="1"/>
          </p:cNvSpPr>
          <p:nvPr/>
        </p:nvSpPr>
        <p:spPr bwMode="auto">
          <a:xfrm>
            <a:off x="3851920" y="3356992"/>
            <a:ext cx="2214578" cy="1571636"/>
          </a:xfrm>
          <a:prstGeom prst="wedgeRoundRectCallout">
            <a:avLst>
              <a:gd name="adj1" fmla="val 56717"/>
              <a:gd name="adj2" fmla="val -69504"/>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r>
              <a:rPr lang="zh-CN" altLang="en-US" sz="1600" dirty="0">
                <a:latin typeface="Verdana" pitchFamily="34" charset="0"/>
                <a:cs typeface="Verdana" pitchFamily="34" charset="0"/>
              </a:rPr>
              <a:t>填写电子</a:t>
            </a:r>
            <a:r>
              <a:rPr lang="zh-CN" altLang="en-US" sz="1600" dirty="0" smtClean="0">
                <a:latin typeface="Verdana" pitchFamily="34" charset="0"/>
                <a:cs typeface="Verdana" pitchFamily="34" charset="0"/>
              </a:rPr>
              <a:t>邮箱、</a:t>
            </a:r>
            <a:r>
              <a:rPr lang="zh-CN" altLang="en-US" sz="1600" dirty="0" smtClean="0">
                <a:latin typeface="Verdana" pitchFamily="34" charset="0"/>
                <a:cs typeface="Verdana" pitchFamily="34" charset="0"/>
              </a:rPr>
              <a:t>密码，创建</a:t>
            </a:r>
            <a:r>
              <a:rPr lang="zh-CN" altLang="en-US" sz="1600" dirty="0">
                <a:latin typeface="Verdana" pitchFamily="34" charset="0"/>
                <a:cs typeface="Verdana" pitchFamily="34" charset="0"/>
              </a:rPr>
              <a:t>个人账号；已有</a:t>
            </a:r>
            <a:r>
              <a:rPr lang="zh-CN" altLang="en-US" sz="1600" dirty="0" smtClean="0">
                <a:latin typeface="Verdana" pitchFamily="34" charset="0"/>
                <a:cs typeface="Verdana" pitchFamily="34" charset="0"/>
              </a:rPr>
              <a:t>账密，直接</a:t>
            </a:r>
            <a:r>
              <a:rPr lang="en-US" altLang="zh-CN" sz="1600" b="1" dirty="0" smtClean="0">
                <a:latin typeface="Verdana" pitchFamily="34" charset="0"/>
                <a:cs typeface="Verdana" pitchFamily="34" charset="0"/>
              </a:rPr>
              <a:t>Log In </a:t>
            </a:r>
            <a:r>
              <a:rPr lang="zh-CN" altLang="en-US" sz="1600" dirty="0">
                <a:latin typeface="Verdana" pitchFamily="34" charset="0"/>
                <a:cs typeface="Verdana" pitchFamily="34" charset="0"/>
              </a:rPr>
              <a:t>登录即可。</a:t>
            </a:r>
            <a:endParaRPr lang="en-US" altLang="zh-CN" sz="16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srcRect/>
          <a:stretch>
            <a:fillRect/>
          </a:stretch>
        </p:blipFill>
        <p:spPr bwMode="auto">
          <a:xfrm>
            <a:off x="285720" y="1928802"/>
            <a:ext cx="8643966" cy="4004952"/>
          </a:xfrm>
          <a:prstGeom prst="rect">
            <a:avLst/>
          </a:prstGeom>
          <a:noFill/>
          <a:ln w="9525">
            <a:solidFill>
              <a:schemeClr val="bg1">
                <a:lumMod val="65000"/>
              </a:schemeClr>
            </a:solidFill>
            <a:miter lim="800000"/>
            <a:headEnd/>
            <a:tailEnd/>
          </a:ln>
          <a:effectLst/>
        </p:spPr>
      </p:pic>
      <p:sp>
        <p:nvSpPr>
          <p:cNvPr id="7" name="圆角矩形标注 6"/>
          <p:cNvSpPr>
            <a:spLocks noChangeArrowheads="1"/>
          </p:cNvSpPr>
          <p:nvPr/>
        </p:nvSpPr>
        <p:spPr bwMode="auto">
          <a:xfrm>
            <a:off x="5357818" y="1285860"/>
            <a:ext cx="1071570" cy="571504"/>
          </a:xfrm>
          <a:prstGeom prst="wedgeRoundRectCallout">
            <a:avLst>
              <a:gd name="adj1" fmla="val 91863"/>
              <a:gd name="adj2" fmla="val 58693"/>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gn="just"/>
            <a:r>
              <a:rPr lang="zh-CN" altLang="en-US" sz="1600" dirty="0">
                <a:latin typeface="Verdana" pitchFamily="34" charset="0"/>
                <a:ea typeface="Verdana" pitchFamily="34" charset="0"/>
                <a:cs typeface="Verdana" pitchFamily="34" charset="0"/>
              </a:rPr>
              <a:t>机构账号</a:t>
            </a:r>
            <a:endParaRPr lang="en-US" altLang="zh-CN" sz="1600" dirty="0">
              <a:latin typeface="Verdana" pitchFamily="34" charset="0"/>
              <a:ea typeface="Verdana" pitchFamily="34" charset="0"/>
              <a:cs typeface="Verdana" pitchFamily="34" charset="0"/>
            </a:endParaRPr>
          </a:p>
        </p:txBody>
      </p:sp>
      <p:sp>
        <p:nvSpPr>
          <p:cNvPr id="8" name="圆角矩形标注 7"/>
          <p:cNvSpPr>
            <a:spLocks noChangeArrowheads="1"/>
          </p:cNvSpPr>
          <p:nvPr/>
        </p:nvSpPr>
        <p:spPr bwMode="auto">
          <a:xfrm>
            <a:off x="7715272" y="1214422"/>
            <a:ext cx="1143008" cy="500066"/>
          </a:xfrm>
          <a:prstGeom prst="wedgeRoundRectCallout">
            <a:avLst>
              <a:gd name="adj1" fmla="val -29433"/>
              <a:gd name="adj2" fmla="val 109265"/>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gn="just"/>
            <a:r>
              <a:rPr lang="zh-CN" altLang="en-US" sz="1600" dirty="0">
                <a:latin typeface="Verdana" pitchFamily="34" charset="0"/>
                <a:ea typeface="Verdana" pitchFamily="34" charset="0"/>
                <a:cs typeface="Verdana" pitchFamily="34" charset="0"/>
              </a:rPr>
              <a:t>个人账号</a:t>
            </a:r>
            <a:endParaRPr lang="en-US" altLang="zh-CN" sz="16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857224" y="1500174"/>
            <a:ext cx="7000924" cy="4875320"/>
          </a:xfrm>
          <a:prstGeom prst="rect">
            <a:avLst/>
          </a:prstGeom>
          <a:noFill/>
          <a:ln w="9525">
            <a:solidFill>
              <a:schemeClr val="bg1">
                <a:lumMod val="65000"/>
              </a:schemeClr>
            </a:solidFill>
            <a:miter lim="800000"/>
            <a:headEnd/>
            <a:tailEnd/>
          </a:ln>
          <a:effectLst/>
        </p:spPr>
      </p:pic>
      <p:sp>
        <p:nvSpPr>
          <p:cNvPr id="9" name="圆角矩形标注 8"/>
          <p:cNvSpPr>
            <a:spLocks noChangeArrowheads="1"/>
          </p:cNvSpPr>
          <p:nvPr/>
        </p:nvSpPr>
        <p:spPr bwMode="auto">
          <a:xfrm>
            <a:off x="5929322" y="3500438"/>
            <a:ext cx="2500330" cy="2143140"/>
          </a:xfrm>
          <a:prstGeom prst="wedgeRoundRectCallout">
            <a:avLst>
              <a:gd name="adj1" fmla="val -79268"/>
              <a:gd name="adj2" fmla="val -9305"/>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lIns="90000" tIns="46800" rIns="90000" bIns="46800" anchor="ctr"/>
          <a:lstStyle/>
          <a:p>
            <a:pPr algn="just"/>
            <a:endParaRPr lang="en-US" altLang="zh-CN" sz="1400" dirty="0">
              <a:latin typeface="Verdana" pitchFamily="34" charset="0"/>
              <a:ea typeface="Verdana" pitchFamily="34" charset="0"/>
              <a:cs typeface="Verdana" pitchFamily="34" charset="0"/>
            </a:endParaRPr>
          </a:p>
          <a:p>
            <a:pPr algn="just"/>
            <a:r>
              <a:rPr lang="zh-CN" altLang="en-US" sz="1600" dirty="0">
                <a:latin typeface="Verdana" pitchFamily="34" charset="0"/>
                <a:ea typeface="Verdana" pitchFamily="34" charset="0"/>
                <a:cs typeface="Verdana" pitchFamily="34" charset="0"/>
              </a:rPr>
              <a:t>个人账号信息</a:t>
            </a:r>
            <a:endParaRPr lang="en-US" altLang="zh-CN" sz="1600" dirty="0">
              <a:latin typeface="Verdana" pitchFamily="34" charset="0"/>
              <a:ea typeface="Verdana" pitchFamily="34" charset="0"/>
              <a:cs typeface="Verdana" pitchFamily="34" charset="0"/>
            </a:endParaRPr>
          </a:p>
          <a:p>
            <a:pPr algn="just"/>
            <a:endParaRPr lang="en-US" altLang="zh-CN" sz="1600" dirty="0">
              <a:latin typeface="Verdana" pitchFamily="34" charset="0"/>
              <a:ea typeface="Verdana" pitchFamily="34" charset="0"/>
              <a:cs typeface="Verdana" pitchFamily="34" charset="0"/>
            </a:endParaRPr>
          </a:p>
          <a:p>
            <a:pPr algn="just"/>
            <a:r>
              <a:rPr lang="zh-CN" altLang="en-US" sz="1600" dirty="0">
                <a:solidFill>
                  <a:schemeClr val="tx1"/>
                </a:solidFill>
                <a:latin typeface="Verdana" pitchFamily="34" charset="0"/>
                <a:ea typeface="Verdana" pitchFamily="34" charset="0"/>
                <a:cs typeface="Verdana" pitchFamily="34" charset="0"/>
              </a:rPr>
              <a:t>注：</a:t>
            </a:r>
            <a:r>
              <a:rPr lang="zh-CN" altLang="en-US" sz="1600" dirty="0">
                <a:latin typeface="Verdana" pitchFamily="34" charset="0"/>
                <a:ea typeface="Verdana" pitchFamily="34" charset="0"/>
                <a:cs typeface="Verdana" pitchFamily="34" charset="0"/>
              </a:rPr>
              <a:t>用户在机构网络外可通过个人账户登录访问</a:t>
            </a:r>
            <a:r>
              <a:rPr lang="en-US" altLang="zh-CN" sz="1600" dirty="0">
                <a:latin typeface="Verdana" pitchFamily="34" charset="0"/>
                <a:ea typeface="Verdana" pitchFamily="34" charset="0"/>
                <a:cs typeface="Verdana" pitchFamily="34" charset="0"/>
              </a:rPr>
              <a:t>ASME</a:t>
            </a:r>
            <a:r>
              <a:rPr lang="zh-CN" altLang="en-US" sz="1600">
                <a:latin typeface="Verdana" pitchFamily="34" charset="0"/>
                <a:ea typeface="Verdana" pitchFamily="34" charset="0"/>
                <a:cs typeface="Verdana" pitchFamily="34" charset="0"/>
              </a:rPr>
              <a:t>数据库</a:t>
            </a:r>
            <a:r>
              <a:rPr lang="zh-CN" altLang="en-US" sz="1600" smtClean="0">
                <a:latin typeface="Verdana" pitchFamily="34" charset="0"/>
                <a:ea typeface="Verdana" pitchFamily="34" charset="0"/>
                <a:cs typeface="Verdana" pitchFamily="34" charset="0"/>
              </a:rPr>
              <a:t>平台、该</a:t>
            </a:r>
            <a:r>
              <a:rPr lang="zh-CN" altLang="en-US" sz="1600" dirty="0">
                <a:latin typeface="Verdana" pitchFamily="34" charset="0"/>
                <a:ea typeface="Verdana" pitchFamily="34" charset="0"/>
                <a:cs typeface="Verdana" pitchFamily="34" charset="0"/>
              </a:rPr>
              <a:t>个人账户每</a:t>
            </a:r>
            <a:r>
              <a:rPr lang="en-US" altLang="zh-CN" sz="1600" dirty="0">
                <a:latin typeface="Verdana" pitchFamily="34" charset="0"/>
                <a:ea typeface="Verdana" pitchFamily="34" charset="0"/>
                <a:cs typeface="Verdana" pitchFamily="34" charset="0"/>
              </a:rPr>
              <a:t>3</a:t>
            </a:r>
            <a:r>
              <a:rPr lang="zh-CN" altLang="en-US" sz="1600" dirty="0">
                <a:latin typeface="Verdana" pitchFamily="34" charset="0"/>
                <a:ea typeface="Verdana" pitchFamily="34" charset="0"/>
                <a:cs typeface="Verdana" pitchFamily="34" charset="0"/>
              </a:rPr>
              <a:t>个月需要在机构网络下进行重复验证。</a:t>
            </a:r>
            <a:endParaRPr lang="en-US" altLang="zh-CN" sz="1600" dirty="0">
              <a:latin typeface="Verdana" pitchFamily="34" charset="0"/>
              <a:ea typeface="Verdana" pitchFamily="34" charset="0"/>
              <a:cs typeface="Verdana" pitchFamily="34" charset="0"/>
            </a:endParaRPr>
          </a:p>
          <a:p>
            <a:pPr algn="just"/>
            <a:endParaRPr lang="en-US" altLang="zh-CN" sz="14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0" y="2447857"/>
            <a:ext cx="9144000" cy="4407031"/>
          </a:xfrm>
          <a:prstGeom prst="rect">
            <a:avLst/>
          </a:prstGeom>
        </p:spPr>
      </p:pic>
      <p:sp>
        <p:nvSpPr>
          <p:cNvPr id="6" name="文本框 5"/>
          <p:cNvSpPr txBox="1"/>
          <p:nvPr/>
        </p:nvSpPr>
        <p:spPr>
          <a:xfrm>
            <a:off x="683568" y="1268760"/>
            <a:ext cx="6264696" cy="646331"/>
          </a:xfrm>
          <a:prstGeom prst="rect">
            <a:avLst/>
          </a:prstGeom>
          <a:noFill/>
        </p:spPr>
        <p:txBody>
          <a:bodyPr wrap="square" rtlCol="0">
            <a:spAutoFit/>
          </a:bodyPr>
          <a:lstStyle/>
          <a:p>
            <a:r>
              <a:rPr lang="en-US" altLang="zh-CN" sz="3600" b="1" dirty="0">
                <a:latin typeface="微软雅黑" pitchFamily="34" charset="-122"/>
                <a:ea typeface="微软雅黑" pitchFamily="34" charset="-122"/>
              </a:rPr>
              <a:t>E. </a:t>
            </a:r>
            <a:r>
              <a:rPr lang="zh-CN" altLang="en-US" sz="3600" b="1" dirty="0">
                <a:latin typeface="微软雅黑" pitchFamily="34" charset="-122"/>
                <a:ea typeface="微软雅黑" pitchFamily="34" charset="-122"/>
              </a:rPr>
              <a:t>投稿</a:t>
            </a:r>
          </a:p>
        </p:txBody>
      </p:sp>
    </p:spTree>
    <p:extLst>
      <p:ext uri="{BB962C8B-B14F-4D97-AF65-F5344CB8AC3E}">
        <p14:creationId xmlns:p14="http://schemas.microsoft.com/office/powerpoint/2010/main" val="20993550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44084" r="3735"/>
          <a:stretch/>
        </p:blipFill>
        <p:spPr>
          <a:xfrm>
            <a:off x="6155159" y="4991520"/>
            <a:ext cx="2988841" cy="1854684"/>
          </a:xfrm>
          <a:prstGeom prst="rect">
            <a:avLst/>
          </a:prstGeom>
        </p:spPr>
      </p:pic>
      <p:sp>
        <p:nvSpPr>
          <p:cNvPr id="45058" name="Title 1"/>
          <p:cNvSpPr txBox="1">
            <a:spLocks/>
          </p:cNvSpPr>
          <p:nvPr/>
        </p:nvSpPr>
        <p:spPr bwMode="auto">
          <a:xfrm>
            <a:off x="395536" y="1071546"/>
            <a:ext cx="8156299" cy="965200"/>
          </a:xfrm>
          <a:prstGeom prst="rect">
            <a:avLst/>
          </a:prstGeom>
          <a:noFill/>
          <a:ln w="9525">
            <a:noFill/>
            <a:miter lim="800000"/>
            <a:headEnd/>
            <a:tailEnd/>
          </a:ln>
        </p:spPr>
        <p:txBody>
          <a:bodyPr anchor="ctr"/>
          <a:lstStyle/>
          <a:p>
            <a:r>
              <a:rPr lang="zh-CN" altLang="en-US" sz="3600" b="1" dirty="0">
                <a:latin typeface="微软雅黑" pitchFamily="34" charset="-122"/>
                <a:ea typeface="微软雅黑" pitchFamily="34" charset="-122"/>
              </a:rPr>
              <a:t>投稿入口</a:t>
            </a:r>
            <a:endParaRPr lang="en-US" altLang="zh-CN" sz="3600" b="1" dirty="0">
              <a:latin typeface="微软雅黑" pitchFamily="34" charset="-122"/>
              <a:ea typeface="微软雅黑" pitchFamily="34" charset="-122"/>
            </a:endParaRPr>
          </a:p>
        </p:txBody>
      </p:sp>
      <p:sp>
        <p:nvSpPr>
          <p:cNvPr id="10" name="Title 1"/>
          <p:cNvSpPr txBox="1">
            <a:spLocks/>
          </p:cNvSpPr>
          <p:nvPr/>
        </p:nvSpPr>
        <p:spPr>
          <a:xfrm>
            <a:off x="395536" y="1916832"/>
            <a:ext cx="8748464" cy="3744416"/>
          </a:xfrm>
          <a:prstGeom prst="rect">
            <a:avLst/>
          </a:prstGeom>
        </p:spPr>
        <p:txBody>
          <a:bodyPr anchor="ctr"/>
          <a:lstStyle/>
          <a:p>
            <a:pPr fontAlgn="auto">
              <a:spcAft>
                <a:spcPts val="0"/>
              </a:spcAft>
              <a:buFont typeface="+mj-lt"/>
              <a:buAutoNum type="alphaUcPeriod"/>
              <a:defRPr/>
            </a:pPr>
            <a:r>
              <a:rPr lang="zh-CN" altLang="en-US" sz="2400" b="1" dirty="0">
                <a:latin typeface="+mn-lt"/>
                <a:ea typeface="+mn-ea"/>
              </a:rPr>
              <a:t> </a:t>
            </a:r>
            <a:r>
              <a:rPr lang="zh-CN" altLang="en-US" sz="2400" b="1" dirty="0">
                <a:latin typeface="微软雅黑" panose="020B0503020204020204" pitchFamily="34" charset="-122"/>
                <a:ea typeface="微软雅黑" panose="020B0503020204020204" pitchFamily="34" charset="-122"/>
              </a:rPr>
              <a:t>期刊</a:t>
            </a:r>
            <a:endParaRPr lang="en-US" altLang="zh-CN" sz="2400" b="1" dirty="0">
              <a:latin typeface="微软雅黑" panose="020B0503020204020204" pitchFamily="34" charset="-122"/>
              <a:ea typeface="微软雅黑" panose="020B0503020204020204" pitchFamily="34" charset="-122"/>
            </a:endParaRPr>
          </a:p>
          <a:p>
            <a:pPr fontAlgn="auto">
              <a:spcAft>
                <a:spcPts val="0"/>
              </a:spcAft>
              <a:defRPr/>
            </a:pPr>
            <a:endParaRPr lang="en-US" altLang="zh-CN" sz="2400" b="1" dirty="0">
              <a:latin typeface="微软雅黑" panose="020B0503020204020204" pitchFamily="34" charset="-122"/>
              <a:ea typeface="微软雅黑" panose="020B0503020204020204" pitchFamily="34" charset="-122"/>
            </a:endParaRPr>
          </a:p>
          <a:p>
            <a:pPr>
              <a:defRPr/>
            </a:pPr>
            <a:r>
              <a:rPr lang="zh-CN" altLang="en-US" sz="2000" dirty="0">
                <a:latin typeface="微软雅黑" panose="020B0503020204020204" pitchFamily="34" charset="-122"/>
                <a:ea typeface="微软雅黑" panose="020B0503020204020204" pitchFamily="34" charset="-122"/>
              </a:rPr>
              <a:t>点击 </a:t>
            </a:r>
            <a:r>
              <a:rPr lang="en-US" altLang="zh-CN" sz="2000" dirty="0">
                <a:latin typeface="微软雅黑" panose="020B0503020204020204" pitchFamily="34" charset="-122"/>
                <a:ea typeface="微软雅黑" panose="020B0503020204020204" pitchFamily="34" charset="-122"/>
                <a:hlinkClick r:id="rId4"/>
              </a:rPr>
              <a:t>https://</a:t>
            </a:r>
            <a:r>
              <a:rPr lang="en-US" altLang="zh-CN" sz="2000" dirty="0" smtClean="0">
                <a:latin typeface="微软雅黑" panose="020B0503020204020204" pitchFamily="34" charset="-122"/>
                <a:ea typeface="微软雅黑" panose="020B0503020204020204" pitchFamily="34" charset="-122"/>
                <a:hlinkClick r:id="rId4"/>
              </a:rPr>
              <a:t>asmedigitalcollection.asme.org/journals</a:t>
            </a:r>
            <a:r>
              <a:rPr lang="zh-CN" altLang="en-US" sz="2000" dirty="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进入</a:t>
            </a:r>
            <a:r>
              <a:rPr lang="zh-CN" altLang="en-US" sz="2000" dirty="0">
                <a:latin typeface="微软雅黑" panose="020B0503020204020204" pitchFamily="34" charset="-122"/>
                <a:ea typeface="微软雅黑" panose="020B0503020204020204" pitchFamily="34" charset="-122"/>
              </a:rPr>
              <a:t>期刊主页面：</a:t>
            </a:r>
            <a:endParaRPr lang="en-US" altLang="zh-CN" sz="2000" dirty="0">
              <a:solidFill>
                <a:srgbClr val="00B0F0"/>
              </a:solidFill>
              <a:latin typeface="微软雅黑" panose="020B0503020204020204" pitchFamily="34" charset="-122"/>
              <a:ea typeface="微软雅黑" panose="020B0503020204020204" pitchFamily="34" charset="-122"/>
            </a:endParaRPr>
          </a:p>
          <a:p>
            <a:pPr fontAlgn="auto">
              <a:spcAft>
                <a:spcPts val="0"/>
              </a:spcAft>
              <a:defRPr/>
            </a:pPr>
            <a:endParaRPr lang="en-US" altLang="zh-CN" sz="2400" dirty="0">
              <a:latin typeface="微软雅黑" panose="020B0503020204020204" pitchFamily="34" charset="-122"/>
              <a:ea typeface="微软雅黑" panose="020B0503020204020204" pitchFamily="34" charset="-122"/>
            </a:endParaRPr>
          </a:p>
          <a:p>
            <a:pPr marL="342900" indent="-342900" fontAlgn="auto">
              <a:spcAft>
                <a:spcPts val="0"/>
              </a:spcAft>
              <a:buFont typeface="Wingdings" panose="05000000000000000000" pitchFamily="2" charset="2"/>
              <a:buChar char="n"/>
              <a:defRPr/>
            </a:pPr>
            <a:r>
              <a:rPr lang="en-US" altLang="zh-CN" sz="2000" dirty="0">
                <a:latin typeface="微软雅黑" panose="020B0503020204020204" pitchFamily="34" charset="-122"/>
                <a:ea typeface="微软雅黑" panose="020B0503020204020204" pitchFamily="34" charset="-122"/>
              </a:rPr>
              <a:t>Call for Papers</a:t>
            </a:r>
            <a:r>
              <a:rPr lang="zh-CN" altLang="en-US" sz="2000" dirty="0">
                <a:latin typeface="微软雅黑" panose="020B0503020204020204" pitchFamily="34" charset="-122"/>
                <a:ea typeface="微软雅黑" panose="020B0503020204020204" pitchFamily="34" charset="-122"/>
              </a:rPr>
              <a:t>或</a:t>
            </a:r>
            <a:r>
              <a:rPr lang="en-US" altLang="zh-CN" sz="2000" dirty="0">
                <a:latin typeface="微软雅黑" panose="020B0503020204020204" pitchFamily="34" charset="-122"/>
                <a:ea typeface="微软雅黑" panose="020B0503020204020204" pitchFamily="34" charset="-122"/>
              </a:rPr>
              <a:t>Announcements and Call for Paper</a:t>
            </a:r>
            <a:r>
              <a:rPr lang="zh-CN" altLang="en-US" sz="2000" dirty="0" smtClean="0">
                <a:latin typeface="微软雅黑" panose="020B0503020204020204" pitchFamily="34" charset="-122"/>
                <a:ea typeface="微软雅黑" panose="020B0503020204020204" pitchFamily="34" charset="-122"/>
              </a:rPr>
              <a:t>链接，可</a:t>
            </a:r>
            <a:r>
              <a:rPr lang="zh-CN" altLang="en-US" sz="2000" dirty="0">
                <a:latin typeface="微软雅黑" panose="020B0503020204020204" pitchFamily="34" charset="-122"/>
                <a:ea typeface="微软雅黑" panose="020B0503020204020204" pitchFamily="34" charset="-122"/>
              </a:rPr>
              <a:t>查看</a:t>
            </a:r>
            <a:r>
              <a:rPr lang="en-US" altLang="zh-CN" sz="2000" dirty="0">
                <a:latin typeface="微软雅黑" panose="020B0503020204020204" pitchFamily="34" charset="-122"/>
                <a:ea typeface="微软雅黑" panose="020B0503020204020204" pitchFamily="34" charset="-122"/>
              </a:rPr>
              <a:t>ASME</a:t>
            </a:r>
            <a:r>
              <a:rPr lang="zh-CN" altLang="en-US" sz="2000" dirty="0">
                <a:latin typeface="微软雅黑" panose="020B0503020204020204" pitchFamily="34" charset="-122"/>
                <a:ea typeface="微软雅黑" panose="020B0503020204020204" pitchFamily="34" charset="-122"/>
              </a:rPr>
              <a:t>期刊正在筹备的特刊以及他们的征稿要求。 </a:t>
            </a:r>
            <a:endParaRPr lang="en-US" altLang="zh-CN" sz="2000" dirty="0">
              <a:latin typeface="微软雅黑" panose="020B0503020204020204" pitchFamily="34" charset="-122"/>
              <a:ea typeface="微软雅黑" panose="020B0503020204020204" pitchFamily="34" charset="-122"/>
            </a:endParaRPr>
          </a:p>
          <a:p>
            <a:pPr marL="342900" indent="-342900" fontAlgn="auto">
              <a:spcAft>
                <a:spcPts val="0"/>
              </a:spcAft>
              <a:buFont typeface="Wingdings" panose="05000000000000000000" pitchFamily="2" charset="2"/>
              <a:buChar char="n"/>
              <a:defRPr/>
            </a:pPr>
            <a:endParaRPr lang="en-US" altLang="zh-CN" sz="2000" dirty="0">
              <a:latin typeface="微软雅黑" panose="020B0503020204020204" pitchFamily="34" charset="-122"/>
              <a:ea typeface="微软雅黑" panose="020B0503020204020204" pitchFamily="34" charset="-122"/>
            </a:endParaRPr>
          </a:p>
          <a:p>
            <a:pPr marL="342900" indent="-342900" algn="just">
              <a:buFont typeface="Wingdings" panose="05000000000000000000" pitchFamily="2" charset="2"/>
              <a:buChar char="n"/>
              <a:defRPr/>
            </a:pPr>
            <a:r>
              <a:rPr lang="en-US" altLang="zh-CN" sz="2400" dirty="0" smtClean="0">
                <a:ea typeface="微软雅黑" panose="020B0503020204020204" pitchFamily="34" charset="-122"/>
              </a:rPr>
              <a:t>ASME’s </a:t>
            </a:r>
            <a:r>
              <a:rPr lang="en-US" altLang="zh-CN" sz="2400" dirty="0">
                <a:ea typeface="微软雅黑" panose="020B0503020204020204" pitchFamily="34" charset="-122"/>
              </a:rPr>
              <a:t>Guide for Journal </a:t>
            </a:r>
            <a:r>
              <a:rPr lang="en-US" altLang="zh-CN" sz="2400" dirty="0" smtClean="0">
                <a:ea typeface="微软雅黑" panose="020B0503020204020204" pitchFamily="34" charset="-122"/>
              </a:rPr>
              <a:t>Authors</a:t>
            </a:r>
            <a:r>
              <a:rPr lang="zh-CN" altLang="en-US" sz="2400" dirty="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可</a:t>
            </a:r>
            <a:r>
              <a:rPr lang="zh-CN" altLang="en-US" sz="2000" dirty="0">
                <a:latin typeface="微软雅黑" panose="020B0503020204020204" pitchFamily="34" charset="-122"/>
                <a:ea typeface="微软雅黑" panose="020B0503020204020204" pitchFamily="34" charset="-122"/>
              </a:rPr>
              <a:t>点击下载作者指南</a:t>
            </a:r>
            <a:endParaRPr lang="en-US" altLang="zh-CN" sz="2000" dirty="0">
              <a:latin typeface="微软雅黑" panose="020B0503020204020204" pitchFamily="34" charset="-122"/>
              <a:ea typeface="微软雅黑" panose="020B0503020204020204" pitchFamily="34" charset="-122"/>
            </a:endParaRPr>
          </a:p>
          <a:p>
            <a:pPr fontAlgn="auto">
              <a:spcAft>
                <a:spcPts val="0"/>
              </a:spcAft>
              <a:defRPr/>
            </a:pPr>
            <a:endParaRPr lang="en-US" altLang="zh-CN" dirty="0">
              <a:solidFill>
                <a:srgbClr val="00B0F0"/>
              </a:solidFill>
              <a:latin typeface="微软雅黑" panose="020B0503020204020204" pitchFamily="34" charset="-122"/>
              <a:ea typeface="微软雅黑" panose="020B0503020204020204" pitchFamily="34" charset="-122"/>
            </a:endParaRPr>
          </a:p>
          <a:p>
            <a:pPr fontAlgn="auto">
              <a:spcAft>
                <a:spcPts val="0"/>
              </a:spcAft>
              <a:defRPr/>
            </a:pPr>
            <a:endParaRPr lang="en-US" altLang="zh-CN" dirty="0">
              <a:solidFill>
                <a:srgbClr val="00B0F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3.png"/>
          <p:cNvPicPr>
            <a:picLocks noChangeAspect="1"/>
          </p:cNvPicPr>
          <p:nvPr/>
        </p:nvPicPr>
        <p:blipFill>
          <a:blip r:embed="rId3"/>
          <a:srcRect t="35506"/>
          <a:stretch>
            <a:fillRect/>
          </a:stretch>
        </p:blipFill>
        <p:spPr>
          <a:xfrm>
            <a:off x="357158" y="4357694"/>
            <a:ext cx="8358246" cy="2205949"/>
          </a:xfrm>
          <a:prstGeom prst="rect">
            <a:avLst/>
          </a:prstGeom>
          <a:ln>
            <a:solidFill>
              <a:schemeClr val="bg1"/>
            </a:solidFill>
          </a:ln>
        </p:spPr>
      </p:pic>
      <p:pic>
        <p:nvPicPr>
          <p:cNvPr id="4" name="Picture 2"/>
          <p:cNvPicPr>
            <a:picLocks noChangeAspect="1" noChangeArrowheads="1"/>
          </p:cNvPicPr>
          <p:nvPr/>
        </p:nvPicPr>
        <p:blipFill>
          <a:blip r:embed="rId4"/>
          <a:stretch>
            <a:fillRect/>
          </a:stretch>
        </p:blipFill>
        <p:spPr bwMode="auto">
          <a:xfrm>
            <a:off x="357158" y="1285860"/>
            <a:ext cx="8316039" cy="2928958"/>
          </a:xfrm>
          <a:prstGeom prst="rect">
            <a:avLst/>
          </a:prstGeom>
          <a:noFill/>
          <a:ln w="9525">
            <a:solidFill>
              <a:schemeClr val="bg1"/>
            </a:solidFill>
            <a:miter lim="800000"/>
            <a:headEnd/>
            <a:tailEnd/>
          </a:ln>
        </p:spPr>
      </p:pic>
      <p:sp>
        <p:nvSpPr>
          <p:cNvPr id="5" name="Rectangle 7"/>
          <p:cNvSpPr>
            <a:spLocks noChangeArrowheads="1"/>
          </p:cNvSpPr>
          <p:nvPr/>
        </p:nvSpPr>
        <p:spPr bwMode="auto">
          <a:xfrm>
            <a:off x="2285984" y="5429264"/>
            <a:ext cx="2214578" cy="214314"/>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6" name="Rectangle 7"/>
          <p:cNvSpPr>
            <a:spLocks noChangeArrowheads="1"/>
          </p:cNvSpPr>
          <p:nvPr/>
        </p:nvSpPr>
        <p:spPr bwMode="auto">
          <a:xfrm>
            <a:off x="3071802" y="2857496"/>
            <a:ext cx="1143008" cy="285752"/>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8" name="Rectangle 7"/>
          <p:cNvSpPr>
            <a:spLocks noChangeArrowheads="1"/>
          </p:cNvSpPr>
          <p:nvPr/>
        </p:nvSpPr>
        <p:spPr bwMode="auto">
          <a:xfrm>
            <a:off x="3071802" y="2071678"/>
            <a:ext cx="1143008" cy="214314"/>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9" name="Rectangle 7"/>
          <p:cNvSpPr>
            <a:spLocks noChangeArrowheads="1"/>
          </p:cNvSpPr>
          <p:nvPr/>
        </p:nvSpPr>
        <p:spPr bwMode="auto">
          <a:xfrm>
            <a:off x="2285984" y="4429132"/>
            <a:ext cx="1428760" cy="285752"/>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9" y="2996952"/>
            <a:ext cx="8396693" cy="3755125"/>
          </a:xfrm>
          <a:prstGeom prst="rect">
            <a:avLst/>
          </a:prstGeom>
          <a:ln>
            <a:noFill/>
          </a:ln>
        </p:spPr>
      </p:pic>
      <p:sp>
        <p:nvSpPr>
          <p:cNvPr id="45058" name="Title 1"/>
          <p:cNvSpPr txBox="1">
            <a:spLocks/>
          </p:cNvSpPr>
          <p:nvPr/>
        </p:nvSpPr>
        <p:spPr bwMode="auto">
          <a:xfrm>
            <a:off x="395537" y="951632"/>
            <a:ext cx="8184901" cy="965200"/>
          </a:xfrm>
          <a:prstGeom prst="rect">
            <a:avLst/>
          </a:prstGeom>
          <a:noFill/>
          <a:ln w="9525">
            <a:noFill/>
            <a:miter lim="800000"/>
            <a:headEnd/>
            <a:tailEnd/>
          </a:ln>
        </p:spPr>
        <p:txBody>
          <a:bodyPr anchor="ctr"/>
          <a:lstStyle/>
          <a:p>
            <a:r>
              <a:rPr lang="zh-CN" altLang="en-US" sz="3600" b="1" dirty="0">
                <a:latin typeface="微软雅黑" pitchFamily="34" charset="-122"/>
                <a:ea typeface="微软雅黑" pitchFamily="34" charset="-122"/>
              </a:rPr>
              <a:t>投稿入口</a:t>
            </a:r>
            <a:r>
              <a:rPr lang="en-US" altLang="zh-CN" sz="3600" b="1" dirty="0">
                <a:latin typeface="微软雅黑" pitchFamily="34" charset="-122"/>
                <a:ea typeface="微软雅黑" pitchFamily="34" charset="-122"/>
              </a:rPr>
              <a:t>-Submit a Paper</a:t>
            </a:r>
          </a:p>
        </p:txBody>
      </p:sp>
      <p:sp>
        <p:nvSpPr>
          <p:cNvPr id="2" name="文本框 1"/>
          <p:cNvSpPr txBox="1"/>
          <p:nvPr/>
        </p:nvSpPr>
        <p:spPr>
          <a:xfrm>
            <a:off x="395537" y="2069232"/>
            <a:ext cx="7860594" cy="677108"/>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cs typeface="Calibri" panose="020F0502020204030204" pitchFamily="34" charset="0"/>
              </a:rPr>
              <a:t>点击  </a:t>
            </a:r>
            <a:r>
              <a:rPr lang="en-US" altLang="zh-CN" sz="2000" dirty="0" smtClean="0">
                <a:latin typeface="微软雅黑" panose="020B0503020204020204" pitchFamily="34" charset="-122"/>
                <a:ea typeface="微软雅黑" panose="020B0503020204020204" pitchFamily="34" charset="-122"/>
                <a:hlinkClick r:id="rId4" action="ppaction://hlinkfile"/>
              </a:rPr>
              <a:t>journaltool.asme.org</a:t>
            </a:r>
            <a:r>
              <a:rPr lang="zh-CN" altLang="en-US" sz="2000" dirty="0">
                <a:latin typeface="微软雅黑" panose="020B0503020204020204" pitchFamily="34" charset="-122"/>
                <a:ea typeface="微软雅黑" panose="020B0503020204020204" pitchFamily="34" charset="-122"/>
                <a:cs typeface="Calibri" panose="020F0502020204030204" pitchFamily="34" charset="0"/>
              </a:rPr>
              <a:t>，</a:t>
            </a:r>
            <a:r>
              <a:rPr lang="zh-CN" altLang="en-US" sz="2000" dirty="0" smtClean="0">
                <a:latin typeface="微软雅黑" panose="020B0503020204020204" pitchFamily="34" charset="-122"/>
                <a:ea typeface="微软雅黑" panose="020B0503020204020204" pitchFamily="34" charset="-122"/>
                <a:cs typeface="Calibri" panose="020F0502020204030204" pitchFamily="34" charset="0"/>
              </a:rPr>
              <a:t>进入</a:t>
            </a:r>
            <a:r>
              <a:rPr lang="zh-CN" altLang="en-US" sz="2000" dirty="0">
                <a:latin typeface="微软雅黑" panose="020B0503020204020204" pitchFamily="34" charset="-122"/>
                <a:ea typeface="微软雅黑" panose="020B0503020204020204" pitchFamily="34" charset="-122"/>
                <a:cs typeface="Calibri" panose="020F0502020204030204" pitchFamily="34" charset="0"/>
              </a:rPr>
              <a:t>数据库全部期刊提交稿件主页面：</a:t>
            </a:r>
            <a:endParaRPr lang="en-US" altLang="zh-CN" sz="2000" dirty="0">
              <a:latin typeface="微软雅黑" panose="020B0503020204020204" pitchFamily="34" charset="-122"/>
              <a:ea typeface="微软雅黑" panose="020B0503020204020204" pitchFamily="34" charset="-122"/>
              <a:cs typeface="Calibri" panose="020F0502020204030204" pitchFamily="34" charset="0"/>
            </a:endParaRPr>
          </a:p>
          <a:p>
            <a:endParaRPr lang="zh-CN" altLang="en-US" dirty="0"/>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6304" y="4437112"/>
            <a:ext cx="3342200" cy="1901311"/>
          </a:xfrm>
          <a:prstGeom prst="rect">
            <a:avLst/>
          </a:prstGeom>
        </p:spPr>
      </p:pic>
      <p:sp>
        <p:nvSpPr>
          <p:cNvPr id="14" name="Rectangle 7"/>
          <p:cNvSpPr>
            <a:spLocks noChangeArrowheads="1"/>
          </p:cNvSpPr>
          <p:nvPr/>
        </p:nvSpPr>
        <p:spPr bwMode="auto">
          <a:xfrm>
            <a:off x="29380" y="3725831"/>
            <a:ext cx="1950332" cy="3026246"/>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15" name="Rectangle 7"/>
          <p:cNvSpPr>
            <a:spLocks noChangeArrowheads="1"/>
          </p:cNvSpPr>
          <p:nvPr/>
        </p:nvSpPr>
        <p:spPr bwMode="auto">
          <a:xfrm>
            <a:off x="6826687" y="3222037"/>
            <a:ext cx="612576" cy="269909"/>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16" name="Rectangle 7"/>
          <p:cNvSpPr>
            <a:spLocks noChangeArrowheads="1"/>
          </p:cNvSpPr>
          <p:nvPr/>
        </p:nvSpPr>
        <p:spPr bwMode="auto">
          <a:xfrm>
            <a:off x="7668344" y="4689260"/>
            <a:ext cx="757729" cy="899980"/>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3" name="文本框 2"/>
          <p:cNvSpPr txBox="1"/>
          <p:nvPr/>
        </p:nvSpPr>
        <p:spPr>
          <a:xfrm>
            <a:off x="2236397" y="4664444"/>
            <a:ext cx="1944216" cy="120032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zh-CN" altLang="en-US" b="1" dirty="0">
                <a:solidFill>
                  <a:schemeClr val="bg1"/>
                </a:solidFill>
              </a:rPr>
              <a:t>点击查看</a:t>
            </a:r>
            <a:r>
              <a:rPr lang="zh-CN" altLang="en-US" b="1">
                <a:solidFill>
                  <a:schemeClr val="bg1"/>
                </a:solidFill>
                <a:latin typeface="Calibri" panose="020F0502020204030204" pitchFamily="34" charset="0"/>
                <a:cs typeface="Calibri" panose="020F0502020204030204" pitchFamily="34" charset="0"/>
              </a:rPr>
              <a:t>编辑</a:t>
            </a:r>
            <a:r>
              <a:rPr lang="zh-CN" altLang="en-US" b="1" smtClean="0">
                <a:solidFill>
                  <a:schemeClr val="bg1"/>
                </a:solidFill>
                <a:latin typeface="Calibri" panose="020F0502020204030204" pitchFamily="34" charset="0"/>
                <a:cs typeface="Calibri" panose="020F0502020204030204" pitchFamily="34" charset="0"/>
              </a:rPr>
              <a:t>政策、编辑</a:t>
            </a:r>
            <a:r>
              <a:rPr lang="zh-CN" altLang="en-US" b="1" dirty="0">
                <a:solidFill>
                  <a:schemeClr val="bg1"/>
                </a:solidFill>
                <a:latin typeface="Calibri" panose="020F0502020204030204" pitchFamily="34" charset="0"/>
                <a:cs typeface="Calibri" panose="020F0502020204030204" pitchFamily="34" charset="0"/>
              </a:rPr>
              <a:t>参考网站和每本期刊的投稿要求等信息</a:t>
            </a:r>
            <a:endParaRPr lang="zh-CN" altLang="en-US" b="1" dirty="0">
              <a:solidFill>
                <a:schemeClr val="bg1"/>
              </a:solidFill>
            </a:endParaRPr>
          </a:p>
        </p:txBody>
      </p:sp>
      <p:sp>
        <p:nvSpPr>
          <p:cNvPr id="17" name="文本框 16"/>
          <p:cNvSpPr txBox="1"/>
          <p:nvPr/>
        </p:nvSpPr>
        <p:spPr>
          <a:xfrm>
            <a:off x="6161048" y="3604927"/>
            <a:ext cx="2419390" cy="73866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altLang="zh-CN" b="1" dirty="0">
                <a:solidFill>
                  <a:schemeClr val="bg1"/>
                </a:solidFill>
              </a:rPr>
              <a:t>1</a:t>
            </a:r>
            <a:r>
              <a:rPr lang="en-US" altLang="zh-CN" sz="2400" b="1" dirty="0">
                <a:solidFill>
                  <a:schemeClr val="bg1"/>
                </a:solidFill>
              </a:rPr>
              <a:t>. </a:t>
            </a:r>
            <a:r>
              <a:rPr lang="zh-CN" altLang="en-US" b="1" dirty="0">
                <a:solidFill>
                  <a:schemeClr val="bg1"/>
                </a:solidFill>
              </a:rPr>
              <a:t>用投稿</a:t>
            </a:r>
            <a:r>
              <a:rPr lang="en-US" altLang="zh-CN" b="1" dirty="0">
                <a:solidFill>
                  <a:schemeClr val="bg1"/>
                </a:solidFill>
              </a:rPr>
              <a:t>/</a:t>
            </a:r>
            <a:r>
              <a:rPr lang="zh-CN" altLang="en-US" b="1" dirty="0">
                <a:solidFill>
                  <a:schemeClr val="bg1"/>
                </a:solidFill>
              </a:rPr>
              <a:t>审稿邮箱登录或注册一个新账号</a:t>
            </a:r>
          </a:p>
        </p:txBody>
      </p:sp>
      <p:sp>
        <p:nvSpPr>
          <p:cNvPr id="18" name="文本框 17"/>
          <p:cNvSpPr txBox="1"/>
          <p:nvPr/>
        </p:nvSpPr>
        <p:spPr>
          <a:xfrm>
            <a:off x="7367978" y="5841388"/>
            <a:ext cx="195655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altLang="zh-CN" b="1" dirty="0">
                <a:solidFill>
                  <a:schemeClr val="bg1"/>
                </a:solidFill>
              </a:rPr>
              <a:t>2. </a:t>
            </a:r>
            <a:r>
              <a:rPr lang="zh-CN" altLang="en-US" b="1" dirty="0">
                <a:solidFill>
                  <a:schemeClr val="bg1"/>
                </a:solidFill>
              </a:rPr>
              <a:t>选择角色进入</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44084" r="3735"/>
          <a:stretch/>
        </p:blipFill>
        <p:spPr>
          <a:xfrm>
            <a:off x="6155159" y="4991520"/>
            <a:ext cx="2988841" cy="1854684"/>
          </a:xfrm>
          <a:prstGeom prst="rect">
            <a:avLst/>
          </a:prstGeom>
        </p:spPr>
      </p:pic>
      <p:sp>
        <p:nvSpPr>
          <p:cNvPr id="7" name="Title 1"/>
          <p:cNvSpPr txBox="1">
            <a:spLocks/>
          </p:cNvSpPr>
          <p:nvPr/>
        </p:nvSpPr>
        <p:spPr>
          <a:xfrm>
            <a:off x="755576" y="2060848"/>
            <a:ext cx="7992888" cy="4176464"/>
          </a:xfrm>
          <a:prstGeom prst="rect">
            <a:avLst/>
          </a:prstGeom>
        </p:spPr>
        <p:txBody>
          <a:bodyPr anchor="ctr"/>
          <a:lstStyle/>
          <a:p>
            <a:pPr marL="457200" indent="-457200" fontAlgn="auto">
              <a:spcAft>
                <a:spcPts val="0"/>
              </a:spcAft>
              <a:buFont typeface="+mj-lt"/>
              <a:buAutoNum type="alphaUcPeriod" startAt="2"/>
              <a:defRPr/>
            </a:pPr>
            <a:r>
              <a:rPr lang="zh-CN" altLang="en-US" sz="2400" b="1" dirty="0">
                <a:latin typeface="微软雅黑" pitchFamily="34" charset="-122"/>
                <a:ea typeface="微软雅黑" pitchFamily="34" charset="-122"/>
              </a:rPr>
              <a:t>会议录</a:t>
            </a:r>
            <a:endParaRPr lang="en-US" altLang="zh-CN" sz="2400" b="1" dirty="0">
              <a:latin typeface="微软雅黑" pitchFamily="34" charset="-122"/>
              <a:ea typeface="微软雅黑" pitchFamily="34" charset="-122"/>
            </a:endParaRPr>
          </a:p>
          <a:p>
            <a:pPr fontAlgn="auto">
              <a:spcAft>
                <a:spcPts val="0"/>
              </a:spcAft>
              <a:defRPr/>
            </a:pPr>
            <a:endParaRPr lang="en-US" altLang="zh-CN" sz="2400" dirty="0">
              <a:latin typeface="微软雅黑" pitchFamily="34" charset="-122"/>
              <a:ea typeface="微软雅黑" pitchFamily="34" charset="-122"/>
            </a:endParaRPr>
          </a:p>
          <a:p>
            <a:pPr fontAlgn="auto">
              <a:spcAft>
                <a:spcPts val="0"/>
              </a:spcAft>
              <a:defRPr/>
            </a:pPr>
            <a:r>
              <a:rPr lang="zh-CN" altLang="en-US" sz="2000" dirty="0">
                <a:latin typeface="微软雅黑" pitchFamily="34" charset="-122"/>
                <a:ea typeface="微软雅黑" pitchFamily="34" charset="-122"/>
              </a:rPr>
              <a:t>在</a:t>
            </a:r>
            <a:r>
              <a:rPr lang="en-US" altLang="zh-CN" sz="2000" dirty="0">
                <a:latin typeface="微软雅黑" pitchFamily="34" charset="-122"/>
                <a:ea typeface="微软雅黑" pitchFamily="34" charset="-122"/>
              </a:rPr>
              <a:t>ASME</a:t>
            </a:r>
            <a:r>
              <a:rPr lang="zh-CN" altLang="en-US" sz="2000" dirty="0">
                <a:latin typeface="微软雅黑" pitchFamily="34" charset="-122"/>
                <a:ea typeface="微软雅黑" pitchFamily="34" charset="-122"/>
              </a:rPr>
              <a:t>学会官网查询即将召开</a:t>
            </a:r>
            <a:r>
              <a:rPr lang="zh-CN" altLang="en-US" sz="2000">
                <a:latin typeface="微软雅黑" pitchFamily="34" charset="-122"/>
                <a:ea typeface="微软雅黑" pitchFamily="34" charset="-122"/>
              </a:rPr>
              <a:t>的</a:t>
            </a:r>
            <a:r>
              <a:rPr lang="zh-CN" altLang="en-US" sz="2000" smtClean="0">
                <a:latin typeface="微软雅黑" pitchFamily="34" charset="-122"/>
                <a:ea typeface="微软雅黑" pitchFamily="34" charset="-122"/>
              </a:rPr>
              <a:t>会议、找到注册、摘要投稿、海报投稿、审稿</a:t>
            </a:r>
            <a:r>
              <a:rPr lang="zh-CN" altLang="en-US" sz="2000" dirty="0">
                <a:latin typeface="微软雅黑" pitchFamily="34" charset="-122"/>
                <a:ea typeface="微软雅黑" pitchFamily="34" charset="-122"/>
              </a:rPr>
              <a:t>完成等关键时间节点。</a:t>
            </a:r>
            <a:endParaRPr lang="en-US" altLang="zh-CN" sz="2000" dirty="0">
              <a:latin typeface="微软雅黑" pitchFamily="34" charset="-122"/>
              <a:ea typeface="微软雅黑" pitchFamily="34" charset="-122"/>
            </a:endParaRPr>
          </a:p>
          <a:p>
            <a:pPr fontAlgn="auto">
              <a:spcAft>
                <a:spcPts val="0"/>
              </a:spcAft>
              <a:defRPr/>
            </a:pPr>
            <a:r>
              <a:rPr lang="en-US" altLang="zh-CN" dirty="0">
                <a:latin typeface="微软雅黑" pitchFamily="34" charset="-122"/>
                <a:ea typeface="微软雅黑" pitchFamily="34" charset="-122"/>
              </a:rPr>
              <a:t>※ </a:t>
            </a:r>
            <a:r>
              <a:rPr lang="zh-CN" altLang="en-US" dirty="0">
                <a:latin typeface="微软雅黑" pitchFamily="34" charset="-122"/>
                <a:ea typeface="微软雅黑" pitchFamily="34" charset="-122"/>
              </a:rPr>
              <a:t>总入口：</a:t>
            </a:r>
            <a:r>
              <a:rPr lang="en-US" altLang="zh-CN" dirty="0">
                <a:solidFill>
                  <a:srgbClr val="00B0F0"/>
                </a:solidFill>
                <a:latin typeface="微软雅黑" pitchFamily="34" charset="-122"/>
                <a:ea typeface="微软雅黑" pitchFamily="34" charset="-122"/>
              </a:rPr>
              <a:t> https://www.asme.org/events/conferences</a:t>
            </a:r>
          </a:p>
          <a:p>
            <a:pPr fontAlgn="auto">
              <a:spcAft>
                <a:spcPts val="0"/>
              </a:spcAft>
              <a:defRPr/>
            </a:pPr>
            <a:endParaRPr lang="en-US" altLang="zh-CN" dirty="0">
              <a:solidFill>
                <a:srgbClr val="00B0F0"/>
              </a:solidFill>
              <a:latin typeface="微软雅黑" pitchFamily="34" charset="-122"/>
              <a:ea typeface="微软雅黑" pitchFamily="34" charset="-122"/>
            </a:endParaRPr>
          </a:p>
          <a:p>
            <a:pPr fontAlgn="auto">
              <a:spcAft>
                <a:spcPts val="0"/>
              </a:spcAft>
              <a:defRPr/>
            </a:pPr>
            <a:r>
              <a:rPr lang="zh-CN" altLang="en-US" b="1" dirty="0">
                <a:solidFill>
                  <a:srgbClr val="00B0F0"/>
                </a:solidFill>
                <a:latin typeface="微软雅黑" pitchFamily="34" charset="-122"/>
                <a:ea typeface="微软雅黑" pitchFamily="34" charset="-122"/>
              </a:rPr>
              <a:t>为什么要参会：</a:t>
            </a:r>
            <a:endParaRPr lang="en-US" altLang="zh-CN" b="1" dirty="0">
              <a:solidFill>
                <a:srgbClr val="00B0F0"/>
              </a:solidFill>
              <a:latin typeface="微软雅黑" pitchFamily="34" charset="-122"/>
              <a:ea typeface="微软雅黑" pitchFamily="34" charset="-122"/>
            </a:endParaRPr>
          </a:p>
          <a:p>
            <a:endParaRPr lang="zh-CN" altLang="en-US" dirty="0">
              <a:latin typeface="微软雅黑" pitchFamily="34" charset="-122"/>
              <a:ea typeface="微软雅黑" pitchFamily="34" charset="-122"/>
            </a:endParaRPr>
          </a:p>
          <a:p>
            <a:r>
              <a:rPr lang="en-US" altLang="zh-CN" i="1" dirty="0">
                <a:latin typeface="微软雅黑" pitchFamily="34" charset="-122"/>
                <a:ea typeface="微软雅黑" pitchFamily="34" charset="-122"/>
              </a:rPr>
              <a:t> </a:t>
            </a:r>
            <a:r>
              <a:rPr lang="en-US" altLang="zh-CN" sz="1600" i="1" dirty="0">
                <a:latin typeface="微软雅黑" pitchFamily="34" charset="-122"/>
                <a:ea typeface="微软雅黑" pitchFamily="34" charset="-122"/>
              </a:rPr>
              <a:t>“According to ASME’s conference presenter </a:t>
            </a:r>
            <a:r>
              <a:rPr lang="en-US" altLang="zh-CN" sz="1600" i="1">
                <a:latin typeface="微软雅黑" pitchFamily="34" charset="-122"/>
                <a:ea typeface="微软雅黑" pitchFamily="34" charset="-122"/>
              </a:rPr>
              <a:t>attendance </a:t>
            </a:r>
            <a:r>
              <a:rPr lang="en-US" altLang="zh-CN" sz="1600" i="1" smtClean="0">
                <a:latin typeface="微软雅黑" pitchFamily="34" charset="-122"/>
                <a:ea typeface="微软雅黑" pitchFamily="34" charset="-122"/>
              </a:rPr>
              <a:t>policy</a:t>
            </a:r>
            <a:r>
              <a:rPr lang="zh-CN" altLang="en-US" sz="1600" i="1" smtClean="0">
                <a:latin typeface="微软雅黑" pitchFamily="34" charset="-122"/>
                <a:ea typeface="微软雅黑" pitchFamily="34" charset="-122"/>
              </a:rPr>
              <a:t>、</a:t>
            </a:r>
            <a:r>
              <a:rPr lang="en-US" altLang="zh-CN" sz="1600" i="1" smtClean="0">
                <a:latin typeface="微软雅黑" pitchFamily="34" charset="-122"/>
                <a:ea typeface="微软雅黑" pitchFamily="34" charset="-122"/>
              </a:rPr>
              <a:t> </a:t>
            </a:r>
            <a:r>
              <a:rPr lang="en-US" altLang="zh-CN" sz="1600" i="1" dirty="0">
                <a:latin typeface="微软雅黑" pitchFamily="34" charset="-122"/>
                <a:ea typeface="微软雅黑" pitchFamily="34" charset="-122"/>
              </a:rPr>
              <a:t>if a paper is not presented at the Conference by an author of </a:t>
            </a:r>
            <a:r>
              <a:rPr lang="en-US" altLang="zh-CN" sz="1600" i="1">
                <a:latin typeface="微软雅黑" pitchFamily="34" charset="-122"/>
                <a:ea typeface="微软雅黑" pitchFamily="34" charset="-122"/>
              </a:rPr>
              <a:t>the </a:t>
            </a:r>
            <a:r>
              <a:rPr lang="en-US" altLang="zh-CN" sz="1600" i="1" smtClean="0">
                <a:latin typeface="微软雅黑" pitchFamily="34" charset="-122"/>
                <a:ea typeface="微软雅黑" pitchFamily="34" charset="-122"/>
              </a:rPr>
              <a:t>paper</a:t>
            </a:r>
            <a:r>
              <a:rPr lang="zh-CN" altLang="en-US" sz="1600" i="1" smtClean="0">
                <a:latin typeface="微软雅黑" pitchFamily="34" charset="-122"/>
                <a:ea typeface="微软雅黑" pitchFamily="34" charset="-122"/>
              </a:rPr>
              <a:t>、</a:t>
            </a:r>
            <a:r>
              <a:rPr lang="en-US" altLang="zh-CN" sz="1600" i="1" smtClean="0">
                <a:latin typeface="微软雅黑" pitchFamily="34" charset="-122"/>
                <a:ea typeface="微软雅黑" pitchFamily="34" charset="-122"/>
              </a:rPr>
              <a:t> </a:t>
            </a:r>
            <a:r>
              <a:rPr lang="en-US" altLang="zh-CN" sz="1600" i="1" dirty="0">
                <a:latin typeface="微软雅黑" pitchFamily="34" charset="-122"/>
                <a:ea typeface="微软雅黑" pitchFamily="34" charset="-122"/>
              </a:rPr>
              <a:t>the paper will not be published in the official </a:t>
            </a:r>
            <a:r>
              <a:rPr lang="en-US" altLang="zh-CN" sz="1600" i="1">
                <a:latin typeface="微软雅黑" pitchFamily="34" charset="-122"/>
                <a:ea typeface="微软雅黑" pitchFamily="34" charset="-122"/>
              </a:rPr>
              <a:t>archival </a:t>
            </a:r>
            <a:r>
              <a:rPr lang="en-US" altLang="zh-CN" sz="1600" i="1" smtClean="0">
                <a:latin typeface="微软雅黑" pitchFamily="34" charset="-122"/>
                <a:ea typeface="微软雅黑" pitchFamily="34" charset="-122"/>
              </a:rPr>
              <a:t>Proceedings</a:t>
            </a:r>
            <a:r>
              <a:rPr lang="zh-CN" altLang="en-US" sz="1600" i="1" smtClean="0">
                <a:latin typeface="微软雅黑" pitchFamily="34" charset="-122"/>
                <a:ea typeface="微软雅黑" pitchFamily="34" charset="-122"/>
              </a:rPr>
              <a:t>、</a:t>
            </a:r>
            <a:r>
              <a:rPr lang="en-US" altLang="zh-CN" sz="1600" i="1" smtClean="0">
                <a:latin typeface="微软雅黑" pitchFamily="34" charset="-122"/>
                <a:ea typeface="微软雅黑" pitchFamily="34" charset="-122"/>
              </a:rPr>
              <a:t> </a:t>
            </a:r>
            <a:r>
              <a:rPr lang="en-US" altLang="zh-CN" sz="1600" i="1" dirty="0">
                <a:latin typeface="微软雅黑" pitchFamily="34" charset="-122"/>
                <a:ea typeface="微软雅黑" pitchFamily="34" charset="-122"/>
              </a:rPr>
              <a:t>which are registered with the Library of Congress and are submitted for abstracting and indexing. The paper also will not be published in The ASME Digital Collection and may not be cited as a published paper. “</a:t>
            </a:r>
            <a:endParaRPr lang="en-US" altLang="zh-CN" i="1" dirty="0">
              <a:solidFill>
                <a:srgbClr val="00B0F0"/>
              </a:solidFill>
              <a:latin typeface="微软雅黑" pitchFamily="34" charset="-122"/>
              <a:ea typeface="微软雅黑" pitchFamily="34" charset="-122"/>
            </a:endParaRPr>
          </a:p>
        </p:txBody>
      </p:sp>
      <p:sp>
        <p:nvSpPr>
          <p:cNvPr id="5" name="Title 1"/>
          <p:cNvSpPr txBox="1">
            <a:spLocks/>
          </p:cNvSpPr>
          <p:nvPr/>
        </p:nvSpPr>
        <p:spPr bwMode="auto">
          <a:xfrm>
            <a:off x="671513" y="951632"/>
            <a:ext cx="7908925" cy="965200"/>
          </a:xfrm>
          <a:prstGeom prst="rect">
            <a:avLst/>
          </a:prstGeom>
          <a:noFill/>
          <a:ln w="9525">
            <a:noFill/>
            <a:miter lim="800000"/>
            <a:headEnd/>
            <a:tailEnd/>
          </a:ln>
        </p:spPr>
        <p:txBody>
          <a:bodyPr anchor="ctr"/>
          <a:lstStyle/>
          <a:p>
            <a:r>
              <a:rPr lang="zh-CN" altLang="en-US" sz="3600" b="1" dirty="0">
                <a:latin typeface="微软雅黑" pitchFamily="34" charset="-122"/>
                <a:ea typeface="微软雅黑" pitchFamily="34" charset="-122"/>
              </a:rPr>
              <a:t>投稿入口</a:t>
            </a:r>
            <a:endParaRPr lang="en-US" altLang="zh-CN" sz="3600" b="1" dirty="0">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blinds(horizontal)">
                                      <p:cBhvr>
                                        <p:cTn id="7" dur="500"/>
                                        <p:tgtEl>
                                          <p:spTgt spid="7">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7" end="7"/>
                                            </p:txEl>
                                          </p:spTgt>
                                        </p:tgtEl>
                                        <p:attrNameLst>
                                          <p:attrName>style.visibility</p:attrName>
                                        </p:attrNameLst>
                                      </p:cBhvr>
                                      <p:to>
                                        <p:strVal val="visible"/>
                                      </p:to>
                                    </p:set>
                                    <p:animEffect transition="in" filter="blinds(horizontal)">
                                      <p:cBhvr>
                                        <p:cTn id="10"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323528" y="5661248"/>
            <a:ext cx="3744416" cy="965200"/>
          </a:xfrm>
          <a:prstGeom prst="rect">
            <a:avLst/>
          </a:prstGeom>
          <a:noFill/>
          <a:ln w="9525">
            <a:noFill/>
            <a:miter lim="800000"/>
            <a:headEnd/>
            <a:tailEnd/>
          </a:ln>
        </p:spPr>
        <p:txBody>
          <a:bodyPr anchor="ctr"/>
          <a:lstStyle/>
          <a:p>
            <a:r>
              <a:rPr lang="en-US" altLang="zh-CN" dirty="0">
                <a:latin typeface="微软雅黑" pitchFamily="34" charset="-122"/>
                <a:ea typeface="微软雅黑" pitchFamily="34" charset="-122"/>
              </a:rPr>
              <a:t>ASME</a:t>
            </a:r>
            <a:r>
              <a:rPr lang="zh-CN" altLang="en-US" dirty="0">
                <a:latin typeface="微软雅黑" pitchFamily="34" charset="-122"/>
                <a:ea typeface="微软雅黑" pitchFamily="34" charset="-122"/>
              </a:rPr>
              <a:t>官网公布即将召开的会议 ↑</a:t>
            </a:r>
            <a:endParaRPr lang="en-US" altLang="zh-CN" dirty="0">
              <a:latin typeface="微软雅黑" pitchFamily="34" charset="-122"/>
              <a:ea typeface="微软雅黑" pitchFamily="34"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84784"/>
            <a:ext cx="9049011" cy="3888432"/>
          </a:xfrm>
          <a:prstGeom prst="rect">
            <a:avLst/>
          </a:prstGeom>
          <a:ln>
            <a:solidFill>
              <a:schemeClr val="bg1"/>
            </a:solidFill>
          </a:ln>
        </p:spPr>
      </p:pic>
      <p:sp>
        <p:nvSpPr>
          <p:cNvPr id="8" name="文本框 7"/>
          <p:cNvSpPr txBox="1"/>
          <p:nvPr/>
        </p:nvSpPr>
        <p:spPr>
          <a:xfrm>
            <a:off x="4644008" y="4005064"/>
            <a:ext cx="3096344"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1. </a:t>
            </a:r>
            <a:r>
              <a:rPr lang="zh-CN" altLang="en-US" dirty="0">
                <a:solidFill>
                  <a:schemeClr val="bg1"/>
                </a:solidFill>
                <a:latin typeface="微软雅黑" panose="020B0503020204020204" pitchFamily="34" charset="-122"/>
                <a:ea typeface="微软雅黑" panose="020B0503020204020204" pitchFamily="34" charset="-122"/>
              </a:rPr>
              <a:t>点击进入具体会议页面</a:t>
            </a:r>
          </a:p>
        </p:txBody>
      </p:sp>
      <p:sp>
        <p:nvSpPr>
          <p:cNvPr id="11" name="Rectangle 7"/>
          <p:cNvSpPr>
            <a:spLocks noChangeArrowheads="1"/>
          </p:cNvSpPr>
          <p:nvPr/>
        </p:nvSpPr>
        <p:spPr bwMode="auto">
          <a:xfrm>
            <a:off x="3563888" y="3421032"/>
            <a:ext cx="3600400" cy="485691"/>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pic>
        <p:nvPicPr>
          <p:cNvPr id="7" name="图片 6"/>
          <p:cNvPicPr>
            <a:picLocks noChangeAspect="1"/>
          </p:cNvPicPr>
          <p:nvPr/>
        </p:nvPicPr>
        <p:blipFill rotWithShape="1">
          <a:blip r:embed="rId4"/>
          <a:srcRect l="44084" r="3735"/>
          <a:stretch/>
        </p:blipFill>
        <p:spPr>
          <a:xfrm>
            <a:off x="6155159" y="4991520"/>
            <a:ext cx="2988841" cy="18546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11560" y="1214335"/>
            <a:ext cx="7343383" cy="5661249"/>
          </a:xfrm>
          <a:prstGeom prst="rect">
            <a:avLst/>
          </a:prstGeom>
          <a:noFill/>
          <a:ln w="9525">
            <a:solidFill>
              <a:schemeClr val="bg1"/>
            </a:solidFill>
            <a:miter lim="800000"/>
            <a:headEnd/>
            <a:tailEnd/>
          </a:ln>
          <a:effectLst/>
        </p:spPr>
      </p:pic>
      <p:sp>
        <p:nvSpPr>
          <p:cNvPr id="9" name="Rectangle 7"/>
          <p:cNvSpPr>
            <a:spLocks noChangeArrowheads="1"/>
          </p:cNvSpPr>
          <p:nvPr/>
        </p:nvSpPr>
        <p:spPr bwMode="auto">
          <a:xfrm>
            <a:off x="5786446" y="4066578"/>
            <a:ext cx="1714512" cy="2500330"/>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11" name="矩形 10"/>
          <p:cNvSpPr/>
          <p:nvPr/>
        </p:nvSpPr>
        <p:spPr>
          <a:xfrm>
            <a:off x="6366474" y="805061"/>
            <a:ext cx="2268968" cy="646331"/>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spcBef>
                <a:spcPct val="0"/>
              </a:spcBef>
            </a:pPr>
            <a:r>
              <a:rPr lang="en-US" altLang="zh-CN" dirty="0">
                <a:solidFill>
                  <a:schemeClr val="bg1"/>
                </a:solidFill>
                <a:latin typeface="微软雅黑" panose="020B0503020204020204" pitchFamily="34" charset="-122"/>
                <a:ea typeface="微软雅黑" panose="020B0503020204020204" pitchFamily="34" charset="-122"/>
              </a:rPr>
              <a:t>3. </a:t>
            </a:r>
            <a:r>
              <a:rPr lang="zh-CN" altLang="en-US" dirty="0">
                <a:solidFill>
                  <a:schemeClr val="bg1"/>
                </a:solidFill>
                <a:latin typeface="微软雅黑" panose="020B0503020204020204" pitchFamily="34" charset="-122"/>
                <a:ea typeface="微软雅黑" panose="020B0503020204020204" pitchFamily="34" charset="-122"/>
              </a:rPr>
              <a:t>登录或注册后了解更多详情及提交稿件</a:t>
            </a:r>
          </a:p>
        </p:txBody>
      </p:sp>
      <p:cxnSp>
        <p:nvCxnSpPr>
          <p:cNvPr id="14" name="直接箭头连接符 13"/>
          <p:cNvCxnSpPr/>
          <p:nvPr/>
        </p:nvCxnSpPr>
        <p:spPr>
          <a:xfrm>
            <a:off x="5152508" y="5473253"/>
            <a:ext cx="28575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2636169" y="5165576"/>
            <a:ext cx="2516340" cy="92333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spcBef>
                <a:spcPct val="0"/>
              </a:spcBef>
            </a:pPr>
            <a:r>
              <a:rPr lang="en-US" altLang="zh-CN" dirty="0">
                <a:solidFill>
                  <a:schemeClr val="bg1"/>
                </a:solidFill>
                <a:latin typeface="微软雅黑" pitchFamily="34" charset="-122"/>
                <a:ea typeface="微软雅黑" pitchFamily="34" charset="-122"/>
              </a:rPr>
              <a:t>2. </a:t>
            </a:r>
            <a:r>
              <a:rPr lang="zh-CN" altLang="en-US" dirty="0">
                <a:solidFill>
                  <a:schemeClr val="bg1"/>
                </a:solidFill>
                <a:latin typeface="微软雅黑" pitchFamily="34" charset="-122"/>
                <a:ea typeface="微软雅黑" pitchFamily="34" charset="-122"/>
              </a:rPr>
              <a:t>进入该会议最新一届的</a:t>
            </a:r>
            <a:r>
              <a:rPr lang="zh-CN" altLang="en-US">
                <a:solidFill>
                  <a:schemeClr val="bg1"/>
                </a:solidFill>
                <a:latin typeface="微软雅黑" pitchFamily="34" charset="-122"/>
                <a:ea typeface="微软雅黑" pitchFamily="34" charset="-122"/>
              </a:rPr>
              <a:t>预告</a:t>
            </a:r>
            <a:r>
              <a:rPr lang="zh-CN" altLang="en-US" smtClean="0">
                <a:solidFill>
                  <a:schemeClr val="bg1"/>
                </a:solidFill>
                <a:latin typeface="微软雅黑" pitchFamily="34" charset="-122"/>
                <a:ea typeface="微软雅黑" pitchFamily="34" charset="-122"/>
              </a:rPr>
              <a:t>界面、关注</a:t>
            </a:r>
            <a:r>
              <a:rPr lang="en-US" altLang="zh-CN" dirty="0">
                <a:solidFill>
                  <a:schemeClr val="bg1"/>
                </a:solidFill>
                <a:latin typeface="微软雅黑" pitchFamily="34" charset="-122"/>
                <a:ea typeface="微软雅黑" pitchFamily="34" charset="-122"/>
              </a:rPr>
              <a:t>IMPORTANT DATES</a:t>
            </a:r>
            <a:endParaRPr lang="zh-CN" altLang="en-US" dirty="0">
              <a:solidFill>
                <a:schemeClr val="bg1"/>
              </a:solidFill>
              <a:latin typeface="微软雅黑" pitchFamily="34" charset="-122"/>
              <a:ea typeface="微软雅黑" pitchFamily="34" charset="-122"/>
            </a:endParaRPr>
          </a:p>
        </p:txBody>
      </p:sp>
      <p:sp>
        <p:nvSpPr>
          <p:cNvPr id="8" name="Rectangle 7"/>
          <p:cNvSpPr>
            <a:spLocks noChangeArrowheads="1"/>
          </p:cNvSpPr>
          <p:nvPr/>
        </p:nvSpPr>
        <p:spPr bwMode="auto">
          <a:xfrm>
            <a:off x="6444208" y="1484783"/>
            <a:ext cx="1368152" cy="360041"/>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lide(fromBottom)">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152920" y="1382204"/>
            <a:ext cx="1971629" cy="1141861"/>
          </a:xfrm>
          <a:prstGeom prst="rect">
            <a:avLst/>
          </a:prstGeom>
          <a:noFill/>
          <a:ln w="9525">
            <a:noFill/>
            <a:miter lim="800000"/>
            <a:headEnd/>
            <a:tailEnd/>
          </a:ln>
        </p:spPr>
      </p:pic>
      <p:graphicFrame>
        <p:nvGraphicFramePr>
          <p:cNvPr id="5" name="表格 4"/>
          <p:cNvGraphicFramePr>
            <a:graphicFrameLocks noGrp="1"/>
          </p:cNvGraphicFramePr>
          <p:nvPr>
            <p:extLst>
              <p:ext uri="{D42A27DB-BD31-4B8C-83A1-F6EECF244321}">
                <p14:modId xmlns:p14="http://schemas.microsoft.com/office/powerpoint/2010/main" val="3209378705"/>
              </p:ext>
            </p:extLst>
          </p:nvPr>
        </p:nvGraphicFramePr>
        <p:xfrm>
          <a:off x="642910" y="2928934"/>
          <a:ext cx="7920038" cy="3286148"/>
        </p:xfrm>
        <a:graphic>
          <a:graphicData uri="http://schemas.openxmlformats.org/drawingml/2006/table">
            <a:tbl>
              <a:tblPr/>
              <a:tblGrid>
                <a:gridCol w="3239518">
                  <a:extLst>
                    <a:ext uri="{9D8B030D-6E8A-4147-A177-3AD203B41FA5}">
                      <a16:colId xmlns:a16="http://schemas.microsoft.com/office/drawing/2014/main" val="20000"/>
                    </a:ext>
                  </a:extLst>
                </a:gridCol>
                <a:gridCol w="4680520">
                  <a:extLst>
                    <a:ext uri="{9D8B030D-6E8A-4147-A177-3AD203B41FA5}">
                      <a16:colId xmlns:a16="http://schemas.microsoft.com/office/drawing/2014/main" val="20001"/>
                    </a:ext>
                  </a:extLst>
                </a:gridCol>
              </a:tblGrid>
              <a:tr h="590393">
                <a:tc gridSpan="2">
                  <a:txBody>
                    <a:bodyPr/>
                    <a:lstStyle/>
                    <a:p>
                      <a:pPr marL="287338"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rgbClr val="0F243E"/>
                          </a:solidFill>
                          <a:effectLst/>
                          <a:latin typeface="Times New Roman" pitchFamily="18" charset="0"/>
                          <a:ea typeface="微软雅黑" pitchFamily="34" charset="-122"/>
                          <a:cs typeface="MicrosoftYaHei-Bold"/>
                        </a:rPr>
                        <a:t>机械工程及其相关学科的权威</a:t>
                      </a:r>
                      <a:r>
                        <a:rPr kumimoji="0" lang="zh-CN" altLang="en-US" sz="1400" b="1" i="0" u="none" strike="noStrike" cap="none" normalizeH="0" baseline="0" dirty="0" smtClean="0">
                          <a:ln>
                            <a:noFill/>
                          </a:ln>
                          <a:solidFill>
                            <a:srgbClr val="0F243E"/>
                          </a:solidFill>
                          <a:effectLst/>
                          <a:latin typeface="Times New Roman" pitchFamily="18" charset="0"/>
                          <a:ea typeface="微软雅黑" pitchFamily="34" charset="-122"/>
                          <a:cs typeface="MicrosoftYaHei-Bold"/>
                        </a:rPr>
                        <a:t>期刊，涉及</a:t>
                      </a:r>
                      <a:r>
                        <a:rPr kumimoji="0" lang="zh-CN" altLang="en-US" sz="1400" b="1" i="0" u="none" strike="noStrike" cap="none" normalizeH="0" baseline="0">
                          <a:ln>
                            <a:noFill/>
                          </a:ln>
                          <a:solidFill>
                            <a:srgbClr val="0F243E"/>
                          </a:solidFill>
                          <a:effectLst/>
                          <a:latin typeface="Times New Roman" pitchFamily="18" charset="0"/>
                          <a:ea typeface="微软雅黑" pitchFamily="34" charset="-122"/>
                          <a:cs typeface="MicrosoftYaHei-Bold"/>
                        </a:rPr>
                        <a:t>工业</a:t>
                      </a:r>
                      <a:r>
                        <a:rPr kumimoji="0" lang="zh-CN" altLang="en-US" sz="1400" b="1" i="0" u="none" strike="noStrike" cap="none" normalizeH="0" baseline="0" smtClean="0">
                          <a:ln>
                            <a:noFill/>
                          </a:ln>
                          <a:solidFill>
                            <a:srgbClr val="0F243E"/>
                          </a:solidFill>
                          <a:effectLst/>
                          <a:latin typeface="Times New Roman" pitchFamily="18" charset="0"/>
                          <a:ea typeface="微软雅黑" pitchFamily="34" charset="-122"/>
                          <a:cs typeface="MicrosoftYaHei-Bold"/>
                        </a:rPr>
                        <a:t>制造、材料加工、能源、自动化</a:t>
                      </a:r>
                      <a:r>
                        <a:rPr kumimoji="0" lang="zh-CN" altLang="en-US" sz="1400" b="1" i="0" u="none" strike="noStrike" cap="none" normalizeH="0" baseline="0" dirty="0">
                          <a:ln>
                            <a:noFill/>
                          </a:ln>
                          <a:solidFill>
                            <a:srgbClr val="0F243E"/>
                          </a:solidFill>
                          <a:effectLst/>
                          <a:latin typeface="Times New Roman" pitchFamily="18" charset="0"/>
                          <a:ea typeface="微软雅黑" pitchFamily="34" charset="-122"/>
                          <a:cs typeface="MicrosoftYaHei-Bold"/>
                        </a:rPr>
                        <a:t>等应用</a:t>
                      </a:r>
                      <a:r>
                        <a:rPr kumimoji="0" lang="zh-CN" altLang="en-US" sz="1400" b="1" i="0" u="none" strike="noStrike" cap="none" normalizeH="0" baseline="0" dirty="0" smtClean="0">
                          <a:ln>
                            <a:noFill/>
                          </a:ln>
                          <a:solidFill>
                            <a:srgbClr val="0F243E"/>
                          </a:solidFill>
                          <a:effectLst/>
                          <a:latin typeface="Times New Roman" pitchFamily="18" charset="0"/>
                          <a:ea typeface="微软雅黑" pitchFamily="34" charset="-122"/>
                          <a:cs typeface="MicrosoftYaHei-Bold"/>
                        </a:rPr>
                        <a:t>领域。</a:t>
                      </a:r>
                      <a:endParaRPr kumimoji="0" lang="zh-CN" sz="1400" b="0" i="0" u="none" strike="noStrike" cap="none" normalizeH="0" baseline="0" dirty="0">
                        <a:ln>
                          <a:noFill/>
                        </a:ln>
                        <a:solidFill>
                          <a:schemeClr val="tx1"/>
                        </a:solidFill>
                        <a:effectLst/>
                        <a:latin typeface="Times New Roman" pitchFamily="18" charset="0"/>
                        <a:ea typeface="微软雅黑" pitchFamily="34" charset="-122"/>
                        <a:cs typeface="Times New Roman" pitchFamily="18" charset="0"/>
                      </a:endParaRPr>
                    </a:p>
                  </a:txBody>
                  <a:tcPr marL="63623" marR="63623" marT="0" marB="0" anchor="ctr" horzOverflow="overflow">
                    <a:lnL w="19050" cap="flat" cmpd="sng" algn="ctr">
                      <a:solidFill>
                        <a:srgbClr val="0F243E"/>
                      </a:solidFill>
                      <a:prstDash val="solid"/>
                      <a:round/>
                      <a:headEnd type="none" w="med" len="med"/>
                      <a:tailEnd type="none" w="med" len="med"/>
                    </a:lnL>
                    <a:lnR w="19050" cap="flat" cmpd="sng" algn="ctr">
                      <a:solidFill>
                        <a:srgbClr val="0F243E"/>
                      </a:solidFill>
                      <a:prstDash val="solid"/>
                      <a:round/>
                      <a:headEnd type="none" w="med" len="med"/>
                      <a:tailEnd type="none" w="med" len="med"/>
                    </a:lnR>
                    <a:lnT w="19050" cap="flat" cmpd="sng" algn="ctr">
                      <a:solidFill>
                        <a:srgbClr val="0F243E"/>
                      </a:solidFill>
                      <a:prstDash val="solid"/>
                      <a:round/>
                      <a:headEnd type="none" w="med" len="med"/>
                      <a:tailEnd type="none" w="med" len="med"/>
                    </a:lnT>
                    <a:lnB w="19050" cap="flat" cmpd="sng" algn="ctr">
                      <a:solidFill>
                        <a:srgbClr val="0F243E"/>
                      </a:solidFill>
                      <a:prstDash val="solid"/>
                      <a:round/>
                      <a:headEnd type="none" w="med" len="med"/>
                      <a:tailEnd type="none" w="med" len="med"/>
                    </a:lnB>
                    <a:lnTlToBr>
                      <a:noFill/>
                    </a:lnTlToBr>
                    <a:lnBlToTr>
                      <a:noFill/>
                    </a:lnBlToTr>
                    <a:noFill/>
                  </a:tcPr>
                </a:tc>
                <a:tc hMerge="1">
                  <a:txBody>
                    <a:bodyPr/>
                    <a:lstStyle/>
                    <a:p>
                      <a:endParaRPr lang="zh-CN" altLang="en-US"/>
                    </a:p>
                  </a:txBody>
                  <a:tcPr/>
                </a:tc>
                <a:extLst>
                  <a:ext uri="{0D108BD9-81ED-4DB2-BD59-A6C34878D82A}">
                    <a16:rowId xmlns:a16="http://schemas.microsoft.com/office/drawing/2014/main" val="10000"/>
                  </a:ext>
                </a:extLst>
              </a:tr>
              <a:tr h="2695755">
                <a:tc>
                  <a:txBody>
                    <a:bodyPr/>
                    <a:lstStyle/>
                    <a:p>
                      <a:pPr marL="215900" marR="0" lvl="0" indent="0" algn="l" defTabSz="914400" rtl="0" eaLnBrk="1" fontAlgn="base" latinLnBrk="0" hangingPunct="1">
                        <a:lnSpc>
                          <a:spcPct val="150000"/>
                        </a:lnSpc>
                        <a:spcBef>
                          <a:spcPct val="0"/>
                        </a:spcBef>
                        <a:spcAft>
                          <a:spcPct val="0"/>
                        </a:spcAft>
                        <a:buClrTx/>
                        <a:buSzTx/>
                        <a:buFontTx/>
                        <a:buNone/>
                        <a:tabLst/>
                      </a:pPr>
                      <a:endPar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zh-CN" altLang="zh-CN" sz="1400" b="0" i="0" u="none" strike="noStrike" cap="none" normalizeH="0" baseline="0" dirty="0" smtClean="0">
                          <a:ln>
                            <a:noFill/>
                          </a:ln>
                          <a:solidFill>
                            <a:schemeClr val="tx1"/>
                          </a:solidFill>
                          <a:effectLst/>
                          <a:latin typeface="微软雅黑" pitchFamily="34" charset="-122"/>
                          <a:ea typeface="微软雅黑" pitchFamily="34" charset="-122"/>
                        </a:rPr>
                        <a:t>期刊</a:t>
                      </a:r>
                      <a:r>
                        <a:rPr kumimoji="0" lang="zh-CN" altLang="zh-CN" sz="1400" b="0" i="0" u="none" strike="noStrike" cap="none" normalizeH="0" baseline="0" dirty="0">
                          <a:ln>
                            <a:noFill/>
                          </a:ln>
                          <a:solidFill>
                            <a:schemeClr val="tx1"/>
                          </a:solidFill>
                          <a:effectLst/>
                          <a:latin typeface="微软雅黑" pitchFamily="34" charset="-122"/>
                          <a:ea typeface="微软雅黑" pitchFamily="34" charset="-122"/>
                        </a:rPr>
                        <a:t>种数</a:t>
                      </a:r>
                      <a:r>
                        <a:rPr kumimoji="0" lang="zh-CN" altLang="en-US" sz="1400" b="0" i="0" u="none" strike="noStrike" cap="none" normalizeH="0" baseline="0" dirty="0">
                          <a:ln>
                            <a:noFill/>
                          </a:ln>
                          <a:solidFill>
                            <a:schemeClr val="tx1"/>
                          </a:solidFill>
                          <a:effectLst/>
                          <a:latin typeface="微软雅黑" pitchFamily="34" charset="-122"/>
                          <a:ea typeface="微软雅黑" pitchFamily="34" charset="-122"/>
                        </a:rPr>
                        <a:t>：</a:t>
                      </a:r>
                      <a:r>
                        <a:rPr kumimoji="0" lang="en-US" altLang="zh-CN" sz="1400" b="1" i="0" u="none" strike="noStrike" cap="none" normalizeH="0" baseline="0" dirty="0" smtClean="0">
                          <a:ln>
                            <a:noFill/>
                          </a:ln>
                          <a:solidFill>
                            <a:schemeClr val="tx1"/>
                          </a:solidFill>
                          <a:effectLst/>
                          <a:latin typeface="微软雅黑" pitchFamily="34" charset="-122"/>
                          <a:ea typeface="微软雅黑" pitchFamily="34" charset="-122"/>
                        </a:rPr>
                        <a:t>36 </a:t>
                      </a:r>
                      <a:r>
                        <a:rPr kumimoji="0" lang="zh-CN" altLang="zh-CN" sz="1400" b="1" i="0" u="none" strike="noStrike" cap="none" normalizeH="0" baseline="0" dirty="0" smtClean="0">
                          <a:ln>
                            <a:noFill/>
                          </a:ln>
                          <a:solidFill>
                            <a:schemeClr val="tx1"/>
                          </a:solidFill>
                          <a:effectLst/>
                          <a:latin typeface="微软雅黑" pitchFamily="34" charset="-122"/>
                          <a:ea typeface="微软雅黑" pitchFamily="34" charset="-122"/>
                        </a:rPr>
                        <a:t>种</a:t>
                      </a:r>
                      <a:endParaRPr kumimoji="0" lang="zh-CN" altLang="zh-CN" sz="1400" b="0" i="0" u="none" strike="noStrike" cap="none" normalizeH="0" baseline="0" dirty="0">
                        <a:ln>
                          <a:noFill/>
                        </a:ln>
                        <a:solidFill>
                          <a:schemeClr val="tx1"/>
                        </a:solidFill>
                        <a:effectLst/>
                        <a:latin typeface="微软雅黑" pitchFamily="34" charset="-122"/>
                        <a:ea typeface="微软雅黑"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微软雅黑" pitchFamily="34" charset="-122"/>
                          <a:ea typeface="微软雅黑" pitchFamily="34" charset="-122"/>
                        </a:rPr>
                        <a:t>SCI </a:t>
                      </a:r>
                      <a:r>
                        <a:rPr kumimoji="0" lang="zh-CN" altLang="zh-CN" sz="1400" b="0" i="0" u="none" strike="noStrike" cap="none" normalizeH="0" baseline="0" dirty="0">
                          <a:ln>
                            <a:noFill/>
                          </a:ln>
                          <a:solidFill>
                            <a:schemeClr val="tx1"/>
                          </a:solidFill>
                          <a:effectLst/>
                          <a:latin typeface="微软雅黑" pitchFamily="34" charset="-122"/>
                          <a:ea typeface="微软雅黑" pitchFamily="34" charset="-122"/>
                        </a:rPr>
                        <a:t>收录</a:t>
                      </a:r>
                      <a:r>
                        <a:rPr kumimoji="0" lang="zh-CN" altLang="en-US" sz="1400" b="0" i="0" u="none" strike="noStrike" cap="none" normalizeH="0" baseline="0" dirty="0">
                          <a:ln>
                            <a:noFill/>
                          </a:ln>
                          <a:solidFill>
                            <a:schemeClr val="tx1"/>
                          </a:solidFill>
                          <a:effectLst/>
                          <a:latin typeface="微软雅黑" pitchFamily="34" charset="-122"/>
                          <a:ea typeface="微软雅黑" pitchFamily="34" charset="-122"/>
                        </a:rPr>
                        <a:t>：</a:t>
                      </a:r>
                      <a:r>
                        <a:rPr kumimoji="0" lang="en-US" altLang="zh-CN" sz="1400" b="1" i="0" u="none" strike="noStrike" cap="none" normalizeH="0" baseline="0" dirty="0" smtClean="0">
                          <a:ln>
                            <a:noFill/>
                          </a:ln>
                          <a:solidFill>
                            <a:schemeClr val="tx1"/>
                          </a:solidFill>
                          <a:effectLst/>
                          <a:latin typeface="微软雅黑" pitchFamily="34" charset="-122"/>
                          <a:ea typeface="微软雅黑" pitchFamily="34" charset="-122"/>
                        </a:rPr>
                        <a:t>25 </a:t>
                      </a:r>
                      <a:r>
                        <a:rPr kumimoji="0" lang="zh-CN" altLang="zh-CN" sz="1400" b="1" i="0" u="none" strike="noStrike" cap="none" normalizeH="0" baseline="0" dirty="0" smtClean="0">
                          <a:ln>
                            <a:noFill/>
                          </a:ln>
                          <a:solidFill>
                            <a:schemeClr val="tx1"/>
                          </a:solidFill>
                          <a:effectLst/>
                          <a:latin typeface="微软雅黑" pitchFamily="34" charset="-122"/>
                          <a:ea typeface="微软雅黑" pitchFamily="34" charset="-122"/>
                        </a:rPr>
                        <a:t>种</a:t>
                      </a:r>
                      <a:endParaRPr kumimoji="0" lang="en-US" altLang="zh-CN" sz="1400" b="1" i="0" u="none" strike="noStrike" cap="none" normalizeH="0" baseline="0" dirty="0">
                        <a:ln>
                          <a:noFill/>
                        </a:ln>
                        <a:solidFill>
                          <a:schemeClr val="tx1"/>
                        </a:solidFill>
                        <a:effectLst/>
                        <a:latin typeface="微软雅黑" pitchFamily="34" charset="-122"/>
                        <a:ea typeface="微软雅黑"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微软雅黑" pitchFamily="34" charset="-122"/>
                          <a:ea typeface="微软雅黑" pitchFamily="34" charset="-122"/>
                        </a:rPr>
                        <a:t>ESCI</a:t>
                      </a:r>
                      <a:r>
                        <a:rPr kumimoji="0" lang="zh-CN" altLang="en-US" sz="1400" b="0" i="0" u="none" strike="noStrike" cap="none" normalizeH="0" baseline="0" dirty="0">
                          <a:ln>
                            <a:noFill/>
                          </a:ln>
                          <a:solidFill>
                            <a:schemeClr val="tx1"/>
                          </a:solidFill>
                          <a:effectLst/>
                          <a:latin typeface="微软雅黑" pitchFamily="34" charset="-122"/>
                          <a:ea typeface="微软雅黑" pitchFamily="34" charset="-122"/>
                        </a:rPr>
                        <a:t>收录</a:t>
                      </a:r>
                      <a:r>
                        <a:rPr kumimoji="0" lang="zh-CN" altLang="en-US" sz="1400" b="0" i="0" u="none" strike="noStrike" cap="none" normalizeH="0" baseline="0" dirty="0" smtClean="0">
                          <a:ln>
                            <a:noFill/>
                          </a:ln>
                          <a:solidFill>
                            <a:schemeClr val="tx1"/>
                          </a:solidFill>
                          <a:effectLst/>
                          <a:latin typeface="微软雅黑" pitchFamily="34" charset="-122"/>
                          <a:ea typeface="微软雅黑" pitchFamily="34" charset="-122"/>
                        </a:rPr>
                        <a:t>：</a:t>
                      </a:r>
                      <a:r>
                        <a:rPr kumimoji="0" lang="en-US" altLang="zh-CN" sz="1400" b="1" i="0" u="none" strike="noStrike" cap="none" normalizeH="0" baseline="0" dirty="0" smtClean="0">
                          <a:ln>
                            <a:noFill/>
                          </a:ln>
                          <a:solidFill>
                            <a:schemeClr val="tx1"/>
                          </a:solidFill>
                          <a:effectLst/>
                          <a:latin typeface="微软雅黑" pitchFamily="34" charset="-122"/>
                          <a:ea typeface="微软雅黑" pitchFamily="34" charset="-122"/>
                        </a:rPr>
                        <a:t>5 </a:t>
                      </a:r>
                      <a:r>
                        <a:rPr kumimoji="0" lang="zh-CN" altLang="en-US" sz="1400" b="1" i="0" u="none" strike="noStrike" cap="none" normalizeH="0" baseline="0" dirty="0" smtClean="0">
                          <a:ln>
                            <a:noFill/>
                          </a:ln>
                          <a:solidFill>
                            <a:schemeClr val="tx1"/>
                          </a:solidFill>
                          <a:effectLst/>
                          <a:latin typeface="微软雅黑" pitchFamily="34" charset="-122"/>
                          <a:ea typeface="微软雅黑" pitchFamily="34" charset="-122"/>
                        </a:rPr>
                        <a:t>种</a:t>
                      </a:r>
                      <a:endParaRPr kumimoji="0" lang="zh-CN" altLang="zh-CN" sz="1400" b="0" i="0" u="none" strike="noStrike" cap="none" normalizeH="0" baseline="0" dirty="0">
                        <a:ln>
                          <a:noFill/>
                        </a:ln>
                        <a:solidFill>
                          <a:schemeClr val="tx1"/>
                        </a:solidFill>
                        <a:effectLst/>
                        <a:latin typeface="微软雅黑" pitchFamily="34" charset="-122"/>
                        <a:ea typeface="微软雅黑"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zh-CN" altLang="zh-CN" sz="1400" b="0" i="0" u="none" strike="noStrike" cap="none" normalizeH="0" baseline="0" dirty="0">
                          <a:ln>
                            <a:noFill/>
                          </a:ln>
                          <a:solidFill>
                            <a:schemeClr val="tx1"/>
                          </a:solidFill>
                          <a:effectLst/>
                          <a:latin typeface="微软雅黑" pitchFamily="34" charset="-122"/>
                          <a:ea typeface="微软雅黑" pitchFamily="34" charset="-122"/>
                        </a:rPr>
                        <a:t>更新频率</a:t>
                      </a:r>
                      <a:r>
                        <a:rPr kumimoji="0" lang="zh-CN" altLang="en-US" sz="1400" b="0" i="0" u="none" strike="noStrike" cap="none" normalizeH="0" baseline="0" dirty="0">
                          <a:ln>
                            <a:noFill/>
                          </a:ln>
                          <a:solidFill>
                            <a:schemeClr val="tx1"/>
                          </a:solidFill>
                          <a:effectLst/>
                          <a:latin typeface="微软雅黑" pitchFamily="34" charset="-122"/>
                          <a:ea typeface="微软雅黑" pitchFamily="34" charset="-122"/>
                        </a:rPr>
                        <a:t>：</a:t>
                      </a:r>
                      <a:r>
                        <a:rPr kumimoji="0" lang="zh-CN" altLang="zh-CN" sz="1400" b="1" i="0" u="none" strike="noStrike" cap="none" normalizeH="0" baseline="0" dirty="0">
                          <a:ln>
                            <a:noFill/>
                          </a:ln>
                          <a:solidFill>
                            <a:schemeClr val="tx1"/>
                          </a:solidFill>
                          <a:effectLst/>
                          <a:latin typeface="微软雅黑" pitchFamily="34" charset="-122"/>
                          <a:ea typeface="微软雅黑" pitchFamily="34" charset="-122"/>
                        </a:rPr>
                        <a:t>每年</a:t>
                      </a:r>
                      <a:r>
                        <a:rPr kumimoji="0" lang="zh-CN" altLang="en-US" sz="1400" b="1" i="0" u="none" strike="noStrike" cap="none" normalizeH="0" baseline="0" dirty="0">
                          <a:ln>
                            <a:noFill/>
                          </a:ln>
                          <a:solidFill>
                            <a:schemeClr val="tx1"/>
                          </a:solidFill>
                          <a:effectLst/>
                          <a:latin typeface="微软雅黑" pitchFamily="34" charset="-122"/>
                          <a:ea typeface="微软雅黑" pitchFamily="34" charset="-122"/>
                        </a:rPr>
                        <a:t>发行超过</a:t>
                      </a:r>
                      <a:r>
                        <a:rPr kumimoji="0" lang="en-US" altLang="zh-CN" sz="1400" b="1" i="0" u="none" strike="noStrike" cap="none" normalizeH="0" baseline="0" dirty="0">
                          <a:ln>
                            <a:noFill/>
                          </a:ln>
                          <a:solidFill>
                            <a:schemeClr val="tx1"/>
                          </a:solidFill>
                          <a:effectLst/>
                          <a:latin typeface="微软雅黑" pitchFamily="34" charset="-122"/>
                          <a:ea typeface="微软雅黑" pitchFamily="34" charset="-122"/>
                        </a:rPr>
                        <a:t>200</a:t>
                      </a:r>
                      <a:r>
                        <a:rPr kumimoji="0" lang="zh-CN" altLang="zh-CN" sz="1400" b="1" i="0" u="none" strike="noStrike" cap="none" normalizeH="0" baseline="0" dirty="0">
                          <a:ln>
                            <a:noFill/>
                          </a:ln>
                          <a:solidFill>
                            <a:schemeClr val="tx1"/>
                          </a:solidFill>
                          <a:effectLst/>
                          <a:latin typeface="微软雅黑" pitchFamily="34" charset="-122"/>
                          <a:ea typeface="微软雅黑" pitchFamily="34" charset="-122"/>
                        </a:rPr>
                        <a:t>期</a:t>
                      </a:r>
                      <a:endParaRPr kumimoji="0" lang="zh-CN" altLang="zh-CN" sz="1400" b="0" i="0" u="none" strike="noStrike" cap="none" normalizeH="0" baseline="0" dirty="0">
                        <a:ln>
                          <a:noFill/>
                        </a:ln>
                        <a:solidFill>
                          <a:schemeClr val="tx1"/>
                        </a:solidFill>
                        <a:effectLst/>
                        <a:latin typeface="微软雅黑" pitchFamily="34" charset="-122"/>
                        <a:ea typeface="微软雅黑"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zh-CN" altLang="zh-CN" sz="1400" b="0" i="0" u="none" strike="noStrike" cap="none" normalizeH="0" baseline="0" dirty="0">
                          <a:ln>
                            <a:noFill/>
                          </a:ln>
                          <a:solidFill>
                            <a:schemeClr val="tx1"/>
                          </a:solidFill>
                          <a:effectLst/>
                          <a:latin typeface="微软雅黑" pitchFamily="34" charset="-122"/>
                          <a:ea typeface="微软雅黑" pitchFamily="34" charset="-122"/>
                        </a:rPr>
                        <a:t>收录年限</a:t>
                      </a:r>
                      <a:r>
                        <a:rPr kumimoji="0" lang="zh-CN" altLang="en-US" sz="1400" b="0" i="0" u="none" strike="noStrike" cap="none" normalizeH="0" baseline="0" dirty="0">
                          <a:ln>
                            <a:noFill/>
                          </a:ln>
                          <a:solidFill>
                            <a:schemeClr val="tx1"/>
                          </a:solidFill>
                          <a:effectLst/>
                          <a:latin typeface="微软雅黑" pitchFamily="34" charset="-122"/>
                          <a:ea typeface="微软雅黑" pitchFamily="34" charset="-122"/>
                        </a:rPr>
                        <a:t>：</a:t>
                      </a:r>
                      <a:r>
                        <a:rPr kumimoji="0" lang="en-US" altLang="zh-CN" sz="1400" b="1" i="0" u="none" strike="noStrike" cap="none" normalizeH="0" baseline="0" dirty="0" smtClean="0">
                          <a:ln>
                            <a:noFill/>
                          </a:ln>
                          <a:solidFill>
                            <a:schemeClr val="tx1"/>
                          </a:solidFill>
                          <a:effectLst/>
                          <a:latin typeface="微软雅黑" pitchFamily="34" charset="-122"/>
                          <a:ea typeface="微软雅黑" pitchFamily="34" charset="-122"/>
                        </a:rPr>
                        <a:t>1930 </a:t>
                      </a:r>
                      <a:r>
                        <a:rPr kumimoji="0" lang="zh-CN" altLang="zh-CN" sz="1400" b="1" i="0" u="none" strike="noStrike" cap="none" normalizeH="0" baseline="0" dirty="0">
                          <a:ln>
                            <a:noFill/>
                          </a:ln>
                          <a:solidFill>
                            <a:schemeClr val="tx1"/>
                          </a:solidFill>
                          <a:effectLst/>
                          <a:latin typeface="微软雅黑" pitchFamily="34" charset="-122"/>
                          <a:ea typeface="微软雅黑" pitchFamily="34" charset="-122"/>
                        </a:rPr>
                        <a:t>年至今</a:t>
                      </a:r>
                      <a:endParaRPr kumimoji="0" lang="en-US" altLang="zh-CN" sz="1400" b="1" i="0" u="none" strike="noStrike" cap="none" normalizeH="0" baseline="0" dirty="0">
                        <a:ln>
                          <a:noFill/>
                        </a:ln>
                        <a:solidFill>
                          <a:schemeClr val="tx1"/>
                        </a:solidFill>
                        <a:effectLst/>
                        <a:latin typeface="微软雅黑" pitchFamily="34" charset="-122"/>
                        <a:ea typeface="微软雅黑"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微软雅黑" pitchFamily="34" charset="-122"/>
                          <a:ea typeface="微软雅黑" pitchFamily="34" charset="-122"/>
                        </a:rPr>
                        <a:t>            </a:t>
                      </a:r>
                      <a:r>
                        <a:rPr kumimoji="0" lang="zh-CN" altLang="en-US" sz="1400" b="1" i="0" u="none" strike="noStrike" cap="none" normalizeH="0" baseline="0" dirty="0">
                          <a:ln>
                            <a:noFill/>
                          </a:ln>
                          <a:solidFill>
                            <a:schemeClr val="tx1"/>
                          </a:solidFill>
                          <a:effectLst/>
                          <a:latin typeface="微软雅黑" pitchFamily="34" charset="-122"/>
                          <a:ea typeface="微软雅黑" pitchFamily="34" charset="-122"/>
                        </a:rPr>
                        <a:t>（现刊起始于</a:t>
                      </a:r>
                      <a:r>
                        <a:rPr kumimoji="0" lang="en-US" altLang="zh-CN" sz="1400" b="1" i="0" u="none" strike="noStrike" cap="none" normalizeH="0" baseline="0" dirty="0">
                          <a:ln>
                            <a:noFill/>
                          </a:ln>
                          <a:solidFill>
                            <a:schemeClr val="tx1"/>
                          </a:solidFill>
                          <a:effectLst/>
                          <a:latin typeface="微软雅黑" pitchFamily="34" charset="-122"/>
                          <a:ea typeface="微软雅黑" pitchFamily="34" charset="-122"/>
                        </a:rPr>
                        <a:t>2000</a:t>
                      </a:r>
                      <a:r>
                        <a:rPr kumimoji="0" lang="zh-CN" altLang="en-US" sz="1400" b="1" i="0" u="none" strike="noStrike" cap="none" normalizeH="0" baseline="0" dirty="0">
                          <a:ln>
                            <a:noFill/>
                          </a:ln>
                          <a:solidFill>
                            <a:schemeClr val="tx1"/>
                          </a:solidFill>
                          <a:effectLst/>
                          <a:latin typeface="微软雅黑" pitchFamily="34" charset="-122"/>
                          <a:ea typeface="微软雅黑" pitchFamily="34" charset="-122"/>
                        </a:rPr>
                        <a:t>年）</a:t>
                      </a:r>
                      <a:endParaRPr kumimoji="0" lang="zh-CN" altLang="zh-CN" sz="1400" b="1" i="0" u="none" strike="noStrike" cap="none" normalizeH="0" baseline="0" dirty="0">
                        <a:ln>
                          <a:noFill/>
                        </a:ln>
                        <a:solidFill>
                          <a:schemeClr val="tx1"/>
                        </a:solidFill>
                        <a:effectLst/>
                        <a:latin typeface="微软雅黑" pitchFamily="34" charset="-122"/>
                        <a:ea typeface="微软雅黑" pitchFamily="34" charset="-122"/>
                      </a:endParaRPr>
                    </a:p>
                  </a:txBody>
                  <a:tcPr marL="63623" marR="63623" marT="0" marB="0" horzOverflow="overflow">
                    <a:lnL>
                      <a:noFill/>
                    </a:lnL>
                    <a:lnR>
                      <a:noFill/>
                    </a:lnR>
                    <a:lnT w="19050" cap="flat" cmpd="sng" algn="ctr">
                      <a:solidFill>
                        <a:srgbClr val="0F243E"/>
                      </a:solidFill>
                      <a:prstDash val="solid"/>
                      <a:round/>
                      <a:headEnd type="none" w="med" len="med"/>
                      <a:tailEnd type="none" w="med" len="med"/>
                    </a:lnT>
                    <a:lnB>
                      <a:noFill/>
                    </a:lnB>
                    <a:lnTlToBr>
                      <a:noFill/>
                    </a:lnTlToBr>
                    <a:lnBlToTr>
                      <a:noFill/>
                    </a:lnBlToTr>
                    <a:noFill/>
                  </a:tcPr>
                </a:tc>
                <a:tc>
                  <a:txBody>
                    <a:bodyPr/>
                    <a:lstStyle/>
                    <a:p>
                      <a:pPr marL="215900" marR="0" lvl="0" indent="0" algn="r" defTabSz="914400" rtl="0" eaLnBrk="1" fontAlgn="base" latinLnBrk="0" hangingPunct="1">
                        <a:lnSpc>
                          <a:spcPct val="150000"/>
                        </a:lnSpc>
                        <a:spcBef>
                          <a:spcPct val="0"/>
                        </a:spcBef>
                        <a:spcAft>
                          <a:spcPct val="0"/>
                        </a:spcAft>
                        <a:buClrTx/>
                        <a:buSzTx/>
                        <a:buFontTx/>
                        <a:buNone/>
                        <a:tabLst/>
                      </a:pPr>
                      <a:endPar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endParaRPr>
                    </a:p>
                    <a:p>
                      <a:pPr marL="21590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微软雅黑" pitchFamily="34" charset="-122"/>
                          <a:ea typeface="微软雅黑" pitchFamily="34" charset="-122"/>
                        </a:rPr>
                        <a:t>    </a:t>
                      </a:r>
                      <a:r>
                        <a:rPr kumimoji="0" lang="zh-CN" altLang="zh-CN" sz="1400" b="0" i="0" u="none" strike="noStrike" cap="none" normalizeH="0" baseline="0" dirty="0" smtClean="0">
                          <a:ln>
                            <a:noFill/>
                          </a:ln>
                          <a:solidFill>
                            <a:schemeClr val="tx1"/>
                          </a:solidFill>
                          <a:effectLst/>
                          <a:latin typeface="微软雅黑" pitchFamily="34" charset="-122"/>
                          <a:ea typeface="微软雅黑" pitchFamily="34" charset="-122"/>
                        </a:rPr>
                        <a:t>最新</a:t>
                      </a:r>
                      <a:r>
                        <a:rPr kumimoji="0" lang="zh-CN" altLang="zh-CN" sz="1400" b="0" i="0" u="none" strike="noStrike" cap="none" normalizeH="0" baseline="0" dirty="0">
                          <a:ln>
                            <a:noFill/>
                          </a:ln>
                          <a:solidFill>
                            <a:schemeClr val="tx1"/>
                          </a:solidFill>
                          <a:effectLst/>
                          <a:latin typeface="微软雅黑" pitchFamily="34" charset="-122"/>
                          <a:ea typeface="微软雅黑" pitchFamily="34" charset="-122"/>
                        </a:rPr>
                        <a:t>创刊</a:t>
                      </a:r>
                      <a:r>
                        <a:rPr kumimoji="0" lang="zh-CN" altLang="en-US" sz="1400" b="0" i="0" u="none" strike="noStrike" cap="none" normalizeH="0" baseline="0" dirty="0">
                          <a:ln>
                            <a:noFill/>
                          </a:ln>
                          <a:solidFill>
                            <a:schemeClr val="tx1"/>
                          </a:solidFill>
                          <a:effectLst/>
                          <a:latin typeface="微软雅黑" pitchFamily="34" charset="-122"/>
                          <a:ea typeface="微软雅黑" pitchFamily="34" charset="-122"/>
                        </a:rPr>
                        <a:t>：</a:t>
                      </a:r>
                      <a:r>
                        <a:rPr kumimoji="0" lang="en-US" altLang="zh-CN" sz="1400" b="1" i="0" u="none" strike="noStrike" kern="1200" cap="none" normalizeH="0" baseline="0" dirty="0">
                          <a:ln>
                            <a:noFill/>
                          </a:ln>
                          <a:solidFill>
                            <a:schemeClr val="tx1"/>
                          </a:solidFill>
                          <a:effectLst/>
                          <a:latin typeface="微软雅黑" pitchFamily="34" charset="-122"/>
                          <a:ea typeface="微软雅黑" pitchFamily="34" charset="-122"/>
                          <a:cs typeface="+mn-cs"/>
                        </a:rPr>
                        <a:t>《ASME </a:t>
                      </a:r>
                      <a:r>
                        <a:rPr kumimoji="0" lang="zh-CN" altLang="en-US" sz="1400" b="1" i="0" u="none" strike="noStrike" kern="1200" cap="none" normalizeH="0" baseline="0" dirty="0">
                          <a:ln>
                            <a:noFill/>
                          </a:ln>
                          <a:solidFill>
                            <a:schemeClr val="tx1"/>
                          </a:solidFill>
                          <a:effectLst/>
                          <a:latin typeface="微软雅黑" pitchFamily="34" charset="-122"/>
                          <a:ea typeface="微软雅黑" pitchFamily="34" charset="-122"/>
                          <a:cs typeface="+mn-cs"/>
                        </a:rPr>
                        <a:t>开放工程期刊</a:t>
                      </a:r>
                      <a:r>
                        <a:rPr kumimoji="0" lang="en-US" altLang="zh-CN" sz="1400" b="1" i="0" u="none" strike="noStrike" kern="1200" cap="none" normalizeH="0" baseline="0" dirty="0">
                          <a:ln>
                            <a:noFill/>
                          </a:ln>
                          <a:solidFill>
                            <a:schemeClr val="tx1"/>
                          </a:solidFill>
                          <a:effectLst/>
                          <a:latin typeface="微软雅黑" pitchFamily="34" charset="-122"/>
                          <a:ea typeface="微软雅黑" pitchFamily="34" charset="-122"/>
                          <a:cs typeface="+mn-cs"/>
                        </a:rPr>
                        <a:t>》 </a:t>
                      </a:r>
                      <a:r>
                        <a:rPr kumimoji="0" lang="en-US" altLang="zh-CN" sz="1100" b="1" i="1" u="none" strike="noStrike" kern="1200" cap="none" normalizeH="0" baseline="0" dirty="0" smtClean="0">
                          <a:ln>
                            <a:noFill/>
                          </a:ln>
                          <a:solidFill>
                            <a:srgbClr val="FF0000"/>
                          </a:solidFill>
                          <a:effectLst/>
                          <a:latin typeface="微软雅黑" pitchFamily="34" charset="-122"/>
                          <a:ea typeface="微软雅黑" pitchFamily="34" charset="-122"/>
                          <a:cs typeface="+mn-cs"/>
                        </a:rPr>
                        <a:t>  </a:t>
                      </a:r>
                      <a:endParaRPr kumimoji="0" lang="en-US" altLang="zh-CN" sz="1100" b="0" i="0" u="none" strike="noStrike" cap="none" normalizeH="0" baseline="0" dirty="0" smtClean="0">
                        <a:ln>
                          <a:noFill/>
                        </a:ln>
                        <a:solidFill>
                          <a:schemeClr val="tx1"/>
                        </a:solidFill>
                        <a:effectLst/>
                        <a:latin typeface="微软雅黑" pitchFamily="34" charset="-122"/>
                        <a:ea typeface="微软雅黑" pitchFamily="34" charset="-122"/>
                      </a:endParaRPr>
                    </a:p>
                    <a:p>
                      <a:pPr marL="215900" marR="0" lvl="0" indent="0" algn="ctr" defTabSz="914400" rtl="0" eaLnBrk="1" fontAlgn="base" latinLnBrk="0" hangingPunct="1">
                        <a:lnSpc>
                          <a:spcPct val="150000"/>
                        </a:lnSpc>
                        <a:spcBef>
                          <a:spcPct val="0"/>
                        </a:spcBef>
                        <a:spcAft>
                          <a:spcPct val="0"/>
                        </a:spcAft>
                        <a:buClrTx/>
                        <a:buSzTx/>
                        <a:buFontTx/>
                        <a:buNone/>
                        <a:tabLst/>
                      </a:pPr>
                      <a:r>
                        <a:rPr kumimoji="0" lang="en-US" altLang="zh-CN" sz="1400" b="1" i="0" u="none" strike="noStrike" kern="1200" cap="none" normalizeH="0" baseline="0" dirty="0" smtClean="0">
                          <a:ln>
                            <a:noFill/>
                          </a:ln>
                          <a:solidFill>
                            <a:schemeClr val="tx1"/>
                          </a:solidFill>
                          <a:effectLst/>
                          <a:latin typeface="微软雅黑" pitchFamily="34" charset="-122"/>
                          <a:ea typeface="微软雅黑" pitchFamily="34" charset="-122"/>
                          <a:cs typeface="+mn-cs"/>
                        </a:rPr>
                        <a:t>    《</a:t>
                      </a:r>
                      <a:r>
                        <a:rPr kumimoji="0" lang="zh-CN" altLang="en-US" sz="1400" b="1" i="0" u="none" strike="noStrike" kern="1200" cap="none" normalizeH="0" baseline="0" dirty="0" smtClean="0">
                          <a:ln>
                            <a:noFill/>
                          </a:ln>
                          <a:solidFill>
                            <a:schemeClr val="tx1"/>
                          </a:solidFill>
                          <a:effectLst/>
                          <a:latin typeface="微软雅黑" pitchFamily="34" charset="-122"/>
                          <a:ea typeface="微软雅黑" pitchFamily="34" charset="-122"/>
                          <a:cs typeface="+mn-cs"/>
                        </a:rPr>
                        <a:t>自动驾驶车辆和系统期刊</a:t>
                      </a:r>
                      <a:r>
                        <a:rPr kumimoji="0" lang="en-US" altLang="zh-CN" sz="1400" b="1" i="0" u="none" strike="noStrike" kern="1200" cap="none" normalizeH="0" baseline="0" dirty="0" smtClean="0">
                          <a:ln>
                            <a:noFill/>
                          </a:ln>
                          <a:solidFill>
                            <a:schemeClr val="tx1"/>
                          </a:solidFill>
                          <a:effectLst/>
                          <a:latin typeface="微软雅黑" pitchFamily="34" charset="-122"/>
                          <a:ea typeface="微软雅黑" pitchFamily="34" charset="-122"/>
                          <a:cs typeface="+mn-cs"/>
                        </a:rPr>
                        <a:t>》</a:t>
                      </a:r>
                      <a:endParaRPr kumimoji="0" lang="en-US" altLang="zh-CN" sz="1100" b="1" i="1" u="none" strike="noStrike" kern="1200" cap="none" normalizeH="0" baseline="0" dirty="0" smtClean="0">
                        <a:ln>
                          <a:noFill/>
                        </a:ln>
                        <a:solidFill>
                          <a:srgbClr val="FF0000"/>
                        </a:solidFill>
                        <a:effectLst/>
                        <a:latin typeface="微软雅黑" pitchFamily="34" charset="-122"/>
                        <a:ea typeface="微软雅黑" pitchFamily="34" charset="-122"/>
                        <a:cs typeface="+mn-cs"/>
                      </a:endParaRPr>
                    </a:p>
                    <a:p>
                      <a:pPr marL="21590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1400" b="1" i="0" u="none" strike="noStrike" kern="1200" cap="none" normalizeH="0" baseline="0" dirty="0" smtClean="0">
                          <a:ln>
                            <a:noFill/>
                          </a:ln>
                          <a:solidFill>
                            <a:schemeClr val="tx1"/>
                          </a:solidFill>
                          <a:effectLst/>
                          <a:latin typeface="微软雅黑" pitchFamily="34" charset="-122"/>
                          <a:ea typeface="微软雅黑" pitchFamily="34" charset="-122"/>
                          <a:cs typeface="+mn-cs"/>
                        </a:rPr>
                        <a:t>                     </a:t>
                      </a:r>
                      <a:r>
                        <a:rPr kumimoji="0" lang="en-US" altLang="zh-CN" sz="1400" b="1" i="0" u="none" strike="noStrike" kern="1200" cap="none" normalizeH="0" baseline="0" dirty="0" smtClean="0">
                          <a:ln>
                            <a:noFill/>
                          </a:ln>
                          <a:solidFill>
                            <a:schemeClr val="tx1"/>
                          </a:solidFill>
                          <a:effectLst/>
                          <a:latin typeface="微软雅黑" pitchFamily="34" charset="-122"/>
                          <a:ea typeface="微软雅黑" pitchFamily="34" charset="-122"/>
                          <a:cs typeface="+mn-cs"/>
                        </a:rPr>
                        <a:t>《</a:t>
                      </a:r>
                      <a:r>
                        <a:rPr kumimoji="0" lang="en-US" altLang="zh-CN" sz="1400" b="1" i="0" u="none" strike="noStrike" kern="1200" cap="none" normalizeH="0" baseline="0" dirty="0">
                          <a:ln>
                            <a:noFill/>
                          </a:ln>
                          <a:solidFill>
                            <a:schemeClr val="tx1"/>
                          </a:solidFill>
                          <a:effectLst/>
                          <a:latin typeface="微软雅黑" pitchFamily="34" charset="-122"/>
                          <a:ea typeface="微软雅黑" pitchFamily="34" charset="-122"/>
                          <a:cs typeface="+mn-cs"/>
                        </a:rPr>
                        <a:t>ASME</a:t>
                      </a:r>
                      <a:r>
                        <a:rPr kumimoji="0" lang="zh-CN" altLang="en-US" sz="1400" b="1" i="0" u="none" strike="noStrike" kern="1200" cap="none" normalizeH="0" baseline="0" dirty="0">
                          <a:ln>
                            <a:noFill/>
                          </a:ln>
                          <a:solidFill>
                            <a:schemeClr val="tx1"/>
                          </a:solidFill>
                          <a:effectLst/>
                          <a:latin typeface="微软雅黑" pitchFamily="34" charset="-122"/>
                          <a:ea typeface="微软雅黑" pitchFamily="34" charset="-122"/>
                          <a:cs typeface="+mn-cs"/>
                        </a:rPr>
                        <a:t>动态系统与控制快报</a:t>
                      </a:r>
                      <a:r>
                        <a:rPr kumimoji="0" lang="en-US" altLang="zh-CN" sz="1400" b="1" i="0" u="none" strike="noStrike" kern="1200" cap="none" normalizeH="0" baseline="0" dirty="0" smtClean="0">
                          <a:ln>
                            <a:noFill/>
                          </a:ln>
                          <a:solidFill>
                            <a:schemeClr val="tx1"/>
                          </a:solidFill>
                          <a:effectLst/>
                          <a:latin typeface="微软雅黑" pitchFamily="34" charset="-122"/>
                          <a:ea typeface="微软雅黑" pitchFamily="34" charset="-122"/>
                          <a:cs typeface="+mn-cs"/>
                        </a:rPr>
                        <a:t>》</a:t>
                      </a:r>
                      <a:endParaRPr kumimoji="0" lang="zh-CN" altLang="en-US" sz="1400" b="1" i="0" u="none" strike="noStrike" kern="1200" cap="none" normalizeH="0" baseline="0" dirty="0">
                        <a:ln>
                          <a:noFill/>
                        </a:ln>
                        <a:solidFill>
                          <a:schemeClr val="tx1"/>
                        </a:solidFill>
                        <a:effectLst/>
                        <a:latin typeface="微软雅黑" pitchFamily="34" charset="-122"/>
                        <a:ea typeface="微软雅黑" pitchFamily="34" charset="-122"/>
                        <a:cs typeface="+mn-cs"/>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微软雅黑" pitchFamily="34" charset="-122"/>
                          <a:ea typeface="微软雅黑" pitchFamily="34" charset="-122"/>
                        </a:rPr>
                        <a:t>          </a:t>
                      </a:r>
                      <a:r>
                        <a:rPr kumimoji="0" lang="zh-CN" altLang="zh-CN" sz="1400" b="0" i="0" u="none" strike="noStrike" cap="none" normalizeH="0" baseline="0" dirty="0">
                          <a:ln>
                            <a:noFill/>
                          </a:ln>
                          <a:solidFill>
                            <a:schemeClr val="tx1"/>
                          </a:solidFill>
                          <a:effectLst/>
                          <a:latin typeface="微软雅黑" pitchFamily="34" charset="-122"/>
                          <a:ea typeface="微软雅黑" pitchFamily="34" charset="-122"/>
                        </a:rPr>
                        <a:t>最高影响因子</a:t>
                      </a:r>
                      <a:r>
                        <a:rPr kumimoji="0" lang="zh-CN" altLang="en-US" sz="1400" b="0" i="0" u="none" strike="noStrike" cap="none" normalizeH="0" baseline="0" dirty="0">
                          <a:ln>
                            <a:noFill/>
                          </a:ln>
                          <a:solidFill>
                            <a:schemeClr val="tx1"/>
                          </a:solidFill>
                          <a:effectLst/>
                          <a:latin typeface="微软雅黑" pitchFamily="34" charset="-122"/>
                          <a:ea typeface="微软雅黑" pitchFamily="34" charset="-122"/>
                        </a:rPr>
                        <a:t>：</a:t>
                      </a:r>
                      <a:r>
                        <a:rPr kumimoji="0" lang="en-US" altLang="zh-CN" sz="1400" b="1" i="0" u="none" strike="noStrike" cap="none" normalizeH="0" baseline="0" dirty="0" smtClean="0">
                          <a:ln>
                            <a:noFill/>
                          </a:ln>
                          <a:solidFill>
                            <a:schemeClr val="tx1"/>
                          </a:solidFill>
                          <a:effectLst/>
                          <a:latin typeface="微软雅黑" pitchFamily="34" charset="-122"/>
                          <a:ea typeface="微软雅黑" pitchFamily="34" charset="-122"/>
                        </a:rPr>
                        <a:t>14.3</a:t>
                      </a:r>
                      <a:r>
                        <a:rPr kumimoji="0" lang="zh-CN" altLang="zh-CN" sz="1400" b="1" i="0" u="none" strike="noStrike" cap="none" normalizeH="0" baseline="0" dirty="0" smtClean="0">
                          <a:ln>
                            <a:noFill/>
                          </a:ln>
                          <a:solidFill>
                            <a:schemeClr val="tx1"/>
                          </a:solidFill>
                          <a:effectLst/>
                          <a:latin typeface="微软雅黑" pitchFamily="34" charset="-122"/>
                          <a:ea typeface="微软雅黑" pitchFamily="34" charset="-122"/>
                        </a:rPr>
                        <a:t>《应用力学评论》</a:t>
                      </a:r>
                      <a:endParaRPr kumimoji="0" lang="zh-CN" altLang="zh-CN" sz="1400" b="0" i="0" u="none" strike="noStrike" cap="none" normalizeH="0" baseline="0" dirty="0">
                        <a:ln>
                          <a:noFill/>
                        </a:ln>
                        <a:solidFill>
                          <a:schemeClr val="tx1"/>
                        </a:solidFill>
                        <a:effectLst/>
                        <a:latin typeface="微软雅黑" pitchFamily="34" charset="-122"/>
                        <a:ea typeface="微软雅黑" pitchFamily="34"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微软雅黑" pitchFamily="34" charset="-122"/>
                          <a:ea typeface="微软雅黑" pitchFamily="34" charset="-122"/>
                        </a:rPr>
                        <a:t>          </a:t>
                      </a:r>
                      <a:r>
                        <a:rPr kumimoji="0" lang="zh-CN" altLang="zh-CN" sz="1400" b="0" i="0" u="none" strike="noStrike" cap="none" normalizeH="0" baseline="0" dirty="0">
                          <a:ln>
                            <a:noFill/>
                          </a:ln>
                          <a:solidFill>
                            <a:schemeClr val="tx1"/>
                          </a:solidFill>
                          <a:effectLst/>
                          <a:latin typeface="微软雅黑" pitchFamily="34" charset="-122"/>
                          <a:ea typeface="微软雅黑" pitchFamily="34" charset="-122"/>
                        </a:rPr>
                        <a:t>最高引用次数</a:t>
                      </a:r>
                      <a:r>
                        <a:rPr kumimoji="0" lang="zh-CN" altLang="en-US" sz="1400" b="0" i="0" u="none" strike="noStrike" cap="none" normalizeH="0" baseline="0" dirty="0">
                          <a:ln>
                            <a:noFill/>
                          </a:ln>
                          <a:solidFill>
                            <a:schemeClr val="tx1"/>
                          </a:solidFill>
                          <a:effectLst/>
                          <a:latin typeface="微软雅黑" pitchFamily="34" charset="-122"/>
                          <a:ea typeface="微软雅黑" pitchFamily="34" charset="-122"/>
                        </a:rPr>
                        <a:t>：</a:t>
                      </a:r>
                      <a:r>
                        <a:rPr kumimoji="0" lang="en-US" altLang="zh-CN" sz="1400" b="1" i="0" u="none" strike="noStrike" cap="none" normalizeH="0" baseline="0" dirty="0" smtClean="0">
                          <a:ln>
                            <a:noFill/>
                          </a:ln>
                          <a:solidFill>
                            <a:schemeClr val="tx1"/>
                          </a:solidFill>
                          <a:effectLst/>
                          <a:latin typeface="微软雅黑" pitchFamily="34" charset="-122"/>
                          <a:ea typeface="微软雅黑" pitchFamily="34" charset="-122"/>
                        </a:rPr>
                        <a:t>16,149</a:t>
                      </a:r>
                      <a:r>
                        <a:rPr kumimoji="0" lang="zh-CN" altLang="zh-CN" sz="1400" b="1" i="0" u="none" strike="noStrike" cap="none" normalizeH="0" baseline="0" dirty="0" smtClean="0">
                          <a:ln>
                            <a:noFill/>
                          </a:ln>
                          <a:solidFill>
                            <a:schemeClr val="tx1"/>
                          </a:solidFill>
                          <a:effectLst/>
                          <a:latin typeface="微软雅黑" pitchFamily="34" charset="-122"/>
                          <a:ea typeface="微软雅黑" pitchFamily="34" charset="-122"/>
                        </a:rPr>
                        <a:t>《应用力学期刊》</a:t>
                      </a:r>
                      <a:endParaRPr kumimoji="0" lang="en-US" altLang="zh-CN" sz="1400" b="1" i="0" u="none" strike="noStrike" cap="none" normalizeH="0" baseline="0" dirty="0">
                        <a:ln>
                          <a:noFill/>
                        </a:ln>
                        <a:solidFill>
                          <a:schemeClr val="tx1"/>
                        </a:solidFill>
                        <a:effectLst/>
                        <a:latin typeface="微软雅黑" pitchFamily="34" charset="-122"/>
                        <a:ea typeface="微软雅黑" pitchFamily="34"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微软雅黑" pitchFamily="34" charset="-122"/>
                          <a:ea typeface="微软雅黑" pitchFamily="34" charset="-122"/>
                        </a:rPr>
                        <a:t>                                  </a:t>
                      </a:r>
                      <a:r>
                        <a:rPr kumimoji="0" lang="en-US" altLang="zh-CN" sz="1400" b="1" i="0" u="none" strike="noStrike" cap="none" normalizeH="0" baseline="0" dirty="0" smtClean="0">
                          <a:ln>
                            <a:noFill/>
                          </a:ln>
                          <a:solidFill>
                            <a:schemeClr val="tx1"/>
                          </a:solidFill>
                          <a:effectLst/>
                          <a:latin typeface="微软雅黑" pitchFamily="34" charset="-122"/>
                          <a:ea typeface="微软雅黑" pitchFamily="34" charset="-122"/>
                        </a:rPr>
                        <a:t>10,015</a:t>
                      </a:r>
                      <a:r>
                        <a:rPr kumimoji="0" lang="zh-CN" altLang="zh-CN" sz="1400" b="1" i="0" u="none" strike="noStrike" cap="none" normalizeH="0" baseline="0" dirty="0" smtClean="0">
                          <a:ln>
                            <a:noFill/>
                          </a:ln>
                          <a:solidFill>
                            <a:schemeClr val="tx1"/>
                          </a:solidFill>
                          <a:effectLst/>
                          <a:latin typeface="微软雅黑" pitchFamily="34" charset="-122"/>
                          <a:ea typeface="微软雅黑" pitchFamily="34" charset="-122"/>
                        </a:rPr>
                        <a:t>《</a:t>
                      </a:r>
                      <a:r>
                        <a:rPr kumimoji="0" lang="zh-CN" altLang="en-US" sz="1400" b="1" i="0" u="none" strike="noStrike" cap="none" normalizeH="0" baseline="0" dirty="0" smtClean="0">
                          <a:ln>
                            <a:noFill/>
                          </a:ln>
                          <a:solidFill>
                            <a:schemeClr val="tx1"/>
                          </a:solidFill>
                          <a:effectLst/>
                          <a:latin typeface="微软雅黑" pitchFamily="34" charset="-122"/>
                          <a:ea typeface="微软雅黑" pitchFamily="34" charset="-122"/>
                        </a:rPr>
                        <a:t>机械设计</a:t>
                      </a:r>
                      <a:r>
                        <a:rPr kumimoji="0" lang="zh-CN" altLang="zh-CN" sz="1400" b="1" i="0" u="none" strike="noStrike" cap="none" normalizeH="0" baseline="0" dirty="0" smtClean="0">
                          <a:ln>
                            <a:noFill/>
                          </a:ln>
                          <a:solidFill>
                            <a:schemeClr val="tx1"/>
                          </a:solidFill>
                          <a:effectLst/>
                          <a:latin typeface="微软雅黑" pitchFamily="34" charset="-122"/>
                          <a:ea typeface="微软雅黑" pitchFamily="34" charset="-122"/>
                        </a:rPr>
                        <a:t>期刊》</a:t>
                      </a:r>
                      <a:endParaRPr kumimoji="0" lang="en-US" altLang="zh-CN" sz="1400" b="0" i="0" u="none" strike="noStrike" cap="none" normalizeH="0" baseline="0" dirty="0">
                        <a:ln>
                          <a:noFill/>
                        </a:ln>
                        <a:solidFill>
                          <a:schemeClr val="tx1"/>
                        </a:solidFill>
                        <a:effectLst/>
                        <a:latin typeface="微软雅黑" pitchFamily="34" charset="-122"/>
                        <a:ea typeface="微软雅黑" pitchFamily="34" charset="-122"/>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itchFamily="34" charset="-122"/>
                          <a:ea typeface="微软雅黑" pitchFamily="34" charset="-122"/>
                        </a:rPr>
                        <a:t>                          </a:t>
                      </a:r>
                      <a:endParaRPr kumimoji="0" lang="zh-CN" altLang="zh-CN" sz="1400" b="0" i="0" u="none" strike="noStrike" cap="none" normalizeH="0" baseline="0" dirty="0">
                        <a:ln>
                          <a:noFill/>
                        </a:ln>
                        <a:solidFill>
                          <a:srgbClr val="FF0000"/>
                        </a:solidFill>
                        <a:effectLst/>
                        <a:latin typeface="微软雅黑" pitchFamily="34" charset="-122"/>
                        <a:ea typeface="微软雅黑" pitchFamily="34" charset="-122"/>
                      </a:endParaRPr>
                    </a:p>
                  </a:txBody>
                  <a:tcPr marL="63623" marR="63623" marT="0" marB="0" horzOverflow="overflow">
                    <a:lnL>
                      <a:noFill/>
                    </a:lnL>
                    <a:lnR>
                      <a:noFill/>
                    </a:lnR>
                    <a:lnT w="19050" cap="flat" cmpd="sng" algn="ctr">
                      <a:solidFill>
                        <a:srgbClr val="0F243E"/>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1" name="Title 1"/>
          <p:cNvSpPr txBox="1">
            <a:spLocks/>
          </p:cNvSpPr>
          <p:nvPr/>
        </p:nvSpPr>
        <p:spPr bwMode="auto">
          <a:xfrm>
            <a:off x="654023" y="1082719"/>
            <a:ext cx="7908925"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期刊</a:t>
            </a:r>
            <a:endParaRPr lang="en-US" altLang="zh-CN" sz="4400" dirty="0">
              <a:latin typeface="微软雅黑" pitchFamily="34" charset="-122"/>
              <a:ea typeface="微软雅黑" pitchFamily="34" charset="-122"/>
            </a:endParaRPr>
          </a:p>
        </p:txBody>
      </p:sp>
      <p:pic>
        <p:nvPicPr>
          <p:cNvPr id="129026" name="Picture 2"/>
          <p:cNvPicPr>
            <a:picLocks noChangeAspect="1" noChangeArrowheads="1"/>
          </p:cNvPicPr>
          <p:nvPr/>
        </p:nvPicPr>
        <p:blipFill>
          <a:blip r:embed="rId3"/>
          <a:stretch>
            <a:fillRect/>
          </a:stretch>
        </p:blipFill>
        <p:spPr bwMode="auto">
          <a:xfrm>
            <a:off x="571472" y="2047919"/>
            <a:ext cx="6500858" cy="47614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cstate="print"/>
          <a:srcRect t="12353"/>
          <a:stretch>
            <a:fillRect/>
          </a:stretch>
        </p:blipFill>
        <p:spPr bwMode="auto">
          <a:xfrm>
            <a:off x="827584" y="3331900"/>
            <a:ext cx="4973216" cy="3319240"/>
          </a:xfrm>
          <a:prstGeom prst="rect">
            <a:avLst/>
          </a:prstGeom>
          <a:noFill/>
          <a:ln w="9525">
            <a:solidFill>
              <a:schemeClr val="tx2">
                <a:lumMod val="40000"/>
                <a:lumOff val="60000"/>
              </a:schemeClr>
            </a:solidFill>
            <a:miter lim="800000"/>
            <a:headEnd/>
            <a:tailEnd/>
          </a:ln>
        </p:spPr>
      </p:pic>
      <p:sp>
        <p:nvSpPr>
          <p:cNvPr id="7" name="Title 1"/>
          <p:cNvSpPr txBox="1">
            <a:spLocks/>
          </p:cNvSpPr>
          <p:nvPr/>
        </p:nvSpPr>
        <p:spPr>
          <a:xfrm>
            <a:off x="755576" y="1772816"/>
            <a:ext cx="7848872" cy="1584176"/>
          </a:xfrm>
          <a:prstGeom prst="rect">
            <a:avLst/>
          </a:prstGeom>
        </p:spPr>
        <p:txBody>
          <a:bodyPr anchor="ctr"/>
          <a:lstStyle/>
          <a:p>
            <a:pPr marL="457200" indent="-457200" fontAlgn="auto">
              <a:spcAft>
                <a:spcPts val="0"/>
              </a:spcAft>
              <a:buFont typeface="+mj-lt"/>
              <a:buAutoNum type="alphaUcPeriod" startAt="3"/>
              <a:defRPr/>
            </a:pPr>
            <a:r>
              <a:rPr lang="zh-CN" altLang="en-US" sz="2400" b="1" dirty="0" smtClean="0">
                <a:latin typeface="微软雅黑" pitchFamily="34" charset="-122"/>
                <a:ea typeface="微软雅黑" pitchFamily="34" charset="-122"/>
              </a:rPr>
              <a:t>电子图书</a:t>
            </a:r>
            <a:endParaRPr lang="en-US" altLang="zh-CN" sz="2400" b="1" dirty="0">
              <a:latin typeface="微软雅黑" pitchFamily="34" charset="-122"/>
              <a:ea typeface="微软雅黑" pitchFamily="34" charset="-122"/>
            </a:endParaRPr>
          </a:p>
          <a:p>
            <a:pPr fontAlgn="auto">
              <a:lnSpc>
                <a:spcPts val="1400"/>
              </a:lnSpc>
              <a:spcAft>
                <a:spcPts val="0"/>
              </a:spcAft>
              <a:defRPr/>
            </a:pPr>
            <a:endParaRPr lang="en-US" altLang="zh-CN" sz="2400" dirty="0">
              <a:latin typeface="微软雅黑" pitchFamily="34" charset="-122"/>
              <a:ea typeface="微软雅黑" pitchFamily="34" charset="-122"/>
            </a:endParaRPr>
          </a:p>
          <a:p>
            <a:pPr fontAlgn="auto">
              <a:spcAft>
                <a:spcPts val="0"/>
              </a:spcAft>
              <a:defRPr/>
            </a:pPr>
            <a:r>
              <a:rPr lang="zh-CN" altLang="en-US" sz="2000" dirty="0">
                <a:latin typeface="微软雅黑" pitchFamily="34" charset="-122"/>
                <a:ea typeface="微软雅黑" pitchFamily="34" charset="-122"/>
              </a:rPr>
              <a:t>在</a:t>
            </a:r>
            <a:r>
              <a:rPr lang="en-US" altLang="zh-CN" sz="2000" dirty="0">
                <a:latin typeface="微软雅黑" pitchFamily="34" charset="-122"/>
                <a:ea typeface="微软雅黑" pitchFamily="34" charset="-122"/>
              </a:rPr>
              <a:t>ASME</a:t>
            </a:r>
            <a:r>
              <a:rPr lang="zh-CN" altLang="en-US" sz="2000" dirty="0">
                <a:latin typeface="微软雅黑" pitchFamily="34" charset="-122"/>
                <a:ea typeface="微软雅黑" pitchFamily="34" charset="-122"/>
              </a:rPr>
              <a:t> </a:t>
            </a:r>
            <a:r>
              <a:rPr lang="en-US" altLang="zh-CN" sz="2000" dirty="0">
                <a:latin typeface="微软雅黑" pitchFamily="34" charset="-122"/>
                <a:ea typeface="微软雅黑" pitchFamily="34" charset="-122"/>
              </a:rPr>
              <a:t>Press</a:t>
            </a:r>
            <a:r>
              <a:rPr lang="zh-CN" altLang="en-US" sz="2000" dirty="0">
                <a:latin typeface="微软雅黑" pitchFamily="34" charset="-122"/>
                <a:ea typeface="微软雅黑" pitchFamily="34" charset="-122"/>
              </a:rPr>
              <a:t>网站找到图书征稿信息。</a:t>
            </a:r>
            <a:endParaRPr lang="en-US" altLang="zh-CN" sz="2000" dirty="0">
              <a:latin typeface="微软雅黑" pitchFamily="34" charset="-122"/>
              <a:ea typeface="微软雅黑" pitchFamily="34" charset="-122"/>
            </a:endParaRPr>
          </a:p>
          <a:p>
            <a:pPr fontAlgn="auto">
              <a:spcAft>
                <a:spcPts val="0"/>
              </a:spcAft>
              <a:defRPr/>
            </a:pPr>
            <a:r>
              <a:rPr lang="en-US" altLang="zh-CN" dirty="0">
                <a:latin typeface="微软雅黑" pitchFamily="34" charset="-122"/>
                <a:ea typeface="微软雅黑" pitchFamily="34" charset="-122"/>
              </a:rPr>
              <a:t>※ </a:t>
            </a:r>
            <a:r>
              <a:rPr lang="zh-CN" altLang="en-US" dirty="0">
                <a:latin typeface="微软雅黑" pitchFamily="34" charset="-122"/>
                <a:ea typeface="微软雅黑" pitchFamily="34" charset="-122"/>
              </a:rPr>
              <a:t>总入口：</a:t>
            </a:r>
            <a:r>
              <a:rPr lang="en-US" altLang="zh-CN" b="1" u="sng" dirty="0">
                <a:solidFill>
                  <a:srgbClr val="00B0F0"/>
                </a:solidFill>
                <a:latin typeface="微软雅黑" pitchFamily="34" charset="-122"/>
                <a:ea typeface="微软雅黑" pitchFamily="34" charset="-122"/>
              </a:rPr>
              <a:t>http://www.asmepress.org/home.html</a:t>
            </a:r>
            <a:endParaRPr lang="zh-CN" altLang="en-US" u="sng" dirty="0">
              <a:latin typeface="微软雅黑" pitchFamily="34" charset="-122"/>
              <a:ea typeface="微软雅黑" pitchFamily="34" charset="-122"/>
            </a:endParaRPr>
          </a:p>
        </p:txBody>
      </p:sp>
      <p:sp>
        <p:nvSpPr>
          <p:cNvPr id="5" name="Rectangle 7"/>
          <p:cNvSpPr>
            <a:spLocks noChangeArrowheads="1"/>
          </p:cNvSpPr>
          <p:nvPr/>
        </p:nvSpPr>
        <p:spPr bwMode="auto">
          <a:xfrm>
            <a:off x="1259632" y="3691940"/>
            <a:ext cx="2592288" cy="432048"/>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13" name="Title 1"/>
          <p:cNvSpPr txBox="1">
            <a:spLocks/>
          </p:cNvSpPr>
          <p:nvPr/>
        </p:nvSpPr>
        <p:spPr bwMode="auto">
          <a:xfrm>
            <a:off x="1187624" y="4124196"/>
            <a:ext cx="3744416" cy="992258"/>
          </a:xfrm>
          <a:prstGeom prst="rect">
            <a:avLst/>
          </a:prstGeom>
          <a:noFill/>
          <a:ln w="9525">
            <a:noFill/>
            <a:miter lim="800000"/>
            <a:headEnd/>
            <a:tailEnd/>
          </a:ln>
        </p:spPr>
        <p:txBody>
          <a:bodyPr anchor="ctr"/>
          <a:lstStyle/>
          <a:p>
            <a:r>
              <a:rPr lang="zh-CN" altLang="en-US" sz="1400" b="1" dirty="0">
                <a:solidFill>
                  <a:schemeClr val="bg1"/>
                </a:solidFill>
                <a:latin typeface="Calibri" pitchFamily="34" charset="0"/>
              </a:rPr>
              <a:t>图书专题：</a:t>
            </a:r>
            <a:endParaRPr lang="en-US" altLang="zh-CN" sz="1400" b="1" dirty="0">
              <a:solidFill>
                <a:schemeClr val="bg1"/>
              </a:solidFill>
              <a:latin typeface="Calibri" pitchFamily="34" charset="0"/>
            </a:endParaRPr>
          </a:p>
          <a:p>
            <a:r>
              <a:rPr lang="zh-CN" altLang="en-US" sz="1400" b="1" dirty="0">
                <a:solidFill>
                  <a:schemeClr val="bg1"/>
                </a:solidFill>
                <a:latin typeface="Calibri" pitchFamily="34" charset="0"/>
              </a:rPr>
              <a:t>核工业和能源工程系列专著</a:t>
            </a:r>
            <a:endParaRPr lang="en-US" altLang="zh-CN" sz="1400" b="1" dirty="0">
              <a:solidFill>
                <a:schemeClr val="bg1"/>
              </a:solidFill>
              <a:latin typeface="Calibri" pitchFamily="34" charset="0"/>
            </a:endParaRPr>
          </a:p>
          <a:p>
            <a:r>
              <a:rPr lang="zh-CN" altLang="en-US" sz="1400" b="1" dirty="0">
                <a:solidFill>
                  <a:schemeClr val="bg1"/>
                </a:solidFill>
                <a:latin typeface="Calibri" pitchFamily="34" charset="0"/>
              </a:rPr>
              <a:t>可持续技术系列</a:t>
            </a:r>
            <a:endParaRPr lang="en-US" altLang="zh-CN" sz="1400" b="1" dirty="0">
              <a:solidFill>
                <a:schemeClr val="bg1"/>
              </a:solidFill>
              <a:latin typeface="Calibri" pitchFamily="34" charset="0"/>
            </a:endParaRPr>
          </a:p>
          <a:p>
            <a:r>
              <a:rPr lang="zh-CN" altLang="en-US" sz="1400" b="1" dirty="0">
                <a:solidFill>
                  <a:schemeClr val="bg1"/>
                </a:solidFill>
                <a:latin typeface="Calibri" pitchFamily="34" charset="0"/>
              </a:rPr>
              <a:t>生物纳米系列</a:t>
            </a:r>
            <a:endParaRPr lang="en-US" altLang="zh-CN" sz="1400" b="1" dirty="0">
              <a:solidFill>
                <a:schemeClr val="bg1"/>
              </a:solidFill>
              <a:latin typeface="Calibri" pitchFamily="34" charset="0"/>
            </a:endParaRPr>
          </a:p>
        </p:txBody>
      </p:sp>
      <p:sp>
        <p:nvSpPr>
          <p:cNvPr id="15" name="Rectangle 7"/>
          <p:cNvSpPr>
            <a:spLocks noChangeArrowheads="1"/>
          </p:cNvSpPr>
          <p:nvPr/>
        </p:nvSpPr>
        <p:spPr bwMode="auto">
          <a:xfrm>
            <a:off x="3923928" y="3691940"/>
            <a:ext cx="720080" cy="432048"/>
          </a:xfrm>
          <a:prstGeom prst="rect">
            <a:avLst/>
          </a:prstGeom>
          <a:noFill/>
          <a:ln w="28575">
            <a:solidFill>
              <a:srgbClr val="FF0000"/>
            </a:solidFill>
            <a:prstDash val="solid"/>
            <a:miter lim="800000"/>
            <a:headEnd/>
            <a:tailEnd/>
          </a:ln>
        </p:spPr>
        <p:txBody>
          <a:bodyPr wrap="none" anchor="ctr"/>
          <a:lstStyle/>
          <a:p>
            <a:endParaRPr lang="zh-CN" altLang="en-US">
              <a:latin typeface="Calibri" pitchFamily="34" charset="0"/>
            </a:endParaRPr>
          </a:p>
        </p:txBody>
      </p:sp>
      <p:sp>
        <p:nvSpPr>
          <p:cNvPr id="9" name="Title 1"/>
          <p:cNvSpPr txBox="1">
            <a:spLocks/>
          </p:cNvSpPr>
          <p:nvPr/>
        </p:nvSpPr>
        <p:spPr bwMode="auto">
          <a:xfrm>
            <a:off x="671513" y="951632"/>
            <a:ext cx="7908925" cy="965200"/>
          </a:xfrm>
          <a:prstGeom prst="rect">
            <a:avLst/>
          </a:prstGeom>
          <a:noFill/>
          <a:ln w="9525">
            <a:noFill/>
            <a:miter lim="800000"/>
            <a:headEnd/>
            <a:tailEnd/>
          </a:ln>
        </p:spPr>
        <p:txBody>
          <a:bodyPr anchor="ctr"/>
          <a:lstStyle/>
          <a:p>
            <a:r>
              <a:rPr lang="zh-CN" altLang="en-US" sz="3600" b="1" dirty="0">
                <a:latin typeface="微软雅黑" pitchFamily="34" charset="-122"/>
                <a:ea typeface="微软雅黑" pitchFamily="34" charset="-122"/>
              </a:rPr>
              <a:t>投稿入口</a:t>
            </a:r>
            <a:endParaRPr lang="en-US" altLang="zh-CN" sz="3600" b="1" dirty="0">
              <a:latin typeface="微软雅黑" pitchFamily="34" charset="-122"/>
              <a:ea typeface="微软雅黑" pitchFamily="34" charset="-122"/>
            </a:endParaRPr>
          </a:p>
        </p:txBody>
      </p:sp>
      <p:pic>
        <p:nvPicPr>
          <p:cNvPr id="10" name="图片 9"/>
          <p:cNvPicPr>
            <a:picLocks noChangeAspect="1"/>
          </p:cNvPicPr>
          <p:nvPr/>
        </p:nvPicPr>
        <p:blipFill rotWithShape="1">
          <a:blip r:embed="rId4"/>
          <a:srcRect l="44084" r="3735"/>
          <a:stretch/>
        </p:blipFill>
        <p:spPr>
          <a:xfrm>
            <a:off x="6155159" y="4991520"/>
            <a:ext cx="2988841" cy="1854684"/>
          </a:xfrm>
          <a:prstGeom prst="rect">
            <a:avLst/>
          </a:prstGeom>
        </p:spPr>
      </p:pic>
      <p:sp>
        <p:nvSpPr>
          <p:cNvPr id="11" name="Title 1"/>
          <p:cNvSpPr txBox="1">
            <a:spLocks/>
          </p:cNvSpPr>
          <p:nvPr/>
        </p:nvSpPr>
        <p:spPr bwMode="auto">
          <a:xfrm>
            <a:off x="3419872" y="3238638"/>
            <a:ext cx="2592288" cy="544216"/>
          </a:xfrm>
          <a:prstGeom prst="rect">
            <a:avLst/>
          </a:prstGeom>
          <a:noFill/>
          <a:ln w="9525">
            <a:noFill/>
            <a:miter lim="800000"/>
            <a:headEnd/>
            <a:tailEnd/>
          </a:ln>
        </p:spPr>
        <p:txBody>
          <a:bodyPr anchor="ctr"/>
          <a:lstStyle/>
          <a:p>
            <a:r>
              <a:rPr lang="zh-CN" altLang="en-US" sz="1400" b="1" dirty="0">
                <a:solidFill>
                  <a:schemeClr val="bg1"/>
                </a:solidFill>
                <a:latin typeface="Calibri" pitchFamily="34" charset="0"/>
              </a:rPr>
              <a:t>图书馆下载电子书</a:t>
            </a:r>
            <a:r>
              <a:rPr lang="en-US" altLang="zh-CN" sz="1400" b="1" dirty="0">
                <a:solidFill>
                  <a:schemeClr val="bg1"/>
                </a:solidFill>
                <a:latin typeface="Calibri" pitchFamily="34" charset="0"/>
              </a:rPr>
              <a:t>MARC</a:t>
            </a:r>
            <a:r>
              <a:rPr lang="zh-CN" altLang="en-US" sz="1400" b="1" dirty="0">
                <a:solidFill>
                  <a:schemeClr val="bg1"/>
                </a:solidFill>
                <a:latin typeface="Calibri" pitchFamily="34" charset="0"/>
              </a:rPr>
              <a:t>记录</a:t>
            </a:r>
            <a:endParaRPr lang="en-US" altLang="zh-CN" sz="1400" b="1"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03765" y="1628800"/>
            <a:ext cx="7453262" cy="954087"/>
          </a:xfrm>
          <a:prstGeom prst="rect">
            <a:avLst/>
          </a:prstGeom>
          <a:noFill/>
          <a:ln w="3175" algn="ctr">
            <a:noFill/>
            <a:prstDash val="dash"/>
            <a:miter lim="800000"/>
            <a:headEnd/>
            <a:tailEnd/>
          </a:ln>
          <a:effectLst/>
          <a:extLst/>
        </p:spPr>
        <p:txBody>
          <a:bodyPr/>
          <a:ls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fontAlgn="auto">
              <a:lnSpc>
                <a:spcPct val="150000"/>
              </a:lnSpc>
              <a:spcBef>
                <a:spcPts val="0"/>
              </a:spcBef>
              <a:spcAft>
                <a:spcPts val="0"/>
              </a:spcAft>
              <a:buClr>
                <a:srgbClr val="5B8CC1"/>
              </a:buClr>
              <a:buFont typeface="Wingdings" pitchFamily="2" charset="2"/>
              <a:buNone/>
              <a:defRPr/>
            </a:pPr>
            <a:r>
              <a:rPr lang="zh-CN" altLang="en-US" sz="2400" b="1" kern="0" dirty="0">
                <a:latin typeface="+mj-lt"/>
                <a:ea typeface="微软雅黑" pitchFamily="34" charset="-122"/>
              </a:rPr>
              <a:t>查看 </a:t>
            </a:r>
            <a:r>
              <a:rPr lang="en-US" altLang="zh-CN" sz="2400" b="1" kern="0" dirty="0">
                <a:latin typeface="+mj-lt"/>
                <a:ea typeface="微软雅黑" pitchFamily="34" charset="-122"/>
              </a:rPr>
              <a:t>ASME</a:t>
            </a:r>
            <a:r>
              <a:rPr lang="zh-CN" altLang="en-US" sz="2400" b="1" kern="0" dirty="0" smtClean="0">
                <a:latin typeface="+mj-lt"/>
                <a:ea typeface="微软雅黑" pitchFamily="34" charset="-122"/>
              </a:rPr>
              <a:t>期刊、会议录、电子图书，请</a:t>
            </a:r>
            <a:r>
              <a:rPr lang="zh-CN" altLang="en-US" sz="2400" b="1" kern="0" dirty="0">
                <a:latin typeface="+mj-lt"/>
                <a:ea typeface="微软雅黑" pitchFamily="34" charset="-122"/>
              </a:rPr>
              <a:t>访问：</a:t>
            </a:r>
            <a:r>
              <a:rPr lang="en-US" altLang="zh-CN" sz="2400" u="sng" kern="0" dirty="0">
                <a:latin typeface="+mj-lt"/>
                <a:ea typeface="微软雅黑" pitchFamily="34" charset="-122"/>
                <a:hlinkClick r:id="rId3"/>
              </a:rPr>
              <a:t>http://asmedigitalcollection.asme.org</a:t>
            </a:r>
            <a:endParaRPr lang="en-US" altLang="zh-CN" sz="2400" u="sng" kern="0" dirty="0">
              <a:latin typeface="+mj-lt"/>
              <a:ea typeface="微软雅黑" pitchFamily="34" charset="-122"/>
            </a:endParaRPr>
          </a:p>
          <a:p>
            <a:pPr fontAlgn="auto">
              <a:lnSpc>
                <a:spcPct val="150000"/>
              </a:lnSpc>
              <a:spcBef>
                <a:spcPts val="0"/>
              </a:spcBef>
              <a:spcAft>
                <a:spcPts val="0"/>
              </a:spcAft>
              <a:buClr>
                <a:srgbClr val="5B8CC1"/>
              </a:buClr>
              <a:buFont typeface="Wingdings" pitchFamily="2" charset="2"/>
              <a:buNone/>
              <a:defRPr/>
            </a:pPr>
            <a:endParaRPr lang="en-US" altLang="zh-CN" sz="2400" u="sng" kern="0" dirty="0">
              <a:latin typeface="+mj-lt"/>
              <a:ea typeface="微软雅黑" pitchFamily="34" charset="-122"/>
            </a:endParaRPr>
          </a:p>
        </p:txBody>
      </p:sp>
      <p:sp>
        <p:nvSpPr>
          <p:cNvPr id="6" name="Rectangle 3"/>
          <p:cNvSpPr>
            <a:spLocks noChangeArrowheads="1"/>
          </p:cNvSpPr>
          <p:nvPr/>
        </p:nvSpPr>
        <p:spPr bwMode="auto">
          <a:xfrm>
            <a:off x="703765" y="4357092"/>
            <a:ext cx="8060059" cy="1014412"/>
          </a:xfrm>
          <a:prstGeom prst="rect">
            <a:avLst/>
          </a:prstGeom>
          <a:noFill/>
          <a:ln w="3175" algn="ctr">
            <a:noFill/>
            <a:prstDash val="dash"/>
            <a:miter lim="800000"/>
            <a:headEnd/>
            <a:tailEnd/>
          </a:ln>
          <a:effectLst/>
          <a:extLst/>
        </p:spPr>
        <p:txBody>
          <a:bodyPr/>
          <a:ls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fontAlgn="auto">
              <a:lnSpc>
                <a:spcPct val="150000"/>
              </a:lnSpc>
              <a:spcBef>
                <a:spcPts val="0"/>
              </a:spcBef>
              <a:spcAft>
                <a:spcPts val="0"/>
              </a:spcAft>
              <a:buClr>
                <a:srgbClr val="5B8CC1"/>
              </a:buClr>
              <a:buFont typeface="Wingdings" pitchFamily="2" charset="2"/>
              <a:buNone/>
              <a:defRPr/>
            </a:pPr>
            <a:r>
              <a:rPr lang="en-US" altLang="zh-CN" sz="2400" b="1" kern="0" dirty="0">
                <a:latin typeface="+mj-lt"/>
                <a:ea typeface="微软雅黑" pitchFamily="34" charset="-122"/>
              </a:rPr>
              <a:t>ASME</a:t>
            </a:r>
            <a:r>
              <a:rPr lang="zh-CN" altLang="en-US" sz="2400" b="1" kern="0" dirty="0">
                <a:latin typeface="+mj-lt"/>
                <a:ea typeface="微软雅黑" pitchFamily="34" charset="-122"/>
              </a:rPr>
              <a:t>出版物数据库在中国由 </a:t>
            </a:r>
            <a:r>
              <a:rPr lang="en-US" altLang="zh-CN" sz="2400" b="1" kern="0" dirty="0" err="1">
                <a:latin typeface="+mj-lt"/>
                <a:ea typeface="微软雅黑" pitchFamily="34" charset="-122"/>
              </a:rPr>
              <a:t>iGroup</a:t>
            </a:r>
            <a:r>
              <a:rPr lang="en-US" altLang="zh-CN" sz="2400" b="1" kern="0" dirty="0">
                <a:latin typeface="+mj-lt"/>
                <a:ea typeface="微软雅黑" pitchFamily="34" charset="-122"/>
              </a:rPr>
              <a:t> </a:t>
            </a:r>
            <a:r>
              <a:rPr lang="zh-CN" altLang="en-US" sz="2400" b="1" kern="0" dirty="0" smtClean="0">
                <a:latin typeface="+mj-lt"/>
                <a:ea typeface="微软雅黑" pitchFamily="34" charset="-122"/>
              </a:rPr>
              <a:t>公司代理</a:t>
            </a:r>
            <a:endParaRPr lang="en-US" altLang="zh-CN" sz="2400" b="1" kern="0" dirty="0">
              <a:latin typeface="+mj-lt"/>
              <a:ea typeface="微软雅黑" pitchFamily="34" charset="-122"/>
            </a:endParaRPr>
          </a:p>
          <a:p>
            <a:pPr fontAlgn="auto">
              <a:lnSpc>
                <a:spcPct val="150000"/>
              </a:lnSpc>
              <a:spcBef>
                <a:spcPts val="0"/>
              </a:spcBef>
              <a:spcAft>
                <a:spcPts val="0"/>
              </a:spcAft>
              <a:buClr>
                <a:srgbClr val="5B8CC1"/>
              </a:buClr>
              <a:buFont typeface="Wingdings" pitchFamily="2" charset="2"/>
              <a:buNone/>
              <a:defRPr/>
            </a:pPr>
            <a:r>
              <a:rPr lang="en-US" altLang="zh-CN" sz="2400" u="sng" kern="0" dirty="0">
                <a:latin typeface="+mj-lt"/>
                <a:ea typeface="微软雅黑" pitchFamily="34" charset="-122"/>
                <a:hlinkClick r:id="rId4"/>
              </a:rPr>
              <a:t>http://www.igroup.com.cn</a:t>
            </a:r>
            <a:endParaRPr lang="en-US" altLang="zh-CN" sz="2400" u="sng" kern="0" dirty="0">
              <a:latin typeface="+mj-lt"/>
              <a:ea typeface="微软雅黑" pitchFamily="34" charset="-122"/>
            </a:endParaRPr>
          </a:p>
          <a:p>
            <a:pPr fontAlgn="auto">
              <a:lnSpc>
                <a:spcPct val="150000"/>
              </a:lnSpc>
              <a:spcBef>
                <a:spcPts val="0"/>
              </a:spcBef>
              <a:spcAft>
                <a:spcPts val="0"/>
              </a:spcAft>
              <a:buClr>
                <a:srgbClr val="5B8CC1"/>
              </a:buClr>
              <a:buFont typeface="Wingdings" pitchFamily="2" charset="2"/>
              <a:buNone/>
              <a:defRPr/>
            </a:pPr>
            <a:endParaRPr lang="en-US" altLang="zh-CN" sz="2400" u="sng" kern="0" dirty="0">
              <a:latin typeface="+mj-lt"/>
              <a:ea typeface="微软雅黑" pitchFamily="34" charset="-122"/>
            </a:endParaRPr>
          </a:p>
        </p:txBody>
      </p:sp>
      <p:sp>
        <p:nvSpPr>
          <p:cNvPr id="7" name="Rectangle 3"/>
          <p:cNvSpPr>
            <a:spLocks noChangeArrowheads="1"/>
          </p:cNvSpPr>
          <p:nvPr/>
        </p:nvSpPr>
        <p:spPr bwMode="auto">
          <a:xfrm>
            <a:off x="719138" y="2996952"/>
            <a:ext cx="6064175" cy="954087"/>
          </a:xfrm>
          <a:prstGeom prst="rect">
            <a:avLst/>
          </a:prstGeom>
          <a:noFill/>
          <a:ln w="3175" algn="ctr">
            <a:noFill/>
            <a:prstDash val="dash"/>
            <a:miter lim="800000"/>
            <a:headEnd/>
            <a:tailEnd/>
          </a:ln>
          <a:effectLst/>
          <a:extLst/>
        </p:spPr>
        <p:txBody>
          <a:bodyPr/>
          <a:ls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fontAlgn="auto">
              <a:lnSpc>
                <a:spcPct val="150000"/>
              </a:lnSpc>
              <a:spcBef>
                <a:spcPts val="0"/>
              </a:spcBef>
              <a:spcAft>
                <a:spcPts val="0"/>
              </a:spcAft>
              <a:buClr>
                <a:srgbClr val="5B8CC1"/>
              </a:buClr>
              <a:buFont typeface="Wingdings" pitchFamily="2" charset="2"/>
              <a:buNone/>
              <a:defRPr/>
            </a:pPr>
            <a:r>
              <a:rPr lang="zh-CN" altLang="en-US" sz="2400" b="1" kern="0" dirty="0">
                <a:latin typeface="+mj-lt"/>
                <a:ea typeface="微软雅黑" pitchFamily="34" charset="-122"/>
              </a:rPr>
              <a:t>查看 </a:t>
            </a:r>
            <a:r>
              <a:rPr lang="en-US" altLang="zh-CN" sz="2400" b="1" kern="0" dirty="0">
                <a:latin typeface="+mj-lt"/>
                <a:ea typeface="微软雅黑" pitchFamily="34" charset="-122"/>
              </a:rPr>
              <a:t>ASME</a:t>
            </a:r>
            <a:r>
              <a:rPr lang="zh-CN" altLang="en-US" sz="2400" b="1" kern="0" dirty="0">
                <a:latin typeface="+mj-lt"/>
                <a:ea typeface="微软雅黑" pitchFamily="34" charset="-122"/>
              </a:rPr>
              <a:t>规范和</a:t>
            </a:r>
            <a:r>
              <a:rPr lang="zh-CN" altLang="en-US" sz="2400" b="1" kern="0" dirty="0" smtClean="0">
                <a:latin typeface="+mj-lt"/>
                <a:ea typeface="微软雅黑" pitchFamily="34" charset="-122"/>
              </a:rPr>
              <a:t>标准，请</a:t>
            </a:r>
            <a:r>
              <a:rPr lang="zh-CN" altLang="en-US" sz="2400" b="1" kern="0" dirty="0">
                <a:latin typeface="+mj-lt"/>
                <a:ea typeface="微软雅黑" pitchFamily="34" charset="-122"/>
              </a:rPr>
              <a:t>访问：</a:t>
            </a:r>
            <a:r>
              <a:rPr lang="en-US" altLang="zh-CN" sz="2400" u="sng" kern="0" dirty="0">
                <a:latin typeface="+mj-lt"/>
                <a:ea typeface="微软雅黑" pitchFamily="34" charset="-122"/>
                <a:hlinkClick r:id="rId5"/>
              </a:rPr>
              <a:t>http://asmestandardscollection.org</a:t>
            </a:r>
            <a:endParaRPr lang="en-US" altLang="zh-CN" sz="2400" u="sng" kern="0" dirty="0">
              <a:latin typeface="+mj-lt"/>
              <a:ea typeface="微软雅黑" pitchFamily="34" charset="-122"/>
            </a:endParaRPr>
          </a:p>
          <a:p>
            <a:pPr fontAlgn="auto">
              <a:lnSpc>
                <a:spcPct val="150000"/>
              </a:lnSpc>
              <a:spcBef>
                <a:spcPts val="0"/>
              </a:spcBef>
              <a:spcAft>
                <a:spcPts val="0"/>
              </a:spcAft>
              <a:buClr>
                <a:srgbClr val="5B8CC1"/>
              </a:buClr>
              <a:buFont typeface="Wingdings" pitchFamily="2" charset="2"/>
              <a:buNone/>
              <a:defRPr/>
            </a:pPr>
            <a:endParaRPr lang="en-US" altLang="zh-CN" sz="2400" u="sng" kern="0" dirty="0">
              <a:latin typeface="+mj-lt"/>
              <a:ea typeface="微软雅黑" pitchFamily="34"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4" name="Rectangle 4"/>
          <p:cNvSpPr>
            <a:spLocks noChangeArrowheads="1"/>
          </p:cNvSpPr>
          <p:nvPr/>
        </p:nvSpPr>
        <p:spPr bwMode="auto">
          <a:xfrm>
            <a:off x="827584" y="2420888"/>
            <a:ext cx="7772400" cy="1368152"/>
          </a:xfrm>
          <a:prstGeom prst="rect">
            <a:avLst/>
          </a:prstGeom>
          <a:noFill/>
          <a:ln w="9525">
            <a:noFill/>
            <a:miter lim="800000"/>
            <a:headEnd/>
            <a:tailEnd/>
          </a:ln>
          <a:effectLst/>
        </p:spPr>
        <p:txBody>
          <a:bodyPr/>
          <a:lstStyle/>
          <a:p>
            <a:pPr algn="l">
              <a:spcBef>
                <a:spcPct val="20000"/>
              </a:spcBef>
            </a:pPr>
            <a:r>
              <a:rPr lang="en-US" altLang="zh-CN" sz="2100" b="1" dirty="0">
                <a:solidFill>
                  <a:schemeClr val="tx1">
                    <a:lumMod val="75000"/>
                    <a:lumOff val="25000"/>
                  </a:schemeClr>
                </a:solidFill>
                <a:latin typeface="微软雅黑" pitchFamily="34" charset="-122"/>
                <a:ea typeface="微软雅黑" pitchFamily="34" charset="-122"/>
              </a:rPr>
              <a:t>——</a:t>
            </a:r>
            <a:r>
              <a:rPr lang="zh-CN" altLang="en-US" sz="2100" b="1" dirty="0">
                <a:solidFill>
                  <a:schemeClr val="tx1">
                    <a:lumMod val="75000"/>
                    <a:lumOff val="25000"/>
                  </a:schemeClr>
                </a:solidFill>
                <a:latin typeface="微软雅黑" pitchFamily="34" charset="-122"/>
                <a:ea typeface="微软雅黑" pitchFamily="34" charset="-122"/>
              </a:rPr>
              <a:t>请合理</a:t>
            </a:r>
            <a:r>
              <a:rPr lang="zh-CN" altLang="en-US" sz="2100" b="1">
                <a:solidFill>
                  <a:schemeClr val="tx1">
                    <a:lumMod val="75000"/>
                    <a:lumOff val="25000"/>
                  </a:schemeClr>
                </a:solidFill>
                <a:latin typeface="微软雅黑" pitchFamily="34" charset="-122"/>
                <a:ea typeface="微软雅黑" pitchFamily="34" charset="-122"/>
              </a:rPr>
              <a:t>使用</a:t>
            </a:r>
            <a:r>
              <a:rPr lang="zh-CN" altLang="en-US" sz="2100" b="1" smtClean="0">
                <a:solidFill>
                  <a:schemeClr val="tx1">
                    <a:lumMod val="75000"/>
                    <a:lumOff val="25000"/>
                  </a:schemeClr>
                </a:solidFill>
                <a:latin typeface="微软雅黑" pitchFamily="34" charset="-122"/>
                <a:ea typeface="微软雅黑" pitchFamily="34" charset="-122"/>
              </a:rPr>
              <a:t>资源、注意</a:t>
            </a:r>
            <a:r>
              <a:rPr lang="zh-CN" altLang="en-US" sz="2100" b="1" dirty="0">
                <a:solidFill>
                  <a:schemeClr val="tx1">
                    <a:lumMod val="75000"/>
                    <a:lumOff val="25000"/>
                  </a:schemeClr>
                </a:solidFill>
                <a:latin typeface="微软雅黑" pitchFamily="34" charset="-122"/>
                <a:ea typeface="微软雅黑" pitchFamily="34" charset="-122"/>
              </a:rPr>
              <a:t>知识产权的保护。</a:t>
            </a:r>
          </a:p>
          <a:p>
            <a:pPr>
              <a:lnSpc>
                <a:spcPts val="1800"/>
              </a:lnSpc>
              <a:spcBef>
                <a:spcPct val="20000"/>
              </a:spcBef>
            </a:pPr>
            <a:endParaRPr lang="zh-CN" altLang="en-US" sz="2100" b="1" dirty="0">
              <a:solidFill>
                <a:schemeClr val="tx1">
                  <a:lumMod val="75000"/>
                  <a:lumOff val="25000"/>
                </a:schemeClr>
              </a:solidFill>
              <a:latin typeface="微软雅黑" pitchFamily="34" charset="-122"/>
              <a:ea typeface="微软雅黑" pitchFamily="34" charset="-122"/>
            </a:endParaRPr>
          </a:p>
          <a:p>
            <a:pPr algn="l">
              <a:spcBef>
                <a:spcPct val="20000"/>
              </a:spcBef>
            </a:pPr>
            <a:r>
              <a:rPr lang="en-US" altLang="zh-CN" sz="2100" b="1" dirty="0">
                <a:solidFill>
                  <a:schemeClr val="tx1">
                    <a:lumMod val="75000"/>
                    <a:lumOff val="25000"/>
                  </a:schemeClr>
                </a:solidFill>
                <a:latin typeface="微软雅黑" pitchFamily="34" charset="-122"/>
                <a:ea typeface="微软雅黑" pitchFamily="34" charset="-122"/>
              </a:rPr>
              <a:t>——</a:t>
            </a:r>
            <a:r>
              <a:rPr lang="zh-CN" altLang="en-US" sz="2100" b="1" dirty="0">
                <a:solidFill>
                  <a:schemeClr val="tx1">
                    <a:lumMod val="75000"/>
                    <a:lumOff val="25000"/>
                  </a:schemeClr>
                </a:solidFill>
                <a:latin typeface="微软雅黑" pitchFamily="34" charset="-122"/>
                <a:ea typeface="微软雅黑" pitchFamily="34" charset="-122"/>
              </a:rPr>
              <a:t>请不要使用下载软件</a:t>
            </a:r>
            <a:r>
              <a:rPr lang="zh-CN" altLang="en-US" sz="2100" b="1">
                <a:solidFill>
                  <a:schemeClr val="tx1">
                    <a:lumMod val="75000"/>
                    <a:lumOff val="25000"/>
                  </a:schemeClr>
                </a:solidFill>
                <a:latin typeface="微软雅黑" pitchFamily="34" charset="-122"/>
                <a:ea typeface="微软雅黑" pitchFamily="34" charset="-122"/>
              </a:rPr>
              <a:t>进行</a:t>
            </a:r>
            <a:r>
              <a:rPr lang="zh-CN" altLang="en-US" sz="2100" b="1" smtClean="0">
                <a:solidFill>
                  <a:schemeClr val="tx1">
                    <a:lumMod val="75000"/>
                    <a:lumOff val="25000"/>
                  </a:schemeClr>
                </a:solidFill>
                <a:latin typeface="微软雅黑" pitchFamily="34" charset="-122"/>
                <a:ea typeface="微软雅黑" pitchFamily="34" charset="-122"/>
              </a:rPr>
              <a:t>下载、请</a:t>
            </a:r>
            <a:r>
              <a:rPr lang="zh-CN" altLang="en-US" sz="2100" b="1" dirty="0">
                <a:solidFill>
                  <a:schemeClr val="tx1">
                    <a:lumMod val="75000"/>
                    <a:lumOff val="25000"/>
                  </a:schemeClr>
                </a:solidFill>
                <a:latin typeface="微软雅黑" pitchFamily="34" charset="-122"/>
                <a:ea typeface="微软雅黑" pitchFamily="34" charset="-122"/>
              </a:rPr>
              <a:t>不要进行系统性批量下载。</a:t>
            </a:r>
          </a:p>
        </p:txBody>
      </p:sp>
      <p:sp>
        <p:nvSpPr>
          <p:cNvPr id="5" name="标题 1"/>
          <p:cNvSpPr txBox="1">
            <a:spLocks/>
          </p:cNvSpPr>
          <p:nvPr/>
        </p:nvSpPr>
        <p:spPr>
          <a:xfrm>
            <a:off x="518864" y="1412776"/>
            <a:ext cx="8229600" cy="796908"/>
          </a:xfrm>
          <a:prstGeom prst="rect">
            <a:avLst/>
          </a:prstGeom>
          <a:noFill/>
          <a:ln w="9525">
            <a:noFill/>
            <a:miter lim="800000"/>
            <a:headEnd/>
            <a:tailEnd/>
          </a:ln>
        </p:spPr>
        <p:txBody>
          <a:bodyPr/>
          <a:lstStyle/>
          <a:p>
            <a:pPr marL="342900" marR="0" lvl="0" indent="-342900" algn="ctr" fontAlgn="base">
              <a:lnSpc>
                <a:spcPct val="100000"/>
              </a:lnSpc>
              <a:spcBef>
                <a:spcPts val="600"/>
              </a:spcBef>
              <a:spcAft>
                <a:spcPct val="0"/>
              </a:spcAft>
              <a:buClrTx/>
              <a:buSzTx/>
              <a:tabLst/>
              <a:defRPr/>
            </a:pPr>
            <a:r>
              <a:rPr lang="zh-CN" altLang="en-US" sz="3600" b="1" dirty="0">
                <a:solidFill>
                  <a:schemeClr val="tx1">
                    <a:lumMod val="65000"/>
                    <a:lumOff val="35000"/>
                  </a:schemeClr>
                </a:solidFill>
                <a:latin typeface="微软雅黑" pitchFamily="34" charset="-122"/>
                <a:ea typeface="微软雅黑" pitchFamily="34" charset="-122"/>
                <a:cs typeface="Times New Roman" pitchFamily="18" charset="0"/>
              </a:rPr>
              <a:t>合理使用</a:t>
            </a:r>
          </a:p>
        </p:txBody>
      </p:sp>
      <p:pic>
        <p:nvPicPr>
          <p:cNvPr id="9218" name="Picture 2" descr="https://timgsa.baidu.com/timg?image&amp;quality=80&amp;size=b9999_10000&amp;sec=1498025394829&amp;di=6cefa2dfeff8aa7d9d79a3515735385f&amp;imgtype=0&amp;src=http%3A%2F%2Fpic.58pic.com%2F58pic%2F15%2F47%2F30%2F55e58PIC2mq_1024.png"/>
          <p:cNvPicPr>
            <a:picLocks noChangeAspect="1" noChangeArrowheads="1"/>
          </p:cNvPicPr>
          <p:nvPr/>
        </p:nvPicPr>
        <p:blipFill>
          <a:blip r:embed="rId3" cstate="print"/>
          <a:srcRect/>
          <a:stretch>
            <a:fillRect/>
          </a:stretch>
        </p:blipFill>
        <p:spPr bwMode="auto">
          <a:xfrm>
            <a:off x="2555776" y="4197415"/>
            <a:ext cx="4248472" cy="1895881"/>
          </a:xfrm>
          <a:prstGeom prst="rect">
            <a:avLst/>
          </a:prstGeom>
          <a:noFill/>
        </p:spPr>
      </p:pic>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2D9FD91-98EE-45F9-ACBD-A168FF6CD76C}"/>
              </a:ext>
            </a:extLst>
          </p:cNvPr>
          <p:cNvSpPr>
            <a:spLocks noChangeArrowheads="1"/>
          </p:cNvSpPr>
          <p:nvPr/>
        </p:nvSpPr>
        <p:spPr bwMode="auto">
          <a:xfrm>
            <a:off x="0" y="2636912"/>
            <a:ext cx="9144000" cy="2990850"/>
          </a:xfrm>
          <a:prstGeom prst="rect">
            <a:avLst/>
          </a:prstGeom>
          <a:solidFill>
            <a:srgbClr val="FFEAA7"/>
          </a:solidFill>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zh-CN" altLang="zh-CN" sz="1600" dirty="0">
              <a:solidFill>
                <a:srgbClr val="FFCC00"/>
              </a:solidFill>
              <a:latin typeface="微软雅黑" panose="020B0503020204020204" pitchFamily="34" charset="-122"/>
              <a:ea typeface="微软雅黑" panose="020B0503020204020204" pitchFamily="34" charset="-122"/>
              <a:cs typeface="Arial" charset="0"/>
            </a:endParaRPr>
          </a:p>
        </p:txBody>
      </p:sp>
      <p:sp>
        <p:nvSpPr>
          <p:cNvPr id="68611" name="Text Box 3">
            <a:extLst>
              <a:ext uri="{FF2B5EF4-FFF2-40B4-BE49-F238E27FC236}">
                <a16:creationId xmlns:a16="http://schemas.microsoft.com/office/drawing/2014/main" id="{BFAD55BA-7DC1-4C31-8910-FB40519CC5C4}"/>
              </a:ext>
            </a:extLst>
          </p:cNvPr>
          <p:cNvSpPr txBox="1">
            <a:spLocks noChangeArrowheads="1"/>
          </p:cNvSpPr>
          <p:nvPr/>
        </p:nvSpPr>
        <p:spPr bwMode="auto">
          <a:xfrm>
            <a:off x="447675" y="1361434"/>
            <a:ext cx="4963667"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150000"/>
              </a:lnSpc>
            </a:pPr>
            <a:r>
              <a:rPr lang="en-US" altLang="zh-CN" sz="1800" b="1" dirty="0">
                <a:solidFill>
                  <a:srgbClr val="1F497D"/>
                </a:solidFill>
                <a:latin typeface="微软雅黑" panose="020B0503020204020204" pitchFamily="34" charset="-122"/>
                <a:ea typeface="微软雅黑" panose="020B0503020204020204" pitchFamily="34" charset="-122"/>
              </a:rPr>
              <a:t>ASME</a:t>
            </a:r>
            <a:r>
              <a:rPr lang="zh-CN" altLang="en-US" sz="1800" b="1" dirty="0">
                <a:solidFill>
                  <a:srgbClr val="1F497D"/>
                </a:solidFill>
                <a:latin typeface="微软雅黑" panose="020B0503020204020204" pitchFamily="34" charset="-122"/>
                <a:ea typeface="微软雅黑" panose="020B0503020204020204" pitchFamily="34" charset="-122"/>
              </a:rPr>
              <a:t>系列数据库 </a:t>
            </a:r>
            <a:r>
              <a:rPr lang="zh-CN" altLang="en-US" sz="1800" b="1" dirty="0">
                <a:solidFill>
                  <a:srgbClr val="000000"/>
                </a:solidFill>
                <a:latin typeface="微软雅黑" panose="020B0503020204020204" pitchFamily="34" charset="-122"/>
                <a:ea typeface="微软雅黑" panose="020B0503020204020204" pitchFamily="34" charset="-122"/>
              </a:rPr>
              <a:t>在国内由</a:t>
            </a:r>
            <a:r>
              <a:rPr lang="en-US" altLang="zh-CN" sz="1800" b="1" dirty="0">
                <a:solidFill>
                  <a:srgbClr val="000000"/>
                </a:solidFill>
                <a:latin typeface="微软雅黑" panose="020B0503020204020204" pitchFamily="34" charset="-122"/>
                <a:ea typeface="微软雅黑" panose="020B0503020204020204" pitchFamily="34" charset="-122"/>
              </a:rPr>
              <a:t>iGroup</a:t>
            </a:r>
            <a:r>
              <a:rPr lang="zh-CN" altLang="en-US" sz="1800" b="1">
                <a:solidFill>
                  <a:srgbClr val="000000"/>
                </a:solidFill>
                <a:latin typeface="微软雅黑" panose="020B0503020204020204" pitchFamily="34" charset="-122"/>
                <a:ea typeface="微软雅黑" panose="020B0503020204020204" pitchFamily="34" charset="-122"/>
              </a:rPr>
              <a:t>公司</a:t>
            </a:r>
            <a:r>
              <a:rPr lang="zh-CN" altLang="en-US" sz="1800" b="1" smtClean="0">
                <a:solidFill>
                  <a:srgbClr val="000000"/>
                </a:solidFill>
                <a:latin typeface="微软雅黑" panose="020B0503020204020204" pitchFamily="34" charset="-122"/>
                <a:ea typeface="微软雅黑" panose="020B0503020204020204" pitchFamily="34" charset="-122"/>
              </a:rPr>
              <a:t>代理、</a:t>
            </a:r>
            <a:endParaRPr lang="en-US" altLang="zh-CN" sz="1800" b="1" dirty="0">
              <a:solidFill>
                <a:srgbClr val="000000"/>
              </a:solidFill>
              <a:latin typeface="微软雅黑" panose="020B0503020204020204" pitchFamily="34" charset="-122"/>
              <a:ea typeface="微软雅黑" panose="020B0503020204020204" pitchFamily="34" charset="-122"/>
            </a:endParaRPr>
          </a:p>
          <a:p>
            <a:pPr eaLnBrk="1" hangingPunct="1">
              <a:lnSpc>
                <a:spcPct val="150000"/>
              </a:lnSpc>
            </a:pPr>
            <a:r>
              <a:rPr lang="zh-CN" altLang="en-US" sz="1800" b="1" dirty="0">
                <a:solidFill>
                  <a:srgbClr val="000000"/>
                </a:solidFill>
                <a:latin typeface="微软雅黑" panose="020B0503020204020204" pitchFamily="34" charset="-122"/>
                <a:ea typeface="微软雅黑" panose="020B0503020204020204" pitchFamily="34" charset="-122"/>
              </a:rPr>
              <a:t>请就近联系以下</a:t>
            </a:r>
            <a:r>
              <a:rPr lang="en-US" altLang="zh-CN" sz="1800" b="1" dirty="0">
                <a:solidFill>
                  <a:srgbClr val="000000"/>
                </a:solidFill>
                <a:latin typeface="微软雅黑" panose="020B0503020204020204" pitchFamily="34" charset="-122"/>
                <a:ea typeface="微软雅黑" panose="020B0503020204020204" pitchFamily="34" charset="-122"/>
              </a:rPr>
              <a:t>iGroup</a:t>
            </a:r>
            <a:r>
              <a:rPr lang="zh-CN" altLang="en-US" sz="1800" b="1" dirty="0">
                <a:solidFill>
                  <a:srgbClr val="000000"/>
                </a:solidFill>
                <a:latin typeface="微软雅黑" panose="020B0503020204020204" pitchFamily="34" charset="-122"/>
                <a:ea typeface="微软雅黑" panose="020B0503020204020204" pitchFamily="34" charset="-122"/>
              </a:rPr>
              <a:t>各代表处。</a:t>
            </a:r>
          </a:p>
        </p:txBody>
      </p:sp>
      <p:sp>
        <p:nvSpPr>
          <p:cNvPr id="68612" name="Text Box 5">
            <a:extLst>
              <a:ext uri="{FF2B5EF4-FFF2-40B4-BE49-F238E27FC236}">
                <a16:creationId xmlns:a16="http://schemas.microsoft.com/office/drawing/2014/main" id="{566E2892-D0C5-4EC6-8441-F93A233743A1}"/>
              </a:ext>
            </a:extLst>
          </p:cNvPr>
          <p:cNvSpPr txBox="1">
            <a:spLocks noChangeArrowheads="1"/>
          </p:cNvSpPr>
          <p:nvPr/>
        </p:nvSpPr>
        <p:spPr bwMode="auto">
          <a:xfrm>
            <a:off x="457200" y="2814712"/>
            <a:ext cx="3892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zh-CN" altLang="en-US" sz="1600" dirty="0">
                <a:solidFill>
                  <a:srgbClr val="000000"/>
                </a:solidFill>
                <a:latin typeface="微软雅黑" panose="020B0503020204020204" pitchFamily="34" charset="-122"/>
                <a:ea typeface="微软雅黑" panose="020B0503020204020204" pitchFamily="34" charset="-122"/>
              </a:rPr>
              <a:t>上海：上海市斜土路</a:t>
            </a:r>
            <a:r>
              <a:rPr lang="en-US" altLang="zh-CN" sz="1600" dirty="0">
                <a:solidFill>
                  <a:srgbClr val="000000"/>
                </a:solidFill>
                <a:latin typeface="微软雅黑" panose="020B0503020204020204" pitchFamily="34" charset="-122"/>
                <a:ea typeface="微软雅黑" panose="020B0503020204020204" pitchFamily="34" charset="-122"/>
              </a:rPr>
              <a:t>2899</a:t>
            </a:r>
            <a:r>
              <a:rPr lang="zh-CN" altLang="en-US" sz="1600" dirty="0">
                <a:solidFill>
                  <a:srgbClr val="000000"/>
                </a:solidFill>
                <a:latin typeface="微软雅黑" panose="020B0503020204020204" pitchFamily="34" charset="-122"/>
                <a:ea typeface="微软雅黑" panose="020B0503020204020204" pitchFamily="34" charset="-122"/>
              </a:rPr>
              <a:t>号甲</a:t>
            </a:r>
            <a:r>
              <a:rPr lang="en-US" altLang="zh-CN" sz="1600" dirty="0">
                <a:solidFill>
                  <a:srgbClr val="000000"/>
                </a:solidFill>
                <a:latin typeface="微软雅黑" panose="020B0503020204020204" pitchFamily="34" charset="-122"/>
                <a:ea typeface="微软雅黑" panose="020B0503020204020204" pitchFamily="34" charset="-122"/>
              </a:rPr>
              <a:t>B</a:t>
            </a:r>
            <a:r>
              <a:rPr lang="zh-CN" altLang="en-US" sz="1600" dirty="0">
                <a:solidFill>
                  <a:srgbClr val="000000"/>
                </a:solidFill>
                <a:latin typeface="微软雅黑" panose="020B0503020204020204" pitchFamily="34" charset="-122"/>
                <a:ea typeface="微软雅黑" panose="020B0503020204020204" pitchFamily="34" charset="-122"/>
              </a:rPr>
              <a:t>栋</a:t>
            </a:r>
            <a:r>
              <a:rPr lang="en-US" altLang="zh-CN" sz="1600" dirty="0">
                <a:solidFill>
                  <a:srgbClr val="000000"/>
                </a:solidFill>
                <a:latin typeface="微软雅黑" panose="020B0503020204020204" pitchFamily="34" charset="-122"/>
                <a:ea typeface="微软雅黑" panose="020B0503020204020204" pitchFamily="34" charset="-122"/>
              </a:rPr>
              <a:t>601</a:t>
            </a:r>
            <a:r>
              <a:rPr lang="zh-CN" altLang="en-US" sz="1600" dirty="0">
                <a:solidFill>
                  <a:srgbClr val="000000"/>
                </a:solidFill>
                <a:latin typeface="微软雅黑" panose="020B0503020204020204" pitchFamily="34" charset="-122"/>
                <a:ea typeface="微软雅黑" panose="020B0503020204020204" pitchFamily="34" charset="-122"/>
              </a:rPr>
              <a:t>室</a:t>
            </a:r>
            <a:endParaRPr lang="en-US" altLang="zh-CN" sz="1600" dirty="0">
              <a:solidFill>
                <a:srgbClr val="000000"/>
              </a:solidFill>
              <a:latin typeface="微软雅黑" panose="020B0503020204020204" pitchFamily="34" charset="-122"/>
              <a:ea typeface="微软雅黑" panose="020B0503020204020204" pitchFamily="34" charset="-122"/>
            </a:endParaRPr>
          </a:p>
          <a:p>
            <a:pPr eaLnBrk="1" hangingPunct="1"/>
            <a:r>
              <a:rPr lang="zh-CN" altLang="en-US" sz="1600" dirty="0">
                <a:solidFill>
                  <a:srgbClr val="000000"/>
                </a:solidFill>
                <a:latin typeface="微软雅黑" panose="020B0503020204020204" pitchFamily="34" charset="-122"/>
                <a:ea typeface="微软雅黑" panose="020B0503020204020204" pitchFamily="34" charset="-122"/>
              </a:rPr>
              <a:t>（光启文化广场）</a:t>
            </a:r>
            <a:endParaRPr lang="en-US" altLang="zh-CN" sz="1600" dirty="0">
              <a:solidFill>
                <a:srgbClr val="000000"/>
              </a:solidFill>
              <a:latin typeface="微软雅黑" panose="020B0503020204020204" pitchFamily="34" charset="-122"/>
              <a:ea typeface="微软雅黑" panose="020B0503020204020204" pitchFamily="34" charset="-122"/>
            </a:endParaRPr>
          </a:p>
          <a:p>
            <a:r>
              <a:rPr lang="en-US" altLang="zh-CN" sz="1600" dirty="0">
                <a:latin typeface="微软雅黑" panose="020B0503020204020204" pitchFamily="34" charset="-122"/>
                <a:ea typeface="微软雅黑" panose="020B0503020204020204" pitchFamily="34" charset="-122"/>
                <a:cs typeface="Arial" panose="020B0604020202020204" pitchFamily="34" charset="0"/>
              </a:rPr>
              <a:t>Tel: 021-64454595</a:t>
            </a:r>
          </a:p>
        </p:txBody>
      </p:sp>
      <p:sp>
        <p:nvSpPr>
          <p:cNvPr id="68613" name="Text Box 6">
            <a:extLst>
              <a:ext uri="{FF2B5EF4-FFF2-40B4-BE49-F238E27FC236}">
                <a16:creationId xmlns:a16="http://schemas.microsoft.com/office/drawing/2014/main" id="{94A68EDF-327D-4644-8604-43DA49B08B71}"/>
              </a:ext>
            </a:extLst>
          </p:cNvPr>
          <p:cNvSpPr txBox="1">
            <a:spLocks noChangeArrowheads="1"/>
          </p:cNvSpPr>
          <p:nvPr/>
        </p:nvSpPr>
        <p:spPr bwMode="auto">
          <a:xfrm>
            <a:off x="447675" y="4221237"/>
            <a:ext cx="350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zh-CN" altLang="en-US" sz="1600">
                <a:latin typeface="微软雅黑" panose="020B0503020204020204" pitchFamily="34" charset="-122"/>
                <a:ea typeface="微软雅黑" panose="020B0503020204020204" pitchFamily="34" charset="-122"/>
                <a:cs typeface="Arial" panose="020B0604020202020204" pitchFamily="34" charset="0"/>
              </a:rPr>
              <a:t>西安：</a:t>
            </a:r>
            <a:r>
              <a:rPr lang="zh-CN" altLang="en-US" sz="1600">
                <a:solidFill>
                  <a:srgbClr val="000000"/>
                </a:solidFill>
                <a:latin typeface="微软雅黑" panose="020B0503020204020204" pitchFamily="34" charset="-122"/>
                <a:ea typeface="微软雅黑" panose="020B0503020204020204" pitchFamily="34" charset="-122"/>
                <a:cs typeface="Arial" panose="020B0604020202020204" pitchFamily="34" charset="0"/>
              </a:rPr>
              <a:t>陕西省西安市碑林区长安路长安大街</a:t>
            </a:r>
            <a:r>
              <a:rPr lang="en-US" altLang="zh-CN" sz="1600">
                <a:solidFill>
                  <a:srgbClr val="000000"/>
                </a:solidFill>
                <a:latin typeface="微软雅黑" panose="020B0503020204020204" pitchFamily="34" charset="-122"/>
                <a:ea typeface="微软雅黑" panose="020B0503020204020204" pitchFamily="34" charset="-122"/>
                <a:cs typeface="Arial" panose="020B0604020202020204" pitchFamily="34" charset="0"/>
              </a:rPr>
              <a:t>3</a:t>
            </a:r>
            <a:r>
              <a:rPr lang="zh-CN" altLang="en-US" sz="1600">
                <a:solidFill>
                  <a:srgbClr val="000000"/>
                </a:solidFill>
                <a:latin typeface="微软雅黑" panose="020B0503020204020204" pitchFamily="34" charset="-122"/>
                <a:ea typeface="微软雅黑" panose="020B0503020204020204" pitchFamily="34" charset="-122"/>
                <a:cs typeface="Arial" panose="020B0604020202020204" pitchFamily="34" charset="0"/>
              </a:rPr>
              <a:t>号</a:t>
            </a:r>
            <a:r>
              <a:rPr lang="en-US" altLang="zh-CN" sz="1600">
                <a:solidFill>
                  <a:srgbClr val="000000"/>
                </a:solidFill>
                <a:latin typeface="微软雅黑" panose="020B0503020204020204" pitchFamily="34" charset="-122"/>
                <a:ea typeface="微软雅黑" panose="020B0503020204020204" pitchFamily="34" charset="-122"/>
                <a:cs typeface="Arial" panose="020B0604020202020204" pitchFamily="34" charset="0"/>
              </a:rPr>
              <a:t>1</a:t>
            </a:r>
            <a:r>
              <a:rPr lang="zh-CN" altLang="en-US" sz="1600">
                <a:solidFill>
                  <a:srgbClr val="000000"/>
                </a:solidFill>
                <a:latin typeface="微软雅黑" panose="020B0503020204020204" pitchFamily="34" charset="-122"/>
                <a:ea typeface="微软雅黑" panose="020B0503020204020204" pitchFamily="34" charset="-122"/>
                <a:cs typeface="Arial" panose="020B0604020202020204" pitchFamily="34" charset="0"/>
              </a:rPr>
              <a:t>号楼</a:t>
            </a:r>
            <a:r>
              <a:rPr lang="en-US" altLang="zh-CN" sz="1600">
                <a:solidFill>
                  <a:srgbClr val="000000"/>
                </a:solidFill>
                <a:latin typeface="微软雅黑" panose="020B0503020204020204" pitchFamily="34" charset="-122"/>
                <a:ea typeface="微软雅黑" panose="020B0503020204020204" pitchFamily="34" charset="-122"/>
                <a:cs typeface="Arial" panose="020B0604020202020204" pitchFamily="34" charset="0"/>
              </a:rPr>
              <a:t>-A</a:t>
            </a:r>
            <a:r>
              <a:rPr lang="zh-CN" altLang="en-US" sz="1600">
                <a:solidFill>
                  <a:srgbClr val="000000"/>
                </a:solidFill>
                <a:latin typeface="微软雅黑" panose="020B0503020204020204" pitchFamily="34" charset="-122"/>
                <a:ea typeface="微软雅黑" panose="020B0503020204020204" pitchFamily="34" charset="-122"/>
                <a:cs typeface="Arial" panose="020B0604020202020204" pitchFamily="34" charset="0"/>
              </a:rPr>
              <a:t>座</a:t>
            </a:r>
            <a:r>
              <a:rPr lang="en-US" altLang="zh-CN" sz="1600">
                <a:solidFill>
                  <a:srgbClr val="000000"/>
                </a:solidFill>
                <a:latin typeface="微软雅黑" panose="020B0503020204020204" pitchFamily="34" charset="-122"/>
                <a:ea typeface="微软雅黑" panose="020B0503020204020204" pitchFamily="34" charset="-122"/>
                <a:cs typeface="Arial" panose="020B0604020202020204" pitchFamily="34" charset="0"/>
              </a:rPr>
              <a:t>-2207(710061) </a:t>
            </a:r>
          </a:p>
          <a:p>
            <a:r>
              <a:rPr lang="en-US" altLang="zh-CN" sz="1600">
                <a:latin typeface="微软雅黑" panose="020B0503020204020204" pitchFamily="34" charset="-122"/>
                <a:ea typeface="微软雅黑" panose="020B0503020204020204" pitchFamily="34" charset="-122"/>
                <a:cs typeface="Arial" panose="020B0604020202020204" pitchFamily="34" charset="0"/>
              </a:rPr>
              <a:t>Tel: 029-89353458</a:t>
            </a:r>
          </a:p>
        </p:txBody>
      </p:sp>
      <p:sp>
        <p:nvSpPr>
          <p:cNvPr id="68614" name="Text Box 7">
            <a:extLst>
              <a:ext uri="{FF2B5EF4-FFF2-40B4-BE49-F238E27FC236}">
                <a16:creationId xmlns:a16="http://schemas.microsoft.com/office/drawing/2014/main" id="{1D70A20B-28E3-4DBF-ADDC-4932EF3148EA}"/>
              </a:ext>
            </a:extLst>
          </p:cNvPr>
          <p:cNvSpPr txBox="1">
            <a:spLocks noChangeArrowheads="1"/>
          </p:cNvSpPr>
          <p:nvPr/>
        </p:nvSpPr>
        <p:spPr bwMode="auto">
          <a:xfrm>
            <a:off x="4941888" y="4200600"/>
            <a:ext cx="33099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zh-CN" altLang="en-US" sz="1600" dirty="0">
                <a:latin typeface="微软雅黑" panose="020B0503020204020204" pitchFamily="34" charset="-122"/>
                <a:ea typeface="微软雅黑" panose="020B0503020204020204" pitchFamily="34" charset="-122"/>
                <a:cs typeface="Arial" panose="020B0604020202020204" pitchFamily="34" charset="0"/>
              </a:rPr>
              <a:t>广州：越秀区建设六马路</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29</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号荣建大厦</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23</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楼</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G</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室（</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510060</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a:t>
            </a:r>
          </a:p>
          <a:p>
            <a:r>
              <a:rPr lang="en-US" altLang="zh-CN" sz="1600" dirty="0">
                <a:latin typeface="微软雅黑" panose="020B0503020204020204" pitchFamily="34" charset="-122"/>
                <a:ea typeface="微软雅黑" panose="020B0503020204020204" pitchFamily="34" charset="-122"/>
                <a:cs typeface="Arial" panose="020B0604020202020204" pitchFamily="34" charset="0"/>
              </a:rPr>
              <a:t>Tel: 020-83630345 </a:t>
            </a:r>
          </a:p>
        </p:txBody>
      </p:sp>
      <p:sp>
        <p:nvSpPr>
          <p:cNvPr id="68615" name="Text Box 8">
            <a:extLst>
              <a:ext uri="{FF2B5EF4-FFF2-40B4-BE49-F238E27FC236}">
                <a16:creationId xmlns:a16="http://schemas.microsoft.com/office/drawing/2014/main" id="{65DD4EEE-6CB9-4F25-A810-8CDFAA6297AA}"/>
              </a:ext>
            </a:extLst>
          </p:cNvPr>
          <p:cNvSpPr txBox="1">
            <a:spLocks noChangeArrowheads="1"/>
          </p:cNvSpPr>
          <p:nvPr/>
        </p:nvSpPr>
        <p:spPr bwMode="auto">
          <a:xfrm>
            <a:off x="4941888" y="2811537"/>
            <a:ext cx="31781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zh-CN" altLang="en-US" sz="1600" dirty="0">
                <a:latin typeface="微软雅黑" panose="020B0503020204020204" pitchFamily="34" charset="-122"/>
                <a:ea typeface="微软雅黑" panose="020B0503020204020204" pitchFamily="34" charset="-122"/>
                <a:cs typeface="Arial" panose="020B0604020202020204" pitchFamily="34" charset="0"/>
              </a:rPr>
              <a:t>北京：海淀区知春路</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1</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号学院国际</a:t>
            </a:r>
            <a:endParaRPr lang="en-US" altLang="zh-CN" sz="1600" dirty="0">
              <a:latin typeface="微软雅黑" panose="020B0503020204020204" pitchFamily="34" charset="-122"/>
              <a:ea typeface="微软雅黑" panose="020B0503020204020204" pitchFamily="34" charset="-122"/>
              <a:cs typeface="Arial" panose="020B0604020202020204" pitchFamily="34" charset="0"/>
            </a:endParaRPr>
          </a:p>
          <a:p>
            <a:r>
              <a:rPr lang="zh-CN" altLang="en-US" sz="1600" dirty="0">
                <a:latin typeface="微软雅黑" panose="020B0503020204020204" pitchFamily="34" charset="-122"/>
                <a:ea typeface="微软雅黑" panose="020B0503020204020204" pitchFamily="34" charset="-122"/>
                <a:cs typeface="Arial" panose="020B0604020202020204" pitchFamily="34" charset="0"/>
              </a:rPr>
              <a:t>大厦</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1213</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室（</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100083</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 </a:t>
            </a:r>
          </a:p>
          <a:p>
            <a:r>
              <a:rPr lang="en-US" altLang="zh-CN" sz="1600" dirty="0">
                <a:latin typeface="微软雅黑" panose="020B0503020204020204" pitchFamily="34" charset="-122"/>
                <a:ea typeface="微软雅黑" panose="020B0503020204020204" pitchFamily="34" charset="-122"/>
                <a:cs typeface="Arial" panose="020B0604020202020204" pitchFamily="34" charset="0"/>
              </a:rPr>
              <a:t>Tel: 010-82331971</a:t>
            </a:r>
          </a:p>
        </p:txBody>
      </p:sp>
      <p:pic>
        <p:nvPicPr>
          <p:cNvPr id="68616" name="图片 9">
            <a:extLst>
              <a:ext uri="{FF2B5EF4-FFF2-40B4-BE49-F238E27FC236}">
                <a16:creationId xmlns:a16="http://schemas.microsoft.com/office/drawing/2014/main" id="{57FF8EE6-84C7-49F5-BADA-337DFB8298B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1013453"/>
            <a:ext cx="19685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 Box 6">
            <a:extLst>
              <a:ext uri="{FF2B5EF4-FFF2-40B4-BE49-F238E27FC236}">
                <a16:creationId xmlns:a16="http://schemas.microsoft.com/office/drawing/2014/main" id="{1BE2E6DE-4597-435B-8F4F-A656EDDE5DAD}"/>
              </a:ext>
            </a:extLst>
          </p:cNvPr>
          <p:cNvSpPr txBox="1">
            <a:spLocks noChangeArrowheads="1"/>
          </p:cNvSpPr>
          <p:nvPr/>
        </p:nvSpPr>
        <p:spPr bwMode="auto">
          <a:xfrm>
            <a:off x="4572000" y="5791200"/>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zh-CN" altLang="en-US" sz="1800">
                <a:solidFill>
                  <a:srgbClr val="000000"/>
                </a:solidFill>
                <a:latin typeface="微软雅黑" panose="020B0503020204020204" pitchFamily="34" charset="-122"/>
                <a:ea typeface="微软雅黑" panose="020B0503020204020204" pitchFamily="34" charset="-122"/>
              </a:rPr>
              <a:t>更多</a:t>
            </a:r>
            <a:r>
              <a:rPr lang="zh-CN" altLang="en-US" sz="1800" smtClean="0">
                <a:solidFill>
                  <a:srgbClr val="000000"/>
                </a:solidFill>
                <a:latin typeface="微软雅黑" panose="020B0503020204020204" pitchFamily="34" charset="-122"/>
                <a:ea typeface="微软雅黑" panose="020B0503020204020204" pitchFamily="34" charset="-122"/>
              </a:rPr>
              <a:t>内容、请</a:t>
            </a:r>
            <a:r>
              <a:rPr lang="zh-CN" altLang="en-US" sz="1800" dirty="0">
                <a:solidFill>
                  <a:srgbClr val="000000"/>
                </a:solidFill>
                <a:latin typeface="微软雅黑" panose="020B0503020204020204" pitchFamily="34" charset="-122"/>
                <a:ea typeface="微软雅黑" panose="020B0503020204020204" pitchFamily="34" charset="-122"/>
              </a:rPr>
              <a:t>访问   </a:t>
            </a:r>
            <a:r>
              <a:rPr lang="en-US" altLang="zh-CN" sz="1800" dirty="0">
                <a:solidFill>
                  <a:srgbClr val="000000"/>
                </a:solidFill>
                <a:latin typeface="微软雅黑" panose="020B0503020204020204" pitchFamily="34" charset="-122"/>
                <a:ea typeface="微软雅黑" panose="020B0503020204020204" pitchFamily="34" charset="-122"/>
                <a:hlinkClick r:id="rId4"/>
              </a:rPr>
              <a:t>www.igroup.com.cn</a:t>
            </a:r>
            <a:endParaRPr lang="en-US" altLang="zh-CN" sz="18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PPT模板末页.jpg"/>
          <p:cNvPicPr>
            <a:picLocks noGrp="1" noChangeAspect="1"/>
          </p:cNvPicPr>
          <p:nvPr>
            <p:ph idx="1"/>
          </p:nvPr>
        </p:nvPicPr>
        <p:blipFill>
          <a:blip r:embed="rId2" cstate="print"/>
          <a:stretch>
            <a:fillRect/>
          </a:stretch>
        </p:blipFill>
        <p:spPr>
          <a:xfrm>
            <a:off x="0" y="0"/>
            <a:ext cx="9144000" cy="6858000"/>
          </a:xfrm>
        </p:spPr>
      </p:pic>
      <p:sp>
        <p:nvSpPr>
          <p:cNvPr id="5" name="TextBox 4"/>
          <p:cNvSpPr txBox="1"/>
          <p:nvPr/>
        </p:nvSpPr>
        <p:spPr>
          <a:xfrm>
            <a:off x="521968" y="333559"/>
            <a:ext cx="3764280" cy="707886"/>
          </a:xfrm>
          <a:prstGeom prst="rect">
            <a:avLst/>
          </a:prstGeom>
          <a:noFill/>
        </p:spPr>
        <p:txBody>
          <a:bodyPr wrap="square" rtlCol="0">
            <a:spAutoFit/>
          </a:bodyPr>
          <a:lstStyle/>
          <a:p>
            <a:r>
              <a:rPr lang="en-US" altLang="zh-CN" sz="4000" dirty="0">
                <a:latin typeface="微软雅黑" pitchFamily="34" charset="-122"/>
                <a:ea typeface="微软雅黑" pitchFamily="34" charset="-122"/>
              </a:rPr>
              <a:t>iGroup</a:t>
            </a:r>
            <a:r>
              <a:rPr lang="zh-CN" altLang="en-US" sz="4000" dirty="0">
                <a:latin typeface="微软雅黑" pitchFamily="34" charset="-122"/>
                <a:ea typeface="微软雅黑" pitchFamily="34" charset="-122"/>
              </a:rPr>
              <a:t>服务 </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091601" y="1910799"/>
            <a:ext cx="1372721" cy="1372721"/>
          </a:xfrm>
          <a:prstGeom prst="rect">
            <a:avLst/>
          </a:prstGeom>
          <a:noFill/>
          <a:ln w="9525">
            <a:noFill/>
            <a:miter lim="800000"/>
            <a:headEnd/>
            <a:tailEnd/>
          </a:ln>
        </p:spPr>
      </p:pic>
      <p:sp>
        <p:nvSpPr>
          <p:cNvPr id="7" name="TextBox 6"/>
          <p:cNvSpPr txBox="1"/>
          <p:nvPr/>
        </p:nvSpPr>
        <p:spPr>
          <a:xfrm>
            <a:off x="582928" y="1142984"/>
            <a:ext cx="3124200" cy="646331"/>
          </a:xfrm>
          <a:prstGeom prst="rect">
            <a:avLst/>
          </a:prstGeom>
          <a:noFill/>
        </p:spPr>
        <p:txBody>
          <a:bodyPr wrap="square" rtlCol="0">
            <a:spAutoFit/>
          </a:bodyPr>
          <a:lstStyle/>
          <a:p>
            <a:endParaRPr lang="zh-CN" altLang="en-US" dirty="0"/>
          </a:p>
          <a:p>
            <a:r>
              <a:rPr lang="en-US" altLang="zh-CN" b="1" dirty="0">
                <a:latin typeface="微软雅黑" pitchFamily="34" charset="-122"/>
                <a:ea typeface="微软雅黑" pitchFamily="34" charset="-122"/>
              </a:rPr>
              <a:t>iGroup</a:t>
            </a:r>
            <a:r>
              <a:rPr lang="zh-CN" altLang="en-US" b="1" dirty="0">
                <a:latin typeface="微软雅黑" pitchFamily="34" charset="-122"/>
                <a:ea typeface="微软雅黑" pitchFamily="34" charset="-122"/>
              </a:rPr>
              <a:t>信息服务 </a:t>
            </a:r>
          </a:p>
        </p:txBody>
      </p:sp>
      <p:pic>
        <p:nvPicPr>
          <p:cNvPr id="8" name="Picture 3"/>
          <p:cNvPicPr>
            <a:picLocks noChangeAspect="1" noChangeArrowheads="1"/>
          </p:cNvPicPr>
          <p:nvPr/>
        </p:nvPicPr>
        <p:blipFill>
          <a:blip r:embed="rId4" cstate="print"/>
          <a:srcRect/>
          <a:stretch>
            <a:fillRect/>
          </a:stretch>
        </p:blipFill>
        <p:spPr bwMode="auto">
          <a:xfrm>
            <a:off x="6388716" y="1937234"/>
            <a:ext cx="1457960" cy="1375510"/>
          </a:xfrm>
          <a:prstGeom prst="rect">
            <a:avLst/>
          </a:prstGeom>
          <a:noFill/>
          <a:ln w="9525">
            <a:noFill/>
            <a:miter lim="800000"/>
            <a:headEnd/>
            <a:tailEnd/>
          </a:ln>
        </p:spPr>
      </p:pic>
      <p:sp>
        <p:nvSpPr>
          <p:cNvPr id="9" name="矩形 8"/>
          <p:cNvSpPr/>
          <p:nvPr/>
        </p:nvSpPr>
        <p:spPr>
          <a:xfrm>
            <a:off x="4857752" y="3357562"/>
            <a:ext cx="3643338" cy="1156855"/>
          </a:xfrm>
          <a:prstGeom prst="rect">
            <a:avLst/>
          </a:prstGeom>
        </p:spPr>
        <p:txBody>
          <a:bodyPr wrap="square">
            <a:spAutoFit/>
          </a:bodyPr>
          <a:lstStyle/>
          <a:p>
            <a:pPr>
              <a:lnSpc>
                <a:spcPct val="150000"/>
              </a:lnSpc>
            </a:pPr>
            <a:r>
              <a:rPr lang="zh-CN" altLang="en-US" sz="1600" dirty="0">
                <a:solidFill>
                  <a:schemeClr val="tx2"/>
                </a:solidFill>
                <a:latin typeface="微软雅黑" pitchFamily="34" charset="-122"/>
                <a:ea typeface="微软雅黑" pitchFamily="34" charset="-122"/>
              </a:rPr>
              <a:t>“学术猫”微信公众平台专注于为学术研究者</a:t>
            </a:r>
            <a:r>
              <a:rPr lang="zh-CN" altLang="en-US" sz="1600">
                <a:solidFill>
                  <a:schemeClr val="tx2"/>
                </a:solidFill>
                <a:latin typeface="微软雅黑" pitchFamily="34" charset="-122"/>
                <a:ea typeface="微软雅黑" pitchFamily="34" charset="-122"/>
              </a:rPr>
              <a:t>提供</a:t>
            </a:r>
            <a:r>
              <a:rPr lang="zh-CN" altLang="en-US" sz="1600" smtClean="0">
                <a:solidFill>
                  <a:schemeClr val="tx2"/>
                </a:solidFill>
                <a:latin typeface="微软雅黑" pitchFamily="34" charset="-122"/>
                <a:ea typeface="微软雅黑" pitchFamily="34" charset="-122"/>
              </a:rPr>
              <a:t>信息检索、讲座</a:t>
            </a:r>
            <a:r>
              <a:rPr lang="zh-CN" altLang="en-US" sz="1600" dirty="0">
                <a:solidFill>
                  <a:schemeClr val="tx2"/>
                </a:solidFill>
                <a:latin typeface="微软雅黑" pitchFamily="34" charset="-122"/>
                <a:ea typeface="微软雅黑" pitchFamily="34" charset="-122"/>
              </a:rPr>
              <a:t>培训以及论文写作投稿与就业方面的知识与经验。</a:t>
            </a:r>
          </a:p>
        </p:txBody>
      </p:sp>
      <p:pic>
        <p:nvPicPr>
          <p:cNvPr id="10" name="Picture 6"/>
          <p:cNvPicPr>
            <a:picLocks noChangeAspect="1" noChangeArrowheads="1"/>
          </p:cNvPicPr>
          <p:nvPr/>
        </p:nvPicPr>
        <p:blipFill>
          <a:blip r:embed="rId5" cstate="print"/>
          <a:srcRect/>
          <a:stretch>
            <a:fillRect/>
          </a:stretch>
        </p:blipFill>
        <p:spPr bwMode="auto">
          <a:xfrm>
            <a:off x="4959015" y="2013049"/>
            <a:ext cx="1299542" cy="1226051"/>
          </a:xfrm>
          <a:prstGeom prst="rect">
            <a:avLst/>
          </a:prstGeom>
          <a:noFill/>
          <a:ln w="9525">
            <a:noFill/>
            <a:miter lim="800000"/>
            <a:headEnd/>
            <a:tailEnd/>
          </a:ln>
        </p:spPr>
      </p:pic>
      <p:sp>
        <p:nvSpPr>
          <p:cNvPr id="11" name="TextBox 10"/>
          <p:cNvSpPr txBox="1"/>
          <p:nvPr/>
        </p:nvSpPr>
        <p:spPr>
          <a:xfrm>
            <a:off x="4874876" y="1429887"/>
            <a:ext cx="2590800" cy="369332"/>
          </a:xfrm>
          <a:prstGeom prst="rect">
            <a:avLst/>
          </a:prstGeom>
          <a:noFill/>
        </p:spPr>
        <p:txBody>
          <a:bodyPr wrap="square" rtlCol="0">
            <a:spAutoFit/>
          </a:bodyPr>
          <a:lstStyle/>
          <a:p>
            <a:r>
              <a:rPr lang="zh-CN" altLang="en-US" b="1" dirty="0">
                <a:latin typeface="微软雅黑" pitchFamily="34" charset="-122"/>
                <a:ea typeface="微软雅黑" pitchFamily="34" charset="-122"/>
              </a:rPr>
              <a:t>学术猫</a:t>
            </a:r>
          </a:p>
        </p:txBody>
      </p:sp>
      <p:pic>
        <p:nvPicPr>
          <p:cNvPr id="12"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32511" y="2001258"/>
            <a:ext cx="994097" cy="1191804"/>
          </a:xfrm>
          <a:prstGeom prst="rect">
            <a:avLst/>
          </a:prstGeom>
          <a:noFill/>
        </p:spPr>
      </p:pic>
      <p:sp>
        <p:nvSpPr>
          <p:cNvPr id="13" name="TextBox 12"/>
          <p:cNvSpPr txBox="1"/>
          <p:nvPr/>
        </p:nvSpPr>
        <p:spPr>
          <a:xfrm>
            <a:off x="445768" y="3357562"/>
            <a:ext cx="3697604" cy="1200329"/>
          </a:xfrm>
          <a:prstGeom prst="rect">
            <a:avLst/>
          </a:prstGeom>
          <a:noFill/>
        </p:spPr>
        <p:txBody>
          <a:bodyPr wrap="square" rtlCol="0">
            <a:spAutoFit/>
          </a:bodyPr>
          <a:lstStyle/>
          <a:p>
            <a:pPr>
              <a:lnSpc>
                <a:spcPct val="150000"/>
              </a:lnSpc>
            </a:pPr>
            <a:r>
              <a:rPr lang="zh-CN" altLang="en-US" sz="1600" dirty="0">
                <a:solidFill>
                  <a:schemeClr val="tx2"/>
                </a:solidFill>
                <a:latin typeface="微软雅黑" pitchFamily="34" charset="-122"/>
                <a:ea typeface="微软雅黑" pitchFamily="34" charset="-122"/>
              </a:rPr>
              <a:t>“</a:t>
            </a:r>
            <a:r>
              <a:rPr lang="en-US" altLang="zh-CN" sz="1600" dirty="0">
                <a:solidFill>
                  <a:schemeClr val="tx2"/>
                </a:solidFill>
                <a:latin typeface="微软雅黑" pitchFamily="34" charset="-122"/>
                <a:ea typeface="微软雅黑" pitchFamily="34" charset="-122"/>
              </a:rPr>
              <a:t>iGroup</a:t>
            </a:r>
            <a:r>
              <a:rPr lang="zh-CN" altLang="en-US" sz="1600" dirty="0">
                <a:solidFill>
                  <a:schemeClr val="tx2"/>
                </a:solidFill>
                <a:latin typeface="微软雅黑" pitchFamily="34" charset="-122"/>
                <a:ea typeface="微软雅黑" pitchFamily="34" charset="-122"/>
              </a:rPr>
              <a:t>信息服务”微信公众号是国内最受欢迎的学术图书馆员职业培训和互动交流平台之一。</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txBox="1">
            <a:spLocks/>
          </p:cNvSpPr>
          <p:nvPr/>
        </p:nvSpPr>
        <p:spPr bwMode="auto">
          <a:xfrm>
            <a:off x="704063" y="1916832"/>
            <a:ext cx="7876375" cy="4941167"/>
          </a:xfrm>
          <a:prstGeom prst="rect">
            <a:avLst/>
          </a:prstGeom>
          <a:noFill/>
          <a:ln w="9525">
            <a:noFill/>
            <a:miter lim="800000"/>
            <a:headEnd/>
            <a:tailEnd/>
          </a:ln>
        </p:spPr>
        <p:txBody>
          <a:bodyPr/>
          <a:lstStyle/>
          <a:p>
            <a:pPr marL="342900" indent="-342900" fontAlgn="auto">
              <a:lnSpc>
                <a:spcPct val="150000"/>
              </a:lnSpc>
              <a:spcAft>
                <a:spcPts val="0"/>
              </a:spcAft>
              <a:buFont typeface="Wingdings" pitchFamily="2" charset="2"/>
              <a:buChar char="p"/>
              <a:defRPr/>
            </a:pPr>
            <a:r>
              <a:rPr lang="en-US" altLang="zh-CN" sz="1600" dirty="0" smtClean="0">
                <a:latin typeface="微软雅黑" pitchFamily="34" charset="-122"/>
                <a:ea typeface="微软雅黑" pitchFamily="34" charset="-122"/>
              </a:rPr>
              <a:t>36</a:t>
            </a:r>
            <a:r>
              <a:rPr lang="zh-CN" altLang="en-US" sz="1600" dirty="0" smtClean="0">
                <a:latin typeface="微软雅黑" pitchFamily="34" charset="-122"/>
                <a:ea typeface="微软雅黑" pitchFamily="34" charset="-122"/>
              </a:rPr>
              <a:t>种</a:t>
            </a:r>
            <a:r>
              <a:rPr lang="zh-CN" altLang="en-US" sz="1600" dirty="0">
                <a:latin typeface="微软雅黑" pitchFamily="34" charset="-122"/>
                <a:ea typeface="微软雅黑" pitchFamily="34" charset="-122"/>
              </a:rPr>
              <a:t>期刊，其中</a:t>
            </a:r>
            <a:r>
              <a:rPr lang="en-US" altLang="zh-CN" sz="1600" dirty="0" smtClean="0">
                <a:latin typeface="微软雅黑" pitchFamily="34" charset="-122"/>
                <a:ea typeface="微软雅黑" pitchFamily="34" charset="-122"/>
              </a:rPr>
              <a:t>25</a:t>
            </a:r>
            <a:r>
              <a:rPr lang="zh-CN" altLang="en-US" sz="1600" dirty="0">
                <a:latin typeface="微软雅黑" pitchFamily="34" charset="-122"/>
                <a:ea typeface="微软雅黑" pitchFamily="34" charset="-122"/>
              </a:rPr>
              <a:t>种</a:t>
            </a:r>
            <a:r>
              <a:rPr lang="zh-CN" altLang="zh-CN" sz="1600" dirty="0" smtClean="0">
                <a:latin typeface="微软雅黑" pitchFamily="34" charset="-122"/>
                <a:ea typeface="微软雅黑" pitchFamily="34" charset="-122"/>
              </a:rPr>
              <a:t>期刊</a:t>
            </a:r>
            <a:r>
              <a:rPr lang="zh-CN" altLang="zh-CN" sz="1600" dirty="0">
                <a:latin typeface="微软雅黑" pitchFamily="34" charset="-122"/>
                <a:ea typeface="微软雅黑" pitchFamily="34" charset="-122"/>
              </a:rPr>
              <a:t>（约占</a:t>
            </a:r>
            <a:r>
              <a:rPr lang="en-US" altLang="zh-CN" sz="1600" dirty="0">
                <a:latin typeface="微软雅黑" pitchFamily="34" charset="-122"/>
                <a:ea typeface="微软雅黑" pitchFamily="34" charset="-122"/>
              </a:rPr>
              <a:t>ASME</a:t>
            </a:r>
            <a:r>
              <a:rPr lang="zh-CN" altLang="zh-CN" sz="1600" dirty="0">
                <a:latin typeface="微软雅黑" pitchFamily="34" charset="-122"/>
                <a:ea typeface="微软雅黑" pitchFamily="34" charset="-122"/>
              </a:rPr>
              <a:t>现刊的</a:t>
            </a:r>
            <a:r>
              <a:rPr lang="en-US" altLang="zh-CN" sz="1600" dirty="0">
                <a:latin typeface="微软雅黑" pitchFamily="34" charset="-122"/>
                <a:ea typeface="微软雅黑" pitchFamily="34" charset="-122"/>
              </a:rPr>
              <a:t>70%</a:t>
            </a:r>
            <a:r>
              <a:rPr lang="zh-CN" altLang="zh-CN" sz="1600" dirty="0">
                <a:latin typeface="微软雅黑" pitchFamily="34" charset="-122"/>
                <a:ea typeface="微软雅黑" pitchFamily="34" charset="-122"/>
              </a:rPr>
              <a:t>）被</a:t>
            </a:r>
            <a:r>
              <a:rPr lang="en-US" altLang="zh-CN" sz="1600" dirty="0">
                <a:latin typeface="微软雅黑" pitchFamily="34" charset="-122"/>
                <a:ea typeface="微软雅黑" pitchFamily="34" charset="-122"/>
              </a:rPr>
              <a:t>SCI</a:t>
            </a:r>
            <a:r>
              <a:rPr lang="zh-CN" altLang="zh-CN" sz="1600" dirty="0">
                <a:latin typeface="微软雅黑" pitchFamily="34" charset="-122"/>
                <a:ea typeface="微软雅黑" pitchFamily="34" charset="-122"/>
              </a:rPr>
              <a:t>收录</a:t>
            </a:r>
            <a:r>
              <a:rPr lang="zh-CN" altLang="en-US" sz="1600" dirty="0">
                <a:latin typeface="微软雅黑" pitchFamily="34" charset="-122"/>
                <a:ea typeface="微软雅黑" pitchFamily="34" charset="-122"/>
              </a:rPr>
              <a:t>，另</a:t>
            </a:r>
            <a:r>
              <a:rPr lang="zh-CN" altLang="en-US" sz="1600" dirty="0" smtClean="0">
                <a:latin typeface="微软雅黑" pitchFamily="34" charset="-122"/>
                <a:ea typeface="微软雅黑" pitchFamily="34" charset="-122"/>
              </a:rPr>
              <a:t>有</a:t>
            </a:r>
            <a:r>
              <a:rPr lang="en-US" altLang="zh-CN" sz="1600" dirty="0" smtClean="0">
                <a:latin typeface="微软雅黑" pitchFamily="34" charset="-122"/>
                <a:ea typeface="微软雅黑" pitchFamily="34" charset="-122"/>
              </a:rPr>
              <a:t>5</a:t>
            </a:r>
            <a:r>
              <a:rPr lang="zh-CN" altLang="en-US" sz="1600" dirty="0">
                <a:latin typeface="微软雅黑" pitchFamily="34" charset="-122"/>
                <a:ea typeface="微软雅黑" pitchFamily="34" charset="-122"/>
              </a:rPr>
              <a:t>种</a:t>
            </a:r>
            <a:r>
              <a:rPr lang="zh-CN" altLang="en-US" sz="1600" dirty="0" smtClean="0">
                <a:latin typeface="微软雅黑" pitchFamily="34" charset="-122"/>
                <a:ea typeface="微软雅黑" pitchFamily="34" charset="-122"/>
              </a:rPr>
              <a:t>期刊</a:t>
            </a:r>
            <a:r>
              <a:rPr lang="zh-CN" altLang="en-US" sz="1600" dirty="0">
                <a:latin typeface="微软雅黑" pitchFamily="34" charset="-122"/>
                <a:ea typeface="微软雅黑" pitchFamily="34" charset="-122"/>
              </a:rPr>
              <a:t>被</a:t>
            </a:r>
            <a:r>
              <a:rPr lang="en-US" altLang="zh-CN" sz="1600" dirty="0">
                <a:latin typeface="微软雅黑" pitchFamily="34" charset="-122"/>
                <a:ea typeface="微软雅黑" pitchFamily="34" charset="-122"/>
              </a:rPr>
              <a:t>ESCI</a:t>
            </a:r>
            <a:r>
              <a:rPr lang="zh-CN" altLang="en-US" sz="1600" dirty="0">
                <a:latin typeface="微软雅黑" pitchFamily="34" charset="-122"/>
                <a:ea typeface="微软雅黑" pitchFamily="34" charset="-122"/>
              </a:rPr>
              <a:t>收录。</a:t>
            </a:r>
            <a:endParaRPr lang="en-US" altLang="zh-CN" sz="1600" dirty="0">
              <a:latin typeface="微软雅黑" pitchFamily="34" charset="-122"/>
              <a:ea typeface="微软雅黑" pitchFamily="34" charset="-122"/>
            </a:endParaRPr>
          </a:p>
          <a:p>
            <a:pPr marL="342900" indent="-342900" fontAlgn="auto">
              <a:lnSpc>
                <a:spcPct val="150000"/>
              </a:lnSpc>
              <a:spcAft>
                <a:spcPts val="0"/>
              </a:spcAft>
              <a:buFont typeface="Wingdings" pitchFamily="2" charset="2"/>
              <a:buChar char="p"/>
              <a:defRPr/>
            </a:pPr>
            <a:r>
              <a:rPr lang="en-US" altLang="zh-CN" sz="1600" dirty="0">
                <a:latin typeface="微软雅黑" pitchFamily="34" charset="-122"/>
                <a:ea typeface="微软雅黑" pitchFamily="34" charset="-122"/>
              </a:rPr>
              <a:t>2023</a:t>
            </a:r>
            <a:r>
              <a:rPr lang="zh-CN" altLang="en-US" sz="1600" dirty="0">
                <a:latin typeface="微软雅黑" pitchFamily="34" charset="-122"/>
                <a:ea typeface="微软雅黑" pitchFamily="34" charset="-122"/>
              </a:rPr>
              <a:t>年度</a:t>
            </a:r>
            <a:r>
              <a:rPr lang="en-US" altLang="zh-CN" sz="1600" dirty="0">
                <a:latin typeface="微软雅黑" pitchFamily="34" charset="-122"/>
                <a:ea typeface="微软雅黑" pitchFamily="34" charset="-122"/>
              </a:rPr>
              <a:t>《</a:t>
            </a:r>
            <a:r>
              <a:rPr lang="zh-CN" altLang="en-US" sz="1600" dirty="0">
                <a:latin typeface="微软雅黑" pitchFamily="34" charset="-122"/>
                <a:ea typeface="微软雅黑" pitchFamily="34" charset="-122"/>
              </a:rPr>
              <a:t>期刊引证</a:t>
            </a:r>
            <a:r>
              <a:rPr lang="zh-CN" altLang="en-US" sz="1600" dirty="0" smtClean="0">
                <a:latin typeface="微软雅黑" pitchFamily="34" charset="-122"/>
                <a:ea typeface="微软雅黑" pitchFamily="34" charset="-122"/>
              </a:rPr>
              <a:t>报告</a:t>
            </a:r>
            <a:r>
              <a:rPr lang="en-US" altLang="zh-CN" sz="1600" dirty="0" smtClean="0">
                <a:latin typeface="微软雅黑" pitchFamily="34" charset="-122"/>
                <a:ea typeface="微软雅黑" pitchFamily="34" charset="-122"/>
              </a:rPr>
              <a:t>》</a:t>
            </a:r>
            <a:r>
              <a:rPr lang="zh-CN" altLang="en-US" sz="1600" dirty="0">
                <a:latin typeface="微软雅黑" pitchFamily="34" charset="-122"/>
                <a:ea typeface="微软雅黑" pitchFamily="34" charset="-122"/>
              </a:rPr>
              <a:t>数据显示，</a:t>
            </a:r>
            <a:r>
              <a:rPr lang="en-US" altLang="zh-CN" sz="1600" dirty="0">
                <a:latin typeface="微软雅黑" pitchFamily="34" charset="-122"/>
                <a:ea typeface="微软雅黑" pitchFamily="34" charset="-122"/>
              </a:rPr>
              <a:t>ASME </a:t>
            </a:r>
            <a:r>
              <a:rPr lang="zh-CN" altLang="en-US" sz="1600" dirty="0">
                <a:latin typeface="微软雅黑" pitchFamily="34" charset="-122"/>
                <a:ea typeface="微软雅黑" pitchFamily="34" charset="-122"/>
              </a:rPr>
              <a:t>期刊的年度被引用次数超过</a:t>
            </a:r>
            <a:r>
              <a:rPr lang="en-US" altLang="zh-CN" sz="1600" dirty="0">
                <a:latin typeface="微软雅黑" pitchFamily="34" charset="-122"/>
                <a:ea typeface="微软雅黑" pitchFamily="34" charset="-122"/>
              </a:rPr>
              <a:t>12</a:t>
            </a:r>
            <a:r>
              <a:rPr lang="zh-CN" altLang="en-US" sz="1600" dirty="0">
                <a:latin typeface="微软雅黑" pitchFamily="34" charset="-122"/>
                <a:ea typeface="微软雅黑" pitchFamily="34" charset="-122"/>
              </a:rPr>
              <a:t>万；</a:t>
            </a:r>
            <a:r>
              <a:rPr lang="en-US" altLang="zh-CN" sz="1600" dirty="0">
                <a:latin typeface="微软雅黑" pitchFamily="34" charset="-122"/>
                <a:ea typeface="微软雅黑" pitchFamily="34" charset="-122"/>
              </a:rPr>
              <a:t>15</a:t>
            </a:r>
            <a:r>
              <a:rPr lang="zh-CN" altLang="en-US" sz="1600" dirty="0">
                <a:latin typeface="微软雅黑" pitchFamily="34" charset="-122"/>
                <a:ea typeface="微软雅黑" pitchFamily="34" charset="-122"/>
              </a:rPr>
              <a:t>本期刊影响因子指标超过 </a:t>
            </a:r>
            <a:r>
              <a:rPr lang="en-US" altLang="zh-CN" sz="1600" dirty="0">
                <a:latin typeface="微软雅黑" pitchFamily="34" charset="-122"/>
                <a:ea typeface="微软雅黑" pitchFamily="34" charset="-122"/>
              </a:rPr>
              <a:t>2</a:t>
            </a:r>
            <a:r>
              <a:rPr lang="zh-CN" altLang="en-US" sz="1600" dirty="0" smtClean="0">
                <a:latin typeface="微软雅黑" pitchFamily="34" charset="-122"/>
                <a:ea typeface="微软雅黑" pitchFamily="34" charset="-122"/>
              </a:rPr>
              <a:t>；</a:t>
            </a:r>
            <a:r>
              <a:rPr lang="en-US" altLang="zh-CN" sz="1600" dirty="0" smtClean="0">
                <a:latin typeface="微软雅黑" pitchFamily="34" charset="-122"/>
                <a:ea typeface="微软雅黑" pitchFamily="34" charset="-122"/>
              </a:rPr>
              <a:t>6</a:t>
            </a:r>
            <a:r>
              <a:rPr lang="zh-CN" altLang="en-US" sz="1600" dirty="0">
                <a:latin typeface="微软雅黑" pitchFamily="34" charset="-122"/>
                <a:ea typeface="微软雅黑" pitchFamily="34" charset="-122"/>
              </a:rPr>
              <a:t>本期刊影响因子涨幅超过</a:t>
            </a:r>
            <a:r>
              <a:rPr lang="en-US" altLang="zh-CN" sz="1600" dirty="0">
                <a:latin typeface="微软雅黑" pitchFamily="34" charset="-122"/>
                <a:ea typeface="微软雅黑" pitchFamily="34" charset="-122"/>
              </a:rPr>
              <a:t>10%</a:t>
            </a:r>
            <a:r>
              <a:rPr lang="zh-CN" altLang="en-US" sz="1600" dirty="0">
                <a:latin typeface="微软雅黑" pitchFamily="34" charset="-122"/>
                <a:ea typeface="微软雅黑" pitchFamily="34" charset="-122"/>
              </a:rPr>
              <a:t>；</a:t>
            </a:r>
            <a:r>
              <a:rPr lang="en-US" altLang="zh-CN" sz="1600" dirty="0">
                <a:latin typeface="微软雅黑" pitchFamily="34" charset="-122"/>
                <a:ea typeface="微软雅黑" pitchFamily="34" charset="-122"/>
              </a:rPr>
              <a:t>5</a:t>
            </a:r>
            <a:r>
              <a:rPr lang="zh-CN" altLang="en-US" sz="1600" dirty="0">
                <a:latin typeface="微软雅黑" pitchFamily="34" charset="-122"/>
                <a:ea typeface="微软雅黑" pitchFamily="34" charset="-122"/>
              </a:rPr>
              <a:t>种已被 </a:t>
            </a:r>
            <a:r>
              <a:rPr lang="en-US" altLang="zh-CN" sz="1600" dirty="0">
                <a:latin typeface="微软雅黑" pitchFamily="34" charset="-122"/>
                <a:ea typeface="微软雅黑" pitchFamily="34" charset="-122"/>
              </a:rPr>
              <a:t>ESCI </a:t>
            </a:r>
            <a:r>
              <a:rPr lang="zh-CN" altLang="en-US" sz="1600" dirty="0">
                <a:latin typeface="微软雅黑" pitchFamily="34" charset="-122"/>
                <a:ea typeface="微软雅黑" pitchFamily="34" charset="-122"/>
              </a:rPr>
              <a:t>收录的期刊首获期刊影响因子，其中</a:t>
            </a:r>
            <a:r>
              <a:rPr lang="en-US" altLang="zh-CN" sz="1600" dirty="0">
                <a:latin typeface="微软雅黑" pitchFamily="34" charset="-122"/>
                <a:ea typeface="微软雅黑" pitchFamily="34" charset="-122"/>
              </a:rPr>
              <a:t>3</a:t>
            </a:r>
            <a:r>
              <a:rPr lang="zh-CN" altLang="en-US" sz="1600" dirty="0">
                <a:latin typeface="微软雅黑" pitchFamily="34" charset="-122"/>
                <a:ea typeface="微软雅黑" pitchFamily="34" charset="-122"/>
              </a:rPr>
              <a:t>种期刊影响因子指标超过</a:t>
            </a:r>
            <a:r>
              <a:rPr lang="en-US" altLang="zh-CN" sz="1600" dirty="0">
                <a:latin typeface="微软雅黑" pitchFamily="34" charset="-122"/>
                <a:ea typeface="微软雅黑" pitchFamily="34" charset="-122"/>
              </a:rPr>
              <a:t>1</a:t>
            </a:r>
            <a:r>
              <a:rPr lang="zh-CN" altLang="en-US" sz="1600" dirty="0" smtClean="0">
                <a:latin typeface="微软雅黑" pitchFamily="34" charset="-122"/>
                <a:ea typeface="微软雅黑" pitchFamily="34" charset="-122"/>
              </a:rPr>
              <a:t>。</a:t>
            </a:r>
            <a:endParaRPr lang="en-US" altLang="zh-CN" sz="1600" dirty="0" smtClean="0">
              <a:latin typeface="微软雅黑" pitchFamily="34" charset="-122"/>
              <a:ea typeface="微软雅黑" pitchFamily="34" charset="-122"/>
            </a:endParaRPr>
          </a:p>
          <a:p>
            <a:pPr marL="342900" indent="-342900" fontAlgn="auto">
              <a:lnSpc>
                <a:spcPct val="150000"/>
              </a:lnSpc>
              <a:spcAft>
                <a:spcPts val="0"/>
              </a:spcAft>
              <a:buFont typeface="Wingdings" pitchFamily="2" charset="2"/>
              <a:buChar char="p"/>
              <a:defRPr/>
            </a:pPr>
            <a:r>
              <a:rPr lang="en-US" altLang="zh-CN" sz="1600" dirty="0">
                <a:latin typeface="微软雅黑" pitchFamily="34" charset="-122"/>
                <a:ea typeface="微软雅黑" pitchFamily="34" charset="-122"/>
              </a:rPr>
              <a:t>SCI</a:t>
            </a:r>
            <a:r>
              <a:rPr lang="zh-CN" altLang="en-US" sz="1600" dirty="0">
                <a:latin typeface="微软雅黑" pitchFamily="34" charset="-122"/>
                <a:ea typeface="微软雅黑" pitchFamily="34" charset="-122"/>
              </a:rPr>
              <a:t>区位分布：</a:t>
            </a:r>
            <a:r>
              <a:rPr lang="en-US" altLang="zh-CN" sz="1600" dirty="0">
                <a:latin typeface="微软雅黑" pitchFamily="34" charset="-122"/>
                <a:ea typeface="微软雅黑" pitchFamily="34" charset="-122"/>
              </a:rPr>
              <a:t>Applied Mechanics Reviews《</a:t>
            </a:r>
            <a:r>
              <a:rPr lang="zh-CN" altLang="en-US" sz="1600" dirty="0">
                <a:latin typeface="微软雅黑" pitchFamily="34" charset="-122"/>
                <a:ea typeface="微软雅黑" pitchFamily="34" charset="-122"/>
              </a:rPr>
              <a:t>应用力学评论</a:t>
            </a:r>
            <a:r>
              <a:rPr lang="en-US" altLang="zh-CN" sz="1600" dirty="0">
                <a:latin typeface="微软雅黑" pitchFamily="34" charset="-122"/>
                <a:ea typeface="微软雅黑" pitchFamily="34" charset="-122"/>
              </a:rPr>
              <a:t>》</a:t>
            </a:r>
            <a:r>
              <a:rPr lang="zh-CN" altLang="en-US" sz="1600" dirty="0">
                <a:latin typeface="微软雅黑" pitchFamily="34" charset="-122"/>
                <a:ea typeface="微软雅黑" pitchFamily="34" charset="-122"/>
              </a:rPr>
              <a:t>位于</a:t>
            </a:r>
            <a:r>
              <a:rPr lang="en-US" altLang="zh-CN" sz="1600" dirty="0">
                <a:latin typeface="微软雅黑" pitchFamily="34" charset="-122"/>
                <a:ea typeface="微软雅黑" pitchFamily="34" charset="-122"/>
              </a:rPr>
              <a:t>JCR Q1</a:t>
            </a:r>
            <a:r>
              <a:rPr lang="zh-CN" altLang="en-US" sz="1600" dirty="0">
                <a:latin typeface="微软雅黑" pitchFamily="34" charset="-122"/>
                <a:ea typeface="微软雅黑" pitchFamily="34" charset="-122"/>
              </a:rPr>
              <a:t>分区，影响因子保持持续增长，</a:t>
            </a:r>
            <a:r>
              <a:rPr lang="en-US" altLang="zh-CN" sz="1600" dirty="0">
                <a:latin typeface="微软雅黑" pitchFamily="34" charset="-122"/>
                <a:ea typeface="微软雅黑" pitchFamily="34" charset="-122"/>
              </a:rPr>
              <a:t>2022 IF 14.3</a:t>
            </a:r>
            <a:r>
              <a:rPr lang="zh-CN" altLang="en-US" sz="1600" dirty="0">
                <a:latin typeface="微软雅黑" pitchFamily="34" charset="-122"/>
                <a:ea typeface="微软雅黑" pitchFamily="34" charset="-122"/>
              </a:rPr>
              <a:t>，力学领域排名</a:t>
            </a:r>
            <a:r>
              <a:rPr lang="zh-CN" altLang="en-US" sz="1600" dirty="0" smtClean="0">
                <a:latin typeface="微软雅黑" pitchFamily="34" charset="-122"/>
                <a:ea typeface="微软雅黑" pitchFamily="34" charset="-122"/>
              </a:rPr>
              <a:t>第二。</a:t>
            </a:r>
            <a:endParaRPr lang="en-US" altLang="zh-CN" sz="1600" dirty="0" smtClean="0">
              <a:latin typeface="微软雅黑" pitchFamily="34" charset="-122"/>
              <a:ea typeface="微软雅黑" pitchFamily="34" charset="-122"/>
            </a:endParaRPr>
          </a:p>
          <a:p>
            <a:pPr marL="342900" indent="-342900" fontAlgn="auto">
              <a:lnSpc>
                <a:spcPct val="150000"/>
              </a:lnSpc>
              <a:spcAft>
                <a:spcPts val="0"/>
              </a:spcAft>
              <a:buFont typeface="Wingdings" pitchFamily="2" charset="2"/>
              <a:buChar char="p"/>
              <a:defRPr/>
            </a:pPr>
            <a:r>
              <a:rPr lang="zh-CN" altLang="en-US" sz="1600" dirty="0" smtClean="0">
                <a:latin typeface="微软雅黑" pitchFamily="34" charset="-122"/>
                <a:ea typeface="微软雅黑" pitchFamily="34" charset="-122"/>
              </a:rPr>
              <a:t>每篇</a:t>
            </a:r>
            <a:r>
              <a:rPr lang="zh-CN" altLang="en-US" sz="1600" dirty="0">
                <a:latin typeface="微软雅黑" pitchFamily="34" charset="-122"/>
                <a:ea typeface="微软雅黑" pitchFamily="34" charset="-122"/>
              </a:rPr>
              <a:t>文章都经过严格的评审流程。</a:t>
            </a:r>
            <a:endParaRPr lang="en-US" altLang="zh-CN" sz="1600" dirty="0">
              <a:latin typeface="微软雅黑" pitchFamily="34" charset="-122"/>
              <a:ea typeface="微软雅黑" pitchFamily="34" charset="-122"/>
            </a:endParaRPr>
          </a:p>
          <a:p>
            <a:pPr>
              <a:spcBef>
                <a:spcPts val="1200"/>
              </a:spcBef>
              <a:defRPr/>
            </a:pPr>
            <a:endParaRPr lang="en-US" altLang="zh-CN" dirty="0">
              <a:latin typeface="微软雅黑" pitchFamily="34" charset="-122"/>
              <a:ea typeface="微软雅黑" pitchFamily="34" charset="-122"/>
            </a:endParaRPr>
          </a:p>
        </p:txBody>
      </p:sp>
      <p:sp>
        <p:nvSpPr>
          <p:cNvPr id="16" name="Content Placeholder 2"/>
          <p:cNvSpPr txBox="1">
            <a:spLocks/>
          </p:cNvSpPr>
          <p:nvPr/>
        </p:nvSpPr>
        <p:spPr bwMode="auto">
          <a:xfrm flipH="1">
            <a:off x="4026489" y="5118053"/>
            <a:ext cx="4752528" cy="1397248"/>
          </a:xfrm>
          <a:prstGeom prst="homePlate">
            <a:avLst>
              <a:gd name="adj" fmla="val 16767"/>
            </a:avLst>
          </a:prstGeom>
          <a:solidFill>
            <a:schemeClr val="tx2">
              <a:lumMod val="20000"/>
              <a:lumOff val="80000"/>
            </a:schemeClr>
          </a:solidFill>
          <a:ln>
            <a:noFill/>
            <a:headEnd/>
            <a:tailEnd/>
          </a:ln>
        </p:spPr>
        <p:style>
          <a:lnRef idx="2">
            <a:schemeClr val="accent1"/>
          </a:lnRef>
          <a:fillRef idx="1">
            <a:schemeClr val="lt1"/>
          </a:fillRef>
          <a:effectRef idx="0">
            <a:schemeClr val="accent1"/>
          </a:effectRef>
          <a:fontRef idx="minor">
            <a:schemeClr val="dk1"/>
          </a:fontRef>
        </p:style>
        <p:txBody>
          <a:bodyPr/>
          <a:lstStyle/>
          <a:p>
            <a:pPr marL="360000" indent="-342900" algn="ctr">
              <a:lnSpc>
                <a:spcPct val="150000"/>
              </a:lnSpc>
            </a:pPr>
            <a:r>
              <a:rPr lang="zh-CN" altLang="en-US" sz="1400" b="1" dirty="0">
                <a:solidFill>
                  <a:schemeClr val="tx1"/>
                </a:solidFill>
                <a:latin typeface="微软雅黑" pitchFamily="34" charset="-122"/>
                <a:ea typeface="微软雅黑" pitchFamily="34" charset="-122"/>
              </a:rPr>
              <a:t>工程类期刊影响因子的特点</a:t>
            </a:r>
            <a:endParaRPr lang="en-US" altLang="zh-CN" sz="1400" b="1" dirty="0">
              <a:solidFill>
                <a:schemeClr val="tx1"/>
              </a:solidFill>
              <a:latin typeface="微软雅黑" pitchFamily="34" charset="-122"/>
              <a:ea typeface="微软雅黑" pitchFamily="34" charset="-122"/>
            </a:endParaRPr>
          </a:p>
          <a:p>
            <a:pPr marL="360000" indent="-342900" algn="ctr">
              <a:lnSpc>
                <a:spcPct val="150000"/>
              </a:lnSpc>
              <a:buFont typeface="Wingdings" pitchFamily="2" charset="2"/>
              <a:buChar char="p"/>
            </a:pPr>
            <a:r>
              <a:rPr lang="zh-CN" altLang="en-US" sz="1400" dirty="0">
                <a:solidFill>
                  <a:schemeClr val="tx1"/>
                </a:solidFill>
                <a:latin typeface="微软雅黑" pitchFamily="34" charset="-122"/>
                <a:ea typeface="微软雅黑" pitchFamily="34" charset="-122"/>
              </a:rPr>
              <a:t>研究</a:t>
            </a:r>
            <a:r>
              <a:rPr lang="en-US" altLang="zh-CN" sz="1400" dirty="0">
                <a:solidFill>
                  <a:schemeClr val="tx1"/>
                </a:solidFill>
                <a:latin typeface="微软雅黑" pitchFamily="34" charset="-122"/>
                <a:ea typeface="微软雅黑" pitchFamily="34" charset="-122"/>
              </a:rPr>
              <a:t>-</a:t>
            </a:r>
            <a:r>
              <a:rPr lang="zh-CN" altLang="en-US" sz="1400" dirty="0">
                <a:solidFill>
                  <a:schemeClr val="tx1"/>
                </a:solidFill>
                <a:latin typeface="微软雅黑" pitchFamily="34" charset="-122"/>
                <a:ea typeface="微软雅黑" pitchFamily="34" charset="-122"/>
              </a:rPr>
              <a:t>实践</a:t>
            </a:r>
            <a:r>
              <a:rPr lang="en-US" altLang="zh-CN" sz="1400" dirty="0">
                <a:solidFill>
                  <a:schemeClr val="tx1"/>
                </a:solidFill>
                <a:latin typeface="微软雅黑" pitchFamily="34" charset="-122"/>
                <a:ea typeface="微软雅黑" pitchFamily="34" charset="-122"/>
              </a:rPr>
              <a:t>-</a:t>
            </a:r>
            <a:r>
              <a:rPr lang="zh-CN" altLang="en-US" sz="1400" dirty="0">
                <a:solidFill>
                  <a:schemeClr val="tx1"/>
                </a:solidFill>
                <a:latin typeface="微软雅黑" pitchFamily="34" charset="-122"/>
                <a:ea typeface="微软雅黑" pitchFamily="34" charset="-122"/>
              </a:rPr>
              <a:t>发文周期较长</a:t>
            </a:r>
            <a:endParaRPr lang="en-US" altLang="zh-CN" sz="1400" dirty="0">
              <a:solidFill>
                <a:schemeClr val="tx1"/>
              </a:solidFill>
              <a:latin typeface="微软雅黑" pitchFamily="34" charset="-122"/>
              <a:ea typeface="微软雅黑" pitchFamily="34" charset="-122"/>
            </a:endParaRPr>
          </a:p>
          <a:p>
            <a:pPr marL="360000" indent="-342900" algn="ctr">
              <a:lnSpc>
                <a:spcPct val="150000"/>
              </a:lnSpc>
              <a:buFont typeface="Wingdings" pitchFamily="2" charset="2"/>
              <a:buChar char="p"/>
            </a:pPr>
            <a:r>
              <a:rPr lang="zh-CN" altLang="en-US" sz="1400" dirty="0">
                <a:solidFill>
                  <a:schemeClr val="tx1"/>
                </a:solidFill>
                <a:latin typeface="微软雅黑" pitchFamily="34" charset="-122"/>
                <a:ea typeface="微软雅黑" pitchFamily="34" charset="-122"/>
              </a:rPr>
              <a:t>发文研究人员数量：较其他热门学科少</a:t>
            </a:r>
            <a:endParaRPr lang="en-US" altLang="zh-CN" sz="1400" dirty="0">
              <a:solidFill>
                <a:schemeClr val="tx1"/>
              </a:solidFill>
              <a:latin typeface="微软雅黑" pitchFamily="34" charset="-122"/>
              <a:ea typeface="微软雅黑" pitchFamily="34" charset="-122"/>
            </a:endParaRPr>
          </a:p>
          <a:p>
            <a:pPr marL="360000" indent="-342900" algn="ctr">
              <a:lnSpc>
                <a:spcPct val="150000"/>
              </a:lnSpc>
              <a:buFont typeface="Wingdings" pitchFamily="2" charset="2"/>
              <a:buChar char="p"/>
            </a:pPr>
            <a:r>
              <a:rPr lang="zh-CN" altLang="en-US" sz="1400" dirty="0">
                <a:solidFill>
                  <a:schemeClr val="tx1"/>
                </a:solidFill>
                <a:latin typeface="微软雅黑" pitchFamily="34" charset="-122"/>
                <a:ea typeface="微软雅黑" pitchFamily="34" charset="-122"/>
              </a:rPr>
              <a:t>研究人员和从业者阅读</a:t>
            </a:r>
            <a:r>
              <a:rPr lang="zh-CN" altLang="en-US" sz="1400" dirty="0" smtClean="0">
                <a:solidFill>
                  <a:schemeClr val="tx1"/>
                </a:solidFill>
                <a:latin typeface="微软雅黑" pitchFamily="34" charset="-122"/>
                <a:ea typeface="微软雅黑" pitchFamily="34" charset="-122"/>
              </a:rPr>
              <a:t>习惯：“</a:t>
            </a:r>
            <a:r>
              <a:rPr lang="zh-CN" altLang="en-US" sz="1400" smtClean="0">
                <a:solidFill>
                  <a:schemeClr val="tx1"/>
                </a:solidFill>
                <a:latin typeface="微软雅黑" pitchFamily="34" charset="-122"/>
                <a:ea typeface="微软雅黑" pitchFamily="34" charset="-122"/>
              </a:rPr>
              <a:t>只参考、不</a:t>
            </a:r>
            <a:r>
              <a:rPr lang="zh-CN" altLang="en-US" sz="1400" dirty="0">
                <a:solidFill>
                  <a:schemeClr val="tx1"/>
                </a:solidFill>
                <a:latin typeface="微软雅黑" pitchFamily="34" charset="-122"/>
                <a:ea typeface="微软雅黑" pitchFamily="34" charset="-122"/>
              </a:rPr>
              <a:t>引用”</a:t>
            </a:r>
            <a:endParaRPr lang="en-US" altLang="zh-CN" sz="1400" dirty="0">
              <a:solidFill>
                <a:schemeClr val="tx1"/>
              </a:solidFill>
              <a:latin typeface="微软雅黑" pitchFamily="34" charset="-122"/>
              <a:ea typeface="微软雅黑" pitchFamily="34" charset="-122"/>
            </a:endParaRPr>
          </a:p>
        </p:txBody>
      </p:sp>
      <p:sp>
        <p:nvSpPr>
          <p:cNvPr id="18" name="Title 1"/>
          <p:cNvSpPr txBox="1">
            <a:spLocks/>
          </p:cNvSpPr>
          <p:nvPr/>
        </p:nvSpPr>
        <p:spPr bwMode="auto">
          <a:xfrm>
            <a:off x="671513" y="1095648"/>
            <a:ext cx="7908925" cy="965200"/>
          </a:xfrm>
          <a:prstGeom prst="rect">
            <a:avLst/>
          </a:prstGeom>
          <a:noFill/>
          <a:ln w="9525">
            <a:noFill/>
            <a:miter lim="800000"/>
            <a:headEnd/>
            <a:tailEnd/>
          </a:ln>
        </p:spPr>
        <p:txBody>
          <a:bodyPr anchor="ctr"/>
          <a:lstStyle/>
          <a:p>
            <a:r>
              <a:rPr lang="zh-CN" altLang="en-US" sz="4400" dirty="0">
                <a:latin typeface="微软雅黑" pitchFamily="34" charset="-122"/>
                <a:ea typeface="微软雅黑" pitchFamily="34" charset="-122"/>
              </a:rPr>
              <a:t>期刊</a:t>
            </a:r>
            <a:endParaRPr lang="en-US" altLang="zh-CN" sz="4400" dirty="0">
              <a:latin typeface="微软雅黑" pitchFamily="34" charset="-122"/>
              <a:ea typeface="微软雅黑"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04" y="4869160"/>
            <a:ext cx="2920429" cy="1895034"/>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linds(horizont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3203</TotalTime>
  <Words>6337</Words>
  <Application>Microsoft Office PowerPoint</Application>
  <PresentationFormat>全屏显示(4:3)</PresentationFormat>
  <Paragraphs>782</Paragraphs>
  <Slides>84</Slides>
  <Notes>68</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84</vt:i4>
      </vt:variant>
    </vt:vector>
  </HeadingPairs>
  <TitlesOfParts>
    <vt:vector size="96" baseType="lpstr">
      <vt:lpstr>MicrosoftYaHei-Bold</vt:lpstr>
      <vt:lpstr>MS PGothic</vt:lpstr>
      <vt:lpstr>等线</vt:lpstr>
      <vt:lpstr>华文细黑</vt:lpstr>
      <vt:lpstr>宋体</vt:lpstr>
      <vt:lpstr>微软雅黑</vt:lpstr>
      <vt:lpstr>Arial</vt:lpstr>
      <vt:lpstr>Calibri</vt:lpstr>
      <vt:lpstr>Times New Roman</vt:lpstr>
      <vt:lpstr>Verdana</vt:lpstr>
      <vt:lpstr>Wingdings</vt:lpstr>
      <vt:lpstr>Office 主题</vt:lpstr>
      <vt:lpstr>ASME（美国机械工程师学会）数据库 使用指南</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aimee</dc:creator>
  <cp:lastModifiedBy>Chloe Yu</cp:lastModifiedBy>
  <cp:revision>446</cp:revision>
  <dcterms:created xsi:type="dcterms:W3CDTF">2016-06-24T05:33:05Z</dcterms:created>
  <dcterms:modified xsi:type="dcterms:W3CDTF">2024-01-26T01:55:40Z</dcterms:modified>
</cp:coreProperties>
</file>