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54" r:id="rId2"/>
    <p:sldMasterId id="2147483666" r:id="rId3"/>
  </p:sldMasterIdLst>
  <p:notesMasterIdLst>
    <p:notesMasterId r:id="rId50"/>
  </p:notesMasterIdLst>
  <p:sldIdLst>
    <p:sldId id="257" r:id="rId4"/>
    <p:sldId id="441" r:id="rId5"/>
    <p:sldId id="552" r:id="rId6"/>
    <p:sldId id="440" r:id="rId7"/>
    <p:sldId id="442" r:id="rId8"/>
    <p:sldId id="543" r:id="rId9"/>
    <p:sldId id="690" r:id="rId10"/>
    <p:sldId id="693" r:id="rId11"/>
    <p:sldId id="694" r:id="rId12"/>
    <p:sldId id="692" r:id="rId13"/>
    <p:sldId id="721" r:id="rId14"/>
    <p:sldId id="691" r:id="rId15"/>
    <p:sldId id="558" r:id="rId16"/>
    <p:sldId id="559" r:id="rId17"/>
    <p:sldId id="560" r:id="rId18"/>
    <p:sldId id="561" r:id="rId19"/>
    <p:sldId id="726" r:id="rId20"/>
    <p:sldId id="474" r:id="rId21"/>
    <p:sldId id="723" r:id="rId22"/>
    <p:sldId id="689" r:id="rId23"/>
    <p:sldId id="479" r:id="rId24"/>
    <p:sldId id="447" r:id="rId25"/>
    <p:sldId id="448" r:id="rId26"/>
    <p:sldId id="584" r:id="rId27"/>
    <p:sldId id="643" r:id="rId28"/>
    <p:sldId id="645" r:id="rId29"/>
    <p:sldId id="582" r:id="rId30"/>
    <p:sldId id="644" r:id="rId31"/>
    <p:sldId id="583" r:id="rId32"/>
    <p:sldId id="416" r:id="rId33"/>
    <p:sldId id="564" r:id="rId34"/>
    <p:sldId id="457" r:id="rId35"/>
    <p:sldId id="566" r:id="rId36"/>
    <p:sldId id="465" r:id="rId37"/>
    <p:sldId id="568" r:id="rId38"/>
    <p:sldId id="569" r:id="rId39"/>
    <p:sldId id="570" r:id="rId40"/>
    <p:sldId id="571" r:id="rId41"/>
    <p:sldId id="572" r:id="rId42"/>
    <p:sldId id="580" r:id="rId43"/>
    <p:sldId id="574" r:id="rId44"/>
    <p:sldId id="576" r:id="rId45"/>
    <p:sldId id="577" r:id="rId46"/>
    <p:sldId id="578" r:id="rId47"/>
    <p:sldId id="579" r:id="rId48"/>
    <p:sldId id="475"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E12176C0-72F1-42A3-B417-1966C9B4B346}">
          <p14:sldIdLst>
            <p14:sldId id="257"/>
            <p14:sldId id="441"/>
            <p14:sldId id="552"/>
          </p14:sldIdLst>
        </p14:section>
        <p14:section name="Emerald资源介绍" id="{388BEABA-18BF-49A6-9D8B-8867A6EFB383}">
          <p14:sldIdLst>
            <p14:sldId id="440"/>
            <p14:sldId id="442"/>
            <p14:sldId id="543"/>
            <p14:sldId id="690"/>
            <p14:sldId id="693"/>
            <p14:sldId id="694"/>
            <p14:sldId id="692"/>
            <p14:sldId id="721"/>
            <p14:sldId id="691"/>
            <p14:sldId id="558"/>
            <p14:sldId id="559"/>
            <p14:sldId id="560"/>
            <p14:sldId id="561"/>
            <p14:sldId id="726"/>
            <p14:sldId id="474"/>
            <p14:sldId id="723"/>
            <p14:sldId id="689"/>
            <p14:sldId id="479"/>
            <p14:sldId id="447"/>
            <p14:sldId id="448"/>
            <p14:sldId id="584"/>
            <p14:sldId id="643"/>
            <p14:sldId id="645"/>
            <p14:sldId id="582"/>
            <p14:sldId id="644"/>
            <p14:sldId id="583"/>
            <p14:sldId id="416"/>
          </p14:sldIdLst>
        </p14:section>
        <p14:section name="数据库平台使用" id="{44F5424B-26E1-4D68-BDA0-A0B3E857DA6B}">
          <p14:sldIdLst>
            <p14:sldId id="564"/>
            <p14:sldId id="457"/>
            <p14:sldId id="566"/>
            <p14:sldId id="465"/>
            <p14:sldId id="568"/>
            <p14:sldId id="569"/>
            <p14:sldId id="570"/>
            <p14:sldId id="571"/>
            <p14:sldId id="572"/>
            <p14:sldId id="580"/>
            <p14:sldId id="574"/>
            <p14:sldId id="576"/>
            <p14:sldId id="577"/>
            <p14:sldId id="578"/>
            <p14:sldId id="579"/>
          </p14:sldIdLst>
        </p14:section>
        <p14:section name="结语" id="{5E85FE08-AC81-4E95-B88F-21395093FCE0}">
          <p14:sldIdLst>
            <p14:sldId id="4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o Xu" initials="JX"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E75"/>
    <a:srgbClr val="C5580F"/>
    <a:srgbClr val="FFF2CC"/>
    <a:srgbClr val="DB527C"/>
    <a:srgbClr val="ED460F"/>
    <a:srgbClr val="32B8C7"/>
    <a:srgbClr val="67BDB2"/>
    <a:srgbClr val="45A196"/>
    <a:srgbClr val="2EABB8"/>
    <a:srgbClr val="60B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3CFCC-C985-4F9F-82B0-05D05AC5D958}" v="14" dt="2023-10-26T09:21:39.916"/>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3" autoAdjust="0"/>
    <p:restoredTop sz="74557" autoAdjust="0"/>
  </p:normalViewPr>
  <p:slideViewPr>
    <p:cSldViewPr snapToGrid="0">
      <p:cViewPr varScale="1">
        <p:scale>
          <a:sx n="79" d="100"/>
          <a:sy n="79" d="100"/>
        </p:scale>
        <p:origin x="140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Jiao" userId="0b69124e-f526-413e-bcfa-792b3337720b" providerId="ADAL" clId="{FA03CFCC-C985-4F9F-82B0-05D05AC5D958}"/>
    <pc:docChg chg="custSel addSld delSld modSld sldOrd modSection">
      <pc:chgData name="Joanna Jiao" userId="0b69124e-f526-413e-bcfa-792b3337720b" providerId="ADAL" clId="{FA03CFCC-C985-4F9F-82B0-05D05AC5D958}" dt="2023-10-26T09:21:44.994" v="67" actId="47"/>
      <pc:docMkLst>
        <pc:docMk/>
      </pc:docMkLst>
      <pc:sldChg chg="modSp mod modNotesTx">
        <pc:chgData name="Joanna Jiao" userId="0b69124e-f526-413e-bcfa-792b3337720b" providerId="ADAL" clId="{FA03CFCC-C985-4F9F-82B0-05D05AC5D958}" dt="2023-10-26T09:03:08.369" v="20" actId="20577"/>
        <pc:sldMkLst>
          <pc:docMk/>
          <pc:sldMk cId="0" sldId="257"/>
        </pc:sldMkLst>
        <pc:spChg chg="mod">
          <ac:chgData name="Joanna Jiao" userId="0b69124e-f526-413e-bcfa-792b3337720b" providerId="ADAL" clId="{FA03CFCC-C985-4F9F-82B0-05D05AC5D958}" dt="2023-10-26T09:01:47.289" v="17" actId="20577"/>
          <ac:spMkLst>
            <pc:docMk/>
            <pc:sldMk cId="0" sldId="257"/>
            <ac:spMk id="3" creationId="{00000000-0000-0000-0000-000000000000}"/>
          </ac:spMkLst>
        </pc:spChg>
      </pc:sldChg>
      <pc:sldChg chg="del">
        <pc:chgData name="Joanna Jiao" userId="0b69124e-f526-413e-bcfa-792b3337720b" providerId="ADAL" clId="{FA03CFCC-C985-4F9F-82B0-05D05AC5D958}" dt="2023-10-26T09:09:06.123" v="31" actId="47"/>
        <pc:sldMkLst>
          <pc:docMk/>
          <pc:sldMk cId="0" sldId="273"/>
        </pc:sldMkLst>
      </pc:sldChg>
      <pc:sldChg chg="del">
        <pc:chgData name="Joanna Jiao" userId="0b69124e-f526-413e-bcfa-792b3337720b" providerId="ADAL" clId="{FA03CFCC-C985-4F9F-82B0-05D05AC5D958}" dt="2023-10-26T09:02:58.426" v="19" actId="47"/>
        <pc:sldMkLst>
          <pc:docMk/>
          <pc:sldMk cId="0" sldId="324"/>
        </pc:sldMkLst>
      </pc:sldChg>
      <pc:sldChg chg="modSp mod">
        <pc:chgData name="Joanna Jiao" userId="0b69124e-f526-413e-bcfa-792b3337720b" providerId="ADAL" clId="{FA03CFCC-C985-4F9F-82B0-05D05AC5D958}" dt="2023-10-26T09:17:21.512" v="55" actId="20577"/>
        <pc:sldMkLst>
          <pc:docMk/>
          <pc:sldMk cId="0" sldId="475"/>
        </pc:sldMkLst>
        <pc:spChg chg="mod">
          <ac:chgData name="Joanna Jiao" userId="0b69124e-f526-413e-bcfa-792b3337720b" providerId="ADAL" clId="{FA03CFCC-C985-4F9F-82B0-05D05AC5D958}" dt="2023-10-26T09:17:21.512" v="55" actId="20577"/>
          <ac:spMkLst>
            <pc:docMk/>
            <pc:sldMk cId="0" sldId="475"/>
            <ac:spMk id="6" creationId="{00000000-0000-0000-0000-000000000000}"/>
          </ac:spMkLst>
        </pc:spChg>
      </pc:sldChg>
      <pc:sldChg chg="mod modShow">
        <pc:chgData name="Joanna Jiao" userId="0b69124e-f526-413e-bcfa-792b3337720b" providerId="ADAL" clId="{FA03CFCC-C985-4F9F-82B0-05D05AC5D958}" dt="2023-10-26T09:07:37.965" v="26" actId="729"/>
        <pc:sldMkLst>
          <pc:docMk/>
          <pc:sldMk cId="0" sldId="576"/>
        </pc:sldMkLst>
      </pc:sldChg>
      <pc:sldChg chg="mod modShow">
        <pc:chgData name="Joanna Jiao" userId="0b69124e-f526-413e-bcfa-792b3337720b" providerId="ADAL" clId="{FA03CFCC-C985-4F9F-82B0-05D05AC5D958}" dt="2023-10-26T09:07:46.821" v="27" actId="729"/>
        <pc:sldMkLst>
          <pc:docMk/>
          <pc:sldMk cId="0" sldId="577"/>
        </pc:sldMkLst>
      </pc:sldChg>
      <pc:sldChg chg="mod modShow">
        <pc:chgData name="Joanna Jiao" userId="0b69124e-f526-413e-bcfa-792b3337720b" providerId="ADAL" clId="{FA03CFCC-C985-4F9F-82B0-05D05AC5D958}" dt="2023-10-26T09:07:49.079" v="28" actId="729"/>
        <pc:sldMkLst>
          <pc:docMk/>
          <pc:sldMk cId="0" sldId="578"/>
        </pc:sldMkLst>
      </pc:sldChg>
      <pc:sldChg chg="mod modShow">
        <pc:chgData name="Joanna Jiao" userId="0b69124e-f526-413e-bcfa-792b3337720b" providerId="ADAL" clId="{FA03CFCC-C985-4F9F-82B0-05D05AC5D958}" dt="2023-10-26T09:07:55.443" v="29" actId="729"/>
        <pc:sldMkLst>
          <pc:docMk/>
          <pc:sldMk cId="0" sldId="579"/>
        </pc:sldMkLst>
      </pc:sldChg>
      <pc:sldChg chg="ord">
        <pc:chgData name="Joanna Jiao" userId="0b69124e-f526-413e-bcfa-792b3337720b" providerId="ADAL" clId="{FA03CFCC-C985-4F9F-82B0-05D05AC5D958}" dt="2023-10-26T09:11:19.148" v="39"/>
        <pc:sldMkLst>
          <pc:docMk/>
          <pc:sldMk cId="1543682196" sldId="582"/>
        </pc:sldMkLst>
      </pc:sldChg>
      <pc:sldChg chg="mod ord modShow">
        <pc:chgData name="Joanna Jiao" userId="0b69124e-f526-413e-bcfa-792b3337720b" providerId="ADAL" clId="{FA03CFCC-C985-4F9F-82B0-05D05AC5D958}" dt="2023-10-26T09:11:04.843" v="35"/>
        <pc:sldMkLst>
          <pc:docMk/>
          <pc:sldMk cId="2515328930" sldId="584"/>
        </pc:sldMkLst>
      </pc:sldChg>
      <pc:sldChg chg="modSp add mod">
        <pc:chgData name="Joanna Jiao" userId="0b69124e-f526-413e-bcfa-792b3337720b" providerId="ADAL" clId="{FA03CFCC-C985-4F9F-82B0-05D05AC5D958}" dt="2023-10-26T09:16:15.315" v="45" actId="108"/>
        <pc:sldMkLst>
          <pc:docMk/>
          <pc:sldMk cId="2340455437" sldId="603"/>
        </pc:sldMkLst>
        <pc:spChg chg="mod">
          <ac:chgData name="Joanna Jiao" userId="0b69124e-f526-413e-bcfa-792b3337720b" providerId="ADAL" clId="{FA03CFCC-C985-4F9F-82B0-05D05AC5D958}" dt="2023-10-26T09:16:15.315" v="45" actId="108"/>
          <ac:spMkLst>
            <pc:docMk/>
            <pc:sldMk cId="2340455437" sldId="603"/>
            <ac:spMk id="4" creationId="{AF43FAA7-C007-77C1-169F-39F81DDEDB96}"/>
          </ac:spMkLst>
        </pc:spChg>
      </pc:sldChg>
      <pc:sldChg chg="modSp add mod">
        <pc:chgData name="Joanna Jiao" userId="0b69124e-f526-413e-bcfa-792b3337720b" providerId="ADAL" clId="{FA03CFCC-C985-4F9F-82B0-05D05AC5D958}" dt="2023-10-26T09:16:32.076" v="48" actId="108"/>
        <pc:sldMkLst>
          <pc:docMk/>
          <pc:sldMk cId="1634743101" sldId="605"/>
        </pc:sldMkLst>
        <pc:spChg chg="mod">
          <ac:chgData name="Joanna Jiao" userId="0b69124e-f526-413e-bcfa-792b3337720b" providerId="ADAL" clId="{FA03CFCC-C985-4F9F-82B0-05D05AC5D958}" dt="2023-10-26T09:16:32.076" v="48" actId="108"/>
          <ac:spMkLst>
            <pc:docMk/>
            <pc:sldMk cId="1634743101" sldId="605"/>
            <ac:spMk id="4" creationId="{07038B70-59B0-F1F4-F434-86FCE1177700}"/>
          </ac:spMkLst>
        </pc:spChg>
      </pc:sldChg>
      <pc:sldChg chg="modSp add mod">
        <pc:chgData name="Joanna Jiao" userId="0b69124e-f526-413e-bcfa-792b3337720b" providerId="ADAL" clId="{FA03CFCC-C985-4F9F-82B0-05D05AC5D958}" dt="2023-10-26T09:15:46.904" v="42" actId="108"/>
        <pc:sldMkLst>
          <pc:docMk/>
          <pc:sldMk cId="0" sldId="608"/>
        </pc:sldMkLst>
        <pc:spChg chg="mod">
          <ac:chgData name="Joanna Jiao" userId="0b69124e-f526-413e-bcfa-792b3337720b" providerId="ADAL" clId="{FA03CFCC-C985-4F9F-82B0-05D05AC5D958}" dt="2023-10-26T09:15:46.904" v="42" actId="108"/>
          <ac:spMkLst>
            <pc:docMk/>
            <pc:sldMk cId="0" sldId="608"/>
            <ac:spMk id="2" creationId="{00000000-0000-0000-0000-000000000000}"/>
          </ac:spMkLst>
        </pc:spChg>
      </pc:sldChg>
      <pc:sldChg chg="modSp add mod">
        <pc:chgData name="Joanna Jiao" userId="0b69124e-f526-413e-bcfa-792b3337720b" providerId="ADAL" clId="{FA03CFCC-C985-4F9F-82B0-05D05AC5D958}" dt="2023-10-26T09:15:59.295" v="43" actId="108"/>
        <pc:sldMkLst>
          <pc:docMk/>
          <pc:sldMk cId="1077753084" sldId="609"/>
        </pc:sldMkLst>
        <pc:spChg chg="mod">
          <ac:chgData name="Joanna Jiao" userId="0b69124e-f526-413e-bcfa-792b3337720b" providerId="ADAL" clId="{FA03CFCC-C985-4F9F-82B0-05D05AC5D958}" dt="2023-10-26T09:15:59.295" v="43" actId="108"/>
          <ac:spMkLst>
            <pc:docMk/>
            <pc:sldMk cId="1077753084" sldId="609"/>
            <ac:spMk id="4" creationId="{46D6966F-F6A9-077C-C7C8-4416309FB480}"/>
          </ac:spMkLst>
        </pc:spChg>
      </pc:sldChg>
      <pc:sldChg chg="modSp add mod">
        <pc:chgData name="Joanna Jiao" userId="0b69124e-f526-413e-bcfa-792b3337720b" providerId="ADAL" clId="{FA03CFCC-C985-4F9F-82B0-05D05AC5D958}" dt="2023-10-26T09:16:06.835" v="44" actId="108"/>
        <pc:sldMkLst>
          <pc:docMk/>
          <pc:sldMk cId="2904754754" sldId="611"/>
        </pc:sldMkLst>
        <pc:spChg chg="mod">
          <ac:chgData name="Joanna Jiao" userId="0b69124e-f526-413e-bcfa-792b3337720b" providerId="ADAL" clId="{FA03CFCC-C985-4F9F-82B0-05D05AC5D958}" dt="2023-10-26T09:16:06.835" v="44" actId="108"/>
          <ac:spMkLst>
            <pc:docMk/>
            <pc:sldMk cId="2904754754" sldId="611"/>
            <ac:spMk id="6" creationId="{3D532F16-D85C-6413-6E1E-859E652883BF}"/>
          </ac:spMkLst>
        </pc:spChg>
      </pc:sldChg>
      <pc:sldChg chg="modSp add mod">
        <pc:chgData name="Joanna Jiao" userId="0b69124e-f526-413e-bcfa-792b3337720b" providerId="ADAL" clId="{FA03CFCC-C985-4F9F-82B0-05D05AC5D958}" dt="2023-10-26T09:16:21.696" v="46" actId="108"/>
        <pc:sldMkLst>
          <pc:docMk/>
          <pc:sldMk cId="1245740419" sldId="612"/>
        </pc:sldMkLst>
        <pc:spChg chg="mod">
          <ac:chgData name="Joanna Jiao" userId="0b69124e-f526-413e-bcfa-792b3337720b" providerId="ADAL" clId="{FA03CFCC-C985-4F9F-82B0-05D05AC5D958}" dt="2023-10-26T09:16:21.696" v="46" actId="108"/>
          <ac:spMkLst>
            <pc:docMk/>
            <pc:sldMk cId="1245740419" sldId="612"/>
            <ac:spMk id="4" creationId="{27D21DE1-379C-A3F6-6251-3E817EC01D3B}"/>
          </ac:spMkLst>
        </pc:spChg>
      </pc:sldChg>
      <pc:sldChg chg="modSp add mod">
        <pc:chgData name="Joanna Jiao" userId="0b69124e-f526-413e-bcfa-792b3337720b" providerId="ADAL" clId="{FA03CFCC-C985-4F9F-82B0-05D05AC5D958}" dt="2023-10-26T09:16:39.749" v="49" actId="108"/>
        <pc:sldMkLst>
          <pc:docMk/>
          <pc:sldMk cId="3199082145" sldId="613"/>
        </pc:sldMkLst>
        <pc:spChg chg="mod">
          <ac:chgData name="Joanna Jiao" userId="0b69124e-f526-413e-bcfa-792b3337720b" providerId="ADAL" clId="{FA03CFCC-C985-4F9F-82B0-05D05AC5D958}" dt="2023-10-26T09:16:39.749" v="49" actId="108"/>
          <ac:spMkLst>
            <pc:docMk/>
            <pc:sldMk cId="3199082145" sldId="613"/>
            <ac:spMk id="10" creationId="{778FFDC0-38D1-C370-471B-85A4048CAB1F}"/>
          </ac:spMkLst>
        </pc:spChg>
      </pc:sldChg>
      <pc:sldChg chg="add">
        <pc:chgData name="Joanna Jiao" userId="0b69124e-f526-413e-bcfa-792b3337720b" providerId="ADAL" clId="{FA03CFCC-C985-4F9F-82B0-05D05AC5D958}" dt="2023-10-26T09:09:04.609" v="30"/>
        <pc:sldMkLst>
          <pc:docMk/>
          <pc:sldMk cId="0" sldId="615"/>
        </pc:sldMkLst>
      </pc:sldChg>
      <pc:sldChg chg="add">
        <pc:chgData name="Joanna Jiao" userId="0b69124e-f526-413e-bcfa-792b3337720b" providerId="ADAL" clId="{FA03CFCC-C985-4F9F-82B0-05D05AC5D958}" dt="2023-10-26T09:09:34.033" v="32"/>
        <pc:sldMkLst>
          <pc:docMk/>
          <pc:sldMk cId="1219567591" sldId="616"/>
        </pc:sldMkLst>
      </pc:sldChg>
      <pc:sldChg chg="add">
        <pc:chgData name="Joanna Jiao" userId="0b69124e-f526-413e-bcfa-792b3337720b" providerId="ADAL" clId="{FA03CFCC-C985-4F9F-82B0-05D05AC5D958}" dt="2023-10-26T09:09:34.033" v="32"/>
        <pc:sldMkLst>
          <pc:docMk/>
          <pc:sldMk cId="3450449077" sldId="617"/>
        </pc:sldMkLst>
      </pc:sldChg>
      <pc:sldChg chg="add">
        <pc:chgData name="Joanna Jiao" userId="0b69124e-f526-413e-bcfa-792b3337720b" providerId="ADAL" clId="{FA03CFCC-C985-4F9F-82B0-05D05AC5D958}" dt="2023-10-26T09:09:34.033" v="32"/>
        <pc:sldMkLst>
          <pc:docMk/>
          <pc:sldMk cId="1312461482" sldId="618"/>
        </pc:sldMkLst>
      </pc:sldChg>
      <pc:sldChg chg="add">
        <pc:chgData name="Joanna Jiao" userId="0b69124e-f526-413e-bcfa-792b3337720b" providerId="ADAL" clId="{FA03CFCC-C985-4F9F-82B0-05D05AC5D958}" dt="2023-10-26T09:13:47.230" v="40"/>
        <pc:sldMkLst>
          <pc:docMk/>
          <pc:sldMk cId="263944431" sldId="630"/>
        </pc:sldMkLst>
      </pc:sldChg>
      <pc:sldChg chg="add setBg">
        <pc:chgData name="Joanna Jiao" userId="0b69124e-f526-413e-bcfa-792b3337720b" providerId="ADAL" clId="{FA03CFCC-C985-4F9F-82B0-05D05AC5D958}" dt="2023-10-26T09:10:55.946" v="33"/>
        <pc:sldMkLst>
          <pc:docMk/>
          <pc:sldMk cId="312411939" sldId="643"/>
        </pc:sldMkLst>
      </pc:sldChg>
      <pc:sldChg chg="add setBg">
        <pc:chgData name="Joanna Jiao" userId="0b69124e-f526-413e-bcfa-792b3337720b" providerId="ADAL" clId="{FA03CFCC-C985-4F9F-82B0-05D05AC5D958}" dt="2023-10-26T09:10:55.946" v="33"/>
        <pc:sldMkLst>
          <pc:docMk/>
          <pc:sldMk cId="565249669" sldId="644"/>
        </pc:sldMkLst>
      </pc:sldChg>
      <pc:sldChg chg="add ord setBg">
        <pc:chgData name="Joanna Jiao" userId="0b69124e-f526-413e-bcfa-792b3337720b" providerId="ADAL" clId="{FA03CFCC-C985-4F9F-82B0-05D05AC5D958}" dt="2023-10-26T09:11:16.630" v="37"/>
        <pc:sldMkLst>
          <pc:docMk/>
          <pc:sldMk cId="258229754" sldId="645"/>
        </pc:sldMkLst>
      </pc:sldChg>
      <pc:sldChg chg="delSp add del setBg delDesignElem">
        <pc:chgData name="Joanna Jiao" userId="0b69124e-f526-413e-bcfa-792b3337720b" providerId="ADAL" clId="{FA03CFCC-C985-4F9F-82B0-05D05AC5D958}" dt="2023-10-26T09:21:41.920" v="65" actId="47"/>
        <pc:sldMkLst>
          <pc:docMk/>
          <pc:sldMk cId="2820562906" sldId="658"/>
        </pc:sldMkLst>
        <pc:spChg chg="del">
          <ac:chgData name="Joanna Jiao" userId="0b69124e-f526-413e-bcfa-792b3337720b" providerId="ADAL" clId="{FA03CFCC-C985-4F9F-82B0-05D05AC5D958}" dt="2023-10-26T09:05:04.894" v="25"/>
          <ac:spMkLst>
            <pc:docMk/>
            <pc:sldMk cId="2820562906" sldId="658"/>
            <ac:spMk id="37" creationId="{53E60C6D-4E85-4E14-BCDF-BF15C241F7CA}"/>
          </ac:spMkLst>
        </pc:spChg>
        <pc:spChg chg="del">
          <ac:chgData name="Joanna Jiao" userId="0b69124e-f526-413e-bcfa-792b3337720b" providerId="ADAL" clId="{FA03CFCC-C985-4F9F-82B0-05D05AC5D958}" dt="2023-10-26T09:05:04.894" v="25"/>
          <ac:spMkLst>
            <pc:docMk/>
            <pc:sldMk cId="2820562906" sldId="658"/>
            <ac:spMk id="38" creationId="{7D42D292-4C48-479B-9E59-E29CD9871C0C}"/>
          </ac:spMkLst>
        </pc:spChg>
        <pc:spChg chg="del">
          <ac:chgData name="Joanna Jiao" userId="0b69124e-f526-413e-bcfa-792b3337720b" providerId="ADAL" clId="{FA03CFCC-C985-4F9F-82B0-05D05AC5D958}" dt="2023-10-26T09:05:04.894" v="25"/>
          <ac:spMkLst>
            <pc:docMk/>
            <pc:sldMk cId="2820562906" sldId="658"/>
            <ac:spMk id="39" creationId="{533DF362-939D-4EEE-8DC4-6B54607E5611}"/>
          </ac:spMkLst>
        </pc:spChg>
      </pc:sldChg>
      <pc:sldChg chg="delSp add del setBg delDesignElem">
        <pc:chgData name="Joanna Jiao" userId="0b69124e-f526-413e-bcfa-792b3337720b" providerId="ADAL" clId="{FA03CFCC-C985-4F9F-82B0-05D05AC5D958}" dt="2023-10-26T09:21:43.659" v="66" actId="47"/>
        <pc:sldMkLst>
          <pc:docMk/>
          <pc:sldMk cId="1179706407" sldId="659"/>
        </pc:sldMkLst>
        <pc:spChg chg="del">
          <ac:chgData name="Joanna Jiao" userId="0b69124e-f526-413e-bcfa-792b3337720b" providerId="ADAL" clId="{FA03CFCC-C985-4F9F-82B0-05D05AC5D958}" dt="2023-10-26T09:05:04.894" v="25"/>
          <ac:spMkLst>
            <pc:docMk/>
            <pc:sldMk cId="1179706407" sldId="659"/>
            <ac:spMk id="55" creationId="{8C886788-700E-4D20-9F80-E0E96837A203}"/>
          </ac:spMkLst>
        </pc:spChg>
        <pc:spChg chg="del">
          <ac:chgData name="Joanna Jiao" userId="0b69124e-f526-413e-bcfa-792b3337720b" providerId="ADAL" clId="{FA03CFCC-C985-4F9F-82B0-05D05AC5D958}" dt="2023-10-26T09:05:04.894" v="25"/>
          <ac:spMkLst>
            <pc:docMk/>
            <pc:sldMk cId="1179706407" sldId="659"/>
            <ac:spMk id="57" creationId="{1850674C-4E08-4C62-A3E2-6337FE4F7D86}"/>
          </ac:spMkLst>
        </pc:spChg>
        <pc:spChg chg="del">
          <ac:chgData name="Joanna Jiao" userId="0b69124e-f526-413e-bcfa-792b3337720b" providerId="ADAL" clId="{FA03CFCC-C985-4F9F-82B0-05D05AC5D958}" dt="2023-10-26T09:05:04.894" v="25"/>
          <ac:spMkLst>
            <pc:docMk/>
            <pc:sldMk cId="1179706407" sldId="659"/>
            <ac:spMk id="59" creationId="{BCE4FF05-2B0C-4C97-A9B4-E163085A90E1}"/>
          </ac:spMkLst>
        </pc:spChg>
        <pc:spChg chg="del">
          <ac:chgData name="Joanna Jiao" userId="0b69124e-f526-413e-bcfa-792b3337720b" providerId="ADAL" clId="{FA03CFCC-C985-4F9F-82B0-05D05AC5D958}" dt="2023-10-26T09:05:04.894" v="25"/>
          <ac:spMkLst>
            <pc:docMk/>
            <pc:sldMk cId="1179706407" sldId="659"/>
            <ac:spMk id="61" creationId="{529C2A7A-A6B6-4A56-B11C-8E967D88A60D}"/>
          </ac:spMkLst>
        </pc:spChg>
        <pc:spChg chg="del">
          <ac:chgData name="Joanna Jiao" userId="0b69124e-f526-413e-bcfa-792b3337720b" providerId="ADAL" clId="{FA03CFCC-C985-4F9F-82B0-05D05AC5D958}" dt="2023-10-26T09:05:04.894" v="25"/>
          <ac:spMkLst>
            <pc:docMk/>
            <pc:sldMk cId="1179706407" sldId="659"/>
            <ac:spMk id="63" creationId="{FDBD7205-E536-4134-8768-AC3E1A3C5E59}"/>
          </ac:spMkLst>
        </pc:spChg>
      </pc:sldChg>
      <pc:sldChg chg="delSp add del setBg delDesignElem">
        <pc:chgData name="Joanna Jiao" userId="0b69124e-f526-413e-bcfa-792b3337720b" providerId="ADAL" clId="{FA03CFCC-C985-4F9F-82B0-05D05AC5D958}" dt="2023-10-26T09:21:44.994" v="67" actId="47"/>
        <pc:sldMkLst>
          <pc:docMk/>
          <pc:sldMk cId="146678110" sldId="661"/>
        </pc:sldMkLst>
        <pc:spChg chg="del">
          <ac:chgData name="Joanna Jiao" userId="0b69124e-f526-413e-bcfa-792b3337720b" providerId="ADAL" clId="{FA03CFCC-C985-4F9F-82B0-05D05AC5D958}" dt="2023-10-26T09:05:04.894" v="25"/>
          <ac:spMkLst>
            <pc:docMk/>
            <pc:sldMk cId="146678110" sldId="661"/>
            <ac:spMk id="55" creationId="{8C886788-700E-4D20-9F80-E0E96837A203}"/>
          </ac:spMkLst>
        </pc:spChg>
        <pc:spChg chg="del">
          <ac:chgData name="Joanna Jiao" userId="0b69124e-f526-413e-bcfa-792b3337720b" providerId="ADAL" clId="{FA03CFCC-C985-4F9F-82B0-05D05AC5D958}" dt="2023-10-26T09:05:04.894" v="25"/>
          <ac:spMkLst>
            <pc:docMk/>
            <pc:sldMk cId="146678110" sldId="661"/>
            <ac:spMk id="57" creationId="{1850674C-4E08-4C62-A3E2-6337FE4F7D86}"/>
          </ac:spMkLst>
        </pc:spChg>
        <pc:spChg chg="del">
          <ac:chgData name="Joanna Jiao" userId="0b69124e-f526-413e-bcfa-792b3337720b" providerId="ADAL" clId="{FA03CFCC-C985-4F9F-82B0-05D05AC5D958}" dt="2023-10-26T09:05:04.894" v="25"/>
          <ac:spMkLst>
            <pc:docMk/>
            <pc:sldMk cId="146678110" sldId="661"/>
            <ac:spMk id="59" creationId="{BCE4FF05-2B0C-4C97-A9B4-E163085A90E1}"/>
          </ac:spMkLst>
        </pc:spChg>
        <pc:spChg chg="del">
          <ac:chgData name="Joanna Jiao" userId="0b69124e-f526-413e-bcfa-792b3337720b" providerId="ADAL" clId="{FA03CFCC-C985-4F9F-82B0-05D05AC5D958}" dt="2023-10-26T09:05:04.894" v="25"/>
          <ac:spMkLst>
            <pc:docMk/>
            <pc:sldMk cId="146678110" sldId="661"/>
            <ac:spMk id="61" creationId="{529C2A7A-A6B6-4A56-B11C-8E967D88A60D}"/>
          </ac:spMkLst>
        </pc:spChg>
        <pc:spChg chg="del">
          <ac:chgData name="Joanna Jiao" userId="0b69124e-f526-413e-bcfa-792b3337720b" providerId="ADAL" clId="{FA03CFCC-C985-4F9F-82B0-05D05AC5D958}" dt="2023-10-26T09:05:04.894" v="25"/>
          <ac:spMkLst>
            <pc:docMk/>
            <pc:sldMk cId="146678110" sldId="661"/>
            <ac:spMk id="63" creationId="{FDBD7205-E536-4134-8768-AC3E1A3C5E59}"/>
          </ac:spMkLst>
        </pc:spChg>
      </pc:sldChg>
      <pc:sldChg chg="add">
        <pc:chgData name="Joanna Jiao" userId="0b69124e-f526-413e-bcfa-792b3337720b" providerId="ADAL" clId="{FA03CFCC-C985-4F9F-82B0-05D05AC5D958}" dt="2023-10-26T09:13:47.230" v="40"/>
        <pc:sldMkLst>
          <pc:docMk/>
          <pc:sldMk cId="209872387" sldId="664"/>
        </pc:sldMkLst>
      </pc:sldChg>
      <pc:sldChg chg="add">
        <pc:chgData name="Joanna Jiao" userId="0b69124e-f526-413e-bcfa-792b3337720b" providerId="ADAL" clId="{FA03CFCC-C985-4F9F-82B0-05D05AC5D958}" dt="2023-10-26T09:13:47.230" v="40"/>
        <pc:sldMkLst>
          <pc:docMk/>
          <pc:sldMk cId="840802000" sldId="665"/>
        </pc:sldMkLst>
      </pc:sldChg>
      <pc:sldChg chg="add">
        <pc:chgData name="Joanna Jiao" userId="0b69124e-f526-413e-bcfa-792b3337720b" providerId="ADAL" clId="{FA03CFCC-C985-4F9F-82B0-05D05AC5D958}" dt="2023-10-26T09:13:47.230" v="40"/>
        <pc:sldMkLst>
          <pc:docMk/>
          <pc:sldMk cId="3129688417" sldId="666"/>
        </pc:sldMkLst>
      </pc:sldChg>
      <pc:sldChg chg="add">
        <pc:chgData name="Joanna Jiao" userId="0b69124e-f526-413e-bcfa-792b3337720b" providerId="ADAL" clId="{FA03CFCC-C985-4F9F-82B0-05D05AC5D958}" dt="2023-10-26T09:13:47.230" v="40"/>
        <pc:sldMkLst>
          <pc:docMk/>
          <pc:sldMk cId="2544224940" sldId="668"/>
        </pc:sldMkLst>
      </pc:sldChg>
      <pc:sldChg chg="add">
        <pc:chgData name="Joanna Jiao" userId="0b69124e-f526-413e-bcfa-792b3337720b" providerId="ADAL" clId="{FA03CFCC-C985-4F9F-82B0-05D05AC5D958}" dt="2023-10-26T09:13:47.230" v="40"/>
        <pc:sldMkLst>
          <pc:docMk/>
          <pc:sldMk cId="936858440" sldId="669"/>
        </pc:sldMkLst>
      </pc:sldChg>
      <pc:sldChg chg="add">
        <pc:chgData name="Joanna Jiao" userId="0b69124e-f526-413e-bcfa-792b3337720b" providerId="ADAL" clId="{FA03CFCC-C985-4F9F-82B0-05D05AC5D958}" dt="2023-10-26T09:13:47.230" v="40"/>
        <pc:sldMkLst>
          <pc:docMk/>
          <pc:sldMk cId="217270573" sldId="670"/>
        </pc:sldMkLst>
      </pc:sldChg>
      <pc:sldChg chg="add">
        <pc:chgData name="Joanna Jiao" userId="0b69124e-f526-413e-bcfa-792b3337720b" providerId="ADAL" clId="{FA03CFCC-C985-4F9F-82B0-05D05AC5D958}" dt="2023-10-26T09:13:47.230" v="40"/>
        <pc:sldMkLst>
          <pc:docMk/>
          <pc:sldMk cId="205735380" sldId="671"/>
        </pc:sldMkLst>
      </pc:sldChg>
      <pc:sldChg chg="add">
        <pc:chgData name="Joanna Jiao" userId="0b69124e-f526-413e-bcfa-792b3337720b" providerId="ADAL" clId="{FA03CFCC-C985-4F9F-82B0-05D05AC5D958}" dt="2023-10-26T09:13:47.230" v="40"/>
        <pc:sldMkLst>
          <pc:docMk/>
          <pc:sldMk cId="2551083725" sldId="672"/>
        </pc:sldMkLst>
      </pc:sldChg>
      <pc:sldChg chg="add">
        <pc:chgData name="Joanna Jiao" userId="0b69124e-f526-413e-bcfa-792b3337720b" providerId="ADAL" clId="{FA03CFCC-C985-4F9F-82B0-05D05AC5D958}" dt="2023-10-26T09:13:47.230" v="40"/>
        <pc:sldMkLst>
          <pc:docMk/>
          <pc:sldMk cId="3979811435" sldId="673"/>
        </pc:sldMkLst>
      </pc:sldChg>
      <pc:sldChg chg="add">
        <pc:chgData name="Joanna Jiao" userId="0b69124e-f526-413e-bcfa-792b3337720b" providerId="ADAL" clId="{FA03CFCC-C985-4F9F-82B0-05D05AC5D958}" dt="2023-10-26T09:13:47.230" v="40"/>
        <pc:sldMkLst>
          <pc:docMk/>
          <pc:sldMk cId="2613987046" sldId="675"/>
        </pc:sldMkLst>
      </pc:sldChg>
      <pc:sldChg chg="add">
        <pc:chgData name="Joanna Jiao" userId="0b69124e-f526-413e-bcfa-792b3337720b" providerId="ADAL" clId="{FA03CFCC-C985-4F9F-82B0-05D05AC5D958}" dt="2023-10-26T09:02:56.136" v="18"/>
        <pc:sldMkLst>
          <pc:docMk/>
          <pc:sldMk cId="0" sldId="684"/>
        </pc:sldMkLst>
      </pc:sldChg>
      <pc:sldChg chg="add">
        <pc:chgData name="Joanna Jiao" userId="0b69124e-f526-413e-bcfa-792b3337720b" providerId="ADAL" clId="{FA03CFCC-C985-4F9F-82B0-05D05AC5D958}" dt="2023-10-26T09:13:47.230" v="40"/>
        <pc:sldMkLst>
          <pc:docMk/>
          <pc:sldMk cId="318215556" sldId="685"/>
        </pc:sldMkLst>
      </pc:sldChg>
      <pc:sldChg chg="add">
        <pc:chgData name="Joanna Jiao" userId="0b69124e-f526-413e-bcfa-792b3337720b" providerId="ADAL" clId="{FA03CFCC-C985-4F9F-82B0-05D05AC5D958}" dt="2023-10-26T09:21:39.895" v="64"/>
        <pc:sldMkLst>
          <pc:docMk/>
          <pc:sldMk cId="1251694842" sldId="686"/>
        </pc:sldMkLst>
      </pc:sldChg>
      <pc:sldChg chg="addSp delSp add del setBg delDesignElem">
        <pc:chgData name="Joanna Jiao" userId="0b69124e-f526-413e-bcfa-792b3337720b" providerId="ADAL" clId="{FA03CFCC-C985-4F9F-82B0-05D05AC5D958}" dt="2023-10-26T09:21:39.773" v="63"/>
        <pc:sldMkLst>
          <pc:docMk/>
          <pc:sldMk cId="1362156474" sldId="686"/>
        </pc:sldMkLst>
        <pc:spChg chg="add del">
          <ac:chgData name="Joanna Jiao" userId="0b69124e-f526-413e-bcfa-792b3337720b" providerId="ADAL" clId="{FA03CFCC-C985-4F9F-82B0-05D05AC5D958}" dt="2023-10-26T09:21:39.773" v="63"/>
          <ac:spMkLst>
            <pc:docMk/>
            <pc:sldMk cId="1362156474" sldId="686"/>
            <ac:spMk id="37" creationId="{53E60C6D-4E85-4E14-BCDF-BF15C241F7CA}"/>
          </ac:spMkLst>
        </pc:spChg>
        <pc:spChg chg="add del">
          <ac:chgData name="Joanna Jiao" userId="0b69124e-f526-413e-bcfa-792b3337720b" providerId="ADAL" clId="{FA03CFCC-C985-4F9F-82B0-05D05AC5D958}" dt="2023-10-26T09:21:39.773" v="63"/>
          <ac:spMkLst>
            <pc:docMk/>
            <pc:sldMk cId="1362156474" sldId="686"/>
            <ac:spMk id="38" creationId="{7D42D292-4C48-479B-9E59-E29CD9871C0C}"/>
          </ac:spMkLst>
        </pc:spChg>
        <pc:spChg chg="add del">
          <ac:chgData name="Joanna Jiao" userId="0b69124e-f526-413e-bcfa-792b3337720b" providerId="ADAL" clId="{FA03CFCC-C985-4F9F-82B0-05D05AC5D958}" dt="2023-10-26T09:21:39.773" v="63"/>
          <ac:spMkLst>
            <pc:docMk/>
            <pc:sldMk cId="1362156474" sldId="686"/>
            <ac:spMk id="39" creationId="{533DF362-939D-4EEE-8DC4-6B54607E5611}"/>
          </ac:spMkLst>
        </pc:spChg>
      </pc:sldChg>
      <pc:sldChg chg="delSp add del setBg delDesignElem">
        <pc:chgData name="Joanna Jiao" userId="0b69124e-f526-413e-bcfa-792b3337720b" providerId="ADAL" clId="{FA03CFCC-C985-4F9F-82B0-05D05AC5D958}" dt="2023-10-26T09:21:15.091" v="58" actId="47"/>
        <pc:sldMkLst>
          <pc:docMk/>
          <pc:sldMk cId="3631391016" sldId="686"/>
        </pc:sldMkLst>
        <pc:spChg chg="del">
          <ac:chgData name="Joanna Jiao" userId="0b69124e-f526-413e-bcfa-792b3337720b" providerId="ADAL" clId="{FA03CFCC-C985-4F9F-82B0-05D05AC5D958}" dt="2023-10-26T09:21:12.247" v="57"/>
          <ac:spMkLst>
            <pc:docMk/>
            <pc:sldMk cId="3631391016" sldId="686"/>
            <ac:spMk id="37" creationId="{53E60C6D-4E85-4E14-BCDF-BF15C241F7CA}"/>
          </ac:spMkLst>
        </pc:spChg>
        <pc:spChg chg="del">
          <ac:chgData name="Joanna Jiao" userId="0b69124e-f526-413e-bcfa-792b3337720b" providerId="ADAL" clId="{FA03CFCC-C985-4F9F-82B0-05D05AC5D958}" dt="2023-10-26T09:21:12.247" v="57"/>
          <ac:spMkLst>
            <pc:docMk/>
            <pc:sldMk cId="3631391016" sldId="686"/>
            <ac:spMk id="38" creationId="{7D42D292-4C48-479B-9E59-E29CD9871C0C}"/>
          </ac:spMkLst>
        </pc:spChg>
        <pc:spChg chg="del">
          <ac:chgData name="Joanna Jiao" userId="0b69124e-f526-413e-bcfa-792b3337720b" providerId="ADAL" clId="{FA03CFCC-C985-4F9F-82B0-05D05AC5D958}" dt="2023-10-26T09:21:12.247" v="57"/>
          <ac:spMkLst>
            <pc:docMk/>
            <pc:sldMk cId="3631391016" sldId="686"/>
            <ac:spMk id="39" creationId="{533DF362-939D-4EEE-8DC4-6B54607E5611}"/>
          </ac:spMkLst>
        </pc:spChg>
      </pc:sldChg>
      <pc:sldChg chg="add">
        <pc:chgData name="Joanna Jiao" userId="0b69124e-f526-413e-bcfa-792b3337720b" providerId="ADAL" clId="{FA03CFCC-C985-4F9F-82B0-05D05AC5D958}" dt="2023-10-26T09:21:39.895" v="64"/>
        <pc:sldMkLst>
          <pc:docMk/>
          <pc:sldMk cId="101260981" sldId="687"/>
        </pc:sldMkLst>
      </pc:sldChg>
      <pc:sldChg chg="addSp delSp add del setBg delDesignElem">
        <pc:chgData name="Joanna Jiao" userId="0b69124e-f526-413e-bcfa-792b3337720b" providerId="ADAL" clId="{FA03CFCC-C985-4F9F-82B0-05D05AC5D958}" dt="2023-10-26T09:21:39.773" v="63"/>
        <pc:sldMkLst>
          <pc:docMk/>
          <pc:sldMk cId="1658872369" sldId="687"/>
        </pc:sldMkLst>
        <pc:spChg chg="add del">
          <ac:chgData name="Joanna Jiao" userId="0b69124e-f526-413e-bcfa-792b3337720b" providerId="ADAL" clId="{FA03CFCC-C985-4F9F-82B0-05D05AC5D958}" dt="2023-10-26T09:21:39.773" v="63"/>
          <ac:spMkLst>
            <pc:docMk/>
            <pc:sldMk cId="1658872369" sldId="687"/>
            <ac:spMk id="55" creationId="{8C886788-700E-4D20-9F80-E0E96837A203}"/>
          </ac:spMkLst>
        </pc:spChg>
        <pc:spChg chg="add del">
          <ac:chgData name="Joanna Jiao" userId="0b69124e-f526-413e-bcfa-792b3337720b" providerId="ADAL" clId="{FA03CFCC-C985-4F9F-82B0-05D05AC5D958}" dt="2023-10-26T09:21:39.773" v="63"/>
          <ac:spMkLst>
            <pc:docMk/>
            <pc:sldMk cId="1658872369" sldId="687"/>
            <ac:spMk id="57" creationId="{1850674C-4E08-4C62-A3E2-6337FE4F7D86}"/>
          </ac:spMkLst>
        </pc:spChg>
        <pc:spChg chg="add del">
          <ac:chgData name="Joanna Jiao" userId="0b69124e-f526-413e-bcfa-792b3337720b" providerId="ADAL" clId="{FA03CFCC-C985-4F9F-82B0-05D05AC5D958}" dt="2023-10-26T09:21:39.773" v="63"/>
          <ac:spMkLst>
            <pc:docMk/>
            <pc:sldMk cId="1658872369" sldId="687"/>
            <ac:spMk id="59" creationId="{BCE4FF05-2B0C-4C97-A9B4-E163085A90E1}"/>
          </ac:spMkLst>
        </pc:spChg>
        <pc:spChg chg="add del">
          <ac:chgData name="Joanna Jiao" userId="0b69124e-f526-413e-bcfa-792b3337720b" providerId="ADAL" clId="{FA03CFCC-C985-4F9F-82B0-05D05AC5D958}" dt="2023-10-26T09:21:39.773" v="63"/>
          <ac:spMkLst>
            <pc:docMk/>
            <pc:sldMk cId="1658872369" sldId="687"/>
            <ac:spMk id="61" creationId="{529C2A7A-A6B6-4A56-B11C-8E967D88A60D}"/>
          </ac:spMkLst>
        </pc:spChg>
        <pc:spChg chg="add del">
          <ac:chgData name="Joanna Jiao" userId="0b69124e-f526-413e-bcfa-792b3337720b" providerId="ADAL" clId="{FA03CFCC-C985-4F9F-82B0-05D05AC5D958}" dt="2023-10-26T09:21:39.773" v="63"/>
          <ac:spMkLst>
            <pc:docMk/>
            <pc:sldMk cId="1658872369" sldId="687"/>
            <ac:spMk id="63" creationId="{FDBD7205-E536-4134-8768-AC3E1A3C5E59}"/>
          </ac:spMkLst>
        </pc:spChg>
      </pc:sldChg>
      <pc:sldChg chg="addSp delSp add del setBg delDesignElem">
        <pc:chgData name="Joanna Jiao" userId="0b69124e-f526-413e-bcfa-792b3337720b" providerId="ADAL" clId="{FA03CFCC-C985-4F9F-82B0-05D05AC5D958}" dt="2023-10-26T09:21:39.773" v="63"/>
        <pc:sldMkLst>
          <pc:docMk/>
          <pc:sldMk cId="824091223" sldId="688"/>
        </pc:sldMkLst>
        <pc:spChg chg="add del">
          <ac:chgData name="Joanna Jiao" userId="0b69124e-f526-413e-bcfa-792b3337720b" providerId="ADAL" clId="{FA03CFCC-C985-4F9F-82B0-05D05AC5D958}" dt="2023-10-26T09:21:39.773" v="63"/>
          <ac:spMkLst>
            <pc:docMk/>
            <pc:sldMk cId="824091223" sldId="688"/>
            <ac:spMk id="55" creationId="{8C886788-700E-4D20-9F80-E0E96837A203}"/>
          </ac:spMkLst>
        </pc:spChg>
        <pc:spChg chg="add del">
          <ac:chgData name="Joanna Jiao" userId="0b69124e-f526-413e-bcfa-792b3337720b" providerId="ADAL" clId="{FA03CFCC-C985-4F9F-82B0-05D05AC5D958}" dt="2023-10-26T09:21:39.773" v="63"/>
          <ac:spMkLst>
            <pc:docMk/>
            <pc:sldMk cId="824091223" sldId="688"/>
            <ac:spMk id="57" creationId="{1850674C-4E08-4C62-A3E2-6337FE4F7D86}"/>
          </ac:spMkLst>
        </pc:spChg>
        <pc:spChg chg="add del">
          <ac:chgData name="Joanna Jiao" userId="0b69124e-f526-413e-bcfa-792b3337720b" providerId="ADAL" clId="{FA03CFCC-C985-4F9F-82B0-05D05AC5D958}" dt="2023-10-26T09:21:39.773" v="63"/>
          <ac:spMkLst>
            <pc:docMk/>
            <pc:sldMk cId="824091223" sldId="688"/>
            <ac:spMk id="59" creationId="{BCE4FF05-2B0C-4C97-A9B4-E163085A90E1}"/>
          </ac:spMkLst>
        </pc:spChg>
        <pc:spChg chg="add del">
          <ac:chgData name="Joanna Jiao" userId="0b69124e-f526-413e-bcfa-792b3337720b" providerId="ADAL" clId="{FA03CFCC-C985-4F9F-82B0-05D05AC5D958}" dt="2023-10-26T09:21:39.773" v="63"/>
          <ac:spMkLst>
            <pc:docMk/>
            <pc:sldMk cId="824091223" sldId="688"/>
            <ac:spMk id="61" creationId="{529C2A7A-A6B6-4A56-B11C-8E967D88A60D}"/>
          </ac:spMkLst>
        </pc:spChg>
        <pc:spChg chg="add del">
          <ac:chgData name="Joanna Jiao" userId="0b69124e-f526-413e-bcfa-792b3337720b" providerId="ADAL" clId="{FA03CFCC-C985-4F9F-82B0-05D05AC5D958}" dt="2023-10-26T09:21:39.773" v="63"/>
          <ac:spMkLst>
            <pc:docMk/>
            <pc:sldMk cId="824091223" sldId="688"/>
            <ac:spMk id="63" creationId="{FDBD7205-E536-4134-8768-AC3E1A3C5E59}"/>
          </ac:spMkLst>
        </pc:spChg>
      </pc:sldChg>
      <pc:sldChg chg="add">
        <pc:chgData name="Joanna Jiao" userId="0b69124e-f526-413e-bcfa-792b3337720b" providerId="ADAL" clId="{FA03CFCC-C985-4F9F-82B0-05D05AC5D958}" dt="2023-10-26T09:21:39.895" v="64"/>
        <pc:sldMkLst>
          <pc:docMk/>
          <pc:sldMk cId="3164954568" sldId="6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J:\Emerald\Publishing\7.%20Product\Journal\&#24635;&#34920;\Emerald%202019%20&#26399;&#21002;&#24635;&#20917;201901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meraldpublishing-my.sharepoint.com/personal/jjiao_emerald_com/Documents/SSCI&#22270;&#24773;&#24635;&#20917;.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emeraldpublishing-my.sharepoint.com/personal/jjiao_emerald_com/Documents/SSCI&#22270;&#24773;&#24635;&#2091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632874015748031"/>
          <c:y val="2.7219262762594201E-2"/>
          <c:w val="0.52311570428696408"/>
          <c:h val="0.94940953650154447"/>
        </c:manualLayout>
      </c:layout>
      <c:barChart>
        <c:barDir val="bar"/>
        <c:grouping val="clustered"/>
        <c:varyColors val="0"/>
        <c:ser>
          <c:idx val="0"/>
          <c:order val="0"/>
          <c:spPr>
            <a:solidFill>
              <a:srgbClr val="67BDB2"/>
            </a:solidFill>
            <a:ln>
              <a:noFill/>
            </a:ln>
            <a:effectLst/>
          </c:spPr>
          <c:invertIfNegative val="0"/>
          <c:dLbls>
            <c:dLbl>
              <c:idx val="2"/>
              <c:tx>
                <c:rich>
                  <a:bodyPr/>
                  <a:lstStyle/>
                  <a:p>
                    <a:r>
                      <a:rPr lang="en-US" altLang="zh-CN" dirty="0"/>
                      <a:t>12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7E5-4EA0-9729-065E268AFA73}"/>
                </c:ext>
              </c:extLst>
            </c:dLbl>
            <c:dLbl>
              <c:idx val="4"/>
              <c:tx>
                <c:rich>
                  <a:bodyPr/>
                  <a:lstStyle/>
                  <a:p>
                    <a:r>
                      <a:rPr lang="en-US" altLang="zh-CN"/>
                      <a:t>15</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7E5-4EA0-9729-065E268AFA73}"/>
                </c:ext>
              </c:extLst>
            </c:dLbl>
            <c:dLbl>
              <c:idx val="5"/>
              <c:tx>
                <c:rich>
                  <a:bodyPr/>
                  <a:lstStyle/>
                  <a:p>
                    <a:r>
                      <a:rPr lang="en-US" altLang="zh-CN" dirty="0"/>
                      <a:t>20</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7E5-4EA0-9729-065E268AFA73}"/>
                </c:ext>
              </c:extLst>
            </c:dLbl>
            <c:dLbl>
              <c:idx val="6"/>
              <c:tx>
                <c:rich>
                  <a:bodyPr/>
                  <a:lstStyle/>
                  <a:p>
                    <a:r>
                      <a:rPr lang="en-US" altLang="zh-CN"/>
                      <a:t>23</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7E5-4EA0-9729-065E268AFA73}"/>
                </c:ext>
              </c:extLst>
            </c:dLbl>
            <c:dLbl>
              <c:idx val="8"/>
              <c:layout>
                <c:manualLayout>
                  <c:x val="-0.23817979002624701"/>
                  <c:y val="2.2995665226570698E-3"/>
                </c:manualLayout>
              </c:layout>
              <c:tx>
                <c:rich>
                  <a:bodyPr/>
                  <a:lstStyle/>
                  <a:p>
                    <a:r>
                      <a:rPr lang="en-US" altLang="zh-CN" dirty="0"/>
                      <a:t>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7E5-4EA0-9729-065E268AFA73}"/>
                </c:ext>
              </c:extLst>
            </c:dLbl>
            <c:dLbl>
              <c:idx val="10"/>
              <c:tx>
                <c:rich>
                  <a:bodyPr/>
                  <a:lstStyle/>
                  <a:p>
                    <a:r>
                      <a:rPr lang="en-US" altLang="zh-CN"/>
                      <a:t>41</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7E5-4EA0-9729-065E268AFA73}"/>
                </c:ext>
              </c:extLst>
            </c:dLbl>
            <c:dLbl>
              <c:idx val="11"/>
              <c:tx>
                <c:rich>
                  <a:bodyPr/>
                  <a:lstStyle/>
                  <a:p>
                    <a:r>
                      <a:rPr lang="en-US" altLang="zh-CN"/>
                      <a:t>56</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7E5-4EA0-9729-065E268AFA73}"/>
                </c:ext>
              </c:extLst>
            </c:dLbl>
            <c:spPr>
              <a:noFill/>
              <a:ln>
                <a:noFill/>
              </a:ln>
              <a:effectLst/>
            </c:spPr>
            <c:txPr>
              <a:bodyPr rot="0" spcFirstLastPara="1" vertOverflow="ellipsis" vert="horz" wrap="square" lIns="38100" tIns="19050" rIns="38100" bIns="19050" anchor="ctr" anchorCtr="0">
                <a:spAutoFit/>
              </a:bodyPr>
              <a:lstStyle/>
              <a:p>
                <a:pPr algn="l">
                  <a:defRPr lang="zh-CN" sz="12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旅游管理</c:v>
                </c:pt>
                <c:pt idx="1">
                  <c:v>信息与知识管理</c:v>
                </c:pt>
                <c:pt idx="2">
                  <c:v>公共政策与环境管理</c:v>
                </c:pt>
                <c:pt idx="3">
                  <c:v>图书馆研究</c:v>
                </c:pt>
                <c:pt idx="4">
                  <c:v>运营物流与质量管理</c:v>
                </c:pt>
                <c:pt idx="5">
                  <c:v>房地产管理与建筑环境</c:v>
                </c:pt>
                <c:pt idx="6">
                  <c:v>教育管理</c:v>
                </c:pt>
                <c:pt idx="7">
                  <c:v>市场营销</c:v>
                </c:pt>
                <c:pt idx="8">
                  <c:v>人力资源与组织研究</c:v>
                </c:pt>
                <c:pt idx="9">
                  <c:v>健康与社会关怀</c:v>
                </c:pt>
                <c:pt idx="10">
                  <c:v>会计金融与经济学</c:v>
                </c:pt>
                <c:pt idx="11">
                  <c:v>商业管理与战略</c:v>
                </c:pt>
              </c:strCache>
            </c:strRef>
          </c:cat>
          <c:val>
            <c:numRef>
              <c:f>Sheet1!$B$2:$B$13</c:f>
              <c:numCache>
                <c:formatCode>General</c:formatCode>
                <c:ptCount val="12"/>
                <c:pt idx="0">
                  <c:v>8</c:v>
                </c:pt>
                <c:pt idx="1">
                  <c:v>12</c:v>
                </c:pt>
                <c:pt idx="2">
                  <c:v>14</c:v>
                </c:pt>
                <c:pt idx="3">
                  <c:v>16</c:v>
                </c:pt>
                <c:pt idx="4">
                  <c:v>16</c:v>
                </c:pt>
                <c:pt idx="5">
                  <c:v>18</c:v>
                </c:pt>
                <c:pt idx="6">
                  <c:v>22</c:v>
                </c:pt>
                <c:pt idx="7">
                  <c:v>23</c:v>
                </c:pt>
                <c:pt idx="8">
                  <c:v>27</c:v>
                </c:pt>
                <c:pt idx="9">
                  <c:v>32</c:v>
                </c:pt>
                <c:pt idx="10">
                  <c:v>40</c:v>
                </c:pt>
                <c:pt idx="11">
                  <c:v>55</c:v>
                </c:pt>
              </c:numCache>
            </c:numRef>
          </c:val>
          <c:extLst>
            <c:ext xmlns:c16="http://schemas.microsoft.com/office/drawing/2014/chart" uri="{C3380CC4-5D6E-409C-BE32-E72D297353CC}">
              <c16:uniqueId val="{00000007-C7E5-4EA0-9729-065E268AFA73}"/>
            </c:ext>
          </c:extLst>
        </c:ser>
        <c:dLbls>
          <c:showLegendKey val="0"/>
          <c:showVal val="0"/>
          <c:showCatName val="0"/>
          <c:showSerName val="0"/>
          <c:showPercent val="0"/>
          <c:showBubbleSize val="0"/>
        </c:dLbls>
        <c:gapWidth val="100"/>
        <c:axId val="1200132207"/>
        <c:axId val="1195004959"/>
      </c:barChart>
      <c:catAx>
        <c:axId val="1200132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1195004959"/>
        <c:crosses val="autoZero"/>
        <c:auto val="1"/>
        <c:lblAlgn val="ctr"/>
        <c:lblOffset val="100"/>
        <c:noMultiLvlLbl val="0"/>
      </c:catAx>
      <c:valAx>
        <c:axId val="1195004959"/>
        <c:scaling>
          <c:orientation val="minMax"/>
        </c:scaling>
        <c:delete val="1"/>
        <c:axPos val="b"/>
        <c:numFmt formatCode="General" sourceLinked="1"/>
        <c:majorTickMark val="none"/>
        <c:minorTickMark val="none"/>
        <c:tickLblPos val="nextTo"/>
        <c:crossAx val="120013220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zh-CN" sz="1400" b="0" i="0" u="none" strike="noStrike" kern="1200" spc="0" baseline="0" dirty="0" smtClean="0">
                <a:solidFill>
                  <a:prstClr val="black">
                    <a:lumMod val="65000"/>
                    <a:lumOff val="35000"/>
                  </a:prstClr>
                </a:solidFill>
                <a:latin typeface="微软雅黑" panose="020B0503020204020204" pitchFamily="34" charset="-122"/>
                <a:ea typeface="微软雅黑" panose="020B0503020204020204" pitchFamily="34" charset="-122"/>
                <a:cs typeface="+mn-cs"/>
              </a:defRPr>
            </a:pPr>
            <a:r>
              <a:rPr lang="en-US" altLang="zh-CN" sz="1400" b="0" i="0" u="none" strike="noStrike" kern="1200" spc="0" baseline="0" dirty="0">
                <a:solidFill>
                  <a:prstClr val="black">
                    <a:lumMod val="65000"/>
                    <a:lumOff val="35000"/>
                  </a:prstClr>
                </a:solidFill>
                <a:latin typeface="微软雅黑" panose="020B0503020204020204" pitchFamily="34" charset="-122"/>
                <a:ea typeface="微软雅黑" panose="020B0503020204020204" pitchFamily="34" charset="-122"/>
                <a:cs typeface="+mn-cs"/>
              </a:rPr>
              <a:t>SSCI收录</a:t>
            </a:r>
          </a:p>
        </c:rich>
      </c:tx>
      <c:layout>
        <c:manualLayout>
          <c:xMode val="edge"/>
          <c:yMode val="edge"/>
          <c:x val="0.4766059536926826"/>
          <c:y val="3.076287323298177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zh-CN" sz="1400" b="0" i="0" u="none" strike="noStrike" kern="1200" spc="0" baseline="0" dirty="0" smtClean="0">
              <a:solidFill>
                <a:prstClr val="black">
                  <a:lumMod val="65000"/>
                  <a:lumOff val="35000"/>
                </a:prst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2880086478149132"/>
          <c:y val="0.13313105734902031"/>
          <c:w val="0.49629748223668835"/>
          <c:h val="0.7350584298469551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6A-4A63-8411-358E9DFB72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6A-4A63-8411-358E9DFB72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6A-4A63-8411-358E9DFB72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6A-4A63-8411-358E9DFB72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6A-4A63-8411-358E9DFB72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46A-4A63-8411-358E9DFB72C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6A-4A63-8411-358E9DFB72C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46A-4A63-8411-358E9DFB72C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46A-4A63-8411-358E9DFB72C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46A-4A63-8411-358E9DFB72CF}"/>
              </c:ext>
            </c:extLst>
          </c:dPt>
          <c:dLbls>
            <c:dLbl>
              <c:idx val="0"/>
              <c:layout>
                <c:manualLayout>
                  <c:x val="0.10277777777777777"/>
                  <c:y val="-6.4814814814814811E-2"/>
                </c:manualLayout>
              </c:layout>
              <c:tx>
                <c:rich>
                  <a:bodyPr/>
                  <a:lstStyle/>
                  <a:p>
                    <a:fld id="{4EEA4307-ED53-4515-B6D2-F994F2503A3D}" type="CATEGORYNAME">
                      <a:rPr lang="en-US" altLang="zh-CN">
                        <a:solidFill>
                          <a:schemeClr val="tx1">
                            <a:lumMod val="95000"/>
                            <a:lumOff val="5000"/>
                          </a:schemeClr>
                        </a:solidFill>
                      </a:rPr>
                      <a:pPr/>
                      <a:t>[类别名称]</a:t>
                    </a:fld>
                    <a:r>
                      <a:rPr lang="en-US" altLang="zh-CN" baseline="0" dirty="0"/>
                      <a:t>, </a:t>
                    </a:r>
                    <a:fld id="{E3334C73-D73C-4C38-A95A-14ADFC04C6D8}" type="VALUE">
                      <a:rPr lang="en-US" altLang="zh-CN" baseline="0"/>
                      <a:pPr/>
                      <a:t>[值]</a:t>
                    </a:fld>
                    <a:endParaRPr lang="en-US" altLang="zh-CN"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6A-4A63-8411-358E9DFB72CF}"/>
                </c:ext>
              </c:extLst>
            </c:dLbl>
            <c:dLbl>
              <c:idx val="1"/>
              <c:layout>
                <c:manualLayout>
                  <c:x val="0.18333333333333324"/>
                  <c:y val="-6.48148148148148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6A-4A63-8411-358E9DFB72CF}"/>
                </c:ext>
              </c:extLst>
            </c:dLbl>
            <c:dLbl>
              <c:idx val="2"/>
              <c:layout>
                <c:manualLayout>
                  <c:x val="0.17777777777777767"/>
                  <c:y val="2.31481481481480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6A-4A63-8411-358E9DFB72CF}"/>
                </c:ext>
              </c:extLst>
            </c:dLbl>
            <c:dLbl>
              <c:idx val="3"/>
              <c:layout>
                <c:manualLayout>
                  <c:x val="6.9500577968050051E-2"/>
                  <c:y val="7.294992831726487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6A-4A63-8411-358E9DFB72CF}"/>
                </c:ext>
              </c:extLst>
            </c:dLbl>
            <c:dLbl>
              <c:idx val="4"/>
              <c:layout>
                <c:manualLayout>
                  <c:x val="2.7777777777777728E-2"/>
                  <c:y val="0.1111111111111109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6A-4A63-8411-358E9DFB72CF}"/>
                </c:ext>
              </c:extLst>
            </c:dLbl>
            <c:dLbl>
              <c:idx val="5"/>
              <c:layout>
                <c:manualLayout>
                  <c:x val="-0.05"/>
                  <c:y val="0.101851851851851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6A-4A63-8411-358E9DFB72CF}"/>
                </c:ext>
              </c:extLst>
            </c:dLbl>
            <c:dLbl>
              <c:idx val="6"/>
              <c:layout>
                <c:manualLayout>
                  <c:x val="-9.0605857810253571E-2"/>
                  <c:y val="9.2546133756236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6A-4A63-8411-358E9DFB72CF}"/>
                </c:ext>
              </c:extLst>
            </c:dLbl>
            <c:dLbl>
              <c:idx val="7"/>
              <c:layout>
                <c:manualLayout>
                  <c:x val="-0.16818742175017051"/>
                  <c:y val="8.88621675929538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6A-4A63-8411-358E9DFB72CF}"/>
                </c:ext>
              </c:extLst>
            </c:dLbl>
            <c:dLbl>
              <c:idx val="8"/>
              <c:layout>
                <c:manualLayout>
                  <c:x val="-0.13055555555555559"/>
                  <c:y val="4.16666666666665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46A-4A63-8411-358E9DFB72CF}"/>
                </c:ext>
              </c:extLst>
            </c:dLbl>
            <c:dLbl>
              <c:idx val="9"/>
              <c:layout>
                <c:manualLayout>
                  <c:x val="-0.1166666666666667"/>
                  <c:y val="-4.62962962962962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46A-4A63-8411-358E9DFB72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accent1"/>
                      </a:solidFill>
                    </a:ln>
                    <a:solidFill>
                      <a:schemeClr val="tx1">
                        <a:lumMod val="95000"/>
                        <a:lumOff val="5000"/>
                      </a:schemeClr>
                    </a:solidFill>
                    <a:latin typeface="+mn-lt"/>
                    <a:ea typeface="+mn-ea"/>
                    <a:cs typeface="+mn-cs"/>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Sheet5!$A$2:$A$11</c:f>
              <c:strCache>
                <c:ptCount val="10"/>
                <c:pt idx="0">
                  <c:v>Elsevier </c:v>
                </c:pt>
                <c:pt idx="1">
                  <c:v>Emerald </c:v>
                </c:pt>
                <c:pt idx="2">
                  <c:v>TAYLOR &amp; FRANCIS INC</c:v>
                </c:pt>
                <c:pt idx="3">
                  <c:v>SAGE</c:v>
                </c:pt>
                <c:pt idx="4">
                  <c:v>AMER ASSOC</c:v>
                </c:pt>
                <c:pt idx="5">
                  <c:v>SPRINGER</c:v>
                </c:pt>
                <c:pt idx="6">
                  <c:v>WILEY</c:v>
                </c:pt>
                <c:pt idx="7">
                  <c:v>OXFORD UNIV PRESS</c:v>
                </c:pt>
                <c:pt idx="8">
                  <c:v>DE GRUYTER </c:v>
                </c:pt>
                <c:pt idx="9">
                  <c:v>others</c:v>
                </c:pt>
              </c:strCache>
            </c:strRef>
          </c:cat>
          <c:val>
            <c:numRef>
              <c:f>Sheet5!$B$2:$B$11</c:f>
              <c:numCache>
                <c:formatCode>General</c:formatCode>
                <c:ptCount val="10"/>
                <c:pt idx="0">
                  <c:v>12</c:v>
                </c:pt>
                <c:pt idx="1">
                  <c:v>10</c:v>
                </c:pt>
                <c:pt idx="2">
                  <c:v>10</c:v>
                </c:pt>
                <c:pt idx="3">
                  <c:v>7</c:v>
                </c:pt>
                <c:pt idx="4">
                  <c:v>4</c:v>
                </c:pt>
                <c:pt idx="5">
                  <c:v>4</c:v>
                </c:pt>
                <c:pt idx="6">
                  <c:v>4</c:v>
                </c:pt>
                <c:pt idx="7">
                  <c:v>3</c:v>
                </c:pt>
                <c:pt idx="8">
                  <c:v>2</c:v>
                </c:pt>
                <c:pt idx="9">
                  <c:v>28</c:v>
                </c:pt>
              </c:numCache>
            </c:numRef>
          </c:val>
          <c:extLst>
            <c:ext xmlns:c16="http://schemas.microsoft.com/office/drawing/2014/chart" uri="{C3380CC4-5D6E-409C-BE32-E72D297353CC}">
              <c16:uniqueId val="{00000014-946A-4A63-8411-358E9DFB72CF}"/>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altLang="zh-CN" sz="1400" dirty="0">
                <a:latin typeface="微软雅黑" panose="020B0503020204020204" pitchFamily="34" charset="-122"/>
                <a:ea typeface="微软雅黑" panose="020B0503020204020204" pitchFamily="34" charset="-122"/>
              </a:rPr>
              <a:t>WOS</a:t>
            </a:r>
            <a:r>
              <a:rPr lang="zh-CN" altLang="en-US" sz="1400" dirty="0">
                <a:latin typeface="微软雅黑" panose="020B0503020204020204" pitchFamily="34" charset="-122"/>
                <a:ea typeface="微软雅黑" panose="020B0503020204020204" pitchFamily="34" charset="-122"/>
              </a:rPr>
              <a:t>收录</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zh-CN" altLang="en-US" dirty="0"/>
          </a:p>
        </c:rich>
      </c:tx>
      <c:layout>
        <c:manualLayout>
          <c:xMode val="edge"/>
          <c:yMode val="edge"/>
          <c:x val="0.39762237213761531"/>
          <c:y val="2.029829435723399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zh-CN"/>
        </a:p>
      </c:txPr>
    </c:title>
    <c:autoTitleDeleted val="0"/>
    <c:plotArea>
      <c:layout>
        <c:manualLayout>
          <c:layoutTarget val="inner"/>
          <c:xMode val="edge"/>
          <c:yMode val="edge"/>
          <c:x val="0.210396690990938"/>
          <c:y val="0.13941678365268076"/>
          <c:w val="0.4983837139182235"/>
          <c:h val="0.77186155604273832"/>
        </c:manualLayout>
      </c:layout>
      <c:doughnut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3B-495D-BC37-0AD10A9152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3B-495D-BC37-0AD10A9152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3B-495D-BC37-0AD10A9152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3B-495D-BC37-0AD10A9152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E3B-495D-BC37-0AD10A9152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E3B-495D-BC37-0AD10A91520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E3B-495D-BC37-0AD10A91520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E3B-495D-BC37-0AD10A915207}"/>
              </c:ext>
            </c:extLst>
          </c:dPt>
          <c:dLbls>
            <c:dLbl>
              <c:idx val="0"/>
              <c:layout>
                <c:manualLayout>
                  <c:x val="8.9824557432814062E-2"/>
                  <c:y val="-9.55540742986570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3B-495D-BC37-0AD10A915207}"/>
                </c:ext>
              </c:extLst>
            </c:dLbl>
            <c:dLbl>
              <c:idx val="1"/>
              <c:layout>
                <c:manualLayout>
                  <c:x val="9.2070171368634421E-2"/>
                  <c:y val="-3.892943767723065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3B-495D-BC37-0AD10A915207}"/>
                </c:ext>
              </c:extLst>
            </c:dLbl>
            <c:dLbl>
              <c:idx val="2"/>
              <c:layout>
                <c:manualLayout>
                  <c:x val="0.12350876647011928"/>
                  <c:y val="-1.2976329322079908E-1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3B-495D-BC37-0AD10A915207}"/>
                </c:ext>
              </c:extLst>
            </c:dLbl>
            <c:dLbl>
              <c:idx val="3"/>
              <c:layout>
                <c:manualLayout>
                  <c:x val="0.15270174763578406"/>
                  <c:y val="5.66246366214264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3B-495D-BC37-0AD10A915207}"/>
                </c:ext>
              </c:extLst>
            </c:dLbl>
            <c:dLbl>
              <c:idx val="4"/>
              <c:layout>
                <c:manualLayout>
                  <c:x val="0.16392981731488582"/>
                  <c:y val="9.909311408749607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3B-495D-BC37-0AD10A915207}"/>
                </c:ext>
              </c:extLst>
            </c:dLbl>
            <c:dLbl>
              <c:idx val="5"/>
              <c:layout>
                <c:manualLayout>
                  <c:x val="4.0421050844766368E-2"/>
                  <c:y val="0.106171193665174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3B-495D-BC37-0AD10A915207}"/>
                </c:ext>
              </c:extLst>
            </c:dLbl>
            <c:dLbl>
              <c:idx val="6"/>
              <c:layout>
                <c:manualLayout>
                  <c:x val="-4.9403506588047784E-2"/>
                  <c:y val="8.84759947209786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E3B-495D-BC37-0AD10A915207}"/>
                </c:ext>
              </c:extLst>
            </c:dLbl>
            <c:dLbl>
              <c:idx val="7"/>
              <c:layout>
                <c:manualLayout>
                  <c:x val="-0.13698245008504159"/>
                  <c:y val="3.539039788839085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E3B-495D-BC37-0AD10A9152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w="9525">
                      <a:solidFill>
                        <a:schemeClr val="accent1"/>
                      </a:solidFill>
                    </a:ln>
                    <a:solidFill>
                      <a:schemeClr val="tx1">
                        <a:lumMod val="75000"/>
                        <a:lumOff val="25000"/>
                      </a:schemeClr>
                    </a:solidFill>
                    <a:latin typeface="+mn-lt"/>
                    <a:ea typeface="+mn-ea"/>
                    <a:cs typeface="+mn-cs"/>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Sheet5!$A$15:$A$22</c:f>
              <c:strCache>
                <c:ptCount val="8"/>
                <c:pt idx="0">
                  <c:v>Emerald</c:v>
                </c:pt>
                <c:pt idx="1">
                  <c:v>T&amp;F</c:v>
                </c:pt>
                <c:pt idx="2">
                  <c:v>Elsevier</c:v>
                </c:pt>
                <c:pt idx="3">
                  <c:v>SAGE</c:v>
                </c:pt>
                <c:pt idx="4">
                  <c:v>Springer</c:v>
                </c:pt>
                <c:pt idx="5">
                  <c:v>IGI global</c:v>
                </c:pt>
                <c:pt idx="6">
                  <c:v>Willey</c:v>
                </c:pt>
                <c:pt idx="7">
                  <c:v>others</c:v>
                </c:pt>
              </c:strCache>
            </c:strRef>
          </c:cat>
          <c:val>
            <c:numRef>
              <c:f>Sheet5!$B$15:$B$22</c:f>
              <c:numCache>
                <c:formatCode>General</c:formatCode>
                <c:ptCount val="8"/>
                <c:pt idx="0">
                  <c:v>22</c:v>
                </c:pt>
                <c:pt idx="1">
                  <c:v>19</c:v>
                </c:pt>
                <c:pt idx="2">
                  <c:v>13</c:v>
                </c:pt>
                <c:pt idx="3">
                  <c:v>8</c:v>
                </c:pt>
                <c:pt idx="4">
                  <c:v>7</c:v>
                </c:pt>
                <c:pt idx="5">
                  <c:v>7</c:v>
                </c:pt>
                <c:pt idx="6">
                  <c:v>4</c:v>
                </c:pt>
                <c:pt idx="7">
                  <c:v>83</c:v>
                </c:pt>
              </c:numCache>
            </c:numRef>
          </c:val>
          <c:extLst>
            <c:ext xmlns:c16="http://schemas.microsoft.com/office/drawing/2014/chart" uri="{C3380CC4-5D6E-409C-BE32-E72D297353CC}">
              <c16:uniqueId val="{00000010-BE3B-495D-BC37-0AD10A915207}"/>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0.37059</cdr:x>
      <cdr:y>0.89332</cdr:y>
    </cdr:from>
    <cdr:to>
      <cdr:x>0.65466</cdr:x>
      <cdr:y>1</cdr:y>
    </cdr:to>
    <cdr:sp macro="" textlink="">
      <cdr:nvSpPr>
        <cdr:cNvPr id="2" name="文本框 1">
          <a:extLst xmlns:a="http://schemas.openxmlformats.org/drawingml/2006/main">
            <a:ext uri="{FF2B5EF4-FFF2-40B4-BE49-F238E27FC236}">
              <a16:creationId xmlns:a16="http://schemas.microsoft.com/office/drawing/2014/main" id="{CBA3151F-B30F-34C6-87A7-8786616CF843}"/>
            </a:ext>
          </a:extLst>
        </cdr:cNvPr>
        <cdr:cNvSpPr txBox="1"/>
      </cdr:nvSpPr>
      <cdr:spPr>
        <a:xfrm xmlns:a="http://schemas.openxmlformats.org/drawingml/2006/main">
          <a:off x="2414192" y="4055124"/>
          <a:ext cx="1850572" cy="4404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8F52E-6041-4D7B-A6D1-3AC8F6BD6A97}" type="datetimeFigureOut">
              <a:rPr lang="zh-CN" altLang="en-US" smtClean="0"/>
              <a:t>2024/2/27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8F003-5DD9-497A-AD81-475E865C91C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运营与物流学科专辑 的整体质量都很高 有  </a:t>
            </a:r>
            <a:r>
              <a:rPr lang="en-US" altLang="zh-CN" dirty="0"/>
              <a:t>10</a:t>
            </a:r>
            <a:r>
              <a:rPr lang="zh-CN" altLang="en-US" dirty="0"/>
              <a:t>本收录 均为</a:t>
            </a:r>
            <a:r>
              <a:rPr lang="en-US" altLang="zh-CN" dirty="0"/>
              <a:t>SSCI 1</a:t>
            </a:r>
            <a:r>
              <a:rPr lang="zh-CN" altLang="en-US" dirty="0"/>
              <a:t>区的期刊，</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2198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房地产管理与建筑环境</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1770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市场营销合集中有</a:t>
            </a:r>
            <a:r>
              <a:rPr lang="en-US" altLang="zh-CN" dirty="0"/>
              <a:t>12</a:t>
            </a:r>
            <a:r>
              <a:rPr lang="zh-CN" altLang="en-US" dirty="0"/>
              <a:t>本期刊被</a:t>
            </a:r>
            <a:r>
              <a:rPr lang="en-US" altLang="zh-CN" dirty="0"/>
              <a:t>SSCI</a:t>
            </a:r>
            <a:r>
              <a:rPr lang="zh-CN" altLang="en-US" dirty="0"/>
              <a:t>收录，其中部分具有很强的主题针对性</a:t>
            </a:r>
            <a:endParaRPr lang="en-US" altLang="zh-CN" dirty="0"/>
          </a:p>
          <a:p>
            <a:endParaRPr lang="en-US" altLang="zh-CN" dirty="0"/>
          </a:p>
          <a:p>
            <a:r>
              <a:rPr lang="zh-CN" altLang="en-US" dirty="0"/>
              <a:t>三本均为收录期刊 且相对来说主题范围较广</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运营与物流学科专辑 的整体质量都很高 有  </a:t>
            </a:r>
            <a:r>
              <a:rPr lang="en-US" altLang="zh-CN" dirty="0"/>
              <a:t>10</a:t>
            </a:r>
            <a:r>
              <a:rPr lang="zh-CN" altLang="en-US" dirty="0"/>
              <a:t>本收录 均为</a:t>
            </a:r>
            <a:r>
              <a:rPr lang="en-US" altLang="zh-CN" dirty="0"/>
              <a:t>SSCI 1</a:t>
            </a:r>
            <a:r>
              <a:rPr lang="zh-CN" altLang="en-US" dirty="0"/>
              <a:t>区的期刊，</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信息与知识管理学科合集 还有一本 中间的推荐给大家  </a:t>
            </a:r>
            <a:r>
              <a:rPr lang="en-US" altLang="zh-CN" dirty="0"/>
              <a:t>IMDS </a:t>
            </a:r>
            <a:r>
              <a:rPr lang="zh-CN" altLang="en-US" dirty="0"/>
              <a:t>是</a:t>
            </a:r>
            <a:r>
              <a:rPr lang="en-US" altLang="zh-CN" dirty="0"/>
              <a:t>Q2</a:t>
            </a:r>
            <a:r>
              <a:rPr lang="zh-CN" altLang="en-US" dirty="0"/>
              <a:t>期刊 ，</a:t>
            </a:r>
            <a:r>
              <a:rPr lang="zh-CN" altLang="zh-CN" sz="1800" dirty="0">
                <a:effectLst/>
                <a:latin typeface="Arial" panose="020B0604020202020204" pitchFamily="34" charset="0"/>
                <a:ea typeface="华文宋体" panose="02010600040101010101" pitchFamily="2" charset="-122"/>
                <a:cs typeface="Arial" panose="020B0604020202020204" pitchFamily="34" charset="0"/>
              </a:rPr>
              <a:t>期刊的编委团队中有中国编委，且对以中国为背景的研究比较感兴趣，会有接受中国区作者稿件的倾向。</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最后来介绍一下图书馆学合集  下面三本都是收录期刊  电子图书馆是中国作者投稿较多的期刊</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虽然不是很大的出版社，但图情对我们是很重要的学科领域。</a:t>
            </a:r>
            <a:endParaRPr lang="en-US" altLang="zh-CN" dirty="0"/>
          </a:p>
          <a:p>
            <a:r>
              <a:rPr lang="zh-CN" altLang="en-US" dirty="0"/>
              <a:t>高质量期刊还是比较多的，在行业领域也比较有优势。</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5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除了管理学之外，</a:t>
            </a:r>
            <a:r>
              <a:rPr lang="en-US" altLang="zh-CN" dirty="0"/>
              <a:t>Emerald</a:t>
            </a:r>
            <a:r>
              <a:rPr lang="zh-CN" altLang="en-US" dirty="0"/>
              <a:t>期刊的另一大学科为工程学  质量很高  </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除了管理学之外，</a:t>
            </a:r>
            <a:r>
              <a:rPr lang="en-US" altLang="zh-CN" dirty="0"/>
              <a:t>Emerald</a:t>
            </a:r>
            <a:r>
              <a:rPr lang="zh-CN" altLang="en-US" dirty="0"/>
              <a:t>期刊的另一大学科为工程学，虽然数量不占优势，但质量也都很高了，</a:t>
            </a:r>
            <a:r>
              <a:rPr lang="en-US" altLang="zh-CN" dirty="0"/>
              <a:t>22</a:t>
            </a:r>
            <a:r>
              <a:rPr lang="zh-CN" altLang="en-US" dirty="0"/>
              <a:t>种都被</a:t>
            </a:r>
            <a:r>
              <a:rPr lang="en-US" altLang="zh-CN" dirty="0"/>
              <a:t>SCIE</a:t>
            </a:r>
            <a:r>
              <a:rPr lang="zh-CN" altLang="en-US" dirty="0"/>
              <a:t>或</a:t>
            </a:r>
            <a:r>
              <a:rPr lang="en-US" altLang="zh-CN" dirty="0"/>
              <a:t>EI</a:t>
            </a:r>
            <a:r>
              <a:rPr lang="zh-CN" altLang="en-US" dirty="0"/>
              <a:t>收录，在中国也是具有相当广泛的读者与作者群。</a:t>
            </a:r>
            <a:r>
              <a:rPr lang="zh-CN" altLang="en-US" b="1" dirty="0">
                <a:solidFill>
                  <a:srgbClr val="C00000"/>
                </a:solidFill>
              </a:rPr>
              <a:t>像左边这四本期刊的主编都是来自哈工大、北科大、南京航空航天大学等高校的学者</a:t>
            </a:r>
            <a:r>
              <a:rPr lang="zh-CN" altLang="en-US" dirty="0"/>
              <a:t>，也推荐各位多多关注！</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1573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cs typeface="+mn-cs"/>
              </a:rPr>
              <a:t>首先，向大家介绍一下</a:t>
            </a:r>
            <a:r>
              <a:rPr lang="en-US" altLang="zh-CN" sz="1200" kern="1200" dirty="0">
                <a:solidFill>
                  <a:schemeClr val="tx1"/>
                </a:solidFill>
                <a:effectLst/>
                <a:cs typeface="+mn-cs"/>
              </a:rPr>
              <a:t>Emerald</a:t>
            </a:r>
            <a:r>
              <a:rPr lang="zh-CN" altLang="zh-CN" sz="1200" kern="1200" dirty="0">
                <a:solidFill>
                  <a:schemeClr val="tx1"/>
                </a:solidFill>
                <a:effectLst/>
                <a:cs typeface="+mn-cs"/>
              </a:rPr>
              <a:t>，</a:t>
            </a:r>
            <a:r>
              <a:rPr lang="en-US" altLang="zh-CN" sz="1200" kern="1200" dirty="0">
                <a:solidFill>
                  <a:schemeClr val="tx1"/>
                </a:solidFill>
                <a:effectLst/>
                <a:cs typeface="+mn-cs"/>
              </a:rPr>
              <a:t>Emerald </a:t>
            </a:r>
            <a:r>
              <a:rPr lang="zh-CN" altLang="zh-CN" sz="1200" kern="1200" dirty="0">
                <a:solidFill>
                  <a:schemeClr val="tx1"/>
                </a:solidFill>
                <a:effectLst/>
                <a:cs typeface="+mn-cs"/>
              </a:rPr>
              <a:t>成立于</a:t>
            </a:r>
            <a:r>
              <a:rPr lang="en-US" altLang="zh-CN" sz="1200" kern="1200" dirty="0">
                <a:solidFill>
                  <a:schemeClr val="tx1"/>
                </a:solidFill>
                <a:effectLst/>
                <a:cs typeface="+mn-cs"/>
              </a:rPr>
              <a:t>1967</a:t>
            </a:r>
            <a:r>
              <a:rPr lang="zh-CN" altLang="zh-CN" sz="1200" kern="1200" dirty="0">
                <a:solidFill>
                  <a:schemeClr val="tx1"/>
                </a:solidFill>
                <a:effectLst/>
                <a:cs typeface="+mn-cs"/>
              </a:rPr>
              <a:t>年，是由布拉德福德大学的</a:t>
            </a:r>
            <a:r>
              <a:rPr lang="en-US" altLang="zh-CN" sz="1200" kern="1200" dirty="0">
                <a:solidFill>
                  <a:schemeClr val="tx1"/>
                </a:solidFill>
                <a:effectLst/>
                <a:cs typeface="+mn-cs"/>
              </a:rPr>
              <a:t>50</a:t>
            </a:r>
            <a:r>
              <a:rPr lang="zh-CN" altLang="zh-CN" sz="1200" kern="1200" dirty="0">
                <a:solidFill>
                  <a:schemeClr val="tx1"/>
                </a:solidFill>
                <a:effectLst/>
                <a:cs typeface="+mn-cs"/>
              </a:rPr>
              <a:t>名学者共同创立的。</a:t>
            </a:r>
            <a:r>
              <a:rPr lang="en-US" altLang="zh-CN" sz="1200" kern="1200" dirty="0">
                <a:solidFill>
                  <a:schemeClr val="tx1"/>
                </a:solidFill>
                <a:effectLst/>
                <a:cs typeface="+mn-cs"/>
              </a:rPr>
              <a:t>Emerald</a:t>
            </a:r>
            <a:r>
              <a:rPr lang="zh-CN" altLang="zh-CN" sz="1200" kern="1200" dirty="0">
                <a:solidFill>
                  <a:schemeClr val="tx1"/>
                </a:solidFill>
                <a:effectLst/>
                <a:cs typeface="+mn-cs"/>
              </a:rPr>
              <a:t>在创立之初就专注于学术出版，目前涵盖管理学、工程学、图情学及其他人文社会科学，经过</a:t>
            </a:r>
            <a:r>
              <a:rPr lang="en-US" altLang="zh-CN" sz="1200" kern="1200" dirty="0">
                <a:solidFill>
                  <a:schemeClr val="tx1"/>
                </a:solidFill>
                <a:effectLst/>
                <a:cs typeface="+mn-cs"/>
              </a:rPr>
              <a:t>50</a:t>
            </a:r>
            <a:r>
              <a:rPr lang="zh-CN" altLang="zh-CN" sz="1200" kern="1200" dirty="0">
                <a:solidFill>
                  <a:schemeClr val="tx1"/>
                </a:solidFill>
                <a:effectLst/>
                <a:cs typeface="+mn-cs"/>
              </a:rPr>
              <a:t>年的发展，已经成为世界上重要的人文社科出版社之一。</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近年来，为顺应开放获取的国际出版趋势，积极探索和全球范围内学术机构的创刊合作，目前共计创办</a:t>
            </a:r>
            <a:r>
              <a:rPr lang="en-US" altLang="zh-CN" dirty="0"/>
              <a:t>80+</a:t>
            </a:r>
            <a:r>
              <a:rPr lang="zh-CN" altLang="en-US" dirty="0"/>
              <a:t>本开放获取期刊 期刊内容均可免费访问，在中国地区 我们也和清华大学 南京大学 武汉大学等</a:t>
            </a:r>
            <a:r>
              <a:rPr lang="en-US" altLang="zh-CN" dirty="0"/>
              <a:t>10</a:t>
            </a:r>
            <a:r>
              <a:rPr lang="zh-CN" altLang="en-US" dirty="0"/>
              <a:t>家机构合作创办了</a:t>
            </a:r>
            <a:r>
              <a:rPr lang="en-US" altLang="zh-CN" dirty="0"/>
              <a:t>8</a:t>
            </a:r>
            <a:r>
              <a:rPr lang="zh-CN" altLang="en-US" dirty="0"/>
              <a:t>本期刊 欢迎大家了解与积极投稿</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免费获取资源除了期刊 还有</a:t>
            </a:r>
            <a:r>
              <a:rPr lang="en-US" altLang="zh-CN" dirty="0"/>
              <a:t>emerald</a:t>
            </a:r>
            <a:r>
              <a:rPr lang="zh-CN" altLang="en-US" dirty="0"/>
              <a:t>全文期刊回溯库</a:t>
            </a:r>
            <a:endParaRPr lang="en-US" altLang="zh-CN" dirty="0"/>
          </a:p>
          <a:p>
            <a:r>
              <a:rPr lang="zh-CN" altLang="en-US" dirty="0"/>
              <a:t>所有高校都可免费申请使用。</a:t>
            </a:r>
            <a:endParaRPr lang="en-US" altLang="zh-CN" dirty="0"/>
          </a:p>
          <a:p>
            <a:r>
              <a:rPr lang="zh-CN" altLang="en-US" dirty="0"/>
              <a:t>回溯库只能看到</a:t>
            </a:r>
            <a:r>
              <a:rPr lang="en-US" altLang="zh-CN" dirty="0"/>
              <a:t>2000</a:t>
            </a:r>
            <a:r>
              <a:rPr lang="zh-CN" altLang="en-US" dirty="0"/>
              <a:t>年以前的内容</a:t>
            </a:r>
            <a:endParaRPr lang="en-US" altLang="zh-CN" dirty="0"/>
          </a:p>
          <a:p>
            <a:r>
              <a:rPr lang="en-US" altLang="zh-CN" dirty="0"/>
              <a:t> </a:t>
            </a:r>
            <a:r>
              <a:rPr lang="zh-CN" altLang="en-US" dirty="0"/>
              <a:t>只能从</a:t>
            </a:r>
            <a:r>
              <a:rPr lang="en-US" altLang="zh-CN" dirty="0"/>
              <a:t>2000</a:t>
            </a:r>
            <a:r>
              <a:rPr lang="zh-CN" altLang="en-US" dirty="0"/>
              <a:t>年左右开始回溯</a:t>
            </a:r>
            <a:endParaRPr lang="en-US" altLang="zh-CN" dirty="0"/>
          </a:p>
          <a:p>
            <a:endParaRPr lang="en-US" altLang="zh-CN" dirty="0"/>
          </a:p>
          <a:p>
            <a:r>
              <a:rPr lang="en-US" altLang="zh-CN" dirty="0"/>
              <a:t>2000</a:t>
            </a:r>
            <a:r>
              <a:rPr lang="zh-CN" altLang="en-US" dirty="0"/>
              <a:t>年左右</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Emerald</a:t>
            </a:r>
            <a:r>
              <a:rPr lang="zh-CN" altLang="en-US" dirty="0"/>
              <a:t>共有</a:t>
            </a:r>
            <a:endParaRPr lang="en-US" altLang="zh-CN" dirty="0"/>
          </a:p>
          <a:p>
            <a:r>
              <a:rPr lang="zh-CN" altLang="en-US" dirty="0"/>
              <a:t>四本就是获奖图书中的一部分</a:t>
            </a:r>
            <a:endParaRPr lang="en-US" altLang="zh-CN" dirty="0"/>
          </a:p>
          <a:p>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24</a:t>
            </a:fld>
            <a:endParaRPr lang="zh-CN" altLang="en-US"/>
          </a:p>
        </p:txBody>
      </p:sp>
    </p:spTree>
    <p:extLst>
      <p:ext uri="{BB962C8B-B14F-4D97-AF65-F5344CB8AC3E}">
        <p14:creationId xmlns:p14="http://schemas.microsoft.com/office/powerpoint/2010/main" val="2716162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Emerald</a:t>
            </a:r>
            <a:r>
              <a:rPr lang="zh-CN" altLang="en-US" dirty="0"/>
              <a:t>电子书共有两个</a:t>
            </a:r>
            <a:r>
              <a:rPr lang="en-US" altLang="zh-CN" dirty="0"/>
              <a:t>portfolio</a:t>
            </a:r>
            <a:r>
              <a:rPr lang="zh-CN" altLang="en-US" dirty="0"/>
              <a:t>，一个为社会科学集，一个为工商管理与经济学集</a:t>
            </a:r>
            <a:endParaRPr lang="en-US" altLang="zh-CN" dirty="0"/>
          </a:p>
          <a:p>
            <a:r>
              <a:rPr lang="zh-CN" altLang="en-US" dirty="0"/>
              <a:t>从题目就可以看出来这一合集的书籍的视角是非常新颖独特的，</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27</a:t>
            </a:fld>
            <a:endParaRPr lang="zh-CN" altLang="en-US"/>
          </a:p>
        </p:txBody>
      </p:sp>
    </p:spTree>
    <p:extLst>
      <p:ext uri="{BB962C8B-B14F-4D97-AF65-F5344CB8AC3E}">
        <p14:creationId xmlns:p14="http://schemas.microsoft.com/office/powerpoint/2010/main" val="3722528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29</a:t>
            </a:fld>
            <a:endParaRPr lang="zh-CN" altLang="en-US"/>
          </a:p>
        </p:txBody>
      </p:sp>
    </p:spTree>
    <p:extLst>
      <p:ext uri="{BB962C8B-B14F-4D97-AF65-F5344CB8AC3E}">
        <p14:creationId xmlns:p14="http://schemas.microsoft.com/office/powerpoint/2010/main" val="2771335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在教学辅助方面我们也推出了案例集  商学院授权案例包含了全案例教学的达顿商学院 及美国公认最好的商学院的案例</a:t>
            </a:r>
            <a:endParaRPr lang="en-US" altLang="zh-CN" dirty="0"/>
          </a:p>
          <a:p>
            <a:pPr>
              <a:spcBef>
                <a:spcPct val="0"/>
              </a:spcBef>
            </a:pPr>
            <a:endParaRPr lang="en-US" altLang="zh-CN" dirty="0"/>
          </a:p>
          <a:p>
            <a:pPr>
              <a:spcBef>
                <a:spcPct val="0"/>
              </a:spcBef>
            </a:pPr>
            <a:endParaRPr lang="en-US" altLang="zh-CN" dirty="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F437B0A-B571-4C89-B474-44223ECBCEF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30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了解了</a:t>
            </a:r>
            <a:r>
              <a:rPr lang="en-US" altLang="zh-CN" dirty="0"/>
              <a:t>Emerald</a:t>
            </a:r>
            <a:r>
              <a:rPr lang="zh-CN" altLang="en-US" dirty="0"/>
              <a:t>的资源之后，我们来看一下如何在</a:t>
            </a:r>
            <a:r>
              <a:rPr lang="en-US" altLang="zh-CN" dirty="0"/>
              <a:t>Emerald</a:t>
            </a:r>
            <a:r>
              <a:rPr lang="zh-CN" altLang="en-US" dirty="0"/>
              <a:t>的数据库平台获取到这些资源。下面就是</a:t>
            </a:r>
            <a:r>
              <a:rPr lang="en-US" altLang="zh-CN" dirty="0"/>
              <a:t>Emerald</a:t>
            </a:r>
            <a:r>
              <a:rPr lang="zh-CN" altLang="en-US" dirty="0"/>
              <a:t>数据库的链接，在机构范围内输入之后，就可以进入这样一个主页</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31</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dirty="0">
                <a:ea typeface="宋体" panose="02010600030101010101" pitchFamily="2" charset="-122"/>
              </a:rPr>
              <a:t> 在</a:t>
            </a:r>
            <a:r>
              <a:rPr lang="zh-CN" altLang="en-US" b="1" dirty="0">
                <a:ea typeface="宋体" panose="02010600030101010101" pitchFamily="2" charset="-122"/>
              </a:rPr>
              <a:t>授权</a:t>
            </a:r>
            <a:r>
              <a:rPr lang="en-US" altLang="zh-CN" b="1" dirty="0">
                <a:ea typeface="宋体" panose="02010600030101010101" pitchFamily="2" charset="-122"/>
              </a:rPr>
              <a:t>IP</a:t>
            </a:r>
            <a:r>
              <a:rPr lang="zh-CN" altLang="en-US" b="1" dirty="0">
                <a:ea typeface="宋体" panose="02010600030101010101" pitchFamily="2" charset="-122"/>
              </a:rPr>
              <a:t>范围内</a:t>
            </a:r>
            <a:r>
              <a:rPr lang="zh-CN" altLang="en-US" dirty="0">
                <a:ea typeface="宋体" panose="02010600030101010101" pitchFamily="2" charset="-122"/>
              </a:rPr>
              <a:t>登陆</a:t>
            </a:r>
            <a:r>
              <a:rPr lang="en-US" altLang="zh-CN" dirty="0">
                <a:latin typeface="Arial" panose="020B0604020202020204" pitchFamily="34" charset="0"/>
                <a:ea typeface="宋体" panose="02010600030101010101" pitchFamily="2" charset="-122"/>
                <a:cs typeface="Arial" panose="020B0604020202020204" pitchFamily="34" charset="0"/>
              </a:rPr>
              <a:t>Emerald</a:t>
            </a:r>
            <a:r>
              <a:rPr lang="zh-CN" altLang="en-US" dirty="0">
                <a:ea typeface="宋体" panose="02010600030101010101" pitchFamily="2" charset="-122"/>
              </a:rPr>
              <a:t>主页</a:t>
            </a: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AAE4EC9-8912-4910-8CC9-11FC4D5B32D6}"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63174325"/>
      </p:ext>
    </p:extLst>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检索，以及辅助资源</a:t>
            </a:r>
            <a:endParaRPr lang="en-US" altLang="zh-CN" dirty="0"/>
          </a:p>
          <a:p>
            <a:endParaRPr lang="en-US" altLang="zh-CN" dirty="0"/>
          </a:p>
          <a:p>
            <a:r>
              <a:rPr lang="zh-CN" altLang="en-US" dirty="0"/>
              <a:t>首先我们来看一下检索</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33</a:t>
            </a:fld>
            <a:endParaRPr lang="zh-CN" altLang="en-US"/>
          </a:p>
        </p:txBody>
      </p:sp>
    </p:spTree>
    <p:extLst>
      <p:ext uri="{BB962C8B-B14F-4D97-AF65-F5344CB8AC3E}">
        <p14:creationId xmlns:p14="http://schemas.microsoft.com/office/powerpoint/2010/main" val="113261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我们的客户和作者群遍布全球 覆盖</a:t>
            </a:r>
            <a:r>
              <a:rPr lang="en-US" altLang="zh-CN" dirty="0"/>
              <a:t>times</a:t>
            </a:r>
            <a:r>
              <a:rPr lang="zh-CN" altLang="en-US" dirty="0"/>
              <a:t>高等教育排名前</a:t>
            </a:r>
            <a:r>
              <a:rPr lang="en-US" altLang="zh-CN" dirty="0"/>
              <a:t>200</a:t>
            </a:r>
            <a:r>
              <a:rPr lang="zh-CN" altLang="en-US" dirty="0"/>
              <a:t>的大学 和金融时报百强商学院</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在这里我们可以选择添加检索项。对于每个检索项和检索词我们还可以选择它的出现范围</a:t>
            </a:r>
            <a:endParaRPr lang="en-US" altLang="zh-CN" dirty="0"/>
          </a:p>
          <a:p>
            <a:endParaRPr lang="en-US" altLang="zh-CN" dirty="0"/>
          </a:p>
          <a:p>
            <a:r>
              <a:rPr lang="zh-CN" altLang="en-US" dirty="0"/>
              <a:t>另外还可以通过布尔逻辑运算来限定各个检索词之间的逻辑关系</a:t>
            </a:r>
            <a:endParaRPr lang="en-US" altLang="zh-CN" dirty="0"/>
          </a:p>
          <a:p>
            <a:endParaRPr lang="en-US" altLang="zh-CN" dirty="0"/>
          </a:p>
          <a:p>
            <a:r>
              <a:rPr lang="zh-CN" altLang="en-US" dirty="0"/>
              <a:t>此外我们还可以进一步地选择所需要的资源类型</a:t>
            </a:r>
            <a:r>
              <a:rPr lang="en-US" altLang="zh-CN" dirty="0"/>
              <a:t>,</a:t>
            </a:r>
            <a:r>
              <a:rPr lang="zh-CN" altLang="en-US" dirty="0"/>
              <a:t>以及文献的出版时间，和权限范围。</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35</a:t>
            </a:fld>
            <a:endParaRPr lang="zh-CN" altLang="en-US"/>
          </a:p>
        </p:txBody>
      </p:sp>
    </p:spTree>
    <p:extLst>
      <p:ext uri="{BB962C8B-B14F-4D97-AF65-F5344CB8AC3E}">
        <p14:creationId xmlns:p14="http://schemas.microsoft.com/office/powerpoint/2010/main" val="1036433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我们点击检索按钮之后，这就是一个检索结果的页面。</a:t>
            </a:r>
            <a:endParaRPr lang="en-US" altLang="zh-CN" dirty="0"/>
          </a:p>
          <a:p>
            <a:endParaRPr lang="en-US" altLang="zh-CN" dirty="0"/>
          </a:p>
          <a:p>
            <a:r>
              <a:rPr lang="zh-CN" altLang="en-US" dirty="0"/>
              <a:t>如果我们只是想查看文章的基本情况。</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36</a:t>
            </a:fld>
            <a:endParaRPr lang="zh-CN" altLang="en-US"/>
          </a:p>
        </p:txBody>
      </p:sp>
    </p:spTree>
    <p:extLst>
      <p:ext uri="{BB962C8B-B14F-4D97-AF65-F5344CB8AC3E}">
        <p14:creationId xmlns:p14="http://schemas.microsoft.com/office/powerpoint/2010/main" val="870708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评审状态</a:t>
            </a:r>
            <a:r>
              <a:rPr lang="en-US" altLang="zh-CN" dirty="0"/>
              <a:t>: in review  under review  (</a:t>
            </a:r>
            <a:r>
              <a:rPr lang="zh-CN" altLang="en-US" dirty="0"/>
              <a:t>查找</a:t>
            </a:r>
            <a:r>
              <a:rPr lang="en-US" altLang="zh-CN" dirty="0"/>
              <a:t>)</a:t>
            </a:r>
          </a:p>
          <a:p>
            <a:endParaRPr lang="en-US" altLang="zh-CN" dirty="0"/>
          </a:p>
          <a:p>
            <a:r>
              <a:rPr lang="zh-CN" altLang="en-US" dirty="0"/>
              <a:t>有作者姓名，点击之后可以查看到该作者在</a:t>
            </a:r>
            <a:r>
              <a:rPr lang="en-US" altLang="zh-CN" dirty="0"/>
              <a:t>Emerald</a:t>
            </a:r>
            <a:r>
              <a:rPr lang="zh-CN" altLang="en-US" dirty="0"/>
              <a:t>出版的所有文章。</a:t>
            </a:r>
            <a:endParaRPr lang="en-US" altLang="zh-CN" dirty="0"/>
          </a:p>
          <a:p>
            <a:endParaRPr lang="en-US" altLang="zh-CN" dirty="0"/>
          </a:p>
          <a:p>
            <a:r>
              <a:rPr lang="zh-CN" altLang="en-US" dirty="0"/>
              <a:t>进一步查看文章的详情，我们可以点击标题。</a:t>
            </a:r>
            <a:endParaRPr lang="en-US" altLang="zh-CN"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37</a:t>
            </a:fld>
            <a:endParaRPr lang="zh-CN" altLang="en-US"/>
          </a:p>
        </p:txBody>
      </p:sp>
    </p:spTree>
    <p:extLst>
      <p:ext uri="{BB962C8B-B14F-4D97-AF65-F5344CB8AC3E}">
        <p14:creationId xmlns:p14="http://schemas.microsoft.com/office/powerpoint/2010/main" val="3322009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noFill/>
        </p:spPr>
        <p:txBody>
          <a:bodyPr/>
          <a:lstStyle/>
          <a:p>
            <a:r>
              <a:rPr lang="zh-CN" altLang="en-US" dirty="0">
                <a:ea typeface="宋体" panose="02010600030101010101" pitchFamily="2" charset="-122"/>
              </a:rPr>
              <a:t>比如说我只是想看一下这篇文章所使用的研究方法，我们就可以点击</a:t>
            </a:r>
            <a:r>
              <a:rPr lang="en-US" altLang="zh-CN" dirty="0">
                <a:ea typeface="宋体" panose="02010600030101010101" pitchFamily="2" charset="-122"/>
              </a:rPr>
              <a:t>research methodology</a:t>
            </a:r>
            <a:r>
              <a:rPr lang="zh-CN" altLang="en-US" dirty="0">
                <a:ea typeface="宋体" panose="02010600030101010101" pitchFamily="2" charset="-122"/>
              </a:rPr>
              <a:t>进行跳读</a:t>
            </a:r>
            <a:endParaRPr lang="en-US" altLang="zh-CN" dirty="0">
              <a:ea typeface="宋体" panose="02010600030101010101" pitchFamily="2" charset="-122"/>
            </a:endParaRPr>
          </a:p>
          <a:p>
            <a:endParaRPr lang="en-US" altLang="zh-CN" dirty="0">
              <a:ea typeface="宋体" panose="02010600030101010101" pitchFamily="2" charset="-122"/>
            </a:endParaRPr>
          </a:p>
          <a:p>
            <a:r>
              <a:rPr lang="zh-CN" altLang="en-US" dirty="0">
                <a:ea typeface="宋体" panose="02010600030101010101" pitchFamily="2" charset="-122"/>
              </a:rPr>
              <a:t>点击之后可以查看这本期刊的目录内容以及期刊编委和投稿指南的信息。如果你想要向这篇期刊投稿的话，可以点击</a:t>
            </a:r>
            <a:r>
              <a:rPr lang="en-US" altLang="zh-CN" dirty="0">
                <a:ea typeface="宋体" panose="02010600030101010101" pitchFamily="2" charset="-122"/>
              </a:rPr>
              <a:t>write for this journal</a:t>
            </a:r>
            <a:r>
              <a:rPr lang="zh-CN" altLang="en-US" dirty="0">
                <a:ea typeface="宋体" panose="02010600030101010101" pitchFamily="2" charset="-122"/>
              </a:rPr>
              <a:t>来查看详细的投稿要求。</a:t>
            </a:r>
            <a:endParaRPr lang="en-US" altLang="zh-CN" dirty="0">
              <a:ea typeface="宋体" panose="02010600030101010101" pitchFamily="2" charset="-122"/>
            </a:endParaRPr>
          </a:p>
          <a:p>
            <a:endParaRPr lang="en-US" altLang="zh-CN" dirty="0">
              <a:ea typeface="宋体" panose="02010600030101010101" pitchFamily="2" charset="-122"/>
            </a:endParaRPr>
          </a:p>
          <a:p>
            <a:r>
              <a:rPr lang="zh-CN" altLang="en-US" dirty="0">
                <a:ea typeface="宋体" panose="02010600030101010101" pitchFamily="2" charset="-122"/>
              </a:rPr>
              <a:t>我们继续查看这篇文章</a:t>
            </a:r>
            <a:r>
              <a:rPr lang="en-US" altLang="zh-CN" dirty="0">
                <a:ea typeface="宋体" panose="02010600030101010101" pitchFamily="2" charset="-122"/>
              </a:rPr>
              <a:t>, </a:t>
            </a:r>
            <a:r>
              <a:rPr lang="zh-CN" altLang="en-US" dirty="0">
                <a:ea typeface="宋体" panose="02010600030101010101" pitchFamily="2" charset="-122"/>
              </a:rPr>
              <a:t>在关键词的下方我们可以找到</a:t>
            </a:r>
            <a:r>
              <a:rPr lang="en-US" altLang="zh-CN" dirty="0">
                <a:ea typeface="宋体" panose="02010600030101010101" pitchFamily="2" charset="-122"/>
              </a:rPr>
              <a:t>citation</a:t>
            </a:r>
            <a:r>
              <a:rPr lang="zh-CN" altLang="en-US" dirty="0">
                <a:ea typeface="宋体" panose="02010600030101010101" pitchFamily="2" charset="-122"/>
              </a:rPr>
              <a:t>，可以导出为</a:t>
            </a:r>
            <a:r>
              <a:rPr lang="en-US" altLang="zh-CN" dirty="0">
                <a:ea typeface="宋体" panose="02010600030101010101" pitchFamily="2" charset="-122"/>
              </a:rPr>
              <a:t>RIS</a:t>
            </a:r>
            <a:r>
              <a:rPr lang="zh-CN" altLang="en-US" dirty="0">
                <a:ea typeface="宋体" panose="02010600030101010101" pitchFamily="2" charset="-122"/>
              </a:rPr>
              <a:t>文件，导入</a:t>
            </a:r>
            <a:r>
              <a:rPr lang="en-US" altLang="zh-CN" dirty="0">
                <a:ea typeface="宋体" panose="02010600030101010101" pitchFamily="2" charset="-122"/>
              </a:rPr>
              <a:t>EndNote…</a:t>
            </a:r>
          </a:p>
          <a:p>
            <a:endParaRPr lang="en-US" altLang="zh-CN" dirty="0">
              <a:ea typeface="宋体" panose="02010600030101010101" pitchFamily="2" charset="-122"/>
            </a:endParaRPr>
          </a:p>
          <a:p>
            <a:r>
              <a:rPr lang="zh-CN" altLang="en-US" dirty="0">
                <a:ea typeface="宋体" panose="02010600030101010101" pitchFamily="2" charset="-122"/>
              </a:rPr>
              <a:t>在正文部分，会涉及到很多文献的引用，我们将这些引用的内容标绿了，点击之后可以直接查看所引文献的详情</a:t>
            </a:r>
            <a:endParaRPr lang="en-US" altLang="zh-CN" dirty="0">
              <a:ea typeface="宋体" panose="02010600030101010101" pitchFamily="2" charset="-122"/>
            </a:endParaRPr>
          </a:p>
        </p:txBody>
      </p:sp>
      <p:sp>
        <p:nvSpPr>
          <p:cNvPr id="624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8A1835F7-0D9D-4E5A-A569-C446B092FD21}"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39</a:t>
            </a:fld>
            <a:endParaRPr lang="zh-CN" altLang="en-US"/>
          </a:p>
        </p:txBody>
      </p:sp>
    </p:spTree>
    <p:extLst>
      <p:ext uri="{BB962C8B-B14F-4D97-AF65-F5344CB8AC3E}">
        <p14:creationId xmlns:p14="http://schemas.microsoft.com/office/powerpoint/2010/main" val="4166943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40</a:t>
            </a:fld>
            <a:endParaRPr lang="zh-CN" altLang="en-US"/>
          </a:p>
        </p:txBody>
      </p:sp>
    </p:spTree>
    <p:extLst>
      <p:ext uri="{BB962C8B-B14F-4D97-AF65-F5344CB8AC3E}">
        <p14:creationId xmlns:p14="http://schemas.microsoft.com/office/powerpoint/2010/main" val="3612165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刚刚提到的这些操作都是在我们校园的</a:t>
            </a:r>
            <a:r>
              <a:rPr lang="en-US" altLang="zh-CN" dirty="0"/>
              <a:t>IP</a:t>
            </a:r>
            <a:r>
              <a:rPr lang="zh-CN" altLang="en-US" dirty="0"/>
              <a:t>范围内的，但是如果到了假期，在家里也想使用</a:t>
            </a:r>
            <a:r>
              <a:rPr lang="en-US" altLang="zh-CN" dirty="0"/>
              <a:t>Emerald</a:t>
            </a:r>
            <a:r>
              <a:rPr lang="zh-CN" altLang="en-US" dirty="0"/>
              <a:t>资源的话，就需要开通远程访问。</a:t>
            </a:r>
            <a:endParaRPr lang="en-US" altLang="zh-CN" dirty="0"/>
          </a:p>
          <a:p>
            <a:r>
              <a:rPr lang="zh-CN" altLang="en-US" dirty="0"/>
              <a:t>在开通之前，我们需要注册一个账号。在主页的右上角点击</a:t>
            </a:r>
            <a:r>
              <a:rPr lang="en-US" altLang="zh-CN" dirty="0"/>
              <a:t>register</a:t>
            </a:r>
            <a:r>
              <a:rPr lang="zh-CN" altLang="en-US" dirty="0"/>
              <a:t>，填写姓名邮箱等信息，点击注册之后会收到一封激活邮件</a:t>
            </a:r>
            <a:endParaRPr lang="en-US" altLang="zh-CN" dirty="0"/>
          </a:p>
          <a:p>
            <a:endParaRPr lang="en-US" altLang="zh-CN" dirty="0"/>
          </a:p>
          <a:p>
            <a:r>
              <a:rPr lang="zh-CN" altLang="en-US" dirty="0"/>
              <a:t>在校外需要远程访问，必须需要账号（在校内可以不需要）</a:t>
            </a:r>
            <a:endParaRPr lang="en-US" altLang="zh-CN" dirty="0"/>
          </a:p>
          <a:p>
            <a:r>
              <a:rPr lang="zh-CN" altLang="en-US" dirty="0"/>
              <a:t>注册账户可以进行一些个性化的操作，比如收藏文献</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42</a:t>
            </a:fld>
            <a:endParaRPr lang="zh-CN" altLang="en-US"/>
          </a:p>
        </p:txBody>
      </p:sp>
    </p:spTree>
    <p:extLst>
      <p:ext uri="{BB962C8B-B14F-4D97-AF65-F5344CB8AC3E}">
        <p14:creationId xmlns:p14="http://schemas.microsoft.com/office/powerpoint/2010/main" val="1951153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44</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最后呢，我们将刚才的注册信息发送到</a:t>
            </a:r>
            <a:r>
              <a:rPr lang="en-US" altLang="zh-CN" sz="1200" kern="1200" dirty="0">
                <a:solidFill>
                  <a:schemeClr val="tx1"/>
                </a:solidFill>
                <a:effectLst/>
                <a:latin typeface="+mn-lt"/>
                <a:ea typeface="+mn-ea"/>
                <a:cs typeface="+mn-cs"/>
              </a:rPr>
              <a:t>service</a:t>
            </a:r>
            <a:r>
              <a:rPr lang="zh-CN" altLang="en-US" sz="1200" kern="1200" dirty="0">
                <a:solidFill>
                  <a:schemeClr val="tx1"/>
                </a:solidFill>
                <a:effectLst/>
                <a:latin typeface="+mn-lt"/>
                <a:ea typeface="+mn-ea"/>
                <a:cs typeface="+mn-cs"/>
              </a:rPr>
              <a:t>邮箱，我们的工作人员会给您发送一个机构码</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我们登录个人账号后，进</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完成绑定，进行远程访问了</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45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全部内容，如果有疑问的话，可以通过邮箱来联系我们，非常感谢大家的聆听。</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首先我们来了解一下</a:t>
            </a:r>
            <a:r>
              <a:rPr lang="en-US" altLang="zh-CN" dirty="0"/>
              <a:t>emerald</a:t>
            </a:r>
            <a:r>
              <a:rPr lang="zh-CN" altLang="en-US" dirty="0"/>
              <a:t>资源，主要分为期刊、图书和案例集三大类</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期刊方面，在管理学领域共有</a:t>
            </a:r>
            <a:r>
              <a:rPr lang="en-US" altLang="zh-CN" dirty="0"/>
              <a:t>283</a:t>
            </a:r>
            <a:r>
              <a:rPr lang="zh-CN" altLang="en-US" dirty="0"/>
              <a:t>种期刊 是该研究领域单一出版量最大的出版社之一   范围涵盖了管理学五大分支学科  另外还涉及一些跨学科和交叉领域的期刊 如教育管理 环境管理等等</a:t>
            </a:r>
            <a:endParaRPr lang="en-US" altLang="zh-CN" dirty="0"/>
          </a:p>
          <a:p>
            <a:endParaRPr lang="en-US" altLang="zh-CN" dirty="0"/>
          </a:p>
          <a:p>
            <a:r>
              <a:rPr lang="zh-CN" altLang="en-US" dirty="0"/>
              <a:t>在涉及的所有细分学科中 </a:t>
            </a:r>
            <a:r>
              <a:rPr lang="en-US" altLang="zh-CN" dirty="0"/>
              <a:t>emerald</a:t>
            </a:r>
            <a:r>
              <a:rPr lang="zh-CN" altLang="en-US" dirty="0"/>
              <a:t>的优势学科包含</a:t>
            </a:r>
            <a:endParaRPr lang="en-US" altLang="zh-CN" dirty="0"/>
          </a:p>
          <a:p>
            <a:r>
              <a:rPr lang="zh-CN" altLang="en-US" dirty="0"/>
              <a:t>商业管理与战略，信息知识管理，图书馆学，市场营销，运营物流五大专集</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0" i="0" u="none" strike="noStrike" dirty="0">
                <a:solidFill>
                  <a:srgbClr val="000000"/>
                </a:solidFill>
                <a:effectLst/>
                <a:latin typeface="宋体" panose="02010600030101010101" pitchFamily="2" charset="-122"/>
                <a:ea typeface="宋体" panose="02010600030101010101" pitchFamily="2" charset="-122"/>
              </a:rPr>
              <a:t>会计金融与经济学</a:t>
            </a:r>
            <a:r>
              <a:rPr lang="zh-CN" altLang="en-US" dirty="0"/>
              <a:t> </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5086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0" i="0" u="none" strike="noStrike" dirty="0">
                <a:solidFill>
                  <a:srgbClr val="000000"/>
                </a:solidFill>
                <a:effectLst/>
                <a:latin typeface="宋体" panose="02010600030101010101" pitchFamily="2" charset="-122"/>
                <a:ea typeface="宋体" panose="02010600030101010101" pitchFamily="2" charset="-122"/>
              </a:rPr>
              <a:t>会计金融与经济学</a:t>
            </a:r>
            <a:r>
              <a:rPr lang="zh-CN" altLang="en-US" dirty="0"/>
              <a:t> </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4281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b="0" i="0" u="none" strike="noStrike" dirty="0">
                <a:solidFill>
                  <a:srgbClr val="000000"/>
                </a:solidFill>
                <a:effectLst/>
                <a:latin typeface="宋体" panose="02010600030101010101" pitchFamily="2" charset="-122"/>
                <a:ea typeface="宋体" panose="02010600030101010101" pitchFamily="2" charset="-122"/>
              </a:rPr>
              <a:t>会计金融与经济学</a:t>
            </a:r>
            <a:r>
              <a:rPr lang="zh-CN" altLang="en-US" dirty="0"/>
              <a:t> </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2163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35DCF1-535F-B640-82FC-30A92388BB20}"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35DCF1-535F-B640-82FC-30A92388BB20}"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5DCF1-535F-B640-82FC-30A92388BB20}"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35DCF1-535F-B640-82FC-30A92388BB20}"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35DCF1-535F-B640-82FC-30A92388BB20}"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04146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2147489"/>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5027214"/>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extLst>
      <p:ext uri="{BB962C8B-B14F-4D97-AF65-F5344CB8AC3E}">
        <p14:creationId xmlns:p14="http://schemas.microsoft.com/office/powerpoint/2010/main" val="1640415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753460"/>
          </a:xfrm>
        </p:spPr>
        <p:txBody>
          <a:bodyPr>
            <a:normAutofit/>
          </a:bodyPr>
          <a:lstStyle>
            <a:lvl1pPr>
              <a:defRPr sz="3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a:xfrm>
            <a:off x="838200" y="1313896"/>
            <a:ext cx="10515600" cy="4863068"/>
          </a:xfrm>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138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2147489"/>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1850" y="5027214"/>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209937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3" name="Rectangle 15"/>
          <p:cNvSpPr>
            <a:spLocks noGrp="1" noChangeArrowheads="1"/>
          </p:cNvSpPr>
          <p:nvPr>
            <p:ph type="ftr" sz="quarter" idx="11"/>
          </p:nvPr>
        </p:nvSpPr>
        <p:spPr>
          <a:ln/>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4" name="Rectangle 16"/>
          <p:cNvSpPr>
            <a:spLocks noGrp="1" noChangeArrowheads="1"/>
          </p:cNvSpPr>
          <p:nvPr>
            <p:ph type="sldNum" sz="quarter" idx="12"/>
          </p:nvPr>
        </p:nvSpPr>
        <p:spPr>
          <a:ln/>
        </p:spPr>
        <p:txBody>
          <a:bodyP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263851-9D81-4FD8-B5C6-127BFDC8F602}" type="slidenum">
              <a:rPr kumimoji="0" lang="en-US" altLang="zh-CN"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0407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753460"/>
          </a:xfrm>
        </p:spPr>
        <p:txBody>
          <a:bodyPr>
            <a:normAutofit/>
          </a:bodyPr>
          <a:lstStyle>
            <a:lvl1pPr>
              <a:defRPr sz="3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hasCustomPrompt="1"/>
          </p:nvPr>
        </p:nvSpPr>
        <p:spPr>
          <a:xfrm>
            <a:off x="838200" y="1313896"/>
            <a:ext cx="10515600" cy="4863068"/>
          </a:xfrm>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3" name="Rectangle 15"/>
          <p:cNvSpPr>
            <a:spLocks noGrp="1" noChangeArrowheads="1"/>
          </p:cNvSpPr>
          <p:nvPr>
            <p:ph type="ftr" sz="quarter" idx="11"/>
          </p:nvPr>
        </p:nvSpPr>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4" name="Rectangle 16"/>
          <p:cNvSpPr>
            <a:spLocks noGrp="1" noChangeArrowheads="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6263851-9D81-4FD8-B5C6-127BFDC8F602}" type="slidenum">
              <a:rPr kumimoji="0" lang="en-US" altLang="zh-CN"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fld>
            <a:endPar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35DCF1-535F-B640-82FC-30A92388BB20}"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35DCF1-535F-B640-82FC-30A92388BB20}"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35DCF1-535F-B640-82FC-30A92388BB20}"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DCF1-535F-B640-82FC-30A92388BB20}" type="datetimeFigureOut">
              <a:rPr lang="en-US" smtClean="0"/>
              <a:t>2/27/2024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2295-EAF6-204E-B952-E48BF67200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73673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wdp"/><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7.jpeg"/><Relationship Id="rId5" Type="http://schemas.openxmlformats.org/officeDocument/2006/relationships/image" Target="../media/image82.jpeg"/><Relationship Id="rId10" Type="http://schemas.openxmlformats.org/officeDocument/2006/relationships/hyperlink" Target="http://image.baidu.com/search/detail?ct=503316480&amp;z=0&amp;tn=baiduimagedetail&amp;ipn=d&amp;word=OPEN&amp;step_word=&amp;ie=utf-8&amp;in=&amp;cl=2&amp;lm=-1&amp;st=-1&amp;hd=0&amp;latest=0&amp;copyright=0&amp;cs=396098747,2362056952&amp;os=845398283,4099142728&amp;simid=0,0&amp;pn=1&amp;rn=1&amp;di=110&amp;ln=1066&amp;fr=&amp;fmq=1567558453985_R&amp;ic=0&amp;s=undefined&amp;se=&amp;sme=&amp;tab=0&amp;width=&amp;height=&amp;face=undefined&amp;is=0,0&amp;istype=2&amp;ist=&amp;jit=&amp;bdtype=0&amp;spn=0&amp;pi=0&amp;gsm=0&amp;objurl=http://pic2.cxtuku.com/00/00/63/b245ef23ac10.jpg&amp;rpstart=0&amp;rpnum=0&amp;adpicid=0&amp;force=undefined" TargetMode="External"/><Relationship Id="rId4" Type="http://schemas.openxmlformats.org/officeDocument/2006/relationships/image" Target="../media/image81.jpeg"/><Relationship Id="rId9"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39.jpe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36700" y="1092200"/>
            <a:ext cx="9410700" cy="1485220"/>
          </a:xfrm>
        </p:spPr>
        <p:txBody>
          <a:bodyPr/>
          <a:lstStyle/>
          <a:p>
            <a:r>
              <a:rPr lang="en-US" altLang="zh-CN" b="1" dirty="0">
                <a:latin typeface="微软雅黑" panose="020B0503020204020204" pitchFamily="34" charset="-122"/>
                <a:ea typeface="微软雅黑" panose="020B0503020204020204" pitchFamily="34" charset="-122"/>
                <a:cs typeface="Arial" panose="020B0604020202020204" pitchFamily="34" charset="0"/>
              </a:rPr>
              <a:t>Emerald</a:t>
            </a:r>
            <a:r>
              <a:rPr lang="zh-CN" altLang="en-US" b="1" dirty="0">
                <a:latin typeface="微软雅黑" panose="020B0503020204020204" pitchFamily="34" charset="-122"/>
                <a:ea typeface="微软雅黑" panose="020B0503020204020204" pitchFamily="34" charset="-122"/>
              </a:rPr>
              <a:t>资源简介与平台使用指南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51365" y="607664"/>
            <a:ext cx="10515600" cy="753460"/>
          </a:xfrm>
        </p:spPr>
        <p:txBody>
          <a:bodyPr>
            <a:normAutofit/>
          </a:bodyPr>
          <a:lstStyle/>
          <a:p>
            <a:r>
              <a:rPr lang="en-GB" altLang="zh-CN" sz="3200" dirty="0"/>
              <a:t>Business, Management &amp; Strategy</a:t>
            </a:r>
            <a:endParaRPr lang="zh-CN" altLang="en-US" sz="3200" dirty="0"/>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1800" dirty="0">
                <a:solidFill>
                  <a:srgbClr val="066E75"/>
                </a:solidFill>
                <a:latin typeface="微软雅黑" panose="020B0503020204020204" pitchFamily="34" charset="-122"/>
                <a:cs typeface="+mn-cs"/>
              </a:rPr>
              <a:t>商业管理与战略学科合集</a:t>
            </a:r>
            <a:r>
              <a:rPr lang="zh-CN" altLang="en-US" sz="1800" dirty="0">
                <a:solidFill>
                  <a:schemeClr val="tx1"/>
                </a:solidFill>
                <a:latin typeface="微软雅黑" panose="020B0503020204020204" pitchFamily="34" charset="-122"/>
                <a:cs typeface="+mn-cs"/>
              </a:rPr>
              <a:t>注重理论与实践结合，涉及众多知名企业案例，包括</a:t>
            </a:r>
            <a:r>
              <a:rPr lang="en-GB" altLang="zh-CN" sz="1800" dirty="0">
                <a:solidFill>
                  <a:schemeClr val="tx1"/>
                </a:solidFill>
                <a:latin typeface="微软雅黑" panose="020B0503020204020204" pitchFamily="34" charset="-122"/>
                <a:cs typeface="+mn-cs"/>
              </a:rPr>
              <a:t>Apple, Airbnb, Disney, Ford, General Motors, IBM, McDonalds, Microsoft, Nike……</a:t>
            </a:r>
            <a:endParaRPr lang="zh-CN" altLang="en-US" sz="1800" dirty="0">
              <a:solidFill>
                <a:schemeClr val="tx1"/>
              </a:solidFill>
              <a:latin typeface="微软雅黑" panose="020B0503020204020204" pitchFamily="34" charset="-122"/>
              <a:cs typeface="+mn-cs"/>
            </a:endParaRPr>
          </a:p>
        </p:txBody>
      </p:sp>
      <p:sp>
        <p:nvSpPr>
          <p:cNvPr id="19" name="文本框 18"/>
          <p:cNvSpPr txBox="1">
            <a:spLocks noChangeArrowheads="1"/>
          </p:cNvSpPr>
          <p:nvPr/>
        </p:nvSpPr>
        <p:spPr bwMode="auto">
          <a:xfrm>
            <a:off x="1404373" y="5274475"/>
            <a:ext cx="33265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服务管理杂志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SSCI Q1</a:t>
            </a:r>
            <a:r>
              <a:rPr kumimoji="0" lang="zh-CN" altLang="en-US"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2022 IF=10.6</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Scopus</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商业管理与会计 </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TOP 1</a:t>
            </a:r>
          </a:p>
        </p:txBody>
      </p:sp>
      <p:sp>
        <p:nvSpPr>
          <p:cNvPr id="20" name="文本框 27"/>
          <p:cNvSpPr txBox="1">
            <a:spLocks noChangeArrowheads="1"/>
          </p:cNvSpPr>
          <p:nvPr/>
        </p:nvSpPr>
        <p:spPr bwMode="auto">
          <a:xfrm>
            <a:off x="4730897" y="5274475"/>
            <a:ext cx="283051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管理决策</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SSCI Q3</a:t>
            </a:r>
            <a:r>
              <a:rPr kumimoji="0" lang="zh-CN" altLang="en-US"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2022 IF=4.6</a:t>
            </a:r>
          </a:p>
        </p:txBody>
      </p:sp>
      <p:sp>
        <p:nvSpPr>
          <p:cNvPr id="21" name="文本框 28"/>
          <p:cNvSpPr txBox="1">
            <a:spLocks noChangeArrowheads="1"/>
          </p:cNvSpPr>
          <p:nvPr/>
        </p:nvSpPr>
        <p:spPr bwMode="auto">
          <a:xfrm>
            <a:off x="7621517" y="5281812"/>
            <a:ext cx="302842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中国管理研究</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SSCI Q4</a:t>
            </a:r>
            <a:r>
              <a:rPr kumimoji="0" lang="zh-CN" altLang="en-US"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2022 IF=2.2</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47" y="2474598"/>
            <a:ext cx="1882474" cy="2599153"/>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398" y="2510666"/>
            <a:ext cx="1882474" cy="2599152"/>
          </a:xfrm>
          <a:prstGeom prst="rect">
            <a:avLst/>
          </a:prstGeom>
          <a:effectLst>
            <a:outerShdw blurRad="63500" sx="102000" sy="102000" algn="ctr" rotWithShape="0">
              <a:prstClr val="black">
                <a:alpha val="40000"/>
              </a:prstClr>
            </a:outerShdw>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928" y="2510666"/>
            <a:ext cx="1882474" cy="259915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47519"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HR, Learning &amp; Organization Studies</a:t>
            </a:r>
            <a:endParaRPr lang="zh-CN" altLang="en-US" sz="3200" dirty="0"/>
          </a:p>
        </p:txBody>
      </p:sp>
      <p:sp>
        <p:nvSpPr>
          <p:cNvPr id="3" name="内容占位符 2"/>
          <p:cNvSpPr>
            <a:spLocks noGrp="1"/>
          </p:cNvSpPr>
          <p:nvPr>
            <p:ph idx="1"/>
          </p:nvPr>
        </p:nvSpPr>
        <p:spPr>
          <a:xfrm>
            <a:off x="888796" y="1118586"/>
            <a:ext cx="10515600" cy="4863068"/>
          </a:xfrm>
        </p:spPr>
        <p:txBody>
          <a:bodyPr>
            <a:normAutofit/>
          </a:bodyPr>
          <a:lstStyle/>
          <a:p>
            <a:pPr marL="0" indent="0">
              <a:lnSpc>
                <a:spcPct val="150000"/>
              </a:lnSpc>
              <a:spcBef>
                <a:spcPts val="600"/>
              </a:spcBef>
              <a:buNone/>
            </a:pPr>
            <a:r>
              <a:rPr lang="zh-CN" altLang="en-US" sz="1800" dirty="0">
                <a:solidFill>
                  <a:srgbClr val="066E75"/>
                </a:solidFill>
              </a:rPr>
              <a:t>人力资源与组织研究期刊合集</a:t>
            </a:r>
            <a:r>
              <a:rPr lang="zh-CN" altLang="en-US" sz="1800" dirty="0"/>
              <a:t>内</a:t>
            </a:r>
            <a:r>
              <a:rPr lang="en-US" altLang="zh-CN" sz="1800" dirty="0"/>
              <a:t>25</a:t>
            </a:r>
            <a:r>
              <a:rPr lang="zh-CN" altLang="en-US" sz="1800" dirty="0"/>
              <a:t>本期刊均被</a:t>
            </a:r>
            <a:r>
              <a:rPr lang="en-GB" altLang="zh-CN" sz="1800" dirty="0"/>
              <a:t>Scopus</a:t>
            </a:r>
            <a:r>
              <a:rPr lang="zh-CN" altLang="en-US" sz="1800" dirty="0"/>
              <a:t>收录，</a:t>
            </a:r>
            <a:r>
              <a:rPr lang="en-US" altLang="zh-CN" sz="1800" dirty="0"/>
              <a:t>90%</a:t>
            </a:r>
            <a:r>
              <a:rPr lang="zh-CN" altLang="en-US" sz="1800" dirty="0"/>
              <a:t>期刊被</a:t>
            </a:r>
            <a:r>
              <a:rPr lang="en-GB" altLang="zh-CN" sz="1800" dirty="0"/>
              <a:t>W</a:t>
            </a:r>
            <a:r>
              <a:rPr lang="en-US" altLang="zh-CN" sz="1800" dirty="0" err="1"/>
              <a:t>oS</a:t>
            </a:r>
            <a:r>
              <a:rPr lang="zh-CN" altLang="en-US" sz="1800" dirty="0"/>
              <a:t>收录，年下载量达</a:t>
            </a:r>
            <a:r>
              <a:rPr lang="en-US" altLang="zh-CN" sz="1800" dirty="0"/>
              <a:t>450</a:t>
            </a:r>
            <a:r>
              <a:rPr lang="zh-CN" altLang="en-US" sz="1800" dirty="0"/>
              <a:t>万次；主题范围包括：职业发展、性别与组织、组织行为、人才管理、团队管理、员工福利；</a:t>
            </a:r>
          </a:p>
        </p:txBody>
      </p:sp>
      <p:sp>
        <p:nvSpPr>
          <p:cNvPr id="7" name="文本框 18"/>
          <p:cNvSpPr txBox="1">
            <a:spLocks noChangeArrowheads="1"/>
          </p:cNvSpPr>
          <p:nvPr/>
        </p:nvSpPr>
        <p:spPr bwMode="auto">
          <a:xfrm>
            <a:off x="5031128" y="5197697"/>
            <a:ext cx="233028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管理心理学杂志</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SSCI Q2</a:t>
            </a:r>
            <a:r>
              <a:rPr kumimoji="0" lang="zh-CN" altLang="en-US"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2022 IF=3.2</a:t>
            </a:r>
          </a:p>
        </p:txBody>
      </p:sp>
      <p:sp>
        <p:nvSpPr>
          <p:cNvPr id="8" name="文本框 27"/>
          <p:cNvSpPr txBox="1">
            <a:spLocks noChangeArrowheads="1"/>
          </p:cNvSpPr>
          <p:nvPr/>
        </p:nvSpPr>
        <p:spPr bwMode="auto">
          <a:xfrm>
            <a:off x="7883052" y="5197697"/>
            <a:ext cx="266876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zh-CN" altLang="en-US" sz="1500" dirty="0">
                <a:solidFill>
                  <a:srgbClr val="404040"/>
                </a:solidFill>
                <a:ea typeface="微软雅黑" panose="020B0503020204020204" pitchFamily="34" charset="-122"/>
                <a:cs typeface="Arial" panose="020B0604020202020204" pitchFamily="34" charset="0"/>
              </a:rPr>
              <a:t>雇员关系</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SSCI Q2</a:t>
            </a:r>
            <a:r>
              <a:rPr kumimoji="0" lang="zh-CN" altLang="en-US"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2022 IF=3.4</a:t>
            </a:r>
          </a:p>
        </p:txBody>
      </p:sp>
      <p:sp>
        <p:nvSpPr>
          <p:cNvPr id="9" name="文本框 28"/>
          <p:cNvSpPr txBox="1">
            <a:spLocks noChangeArrowheads="1"/>
          </p:cNvSpPr>
          <p:nvPr/>
        </p:nvSpPr>
        <p:spPr bwMode="auto">
          <a:xfrm>
            <a:off x="1640185" y="5189761"/>
            <a:ext cx="286681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性别与管理</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SSCI Q1</a:t>
            </a:r>
            <a:r>
              <a:rPr kumimoji="0" lang="zh-CN" altLang="en-US"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5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2022 IF=3.7</a:t>
            </a:r>
          </a:p>
        </p:txBody>
      </p:sp>
      <p:pic>
        <p:nvPicPr>
          <p:cNvPr id="1028" name="Picture 4" descr="Cover of Gender in Management">
            <a:extLst>
              <a:ext uri="{FF2B5EF4-FFF2-40B4-BE49-F238E27FC236}">
                <a16:creationId xmlns:a16="http://schemas.microsoft.com/office/drawing/2014/main" id="{ECED20FF-5E9B-00C3-CE05-E0AF6803F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684" y="2463845"/>
            <a:ext cx="1822333" cy="25094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over of Employee Relations">
            <a:extLst>
              <a:ext uri="{FF2B5EF4-FFF2-40B4-BE49-F238E27FC236}">
                <a16:creationId xmlns:a16="http://schemas.microsoft.com/office/drawing/2014/main" id="{846BDDA4-4521-DA10-3DD8-55F56DAEE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519" y="2463844"/>
            <a:ext cx="1822333" cy="25094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over of Journal of Managerial Psychology">
            <a:extLst>
              <a:ext uri="{FF2B5EF4-FFF2-40B4-BE49-F238E27FC236}">
                <a16:creationId xmlns:a16="http://schemas.microsoft.com/office/drawing/2014/main" id="{A6FE7E78-BB20-37B9-42F0-272AC2852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294" y="2456112"/>
            <a:ext cx="1827948" cy="25171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0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Property Management &amp; Built Environment</a:t>
            </a:r>
            <a:endParaRPr lang="zh-CN" altLang="en-US" sz="3200" dirty="0"/>
          </a:p>
        </p:txBody>
      </p:sp>
      <p:pic>
        <p:nvPicPr>
          <p:cNvPr id="6" name="图片 5">
            <a:extLst>
              <a:ext uri="{FF2B5EF4-FFF2-40B4-BE49-F238E27FC236}">
                <a16:creationId xmlns:a16="http://schemas.microsoft.com/office/drawing/2014/main" id="{AB39DE88-5071-C7F1-2C8A-542C75F837EC}"/>
              </a:ext>
            </a:extLst>
          </p:cNvPr>
          <p:cNvPicPr>
            <a:picLocks noChangeAspect="1"/>
          </p:cNvPicPr>
          <p:nvPr/>
        </p:nvPicPr>
        <p:blipFill>
          <a:blip r:embed="rId4"/>
          <a:stretch>
            <a:fillRect/>
          </a:stretch>
        </p:blipFill>
        <p:spPr>
          <a:xfrm>
            <a:off x="1808297" y="2558138"/>
            <a:ext cx="1975034" cy="2719719"/>
          </a:xfrm>
          <a:prstGeom prst="rect">
            <a:avLst/>
          </a:prstGeom>
          <a:effectLst>
            <a:outerShdw blurRad="63500" sx="102000" sy="102000" algn="ctr" rotWithShape="0">
              <a:prstClr val="black">
                <a:alpha val="40000"/>
              </a:prstClr>
            </a:outerShdw>
          </a:effectLst>
        </p:spPr>
      </p:pic>
      <p:pic>
        <p:nvPicPr>
          <p:cNvPr id="7" name="图片 6">
            <a:extLst>
              <a:ext uri="{FF2B5EF4-FFF2-40B4-BE49-F238E27FC236}">
                <a16:creationId xmlns:a16="http://schemas.microsoft.com/office/drawing/2014/main" id="{26786153-111A-8C99-6D2C-CDD76646AA13}"/>
              </a:ext>
            </a:extLst>
          </p:cNvPr>
          <p:cNvPicPr>
            <a:picLocks noChangeAspect="1"/>
          </p:cNvPicPr>
          <p:nvPr/>
        </p:nvPicPr>
        <p:blipFill>
          <a:blip r:embed="rId5"/>
          <a:stretch>
            <a:fillRect/>
          </a:stretch>
        </p:blipFill>
        <p:spPr>
          <a:xfrm>
            <a:off x="5374187" y="2558137"/>
            <a:ext cx="1975034" cy="2719719"/>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90955A3B-F656-DF38-AB06-632536284C7C}"/>
              </a:ext>
            </a:extLst>
          </p:cNvPr>
          <p:cNvPicPr>
            <a:picLocks noChangeAspect="1"/>
          </p:cNvPicPr>
          <p:nvPr/>
        </p:nvPicPr>
        <p:blipFill>
          <a:blip r:embed="rId6"/>
          <a:stretch>
            <a:fillRect/>
          </a:stretch>
        </p:blipFill>
        <p:spPr>
          <a:xfrm>
            <a:off x="8751730" y="2600819"/>
            <a:ext cx="1954575" cy="2691546"/>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174456B6-EA83-3FEB-41BD-635A03C90B7B}"/>
              </a:ext>
            </a:extLst>
          </p:cNvPr>
          <p:cNvSpPr txBox="1"/>
          <p:nvPr/>
        </p:nvSpPr>
        <p:spPr>
          <a:xfrm>
            <a:off x="4907281" y="5435602"/>
            <a:ext cx="2908846"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建筑业革新：信息过程管理</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ESCI/EI</a:t>
            </a:r>
          </a:p>
          <a:p>
            <a:pPr algn="ctr">
              <a:lnSpc>
                <a:spcPct val="150000"/>
              </a:lnSpc>
            </a:pPr>
            <a:r>
              <a:rPr lang="en-US" altLang="zh-CN" sz="1600" dirty="0">
                <a:latin typeface="微软雅黑" panose="020B0503020204020204" pitchFamily="34" charset="-122"/>
                <a:ea typeface="微软雅黑" panose="020B0503020204020204" pitchFamily="34" charset="-122"/>
              </a:rPr>
              <a:t>2022 IF=3.3</a:t>
            </a:r>
            <a:endParaRPr lang="zh-CN" altLang="en-US" sz="16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82918DC-742F-1309-1F71-A65CF775F380}"/>
              </a:ext>
            </a:extLst>
          </p:cNvPr>
          <p:cNvSpPr txBox="1"/>
          <p:nvPr/>
        </p:nvSpPr>
        <p:spPr>
          <a:xfrm>
            <a:off x="874486" y="5442858"/>
            <a:ext cx="3842657" cy="1197572"/>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工程结构与建筑管理</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SSCI/SCIE/EI  Q2</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 IF=4.1</a:t>
            </a:r>
            <a:endParaRPr lang="zh-CN" altLang="en-US" sz="16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19C61CB6-49ED-D7A2-594D-8E795E24F100}"/>
              </a:ext>
            </a:extLst>
          </p:cNvPr>
          <p:cNvSpPr txBox="1"/>
          <p:nvPr/>
        </p:nvSpPr>
        <p:spPr>
          <a:xfrm>
            <a:off x="8274595" y="5435601"/>
            <a:ext cx="2908846"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工程、设计与技术杂志</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ESCI/EI</a:t>
            </a:r>
          </a:p>
          <a:p>
            <a:pPr algn="ctr">
              <a:lnSpc>
                <a:spcPct val="150000"/>
              </a:lnSpc>
            </a:pPr>
            <a:r>
              <a:rPr lang="en-US" altLang="zh-CN" sz="1600" dirty="0">
                <a:latin typeface="微软雅黑" panose="020B0503020204020204" pitchFamily="34" charset="-122"/>
                <a:ea typeface="微软雅黑" panose="020B0503020204020204" pitchFamily="34" charset="-122"/>
              </a:rPr>
              <a:t>2022 IF=2.8</a:t>
            </a:r>
            <a:endParaRPr lang="zh-CN" altLang="en-US" sz="16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B9938ACC-2A19-FA27-BFAE-5643B41C6420}"/>
              </a:ext>
            </a:extLst>
          </p:cNvPr>
          <p:cNvSpPr txBox="1"/>
          <p:nvPr/>
        </p:nvSpPr>
        <p:spPr>
          <a:xfrm>
            <a:off x="874486" y="1118586"/>
            <a:ext cx="10025743" cy="874407"/>
          </a:xfrm>
          <a:prstGeom prst="rect">
            <a:avLst/>
          </a:prstGeom>
          <a:noFill/>
        </p:spPr>
        <p:txBody>
          <a:bodyPr wrap="square" rtlCol="0">
            <a:spAutoFit/>
          </a:bodyPr>
          <a:lstStyle/>
          <a:p>
            <a:pPr>
              <a:lnSpc>
                <a:spcPct val="150000"/>
              </a:lnSpc>
            </a:pPr>
            <a:r>
              <a:rPr lang="zh-CN" altLang="en-US" dirty="0">
                <a:solidFill>
                  <a:srgbClr val="066E75"/>
                </a:solidFill>
                <a:latin typeface="微软雅黑" panose="020B0503020204020204" pitchFamily="34" charset="-122"/>
                <a:ea typeface="微软雅黑" panose="020B0503020204020204" pitchFamily="34" charset="-122"/>
              </a:rPr>
              <a:t>房地产管理与建筑环境学科合集</a:t>
            </a:r>
            <a:r>
              <a:rPr lang="zh-CN" altLang="en-US" dirty="0">
                <a:latin typeface="微软雅黑" panose="020B0503020204020204" pitchFamily="34" charset="-122"/>
                <a:ea typeface="微软雅黑" panose="020B0503020204020204" pitchFamily="34" charset="-122"/>
              </a:rPr>
              <a:t>含</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本期刊，年下载量达</a:t>
            </a:r>
            <a:r>
              <a:rPr lang="en-US" altLang="zh-CN" dirty="0">
                <a:latin typeface="微软雅黑" panose="020B0503020204020204" pitchFamily="34" charset="-122"/>
                <a:ea typeface="微软雅黑" panose="020B0503020204020204" pitchFamily="34" charset="-122"/>
              </a:rPr>
              <a:t>110</a:t>
            </a:r>
            <a:r>
              <a:rPr lang="zh-CN" altLang="en-US" dirty="0">
                <a:latin typeface="微软雅黑" panose="020B0503020204020204" pitchFamily="34" charset="-122"/>
                <a:ea typeface="微软雅黑" panose="020B0503020204020204" pitchFamily="34" charset="-122"/>
              </a:rPr>
              <a:t>万次；主题范围覆盖：建筑和能源、施工管理、项目与资产管理、城市设计、房地产投资与估价、设施管理、城镇规划等；</a:t>
            </a:r>
          </a:p>
        </p:txBody>
      </p:sp>
    </p:spTree>
    <p:extLst>
      <p:ext uri="{BB962C8B-B14F-4D97-AF65-F5344CB8AC3E}">
        <p14:creationId xmlns:p14="http://schemas.microsoft.com/office/powerpoint/2010/main" val="3172160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52103"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906209" y="536324"/>
            <a:ext cx="10515600" cy="753460"/>
          </a:xfrm>
        </p:spPr>
        <p:txBody>
          <a:bodyPr>
            <a:normAutofit/>
          </a:bodyPr>
          <a:lstStyle/>
          <a:p>
            <a:r>
              <a:rPr lang="en-US" altLang="zh-CN" sz="3200" dirty="0"/>
              <a:t>Marketing</a:t>
            </a:r>
            <a:endParaRPr lang="zh-CN" altLang="en-US" sz="3200" dirty="0"/>
          </a:p>
        </p:txBody>
      </p:sp>
      <p:sp>
        <p:nvSpPr>
          <p:cNvPr id="3" name="内容占位符 2"/>
          <p:cNvSpPr>
            <a:spLocks noGrp="1"/>
          </p:cNvSpPr>
          <p:nvPr>
            <p:ph idx="1"/>
          </p:nvPr>
        </p:nvSpPr>
        <p:spPr>
          <a:xfrm>
            <a:off x="906209" y="1241329"/>
            <a:ext cx="10515600" cy="4863068"/>
          </a:xfrm>
        </p:spPr>
        <p:txBody>
          <a:bodyPr>
            <a:normAutofit/>
          </a:bodyPr>
          <a:lstStyle/>
          <a:p>
            <a:pPr marL="0" indent="0">
              <a:lnSpc>
                <a:spcPct val="150000"/>
              </a:lnSpc>
              <a:spcBef>
                <a:spcPts val="600"/>
              </a:spcBef>
              <a:buNone/>
            </a:pPr>
            <a:r>
              <a:rPr lang="zh-CN" altLang="en-US" sz="1800" dirty="0">
                <a:solidFill>
                  <a:srgbClr val="066E75"/>
                </a:solidFill>
                <a:latin typeface="微软雅黑" panose="020B0503020204020204" pitchFamily="34" charset="-122"/>
                <a:cs typeface="+mn-cs"/>
              </a:rPr>
              <a:t>市场营销合集</a:t>
            </a:r>
            <a:r>
              <a:rPr lang="zh-CN" altLang="en-US" sz="1800" dirty="0"/>
              <a:t>同时具备了学术质量和现实意义，其中</a:t>
            </a:r>
            <a:r>
              <a:rPr lang="en-US" altLang="zh-CN" sz="1800" dirty="0"/>
              <a:t>91%</a:t>
            </a:r>
            <a:r>
              <a:rPr lang="zh-CN" altLang="en-US" sz="1800" dirty="0"/>
              <a:t>的期刊被</a:t>
            </a:r>
            <a:r>
              <a:rPr lang="en-US" altLang="zh-CN" sz="1800" dirty="0"/>
              <a:t>Scopus</a:t>
            </a:r>
            <a:r>
              <a:rPr lang="zh-CN" altLang="en-US" sz="1800" dirty="0"/>
              <a:t>收录，</a:t>
            </a:r>
            <a:r>
              <a:rPr lang="en-US" altLang="zh-CN" sz="1800" dirty="0"/>
              <a:t>12</a:t>
            </a:r>
            <a:r>
              <a:rPr lang="zh-CN" altLang="en-US" sz="1800" dirty="0"/>
              <a:t>本期刊被</a:t>
            </a:r>
            <a:r>
              <a:rPr lang="en-US" altLang="zh-CN" sz="1800" dirty="0"/>
              <a:t>SSCI</a:t>
            </a:r>
            <a:r>
              <a:rPr lang="zh-CN" altLang="en-US" sz="1800" dirty="0"/>
              <a:t>收录，具有很强的主题针对性（</a:t>
            </a:r>
            <a:r>
              <a:rPr lang="en-US" altLang="zh-CN" sz="1800" dirty="0"/>
              <a:t>eg. </a:t>
            </a:r>
            <a:r>
              <a:rPr lang="zh-CN" altLang="en-US" sz="1800" dirty="0"/>
              <a:t>体育营销，公益营销，时尚营销）。</a:t>
            </a:r>
            <a:endParaRPr lang="zh-CN" altLang="en-US" sz="2000" dirty="0"/>
          </a:p>
        </p:txBody>
      </p:sp>
      <p:sp>
        <p:nvSpPr>
          <p:cNvPr id="25" name="文本框 18"/>
          <p:cNvSpPr txBox="1">
            <a:spLocks noChangeArrowheads="1"/>
          </p:cNvSpPr>
          <p:nvPr/>
        </p:nvSpPr>
        <p:spPr bwMode="auto">
          <a:xfrm>
            <a:off x="1251284" y="5318913"/>
            <a:ext cx="340771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欧洲营销杂志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defRPr/>
            </a:pPr>
            <a:r>
              <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rPr>
              <a:t>2022 IF 4.4</a:t>
            </a:r>
          </a:p>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a:t>
            </a:r>
            <a:r>
              <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rPr>
              <a:t>SCI Q3</a:t>
            </a:r>
            <a:r>
              <a:rPr lang="zh-CN" altLang="en-US" sz="1600" b="1" kern="0" dirty="0">
                <a:solidFill>
                  <a:prstClr val="black">
                    <a:lumMod val="75000"/>
                    <a:lumOff val="25000"/>
                  </a:prstClr>
                </a:solidFill>
                <a:latin typeface="微软雅黑" panose="020B0503020204020204" pitchFamily="34" charset="-122"/>
                <a:ea typeface="微软雅黑" panose="020B0503020204020204" pitchFamily="34" charset="-122"/>
              </a:rPr>
              <a:t>收录</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6" name="文本框 27"/>
          <p:cNvSpPr txBox="1">
            <a:spLocks noChangeArrowheads="1"/>
          </p:cNvSpPr>
          <p:nvPr/>
        </p:nvSpPr>
        <p:spPr bwMode="auto">
          <a:xfrm>
            <a:off x="4586806" y="5318913"/>
            <a:ext cx="315440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国际营销评论</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defRPr/>
            </a:pPr>
            <a:r>
              <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rPr>
              <a:t>2022 IF 5.0</a:t>
            </a:r>
          </a:p>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SSCI Q2</a:t>
            </a: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7" name="文本框 28"/>
          <p:cNvSpPr txBox="1">
            <a:spLocks noChangeArrowheads="1"/>
          </p:cNvSpPr>
          <p:nvPr/>
        </p:nvSpPr>
        <p:spPr bwMode="auto">
          <a:xfrm>
            <a:off x="7591384" y="5331901"/>
            <a:ext cx="315440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服务业营销杂志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0" fontAlgn="base" latinLnBrk="0" hangingPunct="0">
              <a:lnSpc>
                <a:spcPct val="100000"/>
              </a:lnSpc>
              <a:spcBef>
                <a:spcPct val="0"/>
              </a:spcBef>
              <a:spcAft>
                <a:spcPts val="600"/>
              </a:spcAft>
              <a:buClrTx/>
              <a:buSzTx/>
              <a:buFontTx/>
              <a:buNone/>
              <a:defRPr/>
            </a:pPr>
            <a:r>
              <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rPr>
              <a:t>2022 IF 3.9</a:t>
            </a:r>
          </a:p>
          <a:p>
            <a:pPr marL="0" marR="0" lvl="0" indent="0" algn="ctr" defTabSz="914400" rtl="0" eaLnBrk="0" fontAlgn="base" latinLnBrk="0" hangingPunct="0">
              <a:lnSpc>
                <a:spcPct val="100000"/>
              </a:lnSpc>
              <a:spcBef>
                <a:spcPct val="0"/>
              </a:spcBef>
              <a:spcAft>
                <a:spcPts val="600"/>
              </a:spcAft>
              <a:buClrTx/>
              <a:buSzTx/>
              <a:buFontTx/>
              <a:buNone/>
              <a:defRPr/>
            </a:pPr>
            <a:r>
              <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SSCI Q2</a:t>
            </a: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6" name="图片 5" descr="图片包含 动物, 哺乳动物, 水栖哺乳动物&#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440" y="2617452"/>
            <a:ext cx="1853630" cy="2559326"/>
          </a:xfrm>
          <a:prstGeom prst="rect">
            <a:avLst/>
          </a:prstGeom>
          <a:effectLst>
            <a:outerShdw blurRad="63500" sx="102000" sy="102000" algn="ctr" rotWithShape="0">
              <a:prstClr val="black">
                <a:alpha val="40000"/>
              </a:prstClr>
            </a:outerShdw>
          </a:effectLst>
        </p:spPr>
      </p:pic>
      <p:pic>
        <p:nvPicPr>
          <p:cNvPr id="10" name="图片 9" descr="图片包含 就坐&#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0393" y="2605425"/>
            <a:ext cx="1974336" cy="2559325"/>
          </a:xfrm>
          <a:prstGeom prst="rect">
            <a:avLst/>
          </a:prstGeom>
          <a:effectLst>
            <a:outerShdw blurRad="63500" sx="102000" sy="102000" algn="ctr" rotWithShape="0">
              <a:prstClr val="black">
                <a:alpha val="40000"/>
              </a:prstClr>
            </a:outerShdw>
          </a:effectLst>
        </p:spPr>
      </p:pic>
      <p:pic>
        <p:nvPicPr>
          <p:cNvPr id="12" name="图片 11" descr="图片包含 名片, 配件, 雨伞&#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525" y="2605425"/>
            <a:ext cx="1853628" cy="2559324"/>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47519"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200" y="640180"/>
            <a:ext cx="10515600" cy="753460"/>
          </a:xfrm>
        </p:spPr>
        <p:txBody>
          <a:bodyPr>
            <a:normAutofit/>
          </a:bodyPr>
          <a:lstStyle/>
          <a:p>
            <a:r>
              <a:rPr lang="en-GB" altLang="zh-CN" sz="3200" dirty="0"/>
              <a:t>Operations, Logistics &amp; Quality</a:t>
            </a:r>
            <a:endParaRPr lang="zh-CN" altLang="en-US" sz="3200" dirty="0"/>
          </a:p>
        </p:txBody>
      </p:sp>
      <p:sp>
        <p:nvSpPr>
          <p:cNvPr id="3" name="内容占位符 2"/>
          <p:cNvSpPr>
            <a:spLocks noGrp="1"/>
          </p:cNvSpPr>
          <p:nvPr>
            <p:ph idx="1"/>
          </p:nvPr>
        </p:nvSpPr>
        <p:spPr>
          <a:xfrm>
            <a:off x="889819" y="1462824"/>
            <a:ext cx="10515600" cy="4863068"/>
          </a:xfrm>
        </p:spPr>
        <p:txBody>
          <a:bodyPr>
            <a:normAutofit/>
          </a:bodyPr>
          <a:lstStyle/>
          <a:p>
            <a:pPr marL="0" indent="0">
              <a:lnSpc>
                <a:spcPct val="150000"/>
              </a:lnSpc>
              <a:spcBef>
                <a:spcPts val="600"/>
              </a:spcBef>
              <a:buNone/>
            </a:pPr>
            <a:r>
              <a:rPr lang="zh-CN" altLang="en-US" sz="1800" dirty="0">
                <a:solidFill>
                  <a:srgbClr val="066E75"/>
                </a:solidFill>
              </a:rPr>
              <a:t>运营物流与质量管理学科</a:t>
            </a:r>
            <a:r>
              <a:rPr lang="zh-CN" altLang="en-US" sz="1800" dirty="0"/>
              <a:t>合集内</a:t>
            </a:r>
            <a:r>
              <a:rPr lang="en-US" altLang="zh-CN" sz="1800" dirty="0"/>
              <a:t>15</a:t>
            </a:r>
            <a:r>
              <a:rPr lang="zh-CN" altLang="en-US" sz="1800" dirty="0"/>
              <a:t>本期刊均被</a:t>
            </a:r>
            <a:r>
              <a:rPr lang="en-GB" altLang="zh-CN" sz="1800" dirty="0"/>
              <a:t>Scopus</a:t>
            </a:r>
            <a:r>
              <a:rPr lang="zh-CN" altLang="en-US" sz="1800" dirty="0"/>
              <a:t>收录，</a:t>
            </a:r>
            <a:r>
              <a:rPr lang="en-US" altLang="zh-CN" sz="1800" dirty="0"/>
              <a:t>10</a:t>
            </a:r>
            <a:r>
              <a:rPr lang="zh-CN" altLang="en-US" sz="1800" dirty="0"/>
              <a:t>本被</a:t>
            </a:r>
            <a:r>
              <a:rPr lang="en-GB" altLang="zh-CN" sz="1800" dirty="0"/>
              <a:t>SSCI/SCIE/EI</a:t>
            </a:r>
            <a:r>
              <a:rPr lang="zh-CN" altLang="en-US" sz="1800" dirty="0"/>
              <a:t>收录，年下载量高达</a:t>
            </a:r>
            <a:r>
              <a:rPr lang="en-US" altLang="zh-CN" sz="1800" dirty="0"/>
              <a:t>320</a:t>
            </a:r>
            <a:r>
              <a:rPr lang="zh-CN" altLang="en-US" sz="1800" dirty="0"/>
              <a:t>万次；主题范围覆盖：供应链管理、质量控制、生产管理、冷链管理、绿色供应链、服务管理、技术管理等。</a:t>
            </a:r>
          </a:p>
          <a:p>
            <a:pPr marL="0" indent="0">
              <a:lnSpc>
                <a:spcPct val="150000"/>
              </a:lnSpc>
              <a:spcBef>
                <a:spcPts val="600"/>
              </a:spcBef>
              <a:buNone/>
            </a:pPr>
            <a:endParaRPr lang="zh-CN" altLang="en-US" sz="1800" dirty="0"/>
          </a:p>
        </p:txBody>
      </p:sp>
      <p:sp>
        <p:nvSpPr>
          <p:cNvPr id="7" name="文本框 18"/>
          <p:cNvSpPr txBox="1">
            <a:spLocks noChangeArrowheads="1"/>
          </p:cNvSpPr>
          <p:nvPr/>
        </p:nvSpPr>
        <p:spPr bwMode="auto">
          <a:xfrm>
            <a:off x="4843855" y="5395176"/>
            <a:ext cx="233028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供应链管理</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lang="en-US" altLang="zh-CN" sz="1500" b="1" dirty="0">
                <a:solidFill>
                  <a:srgbClr val="404040"/>
                </a:solidFill>
                <a:ea typeface="微软雅黑" panose="020B0503020204020204" pitchFamily="34" charset="-122"/>
                <a:cs typeface="Arial" panose="020B0604020202020204" pitchFamily="34" charset="0"/>
              </a:rPr>
              <a:t>2022 IF 8.8</a:t>
            </a:r>
          </a:p>
          <a:p>
            <a:pPr marL="0" marR="0" lvl="0" indent="0" algn="ctr" defTabSz="914400" rtl="0" eaLnBrk="1" fontAlgn="auto" latinLnBrk="0" hangingPunct="1">
              <a:lnSpc>
                <a:spcPct val="100000"/>
              </a:lnSpc>
              <a:spcBef>
                <a:spcPts val="0"/>
              </a:spcBef>
              <a:spcAft>
                <a:spcPts val="600"/>
              </a:spcAft>
              <a:buClrTx/>
              <a:buSzTx/>
              <a:buFontTx/>
              <a:buNone/>
              <a:defRPr/>
            </a:pPr>
            <a:r>
              <a:rPr lang="en-US" altLang="zh-CN" sz="1500" b="1" dirty="0">
                <a:solidFill>
                  <a:srgbClr val="404040"/>
                </a:solidFill>
                <a:ea typeface="微软雅黑" panose="020B0503020204020204" pitchFamily="34" charset="-122"/>
                <a:cs typeface="Arial" panose="020B0604020202020204" pitchFamily="34" charset="0"/>
              </a:rPr>
              <a:t>SSCI Q1</a:t>
            </a:r>
            <a:r>
              <a:rPr lang="zh-CN" altLang="en-US" sz="1500" b="1" dirty="0">
                <a:solidFill>
                  <a:srgbClr val="404040"/>
                </a:solidFill>
                <a:ea typeface="微软雅黑" panose="020B0503020204020204" pitchFamily="34" charset="-122"/>
                <a:cs typeface="Arial" panose="020B0604020202020204" pitchFamily="34" charset="0"/>
              </a:rPr>
              <a:t>收录</a:t>
            </a:r>
            <a:endParaRPr lang="en-US" altLang="zh-CN" sz="1500" b="1" dirty="0">
              <a:solidFill>
                <a:srgbClr val="404040"/>
              </a:solidFill>
              <a:ea typeface="微软雅黑" panose="020B0503020204020204" pitchFamily="34" charset="-122"/>
              <a:cs typeface="Arial" panose="020B0604020202020204" pitchFamily="34" charset="0"/>
            </a:endParaRPr>
          </a:p>
        </p:txBody>
      </p:sp>
      <p:sp>
        <p:nvSpPr>
          <p:cNvPr id="8" name="文本框 27"/>
          <p:cNvSpPr txBox="1">
            <a:spLocks noChangeArrowheads="1"/>
          </p:cNvSpPr>
          <p:nvPr/>
        </p:nvSpPr>
        <p:spPr bwMode="auto">
          <a:xfrm>
            <a:off x="7851909" y="5395176"/>
            <a:ext cx="266876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经营与生产管理国际期刊</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lang="en-US" altLang="zh-CN" sz="1500" b="1" dirty="0">
                <a:solidFill>
                  <a:srgbClr val="404040"/>
                </a:solidFill>
                <a:ea typeface="微软雅黑" panose="020B0503020204020204" pitchFamily="34" charset="-122"/>
                <a:cs typeface="Arial" panose="020B0604020202020204" pitchFamily="34" charset="0"/>
              </a:rPr>
              <a:t>2022 IF 9.9</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SSCI Q1</a:t>
            </a:r>
            <a:r>
              <a:rPr kumimoji="0" lang="zh-CN" altLang="en-US"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28"/>
          <p:cNvSpPr txBox="1">
            <a:spLocks noChangeArrowheads="1"/>
          </p:cNvSpPr>
          <p:nvPr/>
        </p:nvSpPr>
        <p:spPr bwMode="auto">
          <a:xfrm>
            <a:off x="1671326" y="5395176"/>
            <a:ext cx="286681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物资流通与后勤管理国际期刊</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lang="en-US" altLang="zh-CN" sz="1500" b="1" dirty="0">
                <a:solidFill>
                  <a:srgbClr val="404040"/>
                </a:solidFill>
                <a:ea typeface="微软雅黑" panose="020B0503020204020204" pitchFamily="34" charset="-122"/>
                <a:cs typeface="Arial" panose="020B0604020202020204" pitchFamily="34" charset="0"/>
              </a:rPr>
              <a:t>2022 IF 6.7</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SSCI Q2</a:t>
            </a:r>
            <a:r>
              <a:rPr kumimoji="0" lang="zh-CN" altLang="en-US"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5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descr="图片包含 文字&#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142" y="2702818"/>
            <a:ext cx="1783318" cy="2462245"/>
          </a:xfrm>
          <a:prstGeom prst="rect">
            <a:avLst/>
          </a:prstGeom>
          <a:effectLst>
            <a:outerShdw blurRad="63500" sx="102000" sy="102000" algn="ctr" rotWithShape="0">
              <a:prstClr val="black">
                <a:alpha val="40000"/>
              </a:prstClr>
            </a:outerShdw>
          </a:effectLst>
        </p:spPr>
      </p:pic>
      <p:pic>
        <p:nvPicPr>
          <p:cNvPr id="10" name="图片 9" descr="图片包含 名片, 文字&#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032" y="2702818"/>
            <a:ext cx="1899446" cy="2462245"/>
          </a:xfrm>
          <a:prstGeom prst="rect">
            <a:avLst/>
          </a:prstGeom>
          <a:effectLst>
            <a:outerShdw blurRad="63500" sx="102000" sy="102000" algn="ctr" rotWithShape="0">
              <a:prstClr val="black">
                <a:alpha val="40000"/>
              </a:prstClr>
            </a:outerShdw>
          </a:effectLst>
        </p:spPr>
      </p:pic>
      <p:pic>
        <p:nvPicPr>
          <p:cNvPr id="14" name="图片 13" descr="图片包含 名片, 文字&#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541" y="2655621"/>
            <a:ext cx="1817501" cy="250944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48194"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200" y="616173"/>
            <a:ext cx="10515600" cy="753460"/>
          </a:xfrm>
        </p:spPr>
        <p:txBody>
          <a:bodyPr>
            <a:normAutofit/>
          </a:bodyPr>
          <a:lstStyle/>
          <a:p>
            <a:r>
              <a:rPr lang="en-GB" altLang="zh-CN" sz="3200" dirty="0"/>
              <a:t>Information &amp; Knowledge Management</a:t>
            </a:r>
            <a:endParaRPr lang="zh-CN" altLang="en-US" sz="3200" dirty="0"/>
          </a:p>
        </p:txBody>
      </p:sp>
      <p:sp>
        <p:nvSpPr>
          <p:cNvPr id="3" name="内容占位符 2"/>
          <p:cNvSpPr>
            <a:spLocks noGrp="1"/>
          </p:cNvSpPr>
          <p:nvPr>
            <p:ph idx="1"/>
          </p:nvPr>
        </p:nvSpPr>
        <p:spPr>
          <a:xfrm>
            <a:off x="838200" y="1496396"/>
            <a:ext cx="10515600" cy="4863068"/>
          </a:xfrm>
        </p:spPr>
        <p:txBody>
          <a:bodyPr>
            <a:normAutofit/>
          </a:bodyPr>
          <a:lstStyle/>
          <a:p>
            <a:pPr marL="0" indent="0">
              <a:lnSpc>
                <a:spcPct val="150000"/>
              </a:lnSpc>
              <a:spcBef>
                <a:spcPts val="600"/>
              </a:spcBef>
              <a:buNone/>
            </a:pPr>
            <a:r>
              <a:rPr lang="zh-CN" altLang="en-US" sz="1800" dirty="0">
                <a:solidFill>
                  <a:srgbClr val="066E75"/>
                </a:solidFill>
                <a:latin typeface="微软雅黑" panose="020B0503020204020204" pitchFamily="34" charset="-122"/>
                <a:cs typeface="+mn-cs"/>
              </a:rPr>
              <a:t>信息与知识管理学科合集</a:t>
            </a:r>
            <a:r>
              <a:rPr lang="zh-CN" altLang="en-US" sz="1800" dirty="0">
                <a:solidFill>
                  <a:schemeClr val="tx1"/>
                </a:solidFill>
                <a:latin typeface="微软雅黑" panose="020B0503020204020204" pitchFamily="34" charset="-122"/>
                <a:cs typeface="+mn-cs"/>
              </a:rPr>
              <a:t>所有期刊均被</a:t>
            </a:r>
            <a:r>
              <a:rPr lang="en-GB" altLang="zh-CN" sz="1800" dirty="0">
                <a:solidFill>
                  <a:schemeClr val="tx1"/>
                </a:solidFill>
                <a:latin typeface="微软雅黑" panose="020B0503020204020204" pitchFamily="34" charset="-122"/>
                <a:cs typeface="+mn-cs"/>
              </a:rPr>
              <a:t>Scopus</a:t>
            </a:r>
            <a:r>
              <a:rPr lang="zh-CN" altLang="en-US" sz="1800" dirty="0">
                <a:solidFill>
                  <a:schemeClr val="tx1"/>
                </a:solidFill>
                <a:latin typeface="微软雅黑" panose="020B0503020204020204" pitchFamily="34" charset="-122"/>
                <a:cs typeface="+mn-cs"/>
              </a:rPr>
              <a:t>收录，</a:t>
            </a:r>
            <a:r>
              <a:rPr lang="en-US" altLang="zh-CN" sz="1800" dirty="0">
                <a:solidFill>
                  <a:schemeClr val="tx1"/>
                </a:solidFill>
                <a:latin typeface="微软雅黑" panose="020B0503020204020204" pitchFamily="34" charset="-122"/>
                <a:cs typeface="+mn-cs"/>
              </a:rPr>
              <a:t>9</a:t>
            </a:r>
            <a:r>
              <a:rPr lang="zh-CN" altLang="en-US" sz="1800" dirty="0">
                <a:solidFill>
                  <a:schemeClr val="tx1"/>
                </a:solidFill>
                <a:latin typeface="微软雅黑" panose="020B0503020204020204" pitchFamily="34" charset="-122"/>
                <a:cs typeface="+mn-cs"/>
              </a:rPr>
              <a:t>本被</a:t>
            </a:r>
            <a:r>
              <a:rPr lang="en-GB" altLang="zh-CN" sz="1800" dirty="0">
                <a:solidFill>
                  <a:schemeClr val="tx1"/>
                </a:solidFill>
                <a:latin typeface="微软雅黑" panose="020B0503020204020204" pitchFamily="34" charset="-122"/>
                <a:cs typeface="+mn-cs"/>
              </a:rPr>
              <a:t>SSCI</a:t>
            </a:r>
            <a:r>
              <a:rPr lang="en-US" altLang="en-GB" sz="1800" dirty="0">
                <a:solidFill>
                  <a:schemeClr val="tx1"/>
                </a:solidFill>
                <a:latin typeface="微软雅黑" panose="020B0503020204020204" pitchFamily="34" charset="-122"/>
                <a:cs typeface="+mn-cs"/>
              </a:rPr>
              <a:t>/</a:t>
            </a:r>
            <a:r>
              <a:rPr lang="en-GB" altLang="zh-CN" sz="1800" dirty="0">
                <a:solidFill>
                  <a:schemeClr val="tx1"/>
                </a:solidFill>
                <a:latin typeface="微软雅黑" panose="020B0503020204020204" pitchFamily="34" charset="-122"/>
                <a:cs typeface="+mn-cs"/>
              </a:rPr>
              <a:t>SCI</a:t>
            </a:r>
            <a:r>
              <a:rPr lang="en-US" altLang="en-GB" sz="1800" dirty="0">
                <a:solidFill>
                  <a:schemeClr val="tx1"/>
                </a:solidFill>
                <a:latin typeface="微软雅黑" panose="020B0503020204020204" pitchFamily="34" charset="-122"/>
                <a:cs typeface="+mn-cs"/>
              </a:rPr>
              <a:t>-E/EI</a:t>
            </a:r>
            <a:r>
              <a:rPr lang="zh-CN" altLang="en-US" sz="1800" dirty="0">
                <a:solidFill>
                  <a:schemeClr val="tx1"/>
                </a:solidFill>
                <a:latin typeface="微软雅黑" panose="020B0503020204020204" pitchFamily="34" charset="-122"/>
                <a:cs typeface="+mn-cs"/>
              </a:rPr>
              <a:t>收录，包括世界著名的知识管理期刊</a:t>
            </a:r>
            <a:r>
              <a:rPr lang="en-GB" altLang="zh-CN" sz="1800" dirty="0">
                <a:solidFill>
                  <a:schemeClr val="tx1"/>
                </a:solidFill>
                <a:latin typeface="微软雅黑" panose="020B0503020204020204" pitchFamily="34" charset="-122"/>
                <a:cs typeface="+mn-cs"/>
              </a:rPr>
              <a:t>Journal of Knowledge Management </a:t>
            </a:r>
            <a:r>
              <a:rPr lang="zh-CN" altLang="en-US" sz="1800" dirty="0">
                <a:solidFill>
                  <a:schemeClr val="tx1"/>
                </a:solidFill>
                <a:latin typeface="微软雅黑" panose="020B0503020204020204" pitchFamily="34" charset="-122"/>
                <a:cs typeface="+mn-cs"/>
              </a:rPr>
              <a:t>和“万维网”术语发源期刊</a:t>
            </a:r>
            <a:r>
              <a:rPr lang="en-US" altLang="zh-CN" sz="1800" dirty="0">
                <a:solidFill>
                  <a:schemeClr val="tx1"/>
                </a:solidFill>
                <a:latin typeface="微软雅黑" panose="020B0503020204020204" pitchFamily="34" charset="-122"/>
                <a:cs typeface="+mn-cs"/>
              </a:rPr>
              <a:t> </a:t>
            </a:r>
            <a:r>
              <a:rPr lang="en-GB" altLang="zh-CN" sz="1800" dirty="0">
                <a:solidFill>
                  <a:schemeClr val="tx1"/>
                </a:solidFill>
                <a:latin typeface="微软雅黑" panose="020B0503020204020204" pitchFamily="34" charset="-122"/>
                <a:cs typeface="+mn-cs"/>
              </a:rPr>
              <a:t>Internet Research</a:t>
            </a:r>
            <a:r>
              <a:rPr lang="zh-CN" altLang="en-US" sz="1800" dirty="0">
                <a:solidFill>
                  <a:schemeClr val="tx1"/>
                </a:solidFill>
                <a:latin typeface="微软雅黑" panose="020B0503020204020204" pitchFamily="34" charset="-122"/>
                <a:cs typeface="+mn-cs"/>
              </a:rPr>
              <a:t>。</a:t>
            </a:r>
          </a:p>
        </p:txBody>
      </p:sp>
      <p:sp>
        <p:nvSpPr>
          <p:cNvPr id="7" name="文本框 18"/>
          <p:cNvSpPr txBox="1">
            <a:spLocks noChangeArrowheads="1"/>
          </p:cNvSpPr>
          <p:nvPr/>
        </p:nvSpPr>
        <p:spPr bwMode="auto">
          <a:xfrm>
            <a:off x="1864192" y="5118895"/>
            <a:ext cx="2489248"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600"/>
              </a:spcAft>
              <a:buClrTx/>
              <a:buSzTx/>
              <a:buFontTx/>
              <a:buNone/>
              <a:defRPr/>
            </a:pPr>
            <a:endParaRPr kumimoji="0" lang="en-US" altLang="zh-CN" sz="16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ct val="0"/>
              </a:spcBef>
              <a:spcAft>
                <a:spcPts val="600"/>
              </a:spcAft>
              <a:buClrTx/>
              <a:buSzTx/>
              <a:buFontTx/>
              <a:buNone/>
              <a:defRPr/>
            </a:pP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因特网研究</a:t>
            </a: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a:p>
            <a:pPr algn="ctr">
              <a:spcBef>
                <a:spcPct val="0"/>
              </a:spcBef>
              <a:spcAft>
                <a:spcPts val="600"/>
              </a:spcAft>
              <a:buNone/>
              <a:defRPr/>
            </a:pPr>
            <a:r>
              <a:rPr lang="en-US" altLang="zh-CN" sz="1600" b="1" dirty="0">
                <a:solidFill>
                  <a:schemeClr val="accent2"/>
                </a:solidFill>
                <a:latin typeface="微软雅黑" panose="020B0503020204020204" pitchFamily="34" charset="-122"/>
                <a:ea typeface="微软雅黑" panose="020B0503020204020204" pitchFamily="34" charset="-122"/>
              </a:rPr>
              <a:t>SCIE Q1</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ct val="0"/>
              </a:spcBef>
              <a:spcAft>
                <a:spcPts val="600"/>
              </a:spcAft>
              <a:buClrTx/>
              <a:buSzTx/>
              <a:buFontTx/>
              <a:buNone/>
              <a:defRPr/>
            </a:pPr>
            <a:r>
              <a:rPr lang="en-US" altLang="zh-CN" sz="1600" dirty="0">
                <a:solidFill>
                  <a:srgbClr val="404040"/>
                </a:solidFill>
                <a:latin typeface="微软雅黑" panose="020B0503020204020204" pitchFamily="34" charset="-122"/>
                <a:ea typeface="微软雅黑" panose="020B0503020204020204" pitchFamily="34" charset="-122"/>
              </a:rPr>
              <a:t>2022 IF=5.9</a:t>
            </a:r>
          </a:p>
        </p:txBody>
      </p:sp>
      <p:sp>
        <p:nvSpPr>
          <p:cNvPr id="8" name="文本框 27"/>
          <p:cNvSpPr txBox="1">
            <a:spLocks noChangeArrowheads="1"/>
          </p:cNvSpPr>
          <p:nvPr/>
        </p:nvSpPr>
        <p:spPr bwMode="auto">
          <a:xfrm>
            <a:off x="4751842" y="5442060"/>
            <a:ext cx="287280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en-US" altLang="zh-CN" sz="160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kumimoji="0" lang="zh-CN" altLang="en-US" sz="160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工业管理与数据系统</a:t>
            </a:r>
            <a:r>
              <a:rPr kumimoji="0" lang="en-US" altLang="zh-CN" sz="160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a:p>
            <a:pPr algn="ctr">
              <a:spcBef>
                <a:spcPct val="0"/>
              </a:spcBef>
              <a:spcAft>
                <a:spcPts val="600"/>
              </a:spcAft>
              <a:buNone/>
              <a:defRPr/>
            </a:pPr>
            <a:r>
              <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SCIE Q2</a:t>
            </a:r>
            <a:r>
              <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endParaRPr>
          </a:p>
          <a:p>
            <a:pPr algn="ctr">
              <a:spcBef>
                <a:spcPct val="0"/>
              </a:spcBef>
              <a:spcAft>
                <a:spcPts val="600"/>
              </a:spcAft>
              <a:buNone/>
              <a:defRPr/>
            </a:pPr>
            <a:r>
              <a:rPr lang="en-US" altLang="zh-CN" sz="1600" dirty="0">
                <a:solidFill>
                  <a:srgbClr val="404040"/>
                </a:solidFill>
                <a:latin typeface="微软雅黑" panose="020B0503020204020204" pitchFamily="34" charset="-122"/>
                <a:ea typeface="微软雅黑" panose="020B0503020204020204" pitchFamily="34" charset="-122"/>
              </a:rPr>
              <a:t>2022 IF 5.5</a:t>
            </a:r>
            <a:endParaRPr kumimoji="0" lang="en-US" altLang="zh-CN" sz="160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endParaRPr>
          </a:p>
        </p:txBody>
      </p:sp>
      <p:sp>
        <p:nvSpPr>
          <p:cNvPr id="9" name="文本框 28"/>
          <p:cNvSpPr txBox="1">
            <a:spLocks noChangeArrowheads="1"/>
          </p:cNvSpPr>
          <p:nvPr/>
        </p:nvSpPr>
        <p:spPr bwMode="auto">
          <a:xfrm>
            <a:off x="7905829" y="5423013"/>
            <a:ext cx="24892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lvl="0" algn="ctr">
              <a:spcBef>
                <a:spcPct val="0"/>
              </a:spcBef>
              <a:spcAft>
                <a:spcPts val="600"/>
              </a:spcAft>
              <a:buNone/>
              <a:defRPr/>
            </a:pP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lang="zh-CN" altLang="en-US" sz="1600" dirty="0">
                <a:solidFill>
                  <a:srgbClr val="404040"/>
                </a:solidFill>
                <a:latin typeface="微软雅黑" panose="020B0503020204020204" pitchFamily="34" charset="-122"/>
                <a:ea typeface="微软雅黑" panose="020B0503020204020204" pitchFamily="34" charset="-122"/>
              </a:rPr>
              <a:t>知识管理杂志</a:t>
            </a: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a:p>
            <a:pPr lvl="0" algn="ctr">
              <a:spcBef>
                <a:spcPct val="0"/>
              </a:spcBef>
              <a:spcAft>
                <a:spcPts val="600"/>
              </a:spcAft>
              <a:buNone/>
              <a:defRPr/>
            </a:pPr>
            <a:r>
              <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SSCI Q1</a:t>
            </a:r>
            <a:r>
              <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收录</a:t>
            </a:r>
            <a:endPar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endParaRPr>
          </a:p>
          <a:p>
            <a:pPr algn="ctr">
              <a:spcBef>
                <a:spcPct val="0"/>
              </a:spcBef>
              <a:spcAft>
                <a:spcPts val="600"/>
              </a:spcAft>
              <a:buNone/>
              <a:defRPr/>
            </a:pPr>
            <a:r>
              <a:rPr lang="en-US" altLang="zh-CN" sz="1600" dirty="0">
                <a:solidFill>
                  <a:srgbClr val="404040"/>
                </a:solidFill>
                <a:latin typeface="微软雅黑" panose="020B0503020204020204" pitchFamily="34" charset="-122"/>
                <a:ea typeface="微软雅黑" panose="020B0503020204020204" pitchFamily="34" charset="-122"/>
              </a:rPr>
              <a:t>2022 IF 7.0</a:t>
            </a:r>
          </a:p>
        </p:txBody>
      </p:sp>
      <p:pic>
        <p:nvPicPr>
          <p:cNvPr id="5" name="图片 4" descr="图片包含 电子产品&#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680" y="2736964"/>
            <a:ext cx="1835676" cy="2534538"/>
          </a:xfrm>
          <a:prstGeom prst="rect">
            <a:avLst/>
          </a:prstGeom>
          <a:effectLst>
            <a:outerShdw blurRad="63500" sx="102000" sy="102000" algn="ctr" rotWithShape="0">
              <a:prstClr val="black">
                <a:alpha val="40000"/>
              </a:prstClr>
            </a:outerShdw>
          </a:effectLst>
        </p:spPr>
      </p:pic>
      <p:pic>
        <p:nvPicPr>
          <p:cNvPr id="10" name="图片 9" descr="图片包含 定居者&#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408" y="2736964"/>
            <a:ext cx="1835676" cy="2534538"/>
          </a:xfrm>
          <a:prstGeom prst="rect">
            <a:avLst/>
          </a:prstGeom>
          <a:effectLst>
            <a:outerShdw blurRad="63500" sx="102000" sy="102000" algn="ctr" rotWithShape="0">
              <a:prstClr val="black">
                <a:alpha val="40000"/>
              </a:prstClr>
            </a:outerShdw>
          </a:effectLst>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0135" y="2736964"/>
            <a:ext cx="1939614" cy="253453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5206" y="0"/>
            <a:ext cx="3953899" cy="395389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200" y="626383"/>
            <a:ext cx="10515600" cy="753460"/>
          </a:xfrm>
        </p:spPr>
        <p:txBody>
          <a:bodyPr>
            <a:normAutofit/>
          </a:bodyPr>
          <a:lstStyle/>
          <a:p>
            <a:r>
              <a:rPr lang="en-GB" altLang="zh-CN" sz="3200" dirty="0"/>
              <a:t>Library Studies</a:t>
            </a:r>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1800" dirty="0">
                <a:solidFill>
                  <a:srgbClr val="066E75"/>
                </a:solidFill>
              </a:rPr>
              <a:t>图书馆学期刊合集</a:t>
            </a:r>
            <a:r>
              <a:rPr lang="zh-CN" altLang="en-US" sz="1800" dirty="0"/>
              <a:t>包含</a:t>
            </a:r>
            <a:r>
              <a:rPr lang="en-US" altLang="zh-CN" sz="1800" dirty="0"/>
              <a:t>16</a:t>
            </a:r>
            <a:r>
              <a:rPr lang="zh-CN" altLang="en-US" sz="1800" dirty="0"/>
              <a:t>种高质量期刊。高度细分化，涉及许多细分的主题性期刊。合集中有</a:t>
            </a:r>
            <a:r>
              <a:rPr lang="en-US" altLang="zh-CN" sz="1800" dirty="0"/>
              <a:t>8</a:t>
            </a:r>
            <a:r>
              <a:rPr lang="zh-CN" altLang="en-US" sz="1800" dirty="0"/>
              <a:t>本期刊被</a:t>
            </a:r>
            <a:r>
              <a:rPr lang="en-US" altLang="zh-CN" sz="1800" dirty="0"/>
              <a:t>SSCI/SCI-E/EI</a:t>
            </a:r>
            <a:r>
              <a:rPr lang="zh-CN" altLang="en-US" sz="1800" dirty="0"/>
              <a:t>收录。</a:t>
            </a:r>
          </a:p>
        </p:txBody>
      </p:sp>
      <p:sp>
        <p:nvSpPr>
          <p:cNvPr id="13" name="文本框 18"/>
          <p:cNvSpPr txBox="1">
            <a:spLocks noChangeArrowheads="1"/>
          </p:cNvSpPr>
          <p:nvPr/>
        </p:nvSpPr>
        <p:spPr bwMode="auto">
          <a:xfrm>
            <a:off x="1820505" y="5393384"/>
            <a:ext cx="273208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在线信息评论</a:t>
            </a: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6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SCIE/SSCI</a:t>
            </a:r>
            <a:r>
              <a:rPr lang="en-US" altLang="zh-CN" sz="1600" b="1" dirty="0">
                <a:solidFill>
                  <a:srgbClr val="C5580F"/>
                </a:solidFill>
                <a:ea typeface="微软雅黑" panose="020B0503020204020204" pitchFamily="34" charset="-122"/>
                <a:cs typeface="Arial" panose="020B0604020202020204" pitchFamily="34" charset="0"/>
              </a:rPr>
              <a:t> Q2</a:t>
            </a:r>
            <a:r>
              <a:rPr lang="zh-CN" altLang="en-US" sz="1600" b="1" dirty="0">
                <a:solidFill>
                  <a:srgbClr val="C5580F"/>
                </a:solidFill>
                <a:ea typeface="微软雅黑" panose="020B0503020204020204" pitchFamily="34" charset="-122"/>
                <a:cs typeface="Arial" panose="020B0604020202020204" pitchFamily="34" charset="0"/>
              </a:rPr>
              <a:t>收录</a:t>
            </a:r>
            <a:endParaRPr lang="en-US" altLang="zh-CN" sz="1600" b="1" dirty="0">
              <a:solidFill>
                <a:srgbClr val="C5580F"/>
              </a:solidFill>
              <a:ea typeface="微软雅黑" panose="020B0503020204020204" pitchFamily="34" charset="-122"/>
              <a:cs typeface="Arial" panose="020B0604020202020204" pitchFamily="34" charset="0"/>
            </a:endParaRPr>
          </a:p>
          <a:p>
            <a:pPr algn="ctr">
              <a:spcAft>
                <a:spcPts val="600"/>
              </a:spcAft>
              <a:defRPr/>
            </a:pPr>
            <a:r>
              <a:rPr lang="en-US" altLang="zh-CN" sz="1600" dirty="0">
                <a:solidFill>
                  <a:srgbClr val="404040"/>
                </a:solidFill>
                <a:ea typeface="微软雅黑" panose="020B0503020204020204" pitchFamily="34" charset="-122"/>
                <a:cs typeface="Arial" panose="020B0604020202020204" pitchFamily="34" charset="0"/>
              </a:rPr>
              <a:t>2022 IF=3.1</a:t>
            </a:r>
          </a:p>
        </p:txBody>
      </p:sp>
      <p:sp>
        <p:nvSpPr>
          <p:cNvPr id="14" name="文本框 27"/>
          <p:cNvSpPr txBox="1">
            <a:spLocks noChangeArrowheads="1"/>
          </p:cNvSpPr>
          <p:nvPr/>
        </p:nvSpPr>
        <p:spPr bwMode="auto">
          <a:xfrm>
            <a:off x="4680743" y="5393384"/>
            <a:ext cx="283051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60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60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电子图书馆</a:t>
            </a:r>
            <a:r>
              <a:rPr kumimoji="0" lang="en-US" altLang="zh-CN" sz="160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sz="16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SSCI Q3</a:t>
            </a:r>
            <a:r>
              <a:rPr kumimoji="0" lang="zh-CN" altLang="en-US" sz="16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16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endParaRPr>
          </a:p>
          <a:p>
            <a:pPr algn="ctr">
              <a:spcAft>
                <a:spcPts val="600"/>
              </a:spcAft>
              <a:defRPr/>
            </a:pPr>
            <a:r>
              <a:rPr lang="en-US" altLang="zh-CN" sz="1600" dirty="0">
                <a:solidFill>
                  <a:srgbClr val="404040"/>
                </a:solidFill>
                <a:ea typeface="微软雅黑" panose="020B0503020204020204" pitchFamily="34" charset="-122"/>
                <a:cs typeface="Arial" panose="020B0604020202020204" pitchFamily="34" charset="0"/>
              </a:rPr>
              <a:t>2022 IF=1.9</a:t>
            </a:r>
          </a:p>
        </p:txBody>
      </p:sp>
      <p:sp>
        <p:nvSpPr>
          <p:cNvPr id="15" name="文本框 28"/>
          <p:cNvSpPr txBox="1">
            <a:spLocks noChangeArrowheads="1"/>
          </p:cNvSpPr>
          <p:nvPr/>
        </p:nvSpPr>
        <p:spPr bwMode="auto">
          <a:xfrm>
            <a:off x="7674332" y="5393384"/>
            <a:ext cx="266223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spcAft>
                <a:spcPts val="600"/>
              </a:spcAft>
              <a:defRPr/>
            </a:pPr>
            <a:r>
              <a:rPr lang="en-US" altLang="zh-CN" sz="1600" dirty="0">
                <a:solidFill>
                  <a:srgbClr val="404040"/>
                </a:solidFill>
                <a:ea typeface="微软雅黑" panose="020B0503020204020204" pitchFamily="34" charset="-122"/>
                <a:cs typeface="Arial" panose="020B0604020202020204" pitchFamily="34" charset="0"/>
              </a:rPr>
              <a:t>《</a:t>
            </a:r>
            <a:r>
              <a:rPr lang="zh-CN" altLang="en-US" sz="1600" dirty="0">
                <a:solidFill>
                  <a:srgbClr val="404040"/>
                </a:solidFill>
                <a:ea typeface="微软雅黑" panose="020B0503020204020204" pitchFamily="34" charset="-122"/>
                <a:cs typeface="Arial" panose="020B0604020202020204" pitchFamily="34" charset="0"/>
              </a:rPr>
              <a:t>文献资料工作杂志</a:t>
            </a:r>
            <a:r>
              <a:rPr lang="en-US" altLang="zh-CN" sz="1600" dirty="0">
                <a:solidFill>
                  <a:srgbClr val="404040"/>
                </a:solidFill>
                <a:ea typeface="微软雅黑" panose="020B0503020204020204" pitchFamily="34" charset="-122"/>
                <a:cs typeface="Arial" panose="020B0604020202020204" pitchFamily="34" charset="0"/>
              </a:rPr>
              <a:t>》</a:t>
            </a:r>
          </a:p>
          <a:p>
            <a:pPr algn="ctr">
              <a:spcAft>
                <a:spcPts val="600"/>
              </a:spcAft>
              <a:defRPr/>
            </a:pPr>
            <a:r>
              <a:rPr lang="en-US" altLang="zh-CN" sz="1600" b="1" dirty="0">
                <a:solidFill>
                  <a:srgbClr val="C5580F"/>
                </a:solidFill>
                <a:ea typeface="微软雅黑" panose="020B0503020204020204" pitchFamily="34" charset="-122"/>
                <a:cs typeface="Arial" panose="020B0604020202020204" pitchFamily="34" charset="0"/>
              </a:rPr>
              <a:t>SSCI Q3</a:t>
            </a:r>
            <a:r>
              <a:rPr lang="zh-CN" altLang="en-US" sz="1600" b="1" dirty="0">
                <a:solidFill>
                  <a:srgbClr val="C5580F"/>
                </a:solidFill>
                <a:ea typeface="微软雅黑" panose="020B0503020204020204" pitchFamily="34" charset="-122"/>
                <a:cs typeface="Arial" panose="020B0604020202020204" pitchFamily="34" charset="0"/>
              </a:rPr>
              <a:t>收录</a:t>
            </a:r>
            <a:endParaRPr lang="en-US" altLang="zh-CN" sz="1600" b="1" dirty="0">
              <a:solidFill>
                <a:srgbClr val="C5580F"/>
              </a:solidFill>
              <a:ea typeface="微软雅黑" panose="020B0503020204020204" pitchFamily="34" charset="-122"/>
              <a:cs typeface="Arial" panose="020B0604020202020204" pitchFamily="34" charset="0"/>
            </a:endParaRPr>
          </a:p>
          <a:p>
            <a:pPr lvl="0" algn="ctr">
              <a:spcAft>
                <a:spcPts val="600"/>
              </a:spcAft>
              <a:defRPr/>
            </a:pPr>
            <a:r>
              <a:rPr lang="en-US" altLang="zh-CN" sz="1600" dirty="0">
                <a:solidFill>
                  <a:srgbClr val="404040"/>
                </a:solidFill>
                <a:ea typeface="微软雅黑" panose="020B0503020204020204" pitchFamily="34" charset="-122"/>
                <a:cs typeface="Arial" panose="020B0604020202020204" pitchFamily="34" charset="0"/>
              </a:rPr>
              <a:t>2022 IF=2.1</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240" y="2636273"/>
            <a:ext cx="1908619" cy="2635250"/>
          </a:xfrm>
          <a:prstGeom prst="rect">
            <a:avLst/>
          </a:prstGeom>
          <a:effectLst>
            <a:outerShdw blurRad="63500" sx="102000" sy="102000" algn="ctr" rotWithShape="0">
              <a:prstClr val="black">
                <a:alpha val="40000"/>
              </a:prst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691" y="2636275"/>
            <a:ext cx="1908618" cy="2635249"/>
          </a:xfrm>
          <a:prstGeom prst="rect">
            <a:avLst/>
          </a:prstGeom>
          <a:effectLst>
            <a:outerShdw blurRad="63500" sx="102000" sy="102000" algn="ctr" rotWithShape="0">
              <a:prstClr val="black">
                <a:alpha val="40000"/>
              </a:prstClr>
            </a:outerShdw>
          </a:effectLst>
        </p:spPr>
      </p:pic>
      <p:pic>
        <p:nvPicPr>
          <p:cNvPr id="12" name="图片 11" descr="图片包含 建筑物&#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142" y="2636274"/>
            <a:ext cx="1908618" cy="2635249"/>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内容占位符 5"/>
          <p:cNvGraphicFramePr/>
          <p:nvPr/>
        </p:nvGraphicFramePr>
        <p:xfrm>
          <a:off x="1052017" y="1997333"/>
          <a:ext cx="10515600" cy="4627129"/>
        </p:xfrm>
        <a:graphic>
          <a:graphicData uri="http://schemas.openxmlformats.org/drawingml/2006/chart">
            <c:chart xmlns:c="http://schemas.openxmlformats.org/drawingml/2006/chart" xmlns:r="http://schemas.openxmlformats.org/officeDocument/2006/relationships" r:id="rId3"/>
          </a:graphicData>
        </a:graphic>
      </p:graphicFrame>
      <p:sp>
        <p:nvSpPr>
          <p:cNvPr id="4" name="标题 3"/>
          <p:cNvSpPr>
            <a:spLocks noGrp="1"/>
          </p:cNvSpPr>
          <p:nvPr>
            <p:ph type="title"/>
          </p:nvPr>
        </p:nvSpPr>
        <p:spPr/>
        <p:txBody>
          <a:bodyPr>
            <a:normAutofit/>
          </a:bodyPr>
          <a:lstStyle/>
          <a:p>
            <a:r>
              <a:rPr lang="en-US" altLang="zh-CN" b="1" dirty="0"/>
              <a:t>LIS</a:t>
            </a:r>
            <a:r>
              <a:rPr lang="zh-CN" altLang="en-US" b="1" dirty="0"/>
              <a:t>期刊出版社分布</a:t>
            </a:r>
          </a:p>
        </p:txBody>
      </p:sp>
      <p:sp>
        <p:nvSpPr>
          <p:cNvPr id="7" name="内容占位符 6"/>
          <p:cNvSpPr>
            <a:spLocks noGrp="1"/>
          </p:cNvSpPr>
          <p:nvPr>
            <p:ph idx="1"/>
          </p:nvPr>
        </p:nvSpPr>
        <p:spPr>
          <a:xfrm>
            <a:off x="735842" y="1163647"/>
            <a:ext cx="10515600" cy="833686"/>
          </a:xfrm>
        </p:spPr>
        <p:txBody>
          <a:bodyPr>
            <a:normAutofit/>
          </a:bodyPr>
          <a:lstStyle/>
          <a:p>
            <a:pPr>
              <a:lnSpc>
                <a:spcPct val="100000"/>
              </a:lnSpc>
            </a:pPr>
            <a:r>
              <a:rPr lang="en-US" altLang="zh-CN" sz="2000" dirty="0"/>
              <a:t>Web of Science </a:t>
            </a:r>
            <a:r>
              <a:rPr lang="zh-CN" altLang="en-US" sz="2000" dirty="0"/>
              <a:t>收录的</a:t>
            </a:r>
            <a:r>
              <a:rPr lang="en-GB" altLang="zh-CN" sz="2000" dirty="0"/>
              <a:t>INFORMATION SCIENCE &amp; LIBRARY SCIENCE</a:t>
            </a:r>
            <a:r>
              <a:rPr lang="zh-CN" altLang="en-US" sz="2000" dirty="0"/>
              <a:t>学科期刊共计</a:t>
            </a:r>
            <a:r>
              <a:rPr lang="en-US" altLang="zh-CN" sz="2000" dirty="0"/>
              <a:t>163</a:t>
            </a:r>
            <a:r>
              <a:rPr lang="zh-CN" altLang="en-US" sz="2000" dirty="0"/>
              <a:t>本，其中</a:t>
            </a:r>
            <a:r>
              <a:rPr lang="en-US" altLang="zh-CN" sz="2000" dirty="0"/>
              <a:t>Emerald</a:t>
            </a:r>
            <a:r>
              <a:rPr lang="zh-CN" altLang="en-US" sz="2000" dirty="0"/>
              <a:t>有</a:t>
            </a:r>
            <a:r>
              <a:rPr lang="en-US" altLang="zh-CN" sz="2000" dirty="0"/>
              <a:t>22</a:t>
            </a:r>
            <a:r>
              <a:rPr lang="zh-CN" altLang="en-US" sz="2000" dirty="0"/>
              <a:t>本，是该领域期刊数量最多的出版社之一</a:t>
            </a:r>
            <a:r>
              <a:rPr lang="zh-CN" altLang="en-US" sz="2000" dirty="0">
                <a:solidFill>
                  <a:srgbClr val="C5580F"/>
                </a:solidFill>
              </a:rPr>
              <a:t>（</a:t>
            </a:r>
            <a:r>
              <a:rPr lang="en-US" altLang="zh-CN" sz="2000" dirty="0">
                <a:solidFill>
                  <a:srgbClr val="C5580F"/>
                </a:solidFill>
              </a:rPr>
              <a:t>SSCI</a:t>
            </a:r>
            <a:r>
              <a:rPr lang="zh-CN" altLang="en-US" sz="2000" dirty="0">
                <a:solidFill>
                  <a:srgbClr val="C5580F"/>
                </a:solidFill>
              </a:rPr>
              <a:t>收录</a:t>
            </a:r>
            <a:r>
              <a:rPr lang="en-US" altLang="zh-CN" sz="2000" dirty="0">
                <a:solidFill>
                  <a:srgbClr val="C5580F"/>
                </a:solidFill>
              </a:rPr>
              <a:t>10</a:t>
            </a:r>
            <a:r>
              <a:rPr lang="zh-CN" altLang="en-US" sz="2000" dirty="0">
                <a:solidFill>
                  <a:srgbClr val="C5580F"/>
                </a:solidFill>
              </a:rPr>
              <a:t>本）</a:t>
            </a:r>
            <a:r>
              <a:rPr lang="zh-CN" altLang="en-US" sz="2000" dirty="0">
                <a:solidFill>
                  <a:schemeClr val="tx1"/>
                </a:solidFill>
              </a:rPr>
              <a:t>。</a:t>
            </a:r>
          </a:p>
        </p:txBody>
      </p:sp>
      <p:graphicFrame>
        <p:nvGraphicFramePr>
          <p:cNvPr id="2" name="图表 1">
            <a:extLst>
              <a:ext uri="{FF2B5EF4-FFF2-40B4-BE49-F238E27FC236}">
                <a16:creationId xmlns:a16="http://schemas.microsoft.com/office/drawing/2014/main" id="{C32D3E00-45B5-D177-69AF-38C69FA9E571}"/>
              </a:ext>
            </a:extLst>
          </p:cNvPr>
          <p:cNvGraphicFramePr>
            <a:graphicFrameLocks/>
          </p:cNvGraphicFramePr>
          <p:nvPr/>
        </p:nvGraphicFramePr>
        <p:xfrm>
          <a:off x="5212931" y="2165766"/>
          <a:ext cx="6514478" cy="41283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图表 2">
            <a:extLst>
              <a:ext uri="{FF2B5EF4-FFF2-40B4-BE49-F238E27FC236}">
                <a16:creationId xmlns:a16="http://schemas.microsoft.com/office/drawing/2014/main" id="{01206113-1D67-0A20-A70B-F584A85E4E08}"/>
              </a:ext>
            </a:extLst>
          </p:cNvPr>
          <p:cNvGraphicFramePr>
            <a:graphicFrameLocks/>
          </p:cNvGraphicFramePr>
          <p:nvPr/>
        </p:nvGraphicFramePr>
        <p:xfrm>
          <a:off x="464591" y="2165766"/>
          <a:ext cx="5813946" cy="37540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6789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1535" y="365126"/>
            <a:ext cx="10192265" cy="753460"/>
          </a:xfrm>
        </p:spPr>
        <p:txBody>
          <a:bodyPr>
            <a:normAutofit fontScale="90000"/>
          </a:bodyPr>
          <a:lstStyle/>
          <a:p>
            <a:r>
              <a:rPr lang="en-GB" altLang="zh-CN" dirty="0"/>
              <a:t>Emerald </a:t>
            </a:r>
            <a:r>
              <a:rPr lang="zh-CN" altLang="en-US" dirty="0"/>
              <a:t>工程学电子期刊库</a:t>
            </a:r>
            <a:br>
              <a:rPr lang="zh-CN" altLang="en-US" dirty="0"/>
            </a:br>
            <a:r>
              <a:rPr lang="en-US" altLang="zh-CN" sz="2400" dirty="0">
                <a:solidFill>
                  <a:schemeClr val="bg1">
                    <a:lumMod val="50000"/>
                  </a:schemeClr>
                </a:solidFill>
              </a:rPr>
              <a:t>A high-quality specialist portfolio closely connected to the industry</a:t>
            </a:r>
            <a:endParaRPr lang="zh-CN" altLang="en-US" dirty="0">
              <a:solidFill>
                <a:schemeClr val="bg1">
                  <a:lumMod val="50000"/>
                </a:schemeClr>
              </a:solidFill>
            </a:endParaRPr>
          </a:p>
        </p:txBody>
      </p:sp>
      <p:sp>
        <p:nvSpPr>
          <p:cNvPr id="3" name="内容占位符 2"/>
          <p:cNvSpPr>
            <a:spLocks noGrp="1"/>
          </p:cNvSpPr>
          <p:nvPr>
            <p:ph idx="1"/>
          </p:nvPr>
        </p:nvSpPr>
        <p:spPr>
          <a:xfrm>
            <a:off x="1161535" y="1313896"/>
            <a:ext cx="10192265" cy="4863068"/>
          </a:xfrm>
        </p:spPr>
        <p:txBody>
          <a:bodyPr>
            <a:normAutofit lnSpcReduction="10000"/>
          </a:bodyPr>
          <a:lstStyle/>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GB"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kern="0" dirty="0">
                <a:latin typeface="Verdana" panose="020B0604030504040204"/>
                <a:cs typeface="+mn-cs"/>
              </a:rPr>
              <a:t>26</a:t>
            </a:r>
            <a:r>
              <a:rPr lang="zh-CN" altLang="en-GB" kern="0" dirty="0">
                <a:latin typeface="Verdana" panose="020B0604030504040204"/>
                <a:cs typeface="+mn-cs"/>
              </a:rPr>
              <a:t>种工程学期刊</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b="1" kern="0" dirty="0">
                <a:solidFill>
                  <a:schemeClr val="accent2"/>
                </a:solidFill>
                <a:latin typeface="Verdana" panose="020B0604030504040204"/>
                <a:cs typeface="+mn-cs"/>
              </a:rPr>
              <a:t>22</a:t>
            </a:r>
            <a:r>
              <a:rPr lang="zh-CN" altLang="en-GB" b="1" kern="0" dirty="0">
                <a:solidFill>
                  <a:schemeClr val="accent2"/>
                </a:solidFill>
                <a:latin typeface="Verdana" panose="020B0604030504040204"/>
                <a:cs typeface="+mn-cs"/>
              </a:rPr>
              <a:t>种</a:t>
            </a:r>
            <a:r>
              <a:rPr lang="zh-CN" altLang="en-GB" kern="0" dirty="0">
                <a:latin typeface="Verdana" panose="020B0604030504040204"/>
                <a:cs typeface="+mn-cs"/>
              </a:rPr>
              <a:t>被</a:t>
            </a:r>
            <a:r>
              <a:rPr lang="en-GB" altLang="zh-CN" kern="0" dirty="0">
                <a:latin typeface="Verdana" panose="020B0604030504040204"/>
                <a:cs typeface="+mn-cs"/>
              </a:rPr>
              <a:t>SCI</a:t>
            </a:r>
            <a:r>
              <a:rPr lang="en-US" altLang="en-GB" kern="0" dirty="0">
                <a:latin typeface="Verdana" panose="020B0604030504040204"/>
                <a:cs typeface="+mn-cs"/>
              </a:rPr>
              <a:t>-E</a:t>
            </a:r>
            <a:r>
              <a:rPr lang="en-US" altLang="zh-CN" kern="0" dirty="0">
                <a:latin typeface="Verdana" panose="020B0604030504040204"/>
                <a:cs typeface="+mn-cs"/>
              </a:rPr>
              <a:t>/</a:t>
            </a:r>
            <a:r>
              <a:rPr lang="en-GB" altLang="zh-CN" kern="0" dirty="0">
                <a:latin typeface="Verdana" panose="020B0604030504040204"/>
                <a:cs typeface="+mn-cs"/>
              </a:rPr>
              <a:t>EI</a:t>
            </a:r>
            <a:r>
              <a:rPr lang="zh-CN" altLang="en-GB" kern="0" dirty="0">
                <a:latin typeface="Verdana" panose="020B0604030504040204"/>
                <a:cs typeface="+mn-cs"/>
              </a:rPr>
              <a:t>收录</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kern="0" dirty="0">
                <a:latin typeface="Verdana" panose="020B0604030504040204"/>
                <a:cs typeface="+mn-cs"/>
              </a:rPr>
              <a:t>广泛的中国读者和作者群</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US" kern="0" dirty="0">
                <a:latin typeface="Verdana" panose="020B0604030504040204"/>
              </a:rPr>
              <a:t>学科包括：</a:t>
            </a:r>
            <a:endParaRPr lang="en-US" altLang="zh-CN" kern="0" dirty="0">
              <a:latin typeface="Verdana" panose="020B0604030504040204"/>
            </a:endParaRPr>
          </a:p>
          <a:p>
            <a:pPr marL="0" lvl="0" indent="0" fontAlgn="base">
              <a:lnSpc>
                <a:spcPct val="100000"/>
              </a:lnSpc>
              <a:spcBef>
                <a:spcPct val="20000"/>
              </a:spcBef>
              <a:spcAft>
                <a:spcPct val="0"/>
              </a:spcAft>
              <a:buClr>
                <a:schemeClr val="tx1">
                  <a:lumMod val="75000"/>
                  <a:lumOff val="25000"/>
                </a:schemeClr>
              </a:buClr>
              <a:buNone/>
              <a:defRPr/>
            </a:pPr>
            <a:r>
              <a:rPr lang="zh-CN" altLang="en-GB" kern="0" dirty="0">
                <a:latin typeface="Verdana" panose="020B0604030504040204"/>
                <a:cs typeface="+mn-cs"/>
              </a:rPr>
              <a:t>                材料科学与工程</a:t>
            </a: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计算机</a:t>
            </a:r>
            <a:r>
              <a:rPr lang="zh-CN" altLang="en-US" kern="0" dirty="0">
                <a:latin typeface="Verdana" panose="020B0604030504040204"/>
                <a:cs typeface="+mn-cs"/>
              </a:rPr>
              <a:t>科学与技术</a:t>
            </a:r>
            <a:endParaRPr lang="zh-CN" altLang="en-GB"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a:t>
            </a:r>
            <a:r>
              <a:rPr lang="zh-CN" altLang="en-US" kern="0" dirty="0">
                <a:latin typeface="Verdana" panose="020B0604030504040204"/>
                <a:cs typeface="+mn-cs"/>
              </a:rPr>
              <a:t>控制科学与工程</a:t>
            </a:r>
            <a:r>
              <a:rPr lang="zh-CN" altLang="en-GB" kern="0" dirty="0">
                <a:latin typeface="Verdana" panose="020B0604030504040204"/>
                <a:cs typeface="+mn-cs"/>
              </a:rPr>
              <a:t>              </a:t>
            </a: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电子</a:t>
            </a:r>
            <a:r>
              <a:rPr lang="zh-CN" altLang="en-US" kern="0" dirty="0">
                <a:latin typeface="Verdana" panose="020B0604030504040204"/>
                <a:cs typeface="+mn-cs"/>
              </a:rPr>
              <a:t>科学</a:t>
            </a:r>
            <a:r>
              <a:rPr lang="zh-CN" altLang="en-GB" kern="0" dirty="0">
                <a:latin typeface="Verdana" panose="020B0604030504040204"/>
                <a:cs typeface="+mn-cs"/>
              </a:rPr>
              <a:t>与</a:t>
            </a:r>
            <a:r>
              <a:rPr lang="zh-CN" altLang="en-US" kern="0" dirty="0">
                <a:latin typeface="Verdana" panose="020B0604030504040204"/>
                <a:cs typeface="+mn-cs"/>
              </a:rPr>
              <a:t>技术</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US" kern="0" dirty="0">
                <a:latin typeface="Verdana" panose="020B0604030504040204"/>
                <a:cs typeface="+mn-cs"/>
              </a:rPr>
              <a:t>                机械工程</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en-US" altLang="zh-CN" kern="0" dirty="0">
                <a:latin typeface="Verdana" panose="020B0604030504040204"/>
                <a:cs typeface="+mn-cs"/>
              </a:rPr>
              <a:t>                </a:t>
            </a:r>
            <a:r>
              <a:rPr lang="zh-CN" altLang="en-US" kern="0" dirty="0">
                <a:latin typeface="Verdana" panose="020B0604030504040204"/>
                <a:cs typeface="+mn-cs"/>
              </a:rPr>
              <a:t>信息与通信工程</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US" kern="0" dirty="0">
                <a:latin typeface="Verdana" panose="020B0604030504040204"/>
                <a:cs typeface="+mn-cs"/>
              </a:rPr>
              <a:t>                航空宇航科学与技术</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endParaRPr lang="zh-CN" altLang="en-GB" kern="0" dirty="0">
              <a:latin typeface="Verdana" panose="020B0604030504040204"/>
              <a:cs typeface="+mn-cs"/>
            </a:endParaRPr>
          </a:p>
          <a:p>
            <a:endParaRPr lang="zh-CN" altLang="en-US" dirty="0"/>
          </a:p>
        </p:txBody>
      </p:sp>
      <p:grpSp>
        <p:nvGrpSpPr>
          <p:cNvPr id="8" name="Group 7"/>
          <p:cNvGrpSpPr/>
          <p:nvPr/>
        </p:nvGrpSpPr>
        <p:grpSpPr>
          <a:xfrm>
            <a:off x="6601089" y="1879982"/>
            <a:ext cx="3603862" cy="4200637"/>
            <a:chOff x="6996505" y="1645204"/>
            <a:chExt cx="3603862" cy="4200637"/>
          </a:xfrm>
        </p:grpSpPr>
        <p:pic>
          <p:nvPicPr>
            <p:cNvPr id="5" name="图片 4" descr="图片包含 电子产品, 电路&#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05" y="1645204"/>
              <a:ext cx="1617134" cy="2096285"/>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847" y="2171330"/>
              <a:ext cx="1617134" cy="2096285"/>
            </a:xfrm>
            <a:prstGeom prst="rect">
              <a:avLst/>
            </a:prstGeom>
            <a:effectLst>
              <a:outerShdw blurRad="63500" sx="102000" sy="102000" algn="ctr" rotWithShape="0">
                <a:prstClr val="black">
                  <a:alpha val="40000"/>
                </a:prst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834" y="2707801"/>
              <a:ext cx="1612489" cy="2090264"/>
            </a:xfrm>
            <a:prstGeom prst="rect">
              <a:avLst/>
            </a:prstGeom>
            <a:effectLst>
              <a:outerShdw blurRad="63500" sx="102000" sy="102000" algn="ctr" rotWithShape="0">
                <a:prstClr val="black">
                  <a:alpha val="40000"/>
                </a:prstClr>
              </a:outerShdw>
            </a:effectLst>
          </p:spPr>
        </p:pic>
        <p:pic>
          <p:nvPicPr>
            <p:cNvPr id="17" name="图片 16" descr="图片包含 名片, 文字&#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121" y="3219106"/>
              <a:ext cx="1513904" cy="2090263"/>
            </a:xfrm>
            <a:prstGeom prst="rect">
              <a:avLst/>
            </a:prstGeom>
            <a:effectLst>
              <a:outerShdw blurRad="63500" sx="102000" sy="102000" algn="ctr" rotWithShape="0">
                <a:prstClr val="black">
                  <a:alpha val="40000"/>
                </a:prstClr>
              </a:outerShdw>
            </a:effectLst>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6463" y="3755577"/>
              <a:ext cx="1513904" cy="2090264"/>
            </a:xfrm>
            <a:prstGeom prst="rect">
              <a:avLst/>
            </a:prstGeom>
            <a:effectLst>
              <a:outerShdw blurRad="63500" sx="102000" sy="102000" algn="ctr" rotWithShape="0">
                <a:prstClr val="black">
                  <a:alpha val="40000"/>
                </a:prstClr>
              </a:outerShdw>
            </a:effectLst>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Slide Background">
            <a:extLst>
              <a:ext uri="{FF2B5EF4-FFF2-40B4-BE49-F238E27FC236}">
                <a16:creationId xmlns:a16="http://schemas.microsoft.com/office/drawing/2014/main" id="{E4935D0D-E20E-4055-B7E8-DB9A74346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useBgFill="1">
        <p:nvSpPr>
          <p:cNvPr id="1043" name="Rectangle 1038">
            <a:extLst>
              <a:ext uri="{FF2B5EF4-FFF2-40B4-BE49-F238E27FC236}">
                <a16:creationId xmlns:a16="http://schemas.microsoft.com/office/drawing/2014/main" id="{16D98247-274C-4F2C-9D84-97766CA07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ln>
            <a:noFill/>
          </a:ln>
          <a:effectLst>
            <a:outerShdw blurRad="596900" dist="165100" dir="8820000" sx="94000" sy="94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标题 1"/>
          <p:cNvSpPr>
            <a:spLocks noGrp="1"/>
          </p:cNvSpPr>
          <p:nvPr>
            <p:ph type="title"/>
          </p:nvPr>
        </p:nvSpPr>
        <p:spPr>
          <a:xfrm>
            <a:off x="6068264" y="78436"/>
            <a:ext cx="5582035" cy="1880991"/>
          </a:xfrm>
        </p:spPr>
        <p:txBody>
          <a:bodyPr anchor="ctr">
            <a:normAutofit/>
          </a:bodyPr>
          <a:lstStyle/>
          <a:p>
            <a:r>
              <a:rPr lang="en-GB" altLang="zh-CN" sz="2400" b="1" dirty="0"/>
              <a:t>Emerald </a:t>
            </a:r>
            <a:r>
              <a:rPr lang="zh-CN" altLang="en-US" sz="2400" b="1" dirty="0"/>
              <a:t>工程学电子期刊库</a:t>
            </a:r>
            <a:br>
              <a:rPr lang="zh-CN" altLang="en-US" sz="2400" b="1" dirty="0"/>
            </a:br>
            <a:r>
              <a:rPr lang="en-US" altLang="zh-CN" sz="2400" b="1" dirty="0"/>
              <a:t>A high-quality specialist portfolio closely connected to the industry</a:t>
            </a:r>
            <a:endParaRPr lang="zh-CN" altLang="en-US" sz="2400" b="1" dirty="0"/>
          </a:p>
        </p:txBody>
      </p:sp>
      <p:pic>
        <p:nvPicPr>
          <p:cNvPr id="1028" name="Picture 4" descr="Cover of Grey Systems: Theory and Application">
            <a:extLst>
              <a:ext uri="{FF2B5EF4-FFF2-40B4-BE49-F238E27FC236}">
                <a16:creationId xmlns:a16="http://schemas.microsoft.com/office/drawing/2014/main" id="{C71D9F1A-D299-12B7-1AB1-D0A3AB47C6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791" y="824347"/>
            <a:ext cx="1804677" cy="24851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over of Anti-Corrosion Methods and Materials">
            <a:extLst>
              <a:ext uri="{FF2B5EF4-FFF2-40B4-BE49-F238E27FC236}">
                <a16:creationId xmlns:a16="http://schemas.microsoft.com/office/drawing/2014/main" id="{2D663450-28C0-1F67-44F0-BB2FEE6244F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03891" y="824347"/>
            <a:ext cx="1915621" cy="24851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over of Soldering &amp; Surface Mount Technology">
            <a:extLst>
              <a:ext uri="{FF2B5EF4-FFF2-40B4-BE49-F238E27FC236}">
                <a16:creationId xmlns:a16="http://schemas.microsoft.com/office/drawing/2014/main" id="{4ABE65D0-42A8-080E-96FE-A1B93DC28A9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3320" y="3551420"/>
            <a:ext cx="1915621" cy="24851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over of Robotic Intelligence and Automation">
            <a:extLst>
              <a:ext uri="{FF2B5EF4-FFF2-40B4-BE49-F238E27FC236}">
                <a16:creationId xmlns:a16="http://schemas.microsoft.com/office/drawing/2014/main" id="{09C338DF-5BA0-BC61-6190-9582B7A7D8D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7359" y="3551420"/>
            <a:ext cx="1929342" cy="24648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6068263" y="1668868"/>
            <a:ext cx="5956302" cy="4791380"/>
          </a:xfrm>
        </p:spPr>
        <p:txBody>
          <a:bodyPr anchor="ctr">
            <a:normAutofit/>
          </a:bodyPr>
          <a:lstStyle/>
          <a:p>
            <a:pPr lvl="0" fontAlgn="base">
              <a:lnSpc>
                <a:spcPct val="120000"/>
              </a:lnSpc>
              <a:spcBef>
                <a:spcPct val="20000"/>
              </a:spcBef>
              <a:spcAft>
                <a:spcPct val="0"/>
              </a:spcAft>
              <a:buClr>
                <a:schemeClr val="tx1">
                  <a:lumMod val="75000"/>
                  <a:lumOff val="25000"/>
                </a:schemeClr>
              </a:buClr>
              <a:defRPr/>
            </a:pPr>
            <a:r>
              <a:rPr lang="en-GB" altLang="zh-CN" sz="2000" b="1" kern="0" dirty="0">
                <a:solidFill>
                  <a:schemeClr val="accent2">
                    <a:lumMod val="75000"/>
                  </a:schemeClr>
                </a:solidFill>
                <a:latin typeface="微软雅黑" panose="020B0503020204020204" pitchFamily="34" charset="-122"/>
                <a:cs typeface="+mn-cs"/>
              </a:rPr>
              <a:t>26</a:t>
            </a:r>
            <a:r>
              <a:rPr lang="zh-CN" altLang="en-GB" sz="2000" b="1" kern="0" dirty="0">
                <a:solidFill>
                  <a:schemeClr val="accent2">
                    <a:lumMod val="75000"/>
                  </a:schemeClr>
                </a:solidFill>
                <a:latin typeface="微软雅黑" panose="020B0503020204020204" pitchFamily="34" charset="-122"/>
                <a:cs typeface="+mn-cs"/>
              </a:rPr>
              <a:t>种</a:t>
            </a:r>
            <a:r>
              <a:rPr lang="zh-CN" altLang="en-GB" sz="2000" kern="0" dirty="0">
                <a:latin typeface="微软雅黑" panose="020B0503020204020204" pitchFamily="34" charset="-122"/>
                <a:cs typeface="+mn-cs"/>
              </a:rPr>
              <a:t>工程学期刊</a:t>
            </a:r>
            <a:endParaRPr lang="en-US" altLang="zh-CN" sz="2000" kern="0" dirty="0">
              <a:latin typeface="微软雅黑" panose="020B0503020204020204" pitchFamily="34" charset="-122"/>
              <a:cs typeface="+mn-cs"/>
            </a:endParaRPr>
          </a:p>
          <a:p>
            <a:pPr lvl="0" fontAlgn="base">
              <a:lnSpc>
                <a:spcPct val="12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sz="2000" b="1" kern="0" dirty="0">
                <a:solidFill>
                  <a:schemeClr val="accent2">
                    <a:lumMod val="75000"/>
                  </a:schemeClr>
                </a:solidFill>
                <a:latin typeface="微软雅黑" panose="020B0503020204020204" pitchFamily="34" charset="-122"/>
                <a:cs typeface="+mn-cs"/>
              </a:rPr>
              <a:t>22</a:t>
            </a:r>
            <a:r>
              <a:rPr lang="zh-CN" altLang="en-GB" sz="2000" b="1" kern="0" dirty="0">
                <a:solidFill>
                  <a:schemeClr val="accent2">
                    <a:lumMod val="75000"/>
                  </a:schemeClr>
                </a:solidFill>
                <a:latin typeface="微软雅黑" panose="020B0503020204020204" pitchFamily="34" charset="-122"/>
                <a:cs typeface="+mn-cs"/>
              </a:rPr>
              <a:t>种</a:t>
            </a:r>
            <a:r>
              <a:rPr lang="zh-CN" altLang="en-GB" sz="2000" kern="0" dirty="0">
                <a:latin typeface="微软雅黑" panose="020B0503020204020204" pitchFamily="34" charset="-122"/>
                <a:cs typeface="+mn-cs"/>
              </a:rPr>
              <a:t>被</a:t>
            </a:r>
            <a:r>
              <a:rPr lang="en-GB" altLang="zh-CN" sz="2000" kern="0" dirty="0">
                <a:latin typeface="微软雅黑" panose="020B0503020204020204" pitchFamily="34" charset="-122"/>
                <a:cs typeface="+mn-cs"/>
              </a:rPr>
              <a:t>SCI</a:t>
            </a:r>
            <a:r>
              <a:rPr lang="en-US" altLang="en-GB" sz="2000" kern="0" dirty="0">
                <a:latin typeface="微软雅黑" panose="020B0503020204020204" pitchFamily="34" charset="-122"/>
                <a:cs typeface="+mn-cs"/>
              </a:rPr>
              <a:t>-E</a:t>
            </a:r>
            <a:r>
              <a:rPr lang="en-US" altLang="zh-CN" sz="2000" kern="0" dirty="0">
                <a:latin typeface="微软雅黑" panose="020B0503020204020204" pitchFamily="34" charset="-122"/>
                <a:cs typeface="+mn-cs"/>
              </a:rPr>
              <a:t>/</a:t>
            </a:r>
            <a:r>
              <a:rPr lang="en-GB" altLang="zh-CN" sz="2000" kern="0" dirty="0">
                <a:latin typeface="微软雅黑" panose="020B0503020204020204" pitchFamily="34" charset="-122"/>
                <a:cs typeface="+mn-cs"/>
              </a:rPr>
              <a:t>EI</a:t>
            </a:r>
            <a:r>
              <a:rPr lang="zh-CN" altLang="en-GB" sz="2000" kern="0" dirty="0">
                <a:latin typeface="微软雅黑" panose="020B0503020204020204" pitchFamily="34" charset="-122"/>
                <a:cs typeface="+mn-cs"/>
              </a:rPr>
              <a:t>收录</a:t>
            </a:r>
            <a:endParaRPr lang="en-US" altLang="zh-CN" sz="2000" kern="0" dirty="0">
              <a:latin typeface="微软雅黑" panose="020B0503020204020204" pitchFamily="34" charset="-122"/>
              <a:cs typeface="+mn-cs"/>
            </a:endParaRPr>
          </a:p>
          <a:p>
            <a:pPr lvl="0" fontAlgn="base">
              <a:lnSpc>
                <a:spcPct val="12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sz="2000" kern="0" dirty="0">
                <a:latin typeface="微软雅黑" panose="020B0503020204020204" pitchFamily="34" charset="-122"/>
                <a:cs typeface="+mn-cs"/>
              </a:rPr>
              <a:t>广泛的中国读者和作者群</a:t>
            </a:r>
            <a:endParaRPr lang="en-US" altLang="zh-CN" sz="2000" kern="0" dirty="0">
              <a:latin typeface="微软雅黑" panose="020B0503020204020204" pitchFamily="34" charset="-122"/>
              <a:cs typeface="+mn-cs"/>
            </a:endParaRPr>
          </a:p>
          <a:p>
            <a:pPr lvl="0" fontAlgn="base">
              <a:lnSpc>
                <a:spcPct val="120000"/>
              </a:lnSpc>
              <a:spcBef>
                <a:spcPct val="20000"/>
              </a:spcBef>
              <a:spcAft>
                <a:spcPct val="0"/>
              </a:spcAft>
              <a:buClr>
                <a:schemeClr val="tx1">
                  <a:lumMod val="75000"/>
                  <a:lumOff val="25000"/>
                </a:schemeClr>
              </a:buClr>
              <a:buFont typeface="Wingdings" panose="05000000000000000000" pitchFamily="2" charset="2"/>
              <a:buChar char=""/>
              <a:defRPr/>
            </a:pPr>
            <a:r>
              <a:rPr lang="zh-CN" altLang="en-US" sz="2000" kern="0" dirty="0">
                <a:latin typeface="微软雅黑" panose="020B0503020204020204" pitchFamily="34" charset="-122"/>
              </a:rPr>
              <a:t>学科包括：</a:t>
            </a:r>
            <a:endParaRPr lang="en-US" altLang="zh-CN" sz="2000" kern="0" dirty="0">
              <a:latin typeface="微软雅黑" panose="020B0503020204020204" pitchFamily="34" charset="-122"/>
            </a:endParaRPr>
          </a:p>
          <a:p>
            <a:pPr marL="0" lvl="0" indent="0" fontAlgn="base">
              <a:lnSpc>
                <a:spcPct val="120000"/>
              </a:lnSpc>
              <a:spcBef>
                <a:spcPct val="20000"/>
              </a:spcBef>
              <a:spcAft>
                <a:spcPct val="0"/>
              </a:spcAft>
              <a:buClr>
                <a:schemeClr val="tx1">
                  <a:lumMod val="75000"/>
                  <a:lumOff val="25000"/>
                </a:schemeClr>
              </a:buClr>
              <a:buNone/>
              <a:defRPr/>
            </a:pPr>
            <a:r>
              <a:rPr lang="zh-CN" altLang="en-GB" sz="2000" kern="0" dirty="0">
                <a:latin typeface="微软雅黑" panose="020B0503020204020204" pitchFamily="34" charset="-122"/>
                <a:cs typeface="+mn-cs"/>
              </a:rPr>
              <a:t>                材料科学与工程</a:t>
            </a:r>
          </a:p>
          <a:p>
            <a:pPr marL="271780" lvl="0" indent="-271780" fontAlgn="base">
              <a:lnSpc>
                <a:spcPct val="120000"/>
              </a:lnSpc>
              <a:spcBef>
                <a:spcPct val="20000"/>
              </a:spcBef>
              <a:spcAft>
                <a:spcPct val="0"/>
              </a:spcAft>
              <a:buNone/>
              <a:defRPr/>
            </a:pPr>
            <a:r>
              <a:rPr lang="zh-CN" altLang="en-GB" sz="2000" kern="0" dirty="0">
                <a:latin typeface="微软雅黑" panose="020B0503020204020204" pitchFamily="34" charset="-122"/>
                <a:cs typeface="+mn-cs"/>
              </a:rPr>
              <a:t>                计算机</a:t>
            </a:r>
            <a:r>
              <a:rPr lang="zh-CN" altLang="en-US" sz="2000" kern="0" dirty="0">
                <a:latin typeface="微软雅黑" panose="020B0503020204020204" pitchFamily="34" charset="-122"/>
                <a:cs typeface="+mn-cs"/>
              </a:rPr>
              <a:t>科学与技术</a:t>
            </a:r>
            <a:endParaRPr lang="zh-CN" altLang="en-GB" sz="2000" kern="0" dirty="0">
              <a:latin typeface="微软雅黑" panose="020B0503020204020204" pitchFamily="34" charset="-122"/>
              <a:cs typeface="+mn-cs"/>
            </a:endParaRPr>
          </a:p>
          <a:p>
            <a:pPr marL="271780" lvl="0" indent="-271780" fontAlgn="base">
              <a:lnSpc>
                <a:spcPct val="120000"/>
              </a:lnSpc>
              <a:spcBef>
                <a:spcPct val="20000"/>
              </a:spcBef>
              <a:spcAft>
                <a:spcPct val="0"/>
              </a:spcAft>
              <a:buNone/>
              <a:defRPr/>
            </a:pPr>
            <a:r>
              <a:rPr lang="zh-CN" altLang="en-GB" sz="2000" kern="0" dirty="0">
                <a:latin typeface="微软雅黑" panose="020B0503020204020204" pitchFamily="34" charset="-122"/>
                <a:cs typeface="+mn-cs"/>
              </a:rPr>
              <a:t>                </a:t>
            </a:r>
            <a:r>
              <a:rPr lang="zh-CN" altLang="en-US" sz="2000" kern="0" dirty="0">
                <a:latin typeface="微软雅黑" panose="020B0503020204020204" pitchFamily="34" charset="-122"/>
                <a:cs typeface="+mn-cs"/>
              </a:rPr>
              <a:t>控制科学与工程</a:t>
            </a:r>
            <a:r>
              <a:rPr lang="zh-CN" altLang="en-GB" sz="2000" kern="0" dirty="0">
                <a:latin typeface="微软雅黑" panose="020B0503020204020204" pitchFamily="34" charset="-122"/>
                <a:cs typeface="+mn-cs"/>
              </a:rPr>
              <a:t>              </a:t>
            </a:r>
          </a:p>
          <a:p>
            <a:pPr marL="271780" lvl="0" indent="-271780" fontAlgn="base">
              <a:lnSpc>
                <a:spcPct val="120000"/>
              </a:lnSpc>
              <a:spcBef>
                <a:spcPct val="20000"/>
              </a:spcBef>
              <a:spcAft>
                <a:spcPct val="0"/>
              </a:spcAft>
              <a:buNone/>
              <a:defRPr/>
            </a:pPr>
            <a:r>
              <a:rPr lang="zh-CN" altLang="en-GB" sz="2000" kern="0" dirty="0">
                <a:latin typeface="微软雅黑" panose="020B0503020204020204" pitchFamily="34" charset="-122"/>
                <a:cs typeface="+mn-cs"/>
              </a:rPr>
              <a:t>                电子</a:t>
            </a:r>
            <a:r>
              <a:rPr lang="zh-CN" altLang="en-US" sz="2000" kern="0" dirty="0">
                <a:latin typeface="微软雅黑" panose="020B0503020204020204" pitchFamily="34" charset="-122"/>
                <a:cs typeface="+mn-cs"/>
              </a:rPr>
              <a:t>科学</a:t>
            </a:r>
            <a:r>
              <a:rPr lang="zh-CN" altLang="en-GB" sz="2000" kern="0" dirty="0">
                <a:latin typeface="微软雅黑" panose="020B0503020204020204" pitchFamily="34" charset="-122"/>
                <a:cs typeface="+mn-cs"/>
              </a:rPr>
              <a:t>与</a:t>
            </a:r>
            <a:r>
              <a:rPr lang="zh-CN" altLang="en-US" sz="2000" kern="0" dirty="0">
                <a:latin typeface="微软雅黑" panose="020B0503020204020204" pitchFamily="34" charset="-122"/>
                <a:cs typeface="+mn-cs"/>
              </a:rPr>
              <a:t>技术</a:t>
            </a:r>
            <a:endParaRPr lang="en-US" altLang="zh-CN" sz="2000" kern="0" dirty="0">
              <a:latin typeface="微软雅黑" panose="020B0503020204020204" pitchFamily="34" charset="-122"/>
              <a:cs typeface="+mn-cs"/>
            </a:endParaRPr>
          </a:p>
          <a:p>
            <a:pPr marL="271780" lvl="0" indent="-271780" fontAlgn="base">
              <a:lnSpc>
                <a:spcPct val="120000"/>
              </a:lnSpc>
              <a:spcBef>
                <a:spcPct val="20000"/>
              </a:spcBef>
              <a:spcAft>
                <a:spcPct val="0"/>
              </a:spcAft>
              <a:buNone/>
              <a:defRPr/>
            </a:pPr>
            <a:r>
              <a:rPr lang="zh-CN" altLang="en-US" sz="2000" kern="0" dirty="0">
                <a:latin typeface="微软雅黑" panose="020B0503020204020204" pitchFamily="34" charset="-122"/>
                <a:cs typeface="+mn-cs"/>
              </a:rPr>
              <a:t>                机械工程</a:t>
            </a:r>
            <a:endParaRPr lang="en-US" altLang="zh-CN" sz="2000" kern="0" dirty="0">
              <a:latin typeface="微软雅黑" panose="020B0503020204020204" pitchFamily="34" charset="-122"/>
              <a:cs typeface="+mn-cs"/>
            </a:endParaRPr>
          </a:p>
          <a:p>
            <a:pPr marL="271780" lvl="0" indent="-271780" fontAlgn="base">
              <a:lnSpc>
                <a:spcPct val="120000"/>
              </a:lnSpc>
              <a:spcBef>
                <a:spcPct val="20000"/>
              </a:spcBef>
              <a:spcAft>
                <a:spcPct val="0"/>
              </a:spcAft>
              <a:buNone/>
              <a:defRPr/>
            </a:pPr>
            <a:r>
              <a:rPr lang="en-US" altLang="zh-CN" sz="2000" kern="0" dirty="0">
                <a:latin typeface="微软雅黑" panose="020B0503020204020204" pitchFamily="34" charset="-122"/>
                <a:cs typeface="+mn-cs"/>
              </a:rPr>
              <a:t>                </a:t>
            </a:r>
            <a:r>
              <a:rPr lang="zh-CN" altLang="en-US" sz="2000" kern="0" dirty="0">
                <a:latin typeface="微软雅黑" panose="020B0503020204020204" pitchFamily="34" charset="-122"/>
                <a:cs typeface="+mn-cs"/>
              </a:rPr>
              <a:t>信息与通信工程</a:t>
            </a:r>
            <a:endParaRPr lang="en-US" altLang="zh-CN" sz="2000" kern="0" dirty="0">
              <a:latin typeface="微软雅黑" panose="020B0503020204020204" pitchFamily="34" charset="-122"/>
              <a:cs typeface="+mn-cs"/>
            </a:endParaRPr>
          </a:p>
          <a:p>
            <a:pPr marL="271780" lvl="0" indent="-271780" fontAlgn="base">
              <a:lnSpc>
                <a:spcPct val="120000"/>
              </a:lnSpc>
              <a:spcBef>
                <a:spcPct val="20000"/>
              </a:spcBef>
              <a:spcAft>
                <a:spcPct val="0"/>
              </a:spcAft>
              <a:buNone/>
              <a:defRPr/>
            </a:pPr>
            <a:r>
              <a:rPr lang="zh-CN" altLang="en-US" sz="2000" kern="0" dirty="0">
                <a:latin typeface="微软雅黑" panose="020B0503020204020204" pitchFamily="34" charset="-122"/>
                <a:cs typeface="+mn-cs"/>
              </a:rPr>
              <a:t>                航空宇航科学与技术</a:t>
            </a:r>
            <a:endParaRPr lang="zh-CN" altLang="en-GB" sz="2000" kern="0" dirty="0">
              <a:latin typeface="Verdana" panose="020B0604030504040204"/>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Overview</a:t>
            </a:r>
            <a:endParaRPr lang="zh-CN" altLang="en-US" dirty="0"/>
          </a:p>
        </p:txBody>
      </p:sp>
      <p:sp>
        <p:nvSpPr>
          <p:cNvPr id="3" name="内容占位符 2"/>
          <p:cNvSpPr>
            <a:spLocks noGrp="1"/>
          </p:cNvSpPr>
          <p:nvPr>
            <p:ph idx="1"/>
          </p:nvPr>
        </p:nvSpPr>
        <p:spPr>
          <a:xfrm>
            <a:off x="838200" y="1468314"/>
            <a:ext cx="10515600" cy="4708649"/>
          </a:xfrm>
        </p:spPr>
        <p:txBody>
          <a:bodyPr>
            <a:normAutofit/>
          </a:bodyPr>
          <a:lstStyle/>
          <a:p>
            <a:pPr>
              <a:spcAft>
                <a:spcPts val="600"/>
              </a:spcAft>
            </a:pPr>
            <a:r>
              <a:rPr lang="en-GB" altLang="zh-CN" sz="2200" dirty="0"/>
              <a:t>1967</a:t>
            </a:r>
            <a:r>
              <a:rPr lang="zh-CN" altLang="en-US" dirty="0"/>
              <a:t>年，英国</a:t>
            </a:r>
            <a:r>
              <a:rPr lang="en-GB" altLang="zh-CN" sz="2200" dirty="0"/>
              <a:t>University of Bradford</a:t>
            </a:r>
            <a:r>
              <a:rPr lang="zh-CN" altLang="en-US" sz="2200" dirty="0"/>
              <a:t>的</a:t>
            </a:r>
            <a:r>
              <a:rPr lang="en-GB" altLang="zh-CN" sz="2200" dirty="0"/>
              <a:t>50</a:t>
            </a:r>
            <a:r>
              <a:rPr lang="zh-CN" altLang="en-US" sz="2200" dirty="0"/>
              <a:t>名学者创立</a:t>
            </a:r>
          </a:p>
          <a:p>
            <a:pPr>
              <a:spcAft>
                <a:spcPts val="600"/>
              </a:spcAft>
            </a:pPr>
            <a:r>
              <a:rPr lang="zh-CN" altLang="en-US" sz="2200" dirty="0"/>
              <a:t>学科主要涉及</a:t>
            </a:r>
            <a:r>
              <a:rPr lang="zh-CN" altLang="en-US" b="1" dirty="0">
                <a:solidFill>
                  <a:srgbClr val="066E75"/>
                </a:solidFill>
              </a:rPr>
              <a:t>管理学、图情学、工程学</a:t>
            </a:r>
            <a:r>
              <a:rPr lang="zh-CN" altLang="en-US" dirty="0"/>
              <a:t>等</a:t>
            </a:r>
            <a:endParaRPr lang="zh-CN" altLang="en-US" sz="2200" dirty="0"/>
          </a:p>
        </p:txBody>
      </p:sp>
      <p:grpSp>
        <p:nvGrpSpPr>
          <p:cNvPr id="17" name="组合 16"/>
          <p:cNvGrpSpPr/>
          <p:nvPr/>
        </p:nvGrpSpPr>
        <p:grpSpPr>
          <a:xfrm>
            <a:off x="1" y="2975652"/>
            <a:ext cx="12192000" cy="2688503"/>
            <a:chOff x="765196" y="2900216"/>
            <a:chExt cx="10911223" cy="2406074"/>
          </a:xfrm>
        </p:grpSpPr>
        <p:pic>
          <p:nvPicPr>
            <p:cNvPr id="12" name="图片 11" descr="图片包含 人员, 男士, 餐桌&#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96" y="2900217"/>
              <a:ext cx="3701651" cy="2406073"/>
            </a:xfrm>
            <a:prstGeom prst="rect">
              <a:avLst/>
            </a:prstGeom>
          </p:spPr>
        </p:pic>
        <p:pic>
          <p:nvPicPr>
            <p:cNvPr id="14" name="图片 13" descr="图片包含 图书馆, 书架, 书籍, 就坐&#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8199" y="2900216"/>
              <a:ext cx="3609110" cy="2406073"/>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309" y="2900216"/>
              <a:ext cx="3609110" cy="2406073"/>
            </a:xfrm>
            <a:prstGeom prst="rect">
              <a:avLst/>
            </a:prstGeom>
          </p:spPr>
        </p:pic>
      </p:grpSp>
      <p:pic>
        <p:nvPicPr>
          <p:cNvPr id="2052" name="Picture 4"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349" y="904627"/>
            <a:ext cx="4056755" cy="2025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3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344216" y="3971457"/>
            <a:ext cx="3841104" cy="1451429"/>
          </a:xfrm>
        </p:spPr>
        <p:txBody>
          <a:bodyPr vert="horz" lIns="91440" tIns="45720" rIns="91440" bIns="45720" rtlCol="0" anchor="ctr">
            <a:normAutofit/>
          </a:bodyPr>
          <a:lstStyle/>
          <a:p>
            <a:pPr>
              <a:lnSpc>
                <a:spcPct val="100000"/>
              </a:lnSpc>
              <a:spcBef>
                <a:spcPts val="1200"/>
              </a:spcBef>
              <a:spcAft>
                <a:spcPts val="1200"/>
              </a:spcAft>
            </a:pPr>
            <a:r>
              <a:rPr lang="en-US" altLang="zh-CN" sz="4000" b="1" kern="1200" dirty="0">
                <a:latin typeface="微软雅黑" panose="020B0503020204020204" pitchFamily="34" charset="-122"/>
                <a:cs typeface="+mj-cs"/>
              </a:rPr>
              <a:t>Emerald</a:t>
            </a:r>
            <a:r>
              <a:rPr lang="zh-CN" altLang="en-US" sz="4000" b="1" kern="1200" dirty="0">
                <a:latin typeface="微软雅黑" panose="020B0503020204020204" pitchFamily="34" charset="-122"/>
                <a:cs typeface="+mj-cs"/>
              </a:rPr>
              <a:t>工程学期刊推荐</a:t>
            </a:r>
            <a:endParaRPr lang="en-US" altLang="zh-CN" sz="4000" b="1" kern="1200" dirty="0">
              <a:solidFill>
                <a:schemeClr val="tx1">
                  <a:lumMod val="50000"/>
                  <a:lumOff val="50000"/>
                </a:schemeClr>
              </a:solidFill>
              <a:latin typeface="微软雅黑" panose="020B0503020204020204" pitchFamily="34" charset="-122"/>
              <a:cs typeface="+mj-cs"/>
            </a:endParaRPr>
          </a:p>
        </p:txBody>
      </p:sp>
      <p:pic>
        <p:nvPicPr>
          <p:cNvPr id="1026" name="Picture 2">
            <a:extLst>
              <a:ext uri="{FF2B5EF4-FFF2-40B4-BE49-F238E27FC236}">
                <a16:creationId xmlns:a16="http://schemas.microsoft.com/office/drawing/2014/main" id="{19939D68-5055-C707-4E03-13E9966001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6680"/>
                    </a14:imgEffect>
                    <a14:imgEffect>
                      <a14:saturation sat="97000"/>
                    </a14:imgEffect>
                    <a14:imgEffect>
                      <a14:brightnessContrast bright="8000"/>
                    </a14:imgEffect>
                  </a14:imgLayer>
                </a14:imgProps>
              </a:ext>
              <a:ext uri="{28A0092B-C50C-407E-A947-70E740481C1C}">
                <a14:useLocalDpi xmlns:a14="http://schemas.microsoft.com/office/drawing/2010/main" val="0"/>
              </a:ext>
            </a:extLst>
          </a:blip>
          <a:srcRect l="8087" r="8087"/>
          <a:stretch/>
        </p:blipFill>
        <p:spPr bwMode="auto">
          <a:xfrm>
            <a:off x="163491" y="178616"/>
            <a:ext cx="1829054"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descr="图片包含 文本&#10;&#10;描述已自动生成">
            <a:extLst>
              <a:ext uri="{FF2B5EF4-FFF2-40B4-BE49-F238E27FC236}">
                <a16:creationId xmlns:a16="http://schemas.microsoft.com/office/drawing/2014/main" id="{93FEABA7-02A9-5486-3FFA-CA7A58747CAA}"/>
              </a:ext>
            </a:extLst>
          </p:cNvPr>
          <p:cNvPicPr>
            <a:picLocks noChangeAspect="1"/>
          </p:cNvPicPr>
          <p:nvPr/>
        </p:nvPicPr>
        <p:blipFill rotWithShape="1">
          <a:blip r:embed="rId5">
            <a:extLst>
              <a:ext uri="{28A0092B-C50C-407E-A947-70E740481C1C}">
                <a14:useLocalDpi xmlns:a14="http://schemas.microsoft.com/office/drawing/2010/main" val="0"/>
              </a:ext>
            </a:extLst>
          </a:blip>
          <a:srcRect l="19415" r="1214" b="-2"/>
          <a:stretch/>
        </p:blipFill>
        <p:spPr>
          <a:xfrm>
            <a:off x="2186447" y="178616"/>
            <a:ext cx="1806346" cy="2952482"/>
          </a:xfrm>
          <a:prstGeom prst="rect">
            <a:avLst/>
          </a:prstGeom>
        </p:spPr>
      </p:pic>
      <p:pic>
        <p:nvPicPr>
          <p:cNvPr id="18" name="图片 17" descr="形状&#10;&#10;描述已自动生成">
            <a:extLst>
              <a:ext uri="{FF2B5EF4-FFF2-40B4-BE49-F238E27FC236}">
                <a16:creationId xmlns:a16="http://schemas.microsoft.com/office/drawing/2014/main" id="{112E343F-AD63-2CEF-7F38-2D6DFD04981E}"/>
              </a:ext>
            </a:extLst>
          </p:cNvPr>
          <p:cNvPicPr>
            <a:picLocks noChangeAspect="1"/>
          </p:cNvPicPr>
          <p:nvPr/>
        </p:nvPicPr>
        <p:blipFill rotWithShape="1">
          <a:blip r:embed="rId6">
            <a:extLst>
              <a:ext uri="{28A0092B-C50C-407E-A947-70E740481C1C}">
                <a14:useLocalDpi xmlns:a14="http://schemas.microsoft.com/office/drawing/2010/main" val="0"/>
              </a:ext>
            </a:extLst>
          </a:blip>
          <a:srcRect l="4811" r="10855" b="-2"/>
          <a:stretch/>
        </p:blipFill>
        <p:spPr>
          <a:xfrm>
            <a:off x="4185320" y="178616"/>
            <a:ext cx="1808144" cy="2952482"/>
          </a:xfrm>
          <a:prstGeom prst="rect">
            <a:avLst/>
          </a:prstGeom>
        </p:spPr>
      </p:pic>
      <p:pic>
        <p:nvPicPr>
          <p:cNvPr id="28" name="图片 27" descr="文本&#10;&#10;描述已自动生成">
            <a:extLst>
              <a:ext uri="{FF2B5EF4-FFF2-40B4-BE49-F238E27FC236}">
                <a16:creationId xmlns:a16="http://schemas.microsoft.com/office/drawing/2014/main" id="{1E84D427-3C71-BA30-3142-BD5FAE839A75}"/>
              </a:ext>
            </a:extLst>
          </p:cNvPr>
          <p:cNvPicPr>
            <a:picLocks noChangeAspect="1"/>
          </p:cNvPicPr>
          <p:nvPr/>
        </p:nvPicPr>
        <p:blipFill rotWithShape="1">
          <a:blip r:embed="rId7">
            <a:extLst>
              <a:ext uri="{28A0092B-C50C-407E-A947-70E740481C1C}">
                <a14:useLocalDpi xmlns:a14="http://schemas.microsoft.com/office/drawing/2010/main" val="0"/>
              </a:ext>
            </a:extLst>
          </a:blip>
          <a:srcRect l="7673" r="7509" b="-2"/>
          <a:stretch/>
        </p:blipFill>
        <p:spPr>
          <a:xfrm>
            <a:off x="6186144" y="178616"/>
            <a:ext cx="1818520" cy="2952482"/>
          </a:xfrm>
          <a:prstGeom prst="rect">
            <a:avLst/>
          </a:prstGeom>
        </p:spPr>
      </p:pic>
      <p:pic>
        <p:nvPicPr>
          <p:cNvPr id="20" name="图片 19" descr="图片包含 图形用户界面&#10;&#10;描述已自动生成">
            <a:extLst>
              <a:ext uri="{FF2B5EF4-FFF2-40B4-BE49-F238E27FC236}">
                <a16:creationId xmlns:a16="http://schemas.microsoft.com/office/drawing/2014/main" id="{919EA498-1A85-C034-0B69-17DEEFD67DE4}"/>
              </a:ext>
            </a:extLst>
          </p:cNvPr>
          <p:cNvPicPr>
            <a:picLocks noChangeAspect="1"/>
          </p:cNvPicPr>
          <p:nvPr/>
        </p:nvPicPr>
        <p:blipFill rotWithShape="1">
          <a:blip r:embed="rId8">
            <a:extLst>
              <a:ext uri="{28A0092B-C50C-407E-A947-70E740481C1C}">
                <a14:useLocalDpi xmlns:a14="http://schemas.microsoft.com/office/drawing/2010/main" val="0"/>
              </a:ext>
            </a:extLst>
          </a:blip>
          <a:srcRect l="11906" r="3844" b="-2"/>
          <a:stretch/>
        </p:blipFill>
        <p:spPr>
          <a:xfrm>
            <a:off x="8188032" y="178616"/>
            <a:ext cx="1806346" cy="2952482"/>
          </a:xfrm>
          <a:prstGeom prst="rect">
            <a:avLst/>
          </a:prstGeom>
        </p:spPr>
      </p:pic>
      <p:pic>
        <p:nvPicPr>
          <p:cNvPr id="27" name="图片 26" descr="图表, 表面图&#10;&#10;描述已自动生成">
            <a:extLst>
              <a:ext uri="{FF2B5EF4-FFF2-40B4-BE49-F238E27FC236}">
                <a16:creationId xmlns:a16="http://schemas.microsoft.com/office/drawing/2014/main" id="{959C599E-E0EF-A524-1087-793355C04ED0}"/>
              </a:ext>
            </a:extLst>
          </p:cNvPr>
          <p:cNvPicPr>
            <a:picLocks noChangeAspect="1"/>
          </p:cNvPicPr>
          <p:nvPr/>
        </p:nvPicPr>
        <p:blipFill rotWithShape="1">
          <a:blip r:embed="rId9">
            <a:extLst>
              <a:ext uri="{28A0092B-C50C-407E-A947-70E740481C1C}">
                <a14:useLocalDpi xmlns:a14="http://schemas.microsoft.com/office/drawing/2010/main" val="0"/>
              </a:ext>
            </a:extLst>
          </a:blip>
          <a:srcRect l="7938" r="7728" b="-2"/>
          <a:stretch/>
        </p:blipFill>
        <p:spPr>
          <a:xfrm>
            <a:off x="10186905" y="178616"/>
            <a:ext cx="1808144" cy="2952482"/>
          </a:xfrm>
          <a:prstGeom prst="rect">
            <a:avLst/>
          </a:prstGeom>
        </p:spPr>
      </p:pic>
      <p:sp>
        <p:nvSpPr>
          <p:cNvPr id="7" name="AutoShape 4" descr="Cover of Engineering Computations">
            <a:extLst>
              <a:ext uri="{FF2B5EF4-FFF2-40B4-BE49-F238E27FC236}">
                <a16:creationId xmlns:a16="http://schemas.microsoft.com/office/drawing/2014/main" id="{90F14FFA-C21F-0112-182A-D440F1EF5C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文本框 31">
            <a:extLst>
              <a:ext uri="{FF2B5EF4-FFF2-40B4-BE49-F238E27FC236}">
                <a16:creationId xmlns:a16="http://schemas.microsoft.com/office/drawing/2014/main" id="{585A5DFF-5857-215E-D188-DAD59798F0D4}"/>
              </a:ext>
            </a:extLst>
          </p:cNvPr>
          <p:cNvSpPr txBox="1"/>
          <p:nvPr/>
        </p:nvSpPr>
        <p:spPr>
          <a:xfrm>
            <a:off x="6094475" y="3581400"/>
            <a:ext cx="5376865" cy="2921121"/>
          </a:xfrm>
          <a:prstGeom prst="rect">
            <a:avLst/>
          </a:prstGeom>
          <a:solidFill>
            <a:srgbClr val="FFF2CC">
              <a:alpha val="50196"/>
            </a:srgbClr>
          </a:solidFill>
        </p:spPr>
        <p:txBody>
          <a:bodyPr wrap="square" rtlCol="0">
            <a:spAutoFit/>
          </a:bodyPr>
          <a:lstStyle/>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防腐方法与材料</a:t>
            </a:r>
            <a:r>
              <a:rPr lang="en-US" altLang="zh-CN" dirty="0">
                <a:latin typeface="微软雅黑" panose="020B0503020204020204" pitchFamily="34" charset="-122"/>
                <a:ea typeface="微软雅黑" panose="020B0503020204020204" pitchFamily="34" charset="-122"/>
              </a:rPr>
              <a:t>》               SCIE/EI Q3 IF=1.2</a:t>
            </a:r>
          </a:p>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工程国际期刊</a:t>
            </a:r>
            <a:r>
              <a:rPr lang="en-US" altLang="zh-CN" dirty="0">
                <a:latin typeface="微软雅黑" panose="020B0503020204020204" pitchFamily="34" charset="-122"/>
                <a:ea typeface="微软雅黑" panose="020B0503020204020204" pitchFamily="34" charset="-122"/>
              </a:rPr>
              <a:t>》                     SCI IF=1.9</a:t>
            </a:r>
          </a:p>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工程计算</a:t>
            </a:r>
            <a:r>
              <a:rPr lang="en-US" altLang="zh-CN" dirty="0">
                <a:latin typeface="微软雅黑" panose="020B0503020204020204" pitchFamily="34" charset="-122"/>
                <a:ea typeface="微软雅黑" panose="020B0503020204020204" pitchFamily="34" charset="-122"/>
              </a:rPr>
              <a:t>》                         SCIE/EI Q3 IF=1.6</a:t>
            </a:r>
          </a:p>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结构抗火工程</a:t>
            </a:r>
            <a:r>
              <a:rPr lang="en-US" altLang="zh-CN" dirty="0">
                <a:latin typeface="微软雅黑" panose="020B0503020204020204" pitchFamily="34" charset="-122"/>
                <a:ea typeface="微软雅黑" panose="020B0503020204020204" pitchFamily="34" charset="-122"/>
              </a:rPr>
              <a:t>》                    EI/ESCI IF=1.0</a:t>
            </a:r>
          </a:p>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结构完整性国际期刊</a:t>
            </a:r>
            <a:r>
              <a:rPr lang="en-US" altLang="zh-CN" dirty="0">
                <a:latin typeface="微软雅黑" panose="020B0503020204020204" pitchFamily="34" charset="-122"/>
                <a:ea typeface="微软雅黑" panose="020B0503020204020204" pitchFamily="34" charset="-122"/>
              </a:rPr>
              <a:t>》          EI/ESCI IF=2.7</a:t>
            </a:r>
          </a:p>
          <a:p>
            <a:pPr>
              <a:lnSpc>
                <a:spcPct val="150000"/>
              </a:lnSpc>
              <a:spcBef>
                <a:spcPts val="600"/>
              </a:spcBef>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材料和结构多学科建模</a:t>
            </a:r>
            <a:r>
              <a:rPr lang="en-US" altLang="zh-CN" dirty="0">
                <a:latin typeface="微软雅黑" panose="020B0503020204020204" pitchFamily="34" charset="-122"/>
                <a:ea typeface="微软雅黑" panose="020B0503020204020204" pitchFamily="34" charset="-122"/>
              </a:rPr>
              <a:t>》     SCIE/EI Q3 IF=2.0</a:t>
            </a:r>
          </a:p>
        </p:txBody>
      </p:sp>
      <p:sp>
        <p:nvSpPr>
          <p:cNvPr id="3" name="文本框 2">
            <a:extLst>
              <a:ext uri="{FF2B5EF4-FFF2-40B4-BE49-F238E27FC236}">
                <a16:creationId xmlns:a16="http://schemas.microsoft.com/office/drawing/2014/main" id="{590CEDC3-C6F5-4513-D010-362142623231}"/>
              </a:ext>
            </a:extLst>
          </p:cNvPr>
          <p:cNvSpPr txBox="1"/>
          <p:nvPr/>
        </p:nvSpPr>
        <p:spPr>
          <a:xfrm>
            <a:off x="407765" y="5422886"/>
            <a:ext cx="3557364"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800" b="1" kern="1200" dirty="0">
                <a:solidFill>
                  <a:schemeClr val="tx1">
                    <a:lumMod val="50000"/>
                    <a:lumOff val="50000"/>
                  </a:schemeClr>
                </a:solidFill>
                <a:latin typeface="微软雅黑" panose="020B0503020204020204" pitchFamily="34" charset="-122"/>
                <a:ea typeface="微软雅黑" panose="020B0503020204020204" pitchFamily="34" charset="-122"/>
                <a:cs typeface="+mj-cs"/>
              </a:rPr>
              <a:t>土木工程</a:t>
            </a: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cs typeface="+mj-cs"/>
              </a:rPr>
              <a:t>、</a:t>
            </a:r>
            <a:r>
              <a:rPr lang="zh-CN" altLang="en-US" sz="1800" b="1" kern="1200" dirty="0">
                <a:solidFill>
                  <a:schemeClr val="tx1">
                    <a:lumMod val="50000"/>
                    <a:lumOff val="50000"/>
                  </a:schemeClr>
                </a:solidFill>
                <a:latin typeface="微软雅黑" panose="020B0503020204020204" pitchFamily="34" charset="-122"/>
                <a:ea typeface="微软雅黑" panose="020B0503020204020204" pitchFamily="34" charset="-122"/>
                <a:cs typeface="+mj-cs"/>
              </a:rPr>
              <a:t>机械工程</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4284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dirty="0">
                <a:latin typeface="微软雅黑" panose="020B0503020204020204" pitchFamily="34" charset="-122"/>
              </a:rPr>
              <a:t>Emerald </a:t>
            </a:r>
            <a:r>
              <a:rPr lang="zh-CN" altLang="en-US" dirty="0">
                <a:latin typeface="微软雅黑" panose="020B0503020204020204" pitchFamily="34" charset="-122"/>
              </a:rPr>
              <a:t>开放获取期刊</a:t>
            </a:r>
            <a:br>
              <a:rPr lang="zh-CN" altLang="en-US" dirty="0">
                <a:latin typeface="微软雅黑" panose="020B0503020204020204" pitchFamily="34" charset="-122"/>
              </a:rPr>
            </a:br>
            <a:r>
              <a:rPr lang="en-US" altLang="zh-CN" sz="2400" dirty="0">
                <a:solidFill>
                  <a:schemeClr val="bg1">
                    <a:lumMod val="50000"/>
                  </a:schemeClr>
                </a:solidFill>
                <a:latin typeface="微软雅黑" panose="020B0503020204020204" pitchFamily="34" charset="-122"/>
              </a:rPr>
              <a:t>Full access to open research worldwide – </a:t>
            </a:r>
            <a:r>
              <a:rPr lang="en-US" altLang="zh-CN" sz="2400" b="1" dirty="0">
                <a:solidFill>
                  <a:srgbClr val="FF0000"/>
                </a:solidFill>
                <a:latin typeface="微软雅黑" panose="020B0503020204020204" pitchFamily="34" charset="-122"/>
              </a:rPr>
              <a:t>80+ </a:t>
            </a:r>
            <a:r>
              <a:rPr lang="en-US" altLang="zh-CN" sz="2400" dirty="0">
                <a:solidFill>
                  <a:schemeClr val="bg1">
                    <a:lumMod val="50000"/>
                  </a:schemeClr>
                </a:solidFill>
                <a:latin typeface="微软雅黑" panose="020B0503020204020204" pitchFamily="34" charset="-122"/>
              </a:rPr>
              <a:t>journals</a:t>
            </a:r>
            <a:endParaRPr lang="zh-CN" altLang="en-US" dirty="0">
              <a:solidFill>
                <a:schemeClr val="bg1">
                  <a:lumMod val="50000"/>
                </a:schemeClr>
              </a:solidFill>
              <a:latin typeface="微软雅黑" panose="020B0503020204020204" pitchFamily="34" charset="-122"/>
            </a:endParaRPr>
          </a:p>
        </p:txBody>
      </p:sp>
      <p:sp>
        <p:nvSpPr>
          <p:cNvPr id="3" name="内容占位符 2"/>
          <p:cNvSpPr>
            <a:spLocks noGrp="1"/>
          </p:cNvSpPr>
          <p:nvPr>
            <p:ph idx="1"/>
          </p:nvPr>
        </p:nvSpPr>
        <p:spPr/>
        <p:txBody>
          <a:bodyPr>
            <a:normAutofit/>
          </a:bodyPr>
          <a:lstStyle/>
          <a:p>
            <a:pPr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solidFill>
                  <a:srgbClr val="066E75"/>
                </a:solidFill>
              </a:rPr>
              <a:t>International Journal of Climate Change Strategies and Management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 Pacific Journal of Innovation and Entrepreneurship</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Asian Association of Open Universities Journal</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European Journal of Management and Business Economics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Higher Education Evaluation and Development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ISRA International Journal of Islamic Finance</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Journal of Capital Market Studies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International Hospitality Review</a:t>
            </a:r>
          </a:p>
          <a:p>
            <a:pPr marL="0" lvl="0" indent="0" fontAlgn="base">
              <a:lnSpc>
                <a:spcPct val="100000"/>
              </a:lnSpc>
              <a:spcBef>
                <a:spcPts val="1200"/>
              </a:spcBef>
              <a:spcAft>
                <a:spcPts val="600"/>
              </a:spcAft>
              <a:buClr>
                <a:schemeClr val="tx1">
                  <a:lumMod val="75000"/>
                  <a:lumOff val="25000"/>
                </a:schemeClr>
              </a:buClr>
              <a:buNone/>
              <a:defRPr/>
            </a:pPr>
            <a:r>
              <a:rPr lang="zh-CN" altLang="en-US" sz="1600" kern="0" dirty="0">
                <a:solidFill>
                  <a:schemeClr val="accent2"/>
                </a:solidFill>
              </a:rPr>
              <a:t>中国地区</a:t>
            </a:r>
            <a:endParaRPr lang="en-US" altLang="zh-CN" sz="1600" kern="0" dirty="0">
              <a:solidFill>
                <a:schemeClr val="accent2"/>
              </a:solidFill>
            </a:endParaRPr>
          </a:p>
          <a:p>
            <a:pPr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International Journal of Crowd Science</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Journal of Intelligent and Connected Vehicles</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China Political Economy</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Marine Economics and Management</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Forestry Economics Review</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Journal of Industry-University Collaboration</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Modern Supply Chain Research and Applications</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Smart and Resilient Transportation</a:t>
            </a:r>
          </a:p>
        </p:txBody>
      </p:sp>
      <p:grpSp>
        <p:nvGrpSpPr>
          <p:cNvPr id="4" name="组合 3"/>
          <p:cNvGrpSpPr/>
          <p:nvPr/>
        </p:nvGrpSpPr>
        <p:grpSpPr>
          <a:xfrm>
            <a:off x="6367643" y="1504046"/>
            <a:ext cx="4854839" cy="4777175"/>
            <a:chOff x="6152321" y="1180971"/>
            <a:chExt cx="5167198" cy="5084537"/>
          </a:xfrm>
        </p:grpSpPr>
        <p:pic>
          <p:nvPicPr>
            <p:cNvPr id="16" name="Picture 2" descr="Image: Journal of Intelligent and Connected 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953" y="4694874"/>
              <a:ext cx="1203308"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descr="Image: International Journal of Crowd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2352" y="4694874"/>
              <a:ext cx="1213139"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0" descr="Image: Asian Association of Open Universities Jour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415" y="4694874"/>
              <a:ext cx="1137447"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0" descr="Image: Innovation &amp; Management Re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894" y="1180971"/>
              <a:ext cx="1203308" cy="16946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Image: Irish Journal of Occupational Thera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4982" y="1180971"/>
              <a:ext cx="1227763" cy="16946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8"/>
            <a:stretch>
              <a:fillRect/>
            </a:stretch>
          </p:blipFill>
          <p:spPr>
            <a:xfrm>
              <a:off x="10092352" y="1180971"/>
              <a:ext cx="1227167" cy="1694659"/>
            </a:xfrm>
            <a:prstGeom prst="rect">
              <a:avLst/>
            </a:prstGeom>
            <a:effectLst>
              <a:outerShdw blurRad="63500" sx="102000" sy="102000" algn="ctr" rotWithShape="0">
                <a:prstClr val="black">
                  <a:alpha val="40000"/>
                </a:prstClr>
              </a:outerShdw>
            </a:effectLst>
          </p:spPr>
        </p:pic>
        <p:pic>
          <p:nvPicPr>
            <p:cNvPr id="25" name="图片 24"/>
            <p:cNvPicPr>
              <a:picLocks noChangeAspect="1"/>
            </p:cNvPicPr>
            <p:nvPr/>
          </p:nvPicPr>
          <p:blipFill>
            <a:blip r:embed="rId9"/>
            <a:stretch>
              <a:fillRect/>
            </a:stretch>
          </p:blipFill>
          <p:spPr>
            <a:xfrm>
              <a:off x="6152321" y="4681123"/>
              <a:ext cx="1148679" cy="1584385"/>
            </a:xfrm>
            <a:prstGeom prst="rect">
              <a:avLst/>
            </a:prstGeom>
            <a:effectLst>
              <a:outerShdw blurRad="63500" sx="102000" sy="102000" algn="ctr" rotWithShape="0">
                <a:prstClr val="black">
                  <a:alpha val="40000"/>
                </a:prstClr>
              </a:outerShdw>
            </a:effectLst>
          </p:spPr>
        </p:pic>
      </p:grpSp>
      <p:sp>
        <p:nvSpPr>
          <p:cNvPr id="5" name="AutoShape 2" descr="data:image/jpeg;base64,/9j/4AAQSkZJRgABAQAAAQABAAD/2wBDAAgGBgcGBQgHBwcJCQgKDBQNDAsLDBkSEw8UHRofHh0aHBwgJC4nICIsIxwcKDcpLDAxNDQ0Hyc5PTgyPC4zNDL/2wBDAQkJCQwLDBgNDRgyIRwhMjIyMjIyMjIyMjIyMjIyMjIyMjIyMjIyMjIyMjIyMjIyMjIyMjIyMjIyMjIyMjIyMjL/wAARCAEv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pMj1oAQnrUbMEBY4CqMkmntycZrkviDrw0Tw7IEYedPlFGeee9TOShFyZvhqEsRVjSju2cvbePS3xGljdgLI/wCjr9Qetdp4u15NC8PT3aMvmlf3QJ6k185h3EglDHzAd2e+a6HxH4rn1+xs7WT7luBz6nFeZDGNRlffofc4jhyMq9JwXur4vkep/DXxGdZ0Y287g3MJO73yc13I7Zr5w8Ia6/h/xBBcbiYnOyQdj2Br6Lt5kuIUmjYMjDIINdWEq+0hZ7o+d4gy/wCqYlyivdlqieikyKMj1rrPBFooooAKKKKACiiigAooooAKKKKACiiigAooooAKKKKACiiigAooooAKKKKACiiigAooooAKKKKACiiigAooooAKKKKACiiigAooooAKKKKACiiigAooooAKKKKACiiigAooooAKKKKACiiigCpf3SWVpLcy58uJSzY9BXntx8YdLVT9mtJpM9GyMGu+1lDJo96gG4tA4x+Br49sL57NjDKd0YODntXNiJTivcPayahhas2sStD2i++MN+zhLS2iQsPl8yuP17xPqPiSZHv2TKdFQYFcvqrh7COeN8gP8rD6UafqS3KiKXCyjoc/erz5yqzhe59lhaOAwuJ5IwSfRl49aKD1oriPpBxzng89iK6vTPiJr2kW0dvA0LxoMDzASa5KlJ9KuFSUHeLOXE4OjiY8taN0ej2vxe1QH/SraFh/sCut8LfEiDxDqiacLSRJWGd3GBXhEkgjB/vYr0H4L23n+Ir6duTFCMfia7cPWqymk2fMZzleBoYeVSELNdj3MUvekpa9Y+ACiiigAooooAKKKKACiiigAooooAKKKKACiiigAooooAKKKKACiiigAooooAKKKKACiiigAooooAKKKKACiiigAooooAKKKKACiiigAooooAKKKKACiiigAooooAKKKKACiiigAooooAjmTzI2TsykH8q+LdSQRavfRDolzIo/BiK+1GPNfGviWHyPFGqx4xi7k/8AQiawrbHp5Z8cigJZDbtFuPlggke/rUe4hsrwRVy0QNYXjY5CqB/30DVInrXOux7k1JJNvc6Wwlkms0eU5JyAfUCrFQ2abLGFf9gH8+amJCjLEAeprzJ6ydj7fC3jQjzPoFFMjmimJCSKSOozz+VP71DTW5vGpCavF3KbElznrXsXwStdsOoXWPvkJn6V49Iu2Rh+Ne8/B2AR+DfOI+aSd/yFehhFeZ8jxFU5MK13dj0Wimeam8IWAYjO3vS7xXqXR8BcdRTUkVxlSCPUU7NO4BRRRQAUUUUAFFFFABRRRQAUUUUAFFFFABRRRQAUUUUAFFFFABRRRQAUUUUAFFFFABRRRQAUUUUAFFFFABRRRQAUUUUAFFFFABRRRQAUUUmaAFopM0ZoAWikzS0AFFFFABRRRQAUUhOKAc0AIwOfavkf4hwfZ/iDrSYwDcFh+IFfXBNfLXxgt/I+JV+P78ccn5isausT0Mulaq0czaNHHpFxuYb3OAPp/wDrrOUZbB71PAT5DCq+RuyK5EtWfSVZXjDyOilvI4V2QjcVGPbiqEs8kzZds+1RnrRnNc6ikerPETqJJvQpyErOSpKkHqDV+21eWPCTjzEHfuKz5f8AWt9TTM85rocVJWZ5UK9SjNypux0LTxT4libK454r6P8Ah7bjT/A1lu+UFTIc+/NfM2nJmzAA5Zz/AEr6OvLz7B4V03TYjtlkt0346qMCsfaww0Z1H0OLinHuGBjUqddSFNcZ/E4viSICfKUf7H/6+a6bxDqYsNLYxn97L8qY9+9efkfKAOMdKsXV5NeeV5zZ8pdq14FHOJxp1Iy3ex+UUc1nClUUt5bfPc6fwbqBe2lspGy8ZLrk9VP/ANeurWvMNMuzYalDcZO0NhwO6mvS4pRIoZehGQa93JsX7ehaT1R7WT4l1qHLJ6xJaKTNGTXsnrC0UlLQAUUUUAFFFFABRRRQAUUUUAFFFFABRRRQAUUUUAFFFFABRRRQAUUUUAFFFFABRRRQAUUUUAFFFFABRRSE4oAWim7qXNK4C0UmaWmAUlLSd6AGM4XliAKXPGa474m3c1j4Iubi3laOVXTay9R8wrD8B/EmLUlj0vWHWO8GFSUniT8fWuyngKtTDvEQV0nZmsaUpQ5kemCQb9uRnGcU+vHvHnivUPDnxFtrizk324s03wk/K/zN/wDWr0Pwx4qsfE9gtxaOBIP9ZEfvIfpTrYCrSoxr292Q5UZRipG/RTGbaMnj60B88jmuIxH0UzzBnGRn0oLHHagCrf6hBYqjTMF3nAqyhDKGByD0Nea+ONVa71RLWFgBb8nB65xXQ6F4iSTw88kjqJIExyevFebTx8ZV5U3sj06mXTjh4VVu/wCkb0WpW9xfSWqOPMj+8K+dfjdCY/iG8naW2jx+HFdxpmtSW+vm+LZWV/mGegrlvjrsl8RaVdxkFZbTr77qWHxixMJd0dX1J4TER7NHmVv/AKt6rd6tWoyr/Wq7DDEe9Ut2etP4Il3sPpSjrSD7q/SlHWsTvWxRk++fqabSsfmNNroR5ctzo9HjV2tlPAJJOfrXr9vvNvD5jszCMDLHJ6V5LpK4MIx0jH6//rr0PS9RERW2mb5BwjHt7V87msZT0R8hx5KTdGknsrm5RQOuDRXz1rH5wIwB9fwq9b63qVoFWO6OwDAVlBFUqQk5HBOfStqNepSf7t2NKVWpSd6creh0MPjK9jCiW3jl9SDtrb0XxNBrN1cW0cTpLbqpk7gZPAz61494k8UDTQ9pZ7XuhxJIOVi9R7t/KvRvhXo76f4Pju7jcbq/c3MjN1IP3c/h/Ovrsqni6mtZ6H1GV1MVUd6stDuVORzS0xQFGBTs17tz3BaKTNLTAKKKKACiimhs/SgB1FJnikyaAHUUgbJpaACiiigAooooAKKKKACiiigAooooAKKKKACiiigAooooAKKKKACqGq6iml2guJFLLuCnHvV+ub8Ztt0iIf3p1H8/8K5sXUdKjKa3SOfF1HSoSnHdI27a7hu4VlhcMrDIINUn1u3i1htPlIRsAqx6HPauI0vVbjSZVMR3RH70Z/pRrN0l9q0l1ETtZVx69K8WWdp0FOPxX1R48s6ToKcfiTV0elA5GacOlcXofiRoVFvfMdg+7IR/Or9z4ysYUZoVkmAGcquP516VHM8PUgpuVj0qeY4edNTcrHTUnesCDxdpcthDdNKUMqB/LIyykjODjuKqDxzp/wDaVtaShoVuCVWWXgZH+NbrGUHJRUtWa/XKF1FTV2ZXxdfb4Hljzy8qf+hZrwUZUhgSGHII6g16T8SfHOn6/a/2Xp2ZkSTLTdF49PWvNcmv0vIcPOlhLTVrs+jwdNxp6lq+1G71KWOW7laWRIxGC3XaKk0nWL/Q75bvT52ikHBHYj3qhmjNew6MHDka07HU4Jqxuaj4t8Qai7NLq10qtzsSQqB+VaP/AAsfxIulw2Ed0iJGu0yqP3hH1NclmjOBmueWAwzSTgtDN0Kb6HReH/FWp2/i/Tbm81O5mi88CQSylhtPHevoLUNZtbOyln89WO3gA18okhpMn19a9C0vVo9WsV2SuXjAWSJm5Uj+Yr4HjCp9W5Z0o76Co4GniKurt+pfllaaaSZzlmbOfalWR0Ro0Yqr/eA70ztt7Ud81+VuTvc+qUVblsIUDDHYDpWD46hvdZs9LS3t3mkty6nbzwcYrewKVTsORW2GxMsPPnRlWoRqxszyyPSNRtyyyWcq/VazZVZJpFcEEHkGvZfQV5X4lUJ4jv1HTzP6V7mCxjxEndWOTE0/ZwSIF+4v0FOHWmx8xp9KcOorpe50x+FFAnk/WkXlgKD1P1p8S7po1HdgK2PLWrOu0iLLMBzt2D9R/hXRtlgQOp4H1rD0RSJiSOpP6D/69dJZRebfwIem/J+g5r5/Fy98+I4zq3zBw6Rijp1Ty0SMdFUD9KfSZJBbsMkk9BWNd+KNOgnW2gkN3OTgiL7q/wDAjwfwrxIUalVvkR8LGnOo24o2qy/Ec09v4fvJ7aZopUQHcvXBIBx+dWrPULe/UtbyAkdY24dfwqPV4ftOi30XrA559hn+lOjBwrxUl1Q6Scaq5l1PNtH0t9a1ux0yL79zOEzjOFz8x+mM19VW0MdtbxwRLtjiUIo9ABgV4j8F9H+2a7eay4/d2cfkxkjjzH64+ijH/Aq9qubpLaMljg9hX3dGcKNJ1Jux91g6T5dOpOWUEAmncda5yC/kudSG5v3fpV3UdVWAGKJgXrmhnFCVKdVuyW3mei8PNSUTWDBuhpw6Vk6LM00Ls5y2a1CSD1rvwmIWIpKqupjUg4S5R1FYHifxVZ+FrBLq7JYyyCKKJfvOe/4Ac1QsPiJoN7xJPJav/dmjOPzGRXfDD1Zx54xbRzTr0oS5ZyszrqZXF3fxO0a11iWwQSXKRBd88BDLk9hzzVm9+IehQ6c89tc+fMB8sIRgSffIqlhK7taD1JliqKunJaGzrOt2eh2D3V5IAAPlUdWPoKs2V4L2wt7oLtE0ayAHtkZrwTW9ZvddvmubuTI/gQHhB6Yrq7vx4bfw5Z6bpuRcCEJLL2TjoPevSqZNUjCCWsnv5HnU82hKUm/hS0PQG8S2Q8RWuixt5lzMHLbeRHhSefyrbBrwzwRKy+NrCViWZmcMScnJUjP617kDXJmGEWFqKC10OvAYp4iDm+46ikB5pa4DuCiiigAooooAKKKKACiiigAooooAKKKKACiiigAoopjuqKWZgoHUmk2luA48Vy/jRwbGBCefNB/Q0ar4shh3Q2OJZOm8/dH4965O5uri9l824laQ9s9B9BXz+a5nR9lKjB3bPAzTMqPs5UYO7ZDjaaX2o7570V8e2fLWE2jvzRj0paBxRcLITkn1PvXLanMtzeS5BKAbU29sd/zroL64NtZTSKMtjC8dM965cccjv3r0MGmvfOzCqz5zl7lonuX8lkz0dRyQe/41XqTxXprQzDUoMqW/1u319aw4dVmTAkxIvvwa/dMlz2lWwsHPorM/S8vx0KlCNzYoqK3uEuULICNvBBqWvqIVI1IqUdUetGSkroKRhlSPWloqnroPcpnKsaliuJ7O5W4tnMcgGVI7+o96WdDncPxqIncnJPBx+Br5HiXB+0wrdttTDWLujvNI1uHVoscR3S/eizw3uvt7VpjPeuF8Mx+Z4hgJ6KrsfwFd3X41jaUKdS0ep7+CrSqU7yCiiiuGx2kFzceTtVeXYfkPWvM/ES41ucnq2GP416NqKnEUnodua8+8VIV1YNj70Yr2crspfI8/Ft21KMX+qX6U6mRH90tPP3T9K9VrU1g/cRQ7mp7Rd1zHjqGBqDsas6f/AMfQ+hNay0izhoq9WK8zttFT91G/cF/1x/hWnJqw0XFwIBNIwKIpbAzxkmqWkoY7eQehA/MZ/rVTXnzNBHnopJ/OvD5VOs1LY/OM9kq+a1b6q9iDUtb1DVm23dwfK6iFPlQfh3/Gm6Wn72STAwEx+dUevHrWtpyFbTcersTXTO0KdlocU0oQsi4jNG6vG7K69GU4Ircs/EQKNFqI+RlKmZRzgjHIrCqW0tft9/b2Z+7K+HPog5b9P51wyhGXxI5o0fbTUep6B4GgbSPCVrBExSd2aaf/AH2ORx7LtH4V0Ek807BpHJrB065CXpBztlwpz29K2u2K+fxmIqynK70ep+j4elGEFFLYcrsjZXg0hyWLMck0maDXFzu3L0Oi2tze8PMTHKCe9atzPHbQvPMwWKNSzMTwAK53TL5bMsGHDGuK+K/i7dHH4es2dROokuHAI+XsoPv3r9G4cr069CFBP3keJjouEnNrQ4fxj4jk8V+Ipbws32OP93aoeyZ+9j1PBqot2FsVkKgysNo+o7ms72447iiv0LDz9jHlgfPVqUazTmS20vlXSO2euCT15961sjfx+dYh561r2svnWqE9RweK78DV3gzzsxpaKoiYj0H45pB1zRRXpnkXNbwzKIfFGmSE4H2hQfxOK9+XnvxXzWGKMGUkMOQRXaeH/iJf6Zsh1HN1a5xvzl1H1718/nGX1a8lUp62Wx7OV46FBOE9mexA5NLWZpWt2Gs2wnsblJQeqg4ZfqK0M+9fLSjKLtJWZ9LGcZK8XdD6KavU06pKCiiigAooooAKKKKACiiigAooooAKKKKAGselcn43stYm0wXWlN5zQZaSyJwJl9FI/i+uQa66mSEDHHPas6lNVIuLM6lNVIuMtmeEad4t0y+by5C1nLnBjnGMHuM1JqGsT6PIJLqA3NhIfkuID932I6VufEz4ffbBLr+jxA3IXdc26j/WqP4l/wBofrXmHh28xqVvaSs8lncsIZYiSA27gcdsE9a+arZXTpSbtofOV8thSk3bQ9AsdY0/Uh/ot0jt/cb5W/I1eHTmvNNf0GXRbrcpZrVj+5m6EH0Pv/Oun8GahJd6bPDNM0kkDjbuOSEI45+oNeXicDCNP21J6HnV8JFU/a03odLRSZxVK+1ax01wt5P5eRknaWCj3wDivNhTlN2irnDGLk7RLjqjoyMAVYEEe1crdW7Wlw0LHIzlW9VrXj8R6JKdqalDn/b3J/MCi+fT7+3xFf2TSrym24Qn6Yz3rsowq03aUXY6aUakHaS0OemhS4heCQZRxgjFeb6jYvp17JbyDgH5T6ivTCCGwRgisTxNpX2+y+0QqWnh5GB95e9fU5Hj/q9b2c/hke/leM9jU5JbM5XR3/eyx+2ce9atYNhJsvY2zgFsHt1rTvLjbujX/gVfruXYmMcM79D7jD1EqZFd3jqT5DYC98daqf2rdjqVP1UUvXmqkilXNcWIr1b86k1cxnOe6ZeGrykYeOM/gatRMsihuzDGKxK0tPcGMqeqnP4VFOtKu3SqO91YqnUbdpM6nwdHu1O5cj/VQEZ9yR/TNdZc3UNpHunk28cL1Jri9F1CTT3vEhVfMmVG3kZKgZ3fqamkd5JDJIzO56sxya/J8xwjWKlGfTQ9zDYhU6Sity/e+IbtV821RERDna4yW+v/ANarFh4qsrnEd0Day+rHKH8e341iOu+N17MCKxeo5/GpjhqU42aM5YurCV7npN0BLZMysGUfMrLyD/kVwXjBcXtsR/FGf50lhf3VhKBBM6oxAZBypGeeKseMkw1u45AytVhqHsKyV7p3NpYhV4NmDD/ql/Gnn7p+lRwHMI+tPb7jfSvQe51w/h3KParumjNwx9Fql2rU0aPzZ9o6swX86uo7QZy4X+Kn2O4s1xASO7D9Bt/pWHq779TkH9wBf0rfsv8Aj1iJ7gn9a5e4fzbmWT+85/8ArV49DWcpM/Kqs/aYqpPzf5kR6V0EaeVEkf8AdUCsa0j827iU9N2T9BzW3kkkmqrvRIyrPoA5OBW54atsyXF7t4QeRGSe55b+lYJYIpY/wjNdpp1r9j0u2t8fvCu+T/ebn/AVwYmfJTfmelktD2mI53tEv2lu1zcqoyFX5mb0H/163wc1BZWwtrcKf9YQC59/SrPXoM183Wnzysuh9rFWEpe1JSGsVuUOxVXUNPtNTs2t722jmhHOX/hPqG/hNc94j8af2LqEmnWtn5tzGql5JWwi7gGAwOTwRXCal4g1XWP+Py8kKZ4ij+VB+A4P417eAy3EuUakZcva25y1q0LcrVyXxHpOn6Te+Xp+qx3ik8xjlo/qeh/nWPR8qkKqgDqcetKqs8iooyzHAHvX7Dl8K0KEY1pXkfL1nFzfJsSQQNcS7BwMZZvQVrBQqhV4UcCoIhb2kO1p4VJ5YtIoJND6jYRn5r2D/gLbv5V9DhlTpRvJq54GNnUrTtFOyLFFQ295b3RIgl3++0j+YqbG0HNdkZxkrp3POlCUXaSsGCeB1qK4ure2VjcTKuB0JyT+FU9buHtdPURyMkkkm3cvUDGT/SpPA3gW88bakTueHTIm/wBIue7f7Ck9T7152NzFUHyo9LBZf7eKnJ6HSeAbbVvEWtefpDSWVjbuPPvGyN3/AEzUfxfjxXvUQwNpYtgdT3qtpWm2WkWEOn2MCQ20CBURRjH+fWr+K+RxWJliJ80j6XD4eFCPLBDV606iiuY3CiiigAooooAKKKKACiiigAooooAKKKQ0ALSGm8U1ZFZ2UMCy9QDyKNxNiseOK8f+Jfw+eOSXxJoURMqkSXNsi53Ec71/LkV6+zBAWd1VR1JPFIcN0OR3xWdSmpxsyKlONSPLI8fm+x6pphaXDWlxEJDk9FIznPrXKeFgLHxJc2qSFre4jIjZurFTkZ/DNdV4/sLnTtSSyt4kt9OmTeHUjHHVcdsYz75rlbSeO0uYmVNyIwOT1PUE5+hNeRguHsXWo1bL3df6R8k6TpSnRb3Op1LUI9OtfM4Mh4jT1Pr9K42WQ3EkjzHe0mS5PU1PcSyXt0by6ON2dkQP3R6H0qKbMhLKqhwOQOAR/jRh+G8VSwjxDWvbqThaaTaW5g3VqbWXHJQ/cJqAgHtW7LElxEUJ3KeQw6g9qxZongkMb9RXPTnfR7npU530Zv6Ve/a4PIkOZ4RgE9XQf1FXxjOSM/1rkYZXgmSZGw6H5cV1cFwl5bJcRjCtwy/3G9K5cRT5Xzx2OWtT5HdbHCeI9MOn6gZIv9RKdw9jVFH3rnv3r0DU7BNSsXgcAMM7CexrzoB7W5eKQYZTtbIxX3fD2Z+3pKEn7yPqMqxntafLJ6onxUU65XPpUpx2pMZFfUSSlGx7LVylU9pJ5c6nseDUTqVcj0pP4q4ItwlfsYp2dzobd/LuImP97aw9Qf8A69ax6/SsGGTzIgw6kfrW3E/mRI/94V8vxRhlDEqqtpI9WhK6sOFY8q7JnX0Y1sd8fhWbfLi6J7MAa+eovWxVZaXKrHAz6c1r+LBvsLST1I/UA1kEZB9CK19dPm+F7WQ9SU/ka1btOD8ysK9JI5u2OYvxqST7j/So7b/Vn60+T/Vt9K6X8R6lP+F8imOprZ0DiUN6Pn8hWLXQ6FDujLenP6gf1pV37jOKMuSE5vpF/kdef9FsmP8AzyjY/pXIr0GfxrqNXfZpk/YsQo/E81zHpXmYZe62flWH1u2X9KTMjyH+Fdo+pOf5VpVU02PbZBj1di34dKt9azrO8zOo7yLOm2n23VLeBh+73b5D6KvJ/kB+Nb+ua7Po3kSWyQtdSuTiZSyqvrgEVX8MWx8q5vTnLv5Ef0U5Y/ntH/ATXOa9fC/1md1OY4j5SD2H/wBeuZRVWtZ6qK/E+ryql7LC83WWpel8ceI5fu3kcOf+ecC/1BqAeIvEV7KkJ1i6Jc4+TbHgf8BArHJ7duta2kW+yNrhgMt8qew7mumVOlTjzKK+5Hem29zu/DmtPKRYXkpeUf6qZzy/sT610sabnC+pxXmByGDKSCDxjg+1dXb+Iw/h3UJpn23lrbsQR/GcYVh+JFeFicI5yUoddzqjUtHU851e9Go65qF6DlZp3ZD/ALAOF/QCqTZA+vSkQFUwcbgOf8KQkHk8D3r9DyTAKUvayWi2PFxle3uISi7uDYwGNDi5mXkjrGn+Jp5kSzt/tUgyd2IU/vt3/AViu7SyNJIxZmOSfU19VOfIrLc81RuMCqOiip7e3M74HCDqabDE08uxQcjknHStREWKMIg4FYwg3uVJ2HKBHtMfy7fu+1a9tOs8X/TQferIqS289ruKG0RpbiRgqIgyWPpivQoV/YvyOHFYf28fM6bRPA954z1m2EvmQ6VbDfPMOCxJxsT3+Xk9q960vTbPR7CHT7C3WC2hXaiIMAVR8JaXJo3huxspuJlUtIM5wzEsRn6mt2vncdiXXrSl0voephKPsqMYvcQUtFFcZ0hRRRQAUUUUAFFFFABRRRQAUUUh6UAGaNwpmfm70uQKAH5pDyKYDuHpTlIyOaAEK8YrzH4k2Vxp1/a6zZSSwNIDFK0LFTkcgkg/X8q9Q61j+KNK/tnw/dWagGVl3R5/vDkf4fjXVgqqpV4ylt1OXGUnVouK3PJbfx1rkNs1tNKl3FIpBFwgJx9Rj9azLLXNU0x82N/PCg6RhyVH4Hj9Kzs44P3h1+tHUCvto4PD6tRVmfIyxNbROT0LF9fXOo3b3N7M08rfxHnHsPQVXY+wzRSEnpjiuhU4xXKloY88nLme4o9Kb3GDhuxpeRTWIwM4z6VjiIXhZI68DJRqa9QdcjzF6E8r6e9Vrq2F1COQJF+6f6GrKsTJhFLOONoGasDStTYLLFpd9JGx6JbO2D+Ar85zvKvZT+sUNuqPRqU2nzROUIIJVgQQcEHtV7S74WV1hyfIk+WQeno1aF/4e1d1MyaLqu/oR9hk5H/fNYtzb3VkT9ssrq2x/wA9oGT+Yrw+RzjZovlco2aOuK4bHX39RXJ+LNKyBqESgdpMfzrV0LU4riMWRkUyJkxYOSR3X8K05Y45o2imTKOMFSKxwteeBxCl0OfD1ZYWspHmkL7kweq1J9aXULNtK1J7ds4BypPdaAd2MZJPQDvX6phMRGtSU0z7ijVVSCkivOvG4VBz261ddTyrI4PoVIqk2AxGD+VZ1uXmumKbXc0NPkO1kz0ORW9YyZR48cK24ewNcrbSiOdTzg8YxXQ2pdLmMmOTawKkhD+FeXndOOIwHMnrBnVhqiT3NPrz61R1FT+7f6irhyDjZJx/sGquoSItod5KkNkbhivhqcZKWx3VJRcdzOP3RjvWvd/vfByd9jD9Dj+tYqSxyfccH8a2osSeErpB/CTz+INbzVmn2YsK/ea8jmrb7jfWpZeIm+lRWv3XHvUsoJgYhWI9QM10te8enCSVG7KOM5Fdb4bi+VA3cDP8/wClcntIPRvyNdpoMRijhLK/Of4T0x/9essXf2dkeRj6qhgazW7jb7y3rz4tII/77lj+AH9TWFg4469q0temBu4o/mwiZxtPUn/6wqja4kvIlKvjdk/Ie3NclGDVNaH5zSi40zcRBHEkY6IoWhmKqSoy38I9T2FG/JJ2vyT/AAGr+iW/2zVoQY2aOHMzgoedvQfmR+Vckk1eTRFGk6tVR7s27x10Hw5sUjfDF5an+9K3U/mSa4FQQAOc+9dF4xvmlvYLEK5MQ8yTCkgueg/AfzrniCGYMHUg8hhinhqco0+aW8tT7Z2jaEdkrD4omnnSJerGujCCNFjUYVBgVQ0m3ZYGutjMWJRCFJAA61oHP9xx/wAANRXcm7IqFluwrL1S5O4WyHgHL4P3vY1cu7tbW3Z9jmQ8Iu09fWudeQ5LkSFm5PyH/CurLMDKvVSMsRWUI3A5xjP1NPQKQzyNsijGXb09qjTMjKio4Zum5SB9ap6hdrK32aHd5ERydwwXb1PtX6PCMKMFCOyPBbc5XZDeXTXdwZHXaqgCOMdEUVCqs77VB3evpS4ZmCry5BAHr7mrloRCGVWBBHzZH3q2wuEnipHZh8LKtpEsxQrbxBB1/iJ6k0/pSBXaLzEilki6ZVCSvtwORUtvb3N7cpbWltNLM7BVUIep9T2/GnUh7GThLoc1WlOE+VoS3gmvLqO1tYmmuJW2RxoMljXufgPwBB4ZhF7egTanIvJPIhH91f8AGn+AvBNl4dtRdylLjVJBiWbtGP7q+nue9ddPf2ltKqTXMaO5wqlgCT7CvGxWJlUfJA6KVFrVllevNPpisGAI5p9cBsFFFFABSZGaDTQR2NADsilzTDjNLSuA6igdKKYBRRRQAUh6UtHagBjHA56V5lrPxQGkeKHtjB5timA7L1B9a7bxNqi6PoN1dbgGVDsGepr5snme5uJZ5CS0jFm/E1w4vEOnZRPp+HsohjFOdVabL1PoaXxhpj+HpNWtbhZE2ZUdDn0IrmPCnxUtb64+xauotZmOI3H3W/HtXjkLSwJJCsrCMkfLnio5o1dT/eHSsJY6XMrHr0+F6KozjN6vY+sY5o5EEiMGUjIIORVLWNWt9I0ue+uGxHEpOO7HsBXgXhP4ian4ckWGZ2urI8Mj8sg9q2fFfjKPxVNFFaM8VpGu5Uk4MjHqa9nLYxxlVQvY+JzvB18spubV10ZhXVw15dT3LKqtNIzlV4Ayc8e1RGlOSfukY4pK/RIJRXKuh+cSbbuwpc4wPXpRitnwroja/riWhBEC/POR2X0/HpU1qsaVNzlsiqVOVSajHdlrw14Ov/EB87iCzzgyt1b6D+tel6Z4D0PTo1JtPtMoHLzndn8On6V0FvBFbQJDCgSNBhQBwBU46V8Vi8yrYiW9l2R9bhcuo0Urq77kMMCQRrHFEkaAYCqMAVIF46c07NJvUdSBxnrXnPU9BJLYQrxxS7T6UuRjNG4e9KyAzNR8PaRqp3X+l2dzIBgSSwqWX6NjI/CuQ1r4aQMjzaPKYZBlhBId0ZPoO4r0OmnOOKxq4enVVpIxq0KdVWmj5h8WaDcPDJDNA8N7bHO1u69+e4rn/AkuPG2iq2QftaDH49K+kfHHhkavpTXNvGDfQDch/vL3U+teBabp32H4j6DPEhEM19Gcf3W3cit8rxEsM5YaT0adjPBzeGk8PJ6Pb/I+qAOcYp2DSKctT6DrGEHtRs74FPJxSA5oEIF9hSFT2xTs0ZpWQGTqfhnRNZBXUdJs7gkfeeIbvwbqK4LxD8KLO30m/Hh9ZI3kVmW3dy43beACeRXqeeabtz+NROlGas0bUq86UuaLPi5YZbe5mt543jmjYq8bjlSOoNe8/A4B9AvtwyRPxn0xWP8AGvwrFaXcHiO1QL5xEFyqjgnkhv6flWz8C+fD9/xwLj+lYQjy1bHt4iv7XAcyPV9vHQU3y8DAUD2AqWiuux88MwRjApdtAcEDt9adSsA3aPQUjLn+EU+ihpAMIr5w8Wwvc/EHWLePO57ojPoMDNfR7MBXi/8AZXmeP/EF9KpwLoqmf90VyYqHNFRRrSdnqd98P7JbHQJbdf4Lg/8AoCV1YArn/B5J066z/wA/Rx/3wldEK6IU1GKRm3d3G49BRg0pOKAQwyKtK2whMHNeE/HHQ/s2tWGtxRny7pPImIHG9eV/TNe8Vy3j/Rv7b8I3tuBmWNDNEQMkMoP/ANcVvh2lUV3oHKpe6z5iQeQp+YGRh8zensK6Xwl4dfVbjz5Rtt09R1qt4Z8OXGt3CvKrJaxt+8OOSR2r1a3tYbS3SG3jEaqMACvpsdmEMLT9jQ3O+dSNKKhA7fwpEIvDluq84Zxn1+dq2tpzWT4Y40C3H+0//oZrZr5Rtt3e5wtt6sYRhTgYrxjwpozav8U9SvpgzJZTMwz0yeAK9pPQ1geHdCXSFvZSoE9zcvKx9ieK7MLifY06i6yVi4T5UzdA5HoKfmm9KO1cRmLkUbhUE9zBbQGaaRY415LMcYrzvxF8SM77XRwCehnb+lYVsRCiryZvQw1Su7QR2eueJNO0O3L3Mw3n7qLySayfDXix9WnljuYxCR8ygnt715KZ3u7lrm9meQ5ydxyWPpSvfT7mMbNEp6hTzivEnmdR1E4rRHvQyimqTjJ+8z1PXvHlrZXH2PT/APSLhfvkfdUfWui0XURqmmx3I6sOfY14lZQeTCXbmSQ5bI6D0rvvAWpnzJLF2wMZUZrTCZlKpieWWzM8ZlUKWF5obrc9BHSloHSivePngooooAqXWpWlku64nSMepNYV74/8PWiti/jkYfwoea4vx74GvUMmpaZNNInV4WcnH0ryor8zBlIcdQRzXn18VOm7WPrsqyHC4ymqntL90jvfHvjm38SWsVnZJIiI+XYnhq4I9KTpQa82pVlUlzSPtsFgqWDpKlS2DdRnnNJRWZ2WI2gUsSpwPTFLHG6OCCpGeR0zT6bLMlvC0shAUdPc1rTqVFJOD1OPEYehKD9qtOtxLq+v7GEMLqOWMnhZU+cew9RVYa3fvkpOoP8Asxj+tY11dyXUxkfPsPSnWlwkU26aITIQVK7iDz6HsfSvqMNm1eMVGrJs/LsxyPBzqSnhYJLsap1XUC3N0TgnA2qASPoK9z+Dyx3mhXWqKmJJpfKYYxjb2/M14RJbK0T3FpIZrZeWyMPF/vj+vT6V9AfBWPb8Ordsj5riY/X5q7cRi5To2UrpnhLBxp1U5Rs0ehgdM04DApBS15Z1GRr/AIhs/D1mJ7slmY4jiX7zn2rgtT+JmsrayyaZotvK6cqkk53MPoBik+IguH8SI7KxtordVQjkKxJLZ9MjH5VygPIbBB9aAM+D9ovXIpmF1oVm4HBQSshB9+DXReHf2htOvb5LfXNJbT0dgqzRSeYqe7cAj8K4fxZ4STW1a+sV2aiB+8RRxOPX2b+deWFWRmVwVZcghhyD7+lAH3rHMsqI6EMrgFWByCPWn4riPhHeT6j8LtAuLh90iwvCD/sxyMij/vlRXcUANYfLXluveGo7Lx1pV7FHm1lvVcgD7knP869TPSsBrqOTxC9jcBSVZZIiR7fzrGrS57W3RjVpKol3RvL16U6kWlrVGxh+LtXu9A8N3eqWVmLya2TeIC+3eM884POK8U/4aUvF/wCZYgyf+ns//E17d4nbborkqGHmJkHuNw4r4+8c6AfD3i29s1BFuzedAcYBjbkfl0pgepj9pW7JGfDMOM84uz/8TXdeCvjRofi7Uo9La1nsL2UHylkIKSNjJAI7/Wvk6tbw1eNZ+J9InUZMN7DJjOM4ccUAfcw+YA4xnsaXHFC8qD680tAHJ/EexW+8B6tGwBKQmRfqORXK/Aog+Fb31+0/0Fd/4lj87w3qMeMg27jH4V598CP+RXvh6XX9BWLX7xM74Sbwcl5o9YooorY4Dwv4ofFvxJ4N8bTaTpsWntbLDHIpmhZm+Yc8hh3rjf8Ahofxp/zw0n/wHf8A+Lqt8e+fihcf9esP8q8w/wA9aAPWP+Gh/Gn/ADw0n/wHf/4uj/hobxn/AM8NJ/8AAd//AIuvJ/8APWgDNAHrlv8AH7xvdXEdvFa6U8sjBUUWz5JJ/wB+vVEF2V8y/MJvpQHuTCpVPMxyACSeOnWvHvg/4b+06vc67dRnydPISEEdZm/+JGT9SK9i7knkk8n1pWQHV+Dx/wAS66/6+T/6AldFXPeD/wDkHXX/AF9H/wBASuhpgMk7flWZoOtw61YyzxgqYp5IHUnoytj/AArVIya8w8Caj9h8ceIdGZxsnneeEHqWB+b9CKAPUOtMaMMCDyD2NOX7opaAPOdQ0yPStTubaGMRxO3moAMZzz+nSoK6jxbabreG9A5iba5/2T/9euXptt6sLnZeFj/xJV9pXx+dbdYXhRs6ORj7szj+v9a3aQCHoawNB8S22sz3tsmFuLSYxumecZ4Nb7fdP0r51bxBP4c+I17exEiPz2WVDwGXNelgMC8XGpGO6V0b0aTqXSPoYPkZ55rmPEHj3RtDulsGuY5L9/uwqw4PoT2ryzxd8XNR1MyWOiI1jbKdsk7f61vpj7o/WvNtpZmeVmZnOSzHJY+ua8KvWcLwWjOihhNU6mx6treq6trUjve3KQwLz5YYhV+tYVokN8JDZ3CS+WdrY4xXJXmq31/DHDcTs8cYwF6A+5x1NR2V7Ppt0txbkbhwynow9DXizw05puUrs96GJpU2owjZHcjT5DyZVH0FSJYKHVmcnBzjHFPsL+DUrRbm3OVPDpnlG7g1YBzXjzlUi+WR7EIwlG62Dk5z3q3pl21jqEVyp+4eQO4qrnAoGc1nGbjLmW5c4KcXF7M9TtPGelzIvmuYW7h614NWsrn/AFNwj/Q14o5BHzdO9aWi6TfapciO2Z44ehcHGK93D5vWk1FxufP4nJaEIualZHsgdSMg5+lFZunaTFYWMdvvkkKjlix5NFe+pSavY+bcYp2TNAhSpUjI7g15n4/8BW0trcavZYikiUu6gcMB1r07+dc942nEHhPUDnBeJl/SlWhGUHzHZlmJrUcTB0na7SPm/OQKXccYpo6Clr59n6+ttQoopcdfbr7U0rg5JbgKwtTeeS4IcfIvAArd6VmaihE+/s4yK3oOzPKzWm6lJGKeD0xSA4q48Sv7VXeFk+ldqkmfLzoyiLDcy20iSwOY5EOQymvpr4MzfaPh1bSGNIybiXIRcAnd1x2r5gPFfTfwS/5Jta/9fE3/AKFXTRbvY8fMorkT63PRKWiiug8U4PxDhtdu0YbkZVDKehG2uO1HR2twZ7YM8X8SdSldjr//ACH7r6J/6DWeDg5HBoA4tScAg/QiuZ8VeEY9dVr2yUR6iB86DAE/H/oX869C1LR/MJmsgN55aIdGHqKw+7D5gw6joRQB6B8FgU+FOjRsCGQzqynqD5z8GvQK5jwAB/whtm2BkyTk4GOfNeunoAQ8iuQvR/xW0Of7yY/75NdhXIXv/I7Q/wC8n/oJoA64daWkFLQBieK/+QE//XRP/QhXh3xd0P7f4dg1mJC01g3ly4PJibofoG/mK9+1bT/7TsGtfMMeWVtwGehzXO3Xgpb2xu7Ka83RXMLRODF2I/xwfwoA+MmADYBz71qeGrVrzxRpFupwZr2FM4zjLgZr2eP9mp/OBl8TBo/RbTBx9S1dr4O+Cmg+E9Vi1T7VdXt5DnyjNtCI2MbgAOv1oA9MUYUD04paQDApaAMrxE/l+HtRYdrdz+lee/ApceGL8/8AT1/QV23ja4Ft4N1iTIyLZgv1PArjPgaCPDeor6XZH6Vm/jR2Qf8Assl5o9UooorQ4zi/EXws8L+KdYfVdVt55Lp0VGKTFRhRgcCsr/hRXgX/AJ8bn/wIavSM0tAHm3/CivAv/Pjc/wDgQ1H/AAonwL/z43P/AIENXpNFAHK2fgnRPD/h9bGwgkWC2V3QNISdx5JPv/gK5tCSik9xmvRb/wD5B9x/1zP8q85jx5a47Dsc0Add4P8A+Qddf9fR/wDQEroa57wf/wAg66/6+j/6AldDQAhr5/1K+k0bx/d6igw9pflyB1KnAb9DX0Aa+fPFYB8Za4COt0R+G0UAfQEEqTwRyxkMjqGUjoQakri/hlrB1DwlHaSNm409zbNk8lRyh+m0gfVTXaCgCte2q3lpLbsBh1I5rzvayFkf76Ha31FemFc5561xHiK0+y6uXH+ruBuH1HBoA2fCZ/4lMmP+e7Z/St+ud8Hk/wBnXQ9Lpv8A0BP8a6KgAPSvkLxFNfSeMNYVJW2peSdeQBu96+va+TPEzY8WawO32uT+dP65UwqbpuzZ14SN5MzDI7YEsnmsqhQSAMD8KbyTknJoyaTPft6149ScqknKT1Z6drC5xR+H41LFbST4Krhf7zf55q9DaRQ8n52H8R/wrFzUS403IXQpb201GN7dMpKwWSNj8rjt+Iz1rviACQOlcvo0Xm6pET0jBkP4dP1xXTZ4968jHT5pLQ9vAQ5YPUWjNLsfA+U89OOv+fam89xiuFxaO5NPY1/D+inWr/ymfZEvLcda9UsNOt9OtxDboFUd/WuA8BSBNVkTPLjOPoK9JHXFfU5PRpqj7S2p8hndao67pt6DgKKUdKK9k8QZn1xmuI+KVwYPCJx1eUL+ddsc1j+JfDdj4p0o6ff+Z5W7eDG5Ug44NRUjzRsdODrRoV4VZapO58vXWoQ2qlVIkkx0XoKdaTmSyWedlQMSc9hXceIPgTqdrvn0G/S9TqsE4CPj/e6H9K821fR9Z0OQWmsWNxZsCQokU7T9GHB/A150sIkrH2dLiF1Kjnf0RLd6uBlLUY/2z1rLW4mWXzBIwf1zUXy9jSg44xxVRpxirI562Lq15c02a0GtEYWdA3+0vB/KpryWG5hR4nBIOCM8/lWFnB4pQSDkHBqXRje6OiGY1uR056ovnrSVWS4YdeanWVJBwcH0pOLRUasZjZIFYZHB/SvpD4Kgp8OLZSMYuJf/AEKvnTtX0T8F5lk8AxxhstHcSZHpzmujDS96zPIzqklRUo9z0YE4FLTAeM0+u0+YOD8Qca/d5BA2oQcdeMVnVN47e70rXIdRQbrOeMROGOFDqSRk9sg/pVGzvoL9QYmIk7xN94f40AWO/X3xVHUNLS9HmpiO49ez/Wr1NcgDHJJ4CgjJoA6nwGkkXg+zjlTa6yTAj/tq9dNWfpFq1lpdtA3DqpLDPdiSf1NaFABXIXv/ACO0P+8n/oJrrzXCnUIbvx40CsBLDMEIPfCmgDuRS0lLQAEZpNoznvQTimh1I6j86AHBQBxRik3r/eH50m8c/Mv50APoqneapY2Chry9trdTwDNKqAn2ya5bVfiJp8KyRaWr31wB95VIjX3JPX8OPegCl8T9UVNHXSUIMtw3mSAdVRTn9SAKz/giMeHtTH/T638q5O+uZ9QluLu7l864m5d+3sBgkYHbFdb8EePD+qf9frfyrN/Gjqg/9nl6o9RooorQ5Twv4o/FvxL4O8azaRpsdg1qsMci+dCzNlhzyGFcZ/w0L40/546T/wCA7f8AxdV/j5/yVC4/69Yf5V5hQB6v/wANC+NP+eOk/wDgO3/xdKv7QnjQkDytJH/bu3/xdeT1a02wutU1K3sbOIy3M7hI0A6k0Ae8eCPiZ428Z380Vwumw6ZAubmZLZs88BBlvvGuvAAXjj2FZ3h/QrfwxoUGkW21vLG+eUDBllP3j9B0HtWiKAOs8H/8g66/6+j/AOgJXQ1z3g//AJB11/19H/0BK6GgBDXz54qOfGmue10f/QRX0Ga+ffFiFPGutg/xXO4fQqKANb4b6qNM8XfZ3bEOox+Sf+ui5KfzYf8AAq9sHIFfM4mltpI7mFiJoXWVD7g8V9F6VqEeraTa38LDZcRBxj+Ekcj8DkUAXqw/E1qbjTGmXG6Bt/Tt3rcpkkayIyOMqwII9QaAMDwh/wAg+6x3uSf/ABxK6KsDwxA1rDf2rEl4btlyRjI2rg/lW/QAV8l+J+PFmsH/AKe5P519aGvl3xBaRL4r1Z2y7NdOfmHA5rjxklGKbO/AR5pNHOxW8k3Kgbf7zcCr8VlFEcsPMf1PQfSrFAHpXkSqt7HtRpKO4Hmj3PpUUtzFDwzgt/dXmqcl/K3EYEY/M0lTchupFHTaRcWtjFc3d1OkS/LGuTye5wPyqtfeL2IKadBt/wCmsvJ/Bf8AGuYJLNuYkt6mkJwOvWqWFp83NLVieMqcvJDRE091dXVwLi4uZXmXlWLfd+g6D8K6DTPFbpiHUV8xe0yD5h/vDvXNIDLMsMStJKxwscalmJ9gO/tXZaJ8KvFeslWms106BufMuj82P9wc5+uK6JYZVlytHPHFyovm5juPBF3HL4htpIJUlidW+ZTntXrYO5R2rgPB/wALbDwteJetf3VzdjPO/Yn/AHyOv4136jHA4FduCwzw8HC+h5uYYpYmpzrsPooHSiu04AxSbR6UtFACbR6VBd2dteW7w3MEc0TjDJIoYH6g1YpDyKATtseZeIfgt4b1bMmn79MmJz+5+ZCf90nj8MV5Z4i+EXibQg8sMUd/aKf9ZCfmx7r1r6eI5rN1i4EVmyqfnY4wK48ZVhQpOpLoduHxNZSUU7nxxJFJA5SWJ43H8LqVP60+K0nnjkkhgkkWP7xRSQPrX0dqmiaZrMW2/soZjj7zL8wP1qtoPhnTvDsVxHZI4SdtzK/OPbmvm/8AWGj7O/K79j2vadz5zIApfevf9Y8C6DrAZns1gmPJlg+Vvqa4DVvhRqtu7yaZLFdwjkK7hXP9D+ldmGznC1tG+V+ZSmcIk7LwTke9ezfArXo/tN/o7sAXxNGp79jj9K8evdOvNMmMN9aTW8g7SoVz7j1qbRdYutA1i11SybE9u+4A9GHcH6ivWpuN1JE4nmq0nA+ywQVGOnapB0rnPCnivTvFulR3thIN+MSwEjfE3owrol+6K7U09j5qUXF2e5FcWlvdwtDcQxyxv95HXINczL8PfD7MrxRXFsV6GGdv65rrKKZJgjwpp4HMlw3uZB/QVdtNE06zfzIbZd/95iWP61o0UAGKKKQ9OuKAGXEqQW8k0jbURSzH0ArxjR7s3vjezvSfnnvC+ehIOcfpiun8eeKEdG0WykDknF06Nwo/ufU9/auT8PceJ9KHb7QP5GgD2+lpBS0AYHjK2tr3w1cWl5EJbecrHIhOMgkA818heMfC8/hbX5rFyzQH57eVv40PT8a+wfFf/IBk/wCuif8AoQryzxv4WXxZ4ekhjUHUbXMlq2OW9Y/x7e4oA+cGGGIpKdIjRysjqyupwysMEHvTaAPR/hrdxy6ff6e6oXicXCcDJBG1uf8Avmu3IBGCMj0NeSeCNR/s/wAUWm5tsU5MEhz2bj9DzXrZUqSD1B5oAbISVbnk12XwTGPD+p/9frfyrjsHFdl8FM/2Bqf/AF+t/KofxI6YfwJeqPT6KKKs5jz7xT8I/D3jDXn1jVJr9biSNIysEqqo2j3U1j/8M8+C/wDnvq3/AIEJ/wDEV6xgZ6UtAHkx/Z58GY4n1b/wIT/4itXw38HfDHhnUm1DT3vjcFCitNIrbAepHy8GvRKTA9KAMD/hErAD/X3X/fY/wrntVs47DUntoi7IqKcucnJr0GuF8RD/AIqCf/rmn8qANnwf/wAg66/6+j/6AldDXPeD/wDkHXX/AF9H/wBASuhoAQ14F4z/AOR21b/rqP8A0EV76a8I8dgDx1qOBjIQ/pQBzx56+mK9U+FOrefpF1pMjZe0k3R/7jc/oc15XW54M1Q6R4uspWbbDcH7PJ/wLofzx+dAHvo6UUDoKKAIkt4o5ZZUTDykFzk8kDA/SpaKKAEPSvmbxH/yMuqE8AXLnk+9fTRr5O8VSO/izVlZiQLuQDJ6c1w42HNFHoZfLllJkUt9FHwmZG9uBVOW7llyCwVfReKgOB1PSpYbaecbo4iyf3yQqn8T1rhUIxR6kfa1XaCuRD2H5UEgdT+Aq2lgdwMr5XuE/wAauxCOHPkRrGD3xk/nSdSKPUw2SYmrrNcqJfD3g/WvFE7R6dbqFQjfJM4QAHvjqelem6J8EbGArLrmoy3Td4YBsT6Z6n9K5j4faudN8VQmWXbDLlX3Hqe1fQKEMAw5B7iu7CKFSN+p4udYapgq3s07prcztF8O6PoMBi0rToLVehKL8zfVjyfxNauB6ULS13JJbHhNt6sTAowKWimIKKKKACg9KKD0oAbWXfaqbVtojP17VqY96huLaOeMq6g5rjxdOvOk1RlaRpTlFS95XRzk2r3UowDtHtxVF5JJDl2Zvqav32lyWzFky0f8qz+ce1fnePeLjNxxDdz2qHs2rwQnbFFFFeabhgZoz83eijI6UICveWtndwOl9BDLbhSW85QVA9ea8P17T9Ku9UmbSIfs9sDtQbiQ2O/tmvQfHupX21NKtYJRAyCSaReS4yQFA6445rgeny4wR1Br6vKac6VLnct+lziq15KVomZp9xrXhy+F7pV3LBIPvGNuGHow6EV6Zovx6uYFWHXdJMrAYMtq2Cfqp6fnXC/y9KimtYZ1w8YPuOK96njHHcznOFT+ItT3Sy+Mng26dUk1CW1JXJa5hZVB9N3StEfFDwT0HibT8/8AXQ/4V82S6QVU+TJwf+WbDIP51j3ekIDmWEwsejR8j8q9CnioTOeWEvrTdz6s/wCFo+CP+hmsP++z/hUc3xV8DxRFv+Eks2x2RiTXyJLpc8eWjxMg7ockD3HUVQIwa6E09jllCUXaSPrRfjf4OuJ/s9pczyzk4VWjMak/7x4rM1fxrrWqL5cZFjbnnELEsw7fN2/D86+Xx1rpND8Zano5EZcXNqDzBMcgD/ZPUGmSesIixrtRcAenvVzSbqGw1qyvLjIhgk3uVBJAwewrB0XxFpevoBaTeVcdWtZmw49dp/jH+cVqHchPUMD9MUAegD4x+B1zu1jacnKtG2Qad/wubwL/ANBpf+/bV4/4i8JWWvqZ0xbahjiXGEk/3x2+teV6npd3pF21rewNFIOmejD1B7igD6k1f4qeDdWs1srXWEMsk0YGVIH3h1pxUxsO2MYI/Qj9K+Tl69cV7F8NfH63Sw+HtanKy5CWdzI3B9I29/Q/hQBR+LfhIRXA8T2UO2K4bbexqPuS/wB/js388+teVN1r6uubWG6tp7G9hZ4JlaOZCOoOeB7+/tXzd4r8Nz+F9em06Y74x88Mo6SRnof8aAMSKRopUkU/MjBh9Qc17vbXa39lb3iHIniWQn3I5/XNeDE5JNeq+AL37X4aa3Y/vLaXZ1ydjcg/TtQB1A/pWj8PPGvh/wAIaXeW2s6iLaae5aREKE/L0zWcDya8q8asDe2qDqsbE/ixqH8SN4v91L5H0v8A8Ll8C/8AQaX/AL9tS/8AC5vAv/QaX/v21fH1FWYH2D/wubwL/wBBpf8Av21H/C5vAv8A0Gl/79tXx9RQB9g/8Lm8C/8AQaX/AL9tR/wubwL/ANBpf+/bV8fU+NWdwqgkngAck/SgD68b4y+Bsca0PoI25qG41CDXrpdR08SPBcRr5RdCpPBHQ15b4I+GsOk2517xUIomjUypbT4EcKjnfL7+ij8ay/HPxSm1Ay6d4fdreyOVe6PEsw9AP4V9qAPX9L+JHhLw6Luxv9YhWfz9xVMuB8ijqOO1X/8Ahc3gX/oNL/37avkFuhzjn3rW0jw3qGr/ADRRiO3zzPJwv4epoA+pj8Y/A78LrIJ7ARtzXnnirUrTWPE1zqNhK0ttMiFWZCpyByMGuW0rQbDRwDFH5s46zSDOfoO1aM8sVvCZ7mZLeL/npIcZ+nc0ALTJwq2zSSSLCmf9YW24I6HP1rmNS8b28AaPS4jI/Tz5fuj6L/jXJX+qXupSmS7uGk9B/CPoBxQB9TaZ8Z/CD6Vam+1ZI7vylEyKjYDgc4PcZq5/wuXwL/0GV/79tXx+etSJG0jBUUux6BQSTQB9ef8AC5fAv/QZX/vhqP8AhcvgXH/IaX/vhq+UI9LlIzMUh9n+9+X+NW47K0iw20ysO78D8h/jUOcUdNPCVanQ+pB8Y/BLcJqrP/uxMa+e/EGqQXniHU7q1ZnhmuHeNyOoJ9KxTIcbVwq46LwKZmuepNT0PUw2CVJ3buX7PUDFdCSRUKkYOVzj3Fb7SNN+8Ll89CTXIYycVtaTcSYMDqSP4fUVxV6aa5kfUZRiVSn7JrRmnRR3orhPq0OQsrBlYqR3Bre03xlrulSbob+WQDosrFhWAKu6bpd5q14ltZQs7seSOgFaQc0/dOTF06EoN10mvM9C0n4u3olWO/sxKx4AhGCa9V0y/bULJLkwSQ7xkI/WuR8I/D2z0OJbq8VZ709Sei12yYOQCAvYCvaw8aqV6jPzHNquCnVthIWS69CVelLSLkLz1pa6DyAooooAKKKKACkNLRQAyQfI30rjLvAu5PTNdnIR5bc9q4y5Be8cAZOeMV8lxRbkgehgNG2RUVlQeILG61waTaP9pmVGaWSI7kjx2z3NXru5trG1e6vJkgt0+879/Yep9hXyUsPUjJRa1ex6SqRepPRkV5zqvj+9mul/slFt7dD96ZAXl+oPQfrV/T/iLA2E1WxaM9pbb5l/FSc/lXY8pxCjzW+XUy+sQvZmn4vt8wWt2o5RjG59jyP1H61ykiJKMSxq/wBRmu5kutP8RaRcxafeQXJMZYKrYdSORlTyK4bDYG4EGuzCOcafLJWaM52buinLpdrIPk3xn2bIqnLpM6ZMbJIPY4P5VsUV3RrzRk4JnNyQyxHEkbr/AMB4pmAR0rpy3GDgj0NQy2NrNyYlDeq8VtHErqhODWxykunQSsGA2MP4lrOutHMnLosw/vfdb8/8a6+XRgOYZ8/7Mn/1qqy2N1F9+FnUfxR/MK7KWLa+Fj5pWtJXRwFzo7IW8pjn+5IMH8D3rNmt5YGKyoyn3r0V4o5W2yIpPoRz+VU5dKikBVDgf3WGRXoU8en8ZjKjTltocEhKuGGcg54OK7DRfH99ZbYNSU3tsOAxOJVH+9/F9DVK70BV5VTH/uZZf8RWPc6bc2/JTevXchyP/rfjXdCrCezOadCcT2fTdTsNYg87T7hZBnmMnDqfcHml1DTrLV7RrW/i82POVI+9GfVT2/rXiNrPPazrNBK8Mich1JBFd3ovxEPy2+tRb16faY1+Yf7w7/zrQyMLxH4SvNCcyp/pFkT8s6Dp7MOxrnQAeua94gntb6zM1tNFd2ci4Yrhl5/hPofY81w3iTwDxLe6IpYKN0lnnLqPVfUe3WgDsfhz49Gu28Wi6rIP7TjG23uG/wCW6gcKf9oDoe/Fbnjvwr/wlegtFCoOqWgL2px8zjHzIfr29/rXztHI8EyyKWSVGyCMgqR/Wvevh946TxRa/Yr2RU1q3XcMcfaFX+If7Q7jvQB4FKrLK6urK4JDBuoPeuu+HN99n8QSWbsRHdxEBfV1+Zf0DfnXRfFrwkLW7/4SPT4sW9y228RRxHL/AH/YP/PPrXm9heNp+oW15Hy8EqyAHvg9PxoA9zxtOPSvKPGo/wCJxGncRAn9a9YZo5CrxMGikUOjA53KRkH9a8n8drt8RAf9ME/rR1NIv3GvQ5iiiigzCilwR2PFaGh6Nf6/q8GnadbPPcSnAVRwB6k9gO5oArWVpcX15Ha2kLzTynakaDJY17NoHhrRvhnpqa94mlSTVmBMEC8mM+iDu3qegqs13oPwispLSAxap4sljxMwwY7Y/wB0ntzzjqe+OBXl2q6pqfiLUzdX08t1dynAXqfoo/pQBseM/HWo+L7hRIfs+nxMTDZo3yj/AGmP8Te/btjvz9jp11qMwhtYWkcnnA4H1Paum0jwRIxWbViYlPS3U/Of97+79OtdNNdaV4ftPKeSO1QdIUAMjfh1/E0AZWkeDrSzCy6gRc3HaJfuL9fWt69u4LGASXtwkMQGAuf0C1x2peN5pA0emxC3TtI/Mh/oK5a5uJrqYyTSvK56s5yaAOu1LxxjMelwBSP+W0oyfwX/ABrk7u8ub+cz3U8k0h/ic54p9vp9zMoYR7U67nO0fr1/CraadbxjMkhlP91BtH5mpckjanh6lT4UZQUlsAE/SrkWl3EihmAjU93OK00ZYRiFFjyOw5P40AMxzgk+tYyrdj0KWWN/EyCOwtYThw07eudq1YEmxdkarEvcR8Z+vrTlt3P3iAKkFsgPJJrGVW+56lHARj8MfvKuQTT1jZu1WlRF6KKd+FZOZ3RwvdldbYnqcVIsCr71JRUuTNlRhEFAHQCtHTo8b5CMH7oNZ4Bzx1rXi2W1qnnOEyM89T9KyqN20PQwUYqpzS0SJqKz5tZhTKwozkd24FQQay/mETqCp/ujpWSw82rnfLNsNGfLe5r9jXt/woii/wCEeaQIu7dycc14ejpLHujcMuO3avb/AISOW0CdT2cVtglarZnl8TS5sBeL0uj0QUtIKWvZPzYKKKKACiiigAorH/t5f+fc/wDff/1qU65hdxtW2nvu/wDrUAa9B6Vkf230/wBFbnp83X9KX+2XJI+xyZHUZ6fpQBpSKWjYDrivIfF+neNL1pbez0mSLTySD5EytJKPfHT6CvSxrLHOLRzg4Pzf/WobWWUZNo4HqW/+tXJXwlOu05rY0hUlDY8L0SDWPCd/Le3nh++3mEoieV1Y+pHSsbWdWv8AVbv7RqzSKyn5I3Qqkf8Aug/zr6KGtFjxascc8N/9aoZtRtZz++0+OT/fAP8AMVzPLIc/P1LVd2sfNiyxn7rKeccHORTya98utN8O3xzc+H7SQ+pUD+QrGufBHhG5YN/Y8kPYCC5ZB+QqXgJdGUqy6njijbIsiNtkU5DKcEflUyXt1GfluZMf7R3V6PcfDbRJG/cXOoQL2USqw/Mrmsm4+GU+8m21dAnYSwbj+YYfyrKWCqPdXKVaJy0eq3C4Dqj49iKnXWEz+8gZf905FbL/AA61dOVubaQD3ZSaqP4J1qM/NbFgO6FT/wCzZ/SsJYCf8pSrLuQpqVo//LQp/vKRU6yxScrIjD/eqnJ4cvoc+bBcIO5MDY/Oqv8AZqhj/pChh/s4NYvAS7FKsjZKkdRijkfWsyOxmj/1d4y/7v8A+urCreJ/y9Kw/wBuPP8AWs3ganQpVYliSKKYfvYkf/eHP51Ul0m3bmNnjP5j9atxsw/1m1j6rx/PNSgxN/EwPuM0lh8RHZBzwZhyaVcqcoUlX26/kaz5rJFc+ZG0T/3guCPxrrxFG33bhPx4/nUn2UsvLKynvjIrWLrx3iHNFbM83u9BhuMsFBPXepwx/wAaw7nQZ4cmL5x6MMGvWpNEtpeq7T6oMVTk8N7sgToQegdP6130sXVjo0RJQlujymx1DUNDuxPaTzWsw6kcBvqO4rvdD+IFpdlItUUWc4PyzxAiMn6fw1auvCayqRKAw913D8OeKwrnwCrHNvd7PUFMj+eRXpU8Qp76HNKlb4TpfEHhSx8Qw/a4mjivG5W5j5SY/wC1jjPPWvM7i11Pw3qqb/NtLyBg8UqcHI6FSOtdXpem614dk3W1/wDuc4aNo90bfrXVyNpPiOx+xanGsbnpjjafVGPT6GtzJ6G54S8Uaf8AEDQ7jTtRjQXrReXd244Eq/8APRPToDjsfrXifirw7c+GdfuNOnViqtuhkI4kjPQ11LeDtU8L6pFqNjqLKI33RTCPp7Nz/wDrrtvENlbfETwzGyBIdZs/mGO/94Adweo9DQBkeDb06h4Tsixy9sWt3P8Au8r+AXArhfH+P+EkUA5xbxg/lXW+B9PfTnvLJ7gOswEijbjDLkevoTWX4u8PNe660ouQn7tRjZn+tLqNbNHntKAdwx1rpD4Rcf8AL4v/AH7/APr1oaf4DNx+/ub8Q2MZ/eSeXyf9lcnlv5d6YjH8N+Gr/wATagbe1UJHGN1xcS8Rwr3Zia6y/wDF+meD9Nm0PwW7NNKu281gjEkh7rH/AHV96t6hZXWr2S6H4f8A+JdoqctCBlpm7vM+fmPoOgFQaf4Y0fQm33UwvrodlX5V+n/16AOV0rwvqGsMJ5P3MDnJll+83rgdTXUBtA8JwsqshucctjdK3tjooo1J9W1RnjtrsW0BGNscfOPds1iDwUxO6bUASeoCZP55pNpFRhKT0RDqfjW+uNyWK/ZIjxkHLn8e34VgJb3N25kw7ljku5/mTXYw+FI4cmJ1J7NImT/Opj4blb794D/wD/69ZyqW2O6lgub43Y5OPTI0/wCPibJH8MfP61ahWKDHkQIrD+Mjc369K6MeGVX/AJeAf+Af/XqQeHiBxcKPon/16wlUm9j1KOEw0N2c4Y5ZW3OzEnuxzTxbY+8a6A6CR1ul/wC+f/r006GM8XQ/74/+vWTU2d0Z4WPUxRFGP4Qafjjjgelax0QjpOPxT/69MbQ5D0uFH/bP/wCvS9nM0+uYeOzMug8da0v7ClY4F1k9gIz/AI1NH4M1K5x5SzvnusDEfnTVGRDzKj0ZjFlBwWAppmjHf8q6mP4Z6/KuVgYD/aCr+harcXwj1uQAvdW8Xs3P8qpUGYSzWn3OIN0o6IfxphuWPRQPwr0mH4NXhwZtahX1C25P65rWtfg5pKgG71G8lPcR7VB/Q1aoMwlmsP5jx7zpDzux9Ka7luWY59zXv1v8L/BcG3zNOupmHd7tufwHFbVp4Q8HWeNnhu3YjoZDuP61fsGc0s0i97nzIrKTgHJ9BV2DSdTuiBb6fdS56bYWOf0r6qg/se2UJDolqgHQBF/wq4mrQxcR2aqPRSB/SqVHuYPM30ifM+n+CvGgcNBoF8FY91wDXu/wv0XU9G0i7Gq2jW00kgOxmB4x14rpP7cUHi3/APHv/rUv9ur/AM+5/wC+/wD61VGjGMuZbmVXM69Si6L+FmyDkZpaxhrwx/x7n/vv/wCtS/28v/Puf++//rVqeebFFY/9vL/z7n/vv/61H9vL/wA+5/77/wDrUAbFFY/9vL/z7n/vv/61FAGKOSK3sDPlkttQx4BAxnI6VgDg5q3Ne+cOYlDcfMCe1AGoxAuIDnAzJ0+tTNIhYkP1YdSaxf7QcOjKiqEBCr9etPbU3bGYkyGDdT1FAF6GTCk7mAa5fuRSXLg212g3YVVOSxPOfQnis8X7bSGjRsuZMnPBNE1+8sbp5aLvwGIzzigDb8wiRlD/ADEhQu7GOBzWLqLOZwH/AIRj726l/tOfzvM+XqOMVWnne4fe5GfYUAR1csrIXgcb9rKRxjqKp1JDPJAWMbY3LtNAGg2lRIUzcHEjbUIHUY60raQqKzNPwgJbA6elZ5uJSkSluIvu+1Oa8nbzcv8A6373vQBeXSEdFZZ+HUFcjrVcaaXvjbqx2j+MjFQrdzKIgH/1X3eKcb+5JjJk5TO0getAEi2UT3KRrOSrg7W29x61OulWT/aI7g+b5a5IK8Djr71U+3XHmiXcNwGBx0pRqFyJC4ZdxXaflHIpWAhbwdpVxHGXtYMPEZPliC46ccfWq974C0M2wmigkt1EYJ8qRiSfxJq8uo3Kxqgf5Qu0cdqP7RuTwXBG3ZjHBFLkXYd2YN38NbNEmMOoXK+WgcblDZJz9PSqFt8PWkEkkuolIoxzmLn8s11zaldMhVnBBGDxSf2jc+Y0m8ZYYPAxUulF9A5mcnZ/Dm4lkn8+/iWNX2Rsik7j7jt1p9r8OZWiUzXxhmMzRYVMggZwc574rp4765jZ2WQ5c5OeeaVL+5QKA4OG3DIzzS9jDsPmZw+v+Gp9D02C6ju3ud8rQuvlfdIyOPb5TXOi+dOHUD2OVNesTXc08YjdgVDFuB3PX+dU2toH+/DG31UGspYaL2KVRnmy3yE5KkfQ5p5ltpfvbT/vDH613UmhaXKcvYwk+u2qcnhHSXztikjJ/uyGsnhH0K9occ1pDIMo+P1/+vVC50RXywTHHVP6g12z+CrbH7q8nU+4B/pmq7eEbyMfur9G9ipH9TTVOrD4WHNF7nHW82o6YDHgXNuRgxPzx7Z//VToGWO7W/0WVoblPvWznBx3A9R7V1Enh3V41/5YSe27JP5gVm3Gh3jMFuNHIYn5XhuE/qc1tCpPaSIcV0M+6MT30Gu2aFEaTbdQ94pDwfwNZfiAbdanHpj+VdL/AMI3q+HlhhLhhteOZ0zIv1B/LPIxWVP4a1m7vXke2CYwCXkU9Bjsa2Uk9hcrvYyrS2DFXlDMO0S/ef6+g96tzyxyOhum84oNsdrBwiD0Jrbg8GarMpA8oL3DSbQfrjJq5D4EvSNslzbRL2CKW/wob7Fxpr7TscrLcXdwghBW2gA4ii4H41EltGoB2bj3L8j8q72LwDDj99fzE/8ATNQP55q3F4G0pP8AWNPL/vPj+VS1Jm0XQj5nnZxjBfj0HApN8a9CB9BXqUXhXRYlx9gjf3fmrkWk6fAP3VnAv0QUvZt7mn1uMdIo8lVJn+5BM/0Q1Zi0rVJv9XYTH6rXrixrGMIiqPYYpeaapoh42bPLovCWuzDP2dUH+04FW4/AmqSD95PCn1Yn+VejYNAFNQRm8TNnDxfD3IBl1Eg9wkef61ch8A6ev+tuJ5PoQK62iq5UQ6031MCLwbocYw1oZD6tI39DV2HQNKgx5en24x3KAn9a0cUuKLIjnl3I44Y4l2xxog9FUCnYOKdRQTcac+tSwKHuI1bkFgCPxplKjFHV16qcimBqSWUIe5dFzGsbYGfusDUkdhbFY4mQl5Iy/mZ6Vmi7mHnYb/W538dact/cJD5Qk+XGOnI/GgBbO1869jjkBCsSfritH+zbZ5oSqlVbdlc9cVlm8nPlfP8A6rhMDp/nFOa+uXlWQyfMvTAoA0Rp1u80TBCqNEXKZ7jH+NH9n2/mGTYdnk+Zsz3rON9cmZZfM+dRgccYo+3XPneb5nzYx04xQBpDTbdbmU4yixhghbjJz/hUAt4Yr1opbfOSAMMdoqot/cLM0vmfMwwcjjFKuoXKyNIJPmbrkcUAW4re2F7LC1u7AN1JwFWprXTYHlZ2UvExOznjFZyajcIXIYEucsSoOaal7Ok5lV8Mfbj8qAL9rZRGHDxK029hh2I6duKypBiVxt24JGPSp4r+4iQor8E55FViSSSeSaACiiigD//Z">
            <a:hlinkClick r:id="rId10"/>
          </p:cNvPr>
          <p:cNvSpPr>
            <a:spLocks noChangeAspect="1" noChangeArrowheads="1"/>
          </p:cNvSpPr>
          <p:nvPr/>
        </p:nvSpPr>
        <p:spPr bwMode="auto">
          <a:xfrm>
            <a:off x="31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603" y="3154790"/>
            <a:ext cx="4986722" cy="1592213"/>
          </a:xfrm>
          <a:prstGeom prst="rect">
            <a:avLst/>
          </a:prstGeom>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国家图书馆"/>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8623882" y="268449"/>
            <a:ext cx="3266114" cy="37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8200" y="685862"/>
            <a:ext cx="10515600" cy="753460"/>
          </a:xfrm>
        </p:spPr>
        <p:txBody>
          <a:bodyPr>
            <a:normAutofit fontScale="90000"/>
          </a:bodyPr>
          <a:lstStyle/>
          <a:p>
            <a:r>
              <a:rPr lang="en-GB" altLang="zh-CN" dirty="0"/>
              <a:t>Emerald </a:t>
            </a:r>
            <a:r>
              <a:rPr lang="zh-CN" altLang="en-US" dirty="0"/>
              <a:t>全文期刊回溯库</a:t>
            </a:r>
            <a:r>
              <a:rPr lang="zh-CN" altLang="en-US" sz="2200" dirty="0"/>
              <a:t>（</a:t>
            </a:r>
            <a:r>
              <a:rPr lang="en-US" altLang="zh-CN" sz="2200" dirty="0"/>
              <a:t>1898-2000</a:t>
            </a:r>
            <a:r>
              <a:rPr lang="zh-CN" altLang="en-US" sz="2200" dirty="0"/>
              <a:t>）</a:t>
            </a:r>
            <a:br>
              <a:rPr lang="zh-CN" altLang="en-US" sz="2200" dirty="0"/>
            </a:br>
            <a:r>
              <a:rPr lang="en-US" altLang="zh-CN" sz="2400" dirty="0">
                <a:solidFill>
                  <a:schemeClr val="bg1">
                    <a:lumMod val="50000"/>
                  </a:schemeClr>
                </a:solidFill>
              </a:rPr>
              <a:t>Preserving over 100 years of management research online</a:t>
            </a:r>
            <a:endParaRPr lang="zh-CN" altLang="en-US" dirty="0">
              <a:solidFill>
                <a:schemeClr val="bg1">
                  <a:lumMod val="50000"/>
                </a:schemeClr>
              </a:solidFill>
            </a:endParaRPr>
          </a:p>
        </p:txBody>
      </p:sp>
      <p:sp>
        <p:nvSpPr>
          <p:cNvPr id="3" name="内容占位符 2"/>
          <p:cNvSpPr>
            <a:spLocks noGrp="1"/>
          </p:cNvSpPr>
          <p:nvPr>
            <p:ph idx="1"/>
          </p:nvPr>
        </p:nvSpPr>
        <p:spPr>
          <a:xfrm>
            <a:off x="6887360" y="1937675"/>
            <a:ext cx="4466439" cy="3867507"/>
          </a:xfrm>
        </p:spPr>
        <p:txBody>
          <a:bodyPr>
            <a:normAutofit fontScale="92500" lnSpcReduction="20000"/>
          </a:bodyPr>
          <a:lstStyle/>
          <a:p>
            <a:pPr>
              <a:lnSpc>
                <a:spcPct val="100000"/>
              </a:lnSpc>
              <a:spcAft>
                <a:spcPts val="2400"/>
              </a:spcAft>
            </a:pPr>
            <a:r>
              <a:rPr lang="en-US" altLang="zh-CN" dirty="0"/>
              <a:t>2010</a:t>
            </a:r>
            <a:r>
              <a:rPr lang="zh-CN" altLang="en-US" dirty="0"/>
              <a:t>年由</a:t>
            </a:r>
            <a:r>
              <a:rPr lang="zh-CN" altLang="en-US" b="1" dirty="0">
                <a:solidFill>
                  <a:schemeClr val="accent2"/>
                </a:solidFill>
              </a:rPr>
              <a:t>国家图书馆</a:t>
            </a:r>
            <a:r>
              <a:rPr lang="zh-CN" altLang="en-US" dirty="0"/>
              <a:t>正式引进全国在线</a:t>
            </a:r>
          </a:p>
          <a:p>
            <a:pPr>
              <a:lnSpc>
                <a:spcPct val="100000"/>
              </a:lnSpc>
              <a:spcAft>
                <a:spcPts val="2400"/>
              </a:spcAft>
            </a:pPr>
            <a:r>
              <a:rPr lang="zh-CN" altLang="en-US" dirty="0"/>
              <a:t>目前已有近</a:t>
            </a:r>
            <a:r>
              <a:rPr lang="en-US" altLang="zh-CN" b="1" dirty="0">
                <a:solidFill>
                  <a:schemeClr val="accent2"/>
                </a:solidFill>
              </a:rPr>
              <a:t>1000</a:t>
            </a:r>
            <a:r>
              <a:rPr lang="zh-CN" altLang="en-US" b="1" dirty="0">
                <a:solidFill>
                  <a:schemeClr val="accent2"/>
                </a:solidFill>
              </a:rPr>
              <a:t>家</a:t>
            </a:r>
            <a:r>
              <a:rPr lang="zh-CN" altLang="en-US" dirty="0"/>
              <a:t>用户</a:t>
            </a:r>
            <a:endParaRPr lang="en-US" altLang="zh-CN" dirty="0"/>
          </a:p>
          <a:p>
            <a:pPr>
              <a:lnSpc>
                <a:spcPct val="100000"/>
              </a:lnSpc>
              <a:spcAft>
                <a:spcPts val="2400"/>
              </a:spcAft>
            </a:pPr>
            <a:r>
              <a:rPr lang="zh-CN" altLang="en-US" b="1" dirty="0">
                <a:solidFill>
                  <a:schemeClr val="accent2"/>
                </a:solidFill>
              </a:rPr>
              <a:t>免费注册</a:t>
            </a:r>
            <a:r>
              <a:rPr lang="zh-CN" altLang="en-US" dirty="0"/>
              <a:t>申请使用</a:t>
            </a:r>
          </a:p>
          <a:p>
            <a:pPr>
              <a:lnSpc>
                <a:spcPct val="100000"/>
              </a:lnSpc>
              <a:spcAft>
                <a:spcPts val="2400"/>
              </a:spcAft>
            </a:pPr>
            <a:r>
              <a:rPr lang="zh-CN" altLang="en-US" dirty="0"/>
              <a:t>近</a:t>
            </a:r>
            <a:r>
              <a:rPr lang="en-US" altLang="zh-CN" dirty="0"/>
              <a:t>180</a:t>
            </a:r>
            <a:r>
              <a:rPr lang="zh-CN" altLang="en-US" dirty="0"/>
              <a:t>种期刊，</a:t>
            </a:r>
            <a:r>
              <a:rPr lang="en-US" altLang="zh-CN" dirty="0"/>
              <a:t>11</a:t>
            </a:r>
            <a:r>
              <a:rPr lang="zh-CN" altLang="en-US" dirty="0"/>
              <a:t>万篇文章</a:t>
            </a:r>
          </a:p>
          <a:p>
            <a:pPr>
              <a:lnSpc>
                <a:spcPct val="100000"/>
              </a:lnSpc>
              <a:spcAft>
                <a:spcPts val="2400"/>
              </a:spcAft>
            </a:pPr>
            <a:r>
              <a:rPr lang="zh-CN" altLang="en-US" dirty="0"/>
              <a:t>所有期刊从第一卷第一期开始，最早可回溯至</a:t>
            </a:r>
            <a:r>
              <a:rPr lang="en-US" altLang="zh-CN" b="1" dirty="0">
                <a:solidFill>
                  <a:schemeClr val="accent2"/>
                </a:solidFill>
              </a:rPr>
              <a:t>1898</a:t>
            </a:r>
            <a:r>
              <a:rPr lang="zh-CN" altLang="en-US" b="1" dirty="0">
                <a:solidFill>
                  <a:schemeClr val="accent2"/>
                </a:solidFill>
              </a:rPr>
              <a:t>年</a:t>
            </a:r>
            <a:endParaRPr lang="en-US" altLang="zh-CN" b="1" dirty="0">
              <a:solidFill>
                <a:schemeClr val="accent2"/>
              </a:solidFill>
            </a:endParaRPr>
          </a:p>
          <a:p>
            <a:pPr>
              <a:lnSpc>
                <a:spcPct val="100000"/>
              </a:lnSpc>
              <a:spcAft>
                <a:spcPts val="2400"/>
              </a:spcAft>
            </a:pPr>
            <a:endParaRPr lang="zh-CN" altLang="en-US" dirty="0"/>
          </a:p>
        </p:txBody>
      </p:sp>
      <p:pic>
        <p:nvPicPr>
          <p:cNvPr id="1026" name="Picture 2" descr="https://timgsa.baidu.com/timg?image&amp;quality=80&amp;size=b9999_10000&amp;sec=1566997379343&amp;di=aa299c6c0c436ac77f659f1a870de5d8&amp;imgtype=0&amp;src=http%3A%2F%2Fs6.sinaimg.cn%2Fmw690%2F001Nic9vzy7pNR2Vhzv55%26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37675"/>
            <a:ext cx="5919002" cy="3946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dirty="0"/>
              <a:t>Emerald </a:t>
            </a:r>
            <a:r>
              <a:rPr lang="zh-CN" altLang="en-US" dirty="0"/>
              <a:t>英文图书</a:t>
            </a:r>
            <a:br>
              <a:rPr lang="en-US" altLang="zh-CN" dirty="0"/>
            </a:br>
            <a:r>
              <a:rPr lang="en-US" altLang="zh-CN" sz="2400" dirty="0">
                <a:solidFill>
                  <a:schemeClr val="bg1">
                    <a:lumMod val="50000"/>
                  </a:schemeClr>
                </a:solidFill>
              </a:rPr>
              <a:t>High quality, cutting-edge research across a range of subjects</a:t>
            </a:r>
            <a:endParaRPr lang="zh-CN" altLang="en-US" dirty="0">
              <a:solidFill>
                <a:schemeClr val="bg1">
                  <a:lumMod val="50000"/>
                </a:schemeClr>
              </a:solidFill>
            </a:endParaRPr>
          </a:p>
        </p:txBody>
      </p:sp>
      <p:sp>
        <p:nvSpPr>
          <p:cNvPr id="3" name="内容占位符 2"/>
          <p:cNvSpPr>
            <a:spLocks noGrp="1"/>
          </p:cNvSpPr>
          <p:nvPr>
            <p:ph idx="1"/>
          </p:nvPr>
        </p:nvSpPr>
        <p:spPr>
          <a:xfrm>
            <a:off x="838200" y="1313896"/>
            <a:ext cx="10515600" cy="4863068"/>
          </a:xfrm>
        </p:spPr>
        <p:txBody>
          <a:bodyPr>
            <a:normAutofit/>
          </a:bodyPr>
          <a:lstStyle/>
          <a:p>
            <a:pPr>
              <a:lnSpc>
                <a:spcPct val="100000"/>
              </a:lnSpc>
              <a:spcBef>
                <a:spcPts val="0"/>
              </a:spcBef>
              <a:spcAft>
                <a:spcPts val="1200"/>
              </a:spcAft>
              <a:buClr>
                <a:schemeClr val="tx1">
                  <a:lumMod val="75000"/>
                  <a:lumOff val="25000"/>
                </a:schemeClr>
              </a:buClr>
            </a:pPr>
            <a:r>
              <a:rPr lang="en-US" altLang="zh-CN" sz="2000" dirty="0">
                <a:solidFill>
                  <a:schemeClr val="accent2"/>
                </a:solidFill>
              </a:rPr>
              <a:t>5000</a:t>
            </a:r>
            <a:r>
              <a:rPr lang="zh-CN" altLang="en-US" sz="2000" dirty="0">
                <a:solidFill>
                  <a:schemeClr val="accent2"/>
                </a:solidFill>
              </a:rPr>
              <a:t>册</a:t>
            </a:r>
            <a:r>
              <a:rPr lang="en-US" altLang="zh-CN" sz="2000" dirty="0">
                <a:solidFill>
                  <a:schemeClr val="accent2"/>
                </a:solidFill>
              </a:rPr>
              <a:t>+</a:t>
            </a:r>
            <a:r>
              <a:rPr lang="zh-CN" altLang="en-US" sz="2000" dirty="0">
                <a:solidFill>
                  <a:srgbClr val="404040"/>
                </a:solidFill>
              </a:rPr>
              <a:t>图书，包含系列书、专著、参考书、手册等</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chemeClr val="accent2"/>
                </a:solidFill>
              </a:rPr>
              <a:t>200+</a:t>
            </a:r>
            <a:r>
              <a:rPr lang="zh-CN" altLang="en-US" sz="2000" dirty="0">
                <a:solidFill>
                  <a:schemeClr val="accent2"/>
                </a:solidFill>
              </a:rPr>
              <a:t>主题领域</a:t>
            </a:r>
            <a:r>
              <a:rPr lang="zh-CN" altLang="en-US" sz="2000" dirty="0">
                <a:solidFill>
                  <a:srgbClr val="404040"/>
                </a:solidFill>
              </a:rPr>
              <a:t>，涉及管理学、社会学、教育学等</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rgbClr val="404040"/>
                </a:solidFill>
              </a:rPr>
              <a:t>2019</a:t>
            </a:r>
            <a:r>
              <a:rPr lang="zh-CN" altLang="en-US" sz="2000" dirty="0">
                <a:solidFill>
                  <a:srgbClr val="404040"/>
                </a:solidFill>
              </a:rPr>
              <a:t>年度</a:t>
            </a:r>
            <a:r>
              <a:rPr lang="en-US" altLang="zh-CN" sz="2000" dirty="0">
                <a:solidFill>
                  <a:srgbClr val="404040"/>
                </a:solidFill>
              </a:rPr>
              <a:t>The British Book Awards</a:t>
            </a:r>
            <a:r>
              <a:rPr lang="zh-CN" altLang="en-US" sz="2000" dirty="0">
                <a:solidFill>
                  <a:schemeClr val="accent2"/>
                </a:solidFill>
              </a:rPr>
              <a:t>学术教育专业领域</a:t>
            </a:r>
            <a:r>
              <a:rPr lang="zh-CN" altLang="en-US" sz="2000" dirty="0">
                <a:solidFill>
                  <a:srgbClr val="404040"/>
                </a:solidFill>
              </a:rPr>
              <a:t>最佳出版社</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rgbClr val="404040"/>
                </a:solidFill>
              </a:rPr>
              <a:t>2020The IPG Independent Publishing Awards</a:t>
            </a:r>
            <a:r>
              <a:rPr lang="zh-CN" altLang="en-US" sz="2000" dirty="0">
                <a:solidFill>
                  <a:srgbClr val="404040"/>
                </a:solidFill>
              </a:rPr>
              <a:t>年度独立出版社</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endParaRPr lang="en-US" altLang="zh-CN" dirty="0">
              <a:solidFill>
                <a:srgbClr val="404040"/>
              </a:solidFill>
            </a:endParaRPr>
          </a:p>
          <a:p>
            <a:pPr>
              <a:lnSpc>
                <a:spcPct val="100000"/>
              </a:lnSpc>
              <a:spcBef>
                <a:spcPts val="0"/>
              </a:spcBef>
              <a:spcAft>
                <a:spcPts val="1200"/>
              </a:spcAft>
            </a:pPr>
            <a:endParaRPr lang="zh-CN" altLang="en-US" sz="2400" dirty="0"/>
          </a:p>
        </p:txBody>
      </p:sp>
      <p:pic>
        <p:nvPicPr>
          <p:cNvPr id="12" name="图片 11" descr="http://www.emeraldgrouppublishing.com/img/logos/british_book_award_sidebar.jpg"/>
          <p:cNvPicPr>
            <a:picLocks noChangeAspect="1" noChangeArrowheads="1"/>
          </p:cNvPicPr>
          <p:nvPr/>
        </p:nvPicPr>
        <p:blipFill>
          <a:blip r:embed="rId3">
            <a:extLst>
              <a:ext uri="{28A0092B-C50C-407E-A947-70E740481C1C}">
                <a14:useLocalDpi xmlns:a14="http://schemas.microsoft.com/office/drawing/2010/main" val="0"/>
              </a:ext>
            </a:extLst>
          </a:blip>
          <a:srcRect l="9670" t="20929" r="10067" b="15057"/>
          <a:stretch>
            <a:fillRect/>
          </a:stretch>
        </p:blipFill>
        <p:spPr bwMode="auto">
          <a:xfrm>
            <a:off x="9224240" y="1118586"/>
            <a:ext cx="1626352" cy="1626352"/>
          </a:xfrm>
          <a:custGeom>
            <a:avLst/>
            <a:gdLst>
              <a:gd name="connsiteX0" fmla="*/ 1006767 w 2013534"/>
              <a:gd name="connsiteY0" fmla="*/ 0 h 2013534"/>
              <a:gd name="connsiteX1" fmla="*/ 2013534 w 2013534"/>
              <a:gd name="connsiteY1" fmla="*/ 1006767 h 2013534"/>
              <a:gd name="connsiteX2" fmla="*/ 1006767 w 2013534"/>
              <a:gd name="connsiteY2" fmla="*/ 2013534 h 2013534"/>
              <a:gd name="connsiteX3" fmla="*/ 0 w 2013534"/>
              <a:gd name="connsiteY3" fmla="*/ 1006767 h 2013534"/>
              <a:gd name="connsiteX4" fmla="*/ 1006767 w 2013534"/>
              <a:gd name="connsiteY4" fmla="*/ 0 h 201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534" h="2013534">
                <a:moveTo>
                  <a:pt x="1006767" y="0"/>
                </a:moveTo>
                <a:cubicBezTo>
                  <a:pt x="1562789" y="0"/>
                  <a:pt x="2013534" y="450745"/>
                  <a:pt x="2013534" y="1006767"/>
                </a:cubicBezTo>
                <a:cubicBezTo>
                  <a:pt x="2013534" y="1562789"/>
                  <a:pt x="1562789" y="2013534"/>
                  <a:pt x="1006767" y="2013534"/>
                </a:cubicBezTo>
                <a:cubicBezTo>
                  <a:pt x="450745" y="2013534"/>
                  <a:pt x="0" y="1562789"/>
                  <a:pt x="0" y="1006767"/>
                </a:cubicBezTo>
                <a:cubicBezTo>
                  <a:pt x="0" y="450745"/>
                  <a:pt x="450745" y="0"/>
                  <a:pt x="1006767"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577" y="3346233"/>
            <a:ext cx="1680828" cy="2468416"/>
          </a:xfrm>
          <a:prstGeom prst="rect">
            <a:avLst/>
          </a:prstGeom>
          <a:effectLst>
            <a:outerShdw blurRad="63500" sx="102000" sy="102000" algn="ctr" rotWithShape="0">
              <a:prstClr val="black">
                <a:alpha val="40000"/>
              </a:prstClr>
            </a:outerShdw>
          </a:effectLst>
        </p:spPr>
      </p:pic>
      <p:pic>
        <p:nvPicPr>
          <p:cNvPr id="11" name="Picture 4"/>
          <p:cNvPicPr/>
          <p:nvPr/>
        </p:nvPicPr>
        <p:blipFill>
          <a:blip r:embed="rId5" cstate="print">
            <a:extLst>
              <a:ext uri="{28A0092B-C50C-407E-A947-70E740481C1C}">
                <a14:useLocalDpi xmlns:a14="http://schemas.microsoft.com/office/drawing/2010/main" val="0"/>
              </a:ext>
            </a:extLst>
          </a:blip>
          <a:stretch>
            <a:fillRect/>
          </a:stretch>
        </p:blipFill>
        <p:spPr>
          <a:xfrm>
            <a:off x="1341408" y="3346233"/>
            <a:ext cx="1638180" cy="2468417"/>
          </a:xfrm>
          <a:prstGeom prst="rect">
            <a:avLst/>
          </a:prstGeom>
          <a:effectLst>
            <a:outerShdw blurRad="63500" sx="102000" sy="102000" algn="ctr" rotWithShape="0">
              <a:prstClr val="black">
                <a:alpha val="40000"/>
              </a:prstClr>
            </a:outerShdw>
          </a:effectLst>
        </p:spPr>
      </p:pic>
      <p:pic>
        <p:nvPicPr>
          <p:cNvPr id="13" name="Picture 3"/>
          <p:cNvPicPr/>
          <p:nvPr/>
        </p:nvPicPr>
        <p:blipFill>
          <a:blip r:embed="rId6" cstate="print">
            <a:extLst>
              <a:ext uri="{28A0092B-C50C-407E-A947-70E740481C1C}">
                <a14:useLocalDpi xmlns:a14="http://schemas.microsoft.com/office/drawing/2010/main" val="0"/>
              </a:ext>
            </a:extLst>
          </a:blip>
          <a:stretch>
            <a:fillRect/>
          </a:stretch>
        </p:blipFill>
        <p:spPr>
          <a:xfrm>
            <a:off x="6642394" y="3346233"/>
            <a:ext cx="1637117" cy="2468416"/>
          </a:xfrm>
          <a:prstGeom prst="rect">
            <a:avLst/>
          </a:prstGeom>
          <a:effectLst>
            <a:outerShdw blurRad="63500" sx="102000" sy="102000" algn="ctr" rotWithShape="0">
              <a:prstClr val="black">
                <a:alpha val="40000"/>
              </a:prstClr>
            </a:outerShdw>
          </a:effectLst>
        </p:spPr>
      </p:pic>
      <p:pic>
        <p:nvPicPr>
          <p:cNvPr id="7" name="图片 6" descr="图片包含 文字&#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1584" y="3346233"/>
            <a:ext cx="1699008" cy="246841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7717E99-4B32-A094-BDEC-01F373A5B09B}"/>
              </a:ext>
            </a:extLst>
          </p:cNvPr>
          <p:cNvSpPr txBox="1">
            <a:spLocks/>
          </p:cNvSpPr>
          <p:nvPr/>
        </p:nvSpPr>
        <p:spPr>
          <a:xfrm>
            <a:off x="863600" y="347237"/>
            <a:ext cx="9738257" cy="11071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Emerald</a:t>
            </a:r>
            <a:r>
              <a:rPr lang="zh-CN" altLang="en-US" dirty="0"/>
              <a:t>获奖图书</a:t>
            </a:r>
          </a:p>
        </p:txBody>
      </p:sp>
      <p:graphicFrame>
        <p:nvGraphicFramePr>
          <p:cNvPr id="5" name="内容占位符 8">
            <a:extLst>
              <a:ext uri="{FF2B5EF4-FFF2-40B4-BE49-F238E27FC236}">
                <a16:creationId xmlns:a16="http://schemas.microsoft.com/office/drawing/2014/main" id="{537C48EB-F075-4D8A-3682-855F4728B897}"/>
              </a:ext>
            </a:extLst>
          </p:cNvPr>
          <p:cNvGraphicFramePr>
            <a:graphicFrameLocks/>
          </p:cNvGraphicFramePr>
          <p:nvPr>
            <p:extLst>
              <p:ext uri="{D42A27DB-BD31-4B8C-83A1-F6EECF244321}">
                <p14:modId xmlns:p14="http://schemas.microsoft.com/office/powerpoint/2010/main" val="290437802"/>
              </p:ext>
            </p:extLst>
          </p:nvPr>
        </p:nvGraphicFramePr>
        <p:xfrm>
          <a:off x="1357292" y="1124858"/>
          <a:ext cx="9477415" cy="5111085"/>
        </p:xfrm>
        <a:graphic>
          <a:graphicData uri="http://schemas.openxmlformats.org/drawingml/2006/table">
            <a:tbl>
              <a:tblPr/>
              <a:tblGrid>
                <a:gridCol w="4323629">
                  <a:extLst>
                    <a:ext uri="{9D8B030D-6E8A-4147-A177-3AD203B41FA5}">
                      <a16:colId xmlns:a16="http://schemas.microsoft.com/office/drawing/2014/main" val="2603851287"/>
                    </a:ext>
                  </a:extLst>
                </a:gridCol>
                <a:gridCol w="5153786">
                  <a:extLst>
                    <a:ext uri="{9D8B030D-6E8A-4147-A177-3AD203B41FA5}">
                      <a16:colId xmlns:a16="http://schemas.microsoft.com/office/drawing/2014/main" val="40456248"/>
                    </a:ext>
                  </a:extLst>
                </a:gridCol>
              </a:tblGrid>
              <a:tr h="257335">
                <a:tc>
                  <a:txBody>
                    <a:bodyPr/>
                    <a:lstStyle/>
                    <a:p>
                      <a:pPr algn="l" fontAlgn="ctr">
                        <a:spcBef>
                          <a:spcPts val="0"/>
                        </a:spcBef>
                        <a:spcAft>
                          <a:spcPts val="0"/>
                        </a:spcAft>
                      </a:pP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书名</a:t>
                      </a:r>
                      <a:endParaRPr lang="zh-CN"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solidFill>
                      <a:srgbClr val="C6E0B4"/>
                    </a:solidFill>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Awards</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solidFill>
                      <a:srgbClr val="C6E0B4"/>
                    </a:solidFill>
                  </a:tcPr>
                </a:tc>
                <a:extLst>
                  <a:ext uri="{0D108BD9-81ED-4DB2-BD59-A6C34878D82A}">
                    <a16:rowId xmlns:a16="http://schemas.microsoft.com/office/drawing/2014/main" val="3848047794"/>
                  </a:ext>
                </a:extLst>
              </a:tr>
              <a:tr h="428891">
                <a:tc>
                  <a:txBody>
                    <a:bodyPr/>
                    <a:lstStyle/>
                    <a:p>
                      <a:pPr algn="l" fontAlgn="ctr">
                        <a:spcBef>
                          <a:spcPts val="0"/>
                        </a:spcBef>
                        <a:spcAft>
                          <a:spcPts val="0"/>
                        </a:spcAft>
                      </a:pP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技术人员：数字时代的引领变革</a:t>
                      </a:r>
                      <a:endParaRPr lang="zh-CN"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AXIOM Business Book Awards (Business Technology), Bronze Medal</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1434054625"/>
                  </a:ext>
                </a:extLst>
              </a:tr>
              <a:tr h="428891">
                <a:tc>
                  <a:txBody>
                    <a:bodyPr/>
                    <a:lstStyle/>
                    <a:p>
                      <a:pPr algn="l" fontAlgn="ctr">
                        <a:spcBef>
                          <a:spcPts val="0"/>
                        </a:spcBef>
                        <a:spcAft>
                          <a:spcPts val="0"/>
                        </a:spcAft>
                      </a:pP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国际发展中的领导与权利：引导性别、文化、语境和可持续性的交叉点 </a:t>
                      </a:r>
                      <a:endParaRPr lang="zh-CN" altLang="en-US" sz="2000" b="1" i="0" u="none" strike="noStrike">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Academy of Human Development R. Wayne Pace HRD Book of the Year Award</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3043648930"/>
                  </a:ext>
                </a:extLst>
              </a:tr>
              <a:tr h="257335">
                <a:tc>
                  <a:txBody>
                    <a:bodyPr/>
                    <a:lstStyle/>
                    <a:p>
                      <a:pPr algn="l" fontAlgn="ctr">
                        <a:spcBef>
                          <a:spcPts val="0"/>
                        </a:spcBef>
                        <a:spcAft>
                          <a:spcPts val="0"/>
                        </a:spcAft>
                      </a:pP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自动驾驶：无人驾驶如何改变世界</a:t>
                      </a:r>
                      <a:endParaRPr lang="zh-CN" altLang="en-US" sz="2000" b="1" i="0" u="none" strike="noStrike">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Digital Book World Awards: Best Book (Technology)</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4120751632"/>
                  </a:ext>
                </a:extLst>
              </a:tr>
              <a:tr h="602279">
                <a:tc>
                  <a:txBody>
                    <a:bodyPr/>
                    <a:lstStyle/>
                    <a:p>
                      <a:pPr algn="l" fontAlgn="ctr">
                        <a:spcBef>
                          <a:spcPts val="0"/>
                        </a:spcBef>
                        <a:spcAft>
                          <a:spcPts val="0"/>
                        </a:spcAft>
                      </a:pP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破碎的饼图：在风险市场中构造稳健的投资组合的</a:t>
                      </a:r>
                      <a:r>
                        <a:rPr lang="en-US" altLang="zh-CN" sz="1200" b="1" i="0" u="none" strike="noStrike" dirty="0">
                          <a:solidFill>
                            <a:srgbClr val="000000"/>
                          </a:solidFill>
                          <a:effectLst/>
                          <a:latin typeface="微软雅黑" panose="020B0503020204020204" pitchFamily="34" charset="-122"/>
                          <a:ea typeface="微软雅黑" panose="020B0503020204020204" pitchFamily="34" charset="-122"/>
                        </a:rPr>
                        <a:t>5</a:t>
                      </a: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种方法</a:t>
                      </a:r>
                      <a:endParaRPr lang="zh-CN"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AXIOM Business Book Awards (Personal Finance), Silver</a:t>
                      </a:r>
                      <a:b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Medal</a:t>
                      </a:r>
                      <a:b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Digital Book World Awards: Best Book (Economics)</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2063024516"/>
                  </a:ext>
                </a:extLst>
              </a:tr>
              <a:tr h="428891">
                <a:tc>
                  <a:txBody>
                    <a:bodyPr/>
                    <a:lstStyle/>
                    <a:p>
                      <a:pPr algn="l" fontAlgn="ctr">
                        <a:spcBef>
                          <a:spcPts val="0"/>
                        </a:spcBef>
                        <a:spcAft>
                          <a:spcPts val="0"/>
                        </a:spcAft>
                      </a:pPr>
                      <a:r>
                        <a:rPr lang="en-US" sz="1200" b="1" i="0" u="none" strike="noStrike" dirty="0">
                          <a:solidFill>
                            <a:srgbClr val="000000"/>
                          </a:solidFill>
                          <a:effectLst/>
                          <a:latin typeface="微软雅黑" panose="020B0503020204020204" pitchFamily="34" charset="-122"/>
                          <a:ea typeface="微软雅黑" panose="020B0503020204020204" pitchFamily="34" charset="-122"/>
                        </a:rPr>
                        <a:t>Emerald</a:t>
                      </a:r>
                      <a:r>
                        <a:rPr lang="ja-JP" altLang="en-US" sz="1200" b="1" i="0" u="none" strike="noStrike" dirty="0">
                          <a:solidFill>
                            <a:srgbClr val="000000"/>
                          </a:solidFill>
                          <a:effectLst/>
                          <a:latin typeface="微软雅黑" panose="020B0503020204020204" pitchFamily="34" charset="-122"/>
                          <a:ea typeface="微软雅黑" panose="020B0503020204020204" pitchFamily="34" charset="-122"/>
                        </a:rPr>
                        <a:t>现代信息管理手册</a:t>
                      </a:r>
                      <a:endParaRPr lang="ja-JP"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Knowledge &amp; Information Management Group Award for an Outstanding Information Resource</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3203431265"/>
                  </a:ext>
                </a:extLst>
              </a:tr>
              <a:tr h="428891">
                <a:tc>
                  <a:txBody>
                    <a:bodyPr/>
                    <a:lstStyle/>
                    <a:p>
                      <a:pPr algn="l" fontAlgn="ctr">
                        <a:spcBef>
                          <a:spcPts val="0"/>
                        </a:spcBef>
                        <a:spcAft>
                          <a:spcPts val="0"/>
                        </a:spcAft>
                      </a:pP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投资陷阱大揭露：投资者易发生的错误和行为偏差</a:t>
                      </a:r>
                      <a:endParaRPr lang="zh-CN"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2017 AXIOM Business Book Awards (Personal Finance), Bronze Medal</a:t>
                      </a:r>
                      <a:endParaRPr lang="en-US" altLang="zh-CN" sz="2000" b="1" i="0" u="none" strike="noStrike">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2486661753"/>
                  </a:ext>
                </a:extLst>
              </a:tr>
              <a:tr h="257335">
                <a:tc>
                  <a:txBody>
                    <a:bodyPr/>
                    <a:lstStyle/>
                    <a:p>
                      <a:pPr algn="l" fontAlgn="ctr">
                        <a:spcBef>
                          <a:spcPts val="0"/>
                        </a:spcBef>
                        <a:spcAft>
                          <a:spcPts val="0"/>
                        </a:spcAft>
                      </a:pP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高等教育难民：争论、话语与实践 </a:t>
                      </a:r>
                      <a:endParaRPr lang="zh-CN" altLang="en-US" sz="2000" b="1" i="0" u="none" strike="noStrike">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2019 PROSE Award Silver Medallist: Education Theory</a:t>
                      </a:r>
                      <a:endParaRPr lang="en-US" altLang="zh-CN" sz="2000" b="1" i="0" u="none" strike="noStrike">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1598042320"/>
                  </a:ext>
                </a:extLst>
              </a:tr>
              <a:tr h="257335">
                <a:tc>
                  <a:txBody>
                    <a:bodyPr/>
                    <a:lstStyle/>
                    <a:p>
                      <a:pPr algn="l" fontAlgn="ctr">
                        <a:spcBef>
                          <a:spcPts val="0"/>
                        </a:spcBef>
                        <a:spcAft>
                          <a:spcPts val="0"/>
                        </a:spcAft>
                      </a:pP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黑人混血儿</a:t>
                      </a:r>
                      <a:r>
                        <a:rPr lang="en-US" altLang="zh-CN" sz="1200" b="1" i="0" u="none" strike="noStrike">
                          <a:solidFill>
                            <a:srgbClr val="000000"/>
                          </a:solidFill>
                          <a:effectLst/>
                          <a:latin typeface="微软雅黑" panose="020B0503020204020204" pitchFamily="34" charset="-122"/>
                          <a:ea typeface="微软雅黑" panose="020B0503020204020204" pitchFamily="34" charset="-122"/>
                        </a:rPr>
                        <a:t>:</a:t>
                      </a: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跨大西洋、混血和“后种族”适应力</a:t>
                      </a:r>
                      <a:endParaRPr lang="zh-CN" altLang="en-US" sz="2000" b="1" i="0" u="none" strike="noStrike">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2019 British Sociological Society Philip Abrams Award</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4150893269"/>
                  </a:ext>
                </a:extLst>
              </a:tr>
              <a:tr h="602279">
                <a:tc>
                  <a:txBody>
                    <a:bodyPr/>
                    <a:lstStyle/>
                    <a:p>
                      <a:pPr algn="l" fontAlgn="ctr">
                        <a:spcBef>
                          <a:spcPts val="0"/>
                        </a:spcBef>
                        <a:spcAft>
                          <a:spcPts val="0"/>
                        </a:spcAft>
                      </a:pPr>
                      <a:r>
                        <a:rPr lang="zh-CN" altLang="en-US" sz="1200" b="1" i="0" u="none" strike="noStrike">
                          <a:solidFill>
                            <a:srgbClr val="000000"/>
                          </a:solidFill>
                          <a:effectLst/>
                          <a:latin typeface="微软雅黑" panose="020B0503020204020204" pitchFamily="34" charset="-122"/>
                          <a:ea typeface="微软雅黑" panose="020B0503020204020204" pitchFamily="34" charset="-122"/>
                        </a:rPr>
                        <a:t>科学时代：研究型大学的全球胜利</a:t>
                      </a:r>
                      <a:endParaRPr lang="zh-CN" altLang="en-US" sz="2000" b="1" i="0" u="none" strike="noStrike">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PROSE Award Winner: Education Theory</a:t>
                      </a:r>
                      <a:b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2017 Award for Significant Research on International Higher</a:t>
                      </a:r>
                      <a:b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Education (CIHE/ASHE)</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1099629521"/>
                  </a:ext>
                </a:extLst>
              </a:tr>
              <a:tr h="428891">
                <a:tc>
                  <a:txBody>
                    <a:bodyPr/>
                    <a:lstStyle/>
                    <a:p>
                      <a:pPr algn="l" fontAlgn="ctr">
                        <a:spcBef>
                          <a:spcPts val="0"/>
                        </a:spcBef>
                        <a:spcAft>
                          <a:spcPts val="0"/>
                        </a:spcAft>
                      </a:pPr>
                      <a:r>
                        <a:rPr lang="zh-CN" altLang="en-US" sz="1200" b="1" i="0" u="none" strike="noStrike" dirty="0">
                          <a:solidFill>
                            <a:srgbClr val="000000"/>
                          </a:solidFill>
                          <a:effectLst/>
                          <a:latin typeface="微软雅黑" panose="020B0503020204020204" pitchFamily="34" charset="-122"/>
                          <a:ea typeface="微软雅黑" panose="020B0503020204020204" pitchFamily="34" charset="-122"/>
                        </a:rPr>
                        <a:t>科技辅助学习设计：联系研究与实践</a:t>
                      </a:r>
                      <a:endParaRPr lang="zh-CN" altLang="en-US" sz="2000" b="1" i="0" u="none" strike="noStrike" dirty="0">
                        <a:effectLst/>
                        <a:latin typeface="微软雅黑" panose="020B0503020204020204" pitchFamily="34" charset="-122"/>
                        <a:ea typeface="微软雅黑" panose="020B0503020204020204" pitchFamily="34" charset="-122"/>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tc>
                  <a:txBody>
                    <a:bodyPr/>
                    <a:lstStyle/>
                    <a:p>
                      <a:pPr algn="l" fontAlgn="ctr">
                        <a:spcBef>
                          <a:spcPts val="0"/>
                        </a:spcBef>
                        <a:spcAft>
                          <a:spcPts val="0"/>
                        </a:spcAft>
                      </a:pPr>
                      <a:r>
                        <a:rPr lang="en-US" sz="12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2018 Association of Educational Computing and Technology (AECT) Design and Development Outstanding Book Award</a:t>
                      </a:r>
                      <a:endParaRPr lang="en-US" altLang="zh-CN" sz="2000" b="1" i="0" u="none" strike="noStrike" dirty="0">
                        <a:effectLst/>
                        <a:latin typeface="Arial" panose="020B0604020202020204" pitchFamily="34" charset="0"/>
                        <a:ea typeface="微软雅黑" panose="020B0503020204020204" pitchFamily="34" charset="-122"/>
                        <a:cs typeface="Arial" panose="020B0604020202020204" pitchFamily="34" charset="0"/>
                      </a:endParaRPr>
                    </a:p>
                  </a:txBody>
                  <a:tcPr anchor="ctr">
                    <a:lnL w="6350" cap="flat" cmpd="sng" algn="ctr">
                      <a:solidFill>
                        <a:srgbClr val="DDEBF7"/>
                      </a:solidFill>
                      <a:prstDash val="solid"/>
                      <a:round/>
                      <a:headEnd type="none" w="med" len="med"/>
                      <a:tailEnd type="none" w="med" len="med"/>
                    </a:lnL>
                    <a:lnR w="6350" cap="flat" cmpd="sng" algn="ctr">
                      <a:solidFill>
                        <a:srgbClr val="DDEBF7"/>
                      </a:solidFill>
                      <a:prstDash val="solid"/>
                      <a:round/>
                      <a:headEnd type="none" w="med" len="med"/>
                      <a:tailEnd type="none" w="med" len="med"/>
                    </a:lnR>
                    <a:lnT w="6350" cap="flat" cmpd="sng" algn="ctr">
                      <a:solidFill>
                        <a:srgbClr val="DDEBF7"/>
                      </a:solidFill>
                      <a:prstDash val="solid"/>
                      <a:round/>
                      <a:headEnd type="none" w="med" len="med"/>
                      <a:tailEnd type="none" w="med" len="med"/>
                    </a:lnT>
                    <a:lnB w="6350" cap="flat" cmpd="sng" algn="ctr">
                      <a:solidFill>
                        <a:srgbClr val="DDEBF7"/>
                      </a:solidFill>
                      <a:prstDash val="solid"/>
                      <a:round/>
                      <a:headEnd type="none" w="med" len="med"/>
                      <a:tailEnd type="none" w="med" len="med"/>
                    </a:lnB>
                  </a:tcPr>
                </a:tc>
                <a:extLst>
                  <a:ext uri="{0D108BD9-81ED-4DB2-BD59-A6C34878D82A}">
                    <a16:rowId xmlns:a16="http://schemas.microsoft.com/office/drawing/2014/main" val="1585098290"/>
                  </a:ext>
                </a:extLst>
              </a:tr>
              <a:tr h="447645">
                <a:tc>
                  <a:txBody>
                    <a:bodyPr/>
                    <a:lstStyle/>
                    <a:p>
                      <a:pPr algn="l" fontAlgn="b">
                        <a:spcBef>
                          <a:spcPts val="0"/>
                        </a:spcBef>
                        <a:spcAft>
                          <a:spcPts val="0"/>
                        </a:spcAft>
                      </a:pPr>
                      <a:endParaRPr lang="zh-CN" altLang="en-US" sz="2000" b="1" i="0" u="none" strike="noStrike" dirty="0">
                        <a:effectLst/>
                        <a:latin typeface="微软雅黑" panose="020B0503020204020204" pitchFamily="34" charset="-122"/>
                        <a:ea typeface="微软雅黑" panose="020B0503020204020204" pitchFamily="34" charset="-122"/>
                      </a:endParaRPr>
                    </a:p>
                  </a:txBody>
                  <a:tcPr anchor="b">
                    <a:lnL>
                      <a:noFill/>
                    </a:lnL>
                    <a:lnR>
                      <a:noFill/>
                    </a:lnR>
                    <a:lnT w="6350" cap="flat" cmpd="sng" algn="ctr">
                      <a:solidFill>
                        <a:srgbClr val="DDEBF7"/>
                      </a:solidFill>
                      <a:prstDash val="solid"/>
                      <a:round/>
                      <a:headEnd type="none" w="med" len="med"/>
                      <a:tailEnd type="none" w="med" len="med"/>
                    </a:lnT>
                    <a:lnB>
                      <a:noFill/>
                    </a:lnB>
                  </a:tcPr>
                </a:tc>
                <a:tc>
                  <a:txBody>
                    <a:bodyPr/>
                    <a:lstStyle/>
                    <a:p>
                      <a:pPr algn="l" fontAlgn="b">
                        <a:spcBef>
                          <a:spcPts val="0"/>
                        </a:spcBef>
                        <a:spcAft>
                          <a:spcPts val="0"/>
                        </a:spcAft>
                      </a:pPr>
                      <a:endParaRPr lang="zh-CN" altLang="en-US" sz="2000" b="1" i="0" u="none" strike="noStrike" dirty="0">
                        <a:effectLst/>
                        <a:latin typeface="微软雅黑" panose="020B0503020204020204" pitchFamily="34" charset="-122"/>
                        <a:ea typeface="微软雅黑" panose="020B0503020204020204" pitchFamily="34" charset="-122"/>
                      </a:endParaRPr>
                    </a:p>
                  </a:txBody>
                  <a:tcPr anchor="b">
                    <a:lnL>
                      <a:noFill/>
                    </a:lnL>
                    <a:lnR>
                      <a:noFill/>
                    </a:lnR>
                    <a:lnT w="6350" cap="flat" cmpd="sng" algn="ctr">
                      <a:solidFill>
                        <a:srgbClr val="DDEBF7"/>
                      </a:solidFill>
                      <a:prstDash val="solid"/>
                      <a:round/>
                      <a:headEnd type="none" w="med" len="med"/>
                      <a:tailEnd type="none" w="med" len="med"/>
                    </a:lnT>
                    <a:lnB>
                      <a:noFill/>
                    </a:lnB>
                  </a:tcPr>
                </a:tc>
                <a:extLst>
                  <a:ext uri="{0D108BD9-81ED-4DB2-BD59-A6C34878D82A}">
                    <a16:rowId xmlns:a16="http://schemas.microsoft.com/office/drawing/2014/main" val="2064304539"/>
                  </a:ext>
                </a:extLst>
              </a:tr>
            </a:tbl>
          </a:graphicData>
        </a:graphic>
      </p:graphicFrame>
    </p:spTree>
    <p:extLst>
      <p:ext uri="{BB962C8B-B14F-4D97-AF65-F5344CB8AC3E}">
        <p14:creationId xmlns:p14="http://schemas.microsoft.com/office/powerpoint/2010/main" val="2515328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p:txBody>
          <a:bodyPr>
            <a:normAutofit fontScale="90000"/>
          </a:bodyPr>
          <a:lstStyle/>
          <a:p>
            <a:r>
              <a:rPr lang="en-GB" altLang="zh-CN" dirty="0"/>
              <a:t>Emerald </a:t>
            </a:r>
            <a:r>
              <a:rPr lang="zh-CN" altLang="en-US" dirty="0"/>
              <a:t>电子图书</a:t>
            </a:r>
            <a:br>
              <a:rPr lang="en-US" altLang="zh-CN" dirty="0"/>
            </a:br>
            <a:r>
              <a:rPr lang="en-US" altLang="zh-CN" sz="2400" dirty="0">
                <a:solidFill>
                  <a:schemeClr val="bg1">
                    <a:lumMod val="50000"/>
                  </a:schemeClr>
                </a:solidFill>
              </a:rPr>
              <a:t>Covering topics that resonate with the real world</a:t>
            </a:r>
            <a:endParaRPr lang="zh-CN" altLang="en-US" sz="2400" dirty="0">
              <a:solidFill>
                <a:schemeClr val="bg1">
                  <a:lumMod val="50000"/>
                </a:schemeClr>
              </a:solidFill>
            </a:endParaRPr>
          </a:p>
        </p:txBody>
      </p:sp>
      <p:pic>
        <p:nvPicPr>
          <p:cNvPr id="7" name="图片 6">
            <a:extLst>
              <a:ext uri="{FF2B5EF4-FFF2-40B4-BE49-F238E27FC236}">
                <a16:creationId xmlns:a16="http://schemas.microsoft.com/office/drawing/2014/main" id="{204DC85C-7817-4E1D-BECB-9B846040A4E7}"/>
              </a:ext>
            </a:extLst>
          </p:cNvPr>
          <p:cNvPicPr>
            <a:picLocks noChangeAspect="1"/>
          </p:cNvPicPr>
          <p:nvPr/>
        </p:nvPicPr>
        <p:blipFill>
          <a:blip r:embed="rId2"/>
          <a:stretch>
            <a:fillRect/>
          </a:stretch>
        </p:blipFill>
        <p:spPr>
          <a:xfrm>
            <a:off x="5348516" y="1634961"/>
            <a:ext cx="6366327" cy="4461077"/>
          </a:xfrm>
          <a:prstGeom prst="rect">
            <a:avLst/>
          </a:prstGeom>
          <a:effectLst>
            <a:outerShdw blurRad="63500" sx="102000" sy="102000" algn="ctr" rotWithShape="0">
              <a:prstClr val="black">
                <a:alpha val="17000"/>
              </a:prstClr>
            </a:outerShdw>
          </a:effectLst>
        </p:spPr>
      </p:pic>
      <p:sp>
        <p:nvSpPr>
          <p:cNvPr id="10" name="文本框 9">
            <a:extLst>
              <a:ext uri="{FF2B5EF4-FFF2-40B4-BE49-F238E27FC236}">
                <a16:creationId xmlns:a16="http://schemas.microsoft.com/office/drawing/2014/main" id="{D1063BB1-DCA8-D259-4AD3-9CF4DB47116C}"/>
              </a:ext>
            </a:extLst>
          </p:cNvPr>
          <p:cNvSpPr txBox="1"/>
          <p:nvPr/>
        </p:nvSpPr>
        <p:spPr>
          <a:xfrm>
            <a:off x="762002" y="1560285"/>
            <a:ext cx="4158341" cy="4043479"/>
          </a:xfrm>
          <a:prstGeom prst="rect">
            <a:avLst/>
          </a:prstGeom>
          <a:noFill/>
        </p:spPr>
        <p:txBody>
          <a:bodyPr wrap="square" rtlCol="0">
            <a:spAutoFit/>
          </a:bodyPr>
          <a:lstStyle/>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3600+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册电子图书，其中</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80%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以上为</a:t>
            </a:r>
            <a:r>
              <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BKCI</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收录，</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90%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以上为</a:t>
            </a:r>
            <a:r>
              <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Scopus</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电子书最早可追溯至</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1991</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年，作者来自</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140+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国家和地区</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拥有</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2</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大学科合集</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个细分学科合集</a:t>
            </a:r>
          </a:p>
        </p:txBody>
      </p:sp>
    </p:spTree>
    <p:extLst>
      <p:ext uri="{BB962C8B-B14F-4D97-AF65-F5344CB8AC3E}">
        <p14:creationId xmlns:p14="http://schemas.microsoft.com/office/powerpoint/2010/main" val="31241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p:txBody>
          <a:bodyPr>
            <a:normAutofit fontScale="90000"/>
          </a:bodyPr>
          <a:lstStyle/>
          <a:p>
            <a:r>
              <a:rPr lang="zh-CN" altLang="en-US" dirty="0"/>
              <a:t>社会科学集</a:t>
            </a:r>
            <a:br>
              <a:rPr lang="en-US" altLang="zh-CN" dirty="0"/>
            </a:br>
            <a:r>
              <a:rPr lang="en-US" altLang="zh-CN" sz="2400" dirty="0">
                <a:solidFill>
                  <a:schemeClr val="bg1">
                    <a:lumMod val="50000"/>
                  </a:schemeClr>
                </a:solidFill>
              </a:rPr>
              <a:t>eBooks--Social Science Portfolios</a:t>
            </a:r>
            <a:endParaRPr lang="zh-CN" altLang="en-US" sz="2400" dirty="0">
              <a:solidFill>
                <a:schemeClr val="bg1">
                  <a:lumMod val="50000"/>
                </a:schemeClr>
              </a:solidFill>
            </a:endParaRPr>
          </a:p>
        </p:txBody>
      </p:sp>
      <p:sp>
        <p:nvSpPr>
          <p:cNvPr id="3" name="文本框 2">
            <a:extLst>
              <a:ext uri="{FF2B5EF4-FFF2-40B4-BE49-F238E27FC236}">
                <a16:creationId xmlns:a16="http://schemas.microsoft.com/office/drawing/2014/main" id="{3E75E1F3-9C9C-B7F8-4A4B-C61AF0D2E447}"/>
              </a:ext>
            </a:extLst>
          </p:cNvPr>
          <p:cNvSpPr txBox="1"/>
          <p:nvPr/>
        </p:nvSpPr>
        <p:spPr>
          <a:xfrm>
            <a:off x="468086" y="1219200"/>
            <a:ext cx="9949543" cy="10041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该合集包含约</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1440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册</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电子书，涵盖</a:t>
            </a:r>
            <a:r>
              <a:rPr kumimoji="0" lang="zh-CN" altLang="en-US" sz="21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教育学与社会学领域的广泛主题</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，包括研究理论和实践指导，鼓励有价值的讨论与质疑。</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AA9DB6F4-6686-83B5-4A91-42B2B3FD25B4}"/>
              </a:ext>
            </a:extLst>
          </p:cNvPr>
          <p:cNvPicPr>
            <a:picLocks noChangeAspect="1"/>
          </p:cNvPicPr>
          <p:nvPr/>
        </p:nvPicPr>
        <p:blipFill>
          <a:blip r:embed="rId2"/>
          <a:stretch>
            <a:fillRect/>
          </a:stretch>
        </p:blipFill>
        <p:spPr>
          <a:xfrm>
            <a:off x="656305" y="2504906"/>
            <a:ext cx="2002972" cy="1406881"/>
          </a:xfrm>
          <a:prstGeom prst="ellipse">
            <a:avLst/>
          </a:prstGeom>
          <a:ln>
            <a:noFill/>
          </a:ln>
          <a:effectLst>
            <a:softEdge rad="112500"/>
          </a:effectLst>
        </p:spPr>
      </p:pic>
      <p:sp>
        <p:nvSpPr>
          <p:cNvPr id="6" name="文本框 5">
            <a:extLst>
              <a:ext uri="{FF2B5EF4-FFF2-40B4-BE49-F238E27FC236}">
                <a16:creationId xmlns:a16="http://schemas.microsoft.com/office/drawing/2014/main" id="{012D67F2-BD99-4BB0-B151-E40EAAD6D975}"/>
              </a:ext>
            </a:extLst>
          </p:cNvPr>
          <p:cNvSpPr txBox="1"/>
          <p:nvPr/>
        </p:nvSpPr>
        <p:spPr>
          <a:xfrm>
            <a:off x="927463" y="4136923"/>
            <a:ext cx="14606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CRIMINOLOGY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犯罪学</a:t>
            </a:r>
          </a:p>
        </p:txBody>
      </p:sp>
      <p:pic>
        <p:nvPicPr>
          <p:cNvPr id="13" name="图片 12">
            <a:extLst>
              <a:ext uri="{FF2B5EF4-FFF2-40B4-BE49-F238E27FC236}">
                <a16:creationId xmlns:a16="http://schemas.microsoft.com/office/drawing/2014/main" id="{CC6D627B-2A3C-A61C-9620-BE817851843B}"/>
              </a:ext>
            </a:extLst>
          </p:cNvPr>
          <p:cNvPicPr>
            <a:picLocks noChangeAspect="1"/>
          </p:cNvPicPr>
          <p:nvPr/>
        </p:nvPicPr>
        <p:blipFill>
          <a:blip r:embed="rId3"/>
          <a:stretch>
            <a:fillRect/>
          </a:stretch>
        </p:blipFill>
        <p:spPr>
          <a:xfrm>
            <a:off x="3423388" y="2555648"/>
            <a:ext cx="1995214" cy="1406880"/>
          </a:xfrm>
          <a:prstGeom prst="ellipse">
            <a:avLst/>
          </a:prstGeom>
          <a:ln>
            <a:noFill/>
          </a:ln>
          <a:effectLst>
            <a:softEdge rad="112500"/>
          </a:effectLst>
        </p:spPr>
      </p:pic>
      <p:sp>
        <p:nvSpPr>
          <p:cNvPr id="14" name="文本框 13">
            <a:extLst>
              <a:ext uri="{FF2B5EF4-FFF2-40B4-BE49-F238E27FC236}">
                <a16:creationId xmlns:a16="http://schemas.microsoft.com/office/drawing/2014/main" id="{86BA98F2-5BEC-2CDC-0AE6-0E299896DC32}"/>
              </a:ext>
            </a:extLst>
          </p:cNvPr>
          <p:cNvSpPr txBox="1"/>
          <p:nvPr/>
        </p:nvSpPr>
        <p:spPr>
          <a:xfrm>
            <a:off x="3553930" y="4123819"/>
            <a:ext cx="16129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GENDER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性别研究</a:t>
            </a:r>
          </a:p>
        </p:txBody>
      </p:sp>
      <p:pic>
        <p:nvPicPr>
          <p:cNvPr id="16" name="图片 15">
            <a:extLst>
              <a:ext uri="{FF2B5EF4-FFF2-40B4-BE49-F238E27FC236}">
                <a16:creationId xmlns:a16="http://schemas.microsoft.com/office/drawing/2014/main" id="{222D4989-D16B-623D-99A6-AC60AAB4FE0B}"/>
              </a:ext>
            </a:extLst>
          </p:cNvPr>
          <p:cNvPicPr>
            <a:picLocks noChangeAspect="1"/>
          </p:cNvPicPr>
          <p:nvPr/>
        </p:nvPicPr>
        <p:blipFill>
          <a:blip r:embed="rId4"/>
          <a:stretch>
            <a:fillRect/>
          </a:stretch>
        </p:blipFill>
        <p:spPr>
          <a:xfrm>
            <a:off x="6130940" y="2507255"/>
            <a:ext cx="2150389" cy="1449295"/>
          </a:xfrm>
          <a:prstGeom prst="ellipse">
            <a:avLst/>
          </a:prstGeom>
          <a:ln>
            <a:noFill/>
          </a:ln>
          <a:effectLst>
            <a:softEdge rad="112500"/>
          </a:effectLst>
        </p:spPr>
      </p:pic>
      <p:sp>
        <p:nvSpPr>
          <p:cNvPr id="17" name="文本框 16">
            <a:extLst>
              <a:ext uri="{FF2B5EF4-FFF2-40B4-BE49-F238E27FC236}">
                <a16:creationId xmlns:a16="http://schemas.microsoft.com/office/drawing/2014/main" id="{89E97894-9311-6D30-7F20-98C5CE0E7113}"/>
              </a:ext>
            </a:extLst>
          </p:cNvPr>
          <p:cNvSpPr txBox="1"/>
          <p:nvPr/>
        </p:nvSpPr>
        <p:spPr>
          <a:xfrm>
            <a:off x="6489733" y="4136923"/>
            <a:ext cx="148784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社交媒体</a:t>
            </a:r>
          </a:p>
        </p:txBody>
      </p:sp>
      <p:pic>
        <p:nvPicPr>
          <p:cNvPr id="19" name="图片 18">
            <a:extLst>
              <a:ext uri="{FF2B5EF4-FFF2-40B4-BE49-F238E27FC236}">
                <a16:creationId xmlns:a16="http://schemas.microsoft.com/office/drawing/2014/main" id="{24D5EAB6-7840-BA98-27D9-773EED283260}"/>
              </a:ext>
            </a:extLst>
          </p:cNvPr>
          <p:cNvPicPr>
            <a:picLocks noChangeAspect="1"/>
          </p:cNvPicPr>
          <p:nvPr/>
        </p:nvPicPr>
        <p:blipFill>
          <a:blip r:embed="rId5"/>
          <a:stretch>
            <a:fillRect/>
          </a:stretch>
        </p:blipFill>
        <p:spPr>
          <a:xfrm>
            <a:off x="8993667" y="2501278"/>
            <a:ext cx="2231147" cy="1449296"/>
          </a:xfrm>
          <a:prstGeom prst="ellipse">
            <a:avLst/>
          </a:prstGeom>
          <a:ln>
            <a:noFill/>
          </a:ln>
          <a:effectLst>
            <a:softEdge rad="112500"/>
          </a:effectLst>
        </p:spPr>
      </p:pic>
      <p:sp>
        <p:nvSpPr>
          <p:cNvPr id="20" name="文本框 19">
            <a:extLst>
              <a:ext uri="{FF2B5EF4-FFF2-40B4-BE49-F238E27FC236}">
                <a16:creationId xmlns:a16="http://schemas.microsoft.com/office/drawing/2014/main" id="{733ED286-C5CA-7AE6-1EF9-244841A61884}"/>
              </a:ext>
            </a:extLst>
          </p:cNvPr>
          <p:cNvSpPr txBox="1"/>
          <p:nvPr/>
        </p:nvSpPr>
        <p:spPr>
          <a:xfrm>
            <a:off x="9268484" y="4136923"/>
            <a:ext cx="16791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MENTAL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心理健康</a:t>
            </a:r>
          </a:p>
        </p:txBody>
      </p:sp>
      <p:pic>
        <p:nvPicPr>
          <p:cNvPr id="22" name="图片 21">
            <a:extLst>
              <a:ext uri="{FF2B5EF4-FFF2-40B4-BE49-F238E27FC236}">
                <a16:creationId xmlns:a16="http://schemas.microsoft.com/office/drawing/2014/main" id="{1AE1F9A7-612A-BA8B-53FB-8C1C942C318D}"/>
              </a:ext>
            </a:extLst>
          </p:cNvPr>
          <p:cNvPicPr>
            <a:picLocks noChangeAspect="1"/>
          </p:cNvPicPr>
          <p:nvPr/>
        </p:nvPicPr>
        <p:blipFill>
          <a:blip r:embed="rId6"/>
          <a:stretch>
            <a:fillRect/>
          </a:stretch>
        </p:blipFill>
        <p:spPr>
          <a:xfrm>
            <a:off x="3423389" y="4845074"/>
            <a:ext cx="1995213" cy="1387824"/>
          </a:xfrm>
          <a:prstGeom prst="ellipse">
            <a:avLst/>
          </a:prstGeom>
          <a:ln>
            <a:noFill/>
          </a:ln>
          <a:effectLst>
            <a:softEdge rad="112500"/>
          </a:effectLst>
        </p:spPr>
      </p:pic>
      <p:sp>
        <p:nvSpPr>
          <p:cNvPr id="23" name="文本框 22">
            <a:extLst>
              <a:ext uri="{FF2B5EF4-FFF2-40B4-BE49-F238E27FC236}">
                <a16:creationId xmlns:a16="http://schemas.microsoft.com/office/drawing/2014/main" id="{88C769F7-E64C-EE69-7E42-162852005A03}"/>
              </a:ext>
            </a:extLst>
          </p:cNvPr>
          <p:cNvSpPr txBox="1"/>
          <p:nvPr/>
        </p:nvSpPr>
        <p:spPr>
          <a:xfrm>
            <a:off x="3062871" y="6226473"/>
            <a:ext cx="25950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EDUCATION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教育管理</a:t>
            </a:r>
          </a:p>
        </p:txBody>
      </p:sp>
      <p:pic>
        <p:nvPicPr>
          <p:cNvPr id="25" name="图片 24">
            <a:extLst>
              <a:ext uri="{FF2B5EF4-FFF2-40B4-BE49-F238E27FC236}">
                <a16:creationId xmlns:a16="http://schemas.microsoft.com/office/drawing/2014/main" id="{32C33E82-FC2A-97C7-1217-08C5A3A33F22}"/>
              </a:ext>
            </a:extLst>
          </p:cNvPr>
          <p:cNvPicPr>
            <a:picLocks noChangeAspect="1"/>
          </p:cNvPicPr>
          <p:nvPr/>
        </p:nvPicPr>
        <p:blipFill>
          <a:blip r:embed="rId7"/>
          <a:stretch>
            <a:fillRect/>
          </a:stretch>
        </p:blipFill>
        <p:spPr>
          <a:xfrm>
            <a:off x="6184899" y="4840516"/>
            <a:ext cx="2097509" cy="1385957"/>
          </a:xfrm>
          <a:prstGeom prst="ellipse">
            <a:avLst/>
          </a:prstGeom>
          <a:ln>
            <a:noFill/>
          </a:ln>
          <a:effectLst>
            <a:softEdge rad="112500"/>
          </a:effectLst>
        </p:spPr>
      </p:pic>
      <p:sp>
        <p:nvSpPr>
          <p:cNvPr id="26" name="文本框 25">
            <a:extLst>
              <a:ext uri="{FF2B5EF4-FFF2-40B4-BE49-F238E27FC236}">
                <a16:creationId xmlns:a16="http://schemas.microsoft.com/office/drawing/2014/main" id="{3ED94966-A4DB-76F7-E2C1-B53B18F6618B}"/>
              </a:ext>
            </a:extLst>
          </p:cNvPr>
          <p:cNvSpPr txBox="1"/>
          <p:nvPr/>
        </p:nvSpPr>
        <p:spPr>
          <a:xfrm>
            <a:off x="5907577" y="6226473"/>
            <a:ext cx="259712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PERSONAL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个人发展</a:t>
            </a:r>
          </a:p>
        </p:txBody>
      </p:sp>
      <p:pic>
        <p:nvPicPr>
          <p:cNvPr id="28" name="图片 27">
            <a:extLst>
              <a:ext uri="{FF2B5EF4-FFF2-40B4-BE49-F238E27FC236}">
                <a16:creationId xmlns:a16="http://schemas.microsoft.com/office/drawing/2014/main" id="{DC57D526-EAEA-5E0C-2FC1-80D02256F0AA}"/>
              </a:ext>
            </a:extLst>
          </p:cNvPr>
          <p:cNvPicPr>
            <a:picLocks noChangeAspect="1"/>
          </p:cNvPicPr>
          <p:nvPr/>
        </p:nvPicPr>
        <p:blipFill>
          <a:blip r:embed="rId8"/>
          <a:stretch>
            <a:fillRect/>
          </a:stretch>
        </p:blipFill>
        <p:spPr>
          <a:xfrm>
            <a:off x="9048705" y="4859177"/>
            <a:ext cx="2097510" cy="1373721"/>
          </a:xfrm>
          <a:prstGeom prst="ellipse">
            <a:avLst/>
          </a:prstGeom>
          <a:ln>
            <a:noFill/>
          </a:ln>
          <a:effectLst>
            <a:softEdge rad="112500"/>
          </a:effectLst>
        </p:spPr>
      </p:pic>
      <p:sp>
        <p:nvSpPr>
          <p:cNvPr id="29" name="文本框 28">
            <a:extLst>
              <a:ext uri="{FF2B5EF4-FFF2-40B4-BE49-F238E27FC236}">
                <a16:creationId xmlns:a16="http://schemas.microsoft.com/office/drawing/2014/main" id="{F1628EB8-B760-3B47-682C-75A57121A54C}"/>
              </a:ext>
            </a:extLst>
          </p:cNvPr>
          <p:cNvSpPr txBox="1"/>
          <p:nvPr/>
        </p:nvSpPr>
        <p:spPr>
          <a:xfrm>
            <a:off x="8771300" y="6232898"/>
            <a:ext cx="267355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LEADERSHIP IN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教育领导力</a:t>
            </a:r>
          </a:p>
        </p:txBody>
      </p:sp>
      <p:pic>
        <p:nvPicPr>
          <p:cNvPr id="33" name="图片 32">
            <a:extLst>
              <a:ext uri="{FF2B5EF4-FFF2-40B4-BE49-F238E27FC236}">
                <a16:creationId xmlns:a16="http://schemas.microsoft.com/office/drawing/2014/main" id="{D33E7299-1325-4469-5F0C-5F6FB134061D}"/>
              </a:ext>
            </a:extLst>
          </p:cNvPr>
          <p:cNvPicPr>
            <a:picLocks noChangeAspect="1"/>
          </p:cNvPicPr>
          <p:nvPr/>
        </p:nvPicPr>
        <p:blipFill>
          <a:blip r:embed="rId9"/>
          <a:stretch>
            <a:fillRect/>
          </a:stretch>
        </p:blipFill>
        <p:spPr>
          <a:xfrm>
            <a:off x="536631" y="4885280"/>
            <a:ext cx="2191803" cy="1341194"/>
          </a:xfrm>
          <a:prstGeom prst="ellipse">
            <a:avLst/>
          </a:prstGeom>
          <a:ln>
            <a:noFill/>
          </a:ln>
          <a:effectLst>
            <a:softEdge rad="112500"/>
          </a:effectLst>
        </p:spPr>
      </p:pic>
      <p:sp>
        <p:nvSpPr>
          <p:cNvPr id="34" name="文本框 33">
            <a:extLst>
              <a:ext uri="{FF2B5EF4-FFF2-40B4-BE49-F238E27FC236}">
                <a16:creationId xmlns:a16="http://schemas.microsoft.com/office/drawing/2014/main" id="{61C493D2-D111-A75F-0E80-A5391C9E4085}"/>
              </a:ext>
            </a:extLst>
          </p:cNvPr>
          <p:cNvSpPr txBox="1"/>
          <p:nvPr/>
        </p:nvSpPr>
        <p:spPr>
          <a:xfrm>
            <a:off x="1114934" y="6232898"/>
            <a:ext cx="10615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FEMINISM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女权主义</a:t>
            </a:r>
          </a:p>
        </p:txBody>
      </p:sp>
    </p:spTree>
    <p:extLst>
      <p:ext uri="{BB962C8B-B14F-4D97-AF65-F5344CB8AC3E}">
        <p14:creationId xmlns:p14="http://schemas.microsoft.com/office/powerpoint/2010/main" val="25822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两个人在聊天">
            <a:extLst>
              <a:ext uri="{FF2B5EF4-FFF2-40B4-BE49-F238E27FC236}">
                <a16:creationId xmlns:a16="http://schemas.microsoft.com/office/drawing/2014/main" id="{570B4018-7738-F7B6-AEB4-812282955C4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4316" t="31501" r="35795" b="31009"/>
          <a:stretch/>
        </p:blipFill>
        <p:spPr>
          <a:xfrm>
            <a:off x="861009" y="3815303"/>
            <a:ext cx="4935940" cy="2474666"/>
          </a:xfrm>
          <a:prstGeom prst="rect">
            <a:avLst/>
          </a:prstGeom>
        </p:spPr>
      </p:pic>
      <p:sp>
        <p:nvSpPr>
          <p:cNvPr id="2" name="标题 1">
            <a:extLst>
              <a:ext uri="{FF2B5EF4-FFF2-40B4-BE49-F238E27FC236}">
                <a16:creationId xmlns:a16="http://schemas.microsoft.com/office/drawing/2014/main" id="{6CD7AAC0-CB3B-9706-0CAE-DE6851CCD90A}"/>
              </a:ext>
            </a:extLst>
          </p:cNvPr>
          <p:cNvSpPr>
            <a:spLocks noGrp="1"/>
          </p:cNvSpPr>
          <p:nvPr>
            <p:ph type="title"/>
          </p:nvPr>
        </p:nvSpPr>
        <p:spPr>
          <a:xfrm>
            <a:off x="780143" y="234497"/>
            <a:ext cx="10515600" cy="753460"/>
          </a:xfrm>
        </p:spPr>
        <p:txBody>
          <a:bodyPr/>
          <a:lstStyle/>
          <a:p>
            <a:r>
              <a:rPr lang="zh-CN" altLang="en-US" dirty="0"/>
              <a:t>社会科学集推荐书目</a:t>
            </a:r>
          </a:p>
        </p:txBody>
      </p:sp>
      <p:sp>
        <p:nvSpPr>
          <p:cNvPr id="12" name="矩形: 圆角 11">
            <a:extLst>
              <a:ext uri="{FF2B5EF4-FFF2-40B4-BE49-F238E27FC236}">
                <a16:creationId xmlns:a16="http://schemas.microsoft.com/office/drawing/2014/main" id="{F9B11CE0-F231-F235-0DF2-9291F52A9E98}"/>
              </a:ext>
            </a:extLst>
          </p:cNvPr>
          <p:cNvSpPr/>
          <p:nvPr/>
        </p:nvSpPr>
        <p:spPr>
          <a:xfrm>
            <a:off x="2404839" y="1269030"/>
            <a:ext cx="3451675" cy="2265200"/>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学术界女性力量的蓬勃发展</a:t>
            </a:r>
            <a:r>
              <a:rPr lang="en-US" altLang="zh-CN" dirty="0">
                <a:solidFill>
                  <a:schemeClr val="tx1"/>
                </a:solidFill>
                <a:latin typeface="微软雅黑" panose="020B0503020204020204" pitchFamily="34" charset="-122"/>
                <a:ea typeface="微软雅黑" panose="020B0503020204020204" pitchFamily="34" charset="-122"/>
              </a:rPr>
              <a:t>》</a:t>
            </a:r>
          </a:p>
          <a:p>
            <a:pPr algn="ctr"/>
            <a:endParaRPr lang="en-US" altLang="zh-CN" dirty="0">
              <a:solidFill>
                <a:schemeClr val="tx1"/>
              </a:solidFill>
              <a:latin typeface="微软雅黑" panose="020B0503020204020204" pitchFamily="34" charset="-122"/>
              <a:ea typeface="微软雅黑" panose="020B0503020204020204" pitchFamily="34" charset="-122"/>
            </a:endParaRPr>
          </a:p>
          <a:p>
            <a:pPr algn="ctr"/>
            <a:r>
              <a:rPr lang="zh-CN" altLang="en-US" dirty="0">
                <a:solidFill>
                  <a:schemeClr val="tx1"/>
                </a:solidFill>
                <a:latin typeface="微软雅黑" panose="020B0503020204020204" pitchFamily="34" charset="-122"/>
                <a:ea typeface="微软雅黑" panose="020B0503020204020204" pitchFamily="34" charset="-122"/>
              </a:rPr>
              <a:t>   关注于女性在学术界的力量，   鼓励女性学者共享自己的故事。</a:t>
            </a:r>
          </a:p>
        </p:txBody>
      </p:sp>
      <p:pic>
        <p:nvPicPr>
          <p:cNvPr id="5" name="内容占位符 4" descr="手机屏幕截图&#10;&#10;中度可信度描述已自动生成">
            <a:extLst>
              <a:ext uri="{FF2B5EF4-FFF2-40B4-BE49-F238E27FC236}">
                <a16:creationId xmlns:a16="http://schemas.microsoft.com/office/drawing/2014/main" id="{D4171D2C-CB06-90E6-7B18-E35B6C75000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1009" y="1144688"/>
            <a:ext cx="1599085" cy="2389542"/>
          </a:xfrm>
          <a:prstGeom prst="rect">
            <a:avLst/>
          </a:prstGeom>
          <a:ln>
            <a:noFill/>
          </a:ln>
          <a:effectLst>
            <a:outerShdw blurRad="292100" dist="139700" dir="2700000" algn="tl" rotWithShape="0">
              <a:srgbClr val="333333">
                <a:alpha val="65000"/>
              </a:srgbClr>
            </a:outerShdw>
          </a:effectLst>
        </p:spPr>
      </p:pic>
      <p:sp>
        <p:nvSpPr>
          <p:cNvPr id="13" name="矩形: 圆角 12">
            <a:extLst>
              <a:ext uri="{FF2B5EF4-FFF2-40B4-BE49-F238E27FC236}">
                <a16:creationId xmlns:a16="http://schemas.microsoft.com/office/drawing/2014/main" id="{DBC70951-631F-02B1-0A0E-72A0BA16B973}"/>
              </a:ext>
            </a:extLst>
          </p:cNvPr>
          <p:cNvSpPr/>
          <p:nvPr/>
        </p:nvSpPr>
        <p:spPr>
          <a:xfrm>
            <a:off x="7710267" y="1247819"/>
            <a:ext cx="3674816" cy="2286411"/>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中世纪互联网：数字时代的权利、政治与参与</a:t>
            </a:r>
            <a:r>
              <a:rPr lang="en-US" altLang="zh-CN" dirty="0">
                <a:solidFill>
                  <a:srgbClr val="000000"/>
                </a:solidFill>
                <a:latin typeface="微软雅黑" panose="020B0503020204020204" pitchFamily="34" charset="-122"/>
                <a:ea typeface="微软雅黑" panose="020B0503020204020204" pitchFamily="34" charset="-122"/>
              </a:rPr>
              <a:t>》</a:t>
            </a:r>
          </a:p>
          <a:p>
            <a:pPr algn="ctr">
              <a:lnSpc>
                <a:spcPts val="1900"/>
              </a:lnSpc>
            </a:pP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ctr">
              <a:lnSpc>
                <a:spcPts val="1900"/>
              </a:lnSpc>
            </a:pPr>
            <a:r>
              <a:rPr lang="zh-CN" altLang="en-US" b="0" i="0" dirty="0">
                <a:solidFill>
                  <a:srgbClr val="000000"/>
                </a:solidFill>
                <a:effectLst/>
                <a:latin typeface="微软雅黑" panose="020B0503020204020204" pitchFamily="34" charset="-122"/>
                <a:ea typeface="微软雅黑" panose="020B0503020204020204" pitchFamily="34" charset="-122"/>
              </a:rPr>
              <a:t>通过中世纪的历史视角，揭示了互联网和社交媒体的世界。</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ctr"/>
            <a:endParaRPr lang="en-US" altLang="zh-CN" dirty="0">
              <a:solidFill>
                <a:srgbClr val="000000"/>
              </a:solidFill>
              <a:latin typeface="-apple-system"/>
            </a:endParaRPr>
          </a:p>
        </p:txBody>
      </p:sp>
      <p:pic>
        <p:nvPicPr>
          <p:cNvPr id="7" name="图片 6" descr="人们在看台上的人群&#10;&#10;低可信度描述已自动生成">
            <a:extLst>
              <a:ext uri="{FF2B5EF4-FFF2-40B4-BE49-F238E27FC236}">
                <a16:creationId xmlns:a16="http://schemas.microsoft.com/office/drawing/2014/main" id="{01F9BB5C-AAE7-0917-923C-362D441F2E74}"/>
              </a:ext>
            </a:extLst>
          </p:cNvPr>
          <p:cNvPicPr>
            <a:picLocks noChangeAspect="1"/>
          </p:cNvPicPr>
          <p:nvPr/>
        </p:nvPicPr>
        <p:blipFill rotWithShape="1">
          <a:blip r:embed="rId5">
            <a:extLst>
              <a:ext uri="{28A0092B-C50C-407E-A947-70E740481C1C}">
                <a14:useLocalDpi xmlns:a14="http://schemas.microsoft.com/office/drawing/2010/main" val="0"/>
              </a:ext>
            </a:extLst>
          </a:blip>
          <a:srcRect b="3454"/>
          <a:stretch/>
        </p:blipFill>
        <p:spPr>
          <a:xfrm>
            <a:off x="6111182" y="1144688"/>
            <a:ext cx="1599085" cy="2423125"/>
          </a:xfrm>
          <a:prstGeom prst="rect">
            <a:avLst/>
          </a:prstGeom>
          <a:ln>
            <a:noFill/>
          </a:ln>
          <a:effectLst>
            <a:outerShdw blurRad="292100" dist="139700" dir="2700000" algn="tl" rotWithShape="0">
              <a:srgbClr val="333333">
                <a:alpha val="65000"/>
              </a:srgbClr>
            </a:outerShdw>
          </a:effectLst>
        </p:spPr>
      </p:pic>
      <p:sp>
        <p:nvSpPr>
          <p:cNvPr id="14" name="矩形: 圆角 13">
            <a:extLst>
              <a:ext uri="{FF2B5EF4-FFF2-40B4-BE49-F238E27FC236}">
                <a16:creationId xmlns:a16="http://schemas.microsoft.com/office/drawing/2014/main" id="{4BFE3B12-61ED-84FD-5AFA-C6F2136C13E3}"/>
              </a:ext>
            </a:extLst>
          </p:cNvPr>
          <p:cNvSpPr/>
          <p:nvPr/>
        </p:nvSpPr>
        <p:spPr>
          <a:xfrm>
            <a:off x="6096000" y="3972997"/>
            <a:ext cx="3577460" cy="2316972"/>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900"/>
              </a:lnSpc>
            </a:pP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移动通讯技术对儿童学习和交流的影响</a:t>
            </a:r>
            <a:r>
              <a:rPr lang="en-US" altLang="zh-CN" dirty="0">
                <a:solidFill>
                  <a:srgbClr val="000000"/>
                </a:solidFill>
                <a:latin typeface="微软雅黑" panose="020B0503020204020204" pitchFamily="34" charset="-122"/>
                <a:ea typeface="微软雅黑" panose="020B0503020204020204" pitchFamily="34" charset="-122"/>
              </a:rPr>
              <a:t>》</a:t>
            </a:r>
          </a:p>
          <a:p>
            <a:pPr algn="ctr">
              <a:lnSpc>
                <a:spcPts val="1900"/>
              </a:lnSpc>
            </a:pPr>
            <a:endParaRPr lang="en-US" altLang="zh-CN" dirty="0">
              <a:solidFill>
                <a:srgbClr val="000000"/>
              </a:solidFill>
              <a:latin typeface="微软雅黑" panose="020B0503020204020204" pitchFamily="34" charset="-122"/>
              <a:ea typeface="微软雅黑" panose="020B0503020204020204" pitchFamily="34" charset="-122"/>
            </a:endParaRPr>
          </a:p>
          <a:p>
            <a:pPr algn="ctr">
              <a:lnSpc>
                <a:spcPts val="1900"/>
              </a:lnSpc>
            </a:pPr>
            <a:r>
              <a:rPr lang="zh-CN" altLang="en-US" dirty="0">
                <a:solidFill>
                  <a:srgbClr val="000000"/>
                </a:solidFill>
                <a:latin typeface="微软雅黑" panose="020B0503020204020204" pitchFamily="34" charset="-122"/>
                <a:ea typeface="微软雅黑" panose="020B0503020204020204" pitchFamily="34" charset="-122"/>
              </a:rPr>
              <a:t>研究移动通讯技术可能如何助力或干扰儿童的读写能力学习。</a:t>
            </a:r>
            <a:endParaRPr lang="zh-CN" altLang="en-US" dirty="0"/>
          </a:p>
        </p:txBody>
      </p:sp>
      <p:pic>
        <p:nvPicPr>
          <p:cNvPr id="9" name="图片 8" descr="文本&#10;&#10;描述已自动生成">
            <a:extLst>
              <a:ext uri="{FF2B5EF4-FFF2-40B4-BE49-F238E27FC236}">
                <a16:creationId xmlns:a16="http://schemas.microsoft.com/office/drawing/2014/main" id="{CF3C5876-D86F-4629-5EAA-9C5023D183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4569" y="3924706"/>
            <a:ext cx="1593520" cy="2374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3682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a:xfrm>
            <a:off x="838200" y="389376"/>
            <a:ext cx="10515600" cy="753460"/>
          </a:xfrm>
        </p:spPr>
        <p:txBody>
          <a:bodyPr>
            <a:normAutofit fontScale="90000"/>
          </a:bodyPr>
          <a:lstStyle/>
          <a:p>
            <a:r>
              <a:rPr lang="zh-CN" altLang="en-US" dirty="0"/>
              <a:t>工商管理与经济学集</a:t>
            </a:r>
            <a:br>
              <a:rPr lang="en-US" altLang="zh-CN" dirty="0"/>
            </a:br>
            <a:r>
              <a:rPr lang="en-US" altLang="zh-CN" sz="2400" dirty="0">
                <a:solidFill>
                  <a:schemeClr val="bg1">
                    <a:lumMod val="50000"/>
                  </a:schemeClr>
                </a:solidFill>
              </a:rPr>
              <a:t>eBooks—Business, Management &amp; Economics</a:t>
            </a:r>
            <a:endParaRPr lang="zh-CN" altLang="en-US" sz="2400" dirty="0">
              <a:solidFill>
                <a:schemeClr val="bg1">
                  <a:lumMod val="50000"/>
                </a:schemeClr>
              </a:solidFill>
            </a:endParaRPr>
          </a:p>
        </p:txBody>
      </p:sp>
      <p:sp>
        <p:nvSpPr>
          <p:cNvPr id="3" name="文本框 2">
            <a:extLst>
              <a:ext uri="{FF2B5EF4-FFF2-40B4-BE49-F238E27FC236}">
                <a16:creationId xmlns:a16="http://schemas.microsoft.com/office/drawing/2014/main" id="{49A42D66-7597-B4F8-2DC3-8EC9AF66909A}"/>
              </a:ext>
            </a:extLst>
          </p:cNvPr>
          <p:cNvSpPr txBox="1"/>
          <p:nvPr/>
        </p:nvSpPr>
        <p:spPr>
          <a:xfrm>
            <a:off x="468085" y="1423165"/>
            <a:ext cx="9949543" cy="10041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该合集包含约</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2260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册</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电子书，包括专著和系列丛书，聚焦前沿趋势、时事热点与社会实践。包含以下</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七个主题领域：</a:t>
            </a:r>
            <a:endPar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99809FC2-B461-63B2-8D37-8C1660426BBC}"/>
              </a:ext>
            </a:extLst>
          </p:cNvPr>
          <p:cNvSpPr txBox="1"/>
          <p:nvPr/>
        </p:nvSpPr>
        <p:spPr>
          <a:xfrm>
            <a:off x="921657" y="2674749"/>
            <a:ext cx="4521200" cy="360098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会计、金融与经济商业</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管理与战略</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人力资源与组织研究</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图书馆与信息科学</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公共政策与环境管理</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旅游业与酒店管理</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市场营销</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pic>
        <p:nvPicPr>
          <p:cNvPr id="5" name="Picture 4" descr="A picture containing typewriter&#10;&#10;Description automatically generated">
            <a:extLst>
              <a:ext uri="{FF2B5EF4-FFF2-40B4-BE49-F238E27FC236}">
                <a16:creationId xmlns:a16="http://schemas.microsoft.com/office/drawing/2014/main" id="{70DB0BCD-0599-A2B0-0CED-9F0E3A4058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0857" y="2729411"/>
            <a:ext cx="5319486" cy="3546324"/>
          </a:xfrm>
          <a:prstGeom prst="rect">
            <a:avLst/>
          </a:prstGeom>
        </p:spPr>
      </p:pic>
    </p:spTree>
    <p:extLst>
      <p:ext uri="{BB962C8B-B14F-4D97-AF65-F5344CB8AC3E}">
        <p14:creationId xmlns:p14="http://schemas.microsoft.com/office/powerpoint/2010/main" val="565249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国际象棋将军">
            <a:extLst>
              <a:ext uri="{FF2B5EF4-FFF2-40B4-BE49-F238E27FC236}">
                <a16:creationId xmlns:a16="http://schemas.microsoft.com/office/drawing/2014/main" id="{2BE1C514-C2C6-25D8-C416-3C4EA1D02AD2}"/>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5386" t="11429"/>
          <a:stretch/>
        </p:blipFill>
        <p:spPr>
          <a:xfrm>
            <a:off x="479348" y="401126"/>
            <a:ext cx="4617070" cy="6136623"/>
          </a:xfrm>
          <a:prstGeom prst="rect">
            <a:avLst/>
          </a:prstGeom>
        </p:spPr>
      </p:pic>
      <p:sp>
        <p:nvSpPr>
          <p:cNvPr id="2" name="标题 1">
            <a:extLst>
              <a:ext uri="{FF2B5EF4-FFF2-40B4-BE49-F238E27FC236}">
                <a16:creationId xmlns:a16="http://schemas.microsoft.com/office/drawing/2014/main" id="{17395681-D569-E9AF-7CFE-24F4F2B2F720}"/>
              </a:ext>
            </a:extLst>
          </p:cNvPr>
          <p:cNvSpPr>
            <a:spLocks noGrp="1"/>
          </p:cNvSpPr>
          <p:nvPr>
            <p:ph type="title"/>
          </p:nvPr>
        </p:nvSpPr>
        <p:spPr>
          <a:xfrm>
            <a:off x="987963" y="1190454"/>
            <a:ext cx="3966028" cy="4448629"/>
          </a:xfrm>
        </p:spPr>
        <p:txBody>
          <a:bodyPr/>
          <a:lstStyle/>
          <a:p>
            <a:pPr algn="ctr"/>
            <a:r>
              <a:rPr lang="zh-CN" altLang="en-US" dirty="0"/>
              <a:t>工商管理与经济学集推荐书目</a:t>
            </a:r>
          </a:p>
        </p:txBody>
      </p:sp>
      <p:sp>
        <p:nvSpPr>
          <p:cNvPr id="6" name="矩形: 圆角 5">
            <a:extLst>
              <a:ext uri="{FF2B5EF4-FFF2-40B4-BE49-F238E27FC236}">
                <a16:creationId xmlns:a16="http://schemas.microsoft.com/office/drawing/2014/main" id="{CBA1A5DE-F5EC-7200-AC85-53A98A29A7B8}"/>
              </a:ext>
            </a:extLst>
          </p:cNvPr>
          <p:cNvSpPr/>
          <p:nvPr/>
        </p:nvSpPr>
        <p:spPr>
          <a:xfrm>
            <a:off x="6324600" y="532574"/>
            <a:ext cx="5017103" cy="1698172"/>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4" descr="城市的地标&#10;&#10;中度可信度描述已自动生成">
            <a:extLst>
              <a:ext uri="{FF2B5EF4-FFF2-40B4-BE49-F238E27FC236}">
                <a16:creationId xmlns:a16="http://schemas.microsoft.com/office/drawing/2014/main" id="{7339BE74-CDC6-022F-3BD5-B138BC1D0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466" y="361439"/>
            <a:ext cx="1291154" cy="1958492"/>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9492A6EF-CC37-8935-4956-D8308E39B7D8}"/>
              </a:ext>
            </a:extLst>
          </p:cNvPr>
          <p:cNvSpPr txBox="1"/>
          <p:nvPr/>
        </p:nvSpPr>
        <p:spPr>
          <a:xfrm>
            <a:off x="6707634" y="659904"/>
            <a:ext cx="4496403" cy="1200329"/>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领导的风度：如何提高影响力和参与度</a:t>
            </a:r>
            <a:r>
              <a:rPr lang="en-US" altLang="zh-CN" dirty="0">
                <a:latin typeface="微软雅黑" panose="020B0503020204020204" pitchFamily="34" charset="-122"/>
                <a:ea typeface="微软雅黑" panose="020B0503020204020204" pitchFamily="34" charset="-122"/>
              </a:rPr>
              <a:t>》</a:t>
            </a: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专注于非语言沟通元素。非常适合希望激励并鼓舞周围人、并树立信任的人。</a:t>
            </a:r>
          </a:p>
        </p:txBody>
      </p:sp>
      <p:sp>
        <p:nvSpPr>
          <p:cNvPr id="11" name="矩形: 圆角 10">
            <a:extLst>
              <a:ext uri="{FF2B5EF4-FFF2-40B4-BE49-F238E27FC236}">
                <a16:creationId xmlns:a16="http://schemas.microsoft.com/office/drawing/2014/main" id="{583AEFEA-00AB-4AEA-598A-311022AE2D20}"/>
              </a:ext>
            </a:extLst>
          </p:cNvPr>
          <p:cNvSpPr/>
          <p:nvPr/>
        </p:nvSpPr>
        <p:spPr>
          <a:xfrm>
            <a:off x="5402697" y="2579914"/>
            <a:ext cx="4921193" cy="1698172"/>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0" name="图片 9" descr="街道上有店铺的标志黑色背景白色的字&#10;&#10;描述已自动生成">
            <a:extLst>
              <a:ext uri="{FF2B5EF4-FFF2-40B4-BE49-F238E27FC236}">
                <a16:creationId xmlns:a16="http://schemas.microsoft.com/office/drawing/2014/main" id="{E75C08CD-8C37-1BD6-AF82-5D4034699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013" y="2358573"/>
            <a:ext cx="1325690" cy="1973805"/>
          </a:xfrm>
          <a:prstGeom prst="rect">
            <a:avLst/>
          </a:prstGeom>
          <a:ln>
            <a:noFill/>
          </a:ln>
          <a:effectLst>
            <a:outerShdw blurRad="292100" dist="139700" dir="2700000" algn="tl" rotWithShape="0">
              <a:srgbClr val="333333">
                <a:alpha val="65000"/>
              </a:srgbClr>
            </a:outerShdw>
          </a:effectLst>
        </p:spPr>
      </p:pic>
      <p:sp>
        <p:nvSpPr>
          <p:cNvPr id="13" name="文本框 12">
            <a:extLst>
              <a:ext uri="{FF2B5EF4-FFF2-40B4-BE49-F238E27FC236}">
                <a16:creationId xmlns:a16="http://schemas.microsoft.com/office/drawing/2014/main" id="{CCF0795C-758A-CE4C-6064-E78F11AEF7F1}"/>
              </a:ext>
            </a:extLst>
          </p:cNvPr>
          <p:cNvSpPr txBox="1"/>
          <p:nvPr/>
        </p:nvSpPr>
        <p:spPr>
          <a:xfrm>
            <a:off x="5489423" y="2700440"/>
            <a:ext cx="4651829" cy="1200329"/>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旅游业运营管理</a:t>
            </a:r>
            <a:r>
              <a:rPr lang="en-US" altLang="zh-CN" dirty="0">
                <a:latin typeface="微软雅黑" panose="020B0503020204020204" pitchFamily="34" charset="-122"/>
                <a:ea typeface="微软雅黑" panose="020B0503020204020204" pitchFamily="34" charset="-122"/>
              </a:rPr>
              <a:t>》</a:t>
            </a: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作为入门教材为学生提供了分析和提高任何酒店组织的运营能力的基本技术和工具。</a:t>
            </a:r>
          </a:p>
        </p:txBody>
      </p:sp>
      <p:sp>
        <p:nvSpPr>
          <p:cNvPr id="16" name="矩形: 圆角 15">
            <a:extLst>
              <a:ext uri="{FF2B5EF4-FFF2-40B4-BE49-F238E27FC236}">
                <a16:creationId xmlns:a16="http://schemas.microsoft.com/office/drawing/2014/main" id="{35B1B7AF-7EAF-7405-68D8-EC734101283C}"/>
              </a:ext>
            </a:extLst>
          </p:cNvPr>
          <p:cNvSpPr/>
          <p:nvPr/>
        </p:nvSpPr>
        <p:spPr>
          <a:xfrm>
            <a:off x="6324600" y="4798052"/>
            <a:ext cx="5017103" cy="1698172"/>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文本&#10;&#10;中度可信度描述已自动生成">
            <a:extLst>
              <a:ext uri="{FF2B5EF4-FFF2-40B4-BE49-F238E27FC236}">
                <a16:creationId xmlns:a16="http://schemas.microsoft.com/office/drawing/2014/main" id="{B3BFE605-B036-3712-EF73-B51B48E1EF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4063" y="4499427"/>
            <a:ext cx="1347557" cy="2038322"/>
          </a:xfrm>
          <a:prstGeom prst="rect">
            <a:avLst/>
          </a:prstGeom>
          <a:ln>
            <a:noFill/>
          </a:ln>
          <a:effectLst>
            <a:outerShdw blurRad="292100" dist="139700" dir="2700000" algn="tl" rotWithShape="0">
              <a:srgbClr val="333333">
                <a:alpha val="65000"/>
              </a:srgbClr>
            </a:outerShdw>
          </a:effectLst>
        </p:spPr>
      </p:pic>
      <p:sp>
        <p:nvSpPr>
          <p:cNvPr id="18" name="文本框 17">
            <a:extLst>
              <a:ext uri="{FF2B5EF4-FFF2-40B4-BE49-F238E27FC236}">
                <a16:creationId xmlns:a16="http://schemas.microsoft.com/office/drawing/2014/main" id="{0A1DEB19-2978-E1F6-F1D9-4CE2D287CB35}"/>
              </a:ext>
            </a:extLst>
          </p:cNvPr>
          <p:cNvSpPr txBox="1"/>
          <p:nvPr/>
        </p:nvSpPr>
        <p:spPr>
          <a:xfrm>
            <a:off x="6902529" y="4997767"/>
            <a:ext cx="4439174" cy="1200329"/>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商业区块链</a:t>
            </a:r>
            <a:r>
              <a:rPr lang="en-US" altLang="zh-CN" dirty="0">
                <a:latin typeface="微软雅黑" panose="020B0503020204020204" pitchFamily="34" charset="-122"/>
                <a:ea typeface="微软雅黑" panose="020B0503020204020204" pitchFamily="34" charset="-122"/>
              </a:rPr>
              <a:t>》</a:t>
            </a: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为学者、实践者和学生提供了对新兴区块链技术的前沿发展和应用的理解。</a:t>
            </a:r>
          </a:p>
        </p:txBody>
      </p:sp>
    </p:spTree>
    <p:extLst>
      <p:ext uri="{BB962C8B-B14F-4D97-AF65-F5344CB8AC3E}">
        <p14:creationId xmlns:p14="http://schemas.microsoft.com/office/powerpoint/2010/main" val="274887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68210"/>
            <a:ext cx="10515600" cy="753460"/>
          </a:xfrm>
        </p:spPr>
        <p:txBody>
          <a:bodyPr/>
          <a:lstStyle/>
          <a:p>
            <a:r>
              <a:rPr lang="en-GB" altLang="zh-CN" dirty="0"/>
              <a:t>Influence &amp; Impact</a:t>
            </a:r>
            <a:endParaRPr lang="zh-CN" altLang="en-US" dirty="0"/>
          </a:p>
        </p:txBody>
      </p:sp>
      <p:sp>
        <p:nvSpPr>
          <p:cNvPr id="3" name="内容占位符 2"/>
          <p:cNvSpPr>
            <a:spLocks noGrp="1"/>
          </p:cNvSpPr>
          <p:nvPr>
            <p:ph idx="1"/>
          </p:nvPr>
        </p:nvSpPr>
        <p:spPr>
          <a:xfrm>
            <a:off x="838200" y="997466"/>
            <a:ext cx="10515600" cy="4863068"/>
          </a:xfrm>
        </p:spPr>
        <p:txBody>
          <a:bodyPr/>
          <a:lstStyle/>
          <a:p>
            <a:endParaRPr lang="en-US" altLang="zh-CN" dirty="0"/>
          </a:p>
          <a:p>
            <a:r>
              <a:rPr lang="zh-CN" altLang="en-US" dirty="0"/>
              <a:t>世界主要的学术出版社之一</a:t>
            </a:r>
            <a:endParaRPr lang="en-US" altLang="zh-CN" dirty="0"/>
          </a:p>
          <a:p>
            <a:r>
              <a:rPr lang="zh-CN" altLang="en-US" dirty="0"/>
              <a:t>客户和作者群覆盖：泰晤士高等教育</a:t>
            </a:r>
            <a:r>
              <a:rPr lang="en-US" altLang="zh-CN" b="1" dirty="0">
                <a:solidFill>
                  <a:srgbClr val="C5580F"/>
                </a:solidFill>
              </a:rPr>
              <a:t>TOP 200</a:t>
            </a:r>
            <a:r>
              <a:rPr lang="zh-CN" altLang="en-US" dirty="0"/>
              <a:t>高校 金融时报</a:t>
            </a:r>
            <a:r>
              <a:rPr lang="en-US" altLang="zh-CN" b="1" dirty="0">
                <a:solidFill>
                  <a:srgbClr val="C5580F"/>
                </a:solidFill>
              </a:rPr>
              <a:t>TOP 100 </a:t>
            </a:r>
            <a:r>
              <a:rPr lang="zh-CN" altLang="en-US" dirty="0"/>
              <a:t>商学院</a:t>
            </a:r>
          </a:p>
          <a:p>
            <a:pPr marL="0" indent="0">
              <a:buNone/>
            </a:pPr>
            <a:endParaRPr lang="zh-CN" altLang="en-US" dirty="0"/>
          </a:p>
        </p:txBody>
      </p:sp>
      <p:pic>
        <p:nvPicPr>
          <p:cNvPr id="1026" name="Picture 2" descr="http://www.nucba.ac.jp/archives/059/201904/large-5ca2b35e9825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522" y="2199333"/>
            <a:ext cx="3889549" cy="204201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a:stretch>
            <a:fillRect/>
          </a:stretch>
        </p:blipFill>
        <p:spPr>
          <a:xfrm>
            <a:off x="1020522" y="4169907"/>
            <a:ext cx="3889549" cy="1526603"/>
          </a:xfrm>
          <a:prstGeom prst="rect">
            <a:avLst/>
          </a:prstGeom>
        </p:spPr>
      </p:pic>
      <p:sp>
        <p:nvSpPr>
          <p:cNvPr id="5" name="文本框 4"/>
          <p:cNvSpPr txBox="1"/>
          <p:nvPr/>
        </p:nvSpPr>
        <p:spPr>
          <a:xfrm>
            <a:off x="5298141" y="2500340"/>
            <a:ext cx="2700000" cy="1440000"/>
          </a:xfrm>
          <a:prstGeom prst="rect">
            <a:avLst/>
          </a:prstGeom>
          <a:solidFill>
            <a:srgbClr val="4CB2A5"/>
          </a:solidFill>
        </p:spPr>
        <p:txBody>
          <a:bodyPr wrap="square" lIns="144000" tIns="108000" rIns="144000" bIns="108000" rtlCol="0" anchor="ctr">
            <a:spAutoFit/>
          </a:bodyPr>
          <a:lstStyle/>
          <a:p>
            <a:r>
              <a:rPr lang="en-US" altLang="zh-CN" dirty="0">
                <a:solidFill>
                  <a:schemeClr val="bg1"/>
                </a:solidFill>
                <a:latin typeface="Arial" panose="020B0604020202020204" pitchFamily="34" charset="0"/>
                <a:cs typeface="Arial" panose="020B0604020202020204" pitchFamily="34" charset="0"/>
              </a:rPr>
              <a:t>100% of the </a:t>
            </a:r>
            <a:r>
              <a:rPr lang="en-US" altLang="zh-CN" dirty="0" err="1">
                <a:solidFill>
                  <a:schemeClr val="bg1"/>
                </a:solidFill>
                <a:latin typeface="Arial" panose="020B0604020202020204" pitchFamily="34" charset="0"/>
                <a:cs typeface="Arial" panose="020B0604020202020204" pitchFamily="34" charset="0"/>
              </a:rPr>
              <a:t>THE</a:t>
            </a:r>
            <a:r>
              <a:rPr lang="en-US" altLang="zh-CN" dirty="0">
                <a:solidFill>
                  <a:schemeClr val="bg1"/>
                </a:solidFill>
                <a:latin typeface="Arial" panose="020B0604020202020204" pitchFamily="34" charset="0"/>
                <a:cs typeface="Arial" panose="020B0604020202020204" pitchFamily="34" charset="0"/>
              </a:rPr>
              <a:t> top 200 universities worldwide are Emerald customers</a:t>
            </a:r>
            <a:endParaRPr lang="zh-CN" altLang="en-US" dirty="0">
              <a:solidFill>
                <a:schemeClr val="bg1"/>
              </a:solidFill>
              <a:latin typeface="Arial" panose="020B0604020202020204" pitchFamily="34" charset="0"/>
              <a:cs typeface="Arial" panose="020B0604020202020204" pitchFamily="34" charset="0"/>
            </a:endParaRPr>
          </a:p>
        </p:txBody>
      </p:sp>
      <p:sp>
        <p:nvSpPr>
          <p:cNvPr id="8" name="文本框 7"/>
          <p:cNvSpPr txBox="1"/>
          <p:nvPr/>
        </p:nvSpPr>
        <p:spPr>
          <a:xfrm>
            <a:off x="5298141" y="4256510"/>
            <a:ext cx="2700000" cy="1440000"/>
          </a:xfrm>
          <a:prstGeom prst="rect">
            <a:avLst/>
          </a:prstGeom>
          <a:noFill/>
          <a:ln>
            <a:solidFill>
              <a:srgbClr val="066E75"/>
            </a:solidFill>
          </a:ln>
        </p:spPr>
        <p:txBody>
          <a:bodyPr wrap="square" lIns="144000" tIns="108000" rIns="144000" bIns="108000" rtlCol="0" anchor="ctr">
            <a:spAutoFit/>
          </a:bodyPr>
          <a:lstStyle>
            <a:defPPr>
              <a:defRPr lang="zh-CN"/>
            </a:defPPr>
            <a:lvl1pPr>
              <a:defRPr>
                <a:solidFill>
                  <a:srgbClr val="066E75"/>
                </a:solidFill>
                <a:latin typeface="Arial" panose="020B0604020202020204" pitchFamily="34" charset="0"/>
                <a:cs typeface="Arial" panose="020B0604020202020204" pitchFamily="34" charset="0"/>
              </a:defRPr>
            </a:lvl1pPr>
          </a:lstStyle>
          <a:p>
            <a:r>
              <a:rPr lang="en-US" altLang="zh-CN" dirty="0"/>
              <a:t>All of the FT top 100 business schools worldwide are Emerald customers</a:t>
            </a:r>
            <a:endParaRPr lang="zh-CN" altLang="en-US" dirty="0"/>
          </a:p>
        </p:txBody>
      </p:sp>
      <p:sp>
        <p:nvSpPr>
          <p:cNvPr id="9" name="文本框 8"/>
          <p:cNvSpPr txBox="1"/>
          <p:nvPr/>
        </p:nvSpPr>
        <p:spPr>
          <a:xfrm>
            <a:off x="8265732" y="2500340"/>
            <a:ext cx="2700000" cy="1440000"/>
          </a:xfrm>
          <a:prstGeom prst="rect">
            <a:avLst/>
          </a:prstGeom>
          <a:noFill/>
          <a:ln>
            <a:solidFill>
              <a:srgbClr val="066E75"/>
            </a:solidFill>
          </a:ln>
        </p:spPr>
        <p:txBody>
          <a:bodyPr wrap="square" lIns="144000" tIns="108000" rIns="144000" bIns="108000" rtlCol="0" anchor="ctr">
            <a:spAutoFit/>
          </a:bodyPr>
          <a:lstStyle/>
          <a:p>
            <a:r>
              <a:rPr lang="en-US" altLang="zh-CN" dirty="0">
                <a:solidFill>
                  <a:srgbClr val="066E75"/>
                </a:solidFill>
                <a:latin typeface="Arial" panose="020B0604020202020204" pitchFamily="34" charset="0"/>
                <a:cs typeface="Arial" panose="020B0604020202020204" pitchFamily="34" charset="0"/>
              </a:rPr>
              <a:t>We have authors all of the </a:t>
            </a:r>
            <a:r>
              <a:rPr lang="en-US" altLang="zh-CN" dirty="0" err="1">
                <a:solidFill>
                  <a:srgbClr val="066E75"/>
                </a:solidFill>
                <a:latin typeface="Arial" panose="020B0604020202020204" pitchFamily="34" charset="0"/>
                <a:cs typeface="Arial" panose="020B0604020202020204" pitchFamily="34" charset="0"/>
              </a:rPr>
              <a:t>THE</a:t>
            </a:r>
            <a:r>
              <a:rPr lang="en-US" altLang="zh-CN" dirty="0">
                <a:solidFill>
                  <a:srgbClr val="066E75"/>
                </a:solidFill>
                <a:latin typeface="Arial" panose="020B0604020202020204" pitchFamily="34" charset="0"/>
                <a:cs typeface="Arial" panose="020B0604020202020204" pitchFamily="34" charset="0"/>
              </a:rPr>
              <a:t> top 200 universities worldwide</a:t>
            </a:r>
            <a:endParaRPr lang="zh-CN" altLang="en-US" dirty="0">
              <a:solidFill>
                <a:srgbClr val="066E75"/>
              </a:solidFill>
              <a:latin typeface="Arial" panose="020B0604020202020204" pitchFamily="34" charset="0"/>
              <a:cs typeface="Arial" panose="020B0604020202020204" pitchFamily="34" charset="0"/>
            </a:endParaRPr>
          </a:p>
        </p:txBody>
      </p:sp>
      <p:sp>
        <p:nvSpPr>
          <p:cNvPr id="10" name="文本框 9"/>
          <p:cNvSpPr txBox="1"/>
          <p:nvPr/>
        </p:nvSpPr>
        <p:spPr>
          <a:xfrm>
            <a:off x="8265732" y="4256510"/>
            <a:ext cx="2700000" cy="1440000"/>
          </a:xfrm>
          <a:prstGeom prst="rect">
            <a:avLst/>
          </a:prstGeom>
          <a:solidFill>
            <a:srgbClr val="4CB2A5"/>
          </a:solidFill>
        </p:spPr>
        <p:txBody>
          <a:bodyPr wrap="square" lIns="144000" tIns="108000" rIns="144000" bIns="108000" rtlCol="0" anchor="ctr">
            <a:spAutoFit/>
          </a:bodyPr>
          <a:lstStyle>
            <a:defPPr>
              <a:defRPr lang="zh-CN"/>
            </a:defPPr>
            <a:lvl1pPr>
              <a:defRPr>
                <a:solidFill>
                  <a:schemeClr val="bg1"/>
                </a:solidFill>
                <a:latin typeface="Arial" panose="020B0604020202020204" pitchFamily="34" charset="0"/>
                <a:cs typeface="Arial" panose="020B0604020202020204" pitchFamily="34" charset="0"/>
              </a:defRPr>
            </a:lvl1pPr>
          </a:lstStyle>
          <a:p>
            <a:r>
              <a:rPr lang="en-US" altLang="zh-CN" dirty="0"/>
              <a:t>We have authors from all of the FT top 100 business schools worldwide</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2"/>
          <p:cNvPicPr>
            <a:picLocks noChangeAspect="1"/>
          </p:cNvPicPr>
          <p:nvPr/>
        </p:nvPicPr>
        <p:blipFill>
          <a:blip r:embed="rId3" cstate="print">
            <a:extLst>
              <a:ext uri="{28A0092B-C50C-407E-A947-70E740481C1C}">
                <a14:useLocalDpi xmlns:a14="http://schemas.microsoft.com/office/drawing/2010/main" val="0"/>
              </a:ext>
            </a:extLst>
          </a:blip>
          <a:srcRect t="24922" b="35123"/>
          <a:stretch>
            <a:fillRect/>
          </a:stretch>
        </p:blipFill>
        <p:spPr bwMode="auto">
          <a:xfrm>
            <a:off x="770683" y="4008887"/>
            <a:ext cx="2446229" cy="13812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63600" y="678767"/>
            <a:ext cx="10515600" cy="753460"/>
          </a:xfrm>
        </p:spPr>
        <p:txBody>
          <a:bodyPr rtlCol="0">
            <a:normAutofit fontScale="90000"/>
          </a:bodyPr>
          <a:lstStyle/>
          <a:p>
            <a:pPr fontAlgn="auto">
              <a:spcAft>
                <a:spcPts val="0"/>
              </a:spcAft>
              <a:defRPr/>
            </a:pPr>
            <a:r>
              <a:rPr lang="en-GB" altLang="zh-CN" sz="3200" dirty="0"/>
              <a:t>Emerald </a:t>
            </a:r>
            <a:r>
              <a:rPr lang="zh-CN" altLang="en-US" sz="3200" dirty="0"/>
              <a:t>案例集（</a:t>
            </a:r>
            <a:r>
              <a:rPr lang="en-US" altLang="zh-CN" sz="3200" dirty="0"/>
              <a:t>2800+</a:t>
            </a:r>
            <a:r>
              <a:rPr lang="zh-CN" altLang="en-US" sz="3200" dirty="0"/>
              <a:t>）</a:t>
            </a:r>
            <a:br>
              <a:rPr lang="en-US" altLang="zh-CN" dirty="0"/>
            </a:br>
            <a:r>
              <a:rPr lang="en-US" altLang="zh-CN" sz="2400" dirty="0">
                <a:solidFill>
                  <a:schemeClr val="bg1">
                    <a:lumMod val="50000"/>
                  </a:schemeClr>
                </a:solidFill>
              </a:rPr>
              <a:t>Authentic business scenarios for the classroom</a:t>
            </a:r>
            <a:endParaRPr lang="zh-CN" altLang="en-US" dirty="0">
              <a:solidFill>
                <a:schemeClr val="bg1">
                  <a:lumMod val="50000"/>
                </a:schemeClr>
              </a:solidFill>
            </a:endParaRPr>
          </a:p>
        </p:txBody>
      </p:sp>
      <p:pic>
        <p:nvPicPr>
          <p:cNvPr id="30724"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8821" y="2012116"/>
            <a:ext cx="4125843" cy="138126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684" y="2012116"/>
            <a:ext cx="2445042" cy="13812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文本框 15"/>
          <p:cNvSpPr txBox="1">
            <a:spLocks noChangeArrowheads="1"/>
          </p:cNvSpPr>
          <p:nvPr/>
        </p:nvSpPr>
        <p:spPr bwMode="auto">
          <a:xfrm>
            <a:off x="3421673" y="1912103"/>
            <a:ext cx="2159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新兴市场案例集</a:t>
            </a:r>
          </a:p>
        </p:txBody>
      </p:sp>
      <p:sp>
        <p:nvSpPr>
          <p:cNvPr id="30728" name="文本框 16"/>
          <p:cNvSpPr txBox="1">
            <a:spLocks noChangeArrowheads="1"/>
          </p:cNvSpPr>
          <p:nvPr/>
        </p:nvSpPr>
        <p:spPr bwMode="auto">
          <a:xfrm>
            <a:off x="3421673" y="3922439"/>
            <a:ext cx="1312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案例期刊</a:t>
            </a:r>
          </a:p>
        </p:txBody>
      </p:sp>
      <p:sp>
        <p:nvSpPr>
          <p:cNvPr id="30729" name="文本框 17"/>
          <p:cNvSpPr txBox="1">
            <a:spLocks noChangeArrowheads="1"/>
          </p:cNvSpPr>
          <p:nvPr/>
        </p:nvSpPr>
        <p:spPr bwMode="auto">
          <a:xfrm>
            <a:off x="8061958" y="3922439"/>
            <a:ext cx="2159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商学院授权案例</a:t>
            </a:r>
          </a:p>
        </p:txBody>
      </p:sp>
      <p:sp>
        <p:nvSpPr>
          <p:cNvPr id="30730" name="文本框 2"/>
          <p:cNvSpPr txBox="1">
            <a:spLocks noChangeArrowheads="1"/>
          </p:cNvSpPr>
          <p:nvPr/>
        </p:nvSpPr>
        <p:spPr bwMode="auto">
          <a:xfrm>
            <a:off x="3421673" y="2434225"/>
            <a:ext cx="29436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defTabSz="914400" rtl="0" eaLnBrk="1" fontAlgn="base" latinLnBrk="0" hangingPunct="1">
              <a:lnSpc>
                <a:spcPct val="100000"/>
              </a:lnSpc>
              <a:spcBef>
                <a:spcPct val="0"/>
              </a:spcBef>
              <a:spcAft>
                <a:spcPts val="60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1200+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亚、非、拉等新兴市场国家</a:t>
            </a: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包含案例和教学注释</a:t>
            </a:r>
          </a:p>
        </p:txBody>
      </p:sp>
      <p:sp>
        <p:nvSpPr>
          <p:cNvPr id="30731" name="文本框 11"/>
          <p:cNvSpPr txBox="1">
            <a:spLocks noChangeArrowheads="1"/>
          </p:cNvSpPr>
          <p:nvPr/>
        </p:nvSpPr>
        <p:spPr bwMode="auto">
          <a:xfrm>
            <a:off x="3421673" y="4441251"/>
            <a:ext cx="294367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defTabSz="914400" rtl="0" eaLnBrk="1" fontAlgn="base" latinLnBrk="0" hangingPunct="1">
              <a:lnSpc>
                <a:spcPct val="100000"/>
              </a:lnSpc>
              <a:spcBef>
                <a:spcPct val="0"/>
              </a:spcBef>
              <a:spcAft>
                <a:spcPts val="60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400+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欧洲、亚洲、北美、南美</a:t>
            </a: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美国案例协会官方期刊</a:t>
            </a:r>
          </a:p>
        </p:txBody>
      </p:sp>
      <p:sp>
        <p:nvSpPr>
          <p:cNvPr id="30732" name="文本框 20"/>
          <p:cNvSpPr txBox="1">
            <a:spLocks noChangeArrowheads="1"/>
          </p:cNvSpPr>
          <p:nvPr/>
        </p:nvSpPr>
        <p:spPr bwMode="auto">
          <a:xfrm>
            <a:off x="6570107" y="4441946"/>
            <a:ext cx="53551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1" fontAlgn="base" latinLnBrk="0" hangingPunct="1">
              <a:lnSpc>
                <a:spcPct val="100000"/>
              </a:lnSpc>
              <a:spcBef>
                <a:spcPct val="0"/>
              </a:spcBef>
              <a:spcAft>
                <a:spcPts val="600"/>
              </a:spcAft>
              <a:buClrTx/>
              <a:buSzTx/>
              <a:buFontTx/>
              <a:buNone/>
              <a:defRP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12</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达顿商学院、凯洛格商学院</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lvl="0" algn="ctr" fontAlgn="base">
              <a:spcBef>
                <a:spcPct val="0"/>
              </a:spcBef>
              <a:spcAft>
                <a:spcPts val="600"/>
              </a:spcAft>
              <a:defRPr/>
            </a:pP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复旦大学管理学院，美国供应链管理专业协会</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cxnSp>
        <p:nvCxnSpPr>
          <p:cNvPr id="5" name="直接连接符 4"/>
          <p:cNvCxnSpPr/>
          <p:nvPr/>
        </p:nvCxnSpPr>
        <p:spPr>
          <a:xfrm>
            <a:off x="6581272" y="2012116"/>
            <a:ext cx="0" cy="33780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664" t="932" r="6317" b="1"/>
          <a:stretch>
            <a:fillRect/>
          </a:stretch>
        </p:blipFill>
        <p:spPr>
          <a:xfrm>
            <a:off x="831850" y="1116000"/>
            <a:ext cx="4330318" cy="2594889"/>
          </a:xfrm>
          <a:prstGeom prst="roundRect">
            <a:avLst/>
          </a:prstGeom>
          <a:ln w="3175">
            <a:noFill/>
          </a:ln>
          <a:effectLst/>
        </p:spPr>
      </p:pic>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数据库平台使用</a:t>
            </a:r>
          </a:p>
        </p:txBody>
      </p:sp>
      <p:sp>
        <p:nvSpPr>
          <p:cNvPr id="3" name="文本占位符 2"/>
          <p:cNvSpPr>
            <a:spLocks noGrp="1"/>
          </p:cNvSpPr>
          <p:nvPr>
            <p:ph type="body" idx="1"/>
          </p:nvPr>
        </p:nvSpPr>
        <p:spPr/>
        <p:txBody>
          <a:bodyPr>
            <a:normAutofit/>
          </a:bodyPr>
          <a:lstStyle/>
          <a:p>
            <a:r>
              <a:rPr lang="en-US" altLang="zh-CN" sz="3600" dirty="0"/>
              <a:t>www.emerald.com/insight</a:t>
            </a:r>
            <a:endParaRPr lang="zh-CN" altLang="en-US"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21117-60BF-48F7-82AC-5A3B96B370A3}"/>
              </a:ext>
            </a:extLst>
          </p:cNvPr>
          <p:cNvGrpSpPr/>
          <p:nvPr/>
        </p:nvGrpSpPr>
        <p:grpSpPr>
          <a:xfrm>
            <a:off x="0" y="-65475"/>
            <a:ext cx="8469806" cy="594205"/>
            <a:chOff x="74579" y="3131171"/>
            <a:chExt cx="8682919" cy="1432111"/>
          </a:xfrm>
        </p:grpSpPr>
        <p:sp>
          <p:nvSpPr>
            <p:cNvPr id="2" name="矩形 1">
              <a:extLst>
                <a:ext uri="{FF2B5EF4-FFF2-40B4-BE49-F238E27FC236}">
                  <a16:creationId xmlns:a16="http://schemas.microsoft.com/office/drawing/2014/main" id="{0F5F1781-9F4D-4C0C-B50B-A0AB95E03AB1}"/>
                </a:ext>
              </a:extLst>
            </p:cNvPr>
            <p:cNvSpPr/>
            <p:nvPr/>
          </p:nvSpPr>
          <p:spPr>
            <a:xfrm>
              <a:off x="74579" y="3131171"/>
              <a:ext cx="4440209" cy="696666"/>
            </a:xfrm>
            <a:prstGeom prst="rect">
              <a:avLst/>
            </a:prstGeom>
            <a:solidFill>
              <a:srgbClr val="F3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445564AF-8ED0-4E01-AA08-538FC8CFD411}"/>
                </a:ext>
              </a:extLst>
            </p:cNvPr>
            <p:cNvSpPr txBox="1"/>
            <p:nvPr/>
          </p:nvSpPr>
          <p:spPr>
            <a:xfrm>
              <a:off x="74579" y="3228075"/>
              <a:ext cx="8682919" cy="1335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50000"/>
                      <a:lumOff val="50000"/>
                    </a:prstClr>
                  </a:solidFill>
                  <a:effectLst/>
                  <a:uLnTx/>
                  <a:uFillTx/>
                  <a:latin typeface="Verdana Pro" panose="020B0604030504040204" pitchFamily="34" charset="0"/>
                  <a:ea typeface="等线" panose="02010600030101010101" pitchFamily="2" charset="-122"/>
                  <a:cs typeface="Aparajita" panose="020B0502040204020203" pitchFamily="18" charset="0"/>
                </a:rPr>
                <a:t>Welcome </a:t>
              </a:r>
              <a:r>
                <a:rPr kumimoji="0" lang="en-US" altLang="zh-CN" sz="1200" b="0" i="0" u="none" strike="noStrike" kern="1200" cap="none" spc="0" normalizeH="0" baseline="0" noProof="0" dirty="0" err="1">
                  <a:ln>
                    <a:noFill/>
                  </a:ln>
                  <a:solidFill>
                    <a:prstClr val="black">
                      <a:lumMod val="50000"/>
                      <a:lumOff val="50000"/>
                    </a:prstClr>
                  </a:solidFill>
                  <a:effectLst/>
                  <a:uLnTx/>
                  <a:uFillTx/>
                  <a:latin typeface="Verdana Pro" panose="020B0604030504040204" pitchFamily="34" charset="0"/>
                  <a:ea typeface="等线" panose="02010600030101010101" pitchFamily="2" charset="-122"/>
                  <a:cs typeface="Aparajita" panose="020B0502040204020203" pitchFamily="18" charset="0"/>
                </a:rPr>
                <a:t>Zhongnan</a:t>
              </a:r>
              <a:r>
                <a:rPr kumimoji="0" lang="en-US" altLang="zh-CN" sz="1200" b="0" i="0" u="none" strike="noStrike" kern="1200" cap="none" spc="0" normalizeH="0" baseline="0" noProof="0" dirty="0">
                  <a:ln>
                    <a:noFill/>
                  </a:ln>
                  <a:solidFill>
                    <a:prstClr val="black">
                      <a:lumMod val="50000"/>
                      <a:lumOff val="50000"/>
                    </a:prstClr>
                  </a:solidFill>
                  <a:effectLst/>
                  <a:uLnTx/>
                  <a:uFillTx/>
                  <a:latin typeface="Verdana Pro" panose="020B0604030504040204" pitchFamily="34" charset="0"/>
                  <a:ea typeface="等线" panose="02010600030101010101" pitchFamily="2" charset="-122"/>
                  <a:cs typeface="Aparajita" panose="020B0502040204020203" pitchFamily="18" charset="0"/>
                </a:rPr>
                <a:t> University of Economics and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21" name="矩形 20">
            <a:extLst>
              <a:ext uri="{FF2B5EF4-FFF2-40B4-BE49-F238E27FC236}">
                <a16:creationId xmlns:a16="http://schemas.microsoft.com/office/drawing/2014/main" id="{994C20DA-23EC-49B4-ACE4-C316E74B3482}"/>
              </a:ext>
            </a:extLst>
          </p:cNvPr>
          <p:cNvSpPr/>
          <p:nvPr/>
        </p:nvSpPr>
        <p:spPr>
          <a:xfrm>
            <a:off x="-12112" y="235076"/>
            <a:ext cx="12204112"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组合 19">
            <a:extLst>
              <a:ext uri="{FF2B5EF4-FFF2-40B4-BE49-F238E27FC236}">
                <a16:creationId xmlns:a16="http://schemas.microsoft.com/office/drawing/2014/main" id="{B4DB7D2D-74D3-4AC3-87D9-6054074136E9}"/>
              </a:ext>
            </a:extLst>
          </p:cNvPr>
          <p:cNvGrpSpPr/>
          <p:nvPr/>
        </p:nvGrpSpPr>
        <p:grpSpPr>
          <a:xfrm>
            <a:off x="206304" y="877080"/>
            <a:ext cx="2564416" cy="1090401"/>
            <a:chOff x="6448968" y="894042"/>
            <a:chExt cx="3263467" cy="881713"/>
          </a:xfrm>
        </p:grpSpPr>
        <p:sp>
          <p:nvSpPr>
            <p:cNvPr id="19" name="矩形: 圆角 18">
              <a:extLst>
                <a:ext uri="{FF2B5EF4-FFF2-40B4-BE49-F238E27FC236}">
                  <a16:creationId xmlns:a16="http://schemas.microsoft.com/office/drawing/2014/main" id="{DD590343-1B30-4540-9240-61ADE268A4CC}"/>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在授权</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范围内登陆</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Emerald</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主页，获得机构订购资源的访问权限</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18" name="直接箭头连接符 17">
            <a:extLst>
              <a:ext uri="{FF2B5EF4-FFF2-40B4-BE49-F238E27FC236}">
                <a16:creationId xmlns:a16="http://schemas.microsoft.com/office/drawing/2014/main" id="{BCC60B6B-ABFF-4A72-8029-CB32CBC3A5A7}"/>
              </a:ext>
            </a:extLst>
          </p:cNvPr>
          <p:cNvCxnSpPr>
            <a:cxnSpLocks/>
          </p:cNvCxnSpPr>
          <p:nvPr/>
        </p:nvCxnSpPr>
        <p:spPr>
          <a:xfrm>
            <a:off x="706459" y="292472"/>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useBgFill="1">
        <p:nvSpPr>
          <p:cNvPr id="35" name="矩形: 圆角 34">
            <a:extLst>
              <a:ext uri="{FF2B5EF4-FFF2-40B4-BE49-F238E27FC236}">
                <a16:creationId xmlns:a16="http://schemas.microsoft.com/office/drawing/2014/main" id="{A2062252-98DE-4186-9682-31363F2E245B}"/>
              </a:ext>
            </a:extLst>
          </p:cNvPr>
          <p:cNvSpPr/>
          <p:nvPr/>
        </p:nvSpPr>
        <p:spPr>
          <a:xfrm>
            <a:off x="10671613" y="311080"/>
            <a:ext cx="1323861" cy="3867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useBgFill="1">
        <p:nvSpPr>
          <p:cNvPr id="36" name="矩形: 圆角 35">
            <a:extLst>
              <a:ext uri="{FF2B5EF4-FFF2-40B4-BE49-F238E27FC236}">
                <a16:creationId xmlns:a16="http://schemas.microsoft.com/office/drawing/2014/main" id="{1CACAC49-C0BD-4026-9024-A07540D5C3F2}"/>
              </a:ext>
            </a:extLst>
          </p:cNvPr>
          <p:cNvSpPr/>
          <p:nvPr/>
        </p:nvSpPr>
        <p:spPr>
          <a:xfrm>
            <a:off x="3492382" y="3856031"/>
            <a:ext cx="5265118" cy="676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useBgFill="1">
        <p:nvSpPr>
          <p:cNvPr id="38" name="矩形: 圆角 37">
            <a:extLst>
              <a:ext uri="{FF2B5EF4-FFF2-40B4-BE49-F238E27FC236}">
                <a16:creationId xmlns:a16="http://schemas.microsoft.com/office/drawing/2014/main" id="{782F9784-9257-4731-987B-0FEA3FF49C43}"/>
              </a:ext>
            </a:extLst>
          </p:cNvPr>
          <p:cNvSpPr/>
          <p:nvPr/>
        </p:nvSpPr>
        <p:spPr>
          <a:xfrm>
            <a:off x="4164668" y="5606638"/>
            <a:ext cx="708990" cy="1142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8" name="直接箭头连接符 47">
            <a:extLst>
              <a:ext uri="{FF2B5EF4-FFF2-40B4-BE49-F238E27FC236}">
                <a16:creationId xmlns:a16="http://schemas.microsoft.com/office/drawing/2014/main" id="{B3EC2735-DA75-44F1-9251-49B22511BAED}"/>
              </a:ext>
            </a:extLst>
          </p:cNvPr>
          <p:cNvCxnSpPr>
            <a:cxnSpLocks/>
          </p:cNvCxnSpPr>
          <p:nvPr/>
        </p:nvCxnSpPr>
        <p:spPr>
          <a:xfrm>
            <a:off x="11317098" y="697205"/>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6" name="组合 55">
            <a:extLst>
              <a:ext uri="{FF2B5EF4-FFF2-40B4-BE49-F238E27FC236}">
                <a16:creationId xmlns:a16="http://schemas.microsoft.com/office/drawing/2014/main" id="{1E548ECE-1B41-4AC8-892F-682975C1F7E6}"/>
              </a:ext>
            </a:extLst>
          </p:cNvPr>
          <p:cNvGrpSpPr/>
          <p:nvPr/>
        </p:nvGrpSpPr>
        <p:grpSpPr>
          <a:xfrm>
            <a:off x="10939081" y="1269781"/>
            <a:ext cx="786632" cy="711200"/>
            <a:chOff x="6448968" y="894042"/>
            <a:chExt cx="3263467" cy="881713"/>
          </a:xfrm>
        </p:grpSpPr>
        <p:sp>
          <p:nvSpPr>
            <p:cNvPr id="58" name="矩形: 圆角 57">
              <a:extLst>
                <a:ext uri="{FF2B5EF4-FFF2-40B4-BE49-F238E27FC236}">
                  <a16:creationId xmlns:a16="http://schemas.microsoft.com/office/drawing/2014/main" id="{0E06A206-4240-4A8E-BE49-13DBFE5F2CDC}"/>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矩形 58">
              <a:extLst>
                <a:ext uri="{FF2B5EF4-FFF2-40B4-BE49-F238E27FC236}">
                  <a16:creationId xmlns:a16="http://schemas.microsoft.com/office/drawing/2014/main" id="{BEA0D75A-D6B8-4B9C-B2AB-BDFB13C18611}"/>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注册登录</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0" name="组合 59">
            <a:extLst>
              <a:ext uri="{FF2B5EF4-FFF2-40B4-BE49-F238E27FC236}">
                <a16:creationId xmlns:a16="http://schemas.microsoft.com/office/drawing/2014/main" id="{F9828402-2F86-4944-95ED-6F42B1B38849}"/>
              </a:ext>
            </a:extLst>
          </p:cNvPr>
          <p:cNvGrpSpPr/>
          <p:nvPr/>
        </p:nvGrpSpPr>
        <p:grpSpPr>
          <a:xfrm>
            <a:off x="4951908" y="5950599"/>
            <a:ext cx="1138036" cy="455030"/>
            <a:chOff x="6448968" y="894042"/>
            <a:chExt cx="3263467" cy="881713"/>
          </a:xfrm>
        </p:grpSpPr>
        <p:sp>
          <p:nvSpPr>
            <p:cNvPr id="61" name="矩形: 圆角 60">
              <a:extLst>
                <a:ext uri="{FF2B5EF4-FFF2-40B4-BE49-F238E27FC236}">
                  <a16:creationId xmlns:a16="http://schemas.microsoft.com/office/drawing/2014/main" id="{ABD15EBF-C4DB-4B56-B912-4E2983C65C4F}"/>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矩形 61">
              <a:extLst>
                <a:ext uri="{FF2B5EF4-FFF2-40B4-BE49-F238E27FC236}">
                  <a16:creationId xmlns:a16="http://schemas.microsoft.com/office/drawing/2014/main" id="{C993F873-87EB-45D2-A783-AD2751F2F673}"/>
                </a:ext>
              </a:extLst>
            </p:cNvPr>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辅助资源</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63" name="直接箭头连接符 62">
            <a:extLst>
              <a:ext uri="{FF2B5EF4-FFF2-40B4-BE49-F238E27FC236}">
                <a16:creationId xmlns:a16="http://schemas.microsoft.com/office/drawing/2014/main" id="{28EB3015-D757-427E-A00C-8FF0B4901FA4}"/>
              </a:ext>
            </a:extLst>
          </p:cNvPr>
          <p:cNvCxnSpPr>
            <a:cxnSpLocks/>
          </p:cNvCxnSpPr>
          <p:nvPr/>
        </p:nvCxnSpPr>
        <p:spPr>
          <a:xfrm>
            <a:off x="6124942" y="4514406"/>
            <a:ext cx="0" cy="33482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5" name="组合 64">
            <a:extLst>
              <a:ext uri="{FF2B5EF4-FFF2-40B4-BE49-F238E27FC236}">
                <a16:creationId xmlns:a16="http://schemas.microsoft.com/office/drawing/2014/main" id="{4D8F855F-3AF6-4D46-BFB3-CFBB7286C4F8}"/>
              </a:ext>
            </a:extLst>
          </p:cNvPr>
          <p:cNvGrpSpPr/>
          <p:nvPr/>
        </p:nvGrpSpPr>
        <p:grpSpPr>
          <a:xfrm>
            <a:off x="5397219" y="4848808"/>
            <a:ext cx="1455445" cy="447180"/>
            <a:chOff x="6448968" y="894042"/>
            <a:chExt cx="3263467" cy="881713"/>
          </a:xfrm>
        </p:grpSpPr>
        <p:sp>
          <p:nvSpPr>
            <p:cNvPr id="66" name="矩形: 圆角 65">
              <a:extLst>
                <a:ext uri="{FF2B5EF4-FFF2-40B4-BE49-F238E27FC236}">
                  <a16:creationId xmlns:a16="http://schemas.microsoft.com/office/drawing/2014/main" id="{4325C65B-D5C4-4826-8C9B-0FB739DFCA43}"/>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矩形 66">
              <a:extLst>
                <a:ext uri="{FF2B5EF4-FFF2-40B4-BE49-F238E27FC236}">
                  <a16:creationId xmlns:a16="http://schemas.microsoft.com/office/drawing/2014/main" id="{223322EB-DEE3-4600-A827-5D3B9B727BE2}"/>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资源检索</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Tree>
    <p:custDataLst>
      <p:tags r:id="rId1"/>
    </p:custDataLst>
    <p:extLst>
      <p:ext uri="{BB962C8B-B14F-4D97-AF65-F5344CB8AC3E}">
        <p14:creationId xmlns:p14="http://schemas.microsoft.com/office/powerpoint/2010/main" val="279584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9373646" y="2027677"/>
            <a:ext cx="1072989" cy="2792210"/>
          </a:xfrm>
          <a:prstGeom prst="rect">
            <a:avLst/>
          </a:prstGeom>
        </p:spPr>
      </p:pic>
      <p:sp>
        <p:nvSpPr>
          <p:cNvPr id="2" name="标题 1"/>
          <p:cNvSpPr>
            <a:spLocks noGrp="1"/>
          </p:cNvSpPr>
          <p:nvPr>
            <p:ph type="title"/>
          </p:nvPr>
        </p:nvSpPr>
        <p:spPr/>
        <p:txBody>
          <a:bodyPr/>
          <a:lstStyle/>
          <a:p>
            <a:r>
              <a:rPr lang="it-IT" altLang="zh-CN" dirty="0"/>
              <a:t>Emerald</a:t>
            </a:r>
            <a:r>
              <a:rPr lang="zh-CN" altLang="it-IT" dirty="0"/>
              <a:t>平台</a:t>
            </a:r>
            <a:r>
              <a:rPr lang="zh-CN" altLang="it-IT" dirty="0">
                <a:solidFill>
                  <a:srgbClr val="00B050"/>
                </a:solidFill>
              </a:rPr>
              <a:t>主要</a:t>
            </a:r>
            <a:r>
              <a:rPr lang="zh-CN" altLang="it-IT" dirty="0"/>
              <a:t>功能</a:t>
            </a:r>
            <a:endParaRPr lang="zh-CN" altLang="en-US" dirty="0"/>
          </a:p>
        </p:txBody>
      </p:sp>
      <p:sp>
        <p:nvSpPr>
          <p:cNvPr id="6" name="内容占位符 5"/>
          <p:cNvSpPr>
            <a:spLocks noGrp="1"/>
          </p:cNvSpPr>
          <p:nvPr>
            <p:ph idx="1"/>
          </p:nvPr>
        </p:nvSpPr>
        <p:spPr>
          <a:xfrm>
            <a:off x="838200" y="5338617"/>
            <a:ext cx="10515600" cy="1339273"/>
          </a:xfrm>
        </p:spPr>
        <p:txBody>
          <a:bodyPr>
            <a:noAutofit/>
          </a:bodyPr>
          <a:lstStyle/>
          <a:p>
            <a:pPr marL="0" indent="0" algn="ctr">
              <a:lnSpc>
                <a:spcPct val="110000"/>
              </a:lnSpc>
              <a:spcBef>
                <a:spcPts val="0"/>
              </a:spcBef>
              <a:buNone/>
            </a:pPr>
            <a:r>
              <a:rPr lang="zh-CN" altLang="en-US" sz="1600" dirty="0">
                <a:solidFill>
                  <a:schemeClr val="tx1">
                    <a:lumMod val="65000"/>
                    <a:lumOff val="35000"/>
                  </a:schemeClr>
                </a:solidFill>
              </a:rPr>
              <a:t>在使用</a:t>
            </a:r>
            <a:r>
              <a:rPr lang="en-US" altLang="zh-CN" sz="1600" dirty="0">
                <a:solidFill>
                  <a:schemeClr val="tx1">
                    <a:lumMod val="65000"/>
                    <a:lumOff val="35000"/>
                  </a:schemeClr>
                </a:solidFill>
              </a:rPr>
              <a:t>Emerald</a:t>
            </a:r>
            <a:r>
              <a:rPr lang="zh-CN" altLang="en-US" sz="1600" dirty="0">
                <a:solidFill>
                  <a:schemeClr val="tx1">
                    <a:lumMod val="65000"/>
                    <a:lumOff val="35000"/>
                  </a:schemeClr>
                </a:solidFill>
              </a:rPr>
              <a:t>平台上遇到任何问题随时联系</a:t>
            </a:r>
            <a:endParaRPr lang="en-US" altLang="zh-CN" sz="1600" dirty="0">
              <a:solidFill>
                <a:schemeClr val="tx1">
                  <a:lumMod val="65000"/>
                  <a:lumOff val="35000"/>
                </a:schemeClr>
              </a:solidFill>
            </a:endParaRPr>
          </a:p>
          <a:p>
            <a:pPr marL="0" indent="0" algn="ctr">
              <a:lnSpc>
                <a:spcPct val="110000"/>
              </a:lnSpc>
              <a:spcBef>
                <a:spcPts val="0"/>
              </a:spcBef>
              <a:buNone/>
            </a:pPr>
            <a:r>
              <a:rPr lang="en-US" altLang="zh-CN" sz="1600" dirty="0">
                <a:solidFill>
                  <a:schemeClr val="tx1">
                    <a:lumMod val="65000"/>
                    <a:lumOff val="35000"/>
                  </a:schemeClr>
                </a:solidFill>
              </a:rPr>
              <a:t>Email: service@emeraldinsight.com.cn</a:t>
            </a:r>
          </a:p>
          <a:p>
            <a:pPr marL="0" indent="0" algn="ctr">
              <a:lnSpc>
                <a:spcPct val="110000"/>
              </a:lnSpc>
              <a:spcBef>
                <a:spcPts val="0"/>
              </a:spcBef>
              <a:buNone/>
            </a:pPr>
            <a:r>
              <a:rPr lang="en-US" altLang="zh-CN" sz="1600" dirty="0">
                <a:solidFill>
                  <a:schemeClr val="tx1">
                    <a:lumMod val="65000"/>
                    <a:lumOff val="35000"/>
                  </a:schemeClr>
                </a:solidFill>
              </a:rPr>
              <a:t>QQ: 2565962796</a:t>
            </a:r>
          </a:p>
          <a:p>
            <a:pPr marL="0" indent="0" algn="ctr">
              <a:lnSpc>
                <a:spcPct val="110000"/>
              </a:lnSpc>
              <a:spcBef>
                <a:spcPts val="0"/>
              </a:spcBef>
              <a:buNone/>
            </a:pPr>
            <a:r>
              <a:rPr lang="en-US" altLang="zh-CN" sz="1600" dirty="0">
                <a:solidFill>
                  <a:schemeClr val="tx1">
                    <a:lumMod val="65000"/>
                    <a:lumOff val="35000"/>
                  </a:schemeClr>
                </a:solidFill>
              </a:rPr>
              <a:t>Tel: 010-82250212</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854" y="1834096"/>
            <a:ext cx="2977137" cy="2977137"/>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4067" y="1834096"/>
            <a:ext cx="2977137" cy="2977137"/>
          </a:xfrm>
          <a:prstGeom prst="rect">
            <a:avLst/>
          </a:prstGeom>
        </p:spPr>
      </p:pic>
      <p:pic>
        <p:nvPicPr>
          <p:cNvPr id="8" name="图片 7"/>
          <p:cNvPicPr>
            <a:picLocks noChangeAspect="1"/>
          </p:cNvPicPr>
          <p:nvPr/>
        </p:nvPicPr>
        <p:blipFill>
          <a:blip r:embed="rId6"/>
          <a:stretch>
            <a:fillRect/>
          </a:stretch>
        </p:blipFill>
        <p:spPr>
          <a:xfrm>
            <a:off x="4909800" y="2103883"/>
            <a:ext cx="1072989" cy="263979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B246FB7-DA8E-4716-8DB7-2C62C7C72009}"/>
              </a:ext>
            </a:extLst>
          </p:cNvPr>
          <p:cNvSpPr/>
          <p:nvPr/>
        </p:nvSpPr>
        <p:spPr>
          <a:xfrm>
            <a:off x="-12112" y="96252"/>
            <a:ext cx="12204112"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组合 22">
            <a:extLst>
              <a:ext uri="{FF2B5EF4-FFF2-40B4-BE49-F238E27FC236}">
                <a16:creationId xmlns:a16="http://schemas.microsoft.com/office/drawing/2014/main" id="{5C1460AC-0965-4DDC-A4BD-1CBEC3495FA4}"/>
              </a:ext>
            </a:extLst>
          </p:cNvPr>
          <p:cNvGrpSpPr/>
          <p:nvPr/>
        </p:nvGrpSpPr>
        <p:grpSpPr>
          <a:xfrm>
            <a:off x="4721119" y="1617351"/>
            <a:ext cx="2737650" cy="753460"/>
            <a:chOff x="6448968" y="894042"/>
            <a:chExt cx="3263467" cy="881713"/>
          </a:xfrm>
        </p:grpSpPr>
        <p:sp>
          <p:nvSpPr>
            <p:cNvPr id="24" name="矩形: 圆角 23">
              <a:extLst>
                <a:ext uri="{FF2B5EF4-FFF2-40B4-BE49-F238E27FC236}">
                  <a16:creationId xmlns:a16="http://schemas.microsoft.com/office/drawing/2014/main" id="{BE6CDB6A-2153-41B0-963F-35633B0FC1B1}"/>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a:extLst>
                <a:ext uri="{FF2B5EF4-FFF2-40B4-BE49-F238E27FC236}">
                  <a16:creationId xmlns:a16="http://schemas.microsoft.com/office/drawing/2014/main" id="{8274BAE9-1135-4031-B77A-6B8BC7ABBC9A}"/>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检索</a:t>
              </a: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-Search</a:t>
              </a:r>
            </a:p>
          </p:txBody>
        </p:sp>
      </p:grpSp>
      <p:sp useBgFill="1">
        <p:nvSpPr>
          <p:cNvPr id="17" name="矩形: 圆角 16">
            <a:extLst>
              <a:ext uri="{FF2B5EF4-FFF2-40B4-BE49-F238E27FC236}">
                <a16:creationId xmlns:a16="http://schemas.microsoft.com/office/drawing/2014/main" id="{352BAB94-3647-4D46-9689-E655CBC95E51}"/>
              </a:ext>
            </a:extLst>
          </p:cNvPr>
          <p:cNvSpPr/>
          <p:nvPr/>
        </p:nvSpPr>
        <p:spPr>
          <a:xfrm>
            <a:off x="6693560" y="4170628"/>
            <a:ext cx="1536019" cy="316562"/>
          </a:xfrm>
          <a:prstGeom prst="roundRect">
            <a:avLst>
              <a:gd name="adj" fmla="val 493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18" name="直接箭头连接符 17">
            <a:extLst>
              <a:ext uri="{FF2B5EF4-FFF2-40B4-BE49-F238E27FC236}">
                <a16:creationId xmlns:a16="http://schemas.microsoft.com/office/drawing/2014/main" id="{1F0A0A10-6003-46C5-A7DA-3148C2905778}"/>
              </a:ext>
            </a:extLst>
          </p:cNvPr>
          <p:cNvCxnSpPr>
            <a:cxnSpLocks/>
          </p:cNvCxnSpPr>
          <p:nvPr/>
        </p:nvCxnSpPr>
        <p:spPr>
          <a:xfrm>
            <a:off x="7385871" y="4435809"/>
            <a:ext cx="0" cy="33482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6160B5D6-573F-471B-B39E-8764813F0DCF}"/>
              </a:ext>
            </a:extLst>
          </p:cNvPr>
          <p:cNvGrpSpPr/>
          <p:nvPr/>
        </p:nvGrpSpPr>
        <p:grpSpPr>
          <a:xfrm>
            <a:off x="6658149" y="4770634"/>
            <a:ext cx="1455445" cy="447180"/>
            <a:chOff x="6448968" y="894042"/>
            <a:chExt cx="3263467" cy="881713"/>
          </a:xfrm>
        </p:grpSpPr>
        <p:sp>
          <p:nvSpPr>
            <p:cNvPr id="20" name="矩形: 圆角 19">
              <a:extLst>
                <a:ext uri="{FF2B5EF4-FFF2-40B4-BE49-F238E27FC236}">
                  <a16:creationId xmlns:a16="http://schemas.microsoft.com/office/drawing/2014/main" id="{ACBBFFE3-8096-4274-B3D9-F77A312F4FB1}"/>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0">
              <a:extLst>
                <a:ext uri="{FF2B5EF4-FFF2-40B4-BE49-F238E27FC236}">
                  <a16:creationId xmlns:a16="http://schemas.microsoft.com/office/drawing/2014/main" id="{58E29F65-D068-41BC-8DDE-47929121E41E}"/>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高级检索</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useBgFill="1">
        <p:nvSpPr>
          <p:cNvPr id="11" name="矩形: 圆角 10">
            <a:extLst>
              <a:ext uri="{FF2B5EF4-FFF2-40B4-BE49-F238E27FC236}">
                <a16:creationId xmlns:a16="http://schemas.microsoft.com/office/drawing/2014/main" id="{E556D7B8-81E7-4CC3-A1A5-8AB76777853C}"/>
              </a:ext>
            </a:extLst>
          </p:cNvPr>
          <p:cNvSpPr/>
          <p:nvPr/>
        </p:nvSpPr>
        <p:spPr>
          <a:xfrm>
            <a:off x="6904149" y="3988163"/>
            <a:ext cx="847278" cy="18246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3385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高级检索 </a:t>
            </a:r>
            <a:r>
              <a:rPr lang="en-US" altLang="zh-CN" dirty="0"/>
              <a:t>– Advanced Search</a:t>
            </a:r>
            <a:endParaRPr lang="zh-CN" altLang="en-US" dirty="0"/>
          </a:p>
        </p:txBody>
      </p:sp>
      <p:pic>
        <p:nvPicPr>
          <p:cNvPr id="10" name="内容占位符 9" descr="图片包含 屏幕截图&#10;&#10;描述已自动生成"/>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2196" y="1196046"/>
            <a:ext cx="7972717" cy="5438403"/>
          </a:xfrm>
          <a:prstGeom prst="rect">
            <a:avLst/>
          </a:prstGeom>
        </p:spPr>
      </p:pic>
      <p:pic>
        <p:nvPicPr>
          <p:cNvPr id="11" name="图片 10"/>
          <p:cNvPicPr>
            <a:picLocks noChangeAspect="1"/>
          </p:cNvPicPr>
          <p:nvPr/>
        </p:nvPicPr>
        <p:blipFill>
          <a:blip r:embed="rId4"/>
          <a:stretch>
            <a:fillRect/>
          </a:stretch>
        </p:blipFill>
        <p:spPr>
          <a:xfrm>
            <a:off x="1841949" y="2677326"/>
            <a:ext cx="942857" cy="819048"/>
          </a:xfrm>
          <a:prstGeom prst="rect">
            <a:avLst/>
          </a:prstGeom>
        </p:spPr>
      </p:pic>
      <p:pic>
        <p:nvPicPr>
          <p:cNvPr id="14" name="图片 13"/>
          <p:cNvPicPr>
            <a:picLocks noChangeAspect="1"/>
          </p:cNvPicPr>
          <p:nvPr/>
        </p:nvPicPr>
        <p:blipFill rotWithShape="1">
          <a:blip r:embed="rId5"/>
          <a:srcRect b="947"/>
          <a:stretch>
            <a:fillRect/>
          </a:stretch>
        </p:blipFill>
        <p:spPr>
          <a:xfrm>
            <a:off x="9732532" y="2647921"/>
            <a:ext cx="1504762" cy="1754655"/>
          </a:xfrm>
          <a:prstGeom prst="rect">
            <a:avLst/>
          </a:prstGeom>
        </p:spPr>
      </p:pic>
      <p:sp>
        <p:nvSpPr>
          <p:cNvPr id="16" name="文本框 15"/>
          <p:cNvSpPr txBox="1"/>
          <p:nvPr/>
        </p:nvSpPr>
        <p:spPr>
          <a:xfrm>
            <a:off x="639255" y="2791384"/>
            <a:ext cx="1307887"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支持布尔逻辑运算</a:t>
            </a:r>
          </a:p>
        </p:txBody>
      </p:sp>
      <p:sp>
        <p:nvSpPr>
          <p:cNvPr id="17" name="矩形 16"/>
          <p:cNvSpPr/>
          <p:nvPr/>
        </p:nvSpPr>
        <p:spPr>
          <a:xfrm>
            <a:off x="9791080" y="2001590"/>
            <a:ext cx="1387666" cy="646331"/>
          </a:xfrm>
          <a:prstGeom prst="rect">
            <a:avLst/>
          </a:prstGeom>
        </p:spPr>
        <p:txBody>
          <a:bodyPr wrap="square">
            <a:spAutoFit/>
          </a:bodyPr>
          <a:lstStyle/>
          <a:p>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选择检索词出现的范围</a:t>
            </a:r>
            <a:endParaRPr lang="zh-CN" altLang="en-US" dirty="0"/>
          </a:p>
        </p:txBody>
      </p:sp>
      <p:sp>
        <p:nvSpPr>
          <p:cNvPr id="18" name="文本框 17"/>
          <p:cNvSpPr txBox="1"/>
          <p:nvPr/>
        </p:nvSpPr>
        <p:spPr>
          <a:xfrm>
            <a:off x="3768054" y="3573615"/>
            <a:ext cx="409578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点击添加检索项</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可添加至</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个</a:t>
            </a:r>
          </a:p>
        </p:txBody>
      </p:sp>
      <p:pic>
        <p:nvPicPr>
          <p:cNvPr id="19" name="图片 18"/>
          <p:cNvPicPr>
            <a:picLocks noChangeAspect="1"/>
          </p:cNvPicPr>
          <p:nvPr/>
        </p:nvPicPr>
        <p:blipFill>
          <a:blip r:embed="rId6"/>
          <a:stretch>
            <a:fillRect/>
          </a:stretch>
        </p:blipFill>
        <p:spPr>
          <a:xfrm>
            <a:off x="5662982" y="5597983"/>
            <a:ext cx="2733333" cy="733333"/>
          </a:xfrm>
          <a:prstGeom prst="rect">
            <a:avLst/>
          </a:prstGeom>
        </p:spPr>
      </p:pic>
      <p:sp>
        <p:nvSpPr>
          <p:cNvPr id="20" name="文本框 19"/>
          <p:cNvSpPr txBox="1"/>
          <p:nvPr/>
        </p:nvSpPr>
        <p:spPr>
          <a:xfrm>
            <a:off x="1476919" y="4171791"/>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出版时间</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1470709" y="5198983"/>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范围</a:t>
            </a:r>
          </a:p>
        </p:txBody>
      </p:sp>
      <p:sp>
        <p:nvSpPr>
          <p:cNvPr id="22" name="文本框 21"/>
          <p:cNvSpPr txBox="1"/>
          <p:nvPr/>
        </p:nvSpPr>
        <p:spPr>
          <a:xfrm>
            <a:off x="1470708" y="1696144"/>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a:spLocks noChangeArrowheads="1"/>
          </p:cNvSpPr>
          <p:nvPr/>
        </p:nvSpPr>
        <p:spPr bwMode="auto">
          <a:xfrm>
            <a:off x="2776638" y="1690951"/>
            <a:ext cx="6903166" cy="283283"/>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矩形: 圆顶角 23"/>
          <p:cNvSpPr>
            <a:spLocks noChangeArrowheads="1"/>
          </p:cNvSpPr>
          <p:nvPr/>
        </p:nvSpPr>
        <p:spPr bwMode="auto">
          <a:xfrm rot="16200000">
            <a:off x="3134851" y="2400653"/>
            <a:ext cx="312158" cy="825941"/>
          </a:xfrm>
          <a:prstGeom prst="round2SameRect">
            <a:avLst>
              <a:gd name="adj1" fmla="val 50000"/>
              <a:gd name="adj2" fmla="val 0"/>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 name="矩形: 圆顶角 24"/>
          <p:cNvSpPr>
            <a:spLocks noChangeArrowheads="1"/>
          </p:cNvSpPr>
          <p:nvPr/>
        </p:nvSpPr>
        <p:spPr bwMode="auto">
          <a:xfrm rot="5400000" flipH="1">
            <a:off x="8816007" y="2145699"/>
            <a:ext cx="316660" cy="1340353"/>
          </a:xfrm>
          <a:prstGeom prst="round2SameRect">
            <a:avLst>
              <a:gd name="adj1" fmla="val 50000"/>
              <a:gd name="adj2" fmla="val 0"/>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28185" y="1565803"/>
            <a:ext cx="10369030" cy="4892747"/>
            <a:chOff x="128185" y="1934919"/>
            <a:chExt cx="10369030" cy="4892747"/>
          </a:xfrm>
        </p:grpSpPr>
        <p:pic>
          <p:nvPicPr>
            <p:cNvPr id="5" name="图片 4"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l="8162" t="17751" r="32503" b="3105"/>
            <a:stretch>
              <a:fillRect/>
            </a:stretch>
          </p:blipFill>
          <p:spPr>
            <a:xfrm>
              <a:off x="128185" y="1934919"/>
              <a:ext cx="8229268" cy="4532994"/>
            </a:xfrm>
            <a:prstGeom prst="rect">
              <a:avLst/>
            </a:prstGeom>
          </p:spPr>
        </p:pic>
        <p:pic>
          <p:nvPicPr>
            <p:cNvPr id="11" name="图片 10" descr="图片包含 文字&#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823" y="3346790"/>
              <a:ext cx="2228046" cy="3480876"/>
            </a:xfrm>
            <a:prstGeom prst="rect">
              <a:avLst/>
            </a:prstGeom>
          </p:spPr>
        </p:pic>
        <p:pic>
          <p:nvPicPr>
            <p:cNvPr id="7" name="图片 6" descr="图片包含 屏幕截图&#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303" y="2067863"/>
              <a:ext cx="2243912" cy="1285213"/>
            </a:xfrm>
            <a:prstGeom prst="rect">
              <a:avLst/>
            </a:prstGeom>
          </p:spPr>
        </p:pic>
      </p:grpSp>
      <p:sp>
        <p:nvSpPr>
          <p:cNvPr id="2" name="标题 1"/>
          <p:cNvSpPr>
            <a:spLocks noGrp="1"/>
          </p:cNvSpPr>
          <p:nvPr>
            <p:ph type="title"/>
          </p:nvPr>
        </p:nvSpPr>
        <p:spPr/>
        <p:txBody>
          <a:bodyPr/>
          <a:lstStyle/>
          <a:p>
            <a:r>
              <a:rPr lang="zh-CN" altLang="en-US" dirty="0"/>
              <a:t>检索结果</a:t>
            </a:r>
          </a:p>
        </p:txBody>
      </p:sp>
      <p:sp>
        <p:nvSpPr>
          <p:cNvPr id="20" name="文本框 19"/>
          <p:cNvSpPr txBox="1"/>
          <p:nvPr/>
        </p:nvSpPr>
        <p:spPr>
          <a:xfrm>
            <a:off x="10515353" y="2042161"/>
            <a:ext cx="1609782"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根据相关性与时间顺序排序</a:t>
            </a:r>
          </a:p>
        </p:txBody>
      </p:sp>
      <p:sp>
        <p:nvSpPr>
          <p:cNvPr id="23" name="矩形 22"/>
          <p:cNvSpPr>
            <a:spLocks noChangeArrowheads="1"/>
          </p:cNvSpPr>
          <p:nvPr/>
        </p:nvSpPr>
        <p:spPr bwMode="auto">
          <a:xfrm>
            <a:off x="8260559" y="3074184"/>
            <a:ext cx="2243912" cy="3354436"/>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文本框 23"/>
          <p:cNvSpPr txBox="1"/>
          <p:nvPr/>
        </p:nvSpPr>
        <p:spPr>
          <a:xfrm>
            <a:off x="10562978" y="3808063"/>
            <a:ext cx="1639095" cy="968470"/>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二次筛选：</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权限、发表时间、资源类型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8" name="矩形 27"/>
          <p:cNvSpPr>
            <a:spLocks noChangeArrowheads="1"/>
          </p:cNvSpPr>
          <p:nvPr/>
        </p:nvSpPr>
        <p:spPr bwMode="auto">
          <a:xfrm>
            <a:off x="8260559" y="1675765"/>
            <a:ext cx="2243912" cy="1285213"/>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 name="矩形 28"/>
          <p:cNvSpPr>
            <a:spLocks noChangeArrowheads="1"/>
          </p:cNvSpPr>
          <p:nvPr/>
        </p:nvSpPr>
        <p:spPr bwMode="auto">
          <a:xfrm>
            <a:off x="1088234" y="2411942"/>
            <a:ext cx="502441" cy="283283"/>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0" name="矩形 29"/>
          <p:cNvSpPr>
            <a:spLocks noChangeArrowheads="1"/>
          </p:cNvSpPr>
          <p:nvPr/>
        </p:nvSpPr>
        <p:spPr bwMode="auto">
          <a:xfrm>
            <a:off x="1185088" y="4394020"/>
            <a:ext cx="1805762" cy="453855"/>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3" name="文本框 32"/>
          <p:cNvSpPr txBox="1"/>
          <p:nvPr/>
        </p:nvSpPr>
        <p:spPr>
          <a:xfrm>
            <a:off x="1668422" y="2462276"/>
            <a:ext cx="2243912"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a:spLocks noChangeArrowheads="1"/>
          </p:cNvSpPr>
          <p:nvPr/>
        </p:nvSpPr>
        <p:spPr bwMode="auto">
          <a:xfrm>
            <a:off x="6387434" y="2475987"/>
            <a:ext cx="873207" cy="277587"/>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8" name="文本框 37"/>
          <p:cNvSpPr txBox="1"/>
          <p:nvPr/>
        </p:nvSpPr>
        <p:spPr>
          <a:xfrm>
            <a:off x="7305079" y="2512071"/>
            <a:ext cx="70680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a:spLocks noChangeArrowheads="1"/>
          </p:cNvSpPr>
          <p:nvPr/>
        </p:nvSpPr>
        <p:spPr bwMode="auto">
          <a:xfrm>
            <a:off x="6377313" y="2886226"/>
            <a:ext cx="873207" cy="277587"/>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0" name="文本框 39"/>
          <p:cNvSpPr txBox="1"/>
          <p:nvPr/>
        </p:nvSpPr>
        <p:spPr>
          <a:xfrm>
            <a:off x="7294958" y="2922310"/>
            <a:ext cx="716928" cy="840230"/>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查看下载</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PDF</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6"/>
          <a:stretch>
            <a:fillRect/>
          </a:stretch>
        </p:blipFill>
        <p:spPr>
          <a:xfrm>
            <a:off x="0" y="1123877"/>
            <a:ext cx="12192000" cy="50934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7822" t="50726"/>
          <a:stretch>
            <a:fillRect/>
          </a:stretch>
        </p:blipFill>
        <p:spPr>
          <a:xfrm>
            <a:off x="4382729" y="3876649"/>
            <a:ext cx="3114551" cy="2527665"/>
          </a:xfrm>
          <a:prstGeom prst="rect">
            <a:avLst/>
          </a:prstGeom>
        </p:spPr>
      </p:pic>
      <p:pic>
        <p:nvPicPr>
          <p:cNvPr id="37" name="图片 36"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0726" r="44647"/>
          <a:stretch>
            <a:fillRect/>
          </a:stretch>
        </p:blipFill>
        <p:spPr>
          <a:xfrm>
            <a:off x="324977" y="3687808"/>
            <a:ext cx="4087430" cy="2527664"/>
          </a:xfrm>
          <a:prstGeom prst="rect">
            <a:avLst/>
          </a:prstGeom>
        </p:spPr>
      </p:pic>
      <p:pic>
        <p:nvPicPr>
          <p:cNvPr id="4" name="图片 3"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r="26418" b="48084"/>
          <a:stretch>
            <a:fillRect/>
          </a:stretch>
        </p:blipFill>
        <p:spPr>
          <a:xfrm>
            <a:off x="324977" y="1118586"/>
            <a:ext cx="5433566" cy="2663205"/>
          </a:xfrm>
          <a:prstGeom prst="rect">
            <a:avLst/>
          </a:prstGeom>
        </p:spPr>
      </p:pic>
      <p:sp>
        <p:nvSpPr>
          <p:cNvPr id="2" name="标题 1"/>
          <p:cNvSpPr>
            <a:spLocks noGrp="1"/>
          </p:cNvSpPr>
          <p:nvPr>
            <p:ph type="title"/>
          </p:nvPr>
        </p:nvSpPr>
        <p:spPr/>
        <p:txBody>
          <a:bodyPr/>
          <a:lstStyle/>
          <a:p>
            <a:r>
              <a:rPr lang="zh-CN" altLang="en-US" dirty="0"/>
              <a:t>检索结果</a:t>
            </a:r>
          </a:p>
        </p:txBody>
      </p:sp>
      <p:sp>
        <p:nvSpPr>
          <p:cNvPr id="29" name="矩形 28"/>
          <p:cNvSpPr>
            <a:spLocks noChangeArrowheads="1"/>
          </p:cNvSpPr>
          <p:nvPr/>
        </p:nvSpPr>
        <p:spPr bwMode="auto">
          <a:xfrm>
            <a:off x="4515466" y="5177250"/>
            <a:ext cx="2440505" cy="940521"/>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0" name="矩形 29"/>
          <p:cNvSpPr>
            <a:spLocks noChangeArrowheads="1"/>
          </p:cNvSpPr>
          <p:nvPr/>
        </p:nvSpPr>
        <p:spPr bwMode="auto">
          <a:xfrm>
            <a:off x="435255" y="3829326"/>
            <a:ext cx="862601" cy="307245"/>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2" name="文本框 31"/>
          <p:cNvSpPr txBox="1"/>
          <p:nvPr/>
        </p:nvSpPr>
        <p:spPr>
          <a:xfrm>
            <a:off x="7292896" y="756084"/>
            <a:ext cx="4484912" cy="341632"/>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作者在</a:t>
            </a:r>
            <a:r>
              <a:rPr lang="en-US" altLang="zh-CN" noProof="0" dirty="0">
                <a:solidFill>
                  <a:prstClr val="black">
                    <a:lumMod val="75000"/>
                    <a:lumOff val="25000"/>
                  </a:prstClr>
                </a:solidFill>
                <a:latin typeface="微软雅黑" panose="020B0503020204020204" pitchFamily="34" charset="-122"/>
                <a:ea typeface="微软雅黑" panose="020B0503020204020204" pitchFamily="34" charset="-122"/>
              </a:rPr>
              <a:t>Emerald</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出版的所有文章</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p:cNvSpPr txBox="1"/>
          <p:nvPr/>
        </p:nvSpPr>
        <p:spPr>
          <a:xfrm>
            <a:off x="1445501" y="3812132"/>
            <a:ext cx="1121956"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完整摘要</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矩形 20"/>
          <p:cNvSpPr>
            <a:spLocks noChangeArrowheads="1"/>
          </p:cNvSpPr>
          <p:nvPr/>
        </p:nvSpPr>
        <p:spPr bwMode="auto">
          <a:xfrm>
            <a:off x="435255" y="2147392"/>
            <a:ext cx="1426457" cy="368570"/>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矩形 21"/>
          <p:cNvSpPr>
            <a:spLocks noChangeArrowheads="1"/>
          </p:cNvSpPr>
          <p:nvPr/>
        </p:nvSpPr>
        <p:spPr bwMode="auto">
          <a:xfrm>
            <a:off x="4515466" y="3891838"/>
            <a:ext cx="829420" cy="341632"/>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 name="图片 7" descr="图片包含 屏幕截图&#10;&#10;描述已自动生成"/>
          <p:cNvPicPr>
            <a:picLocks noChangeAspect="1"/>
          </p:cNvPicPr>
          <p:nvPr/>
        </p:nvPicPr>
        <p:blipFill rotWithShape="1">
          <a:blip r:embed="rId4">
            <a:extLst>
              <a:ext uri="{28A0092B-C50C-407E-A947-70E740481C1C}">
                <a14:useLocalDpi xmlns:a14="http://schemas.microsoft.com/office/drawing/2010/main" val="0"/>
              </a:ext>
            </a:extLst>
          </a:blip>
          <a:srcRect r="20191"/>
          <a:stretch>
            <a:fillRect/>
          </a:stretch>
        </p:blipFill>
        <p:spPr>
          <a:xfrm>
            <a:off x="7292895" y="1213444"/>
            <a:ext cx="4484913" cy="4048195"/>
          </a:xfrm>
          <a:prstGeom prst="roundRect">
            <a:avLst>
              <a:gd name="adj" fmla="val 6180"/>
            </a:avLst>
          </a:prstGeom>
          <a:ln w="28575">
            <a:solidFill>
              <a:schemeClr val="accent2"/>
            </a:solidFill>
          </a:ln>
          <a:effectLst>
            <a:outerShdw blurRad="50800" dist="38100" dir="2700000" algn="tl" rotWithShape="0">
              <a:prstClr val="black">
                <a:alpha val="40000"/>
              </a:prstClr>
            </a:outerShdw>
          </a:effectLst>
        </p:spPr>
      </p:pic>
      <p:sp>
        <p:nvSpPr>
          <p:cNvPr id="38" name="文本框 37"/>
          <p:cNvSpPr txBox="1"/>
          <p:nvPr/>
        </p:nvSpPr>
        <p:spPr>
          <a:xfrm>
            <a:off x="5447945" y="3904727"/>
            <a:ext cx="1121956"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文章信息</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7138493" y="5776139"/>
            <a:ext cx="302876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关键词，可直接点击检索</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19" name="直接箭头连接符 18"/>
          <p:cNvCxnSpPr>
            <a:stCxn id="21" idx="3"/>
          </p:cNvCxnSpPr>
          <p:nvPr/>
        </p:nvCxnSpPr>
        <p:spPr>
          <a:xfrm flipV="1">
            <a:off x="1861712" y="2329543"/>
            <a:ext cx="5094259" cy="213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屏幕截图&#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1" y="164938"/>
            <a:ext cx="11495315" cy="6517769"/>
          </a:xfrm>
          <a:prstGeom prst="rect">
            <a:avLst/>
          </a:prstGeom>
        </p:spPr>
      </p:pic>
      <p:sp>
        <p:nvSpPr>
          <p:cNvPr id="4" name="文本框 3"/>
          <p:cNvSpPr txBox="1"/>
          <p:nvPr/>
        </p:nvSpPr>
        <p:spPr>
          <a:xfrm>
            <a:off x="4328384" y="1909419"/>
            <a:ext cx="1654175" cy="36933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文章所在期刊</a:t>
            </a:r>
          </a:p>
        </p:txBody>
      </p:sp>
      <p:sp>
        <p:nvSpPr>
          <p:cNvPr id="5" name="矩形 4"/>
          <p:cNvSpPr>
            <a:spLocks noChangeArrowheads="1"/>
          </p:cNvSpPr>
          <p:nvPr/>
        </p:nvSpPr>
        <p:spPr bwMode="auto">
          <a:xfrm>
            <a:off x="2952221" y="1967483"/>
            <a:ext cx="1206118" cy="253204"/>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8" name="矩形 17"/>
          <p:cNvSpPr>
            <a:spLocks noChangeArrowheads="1"/>
          </p:cNvSpPr>
          <p:nvPr/>
        </p:nvSpPr>
        <p:spPr bwMode="auto">
          <a:xfrm>
            <a:off x="1034138" y="3952842"/>
            <a:ext cx="1807028" cy="2740220"/>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9" name="文本框 18"/>
          <p:cNvSpPr txBox="1"/>
          <p:nvPr/>
        </p:nvSpPr>
        <p:spPr>
          <a:xfrm>
            <a:off x="1034139" y="3338451"/>
            <a:ext cx="1807028"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点击文章各部分进行跳读</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22" name="组合 21"/>
          <p:cNvGrpSpPr/>
          <p:nvPr/>
        </p:nvGrpSpPr>
        <p:grpSpPr>
          <a:xfrm>
            <a:off x="2952221" y="1725121"/>
            <a:ext cx="9086433" cy="4967941"/>
            <a:chOff x="2941367" y="1719943"/>
            <a:chExt cx="9086433" cy="4967941"/>
          </a:xfrm>
        </p:grpSpPr>
        <p:pic>
          <p:nvPicPr>
            <p:cNvPr id="21" name="图片 20"/>
            <p:cNvPicPr>
              <a:picLocks noChangeAspect="1"/>
            </p:cNvPicPr>
            <p:nvPr/>
          </p:nvPicPr>
          <p:blipFill rotWithShape="1">
            <a:blip r:embed="rId4"/>
            <a:srcRect t="1449"/>
            <a:stretch>
              <a:fillRect/>
            </a:stretch>
          </p:blipFill>
          <p:spPr>
            <a:xfrm>
              <a:off x="2941367" y="1719943"/>
              <a:ext cx="9086433" cy="4967941"/>
            </a:xfrm>
            <a:prstGeom prst="rect">
              <a:avLst/>
            </a:prstGeom>
            <a:ln w="9525">
              <a:solidFill>
                <a:schemeClr val="accent2"/>
              </a:solidFill>
            </a:ln>
          </p:spPr>
        </p:pic>
        <p:sp>
          <p:nvSpPr>
            <p:cNvPr id="24" name="文本框 23"/>
            <p:cNvSpPr txBox="1"/>
            <p:nvPr/>
          </p:nvSpPr>
          <p:spPr>
            <a:xfrm>
              <a:off x="7593441" y="5878529"/>
              <a:ext cx="1244007" cy="71917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期刊编委</a:t>
              </a:r>
              <a:endParaRPr kumimoji="0" lang="en-GB"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投稿指南</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500"/>
                                        <p:tgtEl>
                                          <p:spTgt spid="22"/>
                                        </p:tgtEl>
                                      </p:cBhvr>
                                    </p:animEffect>
                                    <p:anim calcmode="lin" valueType="num">
                                      <p:cBhvr>
                                        <p:cTn id="14" dur="500"/>
                                        <p:tgtEl>
                                          <p:spTgt spid="22"/>
                                        </p:tgtEl>
                                        <p:attrNameLst>
                                          <p:attrName>ppt_x</p:attrName>
                                        </p:attrNameLst>
                                      </p:cBhvr>
                                      <p:tavLst>
                                        <p:tav tm="0">
                                          <p:val>
                                            <p:strVal val="ppt_x"/>
                                          </p:val>
                                        </p:tav>
                                        <p:tav tm="100000">
                                          <p:val>
                                            <p:strVal val="ppt_x"/>
                                          </p:val>
                                        </p:tav>
                                      </p:tavLst>
                                    </p:anim>
                                    <p:anim calcmode="lin" valueType="num">
                                      <p:cBhvr>
                                        <p:cTn id="15" dur="500"/>
                                        <p:tgtEl>
                                          <p:spTgt spid="22"/>
                                        </p:tgtEl>
                                        <p:attrNameLst>
                                          <p:attrName>ppt_y</p:attrName>
                                        </p:attrNameLst>
                                      </p:cBhvr>
                                      <p:tavLst>
                                        <p:tav tm="0">
                                          <p:val>
                                            <p:strVal val="ppt_y"/>
                                          </p:val>
                                        </p:tav>
                                        <p:tav tm="100000">
                                          <p:val>
                                            <p:strVal val="ppt_y+.1"/>
                                          </p:val>
                                        </p:tav>
                                      </p:tavLst>
                                    </p:anim>
                                    <p:set>
                                      <p:cBhvr>
                                        <p:cTn id="1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b="20649"/>
          <a:stretch>
            <a:fillRect/>
          </a:stretch>
        </p:blipFill>
        <p:spPr>
          <a:xfrm>
            <a:off x="2836007" y="217714"/>
            <a:ext cx="7595001" cy="5061857"/>
          </a:xfrm>
          <a:prstGeom prst="rect">
            <a:avLst/>
          </a:prstGeom>
        </p:spPr>
      </p:pic>
      <p:sp>
        <p:nvSpPr>
          <p:cNvPr id="4" name="文本框 3"/>
          <p:cNvSpPr txBox="1"/>
          <p:nvPr/>
        </p:nvSpPr>
        <p:spPr>
          <a:xfrm>
            <a:off x="4633184" y="2247425"/>
            <a:ext cx="6392370"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导出引文，导入</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EndNote</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Mendeley</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等文献管理软件</a:t>
            </a:r>
          </a:p>
        </p:txBody>
      </p:sp>
      <p:sp>
        <p:nvSpPr>
          <p:cNvPr id="5" name="矩形 4"/>
          <p:cNvSpPr>
            <a:spLocks noChangeArrowheads="1"/>
          </p:cNvSpPr>
          <p:nvPr/>
        </p:nvSpPr>
        <p:spPr bwMode="auto">
          <a:xfrm>
            <a:off x="2992402" y="2247425"/>
            <a:ext cx="1640782" cy="341632"/>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pic>
        <p:nvPicPr>
          <p:cNvPr id="6" name="图片 5" descr="图片包含 屏幕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t="78669"/>
          <a:stretch>
            <a:fillRect/>
          </a:stretch>
        </p:blipFill>
        <p:spPr>
          <a:xfrm>
            <a:off x="2836007" y="5283798"/>
            <a:ext cx="7595001" cy="1360714"/>
          </a:xfrm>
          <a:prstGeom prst="rect">
            <a:avLst/>
          </a:prstGeom>
        </p:spPr>
      </p:pic>
      <p:sp>
        <p:nvSpPr>
          <p:cNvPr id="7" name="文本框 6"/>
          <p:cNvSpPr txBox="1"/>
          <p:nvPr/>
        </p:nvSpPr>
        <p:spPr>
          <a:xfrm>
            <a:off x="5667327" y="4937939"/>
            <a:ext cx="230346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点击文献，查看详情</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a:spLocks noChangeArrowheads="1"/>
          </p:cNvSpPr>
          <p:nvPr/>
        </p:nvSpPr>
        <p:spPr bwMode="auto">
          <a:xfrm>
            <a:off x="4043323" y="4937939"/>
            <a:ext cx="1493411" cy="263235"/>
          </a:xfrm>
          <a:prstGeom prst="rect">
            <a:avLst/>
          </a:prstGeom>
          <a:noFill/>
          <a:ln w="952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b="1" dirty="0">
                <a:latin typeface="微软雅黑" panose="020B0503020204020204" pitchFamily="34" charset="-122"/>
                <a:ea typeface="微软雅黑" panose="020B0503020204020204" pitchFamily="34" charset="-122"/>
              </a:rPr>
              <a:t>Emerald</a:t>
            </a:r>
            <a:r>
              <a:rPr lang="zh-CN" altLang="en-US" sz="5400" b="1" dirty="0">
                <a:latin typeface="微软雅黑" panose="020B0503020204020204" pitchFamily="34" charset="-122"/>
                <a:ea typeface="微软雅黑" panose="020B0503020204020204" pitchFamily="34" charset="-122"/>
              </a:rPr>
              <a:t>资源介绍</a:t>
            </a:r>
          </a:p>
        </p:txBody>
      </p:sp>
      <p:sp>
        <p:nvSpPr>
          <p:cNvPr id="3" name="文本占位符 2"/>
          <p:cNvSpPr>
            <a:spLocks noGrp="1"/>
          </p:cNvSpPr>
          <p:nvPr>
            <p:ph type="body" idx="1"/>
          </p:nvPr>
        </p:nvSpPr>
        <p:spPr/>
        <p:txBody>
          <a:bodyPr/>
          <a:lstStyle/>
          <a:p>
            <a:r>
              <a:rPr lang="en-US" altLang="zh-CN" dirty="0"/>
              <a:t>Nurturing Fresh Thinking</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5297" r="15172"/>
          <a:stretch>
            <a:fillRect/>
          </a:stretch>
        </p:blipFill>
        <p:spPr>
          <a:xfrm>
            <a:off x="831851" y="1116000"/>
            <a:ext cx="4479452" cy="2684255"/>
          </a:xfrm>
          <a:prstGeom prst="roundRect">
            <a:avLst/>
          </a:prstGeom>
          <a:ln w="3175">
            <a:noFill/>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2DF37FA-CFB6-61C3-A7B7-B76B88FC0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044"/>
            <a:ext cx="12192000" cy="6531420"/>
          </a:xfrm>
          <a:prstGeom prst="rect">
            <a:avLst/>
          </a:prstGeom>
        </p:spPr>
      </p:pic>
      <p:sp>
        <p:nvSpPr>
          <p:cNvPr id="4" name="矩形 3">
            <a:extLst>
              <a:ext uri="{FF2B5EF4-FFF2-40B4-BE49-F238E27FC236}">
                <a16:creationId xmlns:a16="http://schemas.microsoft.com/office/drawing/2014/main" id="{E1E6C6E3-5332-1BBD-FC7C-7F743CE597C9}"/>
              </a:ext>
            </a:extLst>
          </p:cNvPr>
          <p:cNvSpPr/>
          <p:nvPr/>
        </p:nvSpPr>
        <p:spPr>
          <a:xfrm>
            <a:off x="0" y="1022636"/>
            <a:ext cx="12192000" cy="583536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圆角 4">
            <a:extLst>
              <a:ext uri="{FF2B5EF4-FFF2-40B4-BE49-F238E27FC236}">
                <a16:creationId xmlns:a16="http://schemas.microsoft.com/office/drawing/2014/main" id="{B7245D24-F4CD-4770-060D-89C1CBE6EAFD}"/>
              </a:ext>
            </a:extLst>
          </p:cNvPr>
          <p:cNvSpPr/>
          <p:nvPr/>
        </p:nvSpPr>
        <p:spPr>
          <a:xfrm>
            <a:off x="4605114" y="2502098"/>
            <a:ext cx="2737650" cy="753460"/>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7103646C-CA27-30DB-9FA5-30545DDC3795}"/>
              </a:ext>
            </a:extLst>
          </p:cNvPr>
          <p:cNvSpPr>
            <a:spLocks noChangeArrowheads="1"/>
          </p:cNvSpPr>
          <p:nvPr/>
        </p:nvSpPr>
        <p:spPr bwMode="auto">
          <a:xfrm>
            <a:off x="4649470" y="2610916"/>
            <a:ext cx="2737650" cy="6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浏览</a:t>
            </a: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-Explore</a:t>
            </a:r>
          </a:p>
        </p:txBody>
      </p:sp>
      <p:sp>
        <p:nvSpPr>
          <p:cNvPr id="12" name="矩形: 圆角 11">
            <a:extLst>
              <a:ext uri="{FF2B5EF4-FFF2-40B4-BE49-F238E27FC236}">
                <a16:creationId xmlns:a16="http://schemas.microsoft.com/office/drawing/2014/main" id="{50D2F6D3-82F7-A839-D56D-6C7753F6536E}"/>
              </a:ext>
            </a:extLst>
          </p:cNvPr>
          <p:cNvSpPr/>
          <p:nvPr/>
        </p:nvSpPr>
        <p:spPr>
          <a:xfrm>
            <a:off x="5227093" y="293427"/>
            <a:ext cx="1201003" cy="355585"/>
          </a:xfrm>
          <a:prstGeom prst="roundRect">
            <a:avLst/>
          </a:prstGeom>
          <a:no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3933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355600"/>
            <a:ext cx="12192000" cy="61931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注册账号</a:t>
            </a:r>
          </a:p>
        </p:txBody>
      </p:sp>
      <p:pic>
        <p:nvPicPr>
          <p:cNvPr id="4" name="内容占位符 3"/>
          <p:cNvPicPr>
            <a:picLocks noGrp="1" noChangeAspect="1"/>
          </p:cNvPicPr>
          <p:nvPr>
            <p:ph idx="1"/>
          </p:nvPr>
        </p:nvPicPr>
        <p:blipFill>
          <a:blip r:embed="rId3"/>
          <a:stretch>
            <a:fillRect/>
          </a:stretch>
        </p:blipFill>
        <p:spPr>
          <a:xfrm>
            <a:off x="838200" y="1470367"/>
            <a:ext cx="3629025" cy="876300"/>
          </a:xfrm>
          <a:prstGeom prst="rect">
            <a:avLst/>
          </a:prstGeom>
        </p:spPr>
      </p:pic>
      <p:sp>
        <p:nvSpPr>
          <p:cNvPr id="5" name="矩形 4"/>
          <p:cNvSpPr/>
          <p:nvPr/>
        </p:nvSpPr>
        <p:spPr>
          <a:xfrm>
            <a:off x="4651226" y="1566536"/>
            <a:ext cx="7103227" cy="800219"/>
          </a:xfrm>
          <a:prstGeom prst="rect">
            <a:avLst/>
          </a:prstGeom>
        </p:spPr>
        <p:txBody>
          <a:bodyPr wrap="none">
            <a:spAutoFit/>
          </a:bodyPr>
          <a:lstStyle/>
          <a:p>
            <a:pPr>
              <a:spcAft>
                <a:spcPts val="1200"/>
              </a:spcAft>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① 点击右上角 </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Register </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注册，填写姓名、邮箱等信息</a:t>
            </a:r>
            <a:endParaRPr lang="en-US" altLang="zh-CN" dirty="0">
              <a:solidFill>
                <a:prstClr val="black">
                  <a:lumMod val="75000"/>
                  <a:lumOff val="25000"/>
                </a:prstClr>
              </a:solidFill>
              <a:latin typeface="微软雅黑" panose="020B0503020204020204" pitchFamily="34" charset="-122"/>
              <a:ea typeface="微软雅黑" panose="020B0503020204020204" pitchFamily="34" charset="-122"/>
            </a:endParaRPr>
          </a:p>
          <a:p>
            <a:pPr>
              <a:spcAft>
                <a:spcPts val="1200"/>
              </a:spcAft>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② 完成上一步填写注册之后，邮箱会收到一封激活邮件，点击</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Login</a:t>
            </a:r>
            <a:endParaRPr lang="zh-CN" altLang="en-US" dirty="0"/>
          </a:p>
        </p:txBody>
      </p:sp>
      <p:pic>
        <p:nvPicPr>
          <p:cNvPr id="7" name="图片 6" descr="图片包含 屏幕截图&#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78" y="2836824"/>
            <a:ext cx="4211194" cy="2681143"/>
          </a:xfrm>
          <a:prstGeom prst="rect">
            <a:avLst/>
          </a:prstGeom>
        </p:spPr>
      </p:pic>
      <p:pic>
        <p:nvPicPr>
          <p:cNvPr id="6" name="图片 5" descr="激活邮件"/>
          <p:cNvPicPr>
            <a:picLocks noChangeAspect="1"/>
          </p:cNvPicPr>
          <p:nvPr/>
        </p:nvPicPr>
        <p:blipFill rotWithShape="1">
          <a:blip r:embed="rId5"/>
          <a:srcRect l="27321" t="30072" r="953"/>
          <a:stretch>
            <a:fillRect/>
          </a:stretch>
        </p:blipFill>
        <p:spPr>
          <a:xfrm>
            <a:off x="5382936" y="2836824"/>
            <a:ext cx="5531141" cy="2681143"/>
          </a:xfrm>
          <a:prstGeom prst="rect">
            <a:avLst/>
          </a:prstGeom>
          <a:ln w="12700" cmpd="sng">
            <a:noFill/>
            <a:prstDash val="solid"/>
          </a:ln>
        </p:spPr>
      </p:pic>
      <p:sp>
        <p:nvSpPr>
          <p:cNvPr id="8" name="椭圆 7"/>
          <p:cNvSpPr/>
          <p:nvPr/>
        </p:nvSpPr>
        <p:spPr>
          <a:xfrm>
            <a:off x="4467225" y="4889466"/>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9" name="椭圆 8"/>
          <p:cNvSpPr/>
          <p:nvPr/>
        </p:nvSpPr>
        <p:spPr>
          <a:xfrm>
            <a:off x="7709818" y="5173802"/>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3" name="箭头: 右 2"/>
          <p:cNvSpPr/>
          <p:nvPr/>
        </p:nvSpPr>
        <p:spPr>
          <a:xfrm>
            <a:off x="5017067" y="4071517"/>
            <a:ext cx="330973" cy="2117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ym typeface="+mn-ea"/>
              </a:rPr>
              <a:t>注册账号 </a:t>
            </a:r>
            <a:r>
              <a:rPr lang="en-US" altLang="zh-CN" dirty="0">
                <a:sym typeface="+mn-ea"/>
              </a:rPr>
              <a:t>– </a:t>
            </a:r>
            <a:r>
              <a:rPr lang="zh-CN" altLang="en-US" dirty="0">
                <a:sym typeface="+mn-ea"/>
              </a:rPr>
              <a:t>设置密码</a:t>
            </a:r>
          </a:p>
        </p:txBody>
      </p:sp>
      <p:sp>
        <p:nvSpPr>
          <p:cNvPr id="3" name="内容占位符 2"/>
          <p:cNvSpPr>
            <a:spLocks noGrp="1"/>
          </p:cNvSpPr>
          <p:nvPr>
            <p:ph idx="1"/>
          </p:nvPr>
        </p:nvSpPr>
        <p:spPr/>
        <p:txBody>
          <a:bodyPr/>
          <a:lstStyle/>
          <a:p>
            <a:r>
              <a:rPr lang="zh-CN" altLang="en-US" dirty="0"/>
              <a:t>成功激活之后，设置密码</a:t>
            </a:r>
          </a:p>
        </p:txBody>
      </p:sp>
      <p:grpSp>
        <p:nvGrpSpPr>
          <p:cNvPr id="6" name="组合 5"/>
          <p:cNvGrpSpPr/>
          <p:nvPr/>
        </p:nvGrpSpPr>
        <p:grpSpPr>
          <a:xfrm>
            <a:off x="2901289" y="1964956"/>
            <a:ext cx="6389421" cy="3895261"/>
            <a:chOff x="2901289" y="1964956"/>
            <a:chExt cx="6389421" cy="3895261"/>
          </a:xfrm>
        </p:grpSpPr>
        <p:pic>
          <p:nvPicPr>
            <p:cNvPr id="4" name="图片 3" descr="设置密码"/>
            <p:cNvPicPr>
              <a:picLocks noChangeAspect="1"/>
            </p:cNvPicPr>
            <p:nvPr/>
          </p:nvPicPr>
          <p:blipFill>
            <a:blip r:embed="rId2"/>
            <a:stretch>
              <a:fillRect/>
            </a:stretch>
          </p:blipFill>
          <p:spPr>
            <a:xfrm>
              <a:off x="2901289" y="1964956"/>
              <a:ext cx="6389421" cy="3895261"/>
            </a:xfrm>
            <a:prstGeom prst="rect">
              <a:avLst/>
            </a:prstGeom>
            <a:ln w="12700" cmpd="sng">
              <a:noFill/>
              <a:prstDash val="solid"/>
            </a:ln>
          </p:spPr>
        </p:pic>
        <p:sp>
          <p:nvSpPr>
            <p:cNvPr id="5" name="矩形 4"/>
            <p:cNvSpPr/>
            <p:nvPr/>
          </p:nvSpPr>
          <p:spPr>
            <a:xfrm>
              <a:off x="4793381" y="3234088"/>
              <a:ext cx="1915427" cy="19491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ym typeface="+mn-ea"/>
              </a:rPr>
              <a:t>登录</a:t>
            </a:r>
          </a:p>
        </p:txBody>
      </p:sp>
      <p:sp>
        <p:nvSpPr>
          <p:cNvPr id="3" name="内容占位符 2"/>
          <p:cNvSpPr>
            <a:spLocks noGrp="1"/>
          </p:cNvSpPr>
          <p:nvPr>
            <p:ph idx="1"/>
          </p:nvPr>
        </p:nvSpPr>
        <p:spPr/>
        <p:txBody>
          <a:bodyPr/>
          <a:lstStyle/>
          <a:p>
            <a:r>
              <a:rPr lang="zh-CN" altLang="en-US" dirty="0"/>
              <a:t>密码设置完成后，直接跳转登陆状态，显示您的账户和机构名称</a:t>
            </a: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b="22677"/>
          <a:stretch>
            <a:fillRect/>
          </a:stretch>
        </p:blipFill>
        <p:spPr>
          <a:xfrm>
            <a:off x="1567509" y="2660436"/>
            <a:ext cx="9401320" cy="3516528"/>
          </a:xfrm>
          <a:prstGeom prst="rect">
            <a:avLst/>
          </a:prstGeom>
        </p:spPr>
      </p:pic>
      <p:sp>
        <p:nvSpPr>
          <p:cNvPr id="10" name="箭头: 下 9"/>
          <p:cNvSpPr/>
          <p:nvPr/>
        </p:nvSpPr>
        <p:spPr>
          <a:xfrm>
            <a:off x="3695812" y="1774568"/>
            <a:ext cx="278074" cy="31517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07" y="2134127"/>
            <a:ext cx="9401322" cy="523936"/>
          </a:xfrm>
          <a:prstGeom prst="rect">
            <a:avLst/>
          </a:prstGeom>
        </p:spPr>
      </p:pic>
      <p:sp>
        <p:nvSpPr>
          <p:cNvPr id="9" name="矩形 8"/>
          <p:cNvSpPr>
            <a:spLocks noChangeArrowheads="1"/>
          </p:cNvSpPr>
          <p:nvPr/>
        </p:nvSpPr>
        <p:spPr bwMode="auto">
          <a:xfrm>
            <a:off x="3157857" y="2222886"/>
            <a:ext cx="1353985" cy="339839"/>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1999" y="379446"/>
            <a:ext cx="10515600" cy="753460"/>
          </a:xfrm>
        </p:spPr>
        <p:txBody>
          <a:bodyPr/>
          <a:lstStyle/>
          <a:p>
            <a:r>
              <a:rPr lang="en-US" altLang="zh-CN">
                <a:sym typeface="+mn-ea"/>
              </a:rPr>
              <a:t>Emerald</a:t>
            </a:r>
            <a:r>
              <a:rPr lang="zh-CN" altLang="en-US" dirty="0"/>
              <a:t>远程访问</a:t>
            </a:r>
          </a:p>
        </p:txBody>
      </p:sp>
      <p:sp>
        <p:nvSpPr>
          <p:cNvPr id="3" name="内容占位符 2"/>
          <p:cNvSpPr>
            <a:spLocks noGrp="1"/>
          </p:cNvSpPr>
          <p:nvPr>
            <p:ph idx="1"/>
          </p:nvPr>
        </p:nvSpPr>
        <p:spPr>
          <a:xfrm>
            <a:off x="838200" y="1240077"/>
            <a:ext cx="5054601" cy="3419475"/>
          </a:xfrm>
        </p:spPr>
        <p:txBody>
          <a:bodyPr>
            <a:normAutofit/>
          </a:bodyPr>
          <a:lstStyle/>
          <a:p>
            <a:pPr marL="0" indent="0">
              <a:lnSpc>
                <a:spcPct val="100000"/>
              </a:lnSpc>
              <a:spcBef>
                <a:spcPts val="0"/>
              </a:spcBef>
              <a:buNone/>
            </a:pPr>
            <a:r>
              <a:rPr lang="zh-CN" altLang="en-US" sz="2000" dirty="0">
                <a:latin typeface="微软雅黑" panose="020B0503020204020204" pitchFamily="34" charset="-122"/>
              </a:rPr>
              <a:t>平台支持用户在机构</a:t>
            </a:r>
            <a:r>
              <a:rPr lang="en-US" altLang="zh-CN" sz="2000" dirty="0">
                <a:latin typeface="微软雅黑" panose="020B0503020204020204" pitchFamily="34" charset="-122"/>
              </a:rPr>
              <a:t>IP</a:t>
            </a:r>
            <a:r>
              <a:rPr lang="zh-CN" altLang="en-US" sz="2000" dirty="0">
                <a:latin typeface="微软雅黑" panose="020B0503020204020204" pitchFamily="34" charset="-122"/>
              </a:rPr>
              <a:t>范围外访问机构订购的</a:t>
            </a:r>
            <a:r>
              <a:rPr lang="en-US" altLang="zh-CN" sz="2000" dirty="0">
                <a:latin typeface="微软雅黑" panose="020B0503020204020204" pitchFamily="34" charset="-122"/>
              </a:rPr>
              <a:t>Emerald</a:t>
            </a:r>
            <a:r>
              <a:rPr lang="zh-CN" altLang="en-US" sz="2000" dirty="0">
                <a:latin typeface="微软雅黑" panose="020B0503020204020204" pitchFamily="34" charset="-122"/>
              </a:rPr>
              <a:t>资源。</a:t>
            </a:r>
            <a:r>
              <a:rPr lang="zh-CN" altLang="en-US" sz="2000">
                <a:latin typeface="微软雅黑" panose="020B0503020204020204" pitchFamily="34" charset="-122"/>
              </a:rPr>
              <a:t>请用户发送信息</a:t>
            </a:r>
            <a:r>
              <a:rPr lang="zh-CN" altLang="en-US" sz="2000" dirty="0">
                <a:latin typeface="微软雅黑" panose="020B0503020204020204" pitchFamily="34" charset="-122"/>
              </a:rPr>
              <a:t>（</a:t>
            </a:r>
            <a:r>
              <a:rPr lang="zh-CN" altLang="en-US" sz="2000">
                <a:latin typeface="微软雅黑" panose="020B0503020204020204" pitchFamily="34" charset="-122"/>
              </a:rPr>
              <a:t>如下）至</a:t>
            </a:r>
            <a:r>
              <a:rPr lang="en-US" altLang="zh-CN" sz="2000" dirty="0">
                <a:latin typeface="微软雅黑" panose="020B0503020204020204" pitchFamily="34" charset="-122"/>
              </a:rPr>
              <a:t>service@emeraldinsight.com.cn</a:t>
            </a:r>
            <a:r>
              <a:rPr lang="zh-CN" altLang="en-US" sz="2000" dirty="0">
                <a:latin typeface="微软雅黑" panose="020B0503020204020204" pitchFamily="34" charset="-122"/>
              </a:rPr>
              <a:t>，</a:t>
            </a:r>
          </a:p>
          <a:p>
            <a:pPr marL="0" indent="0">
              <a:lnSpc>
                <a:spcPct val="100000"/>
              </a:lnSpc>
              <a:spcBef>
                <a:spcPts val="0"/>
              </a:spcBef>
              <a:buNone/>
            </a:pPr>
            <a:r>
              <a:rPr lang="zh-CN" altLang="en-US" sz="2000" dirty="0">
                <a:latin typeface="微软雅黑" panose="020B0503020204020204" pitchFamily="34" charset="-122"/>
                <a:sym typeface="+mn-ea"/>
              </a:rPr>
              <a:t>获取机构码</a:t>
            </a:r>
            <a:r>
              <a:rPr lang="en-US" altLang="zh-CN" sz="2000" dirty="0">
                <a:latin typeface="微软雅黑" panose="020B0503020204020204" pitchFamily="34" charset="-122"/>
                <a:sym typeface="+mn-ea"/>
              </a:rPr>
              <a:t>Organisation Access Number</a:t>
            </a:r>
            <a:r>
              <a:rPr lang="zh-CN" altLang="en-US" sz="2000" dirty="0">
                <a:latin typeface="微软雅黑" panose="020B0503020204020204" pitchFamily="34" charset="-122"/>
                <a:sym typeface="+mn-ea"/>
              </a:rPr>
              <a:t>（</a:t>
            </a:r>
            <a:r>
              <a:rPr lang="en-US" altLang="zh-CN" sz="2000" b="1" dirty="0">
                <a:latin typeface="微软雅黑" panose="020B0503020204020204" pitchFamily="34" charset="-122"/>
                <a:sym typeface="+mn-ea"/>
              </a:rPr>
              <a:t>OAN</a:t>
            </a:r>
            <a:r>
              <a:rPr lang="zh-CN" altLang="en-US" sz="2000" dirty="0">
                <a:latin typeface="微软雅黑" panose="020B0503020204020204" pitchFamily="34" charset="-122"/>
                <a:sym typeface="+mn-ea"/>
              </a:rPr>
              <a:t>）</a:t>
            </a:r>
            <a:endParaRPr lang="en-US" altLang="zh-CN" sz="2000" dirty="0">
              <a:latin typeface="微软雅黑" panose="020B0503020204020204" pitchFamily="34" charset="-122"/>
            </a:endParaRPr>
          </a:p>
          <a:p>
            <a:pPr>
              <a:lnSpc>
                <a:spcPct val="100000"/>
              </a:lnSpc>
              <a:spcBef>
                <a:spcPts val="0"/>
              </a:spcBef>
            </a:pPr>
            <a:endParaRPr lang="zh-CN" altLang="en-US" sz="2000" dirty="0">
              <a:latin typeface="微软雅黑" panose="020B0503020204020204" pitchFamily="34" charset="-122"/>
            </a:endParaRPr>
          </a:p>
        </p:txBody>
      </p:sp>
      <p:graphicFrame>
        <p:nvGraphicFramePr>
          <p:cNvPr id="9" name="表格 8"/>
          <p:cNvGraphicFramePr>
            <a:graphicFrameLocks noGrp="1"/>
          </p:cNvGraphicFramePr>
          <p:nvPr/>
        </p:nvGraphicFramePr>
        <p:xfrm>
          <a:off x="965201" y="3075512"/>
          <a:ext cx="4801765" cy="2903063"/>
        </p:xfrm>
        <a:graphic>
          <a:graphicData uri="http://schemas.openxmlformats.org/drawingml/2006/table">
            <a:tbl>
              <a:tblPr/>
              <a:tblGrid>
                <a:gridCol w="2509421">
                  <a:extLst>
                    <a:ext uri="{9D8B030D-6E8A-4147-A177-3AD203B41FA5}">
                      <a16:colId xmlns:a16="http://schemas.microsoft.com/office/drawing/2014/main" val="20000"/>
                    </a:ext>
                  </a:extLst>
                </a:gridCol>
                <a:gridCol w="2292344">
                  <a:extLst>
                    <a:ext uri="{9D8B030D-6E8A-4147-A177-3AD203B41FA5}">
                      <a16:colId xmlns:a16="http://schemas.microsoft.com/office/drawing/2014/main" val="20001"/>
                    </a:ext>
                  </a:extLst>
                </a:gridCol>
              </a:tblGrid>
              <a:tr h="483870">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机构名称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1"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学院</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1"/>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姓名</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邮箱</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3"/>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电话</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3809">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职称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5"/>
                  </a:ext>
                </a:extLst>
              </a:tr>
            </a:tbl>
          </a:graphicData>
        </a:graphic>
      </p:graphicFrame>
      <p:sp>
        <p:nvSpPr>
          <p:cNvPr id="4" name="矩形 3"/>
          <p:cNvSpPr/>
          <p:nvPr/>
        </p:nvSpPr>
        <p:spPr>
          <a:xfrm>
            <a:off x="6425035" y="1240077"/>
            <a:ext cx="5439562" cy="769441"/>
          </a:xfrm>
          <a:prstGeom prst="rect">
            <a:avLst/>
          </a:prstGeom>
        </p:spPr>
        <p:txBody>
          <a:bodyPr vert="horz" lIns="91440" tIns="45720" rIns="91440" bIns="45720" rtlCol="0">
            <a:norm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登陆</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Emerald</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个人账户，进入</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Profile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，添加获得的机构码</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OAN</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3" name="图片 12" descr="设置密码之后直接跳转登陆"/>
          <p:cNvPicPr>
            <a:picLocks noChangeAspect="1"/>
          </p:cNvPicPr>
          <p:nvPr/>
        </p:nvPicPr>
        <p:blipFill>
          <a:blip r:embed="rId3"/>
          <a:srcRect l="46868" t="1699"/>
          <a:stretch>
            <a:fillRect/>
          </a:stretch>
        </p:blipFill>
        <p:spPr>
          <a:xfrm>
            <a:off x="6564024" y="2009518"/>
            <a:ext cx="4028440" cy="477520"/>
          </a:xfrm>
          <a:prstGeom prst="rect">
            <a:avLst/>
          </a:prstGeom>
        </p:spPr>
      </p:pic>
      <p:sp>
        <p:nvSpPr>
          <p:cNvPr id="18" name="矩形 17"/>
          <p:cNvSpPr>
            <a:spLocks noChangeArrowheads="1"/>
          </p:cNvSpPr>
          <p:nvPr/>
        </p:nvSpPr>
        <p:spPr bwMode="auto">
          <a:xfrm>
            <a:off x="7472398" y="2112560"/>
            <a:ext cx="614589" cy="288214"/>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10" name="组合 9"/>
          <p:cNvGrpSpPr/>
          <p:nvPr/>
        </p:nvGrpSpPr>
        <p:grpSpPr>
          <a:xfrm>
            <a:off x="6425034" y="2560960"/>
            <a:ext cx="4239218" cy="3310563"/>
            <a:chOff x="6425034" y="2560960"/>
            <a:chExt cx="4239218" cy="3310563"/>
          </a:xfrm>
        </p:grpSpPr>
        <p:pic>
          <p:nvPicPr>
            <p:cNvPr id="8" name="图片 7" descr="图片包含 屏幕截图&#10;&#10;描述已自动生成"/>
            <p:cNvPicPr>
              <a:picLocks noChangeAspect="1"/>
            </p:cNvPicPr>
            <p:nvPr/>
          </p:nvPicPr>
          <p:blipFill rotWithShape="1">
            <a:blip r:embed="rId4">
              <a:extLst>
                <a:ext uri="{28A0092B-C50C-407E-A947-70E740481C1C}">
                  <a14:useLocalDpi xmlns:a14="http://schemas.microsoft.com/office/drawing/2010/main" val="0"/>
                </a:ext>
              </a:extLst>
            </a:blip>
            <a:srcRect b="15553"/>
            <a:stretch>
              <a:fillRect/>
            </a:stretch>
          </p:blipFill>
          <p:spPr>
            <a:xfrm>
              <a:off x="6425035" y="2560960"/>
              <a:ext cx="4239217" cy="3056963"/>
            </a:xfrm>
            <a:prstGeom prst="rect">
              <a:avLst/>
            </a:prstGeom>
          </p:spPr>
        </p:pic>
        <p:pic>
          <p:nvPicPr>
            <p:cNvPr id="19" name="图片 18" descr="图片包含 屏幕截图&#10;&#10;描述已自动生成"/>
            <p:cNvPicPr>
              <a:picLocks noChangeAspect="1"/>
            </p:cNvPicPr>
            <p:nvPr/>
          </p:nvPicPr>
          <p:blipFill rotWithShape="1">
            <a:blip r:embed="rId4">
              <a:extLst>
                <a:ext uri="{28A0092B-C50C-407E-A947-70E740481C1C}">
                  <a14:useLocalDpi xmlns:a14="http://schemas.microsoft.com/office/drawing/2010/main" val="0"/>
                </a:ext>
              </a:extLst>
            </a:blip>
            <a:srcRect t="92362"/>
            <a:stretch>
              <a:fillRect/>
            </a:stretch>
          </p:blipFill>
          <p:spPr>
            <a:xfrm>
              <a:off x="6425034" y="5595009"/>
              <a:ext cx="4239217" cy="276514"/>
            </a:xfrm>
            <a:prstGeom prst="rect">
              <a:avLst/>
            </a:prstGeom>
          </p:spPr>
        </p:pic>
      </p:grpSp>
      <p:sp>
        <p:nvSpPr>
          <p:cNvPr id="23" name="矩形 22"/>
          <p:cNvSpPr>
            <a:spLocks noChangeArrowheads="1"/>
          </p:cNvSpPr>
          <p:nvPr/>
        </p:nvSpPr>
        <p:spPr bwMode="auto">
          <a:xfrm>
            <a:off x="6492145" y="5558142"/>
            <a:ext cx="2811246" cy="276514"/>
          </a:xfrm>
          <a:prstGeom prst="rect">
            <a:avLst/>
          </a:prstGeom>
          <a:noFill/>
          <a:ln w="28575"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箭头: 左 14"/>
          <p:cNvSpPr/>
          <p:nvPr/>
        </p:nvSpPr>
        <p:spPr>
          <a:xfrm>
            <a:off x="9439478" y="5597834"/>
            <a:ext cx="322509" cy="21673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sp>
        <p:nvSpPr>
          <p:cNvPr id="6" name="Title 1"/>
          <p:cNvSpPr txBox="1"/>
          <p:nvPr/>
        </p:nvSpPr>
        <p:spPr>
          <a:xfrm>
            <a:off x="6429080" y="2801635"/>
            <a:ext cx="5762920" cy="1167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defRPr/>
            </a:pPr>
            <a:r>
              <a:rPr kumimoji="0" lang="en-GB" sz="4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THANKS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Resources</a:t>
            </a:r>
            <a:endParaRPr lang="zh-CN" altLang="en-US" dirty="0"/>
          </a:p>
        </p:txBody>
      </p:sp>
      <p:sp>
        <p:nvSpPr>
          <p:cNvPr id="10" name="文本框 9"/>
          <p:cNvSpPr txBox="1"/>
          <p:nvPr/>
        </p:nvSpPr>
        <p:spPr>
          <a:xfrm>
            <a:off x="1724926" y="5588000"/>
            <a:ext cx="19591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学术期刊 </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380+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5037058" y="5588000"/>
            <a:ext cx="21178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科研</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图书 </a:t>
            </a:r>
            <a:r>
              <a:rPr lang="en-US" altLang="zh-CN" sz="2000" b="1" dirty="0">
                <a:solidFill>
                  <a:srgbClr val="C5580F"/>
                </a:solidFill>
                <a:latin typeface="微软雅黑" panose="020B0503020204020204" pitchFamily="34" charset="-122"/>
                <a:ea typeface="微软雅黑" panose="020B0503020204020204" pitchFamily="34" charset="-122"/>
              </a:rPr>
              <a:t>50</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00+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8428671" y="5588000"/>
            <a:ext cx="21178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商业案例 </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2800+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grpSp>
        <p:nvGrpSpPr>
          <p:cNvPr id="20" name="组合 19"/>
          <p:cNvGrpSpPr/>
          <p:nvPr/>
        </p:nvGrpSpPr>
        <p:grpSpPr>
          <a:xfrm>
            <a:off x="1359630" y="1930074"/>
            <a:ext cx="2689783" cy="3134587"/>
            <a:chOff x="1316216" y="1924747"/>
            <a:chExt cx="2689783" cy="3134587"/>
          </a:xfrm>
          <a:effectLst>
            <a:outerShdw blurRad="63500" sx="102000" sy="102000" algn="ctr" rotWithShape="0">
              <a:prstClr val="black">
                <a:alpha val="40000"/>
              </a:prstClr>
            </a:outerShdw>
          </a:effectLst>
        </p:grpSpPr>
        <p:pic>
          <p:nvPicPr>
            <p:cNvPr id="3" name="图片 2"/>
            <p:cNvPicPr>
              <a:picLocks noChangeAspect="1"/>
            </p:cNvPicPr>
            <p:nvPr/>
          </p:nvPicPr>
          <p:blipFill>
            <a:blip r:embed="rId3"/>
            <a:stretch>
              <a:fillRect/>
            </a:stretch>
          </p:blipFill>
          <p:spPr>
            <a:xfrm>
              <a:off x="1316895" y="1930074"/>
              <a:ext cx="1300799" cy="1793027"/>
            </a:xfrm>
            <a:prstGeom prst="rect">
              <a:avLst/>
            </a:prstGeom>
            <a:effectLst>
              <a:outerShdw blurRad="50800" dist="38100" algn="l"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521" y="1924747"/>
              <a:ext cx="1300799" cy="1796027"/>
            </a:xfrm>
            <a:prstGeom prst="rect">
              <a:avLst/>
            </a:prstGeom>
            <a:effectLst>
              <a:outerShdw blurRad="50800" dist="38100" algn="l" rotWithShape="0">
                <a:prstClr val="black">
                  <a:alpha val="40000"/>
                </a:prstClr>
              </a:outerShdw>
            </a:effectLst>
          </p:spPr>
        </p:pic>
        <p:pic>
          <p:nvPicPr>
            <p:cNvPr id="15" name="图片 14"/>
            <p:cNvPicPr>
              <a:picLocks noChangeAspect="1"/>
            </p:cNvPicPr>
            <p:nvPr/>
          </p:nvPicPr>
          <p:blipFill>
            <a:blip r:embed="rId5"/>
            <a:stretch>
              <a:fillRect/>
            </a:stretch>
          </p:blipFill>
          <p:spPr>
            <a:xfrm>
              <a:off x="1316895" y="2606488"/>
              <a:ext cx="1300799" cy="1796027"/>
            </a:xfrm>
            <a:prstGeom prst="rect">
              <a:avLst/>
            </a:prstGeom>
            <a:effectLst>
              <a:outerShdw blurRad="50800" dist="38100" algn="l" rotWithShape="0">
                <a:prstClr val="black">
                  <a:alpha val="40000"/>
                </a:prstClr>
              </a:outerShdw>
            </a:effectLst>
          </p:spPr>
        </p:pic>
        <p:pic>
          <p:nvPicPr>
            <p:cNvPr id="18" name="图片 17"/>
            <p:cNvPicPr>
              <a:picLocks noChangeAspect="1"/>
            </p:cNvPicPr>
            <p:nvPr/>
          </p:nvPicPr>
          <p:blipFill>
            <a:blip r:embed="rId6"/>
            <a:stretch>
              <a:fillRect/>
            </a:stretch>
          </p:blipFill>
          <p:spPr>
            <a:xfrm>
              <a:off x="1316216" y="3264808"/>
              <a:ext cx="1298626" cy="1793027"/>
            </a:xfrm>
            <a:prstGeom prst="rect">
              <a:avLst/>
            </a:prstGeom>
            <a:effectLst>
              <a:outerShdw blurRad="50800" dist="38100" algn="l" rotWithShape="0">
                <a:prstClr val="black">
                  <a:alpha val="40000"/>
                </a:prstClr>
              </a:outerShdw>
            </a:effectLst>
          </p:spPr>
        </p:pic>
        <p:pic>
          <p:nvPicPr>
            <p:cNvPr id="19" name="图片 18"/>
            <p:cNvPicPr>
              <a:picLocks noChangeAspect="1"/>
            </p:cNvPicPr>
            <p:nvPr/>
          </p:nvPicPr>
          <p:blipFill>
            <a:blip r:embed="rId7"/>
            <a:stretch>
              <a:fillRect/>
            </a:stretch>
          </p:blipFill>
          <p:spPr>
            <a:xfrm>
              <a:off x="2704521" y="2600224"/>
              <a:ext cx="1301478" cy="1796964"/>
            </a:xfrm>
            <a:prstGeom prst="rect">
              <a:avLst/>
            </a:prstGeom>
            <a:effectLst>
              <a:outerShdw blurRad="50800" dist="38100" algn="l" rotWithShape="0">
                <a:prstClr val="black">
                  <a:alpha val="40000"/>
                </a:prstClr>
              </a:outerShdw>
            </a:effectLst>
          </p:spPr>
        </p:pic>
        <p:pic>
          <p:nvPicPr>
            <p:cNvPr id="16" name="图片 15"/>
            <p:cNvPicPr>
              <a:picLocks noChangeAspect="1"/>
            </p:cNvPicPr>
            <p:nvPr/>
          </p:nvPicPr>
          <p:blipFill>
            <a:blip r:embed="rId8"/>
            <a:stretch>
              <a:fillRect/>
            </a:stretch>
          </p:blipFill>
          <p:spPr>
            <a:xfrm>
              <a:off x="2704520" y="3263307"/>
              <a:ext cx="1300799" cy="1796027"/>
            </a:xfrm>
            <a:prstGeom prst="rect">
              <a:avLst/>
            </a:prstGeom>
            <a:effectLst>
              <a:outerShdw blurRad="50800" dist="38100" algn="l" rotWithShape="0">
                <a:prstClr val="black">
                  <a:alpha val="40000"/>
                </a:prstClr>
              </a:outerShdw>
            </a:effectLst>
          </p:spPr>
        </p:pic>
      </p:grpSp>
      <p:grpSp>
        <p:nvGrpSpPr>
          <p:cNvPr id="35" name="组合 34"/>
          <p:cNvGrpSpPr/>
          <p:nvPr/>
        </p:nvGrpSpPr>
        <p:grpSpPr>
          <a:xfrm>
            <a:off x="4599767" y="1734414"/>
            <a:ext cx="2992464" cy="3503472"/>
            <a:chOff x="4475648" y="1652515"/>
            <a:chExt cx="2992464" cy="3503472"/>
          </a:xfrm>
          <a:effectLst>
            <a:outerShdw blurRad="63500" sx="102000" sy="102000" algn="ctr" rotWithShape="0">
              <a:prstClr val="black">
                <a:alpha val="40000"/>
              </a:prstClr>
            </a:outerShdw>
          </a:effectLst>
        </p:grpSpPr>
        <p:pic>
          <p:nvPicPr>
            <p:cNvPr id="34" name="图片 33" descr="图片包含 建筑物&#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9712" y="1652515"/>
              <a:ext cx="1958400" cy="2880000"/>
            </a:xfrm>
            <a:prstGeom prst="rect">
              <a:avLst/>
            </a:prstGeom>
            <a:scene3d>
              <a:camera prst="isometricLeftDown"/>
              <a:lightRig rig="threePt" dir="t"/>
            </a:scene3d>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9767" y="1742058"/>
              <a:ext cx="1912192" cy="2880000"/>
            </a:xfrm>
            <a:prstGeom prst="rect">
              <a:avLst/>
            </a:prstGeom>
            <a:scene3d>
              <a:camera prst="isometricLeftDown"/>
              <a:lightRig rig="threePt" dir="t"/>
            </a:scene3d>
          </p:spPr>
        </p:pic>
        <p:pic>
          <p:nvPicPr>
            <p:cNvPr id="28" name="图片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7071" y="1986925"/>
              <a:ext cx="1934741" cy="2880000"/>
            </a:xfrm>
            <a:prstGeom prst="rect">
              <a:avLst/>
            </a:prstGeom>
            <a:scene3d>
              <a:camera prst="isometricLeftDown"/>
              <a:lightRig rig="threePt" dir="t"/>
            </a:scene3d>
          </p:spPr>
        </p:pic>
        <p:pic>
          <p:nvPicPr>
            <p:cNvPr id="32" name="图片 31" descr="图片包含 文字&#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0356" y="2071706"/>
              <a:ext cx="1843200" cy="2880000"/>
            </a:xfrm>
            <a:prstGeom prst="rect">
              <a:avLst/>
            </a:prstGeom>
            <a:scene3d>
              <a:camera prst="isometricLeftDown"/>
              <a:lightRig rig="threePt" dir="t"/>
            </a:scene3d>
          </p:spPr>
        </p:pic>
        <p:pic>
          <p:nvPicPr>
            <p:cNvPr id="26" name="图片 25" descr="图片包含 文字&#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75648" y="2275987"/>
              <a:ext cx="1982301" cy="2880000"/>
            </a:xfrm>
            <a:prstGeom prst="rect">
              <a:avLst/>
            </a:prstGeom>
            <a:scene3d>
              <a:camera prst="isometricLeftDown"/>
              <a:lightRig rig="threePt" dir="t"/>
            </a:scene3d>
          </p:spPr>
        </p:pic>
      </p:grpSp>
      <p:pic>
        <p:nvPicPr>
          <p:cNvPr id="37" name="图片 36" descr="图片包含 文字, 标牌&#10;&#10;描述已自动生成"/>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2176" y="2313061"/>
            <a:ext cx="3588142" cy="258794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3080" name="Picture 8" descr="Image: Library Studies"/>
          <p:cNvPicPr>
            <a:picLocks noChangeAspect="1" noChangeArrowheads="1"/>
          </p:cNvPicPr>
          <p:nvPr/>
        </p:nvPicPr>
        <p:blipFill rotWithShape="1">
          <a:blip r:embed="rId3">
            <a:extLst>
              <a:ext uri="{28A0092B-C50C-407E-A947-70E740481C1C}">
                <a14:useLocalDpi xmlns:a14="http://schemas.microsoft.com/office/drawing/2010/main" val="0"/>
              </a:ext>
            </a:extLst>
          </a:blip>
          <a:srcRect t="3150" b="1"/>
          <a:stretch>
            <a:fillRect/>
          </a:stretch>
        </p:blipFill>
        <p:spPr bwMode="auto">
          <a:xfrm>
            <a:off x="6659046" y="3674127"/>
            <a:ext cx="1733477" cy="222068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2142785" cy="6858000"/>
          </a:xfrm>
          <a:prstGeom prst="rect">
            <a:avLst/>
          </a:prstGeom>
          <a:solidFill>
            <a:srgbClr val="4CB2A5">
              <a:alpha val="8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257702" y="365126"/>
            <a:ext cx="6189617" cy="753460"/>
          </a:xfrm>
        </p:spPr>
        <p:txBody>
          <a:bodyPr>
            <a:normAutofit fontScale="90000"/>
          </a:bodyPr>
          <a:lstStyle/>
          <a:p>
            <a:r>
              <a:rPr lang="en-GB" altLang="zh-CN" dirty="0"/>
              <a:t>Emerald </a:t>
            </a:r>
            <a:r>
              <a:rPr lang="zh-CN" altLang="en-US" dirty="0"/>
              <a:t>管理学期刊</a:t>
            </a:r>
            <a:br>
              <a:rPr lang="zh-CN" altLang="en-US" dirty="0"/>
            </a:br>
            <a:r>
              <a:rPr lang="en-US" altLang="zh-CN" sz="2400" dirty="0">
                <a:solidFill>
                  <a:schemeClr val="bg1">
                    <a:lumMod val="50000"/>
                  </a:schemeClr>
                </a:solidFill>
              </a:rPr>
              <a:t>A leading library of management research</a:t>
            </a:r>
            <a:endParaRPr lang="zh-CN" altLang="en-US" dirty="0">
              <a:solidFill>
                <a:schemeClr val="bg1">
                  <a:lumMod val="50000"/>
                </a:schemeClr>
              </a:solidFill>
            </a:endParaRPr>
          </a:p>
        </p:txBody>
      </p:sp>
      <p:sp>
        <p:nvSpPr>
          <p:cNvPr id="3" name="内容占位符 2"/>
          <p:cNvSpPr>
            <a:spLocks noGrp="1"/>
          </p:cNvSpPr>
          <p:nvPr>
            <p:ph idx="1"/>
          </p:nvPr>
        </p:nvSpPr>
        <p:spPr>
          <a:xfrm>
            <a:off x="5209006" y="1771126"/>
            <a:ext cx="5354219" cy="1457849"/>
          </a:xfrm>
        </p:spPr>
        <p:txBody>
          <a:bodyPr>
            <a:normAutofit/>
          </a:bodyPr>
          <a:lstStyle/>
          <a:p>
            <a:pPr marL="0" indent="0">
              <a:spcBef>
                <a:spcPts val="1200"/>
              </a:spcBef>
              <a:spcAft>
                <a:spcPts val="1200"/>
              </a:spcAft>
              <a:buNone/>
            </a:pPr>
            <a:r>
              <a:rPr lang="zh-CN" altLang="en-US" sz="2000" b="1" dirty="0"/>
              <a:t>管理学</a:t>
            </a:r>
            <a:r>
              <a:rPr lang="en-US" altLang="zh-CN" sz="2000" b="1" dirty="0"/>
              <a:t>5</a:t>
            </a:r>
            <a:r>
              <a:rPr lang="zh-CN" altLang="en-US" sz="2000" b="1" dirty="0"/>
              <a:t>大分支学科</a:t>
            </a:r>
            <a:endParaRPr lang="en-US" altLang="zh-CN" sz="2000" dirty="0"/>
          </a:p>
          <a:p>
            <a:pPr marL="0" indent="0">
              <a:buNone/>
            </a:pPr>
            <a:r>
              <a:rPr lang="zh-CN" altLang="en-US" sz="2000" dirty="0"/>
              <a:t>管理科学与工程   工商管理   公共管理</a:t>
            </a:r>
          </a:p>
          <a:p>
            <a:pPr marL="0" indent="0">
              <a:buNone/>
            </a:pPr>
            <a:r>
              <a:rPr lang="zh-CN" altLang="en-US" sz="2000" dirty="0"/>
              <a:t>图书情报学   农林经济管理                   </a:t>
            </a:r>
          </a:p>
        </p:txBody>
      </p:sp>
      <p:pic>
        <p:nvPicPr>
          <p:cNvPr id="3074" name="Picture 2" descr="Image: Information &amp; Knowledg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62"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rke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438"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Operations, Logistics &amp; Qual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0590"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Business Management &amp; Strate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1887" y="3621943"/>
            <a:ext cx="1718311" cy="238220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64235" y="106363"/>
            <a:ext cx="1990988" cy="6645274"/>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6" name="泪滴形 5"/>
          <p:cNvSpPr/>
          <p:nvPr/>
        </p:nvSpPr>
        <p:spPr>
          <a:xfrm flipH="1">
            <a:off x="64235" y="106363"/>
            <a:ext cx="948770" cy="948770"/>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4CB2A5"/>
              </a:solidFill>
              <a:latin typeface="微软雅黑" panose="020B0503020204020204" pitchFamily="34" charset="-122"/>
              <a:ea typeface="微软雅黑" panose="020B0503020204020204" pitchFamily="34" charset="-122"/>
            </a:endParaRPr>
          </a:p>
        </p:txBody>
      </p:sp>
      <p:graphicFrame>
        <p:nvGraphicFramePr>
          <p:cNvPr id="18" name="图表 17"/>
          <p:cNvGraphicFramePr/>
          <p:nvPr>
            <p:extLst>
              <p:ext uri="{D42A27DB-BD31-4B8C-83A1-F6EECF244321}">
                <p14:modId xmlns:p14="http://schemas.microsoft.com/office/powerpoint/2010/main" val="1813503107"/>
              </p:ext>
            </p:extLst>
          </p:nvPr>
        </p:nvGraphicFramePr>
        <p:xfrm>
          <a:off x="101178" y="1118157"/>
          <a:ext cx="4572000" cy="5522780"/>
        </p:xfrm>
        <a:graphic>
          <a:graphicData uri="http://schemas.openxmlformats.org/drawingml/2006/chart">
            <c:chart xmlns:c="http://schemas.openxmlformats.org/drawingml/2006/chart" xmlns:r="http://schemas.openxmlformats.org/officeDocument/2006/relationships" r:id="rId8"/>
          </a:graphicData>
        </a:graphic>
      </p:graphicFrame>
      <p:sp>
        <p:nvSpPr>
          <p:cNvPr id="5" name="文本框 4"/>
          <p:cNvSpPr txBox="1"/>
          <p:nvPr/>
        </p:nvSpPr>
        <p:spPr>
          <a:xfrm>
            <a:off x="167364" y="332265"/>
            <a:ext cx="742511" cy="492443"/>
          </a:xfrm>
          <a:prstGeom prst="rect">
            <a:avLst/>
          </a:prstGeom>
          <a:noFill/>
        </p:spPr>
        <p:txBody>
          <a:bodyPr wrap="none" rtlCol="0">
            <a:spAutoFit/>
          </a:bodyPr>
          <a:lstStyle/>
          <a:p>
            <a:r>
              <a:rPr lang="en-US" altLang="zh-CN" sz="2600" b="1" dirty="0">
                <a:solidFill>
                  <a:srgbClr val="4CB2A5"/>
                </a:solidFill>
                <a:latin typeface="Arial" panose="020B0604020202020204" pitchFamily="34" charset="0"/>
                <a:cs typeface="Arial" panose="020B0604020202020204" pitchFamily="34" charset="0"/>
              </a:rPr>
              <a:t>283</a:t>
            </a:r>
            <a:endParaRPr lang="zh-CN" altLang="en-US" sz="2600" b="1" dirty="0">
              <a:solidFill>
                <a:srgbClr val="4CB2A5"/>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74486" y="538336"/>
            <a:ext cx="10515600" cy="753460"/>
          </a:xfrm>
        </p:spPr>
        <p:txBody>
          <a:bodyPr>
            <a:normAutofit/>
          </a:bodyPr>
          <a:lstStyle/>
          <a:p>
            <a:r>
              <a:rPr lang="en-GB" altLang="zh-CN" sz="3200" dirty="0"/>
              <a:t>Accounting, Finance &amp; Economics</a:t>
            </a:r>
            <a:endParaRPr lang="zh-CN" altLang="en-US" sz="3200" dirty="0"/>
          </a:p>
        </p:txBody>
      </p:sp>
      <p:pic>
        <p:nvPicPr>
          <p:cNvPr id="7" name="图片 6">
            <a:extLst>
              <a:ext uri="{FF2B5EF4-FFF2-40B4-BE49-F238E27FC236}">
                <a16:creationId xmlns:a16="http://schemas.microsoft.com/office/drawing/2014/main" id="{B681397B-B201-FE25-1069-ECA750AC1E48}"/>
              </a:ext>
            </a:extLst>
          </p:cNvPr>
          <p:cNvPicPr>
            <a:picLocks noChangeAspect="1"/>
          </p:cNvPicPr>
          <p:nvPr/>
        </p:nvPicPr>
        <p:blipFill>
          <a:blip r:embed="rId4"/>
          <a:stretch>
            <a:fillRect/>
          </a:stretch>
        </p:blipFill>
        <p:spPr>
          <a:xfrm>
            <a:off x="1782164" y="2474685"/>
            <a:ext cx="2043035" cy="2813359"/>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D357E3A1-8296-1DE9-9D4C-0CA3342F17EA}"/>
              </a:ext>
            </a:extLst>
          </p:cNvPr>
          <p:cNvPicPr>
            <a:picLocks noChangeAspect="1"/>
          </p:cNvPicPr>
          <p:nvPr/>
        </p:nvPicPr>
        <p:blipFill>
          <a:blip r:embed="rId5"/>
          <a:stretch>
            <a:fillRect/>
          </a:stretch>
        </p:blipFill>
        <p:spPr>
          <a:xfrm>
            <a:off x="5354702" y="2401260"/>
            <a:ext cx="2096356" cy="2886785"/>
          </a:xfrm>
          <a:prstGeom prst="rect">
            <a:avLst/>
          </a:prstGeom>
          <a:effectLst>
            <a:outerShdw blurRad="63500" sx="102000" sy="102000" algn="ctr" rotWithShape="0">
              <a:prstClr val="black">
                <a:alpha val="40000"/>
              </a:prstClr>
            </a:outerShdw>
          </a:effectLst>
        </p:spPr>
      </p:pic>
      <p:pic>
        <p:nvPicPr>
          <p:cNvPr id="9" name="图片 8">
            <a:extLst>
              <a:ext uri="{FF2B5EF4-FFF2-40B4-BE49-F238E27FC236}">
                <a16:creationId xmlns:a16="http://schemas.microsoft.com/office/drawing/2014/main" id="{637037E8-CB92-EE6A-F1C7-299364D29350}"/>
              </a:ext>
            </a:extLst>
          </p:cNvPr>
          <p:cNvPicPr>
            <a:picLocks noChangeAspect="1"/>
          </p:cNvPicPr>
          <p:nvPr/>
        </p:nvPicPr>
        <p:blipFill>
          <a:blip r:embed="rId6"/>
          <a:stretch>
            <a:fillRect/>
          </a:stretch>
        </p:blipFill>
        <p:spPr>
          <a:xfrm>
            <a:off x="8803873" y="2401260"/>
            <a:ext cx="2096356" cy="2886785"/>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4360EC54-46F0-A86C-CA71-CE1C46FA52A8}"/>
              </a:ext>
            </a:extLst>
          </p:cNvPr>
          <p:cNvSpPr txBox="1"/>
          <p:nvPr/>
        </p:nvSpPr>
        <p:spPr>
          <a:xfrm>
            <a:off x="874486" y="1249799"/>
            <a:ext cx="10025743" cy="874407"/>
          </a:xfrm>
          <a:prstGeom prst="rect">
            <a:avLst/>
          </a:prstGeom>
          <a:noFill/>
        </p:spPr>
        <p:txBody>
          <a:bodyPr wrap="square" rtlCol="0">
            <a:spAutoFit/>
          </a:bodyPr>
          <a:lstStyle/>
          <a:p>
            <a:pPr>
              <a:lnSpc>
                <a:spcPct val="150000"/>
              </a:lnSpc>
            </a:pPr>
            <a:r>
              <a:rPr lang="zh-CN" altLang="en-US" dirty="0">
                <a:solidFill>
                  <a:srgbClr val="066E75"/>
                </a:solidFill>
                <a:latin typeface="微软雅黑" panose="020B0503020204020204" pitchFamily="34" charset="-122"/>
                <a:ea typeface="微软雅黑" panose="020B0503020204020204" pitchFamily="34" charset="-122"/>
              </a:rPr>
              <a:t>会计、金融与经济学合集</a:t>
            </a:r>
            <a:r>
              <a:rPr lang="zh-CN" altLang="en-US" dirty="0">
                <a:latin typeface="微软雅黑" panose="020B0503020204020204" pitchFamily="34" charset="-122"/>
                <a:ea typeface="微软雅黑" panose="020B0503020204020204" pitchFamily="34" charset="-122"/>
              </a:rPr>
              <a:t>含</a:t>
            </a:r>
            <a:r>
              <a:rPr lang="en-US" altLang="zh-CN" dirty="0">
                <a:latin typeface="微软雅黑" panose="020B0503020204020204" pitchFamily="34" charset="-122"/>
                <a:ea typeface="微软雅黑" panose="020B0503020204020204" pitchFamily="34" charset="-122"/>
              </a:rPr>
              <a:t>41</a:t>
            </a:r>
            <a:r>
              <a:rPr lang="zh-CN" altLang="en-US" dirty="0">
                <a:latin typeface="微软雅黑" panose="020B0503020204020204" pitchFamily="34" charset="-122"/>
                <a:ea typeface="微软雅黑" panose="020B0503020204020204" pitchFamily="34" charset="-122"/>
              </a:rPr>
              <a:t>本期刊，年下载量达</a:t>
            </a:r>
            <a:r>
              <a:rPr lang="en-US" altLang="zh-CN" dirty="0">
                <a:latin typeface="微软雅黑" panose="020B0503020204020204" pitchFamily="34" charset="-122"/>
                <a:ea typeface="微软雅黑" panose="020B0503020204020204" pitchFamily="34" charset="-122"/>
              </a:rPr>
              <a:t>320</a:t>
            </a:r>
            <a:r>
              <a:rPr lang="zh-CN" altLang="en-US" dirty="0">
                <a:latin typeface="微软雅黑" panose="020B0503020204020204" pitchFamily="34" charset="-122"/>
                <a:ea typeface="微软雅黑" panose="020B0503020204020204" pitchFamily="34" charset="-122"/>
              </a:rPr>
              <a:t>万次；主题范围覆盖：数字会计与会计信息系统、企业融资与并购、风险管理策略、金融管理、环境管理会计、碳核算和碳交易；</a:t>
            </a:r>
          </a:p>
        </p:txBody>
      </p:sp>
      <p:sp>
        <p:nvSpPr>
          <p:cNvPr id="14" name="文本框 13">
            <a:extLst>
              <a:ext uri="{FF2B5EF4-FFF2-40B4-BE49-F238E27FC236}">
                <a16:creationId xmlns:a16="http://schemas.microsoft.com/office/drawing/2014/main" id="{4742B6BF-AF37-22B3-053E-E20FA38EDF5A}"/>
              </a:ext>
            </a:extLst>
          </p:cNvPr>
          <p:cNvSpPr txBox="1"/>
          <p:nvPr/>
        </p:nvSpPr>
        <p:spPr>
          <a:xfrm>
            <a:off x="1498655" y="5498425"/>
            <a:ext cx="2808514"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管理审计杂志</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Q2</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IF=2.9</a:t>
            </a:r>
          </a:p>
        </p:txBody>
      </p:sp>
      <p:sp>
        <p:nvSpPr>
          <p:cNvPr id="15" name="文本框 14">
            <a:extLst>
              <a:ext uri="{FF2B5EF4-FFF2-40B4-BE49-F238E27FC236}">
                <a16:creationId xmlns:a16="http://schemas.microsoft.com/office/drawing/2014/main" id="{B40A8A69-7566-7585-C756-940D204EA534}"/>
              </a:ext>
            </a:extLst>
          </p:cNvPr>
          <p:cNvSpPr txBox="1"/>
          <p:nvPr/>
        </p:nvSpPr>
        <p:spPr>
          <a:xfrm>
            <a:off x="4766393" y="5498425"/>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可持续性会计、管理与政策</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Q1</a:t>
            </a:r>
            <a:r>
              <a:rPr lang="zh-CN" altLang="en-US" sz="1600" b="1" dirty="0">
                <a:solidFill>
                  <a:schemeClr val="accent2"/>
                </a:solidFill>
                <a:latin typeface="微软雅黑" panose="020B0503020204020204" pitchFamily="34" charset="-122"/>
                <a:ea typeface="微软雅黑" panose="020B0503020204020204" pitchFamily="34" charset="-122"/>
              </a:rPr>
              <a:t>收录  </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IF=4.5</a:t>
            </a:r>
          </a:p>
        </p:txBody>
      </p:sp>
      <p:sp>
        <p:nvSpPr>
          <p:cNvPr id="16" name="文本框 15">
            <a:extLst>
              <a:ext uri="{FF2B5EF4-FFF2-40B4-BE49-F238E27FC236}">
                <a16:creationId xmlns:a16="http://schemas.microsoft.com/office/drawing/2014/main" id="{4DC9AA00-09C3-9A92-3DE4-DB157FADFB9F}"/>
              </a:ext>
            </a:extLst>
          </p:cNvPr>
          <p:cNvSpPr txBox="1"/>
          <p:nvPr/>
        </p:nvSpPr>
        <p:spPr>
          <a:xfrm>
            <a:off x="8277876" y="5498425"/>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会计、审计与职责杂志</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Q2</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 IF=4.2</a:t>
            </a:r>
          </a:p>
        </p:txBody>
      </p:sp>
    </p:spTree>
    <p:extLst>
      <p:ext uri="{BB962C8B-B14F-4D97-AF65-F5344CB8AC3E}">
        <p14:creationId xmlns:p14="http://schemas.microsoft.com/office/powerpoint/2010/main" val="39147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74486" y="538336"/>
            <a:ext cx="10515600" cy="753460"/>
          </a:xfrm>
        </p:spPr>
        <p:txBody>
          <a:bodyPr>
            <a:normAutofit/>
          </a:bodyPr>
          <a:lstStyle/>
          <a:p>
            <a:r>
              <a:rPr lang="en-GB" altLang="zh-CN" sz="3200" dirty="0"/>
              <a:t>Tourism &amp; Hospitality Management</a:t>
            </a:r>
            <a:endParaRPr lang="zh-CN" altLang="en-US" sz="3200" dirty="0"/>
          </a:p>
        </p:txBody>
      </p:sp>
      <p:sp>
        <p:nvSpPr>
          <p:cNvPr id="12" name="文本框 11">
            <a:extLst>
              <a:ext uri="{FF2B5EF4-FFF2-40B4-BE49-F238E27FC236}">
                <a16:creationId xmlns:a16="http://schemas.microsoft.com/office/drawing/2014/main" id="{4360EC54-46F0-A86C-CA71-CE1C46FA52A8}"/>
              </a:ext>
            </a:extLst>
          </p:cNvPr>
          <p:cNvSpPr txBox="1"/>
          <p:nvPr/>
        </p:nvSpPr>
        <p:spPr>
          <a:xfrm>
            <a:off x="874486" y="1249799"/>
            <a:ext cx="10025743" cy="874407"/>
          </a:xfrm>
          <a:prstGeom prst="rect">
            <a:avLst/>
          </a:prstGeom>
          <a:noFill/>
        </p:spPr>
        <p:txBody>
          <a:bodyPr wrap="square" rtlCol="0">
            <a:spAutoFit/>
          </a:bodyPr>
          <a:lstStyle/>
          <a:p>
            <a:pPr>
              <a:lnSpc>
                <a:spcPct val="150000"/>
              </a:lnSpc>
            </a:pPr>
            <a:r>
              <a:rPr lang="zh-CN" altLang="en-US" dirty="0">
                <a:solidFill>
                  <a:srgbClr val="066E75"/>
                </a:solidFill>
                <a:latin typeface="微软雅黑" panose="020B0503020204020204" pitchFamily="34" charset="-122"/>
                <a:ea typeface="微软雅黑" panose="020B0503020204020204" pitchFamily="34" charset="-122"/>
              </a:rPr>
              <a:t>旅游管理期刊合集</a:t>
            </a:r>
            <a:r>
              <a:rPr lang="zh-CN" altLang="en-US" dirty="0">
                <a:latin typeface="微软雅黑" panose="020B0503020204020204" pitchFamily="34" charset="-122"/>
                <a:ea typeface="微软雅黑" panose="020B0503020204020204" pitchFamily="34" charset="-122"/>
              </a:rPr>
              <a:t>含</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本期刊，年下载量达</a:t>
            </a:r>
            <a:r>
              <a:rPr lang="en-US" altLang="zh-CN" dirty="0">
                <a:latin typeface="微软雅黑" panose="020B0503020204020204" pitchFamily="34" charset="-122"/>
                <a:ea typeface="微软雅黑" panose="020B0503020204020204" pitchFamily="34" charset="-122"/>
              </a:rPr>
              <a:t>120</a:t>
            </a:r>
            <a:r>
              <a:rPr lang="zh-CN" altLang="en-US" dirty="0">
                <a:latin typeface="微软雅黑" panose="020B0503020204020204" pitchFamily="34" charset="-122"/>
                <a:ea typeface="微软雅黑" panose="020B0503020204020204" pitchFamily="34" charset="-122"/>
              </a:rPr>
              <a:t>万次；所有期刊为</a:t>
            </a:r>
            <a:r>
              <a:rPr lang="en-US" altLang="zh-CN" dirty="0">
                <a:latin typeface="微软雅黑" panose="020B0503020204020204" pitchFamily="34" charset="-122"/>
                <a:ea typeface="微软雅黑" panose="020B0503020204020204" pitchFamily="34" charset="-122"/>
              </a:rPr>
              <a:t>Scopus</a:t>
            </a:r>
            <a:r>
              <a:rPr lang="zh-CN" altLang="en-US" dirty="0">
                <a:latin typeface="微软雅黑" panose="020B0503020204020204" pitchFamily="34" charset="-122"/>
                <a:ea typeface="微软雅黑" panose="020B0503020204020204" pitchFamily="34" charset="-122"/>
              </a:rPr>
              <a:t>收录，</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本期刊为</a:t>
            </a:r>
            <a:r>
              <a:rPr lang="en-US" altLang="zh-CN" dirty="0" err="1">
                <a:latin typeface="微软雅黑" panose="020B0503020204020204" pitchFamily="34" charset="-122"/>
                <a:ea typeface="微软雅黑" panose="020B0503020204020204" pitchFamily="34" charset="-122"/>
              </a:rPr>
              <a:t>WoS</a:t>
            </a:r>
            <a:r>
              <a:rPr lang="zh-CN" altLang="en-US" dirty="0">
                <a:latin typeface="微软雅黑" panose="020B0503020204020204" pitchFamily="34" charset="-122"/>
                <a:ea typeface="微软雅黑" panose="020B0503020204020204" pitchFamily="34" charset="-122"/>
              </a:rPr>
              <a:t>收录；主题范围覆盖：城市旅游治理、接待管理、游客流动性、旅游消费者行为、城市旅游治理；</a:t>
            </a:r>
          </a:p>
        </p:txBody>
      </p:sp>
      <p:sp>
        <p:nvSpPr>
          <p:cNvPr id="14" name="文本框 13">
            <a:extLst>
              <a:ext uri="{FF2B5EF4-FFF2-40B4-BE49-F238E27FC236}">
                <a16:creationId xmlns:a16="http://schemas.microsoft.com/office/drawing/2014/main" id="{4742B6BF-AF37-22B3-053E-E20FA38EDF5A}"/>
              </a:ext>
            </a:extLst>
          </p:cNvPr>
          <p:cNvSpPr txBox="1"/>
          <p:nvPr/>
        </p:nvSpPr>
        <p:spPr>
          <a:xfrm>
            <a:off x="1498655" y="5498425"/>
            <a:ext cx="2808514"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当代服务业管理国际期刊</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Q1</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IF=11.1</a:t>
            </a:r>
          </a:p>
        </p:txBody>
      </p:sp>
      <p:sp>
        <p:nvSpPr>
          <p:cNvPr id="15" name="文本框 14">
            <a:extLst>
              <a:ext uri="{FF2B5EF4-FFF2-40B4-BE49-F238E27FC236}">
                <a16:creationId xmlns:a16="http://schemas.microsoft.com/office/drawing/2014/main" id="{B40A8A69-7566-7585-C756-940D204EA534}"/>
              </a:ext>
            </a:extLst>
          </p:cNvPr>
          <p:cNvSpPr txBox="1"/>
          <p:nvPr/>
        </p:nvSpPr>
        <p:spPr>
          <a:xfrm>
            <a:off x="4766393" y="5498425"/>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旅游与酒店管理技术</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Q2</a:t>
            </a:r>
            <a:r>
              <a:rPr lang="zh-CN" altLang="en-US" sz="1600" b="1" dirty="0">
                <a:solidFill>
                  <a:schemeClr val="accent2"/>
                </a:solidFill>
                <a:latin typeface="微软雅黑" panose="020B0503020204020204" pitchFamily="34" charset="-122"/>
                <a:ea typeface="微软雅黑" panose="020B0503020204020204" pitchFamily="34" charset="-122"/>
              </a:rPr>
              <a:t>收录  </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IF=4.7</a:t>
            </a:r>
          </a:p>
        </p:txBody>
      </p:sp>
      <p:sp>
        <p:nvSpPr>
          <p:cNvPr id="16" name="文本框 15">
            <a:extLst>
              <a:ext uri="{FF2B5EF4-FFF2-40B4-BE49-F238E27FC236}">
                <a16:creationId xmlns:a16="http://schemas.microsoft.com/office/drawing/2014/main" id="{4DC9AA00-09C3-9A92-3DE4-DB157FADFB9F}"/>
              </a:ext>
            </a:extLst>
          </p:cNvPr>
          <p:cNvSpPr txBox="1"/>
          <p:nvPr/>
        </p:nvSpPr>
        <p:spPr>
          <a:xfrm>
            <a:off x="8039364" y="5498424"/>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旅游业评论</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Q2</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 IF=7.8</a:t>
            </a:r>
          </a:p>
        </p:txBody>
      </p:sp>
      <p:pic>
        <p:nvPicPr>
          <p:cNvPr id="3" name="图片 2">
            <a:extLst>
              <a:ext uri="{FF2B5EF4-FFF2-40B4-BE49-F238E27FC236}">
                <a16:creationId xmlns:a16="http://schemas.microsoft.com/office/drawing/2014/main" id="{67395058-BD0E-C103-2135-433467F3447D}"/>
              </a:ext>
            </a:extLst>
          </p:cNvPr>
          <p:cNvPicPr>
            <a:picLocks noChangeAspect="1"/>
          </p:cNvPicPr>
          <p:nvPr/>
        </p:nvPicPr>
        <p:blipFill>
          <a:blip r:embed="rId4"/>
          <a:stretch>
            <a:fillRect/>
          </a:stretch>
        </p:blipFill>
        <p:spPr>
          <a:xfrm>
            <a:off x="1815906" y="2615647"/>
            <a:ext cx="1926575" cy="2652988"/>
          </a:xfrm>
          <a:prstGeom prst="rect">
            <a:avLst/>
          </a:prstGeom>
          <a:effectLst>
            <a:outerShdw blurRad="63500" sx="102000" sy="102000" algn="ctr" rotWithShape="0">
              <a:prstClr val="black">
                <a:alpha val="40000"/>
              </a:prstClr>
            </a:outerShdw>
          </a:effectLst>
        </p:spPr>
      </p:pic>
      <p:pic>
        <p:nvPicPr>
          <p:cNvPr id="1026" name="Picture 2" descr="Cover of Journal of Hospitality and Tourism Technology">
            <a:extLst>
              <a:ext uri="{FF2B5EF4-FFF2-40B4-BE49-F238E27FC236}">
                <a16:creationId xmlns:a16="http://schemas.microsoft.com/office/drawing/2014/main" id="{F7D3F2D5-64ED-3199-322A-57F785CAA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590" y="2615646"/>
            <a:ext cx="1926575" cy="265298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over of Tourism Review">
            <a:extLst>
              <a:ext uri="{FF2B5EF4-FFF2-40B4-BE49-F238E27FC236}">
                <a16:creationId xmlns:a16="http://schemas.microsoft.com/office/drawing/2014/main" id="{9690A034-DEB9-D196-E61C-4214DE368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9395" y="2615645"/>
            <a:ext cx="2029222" cy="26529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74486" y="538336"/>
            <a:ext cx="10515600" cy="753460"/>
          </a:xfrm>
        </p:spPr>
        <p:txBody>
          <a:bodyPr>
            <a:normAutofit/>
          </a:bodyPr>
          <a:lstStyle/>
          <a:p>
            <a:r>
              <a:rPr lang="en-GB" altLang="zh-CN" sz="3200" dirty="0"/>
              <a:t>E</a:t>
            </a:r>
            <a:r>
              <a:rPr lang="en-US" altLang="zh-CN" sz="3200" dirty="0" err="1"/>
              <a:t>ducation</a:t>
            </a:r>
            <a:endParaRPr lang="zh-CN" altLang="en-US" sz="3200" dirty="0"/>
          </a:p>
        </p:txBody>
      </p:sp>
      <p:sp>
        <p:nvSpPr>
          <p:cNvPr id="12" name="文本框 11">
            <a:extLst>
              <a:ext uri="{FF2B5EF4-FFF2-40B4-BE49-F238E27FC236}">
                <a16:creationId xmlns:a16="http://schemas.microsoft.com/office/drawing/2014/main" id="{4360EC54-46F0-A86C-CA71-CE1C46FA52A8}"/>
              </a:ext>
            </a:extLst>
          </p:cNvPr>
          <p:cNvSpPr txBox="1"/>
          <p:nvPr/>
        </p:nvSpPr>
        <p:spPr>
          <a:xfrm>
            <a:off x="874486" y="1249799"/>
            <a:ext cx="10025743" cy="874407"/>
          </a:xfrm>
          <a:prstGeom prst="rect">
            <a:avLst/>
          </a:prstGeom>
          <a:noFill/>
        </p:spPr>
        <p:txBody>
          <a:bodyPr wrap="square" rtlCol="0">
            <a:spAutoFit/>
          </a:bodyPr>
          <a:lstStyle/>
          <a:p>
            <a:pPr>
              <a:lnSpc>
                <a:spcPct val="150000"/>
              </a:lnSpc>
            </a:pPr>
            <a:r>
              <a:rPr lang="zh-CN" altLang="en-US" dirty="0">
                <a:solidFill>
                  <a:srgbClr val="066E75"/>
                </a:solidFill>
                <a:latin typeface="微软雅黑" panose="020B0503020204020204" pitchFamily="34" charset="-122"/>
                <a:ea typeface="微软雅黑" panose="020B0503020204020204" pitchFamily="34" charset="-122"/>
              </a:rPr>
              <a:t>教育管理期刊合集</a:t>
            </a:r>
            <a:r>
              <a:rPr lang="zh-CN" altLang="en-US" dirty="0">
                <a:latin typeface="微软雅黑" panose="020B0503020204020204" pitchFamily="34" charset="-122"/>
                <a:ea typeface="微软雅黑" panose="020B0503020204020204" pitchFamily="34" charset="-122"/>
              </a:rPr>
              <a:t>含</a:t>
            </a:r>
            <a:r>
              <a:rPr lang="en-US" altLang="zh-CN" dirty="0">
                <a:latin typeface="微软雅黑" panose="020B0503020204020204" pitchFamily="34" charset="-122"/>
                <a:ea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rPr>
              <a:t>本期刊，年下载量达</a:t>
            </a:r>
            <a:r>
              <a:rPr lang="en-US" altLang="zh-CN" dirty="0">
                <a:latin typeface="微软雅黑" panose="020B0503020204020204" pitchFamily="34" charset="-122"/>
                <a:ea typeface="微软雅黑" panose="020B0503020204020204" pitchFamily="34" charset="-122"/>
              </a:rPr>
              <a:t>120</a:t>
            </a:r>
            <a:r>
              <a:rPr lang="zh-CN" altLang="en-US" dirty="0">
                <a:latin typeface="微软雅黑" panose="020B0503020204020204" pitchFamily="34" charset="-122"/>
                <a:ea typeface="微软雅黑" panose="020B0503020204020204" pitchFamily="34" charset="-122"/>
              </a:rPr>
              <a:t>万次；</a:t>
            </a:r>
            <a:r>
              <a:rPr lang="en-US" altLang="zh-CN" dirty="0">
                <a:latin typeface="微软雅黑" panose="020B0503020204020204" pitchFamily="34" charset="-122"/>
                <a:ea typeface="微软雅黑" panose="020B0503020204020204" pitchFamily="34" charset="-122"/>
              </a:rPr>
              <a:t>95%</a:t>
            </a:r>
            <a:r>
              <a:rPr lang="zh-CN" altLang="en-US" dirty="0">
                <a:latin typeface="微软雅黑" panose="020B0503020204020204" pitchFamily="34" charset="-122"/>
                <a:ea typeface="微软雅黑" panose="020B0503020204020204" pitchFamily="34" charset="-122"/>
              </a:rPr>
              <a:t>期刊为</a:t>
            </a:r>
            <a:r>
              <a:rPr lang="en-US" altLang="zh-CN" dirty="0" err="1">
                <a:latin typeface="微软雅黑" panose="020B0503020204020204" pitchFamily="34" charset="-122"/>
                <a:ea typeface="微软雅黑" panose="020B0503020204020204" pitchFamily="34" charset="-122"/>
              </a:rPr>
              <a:t>WoS</a:t>
            </a:r>
            <a:r>
              <a:rPr lang="zh-CN" altLang="en-US" dirty="0">
                <a:latin typeface="微软雅黑" panose="020B0503020204020204" pitchFamily="34" charset="-122"/>
                <a:ea typeface="微软雅黑" panose="020B0503020204020204" pitchFamily="34" charset="-122"/>
              </a:rPr>
              <a:t>收录；主题范围覆盖：教育行政与政策，教育理论与教育学，教师教育，多元文化教育；</a:t>
            </a:r>
          </a:p>
        </p:txBody>
      </p:sp>
      <p:sp>
        <p:nvSpPr>
          <p:cNvPr id="14" name="文本框 13">
            <a:extLst>
              <a:ext uri="{FF2B5EF4-FFF2-40B4-BE49-F238E27FC236}">
                <a16:creationId xmlns:a16="http://schemas.microsoft.com/office/drawing/2014/main" id="{4742B6BF-AF37-22B3-053E-E20FA38EDF5A}"/>
              </a:ext>
            </a:extLst>
          </p:cNvPr>
          <p:cNvSpPr txBox="1"/>
          <p:nvPr/>
        </p:nvSpPr>
        <p:spPr>
          <a:xfrm>
            <a:off x="1498655" y="5498425"/>
            <a:ext cx="2808514"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教育与培训</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Q1</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IF=3.6</a:t>
            </a:r>
          </a:p>
        </p:txBody>
      </p:sp>
      <p:sp>
        <p:nvSpPr>
          <p:cNvPr id="15" name="文本框 14">
            <a:extLst>
              <a:ext uri="{FF2B5EF4-FFF2-40B4-BE49-F238E27FC236}">
                <a16:creationId xmlns:a16="http://schemas.microsoft.com/office/drawing/2014/main" id="{B40A8A69-7566-7585-C756-940D204EA534}"/>
              </a:ext>
            </a:extLst>
          </p:cNvPr>
          <p:cNvSpPr txBox="1"/>
          <p:nvPr/>
        </p:nvSpPr>
        <p:spPr>
          <a:xfrm>
            <a:off x="4766393" y="5498425"/>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高等教育可持续发展国际期刊</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Q2</a:t>
            </a:r>
            <a:r>
              <a:rPr lang="zh-CN" altLang="en-US" sz="1600" b="1" dirty="0">
                <a:solidFill>
                  <a:schemeClr val="accent2"/>
                </a:solidFill>
                <a:latin typeface="微软雅黑" panose="020B0503020204020204" pitchFamily="34" charset="-122"/>
                <a:ea typeface="微软雅黑" panose="020B0503020204020204" pitchFamily="34" charset="-122"/>
              </a:rPr>
              <a:t>收录  </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IF=3.1</a:t>
            </a:r>
          </a:p>
        </p:txBody>
      </p:sp>
      <p:sp>
        <p:nvSpPr>
          <p:cNvPr id="16" name="文本框 15">
            <a:extLst>
              <a:ext uri="{FF2B5EF4-FFF2-40B4-BE49-F238E27FC236}">
                <a16:creationId xmlns:a16="http://schemas.microsoft.com/office/drawing/2014/main" id="{4DC9AA00-09C3-9A92-3DE4-DB157FADFB9F}"/>
              </a:ext>
            </a:extLst>
          </p:cNvPr>
          <p:cNvSpPr txBox="1"/>
          <p:nvPr/>
        </p:nvSpPr>
        <p:spPr>
          <a:xfrm>
            <a:off x="8112241" y="5490599"/>
            <a:ext cx="3272971" cy="1156855"/>
          </a:xfrm>
          <a:prstGeom prst="rect">
            <a:avLst/>
          </a:prstGeom>
          <a:noFill/>
        </p:spPr>
        <p:txBody>
          <a:bodyPr wrap="square" rtlCol="0">
            <a:spAutoFit/>
          </a:bodyPr>
          <a:lstStyle/>
          <a:p>
            <a:pPr algn="ct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专业资本与共同体</a:t>
            </a:r>
            <a:r>
              <a:rPr lang="en-US" altLang="zh-CN" sz="1600" dirty="0">
                <a:latin typeface="微软雅黑" panose="020B0503020204020204" pitchFamily="34" charset="-122"/>
                <a:ea typeface="微软雅黑" panose="020B0503020204020204" pitchFamily="34" charset="-122"/>
              </a:rPr>
              <a:t>》</a:t>
            </a:r>
          </a:p>
          <a:p>
            <a:pPr algn="ctr">
              <a:lnSpc>
                <a:spcPct val="150000"/>
              </a:lnSpc>
            </a:pPr>
            <a:r>
              <a:rPr lang="en-US" altLang="zh-CN" sz="1600" b="1" dirty="0">
                <a:solidFill>
                  <a:schemeClr val="accent2"/>
                </a:solidFill>
                <a:latin typeface="微软雅黑" panose="020B0503020204020204" pitchFamily="34" charset="-122"/>
                <a:ea typeface="微软雅黑" panose="020B0503020204020204" pitchFamily="34" charset="-122"/>
              </a:rPr>
              <a:t>SSCI Q1</a:t>
            </a:r>
            <a:r>
              <a:rPr lang="zh-CN" altLang="en-US" sz="1600" b="1" dirty="0">
                <a:solidFill>
                  <a:schemeClr val="accent2"/>
                </a:solidFill>
                <a:latin typeface="微软雅黑" panose="020B0503020204020204" pitchFamily="34" charset="-122"/>
                <a:ea typeface="微软雅黑" panose="020B0503020204020204" pitchFamily="34" charset="-122"/>
              </a:rPr>
              <a:t>收录</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gn="ctr">
              <a:lnSpc>
                <a:spcPct val="150000"/>
              </a:lnSpc>
            </a:pPr>
            <a:r>
              <a:rPr lang="en-US" altLang="zh-CN" sz="1600" dirty="0">
                <a:latin typeface="微软雅黑" panose="020B0503020204020204" pitchFamily="34" charset="-122"/>
                <a:ea typeface="微软雅黑" panose="020B0503020204020204" pitchFamily="34" charset="-122"/>
              </a:rPr>
              <a:t>2022 IF=3.8</a:t>
            </a:r>
          </a:p>
        </p:txBody>
      </p:sp>
      <p:pic>
        <p:nvPicPr>
          <p:cNvPr id="2050" name="Picture 2" descr="Cover of Education + Training">
            <a:extLst>
              <a:ext uri="{FF2B5EF4-FFF2-40B4-BE49-F238E27FC236}">
                <a16:creationId xmlns:a16="http://schemas.microsoft.com/office/drawing/2014/main" id="{6EDEC23C-0544-64E9-6B14-F251B2AB8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044" y="2529469"/>
            <a:ext cx="2051736" cy="28253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over of International Journal of Sustainability in Higher Education">
            <a:extLst>
              <a:ext uri="{FF2B5EF4-FFF2-40B4-BE49-F238E27FC236}">
                <a16:creationId xmlns:a16="http://schemas.microsoft.com/office/drawing/2014/main" id="{D3765734-1C7B-86F5-9BC9-3EE3BF472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501" y="2529469"/>
            <a:ext cx="2048754" cy="28212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Cover of Journal of Professional Capital and Community">
            <a:extLst>
              <a:ext uri="{FF2B5EF4-FFF2-40B4-BE49-F238E27FC236}">
                <a16:creationId xmlns:a16="http://schemas.microsoft.com/office/drawing/2014/main" id="{DB53632D-7A40-B7BA-0B3A-F08755A04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6945" y="2538647"/>
            <a:ext cx="2023564" cy="28212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608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155f054c-9d9e-4bbe-9fd6-404bb2712237"/>
  <p:tag name="COMMONDATA" val="eyJoZGlkIjoiOGQzMTk4MjAyZTBkM2QyMzY3MjBlNmY2Y2IyOGIyOWYifQ=="/>
</p:tagLst>
</file>

<file path=ppt/tags/tag2.xml><?xml version="1.0" encoding="utf-8"?>
<p:tagLst xmlns:a="http://schemas.openxmlformats.org/drawingml/2006/main" xmlns:r="http://schemas.openxmlformats.org/officeDocument/2006/relationships" xmlns:p="http://schemas.openxmlformats.org/presentationml/2006/main">
  <p:tag name="TIMING" val="|1.6|1.2|1.1|1.1|1.2|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erald" id="{6F4C9945-46FE-4133-9D46-E6476B92AEB0}" vid="{D4867E98-20EA-4FAC-9CD3-8659397BCFBB}"/>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29575</TotalTime>
  <Words>3627</Words>
  <Application>Microsoft Office PowerPoint</Application>
  <PresentationFormat>宽屏</PresentationFormat>
  <Paragraphs>481</Paragraphs>
  <Slides>46</Slides>
  <Notes>39</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46</vt:i4>
      </vt:variant>
    </vt:vector>
  </HeadingPairs>
  <TitlesOfParts>
    <vt:vector size="61" baseType="lpstr">
      <vt:lpstr>-apple-system</vt:lpstr>
      <vt:lpstr>等线</vt:lpstr>
      <vt:lpstr>等线 Light</vt:lpstr>
      <vt:lpstr>宋体</vt:lpstr>
      <vt:lpstr>微软雅黑</vt:lpstr>
      <vt:lpstr>造字工房言宋（非商用）常规体</vt:lpstr>
      <vt:lpstr>Arial</vt:lpstr>
      <vt:lpstr>Calibri</vt:lpstr>
      <vt:lpstr>Calibri Light</vt:lpstr>
      <vt:lpstr>Verdana</vt:lpstr>
      <vt:lpstr>Verdana Pro</vt:lpstr>
      <vt:lpstr>Wingdings</vt:lpstr>
      <vt:lpstr>1_Office 主题​​</vt:lpstr>
      <vt:lpstr>Office Theme</vt:lpstr>
      <vt:lpstr>2_Office 主题​​</vt:lpstr>
      <vt:lpstr>Emerald资源简介与平台使用指南</vt:lpstr>
      <vt:lpstr>Emerald Overview</vt:lpstr>
      <vt:lpstr>Influence &amp; Impact</vt:lpstr>
      <vt:lpstr>Emerald资源介绍</vt:lpstr>
      <vt:lpstr>Emerald Resources</vt:lpstr>
      <vt:lpstr>Emerald 管理学期刊 A leading library of management research</vt:lpstr>
      <vt:lpstr>Accounting, Finance &amp; Economics</vt:lpstr>
      <vt:lpstr>Tourism &amp; Hospitality Management</vt:lpstr>
      <vt:lpstr>Education</vt:lpstr>
      <vt:lpstr>Business, Management &amp; Strategy</vt:lpstr>
      <vt:lpstr>HR, Learning &amp; Organization Studies</vt:lpstr>
      <vt:lpstr>Property Management &amp; Built Environment</vt:lpstr>
      <vt:lpstr>Marketing</vt:lpstr>
      <vt:lpstr>Operations, Logistics &amp; Quality</vt:lpstr>
      <vt:lpstr>Information &amp; Knowledge Management</vt:lpstr>
      <vt:lpstr>Library Studies</vt:lpstr>
      <vt:lpstr>LIS期刊出版社分布</vt:lpstr>
      <vt:lpstr>Emerald 工程学电子期刊库 A high-quality specialist portfolio closely connected to the industry</vt:lpstr>
      <vt:lpstr>Emerald 工程学电子期刊库 A high-quality specialist portfolio closely connected to the industry</vt:lpstr>
      <vt:lpstr>Emerald工程学期刊推荐</vt:lpstr>
      <vt:lpstr>Emerald 开放获取期刊 Full access to open research worldwide – 80+ journals</vt:lpstr>
      <vt:lpstr>Emerald 全文期刊回溯库（1898-2000） Preserving over 100 years of management research online</vt:lpstr>
      <vt:lpstr>Emerald 英文图书 High quality, cutting-edge research across a range of subjects</vt:lpstr>
      <vt:lpstr>PowerPoint 演示文稿</vt:lpstr>
      <vt:lpstr>Emerald 电子图书 Covering topics that resonate with the real world</vt:lpstr>
      <vt:lpstr>社会科学集 eBooks--Social Science Portfolios</vt:lpstr>
      <vt:lpstr>社会科学集推荐书目</vt:lpstr>
      <vt:lpstr>工商管理与经济学集 eBooks—Business, Management &amp; Economics</vt:lpstr>
      <vt:lpstr>工商管理与经济学集推荐书目</vt:lpstr>
      <vt:lpstr>Emerald 案例集（2800+） Authentic business scenarios for the classroom</vt:lpstr>
      <vt:lpstr>数据库平台使用</vt:lpstr>
      <vt:lpstr>PowerPoint 演示文稿</vt:lpstr>
      <vt:lpstr>Emerald平台主要功能</vt:lpstr>
      <vt:lpstr>PowerPoint 演示文稿</vt:lpstr>
      <vt:lpstr>高级检索 – Advanced Search</vt:lpstr>
      <vt:lpstr>检索结果</vt:lpstr>
      <vt:lpstr>检索结果</vt:lpstr>
      <vt:lpstr>PowerPoint 演示文稿</vt:lpstr>
      <vt:lpstr>PowerPoint 演示文稿</vt:lpstr>
      <vt:lpstr>PowerPoint 演示文稿</vt:lpstr>
      <vt:lpstr>PowerPoint 演示文稿</vt:lpstr>
      <vt:lpstr>注册账号</vt:lpstr>
      <vt:lpstr>注册账号 – 设置密码</vt:lpstr>
      <vt:lpstr>登录</vt:lpstr>
      <vt:lpstr>Emerald远程访问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Emerald资源使用与投稿交流</dc:title>
  <dc:creator>Juno Xu</dc:creator>
  <cp:lastModifiedBy>Mia L. Li</cp:lastModifiedBy>
  <cp:revision>513</cp:revision>
  <dcterms:created xsi:type="dcterms:W3CDTF">2019-01-10T07:54:00Z</dcterms:created>
  <dcterms:modified xsi:type="dcterms:W3CDTF">2024-02-27T07:32:12Z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C35EAF04076E4BABA4DDD75397743A31_13</vt:lpwstr>
  </property>
  <property fmtid="{D5CDD505-2E9C-101B-9397-08002B2CF9AE}" pid="3" name="KSOProductBuildVer">
    <vt:lpwstr>2052-11.1.0.14309</vt:lpwstr>
  </property>
</Properties>
</file>