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5" r:id="rId2"/>
    <p:sldId id="296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320" r:id="rId11"/>
    <p:sldId id="299" r:id="rId12"/>
    <p:sldId id="267" r:id="rId13"/>
    <p:sldId id="268" r:id="rId14"/>
    <p:sldId id="300" r:id="rId15"/>
    <p:sldId id="301" r:id="rId16"/>
    <p:sldId id="302" r:id="rId17"/>
    <p:sldId id="303" r:id="rId18"/>
    <p:sldId id="269" r:id="rId19"/>
    <p:sldId id="270" r:id="rId20"/>
    <p:sldId id="271" r:id="rId21"/>
    <p:sldId id="32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98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pos="801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6" pos="415" userDrawn="1">
          <p15:clr>
            <a:srgbClr val="A4A3A4"/>
          </p15:clr>
        </p15:guide>
        <p15:guide id="7" orient="horz" pos="11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4C33"/>
    <a:srgbClr val="DBCA67"/>
    <a:srgbClr val="E6EFF6"/>
    <a:srgbClr val="2E5E82"/>
    <a:srgbClr val="F4EFD0"/>
    <a:srgbClr val="E56C33"/>
    <a:srgbClr val="D5C14C"/>
    <a:srgbClr val="FBF9EF"/>
    <a:srgbClr val="DFD077"/>
    <a:srgbClr val="A6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812" y="352"/>
      </p:cViewPr>
      <p:guideLst>
        <p:guide pos="3795"/>
        <p:guide pos="801"/>
        <p:guide pos="7265"/>
        <p:guide pos="415"/>
        <p:guide orient="horz" pos="11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43CC1-BB2E-4B58-9DA2-DB7664638F74}" type="doc">
      <dgm:prSet loTypeId="urn:microsoft.com/office/officeart/2005/8/layout/cycle3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2C548A1-A4BC-47B2-9F1B-416DC325169D}">
      <dgm:prSet phldrT="[文本]" custT="1"/>
      <dgm:spPr/>
      <dgm:t>
        <a:bodyPr/>
        <a:lstStyle/>
        <a:p>
          <a:r>
            <a:rPr lang="zh-CN" altLang="en-US" sz="2000" b="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文献调研</a:t>
          </a:r>
          <a:endParaRPr lang="zh-CN" altLang="en-US" sz="2000" b="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1D3A571D-6E19-40E0-A2E2-ADDA10153F4B}" type="parTrans" cxnId="{1B1B8767-AF01-4238-965B-54459E4BACD2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AE48E6B6-590E-4F75-9CD1-9DD65CB0F58B}" type="sibTrans" cxnId="{1B1B8767-AF01-4238-965B-54459E4BACD2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FB0F92E7-B416-4BD4-A650-8BAF97049A6D}">
      <dgm:prSet phldrT="[文本]" custT="1"/>
      <dgm:spPr/>
      <dgm:t>
        <a:bodyPr/>
        <a:lstStyle/>
        <a:p>
          <a:r>
            <a:rPr lang="zh-CN" altLang="en-US" sz="18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提出创新点</a:t>
          </a:r>
          <a:endParaRPr lang="zh-CN" altLang="en-US" sz="180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90AFA002-5276-49CA-9E9F-2BF609D3A1CD}" type="parTrans" cxnId="{D7F33B28-1C96-4FC5-B636-11952603CE22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A7F162DA-C51B-4C84-A89E-451C82A32728}" type="sibTrans" cxnId="{D7F33B28-1C96-4FC5-B636-11952603CE22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7DC5C155-9A48-462E-A140-591F12F3D9E5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8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设计研究方案</a:t>
          </a:r>
          <a:endParaRPr lang="zh-CN" altLang="en-US" sz="180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042ADDC0-942F-46B8-952A-92812216B5FB}" type="parTrans" cxnId="{BE3B2E33-3794-4E75-9904-16AE1897EF94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79D1460F-7FC4-449C-9AAC-F5EBA384D1EB}" type="sibTrans" cxnId="{BE3B2E33-3794-4E75-9904-16AE1897EF94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4BCA7EA4-DCA6-472D-99E3-252E6D7C347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8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实施研究路线</a:t>
          </a:r>
          <a:endParaRPr lang="zh-CN" altLang="en-US" sz="180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F6493E90-9BCD-493A-A3AD-9ADA04F4F118}" type="parTrans" cxnId="{91B130CF-C6B2-4D4C-B62F-8FB8C94DD524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35330FCD-C623-4FFE-81B6-3734FA2AFEC8}" type="sibTrans" cxnId="{91B130CF-C6B2-4D4C-B62F-8FB8C94DD524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8810696E-CB82-448B-A60F-8B4BFD5FC9FA}">
      <dgm:prSet custT="1"/>
      <dgm:spPr/>
      <dgm:t>
        <a:bodyPr/>
        <a:lstStyle/>
        <a:p>
          <a:r>
            <a:rPr lang="zh-CN" altLang="en-US" sz="18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发现新问题</a:t>
          </a:r>
          <a:endParaRPr lang="zh-CN" altLang="en-US" sz="180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B87E73C5-4181-443E-AFEC-466731033C89}" type="parTrans" cxnId="{F47D0A89-AE43-47D1-8B8F-9E29824CEF5C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A389EDC5-B8D0-4116-B40E-83B2DDE36EB2}" type="sibTrans" cxnId="{F47D0A89-AE43-47D1-8B8F-9E29824CEF5C}">
      <dgm:prSet/>
      <dgm:spPr/>
      <dgm:t>
        <a:bodyPr/>
        <a:lstStyle/>
        <a:p>
          <a:endParaRPr lang="zh-CN" altLang="en-US" sz="180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gm:t>
    </dgm:pt>
    <dgm:pt modelId="{940D72E5-BB41-4E63-BED8-1A2E32D85278}" type="pres">
      <dgm:prSet presAssocID="{E5343CC1-BB2E-4B58-9DA2-DB7664638F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A4651B0-BAC3-43B7-A90E-320D8425E548}" type="pres">
      <dgm:prSet presAssocID="{E5343CC1-BB2E-4B58-9DA2-DB7664638F74}" presName="cycle" presStyleCnt="0"/>
      <dgm:spPr/>
      <dgm:t>
        <a:bodyPr/>
        <a:lstStyle/>
        <a:p>
          <a:endParaRPr lang="zh-CN" altLang="en-US"/>
        </a:p>
      </dgm:t>
    </dgm:pt>
    <dgm:pt modelId="{95C2BB75-F3CD-408D-8B60-9F2E3058E6F9}" type="pres">
      <dgm:prSet presAssocID="{62C548A1-A4BC-47B2-9F1B-416DC325169D}" presName="nodeFirstNode" presStyleLbl="node1" presStyleIdx="0" presStyleCnt="5" custRadScaleRad="972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444063-412C-48A6-9A63-15F4EC365A0E}" type="pres">
      <dgm:prSet presAssocID="{AE48E6B6-590E-4F75-9CD1-9DD65CB0F58B}" presName="sibTransFirstNode" presStyleLbl="bgShp" presStyleIdx="0" presStyleCnt="1"/>
      <dgm:spPr/>
      <dgm:t>
        <a:bodyPr/>
        <a:lstStyle/>
        <a:p>
          <a:endParaRPr lang="zh-CN" altLang="en-US"/>
        </a:p>
      </dgm:t>
    </dgm:pt>
    <dgm:pt modelId="{C0BC6D69-4D05-4F90-855A-CD4D6239E212}" type="pres">
      <dgm:prSet presAssocID="{FB0F92E7-B416-4BD4-A650-8BAF97049A6D}" presName="nodeFollowingNodes" presStyleLbl="node1" presStyleIdx="1" presStyleCnt="5" custRadScaleRad="97885" custRadScaleInc="747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EED00E-96FD-435E-AF2F-213DE9A8510C}" type="pres">
      <dgm:prSet presAssocID="{7DC5C155-9A48-462E-A140-591F12F3D9E5}" presName="nodeFollowingNodes" presStyleLbl="node1" presStyleIdx="2" presStyleCnt="5" custScaleX="113403" custRadScaleRad="96051" custRadScaleInc="-2266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B7B19C-7905-49A4-80CD-A94A058D809F}" type="pres">
      <dgm:prSet presAssocID="{4BCA7EA4-DCA6-472D-99E3-252E6D7C3475}" presName="nodeFollowingNodes" presStyleLbl="node1" presStyleIdx="3" presStyleCnt="5" custScaleX="116155" custRadScaleRad="91932" custRadScaleInc="189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78C409-911E-46BD-8E2D-813C653155F5}" type="pres">
      <dgm:prSet presAssocID="{8810696E-CB82-448B-A60F-8B4BFD5FC9FA}" presName="nodeFollowingNodes" presStyleLbl="node1" presStyleIdx="4" presStyleCnt="5" custRadScaleRad="97885" custRadScaleInc="-74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123CDD5-F50D-47FB-9ECE-DD0DE30C4FD9}" type="presOf" srcId="{8810696E-CB82-448B-A60F-8B4BFD5FC9FA}" destId="{7F78C409-911E-46BD-8E2D-813C653155F5}" srcOrd="0" destOrd="0" presId="urn:microsoft.com/office/officeart/2005/8/layout/cycle3"/>
    <dgm:cxn modelId="{F47D0A89-AE43-47D1-8B8F-9E29824CEF5C}" srcId="{E5343CC1-BB2E-4B58-9DA2-DB7664638F74}" destId="{8810696E-CB82-448B-A60F-8B4BFD5FC9FA}" srcOrd="4" destOrd="0" parTransId="{B87E73C5-4181-443E-AFEC-466731033C89}" sibTransId="{A389EDC5-B8D0-4116-B40E-83B2DDE36EB2}"/>
    <dgm:cxn modelId="{F0B72662-7C38-45A4-864F-DCAD75E62193}" type="presOf" srcId="{4BCA7EA4-DCA6-472D-99E3-252E6D7C3475}" destId="{C9B7B19C-7905-49A4-80CD-A94A058D809F}" srcOrd="0" destOrd="0" presId="urn:microsoft.com/office/officeart/2005/8/layout/cycle3"/>
    <dgm:cxn modelId="{1B1B8767-AF01-4238-965B-54459E4BACD2}" srcId="{E5343CC1-BB2E-4B58-9DA2-DB7664638F74}" destId="{62C548A1-A4BC-47B2-9F1B-416DC325169D}" srcOrd="0" destOrd="0" parTransId="{1D3A571D-6E19-40E0-A2E2-ADDA10153F4B}" sibTransId="{AE48E6B6-590E-4F75-9CD1-9DD65CB0F58B}"/>
    <dgm:cxn modelId="{A65E39FC-2176-4EFD-BE2F-E06EB0045D42}" type="presOf" srcId="{FB0F92E7-B416-4BD4-A650-8BAF97049A6D}" destId="{C0BC6D69-4D05-4F90-855A-CD4D6239E212}" srcOrd="0" destOrd="0" presId="urn:microsoft.com/office/officeart/2005/8/layout/cycle3"/>
    <dgm:cxn modelId="{492D0B5C-687F-4D97-8041-26A015091972}" type="presOf" srcId="{7DC5C155-9A48-462E-A140-591F12F3D9E5}" destId="{3DEED00E-96FD-435E-AF2F-213DE9A8510C}" srcOrd="0" destOrd="0" presId="urn:microsoft.com/office/officeart/2005/8/layout/cycle3"/>
    <dgm:cxn modelId="{91B130CF-C6B2-4D4C-B62F-8FB8C94DD524}" srcId="{E5343CC1-BB2E-4B58-9DA2-DB7664638F74}" destId="{4BCA7EA4-DCA6-472D-99E3-252E6D7C3475}" srcOrd="3" destOrd="0" parTransId="{F6493E90-9BCD-493A-A3AD-9ADA04F4F118}" sibTransId="{35330FCD-C623-4FFE-81B6-3734FA2AFEC8}"/>
    <dgm:cxn modelId="{031C32CB-DDB8-4AD8-96E1-729F63E8ABCA}" type="presOf" srcId="{AE48E6B6-590E-4F75-9CD1-9DD65CB0F58B}" destId="{50444063-412C-48A6-9A63-15F4EC365A0E}" srcOrd="0" destOrd="0" presId="urn:microsoft.com/office/officeart/2005/8/layout/cycle3"/>
    <dgm:cxn modelId="{BE3B2E33-3794-4E75-9904-16AE1897EF94}" srcId="{E5343CC1-BB2E-4B58-9DA2-DB7664638F74}" destId="{7DC5C155-9A48-462E-A140-591F12F3D9E5}" srcOrd="2" destOrd="0" parTransId="{042ADDC0-942F-46B8-952A-92812216B5FB}" sibTransId="{79D1460F-7FC4-449C-9AAC-F5EBA384D1EB}"/>
    <dgm:cxn modelId="{58EAEEBB-01BF-487A-BF04-B5111144B6B2}" type="presOf" srcId="{E5343CC1-BB2E-4B58-9DA2-DB7664638F74}" destId="{940D72E5-BB41-4E63-BED8-1A2E32D85278}" srcOrd="0" destOrd="0" presId="urn:microsoft.com/office/officeart/2005/8/layout/cycle3"/>
    <dgm:cxn modelId="{147DF5BF-F444-454A-A5E6-ADD5BC9B2C83}" type="presOf" srcId="{62C548A1-A4BC-47B2-9F1B-416DC325169D}" destId="{95C2BB75-F3CD-408D-8B60-9F2E3058E6F9}" srcOrd="0" destOrd="0" presId="urn:microsoft.com/office/officeart/2005/8/layout/cycle3"/>
    <dgm:cxn modelId="{D7F33B28-1C96-4FC5-B636-11952603CE22}" srcId="{E5343CC1-BB2E-4B58-9DA2-DB7664638F74}" destId="{FB0F92E7-B416-4BD4-A650-8BAF97049A6D}" srcOrd="1" destOrd="0" parTransId="{90AFA002-5276-49CA-9E9F-2BF609D3A1CD}" sibTransId="{A7F162DA-C51B-4C84-A89E-451C82A32728}"/>
    <dgm:cxn modelId="{BE86E783-F194-48EA-A538-E4397E33991B}" type="presParOf" srcId="{940D72E5-BB41-4E63-BED8-1A2E32D85278}" destId="{1A4651B0-BAC3-43B7-A90E-320D8425E548}" srcOrd="0" destOrd="0" presId="urn:microsoft.com/office/officeart/2005/8/layout/cycle3"/>
    <dgm:cxn modelId="{659EDF1F-A149-4EF5-8FC6-28DEF9E93B6A}" type="presParOf" srcId="{1A4651B0-BAC3-43B7-A90E-320D8425E548}" destId="{95C2BB75-F3CD-408D-8B60-9F2E3058E6F9}" srcOrd="0" destOrd="0" presId="urn:microsoft.com/office/officeart/2005/8/layout/cycle3"/>
    <dgm:cxn modelId="{C32F9C2A-3F58-4670-8E8A-49158D1DE046}" type="presParOf" srcId="{1A4651B0-BAC3-43B7-A90E-320D8425E548}" destId="{50444063-412C-48A6-9A63-15F4EC365A0E}" srcOrd="1" destOrd="0" presId="urn:microsoft.com/office/officeart/2005/8/layout/cycle3"/>
    <dgm:cxn modelId="{59169698-76BB-4ED1-9943-73C90497D4B3}" type="presParOf" srcId="{1A4651B0-BAC3-43B7-A90E-320D8425E548}" destId="{C0BC6D69-4D05-4F90-855A-CD4D6239E212}" srcOrd="2" destOrd="0" presId="urn:microsoft.com/office/officeart/2005/8/layout/cycle3"/>
    <dgm:cxn modelId="{8EBA3747-EC5C-4AC9-A6B4-B9CFF6EFC30B}" type="presParOf" srcId="{1A4651B0-BAC3-43B7-A90E-320D8425E548}" destId="{3DEED00E-96FD-435E-AF2F-213DE9A8510C}" srcOrd="3" destOrd="0" presId="urn:microsoft.com/office/officeart/2005/8/layout/cycle3"/>
    <dgm:cxn modelId="{E8AA0B31-F0D1-4FAE-BFB8-C92D1DC58697}" type="presParOf" srcId="{1A4651B0-BAC3-43B7-A90E-320D8425E548}" destId="{C9B7B19C-7905-49A4-80CD-A94A058D809F}" srcOrd="4" destOrd="0" presId="urn:microsoft.com/office/officeart/2005/8/layout/cycle3"/>
    <dgm:cxn modelId="{627693B9-CAD0-436D-81E4-98EA3E7443B3}" type="presParOf" srcId="{1A4651B0-BAC3-43B7-A90E-320D8425E548}" destId="{7F78C409-911E-46BD-8E2D-813C653155F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44063-412C-48A6-9A63-15F4EC365A0E}">
      <dsp:nvSpPr>
        <dsp:cNvPr id="0" name=""/>
        <dsp:cNvSpPr/>
      </dsp:nvSpPr>
      <dsp:spPr>
        <a:xfrm>
          <a:off x="412042" y="83076"/>
          <a:ext cx="3248332" cy="3248332"/>
        </a:xfrm>
        <a:prstGeom prst="circularArrow">
          <a:avLst>
            <a:gd name="adj1" fmla="val 5544"/>
            <a:gd name="adj2" fmla="val 330680"/>
            <a:gd name="adj3" fmla="val 13904823"/>
            <a:gd name="adj4" fmla="val 1730800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C2BB75-F3CD-408D-8B60-9F2E3058E6F9}">
      <dsp:nvSpPr>
        <dsp:cNvPr id="0" name=""/>
        <dsp:cNvSpPr/>
      </dsp:nvSpPr>
      <dsp:spPr>
        <a:xfrm>
          <a:off x="1318365" y="99281"/>
          <a:ext cx="1435686" cy="7178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0" kern="12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文献调研</a:t>
          </a:r>
          <a:endParaRPr lang="zh-CN" altLang="en-US" sz="2000" b="0" kern="120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sp:txBody>
      <dsp:txXfrm>
        <a:off x="1353407" y="134323"/>
        <a:ext cx="1365602" cy="647759"/>
      </dsp:txXfrm>
    </dsp:sp>
    <dsp:sp modelId="{C0BC6D69-4D05-4F90-855A-CD4D6239E212}">
      <dsp:nvSpPr>
        <dsp:cNvPr id="0" name=""/>
        <dsp:cNvSpPr/>
      </dsp:nvSpPr>
      <dsp:spPr>
        <a:xfrm>
          <a:off x="2636724" y="1129456"/>
          <a:ext cx="1435686" cy="7178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提出创新点</a:t>
          </a:r>
          <a:endParaRPr lang="zh-CN" altLang="en-US" sz="1800" kern="120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sp:txBody>
      <dsp:txXfrm>
        <a:off x="2671766" y="1164498"/>
        <a:ext cx="1365602" cy="647759"/>
      </dsp:txXfrm>
    </dsp:sp>
    <dsp:sp modelId="{3DEED00E-96FD-435E-AF2F-213DE9A8510C}">
      <dsp:nvSpPr>
        <dsp:cNvPr id="0" name=""/>
        <dsp:cNvSpPr/>
      </dsp:nvSpPr>
      <dsp:spPr>
        <a:xfrm>
          <a:off x="2235330" y="2308793"/>
          <a:ext cx="1628111" cy="7178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800" kern="12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设计研究方案</a:t>
          </a:r>
          <a:endParaRPr lang="zh-CN" altLang="en-US" sz="1800" kern="120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sp:txBody>
      <dsp:txXfrm>
        <a:off x="2270372" y="2343835"/>
        <a:ext cx="1558027" cy="647759"/>
      </dsp:txXfrm>
    </dsp:sp>
    <dsp:sp modelId="{C9B7B19C-7905-49A4-80CD-A94A058D809F}">
      <dsp:nvSpPr>
        <dsp:cNvPr id="0" name=""/>
        <dsp:cNvSpPr/>
      </dsp:nvSpPr>
      <dsp:spPr>
        <a:xfrm>
          <a:off x="265416" y="2308804"/>
          <a:ext cx="1667621" cy="7178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800" kern="12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实施研究路线</a:t>
          </a:r>
          <a:endParaRPr lang="zh-CN" altLang="en-US" sz="1800" kern="120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sp:txBody>
      <dsp:txXfrm>
        <a:off x="300458" y="2343846"/>
        <a:ext cx="1597537" cy="647759"/>
      </dsp:txXfrm>
    </dsp:sp>
    <dsp:sp modelId="{7F78C409-911E-46BD-8E2D-813C653155F5}">
      <dsp:nvSpPr>
        <dsp:cNvPr id="0" name=""/>
        <dsp:cNvSpPr/>
      </dsp:nvSpPr>
      <dsp:spPr>
        <a:xfrm>
          <a:off x="3" y="1129470"/>
          <a:ext cx="1435686" cy="7178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思源黑体 CN Medium" panose="020B0600000000000000" pitchFamily="34" charset="-122"/>
              <a:ea typeface="思源黑体 CN Medium" panose="020B0600000000000000" pitchFamily="34" charset="-122"/>
            </a:rPr>
            <a:t>发现新问题</a:t>
          </a:r>
          <a:endParaRPr lang="zh-CN" altLang="en-US" sz="1800" kern="1200" dirty="0">
            <a:latin typeface="思源黑体 CN Medium" panose="020B0600000000000000" pitchFamily="34" charset="-122"/>
            <a:ea typeface="思源黑体 CN Medium" panose="020B0600000000000000" pitchFamily="34" charset="-122"/>
          </a:endParaRPr>
        </a:p>
      </dsp:txBody>
      <dsp:txXfrm>
        <a:off x="35045" y="1164512"/>
        <a:ext cx="1365602" cy="647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47BD9-DC80-4650-93E6-863F7E3392BC}" type="datetimeFigureOut">
              <a:rPr lang="zh-CN" altLang="en-US" smtClean="0"/>
              <a:t>2023/8/7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A4B0C-F9FD-4EC5-912D-E9D2C3F190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换内容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A4B0C-F9FD-4EC5-912D-E9D2C3F1903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77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换内容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A4B0C-F9FD-4EC5-912D-E9D2C3F1903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36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换内容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A4B0C-F9FD-4EC5-912D-E9D2C3F1903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47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换内容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A4B0C-F9FD-4EC5-912D-E9D2C3F1903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32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换内容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A4B0C-F9FD-4EC5-912D-E9D2C3F1903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777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A4B0C-F9FD-4EC5-912D-E9D2C3F1903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403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A4B0C-F9FD-4EC5-912D-E9D2C3F1903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66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-25401"/>
            <a:ext cx="12226926" cy="177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0" y="5719634"/>
            <a:ext cx="2997200" cy="14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1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43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29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15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945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61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2023/8/7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72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2023/8/7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0" y="5719634"/>
            <a:ext cx="2997200" cy="1460756"/>
          </a:xfrm>
          <a:prstGeom prst="rect">
            <a:avLst/>
          </a:prstGeom>
        </p:spPr>
      </p:pic>
      <p:sp>
        <p:nvSpPr>
          <p:cNvPr id="7" name="线形标注 1 6"/>
          <p:cNvSpPr/>
          <p:nvPr userDrawn="1"/>
        </p:nvSpPr>
        <p:spPr>
          <a:xfrm rot="5400000">
            <a:off x="9861550" y="2190092"/>
            <a:ext cx="2984500" cy="914400"/>
          </a:xfrm>
          <a:prstGeom prst="borderCallout1">
            <a:avLst>
              <a:gd name="adj1" fmla="val 49306"/>
              <a:gd name="adj2" fmla="val 7"/>
              <a:gd name="adj3" fmla="val 49444"/>
              <a:gd name="adj4" fmla="val -33596"/>
            </a:avLst>
          </a:prstGeom>
          <a:solidFill>
            <a:srgbClr val="394C7D"/>
          </a:solidFill>
          <a:ln w="69850">
            <a:solidFill>
              <a:srgbClr val="394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-25401"/>
            <a:ext cx="12226926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40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AB00-4491-4AB3-BE9C-4B3B76E5799D}" type="datetimeFigureOut">
              <a:rPr lang="zh-CN" altLang="en-US" smtClean="0"/>
              <a:t>2023/8/7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02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7AB00-4491-4AB3-BE9C-4B3B76E5799D}" type="datetimeFigureOut">
              <a:rPr lang="zh-CN" altLang="en-US" smtClean="0"/>
              <a:t>2023/8/7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39A43-0A21-42DD-AF39-52E9686EF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22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nualreviews.org/journal/bioche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14" y="1500645"/>
            <a:ext cx="2067749" cy="2099078"/>
          </a:xfrm>
          <a:prstGeom prst="rect">
            <a:avLst/>
          </a:prstGeom>
        </p:spPr>
      </p:pic>
      <p:sp>
        <p:nvSpPr>
          <p:cNvPr id="5" name="标题 5"/>
          <p:cNvSpPr txBox="1">
            <a:spLocks/>
          </p:cNvSpPr>
          <p:nvPr/>
        </p:nvSpPr>
        <p:spPr>
          <a:xfrm>
            <a:off x="4132263" y="2797702"/>
            <a:ext cx="6906052" cy="8020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1" spc="300" dirty="0" smtClean="0">
                <a:solidFill>
                  <a:srgbClr val="296389"/>
                </a:solidFill>
                <a:latin typeface="Calibri" panose="020F0502020204030204" pitchFamily="34" charset="0"/>
                <a:ea typeface="华文细黑" panose="02010600040101010101" charset="-122"/>
                <a:cs typeface="Calibri" panose="020F0502020204030204" pitchFamily="34" charset="0"/>
              </a:rPr>
              <a:t>Annual Reviews</a:t>
            </a:r>
            <a:endParaRPr lang="zh-CN" altLang="en-US" sz="7200" b="1" spc="300" dirty="0">
              <a:solidFill>
                <a:srgbClr val="296389"/>
              </a:solidFill>
              <a:latin typeface="Calibri" panose="020F0502020204030204" pitchFamily="34" charset="0"/>
              <a:ea typeface="华文细黑" panose="02010600040101010101" charset="-122"/>
              <a:cs typeface="Calibri" panose="020F050202020403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35723" y="4462786"/>
            <a:ext cx="7302592" cy="515966"/>
            <a:chOff x="2483415" y="4412797"/>
            <a:chExt cx="7302592" cy="515966"/>
          </a:xfrm>
        </p:grpSpPr>
        <p:sp>
          <p:nvSpPr>
            <p:cNvPr id="7" name="副标题 1"/>
            <p:cNvSpPr txBox="1">
              <a:spLocks/>
            </p:cNvSpPr>
            <p:nvPr/>
          </p:nvSpPr>
          <p:spPr>
            <a:xfrm>
              <a:off x="2602240" y="4435553"/>
              <a:ext cx="7183767" cy="49321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2400" dirty="0" smtClean="0">
                  <a:latin typeface="Corbel" panose="020B0503020204020204" pitchFamily="34" charset="0"/>
                </a:rPr>
                <a:t>TIME-TESTED VALUE AND INSIGHT FOR THE FUTURE</a:t>
              </a:r>
              <a:endParaRPr lang="zh-CN" altLang="en-US" sz="2400" dirty="0">
                <a:latin typeface="Corbel" panose="020B0503020204020204" pitchFamily="34" charset="0"/>
              </a:endParaRPr>
            </a:p>
          </p:txBody>
        </p:sp>
        <p:sp>
          <p:nvSpPr>
            <p:cNvPr id="8" name="副标题 1"/>
            <p:cNvSpPr txBox="1">
              <a:spLocks/>
            </p:cNvSpPr>
            <p:nvPr/>
          </p:nvSpPr>
          <p:spPr>
            <a:xfrm>
              <a:off x="2483415" y="4412797"/>
              <a:ext cx="7294126" cy="4932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 smtClean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TIME-TESTED VALUE AND INSIGHT FOR THE FUTURE</a:t>
              </a:r>
              <a:endParaRPr lang="zh-CN" altLang="en-US" sz="24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0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编辑</a:t>
            </a:r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精选</a:t>
            </a:r>
          </a:p>
        </p:txBody>
      </p:sp>
      <p:sp>
        <p:nvSpPr>
          <p:cNvPr id="7" name="下箭头 6"/>
          <p:cNvSpPr/>
          <p:nvPr/>
        </p:nvSpPr>
        <p:spPr>
          <a:xfrm>
            <a:off x="10490299" y="4937728"/>
            <a:ext cx="386382" cy="1920272"/>
          </a:xfrm>
          <a:prstGeom prst="downArrow">
            <a:avLst>
              <a:gd name="adj1" fmla="val 42016"/>
              <a:gd name="adj2" fmla="val 126069"/>
            </a:avLst>
          </a:prstGeom>
          <a:solidFill>
            <a:srgbClr val="E5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66" y="1504528"/>
            <a:ext cx="9710426" cy="461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69" y="1412316"/>
            <a:ext cx="9949879" cy="47471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1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期刊列表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69" y="1919288"/>
            <a:ext cx="9949879" cy="40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479416"/>
            <a:ext cx="9984750" cy="4807862"/>
          </a:xfrm>
          <a:prstGeom prst="rect">
            <a:avLst/>
          </a:prstGeom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776962" y="2741044"/>
            <a:ext cx="9912205" cy="3511589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319743" y="4136942"/>
            <a:ext cx="2794080" cy="1043840"/>
          </a:xfrm>
          <a:prstGeom prst="wedgeRectCallout">
            <a:avLst>
              <a:gd name="adj1" fmla="val 73315"/>
              <a:gd name="adj2" fmla="val -58646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latin typeface="+mn-ea"/>
              </a:rPr>
              <a:t>选择相应学科下的期刊，点击进入期刊</a:t>
            </a:r>
            <a:r>
              <a:rPr lang="zh-CN" altLang="en-US" sz="2000" b="1" dirty="0" smtClean="0">
                <a:latin typeface="+mn-ea"/>
              </a:rPr>
              <a:t>主页</a:t>
            </a:r>
            <a:endParaRPr lang="en-US" altLang="zh-CN" sz="2000" b="1" dirty="0" smtClean="0">
              <a:latin typeface="+mn-ea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24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Biochemistry</a:t>
            </a: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76962" y="2435380"/>
            <a:ext cx="5416406" cy="227441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591476" y="1526171"/>
            <a:ext cx="2013074" cy="819034"/>
          </a:xfrm>
          <a:prstGeom prst="wedgeRectCallout">
            <a:avLst>
              <a:gd name="adj1" fmla="val -87982"/>
              <a:gd name="adj2" fmla="val 58528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zh-CN" sz="2000" b="1" dirty="0">
                <a:latin typeface="+mn-ea"/>
              </a:rPr>
              <a:t>按照不同的学科类别筛选期刊</a:t>
            </a:r>
            <a:r>
              <a:rPr lang="en-US" altLang="zh-CN" sz="2000" b="1" dirty="0">
                <a:latin typeface="+mn-ea"/>
              </a:rPr>
              <a:t> </a:t>
            </a:r>
          </a:p>
        </p:txBody>
      </p:sp>
      <p:sp>
        <p:nvSpPr>
          <p:cNvPr id="10" name="矩形 9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1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期刊列表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758768" y="2741044"/>
            <a:ext cx="1930400" cy="1953723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5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51110" y="1217203"/>
            <a:ext cx="9780446" cy="5348194"/>
            <a:chOff x="-4579768" y="-575811"/>
            <a:chExt cx="11513142" cy="629567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/>
            <a:srcRect t="8118" b="33455"/>
            <a:stretch/>
          </p:blipFill>
          <p:spPr>
            <a:xfrm>
              <a:off x="-4579768" y="-575811"/>
              <a:ext cx="11513142" cy="319823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/>
            <a:srcRect b="8844"/>
            <a:stretch/>
          </p:blipFill>
          <p:spPr>
            <a:xfrm>
              <a:off x="-4579768" y="2622897"/>
              <a:ext cx="11506791" cy="3096967"/>
            </a:xfrm>
            <a:prstGeom prst="rect">
              <a:avLst/>
            </a:prstGeom>
          </p:spPr>
        </p:pic>
      </p:grpSp>
      <p:sp>
        <p:nvSpPr>
          <p:cNvPr id="5" name="AutoShape 7"/>
          <p:cNvSpPr>
            <a:spLocks noChangeArrowheads="1"/>
          </p:cNvSpPr>
          <p:nvPr/>
        </p:nvSpPr>
        <p:spPr bwMode="auto">
          <a:xfrm flipH="1">
            <a:off x="6898639" y="1728038"/>
            <a:ext cx="641714" cy="275194"/>
          </a:xfrm>
          <a:prstGeom prst="wedgeRectCallout">
            <a:avLst>
              <a:gd name="adj1" fmla="val -90355"/>
              <a:gd name="adj2" fmla="val 16086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收藏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765040" y="2211375"/>
            <a:ext cx="1772919" cy="1105865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189283" y="2382030"/>
            <a:ext cx="2660331" cy="1124073"/>
          </a:xfrm>
          <a:prstGeom prst="wedgeRectCallout">
            <a:avLst>
              <a:gd name="adj1" fmla="val -74804"/>
              <a:gd name="adj2" fmla="val -18065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en-US" altLang="zh-CN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zh-CN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zh-CN" altLang="en-US" b="1" dirty="0" smtClean="0">
                <a:latin typeface="Arial" panose="020B0604020202020204" pitchFamily="34" charset="0"/>
              </a:rPr>
              <a:t>作者中心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订阅和定价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</a:rPr>
              <a:t>RSS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订阅</a:t>
            </a:r>
          </a:p>
          <a:p>
            <a:pPr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注册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</a:rPr>
              <a:t>eTOC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电子邮件</a:t>
            </a: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提醒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977448" y="3056466"/>
            <a:ext cx="875819" cy="374515"/>
          </a:xfrm>
          <a:prstGeom prst="wedgeRectCallout">
            <a:avLst>
              <a:gd name="adj1" fmla="val -2598"/>
              <a:gd name="adj2" fmla="val 108054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现刊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855133" y="3056466"/>
            <a:ext cx="903157" cy="374515"/>
          </a:xfrm>
          <a:prstGeom prst="wedgeRectCallout">
            <a:avLst>
              <a:gd name="adj1" fmla="val -530"/>
              <a:gd name="adj2" fmla="val 107198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>
                <a:latin typeface="Arial" panose="020B0604020202020204" pitchFamily="34" charset="0"/>
              </a:rPr>
              <a:t>主页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070175" y="3056466"/>
            <a:ext cx="1112358" cy="374515"/>
          </a:xfrm>
          <a:prstGeom prst="wedgeRectCallout">
            <a:avLst>
              <a:gd name="adj1" fmla="val -3042"/>
              <a:gd name="adj2" fmla="val 111088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所有卷期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654040" y="4292688"/>
            <a:ext cx="2067560" cy="1285152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651499" y="5870560"/>
            <a:ext cx="2070101" cy="527205"/>
          </a:xfrm>
          <a:prstGeom prst="wedgeRectCallout">
            <a:avLst>
              <a:gd name="adj1" fmla="val -673"/>
              <a:gd name="adj2" fmla="val -104493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查看</a:t>
            </a: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当前</a:t>
            </a:r>
            <a:r>
              <a:rPr lang="zh-CN" altLang="en-US" b="1" dirty="0">
                <a:latin typeface="Arial" panose="020B0604020202020204" pitchFamily="34" charset="0"/>
              </a:rPr>
              <a:t>期刊</a:t>
            </a: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目录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012406" y="6022244"/>
            <a:ext cx="1138525" cy="335598"/>
          </a:xfrm>
          <a:prstGeom prst="wedgeRectCallout">
            <a:avLst>
              <a:gd name="adj1" fmla="val -86767"/>
              <a:gd name="adj2" fmla="val 29939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编辑信息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185291" y="6190043"/>
            <a:ext cx="2392934" cy="335598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2333" y="1764454"/>
            <a:ext cx="432048" cy="246120"/>
          </a:xfrm>
          <a:prstGeom prst="rect">
            <a:avLst/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浏览期刊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10689672" y="4425201"/>
            <a:ext cx="470802" cy="1920272"/>
          </a:xfrm>
          <a:prstGeom prst="downArrow">
            <a:avLst>
              <a:gd name="adj1" fmla="val 42016"/>
              <a:gd name="adj2" fmla="val 92204"/>
            </a:avLst>
          </a:prstGeom>
          <a:solidFill>
            <a:srgbClr val="E5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89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浏览期刊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" name="下箭头 20"/>
          <p:cNvSpPr/>
          <p:nvPr/>
        </p:nvSpPr>
        <p:spPr>
          <a:xfrm>
            <a:off x="10689672" y="4425201"/>
            <a:ext cx="470802" cy="1920272"/>
          </a:xfrm>
          <a:prstGeom prst="downArrow">
            <a:avLst>
              <a:gd name="adj1" fmla="val 42016"/>
              <a:gd name="adj2" fmla="val 92204"/>
            </a:avLst>
          </a:prstGeom>
          <a:solidFill>
            <a:srgbClr val="E5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2563768"/>
            <a:ext cx="10030859" cy="2881794"/>
          </a:xfrm>
          <a:prstGeom prst="rect">
            <a:avLst/>
          </a:prstGeom>
          <a:solidFill>
            <a:schemeClr val="accent2"/>
          </a:solidFill>
          <a:ln>
            <a:solidFill>
              <a:srgbClr val="D04C33"/>
            </a:solidFill>
          </a:ln>
        </p:spPr>
      </p:pic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3448604" y="1581313"/>
            <a:ext cx="1669496" cy="694196"/>
          </a:xfrm>
          <a:prstGeom prst="wedgeRectCallout">
            <a:avLst>
              <a:gd name="adj1" fmla="val -52409"/>
              <a:gd name="adj2" fmla="val 125609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现刊精选</a:t>
            </a:r>
            <a:endParaRPr lang="zh-CN" altLang="en-US" sz="2800" b="1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22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浏览期刊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2380773"/>
            <a:ext cx="10030859" cy="3325177"/>
          </a:xfrm>
          <a:prstGeom prst="rect">
            <a:avLst/>
          </a:prstGeom>
          <a:ln>
            <a:solidFill>
              <a:srgbClr val="D04C33"/>
            </a:solidFill>
          </a:ln>
        </p:spPr>
      </p:pic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3843676" y="1186992"/>
            <a:ext cx="1356001" cy="694196"/>
          </a:xfrm>
          <a:prstGeom prst="wedgeRectCallout">
            <a:avLst>
              <a:gd name="adj1" fmla="val -60781"/>
              <a:gd name="adj2" fmla="val 134757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28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高阅读</a:t>
            </a:r>
            <a:endParaRPr lang="zh-CN" altLang="en-US" sz="2800" b="1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8486499" y="1186992"/>
            <a:ext cx="1356001" cy="694196"/>
          </a:xfrm>
          <a:prstGeom prst="wedgeRectCallout">
            <a:avLst>
              <a:gd name="adj1" fmla="val -62830"/>
              <a:gd name="adj2" fmla="val 127439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高引用</a:t>
            </a:r>
            <a:endParaRPr lang="zh-CN" altLang="en-US" sz="2800" b="1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4" name="下箭头 23"/>
          <p:cNvSpPr/>
          <p:nvPr/>
        </p:nvSpPr>
        <p:spPr>
          <a:xfrm>
            <a:off x="10689672" y="4425201"/>
            <a:ext cx="470802" cy="1920272"/>
          </a:xfrm>
          <a:prstGeom prst="downArrow">
            <a:avLst>
              <a:gd name="adj1" fmla="val 42016"/>
              <a:gd name="adj2" fmla="val 92204"/>
            </a:avLst>
          </a:prstGeom>
          <a:solidFill>
            <a:srgbClr val="E5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84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浏览期刊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3441" r="3082"/>
          <a:stretch/>
        </p:blipFill>
        <p:spPr>
          <a:xfrm>
            <a:off x="556854" y="2480032"/>
            <a:ext cx="10132818" cy="2964541"/>
          </a:xfrm>
          <a:prstGeom prst="rect">
            <a:avLst/>
          </a:prstGeom>
          <a:ln>
            <a:solidFill>
              <a:srgbClr val="D04C33"/>
            </a:solidFill>
          </a:ln>
        </p:spPr>
      </p:pic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669899" y="1497577"/>
            <a:ext cx="1724301" cy="694196"/>
          </a:xfrm>
          <a:prstGeom prst="wedgeRectCallout">
            <a:avLst>
              <a:gd name="adj1" fmla="val -57034"/>
              <a:gd name="adj2" fmla="val 114633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2800" b="1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猜你喜欢</a:t>
            </a:r>
            <a:endParaRPr lang="zh-CN" altLang="en-US" sz="2800" b="1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2" name="下箭头 21"/>
          <p:cNvSpPr/>
          <p:nvPr/>
        </p:nvSpPr>
        <p:spPr>
          <a:xfrm>
            <a:off x="10689672" y="4425201"/>
            <a:ext cx="470802" cy="1920272"/>
          </a:xfrm>
          <a:prstGeom prst="downArrow">
            <a:avLst>
              <a:gd name="adj1" fmla="val 42016"/>
              <a:gd name="adj2" fmla="val 92204"/>
            </a:avLst>
          </a:prstGeom>
          <a:solidFill>
            <a:srgbClr val="E5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0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2067013"/>
            <a:ext cx="10069024" cy="4139858"/>
          </a:xfrm>
          <a:prstGeom prst="rect">
            <a:avLst/>
          </a:prstGeom>
          <a:ln>
            <a:solidFill>
              <a:srgbClr val="D04C33"/>
            </a:solidFill>
          </a:ln>
        </p:spPr>
      </p:pic>
      <p:sp>
        <p:nvSpPr>
          <p:cNvPr id="19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浏览期刊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6975199" y="1093164"/>
            <a:ext cx="1724301" cy="694196"/>
          </a:xfrm>
          <a:prstGeom prst="wedgeRectCallout">
            <a:avLst>
              <a:gd name="adj1" fmla="val -52615"/>
              <a:gd name="adj2" fmla="val 120121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28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专题推荐</a:t>
            </a:r>
            <a:endParaRPr lang="zh-CN" altLang="en-US" sz="2800" b="1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279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694923"/>
            <a:ext cx="10142947" cy="4884038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6742113" y="4872587"/>
            <a:ext cx="1342752" cy="463508"/>
          </a:xfrm>
          <a:prstGeom prst="roundRect">
            <a:avLst>
              <a:gd name="adj" fmla="val 2767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328781" y="4349419"/>
            <a:ext cx="2298986" cy="461351"/>
          </a:xfrm>
          <a:prstGeom prst="wedgeRectCallout">
            <a:avLst>
              <a:gd name="adj1" fmla="val 72263"/>
              <a:gd name="adj2" fmla="val 59303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CN" altLang="en-US" b="1" dirty="0" smtClean="0">
                <a:latin typeface="Arial" panose="020B0604020202020204" pitchFamily="34" charset="0"/>
              </a:rPr>
              <a:t>全文阅读与</a:t>
            </a:r>
            <a:r>
              <a:rPr lang="en-US" altLang="zh-CN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PDF</a:t>
            </a:r>
            <a:r>
              <a:rPr lang="zh-CN" altLang="en-US" b="1" dirty="0">
                <a:latin typeface="Arial" panose="020B0604020202020204" pitchFamily="34" charset="0"/>
              </a:rPr>
              <a:t>下载</a:t>
            </a:r>
            <a:endParaRPr lang="en-US" altLang="zh-CN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"/>
          <a:stretch/>
        </p:blipFill>
        <p:spPr>
          <a:xfrm>
            <a:off x="6742113" y="3703637"/>
            <a:ext cx="1342752" cy="592462"/>
          </a:xfrm>
          <a:prstGeom prst="rect">
            <a:avLst/>
          </a:prstGeom>
          <a:ln w="19050">
            <a:solidFill>
              <a:srgbClr val="DBCA67"/>
            </a:solidFill>
          </a:ln>
        </p:spPr>
      </p:pic>
      <p:sp>
        <p:nvSpPr>
          <p:cNvPr id="13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浏览文章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99967" y="4349419"/>
            <a:ext cx="1338713" cy="277525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5395" y="3315076"/>
            <a:ext cx="1820545" cy="502920"/>
          </a:xfrm>
          <a:prstGeom prst="wedgeRectCallout">
            <a:avLst>
              <a:gd name="adj1" fmla="val 38071"/>
              <a:gd name="adj2" fmla="val 157679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预览摘要及图表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20074"/>
          <a:stretch/>
        </p:blipFill>
        <p:spPr>
          <a:xfrm>
            <a:off x="866007" y="4403831"/>
            <a:ext cx="3439054" cy="2081575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6742114" y="3467099"/>
            <a:ext cx="1342752" cy="236537"/>
          </a:xfrm>
          <a:prstGeom prst="roundRect">
            <a:avLst>
              <a:gd name="adj" fmla="val 2767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5199677" y="3655619"/>
            <a:ext cx="1105823" cy="391708"/>
          </a:xfrm>
          <a:prstGeom prst="wedgeRectCallout">
            <a:avLst>
              <a:gd name="adj1" fmla="val 89686"/>
              <a:gd name="adj2" fmla="val -44426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CN" altLang="en-US" b="1" dirty="0">
                <a:latin typeface="Arial" panose="020B0604020202020204" pitchFamily="34" charset="0"/>
              </a:rPr>
              <a:t>批量操作</a:t>
            </a:r>
            <a:endParaRPr lang="en-US" altLang="zh-CN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175489" y="2019300"/>
            <a:ext cx="2591346" cy="4559661"/>
          </a:xfrm>
          <a:prstGeom prst="roundRect">
            <a:avLst>
              <a:gd name="adj" fmla="val 2767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793" y="2712239"/>
            <a:ext cx="2848058" cy="575196"/>
          </a:xfrm>
          <a:prstGeom prst="rect">
            <a:avLst/>
          </a:prstGeom>
          <a:ln w="57150">
            <a:solidFill>
              <a:srgbClr val="DBCA67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213" y="2712239"/>
            <a:ext cx="1060721" cy="1381147"/>
          </a:xfrm>
          <a:prstGeom prst="rect">
            <a:avLst/>
          </a:prstGeom>
          <a:ln w="57150">
            <a:solidFill>
              <a:srgbClr val="DBCA67"/>
            </a:solidFill>
          </a:ln>
        </p:spPr>
      </p:pic>
    </p:spTree>
    <p:extLst>
      <p:ext uri="{BB962C8B-B14F-4D97-AF65-F5344CB8AC3E}">
        <p14:creationId xmlns:p14="http://schemas.microsoft.com/office/powerpoint/2010/main" val="28601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5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57200" y="642926"/>
            <a:ext cx="8229600" cy="1000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dirty="0"/>
          </a:p>
        </p:txBody>
      </p:sp>
      <p:pic>
        <p:nvPicPr>
          <p:cNvPr id="3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25" y="591820"/>
            <a:ext cx="3295015" cy="14370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25" y="1591945"/>
            <a:ext cx="3295015" cy="2463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060" y="2818130"/>
            <a:ext cx="3294380" cy="2022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695" y="4347737"/>
            <a:ext cx="3293745" cy="1790065"/>
          </a:xfrm>
          <a:prstGeom prst="rect">
            <a:avLst/>
          </a:prstGeom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912928" y="328670"/>
            <a:ext cx="2492692" cy="538314"/>
          </a:xfrm>
          <a:prstGeom prst="wedgeRectCallout">
            <a:avLst>
              <a:gd name="adj1" fmla="val -86344"/>
              <a:gd name="adj2" fmla="val 28528"/>
            </a:avLst>
          </a:prstGeom>
          <a:solidFill>
            <a:srgbClr val="DBCA67"/>
          </a:solidFill>
          <a:ln w="317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查看这本期刊的信息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912928" y="1292503"/>
            <a:ext cx="1158411" cy="538314"/>
          </a:xfrm>
          <a:prstGeom prst="wedgeRectCallout">
            <a:avLst>
              <a:gd name="adj1" fmla="val -132185"/>
              <a:gd name="adj2" fmla="val 50273"/>
            </a:avLst>
          </a:prstGeom>
          <a:solidFill>
            <a:srgbClr val="DBCA67"/>
          </a:solidFill>
          <a:ln w="317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特色内容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912928" y="2583962"/>
            <a:ext cx="1158411" cy="538314"/>
          </a:xfrm>
          <a:prstGeom prst="wedgeRectCallout">
            <a:avLst>
              <a:gd name="adj1" fmla="val -128672"/>
              <a:gd name="adj2" fmla="val 24927"/>
            </a:avLst>
          </a:prstGeom>
          <a:solidFill>
            <a:srgbClr val="DBCA67"/>
          </a:solidFill>
          <a:ln w="317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新闻资讯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912928" y="3963108"/>
            <a:ext cx="1870331" cy="538314"/>
          </a:xfrm>
          <a:prstGeom prst="wedgeRectCallout">
            <a:avLst>
              <a:gd name="adj1" fmla="val -92344"/>
              <a:gd name="adj2" fmla="val 85340"/>
            </a:avLst>
          </a:prstGeom>
          <a:solidFill>
            <a:srgbClr val="DBCA67"/>
          </a:solidFill>
          <a:ln w="317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计划出版的内容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912928" y="4716253"/>
            <a:ext cx="1158411" cy="538314"/>
          </a:xfrm>
          <a:prstGeom prst="wedgeRectCallout">
            <a:avLst>
              <a:gd name="adj1" fmla="val -120568"/>
              <a:gd name="adj2" fmla="val 14901"/>
            </a:avLst>
          </a:prstGeom>
          <a:solidFill>
            <a:srgbClr val="DBCA67"/>
          </a:solidFill>
          <a:ln w="317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编委会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912928" y="5447383"/>
            <a:ext cx="1158411" cy="538314"/>
          </a:xfrm>
          <a:prstGeom prst="wedgeRectCallout">
            <a:avLst>
              <a:gd name="adj1" fmla="val -120730"/>
              <a:gd name="adj2" fmla="val -50372"/>
            </a:avLst>
          </a:prstGeom>
          <a:solidFill>
            <a:srgbClr val="DBCA67"/>
          </a:solidFill>
          <a:ln w="317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勘误表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912928" y="6137802"/>
            <a:ext cx="1909446" cy="538314"/>
          </a:xfrm>
          <a:prstGeom prst="wedgeRectCallout">
            <a:avLst>
              <a:gd name="adj1" fmla="val -90438"/>
              <a:gd name="adj2" fmla="val -88489"/>
            </a:avLst>
          </a:prstGeom>
          <a:solidFill>
            <a:srgbClr val="DBCA67"/>
          </a:solidFill>
          <a:ln w="3175">
            <a:noFill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图书馆员提醒</a:t>
            </a:r>
          </a:p>
        </p:txBody>
      </p:sp>
      <p:sp>
        <p:nvSpPr>
          <p:cNvPr id="16" name="矩形 15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7" name="标题 11"/>
          <p:cNvSpPr txBox="1">
            <a:spLocks/>
          </p:cNvSpPr>
          <p:nvPr/>
        </p:nvSpPr>
        <p:spPr>
          <a:xfrm>
            <a:off x="623888" y="1261083"/>
            <a:ext cx="2273937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侧边栏</a:t>
            </a:r>
          </a:p>
        </p:txBody>
      </p:sp>
    </p:spTree>
    <p:extLst>
      <p:ext uri="{BB962C8B-B14F-4D97-AF65-F5344CB8AC3E}">
        <p14:creationId xmlns:p14="http://schemas.microsoft.com/office/powerpoint/2010/main" val="17879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97766" y="791175"/>
            <a:ext cx="4852610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800" dirty="0">
                <a:solidFill>
                  <a:srgbClr val="394C7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细黑" panose="02010600040101010101" charset="-122"/>
              </a:rPr>
              <a:t>文献在科研过程中的重要作用</a:t>
            </a:r>
          </a:p>
        </p:txBody>
      </p:sp>
      <p:sp>
        <p:nvSpPr>
          <p:cNvPr id="5" name="矩形 4"/>
          <p:cNvSpPr/>
          <p:nvPr/>
        </p:nvSpPr>
        <p:spPr>
          <a:xfrm>
            <a:off x="4697766" y="2239836"/>
            <a:ext cx="5752729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800" dirty="0">
                <a:solidFill>
                  <a:srgbClr val="394C7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细黑" panose="02010600040101010101" charset="-122"/>
              </a:rPr>
              <a:t>Annual Reviews</a:t>
            </a:r>
            <a:r>
              <a:rPr lang="zh-CN" altLang="en-US" sz="2800" dirty="0">
                <a:solidFill>
                  <a:srgbClr val="394C7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细黑" panose="02010600040101010101" charset="-122"/>
              </a:rPr>
              <a:t>出版社及其出版物</a:t>
            </a:r>
            <a:endParaRPr lang="en-US" altLang="zh-CN" sz="2800" dirty="0">
              <a:solidFill>
                <a:srgbClr val="394C7D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华文细黑" panose="0201060004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97766" y="3688497"/>
            <a:ext cx="6470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94C7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细黑" panose="02010600040101010101" charset="-122"/>
              </a:rPr>
              <a:t>Annual Reviews</a:t>
            </a:r>
            <a:r>
              <a:rPr lang="zh-CN" altLang="en-US" sz="2800" dirty="0">
                <a:solidFill>
                  <a:srgbClr val="394C7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华文细黑" panose="02010600040101010101" charset="-122"/>
              </a:rPr>
              <a:t>全文数据库的使用方法</a:t>
            </a:r>
            <a:endParaRPr lang="zh-CN" altLang="en-US" sz="2800" dirty="0">
              <a:solidFill>
                <a:srgbClr val="394C7D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18280" y="1603883"/>
            <a:ext cx="1292662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7200" dirty="0">
                <a:solidFill>
                  <a:srgbClr val="394C7D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内容纲要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88880" y="674641"/>
            <a:ext cx="64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i="1" dirty="0" smtClean="0">
                <a:solidFill>
                  <a:srgbClr val="394C7D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1</a:t>
            </a:r>
            <a:endParaRPr lang="zh-CN" altLang="en-US" sz="4800" i="1" dirty="0">
              <a:solidFill>
                <a:srgbClr val="394C7D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88880" y="2110200"/>
            <a:ext cx="64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i="1" dirty="0" smtClean="0">
                <a:solidFill>
                  <a:srgbClr val="394C7D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</a:t>
            </a:r>
            <a:endParaRPr lang="zh-CN" altLang="en-US" sz="4800" i="1" dirty="0">
              <a:solidFill>
                <a:srgbClr val="394C7D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88880" y="3545759"/>
            <a:ext cx="64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i="1" dirty="0" smtClean="0">
                <a:solidFill>
                  <a:srgbClr val="394C7D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3</a:t>
            </a:r>
            <a:endParaRPr lang="zh-CN" altLang="en-US" sz="4800" i="1" dirty="0">
              <a:solidFill>
                <a:srgbClr val="394C7D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161371" y="-367588"/>
            <a:ext cx="118529" cy="5472987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394C7D">
                  <a:alpha val="63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394C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94C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下箭头 24"/>
          <p:cNvSpPr/>
          <p:nvPr/>
        </p:nvSpPr>
        <p:spPr>
          <a:xfrm>
            <a:off x="10689672" y="4425201"/>
            <a:ext cx="470802" cy="1920272"/>
          </a:xfrm>
          <a:prstGeom prst="downArrow">
            <a:avLst>
              <a:gd name="adj1" fmla="val 42016"/>
              <a:gd name="adj2" fmla="val 92204"/>
            </a:avLst>
          </a:prstGeom>
          <a:solidFill>
            <a:srgbClr val="E5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150937" y="1074122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81" y="1278953"/>
            <a:ext cx="10379583" cy="499818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570218" y="2204779"/>
            <a:ext cx="4083062" cy="239395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07087" y="4258043"/>
            <a:ext cx="6563396" cy="1171034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843280" y="1356718"/>
            <a:ext cx="1327744" cy="576541"/>
          </a:xfrm>
          <a:prstGeom prst="wedgeRectCallout">
            <a:avLst>
              <a:gd name="adj1" fmla="val 55656"/>
              <a:gd name="adj2" fmla="val 100504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 dirty="0" smtClean="0">
                <a:sym typeface="+mn-ea"/>
              </a:rPr>
              <a:t>期刊名、卷期号、页码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130277" y="3515474"/>
            <a:ext cx="1783323" cy="633491"/>
          </a:xfrm>
          <a:prstGeom prst="wedgeRectCallout">
            <a:avLst>
              <a:gd name="adj1" fmla="val -46109"/>
              <a:gd name="adj2" fmla="val -112398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点此可查看前一篇或后一篇文章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788846" y="3409982"/>
            <a:ext cx="1113918" cy="464393"/>
          </a:xfrm>
          <a:prstGeom prst="wedgeRectCallout">
            <a:avLst>
              <a:gd name="adj1" fmla="val -63999"/>
              <a:gd name="adj2" fmla="val 133320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作者信息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507152" y="4976930"/>
            <a:ext cx="3026748" cy="386929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055753" y="4868963"/>
            <a:ext cx="1764472" cy="530459"/>
          </a:xfrm>
          <a:prstGeom prst="wedgeRectCallout">
            <a:avLst>
              <a:gd name="adj1" fmla="val -79710"/>
              <a:gd name="adj2" fmla="val 6975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下载</a:t>
            </a:r>
            <a:r>
              <a:rPr lang="en-US" altLang="zh-CN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PDF; </a:t>
            </a: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补充材料</a:t>
            </a:r>
            <a:r>
              <a:rPr lang="en-US" altLang="zh-CN" b="1" dirty="0" smtClean="0">
                <a:latin typeface="Arial" panose="020B0604020202020204" pitchFamily="34" charset="0"/>
              </a:rPr>
              <a:t>; </a:t>
            </a: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文章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度量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8303798" y="1325880"/>
            <a:ext cx="1119601" cy="440942"/>
          </a:xfrm>
          <a:prstGeom prst="wedgeRectCallout">
            <a:avLst>
              <a:gd name="adj1" fmla="val -37775"/>
              <a:gd name="adj2" fmla="val 141641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添加收藏 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028661" y="5959286"/>
            <a:ext cx="2945031" cy="452960"/>
          </a:xfrm>
          <a:prstGeom prst="wedgeRectCallout">
            <a:avLst>
              <a:gd name="adj1" fmla="val -56387"/>
              <a:gd name="adj2" fmla="val -104525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打印</a:t>
            </a:r>
            <a:r>
              <a:rPr lang="en-US" altLang="zh-CN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; </a:t>
            </a: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下载引用</a:t>
            </a:r>
            <a:r>
              <a:rPr lang="en-US" altLang="zh-CN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; </a:t>
            </a:r>
            <a:r>
              <a:rPr lang="zh-CN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引用</a:t>
            </a:r>
            <a:r>
              <a:rPr lang="zh-CN" altLang="en-US" b="1" dirty="0">
                <a:latin typeface="Arial" panose="020B0604020202020204" pitchFamily="34" charset="0"/>
              </a:rPr>
              <a:t>提醒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10422058" y="5273408"/>
            <a:ext cx="1457758" cy="666750"/>
          </a:xfrm>
          <a:prstGeom prst="wedgeRectCallout">
            <a:avLst>
              <a:gd name="adj1" fmla="val -85278"/>
              <a:gd name="adj2" fmla="val -77512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文献引用及相关文章</a:t>
            </a:r>
          </a:p>
        </p:txBody>
      </p:sp>
      <p:sp>
        <p:nvSpPr>
          <p:cNvPr id="15" name="矩形 14"/>
          <p:cNvSpPr/>
          <p:nvPr/>
        </p:nvSpPr>
        <p:spPr>
          <a:xfrm>
            <a:off x="8279442" y="2169161"/>
            <a:ext cx="354999" cy="274616"/>
          </a:xfrm>
          <a:prstGeom prst="rect">
            <a:avLst/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8229813" y="2597315"/>
            <a:ext cx="1459513" cy="488117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507152" y="5489590"/>
            <a:ext cx="3146128" cy="198654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445156" y="4596255"/>
            <a:ext cx="3013294" cy="486555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文章详情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32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下箭头 24"/>
          <p:cNvSpPr/>
          <p:nvPr/>
        </p:nvSpPr>
        <p:spPr>
          <a:xfrm>
            <a:off x="10689672" y="4425201"/>
            <a:ext cx="470802" cy="1920272"/>
          </a:xfrm>
          <a:prstGeom prst="downArrow">
            <a:avLst>
              <a:gd name="adj1" fmla="val 42016"/>
              <a:gd name="adj2" fmla="val 92204"/>
            </a:avLst>
          </a:prstGeom>
          <a:solidFill>
            <a:srgbClr val="E5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150937" y="1074122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0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文章详情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597715" y="1308779"/>
            <a:ext cx="8282884" cy="5267892"/>
            <a:chOff x="1544706" y="-3976827"/>
            <a:chExt cx="8282884" cy="526789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4706" y="-3932643"/>
              <a:ext cx="8282884" cy="522370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" name="圆角矩形 3"/>
            <p:cNvSpPr/>
            <p:nvPr/>
          </p:nvSpPr>
          <p:spPr>
            <a:xfrm>
              <a:off x="7199308" y="-3409589"/>
              <a:ext cx="2358436" cy="1152128"/>
            </a:xfrm>
            <a:prstGeom prst="roundRect">
              <a:avLst>
                <a:gd name="adj" fmla="val 0"/>
              </a:avLst>
            </a:prstGeom>
            <a:noFill/>
            <a:ln w="57150">
              <a:solidFill>
                <a:srgbClr val="DBCA6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5124803" y="-3976827"/>
              <a:ext cx="2808605" cy="502920"/>
            </a:xfrm>
            <a:prstGeom prst="wedgeRectCallout">
              <a:avLst>
                <a:gd name="adj1" fmla="val 65798"/>
                <a:gd name="adj2" fmla="val 58704"/>
              </a:avLst>
            </a:prstGeom>
            <a:solidFill>
              <a:srgbClr val="DBCA67"/>
            </a:solidFill>
            <a:ln w="3175">
              <a:solidFill>
                <a:srgbClr val="DBCA67"/>
              </a:solidFill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查看本篇文章包含的图片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92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85" y="1698607"/>
            <a:ext cx="10345352" cy="4962715"/>
          </a:xfrm>
          <a:prstGeom prst="rect">
            <a:avLst/>
          </a:prstGeom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038419" y="2024933"/>
            <a:ext cx="1854006" cy="520108"/>
          </a:xfrm>
          <a:prstGeom prst="wedgeRectCallout">
            <a:avLst>
              <a:gd name="adj1" fmla="val -41401"/>
              <a:gd name="adj2" fmla="val 173828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>
            <a:outerShdw dist="23466" dir="674998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文章内容目录</a:t>
            </a:r>
          </a:p>
        </p:txBody>
      </p:sp>
      <p:sp>
        <p:nvSpPr>
          <p:cNvPr id="9" name="矩形 8"/>
          <p:cNvSpPr/>
          <p:nvPr/>
        </p:nvSpPr>
        <p:spPr>
          <a:xfrm>
            <a:off x="885811" y="3160239"/>
            <a:ext cx="1501789" cy="2884961"/>
          </a:xfrm>
          <a:prstGeom prst="rect">
            <a:avLst/>
          </a:prstGeom>
          <a:noFill/>
          <a:ln w="57150">
            <a:solidFill>
              <a:srgbClr val="DBC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文章详情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778" y="3352709"/>
            <a:ext cx="4850028" cy="2488897"/>
          </a:xfrm>
          <a:prstGeom prst="rect">
            <a:avLst/>
          </a:prstGeom>
          <a:ln w="38100">
            <a:solidFill>
              <a:srgbClr val="DBCA67"/>
            </a:solidFill>
          </a:ln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186885" y="3530067"/>
            <a:ext cx="2025583" cy="696438"/>
          </a:xfrm>
          <a:prstGeom prst="wedgeRectCallout">
            <a:avLst>
              <a:gd name="adj1" fmla="val -7757"/>
              <a:gd name="adj2" fmla="val 161085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>
            <a:outerShdw dist="23466" dir="674998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引文编号可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跳转查看边</a:t>
            </a: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栏信息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906337" y="1174658"/>
            <a:ext cx="1397597" cy="791603"/>
          </a:xfrm>
          <a:prstGeom prst="wedgeRectCallout">
            <a:avLst>
              <a:gd name="adj1" fmla="val -54851"/>
              <a:gd name="adj2" fmla="val 114928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>
            <a:outerShdw dist="23466" dir="674998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点击链接查看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引文</a:t>
            </a:r>
          </a:p>
        </p:txBody>
      </p:sp>
      <p:sp>
        <p:nvSpPr>
          <p:cNvPr id="10" name="矩形 9"/>
          <p:cNvSpPr/>
          <p:nvPr/>
        </p:nvSpPr>
        <p:spPr>
          <a:xfrm>
            <a:off x="7940071" y="2475743"/>
            <a:ext cx="3004667" cy="1736662"/>
          </a:xfrm>
          <a:prstGeom prst="rect">
            <a:avLst/>
          </a:prstGeom>
          <a:noFill/>
          <a:ln w="57150">
            <a:solidFill>
              <a:srgbClr val="DBC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718049" y="4993128"/>
            <a:ext cx="377825" cy="350397"/>
          </a:xfrm>
          <a:prstGeom prst="rect">
            <a:avLst/>
          </a:prstGeom>
          <a:noFill/>
          <a:ln w="57150">
            <a:solidFill>
              <a:srgbClr val="DBC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20549454">
            <a:off x="5048603" y="4519369"/>
            <a:ext cx="2938739" cy="138310"/>
          </a:xfrm>
          <a:prstGeom prst="rightArrow">
            <a:avLst>
              <a:gd name="adj1" fmla="val 34336"/>
              <a:gd name="adj2" fmla="val 434498"/>
            </a:avLst>
          </a:prstGeom>
          <a:solidFill>
            <a:srgbClr val="DBCA67"/>
          </a:solidFill>
          <a:ln>
            <a:solidFill>
              <a:srgbClr val="DBC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3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1339776" y="1730375"/>
            <a:ext cx="8983378" cy="3225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CN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快速检索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快速检索区始终位于页面的右上角，及主页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高级检索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点击主页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快速检索区中的“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Advanced Search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链接，可进入高级检索页面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Annual Reviews </a:t>
            </a:r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检索</a:t>
            </a:r>
          </a:p>
        </p:txBody>
      </p:sp>
    </p:spTree>
    <p:extLst>
      <p:ext uri="{BB962C8B-B14F-4D97-AF65-F5344CB8AC3E}">
        <p14:creationId xmlns:p14="http://schemas.microsoft.com/office/powerpoint/2010/main" val="22811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5" y="1467863"/>
            <a:ext cx="9831485" cy="4690697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039528" y="4283242"/>
            <a:ext cx="6689557" cy="546166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652483" y="3356469"/>
            <a:ext cx="2095852" cy="913483"/>
          </a:xfrm>
          <a:prstGeom prst="wedgeRectCallout">
            <a:avLst>
              <a:gd name="adj1" fmla="val -24634"/>
              <a:gd name="adj2" fmla="val -25749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Arial" panose="020B0604020202020204" pitchFamily="34" charset="0"/>
              </a:rPr>
              <a:t>快速</a:t>
            </a:r>
            <a:r>
              <a:rPr lang="zh-CN" altLang="en-US" b="1" dirty="0" smtClean="0">
                <a:latin typeface="Arial" panose="020B0604020202020204" pitchFamily="34" charset="0"/>
              </a:rPr>
              <a:t>检索</a:t>
            </a:r>
            <a:r>
              <a:rPr lang="en-US" altLang="zh-CN" b="1" dirty="0" smtClean="0">
                <a:latin typeface="Arial" panose="020B0604020202020204" pitchFamily="34" charset="0"/>
              </a:rPr>
              <a:t>-</a:t>
            </a:r>
            <a:r>
              <a:rPr lang="zh-CN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单词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</a:rPr>
              <a:t>、短语、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DOI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</a:rPr>
              <a:t>号、作者及关键词</a:t>
            </a:r>
            <a:r>
              <a:rPr lang="zh-CN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进行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2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快速检索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53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15" y="2262942"/>
            <a:ext cx="9277350" cy="4474496"/>
          </a:xfrm>
          <a:prstGeom prst="rect">
            <a:avLst/>
          </a:prstGeom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612118" y="1118674"/>
            <a:ext cx="3113732" cy="889579"/>
          </a:xfrm>
          <a:prstGeom prst="wedgeRectCallout">
            <a:avLst>
              <a:gd name="adj1" fmla="val 376"/>
              <a:gd name="adj2" fmla="val 82408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zh-CN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检索</a:t>
            </a:r>
            <a:r>
              <a:rPr lang="zh-CN" altLang="zh-CN" sz="2000" b="1" dirty="0">
                <a:solidFill>
                  <a:schemeClr val="tx1"/>
                </a:solidFill>
                <a:latin typeface="Arial" panose="020B0604020202020204" pitchFamily="34" charset="0"/>
              </a:rPr>
              <a:t>结果总数</a:t>
            </a:r>
            <a:r>
              <a:rPr lang="zh-CN" altLang="zh-CN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量包括</a:t>
            </a:r>
            <a:r>
              <a:rPr lang="zh-CN" altLang="zh-CN" sz="2000" b="1" dirty="0">
                <a:solidFill>
                  <a:schemeClr val="tx1"/>
                </a:solidFill>
                <a:latin typeface="Arial" panose="020B0604020202020204" pitchFamily="34" charset="0"/>
              </a:rPr>
              <a:t>期刊、图表、作者及补充材料</a:t>
            </a:r>
          </a:p>
        </p:txBody>
      </p:sp>
      <p:sp>
        <p:nvSpPr>
          <p:cNvPr id="7" name="矩形 6"/>
          <p:cNvSpPr/>
          <p:nvPr/>
        </p:nvSpPr>
        <p:spPr>
          <a:xfrm>
            <a:off x="989314" y="2262943"/>
            <a:ext cx="2274586" cy="4333484"/>
          </a:xfrm>
          <a:prstGeom prst="rect">
            <a:avLst/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271588" y="1118674"/>
            <a:ext cx="3029175" cy="832920"/>
          </a:xfrm>
          <a:prstGeom prst="wedgeRectCallout">
            <a:avLst>
              <a:gd name="adj1" fmla="val -181"/>
              <a:gd name="adj2" fmla="val 87607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限定要检索的学科领域或期刊、作者及发表年限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309360" y="5533637"/>
            <a:ext cx="2330399" cy="522003"/>
          </a:xfrm>
          <a:prstGeom prst="wedgeRectCallout">
            <a:avLst>
              <a:gd name="adj1" fmla="val -47150"/>
              <a:gd name="adj2" fmla="val -89501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选择检索时间范围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477231" y="3032430"/>
            <a:ext cx="2832129" cy="204998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000738" y="3096091"/>
            <a:ext cx="3062064" cy="351974"/>
          </a:xfrm>
          <a:prstGeom prst="wedgeRectCallout">
            <a:avLst>
              <a:gd name="adj1" fmla="val -73419"/>
              <a:gd name="adj2" fmla="val -37843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zh-CN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检索历史</a:t>
            </a: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、</a:t>
            </a:r>
            <a:r>
              <a:rPr lang="zh-CN" altLang="zh-CN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保存</a:t>
            </a:r>
            <a:r>
              <a:rPr lang="zh-CN" altLang="zh-CN" sz="2000" b="1" dirty="0">
                <a:solidFill>
                  <a:schemeClr val="tx1"/>
                </a:solidFill>
                <a:latin typeface="Arial" panose="020B0604020202020204" pitchFamily="34" charset="0"/>
              </a:rPr>
              <a:t>检索记录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566583" y="4686944"/>
            <a:ext cx="5713026" cy="644090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417658" y="2304331"/>
            <a:ext cx="4532542" cy="621749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7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快速检索</a:t>
            </a:r>
            <a:r>
              <a:rPr lang="en-US" altLang="zh-CN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结果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页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l="748" t="3338" b="-1"/>
          <a:stretch/>
        </p:blipFill>
        <p:spPr>
          <a:xfrm>
            <a:off x="3566583" y="3649889"/>
            <a:ext cx="1312333" cy="863190"/>
          </a:xfrm>
          <a:prstGeom prst="rect">
            <a:avLst/>
          </a:prstGeom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843187" y="3783173"/>
            <a:ext cx="2733548" cy="1082795"/>
          </a:xfrm>
          <a:prstGeom prst="wedgeRectCallout">
            <a:avLst>
              <a:gd name="adj1" fmla="val -84152"/>
              <a:gd name="adj2" fmla="val -42233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选择检索范围：全文、文章题名、作者、引文作者、关键词、摘要等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566583" y="3629357"/>
            <a:ext cx="1312333" cy="883722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037205" y="1651365"/>
            <a:ext cx="2399942" cy="356888"/>
          </a:xfrm>
          <a:prstGeom prst="wedgeRectCallout">
            <a:avLst>
              <a:gd name="adj1" fmla="val -682"/>
              <a:gd name="adj2" fmla="val 122738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保存检索  </a:t>
            </a:r>
            <a:r>
              <a:rPr lang="en-US" altLang="zh-CN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RSS</a:t>
            </a: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服务</a:t>
            </a:r>
            <a:endParaRPr lang="zh-CN" altLang="zh-CN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9042399" y="2262941"/>
            <a:ext cx="1174071" cy="327859"/>
          </a:xfrm>
          <a:prstGeom prst="rect">
            <a:avLst/>
          </a:prstGeom>
          <a:noFill/>
          <a:ln w="57150">
            <a:solidFill>
              <a:srgbClr val="DBCA67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9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5" grpId="0" animBg="1"/>
      <p:bldP spid="5" grpId="1" animBg="1"/>
      <p:bldP spid="9" grpId="0" animBg="1"/>
      <p:bldP spid="9" grpId="1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5" y="2254250"/>
            <a:ext cx="8992302" cy="43375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807201" y="1583471"/>
            <a:ext cx="2724644" cy="363660"/>
          </a:xfrm>
          <a:prstGeom prst="wedgeRectCallout">
            <a:avLst>
              <a:gd name="adj1" fmla="val 44149"/>
              <a:gd name="adj2" fmla="val 140821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按关联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程度或时间排序</a:t>
            </a:r>
          </a:p>
        </p:txBody>
      </p:sp>
      <p:sp>
        <p:nvSpPr>
          <p:cNvPr id="10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快速检索</a:t>
            </a:r>
            <a:r>
              <a:rPr lang="en-US" altLang="zh-CN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结果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页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9314" y="2262943"/>
            <a:ext cx="2274586" cy="4333484"/>
          </a:xfrm>
          <a:prstGeom prst="rect">
            <a:avLst/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271588" y="1583470"/>
            <a:ext cx="2724679" cy="368123"/>
          </a:xfrm>
          <a:prstGeom prst="wedgeRectCallout">
            <a:avLst>
              <a:gd name="adj1" fmla="val -4261"/>
              <a:gd name="adj2" fmla="val 130882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限定关键词、文章类型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t="2338"/>
          <a:stretch/>
        </p:blipFill>
        <p:spPr>
          <a:xfrm>
            <a:off x="8381730" y="2925233"/>
            <a:ext cx="1426903" cy="61315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507704" y="2652688"/>
            <a:ext cx="2329804" cy="895326"/>
          </a:xfrm>
          <a:prstGeom prst="rect">
            <a:avLst/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6223000" y="3816548"/>
            <a:ext cx="1737307" cy="640788"/>
          </a:xfrm>
          <a:prstGeom prst="wedgeRectCallout">
            <a:avLst>
              <a:gd name="adj1" fmla="val 47596"/>
              <a:gd name="adj2" fmla="val -94110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 smtClean="0">
                <a:latin typeface="Arial" panose="020B0604020202020204" pitchFamily="34" charset="0"/>
              </a:rPr>
              <a:t>文章批量操作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9" grpId="0" animBg="1"/>
      <p:bldP spid="11" grpId="0" animBg="1"/>
      <p:bldP spid="14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3" name="内容占位符 3"/>
          <p:cNvPicPr>
            <a:picLocks noChangeAspect="1"/>
          </p:cNvPicPr>
          <p:nvPr/>
        </p:nvPicPr>
        <p:blipFill rotWithShape="1">
          <a:blip r:embed="rId2"/>
          <a:srcRect r="1254" b="1584"/>
          <a:stretch/>
        </p:blipFill>
        <p:spPr>
          <a:xfrm>
            <a:off x="1848147" y="1378584"/>
            <a:ext cx="9149501" cy="5240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014" y="1761768"/>
            <a:ext cx="1397786" cy="970195"/>
          </a:xfrm>
          <a:prstGeom prst="rect">
            <a:avLst/>
          </a:prstGeom>
          <a:noFill/>
          <a:ln w="38100">
            <a:solidFill>
              <a:srgbClr val="DBCA67"/>
            </a:solidFill>
          </a:ln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2775" y="1963946"/>
            <a:ext cx="2000547" cy="1312654"/>
          </a:xfrm>
          <a:prstGeom prst="wedgeRectCallout">
            <a:avLst>
              <a:gd name="adj1" fmla="val 67163"/>
              <a:gd name="adj2" fmla="val -79737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选择检索范围：全文、文章题名、作者、引文作者、关键词、摘要等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8304965" y="2593222"/>
            <a:ext cx="1965960" cy="588645"/>
          </a:xfrm>
          <a:prstGeom prst="wedgeRectCallout">
            <a:avLst>
              <a:gd name="adj1" fmla="val -55058"/>
              <a:gd name="adj2" fmla="val -112054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限定出版的期刊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933068" y="672690"/>
            <a:ext cx="1713603" cy="588645"/>
          </a:xfrm>
          <a:prstGeom prst="wedgeRectCallout">
            <a:avLst>
              <a:gd name="adj1" fmla="val 57564"/>
              <a:gd name="adj2" fmla="val 94743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增加检索条目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136177" y="3529749"/>
            <a:ext cx="2218788" cy="384821"/>
          </a:xfrm>
          <a:prstGeom prst="wedgeRectCallout">
            <a:avLst>
              <a:gd name="adj1" fmla="val -62233"/>
              <a:gd name="adj2" fmla="val -121265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选择检索时间范围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455246" y="5399760"/>
            <a:ext cx="1828165" cy="401257"/>
          </a:xfrm>
          <a:prstGeom prst="wedgeRectCallout">
            <a:avLst>
              <a:gd name="adj1" fmla="val -118858"/>
              <a:gd name="adj2" fmla="val 22851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历史检索记录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540829" y="4370399"/>
            <a:ext cx="3764136" cy="458240"/>
          </a:xfrm>
          <a:prstGeom prst="wedgeRectCallout">
            <a:avLst>
              <a:gd name="adj1" fmla="val -53276"/>
              <a:gd name="adj2" fmla="val 107610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zh-CN" sz="2000" b="1" dirty="0">
                <a:solidFill>
                  <a:schemeClr val="tx1"/>
                </a:solidFill>
                <a:latin typeface="Arial" panose="020B0604020202020204" pitchFamily="34" charset="0"/>
              </a:rPr>
              <a:t>查看检索历史及保存检索记录</a:t>
            </a:r>
          </a:p>
        </p:txBody>
      </p:sp>
      <p:sp>
        <p:nvSpPr>
          <p:cNvPr id="13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高级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检索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63013" y="2855455"/>
            <a:ext cx="2401313" cy="1370387"/>
          </a:xfrm>
          <a:prstGeom prst="rect">
            <a:avLst/>
          </a:prstGeom>
          <a:noFill/>
          <a:ln w="57150">
            <a:solidFill>
              <a:srgbClr val="DBCA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6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  <p:bldP spid="7" grpId="0" uiExpand="1" build="allAtOnce" animBg="1"/>
      <p:bldP spid="8" grpId="0" build="allAtOnce" animBg="1"/>
      <p:bldP spid="9" grpId="0" build="allAtOnce" animBg="1"/>
      <p:bldP spid="10" grpId="0" build="allAtOnce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92425" y="1730375"/>
            <a:ext cx="5886202" cy="44339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收藏喜爱的期刊 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/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文章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推荐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文章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电子邮件提醒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期刊的新期目次信息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文章被引用的信息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期刊更新信息的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RSS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订阅跟踪</a:t>
            </a:r>
          </a:p>
        </p:txBody>
      </p:sp>
      <p:sp>
        <p:nvSpPr>
          <p:cNvPr id="5" name="矩形 4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ARs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数据库个性服务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16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3"/>
          <p:cNvPicPr>
            <a:picLocks noChangeAspect="1"/>
          </p:cNvPicPr>
          <p:nvPr/>
        </p:nvPicPr>
        <p:blipFill rotWithShape="1">
          <a:blip r:embed="rId2"/>
          <a:srcRect r="1343"/>
          <a:stretch/>
        </p:blipFill>
        <p:spPr>
          <a:xfrm>
            <a:off x="1373312" y="1166192"/>
            <a:ext cx="8702021" cy="54655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个人账号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首页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35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 txBox="1"/>
          <p:nvPr/>
        </p:nvSpPr>
        <p:spPr>
          <a:xfrm>
            <a:off x="853060" y="432851"/>
            <a:ext cx="2087829" cy="77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4000" b="1">
                <a:solidFill>
                  <a:srgbClr val="29638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sz="4400" b="0" dirty="0" smtClean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文献</a:t>
            </a:r>
            <a:endParaRPr lang="zh-CN" altLang="en-US" sz="4400" b="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1054937822"/>
              </p:ext>
            </p:extLst>
          </p:nvPr>
        </p:nvGraphicFramePr>
        <p:xfrm>
          <a:off x="1115579" y="1982788"/>
          <a:ext cx="4072417" cy="334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矩形 14"/>
          <p:cNvSpPr/>
          <p:nvPr/>
        </p:nvSpPr>
        <p:spPr>
          <a:xfrm>
            <a:off x="6946950" y="399695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科研</a:t>
            </a:r>
            <a:r>
              <a:rPr lang="zh-CN" altLang="en-US" sz="32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的基础</a:t>
            </a:r>
          </a:p>
        </p:txBody>
      </p:sp>
      <p:sp>
        <p:nvSpPr>
          <p:cNvPr id="19" name="矩形 18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文献作用</a:t>
            </a:r>
          </a:p>
        </p:txBody>
      </p:sp>
      <p:sp>
        <p:nvSpPr>
          <p:cNvPr id="2" name="矩形 1"/>
          <p:cNvSpPr/>
          <p:nvPr/>
        </p:nvSpPr>
        <p:spPr>
          <a:xfrm>
            <a:off x="5509698" y="2341492"/>
            <a:ext cx="511101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记录有知识的一切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载体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传统印刷文献，视频声频文件，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网页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95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5C2BB75-F3CD-408D-8B60-9F2E3058E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graphicEl>
                                              <a:dgm id="{95C2BB75-F3CD-408D-8B60-9F2E3058E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graphicEl>
                                              <a:dgm id="{95C2BB75-F3CD-408D-8B60-9F2E3058E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graphicEl>
                                              <a:dgm id="{95C2BB75-F3CD-408D-8B60-9F2E3058E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0BC6D69-4D05-4F90-855A-CD4D6239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graphicEl>
                                              <a:dgm id="{C0BC6D69-4D05-4F90-855A-CD4D6239E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graphicEl>
                                              <a:dgm id="{C0BC6D69-4D05-4F90-855A-CD4D6239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graphicEl>
                                              <a:dgm id="{C0BC6D69-4D05-4F90-855A-CD4D6239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DEED00E-96FD-435E-AF2F-213DE9A85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graphicEl>
                                              <a:dgm id="{3DEED00E-96FD-435E-AF2F-213DE9A85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graphicEl>
                                              <a:dgm id="{3DEED00E-96FD-435E-AF2F-213DE9A85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graphicEl>
                                              <a:dgm id="{3DEED00E-96FD-435E-AF2F-213DE9A85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B7B19C-7905-49A4-80CD-A94A058D8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graphicEl>
                                              <a:dgm id="{C9B7B19C-7905-49A4-80CD-A94A058D80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graphicEl>
                                              <a:dgm id="{C9B7B19C-7905-49A4-80CD-A94A058D8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graphicEl>
                                              <a:dgm id="{C9B7B19C-7905-49A4-80CD-A94A058D8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78C409-911E-46BD-8E2D-813C65315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graphicEl>
                                              <a:dgm id="{7F78C409-911E-46BD-8E2D-813C65315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graphicEl>
                                              <a:dgm id="{7F78C409-911E-46BD-8E2D-813C65315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graphicEl>
                                              <a:dgm id="{7F78C409-911E-46BD-8E2D-813C65315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73200" y="1072493"/>
            <a:ext cx="8455991" cy="5785507"/>
            <a:chOff x="33500" y="557612"/>
            <a:chExt cx="8942973" cy="6118696"/>
          </a:xfrm>
        </p:grpSpPr>
        <p:grpSp>
          <p:nvGrpSpPr>
            <p:cNvPr id="3" name="组合 2"/>
            <p:cNvGrpSpPr/>
            <p:nvPr/>
          </p:nvGrpSpPr>
          <p:grpSpPr>
            <a:xfrm>
              <a:off x="33500" y="557612"/>
              <a:ext cx="8942973" cy="6118696"/>
              <a:chOff x="33500" y="557612"/>
              <a:chExt cx="8942973" cy="6118696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2"/>
              <a:srcRect r="2584"/>
              <a:stretch/>
            </p:blipFill>
            <p:spPr>
              <a:xfrm>
                <a:off x="33500" y="557612"/>
                <a:ext cx="8942973" cy="6118696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7297" y="4462703"/>
                <a:ext cx="4111381" cy="592637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050" y="4477086"/>
              <a:ext cx="4086781" cy="877828"/>
            </a:xfrm>
            <a:prstGeom prst="rect">
              <a:avLst/>
            </a:prstGeom>
          </p:spPr>
        </p:pic>
      </p:grp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3516057" y="1298588"/>
            <a:ext cx="1498705" cy="495597"/>
          </a:xfrm>
          <a:prstGeom prst="wedgeRectCallout">
            <a:avLst>
              <a:gd name="adj1" fmla="val -99089"/>
              <a:gd name="adj2" fmla="val 47108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收藏的期刊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3503657" y="3449276"/>
            <a:ext cx="1511105" cy="481955"/>
          </a:xfrm>
          <a:prstGeom prst="wedgeRectCallout">
            <a:avLst>
              <a:gd name="adj1" fmla="val -102131"/>
              <a:gd name="adj2" fmla="val -12547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收藏的</a:t>
            </a: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文章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2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个人账号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收藏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651071" y="3141133"/>
            <a:ext cx="8087883" cy="0"/>
          </a:xfrm>
          <a:prstGeom prst="line">
            <a:avLst/>
          </a:prstGeom>
          <a:ln w="22225">
            <a:solidFill>
              <a:srgbClr val="DBCA67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787948" y="219657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DBCA67"/>
                </a:solidFill>
                <a:latin typeface="Arial" panose="020B0604020202020204" pitchFamily="34" charset="0"/>
              </a:rPr>
              <a:t>从第一期开始</a:t>
            </a:r>
            <a:r>
              <a:rPr lang="zh-CN" altLang="en-US" b="1" dirty="0" smtClean="0">
                <a:solidFill>
                  <a:srgbClr val="DBCA67"/>
                </a:solidFill>
                <a:latin typeface="Arial" panose="020B0604020202020204" pitchFamily="34" charset="0"/>
              </a:rPr>
              <a:t>看</a:t>
            </a:r>
            <a:endParaRPr lang="zh-CN" altLang="en-US" dirty="0">
              <a:solidFill>
                <a:srgbClr val="DBCA67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16814" y="219657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DBCA67"/>
                </a:solidFill>
                <a:latin typeface="Arial" panose="020B0604020202020204" pitchFamily="34" charset="0"/>
              </a:rPr>
              <a:t>查看</a:t>
            </a:r>
            <a:r>
              <a:rPr lang="zh-CN" altLang="en-US" b="1" dirty="0">
                <a:solidFill>
                  <a:srgbClr val="DBCA67"/>
                </a:solidFill>
                <a:latin typeface="Arial" panose="020B0604020202020204" pitchFamily="34" charset="0"/>
              </a:rPr>
              <a:t>当前</a:t>
            </a:r>
            <a:r>
              <a:rPr lang="zh-CN" altLang="en-US" b="1" dirty="0" smtClean="0">
                <a:solidFill>
                  <a:srgbClr val="DBCA67"/>
                </a:solidFill>
                <a:latin typeface="Arial" panose="020B0604020202020204" pitchFamily="34" charset="0"/>
              </a:rPr>
              <a:t>期刊</a:t>
            </a:r>
            <a:endParaRPr lang="zh-CN" altLang="en-US" dirty="0">
              <a:solidFill>
                <a:srgbClr val="DBCA67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87948" y="252733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DBCA67"/>
                </a:solidFill>
                <a:latin typeface="Arial" panose="020B0604020202020204" pitchFamily="34" charset="0"/>
              </a:rPr>
              <a:t>只</a:t>
            </a:r>
            <a:r>
              <a:rPr lang="zh-CN" altLang="en-US" b="1" dirty="0">
                <a:solidFill>
                  <a:srgbClr val="DBCA67"/>
                </a:solidFill>
                <a:latin typeface="Arial" panose="020B0604020202020204" pitchFamily="34" charset="0"/>
              </a:rPr>
              <a:t>看摘要</a:t>
            </a:r>
            <a:endParaRPr lang="zh-CN" altLang="en-US" dirty="0">
              <a:solidFill>
                <a:srgbClr val="DBCA67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14709" y="4731883"/>
            <a:ext cx="2084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DBCA67"/>
                </a:solidFill>
                <a:latin typeface="Arial" panose="020B0604020202020204" pitchFamily="34" charset="0"/>
              </a:rPr>
              <a:t>可以发送邮件给朋友、下载及跟踪引文，或删除收藏</a:t>
            </a:r>
          </a:p>
        </p:txBody>
      </p:sp>
      <p:sp>
        <p:nvSpPr>
          <p:cNvPr id="20" name="矩形 19"/>
          <p:cNvSpPr/>
          <p:nvPr/>
        </p:nvSpPr>
        <p:spPr>
          <a:xfrm>
            <a:off x="7283376" y="4663495"/>
            <a:ext cx="2079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b="1" dirty="0">
                <a:solidFill>
                  <a:srgbClr val="DBCA67"/>
                </a:solidFill>
                <a:latin typeface="Arial" panose="020B0604020202020204" pitchFamily="34" charset="0"/>
              </a:rPr>
              <a:t>按照出版物排序或按照出版时间排序</a:t>
            </a:r>
          </a:p>
        </p:txBody>
      </p:sp>
    </p:spTree>
    <p:extLst>
      <p:ext uri="{BB962C8B-B14F-4D97-AF65-F5344CB8AC3E}">
        <p14:creationId xmlns:p14="http://schemas.microsoft.com/office/powerpoint/2010/main" val="16189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/>
      <p:bldP spid="15" grpId="0"/>
      <p:bldP spid="16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58" y="1340768"/>
            <a:ext cx="8611433" cy="511538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90928" y="3898461"/>
            <a:ext cx="2657872" cy="1200329"/>
          </a:xfrm>
          <a:prstGeom prst="rect">
            <a:avLst/>
          </a:prstGeom>
          <a:solidFill>
            <a:srgbClr val="DBCA67"/>
          </a:solidFill>
          <a:ln>
            <a:solidFill>
              <a:srgbClr val="DBCA67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选择您想要接收提醒的期刊，会提醒您更新的期刊目录</a:t>
            </a:r>
          </a:p>
        </p:txBody>
      </p:sp>
      <p:sp>
        <p:nvSpPr>
          <p:cNvPr id="6" name="矩形 5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7" name="标题 11"/>
          <p:cNvSpPr txBox="1">
            <a:spLocks/>
          </p:cNvSpPr>
          <p:nvPr/>
        </p:nvSpPr>
        <p:spPr>
          <a:xfrm>
            <a:off x="660400" y="444500"/>
            <a:ext cx="9078554" cy="721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个人账号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提醒设置</a:t>
            </a:r>
          </a:p>
        </p:txBody>
      </p:sp>
    </p:spTree>
    <p:extLst>
      <p:ext uri="{BB962C8B-B14F-4D97-AF65-F5344CB8AC3E}">
        <p14:creationId xmlns:p14="http://schemas.microsoft.com/office/powerpoint/2010/main" val="33939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621121" y="355202"/>
            <a:ext cx="3764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4000" kern="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联系我们</a:t>
            </a:r>
          </a:p>
        </p:txBody>
      </p:sp>
      <p:pic>
        <p:nvPicPr>
          <p:cNvPr id="10" name="Picture 8" descr="D:\work\VI设计资料\iGroup产品设计\iGroup LOGO\iGroup Logo\iGroup Logo小图\igroup logo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9133" y="2187477"/>
            <a:ext cx="1353539" cy="1291450"/>
          </a:xfrm>
          <a:prstGeom prst="rect">
            <a:avLst/>
          </a:prstGeom>
          <a:noFill/>
        </p:spPr>
      </p:pic>
      <p:sp>
        <p:nvSpPr>
          <p:cNvPr id="11" name="TextBox 8"/>
          <p:cNvSpPr txBox="1"/>
          <p:nvPr/>
        </p:nvSpPr>
        <p:spPr>
          <a:xfrm>
            <a:off x="4723865" y="3757465"/>
            <a:ext cx="6121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ea typeface="黑体" panose="02010609060101010101" pitchFamily="49" charset="-122"/>
              </a:rPr>
              <a:t>iGroup</a:t>
            </a:r>
            <a:r>
              <a:rPr lang="zh-CN" altLang="en-US" dirty="0">
                <a:ea typeface="黑体" panose="02010609060101010101" pitchFamily="49" charset="-122"/>
              </a:rPr>
              <a:t>官方微信公众号，汇聚国内外学术图书馆和出版界前沿资讯，图书馆员在线研修课堂等信息；还有</a:t>
            </a:r>
            <a:r>
              <a:rPr lang="en-US" altLang="zh-CN" dirty="0" err="1">
                <a:ea typeface="黑体" panose="02010609060101010101" pitchFamily="49" charset="-122"/>
              </a:rPr>
              <a:t>Thieme</a:t>
            </a:r>
            <a:r>
              <a:rPr lang="en-US" altLang="zh-CN" dirty="0">
                <a:ea typeface="黑体" panose="02010609060101010101" pitchFamily="49" charset="-122"/>
              </a:rPr>
              <a:t>, BMJ, JAMA</a:t>
            </a:r>
            <a:r>
              <a:rPr lang="zh-CN" altLang="en-US" dirty="0">
                <a:ea typeface="黑体" panose="02010609060101010101" pitchFamily="49" charset="-122"/>
              </a:rPr>
              <a:t>等期刊数据库，以及</a:t>
            </a:r>
            <a:r>
              <a:rPr lang="en-US" altLang="zh-CN" dirty="0" err="1">
                <a:ea typeface="黑体" panose="02010609060101010101" pitchFamily="49" charset="-122"/>
              </a:rPr>
              <a:t>lecturio</a:t>
            </a:r>
            <a:r>
              <a:rPr lang="en-US" altLang="zh-CN" dirty="0">
                <a:ea typeface="黑体" panose="02010609060101010101" pitchFamily="49" charset="-122"/>
              </a:rPr>
              <a:t>, Visible Body</a:t>
            </a:r>
            <a:r>
              <a:rPr lang="zh-CN" altLang="en-US" dirty="0">
                <a:ea typeface="黑体" panose="02010609060101010101" pitchFamily="49" charset="-122"/>
              </a:rPr>
              <a:t>等学习平台，联系我获取免费试用或其他咨询服务。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508" y="2106769"/>
            <a:ext cx="1487492" cy="148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2"/>
          <p:cNvSpPr txBox="1"/>
          <p:nvPr/>
        </p:nvSpPr>
        <p:spPr>
          <a:xfrm>
            <a:off x="1434565" y="2873785"/>
            <a:ext cx="35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李茜茹       </a:t>
            </a:r>
            <a:r>
              <a:rPr lang="en-US" altLang="zh-CN" sz="2000" dirty="0" smtClean="0"/>
              <a:t>iGroup</a:t>
            </a:r>
          </a:p>
          <a:p>
            <a:r>
              <a:rPr lang="en-US" altLang="zh-CN" sz="2000" dirty="0" smtClean="0"/>
              <a:t>Grace_li@igroup.com.cn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453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1"/>
          <p:cNvSpPr txBox="1">
            <a:spLocks/>
          </p:cNvSpPr>
          <p:nvPr/>
        </p:nvSpPr>
        <p:spPr>
          <a:xfrm>
            <a:off x="556854" y="507207"/>
            <a:ext cx="49295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综述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文献</a:t>
            </a:r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是什么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31458" y="2045751"/>
            <a:ext cx="7709884" cy="37339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0"/>
              </a:spcBef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对某一科学领域进行全面、客观的评述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46400">
              <a:lnSpc>
                <a:spcPct val="100000"/>
              </a:lnSpc>
              <a:spcBef>
                <a:spcPts val="3000"/>
              </a:spcBef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提供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这一学科系统的、周期性的最新研究状况，不仅总结，还找出错误来引起讨论，形成新的研究；</a:t>
            </a:r>
          </a:p>
          <a:p>
            <a:pPr marL="662400">
              <a:lnSpc>
                <a:spcPct val="100000"/>
              </a:lnSpc>
              <a:spcBef>
                <a:spcPts val="3000"/>
              </a:spcBef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已经找到了这一领域最重要的文献，这比任何搜索引擎更有效。</a:t>
            </a:r>
          </a:p>
          <a:p>
            <a:pPr marL="878400">
              <a:lnSpc>
                <a:spcPct val="100000"/>
              </a:lnSpc>
              <a:spcBef>
                <a:spcPts val="3000"/>
              </a:spcBef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从综述文献开始，是科研的最高起点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……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文献作用</a:t>
            </a:r>
          </a:p>
        </p:txBody>
      </p:sp>
    </p:spTree>
    <p:extLst>
      <p:ext uri="{BB962C8B-B14F-4D97-AF65-F5344CB8AC3E}">
        <p14:creationId xmlns:p14="http://schemas.microsoft.com/office/powerpoint/2010/main" val="294636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217576" y="2340682"/>
            <a:ext cx="9310724" cy="2176636"/>
          </a:xfrm>
          <a:prstGeom prst="rect">
            <a:avLst/>
          </a:prstGeom>
        </p:spPr>
        <p:txBody>
          <a:bodyPr/>
          <a:lstStyle/>
          <a:p>
            <a:pPr marR="0" lvl="0" indent="2304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94C7D"/>
              </a:buClr>
              <a:buSzTx/>
              <a:buFont typeface="Calibri" panose="020F0502020204030204" pitchFamily="34" charset="0"/>
              <a:buChar char="▪"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</a:rPr>
              <a:t>各领域杰出的专家对某一领域大量的、快速增长的研究资料进行严格地评论、总结和筛选而成。</a:t>
            </a:r>
            <a:endParaRPr lang="en-US" altLang="zh-CN" sz="2800" dirty="0">
              <a:latin typeface="华文细黑" panose="02010600040101010101" charset="-122"/>
              <a:ea typeface="华文细黑" panose="02010600040101010101" charset="-12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94C7D"/>
              </a:buClr>
              <a:buSzTx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</a:endParaRPr>
          </a:p>
          <a:p>
            <a:pPr marR="0" lvl="0" indent="2304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94C7D"/>
              </a:buClr>
              <a:buSzTx/>
              <a:buFont typeface="Calibri" panose="020F0502020204030204" pitchFamily="34" charset="0"/>
              <a:buChar char="▪"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</a:rPr>
              <a:t>益处：指引研究人员进入最重要的文献，节省时间和</a:t>
            </a:r>
            <a:r>
              <a:rPr lang="zh-CN" altLang="en-US" sz="2800" dirty="0">
                <a:latin typeface="华文细黑" panose="02010600040101010101" charset="-122"/>
                <a:ea typeface="华文细黑" panose="02010600040101010101" charset="-122"/>
              </a:rPr>
              <a:t>精力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</a:rPr>
              <a:t>。</a:t>
            </a:r>
          </a:p>
        </p:txBody>
      </p:sp>
      <p:sp>
        <p:nvSpPr>
          <p:cNvPr id="4" name="标题 11"/>
          <p:cNvSpPr txBox="1">
            <a:spLocks/>
          </p:cNvSpPr>
          <p:nvPr/>
        </p:nvSpPr>
        <p:spPr>
          <a:xfrm>
            <a:off x="556854" y="507207"/>
            <a:ext cx="5502634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综述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文献如何产生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文献作用</a:t>
            </a:r>
          </a:p>
        </p:txBody>
      </p:sp>
    </p:spTree>
    <p:extLst>
      <p:ext uri="{BB962C8B-B14F-4D97-AF65-F5344CB8AC3E}">
        <p14:creationId xmlns:p14="http://schemas.microsoft.com/office/powerpoint/2010/main" val="31113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994490" y="1912212"/>
            <a:ext cx="5670289" cy="3033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zh-CN" altLang="en-US" sz="20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成立于</a:t>
            </a:r>
            <a:r>
              <a:rPr lang="en-US" altLang="zh-CN" sz="20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1932</a:t>
            </a:r>
            <a:r>
              <a:rPr lang="zh-CN" altLang="en-US" sz="20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年，是一个提供高度概括、实用信息的非赢利组织</a:t>
            </a:r>
            <a:r>
              <a:rPr lang="en-US" altLang="zh-CN" sz="20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,</a:t>
            </a:r>
            <a:r>
              <a:rPr lang="zh-CN" altLang="en-US" sz="20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专注于出版权威综述性期刊；</a:t>
            </a:r>
          </a:p>
          <a:p>
            <a:pPr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endParaRPr lang="zh-CN" altLang="en-US" sz="2000" dirty="0" smtClean="0">
              <a:latin typeface="思源黑体 CN Normal" panose="020B0400000000000000" pitchFamily="34" charset="-122"/>
              <a:ea typeface="思源黑体 CN Normal" panose="020B0400000000000000" pitchFamily="34" charset="-122"/>
              <a:cs typeface="华文细黑" panose="02010600040101010101" charset="-122"/>
            </a:endParaRPr>
          </a:p>
          <a:p>
            <a:pPr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en-US" altLang="zh-CN" sz="20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1932</a:t>
            </a:r>
            <a:r>
              <a:rPr lang="zh-CN" altLang="en-US" sz="20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年出版了第一本杂志：</a:t>
            </a:r>
            <a:r>
              <a:rPr lang="en-US" altLang="zh-CN" sz="2000" i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Annual Review of Biochemistry</a:t>
            </a:r>
            <a:r>
              <a:rPr lang="zh-CN" altLang="en-US" sz="2000" i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；</a:t>
            </a:r>
          </a:p>
          <a:p>
            <a:pPr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endParaRPr lang="zh-CN" altLang="en-US" sz="2000" i="1" dirty="0" smtClean="0">
              <a:latin typeface="思源黑体 CN Normal" panose="020B0400000000000000" pitchFamily="34" charset="-122"/>
              <a:ea typeface="思源黑体 CN Normal" panose="020B0400000000000000" pitchFamily="34" charset="-122"/>
              <a:cs typeface="华文细黑" panose="02010600040101010101" charset="-122"/>
            </a:endParaRPr>
          </a:p>
          <a:p>
            <a:pPr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en-US" altLang="zh-CN" sz="20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AR</a:t>
            </a:r>
            <a:r>
              <a:rPr lang="zh-CN" altLang="en-US" sz="20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华文细黑" panose="02010600040101010101" charset="-122"/>
              </a:rPr>
              <a:t>系列期刊的所有文章均为特约作者（编辑委员会）完成，不接受投稿。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92070" y="2643063"/>
            <a:ext cx="3527685" cy="3287776"/>
            <a:chOff x="1044242" y="2931641"/>
            <a:chExt cx="3826396" cy="356617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4242" y="2931641"/>
              <a:ext cx="3826396" cy="319684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208372" y="6128481"/>
              <a:ext cx="34981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kern="0" dirty="0" err="1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J.Murray</a:t>
              </a:r>
              <a:r>
                <a:rPr lang="en-US" altLang="zh-CN" b="1" kern="0" dirty="0" smtClean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b="1" kern="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Luck</a:t>
              </a:r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标题 11"/>
          <p:cNvSpPr txBox="1">
            <a:spLocks/>
          </p:cNvSpPr>
          <p:nvPr/>
        </p:nvSpPr>
        <p:spPr>
          <a:xfrm>
            <a:off x="556854" y="494507"/>
            <a:ext cx="66948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Annual Reviews</a:t>
            </a:r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出版社</a:t>
            </a:r>
          </a:p>
        </p:txBody>
      </p:sp>
      <p:sp>
        <p:nvSpPr>
          <p:cNvPr id="8" name="矩形 7"/>
          <p:cNvSpPr/>
          <p:nvPr/>
        </p:nvSpPr>
        <p:spPr>
          <a:xfrm>
            <a:off x="11109404" y="1149184"/>
            <a:ext cx="1107996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AR</a:t>
            </a:r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简介</a:t>
            </a:r>
          </a:p>
        </p:txBody>
      </p:sp>
    </p:spTree>
    <p:extLst>
      <p:ext uri="{BB962C8B-B14F-4D97-AF65-F5344CB8AC3E}">
        <p14:creationId xmlns:p14="http://schemas.microsoft.com/office/powerpoint/2010/main" val="9489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39811" y="1356453"/>
            <a:ext cx="10099704" cy="4859337"/>
          </a:xfrm>
          <a:prstGeom prst="rect">
            <a:avLst/>
          </a:prstGeom>
        </p:spPr>
        <p:txBody>
          <a:bodyPr>
            <a:normAutofit fontScale="9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en-US" altLang="zh-CN" sz="2900" b="1" dirty="0" smtClean="0">
                <a:solidFill>
                  <a:srgbClr val="DFD077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51</a:t>
            </a:r>
            <a:r>
              <a:rPr lang="zh-CN" altLang="en-US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本权威综述期刊，涉及农学、生物学、医学、经济学和社 会科学等</a:t>
            </a:r>
            <a:r>
              <a:rPr lang="en-US" altLang="zh-CN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40</a:t>
            </a:r>
            <a:r>
              <a:rPr lang="zh-CN" altLang="en-US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多个学科领域：</a:t>
            </a:r>
            <a:endParaRPr lang="zh-CN" altLang="en-US" sz="1100" dirty="0" smtClean="0"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 marL="576000" lvl="1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生物医学类（</a:t>
            </a:r>
            <a:r>
              <a:rPr lang="en-US" altLang="zh-CN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Biomedical Science</a:t>
            </a: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）</a:t>
            </a:r>
            <a:r>
              <a:rPr lang="en-US" altLang="zh-CN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32</a:t>
            </a: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种期刊</a:t>
            </a:r>
          </a:p>
          <a:p>
            <a:pPr marL="576000" lvl="1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自然科学类（</a:t>
            </a:r>
            <a:r>
              <a:rPr lang="en-US" altLang="zh-CN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Physical Science</a:t>
            </a: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）</a:t>
            </a:r>
            <a:r>
              <a:rPr lang="en-US" altLang="zh-CN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15</a:t>
            </a: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种期刊</a:t>
            </a:r>
          </a:p>
          <a:p>
            <a:pPr marL="576000" lvl="1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农学类（</a:t>
            </a:r>
            <a:r>
              <a:rPr lang="en-US" altLang="zh-CN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Agriculture</a:t>
            </a: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）</a:t>
            </a:r>
            <a:r>
              <a:rPr lang="en-US" altLang="zh-CN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15</a:t>
            </a: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种期刊</a:t>
            </a:r>
          </a:p>
          <a:p>
            <a:pPr marL="576000" lvl="1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社科类（</a:t>
            </a:r>
            <a:r>
              <a:rPr lang="en-US" altLang="zh-CN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Social Science</a:t>
            </a: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）</a:t>
            </a:r>
            <a:r>
              <a:rPr lang="en-US" altLang="zh-CN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13</a:t>
            </a: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种期刊</a:t>
            </a:r>
          </a:p>
          <a:p>
            <a:pPr marL="576000" lvl="1" indent="-25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经济学（</a:t>
            </a:r>
            <a:r>
              <a:rPr lang="en-US" altLang="zh-CN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Economics</a:t>
            </a: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）</a:t>
            </a:r>
            <a:r>
              <a:rPr lang="en-US" altLang="zh-CN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3</a:t>
            </a:r>
            <a:r>
              <a:rPr lang="zh-CN" altLang="en-US" sz="25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种期刊</a:t>
            </a:r>
            <a:endParaRPr lang="zh-CN" altLang="en-US" sz="1100" dirty="0" smtClean="0"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  <a:p>
            <a:pPr marL="0" indent="3600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zh-CN" altLang="en-US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平均每篇文章</a:t>
            </a:r>
            <a:r>
              <a:rPr lang="en-US" altLang="zh-CN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30</a:t>
            </a:r>
            <a:r>
              <a:rPr lang="zh-CN" altLang="en-US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页，引用文献</a:t>
            </a:r>
            <a:r>
              <a:rPr lang="en-US" altLang="zh-CN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130</a:t>
            </a:r>
            <a:r>
              <a:rPr lang="zh-CN" altLang="en-US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篇；</a:t>
            </a:r>
          </a:p>
          <a:p>
            <a:pPr marL="0" indent="360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394C7D"/>
              </a:buClr>
              <a:buFont typeface="Calibri" panose="020F0502020204030204" pitchFamily="34" charset="0"/>
              <a:buChar char="▪"/>
              <a:defRPr/>
            </a:pPr>
            <a:r>
              <a:rPr lang="zh-CN" altLang="en-US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所有期刊影响因子均在各自学科排名前</a:t>
            </a:r>
            <a:r>
              <a:rPr lang="en-US" altLang="zh-CN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10</a:t>
            </a:r>
            <a:r>
              <a:rPr lang="zh-CN" altLang="en-US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，其中</a:t>
            </a:r>
            <a:r>
              <a:rPr lang="en-US" altLang="zh-CN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13</a:t>
            </a:r>
            <a:r>
              <a:rPr lang="zh-CN" altLang="en-US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本位列第</a:t>
            </a:r>
            <a:r>
              <a:rPr lang="en-US" altLang="zh-CN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1</a:t>
            </a:r>
            <a:r>
              <a:rPr lang="zh-CN" altLang="en-US" sz="2900" dirty="0" smtClean="0">
                <a:latin typeface="黑体" panose="02010609060101010101" pitchFamily="49" charset="-122"/>
                <a:ea typeface="黑体" panose="02010609060101010101" pitchFamily="49" charset="-122"/>
                <a:cs typeface="华文细黑" panose="02010600040101010101" charset="-122"/>
              </a:rPr>
              <a:t>。</a:t>
            </a:r>
            <a:endParaRPr lang="zh-CN" altLang="en-US" sz="2900" dirty="0">
              <a:latin typeface="黑体" panose="02010609060101010101" pitchFamily="49" charset="-122"/>
              <a:ea typeface="黑体" panose="02010609060101010101" pitchFamily="49" charset="-122"/>
              <a:cs typeface="华文细黑" panose="02010600040101010101" charset="-122"/>
            </a:endParaRPr>
          </a:p>
        </p:txBody>
      </p:sp>
      <p:sp>
        <p:nvSpPr>
          <p:cNvPr id="8" name="标题 11"/>
          <p:cNvSpPr txBox="1">
            <a:spLocks/>
          </p:cNvSpPr>
          <p:nvPr/>
        </p:nvSpPr>
        <p:spPr>
          <a:xfrm>
            <a:off x="556854" y="494507"/>
            <a:ext cx="66948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Annual Reviews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出版物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09404" y="1149184"/>
            <a:ext cx="1107996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AR</a:t>
            </a:r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简介</a:t>
            </a:r>
          </a:p>
        </p:txBody>
      </p:sp>
    </p:spTree>
    <p:extLst>
      <p:ext uri="{BB962C8B-B14F-4D97-AF65-F5344CB8AC3E}">
        <p14:creationId xmlns:p14="http://schemas.microsoft.com/office/powerpoint/2010/main" val="24206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1544063"/>
            <a:ext cx="9831485" cy="4690697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911994" y="4317558"/>
            <a:ext cx="6663295" cy="849276"/>
          </a:xfrm>
          <a:prstGeom prst="roundRect">
            <a:avLst>
              <a:gd name="adj" fmla="val 3509"/>
            </a:avLst>
          </a:prstGeom>
          <a:noFill/>
          <a:ln w="57150">
            <a:solidFill>
              <a:srgbClr val="DBC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615588" y="2208078"/>
            <a:ext cx="6651534" cy="404565"/>
          </a:xfrm>
          <a:prstGeom prst="roundRect">
            <a:avLst>
              <a:gd name="adj" fmla="val 3509"/>
            </a:avLst>
          </a:prstGeom>
          <a:noFill/>
          <a:ln w="57150">
            <a:solidFill>
              <a:srgbClr val="DBC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697619" y="2735702"/>
            <a:ext cx="2509101" cy="698819"/>
          </a:xfrm>
          <a:prstGeom prst="wedgeRectCallout">
            <a:avLst>
              <a:gd name="adj1" fmla="val 86458"/>
              <a:gd name="adj2" fmla="val -65110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 smtClean="0">
                <a:latin typeface="Arial" panose="020B0604020202020204" pitchFamily="34" charset="0"/>
              </a:rPr>
              <a:t>导航栏，点击相应选项卡浏览</a:t>
            </a:r>
            <a:r>
              <a:rPr lang="zh-CN" altLang="en-US" sz="2000" b="1" dirty="0">
                <a:latin typeface="Arial" panose="020B0604020202020204" pitchFamily="34" charset="0"/>
              </a:rPr>
              <a:t>相关</a:t>
            </a:r>
            <a:r>
              <a:rPr lang="zh-CN" altLang="en-US" sz="2000" b="1" dirty="0" smtClean="0">
                <a:latin typeface="Arial" panose="020B0604020202020204" pitchFamily="34" charset="0"/>
              </a:rPr>
              <a:t>资源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703301" y="2911178"/>
            <a:ext cx="1290415" cy="730960"/>
          </a:xfrm>
          <a:prstGeom prst="wedgeRectCallout">
            <a:avLst>
              <a:gd name="adj1" fmla="val -66173"/>
              <a:gd name="adj2" fmla="val 139993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 smtClean="0">
                <a:latin typeface="Arial" panose="020B0604020202020204" pitchFamily="34" charset="0"/>
              </a:rPr>
              <a:t>快速检索</a:t>
            </a:r>
            <a:endParaRPr lang="en-US" altLang="zh-CN" sz="2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zh-CN" altLang="en-US" sz="2000" b="1" dirty="0">
                <a:latin typeface="Arial" panose="020B0604020202020204" pitchFamily="34" charset="0"/>
              </a:rPr>
              <a:t>高级检索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8308023" y="3780532"/>
            <a:ext cx="1534477" cy="1775442"/>
          </a:xfrm>
          <a:prstGeom prst="roundRect">
            <a:avLst>
              <a:gd name="adj" fmla="val 3509"/>
            </a:avLst>
          </a:prstGeom>
          <a:noFill/>
          <a:ln w="57150">
            <a:solidFill>
              <a:srgbClr val="DBC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029200" y="5555974"/>
            <a:ext cx="3041373" cy="482954"/>
          </a:xfrm>
          <a:prstGeom prst="wedgeRectCallout">
            <a:avLst>
              <a:gd name="adj1" fmla="val 57555"/>
              <a:gd name="adj2" fmla="val -151737"/>
            </a:avLst>
          </a:prstGeom>
          <a:solidFill>
            <a:srgbClr val="DBCA67"/>
          </a:solidFill>
          <a:ln w="3175">
            <a:solidFill>
              <a:srgbClr val="DBCA67"/>
            </a:solidFill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zh-CN" altLang="en-US" sz="2000" b="1" dirty="0" smtClean="0">
                <a:latin typeface="Arial" panose="020B0604020202020204" pitchFamily="34" charset="0"/>
              </a:rPr>
              <a:t>作者中心，图书馆资料等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3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主页</a:t>
            </a:r>
            <a:endParaRPr lang="zh-CN" altLang="en-US" dirty="0">
              <a:solidFill>
                <a:srgbClr val="29638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10490299" y="4937728"/>
            <a:ext cx="386382" cy="1920272"/>
          </a:xfrm>
          <a:prstGeom prst="downArrow">
            <a:avLst>
              <a:gd name="adj1" fmla="val 42016"/>
              <a:gd name="adj2" fmla="val 126069"/>
            </a:avLst>
          </a:prstGeom>
          <a:solidFill>
            <a:srgbClr val="E5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28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1"/>
          <p:cNvSpPr txBox="1">
            <a:spLocks/>
          </p:cNvSpPr>
          <p:nvPr/>
        </p:nvSpPr>
        <p:spPr>
          <a:xfrm>
            <a:off x="556854" y="494507"/>
            <a:ext cx="9285646" cy="621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AR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数据库平台</a:t>
            </a:r>
            <a:r>
              <a:rPr lang="en-US" altLang="zh-CN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dirty="0" smtClean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编辑</a:t>
            </a:r>
            <a:r>
              <a:rPr lang="zh-CN" altLang="en-US" dirty="0">
                <a:solidFill>
                  <a:srgbClr val="29638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精选</a:t>
            </a:r>
          </a:p>
        </p:txBody>
      </p:sp>
      <p:sp>
        <p:nvSpPr>
          <p:cNvPr id="7" name="下箭头 6"/>
          <p:cNvSpPr/>
          <p:nvPr/>
        </p:nvSpPr>
        <p:spPr>
          <a:xfrm>
            <a:off x="10490299" y="4937728"/>
            <a:ext cx="386382" cy="1920272"/>
          </a:xfrm>
          <a:prstGeom prst="downArrow">
            <a:avLst>
              <a:gd name="adj1" fmla="val 42016"/>
              <a:gd name="adj2" fmla="val 126069"/>
            </a:avLst>
          </a:prstGeom>
          <a:solidFill>
            <a:srgbClr val="E56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150937" y="1149184"/>
            <a:ext cx="1015663" cy="29877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使用指南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67" y="1504528"/>
            <a:ext cx="9677031" cy="460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1028</Words>
  <Application>Microsoft Office PowerPoint</Application>
  <PresentationFormat>宽屏</PresentationFormat>
  <Paragraphs>198</Paragraphs>
  <Slides>32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等线</vt:lpstr>
      <vt:lpstr>等线 Light</vt:lpstr>
      <vt:lpstr>黑体</vt:lpstr>
      <vt:lpstr>华文细黑</vt:lpstr>
      <vt:lpstr>思源黑体 CN Bold</vt:lpstr>
      <vt:lpstr>思源黑体 CN Heavy</vt:lpstr>
      <vt:lpstr>思源黑体 CN Medium</vt:lpstr>
      <vt:lpstr>思源黑体 CN Normal</vt:lpstr>
      <vt:lpstr>Arial</vt:lpstr>
      <vt:lpstr>Calibri</vt:lpstr>
      <vt:lpstr>Corbel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iGroup</dc:creator>
  <cp:lastModifiedBy>iGroup</cp:lastModifiedBy>
  <cp:revision>111</cp:revision>
  <dcterms:created xsi:type="dcterms:W3CDTF">2022-03-28T00:39:59Z</dcterms:created>
  <dcterms:modified xsi:type="dcterms:W3CDTF">2023-08-07T09:46:06Z</dcterms:modified>
</cp:coreProperties>
</file>