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 id="2147490938" r:id="rId2"/>
  </p:sldMasterIdLst>
  <p:notesMasterIdLst>
    <p:notesMasterId r:id="rId54"/>
  </p:notesMasterIdLst>
  <p:handoutMasterIdLst>
    <p:handoutMasterId r:id="rId55"/>
  </p:handoutMasterIdLst>
  <p:sldIdLst>
    <p:sldId id="1246" r:id="rId3"/>
    <p:sldId id="1265" r:id="rId4"/>
    <p:sldId id="1260" r:id="rId5"/>
    <p:sldId id="1371" r:id="rId6"/>
    <p:sldId id="1372" r:id="rId7"/>
    <p:sldId id="1373" r:id="rId8"/>
    <p:sldId id="1288" r:id="rId9"/>
    <p:sldId id="1289" r:id="rId10"/>
    <p:sldId id="1318" r:id="rId11"/>
    <p:sldId id="1290" r:id="rId12"/>
    <p:sldId id="1291" r:id="rId13"/>
    <p:sldId id="1324" r:id="rId14"/>
    <p:sldId id="1327" r:id="rId15"/>
    <p:sldId id="1374" r:id="rId16"/>
    <p:sldId id="1328" r:id="rId17"/>
    <p:sldId id="1330" r:id="rId18"/>
    <p:sldId id="1331" r:id="rId19"/>
    <p:sldId id="1329" r:id="rId20"/>
    <p:sldId id="1326" r:id="rId21"/>
    <p:sldId id="1332" r:id="rId22"/>
    <p:sldId id="1333" r:id="rId23"/>
    <p:sldId id="1334" r:id="rId24"/>
    <p:sldId id="1366" r:id="rId25"/>
    <p:sldId id="1367" r:id="rId26"/>
    <p:sldId id="1368" r:id="rId27"/>
    <p:sldId id="1376" r:id="rId28"/>
    <p:sldId id="1309" r:id="rId29"/>
    <p:sldId id="1354" r:id="rId30"/>
    <p:sldId id="1335" r:id="rId31"/>
    <p:sldId id="1375" r:id="rId32"/>
    <p:sldId id="1369" r:id="rId33"/>
    <p:sldId id="1338" r:id="rId34"/>
    <p:sldId id="1353" r:id="rId35"/>
    <p:sldId id="1378" r:id="rId36"/>
    <p:sldId id="1349" r:id="rId37"/>
    <p:sldId id="1351" r:id="rId38"/>
    <p:sldId id="1352" r:id="rId39"/>
    <p:sldId id="1370" r:id="rId40"/>
    <p:sldId id="1336" r:id="rId41"/>
    <p:sldId id="1337" r:id="rId42"/>
    <p:sldId id="1347" r:id="rId43"/>
    <p:sldId id="1377" r:id="rId44"/>
    <p:sldId id="1261" r:id="rId45"/>
    <p:sldId id="1355" r:id="rId46"/>
    <p:sldId id="1358" r:id="rId47"/>
    <p:sldId id="1356" r:id="rId48"/>
    <p:sldId id="1357" r:id="rId49"/>
    <p:sldId id="1365" r:id="rId50"/>
    <p:sldId id="1359" r:id="rId51"/>
    <p:sldId id="1361" r:id="rId52"/>
    <p:sldId id="1286" r:id="rId53"/>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816">
          <p15:clr>
            <a:srgbClr val="A4A3A4"/>
          </p15:clr>
        </p15:guide>
        <p15:guide id="2" orient="horz" pos="1296">
          <p15:clr>
            <a:srgbClr val="A4A3A4"/>
          </p15:clr>
        </p15:guide>
        <p15:guide id="3" pos="2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CC66"/>
    <a:srgbClr val="F7D64B"/>
    <a:srgbClr val="148FD4"/>
    <a:srgbClr val="0039A6"/>
    <a:srgbClr val="990033"/>
    <a:srgbClr val="CE6D02"/>
    <a:srgbClr val="FE9F5E"/>
    <a:srgbClr val="FF434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12" autoAdjust="0"/>
    <p:restoredTop sz="94781" autoAdjust="0"/>
  </p:normalViewPr>
  <p:slideViewPr>
    <p:cSldViewPr snapToGrid="0">
      <p:cViewPr varScale="1">
        <p:scale>
          <a:sx n="94" d="100"/>
          <a:sy n="94" d="100"/>
        </p:scale>
        <p:origin x="848" y="60"/>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F1D26B6A-1F71-41CE-B1D1-F8B9E9FCAFBC}" type="datetime1">
              <a:rPr lang="en-US" altLang="zh-CN"/>
              <a:pPr>
                <a:defRPr/>
              </a:pPr>
              <a:t>2/23/2024</a:t>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FA87659C-7AA1-474C-9A18-B29E8B45522E}" type="slidenum">
              <a:rPr lang="en-US" altLang="zh-CN"/>
              <a:pPr>
                <a:defRPr/>
              </a:pPr>
              <a:t>‹#›</a:t>
            </a:fld>
            <a:endParaRPr lang="en-US" altLang="zh-CN"/>
          </a:p>
        </p:txBody>
      </p:sp>
    </p:spTree>
    <p:extLst>
      <p:ext uri="{BB962C8B-B14F-4D97-AF65-F5344CB8AC3E}">
        <p14:creationId xmlns:p14="http://schemas.microsoft.com/office/powerpoint/2010/main" val="137924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23692B8F-A67A-4596-8AE4-72D630125C50}" type="datetime1">
              <a:rPr lang="en-US" altLang="zh-CN"/>
              <a:pPr>
                <a:defRPr/>
              </a:pPr>
              <a:t>2/23/2024</a:t>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AC60CD70-E488-4C77-AD62-81257AA47C66}" type="slidenum">
              <a:rPr lang="en-US" altLang="zh-CN"/>
              <a:pPr>
                <a:defRPr/>
              </a:pPr>
              <a:t>‹#›</a:t>
            </a:fld>
            <a:endParaRPr lang="en-US" altLang="zh-CN"/>
          </a:p>
        </p:txBody>
      </p:sp>
    </p:spTree>
    <p:extLst>
      <p:ext uri="{BB962C8B-B14F-4D97-AF65-F5344CB8AC3E}">
        <p14:creationId xmlns:p14="http://schemas.microsoft.com/office/powerpoint/2010/main" val="3655465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headEnd/>
            <a:tailEnd/>
          </a:ln>
        </p:spPr>
        <p:txBody>
          <a:bodyPr/>
          <a:lstStyle/>
          <a:p>
            <a:fld id="{E913D480-8054-49E1-BBDB-FB3C39259B72}" type="slidenum">
              <a:rPr lang="zh-CN" altLang="en-US" smtClean="0">
                <a:latin typeface="Arial" pitchFamily="34" charset="0"/>
                <a:ea typeface="MS PGothic" pitchFamily="34" charset="-128"/>
              </a:rPr>
              <a:pPr/>
              <a:t>1</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6925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headEnd/>
            <a:tailEnd/>
          </a:ln>
        </p:spPr>
        <p:txBody>
          <a:bodyPr/>
          <a:lstStyle/>
          <a:p>
            <a:fld id="{74391106-7429-44F9-9B28-055D82815D07}" type="slidenum">
              <a:rPr lang="zh-CN" altLang="en-US" smtClean="0">
                <a:latin typeface="Arial" pitchFamily="34" charset="0"/>
                <a:ea typeface="MS PGothic" pitchFamily="34" charset="-128"/>
              </a:rPr>
              <a:pPr/>
              <a:t>2</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134221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16749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9</a:t>
            </a:fld>
            <a:endParaRPr lang="en-US" altLang="zh-CN"/>
          </a:p>
        </p:txBody>
      </p:sp>
    </p:spTree>
    <p:extLst>
      <p:ext uri="{BB962C8B-B14F-4D97-AF65-F5344CB8AC3E}">
        <p14:creationId xmlns:p14="http://schemas.microsoft.com/office/powerpoint/2010/main" val="5016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27</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43539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headEnd/>
            <a:tailEnd/>
          </a:ln>
        </p:spPr>
        <p:txBody>
          <a:bodyPr/>
          <a:lstStyle/>
          <a:p>
            <a:fld id="{B8F9019E-E526-4925-AAE5-30DF8077D791}" type="slidenum">
              <a:rPr lang="en-US" altLang="zh-CN" smtClean="0">
                <a:latin typeface="Arial" pitchFamily="34" charset="0"/>
                <a:ea typeface="MS PGothic" pitchFamily="34" charset="-128"/>
              </a:rPr>
              <a:pPr/>
              <a:t>28</a:t>
            </a:fld>
            <a:endParaRPr lang="en-US" altLang="zh-CN">
              <a:latin typeface="Arial" pitchFamily="34" charset="0"/>
              <a:ea typeface="MS PGothic" pitchFamily="34" charset="-128"/>
            </a:endParaRPr>
          </a:p>
        </p:txBody>
      </p:sp>
    </p:spTree>
    <p:extLst>
      <p:ext uri="{BB962C8B-B14F-4D97-AF65-F5344CB8AC3E}">
        <p14:creationId xmlns:p14="http://schemas.microsoft.com/office/powerpoint/2010/main" val="42461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38</a:t>
            </a:fld>
            <a:endParaRPr lang="en-US" altLang="zh-CN"/>
          </a:p>
        </p:txBody>
      </p:sp>
    </p:spTree>
    <p:extLst>
      <p:ext uri="{BB962C8B-B14F-4D97-AF65-F5344CB8AC3E}">
        <p14:creationId xmlns:p14="http://schemas.microsoft.com/office/powerpoint/2010/main" val="103108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headEnd/>
            <a:tailEnd/>
          </a:ln>
        </p:spPr>
        <p:txBody>
          <a:bodyPr/>
          <a:lstStyle/>
          <a:p>
            <a:fld id="{5EEC2BD1-6CC2-4014-B8A9-C95FF55BC23B}" type="slidenum">
              <a:rPr lang="en-US" altLang="zh-CN" smtClean="0">
                <a:latin typeface="Arial" pitchFamily="34" charset="0"/>
                <a:ea typeface="MS PGothic" pitchFamily="34" charset="-128"/>
              </a:rPr>
              <a:pPr/>
              <a:t>43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75586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pPr>
                <a:defRPr/>
              </a:pPr>
              <a:t>2/23/2024</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pPr>
                <a:defRPr/>
              </a:pPr>
              <a:t>2/23/2024</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pPr>
                <a:defRPr/>
              </a:pPr>
              <a:t>2/23/2024</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pPr>
                <a:defRPr/>
              </a:pPr>
              <a:t>2/23/2024</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pPr>
                <a:defRPr/>
              </a:pPr>
              <a:t>2/23/2024</a:t>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pPr>
                <a:defRPr/>
              </a:pPr>
              <a:t>2/23/2024</a:t>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pPr>
                <a:defRPr/>
              </a:pPr>
              <a:t>2/23/2024</a:t>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pPr>
                <a:defRPr/>
              </a:pPr>
              <a:t>2/23/2024</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pPr>
                <a:defRPr/>
              </a:pPr>
              <a:t>2/23/2024</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pPr>
                <a:defRPr/>
              </a:pPr>
              <a:t>2/23/2024</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pPr>
                <a:defRPr/>
              </a:pPr>
              <a:t>2/23/2024</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charset="0"/>
                <a:ea typeface="MS PGothic" charset="0"/>
                <a:cs typeface="MS PGothic" charset="0"/>
              </a:defRPr>
            </a:lvl1pPr>
          </a:lstStyle>
          <a:p>
            <a:pPr>
              <a:defRPr/>
            </a:pPr>
            <a:r>
              <a:rPr lang="en-US"/>
              <a:t>June 2015</a:t>
            </a:r>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pPr>
                <a:defRPr/>
              </a:pPr>
              <a:t>‹#›</a:t>
            </a:fld>
            <a:endParaRPr lang="en-GB"/>
          </a:p>
        </p:txBody>
      </p:sp>
      <p:sp>
        <p:nvSpPr>
          <p:cNvPr id="8"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pPr>
                <a:defRPr/>
              </a:pPr>
              <a:t>‹#›</a:t>
            </a:fld>
            <a:endParaRPr lang="en-GB"/>
          </a:p>
        </p:txBody>
      </p:sp>
      <p:sp>
        <p:nvSpPr>
          <p:cNvPr id="4"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pPr>
                <a:defRPr/>
              </a:pPr>
              <a:t>‹#›</a:t>
            </a:fld>
            <a:endParaRPr lang="en-GB"/>
          </a:p>
        </p:txBody>
      </p:sp>
      <p:sp>
        <p:nvSpPr>
          <p:cNvPr id="3"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800" b="1">
                <a:solidFill>
                  <a:srgbClr val="FFFFFF"/>
                </a:solidFill>
                <a:latin typeface="Arial" charset="0"/>
                <a:ea typeface="ＭＳ Ｐゴシック" pitchFamily="34" charset="-128"/>
              </a:defRPr>
            </a:lvl1pPr>
          </a:lstStyle>
          <a:p>
            <a:pPr>
              <a:defRPr/>
            </a:pPr>
            <a:fld id="{19548CB3-62F2-4F9F-B306-B517FDEA4DF9}" type="slidenum">
              <a:rPr lang="en-GB"/>
              <a:pPr>
                <a:defRPr/>
              </a:pPr>
              <a:t>‹#›</a:t>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headEnd/>
            <a:tailEnd/>
          </a:ln>
        </p:spPr>
        <p:txBody>
          <a:bodyPr/>
          <a:lstStyle/>
          <a:p>
            <a:pPr>
              <a:defRPr/>
            </a:pPr>
            <a:endParaRPr lang="zh-CN" altLang="en-US">
              <a:latin typeface="Arial" charset="0"/>
              <a:ea typeface="ＭＳ Ｐゴシック"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a:extLst/>
        </p:spPr>
        <p:txBody>
          <a:bodyPr vert="horz" wrap="square" lIns="0" tIns="0" rIns="0" bIns="0" numCol="1" anchor="t" anchorCtr="0" compatLnSpc="1">
            <a:prstTxWarp prst="textNoShape">
              <a:avLst/>
            </a:prstTxWarp>
          </a:bodyPr>
          <a:lstStyle>
            <a:lvl1pPr>
              <a:defRPr sz="800" b="1">
                <a:solidFill>
                  <a:srgbClr val="FFFFFF"/>
                </a:solidFill>
                <a:latin typeface="Arial" charset="0"/>
                <a:ea typeface="+mn-ea"/>
                <a:cs typeface="+mn-cs"/>
              </a:defRPr>
            </a:lvl1pPr>
          </a:lstStyle>
          <a:p>
            <a:pPr>
              <a:defRPr/>
            </a:pPr>
            <a:r>
              <a:rPr lang="en-GB"/>
              <a:t>American Chemical Society</a:t>
            </a:r>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altLang="zh-CN" smtClean="0"/>
              <a:t>Click to edit Master title style</a:t>
            </a:r>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pic>
        <p:nvPicPr>
          <p:cNvPr id="1033" name="Picture 20" descr="ACS_Chemistry_for_Life_CMYK_Logo"/>
          <p:cNvPicPr>
            <a:picLocks noChangeAspect="1" noChangeArrowheads="1"/>
          </p:cNvPicPr>
          <p:nvPr/>
        </p:nvPicPr>
        <p:blipFill>
          <a:blip r:embed="rId13"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395" r:id="rId1"/>
    <p:sldLayoutId id="2147498396" r:id="rId2"/>
    <p:sldLayoutId id="2147498397" r:id="rId3"/>
    <p:sldLayoutId id="2147498398" r:id="rId4"/>
    <p:sldLayoutId id="2147498399" r:id="rId5"/>
    <p:sldLayoutId id="2147498400" r:id="rId6"/>
    <p:sldLayoutId id="2147498401" r:id="rId7"/>
    <p:sldLayoutId id="2147498402" r:id="rId8"/>
    <p:sldLayoutId id="2147498403" r:id="rId9"/>
    <p:sldLayoutId id="2147498404" r:id="rId10"/>
    <p:sldLayoutId id="2147498405"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defRPr>
            </a:lvl1pPr>
          </a:lstStyle>
          <a:p>
            <a:pPr>
              <a:defRPr/>
            </a:pPr>
            <a:fld id="{3C6377D0-5F25-4827-9756-4A9DE448B99E}" type="datetimeFigureOut">
              <a:rPr lang="zh-CN" altLang="en-US"/>
              <a:pPr>
                <a:defRPr/>
              </a:pPr>
              <a:t>2024/2/23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defRPr>
            </a:lvl1pPr>
          </a:lstStyle>
          <a:p>
            <a:pPr>
              <a:defRPr/>
            </a:pPr>
            <a:r>
              <a:rPr lang="en-US"/>
              <a:t>www.acs.org</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a:defRPr/>
            </a:pPr>
            <a:fld id="{1032B05D-622B-4786-BEEC-9166A9A82956}" type="slidenum">
              <a:rPr lang="en-US" altLang="zh-CN"/>
              <a:pPr>
                <a:defRPr/>
              </a:pPr>
              <a:t>‹#›</a:t>
            </a:fld>
            <a:endParaRPr lang="en-US" altLang="zh-CN"/>
          </a:p>
        </p:txBody>
      </p:sp>
      <p:pic>
        <p:nvPicPr>
          <p:cNvPr id="2055" name="图片 6" descr="PPT 标头.png"/>
          <p:cNvPicPr>
            <a:picLocks noChangeAspect="1"/>
          </p:cNvPicPr>
          <p:nvPr/>
        </p:nvPicPr>
        <p:blipFill>
          <a:blip r:embed="rId17"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406" r:id="rId1"/>
    <p:sldLayoutId id="2147498407" r:id="rId2"/>
    <p:sldLayoutId id="2147498408" r:id="rId3"/>
    <p:sldLayoutId id="2147498409" r:id="rId4"/>
    <p:sldLayoutId id="2147498410" r:id="rId5"/>
    <p:sldLayoutId id="2147498411" r:id="rId6"/>
    <p:sldLayoutId id="2147498412" r:id="rId7"/>
    <p:sldLayoutId id="2147498413" r:id="rId8"/>
    <p:sldLayoutId id="2147498414" r:id="rId9"/>
    <p:sldLayoutId id="2147498415" r:id="rId10"/>
    <p:sldLayoutId id="2147498416" r:id="rId11"/>
    <p:sldLayoutId id="2147498417" r:id="rId12"/>
    <p:sldLayoutId id="2147498418" r:id="rId13"/>
    <p:sldLayoutId id="2147498419" r:id="rId14"/>
    <p:sldLayoutId id="2147498420"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pubs.acs.org/journal/aaemdr" TargetMode="External"/><Relationship Id="rId13" Type="http://schemas.openxmlformats.org/officeDocument/2006/relationships/hyperlink" Target="https://pubs.acs.org/journal/aeacd5" TargetMode="External"/><Relationship Id="rId3" Type="http://schemas.openxmlformats.org/officeDocument/2006/relationships/hyperlink" Target="https://pubs.acs.org/journal/aabmcb" TargetMode="External"/><Relationship Id="rId7" Type="http://schemas.openxmlformats.org/officeDocument/2006/relationships/hyperlink" Target="https://pubs.acs.org/journal/aaoma6" TargetMode="External"/><Relationship Id="rId12" Type="http://schemas.openxmlformats.org/officeDocument/2006/relationships/hyperlink" Target="https://pubs.acs.org/journal/aewcaa" TargetMode="External"/><Relationship Id="rId2" Type="http://schemas.openxmlformats.org/officeDocument/2006/relationships/hyperlink" Target="https://pubs.acs.org/journal/aanmf6" TargetMode="External"/><Relationship Id="rId16"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hyperlink" Target="https://pubs.acs.org/journal/amlcef" TargetMode="External"/><Relationship Id="rId11" Type="http://schemas.openxmlformats.org/officeDocument/2006/relationships/hyperlink" Target="https://pubs.acs.org/journal/aeecco" TargetMode="External"/><Relationship Id="rId5" Type="http://schemas.openxmlformats.org/officeDocument/2006/relationships/hyperlink" Target="https://pubs.acs.org/journal/aaembp" TargetMode="External"/><Relationship Id="rId15" Type="http://schemas.openxmlformats.org/officeDocument/2006/relationships/hyperlink" Target="https://pubs.acs.org/journal/afsthl" TargetMode="External"/><Relationship Id="rId10" Type="http://schemas.openxmlformats.org/officeDocument/2006/relationships/hyperlink" Target="https://pubs.acs.org/loi/achsc5" TargetMode="External"/><Relationship Id="rId4" Type="http://schemas.openxmlformats.org/officeDocument/2006/relationships/hyperlink" Target="https://pubs.acs.org/journal/aapmcd" TargetMode="External"/><Relationship Id="rId9" Type="http://schemas.openxmlformats.org/officeDocument/2006/relationships/hyperlink" Target="https://pubs.acs.org/journal/aptsfn" TargetMode="External"/><Relationship Id="rId14" Type="http://schemas.openxmlformats.org/officeDocument/2006/relationships/hyperlink" Target="https://pubs.acs.org/journal/aastgj"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https://campaign-image.com.cn/zohocampaigns/cover___aaoma_zc_v2_7595000010738241.jpg" TargetMode="External"/><Relationship Id="rId2" Type="http://schemas.openxmlformats.org/officeDocument/2006/relationships/image" Target="https://campaign-image.com.cn/zohocampaigns/cover___aaemdr_zc_v2_7595000010738241.jpg"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hyperlink" Target="https://pubs.acs.org/journal/amrcda" TargetMode="External"/><Relationship Id="rId2" Type="http://schemas.openxmlformats.org/officeDocument/2006/relationships/hyperlink" Target="https://pubs.acs.org/journal/jamsef" TargetMode="Externa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hyperlink" Target="https://pubs.acs.org/journal/achsc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s://pubs.acs.org/journal/aeecco" TargetMode="External"/><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4" Type="http://schemas.openxmlformats.org/officeDocument/2006/relationships/hyperlink" Target="https://pubs.acs.org/journal/asrmcd"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hyperlink" Target="pubs.acs.org/journal/aamick" TargetMode="Externa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ubs.acs.org/journal/achsc5"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3" Type="http://schemas.openxmlformats.org/officeDocument/2006/relationships/hyperlink" Target="https://cenblog.org/the-safety-zone" TargetMode="External"/><Relationship Id="rId2" Type="http://schemas.openxmlformats.org/officeDocument/2006/relationships/hyperlink" Target="https://pubs.acs.org/journal/cgeabj" TargetMode="Externa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pubs.acs.org/series/symposium" TargetMode="External"/><Relationship Id="rId7" Type="http://schemas.openxmlformats.org/officeDocument/2006/relationships/image" Target="../media/image69.png"/><Relationship Id="rId2" Type="http://schemas.openxmlformats.org/officeDocument/2006/relationships/hyperlink" Target="https://pubs.acs.org/series/advances" TargetMode="External"/><Relationship Id="rId1" Type="http://schemas.openxmlformats.org/officeDocument/2006/relationships/slideLayout" Target="../slideLayouts/slideLayout13.xml"/><Relationship Id="rId6" Type="http://schemas.openxmlformats.org/officeDocument/2006/relationships/hyperlink" Target="https://pubs.acs.org/doi/book/10.1021/acsguide" TargetMode="External"/><Relationship Id="rId5" Type="http://schemas.openxmlformats.org/officeDocument/2006/relationships/hyperlink" Target="https://pubs.acs.org/series/infocus" TargetMode="External"/><Relationship Id="rId4" Type="http://schemas.openxmlformats.org/officeDocument/2006/relationships/hyperlink" Target="https://pubs.acs.org/series/medichemreview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pubs.acs.org/series/infocus" TargetMode="Externa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journal/acscii" TargetMode="External"/><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hyperlink" Target="https://pubs.acs.org/journal/acso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7" Type="http://schemas.openxmlformats.org/officeDocument/2006/relationships/image" Target="../media/image76.png"/><Relationship Id="rId2" Type="http://schemas.openxmlformats.org/officeDocument/2006/relationships/hyperlink" Target="https://pubs.acs.org/editorschoice/" TargetMode="External"/><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hyperlink" Target="https://pubs.acs.org/journal/jaaucr" TargetMode="External"/><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acsopenscience.org/open-access-journals/omega/" TargetMode="External"/><Relationship Id="rId2" Type="http://schemas.openxmlformats.org/officeDocument/2006/relationships/hyperlink" Target="https://acsopenscience.org/open-access-journals/central-science/" TargetMode="External"/><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hyperlink" Target="https://pubs.acs.org/journal/jaauc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https://campaign-image.com.cn/zohocampaigns/acs_2021&#26032;&#29256;&#39318;&#39029;&#20986;&#29256;&#20013;&#24515;_zc_v2_7595000006507897.png"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headEnd/>
            <a:tailEnd/>
          </a:ln>
        </p:spPr>
        <p:txBody>
          <a:bodyPr>
            <a:spAutoFit/>
          </a:bodyPr>
          <a:lstStyle/>
          <a:p>
            <a:r>
              <a:rPr lang="en-US" altLang="zh-CN" sz="2800" b="1" dirty="0" smtClean="0">
                <a:latin typeface="Georgia" pitchFamily="18" charset="0"/>
              </a:rPr>
              <a:t>ACS Publications </a:t>
            </a:r>
            <a:r>
              <a:rPr lang="zh-CN" altLang="en-US" sz="2800" b="1" dirty="0" smtClean="0">
                <a:latin typeface="Georgia" pitchFamily="18" charset="0"/>
              </a:rPr>
              <a:t>数据库使用指南</a:t>
            </a:r>
            <a:endParaRPr lang="en-US" altLang="zh-CN" sz="2800" b="1" dirty="0">
              <a:latin typeface="Georgia"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headEnd/>
            <a:tailEnd/>
          </a:ln>
        </p:spPr>
        <p:txBody>
          <a:bodyPr>
            <a:spAutoFit/>
          </a:bodyPr>
          <a:lstStyle/>
          <a:p>
            <a:pPr algn="r"/>
            <a:r>
              <a:rPr lang="en-US" altLang="zh-CN" sz="1400" b="1" dirty="0" smtClean="0">
                <a:solidFill>
                  <a:srgbClr val="FFC000"/>
                </a:solidFill>
                <a:latin typeface="Georgia" pitchFamily="18" charset="0"/>
                <a:ea typeface="微软雅黑" pitchFamily="34" charset="-122"/>
              </a:rPr>
              <a:t>Jan. 2024</a:t>
            </a:r>
            <a:endParaRPr lang="en-US" altLang="zh-CN" sz="1400" b="1" dirty="0">
              <a:solidFill>
                <a:srgbClr val="FFC000"/>
              </a:solidFill>
              <a:latin typeface="Georgia" pitchFamily="18" charset="0"/>
              <a:ea typeface="微软雅黑" pitchFamily="34" charset="-122"/>
            </a:endParaRPr>
          </a:p>
          <a:p>
            <a:pPr algn="r"/>
            <a:r>
              <a:rPr lang="en-US" altLang="zh-CN" sz="1400" b="1" dirty="0" err="1">
                <a:solidFill>
                  <a:srgbClr val="FFC000"/>
                </a:solidFill>
                <a:latin typeface="Georgia" pitchFamily="18" charset="0"/>
                <a:ea typeface="微软雅黑" pitchFamily="34" charset="-122"/>
              </a:rPr>
              <a:t>iGroup</a:t>
            </a:r>
            <a:r>
              <a:rPr lang="en-US" altLang="zh-CN" sz="1400" b="1" dirty="0">
                <a:solidFill>
                  <a:srgbClr val="FFC000"/>
                </a:solidFill>
                <a:latin typeface="Georgia" pitchFamily="18" charset="0"/>
                <a:ea typeface="微软雅黑" pitchFamily="34" charset="-122"/>
              </a:rPr>
              <a:t> </a:t>
            </a:r>
            <a:r>
              <a:rPr lang="en-US" altLang="zh-CN" sz="1400" b="1" dirty="0" smtClean="0">
                <a:solidFill>
                  <a:srgbClr val="FFC000"/>
                </a:solidFill>
                <a:latin typeface="Georgia" pitchFamily="18" charset="0"/>
                <a:ea typeface="微软雅黑" pitchFamily="34" charset="-122"/>
              </a:rPr>
              <a:t>ACS </a:t>
            </a:r>
            <a:r>
              <a:rPr lang="en-US" altLang="zh-CN" sz="1400" b="1" dirty="0">
                <a:solidFill>
                  <a:srgbClr val="FFC000"/>
                </a:solidFill>
                <a:latin typeface="Georgia" pitchFamily="18" charset="0"/>
                <a:ea typeface="微软雅黑" pitchFamily="34" charset="-122"/>
              </a:rPr>
              <a:t>Team</a:t>
            </a:r>
            <a:endParaRPr lang="zh-CN" altLang="en-US" sz="1400" b="1" dirty="0">
              <a:solidFill>
                <a:srgbClr val="FFC000"/>
              </a:solidFill>
              <a:latin typeface="Georgia" pitchFamily="18" charset="0"/>
              <a:ea typeface="微软雅黑"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3"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62" y="2488902"/>
            <a:ext cx="7200000" cy="3922444"/>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6761163" cy="978729"/>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可</a:t>
            </a:r>
            <a:r>
              <a:rPr lang="zh-CN" altLang="en-US" sz="1600" dirty="0">
                <a:latin typeface="+mj-lt"/>
                <a:ea typeface="+mj-ea"/>
                <a:cs typeface="Times New Roman" pitchFamily="18" charset="0"/>
              </a:rPr>
              <a:t>在期刊</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电子图书的目录</a:t>
            </a:r>
            <a:r>
              <a:rPr lang="zh-CN" altLang="en-US" sz="1600" dirty="0" smtClean="0">
                <a:latin typeface="+mj-lt"/>
                <a:ea typeface="+mj-ea"/>
                <a:cs typeface="Times New Roman" pitchFamily="18" charset="0"/>
              </a:rPr>
              <a:t>页</a:t>
            </a:r>
            <a:r>
              <a:rPr lang="zh-CN" altLang="en-US" sz="1600" dirty="0">
                <a:latin typeface="+mj-lt"/>
                <a:ea typeface="+mj-ea"/>
                <a:cs typeface="Times New Roman" pitchFamily="18" charset="0"/>
              </a:rPr>
              <a:t>预</a:t>
            </a:r>
            <a:r>
              <a:rPr lang="zh-CN" altLang="en-US" sz="1600" dirty="0" smtClean="0">
                <a:latin typeface="+mj-lt"/>
                <a:ea typeface="+mj-ea"/>
                <a:cs typeface="Times New Roman" pitchFamily="18" charset="0"/>
              </a:rPr>
              <a:t>览：</a:t>
            </a:r>
            <a:endParaRPr lang="en-US" altLang="zh-CN" sz="1600" dirty="0" smtClean="0">
              <a:latin typeface="+mj-lt"/>
              <a:ea typeface="+mj-ea"/>
              <a:cs typeface="Times New Roman" pitchFamily="18" charset="0"/>
            </a:endParaRPr>
          </a:p>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① 摘要 </a:t>
            </a:r>
            <a:r>
              <a:rPr lang="en-US" altLang="zh-CN" sz="1600" dirty="0" smtClean="0">
                <a:latin typeface="+mj-lt"/>
                <a:ea typeface="+mj-ea"/>
                <a:cs typeface="Times New Roman" pitchFamily="18" charset="0"/>
              </a:rPr>
              <a:t>| </a:t>
            </a:r>
            <a:r>
              <a:rPr lang="zh-CN" altLang="en-US" sz="1600" dirty="0" smtClean="0">
                <a:latin typeface="+mj-lt"/>
                <a:ea typeface="+mj-ea"/>
                <a:cs typeface="Times New Roman" pitchFamily="18" charset="0"/>
              </a:rPr>
              <a:t>② 插图</a:t>
            </a:r>
            <a:endParaRPr lang="en-US" altLang="zh-CN" sz="1600" dirty="0">
              <a:latin typeface="+mj-lt"/>
              <a:ea typeface="+mj-ea"/>
              <a:cs typeface="Times New Roman"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7"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3235801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59903" t="64485"/>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34239"/>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22782" y="931590"/>
            <a:ext cx="7328825" cy="1228028"/>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a:latin typeface="+mj-lt"/>
                <a:ea typeface="+mj-ea"/>
                <a:cs typeface="Times New Roman" pitchFamily="18" charset="0"/>
              </a:rPr>
              <a:t>直观的全文页面</a:t>
            </a:r>
            <a:r>
              <a:rPr lang="zh-CN" altLang="en-US" sz="1600" dirty="0" smtClean="0">
                <a:latin typeface="+mj-lt"/>
                <a:ea typeface="+mj-ea"/>
                <a:cs typeface="Times New Roman" pitchFamily="18" charset="0"/>
              </a:rPr>
              <a:t>：</a:t>
            </a:r>
            <a:endParaRPr lang="en-US" altLang="zh-CN" sz="1600" dirty="0" smtClean="0">
              <a:latin typeface="+mj-lt"/>
              <a:ea typeface="+mj-ea"/>
              <a:cs typeface="Times New Roman" pitchFamily="18" charset="0"/>
            </a:endParaRPr>
          </a:p>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在</a:t>
            </a:r>
            <a:r>
              <a:rPr lang="zh-CN" altLang="en-US" sz="1600" dirty="0">
                <a:latin typeface="+mj-lt"/>
                <a:ea typeface="+mj-ea"/>
                <a:cs typeface="Times New Roman" pitchFamily="18" charset="0"/>
              </a:rPr>
              <a:t>网页版全文中</a:t>
            </a:r>
            <a:r>
              <a:rPr lang="zh-CN" altLang="en-US" sz="1600" dirty="0" smtClean="0">
                <a:latin typeface="+mj-lt"/>
                <a:ea typeface="+mj-ea"/>
                <a:cs typeface="Times New Roman" pitchFamily="18" charset="0"/>
              </a:rPr>
              <a:t>，① 文章</a:t>
            </a:r>
            <a:r>
              <a:rPr lang="zh-CN" altLang="en-US" sz="1600" dirty="0">
                <a:latin typeface="+mj-lt"/>
                <a:ea typeface="+mj-ea"/>
                <a:cs typeface="Times New Roman" pitchFamily="18" charset="0"/>
              </a:rPr>
              <a:t>的被访问、转发</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收藏和引用次数</a:t>
            </a:r>
            <a:r>
              <a:rPr lang="zh-CN" altLang="en-US" sz="1600" dirty="0" smtClean="0">
                <a:latin typeface="+mj-lt"/>
                <a:ea typeface="+mj-ea"/>
                <a:cs typeface="Times New Roman" pitchFamily="18" charset="0"/>
              </a:rPr>
              <a:t>一目了然</a:t>
            </a:r>
            <a:endParaRPr lang="en-US" altLang="zh-CN" sz="1600" dirty="0" smtClean="0">
              <a:latin typeface="+mj-lt"/>
              <a:ea typeface="+mj-ea"/>
              <a:cs typeface="Times New Roman" pitchFamily="18" charset="0"/>
            </a:endParaRPr>
          </a:p>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② 插图</a:t>
            </a:r>
            <a:r>
              <a:rPr lang="zh-CN" altLang="en-US" sz="1600" dirty="0">
                <a:latin typeface="+mj-lt"/>
                <a:ea typeface="+mj-ea"/>
                <a:cs typeface="Times New Roman" pitchFamily="18" charset="0"/>
              </a:rPr>
              <a:t>、参考文献列表和 </a:t>
            </a:r>
            <a:r>
              <a:rPr lang="en-US" altLang="zh-CN" sz="1600" dirty="0">
                <a:latin typeface="+mj-lt"/>
                <a:ea typeface="+mj-ea"/>
                <a:cs typeface="Times New Roman" pitchFamily="18" charset="0"/>
              </a:rPr>
              <a:t>Supporting Information</a:t>
            </a:r>
            <a:r>
              <a:rPr lang="zh-CN" altLang="en-US" sz="1600" dirty="0">
                <a:latin typeface="+mj-lt"/>
                <a:ea typeface="+mj-ea"/>
                <a:cs typeface="Times New Roman" pitchFamily="18" charset="0"/>
              </a:rPr>
              <a:t>统一归入侧栏。</a:t>
            </a: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7" name="Picture 6"/>
          <p:cNvPicPr>
            <a:picLocks noChangeAspect="1" noChangeArrowheads="1"/>
          </p:cNvPicPr>
          <p:nvPr/>
        </p:nvPicPr>
        <p:blipFill>
          <a:blip r:embed="rId4" cstate="print"/>
          <a:srcRect/>
          <a:stretch>
            <a:fillRect/>
          </a:stretch>
        </p:blipFill>
        <p:spPr bwMode="auto">
          <a:xfrm>
            <a:off x="3965920" y="5044370"/>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itchFamily="18" charset="0"/>
              <a:cs typeface="Times New Roman" pitchFamily="18" charset="0"/>
            </a:endParaRPr>
          </a:p>
        </p:txBody>
      </p:sp>
      <p:sp>
        <p:nvSpPr>
          <p:cNvPr id="2" name="矩形 1"/>
          <p:cNvSpPr/>
          <p:nvPr/>
        </p:nvSpPr>
        <p:spPr>
          <a:xfrm>
            <a:off x="632876" y="4964037"/>
            <a:ext cx="3195385" cy="1348401"/>
          </a:xfrm>
          <a:prstGeom prst="rect">
            <a:avLst/>
          </a:prstGeom>
        </p:spPr>
        <p:style>
          <a:lnRef idx="3">
            <a:schemeClr val="lt1"/>
          </a:lnRef>
          <a:fillRef idx="1">
            <a:schemeClr val="accent4"/>
          </a:fillRef>
          <a:effectRef idx="1">
            <a:schemeClr val="accent4"/>
          </a:effectRef>
          <a:fontRef idx="minor">
            <a:schemeClr val="lt1"/>
          </a:fontRef>
        </p:style>
        <p:txBody>
          <a:bodyPr wrap="square" tIns="180000" bIns="180000">
            <a:spAutoFit/>
          </a:bodyPr>
          <a:lstStyle/>
          <a:p>
            <a:pPr algn="ctr"/>
            <a:r>
              <a:rPr lang="zh-CN" altLang="en-US" sz="1600" b="1" dirty="0" smtClean="0">
                <a:solidFill>
                  <a:schemeClr val="bg1"/>
                </a:solidFill>
                <a:latin typeface="+mj-ea"/>
                <a:ea typeface="+mj-ea"/>
                <a:cs typeface="Times New Roman" pitchFamily="18" charset="0"/>
              </a:rPr>
              <a:t>中间这个数字标明了文章见诸新闻媒体或社交网络的次数、被其他论文或专利引用的次数以及被</a:t>
            </a:r>
            <a:r>
              <a:rPr lang="en-US" altLang="zh-CN" sz="1600" b="1" dirty="0" err="1" smtClean="0">
                <a:solidFill>
                  <a:schemeClr val="bg1"/>
                </a:solidFill>
                <a:latin typeface="+mj-ea"/>
                <a:ea typeface="+mj-ea"/>
                <a:cs typeface="Times New Roman" pitchFamily="18" charset="0"/>
              </a:rPr>
              <a:t>Mendeley</a:t>
            </a:r>
            <a:r>
              <a:rPr lang="zh-CN" altLang="en-US" sz="1600" b="1" dirty="0" smtClean="0">
                <a:solidFill>
                  <a:schemeClr val="bg1"/>
                </a:solidFill>
                <a:latin typeface="+mj-ea"/>
                <a:ea typeface="+mj-ea"/>
                <a:cs typeface="Times New Roman" pitchFamily="18" charset="0"/>
              </a:rPr>
              <a:t>等工具收藏的次数。</a:t>
            </a:r>
            <a:endParaRPr lang="en-US" altLang="zh-CN" sz="1600" b="1" dirty="0">
              <a:solidFill>
                <a:schemeClr val="bg1"/>
              </a:solidFill>
              <a:latin typeface="+mj-ea"/>
              <a:ea typeface="+mj-ea"/>
              <a:cs typeface="Times New Roman" pitchFamily="18" charset="0"/>
            </a:endParaRPr>
          </a:p>
        </p:txBody>
      </p:sp>
    </p:spTree>
    <p:extLst>
      <p:ext uri="{BB962C8B-B14F-4D97-AF65-F5344CB8AC3E}">
        <p14:creationId xmlns:p14="http://schemas.microsoft.com/office/powerpoint/2010/main" val="2017443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其他特色功能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108683"/>
            <a:ext cx="7200000" cy="2585323"/>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期刊主页还有哪些功能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全文</a:t>
            </a:r>
            <a:r>
              <a:rPr lang="zh-CN" altLang="en-US" dirty="0" smtClean="0">
                <a:latin typeface="+mj-lt"/>
                <a:ea typeface="+mj-ea"/>
                <a:cs typeface="Times New Roman" pitchFamily="18" charset="0"/>
              </a:rPr>
              <a:t>页面还有哪些功能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如何开启高级检索并收藏</a:t>
            </a:r>
            <a:r>
              <a:rPr lang="zh-CN" altLang="en-US" dirty="0">
                <a:latin typeface="+mj-lt"/>
                <a:ea typeface="+mj-ea"/>
                <a:cs typeface="Times New Roman" pitchFamily="18" charset="0"/>
              </a:rPr>
              <a:t>检索</a:t>
            </a:r>
            <a:r>
              <a:rPr lang="zh-CN" altLang="en-US" dirty="0" smtClean="0">
                <a:latin typeface="+mj-lt"/>
                <a:ea typeface="+mj-ea"/>
                <a:cs typeface="Times New Roman" pitchFamily="18" charset="0"/>
              </a:rPr>
              <a:t>式？</a:t>
            </a: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远程访问</a:t>
            </a:r>
            <a:r>
              <a:rPr lang="en-US" altLang="zh-CN" dirty="0" smtClean="0">
                <a:cs typeface="Times New Roman" pitchFamily="18" charset="0"/>
              </a:rPr>
              <a:t> </a:t>
            </a:r>
            <a:endParaRPr lang="en-US" altLang="zh-CN"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5943996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200329"/>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sz="1600" dirty="0" smtClean="0">
                <a:latin typeface="+mj-lt"/>
                <a:ea typeface="+mj-ea"/>
                <a:cs typeface="Times New Roman" pitchFamily="18" charset="0"/>
              </a:rPr>
              <a:t>查看热门文章：</a:t>
            </a:r>
            <a:endParaRPr lang="en-US" altLang="zh-CN" sz="1600" dirty="0">
              <a:latin typeface="+mj-lt"/>
              <a:ea typeface="+mj-ea"/>
              <a:cs typeface="Times New Roman" pitchFamily="18" charset="0"/>
            </a:endParaRPr>
          </a:p>
          <a:p>
            <a:pPr algn="just" defTabSz="409575" eaLnBrk="0" hangingPunct="0">
              <a:lnSpc>
                <a:spcPct val="90000"/>
              </a:lnSpc>
            </a:pPr>
            <a:endParaRPr lang="en-US" altLang="zh-CN" sz="1600" dirty="0" smtClean="0">
              <a:latin typeface="+mj-lt"/>
              <a:ea typeface="+mj-ea"/>
              <a:cs typeface="Times New Roman" pitchFamily="18" charset="0"/>
            </a:endParaRPr>
          </a:p>
          <a:p>
            <a:pPr algn="just" defTabSz="409575" eaLnBrk="0" hangingPunct="0">
              <a:lnSpc>
                <a:spcPct val="90000"/>
              </a:lnSpc>
            </a:pPr>
            <a:r>
              <a:rPr lang="zh-CN" altLang="en-US" sz="1600" dirty="0" smtClean="0">
                <a:latin typeface="+mj-lt"/>
                <a:ea typeface="+mj-ea"/>
                <a:cs typeface="Times New Roman" pitchFamily="18" charset="0"/>
              </a:rPr>
              <a:t>每种期刊主页的中部都有</a:t>
            </a:r>
            <a:r>
              <a:rPr lang="en-US" altLang="zh-CN" sz="1600" b="1" u="sng" dirty="0" smtClean="0">
                <a:solidFill>
                  <a:srgbClr val="CE6D02"/>
                </a:solidFill>
                <a:latin typeface="+mj-lt"/>
                <a:ea typeface="+mj-ea"/>
                <a:cs typeface="Times New Roman" pitchFamily="18" charset="0"/>
              </a:rPr>
              <a:t>Most Read</a:t>
            </a:r>
            <a:r>
              <a:rPr lang="zh-CN" altLang="en-US" sz="1600" dirty="0" smtClean="0">
                <a:latin typeface="+mj-lt"/>
                <a:ea typeface="+mj-ea"/>
                <a:cs typeface="Times New Roman" pitchFamily="18" charset="0"/>
              </a:rPr>
              <a:t>板块，代表了该刊在单位时间内吸引访问量（也即全文下载量）最多的文章；</a:t>
            </a:r>
            <a:r>
              <a:rPr lang="zh-CN" altLang="en-US" sz="1600" dirty="0">
                <a:latin typeface="+mj-lt"/>
                <a:ea typeface="+mj-ea"/>
                <a:cs typeface="Times New Roman" pitchFamily="18" charset="0"/>
              </a:rPr>
              <a:t>点击</a:t>
            </a:r>
            <a:r>
              <a:rPr lang="en-US" altLang="zh-CN" sz="1600" i="1" dirty="0">
                <a:solidFill>
                  <a:srgbClr val="0070C0"/>
                </a:solidFill>
                <a:latin typeface="+mj-lt"/>
                <a:ea typeface="+mj-ea"/>
                <a:cs typeface="Times New Roman" pitchFamily="18" charset="0"/>
              </a:rPr>
              <a:t>See all </a:t>
            </a:r>
            <a:r>
              <a:rPr lang="en-US" altLang="zh-CN" sz="1600" i="1" dirty="0" smtClean="0">
                <a:solidFill>
                  <a:srgbClr val="0070C0"/>
                </a:solidFill>
                <a:latin typeface="+mj-lt"/>
                <a:ea typeface="+mj-ea"/>
                <a:cs typeface="Times New Roman" pitchFamily="18" charset="0"/>
              </a:rPr>
              <a:t>articles</a:t>
            </a:r>
            <a:r>
              <a:rPr lang="zh-CN" altLang="en-US" sz="1600" dirty="0">
                <a:latin typeface="+mj-lt"/>
                <a:ea typeface="+mj-ea"/>
                <a:cs typeface="Times New Roman" pitchFamily="18" charset="0"/>
              </a:rPr>
              <a:t>查看</a:t>
            </a:r>
            <a:r>
              <a:rPr lang="en-US" altLang="zh-CN" sz="1600" dirty="0">
                <a:latin typeface="+mj-lt"/>
                <a:ea typeface="+mj-ea"/>
                <a:cs typeface="Times New Roman" pitchFamily="18" charset="0"/>
              </a:rPr>
              <a:t>30</a:t>
            </a:r>
            <a:r>
              <a:rPr lang="zh-CN" altLang="en-US" sz="1600" dirty="0">
                <a:latin typeface="+mj-lt"/>
                <a:ea typeface="+mj-ea"/>
                <a:cs typeface="Times New Roman" pitchFamily="18" charset="0"/>
              </a:rPr>
              <a:t>天或</a:t>
            </a:r>
            <a:r>
              <a:rPr lang="en-US" altLang="zh-CN" sz="1600" dirty="0">
                <a:latin typeface="+mj-lt"/>
                <a:ea typeface="+mj-ea"/>
                <a:cs typeface="Times New Roman" pitchFamily="18" charset="0"/>
              </a:rPr>
              <a:t>12</a:t>
            </a:r>
            <a:r>
              <a:rPr lang="zh-CN" altLang="en-US" sz="1600" dirty="0">
                <a:latin typeface="+mj-lt"/>
                <a:ea typeface="+mj-ea"/>
                <a:cs typeface="Times New Roman" pitchFamily="18" charset="0"/>
              </a:rPr>
              <a:t>个月的统计范围</a:t>
            </a:r>
            <a:r>
              <a:rPr lang="zh-CN" altLang="en-US" sz="1600" dirty="0" smtClean="0">
                <a:latin typeface="+mj-lt"/>
                <a:ea typeface="+mj-ea"/>
                <a:cs typeface="Times New Roman" pitchFamily="18" charset="0"/>
              </a:rPr>
              <a:t>。</a:t>
            </a:r>
            <a:endParaRPr lang="zh-CN" altLang="en-US" sz="1600" dirty="0">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2" y="3255897"/>
            <a:ext cx="8253919" cy="2859200"/>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203767" y="3311317"/>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8456816" y="4563429"/>
            <a:ext cx="505968" cy="468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AutoNum type="arabicPeriod"/>
            </a:pPr>
            <a:r>
              <a:rPr lang="zh-CN" altLang="en-US" dirty="0" smtClean="0">
                <a:latin typeface="+mj-lt"/>
                <a:ea typeface="+mj-ea"/>
                <a:cs typeface="Times New Roman" pitchFamily="18" charset="0"/>
              </a:rPr>
              <a:t>期刊主页还有哪些功能？</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3195176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06224" y="3535432"/>
            <a:ext cx="8928000" cy="2519556"/>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1036638" y="1737556"/>
            <a:ext cx="7200000" cy="1200329"/>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sz="1600" dirty="0" smtClean="0">
                <a:latin typeface="+mj-lt"/>
                <a:ea typeface="+mj-ea"/>
                <a:cs typeface="Times New Roman" pitchFamily="18" charset="0"/>
              </a:rPr>
              <a:t>按学科浏览：</a:t>
            </a:r>
            <a:endParaRPr lang="en-US" altLang="zh-CN" sz="1600" dirty="0">
              <a:latin typeface="+mj-lt"/>
              <a:ea typeface="+mj-ea"/>
              <a:cs typeface="Times New Roman" pitchFamily="18" charset="0"/>
            </a:endParaRPr>
          </a:p>
          <a:p>
            <a:pPr algn="just" defTabSz="409575" eaLnBrk="0" hangingPunct="0">
              <a:lnSpc>
                <a:spcPct val="90000"/>
              </a:lnSpc>
            </a:pPr>
            <a:endParaRPr lang="en-US" altLang="zh-CN" sz="1600" dirty="0" smtClean="0">
              <a:latin typeface="+mj-lt"/>
              <a:ea typeface="+mj-ea"/>
              <a:cs typeface="Times New Roman" pitchFamily="18" charset="0"/>
            </a:endParaRPr>
          </a:p>
          <a:p>
            <a:pPr algn="just" defTabSz="409575" eaLnBrk="0" hangingPunct="0">
              <a:lnSpc>
                <a:spcPct val="90000"/>
              </a:lnSpc>
            </a:pPr>
            <a:r>
              <a:rPr lang="zh-CN" altLang="en-US" sz="1600" dirty="0" smtClean="0">
                <a:latin typeface="+mj-lt"/>
                <a:ea typeface="+mj-ea"/>
                <a:cs typeface="Times New Roman" pitchFamily="18" charset="0"/>
              </a:rPr>
              <a:t>在</a:t>
            </a:r>
            <a:r>
              <a:rPr lang="en-US" altLang="zh-CN" sz="1600" dirty="0" smtClean="0">
                <a:latin typeface="+mj-lt"/>
                <a:ea typeface="+mj-ea"/>
                <a:cs typeface="Times New Roman" pitchFamily="18" charset="0"/>
              </a:rPr>
              <a:t>ACS</a:t>
            </a:r>
            <a:r>
              <a:rPr lang="zh-CN" altLang="en-US" sz="1600" dirty="0" smtClean="0">
                <a:latin typeface="+mj-lt"/>
                <a:ea typeface="+mj-ea"/>
                <a:cs typeface="Times New Roman" pitchFamily="18" charset="0"/>
              </a:rPr>
              <a:t>期刊主页，还有学科筛选栏，可选择学科大类、细分及与之相关的研究主题。例如学科大类选择“材料科学”，细分选择“材料性质”，点击最右的</a:t>
            </a:r>
            <a:r>
              <a:rPr lang="en-US" altLang="zh-CN" sz="1600" i="1" dirty="0" smtClean="0">
                <a:solidFill>
                  <a:srgbClr val="0070C0"/>
                </a:solidFill>
                <a:latin typeface="+mj-lt"/>
                <a:ea typeface="+mj-ea"/>
                <a:cs typeface="Times New Roman" pitchFamily="18" charset="0"/>
              </a:rPr>
              <a:t>See All</a:t>
            </a:r>
            <a:r>
              <a:rPr lang="zh-CN" altLang="en-US" sz="1600" dirty="0">
                <a:latin typeface="+mj-lt"/>
                <a:ea typeface="+mj-ea"/>
                <a:cs typeface="Times New Roman" pitchFamily="18" charset="0"/>
              </a:rPr>
              <a:t>即</a:t>
            </a:r>
            <a:r>
              <a:rPr lang="zh-CN" altLang="en-US" sz="1600" dirty="0" smtClean="0">
                <a:latin typeface="+mj-lt"/>
                <a:ea typeface="+mj-ea"/>
                <a:cs typeface="Times New Roman" pitchFamily="18" charset="0"/>
              </a:rPr>
              <a:t>可查看某刊中所有关于材料性质的文章。</a:t>
            </a:r>
            <a:endParaRPr lang="zh-CN" altLang="en-US" sz="1600" dirty="0">
              <a:latin typeface="+mj-lt"/>
              <a:ea typeface="+mj-ea"/>
              <a:cs typeface="Times New Roman" pitchFamily="18" charset="0"/>
            </a:endParaRPr>
          </a:p>
        </p:txBody>
      </p:sp>
      <p:sp>
        <p:nvSpPr>
          <p:cNvPr id="8" name="圆角矩形 7"/>
          <p:cNvSpPr/>
          <p:nvPr/>
        </p:nvSpPr>
        <p:spPr>
          <a:xfrm>
            <a:off x="3184240" y="4738058"/>
            <a:ext cx="2759360" cy="396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6142240" y="5520693"/>
            <a:ext cx="987221" cy="3960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AutoNum type="arabicPeriod"/>
            </a:pPr>
            <a:r>
              <a:rPr lang="zh-CN" altLang="en-US" dirty="0" smtClean="0">
                <a:latin typeface="+mj-lt"/>
                <a:ea typeface="+mj-ea"/>
                <a:cs typeface="Times New Roman" pitchFamily="18" charset="0"/>
              </a:rPr>
              <a:t>期刊主页还有哪些功能？</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1502529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307621"/>
            <a:ext cx="1835486" cy="286232"/>
          </a:xfrm>
          <a:prstGeom prst="rect">
            <a:avLst/>
          </a:prstGeom>
          <a:solidFill>
            <a:srgbClr val="FFCC66"/>
          </a:solidFill>
          <a:ln>
            <a:noFill/>
            <a:headEnd/>
            <a:tailEnd/>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lnSpc>
                <a:spcPct val="90000"/>
              </a:lnSpc>
            </a:pPr>
            <a:r>
              <a:rPr lang="zh-CN" altLang="en-US" sz="1400" dirty="0">
                <a:latin typeface="+mj-ea"/>
                <a:ea typeface="+mj-ea"/>
                <a:cs typeface="Times New Roman" pitchFamily="18" charset="0"/>
              </a:rPr>
              <a:t>同一期内前后翻页</a:t>
            </a: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p:cNvSpPr>
            <a:spLocks noChangeArrowheads="1"/>
          </p:cNvSpPr>
          <p:nvPr/>
        </p:nvSpPr>
        <p:spPr bwMode="auto">
          <a:xfrm>
            <a:off x="4122974" y="1441154"/>
            <a:ext cx="3798097" cy="286232"/>
          </a:xfrm>
          <a:prstGeom prst="rect">
            <a:avLst/>
          </a:prstGeom>
          <a:solidFill>
            <a:srgbClr val="FFCC66"/>
          </a:solidFill>
          <a:ln>
            <a:noFill/>
            <a:headEnd/>
            <a:tailEnd/>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lnSpc>
                <a:spcPct val="90000"/>
              </a:lnSpc>
            </a:pPr>
            <a:r>
              <a:rPr lang="zh-CN" altLang="en-US" sz="1400" dirty="0">
                <a:latin typeface="+mj-ea"/>
                <a:ea typeface="+mj-ea"/>
                <a:cs typeface="Times New Roman" pitchFamily="18" charset="0"/>
              </a:rPr>
              <a:t>向下浏览页面时检索栏永远悬浮在上端</a:t>
            </a:r>
          </a:p>
        </p:txBody>
      </p:sp>
      <p:sp>
        <p:nvSpPr>
          <p:cNvPr id="15" name="椭圆 14"/>
          <p:cNvSpPr/>
          <p:nvPr/>
        </p:nvSpPr>
        <p:spPr>
          <a:xfrm>
            <a:off x="4755650" y="562695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矩形 15"/>
          <p:cNvSpPr>
            <a:spLocks noChangeArrowheads="1"/>
          </p:cNvSpPr>
          <p:nvPr/>
        </p:nvSpPr>
        <p:spPr bwMode="auto">
          <a:xfrm>
            <a:off x="5331650" y="5667421"/>
            <a:ext cx="3192988"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smtClean="0">
                <a:latin typeface="+mj-ea"/>
                <a:ea typeface="+mj-ea"/>
                <a:cs typeface="Times New Roman" pitchFamily="18" charset="0"/>
              </a:rPr>
              <a:t>推荐文章：看过这篇的读者还看了其他哪些文章？</a:t>
            </a:r>
            <a:endParaRPr lang="zh-CN" altLang="en-US" sz="1600" dirty="0">
              <a:latin typeface="+mj-ea"/>
              <a:ea typeface="+mj-ea"/>
              <a:cs typeface="Times New Roman" pitchFamily="18" charset="0"/>
            </a:endParaRPr>
          </a:p>
        </p:txBody>
      </p:sp>
      <p:sp>
        <p:nvSpPr>
          <p:cNvPr id="18" name="矩形 17"/>
          <p:cNvSpPr>
            <a:spLocks noChangeArrowheads="1"/>
          </p:cNvSpPr>
          <p:nvPr/>
        </p:nvSpPr>
        <p:spPr bwMode="auto">
          <a:xfrm>
            <a:off x="827076" y="1250895"/>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2</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全文页面还有哪些功能</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17" name="椭圆 16"/>
          <p:cNvSpPr/>
          <p:nvPr/>
        </p:nvSpPr>
        <p:spPr>
          <a:xfrm>
            <a:off x="6946394" y="262656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a:spLocks noChangeArrowheads="1"/>
          </p:cNvSpPr>
          <p:nvPr/>
        </p:nvSpPr>
        <p:spPr bwMode="auto">
          <a:xfrm>
            <a:off x="2593299" y="2955946"/>
            <a:ext cx="4353095" cy="480131"/>
          </a:xfrm>
          <a:prstGeom prst="rect">
            <a:avLst/>
          </a:prstGeom>
          <a:solidFill>
            <a:srgbClr val="FFCC66"/>
          </a:solidFill>
          <a:ln>
            <a:noFill/>
            <a:headEnd/>
            <a:tailEnd/>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lnSpc>
                <a:spcPct val="90000"/>
              </a:lnSpc>
            </a:pPr>
            <a:r>
              <a:rPr lang="zh-CN" altLang="en-US" sz="1400" dirty="0">
                <a:latin typeface="+mj-ea"/>
                <a:ea typeface="+mj-ea"/>
                <a:cs typeface="Times New Roman" pitchFamily="18" charset="0"/>
              </a:rPr>
              <a:t>侧栏查看辅助信息</a:t>
            </a:r>
            <a:r>
              <a:rPr lang="en-US" altLang="zh-CN" sz="1400" dirty="0">
                <a:latin typeface="+mj-ea"/>
                <a:ea typeface="+mj-ea"/>
                <a:cs typeface="Times New Roman" pitchFamily="18" charset="0"/>
              </a:rPr>
              <a:t>(supporting information)</a:t>
            </a:r>
            <a:r>
              <a:rPr lang="zh-CN" altLang="en-US" sz="1400" dirty="0">
                <a:latin typeface="+mj-ea"/>
                <a:ea typeface="+mj-ea"/>
                <a:cs typeface="Times New Roman" pitchFamily="18" charset="0"/>
              </a:rPr>
              <a:t>和实验</a:t>
            </a:r>
            <a:r>
              <a:rPr lang="en-US" altLang="zh-CN" sz="1400" dirty="0">
                <a:latin typeface="+mj-ea"/>
                <a:ea typeface="+mj-ea"/>
                <a:cs typeface="Times New Roman" pitchFamily="18" charset="0"/>
              </a:rPr>
              <a:t>/</a:t>
            </a:r>
            <a:r>
              <a:rPr lang="zh-CN" altLang="en-US" sz="1400" dirty="0">
                <a:latin typeface="+mj-ea"/>
                <a:ea typeface="+mj-ea"/>
                <a:cs typeface="Times New Roman" pitchFamily="18" charset="0"/>
              </a:rPr>
              <a:t>报告的原始数据</a:t>
            </a:r>
            <a:r>
              <a:rPr lang="en-US" altLang="zh-CN" sz="1400" dirty="0">
                <a:latin typeface="+mj-ea"/>
                <a:ea typeface="+mj-ea"/>
                <a:cs typeface="Times New Roman" pitchFamily="18" charset="0"/>
              </a:rPr>
              <a:t>(primary data)</a:t>
            </a:r>
            <a:endParaRPr lang="zh-CN" altLang="en-US" sz="1400" dirty="0">
              <a:latin typeface="+mj-ea"/>
              <a:ea typeface="+mj-ea"/>
              <a:cs typeface="Times New Roman" pitchFamily="18" charset="0"/>
            </a:endParaRPr>
          </a:p>
        </p:txBody>
      </p:sp>
    </p:spTree>
    <p:extLst>
      <p:ext uri="{BB962C8B-B14F-4D97-AF65-F5344CB8AC3E}">
        <p14:creationId xmlns:p14="http://schemas.microsoft.com/office/powerpoint/2010/main" val="1761809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492637" y="1043247"/>
            <a:ext cx="6194650" cy="1255728"/>
          </a:xfrm>
          <a:prstGeom prst="rect">
            <a:avLst/>
          </a:prstGeom>
        </p:spPr>
        <p:txBody>
          <a:bodyPr wrap="square">
            <a:spAutoFit/>
          </a:bodyPr>
          <a:lstStyle/>
          <a:p>
            <a:pPr defTabSz="409575" eaLnBrk="0" hangingPunct="0">
              <a:lnSpc>
                <a:spcPct val="90000"/>
              </a:lnSpc>
            </a:pPr>
            <a:r>
              <a:rPr lang="en-US" altLang="zh-CN" sz="1400" dirty="0">
                <a:solidFill>
                  <a:srgbClr val="0070C0"/>
                </a:solidFill>
                <a:latin typeface="+mj-lt"/>
                <a:ea typeface="+mj-ea"/>
                <a:cs typeface="Times New Roman" pitchFamily="18" charset="0"/>
              </a:rPr>
              <a:t>* Supporting Information</a:t>
            </a:r>
            <a:r>
              <a:rPr lang="zh-CN" altLang="en-US" sz="1400" dirty="0">
                <a:solidFill>
                  <a:srgbClr val="0070C0"/>
                </a:solidFill>
                <a:latin typeface="+mj-lt"/>
                <a:ea typeface="+mj-ea"/>
                <a:cs typeface="Times New Roman" pitchFamily="18" charset="0"/>
              </a:rPr>
              <a:t>是什么？</a:t>
            </a:r>
            <a:r>
              <a:rPr lang="en-US" altLang="zh-CN" sz="1400" dirty="0">
                <a:solidFill>
                  <a:srgbClr val="0070C0"/>
                </a:solidFill>
                <a:latin typeface="+mj-lt"/>
                <a:ea typeface="+mj-ea"/>
                <a:cs typeface="Times New Roman" pitchFamily="18" charset="0"/>
              </a:rPr>
              <a:t>——</a:t>
            </a:r>
            <a:r>
              <a:rPr lang="zh-CN" altLang="en-US" sz="1400" dirty="0">
                <a:solidFill>
                  <a:srgbClr val="0070C0"/>
                </a:solidFill>
                <a:latin typeface="+mj-lt"/>
                <a:ea typeface="+mj-ea"/>
                <a:cs typeface="Times New Roman"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400" dirty="0">
              <a:solidFill>
                <a:srgbClr val="0070C0"/>
              </a:solidFill>
              <a:latin typeface="+mj-lt"/>
              <a:ea typeface="+mj-ea"/>
              <a:cs typeface="Times New Roman" pitchFamily="18" charset="0"/>
            </a:endParaRPr>
          </a:p>
          <a:p>
            <a:pPr defTabSz="409575" eaLnBrk="0" hangingPunct="0">
              <a:lnSpc>
                <a:spcPct val="90000"/>
              </a:lnSpc>
            </a:pPr>
            <a:r>
              <a:rPr lang="zh-CN" altLang="en-US" sz="1400" dirty="0" smtClean="0">
                <a:solidFill>
                  <a:srgbClr val="0070C0"/>
                </a:solidFill>
                <a:latin typeface="+mj-lt"/>
                <a:ea typeface="+mj-ea"/>
                <a:cs typeface="Times New Roman" pitchFamily="18" charset="0"/>
              </a:rPr>
              <a:t>* 部分</a:t>
            </a:r>
            <a:r>
              <a:rPr lang="en-US" altLang="zh-CN" sz="1400" dirty="0">
                <a:solidFill>
                  <a:srgbClr val="0070C0"/>
                </a:solidFill>
                <a:latin typeface="+mj-lt"/>
                <a:ea typeface="+mj-ea"/>
                <a:cs typeface="Times New Roman" pitchFamily="18" charset="0"/>
              </a:rPr>
              <a:t>Supporting Information</a:t>
            </a:r>
            <a:r>
              <a:rPr lang="zh-CN" altLang="en-US" sz="1400" dirty="0">
                <a:solidFill>
                  <a:srgbClr val="0070C0"/>
                </a:solidFill>
                <a:latin typeface="+mj-lt"/>
                <a:ea typeface="+mj-ea"/>
                <a:cs typeface="Times New Roman" pitchFamily="18" charset="0"/>
              </a:rPr>
              <a:t>呈现在</a:t>
            </a:r>
            <a:r>
              <a:rPr lang="en-US" altLang="zh-CN" sz="1400" dirty="0" err="1">
                <a:solidFill>
                  <a:srgbClr val="0070C0"/>
                </a:solidFill>
                <a:latin typeface="+mj-lt"/>
                <a:ea typeface="+mj-ea"/>
                <a:cs typeface="Times New Roman" pitchFamily="18" charset="0"/>
              </a:rPr>
              <a:t>figshare</a:t>
            </a:r>
            <a:r>
              <a:rPr lang="zh-CN" altLang="en-US" sz="1400" dirty="0">
                <a:solidFill>
                  <a:srgbClr val="0070C0"/>
                </a:solidFill>
                <a:latin typeface="+mj-lt"/>
                <a:ea typeface="+mj-ea"/>
                <a:cs typeface="Times New Roman" pitchFamily="18" charset="0"/>
              </a:rPr>
              <a:t>内嵌窗口，点击下方的</a:t>
            </a:r>
            <a:r>
              <a:rPr lang="en-US" altLang="zh-CN" sz="1400" dirty="0">
                <a:solidFill>
                  <a:srgbClr val="0070C0"/>
                </a:solidFill>
                <a:latin typeface="+mj-lt"/>
                <a:ea typeface="+mj-ea"/>
                <a:cs typeface="Times New Roman" pitchFamily="18" charset="0"/>
              </a:rPr>
              <a:t>Download</a:t>
            </a:r>
            <a:r>
              <a:rPr lang="zh-CN" altLang="en-US" sz="1400" dirty="0">
                <a:solidFill>
                  <a:srgbClr val="0070C0"/>
                </a:solidFill>
                <a:latin typeface="+mj-lt"/>
                <a:ea typeface="+mj-ea"/>
                <a:cs typeface="Times New Roman" pitchFamily="18" charset="0"/>
              </a:rPr>
              <a:t>按钮即可下载</a:t>
            </a:r>
            <a:r>
              <a:rPr lang="zh-CN" altLang="en-US" sz="1400" dirty="0" smtClean="0">
                <a:solidFill>
                  <a:srgbClr val="0070C0"/>
                </a:solidFill>
                <a:latin typeface="+mj-lt"/>
                <a:ea typeface="+mj-ea"/>
                <a:cs typeface="Times New Roman" pitchFamily="18" charset="0"/>
              </a:rPr>
              <a:t>。</a:t>
            </a:r>
            <a:endParaRPr lang="en-US" altLang="zh-CN" sz="1400" dirty="0" smtClean="0">
              <a:solidFill>
                <a:srgbClr val="0070C0"/>
              </a:solidFill>
              <a:latin typeface="+mj-lt"/>
              <a:ea typeface="+mj-ea"/>
              <a:cs typeface="Times New Roman" pitchFamily="18" charset="0"/>
            </a:endParaRPr>
          </a:p>
          <a:p>
            <a:pPr defTabSz="409575" eaLnBrk="0" hangingPunct="0">
              <a:lnSpc>
                <a:spcPct val="90000"/>
              </a:lnSpc>
            </a:pPr>
            <a:r>
              <a:rPr lang="en-US" altLang="zh-CN" sz="1400" dirty="0" smtClean="0">
                <a:solidFill>
                  <a:srgbClr val="0070C0"/>
                </a:solidFill>
                <a:latin typeface="+mj-lt"/>
                <a:ea typeface="+mj-ea"/>
                <a:cs typeface="Times New Roman" pitchFamily="18" charset="0"/>
              </a:rPr>
              <a:t>* 2023</a:t>
            </a:r>
            <a:r>
              <a:rPr lang="zh-CN" altLang="en-US" sz="1400" dirty="0" smtClean="0">
                <a:solidFill>
                  <a:srgbClr val="0070C0"/>
                </a:solidFill>
                <a:latin typeface="+mj-lt"/>
                <a:ea typeface="+mj-ea"/>
                <a:cs typeface="Times New Roman" pitchFamily="18" charset="0"/>
              </a:rPr>
              <a:t>年起，部分期刊的</a:t>
            </a:r>
            <a:r>
              <a:rPr lang="en-US" altLang="zh-CN" sz="1400" dirty="0" smtClean="0">
                <a:solidFill>
                  <a:srgbClr val="0070C0"/>
                </a:solidFill>
                <a:latin typeface="+mj-lt"/>
                <a:ea typeface="+mj-ea"/>
                <a:cs typeface="Times New Roman" pitchFamily="18" charset="0"/>
              </a:rPr>
              <a:t>SI</a:t>
            </a:r>
            <a:r>
              <a:rPr lang="zh-CN" altLang="en-US" sz="1400" dirty="0" smtClean="0">
                <a:solidFill>
                  <a:srgbClr val="0070C0"/>
                </a:solidFill>
                <a:latin typeface="+mj-lt"/>
                <a:ea typeface="+mj-ea"/>
                <a:cs typeface="Times New Roman" pitchFamily="18" charset="0"/>
              </a:rPr>
              <a:t>将收录三维可视化内容。</a:t>
            </a:r>
            <a:endParaRPr lang="en-US" altLang="zh-CN" sz="1400" dirty="0">
              <a:solidFill>
                <a:srgbClr val="0070C0"/>
              </a:solidFill>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37" y="2459525"/>
            <a:ext cx="5095875" cy="4029075"/>
          </a:xfrm>
          <a:prstGeom prst="rect">
            <a:avLst/>
          </a:prstGeom>
          <a:ln w="19050">
            <a:solidFill>
              <a:schemeClr val="tx1"/>
            </a:solid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807" y="3849150"/>
            <a:ext cx="5040000" cy="2800000"/>
          </a:xfrm>
          <a:prstGeom prst="rect">
            <a:avLst/>
          </a:prstGeom>
          <a:ln w="19050">
            <a:solidFill>
              <a:schemeClr val="tx1"/>
            </a:solidFill>
          </a:ln>
        </p:spPr>
      </p:pic>
    </p:spTree>
    <p:extLst>
      <p:ext uri="{BB962C8B-B14F-4D97-AF65-F5344CB8AC3E}">
        <p14:creationId xmlns:p14="http://schemas.microsoft.com/office/powerpoint/2010/main" val="112727199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1140870" y="2182701"/>
            <a:ext cx="4730815" cy="3600000"/>
          </a:xfrm>
          <a:prstGeom prst="rect">
            <a:avLst/>
          </a:prstGeom>
          <a:noFill/>
          <a:ln w="9525">
            <a:noFill/>
            <a:miter lim="800000"/>
            <a:headEnd/>
            <a:tailEnd/>
          </a:ln>
        </p:spPr>
      </p:pic>
      <p:sp>
        <p:nvSpPr>
          <p:cNvPr id="22" name="矩形 21"/>
          <p:cNvSpPr/>
          <p:nvPr/>
        </p:nvSpPr>
        <p:spPr>
          <a:xfrm>
            <a:off x="1059591" y="1518341"/>
            <a:ext cx="7331856" cy="480131"/>
          </a:xfrm>
          <a:prstGeom prst="rect">
            <a:avLst/>
          </a:prstGeom>
        </p:spPr>
        <p:txBody>
          <a:bodyPr wrap="square">
            <a:spAutoFit/>
          </a:bodyPr>
          <a:lstStyle/>
          <a:p>
            <a:pPr defTabSz="409575" eaLnBrk="0" hangingPunct="0">
              <a:lnSpc>
                <a:spcPct val="90000"/>
              </a:lnSpc>
            </a:pPr>
            <a:r>
              <a:rPr lang="en-US" altLang="zh-CN" sz="1400" dirty="0">
                <a:solidFill>
                  <a:srgbClr val="0070C0"/>
                </a:solidFill>
                <a:latin typeface="+mj-lt"/>
                <a:ea typeface="+mj-ea"/>
                <a:cs typeface="Times New Roman" pitchFamily="18" charset="0"/>
              </a:rPr>
              <a:t>* ACS </a:t>
            </a:r>
            <a:r>
              <a:rPr lang="en-US" altLang="zh-CN" sz="1400" dirty="0" err="1">
                <a:solidFill>
                  <a:srgbClr val="0070C0"/>
                </a:solidFill>
                <a:latin typeface="+mj-lt"/>
                <a:ea typeface="+mj-ea"/>
                <a:cs typeface="Times New Roman" pitchFamily="18" charset="0"/>
              </a:rPr>
              <a:t>LiveSlides</a:t>
            </a:r>
            <a:r>
              <a:rPr lang="zh-CN" altLang="en-US" sz="1400" dirty="0">
                <a:solidFill>
                  <a:srgbClr val="0070C0"/>
                </a:solidFill>
                <a:latin typeface="+mj-lt"/>
                <a:ea typeface="+mj-ea"/>
                <a:cs typeface="Times New Roman" pitchFamily="18" charset="0"/>
              </a:rPr>
              <a:t>是什么？</a:t>
            </a:r>
            <a:r>
              <a:rPr lang="en-US" altLang="zh-CN" sz="1400" dirty="0">
                <a:solidFill>
                  <a:srgbClr val="0070C0"/>
                </a:solidFill>
                <a:latin typeface="+mj-lt"/>
                <a:ea typeface="+mj-ea"/>
                <a:cs typeface="Times New Roman" pitchFamily="18" charset="0"/>
              </a:rPr>
              <a:t>——</a:t>
            </a:r>
            <a:r>
              <a:rPr lang="zh-CN" altLang="en-US" sz="1400" dirty="0">
                <a:solidFill>
                  <a:srgbClr val="0070C0"/>
                </a:solidFill>
                <a:latin typeface="+mj-lt"/>
                <a:ea typeface="+mj-ea"/>
                <a:cs typeface="Times New Roman" pitchFamily="18" charset="0"/>
              </a:rPr>
              <a:t>高度概括性的讲解视频，其画面是关于文章的简要</a:t>
            </a:r>
            <a:r>
              <a:rPr lang="en-US" altLang="zh-CN" sz="1400" dirty="0">
                <a:solidFill>
                  <a:srgbClr val="0070C0"/>
                </a:solidFill>
                <a:latin typeface="+mj-lt"/>
                <a:ea typeface="+mj-ea"/>
                <a:cs typeface="Times New Roman" pitchFamily="18" charset="0"/>
              </a:rPr>
              <a:t>PPT</a:t>
            </a:r>
            <a:r>
              <a:rPr lang="zh-CN" altLang="en-US" sz="1400" dirty="0">
                <a:solidFill>
                  <a:srgbClr val="0070C0"/>
                </a:solidFill>
                <a:latin typeface="+mj-lt"/>
                <a:ea typeface="+mj-ea"/>
                <a:cs typeface="Times New Roman" pitchFamily="18" charset="0"/>
              </a:rPr>
              <a:t>、音频来自作者。主要讲解研究目标、所用方法、过程中遇到的困难等。</a:t>
            </a:r>
            <a:endParaRPr lang="en-US" altLang="zh-CN" sz="1400" dirty="0">
              <a:solidFill>
                <a:srgbClr val="0070C0"/>
              </a:solidFill>
              <a:latin typeface="+mj-lt"/>
              <a:ea typeface="+mj-ea"/>
              <a:cs typeface="Times New Roman" pitchFamily="18" charset="0"/>
            </a:endParaRPr>
          </a:p>
        </p:txBody>
      </p:sp>
    </p:spTree>
    <p:extLst>
      <p:ext uri="{BB962C8B-B14F-4D97-AF65-F5344CB8AC3E}">
        <p14:creationId xmlns:p14="http://schemas.microsoft.com/office/powerpoint/2010/main" val="208780495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2835" t="18933" r="8531" b="14968"/>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480131"/>
          </a:xfrm>
          <a:prstGeom prst="rect">
            <a:avLst/>
          </a:prstGeom>
          <a:solidFill>
            <a:srgbClr val="FFCC66"/>
          </a:solidFill>
          <a:ln>
            <a:noFill/>
            <a:headEnd/>
            <a:tailEnd/>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lnSpc>
                <a:spcPct val="90000"/>
              </a:lnSpc>
            </a:pPr>
            <a:r>
              <a:rPr lang="zh-CN" altLang="en-US" sz="1400" dirty="0">
                <a:latin typeface="+mj-lt"/>
                <a:ea typeface="+mj-ea"/>
                <a:cs typeface="Times New Roman" pitchFamily="18" charset="0"/>
              </a:rPr>
              <a:t>点击右栏的插图，可打开高清大图；除了以前的</a:t>
            </a:r>
            <a:r>
              <a:rPr lang="en-US" altLang="zh-CN" sz="1400" dirty="0" err="1">
                <a:latin typeface="+mj-lt"/>
                <a:ea typeface="+mj-ea"/>
                <a:cs typeface="Times New Roman" pitchFamily="18" charset="0"/>
              </a:rPr>
              <a:t>ppt</a:t>
            </a:r>
            <a:r>
              <a:rPr lang="zh-CN" altLang="en-US" sz="1400" dirty="0">
                <a:latin typeface="+mj-lt"/>
                <a:ea typeface="+mj-ea"/>
                <a:cs typeface="Times New Roman" pitchFamily="18" charset="0"/>
              </a:rPr>
              <a:t>格式，现在可以下载图片格式了！</a:t>
            </a: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6" name="矩形 5"/>
          <p:cNvSpPr>
            <a:spLocks noChangeArrowheads="1"/>
          </p:cNvSpPr>
          <p:nvPr/>
        </p:nvSpPr>
        <p:spPr bwMode="auto">
          <a:xfrm>
            <a:off x="827076" y="1250895"/>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2</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全文页面还有哪些功能</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2253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8163" t="23833" r="10469" b="18887"/>
          <a:stretch/>
        </p:blipFill>
        <p:spPr>
          <a:xfrm>
            <a:off x="275073" y="1891034"/>
            <a:ext cx="8640000" cy="3241456"/>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6215990" y="4108839"/>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856529"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2</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全文页面还有哪些功能？</a:t>
            </a:r>
            <a:endParaRPr lang="en-US" altLang="zh-CN" dirty="0" smtClean="0">
              <a:latin typeface="+mj-lt"/>
              <a:ea typeface="+mj-ea"/>
              <a:cs typeface="Times New Roman" pitchFamily="18" charset="0"/>
            </a:endParaRPr>
          </a:p>
        </p:txBody>
      </p:sp>
      <p:sp>
        <p:nvSpPr>
          <p:cNvPr id="6" name="矩形 5"/>
          <p:cNvSpPr>
            <a:spLocks noChangeArrowheads="1"/>
          </p:cNvSpPr>
          <p:nvPr/>
        </p:nvSpPr>
        <p:spPr bwMode="auto">
          <a:xfrm>
            <a:off x="4386899" y="5263252"/>
            <a:ext cx="4528174" cy="338554"/>
          </a:xfrm>
          <a:prstGeom prst="rect">
            <a:avLst/>
          </a:prstGeom>
          <a:solidFill>
            <a:srgbClr val="FFCC66"/>
          </a:solidFill>
          <a:ln>
            <a:noFill/>
            <a:headEnd/>
            <a:tailEnd/>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algn="ctr" defTabSz="409575" eaLnBrk="0" hangingPunct="0"/>
            <a:r>
              <a:rPr lang="zh-CN" altLang="en-US" sz="1600" dirty="0" smtClean="0">
                <a:solidFill>
                  <a:schemeClr val="tx1"/>
                </a:solidFill>
                <a:latin typeface="+mj-ea"/>
                <a:cs typeface="Times New Roman" pitchFamily="18" charset="0"/>
              </a:rPr>
              <a:t>您</a:t>
            </a:r>
            <a:r>
              <a:rPr lang="zh-CN" altLang="en-US" sz="1600" dirty="0">
                <a:solidFill>
                  <a:schemeClr val="tx1"/>
                </a:solidFill>
                <a:latin typeface="+mj-ea"/>
                <a:cs typeface="Times New Roman" pitchFamily="18" charset="0"/>
              </a:rPr>
              <a:t>可在网页版全文页面将文章分享给微信</a:t>
            </a:r>
            <a:r>
              <a:rPr lang="zh-CN" altLang="en-US" sz="1600" dirty="0" smtClean="0">
                <a:solidFill>
                  <a:schemeClr val="tx1"/>
                </a:solidFill>
                <a:latin typeface="+mj-ea"/>
                <a:cs typeface="Times New Roman" pitchFamily="18" charset="0"/>
              </a:rPr>
              <a:t>好友</a:t>
            </a:r>
            <a:endParaRPr lang="zh-CN" altLang="en-US" sz="1600" dirty="0">
              <a:solidFill>
                <a:schemeClr val="tx1"/>
              </a:solidFill>
              <a:latin typeface="+mj-ea"/>
              <a:cs typeface="Times New Roman" pitchFamily="18" charset="0"/>
            </a:endParaRPr>
          </a:p>
        </p:txBody>
      </p:sp>
    </p:spTree>
    <p:extLst>
      <p:ext uri="{BB962C8B-B14F-4D97-AF65-F5344CB8AC3E}">
        <p14:creationId xmlns:p14="http://schemas.microsoft.com/office/powerpoint/2010/main" val="166117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3"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i="1" dirty="0" smtClean="0">
                <a:solidFill>
                  <a:srgbClr val="FFCC66"/>
                </a:solidFill>
                <a:latin typeface="Times New Roman" pitchFamily="18" charset="0"/>
                <a:cs typeface="Times New Roman" pitchFamily="18" charset="0"/>
              </a:rPr>
              <a:t>“To be the world’s most trusted source of the comprehensive knowledge needed to cultivate </a:t>
            </a:r>
            <a:br>
              <a:rPr lang="en-US" altLang="zh-CN" sz="2000" i="1" dirty="0" smtClean="0">
                <a:solidFill>
                  <a:srgbClr val="FFCC66"/>
                </a:solidFill>
                <a:latin typeface="Times New Roman" pitchFamily="18" charset="0"/>
                <a:cs typeface="Times New Roman" pitchFamily="18" charset="0"/>
              </a:rPr>
            </a:br>
            <a:r>
              <a:rPr lang="en-US" altLang="zh-CN" sz="2000" i="1" dirty="0" smtClean="0">
                <a:solidFill>
                  <a:srgbClr val="FFCC66"/>
                </a:solidFill>
                <a:latin typeface="Times New Roman" pitchFamily="18" charset="0"/>
                <a:cs typeface="Times New Roman" pitchFamily="18" charset="0"/>
              </a:rPr>
              <a:t>the chemists of tomorrow”</a:t>
            </a:r>
          </a:p>
        </p:txBody>
      </p:sp>
      <p:pic>
        <p:nvPicPr>
          <p:cNvPr id="30725" name="Picture 3"/>
          <p:cNvPicPr>
            <a:picLocks noChangeAspect="1" noChangeArrowheads="1"/>
          </p:cNvPicPr>
          <p:nvPr/>
        </p:nvPicPr>
        <p:blipFill>
          <a:blip r:embed="rId4"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a:spLocks/>
          </p:cNvSpPr>
          <p:nvPr/>
        </p:nvSpPr>
        <p:spPr bwMode="auto">
          <a:xfrm>
            <a:off x="5337175" y="1885950"/>
            <a:ext cx="3014663" cy="935038"/>
          </a:xfrm>
          <a:prstGeom prst="rect">
            <a:avLst/>
          </a:prstGeom>
          <a:noFill/>
          <a:ln w="9525">
            <a:noFill/>
            <a:miter lim="800000"/>
            <a:headEnd/>
            <a:tailEnd/>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目录</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其他可用资源</a:t>
            </a:r>
            <a:endParaRPr lang="en-US" altLang="zh-CN" sz="1800" dirty="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5"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37115" t="12958" r="34558" b="56564"/>
          <a:stretch/>
        </p:blipFill>
        <p:spPr>
          <a:xfrm>
            <a:off x="3864812" y="3335346"/>
            <a:ext cx="4741347" cy="2950976"/>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1036638" y="1849156"/>
            <a:ext cx="3842984" cy="12003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1600" b="1" dirty="0">
                <a:latin typeface="+mj-lt"/>
                <a:ea typeface="+mj-ea"/>
                <a:cs typeface="Times New Roman" pitchFamily="18" charset="0"/>
              </a:rPr>
              <a:t>Step </a:t>
            </a:r>
            <a:r>
              <a:rPr lang="en-US" altLang="zh-CN" sz="1600" b="1" dirty="0" smtClean="0">
                <a:latin typeface="+mj-lt"/>
                <a:ea typeface="+mj-ea"/>
                <a:cs typeface="Times New Roman" pitchFamily="18" charset="0"/>
              </a:rPr>
              <a:t>1-</a:t>
            </a:r>
            <a:r>
              <a:rPr lang="zh-CN" altLang="en-US" sz="1600" b="1" dirty="0" smtClean="0">
                <a:latin typeface="+mj-lt"/>
                <a:ea typeface="+mj-ea"/>
                <a:cs typeface="Times New Roman" pitchFamily="18" charset="0"/>
              </a:rPr>
              <a:t>简单检索</a:t>
            </a:r>
            <a:endParaRPr lang="en-US" altLang="zh-CN" sz="1600" b="1" dirty="0">
              <a:latin typeface="+mj-lt"/>
              <a:ea typeface="+mj-ea"/>
              <a:cs typeface="Times New Roman" pitchFamily="18" charset="0"/>
            </a:endParaRPr>
          </a:p>
          <a:p>
            <a:pPr algn="just" defTabSz="409575" eaLnBrk="0" hangingPunct="0">
              <a:lnSpc>
                <a:spcPct val="90000"/>
              </a:lnSpc>
            </a:pPr>
            <a:endParaRPr lang="en-US" altLang="zh-CN" sz="1600" dirty="0" smtClean="0">
              <a:latin typeface="+mj-lt"/>
              <a:ea typeface="+mj-ea"/>
              <a:cs typeface="Times New Roman" pitchFamily="18" charset="0"/>
            </a:endParaRPr>
          </a:p>
          <a:p>
            <a:pPr algn="just" defTabSz="409575" eaLnBrk="0" hangingPunct="0">
              <a:lnSpc>
                <a:spcPct val="90000"/>
              </a:lnSpc>
            </a:pPr>
            <a:r>
              <a:rPr lang="zh-CN" altLang="en-US" sz="1600" dirty="0" smtClean="0">
                <a:latin typeface="+mj-lt"/>
                <a:ea typeface="+mj-ea"/>
                <a:cs typeface="Times New Roman" pitchFamily="18" charset="0"/>
              </a:rPr>
              <a:t>在首页检索</a:t>
            </a:r>
            <a:r>
              <a:rPr lang="zh-CN" altLang="en-US" sz="1600" dirty="0">
                <a:latin typeface="+mj-lt"/>
                <a:ea typeface="+mj-ea"/>
                <a:cs typeface="Times New Roman" pitchFamily="18" charset="0"/>
              </a:rPr>
              <a:t>栏输入关键词或作者名</a:t>
            </a:r>
            <a:r>
              <a:rPr lang="zh-CN" altLang="en-US" sz="1600" dirty="0" smtClean="0">
                <a:latin typeface="+mj-lt"/>
                <a:ea typeface="+mj-ea"/>
                <a:cs typeface="Times New Roman" pitchFamily="18" charset="0"/>
              </a:rPr>
              <a:t>。</a:t>
            </a:r>
            <a:endParaRPr lang="en-US" altLang="zh-CN" sz="1600" dirty="0" smtClean="0">
              <a:latin typeface="+mj-lt"/>
              <a:ea typeface="+mj-ea"/>
              <a:cs typeface="Times New Roman" pitchFamily="18" charset="0"/>
            </a:endParaRPr>
          </a:p>
          <a:p>
            <a:pPr algn="just" defTabSz="409575" eaLnBrk="0" hangingPunct="0">
              <a:lnSpc>
                <a:spcPct val="90000"/>
              </a:lnSpc>
            </a:pPr>
            <a:r>
              <a:rPr lang="zh-CN" altLang="en-US" sz="1600" dirty="0" smtClean="0">
                <a:latin typeface="+mj-lt"/>
                <a:ea typeface="+mj-ea"/>
                <a:cs typeface="Times New Roman" pitchFamily="18" charset="0"/>
              </a:rPr>
              <a:t>输入过程</a:t>
            </a:r>
            <a:r>
              <a:rPr lang="zh-CN" altLang="en-US" sz="1600" dirty="0">
                <a:latin typeface="+mj-lt"/>
                <a:ea typeface="+mj-ea"/>
                <a:cs typeface="Times New Roman" pitchFamily="18" charset="0"/>
              </a:rPr>
              <a:t>中触发的联想关键词，可提供相关性更高的检索结果。</a:t>
            </a:r>
            <a:endParaRPr lang="en-US" altLang="zh-CN" sz="1600" dirty="0">
              <a:latin typeface="+mj-lt"/>
              <a:ea typeface="+mj-ea"/>
              <a:cs typeface="Times New Roman" pitchFamily="18" charset="0"/>
            </a:endParaRPr>
          </a:p>
        </p:txBody>
      </p:sp>
      <p:sp>
        <p:nvSpPr>
          <p:cNvPr id="9" name="矩形 8"/>
          <p:cNvSpPr>
            <a:spLocks noChangeArrowheads="1"/>
          </p:cNvSpPr>
          <p:nvPr/>
        </p:nvSpPr>
        <p:spPr bwMode="auto">
          <a:xfrm>
            <a:off x="1036638" y="1249363"/>
            <a:ext cx="7200000" cy="3139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1600" dirty="0">
                <a:latin typeface="+mj-ea"/>
                <a:ea typeface="+mj-ea"/>
                <a:cs typeface="Times New Roman" pitchFamily="18" charset="0"/>
              </a:rPr>
              <a:t>3</a:t>
            </a:r>
            <a:r>
              <a:rPr lang="en-US" altLang="zh-CN" sz="1600" dirty="0" smtClean="0">
                <a:latin typeface="+mj-ea"/>
                <a:ea typeface="+mj-ea"/>
                <a:cs typeface="Times New Roman" pitchFamily="18" charset="0"/>
              </a:rPr>
              <a:t>. </a:t>
            </a:r>
            <a:r>
              <a:rPr lang="zh-CN" altLang="en-US" sz="1600" dirty="0" smtClean="0">
                <a:latin typeface="+mj-ea"/>
                <a:ea typeface="+mj-ea"/>
                <a:cs typeface="Times New Roman" pitchFamily="18" charset="0"/>
              </a:rPr>
              <a:t>如何</a:t>
            </a:r>
            <a:r>
              <a:rPr lang="zh-CN" altLang="en-US" sz="1600" dirty="0">
                <a:latin typeface="+mj-ea"/>
                <a:ea typeface="+mj-ea"/>
                <a:cs typeface="Times New Roman" pitchFamily="18" charset="0"/>
              </a:rPr>
              <a:t>开启高级检索并收藏检索式？</a:t>
            </a:r>
            <a:endParaRPr lang="en-US" altLang="zh-CN" sz="1600" dirty="0">
              <a:latin typeface="+mj-ea"/>
              <a:ea typeface="+mj-ea"/>
              <a:cs typeface="Times New Roman" pitchFamily="18" charset="0"/>
            </a:endParaRPr>
          </a:p>
        </p:txBody>
      </p:sp>
    </p:spTree>
    <p:extLst>
      <p:ext uri="{BB962C8B-B14F-4D97-AF65-F5344CB8AC3E}">
        <p14:creationId xmlns:p14="http://schemas.microsoft.com/office/powerpoint/2010/main" val="192904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2784764" y="5569817"/>
            <a:ext cx="5451873" cy="9787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1600" b="1" dirty="0">
                <a:latin typeface="+mj-lt"/>
                <a:ea typeface="+mj-ea"/>
                <a:cs typeface="Times New Roman" pitchFamily="18" charset="0"/>
              </a:rPr>
              <a:t>Step 2-</a:t>
            </a:r>
            <a:r>
              <a:rPr lang="zh-CN" altLang="en-US" sz="1600" b="1" dirty="0">
                <a:latin typeface="+mj-lt"/>
                <a:ea typeface="+mj-ea"/>
                <a:cs typeface="Times New Roman" pitchFamily="18" charset="0"/>
              </a:rPr>
              <a:t>筛选</a:t>
            </a:r>
            <a:endParaRPr lang="en-US" altLang="zh-CN" sz="1600" b="1" dirty="0">
              <a:latin typeface="+mj-lt"/>
              <a:ea typeface="+mj-ea"/>
              <a:cs typeface="Times New Roman" pitchFamily="18" charset="0"/>
            </a:endParaRPr>
          </a:p>
          <a:p>
            <a:pPr algn="just" defTabSz="409575" eaLnBrk="0" hangingPunct="0">
              <a:lnSpc>
                <a:spcPct val="90000"/>
              </a:lnSpc>
            </a:pPr>
            <a:r>
              <a:rPr lang="zh-CN" altLang="en-US" sz="1600" dirty="0" smtClean="0">
                <a:uFill>
                  <a:solidFill>
                    <a:srgbClr val="0039A6"/>
                  </a:solidFill>
                </a:uFill>
                <a:latin typeface="+mj-lt"/>
                <a:ea typeface="+mj-ea"/>
                <a:cs typeface="Times New Roman" pitchFamily="18" charset="0"/>
              </a:rPr>
              <a:t>点击</a:t>
            </a:r>
            <a:r>
              <a:rPr lang="zh-CN" altLang="en-US" sz="1600" dirty="0">
                <a:uFill>
                  <a:solidFill>
                    <a:srgbClr val="0039A6"/>
                  </a:solidFill>
                </a:uFill>
                <a:latin typeface="+mj-lt"/>
                <a:ea typeface="+mj-ea"/>
                <a:cs typeface="Times New Roman" pitchFamily="18" charset="0"/>
              </a:rPr>
              <a:t>一</a:t>
            </a:r>
            <a:r>
              <a:rPr lang="zh-CN" altLang="en-US" sz="1600" dirty="0" smtClean="0">
                <a:uFill>
                  <a:solidFill>
                    <a:srgbClr val="0039A6"/>
                  </a:solidFill>
                </a:uFill>
                <a:latin typeface="+mj-lt"/>
                <a:ea typeface="+mj-ea"/>
                <a:cs typeface="Times New Roman" pitchFamily="18" charset="0"/>
              </a:rPr>
              <a:t>次检索结果页面的</a:t>
            </a:r>
            <a:r>
              <a:rPr lang="en-US" altLang="zh-CN" sz="1600" b="1" u="sng" dirty="0">
                <a:solidFill>
                  <a:srgbClr val="CE6D02"/>
                </a:solidFill>
                <a:uFill>
                  <a:solidFill>
                    <a:srgbClr val="0039A6"/>
                  </a:solidFill>
                </a:uFill>
                <a:latin typeface="+mj-lt"/>
                <a:ea typeface="+mj-ea"/>
                <a:cs typeface="Times New Roman" pitchFamily="18" charset="0"/>
              </a:rPr>
              <a:t>Refine Search</a:t>
            </a:r>
            <a:r>
              <a:rPr lang="zh-CN" altLang="en-US" sz="1600" dirty="0">
                <a:uFill>
                  <a:solidFill>
                    <a:srgbClr val="0039A6"/>
                  </a:solidFill>
                </a:uFill>
                <a:latin typeface="+mj-lt"/>
                <a:ea typeface="+mj-ea"/>
                <a:cs typeface="Times New Roman" pitchFamily="18" charset="0"/>
              </a:rPr>
              <a:t>，</a:t>
            </a:r>
            <a:r>
              <a:rPr lang="zh-CN" altLang="en-US" sz="1600" dirty="0" smtClean="0">
                <a:uFill>
                  <a:solidFill>
                    <a:srgbClr val="0039A6"/>
                  </a:solidFill>
                </a:uFill>
                <a:latin typeface="+mj-lt"/>
                <a:ea typeface="+mj-ea"/>
                <a:cs typeface="Times New Roman" pitchFamily="18" charset="0"/>
              </a:rPr>
              <a:t>展开高级检索</a:t>
            </a:r>
            <a:r>
              <a:rPr lang="zh-CN" altLang="en-US" sz="1600" dirty="0">
                <a:uFill>
                  <a:solidFill>
                    <a:srgbClr val="0039A6"/>
                  </a:solidFill>
                </a:uFill>
                <a:latin typeface="+mj-lt"/>
                <a:ea typeface="+mj-ea"/>
                <a:cs typeface="Times New Roman" pitchFamily="18" charset="0"/>
              </a:rPr>
              <a:t>条件，</a:t>
            </a:r>
            <a:r>
              <a:rPr lang="zh-CN" altLang="en-US" sz="1600" dirty="0">
                <a:latin typeface="+mj-lt"/>
                <a:ea typeface="+mj-ea"/>
                <a:cs typeface="Times New Roman" pitchFamily="18" charset="0"/>
              </a:rPr>
              <a:t>如检索词出现的位置、出版日期、期刊名称等。做好进一步筛选后，再次检索。</a:t>
            </a:r>
            <a:endParaRPr lang="en-US" altLang="zh-CN" sz="1600" dirty="0">
              <a:latin typeface="+mj-lt"/>
              <a:ea typeface="+mj-ea"/>
              <a:cs typeface="Times New Roman" pitchFamily="18" charset="0"/>
            </a:endParaRPr>
          </a:p>
        </p:txBody>
      </p:sp>
      <p:pic>
        <p:nvPicPr>
          <p:cNvPr id="10" name="图片 9"/>
          <p:cNvPicPr>
            <a:picLocks noChangeAspect="1"/>
          </p:cNvPicPr>
          <p:nvPr/>
        </p:nvPicPr>
        <p:blipFill rotWithShape="1">
          <a:blip r:embed="rId2"/>
          <a:srcRect l="29184" t="24767" r="29931" b="4338"/>
          <a:stretch/>
        </p:blipFill>
        <p:spPr>
          <a:xfrm>
            <a:off x="2784764" y="311867"/>
            <a:ext cx="4836537" cy="5040000"/>
          </a:xfrm>
          <a:prstGeom prst="rect">
            <a:avLst/>
          </a:prstGeom>
          <a:ln>
            <a:noFill/>
          </a:ln>
          <a:effectLst>
            <a:outerShdw blurRad="292100" dist="139700" dir="2700000" algn="tl" rotWithShape="0">
              <a:srgbClr val="333333">
                <a:alpha val="65000"/>
              </a:srgbClr>
            </a:outerShdw>
          </a:effectLst>
        </p:spPr>
      </p:pic>
      <p:sp>
        <p:nvSpPr>
          <p:cNvPr id="4" name="右箭头 3"/>
          <p:cNvSpPr/>
          <p:nvPr/>
        </p:nvSpPr>
        <p:spPr>
          <a:xfrm rot="12210634">
            <a:off x="3976254" y="2216728"/>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7" name="右箭头 6"/>
          <p:cNvSpPr/>
          <p:nvPr/>
        </p:nvSpPr>
        <p:spPr>
          <a:xfrm rot="12210634">
            <a:off x="5361709" y="4893837"/>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9" name="右箭头 8"/>
          <p:cNvSpPr/>
          <p:nvPr/>
        </p:nvSpPr>
        <p:spPr>
          <a:xfrm rot="12210634">
            <a:off x="6913417" y="2575556"/>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378825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631426" cy="9787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1600" b="1" dirty="0">
                <a:latin typeface="+mj-lt"/>
                <a:ea typeface="+mj-ea"/>
                <a:cs typeface="Times New Roman" pitchFamily="18" charset="0"/>
              </a:rPr>
              <a:t>Step </a:t>
            </a:r>
            <a:r>
              <a:rPr lang="en-US" altLang="zh-CN" sz="1600" b="1" dirty="0" smtClean="0">
                <a:latin typeface="+mj-lt"/>
                <a:ea typeface="+mj-ea"/>
                <a:cs typeface="Times New Roman" pitchFamily="18" charset="0"/>
              </a:rPr>
              <a:t>3-</a:t>
            </a:r>
            <a:r>
              <a:rPr lang="zh-CN" altLang="en-US" sz="1600" b="1" dirty="0">
                <a:latin typeface="+mj-lt"/>
                <a:ea typeface="+mj-ea"/>
                <a:cs typeface="Times New Roman" pitchFamily="18" charset="0"/>
              </a:rPr>
              <a:t>保存</a:t>
            </a:r>
            <a:endParaRPr lang="en-US" altLang="zh-CN" sz="1600" b="1" dirty="0">
              <a:latin typeface="+mj-lt"/>
              <a:ea typeface="+mj-ea"/>
              <a:cs typeface="Times New Roman" pitchFamily="18" charset="0"/>
            </a:endParaRPr>
          </a:p>
          <a:p>
            <a:pPr algn="just" defTabSz="409575" eaLnBrk="0" hangingPunct="0">
              <a:lnSpc>
                <a:spcPct val="90000"/>
              </a:lnSpc>
            </a:pPr>
            <a:r>
              <a:rPr lang="zh-CN" altLang="en-US" sz="1600" dirty="0">
                <a:latin typeface="+mj-lt"/>
                <a:ea typeface="+mj-ea"/>
                <a:cs typeface="Times New Roman" pitchFamily="18" charset="0"/>
              </a:rPr>
              <a:t>点击最终检索结果右上方的放大镜按钮，在弹出窗口为检索式命名并设置提醒频率。</a:t>
            </a:r>
            <a:endParaRPr lang="en-US" altLang="zh-CN" sz="1600" dirty="0">
              <a:latin typeface="+mj-lt"/>
              <a:ea typeface="+mj-ea"/>
              <a:cs typeface="Times New Roman" pitchFamily="18" charset="0"/>
            </a:endParaRPr>
          </a:p>
        </p:txBody>
      </p:sp>
      <p:pic>
        <p:nvPicPr>
          <p:cNvPr id="2" name="图片 1"/>
          <p:cNvPicPr>
            <a:picLocks noChangeAspect="1"/>
          </p:cNvPicPr>
          <p:nvPr/>
        </p:nvPicPr>
        <p:blipFill rotWithShape="1">
          <a:blip r:embed="rId2"/>
          <a:srcRect l="25559" t="22341" r="4369" b="55830"/>
          <a:stretch/>
        </p:blipFill>
        <p:spPr>
          <a:xfrm>
            <a:off x="317120" y="1719409"/>
            <a:ext cx="8529852" cy="1596790"/>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14" y="2672998"/>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5075" b="35301"/>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582509"/>
            <a:ext cx="3631426" cy="978729"/>
          </a:xfrm>
          <a:prstGeom prst="rect">
            <a:avLst/>
          </a:prstGeom>
        </p:spPr>
        <p:txBody>
          <a:bodyPr wrap="square">
            <a:spAutoFit/>
          </a:bodyPr>
          <a:lstStyle/>
          <a:p>
            <a:pPr algn="just" defTabSz="409575" eaLnBrk="0" hangingPunct="0">
              <a:lnSpc>
                <a:spcPct val="90000"/>
              </a:lnSpc>
            </a:pPr>
            <a:r>
              <a:rPr lang="zh-CN" altLang="en-US" sz="1600" dirty="0">
                <a:uFill>
                  <a:solidFill>
                    <a:srgbClr val="0039A6"/>
                  </a:solidFill>
                </a:uFill>
                <a:latin typeface="+mj-lt"/>
                <a:ea typeface="+mj-ea"/>
                <a:cs typeface="Times New Roman" pitchFamily="18" charset="0"/>
              </a:rPr>
              <a:t>点击</a:t>
            </a:r>
            <a:r>
              <a:rPr lang="en-US" altLang="zh-CN" sz="1600" b="1" u="sng" dirty="0">
                <a:solidFill>
                  <a:srgbClr val="CE6D02"/>
                </a:solidFill>
                <a:uFill>
                  <a:solidFill>
                    <a:srgbClr val="0039A6"/>
                  </a:solidFill>
                </a:uFill>
                <a:latin typeface="+mj-lt"/>
                <a:ea typeface="+mj-ea"/>
                <a:cs typeface="Times New Roman" pitchFamily="18" charset="0"/>
              </a:rPr>
              <a:t>Save search</a:t>
            </a:r>
            <a:r>
              <a:rPr lang="zh-CN" altLang="en-US" sz="1600" dirty="0">
                <a:uFill>
                  <a:solidFill>
                    <a:srgbClr val="0039A6"/>
                  </a:solidFill>
                </a:uFill>
                <a:latin typeface="+mj-lt"/>
                <a:ea typeface="+mj-ea"/>
                <a:cs typeface="Times New Roman" pitchFamily="18" charset="0"/>
              </a:rPr>
              <a:t>保存后，除了通过邮件查看该检索式的更新情况，您也可在检索结果和</a:t>
            </a:r>
            <a:r>
              <a:rPr lang="en-US" altLang="zh-CN" sz="1600" dirty="0">
                <a:uFill>
                  <a:solidFill>
                    <a:srgbClr val="0039A6"/>
                  </a:solidFill>
                </a:uFill>
                <a:latin typeface="+mj-lt"/>
                <a:ea typeface="+mj-ea"/>
                <a:cs typeface="Times New Roman" pitchFamily="18" charset="0"/>
              </a:rPr>
              <a:t>ACS ID</a:t>
            </a:r>
            <a:r>
              <a:rPr lang="zh-CN" altLang="en-US" sz="1600" dirty="0">
                <a:uFill>
                  <a:solidFill>
                    <a:srgbClr val="0039A6"/>
                  </a:solidFill>
                </a:uFill>
                <a:latin typeface="+mj-lt"/>
                <a:ea typeface="+mj-ea"/>
                <a:cs typeface="Times New Roman" pitchFamily="18" charset="0"/>
              </a:rPr>
              <a:t>账号后台的</a:t>
            </a:r>
            <a:r>
              <a:rPr lang="en-US" altLang="zh-CN" sz="1600" dirty="0">
                <a:uFill>
                  <a:solidFill>
                    <a:srgbClr val="0039A6"/>
                  </a:solidFill>
                </a:uFill>
                <a:latin typeface="+mj-lt"/>
                <a:ea typeface="+mj-ea"/>
                <a:cs typeface="Times New Roman" pitchFamily="18" charset="0"/>
              </a:rPr>
              <a:t>Saved Searches</a:t>
            </a:r>
            <a:r>
              <a:rPr lang="zh-CN" altLang="en-US" sz="1600" dirty="0">
                <a:uFill>
                  <a:solidFill>
                    <a:srgbClr val="0039A6"/>
                  </a:solidFill>
                </a:uFill>
                <a:latin typeface="+mj-lt"/>
                <a:ea typeface="+mj-ea"/>
                <a:cs typeface="Times New Roman" pitchFamily="18" charset="0"/>
              </a:rPr>
              <a:t>找到。</a:t>
            </a:r>
            <a:endParaRPr lang="en-US" altLang="zh-CN" sz="1600" dirty="0">
              <a:latin typeface="+mj-lt"/>
              <a:ea typeface="+mj-ea"/>
              <a:cs typeface="Times New Roman" pitchFamily="18" charset="0"/>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5833"/>
          <a:stretch/>
        </p:blipFill>
        <p:spPr>
          <a:xfrm>
            <a:off x="6721437" y="5533119"/>
            <a:ext cx="2125535" cy="905585"/>
          </a:xfrm>
          <a:prstGeom prst="rect">
            <a:avLst/>
          </a:prstGeom>
          <a:ln>
            <a:noFill/>
          </a:ln>
          <a:effectLst>
            <a:outerShdw blurRad="292100" dist="139700" dir="2700000" algn="tl" rotWithShape="0">
              <a:srgbClr val="333333">
                <a:alpha val="65000"/>
              </a:srgbClr>
            </a:outerShdw>
          </a:effectLst>
        </p:spPr>
      </p:pic>
      <p:sp>
        <p:nvSpPr>
          <p:cNvPr id="11" name="矩形 10"/>
          <p:cNvSpPr>
            <a:spLocks noChangeArrowheads="1"/>
          </p:cNvSpPr>
          <p:nvPr/>
        </p:nvSpPr>
        <p:spPr bwMode="auto">
          <a:xfrm>
            <a:off x="317119" y="694415"/>
            <a:ext cx="7200000" cy="840230"/>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solidFill>
                <a:srgbClr val="0070C0"/>
              </a:solidFill>
              <a:latin typeface="+mj-lt"/>
              <a:ea typeface="+mj-ea"/>
              <a:cs typeface="Times New Roman" pitchFamily="18" charset="0"/>
            </a:endParaRPr>
          </a:p>
          <a:p>
            <a:pPr algn="just" defTabSz="409575" eaLnBrk="0" hangingPunct="0">
              <a:lnSpc>
                <a:spcPct val="90000"/>
              </a:lnSpc>
            </a:pPr>
            <a:r>
              <a:rPr lang="zh-CN" altLang="en-US" dirty="0" smtClean="0">
                <a:solidFill>
                  <a:srgbClr val="0070C0"/>
                </a:solidFill>
                <a:latin typeface="+mj-lt"/>
                <a:ea typeface="+mj-ea"/>
                <a:cs typeface="Times New Roman" pitchFamily="18" charset="0"/>
              </a:rPr>
              <a:t>* 如果</a:t>
            </a:r>
            <a:r>
              <a:rPr lang="zh-CN" altLang="en-US" dirty="0">
                <a:solidFill>
                  <a:srgbClr val="0070C0"/>
                </a:solidFill>
                <a:latin typeface="+mj-lt"/>
                <a:ea typeface="+mj-ea"/>
                <a:cs typeface="Times New Roman" pitchFamily="18" charset="0"/>
              </a:rPr>
              <a:t>您之前有注册过</a:t>
            </a:r>
            <a:r>
              <a:rPr lang="en-US" altLang="zh-CN" dirty="0">
                <a:solidFill>
                  <a:srgbClr val="0070C0"/>
                </a:solidFill>
                <a:latin typeface="+mj-lt"/>
                <a:ea typeface="+mj-ea"/>
                <a:cs typeface="Times New Roman" pitchFamily="18" charset="0"/>
              </a:rPr>
              <a:t>ACS ID</a:t>
            </a:r>
            <a:r>
              <a:rPr lang="zh-CN" altLang="en-US" dirty="0">
                <a:solidFill>
                  <a:srgbClr val="0070C0"/>
                </a:solidFill>
                <a:latin typeface="+mj-lt"/>
                <a:ea typeface="+mj-ea"/>
                <a:cs typeface="Times New Roman" pitchFamily="18" charset="0"/>
              </a:rPr>
              <a:t>，那么用它登陆新版数据库平台后，所有之前收藏过的检索式依然在账号中</a:t>
            </a:r>
            <a:r>
              <a:rPr lang="zh-CN" altLang="en-US" dirty="0" smtClean="0">
                <a:solidFill>
                  <a:srgbClr val="0070C0"/>
                </a:solidFill>
                <a:latin typeface="+mj-lt"/>
                <a:ea typeface="+mj-ea"/>
                <a:cs typeface="Times New Roman" pitchFamily="18" charset="0"/>
              </a:rPr>
              <a:t>。</a:t>
            </a:r>
            <a:endParaRPr lang="en-US" altLang="zh-CN" dirty="0">
              <a:solidFill>
                <a:srgbClr val="0070C0"/>
              </a:solidFill>
              <a:latin typeface="+mj-lt"/>
              <a:ea typeface="+mj-ea"/>
              <a:cs typeface="Times New Roman" pitchFamily="18" charset="0"/>
            </a:endParaRPr>
          </a:p>
        </p:txBody>
      </p:sp>
      <p:sp>
        <p:nvSpPr>
          <p:cNvPr id="12" name="右箭头 11"/>
          <p:cNvSpPr/>
          <p:nvPr/>
        </p:nvSpPr>
        <p:spPr>
          <a:xfrm rot="2088057">
            <a:off x="2549236" y="2632265"/>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3" name="右箭头 12"/>
          <p:cNvSpPr/>
          <p:nvPr/>
        </p:nvSpPr>
        <p:spPr>
          <a:xfrm rot="2088057">
            <a:off x="7830635" y="1547315"/>
            <a:ext cx="498763" cy="374073"/>
          </a:xfrm>
          <a:prstGeom prst="rightArrow">
            <a:avLst/>
          </a:prstGeom>
          <a:solidFill>
            <a:srgbClr val="F7D64B"/>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01631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490726" y="1574217"/>
            <a:ext cx="3330645" cy="12003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startAt="4"/>
            </a:pPr>
            <a:endParaRPr lang="en-US" altLang="zh-CN" sz="1600" dirty="0">
              <a:latin typeface="+mj-lt"/>
              <a:ea typeface="+mj-ea"/>
              <a:cs typeface="Times New Roman" pitchFamily="18" charset="0"/>
            </a:endParaRPr>
          </a:p>
          <a:p>
            <a:pPr defTabSz="409575" eaLnBrk="0" hangingPunct="0">
              <a:lnSpc>
                <a:spcPct val="90000"/>
              </a:lnSpc>
            </a:pPr>
            <a:r>
              <a:rPr lang="en-US" altLang="zh-CN" sz="1600" dirty="0" smtClean="0">
                <a:latin typeface="+mj-lt"/>
                <a:ea typeface="+mj-ea"/>
                <a:cs typeface="Times New Roman" pitchFamily="18" charset="0"/>
              </a:rPr>
              <a:t>2020</a:t>
            </a:r>
            <a:r>
              <a:rPr lang="zh-CN" altLang="en-US" sz="1600" dirty="0" smtClean="0">
                <a:latin typeface="+mj-lt"/>
                <a:ea typeface="+mj-ea"/>
                <a:cs typeface="Times New Roman" pitchFamily="18" charset="0"/>
              </a:rPr>
              <a:t>年起，</a:t>
            </a:r>
            <a:r>
              <a:rPr lang="en-US" altLang="zh-CN" sz="1600" dirty="0" smtClean="0">
                <a:latin typeface="+mj-lt"/>
                <a:ea typeface="+mj-ea"/>
                <a:cs typeface="Times New Roman" pitchFamily="18" charset="0"/>
              </a:rPr>
              <a:t>ACS </a:t>
            </a:r>
            <a:r>
              <a:rPr lang="zh-CN" altLang="en-US" sz="1600" dirty="0" smtClean="0">
                <a:latin typeface="+mj-lt"/>
                <a:ea typeface="+mj-ea"/>
                <a:cs typeface="Times New Roman" pitchFamily="18" charset="0"/>
              </a:rPr>
              <a:t>数据库加入</a:t>
            </a:r>
            <a:r>
              <a:rPr lang="en-US" altLang="zh-CN" sz="1600" dirty="0" smtClean="0">
                <a:latin typeface="+mj-lt"/>
                <a:ea typeface="+mj-ea"/>
                <a:cs typeface="Times New Roman" pitchFamily="18" charset="0"/>
              </a:rPr>
              <a:t>CARSI</a:t>
            </a:r>
            <a:r>
              <a:rPr lang="zh-CN" altLang="en-US" sz="1600" dirty="0" smtClean="0">
                <a:latin typeface="+mj-lt"/>
                <a:ea typeface="+mj-ea"/>
                <a:cs typeface="Times New Roman" pitchFamily="18" charset="0"/>
              </a:rPr>
              <a:t>，即“</a:t>
            </a:r>
            <a:r>
              <a:rPr lang="en-US" altLang="zh-CN" sz="1600" dirty="0" err="1" smtClean="0">
                <a:latin typeface="+mj-lt"/>
                <a:ea typeface="+mj-ea"/>
                <a:cs typeface="Times New Roman" pitchFamily="18" charset="0"/>
              </a:rPr>
              <a:t>Cernet</a:t>
            </a:r>
            <a:r>
              <a:rPr lang="zh-CN" altLang="en-US" sz="1600" dirty="0">
                <a:latin typeface="+mj-lt"/>
                <a:ea typeface="+mj-ea"/>
                <a:cs typeface="Times New Roman" pitchFamily="18" charset="0"/>
              </a:rPr>
              <a:t>统一认证与资源共享基础设施</a:t>
            </a:r>
            <a:r>
              <a:rPr lang="zh-CN" altLang="en-US" sz="1600" dirty="0" smtClean="0">
                <a:latin typeface="+mj-lt"/>
                <a:ea typeface="+mj-ea"/>
                <a:cs typeface="Times New Roman" pitchFamily="18" charset="0"/>
              </a:rPr>
              <a:t>联盟”，向</a:t>
            </a:r>
            <a:r>
              <a:rPr lang="zh-CN" altLang="en-US" sz="1600" dirty="0">
                <a:latin typeface="+mj-lt"/>
                <a:ea typeface="+mj-ea"/>
                <a:cs typeface="Times New Roman" pitchFamily="18" charset="0"/>
              </a:rPr>
              <a:t>该联盟的成员高校提供行远程访问认证服务。</a:t>
            </a:r>
            <a:endParaRPr lang="en-US" altLang="zh-CN" sz="1600" dirty="0">
              <a:latin typeface="+mj-lt"/>
              <a:ea typeface="+mj-ea"/>
              <a:cs typeface="Times New Roman" pitchFamily="18" charset="0"/>
            </a:endParaRPr>
          </a:p>
        </p:txBody>
      </p:sp>
      <p:sp>
        <p:nvSpPr>
          <p:cNvPr id="7" name="矩形 6"/>
          <p:cNvSpPr>
            <a:spLocks noChangeArrowheads="1"/>
          </p:cNvSpPr>
          <p:nvPr/>
        </p:nvSpPr>
        <p:spPr bwMode="auto">
          <a:xfrm>
            <a:off x="490726" y="2850782"/>
            <a:ext cx="2825678" cy="757130"/>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sz="1600" b="1" dirty="0">
                <a:latin typeface="+mj-lt"/>
                <a:ea typeface="+mj-ea"/>
                <a:cs typeface="Times New Roman" pitchFamily="18" charset="0"/>
              </a:rPr>
              <a:t>Step </a:t>
            </a:r>
            <a:r>
              <a:rPr lang="en-US" altLang="zh-CN" sz="1600" b="1" dirty="0" smtClean="0">
                <a:latin typeface="+mj-lt"/>
                <a:ea typeface="+mj-ea"/>
                <a:cs typeface="Times New Roman" pitchFamily="18" charset="0"/>
              </a:rPr>
              <a:t>1</a:t>
            </a:r>
          </a:p>
          <a:p>
            <a:pPr defTabSz="409575" eaLnBrk="0" hangingPunct="0">
              <a:lnSpc>
                <a:spcPct val="90000"/>
              </a:lnSpc>
            </a:pPr>
            <a:r>
              <a:rPr lang="zh-CN" altLang="en-US" sz="1600" dirty="0" smtClean="0">
                <a:latin typeface="+mj-lt"/>
                <a:ea typeface="+mj-ea"/>
                <a:cs typeface="Times New Roman" pitchFamily="18" charset="0"/>
              </a:rPr>
              <a:t>点击</a:t>
            </a:r>
            <a:r>
              <a:rPr lang="zh-CN" altLang="en-US" sz="1600" dirty="0">
                <a:latin typeface="+mj-lt"/>
                <a:ea typeface="+mj-ea"/>
                <a:cs typeface="Times New Roman" pitchFamily="18" charset="0"/>
              </a:rPr>
              <a:t>数据库</a:t>
            </a:r>
            <a:r>
              <a:rPr lang="zh-CN" altLang="en-US" sz="1600" dirty="0" smtClean="0">
                <a:latin typeface="+mj-lt"/>
                <a:ea typeface="+mj-ea"/>
                <a:cs typeface="Times New Roman" pitchFamily="18" charset="0"/>
              </a:rPr>
              <a:t>首页右</a:t>
            </a:r>
            <a:r>
              <a:rPr lang="zh-CN" altLang="en-US" sz="1600" dirty="0">
                <a:latin typeface="+mj-lt"/>
                <a:ea typeface="+mj-ea"/>
                <a:cs typeface="Times New Roman" pitchFamily="18" charset="0"/>
              </a:rPr>
              <a:t>上角的</a:t>
            </a:r>
            <a:r>
              <a:rPr lang="en-US" altLang="zh-CN" sz="1600" b="1" dirty="0">
                <a:solidFill>
                  <a:srgbClr val="0039A6"/>
                </a:solidFill>
                <a:latin typeface="+mj-lt"/>
                <a:ea typeface="+mj-ea"/>
                <a:cs typeface="Times New Roman" pitchFamily="18" charset="0"/>
              </a:rPr>
              <a:t>Find my </a:t>
            </a:r>
            <a:r>
              <a:rPr lang="en-US" altLang="zh-CN" sz="1600" b="1" dirty="0" smtClean="0">
                <a:solidFill>
                  <a:srgbClr val="0039A6"/>
                </a:solidFill>
                <a:latin typeface="+mj-lt"/>
                <a:ea typeface="+mj-ea"/>
                <a:cs typeface="Times New Roman" pitchFamily="18" charset="0"/>
              </a:rPr>
              <a:t>institution</a:t>
            </a:r>
            <a:r>
              <a:rPr lang="zh-CN" altLang="en-US" sz="1600" b="1" dirty="0" smtClean="0">
                <a:solidFill>
                  <a:srgbClr val="0039A6"/>
                </a:solidFill>
                <a:latin typeface="+mj-lt"/>
                <a:ea typeface="+mj-ea"/>
                <a:cs typeface="Times New Roman" pitchFamily="18" charset="0"/>
              </a:rPr>
              <a:t>；</a:t>
            </a:r>
            <a:endParaRPr lang="en-US" altLang="zh-CN" sz="1600" b="1" dirty="0">
              <a:solidFill>
                <a:srgbClr val="0039A6"/>
              </a:solidFill>
              <a:latin typeface="+mj-lt"/>
              <a:ea typeface="+mj-ea"/>
              <a:cs typeface="Times New Roman" pitchFamily="18" charset="0"/>
            </a:endParaRPr>
          </a:p>
        </p:txBody>
      </p:sp>
      <p:sp>
        <p:nvSpPr>
          <p:cNvPr id="9" name="矩形 8"/>
          <p:cNvSpPr>
            <a:spLocks noChangeArrowheads="1"/>
          </p:cNvSpPr>
          <p:nvPr/>
        </p:nvSpPr>
        <p:spPr bwMode="auto">
          <a:xfrm>
            <a:off x="518022"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6</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远程访问</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41642"/>
          <a:stretch/>
        </p:blipFill>
        <p:spPr>
          <a:xfrm>
            <a:off x="3794075" y="1590995"/>
            <a:ext cx="5336275" cy="4790965"/>
          </a:xfrm>
          <a:prstGeom prst="rect">
            <a:avLst/>
          </a:prstGeom>
          <a:ln>
            <a:solidFill>
              <a:srgbClr val="0039A6"/>
            </a:solidFill>
          </a:ln>
        </p:spPr>
      </p:pic>
    </p:spTree>
    <p:extLst>
      <p:ext uri="{BB962C8B-B14F-4D97-AF65-F5344CB8AC3E}">
        <p14:creationId xmlns:p14="http://schemas.microsoft.com/office/powerpoint/2010/main" val="32608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1006835" y="4143495"/>
            <a:ext cx="7110276" cy="5355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sz="1600" b="1" dirty="0">
                <a:latin typeface="+mj-lt"/>
                <a:ea typeface="+mj-ea"/>
                <a:cs typeface="Times New Roman" pitchFamily="18" charset="0"/>
              </a:rPr>
              <a:t>Step 2</a:t>
            </a:r>
            <a:endParaRPr lang="en-US" altLang="zh-CN" sz="1600" b="1" dirty="0" smtClean="0">
              <a:latin typeface="+mj-lt"/>
              <a:ea typeface="+mj-ea"/>
              <a:cs typeface="Times New Roman" pitchFamily="18" charset="0"/>
            </a:endParaRPr>
          </a:p>
          <a:p>
            <a:pPr defTabSz="409575" eaLnBrk="0" hangingPunct="0">
              <a:lnSpc>
                <a:spcPct val="90000"/>
              </a:lnSpc>
            </a:pPr>
            <a:r>
              <a:rPr lang="zh-CN" altLang="en-US" sz="1600" dirty="0">
                <a:latin typeface="+mj-lt"/>
                <a:ea typeface="+mj-ea"/>
                <a:cs typeface="Times New Roman" pitchFamily="18" charset="0"/>
              </a:rPr>
              <a:t>点击右侧的</a:t>
            </a:r>
            <a:r>
              <a:rPr lang="en-US" altLang="zh-CN" sz="1600" b="1" dirty="0">
                <a:solidFill>
                  <a:srgbClr val="0039A6"/>
                </a:solidFill>
                <a:latin typeface="+mj-lt"/>
                <a:ea typeface="+mj-ea"/>
                <a:cs typeface="Times New Roman" pitchFamily="18" charset="0"/>
              </a:rPr>
              <a:t>CARSI Federation</a:t>
            </a:r>
            <a:r>
              <a:rPr lang="zh-CN" altLang="en-US" sz="1600" dirty="0">
                <a:latin typeface="+mj-lt"/>
                <a:ea typeface="+mj-ea"/>
                <a:cs typeface="Times New Roman" pitchFamily="18" charset="0"/>
              </a:rPr>
              <a:t>展开已订购数据库的成员高校</a:t>
            </a:r>
            <a:r>
              <a:rPr lang="zh-CN" altLang="en-US" sz="1600" dirty="0" smtClean="0">
                <a:latin typeface="+mj-lt"/>
                <a:ea typeface="+mj-ea"/>
                <a:cs typeface="Times New Roman" pitchFamily="18" charset="0"/>
              </a:rPr>
              <a:t>名单；</a:t>
            </a:r>
            <a:endParaRPr lang="en-US" altLang="zh-CN" sz="1600" b="1" dirty="0">
              <a:solidFill>
                <a:srgbClr val="0039A6"/>
              </a:solidFill>
              <a:latin typeface="+mj-lt"/>
              <a:ea typeface="+mj-ea"/>
              <a:cs typeface="Times New Roman"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50821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355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sz="1600" b="1" dirty="0">
                <a:latin typeface="+mj-lt"/>
                <a:ea typeface="+mj-ea"/>
                <a:cs typeface="Times New Roman" pitchFamily="18" charset="0"/>
              </a:rPr>
              <a:t>Step </a:t>
            </a:r>
            <a:r>
              <a:rPr lang="en-US" altLang="zh-CN" sz="1600" b="1" dirty="0" smtClean="0">
                <a:latin typeface="+mj-lt"/>
                <a:ea typeface="+mj-ea"/>
                <a:cs typeface="Times New Roman" pitchFamily="18" charset="0"/>
              </a:rPr>
              <a:t>3</a:t>
            </a:r>
          </a:p>
          <a:p>
            <a:pPr defTabSz="409575" eaLnBrk="0" hangingPunct="0">
              <a:lnSpc>
                <a:spcPct val="90000"/>
              </a:lnSpc>
            </a:pPr>
            <a:r>
              <a:rPr lang="zh-CN" altLang="en-US" sz="1600" dirty="0">
                <a:latin typeface="+mj-lt"/>
                <a:ea typeface="+mj-ea"/>
                <a:cs typeface="Times New Roman" pitchFamily="18" charset="0"/>
              </a:rPr>
              <a:t>点击所在学校的名称进入认证页面，登陆后即</a:t>
            </a:r>
            <a:r>
              <a:rPr lang="zh-CN" altLang="en-US" sz="1600" dirty="0" smtClean="0">
                <a:latin typeface="+mj-lt"/>
                <a:ea typeface="+mj-ea"/>
                <a:cs typeface="Times New Roman" pitchFamily="18" charset="0"/>
              </a:rPr>
              <a:t>可在校外访问</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电子期刊和图书</a:t>
            </a:r>
            <a:r>
              <a:rPr lang="zh-CN" altLang="en-US" sz="1600" dirty="0" smtClean="0">
                <a:latin typeface="+mj-lt"/>
                <a:ea typeface="+mj-ea"/>
                <a:cs typeface="Times New Roman" pitchFamily="18" charset="0"/>
              </a:rPr>
              <a:t>资源。</a:t>
            </a:r>
            <a:endParaRPr lang="en-US" altLang="zh-CN" sz="1600" b="1" dirty="0">
              <a:solidFill>
                <a:srgbClr val="0039A6"/>
              </a:solidFill>
              <a:latin typeface="+mj-lt"/>
              <a:ea typeface="+mj-ea"/>
              <a:cs typeface="Times New Roman"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extLst>
      <p:ext uri="{BB962C8B-B14F-4D97-AF65-F5344CB8AC3E}">
        <p14:creationId xmlns:p14="http://schemas.microsoft.com/office/powerpoint/2010/main" val="1766224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424" t="28474" r="4502" b="1468"/>
          <a:stretch/>
        </p:blipFill>
        <p:spPr>
          <a:xfrm>
            <a:off x="-13549" y="1881919"/>
            <a:ext cx="8636001" cy="3847253"/>
          </a:xfrm>
          <a:prstGeom prst="rect">
            <a:avLst/>
          </a:prstGeom>
        </p:spPr>
      </p:pic>
      <p:sp>
        <p:nvSpPr>
          <p:cNvPr id="6" name="矩形标注 5"/>
          <p:cNvSpPr>
            <a:spLocks noChangeArrowheads="1"/>
          </p:cNvSpPr>
          <p:nvPr/>
        </p:nvSpPr>
        <p:spPr bwMode="auto">
          <a:xfrm>
            <a:off x="3401733" y="1042939"/>
            <a:ext cx="4604347" cy="838980"/>
          </a:xfrm>
          <a:prstGeom prst="wedgeRectCallout">
            <a:avLst>
              <a:gd name="adj1" fmla="val -3405"/>
              <a:gd name="adj2" fmla="val 104161"/>
            </a:avLst>
          </a:prstGeom>
          <a:solidFill>
            <a:srgbClr val="FFCC66"/>
          </a:solidFill>
          <a:ln w="9525">
            <a:noFill/>
            <a:miter lim="800000"/>
            <a:headEnd/>
            <a:tailEnd/>
          </a:ln>
          <a:effectLst>
            <a:outerShdw blurRad="50800" dist="38100" dir="2700000" algn="tl" rotWithShape="0">
              <a:prstClr val="black">
                <a:alpha val="40000"/>
              </a:prstClr>
            </a:outerShdw>
          </a:effectLst>
        </p:spPr>
        <p:txBody>
          <a:bodyPr wrap="square" anchor="ctr" anchorCtr="0">
            <a:noAutofit/>
          </a:bodyPr>
          <a:lstStyle/>
          <a:p>
            <a:pPr defTabSz="409575" eaLnBrk="0" hangingPunct="0">
              <a:lnSpc>
                <a:spcPct val="90000"/>
              </a:lnSpc>
            </a:pPr>
            <a:r>
              <a:rPr lang="en-US" altLang="zh-CN" sz="1400" dirty="0" smtClean="0">
                <a:latin typeface="+mj-lt"/>
                <a:ea typeface="+mj-ea"/>
                <a:cs typeface="Times New Roman" pitchFamily="18" charset="0"/>
              </a:rPr>
              <a:t>2022</a:t>
            </a:r>
            <a:r>
              <a:rPr lang="zh-CN" altLang="en-US" sz="1400" dirty="0" smtClean="0">
                <a:latin typeface="+mj-lt"/>
                <a:ea typeface="+mj-ea"/>
                <a:cs typeface="Times New Roman" pitchFamily="18" charset="0"/>
              </a:rPr>
              <a:t>年起，</a:t>
            </a:r>
            <a:r>
              <a:rPr lang="en-US" altLang="zh-CN" sz="1400" dirty="0" smtClean="0">
                <a:latin typeface="+mj-lt"/>
                <a:ea typeface="+mj-ea"/>
                <a:cs typeface="Times New Roman" pitchFamily="18" charset="0"/>
              </a:rPr>
              <a:t>ACS </a:t>
            </a:r>
            <a:r>
              <a:rPr lang="zh-CN" altLang="en-US" sz="1400" dirty="0" smtClean="0">
                <a:latin typeface="+mj-lt"/>
                <a:ea typeface="+mj-ea"/>
                <a:cs typeface="Times New Roman" pitchFamily="18" charset="0"/>
              </a:rPr>
              <a:t>数据库的个人远程访问设置更加简单。具体操作请见短视频：</a:t>
            </a:r>
            <a:endParaRPr lang="en-US" altLang="zh-CN" sz="1400" dirty="0" smtClean="0">
              <a:latin typeface="+mj-lt"/>
              <a:ea typeface="+mj-ea"/>
              <a:cs typeface="Times New Roman" pitchFamily="18" charset="0"/>
            </a:endParaRPr>
          </a:p>
          <a:p>
            <a:pPr defTabSz="409575" eaLnBrk="0" hangingPunct="0">
              <a:lnSpc>
                <a:spcPct val="90000"/>
              </a:lnSpc>
            </a:pPr>
            <a:r>
              <a:rPr lang="en-US" altLang="zh-CN" sz="1400" u="sng" dirty="0">
                <a:latin typeface="+mj-lt"/>
                <a:ea typeface="+mj-ea"/>
                <a:cs typeface="Times New Roman" pitchFamily="18" charset="0"/>
              </a:rPr>
              <a:t>https://www.bilibili.com/video/BV1Yd4y1E7CY</a:t>
            </a:r>
          </a:p>
        </p:txBody>
      </p:sp>
      <p:sp>
        <p:nvSpPr>
          <p:cNvPr id="7" name="矩形 6"/>
          <p:cNvSpPr>
            <a:spLocks noChangeArrowheads="1"/>
          </p:cNvSpPr>
          <p:nvPr/>
        </p:nvSpPr>
        <p:spPr bwMode="auto">
          <a:xfrm>
            <a:off x="416219" y="5878185"/>
            <a:ext cx="8131727" cy="5355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sz="1600" b="1" dirty="0" smtClean="0">
                <a:solidFill>
                  <a:srgbClr val="0039A6"/>
                </a:solidFill>
                <a:latin typeface="+mj-lt"/>
                <a:ea typeface="+mj-ea"/>
                <a:cs typeface="Times New Roman" pitchFamily="18" charset="0"/>
              </a:rPr>
              <a:t>* </a:t>
            </a:r>
            <a:r>
              <a:rPr lang="zh-CN" altLang="en-US" sz="1600" b="1" dirty="0" smtClean="0">
                <a:solidFill>
                  <a:srgbClr val="0039A6"/>
                </a:solidFill>
                <a:latin typeface="+mj-lt"/>
                <a:ea typeface="+mj-ea"/>
                <a:cs typeface="Times New Roman" pitchFamily="18" charset="0"/>
              </a:rPr>
              <a:t>设置</a:t>
            </a:r>
            <a:r>
              <a:rPr lang="zh-CN" altLang="en-US" sz="1600" b="1" dirty="0">
                <a:solidFill>
                  <a:srgbClr val="0039A6"/>
                </a:solidFill>
                <a:latin typeface="+mj-lt"/>
                <a:ea typeface="+mj-ea"/>
                <a:cs typeface="Times New Roman" pitchFamily="18" charset="0"/>
              </a:rPr>
              <a:t>后四个月内回到</a:t>
            </a:r>
            <a:r>
              <a:rPr lang="en-US" altLang="zh-CN" sz="1600" b="1" dirty="0">
                <a:solidFill>
                  <a:srgbClr val="0039A6"/>
                </a:solidFill>
                <a:latin typeface="+mj-lt"/>
                <a:ea typeface="+mj-ea"/>
                <a:cs typeface="Times New Roman" pitchFamily="18" charset="0"/>
              </a:rPr>
              <a:t>IP</a:t>
            </a:r>
            <a:r>
              <a:rPr lang="zh-CN" altLang="en-US" sz="1600" b="1" dirty="0">
                <a:solidFill>
                  <a:srgbClr val="0039A6"/>
                </a:solidFill>
                <a:latin typeface="+mj-lt"/>
                <a:ea typeface="+mj-ea"/>
                <a:cs typeface="Times New Roman" pitchFamily="18" charset="0"/>
              </a:rPr>
              <a:t>范围内再次认证</a:t>
            </a:r>
            <a:r>
              <a:rPr lang="zh-CN" altLang="en-US" sz="1600" b="1" dirty="0" smtClean="0">
                <a:solidFill>
                  <a:srgbClr val="0039A6"/>
                </a:solidFill>
                <a:latin typeface="+mj-lt"/>
                <a:ea typeface="+mj-ea"/>
                <a:cs typeface="Times New Roman" pitchFamily="18" charset="0"/>
              </a:rPr>
              <a:t>！</a:t>
            </a:r>
            <a:endParaRPr lang="en-US" altLang="zh-CN" sz="1600" b="1" dirty="0" smtClean="0">
              <a:solidFill>
                <a:srgbClr val="0039A6"/>
              </a:solidFill>
              <a:latin typeface="+mj-lt"/>
              <a:ea typeface="+mj-ea"/>
              <a:cs typeface="Times New Roman" pitchFamily="18" charset="0"/>
            </a:endParaRPr>
          </a:p>
          <a:p>
            <a:pPr defTabSz="409575" eaLnBrk="0" hangingPunct="0">
              <a:lnSpc>
                <a:spcPct val="90000"/>
              </a:lnSpc>
            </a:pPr>
            <a:r>
              <a:rPr lang="en-US" altLang="zh-CN" sz="1600" b="1" dirty="0" smtClean="0">
                <a:solidFill>
                  <a:srgbClr val="0039A6"/>
                </a:solidFill>
                <a:latin typeface="+mj-lt"/>
                <a:ea typeface="+mj-ea"/>
                <a:cs typeface="Times New Roman" pitchFamily="18" charset="0"/>
              </a:rPr>
              <a:t>* </a:t>
            </a:r>
            <a:r>
              <a:rPr lang="zh-CN" altLang="en-US" sz="1600" b="1" dirty="0" smtClean="0">
                <a:solidFill>
                  <a:srgbClr val="0039A6"/>
                </a:solidFill>
                <a:latin typeface="+mj-lt"/>
                <a:ea typeface="+mj-ea"/>
                <a:cs typeface="Times New Roman" pitchFamily="18" charset="0"/>
              </a:rPr>
              <a:t>请保护账号信息、合理利用远程访问功能并避免过量下载导致远程访问时用的</a:t>
            </a:r>
            <a:r>
              <a:rPr lang="en-US" altLang="zh-CN" sz="1600" b="1" dirty="0" smtClean="0">
                <a:solidFill>
                  <a:srgbClr val="0039A6"/>
                </a:solidFill>
                <a:latin typeface="+mj-lt"/>
                <a:ea typeface="+mj-ea"/>
                <a:cs typeface="Times New Roman" pitchFamily="18" charset="0"/>
              </a:rPr>
              <a:t>IP</a:t>
            </a:r>
            <a:r>
              <a:rPr lang="zh-CN" altLang="en-US" sz="1600" b="1" dirty="0" smtClean="0">
                <a:solidFill>
                  <a:srgbClr val="0039A6"/>
                </a:solidFill>
                <a:latin typeface="+mj-lt"/>
                <a:ea typeface="+mj-ea"/>
                <a:cs typeface="Times New Roman" pitchFamily="18" charset="0"/>
              </a:rPr>
              <a:t>被封。</a:t>
            </a:r>
            <a:endParaRPr lang="en-US" altLang="zh-CN" sz="1600" b="1" dirty="0">
              <a:solidFill>
                <a:srgbClr val="0039A6"/>
              </a:solidFill>
              <a:latin typeface="+mj-lt"/>
              <a:ea typeface="+mj-ea"/>
              <a:cs typeface="Times New Roman" pitchFamily="18" charset="0"/>
            </a:endParaRPr>
          </a:p>
        </p:txBody>
      </p:sp>
      <p:sp>
        <p:nvSpPr>
          <p:cNvPr id="9" name="矩形 8"/>
          <p:cNvSpPr>
            <a:spLocks noChangeArrowheads="1"/>
          </p:cNvSpPr>
          <p:nvPr/>
        </p:nvSpPr>
        <p:spPr bwMode="auto">
          <a:xfrm>
            <a:off x="298025" y="1042939"/>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7</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个人远程访问设置</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941165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extLst>
      <p:ext uri="{BB962C8B-B14F-4D97-AF65-F5344CB8AC3E}">
        <p14:creationId xmlns:p14="http://schemas.microsoft.com/office/powerpoint/2010/main" val="3271804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25726" y="2706511"/>
            <a:ext cx="2725027" cy="2702278"/>
          </a:xfrm>
          <a:prstGeom prst="rect">
            <a:avLst/>
          </a:prstGeom>
          <a:noFill/>
          <a:ln w="9525">
            <a:noFill/>
            <a:miter lim="800000"/>
            <a:headEnd/>
            <a:tailEnd/>
          </a:ln>
        </p:spPr>
        <p:txBody>
          <a:bodyPr wrap="square">
            <a:spAutoFit/>
          </a:bodyPr>
          <a:lstStyle/>
          <a:p>
            <a:pPr algn="r">
              <a:spcBef>
                <a:spcPct val="20000"/>
              </a:spcBef>
            </a:pPr>
            <a:r>
              <a:rPr lang="zh-CN" altLang="en-US" sz="1600" dirty="0">
                <a:latin typeface="华文中宋" panose="02010600040101010101" pitchFamily="2" charset="-122"/>
                <a:ea typeface="华文中宋" panose="02010600040101010101" pitchFamily="2" charset="-122"/>
              </a:rPr>
              <a:t>物理与光学学院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化学工程学院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材料科学与工程学院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能源学院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环资学院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计算机学院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医学工程学院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医学院</a:t>
            </a:r>
            <a:endParaRPr lang="en-US" altLang="zh-CN" sz="1600" dirty="0">
              <a:latin typeface="华文中宋" panose="02010600040101010101" pitchFamily="2" charset="-122"/>
              <a:ea typeface="华文中宋" panose="02010600040101010101" pitchFamily="2" charset="-122"/>
            </a:endParaRPr>
          </a:p>
          <a:p>
            <a:pPr algn="r">
              <a:spcBef>
                <a:spcPct val="20000"/>
              </a:spcBef>
            </a:pPr>
            <a:r>
              <a:rPr lang="zh-CN" altLang="en-US" sz="1600" dirty="0">
                <a:latin typeface="华文中宋" panose="02010600040101010101" pitchFamily="2" charset="-122"/>
                <a:ea typeface="华文中宋" panose="02010600040101010101" pitchFamily="2" charset="-122"/>
              </a:rPr>
              <a:t>药学院</a:t>
            </a:r>
            <a:endParaRPr lang="en-US" altLang="zh-CN" sz="1600" dirty="0">
              <a:latin typeface="华文中宋" panose="02010600040101010101" pitchFamily="2" charset="-122"/>
              <a:ea typeface="华文中宋" panose="02010600040101010101" pitchFamily="2" charset="-122"/>
            </a:endParaRPr>
          </a:p>
        </p:txBody>
      </p:sp>
      <p:sp>
        <p:nvSpPr>
          <p:cNvPr id="10" name="Title 1"/>
          <p:cNvSpPr txBox="1">
            <a:spLocks/>
          </p:cNvSpPr>
          <p:nvPr/>
        </p:nvSpPr>
        <p:spPr bwMode="auto">
          <a:xfrm>
            <a:off x="577850" y="433388"/>
            <a:ext cx="7178675"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ea"/>
                <a:ea typeface="+mj-ea"/>
                <a:cs typeface="ＭＳ Ｐゴシック" charset="-128"/>
              </a:rPr>
              <a:t>ACS</a:t>
            </a:r>
            <a:r>
              <a:rPr lang="zh-CN" altLang="en-US" b="1" dirty="0" smtClean="0">
                <a:latin typeface="+mj-ea"/>
                <a:ea typeface="+mj-ea"/>
                <a:cs typeface="ＭＳ Ｐゴシック" charset="-128"/>
              </a:rPr>
              <a:t>资源涵盖</a:t>
            </a:r>
            <a:r>
              <a:rPr lang="zh-CN" altLang="en-US" b="1" dirty="0">
                <a:latin typeface="+mj-ea"/>
                <a:ea typeface="+mj-ea"/>
                <a:cs typeface="ＭＳ Ｐゴシック" charset="-128"/>
              </a:rPr>
              <a:t>学科</a:t>
            </a:r>
            <a:endParaRPr lang="zh-CN" altLang="zh-CN" b="1" dirty="0">
              <a:latin typeface="+mj-ea"/>
              <a:ea typeface="+mj-ea"/>
              <a:cs typeface="ＭＳ Ｐゴシック"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headEnd/>
            <a:tailEnd/>
          </a:ln>
        </p:spPr>
        <p:txBody>
          <a:bodyPr>
            <a:spAutoFit/>
          </a:bodyPr>
          <a:lstStyle/>
          <a:p>
            <a:pPr>
              <a:spcBef>
                <a:spcPct val="20000"/>
              </a:spcBef>
            </a:pPr>
            <a:r>
              <a:rPr lang="zh-CN" altLang="en-US" sz="1600" dirty="0">
                <a:latin typeface="华文中宋" panose="02010600040101010101" pitchFamily="2" charset="-122"/>
                <a:ea typeface="华文中宋" panose="02010600040101010101" pitchFamily="2" charset="-122"/>
              </a:rPr>
              <a:t>无机化学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有机化学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物理化学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分析化学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分子生物学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环境科学与工程</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材料科学与工程</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农学与食品科学</a:t>
            </a:r>
            <a:endParaRPr lang="en-US" altLang="zh-CN" sz="1600" dirty="0">
              <a:latin typeface="华文中宋" panose="02010600040101010101" pitchFamily="2" charset="-122"/>
              <a:ea typeface="华文中宋" panose="02010600040101010101" pitchFamily="2" charset="-122"/>
            </a:endParaRPr>
          </a:p>
          <a:p>
            <a:pPr>
              <a:spcBef>
                <a:spcPct val="20000"/>
              </a:spcBef>
            </a:pPr>
            <a:endParaRPr lang="en-US" altLang="zh-CN" sz="1600" dirty="0"/>
          </a:p>
          <a:p>
            <a:pPr>
              <a:spcBef>
                <a:spcPct val="20000"/>
              </a:spcBef>
            </a:pPr>
            <a:r>
              <a:rPr lang="zh-CN" altLang="en-US" sz="1600" dirty="0">
                <a:latin typeface="华文中宋" panose="02010600040101010101" pitchFamily="2" charset="-122"/>
                <a:ea typeface="华文中宋" panose="02010600040101010101" pitchFamily="2" charset="-122"/>
              </a:rPr>
              <a:t>晶体学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绿色化工</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纳米技术</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清洁能源</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地球化学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化学信息学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生物材料</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临床化学</a:t>
            </a:r>
            <a:endParaRPr lang="en-US" altLang="zh-CN" sz="1600" dirty="0">
              <a:latin typeface="华文中宋" panose="02010600040101010101" pitchFamily="2" charset="-122"/>
              <a:ea typeface="华文中宋" panose="02010600040101010101" pitchFamily="2" charset="-122"/>
            </a:endParaRPr>
          </a:p>
          <a:p>
            <a:pPr>
              <a:spcBef>
                <a:spcPct val="20000"/>
              </a:spcBef>
            </a:pPr>
            <a:r>
              <a:rPr lang="zh-CN" altLang="en-US" sz="1600" dirty="0">
                <a:latin typeface="华文中宋" panose="02010600040101010101" pitchFamily="2" charset="-122"/>
                <a:ea typeface="华文中宋" panose="02010600040101010101" pitchFamily="2" charset="-122"/>
              </a:rPr>
              <a:t>药理学</a:t>
            </a:r>
            <a:endParaRPr lang="en-US" altLang="zh-CN" sz="1600"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a:latin typeface="Georgia" pitchFamily="18" charset="0"/>
              </a:rPr>
              <a:t>传统化学二级学科及相关学科</a:t>
            </a:r>
          </a:p>
        </p:txBody>
      </p:sp>
      <p:sp>
        <p:nvSpPr>
          <p:cNvPr id="20" name="TextBox 14"/>
          <p:cNvSpPr txBox="1">
            <a:spLocks noChangeArrowheads="1"/>
          </p:cNvSpPr>
          <p:nvPr/>
        </p:nvSpPr>
        <p:spPr bwMode="auto">
          <a:xfrm flipH="1">
            <a:off x="2834067" y="4673705"/>
            <a:ext cx="1800225"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a:spAutoFit/>
          </a:bodyPr>
          <a:lstStyle/>
          <a:p>
            <a:pPr algn="ctr"/>
            <a:r>
              <a:rPr lang="zh-CN" altLang="en-US" sz="1600" dirty="0" smtClean="0">
                <a:latin typeface="Georgia" pitchFamily="18" charset="0"/>
              </a:rPr>
              <a:t>近年新刊涉及</a:t>
            </a:r>
            <a:endParaRPr lang="en-US" altLang="zh-CN" sz="1600" dirty="0">
              <a:latin typeface="Georgia" pitchFamily="18" charset="0"/>
            </a:endParaRPr>
          </a:p>
          <a:p>
            <a:pPr algn="ctr"/>
            <a:r>
              <a:rPr lang="zh-CN" altLang="en-US" sz="1600" dirty="0">
                <a:latin typeface="Georgia" pitchFamily="18" charset="0"/>
              </a:rPr>
              <a:t>的交叉学科</a:t>
            </a:r>
          </a:p>
        </p:txBody>
      </p:sp>
      <p:sp>
        <p:nvSpPr>
          <p:cNvPr id="21" name="TextBox 14"/>
          <p:cNvSpPr txBox="1">
            <a:spLocks noChangeArrowheads="1"/>
          </p:cNvSpPr>
          <p:nvPr/>
        </p:nvSpPr>
        <p:spPr bwMode="auto">
          <a:xfrm>
            <a:off x="4659313" y="3532784"/>
            <a:ext cx="2109977" cy="584775"/>
          </a:xfrm>
          <a:prstGeom prst="homePlate">
            <a:avLst/>
          </a:prstGeom>
          <a:ln>
            <a:headEnd/>
            <a:tailEnd/>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zh-CN" altLang="en-US" sz="1600" dirty="0">
                <a:latin typeface="Georgia" pitchFamily="18" charset="0"/>
              </a:rPr>
              <a:t>适用于几乎所有高校</a:t>
            </a:r>
            <a:r>
              <a:rPr lang="en-US" altLang="zh-CN" sz="1600" dirty="0">
                <a:latin typeface="Georgia" pitchFamily="18" charset="0"/>
              </a:rPr>
              <a:t>STEM</a:t>
            </a:r>
            <a:r>
              <a:rPr lang="zh-CN" altLang="en-US" sz="1600" dirty="0">
                <a:latin typeface="Georgia" pitchFamily="18" charset="0"/>
              </a:rPr>
              <a:t>学院</a:t>
            </a:r>
          </a:p>
        </p:txBody>
      </p:sp>
    </p:spTree>
    <p:extLst>
      <p:ext uri="{BB962C8B-B14F-4D97-AF65-F5344CB8AC3E}">
        <p14:creationId xmlns:p14="http://schemas.microsoft.com/office/powerpoint/2010/main" val="15512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064000" y="650241"/>
            <a:ext cx="5069078" cy="6207760"/>
          </a:xfrm>
        </p:spPr>
        <p:txBody>
          <a:bodyPr/>
          <a:lstStyle/>
          <a:p>
            <a:pPr marL="216000" indent="0">
              <a:lnSpc>
                <a:spcPct val="120000"/>
              </a:lnSpc>
              <a:spcBef>
                <a:spcPts val="0"/>
              </a:spcBef>
              <a:buFont typeface="Arial" pitchFamily="34" charset="0"/>
              <a:buNone/>
              <a:defRPr/>
            </a:pPr>
            <a:r>
              <a:rPr lang="en-US" altLang="zh-CN" sz="1300" b="1" dirty="0" smtClean="0">
                <a:latin typeface="Times New Roman" pitchFamily="18" charset="0"/>
                <a:cs typeface="Times New Roman" pitchFamily="18" charset="0"/>
              </a:rPr>
              <a:t>60</a:t>
            </a:r>
            <a:r>
              <a:rPr lang="zh-CN" altLang="en-US" sz="1300" b="1" dirty="0" smtClean="0">
                <a:latin typeface="Times New Roman" pitchFamily="18" charset="0"/>
                <a:cs typeface="Times New Roman" pitchFamily="18" charset="0"/>
              </a:rPr>
              <a:t>多种</a:t>
            </a:r>
            <a:r>
              <a:rPr lang="zh-CN" altLang="en-US" sz="1300" b="1" dirty="0">
                <a:latin typeface="Times New Roman" pitchFamily="18" charset="0"/>
                <a:cs typeface="Times New Roman" pitchFamily="18" charset="0"/>
              </a:rPr>
              <a:t>同行评审</a:t>
            </a:r>
            <a:r>
              <a:rPr lang="zh-CN" altLang="en-US" sz="1300" b="1" dirty="0" smtClean="0">
                <a:latin typeface="Times New Roman" pitchFamily="18" charset="0"/>
                <a:cs typeface="Times New Roman" pitchFamily="18" charset="0"/>
              </a:rPr>
              <a:t>期刊</a:t>
            </a:r>
            <a:endParaRPr lang="en-US" altLang="zh-CN" sz="1300" b="1" dirty="0" smtClean="0">
              <a:latin typeface="Times New Roman" pitchFamily="18" charset="0"/>
              <a:cs typeface="Times New Roman" pitchFamily="18" charset="0"/>
            </a:endParaRPr>
          </a:p>
          <a:p>
            <a:pPr marL="216000" indent="0">
              <a:lnSpc>
                <a:spcPct val="120000"/>
              </a:lnSpc>
              <a:spcBef>
                <a:spcPts val="0"/>
              </a:spcBef>
              <a:buFont typeface="Arial" pitchFamily="34" charset="0"/>
              <a:buNone/>
              <a:defRPr/>
            </a:pPr>
            <a:endParaRPr lang="en-US" altLang="zh-CN" sz="1300" b="1" dirty="0" smtClean="0">
              <a:latin typeface="Times New Roman" pitchFamily="18" charset="0"/>
              <a:cs typeface="Times New Roman" pitchFamily="18" charset="0"/>
            </a:endParaRPr>
          </a:p>
          <a:p>
            <a:pPr marL="216000" lvl="1" indent="0">
              <a:lnSpc>
                <a:spcPct val="120000"/>
              </a:lnSpc>
              <a:spcBef>
                <a:spcPts val="0"/>
              </a:spcBef>
              <a:defRPr/>
            </a:pPr>
            <a:r>
              <a:rPr lang="en-US" altLang="zh-CN" sz="1300" dirty="0" smtClean="0">
                <a:latin typeface="Times New Roman" pitchFamily="18" charset="0"/>
                <a:cs typeface="Times New Roman" pitchFamily="18" charset="0"/>
              </a:rPr>
              <a:t>2023</a:t>
            </a:r>
            <a:r>
              <a:rPr lang="zh-CN" altLang="en-US" sz="1300" dirty="0" smtClean="0">
                <a:latin typeface="Times New Roman" pitchFamily="18" charset="0"/>
                <a:cs typeface="Times New Roman" pitchFamily="18" charset="0"/>
              </a:rPr>
              <a:t>年新增文章数超过</a:t>
            </a:r>
            <a:r>
              <a:rPr lang="en-US" altLang="zh-CN" sz="1300" dirty="0" smtClean="0">
                <a:latin typeface="Times New Roman" pitchFamily="18" charset="0"/>
                <a:cs typeface="Times New Roman" pitchFamily="18" charset="0"/>
              </a:rPr>
              <a:t>6</a:t>
            </a:r>
            <a:r>
              <a:rPr lang="zh-CN" altLang="en-US" sz="1300" dirty="0" smtClean="0">
                <a:latin typeface="Times New Roman" pitchFamily="18" charset="0"/>
                <a:cs typeface="Times New Roman" pitchFamily="18" charset="0"/>
              </a:rPr>
              <a:t>万篇</a:t>
            </a:r>
            <a:endParaRPr lang="en-US" altLang="zh-CN" sz="1300" dirty="0" smtClean="0">
              <a:latin typeface="Times New Roman" pitchFamily="18" charset="0"/>
              <a:cs typeface="Times New Roman" pitchFamily="18" charset="0"/>
            </a:endParaRPr>
          </a:p>
          <a:p>
            <a:pPr marL="216000" lvl="1" indent="0">
              <a:lnSpc>
                <a:spcPct val="120000"/>
              </a:lnSpc>
              <a:spcBef>
                <a:spcPts val="0"/>
              </a:spcBef>
              <a:defRPr/>
            </a:pPr>
            <a:r>
              <a:rPr lang="zh-CN" altLang="en-US" sz="1300" dirty="0" smtClean="0">
                <a:latin typeface="Times New Roman" pitchFamily="18" charset="0"/>
                <a:cs typeface="Times New Roman" pitchFamily="18" charset="0"/>
              </a:rPr>
              <a:t>近年</a:t>
            </a:r>
            <a:r>
              <a:rPr lang="zh-CN" altLang="en-US" sz="1300" dirty="0">
                <a:latin typeface="Times New Roman" pitchFamily="18" charset="0"/>
                <a:cs typeface="Times New Roman" pitchFamily="18" charset="0"/>
              </a:rPr>
              <a:t>新增期刊：</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zh-CN" altLang="en-US" sz="1300" dirty="0" smtClean="0">
                <a:latin typeface="Times New Roman" pitchFamily="18" charset="0"/>
                <a:cs typeface="Times New Roman" pitchFamily="18" charset="0"/>
              </a:rPr>
              <a:t>① </a:t>
            </a:r>
            <a:r>
              <a:rPr lang="zh-CN" altLang="en-US" sz="1300" dirty="0">
                <a:latin typeface="Times New Roman" pitchFamily="18" charset="0"/>
                <a:cs typeface="Times New Roman" pitchFamily="18" charset="0"/>
              </a:rPr>
              <a:t>多</a:t>
            </a:r>
            <a:r>
              <a:rPr lang="zh-CN" altLang="en-US" sz="1300" dirty="0" smtClean="0">
                <a:latin typeface="Times New Roman" pitchFamily="18" charset="0"/>
                <a:cs typeface="Times New Roman" pitchFamily="18" charset="0"/>
              </a:rPr>
              <a:t>种</a:t>
            </a:r>
            <a:r>
              <a:rPr lang="zh-CN" altLang="en-US" sz="1300" dirty="0">
                <a:latin typeface="Times New Roman" pitchFamily="18" charset="0"/>
                <a:cs typeface="Times New Roman" pitchFamily="18" charset="0"/>
              </a:rPr>
              <a:t>涉及材料科学和其他学科交叉领域的期刊：</a:t>
            </a:r>
            <a:r>
              <a:rPr lang="en-US" altLang="zh-CN" sz="1300" dirty="0">
                <a:latin typeface="Times New Roman" pitchFamily="18" charset="0"/>
                <a:cs typeface="Times New Roman" pitchFamily="18" charset="0"/>
              </a:rPr>
              <a:t> </a:t>
            </a: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2"/>
              </a:rPr>
              <a:t>ACS Applied Nano </a:t>
            </a:r>
            <a:r>
              <a:rPr lang="en-US" altLang="zh-CN" sz="1300" b="1" dirty="0" smtClean="0">
                <a:latin typeface="Times New Roman" pitchFamily="18" charset="0"/>
                <a:cs typeface="Times New Roman" pitchFamily="18" charset="0"/>
                <a:hlinkClick r:id="rId2"/>
              </a:rPr>
              <a:t>Materials</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已出）</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2"/>
              </a:rPr>
              <a:t>ACS Applied Energy </a:t>
            </a:r>
            <a:r>
              <a:rPr lang="en-US" altLang="zh-CN" sz="1300" b="1" dirty="0" smtClean="0">
                <a:latin typeface="Times New Roman" pitchFamily="18" charset="0"/>
                <a:cs typeface="Times New Roman" pitchFamily="18" charset="0"/>
                <a:hlinkClick r:id="rId2"/>
              </a:rPr>
              <a:t>Materials</a:t>
            </a:r>
            <a:r>
              <a:rPr lang="en-US" altLang="zh-CN" sz="1300" b="1" dirty="0" smtClean="0">
                <a:latin typeface="Times New Roman" pitchFamily="18" charset="0"/>
                <a:cs typeface="Times New Roman" pitchFamily="18" charset="0"/>
              </a:rPr>
              <a:t> </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a:t>
            </a:r>
            <a:r>
              <a:rPr lang="zh-CN" altLang="en-US" sz="1300" dirty="0">
                <a:latin typeface="Times New Roman" pitchFamily="18" charset="0"/>
                <a:cs typeface="Times New Roman" pitchFamily="18" charset="0"/>
              </a:rPr>
              <a:t>出）</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smtClean="0">
                <a:latin typeface="Times New Roman" pitchFamily="18" charset="0"/>
                <a:cs typeface="Times New Roman" pitchFamily="18" charset="0"/>
                <a:hlinkClick r:id="rId3"/>
              </a:rPr>
              <a:t>ACS </a:t>
            </a:r>
            <a:r>
              <a:rPr lang="en-US" altLang="zh-CN" sz="1300" b="1" dirty="0">
                <a:latin typeface="Times New Roman" pitchFamily="18" charset="0"/>
                <a:cs typeface="Times New Roman" pitchFamily="18" charset="0"/>
                <a:hlinkClick r:id="rId3"/>
              </a:rPr>
              <a:t>Applied Bio </a:t>
            </a:r>
            <a:r>
              <a:rPr lang="en-US" altLang="zh-CN" sz="1300" b="1" dirty="0" smtClean="0">
                <a:latin typeface="Times New Roman" pitchFamily="18" charset="0"/>
                <a:cs typeface="Times New Roman" pitchFamily="18" charset="0"/>
                <a:hlinkClick r:id="rId3"/>
              </a:rPr>
              <a:t>Materials</a:t>
            </a:r>
            <a:r>
              <a:rPr lang="zh-CN" altLang="en-US" sz="1300" dirty="0" smtClean="0">
                <a:latin typeface="Times New Roman" pitchFamily="18" charset="0"/>
                <a:cs typeface="Times New Roman" pitchFamily="18" charset="0"/>
              </a:rPr>
              <a:t>（即时</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已出）</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4"/>
              </a:rPr>
              <a:t>ACS Applied Polymer </a:t>
            </a:r>
            <a:r>
              <a:rPr lang="en-US" altLang="zh-CN" sz="1300" b="1" dirty="0" smtClean="0">
                <a:latin typeface="Times New Roman" pitchFamily="18" charset="0"/>
                <a:cs typeface="Times New Roman" pitchFamily="18" charset="0"/>
                <a:hlinkClick r:id="rId4"/>
              </a:rPr>
              <a:t>Materials</a:t>
            </a:r>
            <a:r>
              <a:rPr lang="zh-CN" altLang="en-US" sz="1300" dirty="0">
                <a:latin typeface="Times New Roman" pitchFamily="18" charset="0"/>
                <a:cs typeface="Times New Roman" pitchFamily="18" charset="0"/>
              </a:rPr>
              <a:t> </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a:t>
            </a:r>
            <a:r>
              <a:rPr lang="zh-CN" altLang="en-US" sz="1300" dirty="0">
                <a:latin typeface="Times New Roman" pitchFamily="18" charset="0"/>
                <a:cs typeface="Times New Roman" pitchFamily="18" charset="0"/>
              </a:rPr>
              <a:t>出）</a:t>
            </a:r>
            <a:endParaRPr lang="en-US" altLang="zh-CN" sz="1300" b="1"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5"/>
              </a:rPr>
              <a:t>ACS Applied </a:t>
            </a:r>
            <a:r>
              <a:rPr lang="en-US" altLang="zh-CN" sz="1300" b="1" dirty="0" smtClean="0">
                <a:latin typeface="Times New Roman" pitchFamily="18" charset="0"/>
                <a:cs typeface="Times New Roman" pitchFamily="18" charset="0"/>
                <a:hlinkClick r:id="rId5"/>
              </a:rPr>
              <a:t>Electronic Materials</a:t>
            </a:r>
            <a:r>
              <a:rPr lang="zh-CN" altLang="en-US" sz="1300" dirty="0">
                <a:latin typeface="Times New Roman" pitchFamily="18" charset="0"/>
                <a:cs typeface="Times New Roman" pitchFamily="18" charset="0"/>
              </a:rPr>
              <a:t> </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a:t>
            </a:r>
            <a:r>
              <a:rPr lang="zh-CN" altLang="en-US" sz="1300" dirty="0">
                <a:latin typeface="Times New Roman" pitchFamily="18" charset="0"/>
                <a:cs typeface="Times New Roman" pitchFamily="18" charset="0"/>
              </a:rPr>
              <a:t>出）</a:t>
            </a:r>
            <a:endParaRPr lang="en-US" altLang="zh-CN" sz="1300" b="1"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6"/>
              </a:rPr>
              <a:t>ACS Materials </a:t>
            </a:r>
            <a:r>
              <a:rPr lang="en-US" altLang="zh-CN" sz="1300" b="1" dirty="0" smtClean="0">
                <a:latin typeface="Times New Roman" pitchFamily="18" charset="0"/>
                <a:cs typeface="Times New Roman" pitchFamily="18" charset="0"/>
                <a:hlinkClick r:id="rId6"/>
              </a:rPr>
              <a:t>Letters</a:t>
            </a:r>
            <a:r>
              <a:rPr lang="zh-CN" altLang="en-US" sz="1300" dirty="0">
                <a:latin typeface="Times New Roman" pitchFamily="18" charset="0"/>
                <a:cs typeface="Times New Roman" pitchFamily="18" charset="0"/>
              </a:rPr>
              <a:t> </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a:t>
            </a:r>
            <a:r>
              <a:rPr lang="zh-CN" altLang="en-US" sz="1300" dirty="0">
                <a:latin typeface="Times New Roman" pitchFamily="18" charset="0"/>
                <a:cs typeface="Times New Roman" pitchFamily="18" charset="0"/>
              </a:rPr>
              <a:t>出</a:t>
            </a:r>
            <a:r>
              <a:rPr lang="zh-CN" altLang="en-US" sz="1300" dirty="0" smtClean="0">
                <a:latin typeface="Times New Roman" pitchFamily="18" charset="0"/>
                <a:cs typeface="Times New Roman" pitchFamily="18" charset="0"/>
              </a:rPr>
              <a:t>）</a:t>
            </a:r>
            <a:endParaRPr lang="en-US" altLang="zh-CN" sz="1300" dirty="0" smtClean="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smtClean="0">
                <a:latin typeface="Times New Roman" pitchFamily="18" charset="0"/>
                <a:cs typeface="Times New Roman" pitchFamily="18" charset="0"/>
                <a:hlinkClick r:id="rId7"/>
              </a:rPr>
              <a:t>ACS Applied Optical Materials</a:t>
            </a:r>
            <a:r>
              <a:rPr lang="zh-CN" altLang="en-US" sz="1300" b="1" dirty="0" smtClean="0">
                <a:latin typeface="Times New Roman" pitchFamily="18" charset="0"/>
                <a:cs typeface="Times New Roman" pitchFamily="18" charset="0"/>
              </a:rPr>
              <a:t>（</a:t>
            </a:r>
            <a:r>
              <a:rPr lang="en-US" altLang="zh-CN" sz="1300" b="1" dirty="0" smtClean="0">
                <a:latin typeface="Times New Roman" pitchFamily="18" charset="0"/>
                <a:cs typeface="Times New Roman" pitchFamily="18" charset="0"/>
              </a:rPr>
              <a:t>2022</a:t>
            </a:r>
            <a:r>
              <a:rPr lang="zh-CN" altLang="en-US" sz="1300" b="1" dirty="0" smtClean="0">
                <a:latin typeface="Times New Roman" pitchFamily="18" charset="0"/>
                <a:cs typeface="Times New Roman" pitchFamily="18" charset="0"/>
              </a:rPr>
              <a:t>年末上线）</a:t>
            </a:r>
            <a:endParaRPr lang="en-US" altLang="zh-CN" sz="1300" b="1" dirty="0" smtClean="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smtClean="0">
                <a:latin typeface="Times New Roman" pitchFamily="18" charset="0"/>
                <a:cs typeface="Times New Roman" pitchFamily="18" charset="0"/>
                <a:hlinkClick r:id="rId8"/>
              </a:rPr>
              <a:t>ACS Applied Engineering Materials</a:t>
            </a:r>
            <a:r>
              <a:rPr lang="zh-CN" altLang="en-US" sz="1300" b="1" dirty="0" smtClean="0">
                <a:latin typeface="Times New Roman" pitchFamily="18" charset="0"/>
                <a:cs typeface="Times New Roman" pitchFamily="18" charset="0"/>
              </a:rPr>
              <a:t>（</a:t>
            </a:r>
            <a:r>
              <a:rPr lang="en-US" altLang="zh-CN" sz="1300" b="1" dirty="0" smtClean="0">
                <a:latin typeface="Times New Roman" pitchFamily="18" charset="0"/>
                <a:cs typeface="Times New Roman" pitchFamily="18" charset="0"/>
              </a:rPr>
              <a:t>2022</a:t>
            </a:r>
            <a:r>
              <a:rPr lang="zh-CN" altLang="en-US" sz="1300" b="1" dirty="0" smtClean="0">
                <a:latin typeface="Times New Roman" pitchFamily="18" charset="0"/>
                <a:cs typeface="Times New Roman" pitchFamily="18" charset="0"/>
              </a:rPr>
              <a:t>年中上线）</a:t>
            </a:r>
            <a:endParaRPr lang="en-US" altLang="zh-CN" sz="1300" b="1" dirty="0">
              <a:latin typeface="Times New Roman" pitchFamily="18" charset="0"/>
              <a:cs typeface="Times New Roman" pitchFamily="18" charset="0"/>
            </a:endParaRPr>
          </a:p>
          <a:p>
            <a:pPr marL="216000" lvl="1" indent="0">
              <a:lnSpc>
                <a:spcPct val="120000"/>
              </a:lnSpc>
              <a:spcBef>
                <a:spcPts val="0"/>
              </a:spcBef>
              <a:buNone/>
              <a:defRPr/>
            </a:pPr>
            <a:r>
              <a:rPr lang="zh-CN" altLang="en-US" sz="1300" dirty="0">
                <a:latin typeface="Times New Roman" pitchFamily="18" charset="0"/>
                <a:cs typeface="Times New Roman" pitchFamily="18" charset="0"/>
              </a:rPr>
              <a:t>② 一种药理学和医学领域期刊：</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solidFill>
                  <a:srgbClr val="CE6D02"/>
                </a:solidFill>
                <a:latin typeface="Times New Roman" pitchFamily="18" charset="0"/>
                <a:cs typeface="Times New Roman" pitchFamily="18" charset="0"/>
                <a:hlinkClick r:id="rId9"/>
              </a:rPr>
              <a:t>ACS Pharmacology &amp; Translational </a:t>
            </a:r>
            <a:r>
              <a:rPr lang="en-US" altLang="zh-CN" sz="1300" b="1" dirty="0" smtClean="0">
                <a:solidFill>
                  <a:srgbClr val="CE6D02"/>
                </a:solidFill>
                <a:latin typeface="Times New Roman" pitchFamily="18" charset="0"/>
                <a:cs typeface="Times New Roman" pitchFamily="18" charset="0"/>
                <a:hlinkClick r:id="rId9"/>
              </a:rPr>
              <a:t>Science</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a:t>
            </a:r>
            <a:r>
              <a:rPr lang="zh-CN" altLang="en-US" sz="1300" dirty="0">
                <a:latin typeface="Times New Roman" pitchFamily="18" charset="0"/>
                <a:cs typeface="Times New Roman" pitchFamily="18" charset="0"/>
              </a:rPr>
              <a:t>出</a:t>
            </a:r>
            <a:r>
              <a:rPr lang="zh-CN" altLang="en-US" sz="1300" dirty="0" smtClean="0">
                <a:latin typeface="Times New Roman" pitchFamily="18" charset="0"/>
                <a:cs typeface="Times New Roman" pitchFamily="18" charset="0"/>
              </a:rPr>
              <a:t>）</a:t>
            </a:r>
            <a:endParaRPr lang="en-US" altLang="zh-CN" sz="1300" b="1" dirty="0">
              <a:solidFill>
                <a:srgbClr val="CE6D02"/>
              </a:solidFill>
              <a:latin typeface="Times New Roman" pitchFamily="18" charset="0"/>
              <a:cs typeface="Times New Roman" pitchFamily="18" charset="0"/>
            </a:endParaRPr>
          </a:p>
          <a:p>
            <a:pPr marL="216000" lvl="1" indent="0">
              <a:lnSpc>
                <a:spcPct val="120000"/>
              </a:lnSpc>
              <a:spcBef>
                <a:spcPts val="0"/>
              </a:spcBef>
              <a:buNone/>
              <a:defRPr/>
            </a:pPr>
            <a:r>
              <a:rPr lang="zh-CN" altLang="en-US" sz="1300" dirty="0">
                <a:latin typeface="Times New Roman" pitchFamily="18" charset="0"/>
                <a:cs typeface="Times New Roman" pitchFamily="18" charset="0"/>
              </a:rPr>
              <a:t>③ 一种以化学职业健康和安全操作为主题的期刊：</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solidFill>
                  <a:srgbClr val="CE6D02"/>
                </a:solidFill>
                <a:latin typeface="Times New Roman" pitchFamily="18" charset="0"/>
                <a:cs typeface="Times New Roman" pitchFamily="18" charset="0"/>
                <a:hlinkClick r:id="rId10"/>
              </a:rPr>
              <a:t>ACS Chemical Health &amp; Safety</a:t>
            </a:r>
            <a:r>
              <a:rPr lang="zh-CN" altLang="en-US" sz="1300" dirty="0">
                <a:latin typeface="Times New Roman" pitchFamily="18" charset="0"/>
                <a:cs typeface="Times New Roman" pitchFamily="18" charset="0"/>
              </a:rPr>
              <a:t>（回溯至</a:t>
            </a:r>
            <a:r>
              <a:rPr lang="en-US" altLang="zh-CN" sz="1300" dirty="0">
                <a:latin typeface="Times New Roman" pitchFamily="18" charset="0"/>
                <a:cs typeface="Times New Roman" pitchFamily="18" charset="0"/>
              </a:rPr>
              <a:t>1994</a:t>
            </a:r>
            <a:r>
              <a:rPr lang="zh-CN" altLang="en-US" sz="1300" dirty="0" smtClean="0">
                <a:latin typeface="Times New Roman" pitchFamily="18" charset="0"/>
                <a:cs typeface="Times New Roman" pitchFamily="18" charset="0"/>
              </a:rPr>
              <a:t>年；</a:t>
            </a:r>
            <a:r>
              <a:rPr lang="en-US" altLang="zh-CN" sz="1300" dirty="0" smtClean="0">
                <a:latin typeface="Times New Roman" pitchFamily="18" charset="0"/>
                <a:cs typeface="Times New Roman" pitchFamily="18" charset="0"/>
              </a:rPr>
              <a:t>IF</a:t>
            </a:r>
            <a:r>
              <a:rPr lang="zh-CN" altLang="en-US" sz="1300" dirty="0" smtClean="0">
                <a:latin typeface="Times New Roman" pitchFamily="18" charset="0"/>
                <a:cs typeface="Times New Roman" pitchFamily="18" charset="0"/>
              </a:rPr>
              <a:t>已出）</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zh-CN" altLang="en-US" sz="1300" dirty="0" smtClean="0">
                <a:latin typeface="Times New Roman" pitchFamily="18" charset="0"/>
                <a:cs typeface="Times New Roman" pitchFamily="18" charset="0"/>
              </a:rPr>
              <a:t>④ </a:t>
            </a:r>
            <a:r>
              <a:rPr lang="zh-CN" altLang="en-US" sz="1300" dirty="0">
                <a:latin typeface="Times New Roman" pitchFamily="18" charset="0"/>
                <a:cs typeface="Times New Roman" pitchFamily="18" charset="0"/>
              </a:rPr>
              <a:t>三</a:t>
            </a:r>
            <a:r>
              <a:rPr lang="zh-CN" altLang="en-US" sz="1300" dirty="0" smtClean="0">
                <a:latin typeface="Times New Roman" pitchFamily="18" charset="0"/>
                <a:cs typeface="Times New Roman" pitchFamily="18" charset="0"/>
              </a:rPr>
              <a:t>种</a:t>
            </a:r>
            <a:r>
              <a:rPr lang="zh-CN" altLang="en-US" sz="1300" dirty="0">
                <a:latin typeface="Times New Roman" pitchFamily="18" charset="0"/>
                <a:cs typeface="Times New Roman" pitchFamily="18" charset="0"/>
              </a:rPr>
              <a:t>环境科学子刊：</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11"/>
              </a:rPr>
              <a:t>ACS ES&amp;T </a:t>
            </a:r>
            <a:r>
              <a:rPr lang="en-US" altLang="zh-CN" sz="1300" b="1" dirty="0" smtClean="0">
                <a:latin typeface="Times New Roman" pitchFamily="18" charset="0"/>
                <a:cs typeface="Times New Roman" pitchFamily="18" charset="0"/>
                <a:hlinkClick r:id="rId11"/>
              </a:rPr>
              <a:t>Engineering</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2021</a:t>
            </a:r>
            <a:r>
              <a:rPr lang="zh-CN" altLang="en-US" sz="1300" dirty="0" smtClean="0">
                <a:latin typeface="Times New Roman" pitchFamily="18" charset="0"/>
                <a:cs typeface="Times New Roman" pitchFamily="18" charset="0"/>
              </a:rPr>
              <a:t>年上线；</a:t>
            </a:r>
            <a:r>
              <a:rPr lang="en-US" altLang="zh-CN" sz="1300" dirty="0">
                <a:latin typeface="Times New Roman" pitchFamily="18" charset="0"/>
                <a:cs typeface="Times New Roman" pitchFamily="18" charset="0"/>
              </a:rPr>
              <a:t> IF</a:t>
            </a:r>
            <a:r>
              <a:rPr lang="zh-CN" altLang="en-US" sz="1300" dirty="0">
                <a:latin typeface="Times New Roman" pitchFamily="18" charset="0"/>
                <a:cs typeface="Times New Roman" pitchFamily="18" charset="0"/>
              </a:rPr>
              <a:t>已出）</a:t>
            </a:r>
            <a:endParaRPr lang="en-US" altLang="zh-CN" sz="1300"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12"/>
              </a:rPr>
              <a:t>ACS ES&amp;T </a:t>
            </a:r>
            <a:r>
              <a:rPr lang="en-US" altLang="zh-CN" sz="1300" b="1" dirty="0" smtClean="0">
                <a:latin typeface="Times New Roman" pitchFamily="18" charset="0"/>
                <a:cs typeface="Times New Roman" pitchFamily="18" charset="0"/>
                <a:hlinkClick r:id="rId12"/>
              </a:rPr>
              <a:t>Waters</a:t>
            </a:r>
            <a:r>
              <a:rPr lang="zh-CN" altLang="en-US" sz="1300" dirty="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2021</a:t>
            </a:r>
            <a:r>
              <a:rPr lang="zh-CN" altLang="en-US" sz="1300" dirty="0" smtClean="0">
                <a:latin typeface="Times New Roman" pitchFamily="18" charset="0"/>
                <a:cs typeface="Times New Roman" pitchFamily="18" charset="0"/>
              </a:rPr>
              <a:t>年上线；</a:t>
            </a:r>
            <a:r>
              <a:rPr lang="en-US" altLang="zh-CN" sz="1300" dirty="0">
                <a:latin typeface="Times New Roman" pitchFamily="18" charset="0"/>
                <a:cs typeface="Times New Roman" pitchFamily="18" charset="0"/>
              </a:rPr>
              <a:t> IF</a:t>
            </a:r>
            <a:r>
              <a:rPr lang="zh-CN" altLang="en-US" sz="1300" dirty="0">
                <a:latin typeface="Times New Roman" pitchFamily="18" charset="0"/>
                <a:cs typeface="Times New Roman" pitchFamily="18" charset="0"/>
              </a:rPr>
              <a:t>已出</a:t>
            </a:r>
            <a:r>
              <a:rPr lang="zh-CN" altLang="en-US" sz="1300" dirty="0" smtClean="0">
                <a:latin typeface="Times New Roman" pitchFamily="18" charset="0"/>
                <a:cs typeface="Times New Roman" pitchFamily="18" charset="0"/>
              </a:rPr>
              <a:t>）</a:t>
            </a:r>
            <a:r>
              <a:rPr lang="en-US" altLang="zh-CN" sz="1300" dirty="0" smtClean="0">
                <a:latin typeface="Times New Roman" pitchFamily="18" charset="0"/>
                <a:cs typeface="Times New Roman" pitchFamily="18" charset="0"/>
              </a:rPr>
              <a:t/>
            </a:r>
            <a:br>
              <a:rPr lang="en-US" altLang="zh-CN" sz="1300" dirty="0" smtClean="0">
                <a:latin typeface="Times New Roman" pitchFamily="18" charset="0"/>
                <a:cs typeface="Times New Roman" pitchFamily="18" charset="0"/>
              </a:rPr>
            </a:br>
            <a:r>
              <a:rPr lang="en-US" altLang="zh-CN" sz="1300" b="1" dirty="0" smtClean="0">
                <a:solidFill>
                  <a:srgbClr val="33CC33"/>
                </a:solidFill>
                <a:latin typeface="Times New Roman" pitchFamily="18" charset="0"/>
                <a:cs typeface="Times New Roman" pitchFamily="18" charset="0"/>
                <a:hlinkClick r:id="rId13"/>
              </a:rPr>
              <a:t>ACS ES&amp;T Air</a:t>
            </a:r>
            <a:r>
              <a:rPr lang="zh-CN" altLang="en-US" sz="1300" dirty="0" smtClean="0">
                <a:solidFill>
                  <a:srgbClr val="33CC33"/>
                </a:solidFill>
                <a:latin typeface="Times New Roman" pitchFamily="18" charset="0"/>
                <a:cs typeface="Times New Roman" pitchFamily="18" charset="0"/>
              </a:rPr>
              <a:t>（</a:t>
            </a:r>
            <a:r>
              <a:rPr lang="en-US" altLang="zh-CN" sz="1300" dirty="0" smtClean="0">
                <a:solidFill>
                  <a:srgbClr val="33CC33"/>
                </a:solidFill>
                <a:latin typeface="Times New Roman" pitchFamily="18" charset="0"/>
                <a:cs typeface="Times New Roman" pitchFamily="18" charset="0"/>
              </a:rPr>
              <a:t>2024</a:t>
            </a:r>
            <a:r>
              <a:rPr lang="zh-CN" altLang="en-US" sz="1300" dirty="0" smtClean="0">
                <a:solidFill>
                  <a:srgbClr val="33CC33"/>
                </a:solidFill>
                <a:latin typeface="Times New Roman" pitchFamily="18" charset="0"/>
                <a:cs typeface="Times New Roman" pitchFamily="18" charset="0"/>
              </a:rPr>
              <a:t>年</a:t>
            </a:r>
            <a:r>
              <a:rPr lang="en-US" altLang="zh-CN" sz="1300" dirty="0" smtClean="0">
                <a:solidFill>
                  <a:srgbClr val="33CC33"/>
                </a:solidFill>
                <a:latin typeface="Times New Roman" pitchFamily="18" charset="0"/>
                <a:cs typeface="Times New Roman" pitchFamily="18" charset="0"/>
              </a:rPr>
              <a:t>1</a:t>
            </a:r>
            <a:r>
              <a:rPr lang="zh-CN" altLang="en-US" sz="1300" dirty="0" smtClean="0">
                <a:solidFill>
                  <a:srgbClr val="33CC33"/>
                </a:solidFill>
                <a:latin typeface="Times New Roman" pitchFamily="18" charset="0"/>
                <a:cs typeface="Times New Roman" pitchFamily="18" charset="0"/>
              </a:rPr>
              <a:t>月正式上线）</a:t>
            </a:r>
            <a:endParaRPr lang="en-US" altLang="zh-CN" sz="1300" dirty="0">
              <a:solidFill>
                <a:srgbClr val="33CC33"/>
              </a:solidFill>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smtClean="0">
                <a:latin typeface="Times New Roman" pitchFamily="18" charset="0"/>
                <a:cs typeface="Times New Roman" pitchFamily="18" charset="0"/>
              </a:rPr>
              <a:t>ACS ES&amp;T Air</a:t>
            </a:r>
            <a:r>
              <a:rPr lang="zh-CN" altLang="en-US" sz="1300" b="1" dirty="0" smtClean="0">
                <a:latin typeface="Times New Roman" pitchFamily="18" charset="0"/>
                <a:cs typeface="Times New Roman" pitchFamily="18" charset="0"/>
              </a:rPr>
              <a:t>（</a:t>
            </a:r>
            <a:r>
              <a:rPr lang="en-US" altLang="zh-CN" sz="1300" b="1" dirty="0" smtClean="0">
                <a:latin typeface="Times New Roman" pitchFamily="18" charset="0"/>
                <a:cs typeface="Times New Roman" pitchFamily="18" charset="0"/>
              </a:rPr>
              <a:t>2023</a:t>
            </a:r>
            <a:r>
              <a:rPr lang="zh-CN" altLang="en-US" sz="1300" b="1" dirty="0" smtClean="0">
                <a:latin typeface="Times New Roman" pitchFamily="18" charset="0"/>
                <a:cs typeface="Times New Roman" pitchFamily="18" charset="0"/>
              </a:rPr>
              <a:t>年末上线）</a:t>
            </a:r>
            <a:endParaRPr lang="en-US" altLang="zh-CN" sz="1300" b="1" dirty="0" smtClean="0">
              <a:latin typeface="Times New Roman" pitchFamily="18" charset="0"/>
              <a:cs typeface="Times New Roman" pitchFamily="18" charset="0"/>
            </a:endParaRPr>
          </a:p>
          <a:p>
            <a:pPr marL="216000" lvl="1" indent="0">
              <a:lnSpc>
                <a:spcPct val="120000"/>
              </a:lnSpc>
              <a:spcBef>
                <a:spcPts val="0"/>
              </a:spcBef>
              <a:buNone/>
              <a:defRPr/>
            </a:pPr>
            <a:r>
              <a:rPr lang="zh-CN" altLang="en-US" sz="1300" dirty="0">
                <a:latin typeface="Times New Roman" pitchFamily="18" charset="0"/>
                <a:cs typeface="Times New Roman" pitchFamily="18" charset="0"/>
              </a:rPr>
              <a:t>⑤</a:t>
            </a:r>
            <a:r>
              <a:rPr lang="zh-CN" altLang="en-US" sz="1300" dirty="0" smtClean="0">
                <a:latin typeface="Times New Roman" pitchFamily="18" charset="0"/>
                <a:cs typeface="Times New Roman" pitchFamily="18" charset="0"/>
              </a:rPr>
              <a:t> 两种农学和</a:t>
            </a:r>
            <a:r>
              <a:rPr lang="zh-CN" altLang="en-US" sz="1300" dirty="0">
                <a:latin typeface="Times New Roman" pitchFamily="18" charset="0"/>
                <a:cs typeface="Times New Roman" pitchFamily="18" charset="0"/>
              </a:rPr>
              <a:t>食品</a:t>
            </a:r>
            <a:r>
              <a:rPr lang="zh-CN" altLang="en-US" sz="1300" dirty="0" smtClean="0">
                <a:latin typeface="Times New Roman" pitchFamily="18" charset="0"/>
                <a:cs typeface="Times New Roman" pitchFamily="18" charset="0"/>
              </a:rPr>
              <a:t>科学子刊：</a:t>
            </a:r>
            <a:endParaRPr lang="en-US" altLang="zh-CN" sz="1300" dirty="0" smtClean="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14"/>
              </a:rPr>
              <a:t>ACS Agricultural Science &amp; </a:t>
            </a:r>
            <a:r>
              <a:rPr lang="en-US" altLang="zh-CN" sz="1300" b="1" dirty="0" smtClean="0">
                <a:latin typeface="Times New Roman" pitchFamily="18" charset="0"/>
                <a:cs typeface="Times New Roman" pitchFamily="18" charset="0"/>
                <a:hlinkClick r:id="rId14"/>
              </a:rPr>
              <a:t>Technology</a:t>
            </a:r>
            <a:r>
              <a:rPr lang="zh-CN" altLang="en-US" sz="1300" dirty="0">
                <a:latin typeface="Times New Roman" pitchFamily="18" charset="0"/>
                <a:cs typeface="Times New Roman" pitchFamily="18" charset="0"/>
              </a:rPr>
              <a:t>（</a:t>
            </a:r>
            <a:r>
              <a:rPr lang="en-US" altLang="zh-CN" sz="1300" dirty="0">
                <a:latin typeface="Times New Roman" pitchFamily="18" charset="0"/>
                <a:cs typeface="Times New Roman" pitchFamily="18" charset="0"/>
              </a:rPr>
              <a:t>2021</a:t>
            </a:r>
            <a:r>
              <a:rPr lang="zh-CN" altLang="en-US" sz="1300" dirty="0">
                <a:latin typeface="Times New Roman" pitchFamily="18" charset="0"/>
                <a:cs typeface="Times New Roman" pitchFamily="18" charset="0"/>
              </a:rPr>
              <a:t>年上线；</a:t>
            </a:r>
            <a:r>
              <a:rPr lang="en-US" altLang="zh-CN" sz="1300" dirty="0">
                <a:latin typeface="Times New Roman" pitchFamily="18" charset="0"/>
                <a:cs typeface="Times New Roman" pitchFamily="18" charset="0"/>
              </a:rPr>
              <a:t> IF</a:t>
            </a:r>
            <a:r>
              <a:rPr lang="zh-CN" altLang="en-US" sz="1300" dirty="0">
                <a:latin typeface="Times New Roman" pitchFamily="18" charset="0"/>
                <a:cs typeface="Times New Roman" pitchFamily="18" charset="0"/>
              </a:rPr>
              <a:t>已出</a:t>
            </a:r>
            <a:r>
              <a:rPr lang="zh-CN" altLang="en-US" sz="1300" dirty="0" smtClean="0">
                <a:latin typeface="Times New Roman" pitchFamily="18" charset="0"/>
                <a:cs typeface="Times New Roman" pitchFamily="18" charset="0"/>
              </a:rPr>
              <a:t>）</a:t>
            </a:r>
            <a:endParaRPr lang="zh-CN" altLang="en-US" sz="1300" b="1" dirty="0">
              <a:latin typeface="Times New Roman" pitchFamily="18" charset="0"/>
              <a:cs typeface="Times New Roman" pitchFamily="18" charset="0"/>
            </a:endParaRPr>
          </a:p>
          <a:p>
            <a:pPr marL="216000" lvl="1" indent="0">
              <a:lnSpc>
                <a:spcPct val="120000"/>
              </a:lnSpc>
              <a:spcBef>
                <a:spcPts val="0"/>
              </a:spcBef>
              <a:buNone/>
              <a:defRPr/>
            </a:pPr>
            <a:r>
              <a:rPr lang="en-US" altLang="zh-CN" sz="1300" b="1" dirty="0">
                <a:latin typeface="Times New Roman" pitchFamily="18" charset="0"/>
                <a:cs typeface="Times New Roman" pitchFamily="18" charset="0"/>
                <a:hlinkClick r:id="rId15"/>
              </a:rPr>
              <a:t>ACS Food Science &amp; </a:t>
            </a:r>
            <a:r>
              <a:rPr lang="en-US" altLang="zh-CN" sz="1300" b="1" dirty="0" smtClean="0">
                <a:latin typeface="Times New Roman" pitchFamily="18" charset="0"/>
                <a:cs typeface="Times New Roman" pitchFamily="18" charset="0"/>
                <a:hlinkClick r:id="rId15"/>
              </a:rPr>
              <a:t>Technology</a:t>
            </a:r>
            <a:r>
              <a:rPr lang="zh-CN" altLang="en-US" sz="1300" dirty="0">
                <a:latin typeface="Times New Roman" pitchFamily="18" charset="0"/>
                <a:cs typeface="Times New Roman" pitchFamily="18" charset="0"/>
              </a:rPr>
              <a:t>（</a:t>
            </a:r>
            <a:r>
              <a:rPr lang="en-US" altLang="zh-CN" sz="1300" dirty="0">
                <a:latin typeface="Times New Roman" pitchFamily="18" charset="0"/>
                <a:cs typeface="Times New Roman" pitchFamily="18" charset="0"/>
              </a:rPr>
              <a:t>2021</a:t>
            </a:r>
            <a:r>
              <a:rPr lang="zh-CN" altLang="en-US" sz="1300" dirty="0">
                <a:latin typeface="Times New Roman" pitchFamily="18" charset="0"/>
                <a:cs typeface="Times New Roman" pitchFamily="18" charset="0"/>
              </a:rPr>
              <a:t>年上线；</a:t>
            </a:r>
            <a:r>
              <a:rPr lang="en-US" altLang="zh-CN" sz="1300" dirty="0">
                <a:latin typeface="Times New Roman" pitchFamily="18" charset="0"/>
                <a:cs typeface="Times New Roman" pitchFamily="18" charset="0"/>
              </a:rPr>
              <a:t> IF</a:t>
            </a:r>
            <a:r>
              <a:rPr lang="zh-CN" altLang="en-US" sz="1300" dirty="0">
                <a:latin typeface="Times New Roman" pitchFamily="18" charset="0"/>
                <a:cs typeface="Times New Roman" pitchFamily="18" charset="0"/>
              </a:rPr>
              <a:t>已出</a:t>
            </a:r>
            <a:r>
              <a:rPr lang="zh-CN" altLang="en-US" sz="1300" dirty="0" smtClean="0">
                <a:latin typeface="Times New Roman" pitchFamily="18" charset="0"/>
                <a:cs typeface="Times New Roman" pitchFamily="18" charset="0"/>
              </a:rPr>
              <a:t>）</a:t>
            </a:r>
            <a:endParaRPr lang="en-US" altLang="zh-CN" sz="1300" dirty="0">
              <a:latin typeface="Times New Roman" pitchFamily="18" charset="0"/>
              <a:cs typeface="Times New Roman"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2" name="图片 1"/>
          <p:cNvPicPr>
            <a:picLocks noChangeAspect="1"/>
          </p:cNvPicPr>
          <p:nvPr/>
        </p:nvPicPr>
        <p:blipFill rotWithShape="1">
          <a:blip r:embed="rId16">
            <a:extLst>
              <a:ext uri="{28A0092B-C50C-407E-A947-70E740481C1C}">
                <a14:useLocalDpi xmlns:a14="http://schemas.microsoft.com/office/drawing/2010/main" val="0"/>
              </a:ext>
            </a:extLst>
          </a:blip>
          <a:srcRect r="50158"/>
          <a:stretch/>
        </p:blipFill>
        <p:spPr>
          <a:xfrm>
            <a:off x="0" y="2756434"/>
            <a:ext cx="4083408" cy="3762900"/>
          </a:xfrm>
          <a:prstGeom prst="rect">
            <a:avLst/>
          </a:prstGeom>
          <a:ln>
            <a:solidFill>
              <a:schemeClr val="tx1"/>
            </a:solidFill>
          </a:ln>
        </p:spPr>
      </p:pic>
    </p:spTree>
    <p:extLst>
      <p:ext uri="{BB962C8B-B14F-4D97-AF65-F5344CB8AC3E}">
        <p14:creationId xmlns:p14="http://schemas.microsoft.com/office/powerpoint/2010/main" val="233347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2" end="2"/>
                                            </p:txEl>
                                          </p:spTgt>
                                        </p:tgtEl>
                                      </p:cBhvr>
                                    </p:animEffect>
                                    <p:animScale>
                                      <p:cBhvr>
                                        <p:cTn id="12" dur="250" autoRev="1" fill="hold"/>
                                        <p:tgtEl>
                                          <p:spTgt spid="11">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3" end="3"/>
                                            </p:txEl>
                                          </p:spTgt>
                                        </p:tgtEl>
                                      </p:cBhvr>
                                    </p:animEffect>
                                    <p:animScale>
                                      <p:cBhvr>
                                        <p:cTn id="17" dur="250" autoRev="1" fill="hold"/>
                                        <p:tgtEl>
                                          <p:spTgt spid="11">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4" end="4"/>
                                            </p:txEl>
                                          </p:spTgt>
                                        </p:tgtEl>
                                      </p:cBhvr>
                                    </p:animEffect>
                                    <p:animScale>
                                      <p:cBhvr>
                                        <p:cTn id="22" dur="250" autoRev="1" fill="hold"/>
                                        <p:tgtEl>
                                          <p:spTgt spid="11">
                                            <p:txEl>
                                              <p:pRg st="4" end="4"/>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5" end="5"/>
                                            </p:txEl>
                                          </p:spTgt>
                                        </p:tgtEl>
                                      </p:cBhvr>
                                    </p:animEffect>
                                    <p:animScale>
                                      <p:cBhvr>
                                        <p:cTn id="25" dur="250" autoRev="1" fill="hold"/>
                                        <p:tgtEl>
                                          <p:spTgt spid="11">
                                            <p:txEl>
                                              <p:pRg st="5" end="5"/>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6" end="6"/>
                                            </p:txEl>
                                          </p:spTgt>
                                        </p:tgtEl>
                                      </p:cBhvr>
                                    </p:animEffect>
                                    <p:animScale>
                                      <p:cBhvr>
                                        <p:cTn id="28" dur="250" autoRev="1" fill="hold"/>
                                        <p:tgtEl>
                                          <p:spTgt spid="11">
                                            <p:txEl>
                                              <p:pRg st="6" end="6"/>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7" end="7"/>
                                            </p:txEl>
                                          </p:spTgt>
                                        </p:tgtEl>
                                      </p:cBhvr>
                                    </p:animEffect>
                                    <p:animScale>
                                      <p:cBhvr>
                                        <p:cTn id="31" dur="250" autoRev="1" fill="hold"/>
                                        <p:tgtEl>
                                          <p:spTgt spid="11">
                                            <p:txEl>
                                              <p:pRg st="7" end="7"/>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8" end="8"/>
                                            </p:txEl>
                                          </p:spTgt>
                                        </p:tgtEl>
                                      </p:cBhvr>
                                    </p:animEffect>
                                    <p:animScale>
                                      <p:cBhvr>
                                        <p:cTn id="34" dur="250" autoRev="1" fill="hold"/>
                                        <p:tgtEl>
                                          <p:spTgt spid="11">
                                            <p:txEl>
                                              <p:pRg st="8" end="8"/>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9" end="9"/>
                                            </p:txEl>
                                          </p:spTgt>
                                        </p:tgtEl>
                                      </p:cBhvr>
                                    </p:animEffect>
                                    <p:animScale>
                                      <p:cBhvr>
                                        <p:cTn id="37" dur="250" autoRev="1" fill="hold"/>
                                        <p:tgtEl>
                                          <p:spTgt spid="11">
                                            <p:txEl>
                                              <p:pRg st="9" end="9"/>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10" end="10"/>
                                            </p:txEl>
                                          </p:spTgt>
                                        </p:tgtEl>
                                      </p:cBhvr>
                                    </p:animEffect>
                                    <p:animScale>
                                      <p:cBhvr>
                                        <p:cTn id="40" dur="250" autoRev="1" fill="hold"/>
                                        <p:tgtEl>
                                          <p:spTgt spid="11">
                                            <p:txEl>
                                              <p:pRg st="10" end="10"/>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1" end="11"/>
                                            </p:txEl>
                                          </p:spTgt>
                                        </p:tgtEl>
                                      </p:cBhvr>
                                    </p:animEffect>
                                    <p:animScale>
                                      <p:cBhvr>
                                        <p:cTn id="43" dur="250" autoRev="1" fill="hold"/>
                                        <p:tgtEl>
                                          <p:spTgt spid="11">
                                            <p:txEl>
                                              <p:pRg st="11" end="11"/>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2" end="12"/>
                                            </p:txEl>
                                          </p:spTgt>
                                        </p:tgtEl>
                                      </p:cBhvr>
                                    </p:animEffect>
                                    <p:animScale>
                                      <p:cBhvr>
                                        <p:cTn id="46" dur="250" autoRev="1" fill="hold"/>
                                        <p:tgtEl>
                                          <p:spTgt spid="11">
                                            <p:txEl>
                                              <p:pRg st="12" end="12"/>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3" end="13"/>
                                            </p:txEl>
                                          </p:spTgt>
                                        </p:tgtEl>
                                      </p:cBhvr>
                                    </p:animEffect>
                                    <p:animScale>
                                      <p:cBhvr>
                                        <p:cTn id="49" dur="250" autoRev="1" fill="hold"/>
                                        <p:tgtEl>
                                          <p:spTgt spid="11">
                                            <p:txEl>
                                              <p:pRg st="13" end="13"/>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4" end="14"/>
                                            </p:txEl>
                                          </p:spTgt>
                                        </p:tgtEl>
                                      </p:cBhvr>
                                    </p:animEffect>
                                    <p:animScale>
                                      <p:cBhvr>
                                        <p:cTn id="52" dur="250" autoRev="1" fill="hold"/>
                                        <p:tgtEl>
                                          <p:spTgt spid="11">
                                            <p:txEl>
                                              <p:pRg st="14" end="14"/>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5" end="15"/>
                                            </p:txEl>
                                          </p:spTgt>
                                        </p:tgtEl>
                                      </p:cBhvr>
                                    </p:animEffect>
                                    <p:animScale>
                                      <p:cBhvr>
                                        <p:cTn id="55" dur="250" autoRev="1" fill="hold"/>
                                        <p:tgtEl>
                                          <p:spTgt spid="11">
                                            <p:txEl>
                                              <p:pRg st="15" end="15"/>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6" end="16"/>
                                            </p:txEl>
                                          </p:spTgt>
                                        </p:tgtEl>
                                      </p:cBhvr>
                                    </p:animEffect>
                                    <p:animScale>
                                      <p:cBhvr>
                                        <p:cTn id="58" dur="250" autoRev="1" fill="hold"/>
                                        <p:tgtEl>
                                          <p:spTgt spid="11">
                                            <p:txEl>
                                              <p:pRg st="16" end="16"/>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7" end="17"/>
                                            </p:txEl>
                                          </p:spTgt>
                                        </p:tgtEl>
                                      </p:cBhvr>
                                    </p:animEffect>
                                    <p:animScale>
                                      <p:cBhvr>
                                        <p:cTn id="61" dur="250" autoRev="1" fill="hold"/>
                                        <p:tgtEl>
                                          <p:spTgt spid="11">
                                            <p:txEl>
                                              <p:pRg st="17" end="17"/>
                                            </p:txEl>
                                          </p:spTgt>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1">
                                            <p:txEl>
                                              <p:pRg st="18" end="18"/>
                                            </p:txEl>
                                          </p:spTgt>
                                        </p:tgtEl>
                                      </p:cBhvr>
                                    </p:animEffect>
                                    <p:animScale>
                                      <p:cBhvr>
                                        <p:cTn id="64" dur="250" autoRev="1" fill="hold"/>
                                        <p:tgtEl>
                                          <p:spTgt spid="11">
                                            <p:txEl>
                                              <p:pRg st="18" end="18"/>
                                            </p:txEl>
                                          </p:spTgt>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1">
                                            <p:txEl>
                                              <p:pRg st="19" end="19"/>
                                            </p:txEl>
                                          </p:spTgt>
                                        </p:tgtEl>
                                      </p:cBhvr>
                                    </p:animEffect>
                                    <p:animScale>
                                      <p:cBhvr>
                                        <p:cTn id="67" dur="250" autoRev="1" fill="hold"/>
                                        <p:tgtEl>
                                          <p:spTgt spid="11">
                                            <p:txEl>
                                              <p:pRg st="19" end="19"/>
                                            </p:txEl>
                                          </p:spTgt>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11">
                                            <p:txEl>
                                              <p:pRg st="20" end="20"/>
                                            </p:txEl>
                                          </p:spTgt>
                                        </p:tgtEl>
                                      </p:cBhvr>
                                    </p:animEffect>
                                    <p:animScale>
                                      <p:cBhvr>
                                        <p:cTn id="70" dur="250" autoRev="1" fill="hold"/>
                                        <p:tgtEl>
                                          <p:spTgt spid="11">
                                            <p:txEl>
                                              <p:pRg st="20" end="20"/>
                                            </p:txEl>
                                          </p:spTgt>
                                        </p:tgtEl>
                                      </p:cBhvr>
                                      <p:by x="105000" y="105000"/>
                                    </p:animScale>
                                  </p:childTnLst>
                                </p:cTn>
                              </p:par>
                              <p:par>
                                <p:cTn id="71" presetID="26" presetClass="emph" presetSubtype="0" fill="hold" nodeType="withEffect">
                                  <p:stCondLst>
                                    <p:cond delay="0"/>
                                  </p:stCondLst>
                                  <p:childTnLst>
                                    <p:animEffect transition="out" filter="fade">
                                      <p:cBhvr>
                                        <p:cTn id="72" dur="500" tmFilter="0, 0; .2, .5; .8, .5; 1, 0"/>
                                        <p:tgtEl>
                                          <p:spTgt spid="11">
                                            <p:txEl>
                                              <p:pRg st="21" end="21"/>
                                            </p:txEl>
                                          </p:spTgt>
                                        </p:tgtEl>
                                      </p:cBhvr>
                                    </p:animEffect>
                                    <p:animScale>
                                      <p:cBhvr>
                                        <p:cTn id="73" dur="250" autoRev="1" fill="hold"/>
                                        <p:tgtEl>
                                          <p:spTgt spid="11">
                                            <p:txEl>
                                              <p:pRg st="21" end="21"/>
                                            </p:txEl>
                                          </p:spTgt>
                                        </p:tgtEl>
                                      </p:cBhvr>
                                      <p:by x="105000" y="105000"/>
                                    </p:animScale>
                                  </p:childTnLst>
                                </p:cTn>
                              </p:par>
                              <p:par>
                                <p:cTn id="74" presetID="26" presetClass="emph" presetSubtype="0" fill="hold" nodeType="withEffect">
                                  <p:stCondLst>
                                    <p:cond delay="0"/>
                                  </p:stCondLst>
                                  <p:childTnLst>
                                    <p:animEffect transition="out" filter="fade">
                                      <p:cBhvr>
                                        <p:cTn id="75" dur="500" tmFilter="0, 0; .2, .5; .8, .5; 1, 0"/>
                                        <p:tgtEl>
                                          <p:spTgt spid="11">
                                            <p:txEl>
                                              <p:pRg st="22" end="22"/>
                                            </p:txEl>
                                          </p:spTgt>
                                        </p:tgtEl>
                                      </p:cBhvr>
                                    </p:animEffect>
                                    <p:animScale>
                                      <p:cBhvr>
                                        <p:cTn id="76" dur="250" autoRev="1" fill="hold"/>
                                        <p:tgtEl>
                                          <p:spTgt spid="11">
                                            <p:txEl>
                                              <p:pRg st="22" end="22"/>
                                            </p:txEl>
                                          </p:spTgt>
                                        </p:tgtEl>
                                      </p:cBhvr>
                                      <p:by x="105000" y="105000"/>
                                    </p:animScale>
                                  </p:childTnLst>
                                </p:cTn>
                              </p:par>
                              <p:par>
                                <p:cTn id="77" presetID="26" presetClass="emph" presetSubtype="0" fill="hold" nodeType="withEffect">
                                  <p:stCondLst>
                                    <p:cond delay="0"/>
                                  </p:stCondLst>
                                  <p:childTnLst>
                                    <p:animEffect transition="out" filter="fade">
                                      <p:cBhvr>
                                        <p:cTn id="78" dur="500" tmFilter="0, 0; .2, .5; .8, .5; 1, 0"/>
                                        <p:tgtEl>
                                          <p:spTgt spid="11">
                                            <p:txEl>
                                              <p:pRg st="23" end="23"/>
                                            </p:txEl>
                                          </p:spTgt>
                                        </p:tgtEl>
                                      </p:cBhvr>
                                    </p:animEffect>
                                    <p:animScale>
                                      <p:cBhvr>
                                        <p:cTn id="79" dur="250" autoRev="1" fill="hold"/>
                                        <p:tgtEl>
                                          <p:spTgt spid="11">
                                            <p:txEl>
                                              <p:pRg st="23" end="23"/>
                                            </p:txEl>
                                          </p:spTgt>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left)">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19149" y="839013"/>
            <a:ext cx="4913929" cy="5730913"/>
          </a:xfrm>
        </p:spPr>
        <p:txBody>
          <a:bodyPr/>
          <a:lstStyle/>
          <a:p>
            <a:pPr>
              <a:buFont typeface="Arial" pitchFamily="34" charset="0"/>
              <a:buNone/>
              <a:defRPr/>
            </a:pPr>
            <a:r>
              <a:rPr lang="en-US" altLang="zh-CN" sz="1300" b="1" dirty="0" smtClean="0">
                <a:latin typeface="Times New Roman" pitchFamily="18" charset="0"/>
                <a:cs typeface="Times New Roman" pitchFamily="18" charset="0"/>
              </a:rPr>
              <a:t>60</a:t>
            </a:r>
            <a:r>
              <a:rPr lang="zh-CN" altLang="en-US" sz="1300" b="1" dirty="0" smtClean="0">
                <a:latin typeface="Times New Roman" pitchFamily="18" charset="0"/>
                <a:cs typeface="Times New Roman" pitchFamily="18" charset="0"/>
              </a:rPr>
              <a:t>多种</a:t>
            </a:r>
            <a:r>
              <a:rPr lang="zh-CN" altLang="en-US" sz="1300" b="1" dirty="0">
                <a:latin typeface="Times New Roman" pitchFamily="18" charset="0"/>
                <a:cs typeface="Times New Roman" pitchFamily="18" charset="0"/>
              </a:rPr>
              <a:t>同行评审期刊</a:t>
            </a:r>
            <a:endParaRPr lang="en-US" altLang="zh-CN" sz="1300" b="1" dirty="0">
              <a:latin typeface="Times New Roman" pitchFamily="18" charset="0"/>
              <a:cs typeface="Times New Roman" pitchFamily="18" charset="0"/>
            </a:endParaRPr>
          </a:p>
          <a:p>
            <a:pPr>
              <a:buFont typeface="Arial" pitchFamily="34" charset="0"/>
              <a:buNone/>
              <a:defRPr/>
            </a:pPr>
            <a:endParaRPr lang="en-US" altLang="zh-CN" sz="1300" b="1" dirty="0">
              <a:latin typeface="Times New Roman" pitchFamily="18" charset="0"/>
              <a:cs typeface="Times New Roman" pitchFamily="18" charset="0"/>
            </a:endParaRPr>
          </a:p>
          <a:p>
            <a:pPr marL="540000" lvl="1">
              <a:defRPr/>
            </a:pPr>
            <a:r>
              <a:rPr lang="zh-CN" altLang="en-US" sz="1300" dirty="0" smtClean="0">
                <a:latin typeface="Times New Roman" pitchFamily="18" charset="0"/>
                <a:cs typeface="Times New Roman" pitchFamily="18" charset="0"/>
              </a:rPr>
              <a:t>新刊（最早于</a:t>
            </a:r>
            <a:r>
              <a:rPr lang="en-US" altLang="zh-CN" sz="1300" dirty="0" smtClean="0">
                <a:latin typeface="Times New Roman" pitchFamily="18" charset="0"/>
                <a:cs typeface="Times New Roman" pitchFamily="18" charset="0"/>
              </a:rPr>
              <a:t>10</a:t>
            </a:r>
            <a:r>
              <a:rPr lang="zh-CN" altLang="en-US" sz="1300" dirty="0" smtClean="0">
                <a:latin typeface="Times New Roman" pitchFamily="18" charset="0"/>
                <a:cs typeface="Times New Roman" pitchFamily="18" charset="0"/>
              </a:rPr>
              <a:t>月上线待刊文章）</a:t>
            </a:r>
            <a:endParaRPr lang="en-US" altLang="zh-CN" sz="1300" dirty="0" smtClean="0">
              <a:latin typeface="Times New Roman" pitchFamily="18" charset="0"/>
              <a:cs typeface="Times New Roman" pitchFamily="18" charset="0"/>
            </a:endParaRPr>
          </a:p>
          <a:p>
            <a:pPr marL="254250" lvl="1" indent="0">
              <a:buNone/>
              <a:defRPr/>
            </a:pPr>
            <a:r>
              <a:rPr lang="zh-CN" altLang="en-US" sz="1400" b="1" dirty="0">
                <a:latin typeface="Times New Roman" pitchFamily="18" charset="0"/>
                <a:cs typeface="Times New Roman" pitchFamily="18" charset="0"/>
              </a:rPr>
              <a:t> </a:t>
            </a:r>
            <a:endParaRPr lang="en-US" altLang="zh-CN" sz="1400" b="1" dirty="0" smtClean="0">
              <a:latin typeface="Times New Roman" pitchFamily="18" charset="0"/>
              <a:cs typeface="Times New Roman" pitchFamily="18" charset="0"/>
            </a:endParaRPr>
          </a:p>
          <a:p>
            <a:pPr marL="1800000" lvl="1" indent="0">
              <a:buNone/>
              <a:defRPr/>
            </a:pPr>
            <a:r>
              <a:rPr lang="en-US" altLang="zh-CN" sz="1400" b="1" dirty="0" smtClean="0">
                <a:latin typeface="Times New Roman" pitchFamily="18" charset="0"/>
                <a:cs typeface="Times New Roman" pitchFamily="18" charset="0"/>
              </a:rPr>
              <a:t>ACS </a:t>
            </a:r>
            <a:r>
              <a:rPr lang="en-US" altLang="zh-CN" sz="1400" b="1" dirty="0">
                <a:latin typeface="Times New Roman" pitchFamily="18" charset="0"/>
                <a:cs typeface="Times New Roman" pitchFamily="18" charset="0"/>
              </a:rPr>
              <a:t>Applied Engineering Materials </a:t>
            </a:r>
            <a:endParaRPr lang="en-US" altLang="zh-CN" sz="1400" b="1" dirty="0" smtClean="0">
              <a:latin typeface="Times New Roman" pitchFamily="18" charset="0"/>
              <a:cs typeface="Times New Roman" pitchFamily="18" charset="0"/>
            </a:endParaRPr>
          </a:p>
          <a:p>
            <a:pPr marL="1800000" lvl="1" indent="0">
              <a:buNone/>
              <a:defRPr/>
            </a:pPr>
            <a:r>
              <a:rPr lang="zh-CN" altLang="en-US" sz="1400" dirty="0" smtClean="0">
                <a:latin typeface="Times New Roman" pitchFamily="18" charset="0"/>
                <a:cs typeface="Times New Roman" pitchFamily="18" charset="0"/>
              </a:rPr>
              <a:t>代理</a:t>
            </a:r>
            <a:r>
              <a:rPr lang="zh-CN" altLang="en-US" sz="1400" dirty="0">
                <a:latin typeface="Times New Roman" pitchFamily="18" charset="0"/>
                <a:cs typeface="Times New Roman" pitchFamily="18" charset="0"/>
              </a:rPr>
              <a:t>主编：</a:t>
            </a:r>
            <a:r>
              <a:rPr lang="en-US" altLang="zh-CN" sz="1400" dirty="0">
                <a:latin typeface="Times New Roman" pitchFamily="18" charset="0"/>
                <a:cs typeface="Times New Roman" pitchFamily="18" charset="0"/>
              </a:rPr>
              <a:t>Jessica D. </a:t>
            </a:r>
            <a:r>
              <a:rPr lang="en-US" altLang="zh-CN" sz="1400" dirty="0" err="1">
                <a:latin typeface="Times New Roman" pitchFamily="18" charset="0"/>
                <a:cs typeface="Times New Roman" pitchFamily="18" charset="0"/>
              </a:rPr>
              <a:t>Schiffman</a:t>
            </a:r>
            <a:r>
              <a:rPr lang="zh-CN" altLang="en-US" sz="1400" dirty="0">
                <a:latin typeface="Times New Roman" pitchFamily="18" charset="0"/>
                <a:cs typeface="Times New Roman" pitchFamily="18" charset="0"/>
              </a:rPr>
              <a:t>，马萨诸塞大学化学工程系副教授</a:t>
            </a:r>
          </a:p>
          <a:p>
            <a:pPr marL="1800000" lvl="1" indent="0">
              <a:buNone/>
              <a:defRPr/>
            </a:pPr>
            <a:r>
              <a:rPr lang="zh-CN" altLang="en-US" sz="1400" dirty="0" smtClean="0">
                <a:latin typeface="Times New Roman" pitchFamily="18" charset="0"/>
                <a:cs typeface="Times New Roman" pitchFamily="18" charset="0"/>
              </a:rPr>
              <a:t>主要</a:t>
            </a:r>
            <a:r>
              <a:rPr lang="zh-CN" altLang="en-US" sz="1400" dirty="0">
                <a:latin typeface="Times New Roman" pitchFamily="18" charset="0"/>
                <a:cs typeface="Times New Roman" pitchFamily="18" charset="0"/>
              </a:rPr>
              <a:t>收录阐述材料理论、模拟、建模或机器学习辅助设计的论文，尤其欢迎为工程应用提供新见解的文章。同时也考虑收录那些包含创新方法的实验型研究，包括具备耐久应用价值的新材料的制备、表征和评价方法</a:t>
            </a:r>
            <a:r>
              <a:rPr lang="zh-CN" altLang="en-US" sz="1400" dirty="0" smtClean="0">
                <a:latin typeface="Times New Roman" pitchFamily="18" charset="0"/>
                <a:cs typeface="Times New Roman" pitchFamily="18" charset="0"/>
              </a:rPr>
              <a:t>。</a:t>
            </a:r>
            <a:r>
              <a:rPr lang="zh-CN" altLang="en-US" sz="1400" b="1" dirty="0" smtClean="0">
                <a:latin typeface="Times New Roman" pitchFamily="18" charset="0"/>
                <a:cs typeface="Times New Roman" pitchFamily="18" charset="0"/>
              </a:rPr>
              <a:t> </a:t>
            </a:r>
            <a:endParaRPr lang="zh-CN" altLang="en-US" sz="1400" b="1" dirty="0">
              <a:latin typeface="Times New Roman" pitchFamily="18" charset="0"/>
              <a:cs typeface="Times New Roman" pitchFamily="18" charset="0"/>
            </a:endParaRPr>
          </a:p>
          <a:p>
            <a:pPr marL="1800000" lvl="1" indent="0">
              <a:buNone/>
              <a:defRPr/>
            </a:pPr>
            <a:endParaRPr lang="zh-CN" altLang="en-US" sz="1400" b="1" dirty="0">
              <a:latin typeface="Times New Roman" pitchFamily="18" charset="0"/>
              <a:cs typeface="Times New Roman" pitchFamily="18" charset="0"/>
            </a:endParaRPr>
          </a:p>
          <a:p>
            <a:pPr marL="1800000" lvl="1" indent="0">
              <a:buNone/>
              <a:defRPr/>
            </a:pPr>
            <a:r>
              <a:rPr lang="en-US" altLang="zh-CN" sz="1400" b="1" dirty="0">
                <a:latin typeface="Times New Roman" pitchFamily="18" charset="0"/>
                <a:cs typeface="Times New Roman" pitchFamily="18" charset="0"/>
              </a:rPr>
              <a:t>ACS Applied Optical </a:t>
            </a:r>
            <a:r>
              <a:rPr lang="en-US" altLang="zh-CN" sz="1400" b="1" dirty="0" smtClean="0">
                <a:latin typeface="Times New Roman" pitchFamily="18" charset="0"/>
                <a:cs typeface="Times New Roman" pitchFamily="18" charset="0"/>
              </a:rPr>
              <a:t>Materials</a:t>
            </a:r>
          </a:p>
          <a:p>
            <a:pPr marL="1800000" lvl="1" indent="0">
              <a:buNone/>
              <a:defRPr/>
            </a:pPr>
            <a:r>
              <a:rPr lang="zh-CN" altLang="en-US" sz="1400" dirty="0" smtClean="0">
                <a:latin typeface="Times New Roman" pitchFamily="18" charset="0"/>
                <a:cs typeface="Times New Roman" pitchFamily="18" charset="0"/>
              </a:rPr>
              <a:t>代理</a:t>
            </a:r>
            <a:r>
              <a:rPr lang="zh-CN" altLang="en-US" sz="1400" dirty="0">
                <a:latin typeface="Times New Roman" pitchFamily="18" charset="0"/>
                <a:cs typeface="Times New Roman" pitchFamily="18" charset="0"/>
              </a:rPr>
              <a:t>主编：</a:t>
            </a:r>
            <a:r>
              <a:rPr lang="en-US" altLang="zh-CN" sz="1400" dirty="0">
                <a:latin typeface="Times New Roman" pitchFamily="18" charset="0"/>
                <a:cs typeface="Times New Roman" pitchFamily="18" charset="0"/>
              </a:rPr>
              <a:t>Elena </a:t>
            </a:r>
            <a:r>
              <a:rPr lang="en-US" altLang="zh-CN" sz="1400" dirty="0" err="1">
                <a:latin typeface="Times New Roman" pitchFamily="18" charset="0"/>
                <a:cs typeface="Times New Roman" pitchFamily="18" charset="0"/>
              </a:rPr>
              <a:t>Galoppini</a:t>
            </a:r>
            <a:r>
              <a:rPr lang="zh-CN" altLang="en-US" sz="1400" dirty="0">
                <a:latin typeface="Times New Roman" pitchFamily="18" charset="0"/>
                <a:cs typeface="Times New Roman" pitchFamily="18" charset="0"/>
              </a:rPr>
              <a:t>，罗格斯大学化学系杰出教授</a:t>
            </a:r>
          </a:p>
          <a:p>
            <a:pPr marL="1800000" lvl="1" indent="0">
              <a:buNone/>
              <a:defRPr/>
            </a:pPr>
            <a:r>
              <a:rPr lang="zh-CN" altLang="en-US" sz="1400" dirty="0">
                <a:latin typeface="Times New Roman" pitchFamily="18" charset="0"/>
                <a:cs typeface="Times New Roman" pitchFamily="18" charset="0"/>
              </a:rPr>
              <a:t>关注</a:t>
            </a:r>
            <a:r>
              <a:rPr lang="zh-CN" altLang="en-US" sz="1400" dirty="0" smtClean="0">
                <a:latin typeface="Times New Roman" pitchFamily="18" charset="0"/>
                <a:cs typeface="Times New Roman" pitchFamily="18" charset="0"/>
              </a:rPr>
              <a:t>光学</a:t>
            </a:r>
            <a:r>
              <a:rPr lang="zh-CN" altLang="en-US" sz="1400" dirty="0">
                <a:latin typeface="Times New Roman" pitchFamily="18" charset="0"/>
                <a:cs typeface="Times New Roman" pitchFamily="18" charset="0"/>
              </a:rPr>
              <a:t>材料实验和理论研究（包括模拟和建模）的</a:t>
            </a:r>
            <a:r>
              <a:rPr lang="zh-CN" altLang="en-US" sz="1400" dirty="0" smtClean="0">
                <a:latin typeface="Times New Roman" pitchFamily="18" charset="0"/>
                <a:cs typeface="Times New Roman" pitchFamily="18" charset="0"/>
              </a:rPr>
              <a:t>跨学科研究，尤其是光学</a:t>
            </a:r>
            <a:r>
              <a:rPr lang="zh-CN" altLang="en-US" sz="1400" dirty="0">
                <a:latin typeface="Times New Roman" pitchFamily="18" charset="0"/>
                <a:cs typeface="Times New Roman" pitchFamily="18" charset="0"/>
              </a:rPr>
              <a:t>材料的创新性应，同时也致力于扩充材料科学中有关光与物质相互作用的基础知识。</a:t>
            </a:r>
          </a:p>
          <a:p>
            <a:pPr marL="254250" lvl="1" indent="0">
              <a:buNone/>
              <a:defRPr/>
            </a:pPr>
            <a:endParaRPr lang="zh-CN" altLang="en-US" sz="1400" b="1" dirty="0">
              <a:latin typeface="Times New Roman" pitchFamily="18" charset="0"/>
              <a:cs typeface="Times New Roman"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1028" name="Picture 4" descr="https://campaign-image.com.cn/zohocampaigns/cover___aaemdr_zc_v2_7595000010738241.jpg"/>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4532313" y="1945110"/>
            <a:ext cx="1428750" cy="1895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9" name="Picture 5" descr="https://campaign-image.com.cn/zohocampaigns/cover___aaoma_zc_v2_7595000010738241.jp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532313" y="4241162"/>
            <a:ext cx="1428750" cy="1895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50158"/>
          <a:stretch/>
        </p:blipFill>
        <p:spPr>
          <a:xfrm>
            <a:off x="0" y="2756434"/>
            <a:ext cx="4083408" cy="3762900"/>
          </a:xfrm>
          <a:prstGeom prst="rect">
            <a:avLst/>
          </a:prstGeom>
          <a:ln>
            <a:solidFill>
              <a:schemeClr val="tx1"/>
            </a:solidFill>
          </a:ln>
        </p:spPr>
      </p:pic>
    </p:spTree>
    <p:extLst>
      <p:ext uri="{BB962C8B-B14F-4D97-AF65-F5344CB8AC3E}">
        <p14:creationId xmlns:p14="http://schemas.microsoft.com/office/powerpoint/2010/main" val="1759694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3" end="3"/>
                                            </p:txEl>
                                          </p:spTgt>
                                        </p:tgtEl>
                                      </p:cBhvr>
                                    </p:animEffect>
                                    <p:animScale>
                                      <p:cBhvr>
                                        <p:cTn id="13" dur="250" autoRev="1" fill="hold"/>
                                        <p:tgtEl>
                                          <p:spTgt spid="11">
                                            <p:txEl>
                                              <p:pRg st="3" end="3"/>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4" end="4"/>
                                            </p:txEl>
                                          </p:spTgt>
                                        </p:tgtEl>
                                      </p:cBhvr>
                                    </p:animEffect>
                                    <p:animScale>
                                      <p:cBhvr>
                                        <p:cTn id="16" dur="250" autoRev="1" fill="hold"/>
                                        <p:tgtEl>
                                          <p:spTgt spid="11">
                                            <p:txEl>
                                              <p:pRg st="4" end="4"/>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5" end="5"/>
                                            </p:txEl>
                                          </p:spTgt>
                                        </p:tgtEl>
                                      </p:cBhvr>
                                    </p:animEffect>
                                    <p:animScale>
                                      <p:cBhvr>
                                        <p:cTn id="19" dur="250" autoRev="1" fill="hold"/>
                                        <p:tgtEl>
                                          <p:spTgt spid="11">
                                            <p:txEl>
                                              <p:pRg st="5" end="5"/>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6" end="6"/>
                                            </p:txEl>
                                          </p:spTgt>
                                        </p:tgtEl>
                                      </p:cBhvr>
                                    </p:animEffect>
                                    <p:animScale>
                                      <p:cBhvr>
                                        <p:cTn id="22" dur="250" autoRev="1" fill="hold"/>
                                        <p:tgtEl>
                                          <p:spTgt spid="11">
                                            <p:txEl>
                                              <p:pRg st="6" end="6"/>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8" end="8"/>
                                            </p:txEl>
                                          </p:spTgt>
                                        </p:tgtEl>
                                      </p:cBhvr>
                                    </p:animEffect>
                                    <p:animScale>
                                      <p:cBhvr>
                                        <p:cTn id="25" dur="250" autoRev="1" fill="hold"/>
                                        <p:tgtEl>
                                          <p:spTgt spid="11">
                                            <p:txEl>
                                              <p:pRg st="8" end="8"/>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9" end="9"/>
                                            </p:txEl>
                                          </p:spTgt>
                                        </p:tgtEl>
                                      </p:cBhvr>
                                    </p:animEffect>
                                    <p:animScale>
                                      <p:cBhvr>
                                        <p:cTn id="28" dur="250" autoRev="1" fill="hold"/>
                                        <p:tgtEl>
                                          <p:spTgt spid="11">
                                            <p:txEl>
                                              <p:pRg st="9" end="9"/>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10" end="10"/>
                                            </p:txEl>
                                          </p:spTgt>
                                        </p:tgtEl>
                                      </p:cBhvr>
                                    </p:animEffect>
                                    <p:animScale>
                                      <p:cBhvr>
                                        <p:cTn id="31" dur="250" autoRev="1" fill="hold"/>
                                        <p:tgtEl>
                                          <p:spTgt spid="11">
                                            <p:txEl>
                                              <p:pRg st="10" end="10"/>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6018987"/>
          </a:xfrm>
        </p:spPr>
        <p:txBody>
          <a:bodyPr/>
          <a:lstStyle/>
          <a:p>
            <a:pPr>
              <a:buFont typeface="Arial" pitchFamily="34" charset="0"/>
              <a:buNone/>
              <a:defRPr/>
            </a:pPr>
            <a:r>
              <a:rPr lang="en-US" altLang="zh-CN" sz="1300" b="1" dirty="0" smtClean="0">
                <a:latin typeface="Times New Roman" pitchFamily="18" charset="0"/>
                <a:cs typeface="Times New Roman" pitchFamily="18" charset="0"/>
              </a:rPr>
              <a:t>60</a:t>
            </a:r>
            <a:r>
              <a:rPr lang="zh-CN" altLang="en-US" sz="1300" b="1" dirty="0" smtClean="0">
                <a:latin typeface="Times New Roman" pitchFamily="18" charset="0"/>
                <a:cs typeface="Times New Roman" pitchFamily="18" charset="0"/>
              </a:rPr>
              <a:t>多种</a:t>
            </a:r>
            <a:r>
              <a:rPr lang="zh-CN" altLang="en-US" sz="1300" b="1" dirty="0">
                <a:latin typeface="Times New Roman" pitchFamily="18" charset="0"/>
                <a:cs typeface="Times New Roman" pitchFamily="18" charset="0"/>
              </a:rPr>
              <a:t>同行评审期刊</a:t>
            </a:r>
            <a:endParaRPr lang="en-US" altLang="zh-CN" sz="1300" b="1" dirty="0">
              <a:latin typeface="Times New Roman" pitchFamily="18" charset="0"/>
              <a:cs typeface="Times New Roman" pitchFamily="18" charset="0"/>
            </a:endParaRPr>
          </a:p>
          <a:p>
            <a:pPr>
              <a:buFont typeface="Arial" pitchFamily="34" charset="0"/>
              <a:buNone/>
              <a:defRPr/>
            </a:pPr>
            <a:endParaRPr lang="en-US" altLang="zh-CN" sz="1300" b="1" dirty="0">
              <a:latin typeface="Times New Roman" pitchFamily="18" charset="0"/>
              <a:cs typeface="Times New Roman" pitchFamily="18" charset="0"/>
            </a:endParaRPr>
          </a:p>
          <a:p>
            <a:pPr marL="540000" lvl="1">
              <a:defRPr/>
            </a:pPr>
            <a:r>
              <a:rPr lang="zh-CN" altLang="en-US" sz="1300" dirty="0" smtClean="0">
                <a:latin typeface="Times New Roman" pitchFamily="18" charset="0"/>
                <a:cs typeface="Times New Roman" pitchFamily="18" charset="0"/>
              </a:rPr>
              <a:t>合作期刊（以下期刊均已获得）：</a:t>
            </a:r>
            <a:endParaRPr lang="en-US" altLang="zh-CN" sz="1300" dirty="0" smtClean="0">
              <a:latin typeface="Times New Roman" pitchFamily="18" charset="0"/>
              <a:cs typeface="Times New Roman" pitchFamily="18" charset="0"/>
            </a:endParaRPr>
          </a:p>
          <a:p>
            <a:pPr marL="254250" lvl="1" indent="0">
              <a:buNone/>
              <a:defRPr/>
            </a:pPr>
            <a:endParaRPr lang="en-US" altLang="zh-CN" sz="1300" dirty="0" smtClean="0">
              <a:latin typeface="Times New Roman" pitchFamily="18" charset="0"/>
              <a:cs typeface="Times New Roman" pitchFamily="18" charset="0"/>
            </a:endParaRPr>
          </a:p>
          <a:p>
            <a:pPr marL="254250" lvl="1" indent="0">
              <a:buNone/>
              <a:defRPr/>
            </a:pPr>
            <a:r>
              <a:rPr lang="zh-CN" altLang="en-US" sz="1300" dirty="0" smtClean="0">
                <a:latin typeface="Times New Roman" pitchFamily="18" charset="0"/>
                <a:cs typeface="Times New Roman" pitchFamily="18" charset="0"/>
              </a:rPr>
              <a:t>① 为</a:t>
            </a:r>
            <a:r>
              <a:rPr lang="zh-CN" altLang="en-US" sz="1300" dirty="0">
                <a:latin typeface="Times New Roman" pitchFamily="18" charset="0"/>
                <a:cs typeface="Times New Roman" pitchFamily="18" charset="0"/>
              </a:rPr>
              <a:t>美国质谱学会会刊提供访问和投稿平台：</a:t>
            </a:r>
            <a:endParaRPr lang="en-US" altLang="zh-CN" sz="1300" dirty="0">
              <a:latin typeface="Times New Roman" pitchFamily="18" charset="0"/>
              <a:cs typeface="Times New Roman" pitchFamily="18" charset="0"/>
            </a:endParaRPr>
          </a:p>
          <a:p>
            <a:pPr marL="254250" lvl="1" indent="0">
              <a:buNone/>
              <a:defRPr/>
            </a:pPr>
            <a:r>
              <a:rPr lang="en-US" altLang="zh-CN" sz="1300" b="1" dirty="0">
                <a:latin typeface="Times New Roman" pitchFamily="18" charset="0"/>
                <a:cs typeface="Times New Roman" pitchFamily="18" charset="0"/>
                <a:hlinkClick r:id="rId2"/>
              </a:rPr>
              <a:t>JASMS</a:t>
            </a:r>
            <a:r>
              <a:rPr lang="zh-CN" altLang="en-US" sz="1300" dirty="0">
                <a:latin typeface="Times New Roman" pitchFamily="18" charset="0"/>
                <a:cs typeface="Times New Roman" pitchFamily="18" charset="0"/>
              </a:rPr>
              <a:t>（回溯至</a:t>
            </a:r>
            <a:r>
              <a:rPr lang="en-US" altLang="zh-CN" sz="1300" dirty="0">
                <a:latin typeface="Times New Roman" pitchFamily="18" charset="0"/>
                <a:cs typeface="Times New Roman" pitchFamily="18" charset="0"/>
              </a:rPr>
              <a:t>1990</a:t>
            </a:r>
            <a:r>
              <a:rPr lang="zh-CN" altLang="en-US" sz="1300" dirty="0">
                <a:latin typeface="Times New Roman" pitchFamily="18" charset="0"/>
                <a:cs typeface="Times New Roman" pitchFamily="18" charset="0"/>
              </a:rPr>
              <a:t>年第一期）</a:t>
            </a:r>
            <a:endParaRPr lang="en-US" altLang="zh-CN" sz="1300" dirty="0">
              <a:latin typeface="Times New Roman" pitchFamily="18" charset="0"/>
              <a:cs typeface="Times New Roman" pitchFamily="18" charset="0"/>
            </a:endParaRPr>
          </a:p>
          <a:p>
            <a:pPr marL="254250" lvl="1" indent="0">
              <a:buNone/>
              <a:defRPr/>
            </a:pPr>
            <a:endParaRPr lang="en-US" altLang="zh-CN" sz="1300" dirty="0">
              <a:latin typeface="Times New Roman" pitchFamily="18" charset="0"/>
              <a:cs typeface="Times New Roman" pitchFamily="18" charset="0"/>
            </a:endParaRPr>
          </a:p>
          <a:p>
            <a:pPr marL="254250" lvl="1" indent="0">
              <a:buNone/>
              <a:defRPr/>
            </a:pPr>
            <a:r>
              <a:rPr lang="zh-CN" altLang="en-US" sz="1300" dirty="0" smtClean="0">
                <a:latin typeface="Times New Roman" pitchFamily="18" charset="0"/>
                <a:cs typeface="Times New Roman" pitchFamily="18" charset="0"/>
              </a:rPr>
              <a:t>② 上海科技大学与</a:t>
            </a:r>
            <a:r>
              <a:rPr lang="en-US" altLang="zh-CN" sz="1300" dirty="0" smtClean="0">
                <a:latin typeface="Times New Roman" pitchFamily="18" charset="0"/>
                <a:cs typeface="Times New Roman" pitchFamily="18" charset="0"/>
              </a:rPr>
              <a:t>ACS</a:t>
            </a:r>
            <a:r>
              <a:rPr lang="zh-CN" altLang="en-US" sz="1300" dirty="0" smtClean="0">
                <a:latin typeface="Times New Roman" pitchFamily="18" charset="0"/>
                <a:cs typeface="Times New Roman" pitchFamily="18" charset="0"/>
              </a:rPr>
              <a:t>合办：</a:t>
            </a:r>
            <a:endParaRPr lang="en-US" altLang="zh-CN" sz="1300" dirty="0" smtClean="0">
              <a:latin typeface="Times New Roman" pitchFamily="18" charset="0"/>
              <a:cs typeface="Times New Roman" pitchFamily="18" charset="0"/>
            </a:endParaRPr>
          </a:p>
          <a:p>
            <a:pPr marL="254250" lvl="1" indent="0">
              <a:buNone/>
              <a:defRPr/>
            </a:pPr>
            <a:r>
              <a:rPr lang="en-US" altLang="zh-CN" sz="1300" b="1" dirty="0" smtClean="0">
                <a:latin typeface="Times New Roman" pitchFamily="18" charset="0"/>
                <a:cs typeface="Times New Roman" pitchFamily="18" charset="0"/>
                <a:hlinkClick r:id="rId3"/>
              </a:rPr>
              <a:t>Accounts of Materials </a:t>
            </a:r>
            <a:r>
              <a:rPr lang="en-US" altLang="zh-CN" sz="1300" b="1" dirty="0">
                <a:latin typeface="Times New Roman" pitchFamily="18" charset="0"/>
                <a:cs typeface="Times New Roman" pitchFamily="18" charset="0"/>
                <a:hlinkClick r:id="rId3"/>
              </a:rPr>
              <a:t>R</a:t>
            </a:r>
            <a:r>
              <a:rPr lang="en-US" altLang="zh-CN" sz="1300" b="1" dirty="0" smtClean="0">
                <a:latin typeface="Times New Roman" pitchFamily="18" charset="0"/>
                <a:cs typeface="Times New Roman" pitchFamily="18" charset="0"/>
                <a:hlinkClick r:id="rId3"/>
              </a:rPr>
              <a:t>esearch</a:t>
            </a:r>
            <a:r>
              <a:rPr lang="zh-CN" altLang="en-US" sz="1300" dirty="0" smtClean="0">
                <a:latin typeface="Times New Roman" pitchFamily="18" charset="0"/>
                <a:cs typeface="Times New Roman" pitchFamily="18" charset="0"/>
              </a:rPr>
              <a:t>（材料研究评述）</a:t>
            </a:r>
            <a:endParaRPr lang="en-US" altLang="zh-CN" sz="1300" dirty="0" smtClean="0">
              <a:latin typeface="Times New Roman" pitchFamily="18" charset="0"/>
              <a:cs typeface="Times New Roman" pitchFamily="18" charset="0"/>
            </a:endParaRPr>
          </a:p>
          <a:p>
            <a:pPr marL="254250" lvl="1" indent="0">
              <a:buNone/>
              <a:defRPr/>
            </a:pPr>
            <a:endParaRPr lang="en-US" altLang="zh-CN" sz="1300" dirty="0">
              <a:latin typeface="Times New Roman" pitchFamily="18" charset="0"/>
              <a:cs typeface="Times New Roman" pitchFamily="18" charset="0"/>
            </a:endParaRPr>
          </a:p>
          <a:p>
            <a:pPr marL="254250" lvl="1" indent="0">
              <a:buNone/>
              <a:defRPr/>
            </a:pPr>
            <a:r>
              <a:rPr lang="zh-CN" altLang="en-US" sz="1300" dirty="0" smtClean="0">
                <a:latin typeface="Times New Roman" pitchFamily="18" charset="0"/>
                <a:cs typeface="Times New Roman" pitchFamily="18" charset="0"/>
              </a:rPr>
              <a:t>③ 为学会下属部门专刊提供访问和投稿平台：</a:t>
            </a:r>
            <a:endParaRPr lang="en-US" altLang="zh-CN" sz="1300" dirty="0" smtClean="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4"/>
              </a:rPr>
              <a:t>ACS Chemical Health &amp; Safety</a:t>
            </a:r>
            <a:r>
              <a:rPr lang="zh-CN" altLang="en-US" sz="1200" dirty="0" smtClean="0">
                <a:latin typeface="Times New Roman" pitchFamily="18" charset="0"/>
                <a:cs typeface="Times New Roman" pitchFamily="18" charset="0"/>
              </a:rPr>
              <a:t>（</a:t>
            </a:r>
            <a:r>
              <a:rPr lang="en-US" altLang="zh-CN" sz="1200" dirty="0" smtClean="0">
                <a:latin typeface="Times New Roman" pitchFamily="18" charset="0"/>
                <a:cs typeface="Times New Roman" pitchFamily="18" charset="0"/>
              </a:rPr>
              <a:t>ACS</a:t>
            </a:r>
            <a:r>
              <a:rPr lang="zh-CN" altLang="en-US" sz="1200" dirty="0" smtClean="0">
                <a:latin typeface="Times New Roman" pitchFamily="18" charset="0"/>
                <a:cs typeface="Times New Roman" pitchFamily="18" charset="0"/>
              </a:rPr>
              <a:t>化学职业健康和安全）</a:t>
            </a: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lgn="r">
              <a:buNone/>
              <a:defRPr/>
            </a:pPr>
            <a:endParaRPr lang="en-US" altLang="zh-CN" sz="1200" dirty="0" smtClean="0">
              <a:latin typeface="Times New Roman" pitchFamily="18" charset="0"/>
              <a:cs typeface="Times New Roman" pitchFamily="18" charset="0"/>
            </a:endParaRPr>
          </a:p>
          <a:p>
            <a:pPr marL="254250" lvl="1" indent="0" algn="r">
              <a:buNone/>
              <a:defRPr/>
            </a:pPr>
            <a:r>
              <a:rPr lang="zh-CN" altLang="en-US" sz="1200" dirty="0" smtClean="0">
                <a:latin typeface="Times New Roman" pitchFamily="18" charset="0"/>
                <a:cs typeface="Times New Roman" pitchFamily="18" charset="0"/>
              </a:rPr>
              <a:t>扫码查看含影响因子和研究方向的完整期刊列表</a:t>
            </a:r>
            <a:endParaRPr lang="en-US" altLang="zh-CN" sz="1200" dirty="0" smtClean="0">
              <a:latin typeface="Times New Roman" pitchFamily="18" charset="0"/>
              <a:cs typeface="Times New Roman" pitchFamily="18" charset="0"/>
            </a:endParaRPr>
          </a:p>
        </p:txBody>
      </p:sp>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b="22726"/>
          <a:stretch/>
        </p:blipFill>
        <p:spPr>
          <a:xfrm>
            <a:off x="6483626" y="4190945"/>
            <a:ext cx="2013818" cy="2023005"/>
          </a:xfrm>
          <a:prstGeom prst="rect">
            <a:avLst/>
          </a:prstGeom>
          <a:ln>
            <a:solidFill>
              <a:schemeClr val="tx1"/>
            </a:solidFill>
          </a:ln>
        </p:spPr>
      </p:pic>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r="50158"/>
          <a:stretch/>
        </p:blipFill>
        <p:spPr>
          <a:xfrm>
            <a:off x="0" y="2756434"/>
            <a:ext cx="4083408" cy="3762900"/>
          </a:xfrm>
          <a:prstGeom prst="rect">
            <a:avLst/>
          </a:prstGeom>
          <a:ln>
            <a:solidFill>
              <a:schemeClr val="tx1"/>
            </a:solidFill>
          </a:ln>
        </p:spPr>
      </p:pic>
    </p:spTree>
    <p:extLst>
      <p:ext uri="{BB962C8B-B14F-4D97-AF65-F5344CB8AC3E}">
        <p14:creationId xmlns:p14="http://schemas.microsoft.com/office/powerpoint/2010/main" val="3214199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5" end="5"/>
                                            </p:txEl>
                                          </p:spTgt>
                                        </p:tgtEl>
                                      </p:cBhvr>
                                    </p:animEffect>
                                    <p:animScale>
                                      <p:cBhvr>
                                        <p:cTn id="16" dur="250" autoRev="1" fill="hold"/>
                                        <p:tgtEl>
                                          <p:spTgt spid="11">
                                            <p:txEl>
                                              <p:pRg st="5" end="5"/>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7" end="7"/>
                                            </p:txEl>
                                          </p:spTgt>
                                        </p:tgtEl>
                                      </p:cBhvr>
                                    </p:animEffect>
                                    <p:animScale>
                                      <p:cBhvr>
                                        <p:cTn id="19" dur="250" autoRev="1" fill="hold"/>
                                        <p:tgtEl>
                                          <p:spTgt spid="11">
                                            <p:txEl>
                                              <p:pRg st="7" end="7"/>
                                            </p:txEl>
                                          </p:spTgt>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1">
                                            <p:txEl>
                                              <p:pRg st="8" end="8"/>
                                            </p:txEl>
                                          </p:spTgt>
                                        </p:tgtEl>
                                      </p:cBhvr>
                                    </p:animEffect>
                                    <p:animScale>
                                      <p:cBhvr>
                                        <p:cTn id="22" dur="250" autoRev="1" fill="hold"/>
                                        <p:tgtEl>
                                          <p:spTgt spid="11">
                                            <p:txEl>
                                              <p:pRg st="8" end="8"/>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10" end="10"/>
                                            </p:txEl>
                                          </p:spTgt>
                                        </p:tgtEl>
                                      </p:cBhvr>
                                    </p:animEffect>
                                    <p:animScale>
                                      <p:cBhvr>
                                        <p:cTn id="25" dur="250" autoRev="1" fill="hold"/>
                                        <p:tgtEl>
                                          <p:spTgt spid="11">
                                            <p:txEl>
                                              <p:pRg st="10" end="10"/>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11" end="11"/>
                                            </p:txEl>
                                          </p:spTgt>
                                        </p:tgtEl>
                                      </p:cBhvr>
                                    </p:animEffect>
                                    <p:animScale>
                                      <p:cBhvr>
                                        <p:cTn id="28" dur="250" autoRev="1" fill="hold"/>
                                        <p:tgtEl>
                                          <p:spTgt spid="11">
                                            <p:txEl>
                                              <p:pRg st="11" end="11"/>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22" end="22"/>
                                            </p:txEl>
                                          </p:spTgt>
                                        </p:tgtEl>
                                      </p:cBhvr>
                                    </p:animEffect>
                                    <p:animScale>
                                      <p:cBhvr>
                                        <p:cTn id="31" dur="250" autoRev="1" fill="hold"/>
                                        <p:tgtEl>
                                          <p:spTgt spid="11">
                                            <p:txEl>
                                              <p:pRg st="22" end="22"/>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492443"/>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JACS</a:t>
            </a:r>
            <a:r>
              <a:rPr lang="zh-CN" altLang="en-US" sz="1400" b="1" dirty="0" smtClean="0">
                <a:latin typeface="Times New Roman" pitchFamily="18" charset="0"/>
                <a:cs typeface="Times New Roman" pitchFamily="18" charset="0"/>
                <a:sym typeface="Helvetica Light" charset="0"/>
              </a:rPr>
              <a:t>：</a:t>
            </a:r>
            <a:r>
              <a:rPr lang="en-US" altLang="zh-CN" sz="1400" b="1" dirty="0" smtClean="0">
                <a:latin typeface="Times New Roman" pitchFamily="18" charset="0"/>
                <a:cs typeface="Times New Roman" pitchFamily="18" charset="0"/>
                <a:sym typeface="Helvetica Light" charset="0"/>
              </a:rPr>
              <a:t>ACS</a:t>
            </a:r>
            <a:r>
              <a:rPr lang="zh-CN" altLang="en-US" sz="1400" b="1" dirty="0" smtClean="0">
                <a:latin typeface="Times New Roman" pitchFamily="18" charset="0"/>
                <a:cs typeface="Times New Roman" pitchFamily="18" charset="0"/>
                <a:sym typeface="Helvetica Light" charset="0"/>
              </a:rPr>
              <a:t>旗舰刊，</a:t>
            </a:r>
            <a:r>
              <a:rPr lang="zh-CN" altLang="en-US" sz="1200" b="1" dirty="0" smtClean="0">
                <a:latin typeface="Times New Roman" pitchFamily="18" charset="0"/>
                <a:cs typeface="Times New Roman" pitchFamily="18" charset="0"/>
                <a:sym typeface="Helvetica Light" charset="0"/>
              </a:rPr>
              <a:t>化学大类中</a:t>
            </a:r>
            <a:r>
              <a:rPr lang="zh-CN" altLang="en-US" sz="1200" b="1" dirty="0">
                <a:latin typeface="Times New Roman" pitchFamily="18" charset="0"/>
                <a:cs typeface="Times New Roman" pitchFamily="18" charset="0"/>
                <a:sym typeface="Helvetica Light" charset="0"/>
              </a:rPr>
              <a:t>被引次数最多</a:t>
            </a:r>
            <a:endParaRPr lang="en-US" altLang="zh-CN" sz="1200" b="1" dirty="0">
              <a:latin typeface="Times New Roman" pitchFamily="18" charset="0"/>
              <a:cs typeface="Times New Roman" pitchFamily="18" charset="0"/>
              <a:sym typeface="Helvetica Light" charset="0"/>
            </a:endParaRPr>
          </a:p>
        </p:txBody>
      </p:sp>
      <p:pic>
        <p:nvPicPr>
          <p:cNvPr id="34820" name="Picture 2"/>
          <p:cNvPicPr>
            <a:picLocks noChangeAspect="1"/>
          </p:cNvPicPr>
          <p:nvPr/>
        </p:nvPicPr>
        <p:blipFill>
          <a:blip r:embed="rId2"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3"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18.3</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pic>
        <p:nvPicPr>
          <p:cNvPr id="34823" name="Picture 1"/>
          <p:cNvPicPr>
            <a:picLocks noChangeAspect="1"/>
          </p:cNvPicPr>
          <p:nvPr/>
        </p:nvPicPr>
        <p:blipFill>
          <a:blip r:embed="rId4"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chemeClr val="bg1"/>
                </a:solidFill>
                <a:latin typeface="Times New Roman" panose="02020603050405020304" pitchFamily="18" charset="0"/>
                <a:cs typeface="Times New Roman" panose="02020603050405020304" pitchFamily="18" charset="0"/>
              </a:rPr>
              <a:t>15.0</a:t>
            </a:r>
            <a:endParaRPr lang="en-US" altLang="zh-CN" sz="1400" b="1" dirty="0">
              <a:solidFill>
                <a:schemeClr val="bg1"/>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62.1</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We are Stewards of the Most Prestigious Journals</a:t>
            </a:r>
          </a:p>
          <a:p>
            <a:pPr algn="ctr" defTabSz="457200"/>
            <a:r>
              <a:rPr lang="en-US" altLang="zh-CN" sz="2400" b="1" dirty="0">
                <a:solidFill>
                  <a:schemeClr val="bg1"/>
                </a:solidFill>
                <a:latin typeface="Times New Roman" panose="02020603050405020304" pitchFamily="18" charset="0"/>
                <a:cs typeface="Times New Roman" pitchFamily="18" charset="0"/>
              </a:rPr>
              <a:t>in Chemistry-Related Science</a:t>
            </a:r>
          </a:p>
          <a:p>
            <a:pPr algn="ctr" defTabSz="457200"/>
            <a:r>
              <a:rPr lang="zh-CN" altLang="en-US" sz="2400" b="1" dirty="0">
                <a:solidFill>
                  <a:schemeClr val="bg1"/>
                </a:solidFill>
                <a:latin typeface="Times New Roman" panose="02020603050405020304" pitchFamily="18" charset="0"/>
                <a:cs typeface="Times New Roman" pitchFamily="18" charset="0"/>
              </a:rPr>
              <a:t>化学相关学科最权威期刊的“管家”</a:t>
            </a:r>
            <a:endParaRPr lang="en-US" altLang="zh-CN" sz="2400" b="1" dirty="0">
              <a:solidFill>
                <a:schemeClr val="bg1"/>
              </a:solidFill>
              <a:latin typeface="Times New Roman" panose="02020603050405020304" pitchFamily="18" charset="0"/>
              <a:cs typeface="Times New Roman" pitchFamily="18" charset="0"/>
            </a:endParaRPr>
          </a:p>
        </p:txBody>
      </p:sp>
      <p:sp>
        <p:nvSpPr>
          <p:cNvPr id="14" name="Title 1"/>
          <p:cNvSpPr txBox="1">
            <a:spLocks/>
          </p:cNvSpPr>
          <p:nvPr/>
        </p:nvSpPr>
        <p:spPr bwMode="auto">
          <a:xfrm>
            <a:off x="0" y="5502275"/>
            <a:ext cx="3898900" cy="872754"/>
          </a:xfrm>
          <a:prstGeom prst="rect">
            <a:avLst/>
          </a:prstGeom>
          <a:solidFill>
            <a:srgbClr val="FFCC66"/>
          </a:solidFill>
          <a:ln w="9525">
            <a:noFill/>
            <a:miter lim="800000"/>
            <a:headEnd/>
            <a:tailEnd/>
          </a:ln>
        </p:spPr>
        <p:txBody>
          <a:bodyPr/>
          <a:lstStyle/>
          <a:p>
            <a:pPr algn="just" eaLnBrk="0" hangingPunct="0">
              <a:defRPr/>
            </a:pPr>
            <a:r>
              <a:rPr lang="en-US" altLang="zh-CN" sz="1600" i="1" dirty="0">
                <a:latin typeface="+mj-lt"/>
                <a:ea typeface="+mj-ea"/>
                <a:cs typeface="Times New Roman" pitchFamily="18" charset="0"/>
              </a:rPr>
              <a:t>To be the world’s most trusted source of the comprehensive knowledge needed to cultivate the chemists of tomorrow</a:t>
            </a:r>
          </a:p>
        </p:txBody>
      </p:sp>
      <p:sp>
        <p:nvSpPr>
          <p:cNvPr id="18" name="Title 1"/>
          <p:cNvSpPr txBox="1">
            <a:spLocks/>
          </p:cNvSpPr>
          <p:nvPr/>
        </p:nvSpPr>
        <p:spPr bwMode="auto">
          <a:xfrm>
            <a:off x="433388" y="1641474"/>
            <a:ext cx="3702514" cy="3727451"/>
          </a:xfrm>
          <a:prstGeom prst="rect">
            <a:avLst/>
          </a:prstGeom>
          <a:noFill/>
          <a:ln>
            <a:noFill/>
          </a:ln>
          <a:extLst>
            <a:ext uri="{909E8E84-426E-40dd-AFC4-6F175D3DCCD1}"/>
            <a:ext uri="{91240B29-F687-4f45-9708-019B960494DF}"/>
          </a:extLst>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defTabSz="410751">
              <a:defRPr/>
            </a:pPr>
            <a:endParaRPr lang="en-US" altLang="zh-CN" sz="1800" kern="0" dirty="0">
              <a:solidFill>
                <a:srgbClr val="0D0D0D"/>
              </a:solidFill>
              <a:ea typeface="+mj-ea"/>
              <a:cs typeface="Times New Roman" panose="02020603050405020304" pitchFamily="18" charset="0"/>
              <a:sym typeface="Helvetica Light"/>
            </a:endParaRPr>
          </a:p>
          <a:p>
            <a:pPr indent="457200" defTabSz="410751">
              <a:buFont typeface="Wingdings" pitchFamily="2" charset="2"/>
              <a:buChar char="n"/>
              <a:defRPr/>
            </a:pPr>
            <a:r>
              <a:rPr lang="zh-CN" altLang="en-US" sz="1800" dirty="0" smtClean="0">
                <a:solidFill>
                  <a:schemeClr val="tx1"/>
                </a:solidFill>
                <a:ea typeface="+mj-ea"/>
                <a:cs typeface="Times New Roman" panose="02020603050405020304" pitchFamily="18" charset="0"/>
              </a:rPr>
              <a:t>期刊 </a:t>
            </a:r>
            <a:r>
              <a:rPr lang="en-US" altLang="zh-CN" sz="1800" dirty="0" smtClean="0">
                <a:solidFill>
                  <a:schemeClr val="tx1"/>
                </a:solidFill>
                <a:ea typeface="+mj-ea"/>
                <a:cs typeface="Times New Roman" panose="02020603050405020304" pitchFamily="18" charset="0"/>
              </a:rPr>
              <a:t>- </a:t>
            </a:r>
            <a:r>
              <a:rPr lang="zh-CN" altLang="en-US" sz="1800" dirty="0" smtClean="0">
                <a:solidFill>
                  <a:schemeClr val="tx1"/>
                </a:solidFill>
                <a:ea typeface="+mj-ea"/>
                <a:cs typeface="Times New Roman" panose="02020603050405020304" pitchFamily="18" charset="0"/>
              </a:rPr>
              <a:t>综合、权威</a:t>
            </a:r>
            <a:endParaRPr lang="en-US" altLang="zh-CN" sz="1800" kern="0" dirty="0">
              <a:solidFill>
                <a:srgbClr val="0D0D0D"/>
              </a:solidFill>
              <a:ea typeface="+mj-ea"/>
              <a:cs typeface="Times New Roman" panose="02020603050405020304" pitchFamily="18" charset="0"/>
              <a:sym typeface="Helvetica Light"/>
            </a:endParaRPr>
          </a:p>
          <a:p>
            <a:pPr defTabSz="410751">
              <a:defRPr/>
            </a:pPr>
            <a:endParaRPr lang="en-US" altLang="zh-CN" sz="1800" kern="0" dirty="0">
              <a:solidFill>
                <a:srgbClr val="0D0D0D"/>
              </a:solidFill>
              <a:ea typeface="+mj-ea"/>
              <a:cs typeface="Times New Roman" panose="02020603050405020304" pitchFamily="18" charset="0"/>
              <a:sym typeface="Helvetica Light"/>
            </a:endParaRPr>
          </a:p>
          <a:p>
            <a:pPr defTabSz="410751">
              <a:defRPr/>
            </a:pPr>
            <a:r>
              <a:rPr lang="en-US" altLang="zh-CN" sz="1600" kern="0" dirty="0">
                <a:solidFill>
                  <a:srgbClr val="0D0D0D"/>
                </a:solidFill>
                <a:ea typeface="+mj-ea"/>
                <a:cs typeface="Times New Roman" panose="02020603050405020304" pitchFamily="18" charset="0"/>
                <a:sym typeface="Helvetica Light"/>
              </a:rPr>
              <a:t>JOURNAL OF THE AMERICAN</a:t>
            </a:r>
          </a:p>
          <a:p>
            <a:pPr defTabSz="410751">
              <a:defRPr/>
            </a:pPr>
            <a:r>
              <a:rPr lang="en-US" altLang="zh-CN" sz="1600" kern="0" dirty="0">
                <a:solidFill>
                  <a:srgbClr val="0D0D0D"/>
                </a:solidFill>
                <a:ea typeface="+mj-ea"/>
                <a:cs typeface="Times New Roman" panose="02020603050405020304" pitchFamily="18" charset="0"/>
                <a:sym typeface="Helvetica Light"/>
              </a:rPr>
              <a:t>CHEMICAL SOCIETY</a:t>
            </a:r>
          </a:p>
          <a:p>
            <a:pPr defTabSz="410751">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p>
          <a:p>
            <a:pPr defTabSz="410751">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p>
          <a:p>
            <a:pPr defTabSz="410751">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751">
              <a:defRPr/>
            </a:pPr>
            <a:r>
              <a:rPr lang="en-US" altLang="en-US" sz="1800" kern="0" dirty="0">
                <a:solidFill>
                  <a:srgbClr val="0D0D0D"/>
                </a:solidFill>
                <a:ea typeface="+mj-ea"/>
                <a:cs typeface="Times New Roman" panose="02020603050405020304" pitchFamily="18" charset="0"/>
                <a:sym typeface="Helvetica Light"/>
              </a:rPr>
              <a:t> </a:t>
            </a:r>
          </a:p>
        </p:txBody>
      </p:sp>
      <p:sp>
        <p:nvSpPr>
          <p:cNvPr id="15" name="Rectangle 4"/>
          <p:cNvSpPr>
            <a:spLocks noChangeArrowheads="1"/>
          </p:cNvSpPr>
          <p:nvPr/>
        </p:nvSpPr>
        <p:spPr bwMode="auto">
          <a:xfrm flipH="1">
            <a:off x="6715763" y="5762602"/>
            <a:ext cx="1927009" cy="523220"/>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smtClean="0">
                <a:latin typeface="Times New Roman" pitchFamily="18" charset="0"/>
                <a:cs typeface="Times New Roman" pitchFamily="18" charset="0"/>
                <a:sym typeface="Helvetica Light" charset="0"/>
              </a:rPr>
              <a:t>  CR</a:t>
            </a:r>
            <a:r>
              <a:rPr lang="zh-CN" altLang="en-US" sz="1400" b="1" dirty="0" smtClean="0">
                <a:latin typeface="Times New Roman" pitchFamily="18" charset="0"/>
                <a:cs typeface="Times New Roman" pitchFamily="18" charset="0"/>
                <a:sym typeface="Helvetica Light" charset="0"/>
              </a:rPr>
              <a:t>：经典综述刊，化学</a:t>
            </a:r>
            <a:r>
              <a:rPr lang="zh-CN" altLang="en-US" sz="1400" b="1" dirty="0">
                <a:latin typeface="Times New Roman" pitchFamily="18" charset="0"/>
                <a:cs typeface="Times New Roman" pitchFamily="18" charset="0"/>
                <a:sym typeface="Helvetica Light" charset="0"/>
              </a:rPr>
              <a:t>大</a:t>
            </a:r>
            <a:r>
              <a:rPr lang="zh-CN" altLang="en-US" sz="1400" b="1" dirty="0" smtClean="0">
                <a:latin typeface="Times New Roman" pitchFamily="18" charset="0"/>
                <a:cs typeface="Times New Roman" pitchFamily="18" charset="0"/>
                <a:sym typeface="Helvetica Light" charset="0"/>
              </a:rPr>
              <a:t>类中</a:t>
            </a:r>
            <a:r>
              <a:rPr lang="en-US" altLang="zh-CN" sz="1400" b="1" dirty="0" smtClean="0">
                <a:latin typeface="Times New Roman" pitchFamily="18" charset="0"/>
                <a:cs typeface="Times New Roman" pitchFamily="18" charset="0"/>
                <a:sym typeface="Helvetica Light" charset="0"/>
              </a:rPr>
              <a:t>IF</a:t>
            </a:r>
            <a:r>
              <a:rPr lang="zh-CN" altLang="en-US" sz="1400" b="1" dirty="0" smtClean="0">
                <a:latin typeface="Times New Roman" pitchFamily="18" charset="0"/>
                <a:cs typeface="Times New Roman" pitchFamily="18" charset="0"/>
                <a:sym typeface="Helvetica Light" charset="0"/>
              </a:rPr>
              <a:t>最高</a:t>
            </a:r>
            <a:endParaRPr lang="en-US" altLang="zh-CN" sz="1400" b="1" dirty="0">
              <a:latin typeface="Times New Roman" pitchFamily="18" charset="0"/>
              <a:cs typeface="Times New Roman" pitchFamily="18" charset="0"/>
              <a:sym typeface="Helvetica Light" charset="0"/>
            </a:endParaRPr>
          </a:p>
        </p:txBody>
      </p:sp>
    </p:spTree>
    <p:extLst>
      <p:ext uri="{BB962C8B-B14F-4D97-AF65-F5344CB8AC3E}">
        <p14:creationId xmlns:p14="http://schemas.microsoft.com/office/powerpoint/2010/main" val="57540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37898" r="23140" b="27219"/>
          <a:stretch/>
        </p:blipFill>
        <p:spPr>
          <a:xfrm>
            <a:off x="609861" y="1669649"/>
            <a:ext cx="8018626" cy="2177023"/>
          </a:xfrm>
          <a:prstGeom prst="rect">
            <a:avLst/>
          </a:prstGeom>
        </p:spPr>
      </p:pic>
      <p:sp>
        <p:nvSpPr>
          <p:cNvPr id="4" name="矩形 3"/>
          <p:cNvSpPr/>
          <p:nvPr/>
        </p:nvSpPr>
        <p:spPr>
          <a:xfrm>
            <a:off x="0" y="27082"/>
            <a:ext cx="5269204" cy="261610"/>
          </a:xfrm>
          <a:prstGeom prst="rect">
            <a:avLst/>
          </a:prstGeom>
        </p:spPr>
        <p:txBody>
          <a:bodyPr wrap="square">
            <a:spAutoFit/>
          </a:bodyPr>
          <a:lstStyle/>
          <a:p>
            <a:pPr algn="just"/>
            <a:r>
              <a:rPr lang="en-US" altLang="zh-CN" sz="1100" dirty="0" smtClean="0">
                <a:solidFill>
                  <a:schemeClr val="bg1"/>
                </a:solidFill>
                <a:latin typeface="+mj-lt"/>
                <a:ea typeface="+mj-ea"/>
                <a:cs typeface="Times New Roman" pitchFamily="18" charset="0"/>
              </a:rPr>
              <a:t>ES&amp;T</a:t>
            </a:r>
            <a:r>
              <a:rPr lang="zh-CN" altLang="en-US" sz="1100" dirty="0" smtClean="0">
                <a:solidFill>
                  <a:schemeClr val="bg1"/>
                </a:solidFill>
                <a:latin typeface="+mj-lt"/>
                <a:ea typeface="+mj-ea"/>
                <a:cs typeface="Times New Roman" pitchFamily="18" charset="0"/>
              </a:rPr>
              <a:t>：</a:t>
            </a:r>
            <a:r>
              <a:rPr lang="zh-CN" altLang="en-US" sz="1100" dirty="0">
                <a:solidFill>
                  <a:schemeClr val="bg1"/>
                </a:solidFill>
                <a:latin typeface="+mj-lt"/>
                <a:ea typeface="+mj-ea"/>
                <a:cs typeface="Times New Roman" pitchFamily="18" charset="0"/>
              </a:rPr>
              <a:t>环境科学领域权威期刊</a:t>
            </a:r>
            <a:r>
              <a:rPr lang="en-US" altLang="zh-CN" sz="1100" dirty="0">
                <a:solidFill>
                  <a:schemeClr val="bg1"/>
                </a:solidFill>
                <a:latin typeface="+mj-lt"/>
                <a:ea typeface="+mj-ea"/>
                <a:cs typeface="Times New Roman" pitchFamily="18" charset="0"/>
              </a:rPr>
              <a:t>《</a:t>
            </a:r>
            <a:r>
              <a:rPr lang="zh-CN" altLang="en-US" sz="1100" dirty="0">
                <a:solidFill>
                  <a:schemeClr val="bg1"/>
                </a:solidFill>
                <a:latin typeface="+mj-lt"/>
                <a:ea typeface="+mj-ea"/>
                <a:cs typeface="Times New Roman" pitchFamily="18" charset="0"/>
              </a:rPr>
              <a:t>环境科学和技术</a:t>
            </a:r>
            <a:r>
              <a:rPr lang="en-US" altLang="zh-CN" sz="1100" dirty="0" smtClean="0">
                <a:solidFill>
                  <a:schemeClr val="bg1"/>
                </a:solidFill>
                <a:latin typeface="+mj-lt"/>
                <a:ea typeface="+mj-ea"/>
                <a:cs typeface="Times New Roman" pitchFamily="18" charset="0"/>
              </a:rPr>
              <a:t>》</a:t>
            </a:r>
            <a:r>
              <a:rPr lang="zh-CN" altLang="en-US" sz="1100" dirty="0" smtClean="0">
                <a:solidFill>
                  <a:schemeClr val="bg1"/>
                </a:solidFill>
                <a:latin typeface="+mj-lt"/>
                <a:ea typeface="+mj-ea"/>
                <a:cs typeface="Times New Roman" pitchFamily="18" charset="0"/>
              </a:rPr>
              <a:t>的英文缩写</a:t>
            </a:r>
            <a:endParaRPr lang="en-US" altLang="zh-CN" sz="1100" dirty="0">
              <a:solidFill>
                <a:schemeClr val="bg1"/>
              </a:solidFill>
              <a:latin typeface="+mj-lt"/>
              <a:ea typeface="+mj-ea"/>
              <a:cs typeface="Times New Roman" pitchFamily="18" charset="0"/>
            </a:endParaRPr>
          </a:p>
        </p:txBody>
      </p:sp>
      <p:sp>
        <p:nvSpPr>
          <p:cNvPr id="5" name="矩形 4"/>
          <p:cNvSpPr/>
          <p:nvPr/>
        </p:nvSpPr>
        <p:spPr>
          <a:xfrm>
            <a:off x="650380" y="5537611"/>
            <a:ext cx="2709194" cy="1277273"/>
          </a:xfrm>
          <a:prstGeom prst="rect">
            <a:avLst/>
          </a:prstGeom>
        </p:spPr>
        <p:txBody>
          <a:bodyPr wrap="square">
            <a:spAutoFit/>
          </a:bodyPr>
          <a:lstStyle/>
          <a:p>
            <a:pPr marL="285750" indent="-285750">
              <a:buFont typeface="Wingdings" panose="05000000000000000000" pitchFamily="2" charset="2"/>
              <a:buChar char="ü"/>
            </a:pPr>
            <a:r>
              <a:rPr lang="zh-CN" altLang="en-US" sz="1100" dirty="0">
                <a:latin typeface="+mj-ea"/>
                <a:ea typeface="+mj-ea"/>
                <a:cs typeface="Times New Roman" pitchFamily="18" charset="0"/>
              </a:rPr>
              <a:t>针对能源和环境关联问题的可持续工程工艺；</a:t>
            </a:r>
          </a:p>
          <a:p>
            <a:pPr marL="285750" indent="-285750">
              <a:buFont typeface="Wingdings" panose="05000000000000000000" pitchFamily="2" charset="2"/>
              <a:buChar char="ü"/>
            </a:pPr>
            <a:r>
              <a:rPr lang="zh-CN" altLang="en-US" sz="1100" dirty="0">
                <a:latin typeface="+mj-ea"/>
                <a:ea typeface="+mj-ea"/>
                <a:cs typeface="Times New Roman" pitchFamily="18" charset="0"/>
              </a:rPr>
              <a:t>环境催化、电催化、光催化；</a:t>
            </a:r>
          </a:p>
          <a:p>
            <a:pPr marL="285750" indent="-285750">
              <a:buFont typeface="Wingdings" panose="05000000000000000000" pitchFamily="2" charset="2"/>
              <a:buChar char="ü"/>
            </a:pPr>
            <a:r>
              <a:rPr lang="zh-CN" altLang="en-US" sz="1100" dirty="0">
                <a:latin typeface="+mj-ea"/>
                <a:ea typeface="+mj-ea"/>
                <a:cs typeface="Times New Roman" pitchFamily="18" charset="0"/>
              </a:rPr>
              <a:t>可持续和可再生材料的设计开发；</a:t>
            </a:r>
          </a:p>
          <a:p>
            <a:pPr marL="285750" indent="-285750">
              <a:buFont typeface="Wingdings" panose="05000000000000000000" pitchFamily="2" charset="2"/>
              <a:buChar char="ü"/>
            </a:pPr>
            <a:r>
              <a:rPr lang="zh-CN" altLang="en-US" sz="1100" dirty="0">
                <a:latin typeface="+mj-ea"/>
                <a:ea typeface="+mj-ea"/>
                <a:cs typeface="Times New Roman" pitchFamily="18" charset="0"/>
              </a:rPr>
              <a:t>环境监测和感应技术的开发；</a:t>
            </a:r>
          </a:p>
          <a:p>
            <a:pPr marL="285750" indent="-285750">
              <a:buFont typeface="Wingdings" panose="05000000000000000000" pitchFamily="2" charset="2"/>
              <a:buChar char="ü"/>
            </a:pPr>
            <a:r>
              <a:rPr lang="zh-CN" altLang="en-US" sz="1100" dirty="0">
                <a:latin typeface="+mj-ea"/>
                <a:ea typeface="+mj-ea"/>
                <a:cs typeface="Times New Roman" pitchFamily="18" charset="0"/>
              </a:rPr>
              <a:t>固液气态废弃物的处理、处置和资源</a:t>
            </a:r>
            <a:r>
              <a:rPr lang="zh-CN" altLang="en-US" sz="1100" dirty="0" smtClean="0">
                <a:latin typeface="+mj-ea"/>
                <a:ea typeface="+mj-ea"/>
                <a:cs typeface="Times New Roman" pitchFamily="18" charset="0"/>
              </a:rPr>
              <a:t>回收</a:t>
            </a:r>
            <a:r>
              <a:rPr lang="en-US" altLang="zh-CN" sz="1100" dirty="0" smtClean="0">
                <a:latin typeface="+mj-ea"/>
                <a:ea typeface="+mj-ea"/>
                <a:cs typeface="Times New Roman" pitchFamily="18" charset="0"/>
              </a:rPr>
              <a:t>…</a:t>
            </a:r>
            <a:endParaRPr lang="zh-CN" altLang="en-US" sz="1100" dirty="0">
              <a:latin typeface="+mj-ea"/>
              <a:ea typeface="+mj-ea"/>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650379" y="1219217"/>
            <a:ext cx="8018964"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400" b="1" i="1" dirty="0" smtClean="0">
                <a:latin typeface="+mj-lt"/>
                <a:cs typeface="Times New Roman" pitchFamily="18" charset="0"/>
                <a:hlinkClick r:id="rId3"/>
              </a:rPr>
              <a:t>ACS </a:t>
            </a:r>
            <a:r>
              <a:rPr lang="en-US" altLang="zh-CN" sz="1400" b="1" i="1" dirty="0">
                <a:latin typeface="+mj-lt"/>
                <a:cs typeface="Times New Roman" pitchFamily="18" charset="0"/>
                <a:hlinkClick r:id="rId3"/>
              </a:rPr>
              <a:t>ES&amp;T </a:t>
            </a:r>
            <a:r>
              <a:rPr lang="zh-CN" altLang="en-US" sz="1400" b="1" dirty="0" smtClean="0">
                <a:latin typeface="+mj-lt"/>
                <a:cs typeface="Times New Roman" pitchFamily="18" charset="0"/>
                <a:hlinkClick r:id="rId3"/>
              </a:rPr>
              <a:t>家族子刊</a:t>
            </a:r>
            <a:r>
              <a:rPr lang="zh-CN" altLang="en-US" sz="1400" b="1" i="1" dirty="0" smtClean="0">
                <a:latin typeface="+mj-lt"/>
                <a:cs typeface="Times New Roman" pitchFamily="18" charset="0"/>
              </a:rPr>
              <a:t>：</a:t>
            </a:r>
            <a:r>
              <a:rPr lang="zh-CN" altLang="en-US" sz="1400" dirty="0" smtClean="0">
                <a:latin typeface="+mj-lt"/>
                <a:cs typeface="Times New Roman" pitchFamily="18" charset="0"/>
              </a:rPr>
              <a:t>不</a:t>
            </a:r>
            <a:r>
              <a:rPr lang="zh-CN" altLang="en-US" sz="1400" dirty="0" smtClean="0">
                <a:latin typeface="+mj-lt"/>
                <a:cs typeface="Times New Roman" pitchFamily="18" charset="0"/>
              </a:rPr>
              <a:t>定期推出多种专题征稿！</a:t>
            </a:r>
            <a:endParaRPr lang="en-US" altLang="zh-CN" sz="1400" dirty="0">
              <a:latin typeface="+mj-lt"/>
              <a:cs typeface="Times New Roman" pitchFamily="18" charset="0"/>
            </a:endParaRPr>
          </a:p>
        </p:txBody>
      </p:sp>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r="70376"/>
          <a:stretch/>
        </p:blipFill>
        <p:spPr>
          <a:xfrm>
            <a:off x="3606825" y="3984780"/>
            <a:ext cx="2145980" cy="148320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r="70308"/>
          <a:stretch/>
        </p:blipFill>
        <p:spPr>
          <a:xfrm>
            <a:off x="761932" y="3985015"/>
            <a:ext cx="2160000" cy="1482965"/>
          </a:xfrm>
          <a:prstGeom prst="rect">
            <a:avLst/>
          </a:prstGeom>
          <a:ln>
            <a:solidFill>
              <a:schemeClr val="tx1">
                <a:lumMod val="50000"/>
                <a:lumOff val="50000"/>
              </a:schemeClr>
            </a:solidFill>
          </a:ln>
        </p:spPr>
      </p:pic>
      <p:sp>
        <p:nvSpPr>
          <p:cNvPr id="15" name="圆角矩形 14"/>
          <p:cNvSpPr/>
          <p:nvPr/>
        </p:nvSpPr>
        <p:spPr>
          <a:xfrm>
            <a:off x="4386556" y="2117738"/>
            <a:ext cx="1309817" cy="28610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6" name="矩形 15"/>
          <p:cNvSpPr/>
          <p:nvPr/>
        </p:nvSpPr>
        <p:spPr>
          <a:xfrm>
            <a:off x="6370346" y="5541409"/>
            <a:ext cx="2719469" cy="1277273"/>
          </a:xfrm>
          <a:prstGeom prst="rect">
            <a:avLst/>
          </a:prstGeom>
        </p:spPr>
        <p:txBody>
          <a:bodyPr wrap="square">
            <a:spAutoFit/>
          </a:bodyPr>
          <a:lstStyle/>
          <a:p>
            <a:pPr marL="285750" indent="-285750">
              <a:buFont typeface="Wingdings" panose="05000000000000000000" pitchFamily="2" charset="2"/>
              <a:buChar char="ü"/>
            </a:pPr>
            <a:r>
              <a:rPr lang="zh-CN" altLang="en-US" sz="1100" dirty="0">
                <a:latin typeface="+mj-ea"/>
                <a:ea typeface="+mj-ea"/>
                <a:cs typeface="Times New Roman" pitchFamily="18" charset="0"/>
              </a:rPr>
              <a:t>大气中的化学、物理和生物过程</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气体</a:t>
            </a:r>
            <a:r>
              <a:rPr lang="zh-CN" altLang="en-US" sz="1100" dirty="0">
                <a:latin typeface="+mj-ea"/>
                <a:ea typeface="+mj-ea"/>
                <a:cs typeface="Times New Roman" pitchFamily="18" charset="0"/>
              </a:rPr>
              <a:t>物质、气溶胶和云</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空气污染</a:t>
            </a:r>
            <a:r>
              <a:rPr lang="zh-CN" altLang="en-US" sz="1100" dirty="0">
                <a:latin typeface="+mj-ea"/>
                <a:ea typeface="+mj-ea"/>
                <a:cs typeface="Times New Roman" pitchFamily="18" charset="0"/>
              </a:rPr>
              <a:t>对</a:t>
            </a:r>
            <a:r>
              <a:rPr lang="zh-CN" altLang="en-US" sz="1100" dirty="0" smtClean="0">
                <a:latin typeface="+mj-ea"/>
                <a:ea typeface="+mj-ea"/>
                <a:cs typeface="Times New Roman" pitchFamily="18" charset="0"/>
              </a:rPr>
              <a:t>健康和生态系统的</a:t>
            </a:r>
            <a:r>
              <a:rPr lang="zh-CN" altLang="en-US" sz="1100" dirty="0">
                <a:latin typeface="+mj-ea"/>
                <a:ea typeface="+mj-ea"/>
                <a:cs typeface="Times New Roman" pitchFamily="18" charset="0"/>
              </a:rPr>
              <a:t>影响</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空气污染</a:t>
            </a:r>
            <a:r>
              <a:rPr lang="zh-CN" altLang="en-US" sz="1100" dirty="0">
                <a:latin typeface="+mj-ea"/>
                <a:ea typeface="+mj-ea"/>
                <a:cs typeface="Times New Roman" pitchFamily="18" charset="0"/>
              </a:rPr>
              <a:t>的来源及控制技术和策略</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室内</a:t>
            </a:r>
            <a:r>
              <a:rPr lang="zh-CN" altLang="en-US" sz="1100" dirty="0">
                <a:latin typeface="+mj-ea"/>
                <a:ea typeface="+mj-ea"/>
                <a:cs typeface="Times New Roman" pitchFamily="18" charset="0"/>
              </a:rPr>
              <a:t>空气质量和污染</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科学</a:t>
            </a:r>
            <a:r>
              <a:rPr lang="zh-CN" altLang="en-US" sz="1100" dirty="0">
                <a:latin typeface="+mj-ea"/>
                <a:ea typeface="+mj-ea"/>
                <a:cs typeface="Times New Roman" pitchFamily="18" charset="0"/>
              </a:rPr>
              <a:t>与政策的跨界研究</a:t>
            </a:r>
          </a:p>
          <a:p>
            <a:r>
              <a:rPr lang="en-US" altLang="zh-CN" sz="1100" dirty="0" smtClean="0">
                <a:latin typeface="+mj-ea"/>
                <a:ea typeface="+mj-ea"/>
                <a:cs typeface="Times New Roman" pitchFamily="18" charset="0"/>
              </a:rPr>
              <a:t>…</a:t>
            </a:r>
            <a:endParaRPr lang="zh-CN" altLang="en-US" sz="1100" dirty="0">
              <a:latin typeface="+mj-ea"/>
              <a:ea typeface="+mj-ea"/>
              <a:cs typeface="Times New Roman" pitchFamily="18" charset="0"/>
            </a:endParaRPr>
          </a:p>
        </p:txBody>
      </p:sp>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b="18710"/>
          <a:stretch/>
        </p:blipFill>
        <p:spPr>
          <a:xfrm>
            <a:off x="6433489" y="3984780"/>
            <a:ext cx="2124000" cy="1481297"/>
          </a:xfrm>
          <a:prstGeom prst="rect">
            <a:avLst/>
          </a:prstGeom>
        </p:spPr>
      </p:pic>
      <p:sp>
        <p:nvSpPr>
          <p:cNvPr id="13" name="矩形 12"/>
          <p:cNvSpPr/>
          <p:nvPr/>
        </p:nvSpPr>
        <p:spPr>
          <a:xfrm>
            <a:off x="3522158" y="5540089"/>
            <a:ext cx="2719469" cy="1277273"/>
          </a:xfrm>
          <a:prstGeom prst="rect">
            <a:avLst/>
          </a:prstGeom>
        </p:spPr>
        <p:txBody>
          <a:bodyPr wrap="square">
            <a:spAutoFit/>
          </a:bodyPr>
          <a:lstStyle/>
          <a:p>
            <a:pPr marL="285750" indent="-285750">
              <a:buFont typeface="Wingdings" panose="05000000000000000000" pitchFamily="2" charset="2"/>
              <a:buChar char="ü"/>
            </a:pPr>
            <a:r>
              <a:rPr lang="zh-CN" altLang="en-US" sz="1100" dirty="0">
                <a:latin typeface="+mj-ea"/>
                <a:ea typeface="+mj-ea"/>
                <a:cs typeface="Times New Roman" pitchFamily="18" charset="0"/>
              </a:rPr>
              <a:t>供水和可持续性；</a:t>
            </a:r>
          </a:p>
          <a:p>
            <a:pPr marL="285750" indent="-285750">
              <a:buFont typeface="Wingdings" panose="05000000000000000000" pitchFamily="2" charset="2"/>
              <a:buChar char="ü"/>
            </a:pPr>
            <a:r>
              <a:rPr lang="zh-CN" altLang="en-US" sz="1100" dirty="0">
                <a:latin typeface="+mj-ea"/>
                <a:ea typeface="+mj-ea"/>
                <a:cs typeface="Times New Roman" pitchFamily="18" charset="0"/>
              </a:rPr>
              <a:t>水处理、循环和再利用；</a:t>
            </a:r>
          </a:p>
          <a:p>
            <a:pPr marL="285750" indent="-285750">
              <a:buFont typeface="Wingdings" panose="05000000000000000000" pitchFamily="2" charset="2"/>
              <a:buChar char="ü"/>
            </a:pPr>
            <a:r>
              <a:rPr lang="zh-CN" altLang="en-US" sz="1100" dirty="0">
                <a:latin typeface="+mj-ea"/>
                <a:ea typeface="+mj-ea"/>
                <a:cs typeface="Times New Roman" pitchFamily="18" charset="0"/>
              </a:rPr>
              <a:t>水资源保护、政策和规范；</a:t>
            </a:r>
          </a:p>
          <a:p>
            <a:pPr marL="285750" indent="-285750">
              <a:buFont typeface="Wingdings" panose="05000000000000000000" pitchFamily="2" charset="2"/>
              <a:buChar char="ü"/>
            </a:pPr>
            <a:r>
              <a:rPr lang="zh-CN" altLang="en-US" sz="1100" dirty="0">
                <a:latin typeface="+mj-ea"/>
                <a:ea typeface="+mj-ea"/>
                <a:cs typeface="Times New Roman" pitchFamily="18" charset="0"/>
              </a:rPr>
              <a:t>地下水修复和恢复；</a:t>
            </a:r>
          </a:p>
          <a:p>
            <a:pPr marL="285750" indent="-285750">
              <a:buFont typeface="Wingdings" panose="05000000000000000000" pitchFamily="2" charset="2"/>
              <a:buChar char="ü"/>
            </a:pPr>
            <a:r>
              <a:rPr lang="zh-CN" altLang="en-US" sz="1100" dirty="0" smtClean="0">
                <a:latin typeface="+mj-ea"/>
                <a:ea typeface="+mj-ea"/>
                <a:cs typeface="Times New Roman" pitchFamily="18" charset="0"/>
              </a:rPr>
              <a:t>新型</a:t>
            </a:r>
            <a:r>
              <a:rPr lang="zh-CN" altLang="en-US" sz="1100" dirty="0">
                <a:latin typeface="+mj-ea"/>
                <a:ea typeface="+mj-ea"/>
                <a:cs typeface="Times New Roman" pitchFamily="18" charset="0"/>
              </a:rPr>
              <a:t>污染物的检测和定性；</a:t>
            </a:r>
          </a:p>
          <a:p>
            <a:pPr marL="285750" indent="-285750">
              <a:buFont typeface="Wingdings" panose="05000000000000000000" pitchFamily="2" charset="2"/>
              <a:buChar char="ü"/>
            </a:pPr>
            <a:r>
              <a:rPr lang="zh-CN" altLang="en-US" sz="1100" dirty="0">
                <a:latin typeface="+mj-ea"/>
                <a:ea typeface="+mj-ea"/>
                <a:cs typeface="Times New Roman" pitchFamily="18" charset="0"/>
              </a:rPr>
              <a:t>水环境污染物传递和演变</a:t>
            </a:r>
            <a:r>
              <a:rPr lang="zh-CN" altLang="en-US" sz="1100" dirty="0" smtClean="0">
                <a:latin typeface="+mj-ea"/>
                <a:ea typeface="+mj-ea"/>
                <a:cs typeface="Times New Roman" pitchFamily="18" charset="0"/>
              </a:rPr>
              <a:t>过程模拟</a:t>
            </a:r>
            <a:endParaRPr lang="en-US" altLang="zh-CN" sz="1100" dirty="0" smtClean="0">
              <a:latin typeface="+mj-ea"/>
              <a:ea typeface="+mj-ea"/>
              <a:cs typeface="Times New Roman" pitchFamily="18" charset="0"/>
            </a:endParaRPr>
          </a:p>
          <a:p>
            <a:r>
              <a:rPr lang="en-US" altLang="zh-CN" sz="1100" dirty="0" smtClean="0">
                <a:latin typeface="+mj-ea"/>
                <a:ea typeface="+mj-ea"/>
                <a:cs typeface="Times New Roman" pitchFamily="18" charset="0"/>
              </a:rPr>
              <a:t>…</a:t>
            </a:r>
            <a:endParaRPr lang="zh-CN" altLang="en-US" sz="1100" dirty="0">
              <a:latin typeface="+mj-ea"/>
              <a:ea typeface="+mj-ea"/>
              <a:cs typeface="Times New Roman" pitchFamily="18" charset="0"/>
            </a:endParaRPr>
          </a:p>
        </p:txBody>
      </p:sp>
      <p:sp>
        <p:nvSpPr>
          <p:cNvPr id="17"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2024</a:t>
            </a: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online</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8" name="Oval 9"/>
          <p:cNvSpPr>
            <a:spLocks noChangeArrowheads="1"/>
          </p:cNvSpPr>
          <p:nvPr/>
        </p:nvSpPr>
        <p:spPr bwMode="auto">
          <a:xfrm>
            <a:off x="2208345" y="4522961"/>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chemeClr val="bg1"/>
                </a:solidFill>
                <a:latin typeface="Times New Roman" panose="02020603050405020304" pitchFamily="18" charset="0"/>
                <a:cs typeface="Times New Roman" panose="02020603050405020304" pitchFamily="18" charset="0"/>
              </a:rPr>
              <a:t>7</a:t>
            </a:r>
            <a:r>
              <a:rPr lang="en-US" altLang="zh-CN" sz="1600" b="1" dirty="0" smtClean="0">
                <a:solidFill>
                  <a:schemeClr val="bg1"/>
                </a:solidFill>
                <a:latin typeface="Times New Roman" panose="02020603050405020304" pitchFamily="18" charset="0"/>
                <a:cs typeface="Times New Roman" panose="02020603050405020304" pitchFamily="18" charset="0"/>
              </a:rPr>
              <a:t>.1</a:t>
            </a:r>
            <a:endParaRPr lang="en-US" altLang="zh-CN" sz="1400" b="1" dirty="0">
              <a:solidFill>
                <a:schemeClr val="bg1"/>
              </a:solidFill>
              <a:latin typeface="Times New Roman" panose="02020603050405020304" pitchFamily="18" charset="0"/>
              <a:cs typeface="Times New Roman" panose="02020603050405020304" pitchFamily="18" charset="0"/>
              <a:sym typeface="Helvetica Light" charset="0"/>
            </a:endParaRPr>
          </a:p>
        </p:txBody>
      </p:sp>
      <p:sp>
        <p:nvSpPr>
          <p:cNvPr id="19" name="Oval 9"/>
          <p:cNvSpPr>
            <a:spLocks noChangeArrowheads="1"/>
          </p:cNvSpPr>
          <p:nvPr/>
        </p:nvSpPr>
        <p:spPr bwMode="auto">
          <a:xfrm>
            <a:off x="5035716" y="4550401"/>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chemeClr val="bg1"/>
                </a:solidFill>
                <a:latin typeface="Times New Roman" panose="02020603050405020304" pitchFamily="18" charset="0"/>
                <a:cs typeface="Times New Roman" panose="02020603050405020304" pitchFamily="18" charset="0"/>
              </a:rPr>
              <a:t>5.3</a:t>
            </a:r>
            <a:endParaRPr lang="en-US" altLang="zh-CN" sz="1400" b="1" dirty="0">
              <a:solidFill>
                <a:schemeClr val="bg1"/>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3842560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P spid="13" grpId="0"/>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922" y="4192432"/>
            <a:ext cx="1094400" cy="1457976"/>
          </a:xfrm>
          <a:prstGeom prst="rect">
            <a:avLst/>
          </a:prstGeom>
          <a:ln>
            <a:solidFill>
              <a:schemeClr val="tx1"/>
            </a:solidFill>
          </a:ln>
        </p:spPr>
      </p:pic>
      <p:pic>
        <p:nvPicPr>
          <p:cNvPr id="6" name="图片 5"/>
          <p:cNvPicPr>
            <a:picLocks noChangeAspect="1"/>
          </p:cNvPicPr>
          <p:nvPr/>
        </p:nvPicPr>
        <p:blipFill rotWithShape="1">
          <a:blip r:embed="rId3"/>
          <a:srcRect t="37976" r="23193" b="27141"/>
          <a:stretch/>
        </p:blipFill>
        <p:spPr>
          <a:xfrm>
            <a:off x="761932" y="1773065"/>
            <a:ext cx="7795557" cy="2117915"/>
          </a:xfrm>
          <a:prstGeom prst="rect">
            <a:avLst/>
          </a:prstGeom>
        </p:spPr>
      </p:pic>
      <p:sp>
        <p:nvSpPr>
          <p:cNvPr id="5" name="矩形 4"/>
          <p:cNvSpPr/>
          <p:nvPr/>
        </p:nvSpPr>
        <p:spPr>
          <a:xfrm>
            <a:off x="721294" y="4081345"/>
            <a:ext cx="6228146" cy="1169551"/>
          </a:xfrm>
          <a:prstGeom prst="rect">
            <a:avLst/>
          </a:prstGeom>
        </p:spPr>
        <p:txBody>
          <a:bodyPr wrap="square">
            <a:spAutoFit/>
          </a:bodyPr>
          <a:lstStyle/>
          <a:p>
            <a:r>
              <a:rPr lang="zh-CN" altLang="en-US" sz="1400" dirty="0" smtClean="0">
                <a:latin typeface="+mj-ea"/>
                <a:ea typeface="+mj-ea"/>
                <a:cs typeface="Times New Roman" pitchFamily="18" charset="0"/>
              </a:rPr>
              <a:t>收录文章主题：</a:t>
            </a:r>
            <a:endParaRPr lang="en-US" altLang="zh-CN" sz="1400" dirty="0" smtClean="0">
              <a:latin typeface="+mj-ea"/>
              <a:ea typeface="+mj-ea"/>
              <a:cs typeface="Times New Roman" pitchFamily="18" charset="0"/>
            </a:endParaRPr>
          </a:p>
          <a:p>
            <a:pPr marL="285750" indent="-285750">
              <a:buFont typeface="Wingdings" panose="05000000000000000000" pitchFamily="2" charset="2"/>
              <a:buChar char="ü"/>
            </a:pPr>
            <a:r>
              <a:rPr lang="zh-CN" altLang="en-US" sz="1400" dirty="0" smtClean="0">
                <a:latin typeface="+mj-ea"/>
                <a:ea typeface="+mj-ea"/>
                <a:cs typeface="Times New Roman" pitchFamily="18" charset="0"/>
              </a:rPr>
              <a:t>通过</a:t>
            </a:r>
            <a:r>
              <a:rPr lang="zh-CN" altLang="en-US" sz="1400" dirty="0">
                <a:latin typeface="+mj-ea"/>
                <a:ea typeface="+mj-ea"/>
                <a:cs typeface="Times New Roman" pitchFamily="18" charset="0"/>
              </a:rPr>
              <a:t>将外排物（如废气、污水、固态废物）转换为有用化合物或原料以实现循环的科学和工程</a:t>
            </a:r>
          </a:p>
          <a:p>
            <a:pPr marL="285750" indent="-285750">
              <a:buFont typeface="Wingdings" panose="05000000000000000000" pitchFamily="2" charset="2"/>
              <a:buChar char="ü"/>
            </a:pPr>
            <a:r>
              <a:rPr lang="zh-CN" altLang="en-US" sz="1400" dirty="0" smtClean="0">
                <a:latin typeface="+mj-ea"/>
                <a:ea typeface="+mj-ea"/>
                <a:cs typeface="Times New Roman" pitchFamily="18" charset="0"/>
              </a:rPr>
              <a:t>涵盖</a:t>
            </a:r>
            <a:r>
              <a:rPr lang="zh-CN" altLang="en-US" sz="1400" dirty="0">
                <a:latin typeface="+mj-ea"/>
                <a:ea typeface="+mj-ea"/>
                <a:cs typeface="Times New Roman" pitchFamily="18" charset="0"/>
              </a:rPr>
              <a:t>系统思维、地球界限和基于环境指数的手段的研究，以确保设想的循环方式可在减少环境足迹和毒性方面切实达到可持续性</a:t>
            </a:r>
            <a:endParaRPr lang="zh-CN" altLang="en-US" sz="1400" dirty="0">
              <a:latin typeface="+mj-ea"/>
              <a:ea typeface="+mj-ea"/>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650379" y="1219217"/>
            <a:ext cx="8018964"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400" b="1" i="1" dirty="0">
                <a:latin typeface="+mj-lt"/>
                <a:cs typeface="Times New Roman" pitchFamily="18" charset="0"/>
                <a:hlinkClick r:id="rId4"/>
              </a:rPr>
              <a:t>ACS Sustainable Resource Management</a:t>
            </a:r>
            <a:r>
              <a:rPr lang="zh-CN" altLang="en-US" sz="1400" b="1" i="1" dirty="0" smtClean="0">
                <a:latin typeface="+mj-lt"/>
                <a:cs typeface="Times New Roman" pitchFamily="18" charset="0"/>
              </a:rPr>
              <a:t>：</a:t>
            </a:r>
            <a:r>
              <a:rPr lang="en-US" altLang="zh-CN" sz="1400" b="1" i="1" dirty="0">
                <a:latin typeface="+mj-lt"/>
                <a:cs typeface="Times New Roman" pitchFamily="18" charset="0"/>
              </a:rPr>
              <a:t>ACS Sustainable Chemistry &amp; </a:t>
            </a:r>
            <a:r>
              <a:rPr lang="en-US" altLang="zh-CN" sz="1400" b="1" i="1" dirty="0" smtClean="0">
                <a:latin typeface="+mj-lt"/>
                <a:cs typeface="Times New Roman" pitchFamily="18" charset="0"/>
              </a:rPr>
              <a:t>Engineering</a:t>
            </a:r>
            <a:r>
              <a:rPr lang="zh-CN" altLang="en-US" sz="1400" b="1" dirty="0" smtClean="0">
                <a:latin typeface="+mj-lt"/>
                <a:cs typeface="Times New Roman" pitchFamily="18" charset="0"/>
              </a:rPr>
              <a:t>的姊妹刊</a:t>
            </a:r>
            <a:endParaRPr lang="en-US" altLang="zh-CN" sz="1400" dirty="0">
              <a:latin typeface="+mj-lt"/>
              <a:cs typeface="Times New Roman" pitchFamily="18" charset="0"/>
            </a:endParaRPr>
          </a:p>
        </p:txBody>
      </p:sp>
      <p:sp>
        <p:nvSpPr>
          <p:cNvPr id="15" name="圆角矩形 14"/>
          <p:cNvSpPr/>
          <p:nvPr/>
        </p:nvSpPr>
        <p:spPr>
          <a:xfrm>
            <a:off x="4447513" y="2192243"/>
            <a:ext cx="1309817" cy="28610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0" name="Oval 12"/>
          <p:cNvSpPr>
            <a:spLocks noChangeArrowheads="1"/>
          </p:cNvSpPr>
          <p:nvPr/>
        </p:nvSpPr>
        <p:spPr bwMode="auto">
          <a:xfrm>
            <a:off x="6705495" y="5239322"/>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2024</a:t>
            </a: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online</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2056978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655656" y="1192107"/>
            <a:ext cx="7522528" cy="766031"/>
          </a:xfrm>
        </p:spPr>
        <p:txBody>
          <a:bodyPr/>
          <a:lstStyle/>
          <a:p>
            <a:pPr marL="0" indent="0">
              <a:lnSpc>
                <a:spcPct val="120000"/>
              </a:lnSpc>
              <a:spcBef>
                <a:spcPts val="0"/>
              </a:spcBef>
              <a:buFont typeface="Arial" pitchFamily="34" charset="0"/>
              <a:buNone/>
            </a:pPr>
            <a:r>
              <a:rPr lang="zh-CN" altLang="en-US" sz="1400" dirty="0" smtClean="0">
                <a:uFill>
                  <a:solidFill>
                    <a:srgbClr val="0039A6"/>
                  </a:solidFill>
                </a:uFill>
                <a:latin typeface="+mj-lt"/>
                <a:ea typeface="+mj-ea"/>
                <a:cs typeface="Times New Roman" pitchFamily="18" charset="0"/>
              </a:rPr>
              <a:t>广</a:t>
            </a:r>
            <a:r>
              <a:rPr lang="zh-CN" altLang="en-US" sz="1400" dirty="0">
                <a:uFill>
                  <a:solidFill>
                    <a:srgbClr val="0039A6"/>
                  </a:solidFill>
                </a:uFill>
                <a:latin typeface="+mj-lt"/>
                <a:ea typeface="+mj-ea"/>
                <a:cs typeface="Times New Roman" pitchFamily="18" charset="0"/>
              </a:rPr>
              <a:t>受好评的应用材料类期刊</a:t>
            </a:r>
            <a:r>
              <a:rPr lang="en-US" altLang="zh-CN" sz="1400" b="1" i="1" u="sng" dirty="0">
                <a:uFill>
                  <a:solidFill>
                    <a:srgbClr val="0039A6"/>
                  </a:solidFill>
                </a:uFill>
                <a:latin typeface="+mj-lt"/>
                <a:cs typeface="Times New Roman" pitchFamily="18" charset="0"/>
                <a:hlinkClick r:id="rId2" action="ppaction://hlinkfile"/>
              </a:rPr>
              <a:t>ACS Applied Materials &amp; Interfaces</a:t>
            </a:r>
            <a:r>
              <a:rPr lang="en-US" altLang="zh-CN" sz="1400" b="1" i="1" dirty="0">
                <a:latin typeface="+mj-lt"/>
                <a:cs typeface="Times New Roman" pitchFamily="18" charset="0"/>
              </a:rPr>
              <a:t> </a:t>
            </a:r>
            <a:r>
              <a:rPr lang="zh-CN" altLang="en-US" sz="1400" dirty="0">
                <a:latin typeface="+mj-lt"/>
                <a:cs typeface="Times New Roman" pitchFamily="18" charset="0"/>
              </a:rPr>
              <a:t>扩大了自己的出版线、新增</a:t>
            </a:r>
            <a:r>
              <a:rPr lang="zh-CN" altLang="en-US" sz="1400" dirty="0" smtClean="0">
                <a:latin typeface="+mj-lt"/>
                <a:cs typeface="Times New Roman" pitchFamily="18" charset="0"/>
              </a:rPr>
              <a:t>了</a:t>
            </a:r>
            <a:r>
              <a:rPr lang="en-US" altLang="zh-CN" sz="1400" dirty="0" smtClean="0">
                <a:latin typeface="+mj-lt"/>
                <a:cs typeface="Times New Roman" pitchFamily="18" charset="0"/>
              </a:rPr>
              <a:t>7</a:t>
            </a:r>
            <a:r>
              <a:rPr lang="zh-CN" altLang="en-US" sz="1400" dirty="0" smtClean="0">
                <a:latin typeface="+mj-lt"/>
                <a:cs typeface="Times New Roman" pitchFamily="18" charset="0"/>
              </a:rPr>
              <a:t>种</a:t>
            </a:r>
            <a:r>
              <a:rPr lang="zh-CN" altLang="en-US" sz="1400" dirty="0">
                <a:latin typeface="+mj-lt"/>
                <a:cs typeface="Times New Roman" pitchFamily="18" charset="0"/>
              </a:rPr>
              <a:t>交叉学科新刊。</a:t>
            </a:r>
            <a:endParaRPr lang="en-US" altLang="zh-CN" sz="1400" dirty="0">
              <a:latin typeface="+mj-lt"/>
              <a:cs typeface="Times New Roman" pitchFamily="18" charset="0"/>
            </a:endParaRPr>
          </a:p>
        </p:txBody>
      </p:sp>
      <p:pic>
        <p:nvPicPr>
          <p:cNvPr id="111620" name="Picture 4" descr="Publication Cover"/>
          <p:cNvPicPr>
            <a:picLocks noChangeAspect="1" noChangeArrowheads="1"/>
          </p:cNvPicPr>
          <p:nvPr/>
        </p:nvPicPr>
        <p:blipFill>
          <a:blip r:embed="rId3" cstate="print"/>
          <a:srcRect/>
          <a:stretch>
            <a:fillRect/>
          </a:stretch>
        </p:blipFill>
        <p:spPr bwMode="auto">
          <a:xfrm>
            <a:off x="112496" y="4303597"/>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4" cstate="print"/>
          <a:srcRect/>
          <a:stretch>
            <a:fillRect/>
          </a:stretch>
        </p:blipFill>
        <p:spPr bwMode="auto">
          <a:xfrm>
            <a:off x="1418088" y="4303597"/>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5" cstate="print"/>
          <a:srcRect/>
          <a:stretch>
            <a:fillRect/>
          </a:stretch>
        </p:blipFill>
        <p:spPr bwMode="auto">
          <a:xfrm>
            <a:off x="2730453" y="4289949"/>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6" cstate="print"/>
          <a:srcRect/>
          <a:stretch>
            <a:fillRect/>
          </a:stretch>
        </p:blipFill>
        <p:spPr bwMode="auto">
          <a:xfrm>
            <a:off x="4049591" y="4285186"/>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7" cstate="print"/>
          <a:srcRect/>
          <a:stretch>
            <a:fillRect/>
          </a:stretch>
        </p:blipFill>
        <p:spPr bwMode="auto">
          <a:xfrm>
            <a:off x="5360368" y="4280422"/>
            <a:ext cx="1095375" cy="1450975"/>
          </a:xfrm>
          <a:prstGeom prst="rect">
            <a:avLst/>
          </a:prstGeom>
          <a:noFill/>
          <a:ln w="9525">
            <a:solidFill>
              <a:schemeClr val="tx1"/>
            </a:solidFill>
            <a:miter lim="800000"/>
            <a:headEnd/>
            <a:tailEnd/>
          </a:ln>
        </p:spPr>
      </p:pic>
      <p:sp>
        <p:nvSpPr>
          <p:cNvPr id="17" name="TextBox 16"/>
          <p:cNvSpPr txBox="1"/>
          <p:nvPr/>
        </p:nvSpPr>
        <p:spPr>
          <a:xfrm>
            <a:off x="54128" y="5796736"/>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a:latin typeface="Times New Roman" pitchFamily="18" charset="0"/>
                <a:cs typeface="Times New Roman" pitchFamily="18" charset="0"/>
              </a:rPr>
              <a:t>应用能源材料</a:t>
            </a:r>
          </a:p>
        </p:txBody>
      </p:sp>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3"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24" name="TextBox 16"/>
          <p:cNvSpPr txBox="1"/>
          <p:nvPr/>
        </p:nvSpPr>
        <p:spPr>
          <a:xfrm>
            <a:off x="1359720" y="5802676"/>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a:latin typeface="Times New Roman" pitchFamily="18" charset="0"/>
                <a:cs typeface="Times New Roman" pitchFamily="18" charset="0"/>
              </a:rPr>
              <a:t>应用纳米材料</a:t>
            </a:r>
          </a:p>
        </p:txBody>
      </p:sp>
      <p:sp>
        <p:nvSpPr>
          <p:cNvPr id="25" name="TextBox 16"/>
          <p:cNvSpPr txBox="1"/>
          <p:nvPr/>
        </p:nvSpPr>
        <p:spPr>
          <a:xfrm>
            <a:off x="2672085" y="5796736"/>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a:latin typeface="Times New Roman" pitchFamily="18" charset="0"/>
                <a:cs typeface="Times New Roman" pitchFamily="18" charset="0"/>
              </a:rPr>
              <a:t>应用生物材料</a:t>
            </a:r>
          </a:p>
        </p:txBody>
      </p:sp>
      <p:sp>
        <p:nvSpPr>
          <p:cNvPr id="26" name="TextBox 16"/>
          <p:cNvSpPr txBox="1"/>
          <p:nvPr/>
        </p:nvSpPr>
        <p:spPr>
          <a:xfrm>
            <a:off x="3982862" y="5804430"/>
            <a:ext cx="1224000" cy="261610"/>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100" b="1" dirty="0">
                <a:latin typeface="Times New Roman" pitchFamily="18" charset="0"/>
                <a:cs typeface="Times New Roman" pitchFamily="18" charset="0"/>
              </a:rPr>
              <a:t>应用高分子材料</a:t>
            </a:r>
          </a:p>
        </p:txBody>
      </p:sp>
      <p:sp>
        <p:nvSpPr>
          <p:cNvPr id="27" name="TextBox 16"/>
          <p:cNvSpPr txBox="1"/>
          <p:nvPr/>
        </p:nvSpPr>
        <p:spPr>
          <a:xfrm>
            <a:off x="5295227" y="5796736"/>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a:latin typeface="Times New Roman" pitchFamily="18" charset="0"/>
                <a:cs typeface="Times New Roman" pitchFamily="18" charset="0"/>
              </a:rPr>
              <a:t>应用电子材料</a:t>
            </a:r>
          </a:p>
        </p:txBody>
      </p:sp>
      <p:pic>
        <p:nvPicPr>
          <p:cNvPr id="3" name="图片 2"/>
          <p:cNvPicPr>
            <a:picLocks noChangeAspect="1"/>
          </p:cNvPicPr>
          <p:nvPr/>
        </p:nvPicPr>
        <p:blipFill rotWithShape="1">
          <a:blip r:embed="rId8"/>
          <a:srcRect l="3389" t="21508" r="21028" b="42427"/>
          <a:stretch/>
        </p:blipFill>
        <p:spPr>
          <a:xfrm>
            <a:off x="539815" y="1865733"/>
            <a:ext cx="8100000" cy="2312056"/>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2733" y="4280422"/>
            <a:ext cx="1079500" cy="1436370"/>
          </a:xfrm>
          <a:prstGeom prst="rect">
            <a:avLst/>
          </a:prstGeom>
          <a:ln w="6350">
            <a:solidFill>
              <a:schemeClr val="tx1"/>
            </a:solidFill>
          </a:ln>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9223" y="4280422"/>
            <a:ext cx="1079500" cy="1436370"/>
          </a:xfrm>
          <a:prstGeom prst="rect">
            <a:avLst/>
          </a:prstGeom>
          <a:ln w="6350">
            <a:solidFill>
              <a:schemeClr val="tx1"/>
            </a:solidFill>
          </a:ln>
        </p:spPr>
      </p:pic>
      <p:sp>
        <p:nvSpPr>
          <p:cNvPr id="31" name="圆角矩形 30"/>
          <p:cNvSpPr/>
          <p:nvPr/>
        </p:nvSpPr>
        <p:spPr>
          <a:xfrm>
            <a:off x="3565153" y="2036415"/>
            <a:ext cx="1479152" cy="401986"/>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32" name="TextBox 16"/>
          <p:cNvSpPr txBox="1"/>
          <p:nvPr/>
        </p:nvSpPr>
        <p:spPr>
          <a:xfrm>
            <a:off x="6612777" y="5796735"/>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smtClean="0">
                <a:latin typeface="Times New Roman" pitchFamily="18" charset="0"/>
                <a:cs typeface="Times New Roman" pitchFamily="18" charset="0"/>
              </a:rPr>
              <a:t>应用</a:t>
            </a:r>
            <a:r>
              <a:rPr lang="zh-CN" altLang="en-US" sz="1200" b="1" dirty="0">
                <a:latin typeface="Times New Roman" pitchFamily="18" charset="0"/>
                <a:cs typeface="Times New Roman" pitchFamily="18" charset="0"/>
              </a:rPr>
              <a:t>光学</a:t>
            </a:r>
            <a:r>
              <a:rPr lang="zh-CN" altLang="en-US" sz="1200" b="1" dirty="0" smtClean="0">
                <a:latin typeface="Times New Roman" pitchFamily="18" charset="0"/>
                <a:cs typeface="Times New Roman" pitchFamily="18" charset="0"/>
              </a:rPr>
              <a:t>材料</a:t>
            </a:r>
            <a:endParaRPr lang="zh-CN" altLang="en-US" sz="1200" b="1" dirty="0">
              <a:latin typeface="Times New Roman" pitchFamily="18" charset="0"/>
              <a:cs typeface="Times New Roman" pitchFamily="18" charset="0"/>
            </a:endParaRPr>
          </a:p>
        </p:txBody>
      </p:sp>
      <p:sp>
        <p:nvSpPr>
          <p:cNvPr id="33" name="TextBox 16"/>
          <p:cNvSpPr txBox="1"/>
          <p:nvPr/>
        </p:nvSpPr>
        <p:spPr>
          <a:xfrm>
            <a:off x="7916781" y="5796734"/>
            <a:ext cx="1224000" cy="276999"/>
          </a:xfrm>
          <a:prstGeom prst="rect">
            <a:avLst/>
          </a:prstGeom>
          <a:solidFill>
            <a:srgbClr val="148FD4"/>
          </a:solidFill>
          <a:ln w="6350"/>
        </p:spPr>
        <p:style>
          <a:lnRef idx="3">
            <a:schemeClr val="lt1"/>
          </a:lnRef>
          <a:fillRef idx="1">
            <a:schemeClr val="accent2"/>
          </a:fillRef>
          <a:effectRef idx="1">
            <a:schemeClr val="accent2"/>
          </a:effectRef>
          <a:fontRef idx="minor">
            <a:schemeClr val="lt1"/>
          </a:fontRef>
        </p:style>
        <p:txBody>
          <a:bodyPr wrap="square" anchor="ctr" anchorCtr="0">
            <a:spAutoFit/>
          </a:bodyPr>
          <a:lstStyle/>
          <a:p>
            <a:pPr algn="ctr">
              <a:defRPr/>
            </a:pPr>
            <a:r>
              <a:rPr lang="zh-CN" altLang="en-US" sz="1200" b="1" dirty="0" smtClean="0">
                <a:latin typeface="Times New Roman" pitchFamily="18" charset="0"/>
                <a:cs typeface="Times New Roman" pitchFamily="18" charset="0"/>
              </a:rPr>
              <a:t>应用工程材料</a:t>
            </a:r>
            <a:endParaRPr lang="zh-CN" altLang="en-US" sz="1200" b="1" dirty="0">
              <a:latin typeface="Times New Roman" pitchFamily="18" charset="0"/>
              <a:cs typeface="Times New Roman" pitchFamily="18" charset="0"/>
            </a:endParaRPr>
          </a:p>
        </p:txBody>
      </p:sp>
    </p:spTree>
    <p:extLst>
      <p:ext uri="{BB962C8B-B14F-4D97-AF65-F5344CB8AC3E}">
        <p14:creationId xmlns:p14="http://schemas.microsoft.com/office/powerpoint/2010/main" val="41736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txBox="1">
            <a:spLocks/>
          </p:cNvSpPr>
          <p:nvPr/>
        </p:nvSpPr>
        <p:spPr bwMode="auto">
          <a:xfrm>
            <a:off x="1112838" y="1308718"/>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ACS Chemical Health &amp; </a:t>
            </a:r>
            <a:r>
              <a:rPr lang="en-US" altLang="zh-CN" sz="1800" b="1" i="1" dirty="0" smtClean="0">
                <a:latin typeface="+mj-lt"/>
                <a:cs typeface="Times New Roman" pitchFamily="18" charset="0"/>
              </a:rPr>
              <a:t>Safety</a:t>
            </a:r>
          </a:p>
        </p:txBody>
      </p:sp>
      <p:sp>
        <p:nvSpPr>
          <p:cNvPr id="8"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新</a:t>
            </a:r>
            <a:r>
              <a:rPr lang="zh-CN" altLang="en-US" b="1" dirty="0">
                <a:latin typeface="+mj-ea"/>
                <a:ea typeface="+mj-ea"/>
                <a:cs typeface="ＭＳ Ｐゴシック" charset="-128"/>
              </a:rPr>
              <a:t>刊详解</a:t>
            </a:r>
            <a:endParaRPr lang="zh-CN" altLang="zh-CN" dirty="0">
              <a:latin typeface="+mj-ea"/>
              <a:ea typeface="+mj-ea"/>
              <a:cs typeface="ＭＳ Ｐゴシック" charset="-128"/>
            </a:endParaRPr>
          </a:p>
        </p:txBody>
      </p:sp>
      <p:sp>
        <p:nvSpPr>
          <p:cNvPr id="3" name="矩形 2"/>
          <p:cNvSpPr/>
          <p:nvPr/>
        </p:nvSpPr>
        <p:spPr>
          <a:xfrm>
            <a:off x="1112838" y="5501559"/>
            <a:ext cx="2466829" cy="338554"/>
          </a:xfrm>
          <a:prstGeom prst="rect">
            <a:avLst/>
          </a:prstGeom>
        </p:spPr>
        <p:txBody>
          <a:bodyPr wrap="none">
            <a:spAutoFit/>
          </a:bodyPr>
          <a:lstStyle/>
          <a:p>
            <a:pPr algn="ctr"/>
            <a:r>
              <a:rPr lang="en-US" altLang="zh-CN" sz="1600" u="sng" dirty="0" smtClean="0">
                <a:solidFill>
                  <a:srgbClr val="CE6D02"/>
                </a:solidFill>
                <a:latin typeface="Times New Roman" pitchFamily="18" charset="0"/>
                <a:cs typeface="Times New Roman" pitchFamily="18" charset="0"/>
                <a:hlinkClick r:id="rId2"/>
              </a:rPr>
              <a:t>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8" y="3198626"/>
            <a:ext cx="4354163" cy="2246769"/>
          </a:xfrm>
          <a:prstGeom prst="rect">
            <a:avLst/>
          </a:prstGeom>
        </p:spPr>
        <p:txBody>
          <a:bodyPr wrap="square">
            <a:spAutoFit/>
          </a:bodyPr>
          <a:lstStyle/>
          <a:p>
            <a:pPr algn="just"/>
            <a:r>
              <a:rPr lang="en-US" altLang="zh-CN" sz="1400" b="1" dirty="0">
                <a:latin typeface="+mj-lt"/>
                <a:ea typeface="+mj-ea"/>
                <a:cs typeface="Times New Roman" pitchFamily="18" charset="0"/>
              </a:rPr>
              <a:t>1994 - 2004</a:t>
            </a:r>
          </a:p>
          <a:p>
            <a:pPr algn="just"/>
            <a:r>
              <a:rPr lang="en-US" altLang="zh-CN" sz="1400" i="1" dirty="0">
                <a:latin typeface="+mj-lt"/>
                <a:ea typeface="+mj-ea"/>
                <a:cs typeface="Times New Roman" pitchFamily="18" charset="0"/>
              </a:rPr>
              <a:t>Chemical Health &amp; Safety</a:t>
            </a:r>
          </a:p>
          <a:p>
            <a:pPr algn="just"/>
            <a:endParaRPr lang="en-US" altLang="zh-CN" sz="1400" b="1" dirty="0">
              <a:latin typeface="+mj-lt"/>
              <a:ea typeface="+mj-ea"/>
              <a:cs typeface="Times New Roman" pitchFamily="18" charset="0"/>
            </a:endParaRPr>
          </a:p>
          <a:p>
            <a:pPr algn="just"/>
            <a:r>
              <a:rPr lang="en-US" altLang="zh-CN" sz="1400" b="1" dirty="0">
                <a:latin typeface="+mj-lt"/>
                <a:ea typeface="+mj-ea"/>
                <a:cs typeface="Times New Roman" pitchFamily="18" charset="0"/>
              </a:rPr>
              <a:t>2005 – 2019</a:t>
            </a:r>
          </a:p>
          <a:p>
            <a:pPr algn="just"/>
            <a:r>
              <a:rPr lang="en-US" altLang="zh-CN" sz="1400" i="1" dirty="0">
                <a:latin typeface="+mj-lt"/>
                <a:ea typeface="+mj-ea"/>
                <a:cs typeface="Times New Roman" pitchFamily="18" charset="0"/>
              </a:rPr>
              <a:t>Journal of Chemical Health &amp; Safety</a:t>
            </a:r>
          </a:p>
          <a:p>
            <a:pPr algn="just"/>
            <a:endParaRPr lang="en-US" altLang="zh-CN" sz="1400" b="1" dirty="0">
              <a:latin typeface="+mj-lt"/>
              <a:ea typeface="+mj-ea"/>
              <a:cs typeface="Times New Roman" pitchFamily="18" charset="0"/>
            </a:endParaRPr>
          </a:p>
          <a:p>
            <a:pPr algn="just"/>
            <a:r>
              <a:rPr lang="en-US" altLang="zh-CN" sz="1400" b="1" dirty="0">
                <a:latin typeface="+mj-lt"/>
                <a:ea typeface="+mj-ea"/>
                <a:cs typeface="Times New Roman" pitchFamily="18" charset="0"/>
              </a:rPr>
              <a:t>2020</a:t>
            </a:r>
            <a:r>
              <a:rPr lang="zh-CN" altLang="en-US" sz="1400" b="1" dirty="0">
                <a:latin typeface="+mj-lt"/>
                <a:ea typeface="+mj-ea"/>
                <a:cs typeface="Times New Roman" pitchFamily="18" charset="0"/>
              </a:rPr>
              <a:t>年起</a:t>
            </a:r>
            <a:endParaRPr lang="en-US" altLang="zh-CN" sz="1400" b="1" dirty="0">
              <a:latin typeface="+mj-lt"/>
              <a:ea typeface="+mj-ea"/>
              <a:cs typeface="Times New Roman" pitchFamily="18" charset="0"/>
            </a:endParaRPr>
          </a:p>
          <a:p>
            <a:r>
              <a:rPr lang="zh-CN" altLang="en-US" sz="1400" dirty="0">
                <a:latin typeface="+mj-lt"/>
                <a:ea typeface="+mj-ea"/>
                <a:cs typeface="Times New Roman" pitchFamily="18" charset="0"/>
              </a:rPr>
              <a:t>正式更名为 </a:t>
            </a:r>
            <a:r>
              <a:rPr lang="en-US" altLang="zh-CN" sz="1400" i="1" dirty="0">
                <a:latin typeface="+mj-lt"/>
                <a:ea typeface="+mj-ea"/>
                <a:cs typeface="Times New Roman" pitchFamily="18" charset="0"/>
              </a:rPr>
              <a:t>ACS Chemical Health &amp; Safety</a:t>
            </a:r>
            <a:r>
              <a:rPr lang="zh-CN" altLang="en-US" sz="1400" dirty="0">
                <a:latin typeface="+mj-lt"/>
                <a:ea typeface="+mj-ea"/>
                <a:cs typeface="Times New Roman" pitchFamily="18" charset="0"/>
              </a:rPr>
              <a:t>，并将第一期至今的全部内容转移至</a:t>
            </a:r>
            <a:r>
              <a:rPr lang="en-US" altLang="zh-CN" sz="1400" dirty="0">
                <a:latin typeface="+mj-lt"/>
                <a:ea typeface="+mj-ea"/>
                <a:cs typeface="Times New Roman" pitchFamily="18" charset="0"/>
              </a:rPr>
              <a:t>ACS Publications</a:t>
            </a:r>
            <a:r>
              <a:rPr lang="zh-CN" altLang="en-US" sz="1400" dirty="0">
                <a:latin typeface="+mj-lt"/>
                <a:ea typeface="+mj-ea"/>
                <a:cs typeface="Times New Roman" pitchFamily="18" charset="0"/>
              </a:rPr>
              <a:t>数据库，</a:t>
            </a:r>
            <a:r>
              <a:rPr lang="zh-CN" altLang="en-US" sz="1400" dirty="0" smtClean="0">
                <a:latin typeface="+mj-lt"/>
                <a:ea typeface="+mj-ea"/>
                <a:cs typeface="Times New Roman" pitchFamily="18" charset="0"/>
              </a:rPr>
              <a:t>作者通过</a:t>
            </a:r>
            <a:r>
              <a:rPr lang="en-US" altLang="zh-CN" sz="1400" dirty="0">
                <a:latin typeface="+mj-lt"/>
                <a:ea typeface="+mj-ea"/>
                <a:cs typeface="Times New Roman" pitchFamily="18" charset="0"/>
              </a:rPr>
              <a:t>ACS Paragon Plus</a:t>
            </a:r>
            <a:r>
              <a:rPr lang="zh-CN" altLang="en-US" sz="1400" dirty="0">
                <a:latin typeface="+mj-lt"/>
                <a:ea typeface="+mj-ea"/>
                <a:cs typeface="Times New Roman" pitchFamily="18" charset="0"/>
              </a:rPr>
              <a:t>平台</a:t>
            </a:r>
            <a:r>
              <a:rPr lang="zh-CN" altLang="en-US" sz="1400" dirty="0" smtClean="0">
                <a:latin typeface="+mj-lt"/>
                <a:ea typeface="+mj-ea"/>
                <a:cs typeface="Times New Roman" pitchFamily="18" charset="0"/>
              </a:rPr>
              <a:t>投稿。</a:t>
            </a:r>
            <a:endParaRPr lang="en-US" altLang="zh-CN" sz="1400" dirty="0">
              <a:latin typeface="+mj-lt"/>
              <a:ea typeface="+mj-ea"/>
              <a:cs typeface="Times New Roman" pitchFamily="18" charset="0"/>
            </a:endParaRPr>
          </a:p>
        </p:txBody>
      </p:sp>
      <p:sp>
        <p:nvSpPr>
          <p:cNvPr id="5" name="矩形 4"/>
          <p:cNvSpPr/>
          <p:nvPr/>
        </p:nvSpPr>
        <p:spPr>
          <a:xfrm>
            <a:off x="5662691" y="4275844"/>
            <a:ext cx="3028538" cy="1169551"/>
          </a:xfrm>
          <a:prstGeom prst="rect">
            <a:avLst/>
          </a:prstGeom>
        </p:spPr>
        <p:txBody>
          <a:bodyPr wrap="square">
            <a:spAutoFit/>
          </a:bodyPr>
          <a:lstStyle/>
          <a:p>
            <a:pPr algn="just"/>
            <a:r>
              <a:rPr lang="zh-CN" altLang="en-US" sz="1400" b="1" dirty="0" smtClean="0">
                <a:latin typeface="+mj-ea"/>
                <a:ea typeface="+mj-ea"/>
                <a:cs typeface="Times New Roman" pitchFamily="18" charset="0"/>
              </a:rPr>
              <a:t>收录文章</a:t>
            </a:r>
            <a:r>
              <a:rPr lang="zh-CN" altLang="en-US" sz="1400" b="1" dirty="0">
                <a:latin typeface="+mj-ea"/>
                <a:ea typeface="+mj-ea"/>
                <a:cs typeface="Times New Roman" pitchFamily="18" charset="0"/>
              </a:rPr>
              <a:t>主题：</a:t>
            </a:r>
            <a:endParaRPr lang="en-US" altLang="zh-CN" sz="14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风险评估</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危险品介绍</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实验室事故报道和经验总结</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新出现的污染物和化学安全信息</a:t>
            </a: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47991"/>
          <a:stretch/>
        </p:blipFill>
        <p:spPr>
          <a:xfrm>
            <a:off x="0" y="1868409"/>
            <a:ext cx="9144000" cy="1157506"/>
          </a:xfrm>
          <a:prstGeom prst="rect">
            <a:avLst/>
          </a:prstGeom>
        </p:spPr>
      </p:pic>
      <p:sp>
        <p:nvSpPr>
          <p:cNvPr id="11" name="Oval 16"/>
          <p:cNvSpPr>
            <a:spLocks noChangeArrowheads="1"/>
          </p:cNvSpPr>
          <p:nvPr/>
        </p:nvSpPr>
        <p:spPr bwMode="auto">
          <a:xfrm>
            <a:off x="6810347" y="215132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3</a:t>
            </a: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.0</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344118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51878" y="4720390"/>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9" y="3550839"/>
            <a:ext cx="3777508" cy="1169551"/>
          </a:xfrm>
          <a:prstGeom prst="rect">
            <a:avLst/>
          </a:prstGeom>
        </p:spPr>
        <p:txBody>
          <a:bodyPr wrap="square">
            <a:spAutoFit/>
          </a:bodyPr>
          <a:lstStyle/>
          <a:p>
            <a:pPr algn="just"/>
            <a:r>
              <a:rPr lang="en-US" altLang="zh-CN" sz="1400" b="1" dirty="0">
                <a:latin typeface="+mj-lt"/>
                <a:ea typeface="+mj-ea"/>
                <a:cs typeface="Times New Roman" pitchFamily="18" charset="0"/>
              </a:rPr>
              <a:t>2020</a:t>
            </a:r>
            <a:r>
              <a:rPr lang="zh-CN" altLang="en-US" sz="1400" b="1" dirty="0">
                <a:latin typeface="+mj-lt"/>
                <a:ea typeface="+mj-ea"/>
                <a:cs typeface="Times New Roman" pitchFamily="18" charset="0"/>
              </a:rPr>
              <a:t>年起，</a:t>
            </a:r>
            <a:r>
              <a:rPr lang="en-US" altLang="zh-CN" sz="1400" b="1" dirty="0">
                <a:latin typeface="+mj-lt"/>
                <a:ea typeface="+mj-ea"/>
                <a:cs typeface="Times New Roman" pitchFamily="18" charset="0"/>
              </a:rPr>
              <a:t>ACS</a:t>
            </a:r>
            <a:r>
              <a:rPr lang="zh-CN" altLang="en-US" sz="1400" b="1" dirty="0">
                <a:latin typeface="+mj-lt"/>
                <a:ea typeface="+mj-ea"/>
                <a:cs typeface="Times New Roman" pitchFamily="18" charset="0"/>
              </a:rPr>
              <a:t>出版社与美国质谱学会（</a:t>
            </a:r>
            <a:r>
              <a:rPr lang="en-US" altLang="zh-CN" sz="1400" b="1" dirty="0">
                <a:latin typeface="+mj-lt"/>
                <a:ea typeface="+mj-ea"/>
                <a:cs typeface="Times New Roman" pitchFamily="18" charset="0"/>
              </a:rPr>
              <a:t>ASMS</a:t>
            </a:r>
            <a:r>
              <a:rPr lang="zh-CN" altLang="en-US" sz="1400" b="1" dirty="0">
                <a:latin typeface="+mj-lt"/>
                <a:ea typeface="+mj-ea"/>
                <a:cs typeface="Times New Roman" pitchFamily="18" charset="0"/>
              </a:rPr>
              <a:t>）在</a:t>
            </a:r>
            <a:r>
              <a:rPr lang="en-US" altLang="zh-CN" sz="1400" b="1" dirty="0">
                <a:latin typeface="+mj-lt"/>
                <a:ea typeface="+mj-ea"/>
                <a:cs typeface="Times New Roman" pitchFamily="18" charset="0"/>
              </a:rPr>
              <a:t>JASMS</a:t>
            </a:r>
            <a:r>
              <a:rPr lang="zh-CN" altLang="en-US" sz="1400" b="1" dirty="0">
                <a:latin typeface="+mj-lt"/>
                <a:ea typeface="+mj-ea"/>
                <a:cs typeface="Times New Roman" pitchFamily="18" charset="0"/>
              </a:rPr>
              <a:t>上达成合作分工：</a:t>
            </a:r>
            <a:endParaRPr lang="en-US" altLang="zh-CN" sz="1400" b="1" dirty="0">
              <a:latin typeface="+mj-lt"/>
              <a:ea typeface="+mj-ea"/>
              <a:cs typeface="Times New Roman" pitchFamily="18" charset="0"/>
            </a:endParaRPr>
          </a:p>
          <a:p>
            <a:pPr algn="just"/>
            <a:r>
              <a:rPr lang="zh-CN" altLang="en-US" sz="1400" dirty="0">
                <a:latin typeface="+mj-lt"/>
                <a:ea typeface="+mj-ea"/>
                <a:cs typeface="Times New Roman" pitchFamily="18" charset="0"/>
              </a:rPr>
              <a:t>在保留</a:t>
            </a:r>
            <a:r>
              <a:rPr lang="en-US" altLang="zh-CN" sz="1400" dirty="0">
                <a:latin typeface="+mj-lt"/>
                <a:ea typeface="+mj-ea"/>
                <a:cs typeface="Times New Roman" pitchFamily="18" charset="0"/>
              </a:rPr>
              <a:t>ASMS</a:t>
            </a:r>
            <a:r>
              <a:rPr lang="zh-CN" altLang="en-US" sz="1400" dirty="0">
                <a:latin typeface="+mj-lt"/>
                <a:ea typeface="+mj-ea"/>
                <a:cs typeface="Times New Roman" pitchFamily="18" charset="0"/>
              </a:rPr>
              <a:t>下属的独立编辑团队的同时、籍由</a:t>
            </a:r>
            <a:r>
              <a:rPr lang="en-US" altLang="zh-CN" sz="1400" dirty="0">
                <a:latin typeface="+mj-lt"/>
                <a:ea typeface="+mj-ea"/>
                <a:cs typeface="Times New Roman" pitchFamily="18" charset="0"/>
              </a:rPr>
              <a:t>ACS</a:t>
            </a:r>
            <a:r>
              <a:rPr lang="zh-CN" altLang="en-US" sz="1400" dirty="0">
                <a:latin typeface="+mj-lt"/>
                <a:ea typeface="+mj-ea"/>
                <a:cs typeface="Times New Roman" pitchFamily="18" charset="0"/>
              </a:rPr>
              <a:t>出色的电子出版运营能力，为期刊作者和读者带来更多益处。</a:t>
            </a:r>
            <a:endParaRPr lang="en-US" altLang="zh-CN" sz="1400" dirty="0">
              <a:latin typeface="+mj-lt"/>
              <a:ea typeface="+mj-ea"/>
              <a:cs typeface="Times New Roman" pitchFamily="18" charset="0"/>
            </a:endParaRPr>
          </a:p>
        </p:txBody>
      </p:sp>
      <p:sp>
        <p:nvSpPr>
          <p:cNvPr id="5" name="矩形 4"/>
          <p:cNvSpPr/>
          <p:nvPr/>
        </p:nvSpPr>
        <p:spPr>
          <a:xfrm>
            <a:off x="5777837" y="3550839"/>
            <a:ext cx="3147800" cy="2246769"/>
          </a:xfrm>
          <a:prstGeom prst="rect">
            <a:avLst/>
          </a:prstGeom>
        </p:spPr>
        <p:txBody>
          <a:bodyPr wrap="square">
            <a:spAutoFit/>
          </a:bodyPr>
          <a:lstStyle/>
          <a:p>
            <a:pPr algn="just"/>
            <a:r>
              <a:rPr lang="zh-CN" altLang="en-US" sz="1400" b="1" dirty="0" smtClean="0">
                <a:latin typeface="+mj-ea"/>
                <a:ea typeface="+mj-ea"/>
                <a:cs typeface="Times New Roman" pitchFamily="18" charset="0"/>
              </a:rPr>
              <a:t>收录文章</a:t>
            </a:r>
            <a:r>
              <a:rPr lang="zh-CN" altLang="en-US" sz="1400" b="1" dirty="0">
                <a:latin typeface="+mj-ea"/>
                <a:ea typeface="+mj-ea"/>
                <a:cs typeface="Times New Roman" pitchFamily="18" charset="0"/>
              </a:rPr>
              <a:t>主题：</a:t>
            </a:r>
            <a:endParaRPr lang="en-US" altLang="zh-CN" sz="14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仪器原理、设计和展示</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气相离子的结构和化学性质</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热动力学性质</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离子光谱</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化学分子运动学</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离子化的机理</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离子碎片化的理论</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簇离子</a:t>
            </a:r>
            <a:endParaRPr lang="en-US" altLang="zh-CN" sz="14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400" dirty="0">
                <a:latin typeface="+mj-ea"/>
                <a:ea typeface="+mj-ea"/>
                <a:cs typeface="Times New Roman" pitchFamily="18" charset="0"/>
              </a:rPr>
              <a:t>势能面</a:t>
            </a:r>
          </a:p>
        </p:txBody>
      </p:sp>
      <p:sp>
        <p:nvSpPr>
          <p:cNvPr id="9" name="Content Placeholder 5"/>
          <p:cNvSpPr txBox="1">
            <a:spLocks/>
          </p:cNvSpPr>
          <p:nvPr/>
        </p:nvSpPr>
        <p:spPr bwMode="auto">
          <a:xfrm>
            <a:off x="1112838" y="130270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Journal of the American Society for Mass </a:t>
            </a:r>
            <a:r>
              <a:rPr lang="en-US" altLang="zh-CN" sz="1800" b="1" i="1" dirty="0" smtClean="0">
                <a:latin typeface="+mj-lt"/>
                <a:cs typeface="Times New Roman" pitchFamily="18" charset="0"/>
              </a:rPr>
              <a:t>Spectrum</a:t>
            </a: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 b="48282"/>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819" y="1119860"/>
            <a:ext cx="1440000" cy="191197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sp>
        <p:nvSpPr>
          <p:cNvPr id="15" name="Oval 16"/>
          <p:cNvSpPr>
            <a:spLocks noChangeArrowheads="1"/>
          </p:cNvSpPr>
          <p:nvPr/>
        </p:nvSpPr>
        <p:spPr bwMode="auto">
          <a:xfrm>
            <a:off x="6810347" y="215132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3.2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1772680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mmbiz.qpic.cn/mmbiz_png/ribuaXId5yhVoUwNlCR2tgVvTxD7OjMGDEBAZd4uO9ySGbjC7bqoliaet1AK4afYERpMshPI8meTO3iavh2wSibEwA/640?wx_fmt=png&amp;tp=webp&amp;wxfrom=5&amp;wx_lazy=1&amp;wx_co=1"/>
          <p:cNvPicPr>
            <a:picLocks noChangeAspect="1" noChangeArrowheads="1"/>
          </p:cNvPicPr>
          <p:nvPr/>
        </p:nvPicPr>
        <p:blipFill rotWithShape="1">
          <a:blip r:embed="rId3">
            <a:extLst>
              <a:ext uri="{28A0092B-C50C-407E-A947-70E740481C1C}">
                <a14:useLocalDpi xmlns:a14="http://schemas.microsoft.com/office/drawing/2010/main" val="0"/>
              </a:ext>
            </a:extLst>
          </a:blip>
          <a:srcRect r="48774"/>
          <a:stretch/>
        </p:blipFill>
        <p:spPr bwMode="auto">
          <a:xfrm>
            <a:off x="5920726" y="1187017"/>
            <a:ext cx="1908000" cy="2539078"/>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1022623" y="3608101"/>
            <a:ext cx="3087192"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https://pubs.acs.org/journal/amrcda</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061352" y="1576776"/>
            <a:ext cx="4021870" cy="2031325"/>
          </a:xfrm>
          <a:prstGeom prst="rect">
            <a:avLst/>
          </a:prstGeom>
        </p:spPr>
        <p:txBody>
          <a:bodyPr wrap="square">
            <a:spAutoFit/>
          </a:bodyPr>
          <a:lstStyle/>
          <a:p>
            <a:pPr algn="just"/>
            <a:r>
              <a:rPr lang="zh-CN" altLang="en-US" sz="1400" dirty="0" smtClean="0">
                <a:latin typeface="+mj-lt"/>
                <a:ea typeface="+mj-ea"/>
                <a:cs typeface="Times New Roman" pitchFamily="18" charset="0"/>
              </a:rPr>
              <a:t>与</a:t>
            </a:r>
            <a:r>
              <a:rPr lang="zh-CN" altLang="en-US" sz="1400" dirty="0">
                <a:latin typeface="+mj-lt"/>
                <a:ea typeface="+mj-ea"/>
                <a:cs typeface="Times New Roman" pitchFamily="18" charset="0"/>
              </a:rPr>
              <a:t>上海科技大学合作出版，是</a:t>
            </a:r>
            <a:r>
              <a:rPr lang="en-US" altLang="zh-CN" sz="1400" dirty="0">
                <a:latin typeface="+mj-lt"/>
                <a:ea typeface="+mj-ea"/>
                <a:cs typeface="Times New Roman" pitchFamily="18" charset="0"/>
              </a:rPr>
              <a:t>ACS</a:t>
            </a:r>
            <a:r>
              <a:rPr lang="zh-CN" altLang="en-US" sz="1400" dirty="0">
                <a:latin typeface="+mj-lt"/>
                <a:ea typeface="+mj-ea"/>
                <a:cs typeface="Times New Roman" pitchFamily="18" charset="0"/>
              </a:rPr>
              <a:t>的第一本国际合作期刊</a:t>
            </a:r>
            <a:r>
              <a:rPr lang="zh-CN" altLang="en-US" sz="1400" dirty="0" smtClean="0">
                <a:latin typeface="+mj-lt"/>
                <a:ea typeface="+mj-ea"/>
                <a:cs typeface="Times New Roman" pitchFamily="18" charset="0"/>
              </a:rPr>
              <a:t>。</a:t>
            </a:r>
            <a:endParaRPr lang="en-US" altLang="zh-CN" sz="1400" dirty="0" smtClean="0">
              <a:latin typeface="+mj-lt"/>
              <a:ea typeface="+mj-ea"/>
              <a:cs typeface="Times New Roman" pitchFamily="18" charset="0"/>
            </a:endParaRPr>
          </a:p>
          <a:p>
            <a:pPr algn="just"/>
            <a:r>
              <a:rPr lang="en-US" altLang="zh-CN" sz="1400" dirty="0">
                <a:latin typeface="+mj-lt"/>
                <a:ea typeface="+mj-ea"/>
                <a:cs typeface="Times New Roman" pitchFamily="18" charset="0"/>
              </a:rPr>
              <a:t>2020</a:t>
            </a:r>
            <a:r>
              <a:rPr lang="zh-CN" altLang="en-US" sz="1400" dirty="0">
                <a:latin typeface="+mj-lt"/>
                <a:ea typeface="+mj-ea"/>
                <a:cs typeface="Times New Roman" pitchFamily="18" charset="0"/>
              </a:rPr>
              <a:t>年末</a:t>
            </a:r>
            <a:r>
              <a:rPr lang="zh-CN" altLang="en-US" sz="1400" dirty="0" smtClean="0">
                <a:latin typeface="+mj-lt"/>
                <a:ea typeface="+mj-ea"/>
                <a:cs typeface="Times New Roman" pitchFamily="18" charset="0"/>
              </a:rPr>
              <a:t>创刊，</a:t>
            </a:r>
            <a:r>
              <a:rPr lang="en-US" altLang="zh-CN" sz="1400" dirty="0" smtClean="0">
                <a:latin typeface="+mj-lt"/>
                <a:ea typeface="+mj-ea"/>
                <a:cs typeface="Times New Roman" pitchFamily="18" charset="0"/>
              </a:rPr>
              <a:t>2022</a:t>
            </a:r>
            <a:r>
              <a:rPr lang="zh-CN" altLang="en-US" sz="1400" dirty="0" smtClean="0">
                <a:latin typeface="+mj-lt"/>
                <a:ea typeface="+mj-ea"/>
                <a:cs typeface="Times New Roman" pitchFamily="18" charset="0"/>
              </a:rPr>
              <a:t>年即被</a:t>
            </a:r>
            <a:r>
              <a:rPr lang="en-US" altLang="zh-CN" sz="1400" dirty="0" smtClean="0">
                <a:latin typeface="+mj-lt"/>
                <a:ea typeface="+mj-ea"/>
                <a:cs typeface="Times New Roman" pitchFamily="18" charset="0"/>
              </a:rPr>
              <a:t>ESCI</a:t>
            </a:r>
            <a:r>
              <a:rPr lang="zh-CN" altLang="en-US" sz="1400" dirty="0" smtClean="0">
                <a:latin typeface="+mj-lt"/>
                <a:ea typeface="+mj-ea"/>
                <a:cs typeface="Times New Roman" pitchFamily="18" charset="0"/>
              </a:rPr>
              <a:t>收录，</a:t>
            </a:r>
            <a:r>
              <a:rPr lang="en-US" altLang="zh-CN" sz="1400" dirty="0" smtClean="0">
                <a:latin typeface="+mj-lt"/>
                <a:ea typeface="+mj-ea"/>
                <a:cs typeface="Times New Roman" pitchFamily="18" charset="0"/>
              </a:rPr>
              <a:t>2023</a:t>
            </a:r>
            <a:r>
              <a:rPr lang="zh-CN" altLang="en-US" sz="1400" dirty="0" smtClean="0">
                <a:latin typeface="+mj-lt"/>
                <a:ea typeface="+mj-ea"/>
                <a:cs typeface="Times New Roman" pitchFamily="18" charset="0"/>
              </a:rPr>
              <a:t>年被</a:t>
            </a:r>
            <a:r>
              <a:rPr lang="en-US" altLang="zh-CN" sz="1400" dirty="0" smtClean="0">
                <a:latin typeface="+mj-lt"/>
                <a:ea typeface="+mj-ea"/>
                <a:cs typeface="Times New Roman" pitchFamily="18" charset="0"/>
              </a:rPr>
              <a:t>SCI</a:t>
            </a:r>
            <a:r>
              <a:rPr lang="zh-CN" altLang="en-US" sz="1400" dirty="0" smtClean="0">
                <a:latin typeface="+mj-lt"/>
                <a:ea typeface="+mj-ea"/>
                <a:cs typeface="Times New Roman" pitchFamily="18" charset="0"/>
              </a:rPr>
              <a:t>收录并获得影响因子。</a:t>
            </a:r>
            <a:endParaRPr lang="zh-CN" altLang="en-US" sz="1400" dirty="0">
              <a:latin typeface="+mj-lt"/>
              <a:ea typeface="+mj-ea"/>
              <a:cs typeface="Times New Roman" pitchFamily="18" charset="0"/>
            </a:endParaRPr>
          </a:p>
          <a:p>
            <a:pPr algn="just"/>
            <a:r>
              <a:rPr lang="zh-CN" altLang="en-US" sz="1400" dirty="0">
                <a:latin typeface="+mj-lt"/>
                <a:ea typeface="+mj-ea"/>
                <a:cs typeface="Times New Roman" pitchFamily="18" charset="0"/>
              </a:rPr>
              <a:t>发表简明扼要的评论性综述文章，邀请作者概述材料科学和工程各领域的基础和应用研究，旨在向读者系统地介绍作者的研究工作。</a:t>
            </a:r>
          </a:p>
          <a:p>
            <a:pPr algn="just"/>
            <a:r>
              <a:rPr lang="zh-CN" altLang="en-US" sz="1400" dirty="0">
                <a:latin typeface="+mj-lt"/>
                <a:ea typeface="+mj-ea"/>
                <a:cs typeface="Times New Roman" pitchFamily="18" charset="0"/>
              </a:rPr>
              <a:t>期刊目前仅限约稿，但可以先提交</a:t>
            </a:r>
            <a:r>
              <a:rPr lang="en-US" altLang="zh-CN" sz="1400" dirty="0">
                <a:latin typeface="+mj-lt"/>
                <a:ea typeface="+mj-ea"/>
                <a:cs typeface="Times New Roman" pitchFamily="18" charset="0"/>
              </a:rPr>
              <a:t>proposal</a:t>
            </a:r>
            <a:r>
              <a:rPr lang="zh-CN" altLang="en-US" sz="1400" dirty="0">
                <a:latin typeface="+mj-lt"/>
                <a:ea typeface="+mj-ea"/>
                <a:cs typeface="Times New Roman" pitchFamily="18" charset="0"/>
              </a:rPr>
              <a:t>给主编审阅，等待约稿</a:t>
            </a:r>
            <a:r>
              <a:rPr lang="zh-CN" altLang="en-US" sz="1400" dirty="0" smtClean="0">
                <a:latin typeface="+mj-lt"/>
                <a:ea typeface="+mj-ea"/>
                <a:cs typeface="Times New Roman" pitchFamily="18" charset="0"/>
              </a:rPr>
              <a:t>。</a:t>
            </a:r>
            <a:endParaRPr lang="zh-CN" altLang="en-US" sz="1400" dirty="0">
              <a:latin typeface="+mj-lt"/>
              <a:ea typeface="+mj-ea"/>
              <a:cs typeface="Times New Roman" pitchFamily="18" charset="0"/>
            </a:endParaRPr>
          </a:p>
        </p:txBody>
      </p:sp>
      <p:sp>
        <p:nvSpPr>
          <p:cNvPr id="9" name="Content Placeholder 5"/>
          <p:cNvSpPr txBox="1">
            <a:spLocks/>
          </p:cNvSpPr>
          <p:nvPr/>
        </p:nvSpPr>
        <p:spPr bwMode="auto">
          <a:xfrm>
            <a:off x="1112838" y="114613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smtClean="0">
                <a:latin typeface="+mj-lt"/>
                <a:cs typeface="Times New Roman" pitchFamily="18" charset="0"/>
              </a:rPr>
              <a:t>Account of Materials Research</a:t>
            </a:r>
          </a:p>
        </p:txBody>
      </p:sp>
      <p:sp>
        <p:nvSpPr>
          <p:cNvPr id="13" name="Oval 16"/>
          <p:cNvSpPr>
            <a:spLocks noChangeArrowheads="1"/>
          </p:cNvSpPr>
          <p:nvPr/>
        </p:nvSpPr>
        <p:spPr bwMode="auto">
          <a:xfrm>
            <a:off x="7382162" y="285404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JIF</a:t>
            </a:r>
          </a:p>
          <a:p>
            <a:pPr algn="ctr" defTabSz="409575">
              <a:defRPr/>
            </a:pPr>
            <a:r>
              <a:rPr lang="en-US" altLang="zh-CN" sz="1600" b="1" dirty="0" smtClean="0">
                <a:solidFill>
                  <a:srgbClr val="FFFFFF"/>
                </a:solidFill>
                <a:latin typeface="Times New Roman" panose="02020603050405020304" pitchFamily="18" charset="0"/>
                <a:cs typeface="Times New Roman" panose="02020603050405020304" pitchFamily="18" charset="0"/>
                <a:sym typeface="Helvetica Light" charset="0"/>
              </a:rPr>
              <a:t>14.6</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0"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期刊 </a:t>
            </a:r>
            <a:r>
              <a:rPr lang="en-US" altLang="zh-CN" b="1" dirty="0" smtClean="0">
                <a:latin typeface="+mj-ea"/>
                <a:ea typeface="+mj-ea"/>
                <a:cs typeface="ＭＳ Ｐゴシック" charset="-128"/>
              </a:rPr>
              <a:t>- </a:t>
            </a:r>
            <a:r>
              <a:rPr lang="zh-CN" altLang="en-US" b="1" dirty="0" smtClean="0">
                <a:latin typeface="+mj-ea"/>
                <a:ea typeface="+mj-ea"/>
                <a:cs typeface="ＭＳ Ｐゴシック" charset="-128"/>
              </a:rPr>
              <a:t>合作期刊</a:t>
            </a:r>
            <a:endParaRPr lang="zh-CN" altLang="zh-CN" dirty="0">
              <a:latin typeface="+mj-ea"/>
              <a:ea typeface="+mj-ea"/>
              <a:cs typeface="ＭＳ Ｐゴシック" charset="-128"/>
            </a:endParaRPr>
          </a:p>
        </p:txBody>
      </p:sp>
      <p:pic>
        <p:nvPicPr>
          <p:cNvPr id="14" name="Content Placeholder 5" descr="A person smiling for the camera&#10;&#10;Description automatically generated">
            <a:extLst>
              <a:ext uri="{FF2B5EF4-FFF2-40B4-BE49-F238E27FC236}">
                <a16:creationId xmlns:a16="http://schemas.microsoft.com/office/drawing/2014/main" id="{5936A33C-8EDE-4D10-AF07-2E7C413CA997}"/>
              </a:ext>
            </a:extLst>
          </p:cNvPr>
          <p:cNvPicPr>
            <a:picLocks noGrp="1" noChangeAspect="1"/>
          </p:cNvPicPr>
          <p:nvPr>
            <p:ph sz="half" idx="1"/>
          </p:nvPr>
        </p:nvPicPr>
        <p:blipFill>
          <a:blip r:embed="rId4"/>
          <a:stretch>
            <a:fillRect/>
          </a:stretch>
        </p:blipFill>
        <p:spPr>
          <a:xfrm>
            <a:off x="1112838" y="4968923"/>
            <a:ext cx="1453381" cy="1453381"/>
          </a:xfrm>
        </p:spPr>
      </p:pic>
      <p:sp>
        <p:nvSpPr>
          <p:cNvPr id="2" name="矩形 1"/>
          <p:cNvSpPr/>
          <p:nvPr/>
        </p:nvSpPr>
        <p:spPr>
          <a:xfrm>
            <a:off x="2699908" y="4999621"/>
            <a:ext cx="2517298" cy="1461939"/>
          </a:xfrm>
          <a:prstGeom prst="rect">
            <a:avLst/>
          </a:prstGeom>
        </p:spPr>
        <p:txBody>
          <a:bodyPr wrap="square">
            <a:spAutoFit/>
          </a:bodyPr>
          <a:lstStyle/>
          <a:p>
            <a:pPr defTabSz="914400">
              <a:spcAft>
                <a:spcPts val="600"/>
              </a:spcAft>
              <a:buSzPct val="85000"/>
              <a:buBlip>
                <a:blip r:embed="rId5"/>
              </a:buBlip>
            </a:pPr>
            <a:r>
              <a:rPr lang="zh-CN" altLang="en-US" sz="1400" dirty="0" smtClean="0">
                <a:solidFill>
                  <a:srgbClr val="7F7F7F"/>
                </a:solidFill>
                <a:latin typeface="+mj-ea"/>
                <a:ea typeface="+mj-ea"/>
              </a:rPr>
              <a:t> 主编：西湖大学教授黄</a:t>
            </a:r>
            <a:r>
              <a:rPr lang="zh-CN" altLang="en-US" sz="1400" dirty="0">
                <a:solidFill>
                  <a:srgbClr val="7F7F7F"/>
                </a:solidFill>
                <a:latin typeface="+mj-ea"/>
                <a:ea typeface="+mj-ea"/>
              </a:rPr>
              <a:t>嘉兴</a:t>
            </a:r>
            <a:r>
              <a:rPr lang="zh-CN" altLang="en-US" sz="1400" dirty="0" smtClean="0">
                <a:solidFill>
                  <a:srgbClr val="7F7F7F"/>
                </a:solidFill>
                <a:latin typeface="+mj-ea"/>
                <a:ea typeface="+mj-ea"/>
              </a:rPr>
              <a:t>（曾就职于美国西北大学）</a:t>
            </a:r>
            <a:endParaRPr lang="en-US" altLang="zh-CN" sz="1400" dirty="0">
              <a:solidFill>
                <a:srgbClr val="7F7F7F"/>
              </a:solidFill>
              <a:latin typeface="+mj-ea"/>
              <a:ea typeface="+mj-ea"/>
            </a:endParaRPr>
          </a:p>
          <a:p>
            <a:pPr defTabSz="914400">
              <a:spcAft>
                <a:spcPts val="600"/>
              </a:spcAft>
              <a:buSzPct val="85000"/>
              <a:buBlip>
                <a:blip r:embed="rId5"/>
              </a:buBlip>
            </a:pPr>
            <a:r>
              <a:rPr lang="zh-CN" altLang="en-US" sz="1400" dirty="0" smtClean="0">
                <a:solidFill>
                  <a:srgbClr val="7F7F7F"/>
                </a:solidFill>
                <a:latin typeface="+mj-ea"/>
                <a:ea typeface="+mj-ea"/>
              </a:rPr>
              <a:t> 致力于</a:t>
            </a:r>
            <a:r>
              <a:rPr lang="zh-CN" altLang="en-US" sz="1400" dirty="0">
                <a:solidFill>
                  <a:srgbClr val="7F7F7F"/>
                </a:solidFill>
                <a:latin typeface="+mj-ea"/>
                <a:ea typeface="+mj-ea"/>
              </a:rPr>
              <a:t>利用化学原理和工具推进材料加工和制造，并利用材料方面的创新来解决其它科学、工程和社会领域的问题</a:t>
            </a:r>
            <a:endParaRPr lang="en-US" altLang="zh-CN" sz="1400" dirty="0">
              <a:solidFill>
                <a:srgbClr val="7F7F7F"/>
              </a:solidFill>
              <a:latin typeface="+mj-ea"/>
              <a:ea typeface="+mj-ea"/>
            </a:endParaRPr>
          </a:p>
        </p:txBody>
      </p:sp>
    </p:spTree>
    <p:extLst>
      <p:ext uri="{BB962C8B-B14F-4D97-AF65-F5344CB8AC3E}">
        <p14:creationId xmlns:p14="http://schemas.microsoft.com/office/powerpoint/2010/main" val="4053064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smtClean="0">
                <a:solidFill>
                  <a:schemeClr val="tx1"/>
                </a:solidFill>
                <a:ea typeface="+mn-ea"/>
                <a:cs typeface="Times New Roman" panose="02020603050405020304" pitchFamily="18" charset="0"/>
              </a:rPr>
              <a:t>新闻杂志</a:t>
            </a:r>
            <a:endParaRPr lang="en-US" altLang="zh-CN" sz="1600" dirty="0" smtClean="0">
              <a:solidFill>
                <a:schemeClr val="tx1"/>
              </a:solidFill>
              <a:ea typeface="+mn-ea"/>
              <a:cs typeface="Times New Roman" panose="02020603050405020304" pitchFamily="18" charset="0"/>
            </a:endParaRPr>
          </a:p>
          <a:p>
            <a:pPr>
              <a:lnSpc>
                <a:spcPct val="200000"/>
              </a:lnSpc>
              <a:defRPr/>
            </a:pPr>
            <a:r>
              <a:rPr lang="en-US" altLang="zh-CN" sz="1400" dirty="0" smtClean="0">
                <a:solidFill>
                  <a:schemeClr val="tx1"/>
                </a:solidFill>
                <a:ea typeface="+mn-ea"/>
                <a:cs typeface="Times New Roman" panose="02020603050405020304" pitchFamily="18" charset="0"/>
              </a:rPr>
              <a:t>* </a:t>
            </a:r>
            <a:r>
              <a:rPr lang="zh-CN" altLang="en-US" sz="1400" dirty="0" smtClean="0">
                <a:solidFill>
                  <a:schemeClr val="tx1"/>
                </a:solidFill>
                <a:ea typeface="+mn-ea"/>
                <a:cs typeface="Times New Roman" panose="02020603050405020304" pitchFamily="18" charset="0"/>
              </a:rPr>
              <a:t>订购高校请通过数据库访问：</a:t>
            </a:r>
            <a:endParaRPr lang="en-US" altLang="zh-CN" sz="1400" dirty="0" smtClean="0">
              <a:solidFill>
                <a:schemeClr val="tx1"/>
              </a:solidFill>
              <a:ea typeface="+mn-ea"/>
              <a:cs typeface="Times New Roman" panose="02020603050405020304" pitchFamily="18" charset="0"/>
            </a:endParaRPr>
          </a:p>
          <a:p>
            <a:pPr>
              <a:lnSpc>
                <a:spcPct val="200000"/>
              </a:lnSpc>
              <a:defRPr/>
            </a:pPr>
            <a:r>
              <a:rPr lang="en-US" altLang="zh-CN" sz="1400" dirty="0">
                <a:solidFill>
                  <a:schemeClr val="tx1"/>
                </a:solidFill>
                <a:ea typeface="+mn-ea"/>
                <a:cs typeface="Times New Roman" panose="02020603050405020304" pitchFamily="18" charset="0"/>
                <a:hlinkClick r:id="rId2"/>
              </a:rPr>
              <a:t>https://</a:t>
            </a:r>
            <a:r>
              <a:rPr lang="en-US" altLang="zh-CN" sz="1400" dirty="0" smtClean="0">
                <a:solidFill>
                  <a:schemeClr val="tx1"/>
                </a:solidFill>
                <a:ea typeface="+mn-ea"/>
                <a:cs typeface="Times New Roman" panose="02020603050405020304" pitchFamily="18" charset="0"/>
                <a:hlinkClick r:id="rId2"/>
              </a:rPr>
              <a:t>pubs.acs.org/journal/cgeabj</a:t>
            </a:r>
            <a:r>
              <a:rPr lang="en-US" altLang="zh-CN" sz="1400" dirty="0" smtClean="0">
                <a:solidFill>
                  <a:schemeClr val="tx1"/>
                </a:solidFill>
                <a:ea typeface="+mn-ea"/>
                <a:cs typeface="Times New Roman" panose="02020603050405020304" pitchFamily="18" charset="0"/>
              </a:rPr>
              <a:t> </a:t>
            </a:r>
            <a:endParaRPr lang="en-US" altLang="zh-CN" sz="14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2136199"/>
          </a:xfrm>
        </p:spPr>
        <p:txBody>
          <a:bodyPr/>
          <a:lstStyle/>
          <a:p>
            <a:pPr marL="342900" lvl="1" indent="-342900">
              <a:buNone/>
              <a:defRPr/>
            </a:pPr>
            <a:r>
              <a:rPr lang="en-US" sz="1600" b="1" dirty="0">
                <a:latin typeface="Times New Roman" pitchFamily="18" charset="0"/>
                <a:cs typeface="Times New Roman" pitchFamily="18" charset="0"/>
              </a:rPr>
              <a:t>C&amp;EN Global </a:t>
            </a:r>
            <a:r>
              <a:rPr lang="en-US" sz="1600" b="1" dirty="0" smtClean="0">
                <a:latin typeface="Times New Roman" pitchFamily="18" charset="0"/>
                <a:cs typeface="Times New Roman" pitchFamily="18" charset="0"/>
              </a:rPr>
              <a:t>Enterprise</a:t>
            </a: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涵盖</a:t>
            </a: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新闻杂志</a:t>
            </a:r>
            <a:r>
              <a:rPr lang="en-US" altLang="zh-CN" sz="1600" dirty="0">
                <a:latin typeface="Times New Roman" pitchFamily="18" charset="0"/>
                <a:cs typeface="Times New Roman" pitchFamily="18" charset="0"/>
              </a:rPr>
              <a:t>2016</a:t>
            </a:r>
            <a:r>
              <a:rPr lang="zh-CN" altLang="en-US" sz="1600" dirty="0">
                <a:latin typeface="Times New Roman" pitchFamily="18" charset="0"/>
                <a:cs typeface="Times New Roman" pitchFamily="18" charset="0"/>
              </a:rPr>
              <a:t>年至今发表的内容</a:t>
            </a:r>
            <a:r>
              <a:rPr lang="zh-CN" altLang="en-US" sz="1600" dirty="0" smtClean="0">
                <a:latin typeface="Times New Roman" pitchFamily="18" charset="0"/>
                <a:cs typeface="Times New Roman" pitchFamily="18" charset="0"/>
              </a:rPr>
              <a:t>：</a:t>
            </a: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进入</a:t>
            </a:r>
            <a:r>
              <a:rPr lang="zh-CN" altLang="en-US" sz="1600" dirty="0">
                <a:latin typeface="Times New Roman" pitchFamily="18" charset="0"/>
                <a:cs typeface="Times New Roman" pitchFamily="18" charset="0"/>
              </a:rPr>
              <a:t>该平台后，点击                       ，选择相应年份。</a:t>
            </a: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报道</a:t>
            </a:r>
            <a:r>
              <a:rPr lang="zh-CN" altLang="en-US" sz="1600" dirty="0">
                <a:latin typeface="Times New Roman" pitchFamily="18" charset="0"/>
                <a:cs typeface="Times New Roman" pitchFamily="18" charset="0"/>
              </a:rPr>
              <a:t>最新研究进展、政策趋势、就业信息。</a:t>
            </a:r>
            <a:endParaRPr lang="en-US" altLang="zh-CN" sz="1600"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“安全地带”（化学安全科普博客）：</a:t>
            </a:r>
            <a:r>
              <a:rPr lang="en-US" altLang="zh-CN" sz="1600" b="1" dirty="0">
                <a:latin typeface="Times New Roman" pitchFamily="18" charset="0"/>
                <a:cs typeface="Times New Roman" pitchFamily="18" charset="0"/>
                <a:hlinkClick r:id="rId3"/>
              </a:rPr>
              <a:t>https://cenblog.org/the-safety-zone</a:t>
            </a:r>
            <a:r>
              <a:rPr lang="en-US" altLang="zh-CN" sz="1600" b="1" dirty="0">
                <a:latin typeface="Times New Roman" pitchFamily="18" charset="0"/>
                <a:cs typeface="Times New Roman" pitchFamily="18" charset="0"/>
              </a:rPr>
              <a:t> </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688" y="1492959"/>
            <a:ext cx="1103378" cy="419512"/>
          </a:xfrm>
          <a:prstGeom prst="rect">
            <a:avLst/>
          </a:prstGeom>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94884" y="2975212"/>
            <a:ext cx="4859337" cy="718562"/>
          </a:xfrm>
        </p:spPr>
        <p:txBody>
          <a:bodyPr/>
          <a:lstStyle/>
          <a:p>
            <a:pPr marL="342900" lvl="1" indent="-342900">
              <a:buNone/>
              <a:defRPr/>
            </a:pPr>
            <a:r>
              <a:rPr lang="en-US" sz="1600" b="1" dirty="0" smtClean="0">
                <a:latin typeface="Times New Roman" pitchFamily="18" charset="0"/>
                <a:cs typeface="Times New Roman" pitchFamily="18" charset="0"/>
              </a:rPr>
              <a:t>C&amp;EN </a:t>
            </a:r>
            <a:r>
              <a:rPr lang="en-US" altLang="zh-CN" sz="1600" b="1" dirty="0" smtClean="0">
                <a:latin typeface="Times New Roman" pitchFamily="18" charset="0"/>
                <a:cs typeface="Times New Roman" pitchFamily="18" charset="0"/>
              </a:rPr>
              <a:t>Archives</a:t>
            </a:r>
          </a:p>
          <a:p>
            <a:pPr marL="540000" lvl="1">
              <a:defRPr/>
            </a:pPr>
            <a:r>
              <a:rPr lang="zh-CN" altLang="en-US" sz="1600" dirty="0" smtClean="0">
                <a:latin typeface="Times New Roman" pitchFamily="18" charset="0"/>
                <a:cs typeface="Times New Roman" pitchFamily="18" charset="0"/>
              </a:rPr>
              <a:t>该刊</a:t>
            </a:r>
            <a:r>
              <a:rPr lang="en-US" altLang="zh-CN" sz="1600" dirty="0" smtClean="0">
                <a:latin typeface="Times New Roman" pitchFamily="18" charset="0"/>
                <a:cs typeface="Times New Roman" pitchFamily="18" charset="0"/>
              </a:rPr>
              <a:t>2016</a:t>
            </a:r>
            <a:r>
              <a:rPr lang="zh-CN" altLang="en-US" sz="1600" dirty="0" smtClean="0">
                <a:latin typeface="Times New Roman" pitchFamily="18" charset="0"/>
                <a:cs typeface="Times New Roman" pitchFamily="18" charset="0"/>
              </a:rPr>
              <a:t>年之前发表的内容。</a:t>
            </a:r>
            <a:endParaRPr lang="en-US" altLang="zh-CN" sz="1600" dirty="0">
              <a:latin typeface="Times New Roman" pitchFamily="18" charset="0"/>
              <a:cs typeface="Times New Roman" pitchFamily="18"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703" y="3797570"/>
            <a:ext cx="6001588" cy="2934109"/>
          </a:xfrm>
          <a:prstGeom prst="rect">
            <a:avLst/>
          </a:prstGeom>
          <a:ln>
            <a:solidFill>
              <a:schemeClr val="tx1"/>
            </a:solidFill>
          </a:ln>
        </p:spPr>
      </p:pic>
      <p:sp>
        <p:nvSpPr>
          <p:cNvPr id="6" name="右箭头 5"/>
          <p:cNvSpPr/>
          <p:nvPr/>
        </p:nvSpPr>
        <p:spPr>
          <a:xfrm flipH="1">
            <a:off x="1293332" y="5893543"/>
            <a:ext cx="535467" cy="390935"/>
          </a:xfrm>
          <a:prstGeom prst="rightArrow">
            <a:avLst>
              <a:gd name="adj1" fmla="val 50000"/>
              <a:gd name="adj2" fmla="val 80446"/>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126289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1" end="1"/>
                                            </p:txEl>
                                          </p:spTgt>
                                        </p:tgtEl>
                                      </p:cBhvr>
                                    </p:animEffect>
                                    <p:animScale>
                                      <p:cBhvr>
                                        <p:cTn id="10" dur="250" autoRev="1" fill="hold"/>
                                        <p:tgtEl>
                                          <p:spTgt spid="11">
                                            <p:txEl>
                                              <p:pRg st="1" end="1"/>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2" end="2"/>
                                            </p:txEl>
                                          </p:spTgt>
                                        </p:tgtEl>
                                      </p:cBhvr>
                                    </p:animEffect>
                                    <p:animScale>
                                      <p:cBhvr>
                                        <p:cTn id="13" dur="250" autoRev="1" fill="hold"/>
                                        <p:tgtEl>
                                          <p:spTgt spid="11">
                                            <p:txEl>
                                              <p:pRg st="2" end="2"/>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3" end="3"/>
                                            </p:txEl>
                                          </p:spTgt>
                                        </p:tgtEl>
                                      </p:cBhvr>
                                    </p:animEffect>
                                    <p:animScale>
                                      <p:cBhvr>
                                        <p:cTn id="16" dur="250" autoRev="1" fill="hold"/>
                                        <p:tgtEl>
                                          <p:spTgt spid="11">
                                            <p:txEl>
                                              <p:pRg st="3" end="3"/>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1">
                                            <p:txEl>
                                              <p:pRg st="4" end="4"/>
                                            </p:txEl>
                                          </p:spTgt>
                                        </p:tgtEl>
                                      </p:cBhvr>
                                    </p:animEffect>
                                    <p:animScale>
                                      <p:cBhvr>
                                        <p:cTn id="19" dur="250" autoRev="1" fill="hold"/>
                                        <p:tgtEl>
                                          <p:spTgt spid="11">
                                            <p:txEl>
                                              <p:pRg st="4" end="4"/>
                                            </p:txEl>
                                          </p:spTgt>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6" presetClass="emph" presetSubtype="0" fill="hold" nodeType="withEffect">
                                  <p:stCondLst>
                                    <p:cond delay="0"/>
                                  </p:stCondLst>
                                  <p:childTnLst>
                                    <p:animEffect transition="out" filter="fade">
                                      <p:cBhvr>
                                        <p:cTn id="26" dur="500" tmFilter="0, 0; .2, .5; .8, .5; 1, 0"/>
                                        <p:tgtEl>
                                          <p:spTgt spid="14">
                                            <p:txEl>
                                              <p:pRg st="0" end="0"/>
                                            </p:txEl>
                                          </p:spTgt>
                                        </p:tgtEl>
                                      </p:cBhvr>
                                    </p:animEffect>
                                    <p:animScale>
                                      <p:cBhvr>
                                        <p:cTn id="27"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t="3755" r="1509"/>
          <a:stretch/>
        </p:blipFill>
        <p:spPr>
          <a:xfrm>
            <a:off x="0" y="1918177"/>
            <a:ext cx="7091313" cy="4144946"/>
          </a:xfrm>
          <a:prstGeom prst="rect">
            <a:avLst/>
          </a:prstGeom>
          <a:ln>
            <a:solidFill>
              <a:srgbClr val="0039A6"/>
            </a:solidFill>
          </a:ln>
        </p:spPr>
      </p:pic>
      <p:sp>
        <p:nvSpPr>
          <p:cNvPr id="48133" name="矩形 5"/>
          <p:cNvSpPr>
            <a:spLocks noChangeArrowheads="1"/>
          </p:cNvSpPr>
          <p:nvPr/>
        </p:nvSpPr>
        <p:spPr bwMode="auto">
          <a:xfrm>
            <a:off x="185720" y="881813"/>
            <a:ext cx="7374194" cy="7571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smtClean="0">
                <a:latin typeface="+mj-lt"/>
                <a:ea typeface="+mj-ea"/>
                <a:cs typeface="Times New Roman" pitchFamily="18" charset="0"/>
              </a:rPr>
              <a:t>为了在</a:t>
            </a:r>
            <a:r>
              <a:rPr lang="zh-CN" altLang="en-US" sz="1600" dirty="0">
                <a:latin typeface="+mj-lt"/>
                <a:ea typeface="+mj-ea"/>
                <a:cs typeface="Times New Roman" pitchFamily="18" charset="0"/>
              </a:rPr>
              <a:t>功能</a:t>
            </a:r>
            <a:r>
              <a:rPr lang="zh-CN" altLang="en-US" sz="1600" dirty="0" smtClean="0">
                <a:latin typeface="+mj-lt"/>
                <a:ea typeface="+mj-ea"/>
                <a:cs typeface="Times New Roman" pitchFamily="18" charset="0"/>
              </a:rPr>
              <a:t>上让出版物和各项作者服务（如</a:t>
            </a:r>
            <a:r>
              <a:rPr lang="zh-CN" altLang="en-US" sz="1600" dirty="0">
                <a:latin typeface="+mj-lt"/>
                <a:ea typeface="+mj-ea"/>
                <a:cs typeface="Times New Roman" pitchFamily="18" charset="0"/>
              </a:rPr>
              <a:t>开放科学</a:t>
            </a:r>
            <a:r>
              <a:rPr lang="zh-CN" altLang="en-US" sz="1600" dirty="0" smtClean="0">
                <a:latin typeface="+mj-lt"/>
                <a:ea typeface="+mj-ea"/>
                <a:cs typeface="Times New Roman" pitchFamily="18" charset="0"/>
              </a:rPr>
              <a:t>平台、在线会议平台等）更</a:t>
            </a:r>
            <a:r>
              <a:rPr lang="zh-CN" altLang="en-US" sz="1600" dirty="0">
                <a:latin typeface="+mj-lt"/>
                <a:ea typeface="+mj-ea"/>
                <a:cs typeface="Times New Roman" pitchFamily="18" charset="0"/>
              </a:rPr>
              <a:t>容易被发现和检索</a:t>
            </a:r>
            <a:r>
              <a:rPr lang="zh-CN" altLang="en-US" sz="1600" dirty="0" smtClean="0">
                <a:latin typeface="+mj-lt"/>
                <a:ea typeface="+mj-ea"/>
                <a:cs typeface="Times New Roman" pitchFamily="18" charset="0"/>
              </a:rPr>
              <a:t>，</a:t>
            </a:r>
            <a:r>
              <a:rPr lang="en-US" altLang="zh-CN" sz="1600" dirty="0" smtClean="0">
                <a:latin typeface="+mj-lt"/>
                <a:ea typeface="+mj-ea"/>
                <a:cs typeface="Times New Roman" pitchFamily="18" charset="0"/>
              </a:rPr>
              <a:t>ACS</a:t>
            </a:r>
            <a:r>
              <a:rPr lang="zh-CN" altLang="en-US" sz="1600" dirty="0" smtClean="0">
                <a:latin typeface="+mj-lt"/>
                <a:ea typeface="+mj-ea"/>
                <a:cs typeface="Times New Roman" pitchFamily="18" charset="0"/>
              </a:rPr>
              <a:t>在</a:t>
            </a:r>
            <a:r>
              <a:rPr lang="en-US" altLang="zh-CN" sz="1600" dirty="0" smtClean="0">
                <a:latin typeface="+mj-lt"/>
                <a:ea typeface="+mj-ea"/>
                <a:cs typeface="Times New Roman" pitchFamily="18" charset="0"/>
              </a:rPr>
              <a:t>2021</a:t>
            </a:r>
            <a:r>
              <a:rPr lang="zh-CN" altLang="en-US" sz="1600" dirty="0" smtClean="0">
                <a:latin typeface="+mj-lt"/>
                <a:ea typeface="+mj-ea"/>
                <a:cs typeface="Times New Roman" pitchFamily="18" charset="0"/>
              </a:rPr>
              <a:t>年对数据库首页进行</a:t>
            </a:r>
            <a:r>
              <a:rPr lang="zh-CN" altLang="en-US" sz="1600" dirty="0">
                <a:latin typeface="+mj-lt"/>
                <a:ea typeface="+mj-ea"/>
                <a:cs typeface="Times New Roman" pitchFamily="18" charset="0"/>
              </a:rPr>
              <a:t>了全面改版；但是读者们最常使用的期刊</a:t>
            </a:r>
            <a:r>
              <a:rPr lang="zh-CN" altLang="en-US" sz="1600" dirty="0" smtClean="0">
                <a:latin typeface="+mj-lt"/>
                <a:ea typeface="+mj-ea"/>
                <a:cs typeface="Times New Roman" pitchFamily="18" charset="0"/>
              </a:rPr>
              <a:t>主页和期刊目录没有做变动</a:t>
            </a:r>
            <a:r>
              <a:rPr lang="zh-CN" altLang="en-US" sz="1600" dirty="0">
                <a:latin typeface="+mj-lt"/>
                <a:ea typeface="+mj-ea"/>
                <a:cs typeface="Times New Roman" pitchFamily="18" charset="0"/>
              </a:rPr>
              <a:t>。</a:t>
            </a:r>
            <a:endParaRPr lang="zh-CN" altLang="zh-CN" b="1" dirty="0">
              <a:latin typeface="+mj-lt"/>
              <a:ea typeface="+mj-ea"/>
              <a:cs typeface="Times New Roman" pitchFamily="18" charset="0"/>
            </a:endParaRPr>
          </a:p>
        </p:txBody>
      </p:sp>
      <p:sp>
        <p:nvSpPr>
          <p:cNvPr id="3" name="矩形 2"/>
          <p:cNvSpPr/>
          <p:nvPr/>
        </p:nvSpPr>
        <p:spPr>
          <a:xfrm>
            <a:off x="6840589" y="4501514"/>
            <a:ext cx="2052687" cy="1840843"/>
          </a:xfrm>
          <a:prstGeom prst="rect">
            <a:avLst/>
          </a:prstGeom>
          <a:ln w="19050">
            <a:noFill/>
          </a:ln>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zh-CN" sz="1600" b="1" dirty="0" smtClean="0">
                <a:cs typeface="宋体" panose="02010600030101010101" pitchFamily="2" charset="-122"/>
              </a:rPr>
              <a:t>可</a:t>
            </a:r>
            <a:r>
              <a:rPr lang="zh-CN" altLang="zh-CN" sz="1600" b="1" dirty="0">
                <a:cs typeface="宋体" panose="02010600030101010101" pitchFamily="2" charset="-122"/>
              </a:rPr>
              <a:t>按分析化学、应用化学、生物化学、材料科学和工程、有机和无机化学以及物理化学六大学科分类浏览出版物。</a:t>
            </a:r>
            <a:endParaRPr lang="zh-CN" altLang="en-US" sz="1600" b="1" dirty="0"/>
          </a:p>
        </p:txBody>
      </p:sp>
    </p:spTree>
    <p:extLst>
      <p:ext uri="{BB962C8B-B14F-4D97-AF65-F5344CB8AC3E}">
        <p14:creationId xmlns:p14="http://schemas.microsoft.com/office/powerpoint/2010/main" val="3253143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47" b="1315"/>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3" cstate="print"/>
          <a:srcRect/>
          <a:stretch>
            <a:fillRect/>
          </a:stretch>
        </p:blipFill>
        <p:spPr bwMode="auto">
          <a:xfrm>
            <a:off x="0" y="5454650"/>
            <a:ext cx="9144000" cy="1403350"/>
          </a:xfrm>
          <a:prstGeom prst="rect">
            <a:avLst/>
          </a:prstGeom>
          <a:noFill/>
          <a:ln w="9525">
            <a:noFill/>
            <a:miter lim="800000"/>
            <a:headEnd/>
            <a:tailEnd/>
          </a:ln>
        </p:spPr>
      </p:pic>
      <p:sp>
        <p:nvSpPr>
          <p:cNvPr id="3" name="矩形 2"/>
          <p:cNvSpPr/>
          <p:nvPr/>
        </p:nvSpPr>
        <p:spPr>
          <a:xfrm>
            <a:off x="0" y="3638768"/>
            <a:ext cx="2777852" cy="1815882"/>
          </a:xfrm>
          <a:prstGeom prst="rect">
            <a:avLst/>
          </a:prstGeom>
          <a:solidFill>
            <a:schemeClr val="accent6">
              <a:lumMod val="60000"/>
              <a:lumOff val="40000"/>
              <a:alpha val="90000"/>
            </a:schemeClr>
          </a:solidFill>
          <a:ln>
            <a:noFill/>
          </a:ln>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400" dirty="0" smtClean="0">
                <a:solidFill>
                  <a:schemeClr val="bg1"/>
                </a:solidFill>
                <a:latin typeface="+mj-lt"/>
              </a:rPr>
              <a:t>科技</a:t>
            </a:r>
            <a:endParaRPr lang="zh-CN" altLang="en-US" sz="1400" dirty="0">
              <a:solidFill>
                <a:schemeClr val="bg1"/>
              </a:solidFill>
              <a:latin typeface="+mj-lt"/>
            </a:endParaRPr>
          </a:p>
          <a:p>
            <a:pPr marL="285750" indent="-285750">
              <a:buFont typeface="Arial" panose="020B0604020202020204" pitchFamily="34" charset="0"/>
              <a:buChar char="•"/>
            </a:pPr>
            <a:r>
              <a:rPr lang="zh-CN" altLang="en-US" sz="1400" dirty="0">
                <a:solidFill>
                  <a:schemeClr val="bg1"/>
                </a:solidFill>
                <a:latin typeface="+mj-lt"/>
              </a:rPr>
              <a:t>医学</a:t>
            </a:r>
          </a:p>
          <a:p>
            <a:pPr marL="285750" indent="-285750">
              <a:buFont typeface="Arial" panose="020B0604020202020204" pitchFamily="34" charset="0"/>
              <a:buChar char="•"/>
            </a:pPr>
            <a:r>
              <a:rPr lang="zh-CN" altLang="en-US" sz="1400" dirty="0">
                <a:solidFill>
                  <a:schemeClr val="bg1"/>
                </a:solidFill>
                <a:latin typeface="+mj-lt"/>
              </a:rPr>
              <a:t>社会</a:t>
            </a:r>
          </a:p>
          <a:p>
            <a:pPr marL="285750" indent="-285750">
              <a:buFont typeface="Arial" panose="020B0604020202020204" pitchFamily="34" charset="0"/>
              <a:buChar char="•"/>
            </a:pPr>
            <a:r>
              <a:rPr lang="zh-CN" altLang="en-US" sz="1400" dirty="0">
                <a:solidFill>
                  <a:schemeClr val="bg1"/>
                </a:solidFill>
                <a:latin typeface="+mj-lt"/>
              </a:rPr>
              <a:t>市场营销</a:t>
            </a:r>
          </a:p>
          <a:p>
            <a:pPr marL="285750" indent="-285750">
              <a:buFont typeface="Arial" panose="020B0604020202020204" pitchFamily="34" charset="0"/>
              <a:buChar char="•"/>
            </a:pPr>
            <a:r>
              <a:rPr lang="zh-CN" altLang="en-US" sz="1400" dirty="0">
                <a:solidFill>
                  <a:schemeClr val="bg1"/>
                </a:solidFill>
                <a:latin typeface="+mj-lt"/>
              </a:rPr>
              <a:t>工程</a:t>
            </a:r>
          </a:p>
          <a:p>
            <a:pPr marL="285750" indent="-285750">
              <a:buFont typeface="Arial" panose="020B0604020202020204" pitchFamily="34" charset="0"/>
              <a:buChar char="•"/>
            </a:pPr>
            <a:r>
              <a:rPr lang="zh-CN" altLang="en-US" sz="1400" dirty="0">
                <a:solidFill>
                  <a:schemeClr val="bg1"/>
                </a:solidFill>
                <a:latin typeface="+mj-lt"/>
              </a:rPr>
              <a:t>环境</a:t>
            </a:r>
          </a:p>
          <a:p>
            <a:pPr marL="285750" indent="-285750">
              <a:buFont typeface="Arial" panose="020B0604020202020204" pitchFamily="34" charset="0"/>
              <a:buChar char="•"/>
            </a:pPr>
            <a:r>
              <a:rPr lang="zh-CN" altLang="en-US" sz="1400" dirty="0">
                <a:solidFill>
                  <a:schemeClr val="bg1"/>
                </a:solidFill>
                <a:latin typeface="+mj-lt"/>
              </a:rPr>
              <a:t>其他</a:t>
            </a:r>
            <a:r>
              <a:rPr lang="zh-CN" altLang="en-US" sz="1400" dirty="0" smtClean="0">
                <a:solidFill>
                  <a:schemeClr val="bg1"/>
                </a:solidFill>
                <a:latin typeface="+mj-lt"/>
              </a:rPr>
              <a:t>主题</a:t>
            </a:r>
            <a:endParaRPr lang="en-US" altLang="zh-CN" sz="1400" dirty="0" smtClean="0">
              <a:solidFill>
                <a:schemeClr val="bg1"/>
              </a:solidFill>
              <a:latin typeface="+mj-lt"/>
            </a:endParaRPr>
          </a:p>
          <a:p>
            <a:pPr marL="285750" indent="-285750">
              <a:buFont typeface="Arial" panose="020B0604020202020204" pitchFamily="34" charset="0"/>
              <a:buChar char="•"/>
            </a:pPr>
            <a:r>
              <a:rPr lang="zh-CN" altLang="en-US" sz="1400" dirty="0" smtClean="0">
                <a:solidFill>
                  <a:schemeClr val="bg1"/>
                </a:solidFill>
                <a:latin typeface="+mj-lt"/>
              </a:rPr>
              <a:t>（</a:t>
            </a:r>
            <a:r>
              <a:rPr lang="zh-CN" altLang="en-US" sz="1400" dirty="0">
                <a:solidFill>
                  <a:schemeClr val="bg1"/>
                </a:solidFill>
                <a:latin typeface="+mj-lt"/>
              </a:rPr>
              <a:t>如商业、法规、政策等等）</a:t>
            </a:r>
          </a:p>
        </p:txBody>
      </p:sp>
      <p:sp>
        <p:nvSpPr>
          <p:cNvPr id="10"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C&amp;EN Global Enterprise</a:t>
            </a:r>
          </a:p>
          <a:p>
            <a:pPr algn="ctr" defTabSz="457200"/>
            <a:r>
              <a:rPr lang="zh-CN" altLang="en-US" sz="2400" b="1" dirty="0">
                <a:solidFill>
                  <a:schemeClr val="bg1"/>
                </a:solidFill>
                <a:latin typeface="Times New Roman" panose="02020603050405020304" pitchFamily="18" charset="0"/>
                <a:cs typeface="Times New Roman" pitchFamily="18" charset="0"/>
              </a:rPr>
              <a:t>化学化工新闻全球事业平台</a:t>
            </a:r>
            <a:endParaRPr lang="en-US" altLang="zh-CN" sz="2400" b="1"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04625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4"/>
            <a:ext cx="4859337" cy="4389999"/>
          </a:xfrm>
        </p:spPr>
        <p:txBody>
          <a:bodyPr/>
          <a:lstStyle/>
          <a:p>
            <a:pPr marL="342900" lvl="1" indent="-342900">
              <a:buNone/>
              <a:defRPr/>
            </a:pPr>
            <a:r>
              <a:rPr lang="en-US" altLang="zh-CN" sz="1400" b="1" dirty="0" smtClean="0">
                <a:latin typeface="Times New Roman" pitchFamily="18" charset="0"/>
                <a:cs typeface="Times New Roman" pitchFamily="18" charset="0"/>
              </a:rPr>
              <a:t>ACS eBooks</a:t>
            </a:r>
          </a:p>
          <a:p>
            <a:pPr marL="254250" lvl="1" indent="0">
              <a:buNone/>
              <a:defRPr/>
            </a:pPr>
            <a:r>
              <a:rPr lang="en-US" altLang="zh-CN" sz="1400" dirty="0" smtClean="0">
                <a:latin typeface="Times New Roman" pitchFamily="18" charset="0"/>
                <a:cs typeface="Times New Roman" pitchFamily="18" charset="0"/>
                <a:hlinkClick r:id="rId2"/>
              </a:rPr>
              <a:t>Advances </a:t>
            </a:r>
            <a:r>
              <a:rPr lang="en-US" altLang="zh-CN" sz="1400" dirty="0">
                <a:latin typeface="Times New Roman" pitchFamily="18" charset="0"/>
                <a:cs typeface="Times New Roman" pitchFamily="18" charset="0"/>
                <a:hlinkClick r:id="rId2"/>
              </a:rPr>
              <a:t>in </a:t>
            </a:r>
            <a:r>
              <a:rPr lang="en-US" altLang="zh-CN" sz="1400" dirty="0" smtClean="0">
                <a:latin typeface="Times New Roman" pitchFamily="18" charset="0"/>
                <a:cs typeface="Times New Roman" pitchFamily="18" charset="0"/>
                <a:hlinkClick r:id="rId2"/>
              </a:rPr>
              <a:t>Chemistry</a:t>
            </a:r>
            <a:r>
              <a:rPr lang="en-US" altLang="zh-CN" sz="1400" dirty="0" smtClean="0">
                <a:latin typeface="Times New Roman" pitchFamily="18" charset="0"/>
                <a:cs typeface="Times New Roman" pitchFamily="18" charset="0"/>
              </a:rPr>
              <a:t> (1949 ~ </a:t>
            </a:r>
            <a:r>
              <a:rPr lang="en-US" altLang="zh-CN" sz="1400" dirty="0">
                <a:latin typeface="Times New Roman" pitchFamily="18" charset="0"/>
                <a:cs typeface="Times New Roman" pitchFamily="18" charset="0"/>
              </a:rPr>
              <a:t>1998</a:t>
            </a:r>
            <a:r>
              <a:rPr lang="en-US" altLang="zh-CN" sz="1400" dirty="0" smtClean="0">
                <a:latin typeface="Times New Roman" pitchFamily="18" charset="0"/>
                <a:cs typeface="Times New Roman" pitchFamily="18" charset="0"/>
              </a:rPr>
              <a:t>)</a:t>
            </a: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已停更，经典参考内容，共</a:t>
            </a:r>
            <a:r>
              <a:rPr lang="en-US" altLang="zh-CN" sz="1400" dirty="0" smtClean="0">
                <a:latin typeface="Times New Roman" pitchFamily="18" charset="0"/>
                <a:cs typeface="Times New Roman" pitchFamily="18" charset="0"/>
              </a:rPr>
              <a:t>255</a:t>
            </a:r>
            <a:r>
              <a:rPr lang="zh-CN" altLang="en-US" sz="1400" dirty="0" smtClean="0">
                <a:latin typeface="Times New Roman" pitchFamily="18" charset="0"/>
                <a:cs typeface="Times New Roman" pitchFamily="18" charset="0"/>
              </a:rPr>
              <a:t>本</a:t>
            </a:r>
            <a:endParaRPr lang="en-US" altLang="zh-CN" sz="1400" dirty="0">
              <a:latin typeface="Times New Roman" pitchFamily="18" charset="0"/>
              <a:cs typeface="Times New Roman" pitchFamily="18" charset="0"/>
            </a:endParaRPr>
          </a:p>
          <a:p>
            <a:pPr marL="254250" lvl="1" indent="0">
              <a:buNone/>
              <a:defRPr/>
            </a:pPr>
            <a:r>
              <a:rPr lang="en-US" altLang="zh-CN" sz="1400" dirty="0">
                <a:latin typeface="Times New Roman" pitchFamily="18" charset="0"/>
                <a:cs typeface="Times New Roman" pitchFamily="18" charset="0"/>
                <a:hlinkClick r:id="rId3"/>
              </a:rPr>
              <a:t>ACS Symposium </a:t>
            </a:r>
            <a:r>
              <a:rPr lang="en-US" altLang="zh-CN" sz="1400" dirty="0" smtClean="0">
                <a:latin typeface="Times New Roman" pitchFamily="18" charset="0"/>
                <a:cs typeface="Times New Roman" pitchFamily="18" charset="0"/>
                <a:hlinkClick r:id="rId3"/>
              </a:rPr>
              <a:t>Series</a:t>
            </a:r>
            <a:r>
              <a:rPr lang="en-US" altLang="zh-CN" sz="1400" dirty="0" smtClean="0">
                <a:latin typeface="Times New Roman" pitchFamily="18" charset="0"/>
                <a:cs typeface="Times New Roman" pitchFamily="18" charset="0"/>
              </a:rPr>
              <a:t> (1974 ~ </a:t>
            </a:r>
            <a:r>
              <a:rPr lang="zh-CN" altLang="en-US" sz="1400" dirty="0">
                <a:latin typeface="Times New Roman" pitchFamily="18" charset="0"/>
                <a:cs typeface="Times New Roman" pitchFamily="18" charset="0"/>
              </a:rPr>
              <a:t>至今</a:t>
            </a:r>
            <a:r>
              <a:rPr lang="en-US" altLang="zh-CN" sz="1400" dirty="0" smtClean="0">
                <a:latin typeface="Times New Roman" pitchFamily="18" charset="0"/>
                <a:cs typeface="Times New Roman" pitchFamily="18" charset="0"/>
              </a:rPr>
              <a:t>)</a:t>
            </a: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每年</a:t>
            </a:r>
            <a:r>
              <a:rPr lang="zh-CN" altLang="en-US" sz="1400" dirty="0">
                <a:latin typeface="Times New Roman" pitchFamily="18" charset="0"/>
                <a:cs typeface="Times New Roman" pitchFamily="18" charset="0"/>
              </a:rPr>
              <a:t>新增</a:t>
            </a:r>
            <a:r>
              <a:rPr lang="en-US" altLang="zh-CN" sz="1400" dirty="0">
                <a:latin typeface="Times New Roman" pitchFamily="18" charset="0"/>
                <a:cs typeface="Times New Roman" pitchFamily="18" charset="0"/>
              </a:rPr>
              <a:t>30-35</a:t>
            </a:r>
            <a:r>
              <a:rPr lang="zh-CN" altLang="en-US" sz="1400" dirty="0">
                <a:latin typeface="Times New Roman" pitchFamily="18" charset="0"/>
                <a:cs typeface="Times New Roman" pitchFamily="18" charset="0"/>
              </a:rPr>
              <a:t>本</a:t>
            </a:r>
            <a:r>
              <a:rPr lang="zh-CN" altLang="en-US" sz="1400" dirty="0" smtClean="0">
                <a:latin typeface="Times New Roman" pitchFamily="18" charset="0"/>
                <a:cs typeface="Times New Roman" pitchFamily="18" charset="0"/>
              </a:rPr>
              <a:t>，共</a:t>
            </a:r>
            <a:r>
              <a:rPr lang="en-US" altLang="zh-CN" sz="1400" dirty="0" smtClean="0">
                <a:latin typeface="Times New Roman" pitchFamily="18" charset="0"/>
                <a:cs typeface="Times New Roman" pitchFamily="18" charset="0"/>
              </a:rPr>
              <a:t>1400</a:t>
            </a:r>
            <a:r>
              <a:rPr lang="zh-CN" altLang="en-US" sz="1400" dirty="0" smtClean="0">
                <a:latin typeface="Times New Roman" pitchFamily="18" charset="0"/>
                <a:cs typeface="Times New Roman" pitchFamily="18" charset="0"/>
              </a:rPr>
              <a:t>多本</a:t>
            </a:r>
            <a:endParaRPr lang="en-US" altLang="zh-CN" sz="1400"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涵盖生物工程、</a:t>
            </a:r>
            <a:r>
              <a:rPr lang="zh-CN" altLang="en-US" sz="1400" dirty="0">
                <a:latin typeface="Times New Roman" pitchFamily="18" charset="0"/>
                <a:cs typeface="Times New Roman" pitchFamily="18" charset="0"/>
              </a:rPr>
              <a:t>环境技术、材料、</a:t>
            </a:r>
            <a:r>
              <a:rPr lang="zh-CN" altLang="en-US" sz="1400" dirty="0" smtClean="0">
                <a:latin typeface="Times New Roman" pitchFamily="18" charset="0"/>
                <a:cs typeface="Times New Roman" pitchFamily="18" charset="0"/>
              </a:rPr>
              <a:t>农业、食品</a:t>
            </a:r>
            <a:r>
              <a:rPr lang="zh-CN" altLang="en-US" sz="1400" dirty="0">
                <a:latin typeface="Times New Roman" pitchFamily="18" charset="0"/>
                <a:cs typeface="Times New Roman" pitchFamily="18" charset="0"/>
              </a:rPr>
              <a:t>、高分子化学、化学教育等多个应用</a:t>
            </a:r>
            <a:r>
              <a:rPr lang="zh-CN" altLang="en-US" sz="1400" dirty="0" smtClean="0">
                <a:latin typeface="Times New Roman" pitchFamily="18" charset="0"/>
                <a:cs typeface="Times New Roman" pitchFamily="18" charset="0"/>
              </a:rPr>
              <a:t>领域</a:t>
            </a:r>
            <a:endParaRPr lang="en-US" altLang="zh-CN" sz="1400" dirty="0" smtClean="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4"/>
              </a:rPr>
              <a:t>ACS </a:t>
            </a:r>
            <a:r>
              <a:rPr lang="en-US" altLang="zh-CN" sz="1400" b="1" dirty="0">
                <a:latin typeface="Times New Roman" pitchFamily="18" charset="0"/>
                <a:cs typeface="Times New Roman" pitchFamily="18" charset="0"/>
                <a:hlinkClick r:id="rId4"/>
              </a:rPr>
              <a:t>Medicinal Chemistry </a:t>
            </a:r>
            <a:r>
              <a:rPr lang="en-US" altLang="zh-CN" sz="1400" b="1" dirty="0" smtClean="0">
                <a:latin typeface="Times New Roman" pitchFamily="18" charset="0"/>
                <a:cs typeface="Times New Roman" pitchFamily="18" charset="0"/>
                <a:hlinkClick r:id="rId4"/>
              </a:rPr>
              <a:t>Reviews</a:t>
            </a:r>
            <a:r>
              <a:rPr lang="en-US" altLang="zh-CN" sz="1400" b="1" dirty="0" smtClean="0">
                <a:latin typeface="Times New Roman" pitchFamily="18" charset="0"/>
                <a:cs typeface="Times New Roman" pitchFamily="18" charset="0"/>
              </a:rPr>
              <a:t> (2022</a:t>
            </a:r>
            <a:r>
              <a:rPr lang="zh-CN" altLang="en-US" sz="1400" b="1" dirty="0">
                <a:latin typeface="Times New Roman" pitchFamily="18" charset="0"/>
                <a:cs typeface="Times New Roman" pitchFamily="18" charset="0"/>
              </a:rPr>
              <a:t>年起被收录于</a:t>
            </a:r>
            <a:r>
              <a:rPr lang="en-US" altLang="zh-CN" sz="1400" b="1" dirty="0">
                <a:latin typeface="Times New Roman" pitchFamily="18" charset="0"/>
                <a:cs typeface="Times New Roman" pitchFamily="18" charset="0"/>
              </a:rPr>
              <a:t>ACS</a:t>
            </a:r>
            <a:r>
              <a:rPr lang="zh-CN" altLang="en-US" sz="1400" b="1" dirty="0" smtClean="0">
                <a:latin typeface="Times New Roman" pitchFamily="18" charset="0"/>
                <a:cs typeface="Times New Roman" pitchFamily="18" charset="0"/>
              </a:rPr>
              <a:t>数据库</a:t>
            </a:r>
            <a:r>
              <a:rPr lang="en-US" altLang="zh-CN" sz="1400" b="1" dirty="0" smtClean="0">
                <a:latin typeface="Times New Roman" pitchFamily="18" charset="0"/>
                <a:cs typeface="Times New Roman" pitchFamily="18" charset="0"/>
              </a:rPr>
              <a:t>)</a:t>
            </a: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由</a:t>
            </a:r>
            <a:r>
              <a:rPr lang="en-US" altLang="zh-CN" sz="1400" dirty="0">
                <a:latin typeface="Times New Roman" pitchFamily="18" charset="0"/>
                <a:cs typeface="Times New Roman" pitchFamily="18" charset="0"/>
              </a:rPr>
              <a:t>ACS</a:t>
            </a:r>
            <a:r>
              <a:rPr lang="zh-CN" altLang="en-US" sz="1400" dirty="0">
                <a:latin typeface="Times New Roman" pitchFamily="18" charset="0"/>
                <a:cs typeface="Times New Roman" pitchFamily="18" charset="0"/>
              </a:rPr>
              <a:t>药化部门出品的优秀</a:t>
            </a:r>
            <a:r>
              <a:rPr lang="zh-CN" altLang="en-US" sz="1400" dirty="0" smtClean="0">
                <a:latin typeface="Times New Roman" pitchFamily="18" charset="0"/>
                <a:cs typeface="Times New Roman" pitchFamily="18" charset="0"/>
              </a:rPr>
              <a:t>年鉴；就</a:t>
            </a:r>
            <a:r>
              <a:rPr lang="zh-CN" altLang="en-US" sz="1400" dirty="0">
                <a:latin typeface="Times New Roman" pitchFamily="18" charset="0"/>
                <a:cs typeface="Times New Roman" pitchFamily="18" charset="0"/>
              </a:rPr>
              <a:t>制药行业的重要议题提供了及时和批判性的</a:t>
            </a:r>
            <a:r>
              <a:rPr lang="zh-CN" altLang="en-US" sz="1400" dirty="0" smtClean="0">
                <a:latin typeface="Times New Roman" pitchFamily="18" charset="0"/>
                <a:cs typeface="Times New Roman" pitchFamily="18" charset="0"/>
              </a:rPr>
              <a:t>总结！</a:t>
            </a:r>
            <a:endParaRPr lang="en-US" altLang="zh-CN" sz="1400" dirty="0" smtClean="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342900" lvl="1" indent="-342900">
              <a:buNone/>
              <a:defRPr/>
            </a:pPr>
            <a:r>
              <a:rPr lang="en-US" altLang="zh-CN" sz="1400" b="1" dirty="0">
                <a:latin typeface="Times New Roman" pitchFamily="18" charset="0"/>
                <a:cs typeface="Times New Roman" pitchFamily="18" charset="0"/>
                <a:hlinkClick r:id="rId5"/>
              </a:rPr>
              <a:t>ACS In Focus</a:t>
            </a:r>
            <a:r>
              <a:rPr lang="en-US" altLang="zh-CN" sz="1400" b="1" dirty="0">
                <a:latin typeface="Times New Roman" pitchFamily="18" charset="0"/>
                <a:cs typeface="Times New Roman" pitchFamily="18" charset="0"/>
              </a:rPr>
              <a:t> </a:t>
            </a:r>
            <a:r>
              <a:rPr lang="zh-CN" altLang="en-US" sz="1400" b="1" dirty="0">
                <a:latin typeface="Times New Roman" pitchFamily="18" charset="0"/>
                <a:cs typeface="Times New Roman" pitchFamily="18" charset="0"/>
              </a:rPr>
              <a:t>系列电</a:t>
            </a:r>
            <a:r>
              <a:rPr lang="zh-CN" altLang="en-US" sz="1400" b="1" dirty="0" smtClean="0">
                <a:latin typeface="Times New Roman" pitchFamily="18" charset="0"/>
                <a:cs typeface="Times New Roman" pitchFamily="18" charset="0"/>
              </a:rPr>
              <a:t>子书</a:t>
            </a:r>
            <a:endParaRPr lang="en-US" altLang="zh-CN" sz="1400" b="1"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Inaugural </a:t>
            </a:r>
            <a:r>
              <a:rPr lang="en-US" altLang="zh-CN" sz="1400" dirty="0">
                <a:latin typeface="Times New Roman" pitchFamily="18" charset="0"/>
                <a:cs typeface="Times New Roman" pitchFamily="18" charset="0"/>
              </a:rPr>
              <a:t>Collection</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10</a:t>
            </a:r>
            <a:r>
              <a:rPr lang="zh-CN" altLang="en-US" sz="1400" dirty="0">
                <a:latin typeface="Times New Roman" pitchFamily="18" charset="0"/>
                <a:cs typeface="Times New Roman" pitchFamily="18" charset="0"/>
              </a:rPr>
              <a:t>本，已全部上线）</a:t>
            </a:r>
            <a:endParaRPr lang="en-US" altLang="zh-CN" sz="1400" dirty="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Collection </a:t>
            </a:r>
            <a:r>
              <a:rPr lang="en-US" altLang="zh-CN" sz="1400" dirty="0">
                <a:latin typeface="Times New Roman" pitchFamily="18" charset="0"/>
                <a:cs typeface="Times New Roman" pitchFamily="18" charset="0"/>
              </a:rPr>
              <a:t>1</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20</a:t>
            </a:r>
            <a:r>
              <a:rPr lang="zh-CN" altLang="en-US" sz="1400" dirty="0">
                <a:latin typeface="Times New Roman" pitchFamily="18" charset="0"/>
                <a:cs typeface="Times New Roman" pitchFamily="18" charset="0"/>
              </a:rPr>
              <a:t>本，已全部上线）</a:t>
            </a:r>
            <a:endParaRPr lang="en-US" altLang="zh-CN" sz="1400" dirty="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Collection </a:t>
            </a:r>
            <a:r>
              <a:rPr lang="en-US" altLang="zh-CN" sz="1400" dirty="0">
                <a:latin typeface="Times New Roman" pitchFamily="18" charset="0"/>
                <a:cs typeface="Times New Roman" pitchFamily="18" charset="0"/>
              </a:rPr>
              <a:t>2</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20</a:t>
            </a:r>
            <a:r>
              <a:rPr lang="zh-CN" altLang="en-US" sz="1400" dirty="0">
                <a:latin typeface="Times New Roman" pitchFamily="18" charset="0"/>
                <a:cs typeface="Times New Roman" pitchFamily="18" charset="0"/>
              </a:rPr>
              <a:t>本</a:t>
            </a:r>
            <a:r>
              <a:rPr lang="zh-CN" altLang="en-US" sz="1400" dirty="0" smtClean="0">
                <a:latin typeface="Times New Roman" pitchFamily="18" charset="0"/>
                <a:cs typeface="Times New Roman" pitchFamily="18" charset="0"/>
              </a:rPr>
              <a:t>，已全部上线</a:t>
            </a:r>
            <a:r>
              <a:rPr lang="zh-CN" altLang="en-US" sz="1400" dirty="0">
                <a:latin typeface="Times New Roman" pitchFamily="18" charset="0"/>
                <a:cs typeface="Times New Roman" pitchFamily="18" charset="0"/>
              </a:rPr>
              <a:t>）</a:t>
            </a:r>
            <a:endParaRPr lang="en-US" altLang="zh-CN" sz="1400" dirty="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Collection </a:t>
            </a:r>
            <a:r>
              <a:rPr lang="en-US" altLang="zh-CN" sz="1400" dirty="0">
                <a:latin typeface="Times New Roman" pitchFamily="18" charset="0"/>
                <a:cs typeface="Times New Roman" pitchFamily="18" charset="0"/>
              </a:rPr>
              <a:t>3</a:t>
            </a:r>
            <a:r>
              <a:rPr lang="zh-CN" altLang="en-US" sz="1400" dirty="0">
                <a:latin typeface="Times New Roman" pitchFamily="18" charset="0"/>
                <a:cs typeface="Times New Roman" pitchFamily="18" charset="0"/>
              </a:rPr>
              <a:t>（</a:t>
            </a:r>
            <a:r>
              <a:rPr lang="en-US" altLang="zh-CN" sz="1400" dirty="0">
                <a:latin typeface="Times New Roman" pitchFamily="18" charset="0"/>
                <a:cs typeface="Times New Roman" pitchFamily="18" charset="0"/>
              </a:rPr>
              <a:t>20</a:t>
            </a:r>
            <a:r>
              <a:rPr lang="zh-CN" altLang="en-US" sz="1400" dirty="0">
                <a:latin typeface="Times New Roman" pitchFamily="18" charset="0"/>
                <a:cs typeface="Times New Roman" pitchFamily="18" charset="0"/>
              </a:rPr>
              <a:t>本，</a:t>
            </a:r>
            <a:r>
              <a:rPr lang="en-US" altLang="zh-CN" sz="1400" dirty="0">
                <a:latin typeface="Times New Roman" pitchFamily="18" charset="0"/>
                <a:cs typeface="Times New Roman" pitchFamily="18" charset="0"/>
              </a:rPr>
              <a:t>2023</a:t>
            </a:r>
            <a:r>
              <a:rPr lang="zh-CN" altLang="en-US" sz="1400" dirty="0">
                <a:latin typeface="Times New Roman" pitchFamily="18" charset="0"/>
                <a:cs typeface="Times New Roman" pitchFamily="18" charset="0"/>
              </a:rPr>
              <a:t>下半年起上线</a:t>
            </a:r>
            <a:r>
              <a:rPr lang="zh-CN" altLang="en-US" sz="1400" dirty="0" smtClean="0">
                <a:latin typeface="Times New Roman" pitchFamily="18" charset="0"/>
                <a:cs typeface="Times New Roman" pitchFamily="18" charset="0"/>
              </a:rPr>
              <a:t>）</a:t>
            </a:r>
            <a:endParaRPr lang="en-US" altLang="zh-CN" sz="1400" dirty="0">
              <a:latin typeface="Times New Roman" pitchFamily="18" charset="0"/>
              <a:cs typeface="Times New Roman" pitchFamily="18" charset="0"/>
            </a:endParaRPr>
          </a:p>
        </p:txBody>
      </p:sp>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5144561"/>
            <a:ext cx="4859337" cy="1124158"/>
          </a:xfrm>
        </p:spPr>
        <p:txBody>
          <a:bodyPr/>
          <a:lstStyle/>
          <a:p>
            <a:pPr marL="342900" lvl="1" indent="-342900">
              <a:buNone/>
              <a:defRPr/>
            </a:pPr>
            <a:r>
              <a:rPr lang="en-US" sz="1400" b="1" dirty="0" smtClean="0">
                <a:latin typeface="Times New Roman" pitchFamily="18" charset="0"/>
                <a:cs typeface="Times New Roman" pitchFamily="18" charset="0"/>
                <a:hlinkClick r:id="rId6"/>
              </a:rPr>
              <a:t>ACS Guide to Scholarly Communication</a:t>
            </a:r>
            <a:endParaRPr lang="en-US" sz="1400" b="1" dirty="0">
              <a:latin typeface="Times New Roman" pitchFamily="18" charset="0"/>
              <a:cs typeface="Times New Roman" pitchFamily="18" charset="0"/>
            </a:endParaRPr>
          </a:p>
          <a:p>
            <a:pPr marL="342900" lvl="1" indent="-342900">
              <a:buNone/>
              <a:defRPr/>
            </a:pPr>
            <a:r>
              <a:rPr lang="en-US" altLang="zh-CN" sz="1400" b="1" dirty="0" smtClean="0">
                <a:latin typeface="Times New Roman" pitchFamily="18" charset="0"/>
                <a:cs typeface="Times New Roman" pitchFamily="18" charset="0"/>
              </a:rPr>
              <a:t>- </a:t>
            </a:r>
            <a:r>
              <a:rPr lang="en-US" altLang="zh-CN" sz="1400" dirty="0" smtClean="0">
                <a:latin typeface="Times New Roman" pitchFamily="18" charset="0"/>
                <a:cs typeface="Times New Roman" pitchFamily="18" charset="0"/>
              </a:rPr>
              <a:t>2020</a:t>
            </a:r>
            <a:r>
              <a:rPr lang="zh-CN" altLang="en-US" sz="1400" dirty="0" smtClean="0">
                <a:latin typeface="Times New Roman" pitchFamily="18" charset="0"/>
                <a:cs typeface="Times New Roman" pitchFamily="18" charset="0"/>
              </a:rPr>
              <a:t>年新版上线，每年不定期更新一定内容</a:t>
            </a:r>
            <a:endParaRPr lang="en-US" altLang="zh-CN" sz="1400" dirty="0">
              <a:latin typeface="Times New Roman" pitchFamily="18" charset="0"/>
              <a:cs typeface="Times New Roman" pitchFamily="18" charset="0"/>
            </a:endParaRPr>
          </a:p>
          <a:p>
            <a:pPr marL="342900" lvl="1" indent="-34290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纳入专门针对数字时代论文发表的新章节</a:t>
            </a:r>
            <a:endParaRPr lang="en-US" altLang="zh-CN" sz="1400" dirty="0">
              <a:latin typeface="Times New Roman" pitchFamily="18" charset="0"/>
              <a:cs typeface="Times New Roman" pitchFamily="18" charset="0"/>
            </a:endParaRPr>
          </a:p>
          <a:p>
            <a:pPr marL="342900" lvl="1" indent="-342900">
              <a:buNone/>
              <a:defRPr/>
            </a:pPr>
            <a:r>
              <a:rPr lang="en-US" altLang="zh-CN" sz="1400" dirty="0" smtClean="0">
                <a:latin typeface="Times New Roman" pitchFamily="18" charset="0"/>
                <a:cs typeface="Times New Roman" pitchFamily="18" charset="0"/>
              </a:rPr>
              <a:t>- ACS</a:t>
            </a:r>
            <a:r>
              <a:rPr lang="zh-CN" altLang="en-US" sz="1400" dirty="0" smtClean="0">
                <a:latin typeface="Times New Roman" pitchFamily="18" charset="0"/>
                <a:cs typeface="Times New Roman" pitchFamily="18" charset="0"/>
              </a:rPr>
              <a:t>学术写作和交流的权威参考</a:t>
            </a:r>
            <a:endParaRPr lang="en-US" altLang="zh-CN" sz="1400" dirty="0">
              <a:latin typeface="Times New Roman" pitchFamily="18" charset="0"/>
              <a:cs typeface="Times New Roman" pitchFamily="18" charset="0"/>
            </a:endParaRPr>
          </a:p>
        </p:txBody>
      </p:sp>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t="949" r="54167" b="2958"/>
          <a:stretch/>
        </p:blipFill>
        <p:spPr>
          <a:xfrm>
            <a:off x="0" y="2847975"/>
            <a:ext cx="4191000" cy="3810000"/>
          </a:xfrm>
          <a:prstGeom prst="rect">
            <a:avLst/>
          </a:prstGeom>
        </p:spPr>
      </p:pic>
    </p:spTree>
    <p:extLst>
      <p:ext uri="{BB962C8B-B14F-4D97-AF65-F5344CB8AC3E}">
        <p14:creationId xmlns:p14="http://schemas.microsoft.com/office/powerpoint/2010/main" val="1048855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4">
                                            <p:txEl>
                                              <p:pRg st="1" end="1"/>
                                            </p:txEl>
                                          </p:spTgt>
                                        </p:tgtEl>
                                      </p:cBhvr>
                                    </p:animEffect>
                                    <p:animScale>
                                      <p:cBhvr>
                                        <p:cTn id="13" dur="250" autoRev="1" fill="hold"/>
                                        <p:tgtEl>
                                          <p:spTgt spid="14">
                                            <p:txEl>
                                              <p:pRg st="1" end="1"/>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4">
                                            <p:txEl>
                                              <p:pRg st="2" end="2"/>
                                            </p:txEl>
                                          </p:spTgt>
                                        </p:tgtEl>
                                      </p:cBhvr>
                                    </p:animEffect>
                                    <p:animScale>
                                      <p:cBhvr>
                                        <p:cTn id="16" dur="250" autoRev="1" fill="hold"/>
                                        <p:tgtEl>
                                          <p:spTgt spid="14">
                                            <p:txEl>
                                              <p:pRg st="2" end="2"/>
                                            </p:txEl>
                                          </p:spTgt>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4">
                                            <p:txEl>
                                              <p:pRg st="3" end="3"/>
                                            </p:txEl>
                                          </p:spTgt>
                                        </p:tgtEl>
                                      </p:cBhvr>
                                    </p:animEffect>
                                    <p:animScale>
                                      <p:cBhvr>
                                        <p:cTn id="19" dur="250" autoRev="1" fill="hold"/>
                                        <p:tgtEl>
                                          <p:spTgt spid="14">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4"/>
            <a:ext cx="4859337" cy="4389999"/>
          </a:xfrm>
        </p:spPr>
        <p:txBody>
          <a:bodyPr/>
          <a:lstStyle/>
          <a:p>
            <a:pPr marL="342900" lvl="1" indent="-342900">
              <a:buNone/>
              <a:defRPr/>
            </a:pPr>
            <a:r>
              <a:rPr lang="en-US" altLang="zh-CN" sz="1400" b="1" dirty="0" smtClean="0">
                <a:latin typeface="Times New Roman" pitchFamily="18" charset="0"/>
                <a:cs typeface="Times New Roman" pitchFamily="18" charset="0"/>
                <a:hlinkClick r:id="rId2"/>
              </a:rPr>
              <a:t>ACS </a:t>
            </a:r>
            <a:r>
              <a:rPr lang="en-US" altLang="zh-CN" sz="1400" b="1" dirty="0">
                <a:latin typeface="Times New Roman" pitchFamily="18" charset="0"/>
                <a:cs typeface="Times New Roman" pitchFamily="18" charset="0"/>
                <a:hlinkClick r:id="rId2"/>
              </a:rPr>
              <a:t>In Focus</a:t>
            </a:r>
            <a:r>
              <a:rPr lang="en-US" altLang="zh-CN" sz="1400" b="1" dirty="0">
                <a:latin typeface="Times New Roman" pitchFamily="18" charset="0"/>
                <a:cs typeface="Times New Roman" pitchFamily="18" charset="0"/>
              </a:rPr>
              <a:t> </a:t>
            </a:r>
            <a:r>
              <a:rPr lang="zh-CN" altLang="en-US" sz="1400" b="1" dirty="0">
                <a:latin typeface="Times New Roman" pitchFamily="18" charset="0"/>
                <a:cs typeface="Times New Roman" pitchFamily="18" charset="0"/>
              </a:rPr>
              <a:t>系列电</a:t>
            </a:r>
            <a:r>
              <a:rPr lang="zh-CN" altLang="en-US" sz="1400" b="1" dirty="0" smtClean="0">
                <a:latin typeface="Times New Roman" pitchFamily="18" charset="0"/>
                <a:cs typeface="Times New Roman" pitchFamily="18" charset="0"/>
              </a:rPr>
              <a:t>子书</a:t>
            </a:r>
            <a:endParaRPr lang="en-US" altLang="zh-CN" sz="1400" b="1" dirty="0" smtClean="0">
              <a:latin typeface="Times New Roman" pitchFamily="18" charset="0"/>
              <a:cs typeface="Times New Roman" pitchFamily="18" charset="0"/>
            </a:endParaRPr>
          </a:p>
          <a:p>
            <a:pPr marL="254250" lvl="1" indent="0">
              <a:buNone/>
              <a:defRPr/>
            </a:pPr>
            <a:endParaRPr lang="en-US" altLang="zh-CN" sz="1400"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完整性</a:t>
            </a:r>
            <a:r>
              <a:rPr lang="zh-CN" altLang="en-US" sz="1400" dirty="0">
                <a:latin typeface="Times New Roman" pitchFamily="18" charset="0"/>
                <a:cs typeface="Times New Roman" pitchFamily="18" charset="0"/>
              </a:rPr>
              <a:t>：从概念、方法到应用完整介绍某一</a:t>
            </a:r>
            <a:r>
              <a:rPr lang="zh-CN" altLang="en-US" sz="1400" dirty="0" smtClean="0">
                <a:latin typeface="Times New Roman" pitchFamily="18" charset="0"/>
                <a:cs typeface="Times New Roman" pitchFamily="18" charset="0"/>
              </a:rPr>
              <a:t>新兴学科</a:t>
            </a:r>
            <a:endParaRPr lang="en-US" altLang="zh-CN" sz="1400"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跨学科</a:t>
            </a:r>
            <a:r>
              <a:rPr lang="zh-CN" altLang="en-US" sz="1400" dirty="0">
                <a:latin typeface="Times New Roman" pitchFamily="18" charset="0"/>
                <a:cs typeface="Times New Roman" pitchFamily="18" charset="0"/>
              </a:rPr>
              <a:t>性</a:t>
            </a:r>
            <a:r>
              <a:rPr lang="zh-CN" altLang="en-US" sz="1400" dirty="0" smtClean="0">
                <a:latin typeface="Times New Roman" pitchFamily="18" charset="0"/>
                <a:cs typeface="Times New Roman" pitchFamily="18" charset="0"/>
              </a:rPr>
              <a:t>：介绍新兴学科与化学等传统学科的交叉状况</a:t>
            </a:r>
            <a:endParaRPr lang="en-US" altLang="zh-CN" sz="1400" dirty="0" smtClean="0">
              <a:latin typeface="Times New Roman" pitchFamily="18" charset="0"/>
              <a:cs typeface="Times New Roman" pitchFamily="18" charset="0"/>
            </a:endParaRPr>
          </a:p>
          <a:p>
            <a:pPr marL="254250" lvl="1" indent="0">
              <a:buNone/>
              <a:defRPr/>
            </a:pPr>
            <a:r>
              <a:rPr lang="en-US" altLang="zh-CN" sz="1400" dirty="0" smtClean="0">
                <a:latin typeface="Times New Roman" pitchFamily="18" charset="0"/>
                <a:cs typeface="Times New Roman" pitchFamily="18" charset="0"/>
              </a:rPr>
              <a:t>- </a:t>
            </a:r>
            <a:r>
              <a:rPr lang="zh-CN" altLang="en-US" sz="1400" dirty="0" smtClean="0">
                <a:latin typeface="Times New Roman" pitchFamily="18" charset="0"/>
                <a:cs typeface="Times New Roman" pitchFamily="18" charset="0"/>
              </a:rPr>
              <a:t>难</a:t>
            </a:r>
            <a:r>
              <a:rPr lang="zh-CN" altLang="en-US" sz="1400" dirty="0">
                <a:latin typeface="Times New Roman" pitchFamily="18" charset="0"/>
                <a:cs typeface="Times New Roman" pitchFamily="18" charset="0"/>
              </a:rPr>
              <a:t>易适中：可</a:t>
            </a:r>
            <a:r>
              <a:rPr lang="zh-CN" altLang="en-US" sz="1400" dirty="0" smtClean="0">
                <a:latin typeface="Times New Roman" pitchFamily="18" charset="0"/>
                <a:cs typeface="Times New Roman" pitchFamily="18" charset="0"/>
              </a:rPr>
              <a:t>作为本科生、研</a:t>
            </a:r>
            <a:r>
              <a:rPr lang="zh-CN" altLang="en-US" sz="1400" dirty="0">
                <a:latin typeface="Times New Roman" pitchFamily="18" charset="0"/>
                <a:cs typeface="Times New Roman" pitchFamily="18" charset="0"/>
              </a:rPr>
              <a:t>一、二学生</a:t>
            </a:r>
            <a:r>
              <a:rPr lang="zh-CN" altLang="en-US" sz="1400" dirty="0" smtClean="0">
                <a:latin typeface="Times New Roman" pitchFamily="18" charset="0"/>
                <a:cs typeface="Times New Roman" pitchFamily="18" charset="0"/>
              </a:rPr>
              <a:t>的课外读物</a:t>
            </a:r>
            <a:endParaRPr lang="en-US" altLang="zh-CN" sz="1400" dirty="0" smtClean="0">
              <a:latin typeface="Times New Roman" pitchFamily="18" charset="0"/>
              <a:cs typeface="Times New Roman" pitchFamily="18" charset="0"/>
            </a:endParaRPr>
          </a:p>
          <a:p>
            <a:pPr marL="254250" lvl="1" indent="0">
              <a:buNone/>
              <a:defRPr/>
            </a:pPr>
            <a:endParaRPr lang="en-US" altLang="zh-CN" sz="1400" dirty="0">
              <a:latin typeface="Times New Roman" pitchFamily="18" charset="0"/>
              <a:cs typeface="Times New Roman" pitchFamily="18" charset="0"/>
            </a:endParaRPr>
          </a:p>
          <a:p>
            <a:pPr marL="254250" lvl="1" indent="0">
              <a:buNone/>
              <a:defRPr/>
            </a:pPr>
            <a:r>
              <a:rPr lang="zh-CN" altLang="en-US" sz="1200" dirty="0">
                <a:latin typeface="Times New Roman" pitchFamily="18" charset="0"/>
                <a:cs typeface="Times New Roman" pitchFamily="18" charset="0"/>
              </a:rPr>
              <a:t>每一</a:t>
            </a:r>
            <a:r>
              <a:rPr lang="zh-CN" altLang="en-US" sz="1200" dirty="0" smtClean="0">
                <a:latin typeface="Times New Roman" pitchFamily="18" charset="0"/>
                <a:cs typeface="Times New Roman" pitchFamily="18" charset="0"/>
              </a:rPr>
              <a:t>章节均附有</a:t>
            </a:r>
            <a:r>
              <a:rPr lang="zh-CN" altLang="en-US" sz="1200" dirty="0">
                <a:latin typeface="Times New Roman" pitchFamily="18" charset="0"/>
                <a:cs typeface="Times New Roman" pitchFamily="18" charset="0"/>
              </a:rPr>
              <a:t>知识回顾和参考</a:t>
            </a:r>
            <a:r>
              <a:rPr lang="zh-CN" altLang="en-US" sz="1200" dirty="0" smtClean="0">
                <a:latin typeface="Times New Roman" pitchFamily="18" charset="0"/>
                <a:cs typeface="Times New Roman" pitchFamily="18" charset="0"/>
              </a:rPr>
              <a:t>书目！</a:t>
            </a:r>
            <a:endParaRPr lang="en-US" altLang="zh-CN" sz="1200" dirty="0" smtClean="0">
              <a:latin typeface="Times New Roman" pitchFamily="18" charset="0"/>
              <a:cs typeface="Times New Roman" pitchFamily="18" charset="0"/>
            </a:endParaRPr>
          </a:p>
          <a:p>
            <a:pPr marL="254250" lvl="1" indent="0">
              <a:buNone/>
              <a:defRPr/>
            </a:pPr>
            <a:r>
              <a:rPr lang="zh-CN" altLang="en-US" sz="1200" dirty="0">
                <a:latin typeface="Times New Roman" pitchFamily="18" charset="0"/>
                <a:cs typeface="Times New Roman" pitchFamily="18" charset="0"/>
              </a:rPr>
              <a:t>文</a:t>
            </a:r>
            <a:r>
              <a:rPr lang="zh-CN" altLang="en-US" sz="1200" dirty="0" smtClean="0">
                <a:latin typeface="Times New Roman" pitchFamily="18" charset="0"/>
                <a:cs typeface="Times New Roman" pitchFamily="18" charset="0"/>
              </a:rPr>
              <a:t>中插入专业术语解释！</a:t>
            </a:r>
            <a:endParaRPr lang="zh-CN" altLang="en-US" sz="1200" dirty="0">
              <a:latin typeface="Times New Roman" pitchFamily="18" charset="0"/>
              <a:cs typeface="Times New Roman" pitchFamily="18" charset="0"/>
            </a:endParaRPr>
          </a:p>
        </p:txBody>
      </p:sp>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949" r="54167" b="2958"/>
          <a:stretch/>
        </p:blipFill>
        <p:spPr>
          <a:xfrm>
            <a:off x="0" y="2847975"/>
            <a:ext cx="4191000" cy="3810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404" y="2915709"/>
            <a:ext cx="3960000" cy="3874839"/>
          </a:xfrm>
          <a:prstGeom prst="rect">
            <a:avLst/>
          </a:prstGeom>
        </p:spPr>
      </p:pic>
    </p:spTree>
    <p:extLst>
      <p:ext uri="{BB962C8B-B14F-4D97-AF65-F5344CB8AC3E}">
        <p14:creationId xmlns:p14="http://schemas.microsoft.com/office/powerpoint/2010/main" val="1267913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855997" y="2437899"/>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211500" indent="-360000" algn="l">
              <a:lnSpc>
                <a:spcPct val="200000"/>
              </a:lnSpc>
              <a:buFont typeface="Wingdings" pitchFamily="2" charset="2"/>
              <a:buChar char="n"/>
              <a:defRPr/>
            </a:pPr>
            <a:r>
              <a:rPr lang="en-US" altLang="zh-CN" sz="1800" b="1" dirty="0">
                <a:ea typeface="+mn-ea"/>
                <a:cs typeface="Times New Roman" panose="02020603050405020304" pitchFamily="18" charset="0"/>
              </a:rPr>
              <a:t>ACS</a:t>
            </a:r>
            <a:r>
              <a:rPr lang="zh-CN" altLang="en-US" sz="1800" b="1" dirty="0">
                <a:ea typeface="+mn-ea"/>
                <a:cs typeface="Times New Roman" panose="02020603050405020304" pitchFamily="18" charset="0"/>
              </a:rPr>
              <a:t>对全球开放科学呼声的回应</a:t>
            </a:r>
          </a:p>
        </p:txBody>
      </p:sp>
      <p:pic>
        <p:nvPicPr>
          <p:cNvPr id="6" name="Picture 13">
            <a:extLst>
              <a:ext uri="{FF2B5EF4-FFF2-40B4-BE49-F238E27FC236}">
                <a16:creationId xmlns:a16="http://schemas.microsoft.com/office/drawing/2014/main" id="{363DB026-E6DB-A54C-B826-B847EC267FE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2000" contrast="-32000"/>
                    </a14:imgEffect>
                  </a14:imgLayer>
                </a14:imgProps>
              </a:ext>
              <a:ext uri="{28A0092B-C50C-407E-A947-70E740481C1C}">
                <a14:useLocalDpi xmlns:a14="http://schemas.microsoft.com/office/drawing/2010/main" val="0"/>
              </a:ext>
            </a:extLst>
          </a:blip>
          <a:srcRect l="34139"/>
          <a:stretch/>
        </p:blipFill>
        <p:spPr>
          <a:xfrm>
            <a:off x="2858705" y="2183590"/>
            <a:ext cx="6285295" cy="4674410"/>
          </a:xfrm>
          <a:prstGeom prst="rect">
            <a:avLst/>
          </a:prstGeom>
        </p:spPr>
      </p:pic>
      <p:sp>
        <p:nvSpPr>
          <p:cNvPr id="5" name="矩形 4"/>
          <p:cNvSpPr/>
          <p:nvPr/>
        </p:nvSpPr>
        <p:spPr>
          <a:xfrm>
            <a:off x="457199" y="1417638"/>
            <a:ext cx="5970694" cy="2477601"/>
          </a:xfrm>
          <a:prstGeom prst="rect">
            <a:avLst/>
          </a:prstGeom>
        </p:spPr>
        <p:txBody>
          <a:bodyPr wrap="square">
            <a:spAutoFit/>
          </a:bodyPr>
          <a:lstStyle/>
          <a:p>
            <a:pPr marL="285750" indent="-285750">
              <a:spcAft>
                <a:spcPts val="600"/>
              </a:spcAft>
              <a:buSzPct val="85000"/>
              <a:buBlip>
                <a:blip r:embed="rId4"/>
              </a:buBlip>
            </a:pPr>
            <a:r>
              <a:rPr lang="zh-CN" altLang="en-US" sz="1400" dirty="0">
                <a:solidFill>
                  <a:srgbClr val="7F7F7F"/>
                </a:solidFill>
                <a:latin typeface="+mj-ea"/>
                <a:ea typeface="+mj-ea"/>
              </a:rPr>
              <a:t>学术出版多年来一直在向开放获取迈进，</a:t>
            </a:r>
            <a:r>
              <a:rPr lang="en-US" altLang="zh-CN" sz="1400" dirty="0">
                <a:solidFill>
                  <a:srgbClr val="7F7F7F"/>
                </a:solidFill>
                <a:latin typeface="+mj-ea"/>
                <a:ea typeface="+mj-ea"/>
              </a:rPr>
              <a:t>ACS</a:t>
            </a:r>
            <a:r>
              <a:rPr lang="zh-CN" altLang="en-US" sz="1400" dirty="0">
                <a:solidFill>
                  <a:srgbClr val="7F7F7F"/>
                </a:solidFill>
                <a:latin typeface="+mj-ea"/>
                <a:ea typeface="+mj-ea"/>
              </a:rPr>
              <a:t>积极应对全球开放获取以及开放科学的呼声</a:t>
            </a:r>
            <a:r>
              <a:rPr lang="zh-CN" altLang="en-US" sz="1400" dirty="0" smtClean="0">
                <a:solidFill>
                  <a:srgbClr val="7F7F7F"/>
                </a:solidFill>
                <a:latin typeface="+mj-ea"/>
                <a:ea typeface="+mj-ea"/>
              </a:rPr>
              <a:t>，</a:t>
            </a:r>
            <a:r>
              <a:rPr lang="en-US" altLang="zh-CN" sz="1400" dirty="0" smtClean="0">
                <a:solidFill>
                  <a:srgbClr val="7F7F7F"/>
                </a:solidFill>
                <a:latin typeface="+mj-ea"/>
                <a:ea typeface="+mj-ea"/>
              </a:rPr>
              <a:t>2020</a:t>
            </a:r>
            <a:r>
              <a:rPr lang="zh-CN" altLang="en-US" sz="1400" dirty="0">
                <a:solidFill>
                  <a:srgbClr val="7F7F7F"/>
                </a:solidFill>
                <a:latin typeface="+mj-ea"/>
                <a:ea typeface="+mj-ea"/>
              </a:rPr>
              <a:t>年之前，</a:t>
            </a:r>
            <a:r>
              <a:rPr lang="en-US" altLang="zh-CN" sz="1400" dirty="0">
                <a:solidFill>
                  <a:srgbClr val="7F7F7F"/>
                </a:solidFill>
                <a:latin typeface="+mj-ea"/>
                <a:ea typeface="+mj-ea"/>
              </a:rPr>
              <a:t>ACS</a:t>
            </a:r>
            <a:r>
              <a:rPr lang="zh-CN" altLang="en-US" sz="1400" dirty="0">
                <a:solidFill>
                  <a:srgbClr val="7F7F7F"/>
                </a:solidFill>
                <a:latin typeface="+mj-ea"/>
                <a:ea typeface="+mj-ea"/>
              </a:rPr>
              <a:t>旗下有两本全</a:t>
            </a:r>
            <a:r>
              <a:rPr lang="en-US" altLang="zh-CN" sz="1400" dirty="0">
                <a:solidFill>
                  <a:srgbClr val="7F7F7F"/>
                </a:solidFill>
                <a:latin typeface="+mj-ea"/>
                <a:ea typeface="+mj-ea"/>
              </a:rPr>
              <a:t>OA</a:t>
            </a:r>
            <a:r>
              <a:rPr lang="zh-CN" altLang="en-US" sz="1400" dirty="0">
                <a:solidFill>
                  <a:srgbClr val="7F7F7F"/>
                </a:solidFill>
                <a:latin typeface="+mj-ea"/>
                <a:ea typeface="+mj-ea"/>
              </a:rPr>
              <a:t>的</a:t>
            </a:r>
            <a:r>
              <a:rPr lang="zh-CN" altLang="en-US" sz="1400" dirty="0" smtClean="0">
                <a:solidFill>
                  <a:srgbClr val="7F7F7F"/>
                </a:solidFill>
                <a:latin typeface="+mj-ea"/>
                <a:ea typeface="+mj-ea"/>
              </a:rPr>
              <a:t>期刊。</a:t>
            </a:r>
            <a:endParaRPr lang="en-US" altLang="zh-CN" sz="1400" dirty="0" smtClean="0">
              <a:solidFill>
                <a:srgbClr val="7F7F7F"/>
              </a:solidFill>
              <a:latin typeface="+mj-ea"/>
              <a:ea typeface="+mj-ea"/>
            </a:endParaRPr>
          </a:p>
          <a:p>
            <a:pPr marL="285750" indent="-285750">
              <a:spcAft>
                <a:spcPts val="600"/>
              </a:spcAft>
              <a:buSzPct val="85000"/>
              <a:buBlip>
                <a:blip r:embed="rId4"/>
              </a:buBlip>
            </a:pPr>
            <a:r>
              <a:rPr lang="en-US" altLang="zh-CN" sz="1400" dirty="0" smtClean="0">
                <a:solidFill>
                  <a:srgbClr val="7F7F7F"/>
                </a:solidFill>
                <a:latin typeface="+mj-ea"/>
                <a:ea typeface="+mj-ea"/>
              </a:rPr>
              <a:t>2015</a:t>
            </a:r>
            <a:r>
              <a:rPr lang="zh-CN" altLang="en-US" sz="1400" dirty="0">
                <a:solidFill>
                  <a:srgbClr val="7F7F7F"/>
                </a:solidFill>
                <a:latin typeface="+mj-ea"/>
                <a:ea typeface="+mj-ea"/>
              </a:rPr>
              <a:t>年上线的</a:t>
            </a:r>
            <a:r>
              <a:rPr lang="en-US" altLang="zh-CN" sz="1400" dirty="0">
                <a:solidFill>
                  <a:srgbClr val="7F7F7F"/>
                </a:solidFill>
                <a:latin typeface="+mj-ea"/>
                <a:ea typeface="+mj-ea"/>
              </a:rPr>
              <a:t>ACS Central Science</a:t>
            </a:r>
            <a:r>
              <a:rPr lang="zh-CN" altLang="en-US" sz="1400" dirty="0" smtClean="0">
                <a:solidFill>
                  <a:srgbClr val="7F7F7F"/>
                </a:solidFill>
                <a:latin typeface="+mj-ea"/>
                <a:ea typeface="+mj-ea"/>
              </a:rPr>
              <a:t>（不收取发表费用</a:t>
            </a:r>
            <a:r>
              <a:rPr lang="zh-CN" altLang="en-US" sz="1400" dirty="0">
                <a:solidFill>
                  <a:srgbClr val="7F7F7F"/>
                </a:solidFill>
                <a:latin typeface="+mj-ea"/>
                <a:ea typeface="+mj-ea"/>
              </a:rPr>
              <a:t>），目标是提升化学作为“核心科学”的关注度，自创刊以来不断发表与其他学科交叉领域杰出的研究</a:t>
            </a:r>
            <a:r>
              <a:rPr lang="zh-CN" altLang="en-US" sz="1400" dirty="0" smtClean="0">
                <a:solidFill>
                  <a:srgbClr val="7F7F7F"/>
                </a:solidFill>
                <a:latin typeface="+mj-ea"/>
                <a:ea typeface="+mj-ea"/>
              </a:rPr>
              <a:t>成果</a:t>
            </a:r>
            <a:r>
              <a:rPr lang="zh-CN" altLang="en-US" sz="1400" dirty="0">
                <a:solidFill>
                  <a:srgbClr val="7F7F7F"/>
                </a:solidFill>
                <a:latin typeface="+mj-ea"/>
                <a:ea typeface="+mj-ea"/>
              </a:rPr>
              <a:t>。</a:t>
            </a:r>
            <a:endParaRPr lang="en-US" altLang="zh-CN" sz="1400" dirty="0" smtClean="0">
              <a:solidFill>
                <a:srgbClr val="7F7F7F"/>
              </a:solidFill>
              <a:latin typeface="+mj-ea"/>
              <a:ea typeface="+mj-ea"/>
            </a:endParaRPr>
          </a:p>
          <a:p>
            <a:pPr marL="285750" indent="-285750">
              <a:spcAft>
                <a:spcPts val="600"/>
              </a:spcAft>
              <a:buSzPct val="85000"/>
              <a:buBlip>
                <a:blip r:embed="rId4"/>
              </a:buBlip>
            </a:pPr>
            <a:r>
              <a:rPr lang="en-US" altLang="zh-CN" sz="1400" dirty="0" smtClean="0">
                <a:solidFill>
                  <a:srgbClr val="7F7F7F"/>
                </a:solidFill>
                <a:latin typeface="+mj-ea"/>
                <a:ea typeface="+mj-ea"/>
              </a:rPr>
              <a:t>2016</a:t>
            </a:r>
            <a:r>
              <a:rPr lang="zh-CN" altLang="en-US" sz="1400" dirty="0">
                <a:solidFill>
                  <a:srgbClr val="7F7F7F"/>
                </a:solidFill>
                <a:latin typeface="+mj-ea"/>
                <a:ea typeface="+mj-ea"/>
              </a:rPr>
              <a:t>年上线的</a:t>
            </a:r>
            <a:r>
              <a:rPr lang="en-US" altLang="zh-CN" sz="1400" dirty="0">
                <a:solidFill>
                  <a:srgbClr val="7F7F7F"/>
                </a:solidFill>
                <a:latin typeface="+mj-ea"/>
                <a:ea typeface="+mj-ea"/>
              </a:rPr>
              <a:t>ACS Omega, </a:t>
            </a:r>
            <a:r>
              <a:rPr lang="zh-CN" altLang="en-US" sz="1400" dirty="0">
                <a:solidFill>
                  <a:srgbClr val="7F7F7F"/>
                </a:solidFill>
                <a:latin typeface="+mj-ea"/>
                <a:ea typeface="+mj-ea"/>
              </a:rPr>
              <a:t>旨在快速发表经过同行评议的研究成果，加快新理念和有潜力的研究的传播，从而推动化学科学的前沿</a:t>
            </a:r>
            <a:r>
              <a:rPr lang="zh-CN" altLang="en-US" sz="1400" dirty="0" smtClean="0">
                <a:solidFill>
                  <a:srgbClr val="7F7F7F"/>
                </a:solidFill>
                <a:latin typeface="+mj-ea"/>
                <a:ea typeface="+mj-ea"/>
              </a:rPr>
              <a:t>。</a:t>
            </a:r>
            <a:endParaRPr lang="en-US" altLang="zh-CN" sz="1400" dirty="0" smtClean="0">
              <a:solidFill>
                <a:srgbClr val="7F7F7F"/>
              </a:solidFill>
              <a:latin typeface="+mj-ea"/>
              <a:ea typeface="+mj-ea"/>
            </a:endParaRPr>
          </a:p>
          <a:p>
            <a:pPr marL="285750" indent="-285750">
              <a:spcAft>
                <a:spcPts val="600"/>
              </a:spcAft>
              <a:buSzPct val="85000"/>
              <a:buBlip>
                <a:blip r:embed="rId4"/>
              </a:buBlip>
            </a:pPr>
            <a:r>
              <a:rPr lang="en-US" altLang="zh-CN" sz="1400" dirty="0" smtClean="0">
                <a:solidFill>
                  <a:srgbClr val="7F7F7F"/>
                </a:solidFill>
                <a:latin typeface="+mj-ea"/>
                <a:ea typeface="+mj-ea"/>
              </a:rPr>
              <a:t>2021</a:t>
            </a:r>
            <a:r>
              <a:rPr lang="zh-CN" altLang="en-US" sz="1400" dirty="0" smtClean="0">
                <a:solidFill>
                  <a:srgbClr val="7F7F7F"/>
                </a:solidFill>
                <a:latin typeface="+mj-ea"/>
                <a:ea typeface="+mj-ea"/>
              </a:rPr>
              <a:t>年起上线</a:t>
            </a:r>
            <a:r>
              <a:rPr lang="en-US" altLang="zh-CN" sz="1400" dirty="0" smtClean="0">
                <a:solidFill>
                  <a:srgbClr val="7F7F7F"/>
                </a:solidFill>
                <a:latin typeface="+mj-ea"/>
                <a:ea typeface="+mj-ea"/>
              </a:rPr>
              <a:t>Au</a:t>
            </a:r>
            <a:r>
              <a:rPr lang="zh-CN" altLang="en-US" sz="1400" dirty="0" smtClean="0">
                <a:solidFill>
                  <a:srgbClr val="7F7F7F"/>
                </a:solidFill>
                <a:latin typeface="+mj-ea"/>
                <a:ea typeface="+mj-ea"/>
              </a:rPr>
              <a:t>（金）系列期刊，提供覆盖有机、环境、物理等各个领域的全</a:t>
            </a:r>
            <a:r>
              <a:rPr lang="en-US" altLang="zh-CN" sz="1400" dirty="0" smtClean="0">
                <a:solidFill>
                  <a:srgbClr val="7F7F7F"/>
                </a:solidFill>
                <a:latin typeface="+mj-ea"/>
                <a:ea typeface="+mj-ea"/>
              </a:rPr>
              <a:t>OA</a:t>
            </a:r>
            <a:r>
              <a:rPr lang="zh-CN" altLang="en-US" sz="1400" dirty="0" smtClean="0">
                <a:solidFill>
                  <a:srgbClr val="7F7F7F"/>
                </a:solidFill>
                <a:latin typeface="+mj-ea"/>
                <a:ea typeface="+mj-ea"/>
              </a:rPr>
              <a:t>期刊。目前</a:t>
            </a:r>
            <a:r>
              <a:rPr lang="en-US" altLang="zh-CN" sz="1400" dirty="0" smtClean="0">
                <a:solidFill>
                  <a:srgbClr val="7F7F7F"/>
                </a:solidFill>
                <a:latin typeface="+mj-ea"/>
                <a:ea typeface="+mj-ea"/>
              </a:rPr>
              <a:t>JACS Au</a:t>
            </a:r>
            <a:r>
              <a:rPr lang="zh-CN" altLang="en-US" sz="1400" dirty="0" smtClean="0">
                <a:solidFill>
                  <a:srgbClr val="7F7F7F"/>
                </a:solidFill>
                <a:latin typeface="+mj-ea"/>
                <a:ea typeface="+mj-ea"/>
              </a:rPr>
              <a:t>和</a:t>
            </a:r>
            <a:r>
              <a:rPr lang="en-US" altLang="zh-CN" sz="1400" dirty="0">
                <a:solidFill>
                  <a:srgbClr val="7F7F7F"/>
                </a:solidFill>
                <a:latin typeface="+mj-ea"/>
                <a:ea typeface="+mj-ea"/>
              </a:rPr>
              <a:t>ACS Polymers </a:t>
            </a:r>
            <a:r>
              <a:rPr lang="en-US" altLang="zh-CN" sz="1400" dirty="0" smtClean="0">
                <a:solidFill>
                  <a:srgbClr val="7F7F7F"/>
                </a:solidFill>
                <a:latin typeface="+mj-ea"/>
                <a:ea typeface="+mj-ea"/>
              </a:rPr>
              <a:t>Au</a:t>
            </a:r>
            <a:r>
              <a:rPr lang="zh-CN" altLang="en-US" sz="1400" dirty="0" smtClean="0">
                <a:solidFill>
                  <a:srgbClr val="7F7F7F"/>
                </a:solidFill>
                <a:latin typeface="+mj-ea"/>
                <a:ea typeface="+mj-ea"/>
              </a:rPr>
              <a:t>已获得首个影响因子。</a:t>
            </a:r>
            <a:endParaRPr lang="zh-CN" altLang="en-US" sz="1400" dirty="0">
              <a:solidFill>
                <a:srgbClr val="7F7F7F"/>
              </a:solidFill>
              <a:latin typeface="+mj-ea"/>
              <a:ea typeface="+mj-ea"/>
            </a:endParaRPr>
          </a:p>
        </p:txBody>
      </p:sp>
    </p:spTree>
    <p:extLst>
      <p:ext uri="{BB962C8B-B14F-4D97-AF65-F5344CB8AC3E}">
        <p14:creationId xmlns:p14="http://schemas.microsoft.com/office/powerpoint/2010/main" val="100725881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400" b="1" u="heavy" dirty="0">
                <a:uFill>
                  <a:solidFill>
                    <a:srgbClr val="0039A6"/>
                  </a:solidFill>
                </a:uFill>
                <a:latin typeface="+mj-lt"/>
                <a:ea typeface="华文中宋" panose="02010600040101010101" pitchFamily="2" charset="-122"/>
                <a:hlinkClick r:id="rId3"/>
              </a:rPr>
              <a:t>ACS Central Science</a:t>
            </a:r>
            <a:r>
              <a:rPr lang="zh-CN" altLang="en-US" sz="1400" dirty="0">
                <a:latin typeface="+mj-lt"/>
                <a:ea typeface="+mj-ea"/>
              </a:rPr>
              <a:t>（</a:t>
            </a:r>
            <a:r>
              <a:rPr lang="en-US" altLang="zh-CN" sz="1400" dirty="0">
                <a:latin typeface="+mj-lt"/>
                <a:ea typeface="+mj-ea"/>
              </a:rPr>
              <a:t>ACS</a:t>
            </a:r>
            <a:r>
              <a:rPr lang="zh-CN" altLang="en-US" sz="1400" dirty="0">
                <a:latin typeface="+mj-lt"/>
                <a:ea typeface="+mj-ea"/>
              </a:rPr>
              <a:t>中心科学）文章被接受发表后无需作者付费；</a:t>
            </a:r>
            <a:endParaRPr lang="en-US" altLang="zh-CN" sz="1400" dirty="0">
              <a:latin typeface="+mj-lt"/>
              <a:ea typeface="+mj-ea"/>
            </a:endParaRPr>
          </a:p>
          <a:p>
            <a:pPr marL="171450" indent="-114300" algn="just" defTabSz="457200" eaLnBrk="0" hangingPunct="0">
              <a:spcBef>
                <a:spcPct val="20000"/>
              </a:spcBef>
              <a:buFont typeface="Arial" pitchFamily="34" charset="0"/>
              <a:buChar char="•"/>
              <a:defRPr/>
            </a:pPr>
            <a:r>
              <a:rPr lang="zh-CN" altLang="en-US" sz="1400" dirty="0">
                <a:latin typeface="+mj-lt"/>
                <a:ea typeface="+mj-ea"/>
              </a:rPr>
              <a:t>接受门槛较高，对研究的创新度和前沿性有非常高的要求；</a:t>
            </a:r>
            <a:endParaRPr lang="en-US" altLang="zh-CN" sz="14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zh-CN" altLang="en-US" sz="1400" dirty="0">
                <a:latin typeface="+mj-lt"/>
                <a:ea typeface="+mj-ea"/>
              </a:rPr>
              <a:t>每年仅发表</a:t>
            </a:r>
            <a:r>
              <a:rPr lang="en-US" altLang="zh-CN" sz="1400" dirty="0">
                <a:latin typeface="+mj-lt"/>
                <a:ea typeface="+mj-ea"/>
              </a:rPr>
              <a:t>100-200</a:t>
            </a:r>
            <a:r>
              <a:rPr lang="zh-CN" altLang="en-US" sz="1400" dirty="0">
                <a:latin typeface="+mj-lt"/>
                <a:ea typeface="+mj-ea"/>
              </a:rPr>
              <a:t>篇研究</a:t>
            </a:r>
            <a:r>
              <a:rPr lang="zh-CN" altLang="en-US" sz="1400" dirty="0" smtClean="0">
                <a:latin typeface="+mj-lt"/>
                <a:ea typeface="+mj-ea"/>
              </a:rPr>
              <a:t>论文</a:t>
            </a:r>
            <a:r>
              <a:rPr lang="zh-CN" altLang="en-US" sz="1400" dirty="0">
                <a:latin typeface="+mj-lt"/>
                <a:ea typeface="+mj-ea"/>
              </a:rPr>
              <a:t>。</a:t>
            </a:r>
            <a:endParaRPr lang="en-US" altLang="zh-CN" sz="1400" dirty="0">
              <a:latin typeface="+mj-lt"/>
              <a:ea typeface="+mj-ea"/>
            </a:endParaRP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itchFamily="34" charset="0"/>
                <a:sym typeface="Helvetica Light" charset="0"/>
              </a:rPr>
              <a:t>JIF</a:t>
            </a:r>
            <a:endParaRPr lang="en-US" altLang="zh-CN" sz="1600" b="1" dirty="0">
              <a:solidFill>
                <a:srgbClr val="FFFFFF"/>
              </a:solidFill>
              <a:latin typeface="+mj-lt"/>
              <a:cs typeface="Arial" pitchFamily="34" charset="0"/>
              <a:sym typeface="Helvetica Light" charset="0"/>
            </a:endParaRPr>
          </a:p>
          <a:p>
            <a:pPr algn="ctr" defTabSz="409575">
              <a:defRPr/>
            </a:pPr>
            <a:r>
              <a:rPr lang="en-US" altLang="zh-CN" sz="1600" b="1" dirty="0" smtClean="0">
                <a:solidFill>
                  <a:srgbClr val="FFFFFF"/>
                </a:solidFill>
                <a:latin typeface="+mj-lt"/>
                <a:cs typeface="Arial" pitchFamily="34" charset="0"/>
              </a:rPr>
              <a:t>18.2</a:t>
            </a:r>
            <a:endParaRPr lang="en-US" altLang="zh-CN" sz="1600" b="1" dirty="0">
              <a:solidFill>
                <a:srgbClr val="FFFFFF"/>
              </a:solidFill>
              <a:latin typeface="+mj-lt"/>
              <a:cs typeface="Arial" pitchFamily="34" charset="0"/>
              <a:sym typeface="Helvetica Light" charset="0"/>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smtClean="0">
                <a:solidFill>
                  <a:srgbClr val="FFFFFF"/>
                </a:solidFill>
                <a:latin typeface="+mj-lt"/>
                <a:cs typeface="Arial" pitchFamily="34" charset="0"/>
                <a:sym typeface="Helvetica Light" charset="0"/>
              </a:rPr>
              <a:t>4.1</a:t>
            </a:r>
            <a:endParaRPr lang="en-US" altLang="zh-CN" sz="1600" b="1" dirty="0">
              <a:solidFill>
                <a:srgbClr val="FFFFFF"/>
              </a:solidFill>
              <a:latin typeface="+mj-lt"/>
              <a:cs typeface="Arial" pitchFamily="34" charset="0"/>
              <a:sym typeface="Helvetica Light" charset="0"/>
            </a:endParaRPr>
          </a:p>
        </p:txBody>
      </p:sp>
      <p:sp>
        <p:nvSpPr>
          <p:cNvPr id="12" name="Content Placeholder 7"/>
          <p:cNvSpPr>
            <a:spLocks noGrp="1"/>
          </p:cNvSpPr>
          <p:nvPr/>
        </p:nvSpPr>
        <p:spPr bwMode="auto">
          <a:xfrm>
            <a:off x="0" y="5336544"/>
            <a:ext cx="7964904" cy="1028162"/>
          </a:xfrm>
          <a:prstGeom prst="rect">
            <a:avLst/>
          </a:prstGeom>
          <a:noFill/>
          <a:ln w="9525">
            <a:noFill/>
            <a:miter lim="800000"/>
            <a:headEnd/>
            <a:tailEnd/>
          </a:ln>
        </p:spPr>
        <p:txBody>
          <a:bodyPr/>
          <a:lstStyle/>
          <a:p>
            <a:pPr marL="171450" indent="-114300" algn="r" defTabSz="457200" eaLnBrk="0" hangingPunct="0">
              <a:spcBef>
                <a:spcPct val="20000"/>
              </a:spcBef>
              <a:buFont typeface="Arial" pitchFamily="34" charset="0"/>
              <a:buChar char="•"/>
              <a:defRPr/>
            </a:pPr>
            <a:r>
              <a:rPr lang="en-US" altLang="zh-CN" sz="1400" b="1" u="heavy" dirty="0">
                <a:uFill>
                  <a:solidFill>
                    <a:srgbClr val="0039A6"/>
                  </a:solidFill>
                </a:uFill>
                <a:latin typeface="+mj-lt"/>
                <a:ea typeface="华文中宋" panose="02010600040101010101" pitchFamily="2" charset="-122"/>
                <a:hlinkClick r:id="rId4"/>
              </a:rPr>
              <a:t>ACS Omega</a:t>
            </a:r>
            <a:r>
              <a:rPr lang="zh-CN" altLang="en-US" sz="1400" dirty="0">
                <a:latin typeface="+mj-lt"/>
                <a:ea typeface="+mj-ea"/>
              </a:rPr>
              <a:t>（</a:t>
            </a:r>
            <a:r>
              <a:rPr lang="en-US" altLang="zh-CN" sz="1400" dirty="0">
                <a:latin typeface="+mj-lt"/>
                <a:ea typeface="+mj-ea"/>
              </a:rPr>
              <a:t>ACS</a:t>
            </a:r>
            <a:r>
              <a:rPr lang="zh-CN" altLang="en-US" sz="1400" dirty="0">
                <a:latin typeface="+mj-lt"/>
                <a:ea typeface="+mj-ea"/>
              </a:rPr>
              <a:t>欧米伽）让作者以低于多数主流期刊的费用换取文章的开放；</a:t>
            </a:r>
            <a:endParaRPr lang="en-US" altLang="zh-CN" sz="1400" dirty="0">
              <a:latin typeface="+mj-lt"/>
              <a:ea typeface="+mj-ea"/>
            </a:endParaRPr>
          </a:p>
          <a:p>
            <a:pPr marL="171450" indent="-114300" algn="r" defTabSz="457200" eaLnBrk="0" hangingPunct="0">
              <a:spcBef>
                <a:spcPct val="20000"/>
              </a:spcBef>
              <a:buFont typeface="Arial" pitchFamily="34" charset="0"/>
              <a:buChar char="•"/>
              <a:defRPr/>
            </a:pPr>
            <a:r>
              <a:rPr lang="zh-CN" altLang="en-US" sz="1400" dirty="0">
                <a:latin typeface="+mj-lt"/>
                <a:ea typeface="+mj-ea"/>
              </a:rPr>
              <a:t>注重研究工作的严谨和客观；</a:t>
            </a:r>
            <a:endParaRPr lang="en-US" altLang="zh-CN" sz="1400" dirty="0">
              <a:latin typeface="+mj-lt"/>
              <a:ea typeface="+mj-ea"/>
            </a:endParaRPr>
          </a:p>
          <a:p>
            <a:pPr marL="171450" indent="-114300" algn="r" defTabSz="457200" eaLnBrk="0" hangingPunct="0">
              <a:spcBef>
                <a:spcPct val="20000"/>
              </a:spcBef>
              <a:buFont typeface="Arial" pitchFamily="34" charset="0"/>
              <a:buChar char="•"/>
              <a:defRPr/>
            </a:pPr>
            <a:r>
              <a:rPr lang="zh-CN" altLang="en-US" sz="1400" dirty="0" smtClean="0">
                <a:latin typeface="+mj-lt"/>
                <a:ea typeface="+mj-ea"/>
              </a:rPr>
              <a:t>收录</a:t>
            </a:r>
            <a:r>
              <a:rPr lang="en-US" altLang="zh-CN" sz="1400" dirty="0" smtClean="0">
                <a:latin typeface="+mj-lt"/>
                <a:ea typeface="+mj-ea"/>
              </a:rPr>
              <a:t>Research </a:t>
            </a:r>
            <a:r>
              <a:rPr lang="en-US" altLang="zh-CN" sz="1400" dirty="0">
                <a:latin typeface="+mj-lt"/>
                <a:ea typeface="+mj-ea"/>
              </a:rPr>
              <a:t>Article</a:t>
            </a:r>
            <a:r>
              <a:rPr lang="zh-CN" altLang="en-US" sz="1400" dirty="0">
                <a:latin typeface="+mj-lt"/>
                <a:ea typeface="+mj-ea"/>
              </a:rPr>
              <a:t>（研究论文</a:t>
            </a:r>
            <a:r>
              <a:rPr lang="zh-CN" altLang="en-US" sz="1400" dirty="0" smtClean="0">
                <a:latin typeface="+mj-lt"/>
                <a:ea typeface="+mj-ea"/>
              </a:rPr>
              <a:t>）</a:t>
            </a:r>
            <a:r>
              <a:rPr lang="en-US" altLang="zh-CN" sz="1400" dirty="0" smtClean="0">
                <a:latin typeface="+mj-lt"/>
                <a:ea typeface="+mj-ea"/>
              </a:rPr>
              <a:t>, Mini-review</a:t>
            </a:r>
            <a:r>
              <a:rPr lang="zh-CN" altLang="en-US" sz="1400" dirty="0">
                <a:latin typeface="+mj-lt"/>
                <a:ea typeface="+mj-ea"/>
              </a:rPr>
              <a:t>（短综述</a:t>
            </a:r>
            <a:r>
              <a:rPr lang="zh-CN" altLang="en-US" sz="1400" dirty="0" smtClean="0">
                <a:latin typeface="+mj-lt"/>
                <a:ea typeface="+mj-ea"/>
              </a:rPr>
              <a:t>）和</a:t>
            </a:r>
            <a:r>
              <a:rPr lang="en-US" altLang="zh-CN" sz="1400" dirty="0" smtClean="0">
                <a:latin typeface="+mj-lt"/>
                <a:ea typeface="+mj-ea"/>
              </a:rPr>
              <a:t>Perspective</a:t>
            </a:r>
            <a:r>
              <a:rPr lang="zh-CN" altLang="en-US" sz="1400" dirty="0">
                <a:latin typeface="+mj-lt"/>
                <a:ea typeface="+mj-ea"/>
              </a:rPr>
              <a:t>（展望</a:t>
            </a:r>
            <a:r>
              <a:rPr lang="zh-CN" altLang="en-US" sz="1400" dirty="0" smtClean="0">
                <a:latin typeface="+mj-lt"/>
                <a:ea typeface="+mj-ea"/>
              </a:rPr>
              <a:t>）；</a:t>
            </a:r>
            <a:endParaRPr lang="zh-CN" altLang="zh-CN" sz="1400" dirty="0">
              <a:latin typeface="+mj-lt"/>
              <a:ea typeface="+mj-ea"/>
            </a:endParaRPr>
          </a:p>
          <a:p>
            <a:pPr marL="171450" indent="-114300" algn="r" defTabSz="457200" eaLnBrk="0" hangingPunct="0">
              <a:spcBef>
                <a:spcPct val="20000"/>
              </a:spcBef>
              <a:buFont typeface="Arial" pitchFamily="34" charset="0"/>
              <a:buChar char="•"/>
              <a:defRPr/>
            </a:pPr>
            <a:r>
              <a:rPr lang="zh-CN" altLang="en-US" sz="1400" dirty="0" smtClean="0">
                <a:latin typeface="+mj-lt"/>
                <a:ea typeface="+mj-ea"/>
              </a:rPr>
              <a:t>自</a:t>
            </a:r>
            <a:r>
              <a:rPr lang="en-US" altLang="zh-CN" sz="1400" dirty="0" smtClean="0">
                <a:latin typeface="+mj-lt"/>
                <a:ea typeface="+mj-ea"/>
              </a:rPr>
              <a:t>2019</a:t>
            </a:r>
            <a:r>
              <a:rPr lang="zh-CN" altLang="en-US" sz="1400" dirty="0">
                <a:latin typeface="+mj-lt"/>
                <a:ea typeface="+mj-ea"/>
              </a:rPr>
              <a:t>年首</a:t>
            </a:r>
            <a:r>
              <a:rPr lang="zh-CN" altLang="en-US" sz="1400" dirty="0" smtClean="0">
                <a:latin typeface="+mj-lt"/>
                <a:ea typeface="+mj-ea"/>
              </a:rPr>
              <a:t>获</a:t>
            </a:r>
            <a:r>
              <a:rPr lang="en-US" altLang="zh-CN" sz="1400" dirty="0" smtClean="0">
                <a:latin typeface="+mj-lt"/>
                <a:ea typeface="+mj-ea"/>
              </a:rPr>
              <a:t>IF</a:t>
            </a:r>
            <a:r>
              <a:rPr lang="zh-CN" altLang="en-US" sz="1400" dirty="0" smtClean="0">
                <a:latin typeface="+mj-lt"/>
                <a:ea typeface="+mj-ea"/>
              </a:rPr>
              <a:t>后，稳步增长。</a:t>
            </a:r>
            <a:endParaRPr lang="en-US" altLang="zh-CN" sz="1400" dirty="0">
              <a:latin typeface="+mj-lt"/>
              <a:ea typeface="+mj-ea"/>
            </a:endParaRPr>
          </a:p>
        </p:txBody>
      </p:sp>
    </p:spTree>
    <p:extLst>
      <p:ext uri="{BB962C8B-B14F-4D97-AF65-F5344CB8AC3E}">
        <p14:creationId xmlns:p14="http://schemas.microsoft.com/office/powerpoint/2010/main" val="3875842034"/>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658926"/>
          </a:xfrm>
        </p:spPr>
        <p:txBody>
          <a:bodyPr/>
          <a:lstStyle/>
          <a:p>
            <a:pPr indent="-144000">
              <a:defRPr/>
            </a:pPr>
            <a:r>
              <a:rPr lang="en-US" sz="1400" b="1" u="sng" dirty="0">
                <a:uFill>
                  <a:solidFill>
                    <a:srgbClr val="0039A6"/>
                  </a:solidFill>
                </a:uFill>
                <a:latin typeface="+mj-lt"/>
                <a:ea typeface="ＭＳ Ｐゴシック" charset="0"/>
                <a:cs typeface="Times New Roman" pitchFamily="18" charset="0"/>
                <a:hlinkClick r:id="rId2"/>
              </a:rPr>
              <a:t>ACS Editors’ Choice</a:t>
            </a:r>
            <a:r>
              <a:rPr lang="en-US" sz="1400" b="1" dirty="0">
                <a:latin typeface="+mj-lt"/>
                <a:ea typeface="ＭＳ Ｐゴシック" charset="0"/>
                <a:cs typeface="Times New Roman" pitchFamily="18" charset="0"/>
              </a:rPr>
              <a:t> </a:t>
            </a:r>
            <a:r>
              <a:rPr lang="zh-CN" altLang="en-US" sz="1400" dirty="0">
                <a:latin typeface="+mj-lt"/>
                <a:ea typeface="+mj-ea"/>
                <a:cs typeface="Times New Roman" pitchFamily="18" charset="0"/>
              </a:rPr>
              <a:t>栏目是由各刊编辑每天挑选一篇高品质的热点研究文章</a:t>
            </a:r>
            <a:r>
              <a:rPr lang="zh-CN" altLang="en-US" sz="1400" dirty="0" smtClean="0">
                <a:latin typeface="+mj-lt"/>
                <a:ea typeface="+mj-ea"/>
                <a:cs typeface="Times New Roman" pitchFamily="18" charset="0"/>
              </a:rPr>
              <a:t>，在一段时间内开放</a:t>
            </a:r>
            <a:r>
              <a:rPr lang="zh-CN" altLang="en-US" sz="1400" dirty="0">
                <a:latin typeface="+mj-lt"/>
                <a:ea typeface="+mj-ea"/>
                <a:cs typeface="Times New Roman" pitchFamily="18" charset="0"/>
              </a:rPr>
              <a:t>其访问权；</a:t>
            </a:r>
            <a:endParaRPr lang="en-US" altLang="zh-CN" sz="1400" dirty="0">
              <a:latin typeface="+mj-lt"/>
              <a:ea typeface="+mj-ea"/>
              <a:cs typeface="Times New Roman" pitchFamily="18" charset="0"/>
            </a:endParaRPr>
          </a:p>
          <a:p>
            <a:pPr indent="-144000">
              <a:defRPr/>
            </a:pPr>
            <a:r>
              <a:rPr lang="zh-CN" altLang="en-US" sz="1400" dirty="0">
                <a:latin typeface="+mj-lt"/>
                <a:ea typeface="+mj-ea"/>
                <a:cs typeface="Times New Roman" pitchFamily="18" charset="0"/>
              </a:rPr>
              <a:t>作者只需在投稿中允许被该栏目收录，</a:t>
            </a:r>
            <a:r>
              <a:rPr lang="zh-CN" altLang="en-US" sz="1400" b="1" dirty="0">
                <a:latin typeface="+mj-lt"/>
                <a:ea typeface="+mj-ea"/>
                <a:cs typeface="Times New Roman" pitchFamily="18" charset="0"/>
              </a:rPr>
              <a:t>不产生任何费用</a:t>
            </a:r>
            <a:r>
              <a:rPr lang="zh-CN" altLang="en-US" sz="1400" dirty="0">
                <a:latin typeface="+mj-lt"/>
                <a:ea typeface="+mj-ea"/>
                <a:cs typeface="Times New Roman" pitchFamily="18" charset="0"/>
              </a:rPr>
              <a:t>；</a:t>
            </a:r>
            <a:endParaRPr lang="en-US" altLang="zh-CN" sz="1400" dirty="0">
              <a:latin typeface="+mj-lt"/>
              <a:ea typeface="+mj-ea"/>
              <a:cs typeface="Times New Roman" pitchFamily="18" charset="0"/>
            </a:endParaRPr>
          </a:p>
          <a:p>
            <a:pPr indent="-144000">
              <a:defRPr/>
            </a:pPr>
            <a:r>
              <a:rPr lang="zh-CN" altLang="en-US" sz="1400" dirty="0" smtClean="0">
                <a:latin typeface="+mj-ea"/>
                <a:ea typeface="+mj-ea"/>
                <a:cs typeface="Times New Roman" pitchFamily="18" charset="0"/>
              </a:rPr>
              <a:t>该</a:t>
            </a:r>
            <a:r>
              <a:rPr lang="zh-CN" altLang="en-US" sz="1400" dirty="0">
                <a:latin typeface="+mj-ea"/>
                <a:ea typeface="+mj-ea"/>
                <a:cs typeface="Times New Roman" pitchFamily="18" charset="0"/>
              </a:rPr>
              <a:t>栏目可按期刊名称筛选查看文章；新版数据库增加</a:t>
            </a:r>
            <a:r>
              <a:rPr lang="zh-CN" altLang="en-US" sz="1400" b="1" dirty="0">
                <a:latin typeface="+mj-ea"/>
                <a:ea typeface="+mj-ea"/>
                <a:cs typeface="Times New Roman" pitchFamily="18" charset="0"/>
              </a:rPr>
              <a:t>高访问量文章</a:t>
            </a:r>
            <a:r>
              <a:rPr lang="zh-CN" altLang="en-US" sz="1400" dirty="0">
                <a:latin typeface="+mj-ea"/>
                <a:ea typeface="+mj-ea"/>
                <a:cs typeface="Times New Roman" pitchFamily="18" charset="0"/>
              </a:rPr>
              <a:t>和</a:t>
            </a:r>
            <a:r>
              <a:rPr lang="zh-CN" altLang="en-US" sz="1400" b="1" dirty="0">
                <a:latin typeface="+mj-ea"/>
                <a:ea typeface="+mj-ea"/>
                <a:cs typeface="Times New Roman" pitchFamily="18" charset="0"/>
              </a:rPr>
              <a:t>高被引量文章</a:t>
            </a:r>
            <a:r>
              <a:rPr lang="zh-CN" altLang="en-US" sz="1400" dirty="0">
                <a:latin typeface="+mj-ea"/>
                <a:ea typeface="+mj-ea"/>
                <a:cs typeface="Times New Roman" pitchFamily="18" charset="0"/>
              </a:rPr>
              <a:t>两个筛选项！</a:t>
            </a:r>
            <a:endParaRPr lang="en-US" sz="1200" dirty="0">
              <a:latin typeface="+mj-ea"/>
              <a:ea typeface="+mj-ea"/>
              <a:cs typeface="Times New Roman" pitchFamily="18" charset="0"/>
            </a:endParaRPr>
          </a:p>
        </p:txBody>
      </p:sp>
      <p:sp>
        <p:nvSpPr>
          <p:cNvPr id="9" name="Content Placeholder 2"/>
          <p:cNvSpPr txBox="1">
            <a:spLocks/>
          </p:cNvSpPr>
          <p:nvPr/>
        </p:nvSpPr>
        <p:spPr bwMode="auto">
          <a:xfrm>
            <a:off x="427038" y="1911654"/>
            <a:ext cx="8532000" cy="1172656"/>
          </a:xfrm>
          <a:prstGeom prst="rect">
            <a:avLst/>
          </a:prstGeom>
          <a:noFill/>
          <a:ln w="9525">
            <a:noFill/>
            <a:miter lim="800000"/>
            <a:headEnd/>
            <a:tailEnd/>
          </a:ln>
        </p:spPr>
        <p:txBody>
          <a:bodyPr/>
          <a:lstStyle/>
          <a:p>
            <a:pPr marL="171450" indent="-114300" algn="just" eaLnBrk="0" hangingPunct="0">
              <a:spcBef>
                <a:spcPct val="20000"/>
              </a:spcBef>
              <a:buFont typeface="Arial" pitchFamily="34" charset="0"/>
              <a:buChar char="•"/>
              <a:defRPr/>
            </a:pPr>
            <a:r>
              <a:rPr lang="en-US" sz="1400" b="1" u="sng" dirty="0">
                <a:uFill>
                  <a:solidFill>
                    <a:srgbClr val="0039A6"/>
                  </a:solidFill>
                </a:uFill>
                <a:latin typeface="+mj-lt"/>
                <a:ea typeface="华文中宋" panose="02010600040101010101" pitchFamily="2" charset="-122"/>
                <a:hlinkClick r:id="rId3"/>
              </a:rPr>
              <a:t>ACS </a:t>
            </a:r>
            <a:r>
              <a:rPr lang="en-US" sz="1400" b="1" u="sng" dirty="0" err="1">
                <a:uFill>
                  <a:solidFill>
                    <a:srgbClr val="0039A6"/>
                  </a:solidFill>
                </a:uFill>
                <a:latin typeface="+mj-lt"/>
                <a:ea typeface="华文中宋" panose="02010600040101010101" pitchFamily="2" charset="-122"/>
                <a:hlinkClick r:id="rId3"/>
              </a:rPr>
              <a:t>AuthorChoice</a:t>
            </a:r>
            <a:r>
              <a:rPr lang="zh-CN" altLang="en-US" sz="1400" dirty="0">
                <a:uFill>
                  <a:solidFill>
                    <a:srgbClr val="0039A6"/>
                  </a:solidFill>
                </a:uFill>
                <a:latin typeface="+mj-ea"/>
                <a:ea typeface="+mj-ea"/>
              </a:rPr>
              <a:t>让作者及其资助基金（如美国的</a:t>
            </a:r>
            <a:r>
              <a:rPr lang="en-US" altLang="zh-CN" sz="1400" dirty="0">
                <a:uFill>
                  <a:solidFill>
                    <a:srgbClr val="0039A6"/>
                  </a:solidFill>
                </a:uFill>
                <a:latin typeface="+mj-ea"/>
                <a:ea typeface="+mj-ea"/>
              </a:rPr>
              <a:t>NIST</a:t>
            </a:r>
            <a:r>
              <a:rPr lang="zh-CN" altLang="en-US" sz="1400" dirty="0">
                <a:uFill>
                  <a:solidFill>
                    <a:srgbClr val="0039A6"/>
                  </a:solidFill>
                </a:uFill>
                <a:latin typeface="+mj-ea"/>
                <a:ea typeface="+mj-ea"/>
              </a:rPr>
              <a:t>以及能源部发布的研究基金）以</a:t>
            </a:r>
            <a:r>
              <a:rPr lang="zh-CN" altLang="en-US" sz="1400" b="1" dirty="0">
                <a:uFill>
                  <a:solidFill>
                    <a:srgbClr val="0039A6"/>
                  </a:solidFill>
                </a:uFill>
                <a:latin typeface="+mj-ea"/>
                <a:ea typeface="+mj-ea"/>
              </a:rPr>
              <a:t>合理的费用</a:t>
            </a:r>
            <a:r>
              <a:rPr lang="zh-CN" altLang="en-US" sz="1400" dirty="0">
                <a:uFill>
                  <a:solidFill>
                    <a:srgbClr val="0039A6"/>
                  </a:solidFill>
                </a:uFill>
                <a:latin typeface="+mj-ea"/>
                <a:ea typeface="+mj-ea"/>
              </a:rPr>
              <a:t>换取研究成果的开放；</a:t>
            </a:r>
            <a:endParaRPr lang="en-US" altLang="zh-CN" sz="1400" dirty="0">
              <a:uFill>
                <a:solidFill>
                  <a:srgbClr val="0039A6"/>
                </a:solidFill>
              </a:uFill>
              <a:latin typeface="+mj-ea"/>
              <a:ea typeface="+mj-ea"/>
            </a:endParaRPr>
          </a:p>
          <a:p>
            <a:pPr marL="171450" indent="-114300" algn="just" eaLnBrk="0" hangingPunct="0">
              <a:spcBef>
                <a:spcPct val="20000"/>
              </a:spcBef>
              <a:buFont typeface="Arial" pitchFamily="34" charset="0"/>
              <a:buChar char="•"/>
              <a:defRPr/>
            </a:pPr>
            <a:r>
              <a:rPr lang="en-US" altLang="zh-CN" sz="1400" dirty="0" err="1">
                <a:latin typeface="+mj-lt"/>
                <a:ea typeface="华文中宋" panose="02010600040101010101" pitchFamily="2" charset="-122"/>
              </a:rPr>
              <a:t>AuthorChoice</a:t>
            </a:r>
            <a:r>
              <a:rPr lang="zh-CN" altLang="en-US" sz="1400" dirty="0">
                <a:latin typeface="+mj-ea"/>
                <a:ea typeface="+mj-ea"/>
              </a:rPr>
              <a:t>的</a:t>
            </a:r>
            <a:r>
              <a:rPr lang="zh-CN" altLang="en-US" sz="1400" dirty="0" smtClean="0">
                <a:latin typeface="+mj-ea"/>
                <a:ea typeface="+mj-ea"/>
              </a:rPr>
              <a:t>费用只</a:t>
            </a:r>
            <a:r>
              <a:rPr lang="zh-CN" altLang="en-US" sz="1400" b="1" dirty="0" smtClean="0">
                <a:latin typeface="+mj-ea"/>
                <a:ea typeface="+mj-ea"/>
              </a:rPr>
              <a:t>向通讯作者收取</a:t>
            </a:r>
            <a:r>
              <a:rPr lang="zh-CN" altLang="en-US" sz="1400" dirty="0" smtClean="0">
                <a:latin typeface="+mj-ea"/>
                <a:ea typeface="+mj-ea"/>
              </a:rPr>
              <a:t>；</a:t>
            </a:r>
            <a:endParaRPr lang="en-US" altLang="zh-CN" sz="1400" dirty="0">
              <a:latin typeface="+mj-ea"/>
              <a:ea typeface="+mj-ea"/>
            </a:endParaRPr>
          </a:p>
          <a:p>
            <a:pPr marL="171450" indent="-114300" algn="just" eaLnBrk="0" hangingPunct="0">
              <a:spcBef>
                <a:spcPct val="20000"/>
              </a:spcBef>
              <a:buFont typeface="Arial" pitchFamily="34" charset="0"/>
              <a:buChar char="•"/>
              <a:defRPr/>
            </a:pPr>
            <a:r>
              <a:rPr lang="zh-CN" altLang="en-US" sz="1400" dirty="0">
                <a:latin typeface="+mj-ea"/>
                <a:ea typeface="+mj-ea"/>
              </a:rPr>
              <a:t>文章被编辑部接受后再付费。</a:t>
            </a:r>
            <a:endParaRPr lang="en-US" sz="1400" dirty="0">
              <a:latin typeface="+mj-ea"/>
              <a:ea typeface="+mj-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政策</a:t>
            </a:r>
            <a:endParaRPr lang="en-GB" altLang="zh-CN" sz="1800" b="1" dirty="0"/>
          </a:p>
        </p:txBody>
      </p:sp>
    </p:spTree>
    <p:extLst>
      <p:ext uri="{BB962C8B-B14F-4D97-AF65-F5344CB8AC3E}">
        <p14:creationId xmlns:p14="http://schemas.microsoft.com/office/powerpoint/2010/main" val="229012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92" y="1231539"/>
            <a:ext cx="9034818" cy="674579"/>
          </a:xfrm>
          <a:prstGeom prst="rect">
            <a:avLst/>
          </a:prstGeom>
          <a:effectLst>
            <a:outerShdw blurRad="50800" dist="38100" dir="2700000" algn="tl" rotWithShape="0">
              <a:prstClr val="black">
                <a:alpha val="40000"/>
              </a:prstClr>
            </a:outerShdw>
          </a:effectLst>
        </p:spPr>
      </p:pic>
      <p:sp>
        <p:nvSpPr>
          <p:cNvPr id="7" name="Content Placeholder 2"/>
          <p:cNvSpPr txBox="1">
            <a:spLocks/>
          </p:cNvSpPr>
          <p:nvPr/>
        </p:nvSpPr>
        <p:spPr bwMode="auto">
          <a:xfrm>
            <a:off x="2241973" y="2082981"/>
            <a:ext cx="6894848" cy="384287"/>
          </a:xfrm>
          <a:prstGeom prst="rect">
            <a:avLst/>
          </a:prstGeom>
          <a:ln>
            <a:noFill/>
            <a:headEnd/>
            <a:tailEnd/>
          </a:ln>
        </p:spPr>
        <p:style>
          <a:lnRef idx="3">
            <a:schemeClr val="lt1"/>
          </a:lnRef>
          <a:fillRef idx="1">
            <a:schemeClr val="accent4"/>
          </a:fillRef>
          <a:effectRef idx="1">
            <a:schemeClr val="accent4"/>
          </a:effectRef>
          <a:fontRef idx="minor">
            <a:schemeClr val="lt1"/>
          </a:fontRef>
        </p:style>
        <p:txBody>
          <a:bodyPr anchor="ctr" anchorCtr="0"/>
          <a:lstStyle/>
          <a:p>
            <a:pPr marL="57150" algn="r" eaLnBrk="0" hangingPunct="0">
              <a:spcBef>
                <a:spcPts val="0"/>
              </a:spcBef>
              <a:defRPr/>
            </a:pPr>
            <a:r>
              <a:rPr lang="en-US" sz="1400" b="1" u="sng" dirty="0">
                <a:uFill>
                  <a:solidFill>
                    <a:srgbClr val="0039A6"/>
                  </a:solidFill>
                </a:uFill>
                <a:latin typeface="+mj-lt"/>
                <a:ea typeface="华文中宋" panose="02010600040101010101" pitchFamily="2" charset="-122"/>
                <a:hlinkClick r:id="rId3"/>
              </a:rPr>
              <a:t>ACS </a:t>
            </a:r>
            <a:r>
              <a:rPr lang="en-US" sz="1400" b="1" u="sng" dirty="0" err="1" smtClean="0">
                <a:uFill>
                  <a:solidFill>
                    <a:srgbClr val="0039A6"/>
                  </a:solidFill>
                </a:uFill>
                <a:latin typeface="+mj-lt"/>
                <a:ea typeface="华文中宋" panose="02010600040101010101" pitchFamily="2" charset="-122"/>
                <a:hlinkClick r:id="rId3"/>
              </a:rPr>
              <a:t>AuthorChoice</a:t>
            </a:r>
            <a:r>
              <a:rPr lang="en-US" sz="1400" b="1" u="sng" dirty="0" smtClean="0">
                <a:uFill>
                  <a:solidFill>
                    <a:srgbClr val="0039A6"/>
                  </a:solidFill>
                </a:uFill>
                <a:latin typeface="+mj-lt"/>
                <a:ea typeface="华文中宋" panose="02010600040101010101" pitchFamily="2" charset="-122"/>
              </a:rPr>
              <a:t> </a:t>
            </a:r>
            <a:r>
              <a:rPr lang="zh-CN" altLang="en-US" sz="1400" b="1" dirty="0" smtClean="0">
                <a:uFill>
                  <a:solidFill>
                    <a:srgbClr val="0039A6"/>
                  </a:solidFill>
                </a:uFill>
                <a:latin typeface="+mj-ea"/>
                <a:ea typeface="+mj-ea"/>
              </a:rPr>
              <a:t>访问入口（栏目文章为限时开放，如有需要，请及时查看！）</a:t>
            </a:r>
            <a:endParaRPr lang="en-US" altLang="zh-CN" sz="1400" b="1" dirty="0">
              <a:uFill>
                <a:solidFill>
                  <a:srgbClr val="0039A6"/>
                </a:solidFill>
              </a:uFill>
              <a:latin typeface="+mj-ea"/>
              <a:ea typeface="+mj-ea"/>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44" y="2768705"/>
            <a:ext cx="9034818" cy="3030876"/>
          </a:xfrm>
          <a:prstGeom prst="rect">
            <a:avLst/>
          </a:prstGeom>
          <a:effectLst>
            <a:outerShdw blurRad="50800" dist="38100" dir="2700000" algn="tl" rotWithShape="0">
              <a:prstClr val="black">
                <a:alpha val="40000"/>
              </a:prstClr>
            </a:outerShdw>
          </a:effectLst>
        </p:spPr>
      </p:pic>
      <p:sp>
        <p:nvSpPr>
          <p:cNvPr id="9" name="Content Placeholder 2"/>
          <p:cNvSpPr txBox="1">
            <a:spLocks/>
          </p:cNvSpPr>
          <p:nvPr/>
        </p:nvSpPr>
        <p:spPr bwMode="auto">
          <a:xfrm>
            <a:off x="0" y="5908874"/>
            <a:ext cx="3920856" cy="384287"/>
          </a:xfrm>
          <a:prstGeom prst="rect">
            <a:avLst/>
          </a:prstGeom>
          <a:ln>
            <a:noFill/>
            <a:headEnd/>
            <a:tailEnd/>
          </a:ln>
        </p:spPr>
        <p:style>
          <a:lnRef idx="3">
            <a:schemeClr val="lt1"/>
          </a:lnRef>
          <a:fillRef idx="1">
            <a:schemeClr val="accent4"/>
          </a:fillRef>
          <a:effectRef idx="1">
            <a:schemeClr val="accent4"/>
          </a:effectRef>
          <a:fontRef idx="minor">
            <a:schemeClr val="lt1"/>
          </a:fontRef>
        </p:style>
        <p:txBody>
          <a:bodyPr anchor="ctr" anchorCtr="0"/>
          <a:lstStyle/>
          <a:p>
            <a:pPr marL="57150" algn="ctr" eaLnBrk="0" hangingPunct="0">
              <a:spcBef>
                <a:spcPts val="0"/>
              </a:spcBef>
              <a:defRPr/>
            </a:pPr>
            <a:r>
              <a:rPr lang="zh-CN" altLang="en-US" sz="1400" b="1" dirty="0" smtClean="0">
                <a:uFill>
                  <a:solidFill>
                    <a:srgbClr val="0039A6"/>
                  </a:solidFill>
                </a:uFill>
                <a:latin typeface="+mj-ea"/>
                <a:ea typeface="+mj-ea"/>
              </a:rPr>
              <a:t>筛选栏：选择文章排列方式和所属期刊</a:t>
            </a:r>
            <a:endParaRPr lang="en-US" altLang="zh-CN" sz="1400" b="1" dirty="0">
              <a:uFill>
                <a:solidFill>
                  <a:srgbClr val="0039A6"/>
                </a:solidFill>
              </a:uFill>
              <a:latin typeface="+mj-ea"/>
              <a:ea typeface="+mj-ea"/>
            </a:endParaRPr>
          </a:p>
        </p:txBody>
      </p:sp>
    </p:spTree>
    <p:extLst>
      <p:ext uri="{BB962C8B-B14F-4D97-AF65-F5344CB8AC3E}">
        <p14:creationId xmlns:p14="http://schemas.microsoft.com/office/powerpoint/2010/main" val="349682429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rot="20952603">
            <a:off x="265110" y="4232940"/>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3"/>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smtClean="0"/>
              <a:t>为各个学科推出</a:t>
            </a:r>
            <a:r>
              <a:rPr lang="en-US" altLang="zh-CN" sz="1800" b="1" dirty="0" smtClean="0"/>
              <a:t>Au</a:t>
            </a:r>
            <a:r>
              <a:rPr lang="zh-CN" altLang="en-US" sz="1800" b="1" dirty="0" smtClean="0"/>
              <a:t>系列</a:t>
            </a:r>
            <a:r>
              <a:rPr lang="en-US" altLang="zh-CN" sz="1800" b="1" dirty="0" smtClean="0"/>
              <a:t>OA</a:t>
            </a:r>
            <a:r>
              <a:rPr lang="zh-CN" altLang="en-US" sz="1800" b="1" dirty="0" smtClean="0"/>
              <a:t>期刊</a:t>
            </a:r>
            <a:endParaRPr lang="en-US" altLang="zh-CN" sz="1800" b="1" dirty="0">
              <a:solidFill>
                <a:srgbClr val="FF4343"/>
              </a:solidFill>
            </a:endParaRPr>
          </a:p>
        </p:txBody>
      </p:sp>
      <p:sp>
        <p:nvSpPr>
          <p:cNvPr id="3" name="矩形 2"/>
          <p:cNvSpPr/>
          <p:nvPr/>
        </p:nvSpPr>
        <p:spPr>
          <a:xfrm>
            <a:off x="846667" y="2291875"/>
            <a:ext cx="6373706" cy="1766637"/>
          </a:xfrm>
          <a:prstGeom prst="rect">
            <a:avLst/>
          </a:prstGeom>
        </p:spPr>
        <p:txBody>
          <a:bodyPr wrap="square">
            <a:spAutoFit/>
          </a:bodyPr>
          <a:lstStyle/>
          <a:p>
            <a:pPr marL="285750" indent="-285750" defTabSz="342904" eaLnBrk="0" hangingPunct="0">
              <a:spcBef>
                <a:spcPct val="20000"/>
              </a:spcBef>
              <a:buFont typeface="Arial" panose="020B0604020202020204" pitchFamily="34" charset="0"/>
              <a:buChar char="•"/>
            </a:pPr>
            <a:r>
              <a:rPr lang="en-US" altLang="zh-CN" sz="1600" b="1" dirty="0">
                <a:latin typeface="+mj-lt"/>
                <a:ea typeface="+mj-ea"/>
              </a:rPr>
              <a:t>2021</a:t>
            </a:r>
            <a:r>
              <a:rPr lang="zh-CN" altLang="zh-CN" sz="1600" b="1" dirty="0">
                <a:latin typeface="+mj-lt"/>
                <a:ea typeface="+mj-ea"/>
              </a:rPr>
              <a:t>年</a:t>
            </a:r>
            <a:r>
              <a:rPr lang="en-US" altLang="zh-CN" sz="1600" b="1" dirty="0">
                <a:latin typeface="+mj-lt"/>
                <a:ea typeface="+mj-ea"/>
              </a:rPr>
              <a:t>1</a:t>
            </a:r>
            <a:r>
              <a:rPr lang="zh-CN" altLang="zh-CN" sz="1600" b="1" dirty="0">
                <a:latin typeface="+mj-lt"/>
                <a:ea typeface="+mj-ea"/>
              </a:rPr>
              <a:t>月正式出版首卷首期</a:t>
            </a:r>
            <a:r>
              <a:rPr lang="zh-CN" altLang="zh-CN" sz="1600" dirty="0" smtClean="0">
                <a:latin typeface="+mj-lt"/>
                <a:ea typeface="+mj-ea"/>
              </a:rPr>
              <a:t>，</a:t>
            </a:r>
            <a:r>
              <a:rPr lang="zh-CN" altLang="en-US" sz="1600" dirty="0">
                <a:latin typeface="+mj-lt"/>
                <a:ea typeface="+mj-ea"/>
              </a:rPr>
              <a:t>每</a:t>
            </a:r>
            <a:r>
              <a:rPr lang="zh-CN" altLang="en-US" sz="1600" dirty="0" smtClean="0">
                <a:latin typeface="+mj-lt"/>
                <a:ea typeface="+mj-ea"/>
              </a:rPr>
              <a:t>期收录</a:t>
            </a:r>
            <a:r>
              <a:rPr lang="en-US" altLang="zh-CN" sz="1600" dirty="0" smtClean="0">
                <a:latin typeface="+mj-lt"/>
                <a:ea typeface="+mj-ea"/>
              </a:rPr>
              <a:t>10~20</a:t>
            </a:r>
            <a:r>
              <a:rPr lang="zh-CN" altLang="en-US" sz="1600" dirty="0" smtClean="0">
                <a:latin typeface="+mj-lt"/>
                <a:ea typeface="+mj-ea"/>
              </a:rPr>
              <a:t>篇文章</a:t>
            </a:r>
            <a:r>
              <a:rPr lang="zh-CN" altLang="zh-CN" sz="1600" dirty="0" smtClean="0">
                <a:latin typeface="+mj-lt"/>
                <a:ea typeface="+mj-ea"/>
              </a:rPr>
              <a:t>。</a:t>
            </a:r>
            <a:endParaRPr lang="en-US" altLang="zh-CN" sz="1600" dirty="0" smtClean="0">
              <a:latin typeface="+mj-lt"/>
              <a:ea typeface="+mj-ea"/>
            </a:endParaRPr>
          </a:p>
          <a:p>
            <a:pPr marL="432000" indent="-285750" defTabSz="342904" eaLnBrk="0" hangingPunct="0">
              <a:spcBef>
                <a:spcPct val="20000"/>
              </a:spcBef>
              <a:buFont typeface="Arial" panose="020B0604020202020204" pitchFamily="34" charset="0"/>
              <a:buChar char="•"/>
            </a:pPr>
            <a:r>
              <a:rPr lang="zh-CN" altLang="zh-CN" sz="1600" dirty="0">
                <a:latin typeface="+mj-lt"/>
                <a:ea typeface="+mj-ea"/>
              </a:rPr>
              <a:t>在涉及化学领域各分支学科的同时，更看重研究的</a:t>
            </a:r>
            <a:r>
              <a:rPr lang="zh-CN" altLang="zh-CN" sz="1600" b="1" dirty="0">
                <a:latin typeface="+mj-lt"/>
                <a:ea typeface="+mj-ea"/>
              </a:rPr>
              <a:t>即时</a:t>
            </a:r>
            <a:r>
              <a:rPr lang="zh-CN" altLang="zh-CN" sz="1600" b="1" dirty="0" smtClean="0">
                <a:latin typeface="+mj-lt"/>
                <a:ea typeface="+mj-ea"/>
              </a:rPr>
              <a:t>影响力</a:t>
            </a:r>
            <a:r>
              <a:rPr lang="zh-CN" altLang="en-US" sz="1600" dirty="0">
                <a:latin typeface="+mj-lt"/>
                <a:ea typeface="+mj-ea"/>
              </a:rPr>
              <a:t>。</a:t>
            </a:r>
            <a:endParaRPr lang="en-US" altLang="zh-CN" sz="1600" dirty="0" smtClean="0">
              <a:latin typeface="+mj-lt"/>
              <a:ea typeface="+mj-ea"/>
            </a:endParaRPr>
          </a:p>
          <a:p>
            <a:pPr marL="576000" indent="-285750" defTabSz="342904" eaLnBrk="0" hangingPunct="0">
              <a:spcBef>
                <a:spcPct val="20000"/>
              </a:spcBef>
              <a:buFont typeface="Arial" panose="020B0604020202020204" pitchFamily="34" charset="0"/>
              <a:buChar char="•"/>
            </a:pPr>
            <a:r>
              <a:rPr lang="zh-CN" altLang="zh-CN" sz="1600" dirty="0" smtClean="0">
                <a:latin typeface="+mj-lt"/>
                <a:ea typeface="+mj-ea"/>
              </a:rPr>
              <a:t>遵循</a:t>
            </a:r>
            <a:r>
              <a:rPr lang="en-US" altLang="zh-CN" sz="1600" dirty="0">
                <a:latin typeface="+mj-lt"/>
                <a:ea typeface="+mj-ea"/>
              </a:rPr>
              <a:t>JACS</a:t>
            </a:r>
            <a:r>
              <a:rPr lang="zh-CN" altLang="zh-CN" sz="1600" dirty="0">
                <a:latin typeface="+mj-lt"/>
                <a:ea typeface="+mj-ea"/>
              </a:rPr>
              <a:t>的传统，发表</a:t>
            </a:r>
            <a:r>
              <a:rPr lang="zh-CN" altLang="zh-CN" sz="1600" b="1" dirty="0">
                <a:latin typeface="+mj-lt"/>
                <a:ea typeface="+mj-ea"/>
              </a:rPr>
              <a:t>对全球化学群体都具有广泛影响和相关性</a:t>
            </a:r>
            <a:r>
              <a:rPr lang="zh-CN" altLang="zh-CN" sz="1600" dirty="0">
                <a:latin typeface="+mj-lt"/>
                <a:ea typeface="+mj-ea"/>
              </a:rPr>
              <a:t>的</a:t>
            </a:r>
            <a:r>
              <a:rPr lang="zh-CN" altLang="zh-CN" sz="1600" dirty="0" smtClean="0">
                <a:latin typeface="+mj-lt"/>
                <a:ea typeface="+mj-ea"/>
              </a:rPr>
              <a:t>研究</a:t>
            </a:r>
            <a:r>
              <a:rPr lang="zh-CN" altLang="en-US" sz="1600" dirty="0" smtClean="0">
                <a:latin typeface="+mj-lt"/>
                <a:ea typeface="+mj-ea"/>
              </a:rPr>
              <a:t>。</a:t>
            </a:r>
            <a:endParaRPr lang="en-US" altLang="zh-CN" sz="1600" dirty="0" smtClean="0">
              <a:latin typeface="+mj-lt"/>
              <a:ea typeface="+mj-ea"/>
            </a:endParaRPr>
          </a:p>
          <a:p>
            <a:pPr marL="720000" indent="-285750" defTabSz="342904" eaLnBrk="0" hangingPunct="0">
              <a:spcBef>
                <a:spcPct val="20000"/>
              </a:spcBef>
              <a:buFont typeface="Arial" panose="020B0604020202020204" pitchFamily="34" charset="0"/>
              <a:buChar char="•"/>
            </a:pPr>
            <a:r>
              <a:rPr lang="en-US" altLang="zh-CN" sz="1600" i="1" dirty="0">
                <a:latin typeface="+mj-lt"/>
                <a:ea typeface="+mj-ea"/>
              </a:rPr>
              <a:t>JACS </a:t>
            </a:r>
            <a:r>
              <a:rPr lang="en-US" altLang="zh-CN" sz="1600" i="1" dirty="0" smtClean="0">
                <a:latin typeface="+mj-lt"/>
                <a:ea typeface="+mj-ea"/>
              </a:rPr>
              <a:t>Au </a:t>
            </a:r>
            <a:r>
              <a:rPr lang="zh-CN" altLang="zh-CN" sz="1600" dirty="0" smtClean="0">
                <a:latin typeface="+mj-lt"/>
                <a:ea typeface="+mj-ea"/>
              </a:rPr>
              <a:t>将</a:t>
            </a:r>
            <a:r>
              <a:rPr lang="zh-CN" altLang="zh-CN" sz="1600" dirty="0">
                <a:latin typeface="+mj-lt"/>
                <a:ea typeface="+mj-ea"/>
              </a:rPr>
              <a:t>拥有一支独立于其他期刊的编辑</a:t>
            </a:r>
            <a:r>
              <a:rPr lang="zh-CN" altLang="zh-CN" sz="1600" dirty="0" smtClean="0">
                <a:latin typeface="+mj-lt"/>
                <a:ea typeface="+mj-ea"/>
              </a:rPr>
              <a:t>团队</a:t>
            </a:r>
            <a:r>
              <a:rPr lang="zh-CN" altLang="en-US" sz="1600" dirty="0">
                <a:latin typeface="+mj-lt"/>
                <a:ea typeface="+mj-ea"/>
              </a:rPr>
              <a:t>。</a:t>
            </a:r>
            <a:endParaRPr lang="en-US" altLang="zh-CN" sz="1600" dirty="0" smtClean="0">
              <a:latin typeface="+mj-lt"/>
              <a:ea typeface="+mj-ea"/>
            </a:endParaRPr>
          </a:p>
          <a:p>
            <a:pPr marL="864000" indent="-285750" defTabSz="342904" eaLnBrk="0" hangingPunct="0">
              <a:spcBef>
                <a:spcPct val="20000"/>
              </a:spcBef>
              <a:buFont typeface="Arial" panose="020B0604020202020204" pitchFamily="34" charset="0"/>
              <a:buChar char="•"/>
            </a:pPr>
            <a:r>
              <a:rPr lang="zh-CN" altLang="zh-CN" sz="1600" dirty="0">
                <a:latin typeface="+mj-lt"/>
                <a:ea typeface="+mj-ea"/>
              </a:rPr>
              <a:t>遵循</a:t>
            </a:r>
            <a:r>
              <a:rPr lang="en-US" altLang="zh-CN" sz="1600" b="1" dirty="0">
                <a:latin typeface="+mj-lt"/>
                <a:ea typeface="+mj-ea"/>
              </a:rPr>
              <a:t> ACS </a:t>
            </a:r>
            <a:r>
              <a:rPr lang="en-US" altLang="zh-CN" sz="1600" b="1" dirty="0" err="1">
                <a:latin typeface="+mj-lt"/>
                <a:ea typeface="+mj-ea"/>
              </a:rPr>
              <a:t>AuthorChoice</a:t>
            </a:r>
            <a:r>
              <a:rPr lang="zh-CN" altLang="zh-CN" sz="1600" b="1" dirty="0">
                <a:latin typeface="+mj-lt"/>
                <a:ea typeface="+mj-ea"/>
              </a:rPr>
              <a:t>政策</a:t>
            </a:r>
            <a:r>
              <a:rPr lang="zh-CN" altLang="zh-CN" sz="1600" dirty="0" smtClean="0">
                <a:latin typeface="+mj-lt"/>
                <a:ea typeface="+mj-ea"/>
              </a:rPr>
              <a:t>，</a:t>
            </a:r>
            <a:r>
              <a:rPr lang="zh-CN" altLang="en-US" sz="1600" dirty="0" smtClean="0">
                <a:latin typeface="+mj-lt"/>
                <a:ea typeface="+mj-ea"/>
              </a:rPr>
              <a:t>费用</a:t>
            </a:r>
            <a:r>
              <a:rPr lang="zh-CN" altLang="zh-CN" sz="1600" dirty="0" smtClean="0">
                <a:latin typeface="+mj-lt"/>
                <a:ea typeface="+mj-ea"/>
              </a:rPr>
              <a:t>见</a:t>
            </a:r>
            <a:r>
              <a:rPr lang="zh-CN" altLang="en-US" sz="1600" dirty="0" smtClean="0">
                <a:latin typeface="+mj-lt"/>
                <a:ea typeface="+mj-ea"/>
              </a:rPr>
              <a:t>下一页。</a:t>
            </a:r>
            <a:endParaRPr lang="en-US" altLang="zh-CN" sz="1200" dirty="0">
              <a:latin typeface="+mj-lt"/>
              <a:ea typeface="+mj-ea"/>
            </a:endParaRPr>
          </a:p>
        </p:txBody>
      </p:sp>
    </p:spTree>
    <p:extLst>
      <p:ext uri="{BB962C8B-B14F-4D97-AF65-F5344CB8AC3E}">
        <p14:creationId xmlns:p14="http://schemas.microsoft.com/office/powerpoint/2010/main" val="205714697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2468534215"/>
              </p:ext>
            </p:extLst>
          </p:nvPr>
        </p:nvGraphicFramePr>
        <p:xfrm>
          <a:off x="602828" y="1898650"/>
          <a:ext cx="7965985" cy="2438400"/>
        </p:xfrm>
        <a:graphic>
          <a:graphicData uri="http://schemas.openxmlformats.org/drawingml/2006/table">
            <a:tbl>
              <a:tblPr firstRow="1" firstCol="1" bandRow="1">
                <a:tableStyleId>{5A111915-BE36-4E01-A7E5-04B1672EAD32}</a:tableStyleId>
              </a:tblPr>
              <a:tblGrid>
                <a:gridCol w="2583615">
                  <a:extLst>
                    <a:ext uri="{9D8B030D-6E8A-4147-A177-3AD203B41FA5}">
                      <a16:colId xmlns:a16="http://schemas.microsoft.com/office/drawing/2014/main" val="87175573"/>
                    </a:ext>
                  </a:extLst>
                </a:gridCol>
                <a:gridCol w="2691185">
                  <a:extLst>
                    <a:ext uri="{9D8B030D-6E8A-4147-A177-3AD203B41FA5}">
                      <a16:colId xmlns:a16="http://schemas.microsoft.com/office/drawing/2014/main" val="4277492350"/>
                    </a:ext>
                  </a:extLst>
                </a:gridCol>
                <a:gridCol w="2691185">
                  <a:extLst>
                    <a:ext uri="{9D8B030D-6E8A-4147-A177-3AD203B41FA5}">
                      <a16:colId xmlns:a16="http://schemas.microsoft.com/office/drawing/2014/main" val="2171966810"/>
                    </a:ext>
                  </a:extLst>
                </a:gridCol>
              </a:tblGrid>
              <a:tr h="487680">
                <a:tc>
                  <a:txBody>
                    <a:bodyPr/>
                    <a:lstStyle/>
                    <a:p>
                      <a:pPr algn="ctr"/>
                      <a:endParaRPr lang="zh-CN" sz="14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1400" dirty="0">
                          <a:effectLst/>
                          <a:latin typeface="Times New Roman" panose="02020603050405020304" pitchFamily="18" charset="0"/>
                          <a:cs typeface="Times New Roman" panose="02020603050405020304" pitchFamily="18" charset="0"/>
                        </a:rPr>
                        <a:t>标准费用</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effectLst/>
                          <a:latin typeface="Times New Roman" panose="02020603050405020304" pitchFamily="18" charset="0"/>
                          <a:cs typeface="Times New Roman" panose="02020603050405020304" pitchFamily="18" charset="0"/>
                        </a:rPr>
                        <a:t>ACS</a:t>
                      </a:r>
                      <a:r>
                        <a:rPr lang="zh-CN" sz="1400" dirty="0">
                          <a:effectLst/>
                          <a:latin typeface="Times New Roman" panose="02020603050405020304" pitchFamily="18" charset="0"/>
                          <a:cs typeface="Times New Roman" panose="02020603050405020304" pitchFamily="18" charset="0"/>
                        </a:rPr>
                        <a:t>会员费用</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87534730"/>
                  </a:ext>
                </a:extLst>
              </a:tr>
              <a:tr h="487680">
                <a:tc>
                  <a:txBody>
                    <a:bodyPr/>
                    <a:lstStyle/>
                    <a:p>
                      <a:pPr algn="ctr">
                        <a:spcAft>
                          <a:spcPts val="0"/>
                        </a:spcAft>
                      </a:pPr>
                      <a:r>
                        <a:rPr lang="en-US" sz="1400" u="none" strike="noStrike" dirty="0">
                          <a:effectLst/>
                          <a:latin typeface="Times New Roman" panose="02020603050405020304" pitchFamily="18" charset="0"/>
                          <a:cs typeface="Times New Roman" panose="02020603050405020304" pitchFamily="18" charset="0"/>
                          <a:hlinkClick r:id="rId2"/>
                        </a:rPr>
                        <a:t>ACS Central Science</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zh-CN" sz="1400" dirty="0" smtClean="0">
                          <a:effectLst/>
                          <a:latin typeface="Times New Roman" panose="02020603050405020304" pitchFamily="18" charset="0"/>
                          <a:cs typeface="Times New Roman" panose="02020603050405020304" pitchFamily="18" charset="0"/>
                        </a:rPr>
                        <a:t>免费</a:t>
                      </a:r>
                      <a:endParaRPr lang="en-US" altLang="zh-CN" sz="1400" dirty="0" smtClean="0">
                        <a:effectLst/>
                        <a:latin typeface="Times New Roman" panose="02020603050405020304" pitchFamily="18" charset="0"/>
                        <a:cs typeface="Times New Roman" panose="02020603050405020304" pitchFamily="18" charset="0"/>
                      </a:endParaRPr>
                    </a:p>
                    <a:p>
                      <a:pPr algn="ctr">
                        <a:spcAft>
                          <a:spcPts val="0"/>
                        </a:spcAft>
                      </a:pPr>
                      <a:r>
                        <a:rPr lang="zh-CN" sz="1400" dirty="0" smtClean="0">
                          <a:effectLst/>
                          <a:latin typeface="Times New Roman" panose="02020603050405020304" pitchFamily="18" charset="0"/>
                          <a:cs typeface="Times New Roman" panose="02020603050405020304" pitchFamily="18" charset="0"/>
                        </a:rPr>
                        <a:t>如</a:t>
                      </a:r>
                      <a:r>
                        <a:rPr lang="zh-CN" sz="1400" dirty="0">
                          <a:effectLst/>
                          <a:latin typeface="Times New Roman" panose="02020603050405020304" pitchFamily="18" charset="0"/>
                          <a:cs typeface="Times New Roman" panose="02020603050405020304" pitchFamily="18" charset="0"/>
                        </a:rPr>
                        <a:t>选择</a:t>
                      </a:r>
                      <a:r>
                        <a:rPr lang="en-US" sz="1400" dirty="0">
                          <a:effectLst/>
                          <a:latin typeface="Times New Roman" panose="02020603050405020304" pitchFamily="18" charset="0"/>
                          <a:cs typeface="Times New Roman" panose="02020603050405020304" pitchFamily="18" charset="0"/>
                        </a:rPr>
                        <a:t>CC-BY-NC-ND</a:t>
                      </a:r>
                      <a:r>
                        <a:rPr lang="zh-CN" sz="1400" dirty="0">
                          <a:effectLst/>
                          <a:latin typeface="Times New Roman" panose="02020603050405020304" pitchFamily="18" charset="0"/>
                          <a:cs typeface="Times New Roman" panose="02020603050405020304" pitchFamily="18" charset="0"/>
                        </a:rPr>
                        <a:t>创作共享授权，则需另外支付</a:t>
                      </a:r>
                      <a:r>
                        <a:rPr lang="en-US" sz="1400" dirty="0">
                          <a:effectLst/>
                          <a:latin typeface="Times New Roman" panose="02020603050405020304" pitchFamily="18" charset="0"/>
                          <a:cs typeface="Times New Roman" panose="02020603050405020304" pitchFamily="18" charset="0"/>
                        </a:rPr>
                        <a:t>$1,000</a:t>
                      </a:r>
                      <a:r>
                        <a:rPr lang="zh-CN" sz="1400" dirty="0">
                          <a:effectLst/>
                          <a:latin typeface="Times New Roman" panose="02020603050405020304" pitchFamily="18" charset="0"/>
                          <a:cs typeface="Times New Roman" panose="02020603050405020304" pitchFamily="18" charset="0"/>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2669352570"/>
                  </a:ext>
                </a:extLst>
              </a:tr>
              <a:tr h="487680">
                <a:tc>
                  <a:txBody>
                    <a:bodyPr/>
                    <a:lstStyle/>
                    <a:p>
                      <a:pPr algn="ctr">
                        <a:spcAft>
                          <a:spcPts val="0"/>
                        </a:spcAft>
                      </a:pPr>
                      <a:r>
                        <a:rPr lang="en-US" sz="1400" u="none" strike="noStrike" dirty="0">
                          <a:effectLst/>
                          <a:latin typeface="Times New Roman" panose="02020603050405020304" pitchFamily="18" charset="0"/>
                          <a:cs typeface="Times New Roman" panose="02020603050405020304" pitchFamily="18" charset="0"/>
                          <a:hlinkClick r:id="rId3"/>
                        </a:rPr>
                        <a:t>ACS Omega</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400" dirty="0">
                          <a:effectLst/>
                          <a:latin typeface="Times New Roman" panose="02020603050405020304" pitchFamily="18" charset="0"/>
                          <a:cs typeface="Times New Roman" panose="02020603050405020304" pitchFamily="18" charset="0"/>
                        </a:rPr>
                        <a:t>$ 1,250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extLst>
                  <a:ext uri="{0D108BD9-81ED-4DB2-BD59-A6C34878D82A}">
                    <a16:rowId xmlns:a16="http://schemas.microsoft.com/office/drawing/2014/main" val="3697471758"/>
                  </a:ext>
                </a:extLst>
              </a:tr>
              <a:tr h="487680">
                <a:tc rowSpan="2">
                  <a:txBody>
                    <a:bodyPr/>
                    <a:lstStyle/>
                    <a:p>
                      <a:pPr algn="ctr">
                        <a:spcAft>
                          <a:spcPts val="0"/>
                        </a:spcAft>
                      </a:pPr>
                      <a:r>
                        <a:rPr lang="en-US" sz="1400" dirty="0" smtClean="0">
                          <a:effectLst/>
                          <a:latin typeface="Times New Roman" panose="02020603050405020304" pitchFamily="18" charset="0"/>
                          <a:cs typeface="Times New Roman" panose="02020603050405020304" pitchFamily="18" charset="0"/>
                          <a:hlinkClick r:id="rId4"/>
                        </a:rPr>
                        <a:t>Au</a:t>
                      </a:r>
                      <a:r>
                        <a:rPr lang="zh-CN" sz="1400" dirty="0">
                          <a:effectLst/>
                          <a:latin typeface="Times New Roman" panose="02020603050405020304" pitchFamily="18" charset="0"/>
                          <a:cs typeface="Times New Roman" panose="02020603050405020304" pitchFamily="18" charset="0"/>
                          <a:hlinkClick r:id="rId4"/>
                        </a:rPr>
                        <a:t>系列</a:t>
                      </a:r>
                      <a:r>
                        <a:rPr lang="zh-CN" sz="1400" dirty="0" smtClean="0">
                          <a:effectLst/>
                          <a:latin typeface="Times New Roman" panose="02020603050405020304" pitchFamily="18" charset="0"/>
                          <a:cs typeface="Times New Roman" panose="02020603050405020304" pitchFamily="18" charset="0"/>
                          <a:hlinkClick r:id="rId4"/>
                        </a:rPr>
                        <a:t>期刊</a:t>
                      </a:r>
                      <a:endParaRPr lang="en-US" altLang="zh-CN" sz="1400" dirty="0" smtClean="0">
                        <a:effectLst/>
                        <a:latin typeface="Times New Roman" panose="02020603050405020304" pitchFamily="18" charset="0"/>
                        <a:cs typeface="Times New Roman" panose="02020603050405020304" pitchFamily="18" charset="0"/>
                        <a:hlinkClick r:id="rId4"/>
                      </a:endParaRPr>
                    </a:p>
                    <a:p>
                      <a:pPr algn="ctr">
                        <a:spcAft>
                          <a:spcPts val="0"/>
                        </a:spcAft>
                      </a:pPr>
                      <a:r>
                        <a:rPr lang="zh-CN" sz="1400" dirty="0" smtClean="0">
                          <a:effectLst/>
                          <a:latin typeface="Times New Roman" panose="02020603050405020304" pitchFamily="18" charset="0"/>
                          <a:cs typeface="Times New Roman" panose="02020603050405020304" pitchFamily="18" charset="0"/>
                          <a:hlinkClick r:id="rId4"/>
                        </a:rPr>
                        <a:t>（</a:t>
                      </a:r>
                      <a:r>
                        <a:rPr lang="zh-CN" sz="1400" dirty="0">
                          <a:effectLst/>
                          <a:latin typeface="Times New Roman" panose="02020603050405020304" pitchFamily="18" charset="0"/>
                          <a:cs typeface="Times New Roman" panose="02020603050405020304" pitchFamily="18" charset="0"/>
                          <a:hlinkClick r:id="rId4"/>
                        </a:rPr>
                        <a:t>包括</a:t>
                      </a:r>
                      <a:r>
                        <a:rPr lang="en-US" sz="1400" dirty="0">
                          <a:effectLst/>
                          <a:latin typeface="Times New Roman" panose="02020603050405020304" pitchFamily="18" charset="0"/>
                          <a:cs typeface="Times New Roman" panose="02020603050405020304" pitchFamily="18" charset="0"/>
                          <a:hlinkClick r:id="rId4"/>
                        </a:rPr>
                        <a:t>JACS Au</a:t>
                      </a:r>
                      <a:r>
                        <a:rPr lang="zh-CN" sz="1400" dirty="0">
                          <a:effectLst/>
                          <a:latin typeface="Times New Roman" panose="02020603050405020304" pitchFamily="18" charset="0"/>
                          <a:cs typeface="Times New Roman" panose="02020603050405020304" pitchFamily="18" charset="0"/>
                          <a:hlinkClick r:id="rId4"/>
                        </a:rPr>
                        <a:t>）</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dirty="0">
                          <a:effectLst/>
                          <a:latin typeface="Times New Roman" panose="02020603050405020304" pitchFamily="18" charset="0"/>
                          <a:cs typeface="Times New Roman" panose="02020603050405020304" pitchFamily="18" charset="0"/>
                        </a:rPr>
                        <a:t>选择</a:t>
                      </a:r>
                      <a:r>
                        <a:rPr lang="en-US" sz="1400" dirty="0">
                          <a:effectLst/>
                          <a:latin typeface="Times New Roman" panose="02020603050405020304" pitchFamily="18" charset="0"/>
                          <a:cs typeface="Times New Roman" panose="02020603050405020304" pitchFamily="18" charset="0"/>
                        </a:rPr>
                        <a:t>CC-BY-NC-ND</a:t>
                      </a:r>
                      <a:r>
                        <a:rPr lang="zh-C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$ 4,000 </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dirty="0">
                          <a:effectLst/>
                          <a:latin typeface="Times New Roman" panose="02020603050405020304" pitchFamily="18" charset="0"/>
                          <a:cs typeface="Times New Roman" panose="02020603050405020304" pitchFamily="18" charset="0"/>
                        </a:rPr>
                        <a:t>选择</a:t>
                      </a:r>
                      <a:r>
                        <a:rPr lang="en-US" sz="1400" dirty="0">
                          <a:effectLst/>
                          <a:latin typeface="Times New Roman" panose="02020603050405020304" pitchFamily="18" charset="0"/>
                          <a:cs typeface="Times New Roman" panose="02020603050405020304" pitchFamily="18" charset="0"/>
                        </a:rPr>
                        <a:t>CC-BY-NC-ND</a:t>
                      </a:r>
                      <a:r>
                        <a:rPr lang="zh-C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$ 3,500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40883377"/>
                  </a:ext>
                </a:extLst>
              </a:tr>
              <a:tr h="487680">
                <a:tc vMerge="1">
                  <a:txBody>
                    <a:bodyPr/>
                    <a:lstStyle/>
                    <a:p>
                      <a:endParaRPr lang="zh-CN" altLang="en-US"/>
                    </a:p>
                  </a:txBody>
                  <a:tcPr/>
                </a:tc>
                <a:tc>
                  <a:txBody>
                    <a:bodyPr/>
                    <a:lstStyle/>
                    <a:p>
                      <a:pPr algn="ctr">
                        <a:spcAft>
                          <a:spcPts val="0"/>
                        </a:spcAft>
                      </a:pPr>
                      <a:r>
                        <a:rPr lang="zh-CN" sz="1400" dirty="0">
                          <a:effectLst/>
                          <a:latin typeface="Times New Roman" panose="02020603050405020304" pitchFamily="18" charset="0"/>
                          <a:cs typeface="Times New Roman" panose="02020603050405020304" pitchFamily="18" charset="0"/>
                        </a:rPr>
                        <a:t>选择</a:t>
                      </a:r>
                      <a:r>
                        <a:rPr lang="en-US" sz="1400" dirty="0">
                          <a:effectLst/>
                          <a:latin typeface="Times New Roman" panose="02020603050405020304" pitchFamily="18" charset="0"/>
                          <a:cs typeface="Times New Roman" panose="02020603050405020304" pitchFamily="18" charset="0"/>
                        </a:rPr>
                        <a:t>CC-BY </a:t>
                      </a:r>
                      <a:r>
                        <a:rPr lang="zh-C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$ 5,000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zh-CN" sz="1400" dirty="0">
                          <a:effectLst/>
                          <a:latin typeface="Times New Roman" panose="02020603050405020304" pitchFamily="18" charset="0"/>
                          <a:cs typeface="Times New Roman" panose="02020603050405020304" pitchFamily="18" charset="0"/>
                        </a:rPr>
                        <a:t>选择</a:t>
                      </a:r>
                      <a:r>
                        <a:rPr lang="en-US" sz="1400" dirty="0">
                          <a:effectLst/>
                          <a:latin typeface="Times New Roman" panose="02020603050405020304" pitchFamily="18" charset="0"/>
                          <a:cs typeface="Times New Roman" panose="02020603050405020304" pitchFamily="18" charset="0"/>
                        </a:rPr>
                        <a:t>CC-BY </a:t>
                      </a:r>
                      <a:r>
                        <a:rPr lang="zh-C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$ 4,500</a:t>
                      </a:r>
                      <a:endParaRPr lang="zh-CN" sz="14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2219128"/>
                  </a:ext>
                </a:extLst>
              </a:tr>
            </a:tbl>
          </a:graphicData>
        </a:graphic>
      </p:graphicFrame>
      <p:sp>
        <p:nvSpPr>
          <p:cNvPr id="3" name="矩形 2"/>
          <p:cNvSpPr/>
          <p:nvPr/>
        </p:nvSpPr>
        <p:spPr>
          <a:xfrm>
            <a:off x="521862" y="4743003"/>
            <a:ext cx="5165051" cy="954107"/>
          </a:xfrm>
          <a:prstGeom prst="rect">
            <a:avLst/>
          </a:prstGeom>
        </p:spPr>
        <p:txBody>
          <a:bodyPr wrap="square">
            <a:spAutoFit/>
          </a:bodyPr>
          <a:lstStyle/>
          <a:p>
            <a:pPr>
              <a:spcAft>
                <a:spcPts val="0"/>
              </a:spcAft>
            </a:pPr>
            <a:r>
              <a:rPr lang="en-US" altLang="zh-CN" sz="1400" dirty="0">
                <a:solidFill>
                  <a:srgbClr val="000000"/>
                </a:solidFill>
                <a:latin typeface="Times New Roman" panose="02020603050405020304" pitchFamily="18" charset="0"/>
                <a:ea typeface="+mj-ea"/>
                <a:cs typeface="Times New Roman" panose="02020603050405020304" pitchFamily="18" charset="0"/>
              </a:rPr>
              <a:t>* </a:t>
            </a:r>
            <a:r>
              <a:rPr lang="zh-CN" altLang="zh-CN" sz="1400" dirty="0">
                <a:solidFill>
                  <a:srgbClr val="000000"/>
                </a:solidFill>
                <a:latin typeface="Times New Roman" panose="02020603050405020304" pitchFamily="18" charset="0"/>
                <a:ea typeface="+mj-ea"/>
                <a:cs typeface="Times New Roman" panose="02020603050405020304" pitchFamily="18" charset="0"/>
              </a:rPr>
              <a:t>投稿被接受（</a:t>
            </a:r>
            <a:r>
              <a:rPr lang="en-US" altLang="zh-CN" sz="1400" dirty="0">
                <a:solidFill>
                  <a:srgbClr val="000000"/>
                </a:solidFill>
                <a:latin typeface="Times New Roman" panose="02020603050405020304" pitchFamily="18" charset="0"/>
                <a:ea typeface="+mj-ea"/>
                <a:cs typeface="Times New Roman" panose="02020603050405020304" pitchFamily="18" charset="0"/>
              </a:rPr>
              <a:t>accept</a:t>
            </a:r>
            <a:r>
              <a:rPr lang="zh-CN" altLang="zh-CN" sz="1400" dirty="0">
                <a:solidFill>
                  <a:srgbClr val="000000"/>
                </a:solidFill>
                <a:latin typeface="Times New Roman" panose="02020603050405020304" pitchFamily="18" charset="0"/>
                <a:ea typeface="+mj-ea"/>
                <a:cs typeface="Times New Roman" panose="02020603050405020304" pitchFamily="18" charset="0"/>
              </a:rPr>
              <a:t>）后，通讯作者将按照邮件提示来选择授权方式并支付费用。</a:t>
            </a:r>
            <a:endParaRPr lang="zh-CN" altLang="zh-CN" sz="1400" dirty="0">
              <a:latin typeface="Times New Roman" panose="02020603050405020304" pitchFamily="18" charset="0"/>
              <a:ea typeface="+mj-ea"/>
              <a:cs typeface="Times New Roman" panose="02020603050405020304" pitchFamily="18" charset="0"/>
            </a:endParaRPr>
          </a:p>
          <a:p>
            <a:pPr>
              <a:spcAft>
                <a:spcPts val="0"/>
              </a:spcAft>
            </a:pPr>
            <a:r>
              <a:rPr lang="zh-CN" altLang="en-US" sz="1400" dirty="0" smtClean="0">
                <a:solidFill>
                  <a:srgbClr val="000000"/>
                </a:solidFill>
                <a:latin typeface="Times New Roman" panose="02020603050405020304" pitchFamily="18" charset="0"/>
                <a:ea typeface="+mj-ea"/>
                <a:cs typeface="Times New Roman" panose="02020603050405020304" pitchFamily="18" charset="0"/>
              </a:rPr>
              <a:t>① </a:t>
            </a:r>
            <a:r>
              <a:rPr lang="en-US" altLang="zh-CN" sz="1400" dirty="0" smtClean="0">
                <a:solidFill>
                  <a:srgbClr val="000000"/>
                </a:solidFill>
                <a:latin typeface="Times New Roman" panose="02020603050405020304" pitchFamily="18" charset="0"/>
                <a:ea typeface="+mj-ea"/>
                <a:cs typeface="Times New Roman" panose="02020603050405020304" pitchFamily="18" charset="0"/>
              </a:rPr>
              <a:t>CC-BY-NC-ND</a:t>
            </a:r>
            <a:r>
              <a:rPr lang="zh-CN" altLang="zh-CN" sz="1400" dirty="0">
                <a:solidFill>
                  <a:srgbClr val="000000"/>
                </a:solidFill>
                <a:latin typeface="Times New Roman" panose="02020603050405020304" pitchFamily="18" charset="0"/>
                <a:ea typeface="+mj-ea"/>
                <a:cs typeface="Times New Roman" panose="02020603050405020304" pitchFamily="18" charset="0"/>
              </a:rPr>
              <a:t>：不允许商用和修改的创作共享授权</a:t>
            </a:r>
            <a:endParaRPr lang="zh-CN" altLang="zh-CN" sz="1400" dirty="0">
              <a:latin typeface="Times New Roman" panose="02020603050405020304" pitchFamily="18" charset="0"/>
              <a:ea typeface="+mj-ea"/>
              <a:cs typeface="Times New Roman" panose="02020603050405020304" pitchFamily="18" charset="0"/>
            </a:endParaRPr>
          </a:p>
          <a:p>
            <a:pPr>
              <a:spcAft>
                <a:spcPts val="0"/>
              </a:spcAft>
            </a:pPr>
            <a:r>
              <a:rPr lang="zh-CN" altLang="en-US" sz="1400" dirty="0" smtClean="0">
                <a:solidFill>
                  <a:srgbClr val="000000"/>
                </a:solidFill>
                <a:latin typeface="Times New Roman" panose="02020603050405020304" pitchFamily="18" charset="0"/>
                <a:ea typeface="+mj-ea"/>
                <a:cs typeface="Times New Roman" panose="02020603050405020304" pitchFamily="18" charset="0"/>
              </a:rPr>
              <a:t>② </a:t>
            </a:r>
            <a:r>
              <a:rPr lang="en-US" altLang="zh-CN" sz="1400" dirty="0" smtClean="0">
                <a:solidFill>
                  <a:srgbClr val="000000"/>
                </a:solidFill>
                <a:latin typeface="Times New Roman" panose="02020603050405020304" pitchFamily="18" charset="0"/>
                <a:ea typeface="+mj-ea"/>
                <a:cs typeface="Times New Roman" panose="02020603050405020304" pitchFamily="18" charset="0"/>
              </a:rPr>
              <a:t>CC-BY</a:t>
            </a:r>
            <a:r>
              <a:rPr lang="zh-CN" altLang="zh-CN" sz="1400" dirty="0">
                <a:solidFill>
                  <a:srgbClr val="000000"/>
                </a:solidFill>
                <a:latin typeface="Times New Roman" panose="02020603050405020304" pitchFamily="18" charset="0"/>
                <a:ea typeface="+mj-ea"/>
                <a:cs typeface="Times New Roman" panose="02020603050405020304" pitchFamily="18" charset="0"/>
              </a:rPr>
              <a:t>：允许商用和修改的创作共享授权</a:t>
            </a:r>
            <a:endParaRPr lang="zh-CN" altLang="zh-CN" sz="1400" dirty="0">
              <a:latin typeface="Times New Roman" panose="02020603050405020304" pitchFamily="18" charset="0"/>
              <a:ea typeface="+mj-ea"/>
              <a:cs typeface="Times New Roman" panose="02020603050405020304" pitchFamily="18" charset="0"/>
            </a:endParaRPr>
          </a:p>
        </p:txBody>
      </p:sp>
      <p:pic>
        <p:nvPicPr>
          <p:cNvPr id="9" name="Picture 2" descr="See the sourc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52973" b="73541"/>
          <a:stretch/>
        </p:blipFill>
        <p:spPr bwMode="auto">
          <a:xfrm>
            <a:off x="6445645" y="4743003"/>
            <a:ext cx="2123168" cy="73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6354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9673" r="4858"/>
          <a:stretch/>
        </p:blipFill>
        <p:spPr>
          <a:xfrm>
            <a:off x="-1" y="1582656"/>
            <a:ext cx="9144000" cy="4618309"/>
          </a:xfrm>
          <a:prstGeom prst="rect">
            <a:avLst/>
          </a:prstGeom>
        </p:spPr>
      </p:pic>
      <p:sp>
        <p:nvSpPr>
          <p:cNvPr id="3" name="矩形 2"/>
          <p:cNvSpPr/>
          <p:nvPr/>
        </p:nvSpPr>
        <p:spPr>
          <a:xfrm>
            <a:off x="7091313" y="1178510"/>
            <a:ext cx="2052687" cy="1194512"/>
          </a:xfrm>
          <a:prstGeom prst="rect">
            <a:avLst/>
          </a:prstGeom>
          <a:ln w="19050"/>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b="1" dirty="0">
                <a:cs typeface="宋体" panose="02010600030101010101" pitchFamily="2" charset="-122"/>
              </a:rPr>
              <a:t>鼠标悬置于期刊标题即可了解其关注的研究方向。</a:t>
            </a:r>
            <a:endParaRPr lang="zh-CN" altLang="en-US" b="1" dirty="0"/>
          </a:p>
        </p:txBody>
      </p:sp>
    </p:spTree>
    <p:extLst>
      <p:ext uri="{BB962C8B-B14F-4D97-AF65-F5344CB8AC3E}">
        <p14:creationId xmlns:p14="http://schemas.microsoft.com/office/powerpoint/2010/main" val="2141829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smtClean="0"/>
              <a:t>  </a:t>
            </a:r>
            <a:r>
              <a:rPr lang="zh-CN" altLang="en-US" sz="1800" b="1" dirty="0" smtClean="0"/>
              <a:t>作者可利用的其他免费访问途径</a:t>
            </a:r>
            <a:endParaRPr lang="en-US" altLang="zh-CN" sz="1800" b="1" dirty="0">
              <a:solidFill>
                <a:srgbClr val="FF4343"/>
              </a:solidFill>
            </a:endParaRPr>
          </a:p>
        </p:txBody>
      </p:sp>
      <p:sp>
        <p:nvSpPr>
          <p:cNvPr id="12" name="Content Placeholder 7"/>
          <p:cNvSpPr>
            <a:spLocks noGrp="1"/>
          </p:cNvSpPr>
          <p:nvPr/>
        </p:nvSpPr>
        <p:spPr bwMode="auto">
          <a:xfrm>
            <a:off x="427036" y="2118503"/>
            <a:ext cx="7397083" cy="1641053"/>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zh-CN" altLang="en-US" sz="1400" dirty="0">
                <a:uFill>
                  <a:solidFill>
                    <a:srgbClr val="0039A6"/>
                  </a:solidFill>
                </a:uFill>
                <a:latin typeface="+mj-ea"/>
                <a:ea typeface="+mj-ea"/>
              </a:rPr>
              <a:t>利用免费的</a:t>
            </a:r>
            <a:r>
              <a:rPr lang="en-US" altLang="zh-CN" sz="1400" b="1" u="heavy" dirty="0">
                <a:solidFill>
                  <a:srgbClr val="CE6D02"/>
                </a:solidFill>
                <a:uFill>
                  <a:solidFill>
                    <a:srgbClr val="0039A6"/>
                  </a:solidFill>
                </a:uFill>
                <a:latin typeface="+mj-lt"/>
                <a:ea typeface="华文中宋" panose="02010600040101010101" pitchFamily="2" charset="-122"/>
              </a:rPr>
              <a:t>ACS Articles on Request Links</a:t>
            </a:r>
            <a:r>
              <a:rPr lang="zh-CN" altLang="en-US" sz="1400" dirty="0">
                <a:uFill>
                  <a:solidFill>
                    <a:srgbClr val="0039A6"/>
                  </a:solidFill>
                </a:uFill>
                <a:latin typeface="+mj-ea"/>
                <a:ea typeface="+mj-ea"/>
              </a:rPr>
              <a:t>（按需转发的文章链接）来引导您的读者来访问您发表在</a:t>
            </a:r>
            <a:r>
              <a:rPr lang="en-US" altLang="zh-CN" sz="1400" dirty="0">
                <a:uFill>
                  <a:solidFill>
                    <a:srgbClr val="0039A6"/>
                  </a:solidFill>
                </a:uFill>
                <a:latin typeface="+mj-ea"/>
                <a:ea typeface="+mj-ea"/>
              </a:rPr>
              <a:t>ACS</a:t>
            </a:r>
            <a:r>
              <a:rPr lang="zh-CN" altLang="en-US" sz="1400" dirty="0">
                <a:uFill>
                  <a:solidFill>
                    <a:srgbClr val="0039A6"/>
                  </a:solidFill>
                </a:uFill>
                <a:latin typeface="+mj-ea"/>
                <a:ea typeface="+mj-ea"/>
              </a:rPr>
              <a:t>期刊上的文章；</a:t>
            </a:r>
            <a:endParaRPr lang="en-US" altLang="zh-CN" sz="1400" dirty="0">
              <a:uFill>
                <a:solidFill>
                  <a:srgbClr val="0039A6"/>
                </a:solidFill>
              </a:uFill>
              <a:latin typeface="+mj-lt"/>
              <a:ea typeface="华文中宋" panose="02010600040101010101" pitchFamily="2" charset="-122"/>
            </a:endParaRPr>
          </a:p>
          <a:p>
            <a:pPr marL="171450" indent="-114300" defTabSz="457200" eaLnBrk="0" hangingPunct="0">
              <a:spcBef>
                <a:spcPct val="20000"/>
              </a:spcBef>
              <a:buFont typeface="Arial" pitchFamily="34" charset="0"/>
              <a:buChar char="•"/>
              <a:defRPr/>
            </a:pPr>
            <a:r>
              <a:rPr lang="zh-CN" altLang="en-US" sz="1400" dirty="0">
                <a:uFill>
                  <a:solidFill>
                    <a:srgbClr val="0039A6"/>
                  </a:solidFill>
                </a:uFill>
                <a:latin typeface="+mj-ea"/>
                <a:ea typeface="+mj-ea"/>
              </a:rPr>
              <a:t>文章发表后，</a:t>
            </a:r>
            <a:r>
              <a:rPr lang="en-US" altLang="zh-CN" sz="1400" dirty="0">
                <a:uFill>
                  <a:solidFill>
                    <a:srgbClr val="0039A6"/>
                  </a:solidFill>
                </a:uFill>
                <a:latin typeface="+mj-ea"/>
                <a:ea typeface="+mj-ea"/>
              </a:rPr>
              <a:t>ACS</a:t>
            </a:r>
            <a:r>
              <a:rPr lang="zh-CN" altLang="en-US" sz="1400" dirty="0">
                <a:uFill>
                  <a:solidFill>
                    <a:srgbClr val="0039A6"/>
                  </a:solidFill>
                </a:uFill>
                <a:latin typeface="+mj-ea"/>
                <a:ea typeface="+mj-ea"/>
              </a:rPr>
              <a:t>出版社会发送这条独特的链接到通讯作者的邮箱；</a:t>
            </a:r>
            <a:endParaRPr lang="en-US" altLang="zh-CN" sz="14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400" dirty="0">
                <a:uFill>
                  <a:solidFill>
                    <a:srgbClr val="0039A6"/>
                  </a:solidFill>
                </a:uFill>
                <a:latin typeface="+mj-ea"/>
                <a:ea typeface="+mj-ea"/>
              </a:rPr>
              <a:t>通讯作者可转发该链接给同事或学生，或添加到自己的</a:t>
            </a:r>
            <a:r>
              <a:rPr lang="en-US" altLang="zh-CN" sz="1400" dirty="0">
                <a:uFill>
                  <a:solidFill>
                    <a:srgbClr val="0039A6"/>
                  </a:solidFill>
                </a:uFill>
                <a:latin typeface="+mj-ea"/>
                <a:ea typeface="+mj-ea"/>
              </a:rPr>
              <a:t>ORCID</a:t>
            </a:r>
            <a:r>
              <a:rPr lang="zh-CN" altLang="en-US" sz="1400" dirty="0">
                <a:uFill>
                  <a:solidFill>
                    <a:srgbClr val="0039A6"/>
                  </a:solidFill>
                </a:uFill>
                <a:latin typeface="+mj-ea"/>
                <a:ea typeface="+mj-ea"/>
              </a:rPr>
              <a:t>个人档案；</a:t>
            </a:r>
            <a:endParaRPr lang="en-US" altLang="zh-CN" sz="1400" dirty="0">
              <a:uFill>
                <a:solidFill>
                  <a:srgbClr val="0039A6"/>
                </a:solidFill>
              </a:uFill>
              <a:latin typeface="+mj-ea"/>
              <a:ea typeface="+mj-ea"/>
            </a:endParaRPr>
          </a:p>
          <a:p>
            <a:pPr marL="171450" indent="-114300" defTabSz="457200" eaLnBrk="0" hangingPunct="0">
              <a:spcBef>
                <a:spcPct val="20000"/>
              </a:spcBef>
              <a:buFont typeface="Arial" pitchFamily="34" charset="0"/>
              <a:buChar char="•"/>
              <a:defRPr/>
            </a:pPr>
            <a:r>
              <a:rPr lang="zh-CN" altLang="en-US" sz="1400" dirty="0">
                <a:uFill>
                  <a:solidFill>
                    <a:srgbClr val="0039A6"/>
                  </a:solidFill>
                </a:uFill>
                <a:latin typeface="+mj-ea"/>
                <a:ea typeface="+mj-ea"/>
              </a:rPr>
              <a:t>通过这条链接，他人可在您文章发表后一年内免费访问五十次，从而提高了您研究的知名度。</a:t>
            </a:r>
            <a:endParaRPr lang="en-US" altLang="zh-CN" sz="1400" dirty="0">
              <a:uFill>
                <a:solidFill>
                  <a:srgbClr val="0039A6"/>
                </a:solidFill>
              </a:uFill>
              <a:latin typeface="+mj-ea"/>
              <a:ea typeface="+mj-ea"/>
            </a:endParaRPr>
          </a:p>
        </p:txBody>
      </p:sp>
    </p:spTree>
    <p:extLst>
      <p:ext uri="{BB962C8B-B14F-4D97-AF65-F5344CB8AC3E}">
        <p14:creationId xmlns:p14="http://schemas.microsoft.com/office/powerpoint/2010/main" val="8143985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400" b="1" kern="0" dirty="0">
                <a:latin typeface="Times New Roman" pitchFamily="18" charset="0"/>
                <a:cs typeface="Times New Roman" pitchFamily="18" charset="0"/>
              </a:rPr>
              <a:t>iGroup</a:t>
            </a:r>
            <a:r>
              <a:rPr lang="zh-CN" altLang="en-US" sz="1400" b="1" kern="0" dirty="0">
                <a:latin typeface="Times New Roman" pitchFamily="18" charset="0"/>
                <a:cs typeface="Times New Roman" pitchFamily="18" charset="0"/>
              </a:rPr>
              <a:t>是美国化学会、美国物理学会、美国计算机协会等学协会全文数据库和在线出版物的国内独家代理</a:t>
            </a:r>
            <a:endParaRPr lang="en-US" altLang="zh-CN" sz="1400" b="1" kern="0" dirty="0">
              <a:latin typeface="Times New Roman" pitchFamily="18" charset="0"/>
              <a:cs typeface="Times New Roman" pitchFamily="18" charset="0"/>
            </a:endParaRPr>
          </a:p>
          <a:p>
            <a:pPr fontAlgn="auto">
              <a:spcBef>
                <a:spcPct val="20000"/>
              </a:spcBef>
              <a:spcAft>
                <a:spcPts val="0"/>
              </a:spcAft>
              <a:buClr>
                <a:srgbClr val="5B8CC1"/>
              </a:buClr>
              <a:buFont typeface="Wingdings" pitchFamily="2" charset="2"/>
              <a:buNone/>
              <a:defRPr/>
            </a:pPr>
            <a:r>
              <a:rPr lang="en-US" altLang="zh-CN" sz="1400" u="sng" kern="0" dirty="0">
                <a:latin typeface="Georgia" pitchFamily="18" charset="0"/>
                <a:ea typeface="+mj-ea"/>
              </a:rPr>
              <a:t>www.igroup.com.cn</a:t>
            </a:r>
          </a:p>
        </p:txBody>
      </p:sp>
      <p:pic>
        <p:nvPicPr>
          <p:cNvPr id="63492" name="Picture 2" descr="C:\Users\Administrator\Desktop\iGroup官方下载\iGroup LOGO图\iGroup Logo\iGroup logo 中英文简称版.png"/>
          <p:cNvPicPr>
            <a:picLocks noChangeAspect="1" noChangeArrowheads="1"/>
          </p:cNvPicPr>
          <p:nvPr/>
        </p:nvPicPr>
        <p:blipFill>
          <a:blip r:embed="rId2"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1604645"/>
            <a:ext cx="7927217" cy="1783639"/>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600" b="1" kern="0" dirty="0">
                <a:effectLst>
                  <a:outerShdw blurRad="38100" dist="38100" dir="2700000" algn="tl">
                    <a:srgbClr val="000000">
                      <a:alpha val="43137"/>
                    </a:srgbClr>
                  </a:outerShdw>
                </a:effectLst>
                <a:latin typeface="Georgia" pitchFamily="18" charset="0"/>
              </a:rPr>
              <a:t>iGroup </a:t>
            </a:r>
            <a:r>
              <a:rPr lang="en-US" altLang="zh-CN" sz="1600" b="1" kern="0" dirty="0" smtClean="0">
                <a:effectLst>
                  <a:outerShdw blurRad="38100" dist="38100" dir="2700000" algn="tl">
                    <a:srgbClr val="000000">
                      <a:alpha val="43137"/>
                    </a:srgbClr>
                  </a:outerShdw>
                </a:effectLst>
                <a:latin typeface="Georgia" pitchFamily="18" charset="0"/>
              </a:rPr>
              <a:t>ACS Team</a:t>
            </a:r>
          </a:p>
          <a:p>
            <a:pPr fontAlgn="auto">
              <a:spcBef>
                <a:spcPct val="20000"/>
              </a:spcBef>
              <a:spcAft>
                <a:spcPts val="0"/>
              </a:spcAft>
              <a:buClr>
                <a:srgbClr val="5B8CC1"/>
              </a:buClr>
              <a:buFont typeface="Wingdings" pitchFamily="2" charset="2"/>
              <a:buNone/>
              <a:defRPr/>
            </a:pPr>
            <a:endParaRPr lang="en-US" altLang="zh-CN" sz="1600" b="1"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sz="1600" kern="0" dirty="0" smtClean="0">
                <a:effectLst>
                  <a:outerShdw blurRad="38100" dist="38100" dir="2700000" algn="tl">
                    <a:srgbClr val="000000">
                      <a:alpha val="43137"/>
                    </a:srgbClr>
                  </a:outerShdw>
                </a:effectLst>
                <a:latin typeface="Georgia" pitchFamily="18" charset="0"/>
              </a:rPr>
              <a:t>周蓓蓓 </a:t>
            </a:r>
            <a:r>
              <a:rPr lang="en-US" altLang="zh-CN" sz="1600" kern="0" dirty="0" smtClean="0">
                <a:effectLst>
                  <a:outerShdw blurRad="38100" dist="38100" dir="2700000" algn="tl">
                    <a:srgbClr val="000000">
                      <a:alpha val="43137"/>
                    </a:srgbClr>
                  </a:outerShdw>
                </a:effectLst>
                <a:latin typeface="Georgia" pitchFamily="18" charset="0"/>
              </a:rPr>
              <a:t>- team leader (maggie@igroup.com.cn)</a:t>
            </a:r>
          </a:p>
          <a:p>
            <a:pPr fontAlgn="auto">
              <a:spcBef>
                <a:spcPct val="20000"/>
              </a:spcBef>
              <a:spcAft>
                <a:spcPts val="0"/>
              </a:spcAft>
              <a:buClr>
                <a:srgbClr val="5B8CC1"/>
              </a:buClr>
              <a:buFont typeface="Wingdings" pitchFamily="2" charset="2"/>
              <a:buNone/>
              <a:defRPr/>
            </a:pPr>
            <a:r>
              <a:rPr lang="zh-CN" altLang="en-US" sz="1600" kern="0" dirty="0" smtClean="0">
                <a:effectLst>
                  <a:outerShdw blurRad="38100" dist="38100" dir="2700000" algn="tl">
                    <a:srgbClr val="000000">
                      <a:alpha val="43137"/>
                    </a:srgbClr>
                  </a:outerShdw>
                </a:effectLst>
                <a:latin typeface="Georgia" pitchFamily="18" charset="0"/>
              </a:rPr>
              <a:t>赵璟、王子豪 </a:t>
            </a:r>
            <a:r>
              <a:rPr lang="en-US" altLang="zh-CN" sz="1600" kern="0" dirty="0" smtClean="0">
                <a:effectLst>
                  <a:outerShdw blurRad="38100" dist="38100" dir="2700000" algn="tl">
                    <a:srgbClr val="000000">
                      <a:alpha val="43137"/>
                    </a:srgbClr>
                  </a:outerShdw>
                </a:effectLst>
                <a:latin typeface="Georgia" pitchFamily="18" charset="0"/>
              </a:rPr>
              <a:t>- trainer (</a:t>
            </a:r>
            <a:r>
              <a:rPr lang="en-US" altLang="zh-CN" sz="1600" u="sng" kern="0" dirty="0" smtClean="0">
                <a:effectLst>
                  <a:outerShdw blurRad="38100" dist="38100" dir="2700000" algn="tl">
                    <a:srgbClr val="000000">
                      <a:alpha val="43137"/>
                    </a:srgbClr>
                  </a:outerShdw>
                </a:effectLst>
                <a:latin typeface="Georgia" pitchFamily="18" charset="0"/>
              </a:rPr>
              <a:t>rudy@igroup.com.cn/peter@igroup.com.cn)</a:t>
            </a:r>
            <a:endParaRPr lang="en-US" altLang="zh-CN" sz="1600" u="sng" kern="0" dirty="0">
              <a:effectLst>
                <a:outerShdw blurRad="38100" dist="38100" dir="2700000" algn="tl">
                  <a:srgbClr val="000000">
                    <a:alpha val="43137"/>
                  </a:srgbClr>
                </a:outerShdw>
              </a:effectLst>
              <a:latin typeface="Georgia" pitchFamily="18" charset="0"/>
            </a:endParaRPr>
          </a:p>
          <a:p>
            <a:pPr fontAlgn="auto">
              <a:spcBef>
                <a:spcPct val="20000"/>
              </a:spcBef>
              <a:spcAft>
                <a:spcPts val="0"/>
              </a:spcAft>
              <a:buClr>
                <a:srgbClr val="5B8CC1"/>
              </a:buClr>
              <a:buFont typeface="Wingdings" pitchFamily="2" charset="2"/>
              <a:buNone/>
              <a:defRPr/>
            </a:pPr>
            <a:r>
              <a:rPr lang="zh-CN" altLang="en-US" sz="1600" kern="0" dirty="0" smtClean="0">
                <a:effectLst>
                  <a:outerShdw blurRad="38100" dist="38100" dir="2700000" algn="tl">
                    <a:srgbClr val="000000">
                      <a:alpha val="43137"/>
                    </a:srgbClr>
                  </a:outerShdw>
                </a:effectLst>
                <a:latin typeface="Georgia" pitchFamily="18" charset="0"/>
              </a:rPr>
              <a:t>任    彦 </a:t>
            </a:r>
            <a:r>
              <a:rPr lang="en-US" altLang="zh-CN" sz="1600" kern="0" dirty="0" smtClean="0">
                <a:effectLst>
                  <a:outerShdw blurRad="38100" dist="38100" dir="2700000" algn="tl">
                    <a:srgbClr val="000000">
                      <a:alpha val="43137"/>
                    </a:srgbClr>
                  </a:outerShdw>
                </a:effectLst>
                <a:latin typeface="Georgia" pitchFamily="18" charset="0"/>
              </a:rPr>
              <a:t>- coordinator (</a:t>
            </a:r>
            <a:r>
              <a:rPr lang="en-US" altLang="zh-CN" sz="1600" u="sng" kern="0" dirty="0" smtClean="0">
                <a:effectLst>
                  <a:outerShdw blurRad="38100" dist="38100" dir="2700000" algn="tl">
                    <a:srgbClr val="000000">
                      <a:alpha val="43137"/>
                    </a:srgbClr>
                  </a:outerShdw>
                </a:effectLst>
                <a:latin typeface="Georgia" pitchFamily="18" charset="0"/>
              </a:rPr>
              <a:t>maryann@igroup.com.cn)</a:t>
            </a:r>
            <a:endParaRPr lang="en-US" altLang="zh-CN" sz="1600" u="sng" kern="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101642860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https://campaign-image.com.cn/zohocampaigns/acs_2021新版首页出版中心_zc_v2_7595000006507897.png"/>
          <p:cNvPicPr/>
          <p:nvPr/>
        </p:nvPicPr>
        <p:blipFill>
          <a:blip r:link="rId2">
            <a:extLst>
              <a:ext uri="{28A0092B-C50C-407E-A947-70E740481C1C}">
                <a14:useLocalDpi xmlns:a14="http://schemas.microsoft.com/office/drawing/2010/main" val="0"/>
              </a:ext>
            </a:extLst>
          </a:blip>
          <a:srcRect/>
          <a:stretch>
            <a:fillRect/>
          </a:stretch>
        </p:blipFill>
        <p:spPr bwMode="auto">
          <a:xfrm>
            <a:off x="0" y="1424973"/>
            <a:ext cx="8052619" cy="4415519"/>
          </a:xfrm>
          <a:prstGeom prst="rect">
            <a:avLst/>
          </a:prstGeom>
          <a:noFill/>
          <a:ln>
            <a:noFill/>
          </a:ln>
        </p:spPr>
      </p:pic>
      <p:sp>
        <p:nvSpPr>
          <p:cNvPr id="3" name="矩形 2"/>
          <p:cNvSpPr/>
          <p:nvPr/>
        </p:nvSpPr>
        <p:spPr>
          <a:xfrm>
            <a:off x="6300265" y="3258790"/>
            <a:ext cx="2769229" cy="2579507"/>
          </a:xfrm>
          <a:prstGeom prst="rect">
            <a:avLst/>
          </a:prstGeom>
          <a:ln w="19050">
            <a:noFill/>
          </a:ln>
        </p:spPr>
        <p:style>
          <a:lnRef idx="3">
            <a:schemeClr val="lt1"/>
          </a:lnRef>
          <a:fillRef idx="1">
            <a:schemeClr val="accent4"/>
          </a:fillRef>
          <a:effectRef idx="1">
            <a:schemeClr val="accent4"/>
          </a:effectRef>
          <a:fontRef idx="minor">
            <a:schemeClr val="lt1"/>
          </a:fontRef>
        </p:style>
        <p:txBody>
          <a:bodyPr wrap="square" tIns="180000" bIns="180000" anchor="ctr" anchorCtr="0">
            <a:spAutoFit/>
          </a:bodyPr>
          <a:lstStyle/>
          <a:p>
            <a:r>
              <a:rPr lang="zh-CN" altLang="en-US" sz="1600" b="1" dirty="0">
                <a:latin typeface="Times New Roman" panose="02020603050405020304" pitchFamily="18" charset="0"/>
                <a:cs typeface="Times New Roman" panose="02020603050405020304" pitchFamily="18" charset="0"/>
              </a:rPr>
              <a:t>点击数据库首页“</a:t>
            </a:r>
            <a:r>
              <a:rPr lang="en-US" altLang="zh-CN" sz="1600" b="1" dirty="0">
                <a:latin typeface="Times New Roman" panose="02020603050405020304" pitchFamily="18" charset="0"/>
                <a:cs typeface="Times New Roman" panose="02020603050405020304" pitchFamily="18" charset="0"/>
              </a:rPr>
              <a:t>Publish with ACS”</a:t>
            </a:r>
            <a:r>
              <a:rPr lang="zh-CN" altLang="en-US" sz="1600" b="1" dirty="0">
                <a:latin typeface="Times New Roman" panose="02020603050405020304" pitchFamily="18" charset="0"/>
                <a:cs typeface="Times New Roman" panose="02020603050405020304" pitchFamily="18" charset="0"/>
              </a:rPr>
              <a:t>可直接进入</a:t>
            </a:r>
            <a:r>
              <a:rPr lang="en-US" altLang="zh-CN" sz="1600" b="1" dirty="0">
                <a:latin typeface="Times New Roman" panose="02020603050405020304" pitchFamily="18" charset="0"/>
                <a:cs typeface="Times New Roman" panose="02020603050405020304" pitchFamily="18" charset="0"/>
              </a:rPr>
              <a:t>ACS Publishing Center</a:t>
            </a:r>
            <a:r>
              <a:rPr lang="zh-CN" altLang="en-US" sz="1600" b="1" dirty="0">
                <a:latin typeface="Times New Roman" panose="02020603050405020304" pitchFamily="18" charset="0"/>
                <a:cs typeface="Times New Roman" panose="02020603050405020304" pitchFamily="18" charset="0"/>
              </a:rPr>
              <a:t>，再点击右上角菜单栏一次性</a:t>
            </a:r>
            <a:r>
              <a:rPr lang="en-US" altLang="zh-CN" sz="1600" b="1" dirty="0">
                <a:latin typeface="Times New Roman" panose="02020603050405020304" pitchFamily="18" charset="0"/>
                <a:cs typeface="Times New Roman" panose="02020603050405020304" pitchFamily="18" charset="0"/>
              </a:rPr>
              <a:t>get</a:t>
            </a:r>
            <a:r>
              <a:rPr lang="zh-CN" altLang="en-US" sz="1600" b="1" dirty="0">
                <a:latin typeface="Times New Roman" panose="02020603050405020304" pitchFamily="18" charset="0"/>
                <a:cs typeface="Times New Roman" panose="02020603050405020304" pitchFamily="18" charset="0"/>
              </a:rPr>
              <a:t>写作指导、发文政策和投稿平台（</a:t>
            </a:r>
            <a:r>
              <a:rPr lang="en-US" altLang="zh-CN" sz="1600" b="1" dirty="0">
                <a:latin typeface="Times New Roman" panose="02020603050405020304" pitchFamily="18" charset="0"/>
                <a:cs typeface="Times New Roman" panose="02020603050405020304" pitchFamily="18" charset="0"/>
              </a:rPr>
              <a:t>ACS Paragon Plus</a:t>
            </a:r>
            <a:r>
              <a:rPr lang="zh-CN" altLang="en-US" sz="1600" b="1" dirty="0">
                <a:latin typeface="Times New Roman" panose="02020603050405020304" pitchFamily="18" charset="0"/>
                <a:cs typeface="Times New Roman" panose="02020603050405020304" pitchFamily="18" charset="0"/>
              </a:rPr>
              <a:t>）入口</a:t>
            </a:r>
            <a:r>
              <a:rPr lang="zh-CN" altLang="en-US" sz="1600" b="1" dirty="0" smtClean="0">
                <a:latin typeface="Times New Roman" panose="02020603050405020304" pitchFamily="18" charset="0"/>
                <a:cs typeface="Times New Roman" panose="02020603050405020304" pitchFamily="18" charset="0"/>
              </a:rPr>
              <a:t>。</a:t>
            </a:r>
            <a:endParaRPr lang="en-US" altLang="zh-CN" sz="1600" b="1" dirty="0">
              <a:latin typeface="Times New Roman" panose="02020603050405020304" pitchFamily="18" charset="0"/>
              <a:cs typeface="Times New Roman" panose="02020603050405020304" pitchFamily="18" charset="0"/>
            </a:endParaRPr>
          </a:p>
          <a:p>
            <a:r>
              <a:rPr lang="zh-CN" altLang="en-US" sz="1600" b="1" dirty="0" smtClean="0">
                <a:latin typeface="Times New Roman" panose="02020603050405020304" pitchFamily="18" charset="0"/>
                <a:cs typeface="Times New Roman" panose="02020603050405020304" pitchFamily="18" charset="0"/>
              </a:rPr>
              <a:t>具体操作请见短视频指南：</a:t>
            </a:r>
            <a:r>
              <a:rPr lang="en-US" altLang="zh-CN" sz="1600" b="1" u="sng" dirty="0">
                <a:latin typeface="Times New Roman" panose="02020603050405020304" pitchFamily="18" charset="0"/>
                <a:cs typeface="Times New Roman" panose="02020603050405020304" pitchFamily="18" charset="0"/>
              </a:rPr>
              <a:t>https://www.bilibili.com/video/BV1QS4y1s7Eo</a:t>
            </a:r>
          </a:p>
        </p:txBody>
      </p:sp>
    </p:spTree>
    <p:extLst>
      <p:ext uri="{BB962C8B-B14F-4D97-AF65-F5344CB8AC3E}">
        <p14:creationId xmlns:p14="http://schemas.microsoft.com/office/powerpoint/2010/main" val="3555910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6814590" cy="4108817"/>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各</a:t>
            </a:r>
            <a:r>
              <a:rPr lang="zh-CN" altLang="en-US" dirty="0">
                <a:latin typeface="+mj-lt"/>
                <a:ea typeface="+mj-ea"/>
                <a:cs typeface="Times New Roman" pitchFamily="18" charset="0"/>
              </a:rPr>
              <a:t>期刊主页的导航</a:t>
            </a:r>
            <a:r>
              <a:rPr lang="zh-CN" altLang="en-US" dirty="0" smtClean="0">
                <a:latin typeface="+mj-lt"/>
                <a:ea typeface="+mj-ea"/>
                <a:cs typeface="Times New Roman" pitchFamily="18" charset="0"/>
              </a:rPr>
              <a:t>栏简洁明了，</a:t>
            </a:r>
            <a:r>
              <a:rPr lang="zh-CN" altLang="en-US" dirty="0">
                <a:latin typeface="+mj-lt"/>
                <a:ea typeface="+mj-ea"/>
                <a:cs typeface="Times New Roman" pitchFamily="18" charset="0"/>
              </a:rPr>
              <a:t>方便用户查看提前上线的文章 </a:t>
            </a:r>
            <a:r>
              <a:rPr lang="en-US" altLang="zh-CN" dirty="0">
                <a:latin typeface="+mj-lt"/>
                <a:ea typeface="+mj-ea"/>
                <a:cs typeface="Times New Roman" pitchFamily="18" charset="0"/>
              </a:rPr>
              <a:t>(ASAP)</a:t>
            </a:r>
            <a:r>
              <a:rPr lang="zh-CN" altLang="en-US" dirty="0">
                <a:latin typeface="+mj-lt"/>
                <a:ea typeface="+mj-ea"/>
                <a:cs typeface="Times New Roman" pitchFamily="18" charset="0"/>
              </a:rPr>
              <a:t>、历年卷期、</a:t>
            </a:r>
            <a:r>
              <a:rPr lang="zh-CN" altLang="en-US" dirty="0" smtClean="0">
                <a:latin typeface="+mj-lt"/>
                <a:ea typeface="+mj-ea"/>
                <a:cs typeface="Times New Roman" pitchFamily="18" charset="0"/>
              </a:rPr>
              <a:t>期刊基本信息和</a:t>
            </a:r>
            <a:r>
              <a:rPr lang="zh-CN" altLang="en-US" dirty="0">
                <a:latin typeface="+mj-lt"/>
                <a:ea typeface="+mj-ea"/>
                <a:cs typeface="Times New Roman" pitchFamily="18" charset="0"/>
              </a:rPr>
              <a:t>编辑</a:t>
            </a:r>
            <a:r>
              <a:rPr lang="zh-CN" altLang="en-US" dirty="0" smtClean="0">
                <a:latin typeface="+mj-lt"/>
                <a:ea typeface="+mj-ea"/>
                <a:cs typeface="Times New Roman" pitchFamily="18" charset="0"/>
              </a:rPr>
              <a:t>团队。</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各期刊主页列出特刊 </a:t>
            </a:r>
            <a:r>
              <a:rPr lang="en-US" altLang="zh-CN" dirty="0" smtClean="0">
                <a:latin typeface="+mj-lt"/>
                <a:ea typeface="+mj-ea"/>
                <a:cs typeface="Times New Roman" pitchFamily="18" charset="0"/>
              </a:rPr>
              <a:t>(</a:t>
            </a:r>
            <a:r>
              <a:rPr lang="en-US" altLang="zh-CN" dirty="0">
                <a:latin typeface="+mj-lt"/>
                <a:ea typeface="+mj-ea"/>
                <a:cs typeface="Times New Roman" pitchFamily="18" charset="0"/>
              </a:rPr>
              <a:t>Virtual </a:t>
            </a:r>
            <a:r>
              <a:rPr lang="en-US" altLang="zh-CN" dirty="0" smtClean="0">
                <a:latin typeface="+mj-lt"/>
                <a:ea typeface="+mj-ea"/>
                <a:cs typeface="Times New Roman" pitchFamily="18" charset="0"/>
              </a:rPr>
              <a:t>Issue/Special Issue) </a:t>
            </a:r>
            <a:r>
              <a:rPr lang="zh-CN" altLang="en-US" dirty="0">
                <a:latin typeface="+mj-lt"/>
                <a:ea typeface="+mj-ea"/>
                <a:cs typeface="Times New Roman" pitchFamily="18" charset="0"/>
              </a:rPr>
              <a:t>或</a:t>
            </a:r>
            <a:r>
              <a:rPr lang="zh-CN" altLang="en-US" dirty="0" smtClean="0">
                <a:latin typeface="+mj-lt"/>
                <a:ea typeface="+mj-ea"/>
                <a:cs typeface="Times New Roman" pitchFamily="18" charset="0"/>
              </a:rPr>
              <a:t>各</a:t>
            </a:r>
            <a:r>
              <a:rPr lang="zh-CN" altLang="en-US" dirty="0">
                <a:latin typeface="+mj-lt"/>
                <a:ea typeface="+mj-ea"/>
                <a:cs typeface="Times New Roman" pitchFamily="18" charset="0"/>
              </a:rPr>
              <a:t>类专栏（</a:t>
            </a:r>
            <a:r>
              <a:rPr lang="zh-CN" altLang="en-US" dirty="0" smtClean="0">
                <a:latin typeface="+mj-lt"/>
                <a:ea typeface="+mj-ea"/>
                <a:cs typeface="Times New Roman" pitchFamily="18" charset="0"/>
              </a:rPr>
              <a:t>包括编辑</a:t>
            </a:r>
            <a:r>
              <a:rPr lang="zh-CN" altLang="en-US" dirty="0">
                <a:latin typeface="+mj-lt"/>
                <a:ea typeface="+mj-ea"/>
                <a:cs typeface="Times New Roman" pitchFamily="18" charset="0"/>
              </a:rPr>
              <a:t>的话、展望、新闻等</a:t>
            </a:r>
            <a:r>
              <a:rPr lang="zh-CN" altLang="en-US" dirty="0" smtClean="0">
                <a:latin typeface="+mj-lt"/>
                <a:ea typeface="+mj-ea"/>
                <a:cs typeface="Times New Roman" pitchFamily="18" charset="0"/>
              </a:rPr>
              <a:t>）入口，用户</a:t>
            </a:r>
            <a:r>
              <a:rPr lang="zh-CN" altLang="en-US" dirty="0">
                <a:latin typeface="+mj-lt"/>
                <a:ea typeface="+mj-ea"/>
                <a:cs typeface="Times New Roman" pitchFamily="18" charset="0"/>
              </a:rPr>
              <a:t>可一次性</a:t>
            </a:r>
            <a:r>
              <a:rPr lang="zh-CN" altLang="en-US" dirty="0" smtClean="0">
                <a:latin typeface="+mj-lt"/>
                <a:ea typeface="+mj-ea"/>
                <a:cs typeface="Times New Roman" pitchFamily="18" charset="0"/>
              </a:rPr>
              <a:t>查看</a:t>
            </a:r>
            <a:r>
              <a:rPr lang="zh-CN" altLang="en-US" dirty="0">
                <a:latin typeface="+mj-lt"/>
                <a:ea typeface="+mj-ea"/>
                <a:cs typeface="Times New Roman" pitchFamily="18" charset="0"/>
              </a:rPr>
              <a:t>推荐</a:t>
            </a:r>
            <a:r>
              <a:rPr lang="zh-CN" altLang="en-US" dirty="0" smtClean="0">
                <a:latin typeface="+mj-lt"/>
                <a:ea typeface="+mj-ea"/>
                <a:cs typeface="Times New Roman" pitchFamily="18" charset="0"/>
              </a:rPr>
              <a:t>文章</a:t>
            </a:r>
            <a:r>
              <a:rPr lang="zh-CN" altLang="en-US" dirty="0">
                <a:latin typeface="+mj-lt"/>
                <a:ea typeface="+mj-ea"/>
                <a:cs typeface="Times New Roman" pitchFamily="18" charset="0"/>
              </a:rPr>
              <a:t>和</a:t>
            </a:r>
            <a:r>
              <a:rPr lang="zh-CN" altLang="en-US" dirty="0" smtClean="0">
                <a:latin typeface="+mj-lt"/>
                <a:ea typeface="+mj-ea"/>
                <a:cs typeface="Times New Roman" pitchFamily="18" charset="0"/>
              </a:rPr>
              <a:t>期刊</a:t>
            </a:r>
            <a:r>
              <a:rPr lang="zh-CN" altLang="en-US" dirty="0">
                <a:latin typeface="+mj-lt"/>
                <a:ea typeface="+mj-ea"/>
                <a:cs typeface="Times New Roman" pitchFamily="18" charset="0"/>
              </a:rPr>
              <a:t>动态。</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可在</a:t>
            </a:r>
            <a:r>
              <a:rPr lang="zh-CN" altLang="en-US" dirty="0">
                <a:latin typeface="+mj-lt"/>
                <a:ea typeface="+mj-ea"/>
                <a:cs typeface="Times New Roman" pitchFamily="18" charset="0"/>
              </a:rPr>
              <a:t>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电子图书的目录页预览摘要文字和插图</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直观</a:t>
            </a:r>
            <a:r>
              <a:rPr lang="zh-CN" altLang="en-US" dirty="0">
                <a:latin typeface="+mj-lt"/>
                <a:ea typeface="+mj-ea"/>
                <a:cs typeface="Times New Roman" pitchFamily="18" charset="0"/>
              </a:rPr>
              <a:t>的全文页面：在网页版全文中，文章的被访问、转发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收藏和引用次数一目了然，插图、参考文献列表和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移动设备自适应：用移动设备打开数据库，网页自动适应，无需安装</a:t>
            </a:r>
            <a:r>
              <a:rPr lang="en-US" altLang="zh-CN" dirty="0" smtClean="0">
                <a:latin typeface="+mj-lt"/>
                <a:ea typeface="+mj-ea"/>
                <a:cs typeface="Times New Roman" pitchFamily="18" charset="0"/>
              </a:rPr>
              <a:t>APP</a:t>
            </a:r>
            <a:r>
              <a:rPr lang="zh-CN" altLang="en-US" dirty="0" smtClean="0">
                <a:latin typeface="+mj-lt"/>
                <a:ea typeface="+mj-ea"/>
                <a:cs typeface="Times New Roman" pitchFamily="18" charset="0"/>
              </a:rPr>
              <a:t>。</a:t>
            </a:r>
            <a:endParaRPr lang="zh-CN" altLang="zh-CN" sz="2000" b="1" dirty="0">
              <a:latin typeface="+mj-lt"/>
              <a:ea typeface="+mj-ea"/>
              <a:cs typeface="Times New Roman" pitchFamily="18" charset="0"/>
            </a:endParaRPr>
          </a:p>
        </p:txBody>
      </p:sp>
    </p:spTree>
    <p:extLst>
      <p:ext uri="{BB962C8B-B14F-4D97-AF65-F5344CB8AC3E}">
        <p14:creationId xmlns:p14="http://schemas.microsoft.com/office/powerpoint/2010/main" val="2480483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 y="2712875"/>
            <a:ext cx="720000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71413"/>
            <a:ext cx="7414636" cy="1228028"/>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sz="1600" dirty="0" smtClean="0">
                <a:latin typeface="+mj-lt"/>
                <a:ea typeface="+mj-ea"/>
                <a:cs typeface="Times New Roman" pitchFamily="18" charset="0"/>
              </a:rPr>
              <a:t>期刊主页：</a:t>
            </a:r>
            <a:endParaRPr lang="en-US" altLang="zh-CN" sz="1600" dirty="0" smtClean="0">
              <a:latin typeface="+mj-lt"/>
              <a:ea typeface="+mj-ea"/>
              <a:cs typeface="Times New Roman" pitchFamily="18" charset="0"/>
            </a:endParaRPr>
          </a:p>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① 提前上线</a:t>
            </a:r>
            <a:r>
              <a:rPr lang="zh-CN" altLang="en-US" sz="1600" dirty="0">
                <a:latin typeface="+mj-lt"/>
                <a:ea typeface="+mj-ea"/>
                <a:cs typeface="Times New Roman" pitchFamily="18" charset="0"/>
              </a:rPr>
              <a:t>的文章 </a:t>
            </a:r>
            <a:r>
              <a:rPr lang="en-US" altLang="zh-CN" sz="1600" dirty="0">
                <a:latin typeface="+mj-lt"/>
                <a:ea typeface="+mj-ea"/>
                <a:cs typeface="Times New Roman" pitchFamily="18" charset="0"/>
              </a:rPr>
              <a:t>(ASAP</a:t>
            </a:r>
            <a:r>
              <a:rPr lang="en-US" altLang="zh-CN" sz="1600" dirty="0" smtClean="0">
                <a:latin typeface="+mj-lt"/>
                <a:ea typeface="+mj-ea"/>
                <a:cs typeface="Times New Roman" pitchFamily="18" charset="0"/>
              </a:rPr>
              <a:t>)</a:t>
            </a:r>
            <a:r>
              <a:rPr lang="zh-CN" altLang="en-US" sz="1600" dirty="0">
                <a:latin typeface="+mj-lt"/>
                <a:ea typeface="+mj-ea"/>
                <a:cs typeface="Times New Roman" pitchFamily="18" charset="0"/>
              </a:rPr>
              <a:t> </a:t>
            </a:r>
            <a:r>
              <a:rPr lang="en-US" altLang="zh-CN" sz="1600" dirty="0" smtClean="0">
                <a:latin typeface="+mj-lt"/>
                <a:ea typeface="+mj-ea"/>
                <a:cs typeface="Times New Roman" pitchFamily="18" charset="0"/>
              </a:rPr>
              <a:t>| </a:t>
            </a:r>
            <a:r>
              <a:rPr lang="zh-CN" altLang="en-US" sz="1600" dirty="0" smtClean="0">
                <a:latin typeface="+mj-lt"/>
                <a:ea typeface="+mj-ea"/>
                <a:cs typeface="Times New Roman" pitchFamily="18" charset="0"/>
              </a:rPr>
              <a:t>② 历年</a:t>
            </a:r>
            <a:r>
              <a:rPr lang="zh-CN" altLang="en-US" sz="1600" dirty="0">
                <a:latin typeface="+mj-lt"/>
                <a:ea typeface="+mj-ea"/>
                <a:cs typeface="Times New Roman" pitchFamily="18" charset="0"/>
              </a:rPr>
              <a:t>卷</a:t>
            </a:r>
            <a:r>
              <a:rPr lang="zh-CN" altLang="en-US" sz="1600" dirty="0" smtClean="0">
                <a:latin typeface="+mj-lt"/>
                <a:ea typeface="+mj-ea"/>
                <a:cs typeface="Times New Roman" pitchFamily="18" charset="0"/>
              </a:rPr>
              <a:t>期 </a:t>
            </a:r>
            <a:r>
              <a:rPr lang="en-US" altLang="zh-CN" sz="1600" dirty="0" smtClean="0">
                <a:latin typeface="+mj-lt"/>
                <a:ea typeface="+mj-ea"/>
                <a:cs typeface="Times New Roman" pitchFamily="18" charset="0"/>
              </a:rPr>
              <a:t>| </a:t>
            </a:r>
            <a:r>
              <a:rPr lang="zh-CN" altLang="en-US" sz="1600" dirty="0" smtClean="0">
                <a:latin typeface="+mj-lt"/>
                <a:ea typeface="+mj-ea"/>
                <a:cs typeface="Times New Roman" pitchFamily="18" charset="0"/>
              </a:rPr>
              <a:t>③ 期刊基本信息和收录范围</a:t>
            </a:r>
            <a:endParaRPr lang="en-US" altLang="zh-CN" sz="1600" dirty="0" smtClean="0">
              <a:latin typeface="+mj-lt"/>
              <a:ea typeface="+mj-ea"/>
              <a:cs typeface="Times New Roman" pitchFamily="18" charset="0"/>
            </a:endParaRPr>
          </a:p>
          <a:p>
            <a:pPr defTabSz="409575" eaLnBrk="0" hangingPunct="0">
              <a:lnSpc>
                <a:spcPct val="90000"/>
              </a:lnSpc>
            </a:pPr>
            <a:endParaRPr lang="en-US" altLang="zh-CN" sz="1600" dirty="0">
              <a:latin typeface="+mj-lt"/>
              <a:ea typeface="+mj-ea"/>
              <a:cs typeface="Times New Roman" pitchFamily="18" charset="0"/>
            </a:endParaRPr>
          </a:p>
          <a:p>
            <a:pPr defTabSz="409575" eaLnBrk="0" hangingPunct="0">
              <a:lnSpc>
                <a:spcPct val="90000"/>
              </a:lnSpc>
            </a:pPr>
            <a:r>
              <a:rPr lang="zh-CN" altLang="en-US" sz="1600" dirty="0" smtClean="0">
                <a:latin typeface="+mj-lt"/>
                <a:ea typeface="+mj-ea"/>
                <a:cs typeface="Times New Roman" pitchFamily="18" charset="0"/>
              </a:rPr>
              <a:t>④ 编辑团队</a:t>
            </a:r>
            <a:r>
              <a:rPr lang="zh-CN" altLang="en-US" sz="1600" dirty="0">
                <a:latin typeface="+mj-lt"/>
                <a:ea typeface="+mj-ea"/>
                <a:cs typeface="Times New Roman" pitchFamily="18" charset="0"/>
              </a:rPr>
              <a:t> </a:t>
            </a:r>
            <a:r>
              <a:rPr lang="en-US" altLang="zh-CN" sz="1600" dirty="0" smtClean="0">
                <a:latin typeface="+mj-lt"/>
                <a:ea typeface="+mj-ea"/>
                <a:cs typeface="Times New Roman" pitchFamily="18" charset="0"/>
              </a:rPr>
              <a:t>| </a:t>
            </a:r>
            <a:r>
              <a:rPr lang="zh-CN" altLang="en-US" sz="1600" dirty="0" smtClean="0">
                <a:latin typeface="+mj-lt"/>
                <a:ea typeface="+mj-ea"/>
                <a:cs typeface="Times New Roman" pitchFamily="18" charset="0"/>
              </a:rPr>
              <a:t>⑤ 各类专栏和特刊（及其征稿信息）</a:t>
            </a:r>
            <a:endParaRPr lang="en-US" altLang="zh-CN" sz="1600" dirty="0">
              <a:latin typeface="+mj-lt"/>
              <a:ea typeface="+mj-ea"/>
              <a:cs typeface="Times New Roman" pitchFamily="18" charset="0"/>
            </a:endParaRPr>
          </a:p>
        </p:txBody>
      </p:sp>
      <p:sp>
        <p:nvSpPr>
          <p:cNvPr id="4" name="椭圆 3"/>
          <p:cNvSpPr/>
          <p:nvPr/>
        </p:nvSpPr>
        <p:spPr>
          <a:xfrm>
            <a:off x="1383762" y="40030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70893" y="37074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椭圆 8"/>
          <p:cNvSpPr/>
          <p:nvPr/>
        </p:nvSpPr>
        <p:spPr>
          <a:xfrm>
            <a:off x="7554778" y="363413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椭圆 9"/>
          <p:cNvSpPr/>
          <p:nvPr/>
        </p:nvSpPr>
        <p:spPr>
          <a:xfrm>
            <a:off x="2753866" y="32446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63" t="3303" r="35132" b="437"/>
          <a:stretch/>
        </p:blipFill>
        <p:spPr>
          <a:xfrm>
            <a:off x="3464887" y="4315839"/>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5969368" y="421013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147149693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59682"/>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3657917" y="3125848"/>
            <a:ext cx="7328825" cy="3139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1600" dirty="0" smtClean="0">
                <a:solidFill>
                  <a:srgbClr val="0070C0"/>
                </a:solidFill>
                <a:latin typeface="+mj-ea"/>
                <a:ea typeface="+mj-ea"/>
                <a:cs typeface="Times New Roman" pitchFamily="18" charset="0"/>
              </a:rPr>
              <a:t>* ASAP</a:t>
            </a:r>
            <a:r>
              <a:rPr lang="zh-CN" altLang="en-US" sz="1600" dirty="0" smtClean="0">
                <a:solidFill>
                  <a:srgbClr val="0070C0"/>
                </a:solidFill>
                <a:latin typeface="+mj-ea"/>
                <a:ea typeface="+mj-ea"/>
                <a:cs typeface="Times New Roman" pitchFamily="18" charset="0"/>
              </a:rPr>
              <a:t>文章现仅开放给订购用户</a:t>
            </a:r>
            <a:endParaRPr lang="en-US" altLang="zh-CN" sz="1600" dirty="0">
              <a:solidFill>
                <a:srgbClr val="0070C0"/>
              </a:solidFill>
              <a:latin typeface="+mj-ea"/>
              <a:ea typeface="+mj-ea"/>
              <a:cs typeface="Times New Roman" pitchFamily="18" charset="0"/>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400" b="1" u="heavy" dirty="0" smtClean="0">
                <a:solidFill>
                  <a:srgbClr val="CE6D02"/>
                </a:solidFill>
                <a:uFill>
                  <a:solidFill>
                    <a:srgbClr val="0039A6"/>
                  </a:solidFill>
                </a:uFill>
                <a:latin typeface="+mj-lt"/>
                <a:ea typeface="+mj-ea"/>
              </a:rPr>
              <a:t>ASAP</a:t>
            </a:r>
            <a:r>
              <a:rPr lang="en-US" altLang="zh-CN" sz="1400" b="1" dirty="0" smtClean="0">
                <a:solidFill>
                  <a:srgbClr val="CE6D02"/>
                </a:solidFill>
                <a:uFill>
                  <a:solidFill>
                    <a:srgbClr val="0039A6"/>
                  </a:solidFill>
                </a:uFill>
                <a:latin typeface="+mj-lt"/>
                <a:ea typeface="+mj-ea"/>
              </a:rPr>
              <a:t> </a:t>
            </a:r>
            <a:r>
              <a:rPr lang="en-US" altLang="zh-CN" sz="1400" dirty="0" smtClean="0">
                <a:uFill>
                  <a:solidFill>
                    <a:srgbClr val="0039A6"/>
                  </a:solidFill>
                </a:uFill>
                <a:latin typeface="+mj-lt"/>
                <a:ea typeface="+mj-ea"/>
              </a:rPr>
              <a:t>(</a:t>
            </a:r>
            <a:r>
              <a:rPr lang="zh-CN" altLang="en-US" sz="1400" dirty="0" smtClean="0">
                <a:uFill>
                  <a:solidFill>
                    <a:srgbClr val="0039A6"/>
                  </a:solidFill>
                </a:uFill>
                <a:latin typeface="+mj-lt"/>
                <a:ea typeface="+mj-ea"/>
              </a:rPr>
              <a:t>待刊文章</a:t>
            </a:r>
            <a:r>
              <a:rPr lang="en-US" altLang="zh-CN" sz="1400" dirty="0" smtClean="0">
                <a:uFill>
                  <a:solidFill>
                    <a:srgbClr val="0039A6"/>
                  </a:solidFill>
                </a:uFill>
                <a:latin typeface="+mj-lt"/>
                <a:ea typeface="+mj-ea"/>
              </a:rPr>
              <a:t>)</a:t>
            </a:r>
          </a:p>
          <a:p>
            <a:pPr marL="171450" indent="-114300" algn="just" defTabSz="457200" eaLnBrk="0" hangingPunct="0">
              <a:spcBef>
                <a:spcPct val="20000"/>
              </a:spcBef>
              <a:buFont typeface="Arial" pitchFamily="34" charset="0"/>
              <a:buChar char="•"/>
              <a:defRPr/>
            </a:pPr>
            <a:endParaRPr lang="en-US" altLang="zh-CN" sz="1400" dirty="0" smtClean="0">
              <a:uFill>
                <a:solidFill>
                  <a:srgbClr val="0039A6"/>
                </a:solidFill>
              </a:uFill>
              <a:latin typeface="+mj-lt"/>
              <a:ea typeface="+mj-ea"/>
            </a:endParaRPr>
          </a:p>
          <a:p>
            <a:pPr marL="171450" indent="-114300" algn="just" defTabSz="457200" eaLnBrk="0" hangingPunct="0">
              <a:spcBef>
                <a:spcPct val="20000"/>
              </a:spcBef>
              <a:buFont typeface="Arial" pitchFamily="34" charset="0"/>
              <a:buChar char="•"/>
              <a:defRPr/>
            </a:pPr>
            <a:r>
              <a:rPr lang="zh-CN" altLang="en-US" sz="1400" dirty="0" smtClean="0">
                <a:latin typeface="+mj-lt"/>
                <a:ea typeface="+mj-ea"/>
              </a:rPr>
              <a:t>已经过</a:t>
            </a:r>
            <a:r>
              <a:rPr lang="zh-CN" altLang="en-US" sz="1400" b="1" dirty="0" smtClean="0">
                <a:latin typeface="+mj-lt"/>
                <a:ea typeface="+mj-ea"/>
              </a:rPr>
              <a:t>同行评审</a:t>
            </a:r>
            <a:r>
              <a:rPr lang="zh-CN" altLang="en-US" sz="1400" dirty="0" smtClean="0">
                <a:latin typeface="+mj-lt"/>
                <a:ea typeface="+mj-ea"/>
              </a:rPr>
              <a:t>和</a:t>
            </a:r>
            <a:r>
              <a:rPr lang="zh-CN" altLang="en-US" sz="1400" b="1" dirty="0" smtClean="0">
                <a:latin typeface="+mj-lt"/>
                <a:ea typeface="+mj-ea"/>
              </a:rPr>
              <a:t>作者修改</a:t>
            </a:r>
            <a:endParaRPr lang="en-US" altLang="zh-CN" sz="1400" b="1" dirty="0" smtClean="0">
              <a:latin typeface="+mj-lt"/>
              <a:ea typeface="+mj-ea"/>
            </a:endParaRPr>
          </a:p>
          <a:p>
            <a:pPr marL="171450" indent="-114300" algn="just" defTabSz="457200" eaLnBrk="0" hangingPunct="0">
              <a:spcBef>
                <a:spcPct val="20000"/>
              </a:spcBef>
              <a:buFont typeface="Arial" pitchFamily="34" charset="0"/>
              <a:buChar char="•"/>
              <a:defRPr/>
            </a:pPr>
            <a:r>
              <a:rPr lang="zh-CN" altLang="en-US" sz="1400" dirty="0" smtClean="0">
                <a:latin typeface="+mj-lt"/>
                <a:ea typeface="+mj-ea"/>
              </a:rPr>
              <a:t>技术编排和作者最终确认后立刻上线</a:t>
            </a:r>
            <a:endParaRPr lang="en-US" altLang="zh-CN" sz="1400" dirty="0">
              <a:latin typeface="+mj-lt"/>
              <a:ea typeface="+mj-ea"/>
            </a:endParaRPr>
          </a:p>
          <a:p>
            <a:pPr marL="171450" indent="-114300" algn="just" defTabSz="457200" eaLnBrk="0" hangingPunct="0">
              <a:spcBef>
                <a:spcPct val="20000"/>
              </a:spcBef>
              <a:buFont typeface="Arial" pitchFamily="34" charset="0"/>
              <a:buChar char="•"/>
              <a:defRPr/>
            </a:pPr>
            <a:r>
              <a:rPr lang="zh-CN" altLang="en-US" sz="1400" dirty="0" smtClean="0">
                <a:latin typeface="+mj-lt"/>
                <a:ea typeface="+mj-ea"/>
              </a:rPr>
              <a:t>尚无卷期页，</a:t>
            </a:r>
            <a:r>
              <a:rPr lang="zh-CN" altLang="en-US" sz="1400" b="1" dirty="0" smtClean="0">
                <a:latin typeface="+mj-lt"/>
                <a:ea typeface="+mj-ea"/>
              </a:rPr>
              <a:t>但可通过</a:t>
            </a:r>
            <a:r>
              <a:rPr lang="en-US" altLang="zh-CN" sz="1400" b="1" dirty="0" smtClean="0">
                <a:latin typeface="+mj-lt"/>
                <a:ea typeface="+mj-ea"/>
              </a:rPr>
              <a:t>DOI</a:t>
            </a:r>
            <a:r>
              <a:rPr lang="zh-CN" altLang="en-US" sz="1400" b="1" dirty="0" smtClean="0">
                <a:latin typeface="+mj-lt"/>
                <a:ea typeface="+mj-ea"/>
              </a:rPr>
              <a:t>号引用</a:t>
            </a:r>
            <a:endParaRPr lang="en-US" altLang="zh-CN" sz="1400" dirty="0" smtClean="0">
              <a:latin typeface="+mj-lt"/>
              <a:ea typeface="+mj-ea"/>
            </a:endParaRPr>
          </a:p>
        </p:txBody>
      </p:sp>
      <p:sp>
        <p:nvSpPr>
          <p:cNvPr id="11"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数据库内部特色功能</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95922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思源宋体 CN Heavy"/>
        <a:cs typeface=""/>
      </a:majorFont>
      <a:minorFont>
        <a:latin typeface="Arial"/>
        <a:ea typeface="思源宋体 CN Heavy"/>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anchor="ctr"/>
      <a:lstStyle>
        <a:defPPr algn="ctr">
          <a:defRPr sz="2000" b="0" dirty="0">
            <a:solidFill>
              <a:schemeClr val="tx1"/>
            </a:solidFill>
            <a:latin typeface="微软雅黑" pitchFamily="34" charset="-122"/>
            <a:ea typeface="微软雅黑" pitchFamily="34" charset="-122"/>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51070</TotalTime>
  <Words>3662</Words>
  <Application>Microsoft Office PowerPoint</Application>
  <PresentationFormat>全屏显示(4:3)</PresentationFormat>
  <Paragraphs>462</Paragraphs>
  <Slides>51</Slides>
  <Notes>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51</vt:i4>
      </vt:variant>
    </vt:vector>
  </HeadingPairs>
  <TitlesOfParts>
    <vt:vector size="66" baseType="lpstr">
      <vt:lpstr>Arial Unicode MS</vt:lpstr>
      <vt:lpstr>Helvetica Light</vt:lpstr>
      <vt:lpstr>ＭＳ Ｐゴシック</vt:lpstr>
      <vt:lpstr>ＭＳ Ｐゴシック</vt:lpstr>
      <vt:lpstr>华文中宋</vt:lpstr>
      <vt:lpstr>思源宋体 CN Heavy</vt:lpstr>
      <vt:lpstr>宋体</vt:lpstr>
      <vt:lpstr>微软雅黑</vt:lpstr>
      <vt:lpstr>Arial</vt:lpstr>
      <vt:lpstr>Calibri</vt:lpstr>
      <vt:lpstr>Georgia</vt:lpstr>
      <vt:lpstr>Times New Roman</vt:lpstr>
      <vt:lpstr>Wingdings</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ACS对全球开放科学呼声的回应</vt:lpstr>
      <vt:lpstr>PowerPoint 演示文稿</vt:lpstr>
      <vt:lpstr> OA政策</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dc:description>https://zdrv.com.cn/D0DPG9</dc:description>
  <cp:lastModifiedBy>iGroup-Maryann</cp:lastModifiedBy>
  <cp:revision>2680</cp:revision>
  <cp:lastPrinted>2012-01-30T17:28:57Z</cp:lastPrinted>
  <dcterms:created xsi:type="dcterms:W3CDTF">2012-01-30T03:00:45Z</dcterms:created>
  <dcterms:modified xsi:type="dcterms:W3CDTF">2024-02-23T04:42:33Z</dcterms:modified>
</cp:coreProperties>
</file>