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media/image55.jpg" ContentType="image/jpg"/>
  <Override PartName="/ppt/media/image56.jpg" ContentType="image/jpg"/>
  <Override PartName="/ppt/media/image58.jpg" ContentType="image/jpg"/>
  <Override PartName="/ppt/media/image62.jpg" ContentType="image/jpg"/>
  <Override PartName="/ppt/notesSlides/notesSlide30.xml" ContentType="application/vnd.openxmlformats-officedocument.presentationml.notesSlide+xml"/>
  <Override PartName="/ppt/notesSlides/notesSlide31.xml" ContentType="application/vnd.openxmlformats-officedocument.presentationml.notesSlide+xml"/>
  <Override PartName="/ppt/media/image65.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4"/>
  </p:sldMasterIdLst>
  <p:notesMasterIdLst>
    <p:notesMasterId r:id="rId42"/>
  </p:notesMasterIdLst>
  <p:handoutMasterIdLst>
    <p:handoutMasterId r:id="rId43"/>
  </p:handoutMasterIdLst>
  <p:sldIdLst>
    <p:sldId id="330" r:id="rId5"/>
    <p:sldId id="763" r:id="rId6"/>
    <p:sldId id="764" r:id="rId7"/>
    <p:sldId id="675" r:id="rId8"/>
    <p:sldId id="676" r:id="rId9"/>
    <p:sldId id="682" r:id="rId10"/>
    <p:sldId id="719" r:id="rId11"/>
    <p:sldId id="717" r:id="rId12"/>
    <p:sldId id="778" r:id="rId13"/>
    <p:sldId id="679" r:id="rId14"/>
    <p:sldId id="681" r:id="rId15"/>
    <p:sldId id="680" r:id="rId16"/>
    <p:sldId id="765" r:id="rId17"/>
    <p:sldId id="723" r:id="rId18"/>
    <p:sldId id="736" r:id="rId19"/>
    <p:sldId id="739" r:id="rId20"/>
    <p:sldId id="779" r:id="rId21"/>
    <p:sldId id="735" r:id="rId22"/>
    <p:sldId id="730" r:id="rId23"/>
    <p:sldId id="726" r:id="rId24"/>
    <p:sldId id="740" r:id="rId25"/>
    <p:sldId id="728" r:id="rId26"/>
    <p:sldId id="737" r:id="rId27"/>
    <p:sldId id="738" r:id="rId28"/>
    <p:sldId id="729" r:id="rId29"/>
    <p:sldId id="766" r:id="rId30"/>
    <p:sldId id="767" r:id="rId31"/>
    <p:sldId id="777" r:id="rId32"/>
    <p:sldId id="769" r:id="rId33"/>
    <p:sldId id="770" r:id="rId34"/>
    <p:sldId id="771" r:id="rId35"/>
    <p:sldId id="772" r:id="rId36"/>
    <p:sldId id="773" r:id="rId37"/>
    <p:sldId id="774" r:id="rId38"/>
    <p:sldId id="775" r:id="rId39"/>
    <p:sldId id="776" r:id="rId40"/>
    <p:sldId id="757" r:id="rId41"/>
  </p:sldIdLst>
  <p:sldSz cx="12188825" cy="6858000"/>
  <p:notesSz cx="7023100" cy="93091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11">
          <p15:clr>
            <a:srgbClr val="A4A3A4"/>
          </p15:clr>
        </p15:guide>
        <p15:guide id="3" orient="horz" pos="1199">
          <p15:clr>
            <a:srgbClr val="A4A3A4"/>
          </p15:clr>
        </p15:guide>
        <p15:guide id="4" orient="horz" pos="1487">
          <p15:clr>
            <a:srgbClr val="A4A3A4"/>
          </p15:clr>
        </p15:guide>
        <p15:guide id="5" orient="horz" pos="2729">
          <p15:clr>
            <a:srgbClr val="A4A3A4"/>
          </p15:clr>
        </p15:guide>
        <p15:guide id="6" orient="horz" pos="4176">
          <p15:clr>
            <a:srgbClr val="A4A3A4"/>
          </p15:clr>
        </p15:guide>
        <p15:guide id="7" pos="3839">
          <p15:clr>
            <a:srgbClr val="A4A3A4"/>
          </p15:clr>
        </p15:guide>
        <p15:guide id="8" pos="326">
          <p15:clr>
            <a:srgbClr val="A4A3A4"/>
          </p15:clr>
        </p15:guide>
        <p15:guide id="9" pos="7067">
          <p15:clr>
            <a:srgbClr val="A4A3A4"/>
          </p15:clr>
        </p15:guide>
        <p15:guide id="10" pos="7355">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Conard" initials="JC" lastIdx="3" clrIdx="0"/>
  <p:cmAuthor id="1" name="Jonah Sterling" initials="JB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934F"/>
    <a:srgbClr val="897EBE"/>
    <a:srgbClr val="7D2A70"/>
    <a:srgbClr val="A6A6A6"/>
    <a:srgbClr val="F7B229"/>
    <a:srgbClr val="92D050"/>
    <a:srgbClr val="FF8A00"/>
    <a:srgbClr val="00AEEF"/>
    <a:srgbClr val="9A009A"/>
    <a:srgbClr val="5BA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72237" autoAdjust="0"/>
  </p:normalViewPr>
  <p:slideViewPr>
    <p:cSldViewPr snapToGrid="0">
      <p:cViewPr varScale="1">
        <p:scale>
          <a:sx n="49" d="100"/>
          <a:sy n="49" d="100"/>
        </p:scale>
        <p:origin x="1372" y="32"/>
      </p:cViewPr>
      <p:guideLst>
        <p:guide orient="horz" pos="2160"/>
        <p:guide orient="horz" pos="911"/>
        <p:guide orient="horz" pos="1199"/>
        <p:guide orient="horz" pos="1487"/>
        <p:guide orient="horz" pos="2729"/>
        <p:guide orient="horz" pos="4176"/>
        <p:guide pos="3839"/>
        <p:guide pos="326"/>
        <p:guide pos="7067"/>
        <p:guide pos="7355"/>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8" d="100"/>
          <a:sy n="78" d="100"/>
        </p:scale>
        <p:origin x="-2622" y="-102"/>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773"/>
          </a:xfrm>
          <a:prstGeom prst="rect">
            <a:avLst/>
          </a:prstGeom>
        </p:spPr>
        <p:txBody>
          <a:bodyPr vert="horz" lIns="92446" tIns="46223" rIns="92446" bIns="46223" rtlCol="0"/>
          <a:lstStyle>
            <a:lvl1pPr algn="l">
              <a:defRPr sz="1200"/>
            </a:lvl1pPr>
          </a:lstStyle>
          <a:p>
            <a:r>
              <a:rPr lang="en-US" dirty="0" smtClean="0">
                <a:latin typeface="Segoe UI" pitchFamily="34" charset="0"/>
              </a:rPr>
              <a:t>Windows Azure Overview</a:t>
            </a:r>
            <a:endParaRPr lang="en-US" dirty="0">
              <a:latin typeface="Segoe UI" pitchFamily="34" charset="0"/>
            </a:endParaRPr>
          </a:p>
        </p:txBody>
      </p:sp>
      <p:sp>
        <p:nvSpPr>
          <p:cNvPr id="3" name="Date Placeholder 2"/>
          <p:cNvSpPr>
            <a:spLocks noGrp="1"/>
          </p:cNvSpPr>
          <p:nvPr>
            <p:ph type="dt" sz="quarter" idx="1"/>
          </p:nvPr>
        </p:nvSpPr>
        <p:spPr>
          <a:xfrm>
            <a:off x="3978132" y="0"/>
            <a:ext cx="3043343" cy="465773"/>
          </a:xfrm>
          <a:prstGeom prst="rect">
            <a:avLst/>
          </a:prstGeom>
        </p:spPr>
        <p:txBody>
          <a:bodyPr vert="horz" lIns="92446" tIns="46223" rIns="92446" bIns="46223" rtlCol="0"/>
          <a:lstStyle>
            <a:lvl1pPr algn="r">
              <a:defRPr sz="1200"/>
            </a:lvl1pPr>
          </a:lstStyle>
          <a:p>
            <a:fld id="{126C4AC0-4315-44D1-8268-F58D6F432E18}" type="datetimeFigureOut">
              <a:rPr lang="en-US" smtClean="0">
                <a:latin typeface="Segoe UI" pitchFamily="34" charset="0"/>
              </a:rPr>
              <a:pPr/>
              <a:t>2/20/2023</a:t>
            </a:fld>
            <a:endParaRPr lang="en-US" dirty="0">
              <a:latin typeface="Segoe UI" pitchFamily="34" charset="0"/>
            </a:endParaRPr>
          </a:p>
        </p:txBody>
      </p:sp>
      <p:sp>
        <p:nvSpPr>
          <p:cNvPr id="4" name="Footer Placeholder 3"/>
          <p:cNvSpPr>
            <a:spLocks noGrp="1"/>
          </p:cNvSpPr>
          <p:nvPr>
            <p:ph type="ftr" sz="quarter" idx="2"/>
          </p:nvPr>
        </p:nvSpPr>
        <p:spPr>
          <a:xfrm>
            <a:off x="0" y="8841738"/>
            <a:ext cx="3043343" cy="465773"/>
          </a:xfrm>
          <a:prstGeom prst="rect">
            <a:avLst/>
          </a:prstGeom>
        </p:spPr>
        <p:txBody>
          <a:bodyPr vert="horz" lIns="92446" tIns="46223" rIns="92446" bIns="46223" rtlCol="0" anchor="b"/>
          <a:lstStyle>
            <a:lvl1pPr algn="l">
              <a:defRPr sz="1200"/>
            </a:lvl1pPr>
          </a:lstStyle>
          <a:p>
            <a:endParaRPr lang="en-US" dirty="0">
              <a:latin typeface="Segoe UI" pitchFamily="34" charset="0"/>
            </a:endParaRPr>
          </a:p>
        </p:txBody>
      </p:sp>
      <p:sp>
        <p:nvSpPr>
          <p:cNvPr id="5" name="Slide Number Placeholder 4"/>
          <p:cNvSpPr>
            <a:spLocks noGrp="1"/>
          </p:cNvSpPr>
          <p:nvPr>
            <p:ph type="sldNum" sz="quarter" idx="3"/>
          </p:nvPr>
        </p:nvSpPr>
        <p:spPr>
          <a:xfrm>
            <a:off x="3978132" y="8841738"/>
            <a:ext cx="3043343" cy="465773"/>
          </a:xfrm>
          <a:prstGeom prst="rect">
            <a:avLst/>
          </a:prstGeom>
        </p:spPr>
        <p:txBody>
          <a:bodyPr vert="horz" lIns="92446" tIns="46223" rIns="92446" bIns="46223" rtlCol="0" anchor="b"/>
          <a:lstStyle>
            <a:lvl1pPr algn="r">
              <a:defRPr sz="1200"/>
            </a:lvl1pPr>
          </a:lstStyle>
          <a:p>
            <a:fld id="{FF899423-EDC2-457D-B42B-E8AC52DB47D2}"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150130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2446" tIns="46223" rIns="92446" bIns="46223" rtlCol="0"/>
          <a:lstStyle>
            <a:lvl1pPr algn="l">
              <a:defRPr sz="1200">
                <a:latin typeface="Segoe UI" pitchFamily="34" charset="0"/>
              </a:defRPr>
            </a:lvl1pPr>
          </a:lstStyle>
          <a:p>
            <a:r>
              <a:rPr lang="en-US" dirty="0" smtClean="0"/>
              <a:t>Windows Azure Overview</a:t>
            </a: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2446" tIns="46223" rIns="92446" bIns="46223" rtlCol="0"/>
          <a:lstStyle>
            <a:lvl1pPr algn="r">
              <a:defRPr sz="1200">
                <a:latin typeface="Segoe UI" pitchFamily="34" charset="0"/>
              </a:defRPr>
            </a:lvl1pPr>
          </a:lstStyle>
          <a:p>
            <a:fld id="{CAE3F082-F902-42D8-A765-720E172C3194}" type="datetimeFigureOut">
              <a:rPr lang="en-US" smtClean="0"/>
              <a:pPr/>
              <a:t>2/20/2023</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2446" tIns="46223" rIns="92446" bIns="46223"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30"/>
            <a:ext cx="3043343" cy="465455"/>
          </a:xfrm>
          <a:prstGeom prst="rect">
            <a:avLst/>
          </a:prstGeom>
        </p:spPr>
        <p:txBody>
          <a:bodyPr vert="horz" lIns="92446" tIns="46223" rIns="92446" bIns="46223" rtlCol="0" anchor="b"/>
          <a:lstStyle>
            <a:lvl1pPr algn="l">
              <a:defRPr sz="1200">
                <a:latin typeface="Segoe UI" pitchFamily="34" charset="0"/>
              </a:defRPr>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2446" tIns="46223" rIns="92446" bIns="46223" rtlCol="0" anchor="b"/>
          <a:lstStyle>
            <a:lvl1pPr algn="r">
              <a:defRPr sz="1200">
                <a:latin typeface="Segoe UI" pitchFamily="34" charset="0"/>
              </a:defRPr>
            </a:lvl1pPr>
          </a:lstStyle>
          <a:p>
            <a:fld id="{82AABF77-E2E4-44CA-BA5C-65E132CF08D8}" type="slidenum">
              <a:rPr lang="en-US" smtClean="0"/>
              <a:pPr/>
              <a:t>‹#›</a:t>
            </a:fld>
            <a:endParaRPr lang="en-US" dirty="0"/>
          </a:p>
        </p:txBody>
      </p:sp>
    </p:spTree>
    <p:extLst>
      <p:ext uri="{BB962C8B-B14F-4D97-AF65-F5344CB8AC3E}">
        <p14:creationId xmlns:p14="http://schemas.microsoft.com/office/powerpoint/2010/main" val="1716936007"/>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Segoe UI" pitchFamily="34" charset="0"/>
        <a:ea typeface="+mn-ea"/>
        <a:cs typeface="+mn-cs"/>
      </a:defRPr>
    </a:lvl1pPr>
    <a:lvl2pPr marL="609493" algn="l" defTabSz="1218987" rtl="0" eaLnBrk="1" latinLnBrk="0" hangingPunct="1">
      <a:defRPr sz="1600" kern="1200">
        <a:solidFill>
          <a:schemeClr val="tx1"/>
        </a:solidFill>
        <a:latin typeface="Segoe UI" pitchFamily="34" charset="0"/>
        <a:ea typeface="+mn-ea"/>
        <a:cs typeface="+mn-cs"/>
      </a:defRPr>
    </a:lvl2pPr>
    <a:lvl3pPr marL="1218987" algn="l" defTabSz="1218987" rtl="0" eaLnBrk="1" latinLnBrk="0" hangingPunct="1">
      <a:defRPr sz="1600" kern="1200">
        <a:solidFill>
          <a:schemeClr val="tx1"/>
        </a:solidFill>
        <a:latin typeface="Segoe UI" pitchFamily="34" charset="0"/>
        <a:ea typeface="+mn-ea"/>
        <a:cs typeface="+mn-cs"/>
      </a:defRPr>
    </a:lvl3pPr>
    <a:lvl4pPr marL="1828480" algn="l" defTabSz="1218987" rtl="0" eaLnBrk="1" latinLnBrk="0" hangingPunct="1">
      <a:defRPr sz="1600" kern="1200">
        <a:solidFill>
          <a:schemeClr val="tx1"/>
        </a:solidFill>
        <a:latin typeface="Segoe UI" pitchFamily="34" charset="0"/>
        <a:ea typeface="+mn-ea"/>
        <a:cs typeface="+mn-cs"/>
      </a:defRPr>
    </a:lvl4pPr>
    <a:lvl5pPr marL="2437973" algn="l" defTabSz="1218987" rtl="0" eaLnBrk="1" latinLnBrk="0" hangingPunct="1">
      <a:defRPr sz="1600" kern="1200">
        <a:solidFill>
          <a:schemeClr val="tx1"/>
        </a:solidFill>
        <a:latin typeface="Segoe UI" pitchFamily="34" charset="0"/>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reprints.opticaopen.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1</a:t>
            </a:fld>
            <a:endParaRPr lang="en-US" dirty="0"/>
          </a:p>
        </p:txBody>
      </p:sp>
    </p:spTree>
    <p:extLst>
      <p:ext uri="{BB962C8B-B14F-4D97-AF65-F5344CB8AC3E}">
        <p14:creationId xmlns:p14="http://schemas.microsoft.com/office/powerpoint/2010/main" val="2985932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err="1" smtClean="0"/>
              <a:t>optica</a:t>
            </a:r>
            <a:r>
              <a:rPr lang="zh-CN" altLang="en-US" sz="1600" dirty="0" smtClean="0"/>
              <a:t>会议录就是在各种科技会议上所发表的，论文、演讲稿、报告等与会议有关的文献。相比传统期刊，它更能够提供一个快速了解前沿知识的途径，并且更加专注在某一个研究方向。</a:t>
            </a:r>
            <a:r>
              <a:rPr lang="en-US" altLang="zh-CN" sz="1600" dirty="0" err="1" smtClean="0"/>
              <a:t>optica</a:t>
            </a:r>
            <a:r>
              <a:rPr lang="zh-CN" altLang="en-US" sz="1600" dirty="0" smtClean="0"/>
              <a:t>每年举办４</a:t>
            </a:r>
            <a:r>
              <a:rPr lang="en-US" altLang="zh-CN" sz="1600" dirty="0" smtClean="0"/>
              <a:t>0</a:t>
            </a:r>
            <a:r>
              <a:rPr lang="zh-CN" altLang="en-US" sz="1600" dirty="0" smtClean="0"/>
              <a:t>多次会议，在这些会议中会把光学和光子学领域的科学家、工程师还有技术人员汇集在一起，让大家去共同交流光学领域最前沿的研究成果，</a:t>
            </a:r>
            <a:r>
              <a:rPr lang="zh-CN" altLang="en-US" sz="1600" dirty="0" smtClean="0"/>
              <a:t>目前已收录</a:t>
            </a:r>
            <a:r>
              <a:rPr lang="zh-CN" altLang="en-US" sz="1600" dirty="0" smtClean="0"/>
              <a:t>超过</a:t>
            </a:r>
            <a:r>
              <a:rPr lang="en-US" altLang="zh-CN" sz="1600" dirty="0" smtClean="0"/>
              <a:t>24</a:t>
            </a:r>
            <a:r>
              <a:rPr lang="zh-CN" altLang="en-US" sz="1600" dirty="0" smtClean="0"/>
              <a:t>万篇文章</a:t>
            </a:r>
          </a:p>
        </p:txBody>
      </p:sp>
      <p:sp>
        <p:nvSpPr>
          <p:cNvPr id="4" name="Slide Number Placeholder 3"/>
          <p:cNvSpPr>
            <a:spLocks noGrp="1"/>
          </p:cNvSpPr>
          <p:nvPr>
            <p:ph type="sldNum" sz="quarter" idx="10"/>
          </p:nvPr>
        </p:nvSpPr>
        <p:spPr/>
        <p:txBody>
          <a:bodyPr/>
          <a:lstStyle/>
          <a:p>
            <a:fld id="{82AABF77-E2E4-44CA-BA5C-65E132CF08D8}" type="slidenum">
              <a:rPr lang="en-US" smtClean="0"/>
              <a:pPr/>
              <a:t>10</a:t>
            </a:fld>
            <a:endParaRPr lang="en-US" dirty="0"/>
          </a:p>
        </p:txBody>
      </p:sp>
    </p:spTree>
    <p:extLst>
      <p:ext uri="{BB962C8B-B14F-4D97-AF65-F5344CB8AC3E}">
        <p14:creationId xmlns:p14="http://schemas.microsoft.com/office/powerpoint/2010/main" val="579181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zh-CN" altLang="en-US" dirty="0" smtClean="0"/>
              <a:t>在</a:t>
            </a:r>
            <a:r>
              <a:rPr lang="en-US" altLang="zh-CN" dirty="0" smtClean="0"/>
              <a:t>2012</a:t>
            </a:r>
            <a:r>
              <a:rPr lang="zh-CN" altLang="en-US" dirty="0" smtClean="0"/>
              <a:t>年，</a:t>
            </a:r>
            <a:r>
              <a:rPr lang="en-US" altLang="zh-CN" sz="1600" dirty="0" err="1" smtClean="0"/>
              <a:t>optica</a:t>
            </a:r>
            <a:r>
              <a:rPr lang="zh-CN" altLang="en-US" dirty="0" smtClean="0"/>
              <a:t>推出了</a:t>
            </a:r>
            <a:r>
              <a:rPr lang="zh-CN" altLang="en-US" sz="1600" dirty="0" smtClean="0">
                <a:solidFill>
                  <a:schemeClr val="bg1"/>
                </a:solidFill>
              </a:rPr>
              <a:t>光学影像图库，截至目前已经收录了</a:t>
            </a:r>
            <a:r>
              <a:rPr lang="en-US" altLang="zh-CN" sz="1600" dirty="0" smtClean="0">
                <a:solidFill>
                  <a:schemeClr val="bg1"/>
                </a:solidFill>
              </a:rPr>
              <a:t>120</a:t>
            </a:r>
            <a:r>
              <a:rPr lang="zh-CN" altLang="en-US" sz="1600" dirty="0" smtClean="0">
                <a:solidFill>
                  <a:schemeClr val="bg1"/>
                </a:solidFill>
              </a:rPr>
              <a:t>多万张图片，每张图片都可以快速链接到来源的文章</a:t>
            </a:r>
            <a:endParaRPr lang="en-US" altLang="zh-CN" sz="1600" dirty="0" smtClean="0">
              <a:solidFill>
                <a:schemeClr val="bg1"/>
              </a:solidFill>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346265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zh-CN" altLang="en-US" dirty="0" smtClean="0"/>
              <a:t>十余种经典图书：</a:t>
            </a:r>
            <a:r>
              <a:rPr lang="en-US" altLang="zh-CN" dirty="0" smtClean="0"/>
              <a:t>《</a:t>
            </a:r>
            <a:r>
              <a:rPr lang="zh-CN" altLang="en-US" dirty="0" smtClean="0"/>
              <a:t>激光</a:t>
            </a:r>
            <a:r>
              <a:rPr lang="en-US" altLang="zh-CN" dirty="0" smtClean="0"/>
              <a:t>》</a:t>
            </a:r>
            <a:r>
              <a:rPr lang="zh-CN" altLang="en-US" dirty="0" smtClean="0"/>
              <a:t>、</a:t>
            </a:r>
            <a:r>
              <a:rPr lang="en-US" altLang="zh-CN" dirty="0" smtClean="0"/>
              <a:t>《</a:t>
            </a:r>
            <a:r>
              <a:rPr lang="zh-CN" altLang="en-US" dirty="0" smtClean="0"/>
              <a:t>美国光学会</a:t>
            </a:r>
            <a:r>
              <a:rPr lang="en-US" altLang="zh-CN" dirty="0" smtClean="0"/>
              <a:t>-</a:t>
            </a:r>
            <a:r>
              <a:rPr lang="zh-CN" altLang="en-US" dirty="0" smtClean="0"/>
              <a:t>百年光学</a:t>
            </a:r>
            <a:r>
              <a:rPr lang="en-US" altLang="zh-CN" dirty="0" smtClean="0"/>
              <a:t>》</a:t>
            </a:r>
            <a:r>
              <a:rPr lang="zh-CN" altLang="en-US" dirty="0" smtClean="0"/>
              <a:t>、</a:t>
            </a:r>
            <a:r>
              <a:rPr lang="en-US" altLang="zh-CN" dirty="0" smtClean="0"/>
              <a:t>《</a:t>
            </a:r>
            <a:r>
              <a:rPr lang="zh-CN" altLang="en-US" dirty="0" smtClean="0"/>
              <a:t>光学和光子学新闻百年系列电子书</a:t>
            </a:r>
            <a:r>
              <a:rPr lang="en-US" altLang="zh-CN" dirty="0" smtClean="0"/>
              <a:t>》</a:t>
            </a:r>
          </a:p>
          <a:p>
            <a:endParaRPr lang="en-US" altLang="zh-CN" dirty="0" smtClean="0"/>
          </a:p>
          <a:p>
            <a:r>
              <a:rPr lang="zh-CN" altLang="en-US" dirty="0" smtClean="0"/>
              <a:t>仅包含在</a:t>
            </a:r>
            <a:r>
              <a:rPr lang="en-US" altLang="zh-CN" dirty="0" smtClean="0"/>
              <a:t>Optics </a:t>
            </a:r>
            <a:r>
              <a:rPr lang="en-US" altLang="zh-CN" dirty="0" err="1" smtClean="0"/>
              <a:t>Infobase</a:t>
            </a:r>
            <a:r>
              <a:rPr lang="en-US" altLang="zh-CN" dirty="0" smtClean="0"/>
              <a:t> Premium</a:t>
            </a:r>
            <a:r>
              <a:rPr lang="zh-CN" altLang="en-US" dirty="0" smtClean="0"/>
              <a:t>采购包中</a:t>
            </a:r>
            <a:endParaRPr lang="en-US" altLang="zh-CN" dirty="0" smtClean="0"/>
          </a:p>
          <a:p>
            <a:endParaRPr lang="en-US" dirty="0" smtClean="0"/>
          </a:p>
          <a:p>
            <a:r>
              <a:rPr lang="en-US" altLang="zh-CN" sz="1600" b="1" i="0" kern="1200" dirty="0" smtClean="0">
                <a:solidFill>
                  <a:schemeClr val="tx1"/>
                </a:solidFill>
                <a:effectLst/>
                <a:latin typeface="Segoe UI" pitchFamily="34" charset="0"/>
                <a:ea typeface="+mn-ea"/>
                <a:cs typeface="+mn-cs"/>
              </a:rPr>
              <a:t>《Lasers》</a:t>
            </a:r>
            <a:r>
              <a:rPr lang="zh-CN" altLang="en-US" sz="1600" b="1" i="0" kern="1200" dirty="0" smtClean="0">
                <a:solidFill>
                  <a:schemeClr val="tx1"/>
                </a:solidFill>
                <a:effectLst/>
                <a:latin typeface="Segoe UI" pitchFamily="34" charset="0"/>
                <a:ea typeface="+mn-ea"/>
                <a:cs typeface="+mn-cs"/>
              </a:rPr>
              <a:t>：</a:t>
            </a:r>
            <a:r>
              <a:rPr lang="zh-CN" altLang="en-US" sz="1600" b="0" i="0" kern="1200" dirty="0" smtClean="0">
                <a:solidFill>
                  <a:schemeClr val="tx1"/>
                </a:solidFill>
                <a:effectLst/>
                <a:latin typeface="Segoe UI" pitchFamily="34" charset="0"/>
                <a:ea typeface="+mn-ea"/>
                <a:cs typeface="+mn-cs"/>
              </a:rPr>
              <a:t>是一本关于激光基本原理和理论的教科书、参考书。该书汇集和阐述了所有基本和重要的物理原理，以及激光设备的性能，包括激光材料的原子物理学、物理光学和激光设备的实际性能。该书独特之处在于其给予激光物理一个完整、详细并且精确的对待方式，基于经典模式，不需要读者具备量子力学的背景。本质上，这是激光研究科学家和激光工程师应该所具备的。</a:t>
            </a:r>
          </a:p>
          <a:p>
            <a:endParaRPr lang="en-US" dirty="0" smtClean="0"/>
          </a:p>
          <a:p>
            <a:endParaRPr lang="en-US" dirty="0" smtClean="0"/>
          </a:p>
          <a:p>
            <a:pPr rtl="0"/>
            <a:r>
              <a:rPr lang="en-US" altLang="zh-CN" sz="1600" b="1" i="0" kern="1200" dirty="0" smtClean="0">
                <a:solidFill>
                  <a:schemeClr val="tx1"/>
                </a:solidFill>
                <a:effectLst/>
                <a:latin typeface="Segoe UI" pitchFamily="34" charset="0"/>
                <a:ea typeface="+mn-ea"/>
                <a:cs typeface="+mn-cs"/>
              </a:rPr>
              <a:t>《OSA Century of Optics》</a:t>
            </a:r>
            <a:r>
              <a:rPr lang="zh-CN" altLang="en-US" sz="1600" b="0" i="0" kern="1200" dirty="0" smtClean="0">
                <a:solidFill>
                  <a:schemeClr val="tx1"/>
                </a:solidFill>
                <a:effectLst/>
                <a:latin typeface="Segoe UI" pitchFamily="34" charset="0"/>
                <a:ea typeface="+mn-ea"/>
                <a:cs typeface="+mn-cs"/>
              </a:rPr>
              <a:t>：</a:t>
            </a:r>
            <a:r>
              <a:rPr lang="en-US" altLang="zh-CN" sz="1600" b="0" i="0" kern="1200" dirty="0" smtClean="0">
                <a:solidFill>
                  <a:schemeClr val="tx1"/>
                </a:solidFill>
                <a:effectLst/>
                <a:latin typeface="Segoe UI" pitchFamily="34" charset="0"/>
                <a:ea typeface="+mn-ea"/>
                <a:cs typeface="+mn-cs"/>
              </a:rPr>
              <a:t>2017</a:t>
            </a:r>
            <a:r>
              <a:rPr lang="zh-CN" altLang="en-US" sz="1600" b="0" i="0" kern="1200" dirty="0" smtClean="0">
                <a:solidFill>
                  <a:schemeClr val="tx1"/>
                </a:solidFill>
                <a:effectLst/>
                <a:latin typeface="Segoe UI" pitchFamily="34" charset="0"/>
                <a:ea typeface="+mn-ea"/>
                <a:cs typeface="+mn-cs"/>
              </a:rPr>
              <a:t>年新增电子书，本书从光学学会的建立开始，记录了对</a:t>
            </a:r>
            <a:r>
              <a:rPr lang="zh-CN" altLang="en-US" sz="1600" b="0" i="0" u="none" strike="noStrike" kern="1200" dirty="0" smtClean="0">
                <a:solidFill>
                  <a:schemeClr val="tx1"/>
                </a:solidFill>
                <a:effectLst/>
                <a:latin typeface="Segoe UI" pitchFamily="34" charset="0"/>
                <a:ea typeface="+mn-ea"/>
                <a:cs typeface="+mn-cs"/>
              </a:rPr>
              <a:t> </a:t>
            </a:r>
            <a:r>
              <a:rPr lang="zh-CN" altLang="en-US" sz="1600" b="0" i="0" kern="1200" dirty="0" smtClean="0">
                <a:solidFill>
                  <a:schemeClr val="tx1"/>
                </a:solidFill>
                <a:effectLst/>
                <a:latin typeface="Segoe UI" pitchFamily="34" charset="0"/>
                <a:ea typeface="+mn-ea"/>
                <a:cs typeface="+mn-cs"/>
              </a:rPr>
              <a:t>光学、光学科学、光学工程和光子学的发展有重大影响的人员、事件和技术。大量章节由具有开创性发现的科研人员和工程师撰写，结尾更是由</a:t>
            </a:r>
            <a:r>
              <a:rPr lang="en-US" altLang="zh-CN" sz="1600" b="0" i="0" kern="1200" dirty="0" smtClean="0">
                <a:solidFill>
                  <a:schemeClr val="tx1"/>
                </a:solidFill>
                <a:effectLst/>
                <a:latin typeface="Segoe UI" pitchFamily="34" charset="0"/>
                <a:ea typeface="+mn-ea"/>
                <a:cs typeface="+mn-cs"/>
              </a:rPr>
              <a:t>8</a:t>
            </a:r>
            <a:r>
              <a:rPr lang="zh-CN" altLang="en-US" sz="1600" b="0" i="0" kern="1200" dirty="0" smtClean="0">
                <a:solidFill>
                  <a:schemeClr val="tx1"/>
                </a:solidFill>
                <a:effectLst/>
                <a:latin typeface="Segoe UI" pitchFamily="34" charset="0"/>
                <a:ea typeface="+mn-ea"/>
                <a:cs typeface="+mn-cs"/>
              </a:rPr>
              <a:t>位杰出的科学家，包括诺贝尔奖得主</a:t>
            </a:r>
            <a:r>
              <a:rPr lang="en-US" altLang="zh-CN" sz="1600" b="0" i="0" kern="1200" dirty="0" smtClean="0">
                <a:solidFill>
                  <a:schemeClr val="tx1"/>
                </a:solidFill>
                <a:effectLst/>
                <a:latin typeface="Segoe UI" pitchFamily="34" charset="0"/>
                <a:ea typeface="+mn-ea"/>
                <a:cs typeface="+mn-cs"/>
              </a:rPr>
              <a:t>Steven Chu</a:t>
            </a:r>
            <a:r>
              <a:rPr lang="zh-CN" altLang="en-US" sz="1600" b="0" i="0" kern="1200" dirty="0" smtClean="0">
                <a:solidFill>
                  <a:schemeClr val="tx1"/>
                </a:solidFill>
                <a:effectLst/>
                <a:latin typeface="Segoe UI" pitchFamily="34" charset="0"/>
                <a:ea typeface="+mn-ea"/>
                <a:cs typeface="+mn-cs"/>
              </a:rPr>
              <a:t>博士，来推测未来</a:t>
            </a:r>
            <a:r>
              <a:rPr lang="en-US" altLang="zh-CN" sz="1600" b="0" i="0" kern="1200" dirty="0" smtClean="0">
                <a:solidFill>
                  <a:schemeClr val="tx1"/>
                </a:solidFill>
                <a:effectLst/>
                <a:latin typeface="Segoe UI" pitchFamily="34" charset="0"/>
                <a:ea typeface="+mn-ea"/>
                <a:cs typeface="+mn-cs"/>
              </a:rPr>
              <a:t>100</a:t>
            </a:r>
            <a:r>
              <a:rPr lang="zh-CN" altLang="en-US" sz="1600" b="0" i="0" kern="1200" dirty="0" smtClean="0">
                <a:solidFill>
                  <a:schemeClr val="tx1"/>
                </a:solidFill>
                <a:effectLst/>
                <a:latin typeface="Segoe UI" pitchFamily="34" charset="0"/>
                <a:ea typeface="+mn-ea"/>
                <a:cs typeface="+mn-cs"/>
              </a:rPr>
              <a:t>年中光学领域的发展。</a:t>
            </a:r>
            <a:r>
              <a:rPr lang="zh-CN" altLang="en-US" sz="1600" b="0" i="0" u="none" strike="noStrike" kern="1200" dirty="0" smtClean="0">
                <a:solidFill>
                  <a:schemeClr val="tx1"/>
                </a:solidFill>
                <a:effectLst/>
                <a:latin typeface="Segoe UI" pitchFamily="34" charset="0"/>
                <a:ea typeface="+mn-ea"/>
                <a:cs typeface="+mn-cs"/>
              </a:rPr>
              <a:t> </a:t>
            </a:r>
            <a:endParaRPr lang="en-US" altLang="zh-CN" sz="1600" b="0" i="0" u="none" strike="noStrike" kern="1200" dirty="0" smtClean="0">
              <a:solidFill>
                <a:schemeClr val="tx1"/>
              </a:solidFill>
              <a:effectLst/>
              <a:latin typeface="Segoe UI" pitchFamily="34" charset="0"/>
              <a:ea typeface="+mn-ea"/>
              <a:cs typeface="+mn-cs"/>
            </a:endParaRPr>
          </a:p>
          <a:p>
            <a:pPr rtl="0"/>
            <a:endParaRPr lang="en-US" altLang="zh-CN" sz="1600" b="0" i="0" u="none" strike="noStrike" kern="1200" dirty="0" smtClean="0">
              <a:solidFill>
                <a:schemeClr val="tx1"/>
              </a:solidFill>
              <a:effectLst/>
              <a:latin typeface="Segoe UI" pitchFamily="34" charset="0"/>
              <a:ea typeface="+mn-ea"/>
              <a:cs typeface="+mn-cs"/>
            </a:endParaRPr>
          </a:p>
          <a:p>
            <a:r>
              <a:rPr lang="en-US" altLang="zh-CN" sz="1600" b="1" i="0" kern="1200" dirty="0" smtClean="0">
                <a:solidFill>
                  <a:schemeClr val="tx1"/>
                </a:solidFill>
                <a:effectLst/>
                <a:latin typeface="Segoe UI" pitchFamily="34" charset="0"/>
                <a:ea typeface="+mn-ea"/>
                <a:cs typeface="+mn-cs"/>
              </a:rPr>
              <a:t>《OPN Centennial </a:t>
            </a:r>
            <a:r>
              <a:rPr lang="en-US" altLang="zh-CN" sz="1600" b="1" i="0" kern="1200" dirty="0" err="1" smtClean="0">
                <a:solidFill>
                  <a:schemeClr val="tx1"/>
                </a:solidFill>
                <a:effectLst/>
                <a:latin typeface="Segoe UI" pitchFamily="34" charset="0"/>
                <a:ea typeface="+mn-ea"/>
                <a:cs typeface="+mn-cs"/>
              </a:rPr>
              <a:t>eBooklets</a:t>
            </a:r>
            <a:r>
              <a:rPr lang="en-US" altLang="zh-CN" sz="1600" b="1" i="0" kern="1200" dirty="0" smtClean="0">
                <a:solidFill>
                  <a:schemeClr val="tx1"/>
                </a:solidFill>
                <a:effectLst/>
                <a:latin typeface="Segoe UI" pitchFamily="34" charset="0"/>
                <a:ea typeface="+mn-ea"/>
                <a:cs typeface="+mn-cs"/>
              </a:rPr>
              <a:t>》</a:t>
            </a:r>
            <a:r>
              <a:rPr lang="zh-CN" altLang="en-US" sz="1600" b="0" i="0" kern="1200" dirty="0" smtClean="0">
                <a:solidFill>
                  <a:schemeClr val="tx1"/>
                </a:solidFill>
                <a:effectLst/>
                <a:latin typeface="Segoe UI" pitchFamily="34" charset="0"/>
                <a:ea typeface="+mn-ea"/>
                <a:cs typeface="+mn-cs"/>
              </a:rPr>
              <a:t>：</a:t>
            </a:r>
            <a:r>
              <a:rPr lang="en-US" altLang="zh-CN" sz="1600" b="0" i="0" kern="1200" dirty="0" smtClean="0">
                <a:solidFill>
                  <a:schemeClr val="tx1"/>
                </a:solidFill>
                <a:effectLst/>
                <a:latin typeface="Segoe UI" pitchFamily="34" charset="0"/>
                <a:ea typeface="+mn-ea"/>
                <a:cs typeface="+mn-cs"/>
              </a:rPr>
              <a:t>2017</a:t>
            </a:r>
            <a:r>
              <a:rPr lang="zh-CN" altLang="en-US" sz="1600" b="0" i="0" kern="1200" dirty="0" smtClean="0">
                <a:solidFill>
                  <a:schemeClr val="tx1"/>
                </a:solidFill>
                <a:effectLst/>
                <a:latin typeface="Segoe UI" pitchFamily="34" charset="0"/>
                <a:ea typeface="+mn-ea"/>
                <a:cs typeface="+mn-cs"/>
              </a:rPr>
              <a:t>年新增电子书，此书由光学与光子学新闻组制作，以纪念</a:t>
            </a:r>
            <a:r>
              <a:rPr lang="en-US" altLang="zh-CN" sz="1600" b="0" i="0" kern="1200" dirty="0" smtClean="0">
                <a:solidFill>
                  <a:schemeClr val="tx1"/>
                </a:solidFill>
                <a:effectLst/>
                <a:latin typeface="Segoe UI" pitchFamily="34" charset="0"/>
                <a:ea typeface="+mn-ea"/>
                <a:cs typeface="+mn-cs"/>
              </a:rPr>
              <a:t>OSA</a:t>
            </a:r>
            <a:r>
              <a:rPr lang="zh-CN" altLang="en-US" sz="1600" b="0" i="0" kern="1200" dirty="0" smtClean="0">
                <a:solidFill>
                  <a:schemeClr val="tx1"/>
                </a:solidFill>
                <a:effectLst/>
                <a:latin typeface="Segoe UI" pitchFamily="34" charset="0"/>
                <a:ea typeface="+mn-ea"/>
                <a:cs typeface="+mn-cs"/>
              </a:rPr>
              <a:t>学会创立</a:t>
            </a:r>
            <a:r>
              <a:rPr lang="en-US" altLang="zh-CN" sz="1600" b="0" i="0" kern="1200" dirty="0" smtClean="0">
                <a:solidFill>
                  <a:schemeClr val="tx1"/>
                </a:solidFill>
                <a:effectLst/>
                <a:latin typeface="Segoe UI" pitchFamily="34" charset="0"/>
                <a:ea typeface="+mn-ea"/>
                <a:cs typeface="+mn-cs"/>
              </a:rPr>
              <a:t>100</a:t>
            </a:r>
            <a:r>
              <a:rPr lang="zh-CN" altLang="en-US" sz="1600" b="0" i="0" kern="1200" dirty="0" smtClean="0">
                <a:solidFill>
                  <a:schemeClr val="tx1"/>
                </a:solidFill>
                <a:effectLst/>
                <a:latin typeface="Segoe UI" pitchFamily="34" charset="0"/>
                <a:ea typeface="+mn-ea"/>
                <a:cs typeface="+mn-cs"/>
              </a:rPr>
              <a:t>周年。全系列共</a:t>
            </a:r>
            <a:r>
              <a:rPr lang="en-US" altLang="zh-CN" sz="1600" b="0" i="0" kern="1200" dirty="0" smtClean="0">
                <a:solidFill>
                  <a:schemeClr val="tx1"/>
                </a:solidFill>
                <a:effectLst/>
                <a:latin typeface="Segoe UI" pitchFamily="34" charset="0"/>
                <a:ea typeface="+mn-ea"/>
                <a:cs typeface="+mn-cs"/>
              </a:rPr>
              <a:t>4</a:t>
            </a:r>
            <a:r>
              <a:rPr lang="zh-CN" altLang="en-US" sz="1600" b="0" i="0" kern="1200" dirty="0" smtClean="0">
                <a:solidFill>
                  <a:schemeClr val="tx1"/>
                </a:solidFill>
                <a:effectLst/>
                <a:latin typeface="Segoe UI" pitchFamily="34" charset="0"/>
                <a:ea typeface="+mn-ea"/>
                <a:cs typeface="+mn-cs"/>
              </a:rPr>
              <a:t>册，以叙述、照片及其它视觉效果的方式讲述了</a:t>
            </a:r>
            <a:r>
              <a:rPr lang="en-US" altLang="zh-CN" sz="1600" b="0" i="0" kern="1200" dirty="0" smtClean="0">
                <a:solidFill>
                  <a:schemeClr val="tx1"/>
                </a:solidFill>
                <a:effectLst/>
                <a:latin typeface="Segoe UI" pitchFamily="34" charset="0"/>
                <a:ea typeface="+mn-ea"/>
                <a:cs typeface="+mn-cs"/>
              </a:rPr>
              <a:t>OSA</a:t>
            </a:r>
            <a:r>
              <a:rPr lang="zh-CN" altLang="en-US" sz="1600" b="0" i="0" kern="1200" dirty="0" smtClean="0">
                <a:solidFill>
                  <a:schemeClr val="tx1"/>
                </a:solidFill>
                <a:effectLst/>
                <a:latin typeface="Segoe UI" pitchFamily="34" charset="0"/>
                <a:ea typeface="+mn-ea"/>
                <a:cs typeface="+mn-cs"/>
              </a:rPr>
              <a:t>的起源和发展，并预测未来</a:t>
            </a:r>
            <a:r>
              <a:rPr lang="en-US" altLang="zh-CN" sz="1600" b="0" i="0" kern="1200" dirty="0" smtClean="0">
                <a:solidFill>
                  <a:schemeClr val="tx1"/>
                </a:solidFill>
                <a:effectLst/>
                <a:latin typeface="Segoe UI" pitchFamily="34" charset="0"/>
                <a:ea typeface="+mn-ea"/>
                <a:cs typeface="+mn-cs"/>
              </a:rPr>
              <a:t>100</a:t>
            </a:r>
            <a:r>
              <a:rPr lang="zh-CN" altLang="en-US" sz="1600" b="0" i="0" kern="1200" dirty="0" smtClean="0">
                <a:solidFill>
                  <a:schemeClr val="tx1"/>
                </a:solidFill>
                <a:effectLst/>
                <a:latin typeface="Segoe UI" pitchFamily="34" charset="0"/>
                <a:ea typeface="+mn-ea"/>
                <a:cs typeface="+mn-cs"/>
              </a:rPr>
              <a:t>年</a:t>
            </a:r>
            <a:r>
              <a:rPr lang="en-US" altLang="zh-CN" sz="1600" b="0" i="0" kern="1200" dirty="0" smtClean="0">
                <a:solidFill>
                  <a:schemeClr val="tx1"/>
                </a:solidFill>
                <a:effectLst/>
                <a:latin typeface="Segoe UI" pitchFamily="34" charset="0"/>
                <a:ea typeface="+mn-ea"/>
                <a:cs typeface="+mn-cs"/>
              </a:rPr>
              <a:t>OSA</a:t>
            </a:r>
            <a:r>
              <a:rPr lang="zh-CN" altLang="en-US" sz="1600" b="0" i="0" kern="1200" dirty="0" smtClean="0">
                <a:solidFill>
                  <a:schemeClr val="tx1"/>
                </a:solidFill>
                <a:effectLst/>
                <a:latin typeface="Segoe UI" pitchFamily="34" charset="0"/>
                <a:ea typeface="+mn-ea"/>
                <a:cs typeface="+mn-cs"/>
              </a:rPr>
              <a:t>学会及其所处的光学和光子学学科的发展趋势。</a:t>
            </a:r>
            <a:endParaRPr lang="en-US" altLang="zh-CN" sz="1600" b="0" i="0" kern="1200" dirty="0" smtClean="0">
              <a:solidFill>
                <a:schemeClr val="tx1"/>
              </a:solidFill>
              <a:effectLst/>
              <a:latin typeface="Segoe UI" pitchFamily="34" charset="0"/>
              <a:ea typeface="+mn-ea"/>
              <a:cs typeface="+mn-cs"/>
            </a:endParaRPr>
          </a:p>
          <a:p>
            <a:endParaRPr lang="en-US" altLang="zh-CN" sz="1600" b="0" i="0" kern="1200" dirty="0" smtClean="0">
              <a:solidFill>
                <a:schemeClr val="tx1"/>
              </a:solidFill>
              <a:effectLst/>
              <a:latin typeface="Segoe UI" pitchFamily="34" charset="0"/>
              <a:ea typeface="+mn-ea"/>
              <a:cs typeface="+mn-cs"/>
            </a:endParaRPr>
          </a:p>
          <a:p>
            <a:r>
              <a:rPr lang="en-US" altLang="zh-CN" sz="1600" b="0" i="0" u="none" strike="noStrike" kern="1200" dirty="0" smtClean="0">
                <a:solidFill>
                  <a:schemeClr val="tx1"/>
                </a:solidFill>
                <a:effectLst/>
                <a:latin typeface="Segoe UI" pitchFamily="34" charset="0"/>
                <a:ea typeface="+mn-ea"/>
                <a:cs typeface="+mn-cs"/>
              </a:rPr>
              <a:t>2022</a:t>
            </a:r>
            <a:r>
              <a:rPr lang="zh-CN" altLang="en-US" sz="1600" b="0" i="0" u="none" strike="noStrike" kern="1200" dirty="0" smtClean="0">
                <a:solidFill>
                  <a:schemeClr val="tx1"/>
                </a:solidFill>
                <a:effectLst/>
                <a:latin typeface="Segoe UI" pitchFamily="34" charset="0"/>
                <a:ea typeface="+mn-ea"/>
                <a:cs typeface="+mn-cs"/>
              </a:rPr>
              <a:t>年新增：</a:t>
            </a:r>
            <a:r>
              <a:rPr lang="en-US" altLang="zh-CN" sz="1600" b="0" i="0" u="none" strike="noStrike" kern="1200" dirty="0" smtClean="0">
                <a:solidFill>
                  <a:schemeClr val="tx1"/>
                </a:solidFill>
                <a:effectLst/>
                <a:latin typeface="Segoe UI" pitchFamily="34" charset="0"/>
                <a:ea typeface="+mn-ea"/>
                <a:cs typeface="+mn-cs"/>
              </a:rPr>
              <a:t>《ISO 10110</a:t>
            </a:r>
            <a:r>
              <a:rPr lang="zh-CN" altLang="en-US" sz="1600" b="0" i="0" u="none" strike="noStrike" kern="1200" dirty="0" smtClean="0">
                <a:solidFill>
                  <a:schemeClr val="tx1"/>
                </a:solidFill>
                <a:effectLst/>
                <a:latin typeface="Segoe UI" pitchFamily="34" charset="0"/>
                <a:ea typeface="+mn-ea"/>
                <a:cs typeface="+mn-cs"/>
              </a:rPr>
              <a:t>光学元件和系统制图：使用手册</a:t>
            </a:r>
            <a:r>
              <a:rPr lang="en-US" altLang="zh-CN" sz="1600" b="0" i="0" u="none" strike="noStrike" kern="1200" dirty="0" smtClean="0">
                <a:solidFill>
                  <a:schemeClr val="tx1"/>
                </a:solidFill>
                <a:effectLst/>
                <a:latin typeface="Segoe UI" pitchFamily="34" charset="0"/>
                <a:ea typeface="+mn-ea"/>
                <a:cs typeface="+mn-cs"/>
              </a:rPr>
              <a:t>》</a:t>
            </a:r>
            <a:r>
              <a:rPr lang="zh-CN" altLang="en-US" dirty="0" smtClean="0"/>
              <a:t> </a:t>
            </a:r>
            <a:r>
              <a:rPr lang="en-US" altLang="zh-CN" sz="1600" b="0" i="0" u="none" strike="noStrike" kern="1200" dirty="0" smtClean="0">
                <a:solidFill>
                  <a:schemeClr val="tx1"/>
                </a:solidFill>
                <a:effectLst/>
                <a:latin typeface="Segoe UI" pitchFamily="34" charset="0"/>
                <a:ea typeface="+mn-ea"/>
                <a:cs typeface="+mn-cs"/>
              </a:rPr>
              <a:t>《ISO 9211</a:t>
            </a:r>
            <a:r>
              <a:rPr lang="zh-CN" altLang="en-US" sz="1600" b="0" i="0" u="none" strike="noStrike" kern="1200" dirty="0" smtClean="0">
                <a:solidFill>
                  <a:schemeClr val="tx1"/>
                </a:solidFill>
                <a:effectLst/>
                <a:latin typeface="Segoe UI" pitchFamily="34" charset="0"/>
                <a:ea typeface="+mn-ea"/>
                <a:cs typeface="+mn-cs"/>
              </a:rPr>
              <a:t>光学和光学仪器之光学涂层：使用手册</a:t>
            </a:r>
            <a:r>
              <a:rPr lang="en-US" altLang="zh-CN" sz="1600" b="0" i="0" u="none" strike="noStrike" kern="1200" dirty="0" smtClean="0">
                <a:solidFill>
                  <a:schemeClr val="tx1"/>
                </a:solidFill>
                <a:effectLst/>
                <a:latin typeface="Segoe UI" pitchFamily="34" charset="0"/>
                <a:ea typeface="+mn-ea"/>
                <a:cs typeface="+mn-cs"/>
              </a:rPr>
              <a:t>》</a:t>
            </a:r>
            <a:r>
              <a:rPr lang="zh-CN" altLang="en-US" dirty="0" smtClean="0"/>
              <a:t> </a:t>
            </a:r>
            <a:r>
              <a:rPr lang="en-US" altLang="zh-CN" sz="1600" b="0" i="0" u="none" strike="noStrike" kern="1200" dirty="0" smtClean="0">
                <a:solidFill>
                  <a:schemeClr val="tx1"/>
                </a:solidFill>
                <a:effectLst/>
                <a:latin typeface="Segoe UI" pitchFamily="34" charset="0"/>
                <a:ea typeface="+mn-ea"/>
                <a:cs typeface="+mn-cs"/>
              </a:rPr>
              <a:t>《</a:t>
            </a:r>
            <a:r>
              <a:rPr lang="zh-CN" altLang="en-US" sz="1600" b="0" i="0" u="none" strike="noStrike" kern="1200" dirty="0" smtClean="0">
                <a:solidFill>
                  <a:schemeClr val="tx1"/>
                </a:solidFill>
                <a:effectLst/>
                <a:latin typeface="Segoe UI" pitchFamily="34" charset="0"/>
                <a:ea typeface="+mn-ea"/>
                <a:cs typeface="+mn-cs"/>
              </a:rPr>
              <a:t>激光</a:t>
            </a:r>
            <a:r>
              <a:rPr lang="en-US" altLang="zh-CN" sz="1600" b="0" i="0" u="none" strike="noStrike" kern="1200" dirty="0" smtClean="0">
                <a:solidFill>
                  <a:schemeClr val="tx1"/>
                </a:solidFill>
                <a:effectLst/>
                <a:latin typeface="Segoe UI" pitchFamily="34" charset="0"/>
                <a:ea typeface="+mn-ea"/>
                <a:cs typeface="+mn-cs"/>
              </a:rPr>
              <a:t>》</a:t>
            </a:r>
            <a:r>
              <a:rPr lang="zh-CN" altLang="en-US" dirty="0" smtClean="0"/>
              <a:t> </a:t>
            </a:r>
            <a:r>
              <a:rPr lang="en-US" altLang="zh-CN" sz="1600" b="0" i="0" u="none" strike="noStrike" kern="1200" dirty="0" smtClean="0">
                <a:solidFill>
                  <a:schemeClr val="tx1"/>
                </a:solidFill>
                <a:effectLst/>
                <a:latin typeface="Segoe UI" pitchFamily="34" charset="0"/>
                <a:ea typeface="+mn-ea"/>
                <a:cs typeface="+mn-cs"/>
              </a:rPr>
              <a:t>《</a:t>
            </a:r>
            <a:r>
              <a:rPr lang="zh-CN" altLang="en-US" sz="1600" b="0" i="0" u="none" strike="noStrike" kern="1200" dirty="0" smtClean="0">
                <a:solidFill>
                  <a:schemeClr val="tx1"/>
                </a:solidFill>
                <a:effectLst/>
                <a:latin typeface="Segoe UI" pitchFamily="34" charset="0"/>
                <a:ea typeface="+mn-ea"/>
                <a:cs typeface="+mn-cs"/>
              </a:rPr>
              <a:t>法学中的镜头选集：知识产权论文集</a:t>
            </a:r>
            <a:r>
              <a:rPr lang="en-US" altLang="zh-CN" sz="1600" b="0" i="0" u="none" strike="noStrike" kern="1200" dirty="0" smtClean="0">
                <a:solidFill>
                  <a:schemeClr val="tx1"/>
                </a:solidFill>
                <a:effectLst/>
                <a:latin typeface="Segoe UI" pitchFamily="34" charset="0"/>
                <a:ea typeface="+mn-ea"/>
                <a:cs typeface="+mn-cs"/>
              </a:rPr>
              <a:t>》</a:t>
            </a:r>
            <a:r>
              <a:rPr lang="zh-CN" altLang="en-US" dirty="0" smtClean="0"/>
              <a:t> </a:t>
            </a:r>
            <a:r>
              <a:rPr lang="zh-CN" altLang="en-US" sz="1600" b="0" i="0" u="none" strike="noStrike" kern="1200" dirty="0" smtClean="0">
                <a:solidFill>
                  <a:schemeClr val="tx1"/>
                </a:solidFill>
                <a:effectLst/>
                <a:latin typeface="Segoe UI" pitchFamily="34" charset="0"/>
                <a:ea typeface="+mn-ea"/>
                <a:cs typeface="+mn-cs"/>
              </a:rPr>
              <a:t>光学</a:t>
            </a:r>
            <a:r>
              <a:rPr lang="en-US" altLang="zh-CN" sz="1600" b="0" i="0" u="none" strike="noStrike" kern="1200" dirty="0" smtClean="0">
                <a:solidFill>
                  <a:schemeClr val="tx1"/>
                </a:solidFill>
                <a:effectLst/>
                <a:latin typeface="Segoe UI" pitchFamily="34" charset="0"/>
                <a:ea typeface="+mn-ea"/>
                <a:cs typeface="+mn-cs"/>
              </a:rPr>
              <a:t>&amp;</a:t>
            </a:r>
            <a:r>
              <a:rPr lang="zh-CN" altLang="en-US" sz="1600" b="0" i="0" u="none" strike="noStrike" kern="1200" dirty="0" smtClean="0">
                <a:solidFill>
                  <a:schemeClr val="tx1"/>
                </a:solidFill>
                <a:effectLst/>
                <a:latin typeface="Segoe UI" pitchFamily="34" charset="0"/>
                <a:ea typeface="+mn-ea"/>
                <a:cs typeface="+mn-cs"/>
              </a:rPr>
              <a:t>光子学新闻百年系列电子书</a:t>
            </a:r>
            <a:r>
              <a:rPr lang="zh-CN" altLang="en-US" dirty="0" smtClean="0"/>
              <a:t> </a:t>
            </a:r>
            <a:r>
              <a:rPr lang="en-US" altLang="zh-CN" sz="1600" b="0" i="0" u="none" strike="noStrike" kern="1200" dirty="0" smtClean="0">
                <a:solidFill>
                  <a:schemeClr val="tx1"/>
                </a:solidFill>
                <a:effectLst/>
                <a:latin typeface="Segoe UI" pitchFamily="34" charset="0"/>
                <a:ea typeface="+mn-ea"/>
                <a:cs typeface="+mn-cs"/>
              </a:rPr>
              <a:t>《</a:t>
            </a:r>
            <a:r>
              <a:rPr lang="zh-CN" altLang="en-US" sz="1600" b="0" i="0" u="none" strike="noStrike" kern="1200" dirty="0" smtClean="0">
                <a:solidFill>
                  <a:schemeClr val="tx1"/>
                </a:solidFill>
                <a:effectLst/>
                <a:latin typeface="Segoe UI" pitchFamily="34" charset="0"/>
                <a:ea typeface="+mn-ea"/>
                <a:cs typeface="+mn-cs"/>
              </a:rPr>
              <a:t>光学工程师的案头参考书</a:t>
            </a:r>
            <a:r>
              <a:rPr lang="en-US" altLang="zh-CN" sz="1600" b="0" i="0" u="none" strike="noStrike" kern="1200" dirty="0" smtClean="0">
                <a:solidFill>
                  <a:schemeClr val="tx1"/>
                </a:solidFill>
                <a:effectLst/>
                <a:latin typeface="Segoe UI" pitchFamily="34" charset="0"/>
                <a:ea typeface="+mn-ea"/>
                <a:cs typeface="+mn-cs"/>
              </a:rPr>
              <a:t>》</a:t>
            </a:r>
            <a:r>
              <a:rPr lang="zh-CN" altLang="en-US" dirty="0" smtClean="0"/>
              <a:t> </a:t>
            </a:r>
            <a:r>
              <a:rPr lang="en-US" altLang="zh-CN" sz="1600" b="0" i="0" u="none" strike="noStrike" kern="1200" dirty="0" smtClean="0">
                <a:solidFill>
                  <a:schemeClr val="tx1"/>
                </a:solidFill>
                <a:effectLst/>
                <a:latin typeface="Segoe UI" pitchFamily="34" charset="0"/>
                <a:ea typeface="+mn-ea"/>
                <a:cs typeface="+mn-cs"/>
              </a:rPr>
              <a:t>《</a:t>
            </a:r>
            <a:r>
              <a:rPr lang="zh-CN" altLang="en-US" sz="1600" b="0" i="0" u="none" strike="noStrike" kern="1200" dirty="0" smtClean="0">
                <a:solidFill>
                  <a:schemeClr val="tx1"/>
                </a:solidFill>
                <a:effectLst/>
                <a:latin typeface="Segoe UI" pitchFamily="34" charset="0"/>
                <a:ea typeface="+mn-ea"/>
                <a:cs typeface="+mn-cs"/>
              </a:rPr>
              <a:t>光学与光谱学本科实验室参考书</a:t>
            </a:r>
            <a:r>
              <a:rPr lang="en-US" altLang="zh-CN" sz="1600" b="0" i="0" u="none" strike="noStrike" kern="1200" dirty="0" smtClean="0">
                <a:solidFill>
                  <a:schemeClr val="tx1"/>
                </a:solidFill>
                <a:effectLst/>
                <a:latin typeface="Segoe UI" pitchFamily="34" charset="0"/>
                <a:ea typeface="+mn-ea"/>
                <a:cs typeface="+mn-cs"/>
              </a:rPr>
              <a:t>》</a:t>
            </a:r>
            <a:r>
              <a:rPr lang="zh-CN" altLang="en-US" dirty="0" smtClean="0"/>
              <a:t> </a:t>
            </a:r>
            <a:r>
              <a:rPr lang="en-US" altLang="zh-CN" sz="1600" b="0" i="0" u="none" strike="noStrike" kern="1200" dirty="0" smtClean="0">
                <a:solidFill>
                  <a:schemeClr val="tx1"/>
                </a:solidFill>
                <a:effectLst/>
                <a:latin typeface="Segoe UI" pitchFamily="34" charset="0"/>
                <a:ea typeface="+mn-ea"/>
                <a:cs typeface="+mn-cs"/>
              </a:rPr>
              <a:t>《</a:t>
            </a:r>
            <a:r>
              <a:rPr lang="zh-CN" altLang="en-US" sz="1600" b="0" i="0" u="none" strike="noStrike" kern="1200" dirty="0" smtClean="0">
                <a:solidFill>
                  <a:schemeClr val="tx1"/>
                </a:solidFill>
                <a:effectLst/>
                <a:latin typeface="Segoe UI" pitchFamily="34" charset="0"/>
                <a:ea typeface="+mn-ea"/>
                <a:cs typeface="+mn-cs"/>
              </a:rPr>
              <a:t>光学库克之书</a:t>
            </a:r>
            <a:r>
              <a:rPr lang="en-US" altLang="zh-CN" sz="1600" b="0" i="0" u="none" strike="noStrike" kern="1200" dirty="0" smtClean="0">
                <a:solidFill>
                  <a:schemeClr val="tx1"/>
                </a:solidFill>
                <a:effectLst/>
                <a:latin typeface="Segoe UI" pitchFamily="34" charset="0"/>
                <a:ea typeface="+mn-ea"/>
                <a:cs typeface="+mn-cs"/>
              </a:rPr>
              <a:t>》</a:t>
            </a:r>
            <a:r>
              <a:rPr lang="zh-CN" altLang="en-US" dirty="0" smtClean="0"/>
              <a:t> </a:t>
            </a:r>
            <a:r>
              <a:rPr lang="en-US" altLang="zh-CN" sz="1600" b="0" i="0" u="none" strike="noStrike" kern="1200" dirty="0" smtClean="0">
                <a:solidFill>
                  <a:schemeClr val="tx1"/>
                </a:solidFill>
                <a:effectLst/>
                <a:latin typeface="Segoe UI" pitchFamily="34" charset="0"/>
                <a:ea typeface="+mn-ea"/>
                <a:cs typeface="+mn-cs"/>
              </a:rPr>
              <a:t>《</a:t>
            </a:r>
            <a:r>
              <a:rPr lang="zh-CN" altLang="en-US" sz="1600" b="0" i="0" u="none" strike="noStrike" kern="1200" dirty="0" smtClean="0">
                <a:solidFill>
                  <a:schemeClr val="tx1"/>
                </a:solidFill>
                <a:effectLst/>
                <a:latin typeface="Segoe UI" pitchFamily="34" charset="0"/>
                <a:ea typeface="+mn-ea"/>
                <a:cs typeface="+mn-cs"/>
              </a:rPr>
              <a:t>用投影仪进行光学演示</a:t>
            </a:r>
            <a:r>
              <a:rPr lang="en-US" altLang="zh-CN" sz="1600" b="0" i="0" u="none" strike="noStrike" kern="1200" dirty="0" smtClean="0">
                <a:solidFill>
                  <a:schemeClr val="tx1"/>
                </a:solidFill>
                <a:effectLst/>
                <a:latin typeface="Segoe UI" pitchFamily="34" charset="0"/>
                <a:ea typeface="+mn-ea"/>
                <a:cs typeface="+mn-cs"/>
              </a:rPr>
              <a:t>》</a:t>
            </a:r>
            <a:r>
              <a:rPr lang="zh-CN" altLang="en-US" dirty="0" smtClean="0"/>
              <a:t> </a:t>
            </a:r>
            <a:r>
              <a:rPr lang="en-US" altLang="zh-CN" sz="1600" b="0" i="0" u="none" strike="noStrike" kern="1200" dirty="0" smtClean="0">
                <a:solidFill>
                  <a:schemeClr val="tx1"/>
                </a:solidFill>
                <a:effectLst/>
                <a:latin typeface="Segoe UI" pitchFamily="34" charset="0"/>
                <a:ea typeface="+mn-ea"/>
                <a:cs typeface="+mn-cs"/>
              </a:rPr>
              <a:t>《OSA</a:t>
            </a:r>
            <a:r>
              <a:rPr lang="zh-CN" altLang="en-US" sz="1600" b="0" i="0" u="none" strike="noStrike" kern="1200" dirty="0" smtClean="0">
                <a:solidFill>
                  <a:schemeClr val="tx1"/>
                </a:solidFill>
                <a:effectLst/>
                <a:latin typeface="Segoe UI" pitchFamily="34" charset="0"/>
                <a:ea typeface="+mn-ea"/>
                <a:cs typeface="+mn-cs"/>
              </a:rPr>
              <a:t>百年光学</a:t>
            </a:r>
            <a:r>
              <a:rPr lang="en-US" altLang="zh-CN" sz="1600" b="0" i="0" u="none" strike="noStrike" kern="1200" dirty="0" smtClean="0">
                <a:solidFill>
                  <a:schemeClr val="tx1"/>
                </a:solidFill>
                <a:effectLst/>
                <a:latin typeface="Segoe UI" pitchFamily="34" charset="0"/>
                <a:ea typeface="+mn-ea"/>
                <a:cs typeface="+mn-cs"/>
              </a:rPr>
              <a:t>》</a:t>
            </a:r>
            <a:r>
              <a:rPr lang="zh-CN" altLang="en-US" dirty="0" smtClean="0"/>
              <a:t> </a:t>
            </a:r>
            <a:r>
              <a:rPr lang="en-US" altLang="zh-CN" sz="1600" b="0" i="0" u="none" strike="noStrike" kern="1200" dirty="0" smtClean="0">
                <a:solidFill>
                  <a:schemeClr val="tx1"/>
                </a:solidFill>
                <a:effectLst/>
                <a:latin typeface="Segoe UI" pitchFamily="34" charset="0"/>
                <a:ea typeface="+mn-ea"/>
                <a:cs typeface="+mn-cs"/>
              </a:rPr>
              <a:t>《</a:t>
            </a:r>
            <a:r>
              <a:rPr lang="zh-CN" altLang="en-US" sz="1600" b="0" i="0" u="none" strike="noStrike" kern="1200" dirty="0" smtClean="0">
                <a:solidFill>
                  <a:schemeClr val="tx1"/>
                </a:solidFill>
                <a:effectLst/>
                <a:latin typeface="Segoe UI" pitchFamily="34" charset="0"/>
                <a:ea typeface="+mn-ea"/>
                <a:cs typeface="+mn-cs"/>
              </a:rPr>
              <a:t>色彩的科学</a:t>
            </a:r>
            <a:r>
              <a:rPr lang="en-US" altLang="zh-CN" sz="1600" b="0" i="0" u="none" strike="noStrike" kern="1200" dirty="0" smtClean="0">
                <a:solidFill>
                  <a:schemeClr val="tx1"/>
                </a:solidFill>
                <a:effectLst/>
                <a:latin typeface="Segoe UI" pitchFamily="34" charset="0"/>
                <a:ea typeface="+mn-ea"/>
                <a:cs typeface="+mn-cs"/>
              </a:rPr>
              <a:t>》</a:t>
            </a:r>
            <a:r>
              <a:rPr lang="zh-CN" altLang="en-US" dirty="0" smtClean="0"/>
              <a:t> </a:t>
            </a:r>
            <a:r>
              <a:rPr lang="en-US" altLang="zh-CN" sz="1600" b="0" i="0" u="none" strike="noStrike" kern="1200" dirty="0" smtClean="0">
                <a:solidFill>
                  <a:schemeClr val="tx1"/>
                </a:solidFill>
                <a:effectLst/>
                <a:latin typeface="Segoe UI" pitchFamily="34" charset="0"/>
                <a:ea typeface="+mn-ea"/>
                <a:cs typeface="+mn-cs"/>
              </a:rPr>
              <a:t>《</a:t>
            </a:r>
            <a:r>
              <a:rPr lang="zh-CN" altLang="en-US" sz="1600" b="0" i="0" u="none" strike="noStrike" kern="1200" dirty="0" smtClean="0">
                <a:solidFill>
                  <a:schemeClr val="tx1"/>
                </a:solidFill>
                <a:effectLst/>
                <a:latin typeface="Segoe UI" pitchFamily="34" charset="0"/>
                <a:ea typeface="+mn-ea"/>
                <a:cs typeface="+mn-cs"/>
              </a:rPr>
              <a:t>光学指导书</a:t>
            </a:r>
            <a:r>
              <a:rPr lang="en-US" altLang="zh-CN" sz="1600" b="0" i="0" u="none" strike="noStrike" kern="1200" dirty="0" smtClean="0">
                <a:solidFill>
                  <a:schemeClr val="tx1"/>
                </a:solidFill>
                <a:effectLst/>
                <a:latin typeface="Segoe UI" pitchFamily="34" charset="0"/>
                <a:ea typeface="+mn-ea"/>
                <a:cs typeface="+mn-cs"/>
              </a:rPr>
              <a:t>》</a:t>
            </a:r>
            <a:r>
              <a:rPr lang="zh-CN" altLang="en-US" dirty="0" smtClean="0"/>
              <a:t> </a:t>
            </a:r>
            <a:endParaRPr lang="zh-CN" altLang="en-US" sz="1600" b="0" i="0" kern="1200" dirty="0" smtClean="0">
              <a:solidFill>
                <a:schemeClr val="tx1"/>
              </a:solidFill>
              <a:effectLst/>
              <a:latin typeface="Segoe UI"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46265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13</a:t>
            </a:fld>
            <a:endParaRPr lang="en-US" dirty="0"/>
          </a:p>
        </p:txBody>
      </p:sp>
    </p:spTree>
    <p:extLst>
      <p:ext uri="{BB962C8B-B14F-4D97-AF65-F5344CB8AC3E}">
        <p14:creationId xmlns:p14="http://schemas.microsoft.com/office/powerpoint/2010/main" val="2985592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smtClean="0"/>
          </a:p>
        </p:txBody>
      </p:sp>
      <p:sp>
        <p:nvSpPr>
          <p:cNvPr id="4" name="Slide Number Placeholder 3"/>
          <p:cNvSpPr>
            <a:spLocks noGrp="1"/>
          </p:cNvSpPr>
          <p:nvPr>
            <p:ph type="sldNum" sz="quarter" idx="10"/>
          </p:nvPr>
        </p:nvSpPr>
        <p:spPr/>
        <p:txBody>
          <a:bodyPr/>
          <a:lstStyle/>
          <a:p>
            <a:fld id="{82AABF77-E2E4-44CA-BA5C-65E132CF08D8}" type="slidenum">
              <a:rPr lang="en-US" smtClean="0"/>
              <a:pPr/>
              <a:t>14</a:t>
            </a:fld>
            <a:endParaRPr lang="en-US" dirty="0"/>
          </a:p>
        </p:txBody>
      </p:sp>
    </p:spTree>
    <p:extLst>
      <p:ext uri="{BB962C8B-B14F-4D97-AF65-F5344CB8AC3E}">
        <p14:creationId xmlns:p14="http://schemas.microsoft.com/office/powerpoint/2010/main" val="3824758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zh-CN" altLang="en-US" dirty="0" smtClean="0"/>
              <a:t>在</a:t>
            </a:r>
            <a:r>
              <a:rPr lang="en-US" altLang="zh-CN" dirty="0" smtClean="0"/>
              <a:t>special collections</a:t>
            </a:r>
            <a:r>
              <a:rPr lang="zh-CN" altLang="en-US" dirty="0" smtClean="0"/>
              <a:t>中，集合了部分期刊或者出版社整体建立的主题文集，包括获奖作者文章或高被引文章。古人说以史为鉴可以知兴替。对科研人员来说，查看权威作者各阶段的成果，是很有启发性的。</a:t>
            </a:r>
            <a:endParaRPr lang="en-US" altLang="zh-CN" dirty="0" smtClean="0"/>
          </a:p>
          <a:p>
            <a:endParaRPr lang="en-US" altLang="zh-CN" dirty="0" smtClean="0"/>
          </a:p>
        </p:txBody>
      </p:sp>
      <p:sp>
        <p:nvSpPr>
          <p:cNvPr id="4" name="Slide Number Placeholder 3"/>
          <p:cNvSpPr>
            <a:spLocks noGrp="1"/>
          </p:cNvSpPr>
          <p:nvPr>
            <p:ph type="sldNum" sz="quarter" idx="10"/>
          </p:nvPr>
        </p:nvSpPr>
        <p:spPr/>
        <p:txBody>
          <a:bodyPr/>
          <a:lstStyle/>
          <a:p>
            <a:fld id="{82AABF77-E2E4-44CA-BA5C-65E132CF08D8}" type="slidenum">
              <a:rPr lang="en-US" smtClean="0"/>
              <a:pPr/>
              <a:t>15</a:t>
            </a:fld>
            <a:endParaRPr lang="en-US" dirty="0"/>
          </a:p>
        </p:txBody>
      </p:sp>
    </p:spTree>
    <p:extLst>
      <p:ext uri="{BB962C8B-B14F-4D97-AF65-F5344CB8AC3E}">
        <p14:creationId xmlns:p14="http://schemas.microsoft.com/office/powerpoint/2010/main" val="2140761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smtClean="0"/>
          </a:p>
        </p:txBody>
      </p:sp>
      <p:sp>
        <p:nvSpPr>
          <p:cNvPr id="4" name="Slide Number Placeholder 3"/>
          <p:cNvSpPr>
            <a:spLocks noGrp="1"/>
          </p:cNvSpPr>
          <p:nvPr>
            <p:ph type="sldNum" sz="quarter" idx="10"/>
          </p:nvPr>
        </p:nvSpPr>
        <p:spPr/>
        <p:txBody>
          <a:bodyPr/>
          <a:lstStyle/>
          <a:p>
            <a:fld id="{82AABF77-E2E4-44CA-BA5C-65E132CF08D8}" type="slidenum">
              <a:rPr lang="en-US" smtClean="0"/>
              <a:pPr/>
              <a:t>16</a:t>
            </a:fld>
            <a:endParaRPr lang="en-US" dirty="0"/>
          </a:p>
        </p:txBody>
      </p:sp>
    </p:spTree>
    <p:extLst>
      <p:ext uri="{BB962C8B-B14F-4D97-AF65-F5344CB8AC3E}">
        <p14:creationId xmlns:p14="http://schemas.microsoft.com/office/powerpoint/2010/main" val="3073776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zh-CN" altLang="en-US" sz="1600" kern="1200" dirty="0" smtClean="0">
                <a:solidFill>
                  <a:schemeClr val="tx1"/>
                </a:solidFill>
                <a:effectLst/>
                <a:latin typeface="Segoe UI" pitchFamily="34" charset="0"/>
                <a:ea typeface="+mn-ea"/>
                <a:cs typeface="+mn-cs"/>
              </a:rPr>
              <a:t>今年，</a:t>
            </a:r>
            <a:r>
              <a:rPr lang="en-US" altLang="zh-CN" sz="1600" kern="1200" dirty="0" err="1" smtClean="0">
                <a:solidFill>
                  <a:schemeClr val="tx1"/>
                </a:solidFill>
                <a:effectLst/>
                <a:latin typeface="Segoe UI" pitchFamily="34" charset="0"/>
                <a:ea typeface="+mn-ea"/>
                <a:cs typeface="+mn-cs"/>
              </a:rPr>
              <a:t>Optica</a:t>
            </a:r>
            <a:r>
              <a:rPr lang="zh-CN" altLang="zh-CN" sz="1600" kern="1200" dirty="0" smtClean="0">
                <a:solidFill>
                  <a:schemeClr val="tx1"/>
                </a:solidFill>
                <a:effectLst/>
                <a:latin typeface="Segoe UI" pitchFamily="34" charset="0"/>
                <a:ea typeface="+mn-ea"/>
                <a:cs typeface="+mn-cs"/>
              </a:rPr>
              <a:t>推出了一个新的预印本服务器</a:t>
            </a:r>
            <a:r>
              <a:rPr lang="en-US" altLang="zh-CN" sz="1600" kern="1200" dirty="0" err="1" smtClean="0">
                <a:solidFill>
                  <a:schemeClr val="tx1"/>
                </a:solidFill>
                <a:effectLst/>
                <a:latin typeface="Segoe UI" pitchFamily="34" charset="0"/>
                <a:ea typeface="+mn-ea"/>
                <a:cs typeface="+mn-cs"/>
              </a:rPr>
              <a:t>Optica</a:t>
            </a:r>
            <a:r>
              <a:rPr lang="en-US" altLang="zh-CN" sz="1600" kern="1200" dirty="0" smtClean="0">
                <a:solidFill>
                  <a:schemeClr val="tx1"/>
                </a:solidFill>
                <a:effectLst/>
                <a:latin typeface="Segoe UI" pitchFamily="34" charset="0"/>
                <a:ea typeface="+mn-ea"/>
                <a:cs typeface="+mn-cs"/>
              </a:rPr>
              <a:t> Open</a:t>
            </a:r>
            <a:r>
              <a:rPr lang="zh-CN" altLang="zh-CN" sz="1600" kern="1200" dirty="0" smtClean="0">
                <a:solidFill>
                  <a:schemeClr val="tx1"/>
                </a:solidFill>
                <a:effectLst/>
                <a:latin typeface="Segoe UI" pitchFamily="34" charset="0"/>
                <a:ea typeface="+mn-ea"/>
                <a:cs typeface="+mn-cs"/>
              </a:rPr>
              <a:t>，致力于推动全球光学和光子学的发展。作者可以方便地将他们的 </a:t>
            </a:r>
            <a:r>
              <a:rPr lang="en-US" altLang="zh-CN" sz="1600" kern="1200" dirty="0" err="1" smtClean="0">
                <a:solidFill>
                  <a:schemeClr val="tx1"/>
                </a:solidFill>
                <a:effectLst/>
                <a:latin typeface="Segoe UI" pitchFamily="34" charset="0"/>
                <a:ea typeface="+mn-ea"/>
                <a:cs typeface="+mn-cs"/>
              </a:rPr>
              <a:t>Optica</a:t>
            </a:r>
            <a:r>
              <a:rPr lang="en-US" altLang="zh-CN" sz="1600" kern="1200" dirty="0" smtClean="0">
                <a:solidFill>
                  <a:schemeClr val="tx1"/>
                </a:solidFill>
                <a:effectLst/>
                <a:latin typeface="Segoe UI" pitchFamily="34" charset="0"/>
                <a:ea typeface="+mn-ea"/>
                <a:cs typeface="+mn-cs"/>
              </a:rPr>
              <a:t> Open </a:t>
            </a:r>
            <a:r>
              <a:rPr lang="zh-CN" altLang="zh-CN" sz="1600" kern="1200" dirty="0" smtClean="0">
                <a:solidFill>
                  <a:schemeClr val="tx1"/>
                </a:solidFill>
                <a:effectLst/>
                <a:latin typeface="Segoe UI" pitchFamily="34" charset="0"/>
                <a:ea typeface="+mn-ea"/>
                <a:cs typeface="+mn-cs"/>
              </a:rPr>
              <a:t>预印本提交到</a:t>
            </a:r>
            <a:r>
              <a:rPr lang="en-US" altLang="zh-CN" sz="1600" kern="1200" dirty="0" err="1" smtClean="0">
                <a:solidFill>
                  <a:schemeClr val="tx1"/>
                </a:solidFill>
                <a:effectLst/>
                <a:latin typeface="Segoe UI" pitchFamily="34" charset="0"/>
                <a:ea typeface="+mn-ea"/>
                <a:cs typeface="+mn-cs"/>
              </a:rPr>
              <a:t>Optica</a:t>
            </a:r>
            <a:r>
              <a:rPr lang="zh-CN" altLang="zh-CN" sz="1600" kern="1200" dirty="0" smtClean="0">
                <a:solidFill>
                  <a:schemeClr val="tx1"/>
                </a:solidFill>
                <a:effectLst/>
                <a:latin typeface="Segoe UI" pitchFamily="34" charset="0"/>
                <a:ea typeface="+mn-ea"/>
                <a:cs typeface="+mn-cs"/>
              </a:rPr>
              <a:t>出版集团期刊或将他们的期刊提交到预印本服务器，这在光学和光子学界尚属首次。</a:t>
            </a:r>
            <a:r>
              <a:rPr lang="en-US" altLang="zh-CN" sz="1600" b="1" u="none" strike="noStrike" kern="1200" dirty="0" err="1" smtClean="0">
                <a:solidFill>
                  <a:schemeClr val="tx1"/>
                </a:solidFill>
                <a:effectLst/>
                <a:latin typeface="Segoe UI" pitchFamily="34" charset="0"/>
                <a:ea typeface="+mn-ea"/>
                <a:cs typeface="+mn-cs"/>
                <a:hlinkClick r:id="rId3"/>
              </a:rPr>
              <a:t>Optica</a:t>
            </a:r>
            <a:r>
              <a:rPr lang="en-US" altLang="zh-CN" sz="1600" b="1" u="none" strike="noStrike" kern="1200" dirty="0" smtClean="0">
                <a:solidFill>
                  <a:schemeClr val="tx1"/>
                </a:solidFill>
                <a:effectLst/>
                <a:latin typeface="Segoe UI" pitchFamily="34" charset="0"/>
                <a:ea typeface="+mn-ea"/>
                <a:cs typeface="+mn-cs"/>
                <a:hlinkClick r:id="rId3"/>
              </a:rPr>
              <a:t> </a:t>
            </a:r>
            <a:r>
              <a:rPr lang="en-US" altLang="zh-CN" sz="1600" b="1" u="none" strike="noStrike" kern="1200" dirty="0" err="1" smtClean="0">
                <a:solidFill>
                  <a:schemeClr val="tx1"/>
                </a:solidFill>
                <a:effectLst/>
                <a:latin typeface="Segoe UI" pitchFamily="34" charset="0"/>
                <a:ea typeface="+mn-ea"/>
                <a:cs typeface="+mn-cs"/>
                <a:hlinkClick r:id="rId3"/>
              </a:rPr>
              <a:t>Open网站</a:t>
            </a:r>
            <a:r>
              <a:rPr lang="zh-CN" altLang="zh-CN" sz="1600" b="1" kern="1200" dirty="0" smtClean="0">
                <a:solidFill>
                  <a:schemeClr val="tx1"/>
                </a:solidFill>
                <a:effectLst/>
                <a:latin typeface="Segoe UI" pitchFamily="34" charset="0"/>
                <a:ea typeface="+mn-ea"/>
                <a:cs typeface="+mn-cs"/>
              </a:rPr>
              <a:t>现已开放提交。</a:t>
            </a:r>
            <a:endParaRPr lang="zh-CN" altLang="zh-CN" sz="1600" kern="1200" dirty="0" smtClean="0">
              <a:solidFill>
                <a:schemeClr val="tx1"/>
              </a:solidFill>
              <a:effectLst/>
              <a:latin typeface="Segoe UI" pitchFamily="34" charset="0"/>
              <a:ea typeface="+mn-ea"/>
              <a:cs typeface="+mn-cs"/>
            </a:endParaRPr>
          </a:p>
          <a:p>
            <a:endParaRPr lang="en-US" altLang="zh-CN" sz="1600" kern="1200" dirty="0" smtClean="0">
              <a:solidFill>
                <a:schemeClr val="tx1"/>
              </a:solidFill>
              <a:effectLst/>
              <a:latin typeface="Segoe UI" pitchFamily="34" charset="0"/>
              <a:ea typeface="+mn-ea"/>
              <a:cs typeface="+mn-cs"/>
            </a:endParaRPr>
          </a:p>
          <a:p>
            <a:r>
              <a:rPr lang="en-US" altLang="zh-CN" sz="1600" kern="1200" dirty="0" err="1" smtClean="0">
                <a:solidFill>
                  <a:schemeClr val="tx1"/>
                </a:solidFill>
                <a:effectLst/>
                <a:latin typeface="Segoe UI" pitchFamily="34" charset="0"/>
                <a:ea typeface="+mn-ea"/>
                <a:cs typeface="+mn-cs"/>
              </a:rPr>
              <a:t>Optica</a:t>
            </a:r>
            <a:r>
              <a:rPr lang="en-US" altLang="zh-CN" sz="1600" kern="1200" dirty="0" smtClean="0">
                <a:solidFill>
                  <a:schemeClr val="tx1"/>
                </a:solidFill>
                <a:effectLst/>
                <a:latin typeface="Segoe UI" pitchFamily="34" charset="0"/>
                <a:ea typeface="+mn-ea"/>
                <a:cs typeface="+mn-cs"/>
              </a:rPr>
              <a:t> Open</a:t>
            </a:r>
            <a:r>
              <a:rPr lang="zh-CN" altLang="zh-CN" sz="1600" kern="1200" dirty="0" smtClean="0">
                <a:solidFill>
                  <a:schemeClr val="tx1"/>
                </a:solidFill>
                <a:effectLst/>
                <a:latin typeface="Segoe UI" pitchFamily="34" charset="0"/>
                <a:ea typeface="+mn-ea"/>
                <a:cs typeface="+mn-cs"/>
              </a:rPr>
              <a:t>将帮助作者实现其开放科学目标，并确定其最新研究成果的优先级。所有发布的预印本都将收到一个数字对象标识符（</a:t>
            </a:r>
            <a:r>
              <a:rPr lang="en-US" altLang="zh-CN" sz="1600" kern="1200" dirty="0" smtClean="0">
                <a:solidFill>
                  <a:schemeClr val="tx1"/>
                </a:solidFill>
                <a:effectLst/>
                <a:latin typeface="Segoe UI" pitchFamily="34" charset="0"/>
                <a:ea typeface="+mn-ea"/>
                <a:cs typeface="+mn-cs"/>
              </a:rPr>
              <a:t>DOI</a:t>
            </a:r>
            <a:r>
              <a:rPr lang="zh-CN" altLang="zh-CN" sz="1600" kern="1200" dirty="0" smtClean="0">
                <a:solidFill>
                  <a:schemeClr val="tx1"/>
                </a:solidFill>
                <a:effectLst/>
                <a:latin typeface="Segoe UI" pitchFamily="34" charset="0"/>
                <a:ea typeface="+mn-ea"/>
                <a:cs typeface="+mn-cs"/>
              </a:rPr>
              <a:t>），以便其他研究论文对其进行引用，并将由</a:t>
            </a:r>
            <a:r>
              <a:rPr lang="en-US" altLang="zh-CN" sz="1600" kern="1200" dirty="0" smtClean="0">
                <a:solidFill>
                  <a:schemeClr val="tx1"/>
                </a:solidFill>
                <a:effectLst/>
                <a:latin typeface="Segoe UI" pitchFamily="34" charset="0"/>
                <a:ea typeface="+mn-ea"/>
                <a:cs typeface="+mn-cs"/>
              </a:rPr>
              <a:t>Google Scholar</a:t>
            </a:r>
            <a:r>
              <a:rPr lang="zh-CN" altLang="zh-CN" sz="1600" kern="1200" dirty="0" smtClean="0">
                <a:solidFill>
                  <a:schemeClr val="tx1"/>
                </a:solidFill>
                <a:effectLst/>
                <a:latin typeface="Segoe UI" pitchFamily="34" charset="0"/>
                <a:ea typeface="+mn-ea"/>
                <a:cs typeface="+mn-cs"/>
              </a:rPr>
              <a:t>和</a:t>
            </a:r>
            <a:r>
              <a:rPr lang="en-US" altLang="zh-CN" sz="1600" kern="1200" dirty="0" err="1" smtClean="0">
                <a:solidFill>
                  <a:schemeClr val="tx1"/>
                </a:solidFill>
                <a:effectLst/>
                <a:latin typeface="Segoe UI" pitchFamily="34" charset="0"/>
                <a:ea typeface="+mn-ea"/>
                <a:cs typeface="+mn-cs"/>
              </a:rPr>
              <a:t>Crossref</a:t>
            </a:r>
            <a:r>
              <a:rPr lang="zh-CN" altLang="zh-CN" sz="1600" kern="1200" dirty="0" smtClean="0">
                <a:solidFill>
                  <a:schemeClr val="tx1"/>
                </a:solidFill>
                <a:effectLst/>
                <a:latin typeface="Segoe UI" pitchFamily="34" charset="0"/>
                <a:ea typeface="+mn-ea"/>
                <a:cs typeface="+mn-cs"/>
              </a:rPr>
              <a:t>进行索引。</a:t>
            </a:r>
            <a:endParaRPr lang="en-US" altLang="zh-CN" dirty="0" smtClean="0"/>
          </a:p>
        </p:txBody>
      </p:sp>
      <p:sp>
        <p:nvSpPr>
          <p:cNvPr id="4" name="Slide Number Placeholder 3"/>
          <p:cNvSpPr>
            <a:spLocks noGrp="1"/>
          </p:cNvSpPr>
          <p:nvPr>
            <p:ph type="sldNum" sz="quarter" idx="10"/>
          </p:nvPr>
        </p:nvSpPr>
        <p:spPr/>
        <p:txBody>
          <a:bodyPr/>
          <a:lstStyle/>
          <a:p>
            <a:fld id="{82AABF77-E2E4-44CA-BA5C-65E132CF08D8}" type="slidenum">
              <a:rPr lang="en-US" smtClean="0"/>
              <a:pPr/>
              <a:t>17</a:t>
            </a:fld>
            <a:endParaRPr lang="en-US" dirty="0"/>
          </a:p>
        </p:txBody>
      </p:sp>
    </p:spTree>
    <p:extLst>
      <p:ext uri="{BB962C8B-B14F-4D97-AF65-F5344CB8AC3E}">
        <p14:creationId xmlns:p14="http://schemas.microsoft.com/office/powerpoint/2010/main" val="4049845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smtClean="0"/>
          </a:p>
        </p:txBody>
      </p:sp>
      <p:sp>
        <p:nvSpPr>
          <p:cNvPr id="4" name="Slide Number Placeholder 3"/>
          <p:cNvSpPr>
            <a:spLocks noGrp="1"/>
          </p:cNvSpPr>
          <p:nvPr>
            <p:ph type="sldNum" sz="quarter" idx="10"/>
          </p:nvPr>
        </p:nvSpPr>
        <p:spPr/>
        <p:txBody>
          <a:bodyPr/>
          <a:lstStyle/>
          <a:p>
            <a:fld id="{82AABF77-E2E4-44CA-BA5C-65E132CF08D8}" type="slidenum">
              <a:rPr lang="en-US" smtClean="0"/>
              <a:pPr/>
              <a:t>18</a:t>
            </a:fld>
            <a:endParaRPr lang="en-US" dirty="0"/>
          </a:p>
        </p:txBody>
      </p:sp>
    </p:spTree>
    <p:extLst>
      <p:ext uri="{BB962C8B-B14F-4D97-AF65-F5344CB8AC3E}">
        <p14:creationId xmlns:p14="http://schemas.microsoft.com/office/powerpoint/2010/main" val="2767426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smtClean="0"/>
          </a:p>
        </p:txBody>
      </p:sp>
      <p:sp>
        <p:nvSpPr>
          <p:cNvPr id="4" name="Slide Number Placeholder 3"/>
          <p:cNvSpPr>
            <a:spLocks noGrp="1"/>
          </p:cNvSpPr>
          <p:nvPr>
            <p:ph type="sldNum" sz="quarter" idx="10"/>
          </p:nvPr>
        </p:nvSpPr>
        <p:spPr/>
        <p:txBody>
          <a:bodyPr/>
          <a:lstStyle/>
          <a:p>
            <a:fld id="{82AABF77-E2E4-44CA-BA5C-65E132CF08D8}" type="slidenum">
              <a:rPr lang="en-US" smtClean="0"/>
              <a:pPr/>
              <a:t>19</a:t>
            </a:fld>
            <a:endParaRPr lang="en-US" dirty="0"/>
          </a:p>
        </p:txBody>
      </p:sp>
    </p:spTree>
    <p:extLst>
      <p:ext uri="{BB962C8B-B14F-4D97-AF65-F5344CB8AC3E}">
        <p14:creationId xmlns:p14="http://schemas.microsoft.com/office/powerpoint/2010/main" val="48992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2</a:t>
            </a:fld>
            <a:endParaRPr lang="en-US" dirty="0"/>
          </a:p>
        </p:txBody>
      </p:sp>
    </p:spTree>
    <p:extLst>
      <p:ext uri="{BB962C8B-B14F-4D97-AF65-F5344CB8AC3E}">
        <p14:creationId xmlns:p14="http://schemas.microsoft.com/office/powerpoint/2010/main" val="288934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zh-CN" sz="1600" kern="1200" dirty="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2AABF77-E2E4-44CA-BA5C-65E132CF08D8}" type="slidenum">
              <a:rPr lang="en-US" smtClean="0"/>
              <a:pPr/>
              <a:t>20</a:t>
            </a:fld>
            <a:endParaRPr lang="en-US" dirty="0"/>
          </a:p>
        </p:txBody>
      </p:sp>
    </p:spTree>
    <p:extLst>
      <p:ext uri="{BB962C8B-B14F-4D97-AF65-F5344CB8AC3E}">
        <p14:creationId xmlns:p14="http://schemas.microsoft.com/office/powerpoint/2010/main" val="2922527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zh-CN" sz="1600" kern="1200" dirty="0" smtClean="0">
                <a:solidFill>
                  <a:schemeClr val="tx1"/>
                </a:solidFill>
                <a:effectLst/>
                <a:latin typeface="Segoe UI" pitchFamily="34" charset="0"/>
                <a:ea typeface="+mn-ea"/>
                <a:cs typeface="+mn-cs"/>
              </a:rPr>
              <a:t>点击</a:t>
            </a:r>
            <a:r>
              <a:rPr lang="en-US" altLang="zh-CN" sz="1600" kern="1200" dirty="0" smtClean="0">
                <a:solidFill>
                  <a:schemeClr val="tx1"/>
                </a:solidFill>
                <a:effectLst/>
                <a:latin typeface="Segoe UI" pitchFamily="34" charset="0"/>
                <a:ea typeface="+mn-ea"/>
                <a:cs typeface="+mn-cs"/>
              </a:rPr>
              <a:t>Author information</a:t>
            </a:r>
            <a:r>
              <a:rPr lang="zh-CN" altLang="zh-CN" sz="1600" kern="1200" dirty="0" smtClean="0">
                <a:solidFill>
                  <a:schemeClr val="tx1"/>
                </a:solidFill>
                <a:effectLst/>
                <a:latin typeface="Segoe UI" pitchFamily="34" charset="0"/>
                <a:ea typeface="+mn-ea"/>
                <a:cs typeface="+mn-cs"/>
              </a:rPr>
              <a:t>可查看作者信息和通讯作者的邮箱</a:t>
            </a:r>
          </a:p>
          <a:p>
            <a:r>
              <a:rPr lang="zh-CN" altLang="zh-CN" sz="1600" kern="1200" dirty="0" smtClean="0">
                <a:solidFill>
                  <a:schemeClr val="tx1"/>
                </a:solidFill>
                <a:effectLst/>
                <a:latin typeface="Segoe UI" pitchFamily="34" charset="0"/>
                <a:ea typeface="+mn-ea"/>
                <a:cs typeface="+mn-cs"/>
              </a:rPr>
              <a:t>点击左栏</a:t>
            </a:r>
            <a:r>
              <a:rPr lang="en-US" altLang="zh-CN" sz="1600" kern="1200" dirty="0" smtClean="0">
                <a:solidFill>
                  <a:schemeClr val="tx1"/>
                </a:solidFill>
                <a:effectLst/>
                <a:latin typeface="Segoe UI" pitchFamily="34" charset="0"/>
                <a:ea typeface="+mn-ea"/>
                <a:cs typeface="+mn-cs"/>
              </a:rPr>
              <a:t>Equations</a:t>
            </a:r>
            <a:r>
              <a:rPr lang="zh-CN" altLang="zh-CN" sz="1600" kern="1200" dirty="0" smtClean="0">
                <a:solidFill>
                  <a:schemeClr val="tx1"/>
                </a:solidFill>
                <a:effectLst/>
                <a:latin typeface="Segoe UI" pitchFamily="34" charset="0"/>
                <a:ea typeface="+mn-ea"/>
                <a:cs typeface="+mn-cs"/>
              </a:rPr>
              <a:t>：查看文中的所有公式，也可显示公式的</a:t>
            </a:r>
            <a:r>
              <a:rPr lang="en-US" altLang="zh-CN" sz="1600" kern="1200" dirty="0" smtClean="0">
                <a:solidFill>
                  <a:schemeClr val="tx1"/>
                </a:solidFill>
                <a:effectLst/>
                <a:latin typeface="Segoe UI" pitchFamily="34" charset="0"/>
                <a:ea typeface="+mn-ea"/>
                <a:cs typeface="+mn-cs"/>
              </a:rPr>
              <a:t>MathML</a:t>
            </a:r>
            <a:r>
              <a:rPr lang="zh-CN" altLang="zh-CN" sz="1600" kern="1200" dirty="0" smtClean="0">
                <a:solidFill>
                  <a:schemeClr val="tx1"/>
                </a:solidFill>
                <a:effectLst/>
                <a:latin typeface="Segoe UI" pitchFamily="34" charset="0"/>
                <a:ea typeface="+mn-ea"/>
                <a:cs typeface="+mn-cs"/>
              </a:rPr>
              <a:t>代码</a:t>
            </a:r>
            <a:endParaRPr lang="zh-CN" altLang="zh-CN" sz="1600" kern="1200" dirty="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2AABF77-E2E4-44CA-BA5C-65E132CF08D8}" type="slidenum">
              <a:rPr lang="en-US" smtClean="0"/>
              <a:pPr/>
              <a:t>21</a:t>
            </a:fld>
            <a:endParaRPr lang="en-US" dirty="0"/>
          </a:p>
        </p:txBody>
      </p:sp>
    </p:spTree>
    <p:extLst>
      <p:ext uri="{BB962C8B-B14F-4D97-AF65-F5344CB8AC3E}">
        <p14:creationId xmlns:p14="http://schemas.microsoft.com/office/powerpoint/2010/main" val="4187544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zh-CN" sz="1600" kern="1200" dirty="0" smtClean="0">
                <a:solidFill>
                  <a:schemeClr val="tx1"/>
                </a:solidFill>
                <a:effectLst/>
                <a:latin typeface="Segoe UI" pitchFamily="34" charset="0"/>
                <a:ea typeface="+mn-ea"/>
                <a:cs typeface="+mn-cs"/>
              </a:rPr>
              <a:t>点击</a:t>
            </a:r>
            <a:r>
              <a:rPr lang="en-US" altLang="zh-CN" sz="1600" kern="1200" dirty="0" smtClean="0">
                <a:solidFill>
                  <a:schemeClr val="tx1"/>
                </a:solidFill>
                <a:effectLst/>
                <a:latin typeface="Segoe UI" pitchFamily="34" charset="0"/>
                <a:ea typeface="+mn-ea"/>
                <a:cs typeface="+mn-cs"/>
              </a:rPr>
              <a:t>Get PDF</a:t>
            </a:r>
            <a:r>
              <a:rPr lang="zh-CN" altLang="zh-CN" sz="1600" kern="1200" dirty="0" smtClean="0">
                <a:solidFill>
                  <a:schemeClr val="tx1"/>
                </a:solidFill>
                <a:effectLst/>
                <a:latin typeface="Segoe UI" pitchFamily="34" charset="0"/>
                <a:ea typeface="+mn-ea"/>
                <a:cs typeface="+mn-cs"/>
              </a:rPr>
              <a:t>下载全文；如果需要引用这篇文章，点击</a:t>
            </a:r>
            <a:r>
              <a:rPr lang="en-US" altLang="zh-CN" sz="1600" kern="1200" dirty="0" smtClean="0">
                <a:solidFill>
                  <a:schemeClr val="tx1"/>
                </a:solidFill>
                <a:effectLst/>
                <a:latin typeface="Segoe UI" pitchFamily="34" charset="0"/>
                <a:ea typeface="+mn-ea"/>
                <a:cs typeface="+mn-cs"/>
              </a:rPr>
              <a:t>Get Citation</a:t>
            </a:r>
            <a:r>
              <a:rPr lang="zh-CN" altLang="zh-CN" sz="1600" kern="1200" dirty="0" smtClean="0">
                <a:solidFill>
                  <a:schemeClr val="tx1"/>
                </a:solidFill>
                <a:effectLst/>
                <a:latin typeface="Segoe UI" pitchFamily="34" charset="0"/>
                <a:ea typeface="+mn-ea"/>
                <a:cs typeface="+mn-cs"/>
              </a:rPr>
              <a:t>获取引文信息。</a:t>
            </a:r>
          </a:p>
          <a:p>
            <a:r>
              <a:rPr lang="zh-CN" altLang="zh-CN" sz="1600" kern="1200" dirty="0" smtClean="0">
                <a:solidFill>
                  <a:schemeClr val="tx1"/>
                </a:solidFill>
                <a:effectLst/>
                <a:latin typeface="Segoe UI" pitchFamily="34" charset="0"/>
                <a:ea typeface="+mn-ea"/>
                <a:cs typeface="+mn-cs"/>
              </a:rPr>
              <a:t>在文章右栏查看与本文研究方向相似的其他文章，或点击</a:t>
            </a:r>
            <a:r>
              <a:rPr lang="en-US" altLang="zh-CN" sz="1600" kern="1200" dirty="0" smtClean="0">
                <a:solidFill>
                  <a:schemeClr val="tx1"/>
                </a:solidFill>
                <a:effectLst/>
                <a:latin typeface="Segoe UI" pitchFamily="34" charset="0"/>
                <a:ea typeface="+mn-ea"/>
                <a:cs typeface="+mn-cs"/>
              </a:rPr>
              <a:t>Related Topics</a:t>
            </a:r>
            <a:r>
              <a:rPr lang="zh-CN" altLang="zh-CN" sz="1600" kern="1200" dirty="0" smtClean="0">
                <a:solidFill>
                  <a:schemeClr val="tx1"/>
                </a:solidFill>
                <a:effectLst/>
                <a:latin typeface="Segoe UI" pitchFamily="34" charset="0"/>
                <a:ea typeface="+mn-ea"/>
                <a:cs typeface="+mn-cs"/>
              </a:rPr>
              <a:t>下方的主题链接浏览更多文章。</a:t>
            </a:r>
            <a:endParaRPr lang="zh-CN" altLang="zh-CN" sz="1600" kern="1200" dirty="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2AABF77-E2E4-44CA-BA5C-65E132CF08D8}" type="slidenum">
              <a:rPr lang="en-US" smtClean="0"/>
              <a:pPr/>
              <a:t>22</a:t>
            </a:fld>
            <a:endParaRPr lang="en-US" dirty="0"/>
          </a:p>
        </p:txBody>
      </p:sp>
    </p:spTree>
    <p:extLst>
      <p:ext uri="{BB962C8B-B14F-4D97-AF65-F5344CB8AC3E}">
        <p14:creationId xmlns:p14="http://schemas.microsoft.com/office/powerpoint/2010/main" val="3850876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zh-CN" sz="1600" kern="1200" dirty="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2AABF77-E2E4-44CA-BA5C-65E132CF08D8}" type="slidenum">
              <a:rPr lang="en-US" smtClean="0"/>
              <a:pPr/>
              <a:t>23</a:t>
            </a:fld>
            <a:endParaRPr lang="en-US" dirty="0"/>
          </a:p>
        </p:txBody>
      </p:sp>
    </p:spTree>
    <p:extLst>
      <p:ext uri="{BB962C8B-B14F-4D97-AF65-F5344CB8AC3E}">
        <p14:creationId xmlns:p14="http://schemas.microsoft.com/office/powerpoint/2010/main" val="3278308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600" kern="1200" dirty="0" smtClean="0">
                <a:solidFill>
                  <a:schemeClr val="tx1"/>
                </a:solidFill>
                <a:effectLst/>
                <a:latin typeface="Segoe UI" pitchFamily="34" charset="0"/>
                <a:ea typeface="+mn-ea"/>
                <a:cs typeface="+mn-cs"/>
              </a:rPr>
              <a:t>目前</a:t>
            </a:r>
            <a:r>
              <a:rPr lang="en-US" altLang="zh-CN" sz="1600" kern="1200" dirty="0" err="1" smtClean="0">
                <a:solidFill>
                  <a:schemeClr val="tx1"/>
                </a:solidFill>
                <a:effectLst/>
                <a:latin typeface="Segoe UI" pitchFamily="34" charset="0"/>
                <a:ea typeface="+mn-ea"/>
                <a:cs typeface="+mn-cs"/>
              </a:rPr>
              <a:t>imagebank</a:t>
            </a:r>
            <a:r>
              <a:rPr lang="zh-CN" altLang="en-US" sz="1600" kern="1200" dirty="0" smtClean="0">
                <a:solidFill>
                  <a:schemeClr val="tx1"/>
                </a:solidFill>
                <a:effectLst/>
                <a:latin typeface="Segoe UI" pitchFamily="34" charset="0"/>
                <a:ea typeface="+mn-ea"/>
                <a:cs typeface="+mn-cs"/>
              </a:rPr>
              <a:t>重新开放时间未知，但用户无需再进行跳转，可直接在数据库平台进行图片搜索。</a:t>
            </a:r>
            <a:endParaRPr lang="zh-CN" altLang="zh-CN" sz="1600" kern="1200" dirty="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2AABF77-E2E4-44CA-BA5C-65E132CF08D8}" type="slidenum">
              <a:rPr lang="en-US" smtClean="0"/>
              <a:pPr/>
              <a:t>24</a:t>
            </a:fld>
            <a:endParaRPr lang="en-US" dirty="0"/>
          </a:p>
        </p:txBody>
      </p:sp>
    </p:spTree>
    <p:extLst>
      <p:ext uri="{BB962C8B-B14F-4D97-AF65-F5344CB8AC3E}">
        <p14:creationId xmlns:p14="http://schemas.microsoft.com/office/powerpoint/2010/main" val="544635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看到这个不要慌，不会很频繁的出现。</a:t>
            </a:r>
            <a:endParaRPr lang="en-US" altLang="zh-CN" dirty="0" smtClean="0"/>
          </a:p>
        </p:txBody>
      </p:sp>
      <p:sp>
        <p:nvSpPr>
          <p:cNvPr id="4" name="Slide Number Placeholder 3"/>
          <p:cNvSpPr>
            <a:spLocks noGrp="1"/>
          </p:cNvSpPr>
          <p:nvPr>
            <p:ph type="sldNum" sz="quarter" idx="10"/>
          </p:nvPr>
        </p:nvSpPr>
        <p:spPr/>
        <p:txBody>
          <a:bodyPr/>
          <a:lstStyle/>
          <a:p>
            <a:fld id="{82AABF77-E2E4-44CA-BA5C-65E132CF08D8}" type="slidenum">
              <a:rPr lang="en-US" smtClean="0"/>
              <a:pPr/>
              <a:t>25</a:t>
            </a:fld>
            <a:endParaRPr lang="en-US" dirty="0"/>
          </a:p>
        </p:txBody>
      </p:sp>
    </p:spTree>
    <p:extLst>
      <p:ext uri="{BB962C8B-B14F-4D97-AF65-F5344CB8AC3E}">
        <p14:creationId xmlns:p14="http://schemas.microsoft.com/office/powerpoint/2010/main" val="1680509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26</a:t>
            </a:fld>
            <a:endParaRPr lang="en-US" dirty="0"/>
          </a:p>
        </p:txBody>
      </p:sp>
    </p:spTree>
    <p:extLst>
      <p:ext uri="{BB962C8B-B14F-4D97-AF65-F5344CB8AC3E}">
        <p14:creationId xmlns:p14="http://schemas.microsoft.com/office/powerpoint/2010/main" val="4009298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分别由中国科学院上海光学精密机械研究所徐至展和北京大学周治平教授主编。 </a:t>
            </a:r>
            <a:endParaRPr lang="zh-CN" altLang="en-US" dirty="0"/>
          </a:p>
        </p:txBody>
      </p:sp>
      <p:sp>
        <p:nvSpPr>
          <p:cNvPr id="4" name="灯片编号占位符 3"/>
          <p:cNvSpPr>
            <a:spLocks noGrp="1"/>
          </p:cNvSpPr>
          <p:nvPr>
            <p:ph type="sldNum" sz="quarter" idx="10"/>
          </p:nvPr>
        </p:nvSpPr>
        <p:spPr/>
        <p:txBody>
          <a:bodyPr/>
          <a:lstStyle/>
          <a:p>
            <a:fld id="{82AABF77-E2E4-44CA-BA5C-65E132CF08D8}" type="slidenum">
              <a:rPr lang="en-US" smtClean="0"/>
              <a:pPr/>
              <a:t>27</a:t>
            </a:fld>
            <a:endParaRPr lang="en-US" dirty="0"/>
          </a:p>
        </p:txBody>
      </p:sp>
    </p:spTree>
    <p:extLst>
      <p:ext uri="{BB962C8B-B14F-4D97-AF65-F5344CB8AC3E}">
        <p14:creationId xmlns:p14="http://schemas.microsoft.com/office/powerpoint/2010/main" val="2247143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2AABF77-E2E4-44CA-BA5C-65E132CF08D8}" type="slidenum">
              <a:rPr lang="en-US" smtClean="0"/>
              <a:pPr/>
              <a:t>28</a:t>
            </a:fld>
            <a:endParaRPr lang="en-US" dirty="0"/>
          </a:p>
        </p:txBody>
      </p:sp>
    </p:spTree>
    <p:extLst>
      <p:ext uri="{BB962C8B-B14F-4D97-AF65-F5344CB8AC3E}">
        <p14:creationId xmlns:p14="http://schemas.microsoft.com/office/powerpoint/2010/main" val="2236260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600" dirty="0" smtClean="0">
                <a:solidFill>
                  <a:schemeClr val="bg1"/>
                </a:solidFill>
              </a:rPr>
              <a:t>每种期刊的</a:t>
            </a:r>
            <a:r>
              <a:rPr lang="en-US" altLang="zh-CN" sz="1600" dirty="0" smtClean="0">
                <a:solidFill>
                  <a:schemeClr val="bg1"/>
                </a:solidFill>
              </a:rPr>
              <a:t>About</a:t>
            </a:r>
            <a:r>
              <a:rPr lang="zh-CN" altLang="en-US" sz="1600" dirty="0" smtClean="0">
                <a:solidFill>
                  <a:schemeClr val="bg1"/>
                </a:solidFill>
              </a:rPr>
              <a:t>页面都有主编、编辑团队和审稿周期中位数等信息。</a:t>
            </a:r>
            <a:endParaRPr lang="en-US" altLang="zh-CN" sz="1600" dirty="0" smtClean="0">
              <a:solidFill>
                <a:schemeClr val="bg1"/>
              </a:solidFill>
            </a:endParaRPr>
          </a:p>
        </p:txBody>
      </p:sp>
      <p:sp>
        <p:nvSpPr>
          <p:cNvPr id="4" name="灯片编号占位符 3"/>
          <p:cNvSpPr>
            <a:spLocks noGrp="1"/>
          </p:cNvSpPr>
          <p:nvPr>
            <p:ph type="sldNum" sz="quarter" idx="10"/>
          </p:nvPr>
        </p:nvSpPr>
        <p:spPr/>
        <p:txBody>
          <a:bodyPr/>
          <a:lstStyle/>
          <a:p>
            <a:fld id="{8D28BC72-D3E6-47C6-BEDC-2A5D09DAB549}" type="slidenum">
              <a:rPr lang="zh-CN" altLang="en-US" smtClean="0"/>
              <a:pPr/>
              <a:t>29</a:t>
            </a:fld>
            <a:endParaRPr lang="zh-CN" altLang="en-US"/>
          </a:p>
        </p:txBody>
      </p:sp>
    </p:spTree>
    <p:extLst>
      <p:ext uri="{BB962C8B-B14F-4D97-AF65-F5344CB8AC3E}">
        <p14:creationId xmlns:p14="http://schemas.microsoft.com/office/powerpoint/2010/main" val="3345283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3</a:t>
            </a:fld>
            <a:endParaRPr lang="en-US" dirty="0"/>
          </a:p>
        </p:txBody>
      </p:sp>
    </p:spTree>
    <p:extLst>
      <p:ext uri="{BB962C8B-B14F-4D97-AF65-F5344CB8AC3E}">
        <p14:creationId xmlns:p14="http://schemas.microsoft.com/office/powerpoint/2010/main" val="2140686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此处为三个期刊</a:t>
            </a:r>
            <a:r>
              <a:rPr lang="en-US" altLang="zh-CN" dirty="0" smtClean="0"/>
              <a:t>APCs</a:t>
            </a:r>
            <a:r>
              <a:rPr lang="zh-CN" altLang="en-US" dirty="0" smtClean="0"/>
              <a:t>情况，完整清单要请通过链接获取。</a:t>
            </a:r>
            <a:endParaRPr lang="zh-CN" altLang="en-US" dirty="0"/>
          </a:p>
        </p:txBody>
      </p:sp>
      <p:sp>
        <p:nvSpPr>
          <p:cNvPr id="4" name="灯片编号占位符 3"/>
          <p:cNvSpPr>
            <a:spLocks noGrp="1"/>
          </p:cNvSpPr>
          <p:nvPr>
            <p:ph type="sldNum" sz="quarter" idx="10"/>
          </p:nvPr>
        </p:nvSpPr>
        <p:spPr/>
        <p:txBody>
          <a:bodyPr/>
          <a:lstStyle/>
          <a:p>
            <a:fld id="{82AABF77-E2E4-44CA-BA5C-65E132CF08D8}" type="slidenum">
              <a:rPr lang="en-US" smtClean="0"/>
              <a:pPr/>
              <a:t>35</a:t>
            </a:fld>
            <a:endParaRPr lang="en-US" dirty="0"/>
          </a:p>
        </p:txBody>
      </p:sp>
    </p:spTree>
    <p:extLst>
      <p:ext uri="{BB962C8B-B14F-4D97-AF65-F5344CB8AC3E}">
        <p14:creationId xmlns:p14="http://schemas.microsoft.com/office/powerpoint/2010/main" val="272553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2AABF77-E2E4-44CA-BA5C-65E132CF08D8}" type="slidenum">
              <a:rPr lang="en-US" smtClean="0"/>
              <a:pPr/>
              <a:t>36</a:t>
            </a:fld>
            <a:endParaRPr lang="en-US" dirty="0"/>
          </a:p>
        </p:txBody>
      </p:sp>
    </p:spTree>
    <p:extLst>
      <p:ext uri="{BB962C8B-B14F-4D97-AF65-F5344CB8AC3E}">
        <p14:creationId xmlns:p14="http://schemas.microsoft.com/office/powerpoint/2010/main" val="3553563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4</a:t>
            </a:fld>
            <a:endParaRPr lang="en-US" dirty="0"/>
          </a:p>
        </p:txBody>
      </p:sp>
    </p:spTree>
    <p:extLst>
      <p:ext uri="{BB962C8B-B14F-4D97-AF65-F5344CB8AC3E}">
        <p14:creationId xmlns:p14="http://schemas.microsoft.com/office/powerpoint/2010/main" val="1105618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截至</a:t>
            </a:r>
            <a:r>
              <a:rPr lang="en-US" altLang="zh-CN" dirty="0" smtClean="0"/>
              <a:t>23</a:t>
            </a:r>
            <a:r>
              <a:rPr lang="zh-CN" altLang="en-US" dirty="0" smtClean="0"/>
              <a:t>年</a:t>
            </a:r>
            <a:r>
              <a:rPr lang="en-US" altLang="zh-CN" dirty="0" smtClean="0"/>
              <a:t>2</a:t>
            </a:r>
            <a:r>
              <a:rPr lang="zh-CN" altLang="en-US" dirty="0" smtClean="0"/>
              <a:t>月</a:t>
            </a:r>
            <a:r>
              <a:rPr lang="en-US" altLang="zh-CN" dirty="0" smtClean="0"/>
              <a:t>20</a:t>
            </a:r>
            <a:r>
              <a:rPr lang="zh-CN" altLang="en-US" dirty="0" smtClean="0"/>
              <a:t>，数据库文献总量超过</a:t>
            </a:r>
            <a:r>
              <a:rPr lang="en-US" altLang="zh-CN" dirty="0" smtClean="0"/>
              <a:t>50</a:t>
            </a:r>
            <a:r>
              <a:rPr lang="zh-CN" altLang="en-US" dirty="0" smtClean="0"/>
              <a:t>万篇。 </a:t>
            </a:r>
            <a:endParaRPr lang="en-US" altLang="zh-CN" dirty="0" smtClean="0"/>
          </a:p>
        </p:txBody>
      </p:sp>
      <p:sp>
        <p:nvSpPr>
          <p:cNvPr id="4" name="Slide Number Placeholder 3"/>
          <p:cNvSpPr>
            <a:spLocks noGrp="1"/>
          </p:cNvSpPr>
          <p:nvPr>
            <p:ph type="sldNum" sz="quarter" idx="10"/>
          </p:nvPr>
        </p:nvSpPr>
        <p:spPr/>
        <p:txBody>
          <a:bodyPr/>
          <a:lstStyle/>
          <a:p>
            <a:fld id="{82AABF77-E2E4-44CA-BA5C-65E132CF08D8}" type="slidenum">
              <a:rPr lang="en-US" smtClean="0"/>
              <a:pPr/>
              <a:t>5</a:t>
            </a:fld>
            <a:endParaRPr lang="en-US" dirty="0"/>
          </a:p>
        </p:txBody>
      </p:sp>
    </p:spTree>
    <p:extLst>
      <p:ext uri="{BB962C8B-B14F-4D97-AF65-F5344CB8AC3E}">
        <p14:creationId xmlns:p14="http://schemas.microsoft.com/office/powerpoint/2010/main" val="2985932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Bef>
                <a:spcPct val="0"/>
              </a:spcBef>
              <a:spcAft>
                <a:spcPct val="0"/>
              </a:spcAft>
            </a:pPr>
            <a:r>
              <a:rPr lang="en-US" altLang="zh-CN" sz="1100" b="1" spc="-100" dirty="0" err="1" smtClean="0">
                <a:ln w="3175">
                  <a:noFill/>
                </a:ln>
                <a:solidFill>
                  <a:schemeClr val="bg1">
                    <a:alpha val="98000"/>
                  </a:schemeClr>
                </a:solidFill>
                <a:latin typeface="微软雅黑" panose="020B0503020204020204" pitchFamily="34" charset="-122"/>
                <a:ea typeface="微软雅黑" panose="020B0503020204020204" pitchFamily="34" charset="-122"/>
                <a:cs typeface="Times New Roman" pitchFamily="18" charset="0"/>
              </a:rPr>
              <a:t>Optica</a:t>
            </a:r>
            <a:r>
              <a:rPr kumimoji="0" lang="zh-CN" altLang="en-US" sz="11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所涉及的学科除了</a:t>
            </a:r>
            <a:r>
              <a:rPr kumimoji="0" lang="zh-CN" altLang="en-US" sz="1100" b="1" i="0" u="sng" strike="noStrike" cap="none" normalizeH="0" baseline="0" dirty="0" smtClean="0">
                <a:ln>
                  <a:noFill/>
                </a:ln>
                <a:solidFill>
                  <a:srgbClr val="C00000"/>
                </a:solidFill>
                <a:effectLst/>
                <a:latin typeface="Times New Roman" pitchFamily="18" charset="0"/>
                <a:ea typeface="宋体" pitchFamily="2" charset="-122"/>
                <a:cs typeface="Times New Roman" pitchFamily="18" charset="0"/>
              </a:rPr>
              <a:t>物理之外还包括工程技术、医学、化学</a:t>
            </a:r>
            <a:r>
              <a:rPr kumimoji="0" lang="zh-CN" altLang="en-US" sz="11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、材料科学、光谱学、电信学</a:t>
            </a:r>
            <a:r>
              <a:rPr lang="zh-CN" altLang="en-US" sz="1100" dirty="0" smtClean="0">
                <a:latin typeface="Times New Roman" pitchFamily="18" charset="0"/>
                <a:ea typeface="宋体" pitchFamily="2" charset="-122"/>
                <a:cs typeface="Times New Roman" pitchFamily="18" charset="0"/>
              </a:rPr>
              <a:t>等</a:t>
            </a:r>
            <a:r>
              <a:rPr lang="zh-CN" altLang="en-US" sz="1100" dirty="0" smtClean="0">
                <a:latin typeface="Times New Roman" pitchFamily="18" charset="0"/>
                <a:ea typeface="+mn-ea"/>
                <a:cs typeface="Times New Roman" pitchFamily="18" charset="0"/>
              </a:rPr>
              <a:t>。不管</a:t>
            </a:r>
            <a:r>
              <a:rPr lang="zh-CN" altLang="en-US" sz="1100" dirty="0" smtClean="0">
                <a:latin typeface="Times New Roman" pitchFamily="18" charset="0"/>
                <a:ea typeface="宋体" pitchFamily="2" charset="-122"/>
                <a:cs typeface="Times New Roman" pitchFamily="18" charset="0"/>
              </a:rPr>
              <a:t>是光纤、通信、医疗成像或者是癌症研究，和</a:t>
            </a:r>
            <a:r>
              <a:rPr lang="zh-CN" altLang="en-US" sz="1100" b="1" dirty="0" smtClean="0">
                <a:latin typeface="Times New Roman" pitchFamily="18" charset="0"/>
                <a:ea typeface="宋体" pitchFamily="2" charset="-122"/>
                <a:cs typeface="Times New Roman" pitchFamily="18" charset="0"/>
              </a:rPr>
              <a:t>光学、光子学有关的研究都是比较热门的，并且一直在</a:t>
            </a:r>
            <a:r>
              <a:rPr lang="zh-CN" altLang="en-US" sz="1100" b="0" dirty="0" smtClean="0">
                <a:latin typeface="Times New Roman" pitchFamily="18" charset="0"/>
                <a:ea typeface="宋体" pitchFamily="2" charset="-122"/>
                <a:cs typeface="Times New Roman" pitchFamily="18" charset="0"/>
              </a:rPr>
              <a:t>推动我们</a:t>
            </a:r>
            <a:r>
              <a:rPr lang="zh-CN" altLang="en-US" sz="1100" dirty="0" smtClean="0">
                <a:latin typeface="Times New Roman" pitchFamily="18" charset="0"/>
                <a:ea typeface="宋体" pitchFamily="2" charset="-122"/>
                <a:cs typeface="Times New Roman" pitchFamily="18" charset="0"/>
              </a:rPr>
              <a:t>社会的发展。</a:t>
            </a:r>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2522618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t>
            </a:r>
            <a:r>
              <a:rPr lang="zh-CN" altLang="en-US" dirty="0" smtClean="0"/>
              <a:t>它们都是在光学、光子学领域有很大的权威性的专业期刊</a:t>
            </a:r>
            <a:endParaRPr lang="en-US" dirty="0" smtClean="0"/>
          </a:p>
          <a:p>
            <a:r>
              <a:rPr kumimoji="0" lang="en-US" altLang="zh-CN" sz="1800" b="0" i="1" u="none" strike="noStrike" kern="1200" cap="none" spc="0" normalizeH="0" baseline="0" noProof="0" dirty="0" smtClean="0">
                <a:ln>
                  <a:noFill/>
                </a:ln>
                <a:solidFill>
                  <a:srgbClr val="FFFFFF"/>
                </a:solidFill>
                <a:effectLst/>
                <a:uLnTx/>
                <a:uFillTx/>
                <a:latin typeface="Segoe UI"/>
                <a:ea typeface="+mn-ea"/>
                <a:cs typeface="+mn-cs"/>
              </a:rPr>
              <a:t>Advances in Optics and Photonics 《</a:t>
            </a:r>
            <a:r>
              <a:rPr kumimoji="0" lang="zh-CN" altLang="en-US" sz="1800" b="0" i="1" u="none" strike="noStrike" kern="1200" cap="none" spc="0" normalizeH="0" baseline="0" noProof="0" dirty="0" smtClean="0">
                <a:ln>
                  <a:noFill/>
                </a:ln>
                <a:solidFill>
                  <a:srgbClr val="FFFFFF"/>
                </a:solidFill>
                <a:effectLst/>
                <a:uLnTx/>
                <a:uFillTx/>
                <a:latin typeface="Segoe UI"/>
                <a:ea typeface="+mn-ea"/>
                <a:cs typeface="+mn-cs"/>
              </a:rPr>
              <a:t>光学和光子学研究进展</a:t>
            </a:r>
            <a:r>
              <a:rPr kumimoji="0" lang="en-US" altLang="zh-CN" sz="1800" b="0" i="1" u="none" strike="noStrike" kern="1200" cap="none" spc="0" normalizeH="0" baseline="0" noProof="0" dirty="0" smtClean="0">
                <a:ln>
                  <a:noFill/>
                </a:ln>
                <a:solidFill>
                  <a:srgbClr val="FFFFFF"/>
                </a:solidFill>
                <a:effectLst/>
                <a:uLnTx/>
                <a:uFillTx/>
                <a:latin typeface="Segoe UI"/>
                <a:ea typeface="+mn-ea"/>
                <a:cs typeface="+mn-cs"/>
              </a:rPr>
              <a:t>》- </a:t>
            </a:r>
            <a:r>
              <a:rPr lang="zh-CN" altLang="en-US" sz="1600" dirty="0" smtClean="0">
                <a:solidFill>
                  <a:schemeClr val="bg1"/>
                </a:solidFill>
              </a:rPr>
              <a:t>出版评论型的文章和多媒体教程，适合学生，研究人员，老师、工程师等进行阅读。</a:t>
            </a:r>
            <a:endParaRPr lang="en-US" altLang="zh-CN" sz="1600" dirty="0" smtClean="0">
              <a:solidFill>
                <a:schemeClr val="bg1"/>
              </a:solidFill>
            </a:endParaRPr>
          </a:p>
          <a:p>
            <a:r>
              <a:rPr lang="en-US" altLang="zh-CN" b="0" dirty="0" smtClean="0"/>
              <a:t>Optics Express </a:t>
            </a:r>
            <a:r>
              <a:rPr lang="en-US" altLang="zh-CN" sz="1600" b="0" i="0" u="none" strike="noStrike" kern="1200" dirty="0" smtClean="0">
                <a:solidFill>
                  <a:schemeClr val="tx1"/>
                </a:solidFill>
                <a:effectLst/>
                <a:latin typeface="Segoe UI" pitchFamily="34" charset="0"/>
                <a:ea typeface="+mn-ea"/>
                <a:cs typeface="+mn-cs"/>
              </a:rPr>
              <a:t>《</a:t>
            </a:r>
            <a:r>
              <a:rPr lang="zh-CN" altLang="en-US" sz="1600" b="0" i="0" u="none" strike="noStrike" kern="1200" dirty="0" smtClean="0">
                <a:solidFill>
                  <a:schemeClr val="tx1"/>
                </a:solidFill>
                <a:effectLst/>
                <a:latin typeface="Segoe UI" pitchFamily="34" charset="0"/>
                <a:ea typeface="+mn-ea"/>
                <a:cs typeface="+mn-cs"/>
              </a:rPr>
              <a:t>光学快讯</a:t>
            </a:r>
            <a:r>
              <a:rPr lang="en-US" altLang="zh-CN" sz="1600" b="0" i="0" u="none" strike="noStrike" kern="1200" dirty="0" smtClean="0">
                <a:solidFill>
                  <a:schemeClr val="tx1"/>
                </a:solidFill>
                <a:effectLst/>
                <a:latin typeface="Segoe UI" pitchFamily="34" charset="0"/>
                <a:ea typeface="+mn-ea"/>
                <a:cs typeface="+mn-cs"/>
              </a:rPr>
              <a:t>》</a:t>
            </a:r>
            <a:r>
              <a:rPr lang="zh-CN" altLang="en-US" dirty="0" smtClean="0"/>
              <a:t> </a:t>
            </a:r>
            <a:r>
              <a:rPr lang="en-US" altLang="zh-CN" dirty="0" smtClean="0"/>
              <a:t>- </a:t>
            </a:r>
            <a:r>
              <a:rPr lang="zh-CN" altLang="en-US" dirty="0" smtClean="0"/>
              <a:t>快速发表创新性研究，对于被接收的稿件，从投稿到发表的平均时间为</a:t>
            </a:r>
            <a:r>
              <a:rPr lang="en-US" altLang="zh-CN" dirty="0" smtClean="0"/>
              <a:t>75</a:t>
            </a:r>
            <a:r>
              <a:rPr lang="zh-CN" altLang="en-US" dirty="0" smtClean="0"/>
              <a:t>天。</a:t>
            </a:r>
            <a:endParaRPr lang="en-US" altLang="zh-CN" dirty="0" smtClean="0"/>
          </a:p>
          <a:p>
            <a:r>
              <a:rPr lang="en-US" altLang="zh-CN" b="0" dirty="0" err="1" smtClean="0"/>
              <a:t>Optica</a:t>
            </a:r>
            <a:r>
              <a:rPr lang="en-US" altLang="zh-CN" b="0" dirty="0" smtClean="0"/>
              <a:t>《</a:t>
            </a:r>
            <a:r>
              <a:rPr lang="zh-CN" altLang="en-US" b="0" dirty="0" smtClean="0"/>
              <a:t>光学设计</a:t>
            </a:r>
            <a:r>
              <a:rPr lang="en-US" altLang="zh-CN" b="0" dirty="0" smtClean="0"/>
              <a:t>》-</a:t>
            </a:r>
            <a:r>
              <a:rPr lang="zh-CN" altLang="en-US" b="0" dirty="0" smtClean="0"/>
              <a:t>近年来很受光学领域认可的期刊，</a:t>
            </a:r>
            <a:r>
              <a:rPr lang="zh-CN" altLang="en-US" sz="1600" b="0" i="0" kern="1200" dirty="0" smtClean="0">
                <a:solidFill>
                  <a:schemeClr val="tx1"/>
                </a:solidFill>
                <a:effectLst/>
                <a:latin typeface="Segoe UI" pitchFamily="34" charset="0"/>
                <a:ea typeface="+mn-ea"/>
                <a:cs typeface="+mn-cs"/>
              </a:rPr>
              <a:t>编辑对文章的质量把控很严格，</a:t>
            </a:r>
            <a:r>
              <a:rPr lang="zh-CN" altLang="en-US" b="0" dirty="0" smtClean="0"/>
              <a:t>每年只刊登</a:t>
            </a:r>
            <a:r>
              <a:rPr lang="en-US" altLang="zh-CN" b="0" dirty="0" smtClean="0"/>
              <a:t>100</a:t>
            </a:r>
            <a:r>
              <a:rPr lang="zh-CN" altLang="en-US" b="0" dirty="0" smtClean="0"/>
              <a:t>篇左右的论文</a:t>
            </a:r>
            <a:endParaRPr lang="en-US" altLang="zh-CN" b="0" dirty="0" smtClean="0"/>
          </a:p>
          <a:p>
            <a:r>
              <a:rPr lang="zh-CN" altLang="en-US" b="0" dirty="0" smtClean="0"/>
              <a:t>所有期刊均经过同行评审。</a:t>
            </a:r>
            <a:endParaRPr lang="zh-CN" altLang="en-US" b="0" dirty="0"/>
          </a:p>
        </p:txBody>
      </p:sp>
      <p:sp>
        <p:nvSpPr>
          <p:cNvPr id="4" name="灯片编号占位符 3"/>
          <p:cNvSpPr>
            <a:spLocks noGrp="1"/>
          </p:cNvSpPr>
          <p:nvPr>
            <p:ph type="sldNum" sz="quarter" idx="10"/>
          </p:nvPr>
        </p:nvSpPr>
        <p:spPr/>
        <p:txBody>
          <a:bodyPr/>
          <a:lstStyle/>
          <a:p>
            <a:fld id="{82AABF77-E2E4-44CA-BA5C-65E132CF08D8}" type="slidenum">
              <a:rPr lang="en-US" smtClean="0"/>
              <a:pPr/>
              <a:t>7</a:t>
            </a:fld>
            <a:endParaRPr lang="en-US" dirty="0"/>
          </a:p>
        </p:txBody>
      </p:sp>
    </p:spTree>
    <p:extLst>
      <p:ext uri="{BB962C8B-B14F-4D97-AF65-F5344CB8AC3E}">
        <p14:creationId xmlns:p14="http://schemas.microsoft.com/office/powerpoint/2010/main" val="743895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b="0" dirty="0"/>
          </a:p>
        </p:txBody>
      </p:sp>
      <p:sp>
        <p:nvSpPr>
          <p:cNvPr id="4" name="灯片编号占位符 3"/>
          <p:cNvSpPr>
            <a:spLocks noGrp="1"/>
          </p:cNvSpPr>
          <p:nvPr>
            <p:ph type="sldNum" sz="quarter" idx="10"/>
          </p:nvPr>
        </p:nvSpPr>
        <p:spPr/>
        <p:txBody>
          <a:bodyPr/>
          <a:lstStyle/>
          <a:p>
            <a:fld id="{82AABF77-E2E4-44CA-BA5C-65E132CF08D8}" type="slidenum">
              <a:rPr lang="en-US" smtClean="0"/>
              <a:pPr/>
              <a:t>8</a:t>
            </a:fld>
            <a:endParaRPr lang="en-US" dirty="0"/>
          </a:p>
        </p:txBody>
      </p:sp>
    </p:spTree>
    <p:extLst>
      <p:ext uri="{BB962C8B-B14F-4D97-AF65-F5344CB8AC3E}">
        <p14:creationId xmlns:p14="http://schemas.microsoft.com/office/powerpoint/2010/main" val="3813476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100" smtClean="0">
                <a:latin typeface="Segoe UI" pitchFamily="34" charset="0"/>
              </a:rPr>
              <a:t>排名、占比  从这里也可以看出</a:t>
            </a:r>
            <a:r>
              <a:rPr lang="en-US" altLang="zh-CN" sz="1100" b="1" spc="-100" smtClean="0">
                <a:ln w="3175">
                  <a:noFill/>
                </a:ln>
                <a:solidFill>
                  <a:schemeClr val="bg1">
                    <a:alpha val="98000"/>
                  </a:schemeClr>
                </a:solidFill>
                <a:latin typeface="微软雅黑" panose="020B0503020204020204" pitchFamily="34" charset="-122"/>
                <a:ea typeface="微软雅黑" panose="020B0503020204020204" pitchFamily="34" charset="-122"/>
                <a:cs typeface="Times New Roman" pitchFamily="18" charset="0"/>
              </a:rPr>
              <a:t>Optica</a:t>
            </a:r>
            <a:r>
              <a:rPr lang="zh-CN" altLang="en-US" sz="1100" smtClean="0">
                <a:latin typeface="Segoe UI" pitchFamily="34" charset="0"/>
              </a:rPr>
              <a:t>在光学、光子学领域中贡献的文献数量，这个体量是很大的，并且被引量也能看出业界对</a:t>
            </a:r>
            <a:r>
              <a:rPr lang="en-US" altLang="zh-CN" sz="1100" b="1" spc="-100" smtClean="0">
                <a:ln w="3175">
                  <a:noFill/>
                </a:ln>
                <a:solidFill>
                  <a:schemeClr val="bg1">
                    <a:alpha val="98000"/>
                  </a:schemeClr>
                </a:solidFill>
                <a:latin typeface="微软雅黑" panose="020B0503020204020204" pitchFamily="34" charset="-122"/>
                <a:ea typeface="微软雅黑" panose="020B0503020204020204" pitchFamily="34" charset="-122"/>
                <a:cs typeface="Times New Roman" pitchFamily="18" charset="0"/>
              </a:rPr>
              <a:t>Optica</a:t>
            </a:r>
            <a:r>
              <a:rPr lang="zh-CN" altLang="en-US" sz="1100" smtClean="0">
                <a:latin typeface="Segoe UI" pitchFamily="34" charset="0"/>
              </a:rPr>
              <a:t>期刊的认可</a:t>
            </a:r>
            <a:endParaRPr lang="en-US" sz="1100" dirty="0">
              <a:latin typeface="Segoe UI"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670776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大标题">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A5A69FA5-C7C9-401B-A904-A141605C1CCC}"/>
              </a:ext>
            </a:extLst>
          </p:cNvPr>
          <p:cNvSpPr/>
          <p:nvPr/>
        </p:nvSpPr>
        <p:spPr>
          <a:xfrm>
            <a:off x="0" y="-14834"/>
            <a:ext cx="12188825" cy="3704597"/>
          </a:xfrm>
          <a:prstGeom prst="rect">
            <a:avLst/>
          </a:prstGeom>
          <a:solidFill>
            <a:srgbClr val="7D2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 dirty="0"/>
          </a:p>
        </p:txBody>
      </p:sp>
      <p:sp>
        <p:nvSpPr>
          <p:cNvPr id="15" name="矩形 14">
            <a:extLst>
              <a:ext uri="{FF2B5EF4-FFF2-40B4-BE49-F238E27FC236}">
                <a16:creationId xmlns:a16="http://schemas.microsoft.com/office/drawing/2014/main" id="{016A3FF7-8701-49FE-9A93-8DBC147EF825}"/>
              </a:ext>
            </a:extLst>
          </p:cNvPr>
          <p:cNvSpPr/>
          <p:nvPr/>
        </p:nvSpPr>
        <p:spPr>
          <a:xfrm>
            <a:off x="248214" y="332656"/>
            <a:ext cx="11685234" cy="5832648"/>
          </a:xfrm>
          <a:prstGeom prst="rect">
            <a:avLst/>
          </a:prstGeom>
          <a:solidFill>
            <a:schemeClr val="bg1"/>
          </a:solidFill>
          <a:ln>
            <a:noFill/>
          </a:ln>
          <a:effectLst>
            <a:outerShdw blurRad="177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6" name="矩形 15">
            <a:extLst>
              <a:ext uri="{FF2B5EF4-FFF2-40B4-BE49-F238E27FC236}">
                <a16:creationId xmlns:a16="http://schemas.microsoft.com/office/drawing/2014/main" id="{62445F43-E8C0-4E1E-9388-24BB5B8057C7}"/>
              </a:ext>
            </a:extLst>
          </p:cNvPr>
          <p:cNvSpPr/>
          <p:nvPr/>
        </p:nvSpPr>
        <p:spPr>
          <a:xfrm>
            <a:off x="248214" y="337383"/>
            <a:ext cx="11685234" cy="426891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7" name="矩形 16">
            <a:extLst>
              <a:ext uri="{FF2B5EF4-FFF2-40B4-BE49-F238E27FC236}">
                <a16:creationId xmlns:a16="http://schemas.microsoft.com/office/drawing/2014/main" id="{4F2647BE-9C22-40D8-B427-4F3B11FCBDCF}"/>
              </a:ext>
            </a:extLst>
          </p:cNvPr>
          <p:cNvSpPr/>
          <p:nvPr/>
        </p:nvSpPr>
        <p:spPr>
          <a:xfrm>
            <a:off x="248214" y="337383"/>
            <a:ext cx="11685234" cy="426891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18" name="图片 17">
            <a:extLst>
              <a:ext uri="{FF2B5EF4-FFF2-40B4-BE49-F238E27FC236}">
                <a16:creationId xmlns:a16="http://schemas.microsoft.com/office/drawing/2014/main" id="{6D4B39DE-E265-492C-BABD-4F8BC4B4C2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70" t="16406" r="2186" b="14017"/>
          <a:stretch/>
        </p:blipFill>
        <p:spPr>
          <a:xfrm>
            <a:off x="9723110" y="548681"/>
            <a:ext cx="1727742" cy="715115"/>
          </a:xfrm>
          <a:prstGeom prst="rect">
            <a:avLst/>
          </a:prstGeom>
        </p:spPr>
      </p:pic>
      <p:sp>
        <p:nvSpPr>
          <p:cNvPr id="19" name="矩形 18">
            <a:extLst>
              <a:ext uri="{FF2B5EF4-FFF2-40B4-BE49-F238E27FC236}">
                <a16:creationId xmlns:a16="http://schemas.microsoft.com/office/drawing/2014/main" id="{E340BF74-96D1-46E1-8F13-B5A68A22C905}"/>
              </a:ext>
            </a:extLst>
          </p:cNvPr>
          <p:cNvSpPr/>
          <p:nvPr/>
        </p:nvSpPr>
        <p:spPr>
          <a:xfrm>
            <a:off x="1271133" y="4949065"/>
            <a:ext cx="2169667" cy="472054"/>
          </a:xfrm>
          <a:prstGeom prst="rect">
            <a:avLst/>
          </a:prstGeom>
          <a:solidFill>
            <a:srgbClr val="F7B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 dirty="0"/>
          </a:p>
        </p:txBody>
      </p:sp>
    </p:spTree>
    <p:extLst>
      <p:ext uri="{BB962C8B-B14F-4D97-AF65-F5344CB8AC3E}">
        <p14:creationId xmlns:p14="http://schemas.microsoft.com/office/powerpoint/2010/main" val="935280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65680" y="2602279"/>
            <a:ext cx="4205288" cy="1523494"/>
          </a:xfrm>
        </p:spPr>
        <p:txBody>
          <a:bodyPr anchor="ctr" anchorCtr="0">
            <a:noAutofit/>
          </a:bodyPr>
          <a:lstStyle>
            <a:lvl1pPr algn="l">
              <a:lnSpc>
                <a:spcPct val="90000"/>
              </a:lnSpc>
              <a:defRPr sz="48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52656"/>
            <a:ext cx="4205289" cy="461665"/>
          </a:xfrm>
        </p:spPr>
        <p:txBody>
          <a:bodyPr>
            <a:noAutofit/>
          </a:bodyPr>
          <a:lstStyle>
            <a:lvl1pPr marL="0" indent="0" algn="l" defTabSz="914363" rtl="0" eaLnBrk="1" latinLnBrk="0" hangingPunct="1">
              <a:lnSpc>
                <a:spcPct val="90000"/>
              </a:lnSpc>
              <a:spcBef>
                <a:spcPts val="0"/>
              </a:spcBef>
              <a:buSzPct val="80000"/>
              <a:buFont typeface="Arial" pitchFamily="34" charset="0"/>
              <a:buNone/>
              <a:defRPr lang="en-US" sz="2400" kern="1200" dirty="0">
                <a:solidFill>
                  <a:schemeClr val="bg1">
                    <a:alpha val="99000"/>
                  </a:schemeClr>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420707" y="3364026"/>
            <a:ext cx="3340955" cy="1274538"/>
          </a:xfrm>
        </p:spPr>
        <p:txBody>
          <a:bodyPr anchor="t" anchorCtr="0">
            <a:noAutofit/>
            <a:scene3d>
              <a:camera prst="orthographicFront"/>
              <a:lightRig rig="flat" dir="t"/>
            </a:scene3d>
            <a:sp3d>
              <a:contourClr>
                <a:schemeClr val="bg2"/>
              </a:contourClr>
            </a:sp3d>
          </a:bodyPr>
          <a:lstStyle>
            <a:lvl1pPr marL="0" indent="0" algn="ctr">
              <a:buFont typeface="Arial" pitchFamily="34" charset="0"/>
              <a:buNone/>
              <a:defRPr lang="en-US" sz="6000" dirty="0" smtClean="0">
                <a:solidFill>
                  <a:srgbClr val="00B0F0"/>
                </a:solidFill>
                <a:latin typeface="Segoe UI Light" pitchFamily="34" charset="0"/>
              </a:defRPr>
            </a:lvl1pPr>
          </a:lstStyle>
          <a:p>
            <a:pPr lvl="0"/>
            <a:r>
              <a:rPr lang="en-US" dirty="0" smtClean="0"/>
              <a:t>video</a:t>
            </a:r>
          </a:p>
        </p:txBody>
      </p:sp>
      <p:sp>
        <p:nvSpPr>
          <p:cNvPr id="8" name="Freeform 6"/>
          <p:cNvSpPr>
            <a:spLocks noEditPoints="1"/>
          </p:cNvSpPr>
          <p:nvPr userDrawn="1"/>
        </p:nvSpPr>
        <p:spPr bwMode="auto">
          <a:xfrm>
            <a:off x="7174523" y="1504001"/>
            <a:ext cx="3890599" cy="3720051"/>
          </a:xfrm>
          <a:custGeom>
            <a:avLst/>
            <a:gdLst>
              <a:gd name="T0" fmla="*/ 150 w 154"/>
              <a:gd name="T1" fmla="*/ 40 h 148"/>
              <a:gd name="T2" fmla="*/ 91 w 154"/>
              <a:gd name="T3" fmla="*/ 40 h 148"/>
              <a:gd name="T4" fmla="*/ 124 w 154"/>
              <a:gd name="T5" fmla="*/ 3 h 148"/>
              <a:gd name="T6" fmla="*/ 120 w 154"/>
              <a:gd name="T7" fmla="*/ 0 h 148"/>
              <a:gd name="T8" fmla="*/ 77 w 154"/>
              <a:gd name="T9" fmla="*/ 39 h 148"/>
              <a:gd name="T10" fmla="*/ 36 w 154"/>
              <a:gd name="T11" fmla="*/ 0 h 148"/>
              <a:gd name="T12" fmla="*/ 32 w 154"/>
              <a:gd name="T13" fmla="*/ 3 h 148"/>
              <a:gd name="T14" fmla="*/ 66 w 154"/>
              <a:gd name="T15" fmla="*/ 40 h 148"/>
              <a:gd name="T16" fmla="*/ 4 w 154"/>
              <a:gd name="T17" fmla="*/ 40 h 148"/>
              <a:gd name="T18" fmla="*/ 0 w 154"/>
              <a:gd name="T19" fmla="*/ 44 h 148"/>
              <a:gd name="T20" fmla="*/ 0 w 154"/>
              <a:gd name="T21" fmla="*/ 144 h 148"/>
              <a:gd name="T22" fmla="*/ 4 w 154"/>
              <a:gd name="T23" fmla="*/ 148 h 148"/>
              <a:gd name="T24" fmla="*/ 150 w 154"/>
              <a:gd name="T25" fmla="*/ 148 h 148"/>
              <a:gd name="T26" fmla="*/ 154 w 154"/>
              <a:gd name="T27" fmla="*/ 144 h 148"/>
              <a:gd name="T28" fmla="*/ 154 w 154"/>
              <a:gd name="T29" fmla="*/ 44 h 148"/>
              <a:gd name="T30" fmla="*/ 150 w 154"/>
              <a:gd name="T31" fmla="*/ 40 h 148"/>
              <a:gd name="T32" fmla="*/ 145 w 154"/>
              <a:gd name="T33" fmla="*/ 135 h 148"/>
              <a:gd name="T34" fmla="*/ 141 w 154"/>
              <a:gd name="T35" fmla="*/ 139 h 148"/>
              <a:gd name="T36" fmla="*/ 13 w 154"/>
              <a:gd name="T37" fmla="*/ 139 h 148"/>
              <a:gd name="T38" fmla="*/ 9 w 154"/>
              <a:gd name="T39" fmla="*/ 135 h 148"/>
              <a:gd name="T40" fmla="*/ 9 w 154"/>
              <a:gd name="T41" fmla="*/ 52 h 148"/>
              <a:gd name="T42" fmla="*/ 13 w 154"/>
              <a:gd name="T43" fmla="*/ 48 h 148"/>
              <a:gd name="T44" fmla="*/ 141 w 154"/>
              <a:gd name="T45" fmla="*/ 48 h 148"/>
              <a:gd name="T46" fmla="*/ 145 w 154"/>
              <a:gd name="T47" fmla="*/ 52 h 148"/>
              <a:gd name="T48" fmla="*/ 145 w 154"/>
              <a:gd name="T49" fmla="*/ 13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48">
                <a:moveTo>
                  <a:pt x="150" y="40"/>
                </a:moveTo>
                <a:cubicBezTo>
                  <a:pt x="91" y="40"/>
                  <a:pt x="91" y="40"/>
                  <a:pt x="91" y="40"/>
                </a:cubicBezTo>
                <a:cubicBezTo>
                  <a:pt x="124" y="3"/>
                  <a:pt x="124" y="3"/>
                  <a:pt x="124" y="3"/>
                </a:cubicBezTo>
                <a:cubicBezTo>
                  <a:pt x="120" y="0"/>
                  <a:pt x="120" y="0"/>
                  <a:pt x="120" y="0"/>
                </a:cubicBezTo>
                <a:cubicBezTo>
                  <a:pt x="77" y="39"/>
                  <a:pt x="77" y="39"/>
                  <a:pt x="77" y="39"/>
                </a:cubicBezTo>
                <a:cubicBezTo>
                  <a:pt x="36" y="0"/>
                  <a:pt x="36" y="0"/>
                  <a:pt x="36" y="0"/>
                </a:cubicBezTo>
                <a:cubicBezTo>
                  <a:pt x="32" y="3"/>
                  <a:pt x="32" y="3"/>
                  <a:pt x="32" y="3"/>
                </a:cubicBezTo>
                <a:cubicBezTo>
                  <a:pt x="66" y="40"/>
                  <a:pt x="66" y="40"/>
                  <a:pt x="66" y="40"/>
                </a:cubicBezTo>
                <a:cubicBezTo>
                  <a:pt x="4" y="40"/>
                  <a:pt x="4" y="40"/>
                  <a:pt x="4" y="40"/>
                </a:cubicBezTo>
                <a:cubicBezTo>
                  <a:pt x="2" y="40"/>
                  <a:pt x="0" y="42"/>
                  <a:pt x="0" y="44"/>
                </a:cubicBezTo>
                <a:cubicBezTo>
                  <a:pt x="0" y="144"/>
                  <a:pt x="0" y="144"/>
                  <a:pt x="0" y="144"/>
                </a:cubicBezTo>
                <a:cubicBezTo>
                  <a:pt x="0" y="146"/>
                  <a:pt x="2" y="148"/>
                  <a:pt x="4" y="148"/>
                </a:cubicBezTo>
                <a:cubicBezTo>
                  <a:pt x="150" y="148"/>
                  <a:pt x="150" y="148"/>
                  <a:pt x="150" y="148"/>
                </a:cubicBezTo>
                <a:cubicBezTo>
                  <a:pt x="152" y="148"/>
                  <a:pt x="154" y="146"/>
                  <a:pt x="154" y="144"/>
                </a:cubicBezTo>
                <a:cubicBezTo>
                  <a:pt x="154" y="44"/>
                  <a:pt x="154" y="44"/>
                  <a:pt x="154" y="44"/>
                </a:cubicBezTo>
                <a:cubicBezTo>
                  <a:pt x="154" y="42"/>
                  <a:pt x="152" y="40"/>
                  <a:pt x="150" y="40"/>
                </a:cubicBezTo>
                <a:close/>
                <a:moveTo>
                  <a:pt x="145" y="135"/>
                </a:moveTo>
                <a:cubicBezTo>
                  <a:pt x="145" y="137"/>
                  <a:pt x="143" y="139"/>
                  <a:pt x="141" y="139"/>
                </a:cubicBezTo>
                <a:cubicBezTo>
                  <a:pt x="13" y="139"/>
                  <a:pt x="13" y="139"/>
                  <a:pt x="13" y="139"/>
                </a:cubicBezTo>
                <a:cubicBezTo>
                  <a:pt x="11" y="139"/>
                  <a:pt x="9" y="137"/>
                  <a:pt x="9" y="135"/>
                </a:cubicBezTo>
                <a:cubicBezTo>
                  <a:pt x="9" y="52"/>
                  <a:pt x="9" y="52"/>
                  <a:pt x="9" y="52"/>
                </a:cubicBezTo>
                <a:cubicBezTo>
                  <a:pt x="9" y="50"/>
                  <a:pt x="11" y="48"/>
                  <a:pt x="13" y="48"/>
                </a:cubicBezTo>
                <a:cubicBezTo>
                  <a:pt x="141" y="48"/>
                  <a:pt x="141" y="48"/>
                  <a:pt x="141" y="48"/>
                </a:cubicBezTo>
                <a:cubicBezTo>
                  <a:pt x="143" y="48"/>
                  <a:pt x="145" y="50"/>
                  <a:pt x="145" y="52"/>
                </a:cubicBezTo>
                <a:lnTo>
                  <a:pt x="145"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70346593"/>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randin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7B520CA-4F2B-48DF-8C8E-170B6194D8E8}"/>
              </a:ext>
            </a:extLst>
          </p:cNvPr>
          <p:cNvSpPr/>
          <p:nvPr userDrawn="1"/>
        </p:nvSpPr>
        <p:spPr>
          <a:xfrm>
            <a:off x="0" y="0"/>
            <a:ext cx="12188825" cy="576064"/>
          </a:xfrm>
          <a:prstGeom prst="rect">
            <a:avLst/>
          </a:prstGeom>
          <a:solidFill>
            <a:srgbClr val="7D2A70"/>
          </a:solidFill>
          <a:ln>
            <a:noFill/>
          </a:ln>
          <a:effectLst>
            <a:outerShdw blurRad="50800" dist="254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5" name="椭圆 4">
            <a:extLst>
              <a:ext uri="{FF2B5EF4-FFF2-40B4-BE49-F238E27FC236}">
                <a16:creationId xmlns:a16="http://schemas.microsoft.com/office/drawing/2014/main" id="{2527FF77-64AF-47B8-99F2-AB14F1267377}"/>
              </a:ext>
            </a:extLst>
          </p:cNvPr>
          <p:cNvSpPr/>
          <p:nvPr userDrawn="1"/>
        </p:nvSpPr>
        <p:spPr>
          <a:xfrm>
            <a:off x="535374" y="216024"/>
            <a:ext cx="143978" cy="144016"/>
          </a:xfrm>
          <a:prstGeom prst="ellipse">
            <a:avLst/>
          </a:prstGeom>
          <a:solidFill>
            <a:srgbClr val="F7B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6" name="椭圆 5">
            <a:extLst>
              <a:ext uri="{FF2B5EF4-FFF2-40B4-BE49-F238E27FC236}">
                <a16:creationId xmlns:a16="http://schemas.microsoft.com/office/drawing/2014/main" id="{1E5646BB-4F42-4DEA-9C15-8250EECCF436}"/>
              </a:ext>
            </a:extLst>
          </p:cNvPr>
          <p:cNvSpPr/>
          <p:nvPr userDrawn="1"/>
        </p:nvSpPr>
        <p:spPr>
          <a:xfrm>
            <a:off x="322932" y="216024"/>
            <a:ext cx="143978" cy="144016"/>
          </a:xfrm>
          <a:prstGeom prst="ellipse">
            <a:avLst/>
          </a:prstGeom>
          <a:solidFill>
            <a:srgbClr val="F7B2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7" name="椭圆 6">
            <a:extLst>
              <a:ext uri="{FF2B5EF4-FFF2-40B4-BE49-F238E27FC236}">
                <a16:creationId xmlns:a16="http://schemas.microsoft.com/office/drawing/2014/main" id="{FA9626C4-F89A-4CC9-8DF8-5A60C8DFB9C2}"/>
              </a:ext>
            </a:extLst>
          </p:cNvPr>
          <p:cNvSpPr/>
          <p:nvPr userDrawn="1"/>
        </p:nvSpPr>
        <p:spPr>
          <a:xfrm>
            <a:off x="110490" y="216024"/>
            <a:ext cx="143978" cy="144016"/>
          </a:xfrm>
          <a:prstGeom prst="ellipse">
            <a:avLst/>
          </a:prstGeom>
          <a:solidFill>
            <a:srgbClr val="F7B22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8" name="图形 19">
            <a:extLst>
              <a:ext uri="{FF2B5EF4-FFF2-40B4-BE49-F238E27FC236}">
                <a16:creationId xmlns:a16="http://schemas.microsoft.com/office/drawing/2014/main" id="{35150190-1174-48C7-AC56-587A82F85CF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964770" y="95639"/>
            <a:ext cx="1113565" cy="384786"/>
          </a:xfrm>
          <a:prstGeom prst="rect">
            <a:avLst/>
          </a:prstGeom>
        </p:spPr>
      </p:pic>
      <p:sp>
        <p:nvSpPr>
          <p:cNvPr id="9" name="矩形 8">
            <a:extLst>
              <a:ext uri="{FF2B5EF4-FFF2-40B4-BE49-F238E27FC236}">
                <a16:creationId xmlns:a16="http://schemas.microsoft.com/office/drawing/2014/main" id="{FC9ADDCE-DD63-42A1-80DF-464E34077563}"/>
              </a:ext>
            </a:extLst>
          </p:cNvPr>
          <p:cNvSpPr/>
          <p:nvPr userDrawn="1"/>
        </p:nvSpPr>
        <p:spPr>
          <a:xfrm>
            <a:off x="0" y="576064"/>
            <a:ext cx="12188825" cy="54000"/>
          </a:xfrm>
          <a:prstGeom prst="rect">
            <a:avLst/>
          </a:prstGeom>
          <a:solidFill>
            <a:srgbClr val="F7B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10" name="矩形 9">
            <a:extLst>
              <a:ext uri="{FF2B5EF4-FFF2-40B4-BE49-F238E27FC236}">
                <a16:creationId xmlns:a16="http://schemas.microsoft.com/office/drawing/2014/main" id="{811D84F3-299D-44BA-8A5F-8C866A974BF7}"/>
              </a:ext>
            </a:extLst>
          </p:cNvPr>
          <p:cNvSpPr/>
          <p:nvPr userDrawn="1"/>
        </p:nvSpPr>
        <p:spPr>
          <a:xfrm>
            <a:off x="0" y="6641976"/>
            <a:ext cx="12188825" cy="216024"/>
          </a:xfrm>
          <a:prstGeom prst="rect">
            <a:avLst/>
          </a:prstGeom>
          <a:solidFill>
            <a:schemeClr val="bg1">
              <a:lumMod val="75000"/>
            </a:schemeClr>
          </a:solidFill>
          <a:ln>
            <a:noFill/>
          </a:ln>
          <a:effectLst>
            <a:outerShdw blurRad="50800" dist="254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11" name="文本框 10">
            <a:extLst>
              <a:ext uri="{FF2B5EF4-FFF2-40B4-BE49-F238E27FC236}">
                <a16:creationId xmlns:a16="http://schemas.microsoft.com/office/drawing/2014/main" id="{4A680C48-0F26-40DA-AB3E-FFDA75638C00}"/>
              </a:ext>
            </a:extLst>
          </p:cNvPr>
          <p:cNvSpPr txBox="1"/>
          <p:nvPr userDrawn="1"/>
        </p:nvSpPr>
        <p:spPr>
          <a:xfrm>
            <a:off x="47316" y="6623774"/>
            <a:ext cx="1944257" cy="253916"/>
          </a:xfrm>
          <a:prstGeom prst="rect">
            <a:avLst/>
          </a:prstGeom>
          <a:noFill/>
        </p:spPr>
        <p:txBody>
          <a:bodyPr wrap="none" rtlCol="0">
            <a:spAutoFit/>
          </a:bodyPr>
          <a:lstStyle/>
          <a:p>
            <a:pPr algn="l"/>
            <a:r>
              <a:rPr lang="zh-CN" altLang="en-US" sz="1050" dirty="0">
                <a:solidFill>
                  <a:schemeClr val="bg1"/>
                </a:solidFill>
                <a:latin typeface="思源黑体 CN Medium" panose="020B0600000000000000" pitchFamily="34" charset="-122"/>
                <a:ea typeface="思源黑体 CN Medium" panose="020B0600000000000000" pitchFamily="34" charset="-122"/>
              </a:rPr>
              <a:t>汇聚全球资讯   助力学术科研</a:t>
            </a:r>
          </a:p>
        </p:txBody>
      </p:sp>
      <p:pic>
        <p:nvPicPr>
          <p:cNvPr id="12" name="图片 11"/>
          <p:cNvPicPr>
            <a:picLocks noChangeAspect="1"/>
          </p:cNvPicPr>
          <p:nvPr userDrawn="1"/>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r="5853" b="7122"/>
          <a:stretch/>
        </p:blipFill>
        <p:spPr>
          <a:xfrm>
            <a:off x="9340193" y="48341"/>
            <a:ext cx="1428669" cy="550746"/>
          </a:xfrm>
          <a:prstGeom prst="rect">
            <a:avLst/>
          </a:prstGeom>
        </p:spPr>
      </p:pic>
    </p:spTree>
    <p:extLst>
      <p:ext uri="{BB962C8B-B14F-4D97-AF65-F5344CB8AC3E}">
        <p14:creationId xmlns:p14="http://schemas.microsoft.com/office/powerpoint/2010/main" val="169426038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B7B520CA-4F2B-48DF-8C8E-170B6194D8E8}"/>
              </a:ext>
            </a:extLst>
          </p:cNvPr>
          <p:cNvSpPr/>
          <p:nvPr/>
        </p:nvSpPr>
        <p:spPr>
          <a:xfrm>
            <a:off x="0" y="0"/>
            <a:ext cx="12188825" cy="576064"/>
          </a:xfrm>
          <a:prstGeom prst="rect">
            <a:avLst/>
          </a:prstGeom>
          <a:solidFill>
            <a:srgbClr val="7D2A70"/>
          </a:solidFill>
          <a:ln>
            <a:noFill/>
          </a:ln>
          <a:effectLst>
            <a:outerShdw blurRad="50800" dist="254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14" name="椭圆 13">
            <a:extLst>
              <a:ext uri="{FF2B5EF4-FFF2-40B4-BE49-F238E27FC236}">
                <a16:creationId xmlns:a16="http://schemas.microsoft.com/office/drawing/2014/main" id="{2527FF77-64AF-47B8-99F2-AB14F1267377}"/>
              </a:ext>
            </a:extLst>
          </p:cNvPr>
          <p:cNvSpPr/>
          <p:nvPr/>
        </p:nvSpPr>
        <p:spPr>
          <a:xfrm>
            <a:off x="535374" y="216024"/>
            <a:ext cx="143978" cy="144016"/>
          </a:xfrm>
          <a:prstGeom prst="ellipse">
            <a:avLst/>
          </a:prstGeom>
          <a:solidFill>
            <a:srgbClr val="F7B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5" name="椭圆 14">
            <a:extLst>
              <a:ext uri="{FF2B5EF4-FFF2-40B4-BE49-F238E27FC236}">
                <a16:creationId xmlns:a16="http://schemas.microsoft.com/office/drawing/2014/main" id="{1E5646BB-4F42-4DEA-9C15-8250EECCF436}"/>
              </a:ext>
            </a:extLst>
          </p:cNvPr>
          <p:cNvSpPr/>
          <p:nvPr/>
        </p:nvSpPr>
        <p:spPr>
          <a:xfrm>
            <a:off x="322932" y="216024"/>
            <a:ext cx="143978" cy="144016"/>
          </a:xfrm>
          <a:prstGeom prst="ellipse">
            <a:avLst/>
          </a:prstGeom>
          <a:solidFill>
            <a:srgbClr val="F7B2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6" name="椭圆 15">
            <a:extLst>
              <a:ext uri="{FF2B5EF4-FFF2-40B4-BE49-F238E27FC236}">
                <a16:creationId xmlns:a16="http://schemas.microsoft.com/office/drawing/2014/main" id="{FA9626C4-F89A-4CC9-8DF8-5A60C8DFB9C2}"/>
              </a:ext>
            </a:extLst>
          </p:cNvPr>
          <p:cNvSpPr/>
          <p:nvPr/>
        </p:nvSpPr>
        <p:spPr>
          <a:xfrm>
            <a:off x="110490" y="216024"/>
            <a:ext cx="143978" cy="144016"/>
          </a:xfrm>
          <a:prstGeom prst="ellipse">
            <a:avLst/>
          </a:prstGeom>
          <a:solidFill>
            <a:srgbClr val="F7B22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20" name="图形 19">
            <a:extLst>
              <a:ext uri="{FF2B5EF4-FFF2-40B4-BE49-F238E27FC236}">
                <a16:creationId xmlns:a16="http://schemas.microsoft.com/office/drawing/2014/main" id="{35150190-1174-48C7-AC56-587A82F85CF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964770" y="95639"/>
            <a:ext cx="1113565" cy="384786"/>
          </a:xfrm>
          <a:prstGeom prst="rect">
            <a:avLst/>
          </a:prstGeom>
        </p:spPr>
      </p:pic>
      <p:sp>
        <p:nvSpPr>
          <p:cNvPr id="44" name="矩形 43">
            <a:extLst>
              <a:ext uri="{FF2B5EF4-FFF2-40B4-BE49-F238E27FC236}">
                <a16:creationId xmlns:a16="http://schemas.microsoft.com/office/drawing/2014/main" id="{FC9ADDCE-DD63-42A1-80DF-464E34077563}"/>
              </a:ext>
            </a:extLst>
          </p:cNvPr>
          <p:cNvSpPr/>
          <p:nvPr/>
        </p:nvSpPr>
        <p:spPr>
          <a:xfrm>
            <a:off x="0" y="576064"/>
            <a:ext cx="12188825" cy="54000"/>
          </a:xfrm>
          <a:prstGeom prst="rect">
            <a:avLst/>
          </a:prstGeom>
          <a:solidFill>
            <a:srgbClr val="F7B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9" name="矩形 8">
            <a:extLst>
              <a:ext uri="{FF2B5EF4-FFF2-40B4-BE49-F238E27FC236}">
                <a16:creationId xmlns:a16="http://schemas.microsoft.com/office/drawing/2014/main" id="{811D84F3-299D-44BA-8A5F-8C866A974BF7}"/>
              </a:ext>
            </a:extLst>
          </p:cNvPr>
          <p:cNvSpPr/>
          <p:nvPr/>
        </p:nvSpPr>
        <p:spPr>
          <a:xfrm>
            <a:off x="0" y="6641976"/>
            <a:ext cx="12188825" cy="216024"/>
          </a:xfrm>
          <a:prstGeom prst="rect">
            <a:avLst/>
          </a:prstGeom>
          <a:solidFill>
            <a:schemeClr val="bg1">
              <a:lumMod val="75000"/>
            </a:schemeClr>
          </a:solidFill>
          <a:ln>
            <a:noFill/>
          </a:ln>
          <a:effectLst>
            <a:outerShdw blurRad="50800" dist="254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10" name="文本框 9">
            <a:extLst>
              <a:ext uri="{FF2B5EF4-FFF2-40B4-BE49-F238E27FC236}">
                <a16:creationId xmlns:a16="http://schemas.microsoft.com/office/drawing/2014/main" id="{4A680C48-0F26-40DA-AB3E-FFDA75638C00}"/>
              </a:ext>
            </a:extLst>
          </p:cNvPr>
          <p:cNvSpPr txBox="1"/>
          <p:nvPr/>
        </p:nvSpPr>
        <p:spPr>
          <a:xfrm>
            <a:off x="47316" y="6623774"/>
            <a:ext cx="1944257" cy="253916"/>
          </a:xfrm>
          <a:prstGeom prst="rect">
            <a:avLst/>
          </a:prstGeom>
          <a:noFill/>
        </p:spPr>
        <p:txBody>
          <a:bodyPr wrap="none" rtlCol="0">
            <a:spAutoFit/>
          </a:bodyPr>
          <a:lstStyle/>
          <a:p>
            <a:pPr algn="l"/>
            <a:r>
              <a:rPr lang="zh-CN" altLang="en-US" sz="1050" dirty="0">
                <a:solidFill>
                  <a:schemeClr val="bg1"/>
                </a:solidFill>
                <a:latin typeface="思源黑体 CN Medium" panose="020B0600000000000000" pitchFamily="34" charset="-122"/>
                <a:ea typeface="思源黑体 CN Medium" panose="020B0600000000000000" pitchFamily="34" charset="-122"/>
              </a:rPr>
              <a:t>汇聚全球资讯   助力学术科研</a:t>
            </a:r>
          </a:p>
        </p:txBody>
      </p:sp>
      <p:pic>
        <p:nvPicPr>
          <p:cNvPr id="2" name="图片 1"/>
          <p:cNvPicPr>
            <a:picLocks noChangeAspect="1"/>
          </p:cNvPicPr>
          <p:nvPr userDrawn="1"/>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r="5853" b="7122"/>
          <a:stretch/>
        </p:blipFill>
        <p:spPr>
          <a:xfrm>
            <a:off x="9340193" y="48341"/>
            <a:ext cx="1428669" cy="550746"/>
          </a:xfrm>
          <a:prstGeom prst="rect">
            <a:avLst/>
          </a:prstGeom>
        </p:spPr>
      </p:pic>
    </p:spTree>
    <p:extLst>
      <p:ext uri="{BB962C8B-B14F-4D97-AF65-F5344CB8AC3E}">
        <p14:creationId xmlns:p14="http://schemas.microsoft.com/office/powerpoint/2010/main" val="311113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大标题">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A5A69FA5-C7C9-401B-A904-A141605C1CCC}"/>
              </a:ext>
            </a:extLst>
          </p:cNvPr>
          <p:cNvSpPr/>
          <p:nvPr/>
        </p:nvSpPr>
        <p:spPr>
          <a:xfrm>
            <a:off x="0" y="-14834"/>
            <a:ext cx="12188825" cy="3704597"/>
          </a:xfrm>
          <a:prstGeom prst="rect">
            <a:avLst/>
          </a:prstGeom>
          <a:solidFill>
            <a:srgbClr val="7D2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 dirty="0"/>
          </a:p>
        </p:txBody>
      </p:sp>
      <p:sp>
        <p:nvSpPr>
          <p:cNvPr id="15" name="矩形 14">
            <a:extLst>
              <a:ext uri="{FF2B5EF4-FFF2-40B4-BE49-F238E27FC236}">
                <a16:creationId xmlns:a16="http://schemas.microsoft.com/office/drawing/2014/main" id="{016A3FF7-8701-49FE-9A93-8DBC147EF825}"/>
              </a:ext>
            </a:extLst>
          </p:cNvPr>
          <p:cNvSpPr/>
          <p:nvPr/>
        </p:nvSpPr>
        <p:spPr>
          <a:xfrm>
            <a:off x="248214" y="332656"/>
            <a:ext cx="11685234" cy="5832648"/>
          </a:xfrm>
          <a:prstGeom prst="rect">
            <a:avLst/>
          </a:prstGeom>
          <a:solidFill>
            <a:schemeClr val="bg1"/>
          </a:solidFill>
          <a:ln>
            <a:noFill/>
          </a:ln>
          <a:effectLst>
            <a:outerShdw blurRad="177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6" name="矩形 15">
            <a:extLst>
              <a:ext uri="{FF2B5EF4-FFF2-40B4-BE49-F238E27FC236}">
                <a16:creationId xmlns:a16="http://schemas.microsoft.com/office/drawing/2014/main" id="{62445F43-E8C0-4E1E-9388-24BB5B8057C7}"/>
              </a:ext>
            </a:extLst>
          </p:cNvPr>
          <p:cNvSpPr/>
          <p:nvPr/>
        </p:nvSpPr>
        <p:spPr>
          <a:xfrm>
            <a:off x="248214" y="337383"/>
            <a:ext cx="11685234" cy="426891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7" name="矩形 16">
            <a:extLst>
              <a:ext uri="{FF2B5EF4-FFF2-40B4-BE49-F238E27FC236}">
                <a16:creationId xmlns:a16="http://schemas.microsoft.com/office/drawing/2014/main" id="{4F2647BE-9C22-40D8-B427-4F3B11FCBDCF}"/>
              </a:ext>
            </a:extLst>
          </p:cNvPr>
          <p:cNvSpPr/>
          <p:nvPr/>
        </p:nvSpPr>
        <p:spPr>
          <a:xfrm>
            <a:off x="248214" y="337383"/>
            <a:ext cx="11685234" cy="426891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18" name="图片 17">
            <a:extLst>
              <a:ext uri="{FF2B5EF4-FFF2-40B4-BE49-F238E27FC236}">
                <a16:creationId xmlns:a16="http://schemas.microsoft.com/office/drawing/2014/main" id="{6D4B39DE-E265-492C-BABD-4F8BC4B4C2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70" t="16406" r="2186" b="14017"/>
          <a:stretch/>
        </p:blipFill>
        <p:spPr>
          <a:xfrm>
            <a:off x="9723110" y="548681"/>
            <a:ext cx="1727742" cy="715115"/>
          </a:xfrm>
          <a:prstGeom prst="rect">
            <a:avLst/>
          </a:prstGeom>
        </p:spPr>
      </p:pic>
    </p:spTree>
    <p:extLst>
      <p:ext uri="{BB962C8B-B14F-4D97-AF65-F5344CB8AC3E}">
        <p14:creationId xmlns:p14="http://schemas.microsoft.com/office/powerpoint/2010/main" val="3199947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9113" y="2234114"/>
            <a:ext cx="8373521" cy="1359196"/>
          </a:xfrm>
        </p:spPr>
        <p:txBody>
          <a:bodyPr anchor="ctr" anchorCtr="0">
            <a:noAutofit/>
          </a:bodyPr>
          <a:lstStyle>
            <a:lvl1pPr>
              <a:lnSpc>
                <a:spcPct val="90000"/>
              </a:lnSpc>
              <a:defRPr sz="6600" baseline="0">
                <a:solidFill>
                  <a:schemeClr val="bg1">
                    <a:alpha val="99000"/>
                  </a:schemeClr>
                </a:solidFill>
                <a:latin typeface="Segoe UI Light" pitchFamily="34" charset="0"/>
              </a:defRPr>
            </a:lvl1pPr>
          </a:lstStyle>
          <a:p>
            <a:r>
              <a:rPr lang="en-US" dirty="0" smtClean="0"/>
              <a:t>Title Here</a:t>
            </a:r>
            <a:endParaRPr lang="en-US" dirty="0"/>
          </a:p>
        </p:txBody>
      </p:sp>
      <p:sp>
        <p:nvSpPr>
          <p:cNvPr id="7" name="Text Placeholder 6"/>
          <p:cNvSpPr>
            <a:spLocks noGrp="1"/>
          </p:cNvSpPr>
          <p:nvPr>
            <p:ph type="body" sz="quarter" idx="11" hasCustomPrompt="1"/>
          </p:nvPr>
        </p:nvSpPr>
        <p:spPr>
          <a:xfrm>
            <a:off x="519113" y="4612341"/>
            <a:ext cx="5454333" cy="1144929"/>
          </a:xfrm>
        </p:spPr>
        <p:txBody>
          <a:bodyPr/>
          <a:lstStyle>
            <a:lvl1pPr marL="0" indent="0">
              <a:buFont typeface="Arial" pitchFamily="34" charset="0"/>
              <a:buNone/>
              <a:defRPr sz="2400">
                <a:solidFill>
                  <a:schemeClr val="bg1">
                    <a:alpha val="98000"/>
                  </a:schemeClr>
                </a:solidFill>
                <a:latin typeface="+mj-lt"/>
              </a:defRPr>
            </a:lvl1pPr>
            <a:lvl2pPr marL="460375" indent="0">
              <a:buFont typeface="Arial" pitchFamily="34" charset="0"/>
              <a:buNone/>
              <a:defRPr/>
            </a:lvl2pPr>
            <a:lvl3pPr marL="855663" indent="0">
              <a:buFont typeface="Arial" pitchFamily="34" charset="0"/>
              <a:buNone/>
              <a:defRPr/>
            </a:lvl3pPr>
            <a:lvl4pPr marL="1258888" indent="0">
              <a:buFont typeface="Arial" pitchFamily="34" charset="0"/>
              <a:buNone/>
              <a:defRPr/>
            </a:lvl4pPr>
            <a:lvl5pPr marL="1604963" indent="0">
              <a:buFont typeface="Arial" pitchFamily="34" charset="0"/>
              <a:buNone/>
              <a:defRPr/>
            </a:lvl5pPr>
          </a:lstStyle>
          <a:p>
            <a:pPr lvl="0"/>
            <a:r>
              <a:rPr lang="en-US" dirty="0" smtClean="0"/>
              <a:t>Name</a:t>
            </a:r>
          </a:p>
          <a:p>
            <a:pPr lvl="0"/>
            <a:r>
              <a:rPr lang="en-US" dirty="0" smtClean="0"/>
              <a:t>Title</a:t>
            </a:r>
          </a:p>
          <a:p>
            <a:pPr lvl="0"/>
            <a:r>
              <a:rPr lang="en-US" dirty="0" smtClean="0"/>
              <a:t>Microsoft Corporation</a:t>
            </a:r>
          </a:p>
        </p:txBody>
      </p:sp>
      <p:sp>
        <p:nvSpPr>
          <p:cNvPr id="4" name="矩形 3">
            <a:extLst>
              <a:ext uri="{FF2B5EF4-FFF2-40B4-BE49-F238E27FC236}">
                <a16:creationId xmlns:a16="http://schemas.microsoft.com/office/drawing/2014/main" id="{B7B520CA-4F2B-48DF-8C8E-170B6194D8E8}"/>
              </a:ext>
            </a:extLst>
          </p:cNvPr>
          <p:cNvSpPr/>
          <p:nvPr userDrawn="1"/>
        </p:nvSpPr>
        <p:spPr>
          <a:xfrm>
            <a:off x="0" y="0"/>
            <a:ext cx="12188825" cy="576064"/>
          </a:xfrm>
          <a:prstGeom prst="rect">
            <a:avLst/>
          </a:prstGeom>
          <a:solidFill>
            <a:srgbClr val="7D2A70"/>
          </a:solidFill>
          <a:ln>
            <a:noFill/>
          </a:ln>
          <a:effectLst>
            <a:outerShdw blurRad="50800" dist="254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5" name="椭圆 4">
            <a:extLst>
              <a:ext uri="{FF2B5EF4-FFF2-40B4-BE49-F238E27FC236}">
                <a16:creationId xmlns:a16="http://schemas.microsoft.com/office/drawing/2014/main" id="{2527FF77-64AF-47B8-99F2-AB14F1267377}"/>
              </a:ext>
            </a:extLst>
          </p:cNvPr>
          <p:cNvSpPr/>
          <p:nvPr userDrawn="1"/>
        </p:nvSpPr>
        <p:spPr>
          <a:xfrm>
            <a:off x="535374" y="216024"/>
            <a:ext cx="143978" cy="144016"/>
          </a:xfrm>
          <a:prstGeom prst="ellipse">
            <a:avLst/>
          </a:prstGeom>
          <a:solidFill>
            <a:srgbClr val="F7B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6" name="椭圆 5">
            <a:extLst>
              <a:ext uri="{FF2B5EF4-FFF2-40B4-BE49-F238E27FC236}">
                <a16:creationId xmlns:a16="http://schemas.microsoft.com/office/drawing/2014/main" id="{1E5646BB-4F42-4DEA-9C15-8250EECCF436}"/>
              </a:ext>
            </a:extLst>
          </p:cNvPr>
          <p:cNvSpPr/>
          <p:nvPr userDrawn="1"/>
        </p:nvSpPr>
        <p:spPr>
          <a:xfrm>
            <a:off x="322932" y="216024"/>
            <a:ext cx="143978" cy="144016"/>
          </a:xfrm>
          <a:prstGeom prst="ellipse">
            <a:avLst/>
          </a:prstGeom>
          <a:solidFill>
            <a:srgbClr val="F7B2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8" name="椭圆 7">
            <a:extLst>
              <a:ext uri="{FF2B5EF4-FFF2-40B4-BE49-F238E27FC236}">
                <a16:creationId xmlns:a16="http://schemas.microsoft.com/office/drawing/2014/main" id="{FA9626C4-F89A-4CC9-8DF8-5A60C8DFB9C2}"/>
              </a:ext>
            </a:extLst>
          </p:cNvPr>
          <p:cNvSpPr/>
          <p:nvPr userDrawn="1"/>
        </p:nvSpPr>
        <p:spPr>
          <a:xfrm>
            <a:off x="110490" y="216024"/>
            <a:ext cx="143978" cy="144016"/>
          </a:xfrm>
          <a:prstGeom prst="ellipse">
            <a:avLst/>
          </a:prstGeom>
          <a:solidFill>
            <a:srgbClr val="F7B22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9" name="图形 19">
            <a:extLst>
              <a:ext uri="{FF2B5EF4-FFF2-40B4-BE49-F238E27FC236}">
                <a16:creationId xmlns:a16="http://schemas.microsoft.com/office/drawing/2014/main" id="{35150190-1174-48C7-AC56-587A82F85CF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964770" y="95639"/>
            <a:ext cx="1113565" cy="384786"/>
          </a:xfrm>
          <a:prstGeom prst="rect">
            <a:avLst/>
          </a:prstGeom>
        </p:spPr>
      </p:pic>
      <p:sp>
        <p:nvSpPr>
          <p:cNvPr id="10" name="矩形 9">
            <a:extLst>
              <a:ext uri="{FF2B5EF4-FFF2-40B4-BE49-F238E27FC236}">
                <a16:creationId xmlns:a16="http://schemas.microsoft.com/office/drawing/2014/main" id="{FC9ADDCE-DD63-42A1-80DF-464E34077563}"/>
              </a:ext>
            </a:extLst>
          </p:cNvPr>
          <p:cNvSpPr/>
          <p:nvPr userDrawn="1"/>
        </p:nvSpPr>
        <p:spPr>
          <a:xfrm>
            <a:off x="0" y="576064"/>
            <a:ext cx="12188825" cy="54000"/>
          </a:xfrm>
          <a:prstGeom prst="rect">
            <a:avLst/>
          </a:prstGeom>
          <a:solidFill>
            <a:srgbClr val="F7B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11" name="矩形 10">
            <a:extLst>
              <a:ext uri="{FF2B5EF4-FFF2-40B4-BE49-F238E27FC236}">
                <a16:creationId xmlns:a16="http://schemas.microsoft.com/office/drawing/2014/main" id="{811D84F3-299D-44BA-8A5F-8C866A974BF7}"/>
              </a:ext>
            </a:extLst>
          </p:cNvPr>
          <p:cNvSpPr/>
          <p:nvPr userDrawn="1"/>
        </p:nvSpPr>
        <p:spPr>
          <a:xfrm>
            <a:off x="0" y="6641976"/>
            <a:ext cx="12188825" cy="216024"/>
          </a:xfrm>
          <a:prstGeom prst="rect">
            <a:avLst/>
          </a:prstGeom>
          <a:solidFill>
            <a:schemeClr val="bg1">
              <a:lumMod val="75000"/>
            </a:schemeClr>
          </a:solidFill>
          <a:ln>
            <a:noFill/>
          </a:ln>
          <a:effectLst>
            <a:outerShdw blurRad="50800" dist="254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12" name="文本框 11">
            <a:extLst>
              <a:ext uri="{FF2B5EF4-FFF2-40B4-BE49-F238E27FC236}">
                <a16:creationId xmlns:a16="http://schemas.microsoft.com/office/drawing/2014/main" id="{4A680C48-0F26-40DA-AB3E-FFDA75638C00}"/>
              </a:ext>
            </a:extLst>
          </p:cNvPr>
          <p:cNvSpPr txBox="1"/>
          <p:nvPr userDrawn="1"/>
        </p:nvSpPr>
        <p:spPr>
          <a:xfrm>
            <a:off x="47316" y="6623774"/>
            <a:ext cx="1944257" cy="253916"/>
          </a:xfrm>
          <a:prstGeom prst="rect">
            <a:avLst/>
          </a:prstGeom>
          <a:noFill/>
        </p:spPr>
        <p:txBody>
          <a:bodyPr wrap="none" rtlCol="0">
            <a:spAutoFit/>
          </a:bodyPr>
          <a:lstStyle/>
          <a:p>
            <a:pPr algn="l"/>
            <a:r>
              <a:rPr lang="zh-CN" altLang="en-US" sz="1050" dirty="0">
                <a:solidFill>
                  <a:schemeClr val="bg1"/>
                </a:solidFill>
                <a:latin typeface="思源黑体 CN Medium" panose="020B0600000000000000" pitchFamily="34" charset="-122"/>
                <a:ea typeface="思源黑体 CN Medium" panose="020B0600000000000000" pitchFamily="34" charset="-122"/>
              </a:rPr>
              <a:t>汇聚全球资讯   助力学术科研</a:t>
            </a:r>
          </a:p>
        </p:txBody>
      </p:sp>
      <p:pic>
        <p:nvPicPr>
          <p:cNvPr id="13" name="图片 12"/>
          <p:cNvPicPr>
            <a:picLocks noChangeAspect="1"/>
          </p:cNvPicPr>
          <p:nvPr userDrawn="1"/>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r="5853" b="7122"/>
          <a:stretch/>
        </p:blipFill>
        <p:spPr>
          <a:xfrm>
            <a:off x="9340193" y="48341"/>
            <a:ext cx="1428669" cy="550746"/>
          </a:xfrm>
          <a:prstGeom prst="rect">
            <a:avLst/>
          </a:prstGeom>
        </p:spPr>
      </p:pic>
    </p:spTree>
    <p:extLst>
      <p:ext uri="{BB962C8B-B14F-4D97-AF65-F5344CB8AC3E}">
        <p14:creationId xmlns:p14="http://schemas.microsoft.com/office/powerpoint/2010/main" val="120533033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65680" y="2602279"/>
            <a:ext cx="4205288" cy="1523494"/>
          </a:xfrm>
        </p:spPr>
        <p:txBody>
          <a:bodyPr anchor="ctr" anchorCtr="0">
            <a:noAutofit/>
          </a:bodyPr>
          <a:lstStyle>
            <a:lvl1pPr algn="l">
              <a:lnSpc>
                <a:spcPct val="90000"/>
              </a:lnSpc>
              <a:defRPr sz="48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52656"/>
            <a:ext cx="4205289" cy="461665"/>
          </a:xfrm>
        </p:spPr>
        <p:txBody>
          <a:bodyPr>
            <a:noAutofit/>
          </a:bodyPr>
          <a:lstStyle>
            <a:lvl1pPr marL="0" indent="0" algn="l" defTabSz="914363" rtl="0" eaLnBrk="1" latinLnBrk="0" hangingPunct="1">
              <a:lnSpc>
                <a:spcPct val="90000"/>
              </a:lnSpc>
              <a:spcBef>
                <a:spcPts val="0"/>
              </a:spcBef>
              <a:buSzPct val="80000"/>
              <a:buFont typeface="Arial" pitchFamily="34" charset="0"/>
              <a:buNone/>
              <a:defRPr lang="en-US" sz="2400" kern="1200" dirty="0">
                <a:solidFill>
                  <a:schemeClr val="bg1">
                    <a:alpha val="99000"/>
                  </a:schemeClr>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8" name="Freeform 6"/>
          <p:cNvSpPr>
            <a:spLocks noEditPoints="1"/>
          </p:cNvSpPr>
          <p:nvPr userDrawn="1"/>
        </p:nvSpPr>
        <p:spPr bwMode="auto">
          <a:xfrm>
            <a:off x="7174523" y="1504001"/>
            <a:ext cx="3890599" cy="3720051"/>
          </a:xfrm>
          <a:custGeom>
            <a:avLst/>
            <a:gdLst>
              <a:gd name="T0" fmla="*/ 150 w 154"/>
              <a:gd name="T1" fmla="*/ 40 h 148"/>
              <a:gd name="T2" fmla="*/ 91 w 154"/>
              <a:gd name="T3" fmla="*/ 40 h 148"/>
              <a:gd name="T4" fmla="*/ 124 w 154"/>
              <a:gd name="T5" fmla="*/ 3 h 148"/>
              <a:gd name="T6" fmla="*/ 120 w 154"/>
              <a:gd name="T7" fmla="*/ 0 h 148"/>
              <a:gd name="T8" fmla="*/ 77 w 154"/>
              <a:gd name="T9" fmla="*/ 39 h 148"/>
              <a:gd name="T10" fmla="*/ 36 w 154"/>
              <a:gd name="T11" fmla="*/ 0 h 148"/>
              <a:gd name="T12" fmla="*/ 32 w 154"/>
              <a:gd name="T13" fmla="*/ 3 h 148"/>
              <a:gd name="T14" fmla="*/ 66 w 154"/>
              <a:gd name="T15" fmla="*/ 40 h 148"/>
              <a:gd name="T16" fmla="*/ 4 w 154"/>
              <a:gd name="T17" fmla="*/ 40 h 148"/>
              <a:gd name="T18" fmla="*/ 0 w 154"/>
              <a:gd name="T19" fmla="*/ 44 h 148"/>
              <a:gd name="T20" fmla="*/ 0 w 154"/>
              <a:gd name="T21" fmla="*/ 144 h 148"/>
              <a:gd name="T22" fmla="*/ 4 w 154"/>
              <a:gd name="T23" fmla="*/ 148 h 148"/>
              <a:gd name="T24" fmla="*/ 150 w 154"/>
              <a:gd name="T25" fmla="*/ 148 h 148"/>
              <a:gd name="T26" fmla="*/ 154 w 154"/>
              <a:gd name="T27" fmla="*/ 144 h 148"/>
              <a:gd name="T28" fmla="*/ 154 w 154"/>
              <a:gd name="T29" fmla="*/ 44 h 148"/>
              <a:gd name="T30" fmla="*/ 150 w 154"/>
              <a:gd name="T31" fmla="*/ 40 h 148"/>
              <a:gd name="T32" fmla="*/ 145 w 154"/>
              <a:gd name="T33" fmla="*/ 135 h 148"/>
              <a:gd name="T34" fmla="*/ 141 w 154"/>
              <a:gd name="T35" fmla="*/ 139 h 148"/>
              <a:gd name="T36" fmla="*/ 13 w 154"/>
              <a:gd name="T37" fmla="*/ 139 h 148"/>
              <a:gd name="T38" fmla="*/ 9 w 154"/>
              <a:gd name="T39" fmla="*/ 135 h 148"/>
              <a:gd name="T40" fmla="*/ 9 w 154"/>
              <a:gd name="T41" fmla="*/ 52 h 148"/>
              <a:gd name="T42" fmla="*/ 13 w 154"/>
              <a:gd name="T43" fmla="*/ 48 h 148"/>
              <a:gd name="T44" fmla="*/ 141 w 154"/>
              <a:gd name="T45" fmla="*/ 48 h 148"/>
              <a:gd name="T46" fmla="*/ 145 w 154"/>
              <a:gd name="T47" fmla="*/ 52 h 148"/>
              <a:gd name="T48" fmla="*/ 145 w 154"/>
              <a:gd name="T49" fmla="*/ 13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48">
                <a:moveTo>
                  <a:pt x="150" y="40"/>
                </a:moveTo>
                <a:cubicBezTo>
                  <a:pt x="91" y="40"/>
                  <a:pt x="91" y="40"/>
                  <a:pt x="91" y="40"/>
                </a:cubicBezTo>
                <a:cubicBezTo>
                  <a:pt x="124" y="3"/>
                  <a:pt x="124" y="3"/>
                  <a:pt x="124" y="3"/>
                </a:cubicBezTo>
                <a:cubicBezTo>
                  <a:pt x="120" y="0"/>
                  <a:pt x="120" y="0"/>
                  <a:pt x="120" y="0"/>
                </a:cubicBezTo>
                <a:cubicBezTo>
                  <a:pt x="77" y="39"/>
                  <a:pt x="77" y="39"/>
                  <a:pt x="77" y="39"/>
                </a:cubicBezTo>
                <a:cubicBezTo>
                  <a:pt x="36" y="0"/>
                  <a:pt x="36" y="0"/>
                  <a:pt x="36" y="0"/>
                </a:cubicBezTo>
                <a:cubicBezTo>
                  <a:pt x="32" y="3"/>
                  <a:pt x="32" y="3"/>
                  <a:pt x="32" y="3"/>
                </a:cubicBezTo>
                <a:cubicBezTo>
                  <a:pt x="66" y="40"/>
                  <a:pt x="66" y="40"/>
                  <a:pt x="66" y="40"/>
                </a:cubicBezTo>
                <a:cubicBezTo>
                  <a:pt x="4" y="40"/>
                  <a:pt x="4" y="40"/>
                  <a:pt x="4" y="40"/>
                </a:cubicBezTo>
                <a:cubicBezTo>
                  <a:pt x="2" y="40"/>
                  <a:pt x="0" y="42"/>
                  <a:pt x="0" y="44"/>
                </a:cubicBezTo>
                <a:cubicBezTo>
                  <a:pt x="0" y="144"/>
                  <a:pt x="0" y="144"/>
                  <a:pt x="0" y="144"/>
                </a:cubicBezTo>
                <a:cubicBezTo>
                  <a:pt x="0" y="146"/>
                  <a:pt x="2" y="148"/>
                  <a:pt x="4" y="148"/>
                </a:cubicBezTo>
                <a:cubicBezTo>
                  <a:pt x="150" y="148"/>
                  <a:pt x="150" y="148"/>
                  <a:pt x="150" y="148"/>
                </a:cubicBezTo>
                <a:cubicBezTo>
                  <a:pt x="152" y="148"/>
                  <a:pt x="154" y="146"/>
                  <a:pt x="154" y="144"/>
                </a:cubicBezTo>
                <a:cubicBezTo>
                  <a:pt x="154" y="44"/>
                  <a:pt x="154" y="44"/>
                  <a:pt x="154" y="44"/>
                </a:cubicBezTo>
                <a:cubicBezTo>
                  <a:pt x="154" y="42"/>
                  <a:pt x="152" y="40"/>
                  <a:pt x="150" y="40"/>
                </a:cubicBezTo>
                <a:close/>
                <a:moveTo>
                  <a:pt x="145" y="135"/>
                </a:moveTo>
                <a:cubicBezTo>
                  <a:pt x="145" y="137"/>
                  <a:pt x="143" y="139"/>
                  <a:pt x="141" y="139"/>
                </a:cubicBezTo>
                <a:cubicBezTo>
                  <a:pt x="13" y="139"/>
                  <a:pt x="13" y="139"/>
                  <a:pt x="13" y="139"/>
                </a:cubicBezTo>
                <a:cubicBezTo>
                  <a:pt x="11" y="139"/>
                  <a:pt x="9" y="137"/>
                  <a:pt x="9" y="135"/>
                </a:cubicBezTo>
                <a:cubicBezTo>
                  <a:pt x="9" y="52"/>
                  <a:pt x="9" y="52"/>
                  <a:pt x="9" y="52"/>
                </a:cubicBezTo>
                <a:cubicBezTo>
                  <a:pt x="9" y="50"/>
                  <a:pt x="11" y="48"/>
                  <a:pt x="13" y="48"/>
                </a:cubicBezTo>
                <a:cubicBezTo>
                  <a:pt x="141" y="48"/>
                  <a:pt x="141" y="48"/>
                  <a:pt x="141" y="48"/>
                </a:cubicBezTo>
                <a:cubicBezTo>
                  <a:pt x="143" y="48"/>
                  <a:pt x="145" y="50"/>
                  <a:pt x="145" y="52"/>
                </a:cubicBezTo>
                <a:lnTo>
                  <a:pt x="145"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矩形 5">
            <a:extLst>
              <a:ext uri="{FF2B5EF4-FFF2-40B4-BE49-F238E27FC236}">
                <a16:creationId xmlns:a16="http://schemas.microsoft.com/office/drawing/2014/main" id="{B7B520CA-4F2B-48DF-8C8E-170B6194D8E8}"/>
              </a:ext>
            </a:extLst>
          </p:cNvPr>
          <p:cNvSpPr/>
          <p:nvPr userDrawn="1"/>
        </p:nvSpPr>
        <p:spPr>
          <a:xfrm>
            <a:off x="0" y="0"/>
            <a:ext cx="12188825" cy="576064"/>
          </a:xfrm>
          <a:prstGeom prst="rect">
            <a:avLst/>
          </a:prstGeom>
          <a:solidFill>
            <a:srgbClr val="7D2A70"/>
          </a:solidFill>
          <a:ln>
            <a:noFill/>
          </a:ln>
          <a:effectLst>
            <a:outerShdw blurRad="50800" dist="254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9" name="椭圆 8">
            <a:extLst>
              <a:ext uri="{FF2B5EF4-FFF2-40B4-BE49-F238E27FC236}">
                <a16:creationId xmlns:a16="http://schemas.microsoft.com/office/drawing/2014/main" id="{2527FF77-64AF-47B8-99F2-AB14F1267377}"/>
              </a:ext>
            </a:extLst>
          </p:cNvPr>
          <p:cNvSpPr/>
          <p:nvPr userDrawn="1"/>
        </p:nvSpPr>
        <p:spPr>
          <a:xfrm>
            <a:off x="535374" y="216024"/>
            <a:ext cx="143978" cy="144016"/>
          </a:xfrm>
          <a:prstGeom prst="ellipse">
            <a:avLst/>
          </a:prstGeom>
          <a:solidFill>
            <a:srgbClr val="F7B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0" name="椭圆 9">
            <a:extLst>
              <a:ext uri="{FF2B5EF4-FFF2-40B4-BE49-F238E27FC236}">
                <a16:creationId xmlns:a16="http://schemas.microsoft.com/office/drawing/2014/main" id="{1E5646BB-4F42-4DEA-9C15-8250EECCF436}"/>
              </a:ext>
            </a:extLst>
          </p:cNvPr>
          <p:cNvSpPr/>
          <p:nvPr userDrawn="1"/>
        </p:nvSpPr>
        <p:spPr>
          <a:xfrm>
            <a:off x="322932" y="216024"/>
            <a:ext cx="143978" cy="144016"/>
          </a:xfrm>
          <a:prstGeom prst="ellipse">
            <a:avLst/>
          </a:prstGeom>
          <a:solidFill>
            <a:srgbClr val="F7B2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1" name="椭圆 10">
            <a:extLst>
              <a:ext uri="{FF2B5EF4-FFF2-40B4-BE49-F238E27FC236}">
                <a16:creationId xmlns:a16="http://schemas.microsoft.com/office/drawing/2014/main" id="{FA9626C4-F89A-4CC9-8DF8-5A60C8DFB9C2}"/>
              </a:ext>
            </a:extLst>
          </p:cNvPr>
          <p:cNvSpPr/>
          <p:nvPr userDrawn="1"/>
        </p:nvSpPr>
        <p:spPr>
          <a:xfrm>
            <a:off x="110490" y="216024"/>
            <a:ext cx="143978" cy="144016"/>
          </a:xfrm>
          <a:prstGeom prst="ellipse">
            <a:avLst/>
          </a:prstGeom>
          <a:solidFill>
            <a:srgbClr val="F7B22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12" name="图形 19">
            <a:extLst>
              <a:ext uri="{FF2B5EF4-FFF2-40B4-BE49-F238E27FC236}">
                <a16:creationId xmlns:a16="http://schemas.microsoft.com/office/drawing/2014/main" id="{35150190-1174-48C7-AC56-587A82F85CF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964770" y="95639"/>
            <a:ext cx="1113565" cy="384786"/>
          </a:xfrm>
          <a:prstGeom prst="rect">
            <a:avLst/>
          </a:prstGeom>
        </p:spPr>
      </p:pic>
      <p:sp>
        <p:nvSpPr>
          <p:cNvPr id="13" name="矩形 12">
            <a:extLst>
              <a:ext uri="{FF2B5EF4-FFF2-40B4-BE49-F238E27FC236}">
                <a16:creationId xmlns:a16="http://schemas.microsoft.com/office/drawing/2014/main" id="{FC9ADDCE-DD63-42A1-80DF-464E34077563}"/>
              </a:ext>
            </a:extLst>
          </p:cNvPr>
          <p:cNvSpPr/>
          <p:nvPr userDrawn="1"/>
        </p:nvSpPr>
        <p:spPr>
          <a:xfrm>
            <a:off x="0" y="576064"/>
            <a:ext cx="12188825" cy="54000"/>
          </a:xfrm>
          <a:prstGeom prst="rect">
            <a:avLst/>
          </a:prstGeom>
          <a:solidFill>
            <a:srgbClr val="F7B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14" name="矩形 13">
            <a:extLst>
              <a:ext uri="{FF2B5EF4-FFF2-40B4-BE49-F238E27FC236}">
                <a16:creationId xmlns:a16="http://schemas.microsoft.com/office/drawing/2014/main" id="{811D84F3-299D-44BA-8A5F-8C866A974BF7}"/>
              </a:ext>
            </a:extLst>
          </p:cNvPr>
          <p:cNvSpPr/>
          <p:nvPr userDrawn="1"/>
        </p:nvSpPr>
        <p:spPr>
          <a:xfrm>
            <a:off x="0" y="6641976"/>
            <a:ext cx="12188825" cy="216024"/>
          </a:xfrm>
          <a:prstGeom prst="rect">
            <a:avLst/>
          </a:prstGeom>
          <a:solidFill>
            <a:schemeClr val="bg1">
              <a:lumMod val="75000"/>
            </a:schemeClr>
          </a:solidFill>
          <a:ln>
            <a:noFill/>
          </a:ln>
          <a:effectLst>
            <a:outerShdw blurRad="50800" dist="254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15" name="文本框 14">
            <a:extLst>
              <a:ext uri="{FF2B5EF4-FFF2-40B4-BE49-F238E27FC236}">
                <a16:creationId xmlns:a16="http://schemas.microsoft.com/office/drawing/2014/main" id="{4A680C48-0F26-40DA-AB3E-FFDA75638C00}"/>
              </a:ext>
            </a:extLst>
          </p:cNvPr>
          <p:cNvSpPr txBox="1"/>
          <p:nvPr userDrawn="1"/>
        </p:nvSpPr>
        <p:spPr>
          <a:xfrm>
            <a:off x="47316" y="6623774"/>
            <a:ext cx="1944257" cy="253916"/>
          </a:xfrm>
          <a:prstGeom prst="rect">
            <a:avLst/>
          </a:prstGeom>
          <a:noFill/>
        </p:spPr>
        <p:txBody>
          <a:bodyPr wrap="none" rtlCol="0">
            <a:spAutoFit/>
          </a:bodyPr>
          <a:lstStyle/>
          <a:p>
            <a:pPr algn="l"/>
            <a:r>
              <a:rPr lang="zh-CN" altLang="en-US" sz="1050" dirty="0">
                <a:solidFill>
                  <a:schemeClr val="bg1"/>
                </a:solidFill>
                <a:latin typeface="思源黑体 CN Medium" panose="020B0600000000000000" pitchFamily="34" charset="-122"/>
                <a:ea typeface="思源黑体 CN Medium" panose="020B0600000000000000" pitchFamily="34" charset="-122"/>
              </a:rPr>
              <a:t>汇聚全球资讯   助力学术科研</a:t>
            </a:r>
          </a:p>
        </p:txBody>
      </p:sp>
      <p:pic>
        <p:nvPicPr>
          <p:cNvPr id="16" name="图片 15"/>
          <p:cNvPicPr>
            <a:picLocks noChangeAspect="1"/>
          </p:cNvPicPr>
          <p:nvPr userDrawn="1"/>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r="5853" b="7122"/>
          <a:stretch/>
        </p:blipFill>
        <p:spPr>
          <a:xfrm>
            <a:off x="9340193" y="48341"/>
            <a:ext cx="1428669" cy="550746"/>
          </a:xfrm>
          <a:prstGeom prst="rect">
            <a:avLst/>
          </a:prstGeom>
        </p:spPr>
      </p:pic>
    </p:spTree>
    <p:extLst>
      <p:ext uri="{BB962C8B-B14F-4D97-AF65-F5344CB8AC3E}">
        <p14:creationId xmlns:p14="http://schemas.microsoft.com/office/powerpoint/2010/main" val="48578184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allouts - JBS">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7B520CA-4F2B-48DF-8C8E-170B6194D8E8}"/>
              </a:ext>
            </a:extLst>
          </p:cNvPr>
          <p:cNvSpPr/>
          <p:nvPr userDrawn="1"/>
        </p:nvSpPr>
        <p:spPr>
          <a:xfrm>
            <a:off x="0" y="0"/>
            <a:ext cx="12188825" cy="576064"/>
          </a:xfrm>
          <a:prstGeom prst="rect">
            <a:avLst/>
          </a:prstGeom>
          <a:solidFill>
            <a:srgbClr val="7D2A70"/>
          </a:solidFill>
          <a:ln>
            <a:noFill/>
          </a:ln>
          <a:effectLst>
            <a:outerShdw blurRad="50800" dist="254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6" name="椭圆 5">
            <a:extLst>
              <a:ext uri="{FF2B5EF4-FFF2-40B4-BE49-F238E27FC236}">
                <a16:creationId xmlns:a16="http://schemas.microsoft.com/office/drawing/2014/main" id="{2527FF77-64AF-47B8-99F2-AB14F1267377}"/>
              </a:ext>
            </a:extLst>
          </p:cNvPr>
          <p:cNvSpPr/>
          <p:nvPr userDrawn="1"/>
        </p:nvSpPr>
        <p:spPr>
          <a:xfrm>
            <a:off x="535374" y="216024"/>
            <a:ext cx="143978" cy="144016"/>
          </a:xfrm>
          <a:prstGeom prst="ellipse">
            <a:avLst/>
          </a:prstGeom>
          <a:solidFill>
            <a:srgbClr val="F7B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7" name="椭圆 6">
            <a:extLst>
              <a:ext uri="{FF2B5EF4-FFF2-40B4-BE49-F238E27FC236}">
                <a16:creationId xmlns:a16="http://schemas.microsoft.com/office/drawing/2014/main" id="{1E5646BB-4F42-4DEA-9C15-8250EECCF436}"/>
              </a:ext>
            </a:extLst>
          </p:cNvPr>
          <p:cNvSpPr/>
          <p:nvPr userDrawn="1"/>
        </p:nvSpPr>
        <p:spPr>
          <a:xfrm>
            <a:off x="322932" y="216024"/>
            <a:ext cx="143978" cy="144016"/>
          </a:xfrm>
          <a:prstGeom prst="ellipse">
            <a:avLst/>
          </a:prstGeom>
          <a:solidFill>
            <a:srgbClr val="F7B2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8" name="椭圆 7">
            <a:extLst>
              <a:ext uri="{FF2B5EF4-FFF2-40B4-BE49-F238E27FC236}">
                <a16:creationId xmlns:a16="http://schemas.microsoft.com/office/drawing/2014/main" id="{FA9626C4-F89A-4CC9-8DF8-5A60C8DFB9C2}"/>
              </a:ext>
            </a:extLst>
          </p:cNvPr>
          <p:cNvSpPr/>
          <p:nvPr userDrawn="1"/>
        </p:nvSpPr>
        <p:spPr>
          <a:xfrm>
            <a:off x="110490" y="216024"/>
            <a:ext cx="143978" cy="144016"/>
          </a:xfrm>
          <a:prstGeom prst="ellipse">
            <a:avLst/>
          </a:prstGeom>
          <a:solidFill>
            <a:srgbClr val="F7B22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9" name="图形 19">
            <a:extLst>
              <a:ext uri="{FF2B5EF4-FFF2-40B4-BE49-F238E27FC236}">
                <a16:creationId xmlns:a16="http://schemas.microsoft.com/office/drawing/2014/main" id="{35150190-1174-48C7-AC56-587A82F85CF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964770" y="95639"/>
            <a:ext cx="1113565" cy="384786"/>
          </a:xfrm>
          <a:prstGeom prst="rect">
            <a:avLst/>
          </a:prstGeom>
        </p:spPr>
      </p:pic>
      <p:sp>
        <p:nvSpPr>
          <p:cNvPr id="10" name="矩形 9">
            <a:extLst>
              <a:ext uri="{FF2B5EF4-FFF2-40B4-BE49-F238E27FC236}">
                <a16:creationId xmlns:a16="http://schemas.microsoft.com/office/drawing/2014/main" id="{FC9ADDCE-DD63-42A1-80DF-464E34077563}"/>
              </a:ext>
            </a:extLst>
          </p:cNvPr>
          <p:cNvSpPr/>
          <p:nvPr userDrawn="1"/>
        </p:nvSpPr>
        <p:spPr>
          <a:xfrm>
            <a:off x="0" y="576064"/>
            <a:ext cx="12188825" cy="54000"/>
          </a:xfrm>
          <a:prstGeom prst="rect">
            <a:avLst/>
          </a:prstGeom>
          <a:solidFill>
            <a:srgbClr val="F7B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11" name="矩形 10">
            <a:extLst>
              <a:ext uri="{FF2B5EF4-FFF2-40B4-BE49-F238E27FC236}">
                <a16:creationId xmlns:a16="http://schemas.microsoft.com/office/drawing/2014/main" id="{811D84F3-299D-44BA-8A5F-8C866A974BF7}"/>
              </a:ext>
            </a:extLst>
          </p:cNvPr>
          <p:cNvSpPr/>
          <p:nvPr userDrawn="1"/>
        </p:nvSpPr>
        <p:spPr>
          <a:xfrm>
            <a:off x="0" y="6641976"/>
            <a:ext cx="12188825" cy="216024"/>
          </a:xfrm>
          <a:prstGeom prst="rect">
            <a:avLst/>
          </a:prstGeom>
          <a:solidFill>
            <a:schemeClr val="bg1">
              <a:lumMod val="75000"/>
            </a:schemeClr>
          </a:solidFill>
          <a:ln>
            <a:noFill/>
          </a:ln>
          <a:effectLst>
            <a:outerShdw blurRad="50800" dist="254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12" name="文本框 11">
            <a:extLst>
              <a:ext uri="{FF2B5EF4-FFF2-40B4-BE49-F238E27FC236}">
                <a16:creationId xmlns:a16="http://schemas.microsoft.com/office/drawing/2014/main" id="{4A680C48-0F26-40DA-AB3E-FFDA75638C00}"/>
              </a:ext>
            </a:extLst>
          </p:cNvPr>
          <p:cNvSpPr txBox="1"/>
          <p:nvPr userDrawn="1"/>
        </p:nvSpPr>
        <p:spPr>
          <a:xfrm>
            <a:off x="47316" y="6623774"/>
            <a:ext cx="1944257" cy="253916"/>
          </a:xfrm>
          <a:prstGeom prst="rect">
            <a:avLst/>
          </a:prstGeom>
          <a:noFill/>
        </p:spPr>
        <p:txBody>
          <a:bodyPr wrap="none" rtlCol="0">
            <a:spAutoFit/>
          </a:bodyPr>
          <a:lstStyle/>
          <a:p>
            <a:pPr algn="l"/>
            <a:r>
              <a:rPr lang="zh-CN" altLang="en-US" sz="1050" dirty="0">
                <a:solidFill>
                  <a:schemeClr val="bg1"/>
                </a:solidFill>
                <a:latin typeface="思源黑体 CN Medium" panose="020B0600000000000000" pitchFamily="34" charset="-122"/>
                <a:ea typeface="思源黑体 CN Medium" panose="020B0600000000000000" pitchFamily="34" charset="-122"/>
              </a:rPr>
              <a:t>汇聚全球资讯   助力学术科研</a:t>
            </a:r>
          </a:p>
        </p:txBody>
      </p:sp>
      <p:pic>
        <p:nvPicPr>
          <p:cNvPr id="13" name="图片 12"/>
          <p:cNvPicPr>
            <a:picLocks noChangeAspect="1"/>
          </p:cNvPicPr>
          <p:nvPr userDrawn="1"/>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r="5853" b="7122"/>
          <a:stretch/>
        </p:blipFill>
        <p:spPr>
          <a:xfrm>
            <a:off x="9340193" y="48341"/>
            <a:ext cx="1428669" cy="550746"/>
          </a:xfrm>
          <a:prstGeom prst="rect">
            <a:avLst/>
          </a:prstGeom>
        </p:spPr>
      </p:pic>
    </p:spTree>
    <p:extLst>
      <p:ext uri="{BB962C8B-B14F-4D97-AF65-F5344CB8AC3E}">
        <p14:creationId xmlns:p14="http://schemas.microsoft.com/office/powerpoint/2010/main" val="3169265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Blank - JBS">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7B520CA-4F2B-48DF-8C8E-170B6194D8E8}"/>
              </a:ext>
            </a:extLst>
          </p:cNvPr>
          <p:cNvSpPr/>
          <p:nvPr userDrawn="1"/>
        </p:nvSpPr>
        <p:spPr>
          <a:xfrm>
            <a:off x="0" y="0"/>
            <a:ext cx="12188825" cy="576064"/>
          </a:xfrm>
          <a:prstGeom prst="rect">
            <a:avLst/>
          </a:prstGeom>
          <a:solidFill>
            <a:srgbClr val="7D2A70"/>
          </a:solidFill>
          <a:ln>
            <a:noFill/>
          </a:ln>
          <a:effectLst>
            <a:outerShdw blurRad="50800" dist="254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4" name="椭圆 3">
            <a:extLst>
              <a:ext uri="{FF2B5EF4-FFF2-40B4-BE49-F238E27FC236}">
                <a16:creationId xmlns:a16="http://schemas.microsoft.com/office/drawing/2014/main" id="{2527FF77-64AF-47B8-99F2-AB14F1267377}"/>
              </a:ext>
            </a:extLst>
          </p:cNvPr>
          <p:cNvSpPr/>
          <p:nvPr userDrawn="1"/>
        </p:nvSpPr>
        <p:spPr>
          <a:xfrm>
            <a:off x="535374" y="216024"/>
            <a:ext cx="143978" cy="144016"/>
          </a:xfrm>
          <a:prstGeom prst="ellipse">
            <a:avLst/>
          </a:prstGeom>
          <a:solidFill>
            <a:srgbClr val="F7B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5" name="椭圆 4">
            <a:extLst>
              <a:ext uri="{FF2B5EF4-FFF2-40B4-BE49-F238E27FC236}">
                <a16:creationId xmlns:a16="http://schemas.microsoft.com/office/drawing/2014/main" id="{1E5646BB-4F42-4DEA-9C15-8250EECCF436}"/>
              </a:ext>
            </a:extLst>
          </p:cNvPr>
          <p:cNvSpPr/>
          <p:nvPr userDrawn="1"/>
        </p:nvSpPr>
        <p:spPr>
          <a:xfrm>
            <a:off x="322932" y="216024"/>
            <a:ext cx="143978" cy="144016"/>
          </a:xfrm>
          <a:prstGeom prst="ellipse">
            <a:avLst/>
          </a:prstGeom>
          <a:solidFill>
            <a:srgbClr val="F7B2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6" name="椭圆 5">
            <a:extLst>
              <a:ext uri="{FF2B5EF4-FFF2-40B4-BE49-F238E27FC236}">
                <a16:creationId xmlns:a16="http://schemas.microsoft.com/office/drawing/2014/main" id="{FA9626C4-F89A-4CC9-8DF8-5A60C8DFB9C2}"/>
              </a:ext>
            </a:extLst>
          </p:cNvPr>
          <p:cNvSpPr/>
          <p:nvPr userDrawn="1"/>
        </p:nvSpPr>
        <p:spPr>
          <a:xfrm>
            <a:off x="110490" y="216024"/>
            <a:ext cx="143978" cy="144016"/>
          </a:xfrm>
          <a:prstGeom prst="ellipse">
            <a:avLst/>
          </a:prstGeom>
          <a:solidFill>
            <a:srgbClr val="F7B22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7" name="图形 19">
            <a:extLst>
              <a:ext uri="{FF2B5EF4-FFF2-40B4-BE49-F238E27FC236}">
                <a16:creationId xmlns:a16="http://schemas.microsoft.com/office/drawing/2014/main" id="{35150190-1174-48C7-AC56-587A82F85CF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964770" y="95639"/>
            <a:ext cx="1113565" cy="384786"/>
          </a:xfrm>
          <a:prstGeom prst="rect">
            <a:avLst/>
          </a:prstGeom>
        </p:spPr>
      </p:pic>
      <p:sp>
        <p:nvSpPr>
          <p:cNvPr id="9" name="矩形 8">
            <a:extLst>
              <a:ext uri="{FF2B5EF4-FFF2-40B4-BE49-F238E27FC236}">
                <a16:creationId xmlns:a16="http://schemas.microsoft.com/office/drawing/2014/main" id="{FC9ADDCE-DD63-42A1-80DF-464E34077563}"/>
              </a:ext>
            </a:extLst>
          </p:cNvPr>
          <p:cNvSpPr/>
          <p:nvPr userDrawn="1"/>
        </p:nvSpPr>
        <p:spPr>
          <a:xfrm>
            <a:off x="0" y="576064"/>
            <a:ext cx="12188825" cy="54000"/>
          </a:xfrm>
          <a:prstGeom prst="rect">
            <a:avLst/>
          </a:prstGeom>
          <a:solidFill>
            <a:srgbClr val="F7B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10" name="矩形 9">
            <a:extLst>
              <a:ext uri="{FF2B5EF4-FFF2-40B4-BE49-F238E27FC236}">
                <a16:creationId xmlns:a16="http://schemas.microsoft.com/office/drawing/2014/main" id="{811D84F3-299D-44BA-8A5F-8C866A974BF7}"/>
              </a:ext>
            </a:extLst>
          </p:cNvPr>
          <p:cNvSpPr/>
          <p:nvPr userDrawn="1"/>
        </p:nvSpPr>
        <p:spPr>
          <a:xfrm>
            <a:off x="0" y="6641976"/>
            <a:ext cx="12188825" cy="216024"/>
          </a:xfrm>
          <a:prstGeom prst="rect">
            <a:avLst/>
          </a:prstGeom>
          <a:solidFill>
            <a:schemeClr val="bg1">
              <a:lumMod val="75000"/>
            </a:schemeClr>
          </a:solidFill>
          <a:ln>
            <a:noFill/>
          </a:ln>
          <a:effectLst>
            <a:outerShdw blurRad="50800" dist="254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11" name="文本框 10">
            <a:extLst>
              <a:ext uri="{FF2B5EF4-FFF2-40B4-BE49-F238E27FC236}">
                <a16:creationId xmlns:a16="http://schemas.microsoft.com/office/drawing/2014/main" id="{4A680C48-0F26-40DA-AB3E-FFDA75638C00}"/>
              </a:ext>
            </a:extLst>
          </p:cNvPr>
          <p:cNvSpPr txBox="1"/>
          <p:nvPr userDrawn="1"/>
        </p:nvSpPr>
        <p:spPr>
          <a:xfrm>
            <a:off x="47316" y="6623774"/>
            <a:ext cx="1944257" cy="253916"/>
          </a:xfrm>
          <a:prstGeom prst="rect">
            <a:avLst/>
          </a:prstGeom>
          <a:noFill/>
        </p:spPr>
        <p:txBody>
          <a:bodyPr wrap="none" rtlCol="0">
            <a:spAutoFit/>
          </a:bodyPr>
          <a:lstStyle/>
          <a:p>
            <a:pPr algn="l"/>
            <a:r>
              <a:rPr lang="zh-CN" altLang="en-US" sz="1050" dirty="0">
                <a:solidFill>
                  <a:schemeClr val="bg1"/>
                </a:solidFill>
                <a:latin typeface="思源黑体 CN Medium" panose="020B0600000000000000" pitchFamily="34" charset="-122"/>
                <a:ea typeface="思源黑体 CN Medium" panose="020B0600000000000000" pitchFamily="34" charset="-122"/>
              </a:rPr>
              <a:t>汇聚全球资讯   助力学术科研</a:t>
            </a:r>
          </a:p>
        </p:txBody>
      </p:sp>
      <p:pic>
        <p:nvPicPr>
          <p:cNvPr id="12" name="图片 11"/>
          <p:cNvPicPr>
            <a:picLocks noChangeAspect="1"/>
          </p:cNvPicPr>
          <p:nvPr userDrawn="1"/>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r="5853" b="7122"/>
          <a:stretch/>
        </p:blipFill>
        <p:spPr>
          <a:xfrm>
            <a:off x="9340193" y="48341"/>
            <a:ext cx="1428669" cy="550746"/>
          </a:xfrm>
          <a:prstGeom prst="rect">
            <a:avLst/>
          </a:prstGeom>
        </p:spPr>
      </p:pic>
    </p:spTree>
    <p:extLst>
      <p:ext uri="{BB962C8B-B14F-4D97-AF65-F5344CB8AC3E}">
        <p14:creationId xmlns:p14="http://schemas.microsoft.com/office/powerpoint/2010/main" val="59650116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emo Background -JBS">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B7B520CA-4F2B-48DF-8C8E-170B6194D8E8}"/>
              </a:ext>
            </a:extLst>
          </p:cNvPr>
          <p:cNvSpPr/>
          <p:nvPr userDrawn="1"/>
        </p:nvSpPr>
        <p:spPr>
          <a:xfrm>
            <a:off x="0" y="0"/>
            <a:ext cx="12188825" cy="576064"/>
          </a:xfrm>
          <a:prstGeom prst="rect">
            <a:avLst/>
          </a:prstGeom>
          <a:solidFill>
            <a:srgbClr val="7D2A70"/>
          </a:solidFill>
          <a:ln>
            <a:noFill/>
          </a:ln>
          <a:effectLst>
            <a:outerShdw blurRad="50800" dist="254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8" name="椭圆 7">
            <a:extLst>
              <a:ext uri="{FF2B5EF4-FFF2-40B4-BE49-F238E27FC236}">
                <a16:creationId xmlns:a16="http://schemas.microsoft.com/office/drawing/2014/main" id="{2527FF77-64AF-47B8-99F2-AB14F1267377}"/>
              </a:ext>
            </a:extLst>
          </p:cNvPr>
          <p:cNvSpPr/>
          <p:nvPr userDrawn="1"/>
        </p:nvSpPr>
        <p:spPr>
          <a:xfrm>
            <a:off x="535374" y="216024"/>
            <a:ext cx="143978" cy="144016"/>
          </a:xfrm>
          <a:prstGeom prst="ellipse">
            <a:avLst/>
          </a:prstGeom>
          <a:solidFill>
            <a:srgbClr val="F7B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9" name="椭圆 8">
            <a:extLst>
              <a:ext uri="{FF2B5EF4-FFF2-40B4-BE49-F238E27FC236}">
                <a16:creationId xmlns:a16="http://schemas.microsoft.com/office/drawing/2014/main" id="{1E5646BB-4F42-4DEA-9C15-8250EECCF436}"/>
              </a:ext>
            </a:extLst>
          </p:cNvPr>
          <p:cNvSpPr/>
          <p:nvPr userDrawn="1"/>
        </p:nvSpPr>
        <p:spPr>
          <a:xfrm>
            <a:off x="322932" y="216024"/>
            <a:ext cx="143978" cy="144016"/>
          </a:xfrm>
          <a:prstGeom prst="ellipse">
            <a:avLst/>
          </a:prstGeom>
          <a:solidFill>
            <a:srgbClr val="F7B2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0" name="椭圆 9">
            <a:extLst>
              <a:ext uri="{FF2B5EF4-FFF2-40B4-BE49-F238E27FC236}">
                <a16:creationId xmlns:a16="http://schemas.microsoft.com/office/drawing/2014/main" id="{FA9626C4-F89A-4CC9-8DF8-5A60C8DFB9C2}"/>
              </a:ext>
            </a:extLst>
          </p:cNvPr>
          <p:cNvSpPr/>
          <p:nvPr userDrawn="1"/>
        </p:nvSpPr>
        <p:spPr>
          <a:xfrm>
            <a:off x="110490" y="216024"/>
            <a:ext cx="143978" cy="144016"/>
          </a:xfrm>
          <a:prstGeom prst="ellipse">
            <a:avLst/>
          </a:prstGeom>
          <a:solidFill>
            <a:srgbClr val="F7B22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11" name="图形 19">
            <a:extLst>
              <a:ext uri="{FF2B5EF4-FFF2-40B4-BE49-F238E27FC236}">
                <a16:creationId xmlns:a16="http://schemas.microsoft.com/office/drawing/2014/main" id="{35150190-1174-48C7-AC56-587A82F85CF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964770" y="95639"/>
            <a:ext cx="1113565" cy="384786"/>
          </a:xfrm>
          <a:prstGeom prst="rect">
            <a:avLst/>
          </a:prstGeom>
        </p:spPr>
      </p:pic>
      <p:sp>
        <p:nvSpPr>
          <p:cNvPr id="14" name="矩形 13">
            <a:extLst>
              <a:ext uri="{FF2B5EF4-FFF2-40B4-BE49-F238E27FC236}">
                <a16:creationId xmlns:a16="http://schemas.microsoft.com/office/drawing/2014/main" id="{FC9ADDCE-DD63-42A1-80DF-464E34077563}"/>
              </a:ext>
            </a:extLst>
          </p:cNvPr>
          <p:cNvSpPr/>
          <p:nvPr userDrawn="1"/>
        </p:nvSpPr>
        <p:spPr>
          <a:xfrm>
            <a:off x="0" y="576064"/>
            <a:ext cx="12188825" cy="54000"/>
          </a:xfrm>
          <a:prstGeom prst="rect">
            <a:avLst/>
          </a:prstGeom>
          <a:solidFill>
            <a:srgbClr val="F7B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15" name="矩形 14">
            <a:extLst>
              <a:ext uri="{FF2B5EF4-FFF2-40B4-BE49-F238E27FC236}">
                <a16:creationId xmlns:a16="http://schemas.microsoft.com/office/drawing/2014/main" id="{811D84F3-299D-44BA-8A5F-8C866A974BF7}"/>
              </a:ext>
            </a:extLst>
          </p:cNvPr>
          <p:cNvSpPr/>
          <p:nvPr userDrawn="1"/>
        </p:nvSpPr>
        <p:spPr>
          <a:xfrm>
            <a:off x="0" y="6641976"/>
            <a:ext cx="12188825" cy="216024"/>
          </a:xfrm>
          <a:prstGeom prst="rect">
            <a:avLst/>
          </a:prstGeom>
          <a:solidFill>
            <a:schemeClr val="bg1">
              <a:lumMod val="75000"/>
            </a:schemeClr>
          </a:solidFill>
          <a:ln>
            <a:noFill/>
          </a:ln>
          <a:effectLst>
            <a:outerShdw blurRad="50800" dist="254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sp>
        <p:nvSpPr>
          <p:cNvPr id="16" name="文本框 15">
            <a:extLst>
              <a:ext uri="{FF2B5EF4-FFF2-40B4-BE49-F238E27FC236}">
                <a16:creationId xmlns:a16="http://schemas.microsoft.com/office/drawing/2014/main" id="{4A680C48-0F26-40DA-AB3E-FFDA75638C00}"/>
              </a:ext>
            </a:extLst>
          </p:cNvPr>
          <p:cNvSpPr txBox="1"/>
          <p:nvPr userDrawn="1"/>
        </p:nvSpPr>
        <p:spPr>
          <a:xfrm>
            <a:off x="47316" y="6623774"/>
            <a:ext cx="1944257" cy="253916"/>
          </a:xfrm>
          <a:prstGeom prst="rect">
            <a:avLst/>
          </a:prstGeom>
          <a:noFill/>
        </p:spPr>
        <p:txBody>
          <a:bodyPr wrap="none" rtlCol="0">
            <a:spAutoFit/>
          </a:bodyPr>
          <a:lstStyle/>
          <a:p>
            <a:pPr algn="l"/>
            <a:r>
              <a:rPr lang="zh-CN" altLang="en-US" sz="1050" dirty="0">
                <a:solidFill>
                  <a:schemeClr val="bg1"/>
                </a:solidFill>
                <a:latin typeface="思源黑体 CN Medium" panose="020B0600000000000000" pitchFamily="34" charset="-122"/>
                <a:ea typeface="思源黑体 CN Medium" panose="020B0600000000000000" pitchFamily="34" charset="-122"/>
              </a:rPr>
              <a:t>汇聚全球资讯   助力学术科研</a:t>
            </a:r>
          </a:p>
        </p:txBody>
      </p:sp>
      <p:pic>
        <p:nvPicPr>
          <p:cNvPr id="19" name="图片 18"/>
          <p:cNvPicPr>
            <a:picLocks noChangeAspect="1"/>
          </p:cNvPicPr>
          <p:nvPr userDrawn="1"/>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r="5853" b="7122"/>
          <a:stretch/>
        </p:blipFill>
        <p:spPr>
          <a:xfrm>
            <a:off x="9340193" y="48341"/>
            <a:ext cx="1428669" cy="550746"/>
          </a:xfrm>
          <a:prstGeom prst="rect">
            <a:avLst/>
          </a:prstGeom>
        </p:spPr>
      </p:pic>
    </p:spTree>
    <p:extLst>
      <p:ext uri="{BB962C8B-B14F-4D97-AF65-F5344CB8AC3E}">
        <p14:creationId xmlns:p14="http://schemas.microsoft.com/office/powerpoint/2010/main" val="3760560611"/>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99" b="0" i="0">
                <a:solidFill>
                  <a:schemeClr val="bg1"/>
                </a:solidFill>
                <a:latin typeface="微软雅黑"/>
                <a:cs typeface="微软雅黑"/>
              </a:defRPr>
            </a:lvl1pPr>
          </a:lstStyle>
          <a:p>
            <a:endParaRPr/>
          </a:p>
        </p:txBody>
      </p:sp>
      <p:sp>
        <p:nvSpPr>
          <p:cNvPr id="3" name="Holder 3"/>
          <p:cNvSpPr>
            <a:spLocks noGrp="1"/>
          </p:cNvSpPr>
          <p:nvPr>
            <p:ph type="body" idx="1"/>
          </p:nvPr>
        </p:nvSpPr>
        <p:spPr/>
        <p:txBody>
          <a:bodyPr lIns="0" tIns="0" rIns="0" bIns="0"/>
          <a:lstStyle>
            <a:lvl1pPr>
              <a:defRPr sz="2399" b="1" i="1">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2180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79212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2" r:id="rId9"/>
    <p:sldLayoutId id="2147483783" r:id="rId10"/>
    <p:sldLayoutId id="2147483784" r:id="rId11"/>
  </p:sldLayoutIdLst>
  <p:transition>
    <p:fade/>
  </p:transition>
  <p:timing>
    <p:tnLst>
      <p:par>
        <p:cTn id="1" dur="indefinite" restart="never" nodeType="tmRoot"/>
      </p:par>
    </p:tnLst>
  </p:timing>
  <p:txStyles>
    <p:titleStyle>
      <a:lvl1pPr algn="ctr" defTabSz="914126"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preprints.opticaopen.org/"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s://www.osapublishing.org/isp"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hyperlink" Target="https://imagebank.optica.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languageediting.osa.org/" TargetMode="External"/><Relationship Id="rId7"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jpg"/><Relationship Id="rId4" Type="http://schemas.openxmlformats.org/officeDocument/2006/relationships/image" Target="../media/image55.jpg"/></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opg.optica.org/submit/review/pub_charge.cfm#apcs"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png"/><Relationship Id="rId10" Type="http://schemas.openxmlformats.org/officeDocument/2006/relationships/image" Target="../media/image71.png"/><Relationship Id="rId4" Type="http://schemas.openxmlformats.org/officeDocument/2006/relationships/image" Target="../media/image65.jpg"/><Relationship Id="rId9" Type="http://schemas.openxmlformats.org/officeDocument/2006/relationships/image" Target="../media/image70.png"/><Relationship Id="rId14" Type="http://schemas.openxmlformats.org/officeDocument/2006/relationships/image" Target="../media/image75.png"/></Relationships>
</file>

<file path=ppt/slides/_rels/slide37.xml.rels><?xml version="1.0" encoding="UTF-8" standalone="yes"?>
<Relationships xmlns="http://schemas.openxmlformats.org/package/2006/relationships"><Relationship Id="rId3" Type="http://schemas.openxmlformats.org/officeDocument/2006/relationships/hyperlink" Target="mailto:Info@igroup.com.cn" TargetMode="External"/><Relationship Id="rId2" Type="http://schemas.openxmlformats.org/officeDocument/2006/relationships/image" Target="../media/image77.jpeg"/><Relationship Id="rId1" Type="http://schemas.openxmlformats.org/officeDocument/2006/relationships/slideLayout" Target="../slideLayouts/slideLayout3.xml"/><Relationship Id="rId4" Type="http://schemas.openxmlformats.org/officeDocument/2006/relationships/hyperlink" Target="https://www.igroup.com.cn/opti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opg.optica.org/oc"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266825" y="1833563"/>
            <a:ext cx="10922000" cy="1878012"/>
          </a:xfrm>
        </p:spPr>
        <p:txBody>
          <a:bodyPr/>
          <a:lstStyle/>
          <a:p>
            <a:pPr algn="l"/>
            <a:r>
              <a:rPr lang="en-US" altLang="zh-CN" sz="6000" cap="all" dirty="0" err="1" smtClean="0">
                <a:latin typeface="微软雅黑" panose="020B0503020204020204" pitchFamily="34" charset="-122"/>
                <a:ea typeface="微软雅黑" panose="020B0503020204020204" pitchFamily="34" charset="-122"/>
              </a:rPr>
              <a:t>Optica</a:t>
            </a:r>
            <a:r>
              <a:rPr lang="en-US" altLang="zh-CN" sz="6000" cap="all" dirty="0" smtClean="0">
                <a:latin typeface="微软雅黑" panose="020B0503020204020204" pitchFamily="34" charset="-122"/>
                <a:ea typeface="微软雅黑" panose="020B0503020204020204" pitchFamily="34" charset="-122"/>
              </a:rPr>
              <a:t> (</a:t>
            </a:r>
            <a:r>
              <a:rPr sz="6000" cap="all" dirty="0" smtClean="0">
                <a:latin typeface="微软雅黑" panose="020B0503020204020204" pitchFamily="34" charset="-122"/>
                <a:ea typeface="微软雅黑" panose="020B0503020204020204" pitchFamily="34" charset="-122"/>
              </a:rPr>
              <a:t>OSA) </a:t>
            </a:r>
            <a:r>
              <a:rPr lang="zh-CN" altLang="en-US" sz="6000" cap="all" dirty="0" smtClean="0">
                <a:latin typeface="微软雅黑" panose="020B0503020204020204" pitchFamily="34" charset="-122"/>
                <a:ea typeface="微软雅黑" panose="020B0503020204020204" pitchFamily="34" charset="-122"/>
              </a:rPr>
              <a:t>数据库</a:t>
            </a:r>
            <a:r>
              <a:rPr lang="en-US" altLang="zh-CN" sz="6000" cap="all" dirty="0" smtClean="0">
                <a:latin typeface="微软雅黑" panose="020B0503020204020204" pitchFamily="34" charset="-122"/>
                <a:ea typeface="微软雅黑" panose="020B0503020204020204" pitchFamily="34" charset="-122"/>
              </a:rPr>
              <a:t/>
            </a:r>
            <a:br>
              <a:rPr lang="en-US" altLang="zh-CN" sz="6000" cap="all" dirty="0" smtClean="0">
                <a:latin typeface="微软雅黑" panose="020B0503020204020204" pitchFamily="34" charset="-122"/>
                <a:ea typeface="微软雅黑" panose="020B0503020204020204" pitchFamily="34" charset="-122"/>
              </a:rPr>
            </a:br>
            <a:r>
              <a:rPr lang="zh-CN" altLang="en-US" sz="5400" cap="all" dirty="0" smtClean="0">
                <a:latin typeface="微软雅黑" panose="020B0503020204020204" pitchFamily="34" charset="-122"/>
                <a:ea typeface="微软雅黑" panose="020B0503020204020204" pitchFamily="34" charset="-122"/>
              </a:rPr>
              <a:t>使用</a:t>
            </a:r>
            <a:r>
              <a:rPr lang="zh-CN" altLang="en-US" sz="5400" cap="all" dirty="0">
                <a:latin typeface="微软雅黑" panose="020B0503020204020204" pitchFamily="34" charset="-122"/>
                <a:ea typeface="微软雅黑" panose="020B0503020204020204" pitchFamily="34" charset="-122"/>
              </a:rPr>
              <a:t>指南</a:t>
            </a:r>
            <a:endParaRPr lang="en-US" sz="5400" cap="all" dirty="0">
              <a:latin typeface="微软雅黑" panose="020B0503020204020204" pitchFamily="34" charset="-122"/>
              <a:ea typeface="微软雅黑" panose="020B0503020204020204" pitchFamily="34" charset="-122"/>
            </a:endParaRPr>
          </a:p>
        </p:txBody>
      </p:sp>
      <p:sp>
        <p:nvSpPr>
          <p:cNvPr id="6" name="Text Placeholder 1"/>
          <p:cNvSpPr txBox="1">
            <a:spLocks/>
          </p:cNvSpPr>
          <p:nvPr/>
        </p:nvSpPr>
        <p:spPr>
          <a:xfrm>
            <a:off x="1334275" y="4972941"/>
            <a:ext cx="2211355" cy="560112"/>
          </a:xfrm>
        </p:spPr>
        <p:txBody>
          <a:bodyPr/>
          <a:lstStyle>
            <a:lvl1pPr marL="342797" indent="-342797" algn="l" defTabSz="914126" rtl="0" eaLnBrk="1" latinLnBrk="0" hangingPunct="1">
              <a:spcBef>
                <a:spcPct val="20000"/>
              </a:spcBef>
              <a:buFont typeface="Arial"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ts val="0"/>
              </a:spcBef>
              <a:buFont typeface="Arial" pitchFamily="34" charset="0"/>
              <a:buNone/>
            </a:pPr>
            <a:r>
              <a:rPr lang="en-US" altLang="zh-CN" sz="2000" dirty="0" smtClean="0">
                <a:solidFill>
                  <a:schemeClr val="bg1"/>
                </a:solidFill>
                <a:latin typeface="微软雅黑" panose="020B0503020204020204" pitchFamily="34" charset="-122"/>
                <a:ea typeface="微软雅黑" panose="020B0503020204020204" pitchFamily="34" charset="-122"/>
                <a:cs typeface="Segoe UI Semibold" panose="020B0702040204020203" pitchFamily="34" charset="0"/>
              </a:rPr>
              <a:t>2023/02</a:t>
            </a:r>
          </a:p>
        </p:txBody>
      </p:sp>
    </p:spTree>
    <p:extLst>
      <p:ext uri="{BB962C8B-B14F-4D97-AF65-F5344CB8AC3E}">
        <p14:creationId xmlns:p14="http://schemas.microsoft.com/office/powerpoint/2010/main" val="40291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type="body" sz="quarter" idx="4294967295"/>
          </p:nvPr>
        </p:nvSpPr>
        <p:spPr>
          <a:xfrm>
            <a:off x="3700664" y="3182792"/>
            <a:ext cx="6877501" cy="2077492"/>
          </a:xfrm>
        </p:spPr>
        <p:txBody>
          <a:bodyPr/>
          <a:lstStyle/>
          <a:p>
            <a:pPr marL="460375" indent="-457200">
              <a:lnSpc>
                <a:spcPct val="100000"/>
              </a:lnSpc>
              <a:buFont typeface="Wingdings" pitchFamily="2" charset="2"/>
              <a:buChar char="ß"/>
            </a:pPr>
            <a:r>
              <a:rPr lang="zh-CN" altLang="en-US" sz="2400" b="1" dirty="0" smtClean="0">
                <a:latin typeface="微软雅黑" panose="020B0503020204020204" pitchFamily="34" charset="-122"/>
                <a:ea typeface="微软雅黑" panose="020B0503020204020204" pitchFamily="34" charset="-122"/>
              </a:rPr>
              <a:t>反映了光学领域的最新进展和动态</a:t>
            </a:r>
          </a:p>
          <a:p>
            <a:pPr marL="460375" indent="-457200">
              <a:lnSpc>
                <a:spcPct val="100000"/>
              </a:lnSpc>
              <a:buFont typeface="Wingdings" pitchFamily="2" charset="2"/>
              <a:buChar char="ß"/>
            </a:pPr>
            <a:r>
              <a:rPr lang="zh-CN" altLang="en-US" sz="2400" b="1" dirty="0" smtClean="0">
                <a:latin typeface="微软雅黑" panose="020B0503020204020204" pitchFamily="34" charset="-122"/>
                <a:ea typeface="微软雅黑" panose="020B0503020204020204" pitchFamily="34" charset="-122"/>
              </a:rPr>
              <a:t>收录了自</a:t>
            </a:r>
            <a:r>
              <a:rPr lang="en-US" altLang="zh-CN" sz="2400" b="1" dirty="0" smtClean="0">
                <a:latin typeface="微软雅黑" panose="020B0503020204020204" pitchFamily="34" charset="-122"/>
                <a:ea typeface="微软雅黑" panose="020B0503020204020204" pitchFamily="34" charset="-122"/>
              </a:rPr>
              <a:t>1975</a:t>
            </a:r>
            <a:r>
              <a:rPr lang="zh-CN" altLang="en-US" sz="2400" b="1" dirty="0" smtClean="0">
                <a:latin typeface="微软雅黑" panose="020B0503020204020204" pitchFamily="34" charset="-122"/>
                <a:ea typeface="微软雅黑" panose="020B0503020204020204" pitchFamily="34" charset="-122"/>
              </a:rPr>
              <a:t>年以来</a:t>
            </a:r>
            <a:r>
              <a:rPr lang="en-US" altLang="zh-CN" sz="2400" b="1" dirty="0" smtClean="0">
                <a:latin typeface="微软雅黑" panose="020B0503020204020204" pitchFamily="34" charset="-122"/>
                <a:ea typeface="微软雅黑" panose="020B0503020204020204" pitchFamily="34" charset="-122"/>
              </a:rPr>
              <a:t>1000</a:t>
            </a:r>
            <a:r>
              <a:rPr lang="zh-CN" altLang="en-US" sz="2400" b="1" dirty="0" smtClean="0">
                <a:latin typeface="微软雅黑" panose="020B0503020204020204" pitchFamily="34" charset="-122"/>
                <a:ea typeface="微软雅黑" panose="020B0503020204020204" pitchFamily="34" charset="-122"/>
              </a:rPr>
              <a:t>多次会议产生的会议录、超过</a:t>
            </a:r>
            <a:r>
              <a:rPr lang="en-US" altLang="zh-CN" sz="2400" b="1" dirty="0" smtClean="0">
                <a:latin typeface="微软雅黑" panose="020B0503020204020204" pitchFamily="34" charset="-122"/>
                <a:ea typeface="微软雅黑" panose="020B0503020204020204" pitchFamily="34" charset="-122"/>
              </a:rPr>
              <a:t>240,000 </a:t>
            </a:r>
            <a:r>
              <a:rPr lang="zh-CN" altLang="en-US" sz="2400" b="1" dirty="0" smtClean="0">
                <a:latin typeface="微软雅黑" panose="020B0503020204020204" pitchFamily="34" charset="-122"/>
                <a:ea typeface="微软雅黑" panose="020B0503020204020204" pitchFamily="34" charset="-122"/>
              </a:rPr>
              <a:t>篇文章</a:t>
            </a:r>
          </a:p>
          <a:p>
            <a:pPr marL="460375" indent="-457200">
              <a:lnSpc>
                <a:spcPct val="100000"/>
              </a:lnSpc>
              <a:buFont typeface="Wingdings" pitchFamily="2" charset="2"/>
              <a:buChar char="ß"/>
            </a:pPr>
            <a:r>
              <a:rPr lang="zh-CN" altLang="en-US" sz="2400" b="1" dirty="0" smtClean="0">
                <a:latin typeface="微软雅黑" panose="020B0503020204020204" pitchFamily="34" charset="-122"/>
                <a:ea typeface="微软雅黑" panose="020B0503020204020204" pitchFamily="34" charset="-122"/>
              </a:rPr>
              <a:t>汇集了光学和光子学领域的科学家、工程师、教育家、技术人员及商业领袖的文章</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560" y="1530907"/>
            <a:ext cx="2379017" cy="45861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4" name="矩形 13"/>
          <p:cNvSpPr/>
          <p:nvPr/>
        </p:nvSpPr>
        <p:spPr>
          <a:xfrm>
            <a:off x="3700664" y="2209090"/>
            <a:ext cx="8313163" cy="784830"/>
          </a:xfrm>
          <a:prstGeom prst="rect">
            <a:avLst/>
          </a:prstGeom>
        </p:spPr>
        <p:txBody>
          <a:bodyPr wrap="square">
            <a:spAutoFit/>
          </a:bodyPr>
          <a:lstStyle/>
          <a:p>
            <a:pPr marL="171450" lvl="0" indent="-259200" defTabSz="914400">
              <a:spcAft>
                <a:spcPts val="600"/>
              </a:spcAft>
              <a:buSzPct val="85000"/>
              <a:buFont typeface="Wingdings" pitchFamily="2" charset="2"/>
              <a:buChar char="n"/>
            </a:pPr>
            <a:r>
              <a:rPr lang="en-US" altLang="zh-CN" sz="2000" i="1" dirty="0" smtClean="0">
                <a:latin typeface="微软雅黑" panose="020B0503020204020204" pitchFamily="34" charset="-122"/>
                <a:ea typeface="微软雅黑" panose="020B0503020204020204" pitchFamily="34" charset="-122"/>
              </a:rPr>
              <a:t>Topical Meetings </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主题会议录</a:t>
            </a:r>
            <a:r>
              <a:rPr lang="en-US" altLang="zh-CN" sz="2000" dirty="0" smtClean="0">
                <a:latin typeface="微软雅黑" panose="020B0503020204020204" pitchFamily="34" charset="-122"/>
                <a:ea typeface="微软雅黑" panose="020B0503020204020204" pitchFamily="34" charset="-122"/>
              </a:rPr>
              <a:t>》</a:t>
            </a:r>
          </a:p>
          <a:p>
            <a:pPr marL="171450" lvl="0" indent="-259200" defTabSz="914400">
              <a:spcAft>
                <a:spcPts val="600"/>
              </a:spcAft>
              <a:buSzPct val="85000"/>
              <a:buFont typeface="Wingdings" pitchFamily="2" charset="2"/>
              <a:buChar char="n"/>
            </a:pPr>
            <a:r>
              <a:rPr lang="en-US" altLang="zh-CN" sz="2000" i="1" dirty="0" smtClean="0">
                <a:latin typeface="微软雅黑" panose="020B0503020204020204" pitchFamily="34" charset="-122"/>
                <a:ea typeface="微软雅黑" panose="020B0503020204020204" pitchFamily="34" charset="-122"/>
              </a:rPr>
              <a:t>Major Meetings Series </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行业会议录系列</a:t>
            </a:r>
            <a:r>
              <a:rPr lang="en-US" altLang="zh-CN" sz="2000" dirty="0" smtClean="0">
                <a:latin typeface="微软雅黑" panose="020B0503020204020204" pitchFamily="34" charset="-122"/>
                <a:ea typeface="微软雅黑" panose="020B0503020204020204" pitchFamily="34" charset="-122"/>
              </a:rPr>
              <a:t>》</a:t>
            </a:r>
          </a:p>
        </p:txBody>
      </p:sp>
      <p:pic>
        <p:nvPicPr>
          <p:cNvPr id="7" name="Picture 2" descr="c:\users\igroup\appdata\roaming\360se6\User Data\temp\conference-thumb.jpg"/>
          <p:cNvPicPr>
            <a:picLocks noChangeAspect="1" noChangeArrowheads="1"/>
          </p:cNvPicPr>
          <p:nvPr/>
        </p:nvPicPr>
        <p:blipFill>
          <a:blip r:embed="rId4" cstate="print"/>
          <a:srcRect/>
          <a:stretch>
            <a:fillRect/>
          </a:stretch>
        </p:blipFill>
        <p:spPr bwMode="auto">
          <a:xfrm>
            <a:off x="945574" y="2096054"/>
            <a:ext cx="2018347" cy="2661062"/>
          </a:xfrm>
          <a:prstGeom prst="rect">
            <a:avLst/>
          </a:prstGeom>
          <a:noFill/>
        </p:spPr>
      </p:pic>
      <p:sp>
        <p:nvSpPr>
          <p:cNvPr id="9" name="Rectangle 2"/>
          <p:cNvSpPr txBox="1">
            <a:spLocks noChangeArrowheads="1"/>
          </p:cNvSpPr>
          <p:nvPr/>
        </p:nvSpPr>
        <p:spPr bwMode="auto">
          <a:xfrm>
            <a:off x="0" y="591685"/>
            <a:ext cx="12188825" cy="519380"/>
          </a:xfrm>
          <a:prstGeom prst="rect">
            <a:avLst/>
          </a:prstGeom>
          <a:solidFill>
            <a:srgbClr val="F7B229"/>
          </a:solidFill>
          <a:ln>
            <a:miter lim="800000"/>
            <a:headEnd/>
            <a:tailEnd/>
          </a:ln>
        </p:spPr>
        <p:txBody>
          <a:bodyPr vert="horz" wrap="square" lIns="91440" tIns="45720" rIns="91440" bIns="45720" numCol="1" rtlCol="0" anchor="ctr" anchorCtr="0" compatLnSpc="1">
            <a:prstTxWarp prst="textNoShape">
              <a:avLst/>
            </a:prstTxWarp>
            <a:normAutofit fontScale="97500"/>
          </a:bodyPr>
          <a:lstStyle/>
          <a:p>
            <a:pPr marL="432000" algn="just" defTabSz="914363">
              <a:lnSpc>
                <a:spcPct val="90000"/>
              </a:lnSpc>
              <a:spcBef>
                <a:spcPct val="0"/>
              </a:spcBef>
            </a:pPr>
            <a:r>
              <a:rPr lang="zh-CN" altLang="en-US" sz="2800" b="1" spc="300" dirty="0" smtClean="0">
                <a:ln w="3175">
                  <a:noFill/>
                </a:ln>
                <a:solidFill>
                  <a:schemeClr val="bg1">
                    <a:alpha val="98000"/>
                  </a:schemeClr>
                </a:solidFill>
                <a:latin typeface="微软雅黑" panose="020B0503020204020204" pitchFamily="34" charset="-122"/>
                <a:ea typeface="微软雅黑" panose="020B0503020204020204" pitchFamily="34" charset="-122"/>
                <a:cs typeface="Times New Roman" pitchFamily="18" charset="0"/>
              </a:rPr>
              <a:t>会议录</a:t>
            </a:r>
            <a:endParaRPr kumimoji="0" lang="en-US" sz="2800" b="1" i="0" u="none" strike="noStrike" kern="1200" cap="none" spc="300" normalizeH="0" noProof="0" dirty="0" smtClean="0">
              <a:ln w="3175">
                <a:noFill/>
              </a:ln>
              <a:solidFill>
                <a:schemeClr val="bg1">
                  <a:alpha val="98000"/>
                </a:schemeClr>
              </a:solidFill>
              <a:effectLst/>
              <a:uLnTx/>
              <a:uFillTx/>
              <a:latin typeface="微软雅黑" panose="020B0503020204020204" pitchFamily="34" charset="-122"/>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1930854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250"/>
                                        <p:tgtEl>
                                          <p:spTgt spid="13">
                                            <p:txEl>
                                              <p:pRg st="0" end="0"/>
                                            </p:txEl>
                                          </p:spTgt>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fade">
                                      <p:cBhvr>
                                        <p:cTn id="13" dur="250"/>
                                        <p:tgtEl>
                                          <p:spTgt spid="13">
                                            <p:txEl>
                                              <p:pRg st="1" end="1"/>
                                            </p:txEl>
                                          </p:spTgt>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fade">
                                      <p:cBhvr>
                                        <p:cTn id="16" dur="25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837998"/>
            <a:ext cx="6006662" cy="523220"/>
          </a:xfrm>
          <a:prstGeom prst="rect">
            <a:avLst/>
          </a:prstGeom>
          <a:solidFill>
            <a:srgbClr val="92D050"/>
          </a:solidFill>
        </p:spPr>
        <p:txBody>
          <a:bodyPr wrap="square" anchor="ctr" anchorCtr="0">
            <a:spAutoFit/>
          </a:bodyPr>
          <a:lstStyle/>
          <a:p>
            <a:r>
              <a:rPr lang="en-US" altLang="zh-CN" sz="2800" dirty="0" smtClean="0">
                <a:solidFill>
                  <a:schemeClr val="bg1"/>
                </a:solidFill>
                <a:latin typeface="Times New Roman" panose="02020603050405020304" pitchFamily="18" charset="0"/>
                <a:cs typeface="Times New Roman" panose="02020603050405020304" pitchFamily="18" charset="0"/>
              </a:rPr>
              <a:t>  Optics Image Bank</a:t>
            </a:r>
            <a:r>
              <a:rPr lang="zh-CN" altLang="en-US" sz="2800" dirty="0" smtClean="0">
                <a:solidFill>
                  <a:schemeClr val="bg1"/>
                </a:solidFill>
                <a:latin typeface="Times New Roman" panose="02020603050405020304" pitchFamily="18" charset="0"/>
                <a:cs typeface="Times New Roman" panose="02020603050405020304" pitchFamily="18" charset="0"/>
              </a:rPr>
              <a:t>（光学影像图库）</a:t>
            </a:r>
          </a:p>
        </p:txBody>
      </p:sp>
      <p:pic>
        <p:nvPicPr>
          <p:cNvPr id="12290" name="Picture 2" descr="https://www.osapublishing.org/getImage.cfm?img=OG0kcC5tZWRpdW0sb3B0aWNhLTMtMTAtMTA0OC1nMDA0"/>
          <p:cNvPicPr>
            <a:picLocks noChangeAspect="1" noChangeArrowheads="1"/>
          </p:cNvPicPr>
          <p:nvPr/>
        </p:nvPicPr>
        <p:blipFill>
          <a:blip r:embed="rId3"/>
          <a:srcRect/>
          <a:stretch>
            <a:fillRect/>
          </a:stretch>
        </p:blipFill>
        <p:spPr bwMode="auto">
          <a:xfrm>
            <a:off x="356251" y="2957404"/>
            <a:ext cx="5535063" cy="2103328"/>
          </a:xfrm>
          <a:prstGeom prst="rect">
            <a:avLst/>
          </a:prstGeom>
          <a:noFill/>
        </p:spPr>
      </p:pic>
      <p:pic>
        <p:nvPicPr>
          <p:cNvPr id="12292" name="Picture 4" descr="https://www.osapublishing.org/getImage.cfm?img=QC5tZWRpdW0sb2wtMzYtMTUtMjk0OS1nMDAz"/>
          <p:cNvPicPr>
            <a:picLocks noChangeAspect="1" noChangeArrowheads="1"/>
          </p:cNvPicPr>
          <p:nvPr/>
        </p:nvPicPr>
        <p:blipFill>
          <a:blip r:embed="rId4"/>
          <a:srcRect/>
          <a:stretch>
            <a:fillRect/>
          </a:stretch>
        </p:blipFill>
        <p:spPr bwMode="auto">
          <a:xfrm>
            <a:off x="6281698" y="2958114"/>
            <a:ext cx="5654879" cy="2111155"/>
          </a:xfrm>
          <a:prstGeom prst="rect">
            <a:avLst/>
          </a:prstGeom>
          <a:noFill/>
        </p:spPr>
      </p:pic>
      <p:sp>
        <p:nvSpPr>
          <p:cNvPr id="10" name="Rectangle 2"/>
          <p:cNvSpPr txBox="1">
            <a:spLocks noChangeArrowheads="1"/>
          </p:cNvSpPr>
          <p:nvPr/>
        </p:nvSpPr>
        <p:spPr bwMode="auto">
          <a:xfrm>
            <a:off x="0" y="591685"/>
            <a:ext cx="12188825" cy="519380"/>
          </a:xfrm>
          <a:prstGeom prst="rect">
            <a:avLst/>
          </a:prstGeom>
          <a:solidFill>
            <a:srgbClr val="F7B229"/>
          </a:solidFill>
          <a:ln>
            <a:miter lim="800000"/>
            <a:headEnd/>
            <a:tailEnd/>
          </a:ln>
        </p:spPr>
        <p:txBody>
          <a:bodyPr vert="horz" wrap="square" lIns="91440" tIns="45720" rIns="91440" bIns="45720" numCol="1" rtlCol="0" anchor="ctr" anchorCtr="0" compatLnSpc="1">
            <a:prstTxWarp prst="textNoShape">
              <a:avLst/>
            </a:prstTxWarp>
            <a:normAutofit fontScale="97500"/>
          </a:bodyPr>
          <a:lstStyle/>
          <a:p>
            <a:pPr marL="432000" algn="just" defTabSz="914363">
              <a:lnSpc>
                <a:spcPct val="90000"/>
              </a:lnSpc>
              <a:spcBef>
                <a:spcPct val="0"/>
              </a:spcBef>
            </a:pPr>
            <a:r>
              <a:rPr lang="zh-CN" altLang="en-US" sz="2800" b="1" spc="300" dirty="0" smtClean="0">
                <a:ln w="3175">
                  <a:noFill/>
                </a:ln>
                <a:solidFill>
                  <a:schemeClr val="bg1">
                    <a:alpha val="98000"/>
                  </a:schemeClr>
                </a:solidFill>
                <a:latin typeface="微软雅黑" panose="020B0503020204020204" pitchFamily="34" charset="-122"/>
                <a:ea typeface="微软雅黑" panose="020B0503020204020204" pitchFamily="34" charset="-122"/>
                <a:cs typeface="Times New Roman" pitchFamily="18" charset="0"/>
              </a:rPr>
              <a:t>其他</a:t>
            </a:r>
            <a:endParaRPr kumimoji="0" lang="en-US" sz="2800" b="1" i="0" u="none" strike="noStrike" kern="1200" cap="none" spc="300" normalizeH="0" noProof="0" dirty="0" smtClean="0">
              <a:ln w="3175">
                <a:noFill/>
              </a:ln>
              <a:solidFill>
                <a:schemeClr val="bg1">
                  <a:alpha val="98000"/>
                </a:schemeClr>
              </a:solidFill>
              <a:effectLst/>
              <a:uLnTx/>
              <a:uFillTx/>
              <a:latin typeface="微软雅黑" panose="020B0503020204020204" pitchFamily="34" charset="-122"/>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2696283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76942" y="2932152"/>
            <a:ext cx="5720540" cy="1107996"/>
          </a:xfrm>
          <a:prstGeom prst="rect">
            <a:avLst/>
          </a:prstGeom>
        </p:spPr>
        <p:txBody>
          <a:bodyPr wrap="none">
            <a:spAutoFit/>
          </a:bodyPr>
          <a:lstStyle/>
          <a:p>
            <a:pPr lvl="0" defTabSz="914099" fontAlgn="base">
              <a:spcBef>
                <a:spcPct val="0"/>
              </a:spcBef>
              <a:spcAft>
                <a:spcPct val="0"/>
              </a:spcAft>
            </a:pPr>
            <a:r>
              <a:rPr lang="en-US" sz="660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Windows Azure</a:t>
            </a:r>
          </a:p>
        </p:txBody>
      </p:sp>
      <p:pic>
        <p:nvPicPr>
          <p:cNvPr id="11" name="Picture 2" descr="c:\users\igroup\appdata\roaming\360se6\User Data\temp\laser-siegman.jpg"/>
          <p:cNvPicPr>
            <a:picLocks noChangeAspect="1" noChangeArrowheads="1"/>
          </p:cNvPicPr>
          <p:nvPr/>
        </p:nvPicPr>
        <p:blipFill>
          <a:blip r:embed="rId3" cstate="print"/>
          <a:srcRect/>
          <a:stretch>
            <a:fillRect/>
          </a:stretch>
        </p:blipFill>
        <p:spPr bwMode="auto">
          <a:xfrm>
            <a:off x="832002" y="2774359"/>
            <a:ext cx="1470559" cy="2080348"/>
          </a:xfrm>
          <a:prstGeom prst="rect">
            <a:avLst/>
          </a:prstGeom>
          <a:noFill/>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1945" y="2834920"/>
            <a:ext cx="1472649" cy="2094869"/>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rcRect r="26381" b="1616"/>
          <a:stretch>
            <a:fillRect/>
          </a:stretch>
        </p:blipFill>
        <p:spPr>
          <a:xfrm>
            <a:off x="4679994" y="2850348"/>
            <a:ext cx="7035885" cy="2079441"/>
          </a:xfrm>
          <a:prstGeom prst="rect">
            <a:avLst/>
          </a:prstGeom>
        </p:spPr>
      </p:pic>
      <p:sp>
        <p:nvSpPr>
          <p:cNvPr id="10" name="矩形 9"/>
          <p:cNvSpPr/>
          <p:nvPr/>
        </p:nvSpPr>
        <p:spPr>
          <a:xfrm>
            <a:off x="-1" y="1855191"/>
            <a:ext cx="9033641" cy="523220"/>
          </a:xfrm>
          <a:prstGeom prst="rect">
            <a:avLst/>
          </a:prstGeom>
          <a:solidFill>
            <a:srgbClr val="92D050"/>
          </a:solidFill>
        </p:spPr>
        <p:txBody>
          <a:bodyPr wrap="square" anchor="ctr" anchorCtr="0">
            <a:spAutoFit/>
          </a:bodyPr>
          <a:lstStyle/>
          <a:p>
            <a:r>
              <a:rPr lang="en-US" altLang="zh-CN" sz="2800" i="1" dirty="0" smtClean="0">
                <a:solidFill>
                  <a:schemeClr val="bg1"/>
                </a:solidFill>
                <a:latin typeface="Times New Roman" panose="02020603050405020304" pitchFamily="18" charset="0"/>
                <a:cs typeface="Times New Roman" panose="02020603050405020304" pitchFamily="18" charset="0"/>
              </a:rPr>
              <a:t> Lasers</a:t>
            </a:r>
            <a:r>
              <a:rPr lang="en-US" altLang="zh-CN" sz="2800" i="1" dirty="0">
                <a:solidFill>
                  <a:schemeClr val="bg1"/>
                </a:solidFill>
                <a:latin typeface="Times New Roman" panose="02020603050405020304" pitchFamily="18" charset="0"/>
                <a:cs typeface="Times New Roman" panose="02020603050405020304" pitchFamily="18" charset="0"/>
              </a:rPr>
              <a:t>, OSA Century of Optics, OPN Centennial </a:t>
            </a:r>
            <a:r>
              <a:rPr lang="en-US" altLang="zh-CN" sz="2800" i="1" dirty="0" err="1" smtClean="0">
                <a:solidFill>
                  <a:schemeClr val="bg1"/>
                </a:solidFill>
                <a:latin typeface="Times New Roman" panose="02020603050405020304" pitchFamily="18" charset="0"/>
                <a:cs typeface="Times New Roman" panose="02020603050405020304" pitchFamily="18" charset="0"/>
              </a:rPr>
              <a:t>eBooklets</a:t>
            </a:r>
            <a:endParaRPr lang="zh-CN" altLang="en-US" sz="2800" i="1" dirty="0">
              <a:solidFill>
                <a:schemeClr val="bg1"/>
              </a:solidFill>
              <a:latin typeface="Times New Roman" panose="02020603050405020304" pitchFamily="18" charset="0"/>
              <a:cs typeface="Times New Roman" panose="02020603050405020304" pitchFamily="18" charset="0"/>
            </a:endParaRPr>
          </a:p>
        </p:txBody>
      </p:sp>
      <p:sp>
        <p:nvSpPr>
          <p:cNvPr id="9" name="Rectangle 2"/>
          <p:cNvSpPr txBox="1">
            <a:spLocks noChangeArrowheads="1"/>
          </p:cNvSpPr>
          <p:nvPr/>
        </p:nvSpPr>
        <p:spPr bwMode="auto">
          <a:xfrm>
            <a:off x="0" y="591685"/>
            <a:ext cx="12188825" cy="519380"/>
          </a:xfrm>
          <a:prstGeom prst="rect">
            <a:avLst/>
          </a:prstGeom>
          <a:solidFill>
            <a:srgbClr val="F7B229"/>
          </a:solidFill>
          <a:ln>
            <a:miter lim="800000"/>
            <a:headEnd/>
            <a:tailEnd/>
          </a:ln>
        </p:spPr>
        <p:txBody>
          <a:bodyPr vert="horz" wrap="square" lIns="91440" tIns="45720" rIns="91440" bIns="45720" numCol="1" rtlCol="0" anchor="ctr" anchorCtr="0" compatLnSpc="1">
            <a:prstTxWarp prst="textNoShape">
              <a:avLst/>
            </a:prstTxWarp>
            <a:normAutofit fontScale="97500"/>
          </a:bodyPr>
          <a:lstStyle/>
          <a:p>
            <a:pPr marL="432000" algn="just" defTabSz="914363">
              <a:lnSpc>
                <a:spcPct val="90000"/>
              </a:lnSpc>
              <a:spcBef>
                <a:spcPct val="0"/>
              </a:spcBef>
            </a:pPr>
            <a:r>
              <a:rPr lang="zh-CN" altLang="en-US" sz="2800" b="1" spc="300" dirty="0" smtClean="0">
                <a:ln w="3175">
                  <a:noFill/>
                </a:ln>
                <a:solidFill>
                  <a:schemeClr val="bg1">
                    <a:alpha val="98000"/>
                  </a:schemeClr>
                </a:solidFill>
                <a:latin typeface="微软雅黑" panose="020B0503020204020204" pitchFamily="34" charset="-122"/>
                <a:ea typeface="微软雅黑" panose="020B0503020204020204" pitchFamily="34" charset="-122"/>
                <a:cs typeface="Times New Roman" pitchFamily="18" charset="0"/>
              </a:rPr>
              <a:t>其他</a:t>
            </a:r>
            <a:endParaRPr kumimoji="0" lang="en-US" sz="2800" b="1" i="0" u="none" strike="noStrike" kern="1200" cap="none" spc="300" normalizeH="0" noProof="0" dirty="0" smtClean="0">
              <a:ln w="3175">
                <a:noFill/>
              </a:ln>
              <a:solidFill>
                <a:schemeClr val="bg1">
                  <a:alpha val="98000"/>
                </a:schemeClr>
              </a:solidFill>
              <a:effectLst/>
              <a:uLnTx/>
              <a:uFillTx/>
              <a:latin typeface="微软雅黑" panose="020B0503020204020204" pitchFamily="34" charset="-122"/>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2696283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3"/>
          <p:cNvSpPr/>
          <p:nvPr/>
        </p:nvSpPr>
        <p:spPr>
          <a:xfrm>
            <a:off x="717804" y="1996439"/>
            <a:ext cx="3470275" cy="3244850"/>
          </a:xfrm>
          <a:custGeom>
            <a:avLst/>
            <a:gdLst/>
            <a:ahLst/>
            <a:cxnLst/>
            <a:rect l="l" t="t" r="r" b="b"/>
            <a:pathLst>
              <a:path w="3470275" h="3244850">
                <a:moveTo>
                  <a:pt x="0" y="3244595"/>
                </a:moveTo>
                <a:lnTo>
                  <a:pt x="3470148" y="3244595"/>
                </a:lnTo>
                <a:lnTo>
                  <a:pt x="3470148" y="0"/>
                </a:lnTo>
                <a:lnTo>
                  <a:pt x="0" y="0"/>
                </a:lnTo>
                <a:lnTo>
                  <a:pt x="0" y="3244595"/>
                </a:lnTo>
                <a:close/>
              </a:path>
            </a:pathLst>
          </a:custGeom>
          <a:solidFill>
            <a:schemeClr val="bg1">
              <a:lumMod val="85000"/>
            </a:schemeClr>
          </a:solidFill>
        </p:spPr>
        <p:txBody>
          <a:bodyPr wrap="square" lIns="0" tIns="0" rIns="0" bIns="0" rtlCol="0"/>
          <a:lstStyle/>
          <a:p>
            <a:endParaRPr/>
          </a:p>
        </p:txBody>
      </p:sp>
      <p:sp>
        <p:nvSpPr>
          <p:cNvPr id="15" name="object 4"/>
          <p:cNvSpPr txBox="1"/>
          <p:nvPr/>
        </p:nvSpPr>
        <p:spPr>
          <a:xfrm>
            <a:off x="717804" y="3689350"/>
            <a:ext cx="3470275" cy="1428596"/>
          </a:xfrm>
          <a:prstGeom prst="rect">
            <a:avLst/>
          </a:prstGeom>
        </p:spPr>
        <p:txBody>
          <a:bodyPr vert="horz" wrap="square" lIns="0" tIns="12700" rIns="0" bIns="0" rtlCol="0">
            <a:spAutoFit/>
          </a:bodyPr>
          <a:lstStyle/>
          <a:p>
            <a:pPr algn="dist">
              <a:lnSpc>
                <a:spcPct val="100000"/>
              </a:lnSpc>
              <a:spcBef>
                <a:spcPts val="100"/>
              </a:spcBef>
            </a:pPr>
            <a:r>
              <a:rPr lang="en-US" altLang="zh-CN" sz="3200" spc="-100" dirty="0" err="1" smtClean="0">
                <a:solidFill>
                  <a:srgbClr val="FFFFFF"/>
                </a:solidFill>
                <a:latin typeface="微软雅黑"/>
                <a:cs typeface="微软雅黑"/>
              </a:rPr>
              <a:t>OPTICA</a:t>
            </a:r>
            <a:r>
              <a:rPr sz="3200" spc="-100" dirty="0" err="1" smtClean="0">
                <a:solidFill>
                  <a:srgbClr val="FFFFFF"/>
                </a:solidFill>
                <a:latin typeface="微软雅黑"/>
                <a:cs typeface="微软雅黑"/>
              </a:rPr>
              <a:t>出版社介绍</a:t>
            </a:r>
            <a:endParaRPr sz="3200" spc="-100" dirty="0">
              <a:latin typeface="微软雅黑"/>
              <a:cs typeface="微软雅黑"/>
            </a:endParaRPr>
          </a:p>
          <a:p>
            <a:pPr algn="ctr">
              <a:lnSpc>
                <a:spcPct val="100000"/>
              </a:lnSpc>
              <a:spcBef>
                <a:spcPts val="45"/>
              </a:spcBef>
            </a:pPr>
            <a:endParaRPr lang="en-US" sz="2000" dirty="0" smtClean="0">
              <a:solidFill>
                <a:srgbClr val="FFFFFF"/>
              </a:solidFill>
              <a:latin typeface="微软雅黑"/>
              <a:cs typeface="微软雅黑"/>
            </a:endParaRPr>
          </a:p>
          <a:p>
            <a:pPr algn="ctr">
              <a:lnSpc>
                <a:spcPct val="100000"/>
              </a:lnSpc>
              <a:spcBef>
                <a:spcPts val="45"/>
              </a:spcBef>
            </a:pPr>
            <a:r>
              <a:rPr lang="en-US" sz="2000" dirty="0" err="1" smtClean="0">
                <a:solidFill>
                  <a:srgbClr val="FFFFFF"/>
                </a:solidFill>
                <a:latin typeface="微软雅黑"/>
                <a:cs typeface="微软雅黑"/>
              </a:rPr>
              <a:t>OPTICA</a:t>
            </a:r>
            <a:r>
              <a:rPr sz="2000" spc="-5" dirty="0" err="1" smtClean="0">
                <a:solidFill>
                  <a:srgbClr val="FFFFFF"/>
                </a:solidFill>
                <a:latin typeface="微软雅黑"/>
                <a:cs typeface="微软雅黑"/>
              </a:rPr>
              <a:t>学会</a:t>
            </a:r>
            <a:r>
              <a:rPr sz="2000" spc="-5" dirty="0" err="1">
                <a:solidFill>
                  <a:srgbClr val="FFFFFF"/>
                </a:solidFill>
                <a:latin typeface="微软雅黑"/>
                <a:cs typeface="微软雅黑"/>
              </a:rPr>
              <a:t>、</a:t>
            </a:r>
            <a:r>
              <a:rPr sz="2000" spc="-5" dirty="0" err="1" smtClean="0">
                <a:solidFill>
                  <a:srgbClr val="FFFFFF"/>
                </a:solidFill>
                <a:latin typeface="微软雅黑"/>
                <a:cs typeface="微软雅黑"/>
              </a:rPr>
              <a:t>资源内容</a:t>
            </a:r>
            <a:endParaRPr lang="en-US" sz="2000" spc="-5" dirty="0" smtClean="0">
              <a:solidFill>
                <a:srgbClr val="FFFFFF"/>
              </a:solidFill>
              <a:latin typeface="微软雅黑"/>
              <a:cs typeface="微软雅黑"/>
            </a:endParaRPr>
          </a:p>
          <a:p>
            <a:pPr algn="ctr">
              <a:lnSpc>
                <a:spcPct val="100000"/>
              </a:lnSpc>
              <a:spcBef>
                <a:spcPts val="45"/>
              </a:spcBef>
            </a:pPr>
            <a:r>
              <a:rPr sz="2000" spc="-5" dirty="0" err="1" smtClean="0">
                <a:solidFill>
                  <a:srgbClr val="FFFFFF"/>
                </a:solidFill>
                <a:latin typeface="微软雅黑"/>
                <a:cs typeface="微软雅黑"/>
              </a:rPr>
              <a:t>及品质说明</a:t>
            </a:r>
            <a:endParaRPr sz="2000" dirty="0">
              <a:latin typeface="微软雅黑"/>
              <a:cs typeface="微软雅黑"/>
            </a:endParaRPr>
          </a:p>
        </p:txBody>
      </p:sp>
      <p:sp>
        <p:nvSpPr>
          <p:cNvPr id="16" name="object 5"/>
          <p:cNvSpPr/>
          <p:nvPr/>
        </p:nvSpPr>
        <p:spPr>
          <a:xfrm>
            <a:off x="1583436" y="2212848"/>
            <a:ext cx="1685543" cy="1025651"/>
          </a:xfrm>
          <a:prstGeom prst="rect">
            <a:avLst/>
          </a:prstGeom>
          <a:blipFill>
            <a:blip r:embed="rId3" cstate="print"/>
            <a:stretch>
              <a:fillRect/>
            </a:stretch>
          </a:blipFill>
        </p:spPr>
        <p:txBody>
          <a:bodyPr wrap="square" lIns="0" tIns="0" rIns="0" bIns="0" rtlCol="0"/>
          <a:lstStyle/>
          <a:p>
            <a:endParaRPr/>
          </a:p>
        </p:txBody>
      </p:sp>
      <p:sp>
        <p:nvSpPr>
          <p:cNvPr id="17" name="object 6"/>
          <p:cNvSpPr/>
          <p:nvPr/>
        </p:nvSpPr>
        <p:spPr>
          <a:xfrm>
            <a:off x="4370832" y="2010155"/>
            <a:ext cx="3470275" cy="3243580"/>
          </a:xfrm>
          <a:custGeom>
            <a:avLst/>
            <a:gdLst/>
            <a:ahLst/>
            <a:cxnLst/>
            <a:rect l="l" t="t" r="r" b="b"/>
            <a:pathLst>
              <a:path w="3470275" h="3243579">
                <a:moveTo>
                  <a:pt x="0" y="3243072"/>
                </a:moveTo>
                <a:lnTo>
                  <a:pt x="3470148" y="3243072"/>
                </a:lnTo>
                <a:lnTo>
                  <a:pt x="3470148" y="0"/>
                </a:lnTo>
                <a:lnTo>
                  <a:pt x="0" y="0"/>
                </a:lnTo>
                <a:lnTo>
                  <a:pt x="0" y="3243072"/>
                </a:lnTo>
                <a:close/>
              </a:path>
            </a:pathLst>
          </a:custGeom>
          <a:solidFill>
            <a:srgbClr val="92D050"/>
          </a:solidFill>
        </p:spPr>
        <p:txBody>
          <a:bodyPr wrap="square" lIns="0" tIns="0" rIns="0" bIns="0" rtlCol="0"/>
          <a:lstStyle/>
          <a:p>
            <a:endParaRPr/>
          </a:p>
        </p:txBody>
      </p:sp>
      <p:sp>
        <p:nvSpPr>
          <p:cNvPr id="18" name="object 7"/>
          <p:cNvSpPr txBox="1"/>
          <p:nvPr/>
        </p:nvSpPr>
        <p:spPr>
          <a:xfrm>
            <a:off x="4370832" y="3702177"/>
            <a:ext cx="3470275" cy="1090042"/>
          </a:xfrm>
          <a:prstGeom prst="rect">
            <a:avLst/>
          </a:prstGeom>
        </p:spPr>
        <p:txBody>
          <a:bodyPr vert="horz" wrap="square" lIns="0" tIns="12700" rIns="0" bIns="0" rtlCol="0">
            <a:spAutoFit/>
          </a:bodyPr>
          <a:lstStyle/>
          <a:p>
            <a:pPr algn="ctr">
              <a:lnSpc>
                <a:spcPct val="100000"/>
              </a:lnSpc>
              <a:spcBef>
                <a:spcPts val="100"/>
              </a:spcBef>
            </a:pPr>
            <a:r>
              <a:rPr lang="en-US" altLang="zh-CN" sz="3200" spc="-100" dirty="0" err="1">
                <a:solidFill>
                  <a:srgbClr val="FFFFFF"/>
                </a:solidFill>
                <a:latin typeface="微软雅黑"/>
                <a:cs typeface="微软雅黑"/>
              </a:rPr>
              <a:t>OPTICA</a:t>
            </a:r>
            <a:r>
              <a:rPr sz="3200" dirty="0" err="1" smtClean="0">
                <a:solidFill>
                  <a:srgbClr val="FFFFFF"/>
                </a:solidFill>
                <a:latin typeface="微软雅黑"/>
                <a:cs typeface="微软雅黑"/>
              </a:rPr>
              <a:t>数据库使用</a:t>
            </a:r>
            <a:endParaRPr sz="3200" dirty="0">
              <a:latin typeface="微软雅黑"/>
              <a:cs typeface="微软雅黑"/>
            </a:endParaRPr>
          </a:p>
          <a:p>
            <a:pPr algn="ctr">
              <a:lnSpc>
                <a:spcPct val="100000"/>
              </a:lnSpc>
              <a:spcBef>
                <a:spcPts val="45"/>
              </a:spcBef>
            </a:pPr>
            <a:endParaRPr lang="en-US" sz="1800" dirty="0" smtClean="0">
              <a:solidFill>
                <a:srgbClr val="FFFFFF"/>
              </a:solidFill>
              <a:latin typeface="微软雅黑"/>
              <a:cs typeface="微软雅黑"/>
            </a:endParaRPr>
          </a:p>
          <a:p>
            <a:pPr algn="ctr">
              <a:lnSpc>
                <a:spcPct val="100000"/>
              </a:lnSpc>
              <a:spcBef>
                <a:spcPts val="45"/>
              </a:spcBef>
            </a:pPr>
            <a:r>
              <a:rPr lang="en-US" altLang="zh-CN" sz="2000" spc="-100" dirty="0" err="1">
                <a:solidFill>
                  <a:srgbClr val="FFFFFF"/>
                </a:solidFill>
                <a:latin typeface="微软雅黑"/>
                <a:cs typeface="微软雅黑"/>
              </a:rPr>
              <a:t>OPTICA</a:t>
            </a:r>
            <a:r>
              <a:rPr sz="2000" dirty="0" err="1" smtClean="0">
                <a:solidFill>
                  <a:srgbClr val="FFFFFF"/>
                </a:solidFill>
                <a:latin typeface="微软雅黑"/>
                <a:cs typeface="微软雅黑"/>
              </a:rPr>
              <a:t>平台简介</a:t>
            </a:r>
            <a:r>
              <a:rPr sz="2000" dirty="0" err="1">
                <a:solidFill>
                  <a:srgbClr val="FFFFFF"/>
                </a:solidFill>
                <a:latin typeface="微软雅黑"/>
                <a:cs typeface="微软雅黑"/>
              </a:rPr>
              <a:t>、功能演示</a:t>
            </a:r>
            <a:endParaRPr sz="2000" dirty="0">
              <a:latin typeface="微软雅黑"/>
              <a:cs typeface="微软雅黑"/>
            </a:endParaRPr>
          </a:p>
        </p:txBody>
      </p:sp>
      <p:sp>
        <p:nvSpPr>
          <p:cNvPr id="19" name="object 8"/>
          <p:cNvSpPr/>
          <p:nvPr/>
        </p:nvSpPr>
        <p:spPr>
          <a:xfrm>
            <a:off x="5305044" y="2214372"/>
            <a:ext cx="1507236" cy="1091184"/>
          </a:xfrm>
          <a:prstGeom prst="rect">
            <a:avLst/>
          </a:prstGeom>
          <a:blipFill>
            <a:blip r:embed="rId4" cstate="print"/>
            <a:stretch>
              <a:fillRect/>
            </a:stretch>
          </a:blipFill>
        </p:spPr>
        <p:txBody>
          <a:bodyPr wrap="square" lIns="0" tIns="0" rIns="0" bIns="0" rtlCol="0"/>
          <a:lstStyle/>
          <a:p>
            <a:endParaRPr/>
          </a:p>
        </p:txBody>
      </p:sp>
      <p:sp>
        <p:nvSpPr>
          <p:cNvPr id="20" name="object 9"/>
          <p:cNvSpPr/>
          <p:nvPr/>
        </p:nvSpPr>
        <p:spPr>
          <a:xfrm>
            <a:off x="8007095" y="2004060"/>
            <a:ext cx="3470275" cy="3243580"/>
          </a:xfrm>
          <a:custGeom>
            <a:avLst/>
            <a:gdLst/>
            <a:ahLst/>
            <a:cxnLst/>
            <a:rect l="l" t="t" r="r" b="b"/>
            <a:pathLst>
              <a:path w="3470275" h="3243579">
                <a:moveTo>
                  <a:pt x="0" y="3243072"/>
                </a:moveTo>
                <a:lnTo>
                  <a:pt x="3470148" y="3243072"/>
                </a:lnTo>
                <a:lnTo>
                  <a:pt x="3470148" y="0"/>
                </a:lnTo>
                <a:lnTo>
                  <a:pt x="0" y="0"/>
                </a:lnTo>
                <a:lnTo>
                  <a:pt x="0" y="3243072"/>
                </a:lnTo>
                <a:close/>
              </a:path>
            </a:pathLst>
          </a:custGeom>
          <a:solidFill>
            <a:schemeClr val="bg1">
              <a:lumMod val="85000"/>
            </a:schemeClr>
          </a:solidFill>
        </p:spPr>
        <p:txBody>
          <a:bodyPr wrap="square" lIns="0" tIns="0" rIns="0" bIns="0" rtlCol="0"/>
          <a:lstStyle/>
          <a:p>
            <a:endParaRPr/>
          </a:p>
        </p:txBody>
      </p:sp>
      <p:sp>
        <p:nvSpPr>
          <p:cNvPr id="21" name="object 10"/>
          <p:cNvSpPr txBox="1"/>
          <p:nvPr/>
        </p:nvSpPr>
        <p:spPr>
          <a:xfrm>
            <a:off x="8007095" y="3696970"/>
            <a:ext cx="3470275" cy="1090042"/>
          </a:xfrm>
          <a:prstGeom prst="rect">
            <a:avLst/>
          </a:prstGeom>
        </p:spPr>
        <p:txBody>
          <a:bodyPr vert="horz" wrap="square" lIns="0" tIns="12700" rIns="0" bIns="0" rtlCol="0">
            <a:spAutoFit/>
          </a:bodyPr>
          <a:lstStyle/>
          <a:p>
            <a:pPr algn="ctr">
              <a:lnSpc>
                <a:spcPct val="100000"/>
              </a:lnSpc>
              <a:spcBef>
                <a:spcPts val="100"/>
              </a:spcBef>
            </a:pPr>
            <a:r>
              <a:rPr lang="en-US" sz="3200" dirty="0" err="1">
                <a:solidFill>
                  <a:srgbClr val="FFFFFF"/>
                </a:solidFill>
                <a:latin typeface="微软雅黑"/>
                <a:cs typeface="微软雅黑"/>
              </a:rPr>
              <a:t>OPTICA</a:t>
            </a:r>
            <a:r>
              <a:rPr sz="3200" dirty="0" err="1" smtClean="0">
                <a:solidFill>
                  <a:srgbClr val="FFFFFF"/>
                </a:solidFill>
                <a:latin typeface="微软雅黑"/>
                <a:cs typeface="微软雅黑"/>
              </a:rPr>
              <a:t>投稿</a:t>
            </a:r>
            <a:endParaRPr sz="3200" dirty="0">
              <a:latin typeface="微软雅黑"/>
              <a:cs typeface="微软雅黑"/>
            </a:endParaRPr>
          </a:p>
          <a:p>
            <a:pPr marL="1049655">
              <a:lnSpc>
                <a:spcPct val="100000"/>
              </a:lnSpc>
              <a:spcBef>
                <a:spcPts val="45"/>
              </a:spcBef>
            </a:pPr>
            <a:endParaRPr lang="en-US" sz="1800" dirty="0" smtClean="0">
              <a:solidFill>
                <a:srgbClr val="FFFFFF"/>
              </a:solidFill>
              <a:latin typeface="微软雅黑"/>
              <a:cs typeface="微软雅黑"/>
            </a:endParaRPr>
          </a:p>
          <a:p>
            <a:pPr marL="1049655">
              <a:lnSpc>
                <a:spcPct val="100000"/>
              </a:lnSpc>
              <a:spcBef>
                <a:spcPts val="45"/>
              </a:spcBef>
            </a:pPr>
            <a:r>
              <a:rPr sz="2000" dirty="0" err="1" smtClean="0">
                <a:solidFill>
                  <a:srgbClr val="FFFFFF"/>
                </a:solidFill>
                <a:latin typeface="微软雅黑"/>
                <a:cs typeface="微软雅黑"/>
              </a:rPr>
              <a:t>投稿流程梳理</a:t>
            </a:r>
            <a:endParaRPr sz="2000" dirty="0">
              <a:latin typeface="微软雅黑"/>
              <a:cs typeface="微软雅黑"/>
            </a:endParaRPr>
          </a:p>
        </p:txBody>
      </p:sp>
      <p:sp>
        <p:nvSpPr>
          <p:cNvPr id="22" name="object 11"/>
          <p:cNvSpPr/>
          <p:nvPr/>
        </p:nvSpPr>
        <p:spPr>
          <a:xfrm>
            <a:off x="8827007" y="2357627"/>
            <a:ext cx="1900427" cy="1042415"/>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8332415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0" y="591685"/>
            <a:ext cx="12188825" cy="519380"/>
          </a:xfrm>
          <a:prstGeom prst="rect">
            <a:avLst/>
          </a:prstGeom>
          <a:solidFill>
            <a:srgbClr val="92D050"/>
          </a:solidFill>
          <a:ln>
            <a:miter lim="800000"/>
            <a:headEnd/>
            <a:tailEnd/>
          </a:ln>
        </p:spPr>
        <p:txBody>
          <a:bodyPr vert="horz" wrap="square" lIns="91440" tIns="45720" rIns="91440" bIns="45720" numCol="1" rtlCol="0" anchor="ctr" anchorCtr="0" compatLnSpc="1">
            <a:prstTxWarp prst="textNoShape">
              <a:avLst/>
            </a:prstTxWarp>
            <a:normAutofit fontScale="97500"/>
          </a:bodyPr>
          <a:lstStyle/>
          <a:p>
            <a:pPr marL="540000" defTabSz="914363">
              <a:lnSpc>
                <a:spcPct val="90000"/>
              </a:lnSpc>
              <a:spcBef>
                <a:spcPct val="0"/>
              </a:spcBef>
            </a:pPr>
            <a:r>
              <a:rPr lang="zh-CN" altLang="en-US" sz="2800" b="1" spc="-100" dirty="0" smtClean="0">
                <a:ln w="3175">
                  <a:noFill/>
                </a:ln>
                <a:solidFill>
                  <a:schemeClr val="bg1">
                    <a:alpha val="98000"/>
                  </a:schemeClr>
                </a:solidFill>
                <a:latin typeface="微软雅黑" panose="020B0503020204020204" pitchFamily="34" charset="-122"/>
                <a:ea typeface="微软雅黑" panose="020B0503020204020204" pitchFamily="34" charset="-122"/>
                <a:cs typeface="Times New Roman" pitchFamily="18" charset="0"/>
              </a:rPr>
              <a:t>数据库使用：首页导航栏</a:t>
            </a:r>
            <a:endParaRPr kumimoji="0" lang="en-US" sz="2800" b="1" i="0" u="none" strike="noStrike" kern="1200" cap="none" spc="-100" normalizeH="0" baseline="0" noProof="0" dirty="0" smtClean="0">
              <a:ln w="3175">
                <a:noFill/>
              </a:ln>
              <a:solidFill>
                <a:schemeClr val="bg1">
                  <a:alpha val="98000"/>
                </a:schemeClr>
              </a:solidFill>
              <a:effectLst/>
              <a:uLnTx/>
              <a:uFillTx/>
              <a:latin typeface="微软雅黑" panose="020B0503020204020204" pitchFamily="34" charset="-122"/>
              <a:ea typeface="微软雅黑" panose="020B0503020204020204" pitchFamily="34" charset="-122"/>
              <a:cs typeface="Times New Roman" pitchFamily="18" charset="0"/>
            </a:endParaRPr>
          </a:p>
        </p:txBody>
      </p:sp>
      <p:sp>
        <p:nvSpPr>
          <p:cNvPr id="11" name="Title 3"/>
          <p:cNvSpPr txBox="1">
            <a:spLocks/>
          </p:cNvSpPr>
          <p:nvPr/>
        </p:nvSpPr>
        <p:spPr>
          <a:xfrm>
            <a:off x="1271399" y="4950918"/>
            <a:ext cx="9679694" cy="1528461"/>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6600" b="0" kern="1200" cap="none" spc="-100" baseline="0">
                <a:ln w="3175">
                  <a:noFill/>
                </a:ln>
                <a:solidFill>
                  <a:schemeClr val="bg1">
                    <a:alpha val="99000"/>
                  </a:schemeClr>
                </a:solidFill>
                <a:effectLst/>
                <a:latin typeface="Segoe UI Light" pitchFamily="34" charset="0"/>
                <a:ea typeface="+mn-ea"/>
                <a:cs typeface="Arial" charset="0"/>
              </a:defRPr>
            </a:lvl1pPr>
          </a:lstStyle>
          <a:p>
            <a:pPr marL="342900" indent="-342900">
              <a:spcAft>
                <a:spcPts val="1200"/>
              </a:spcAft>
              <a:buFont typeface="Wingdings" panose="05000000000000000000" pitchFamily="2" charset="2"/>
              <a:buChar char="n"/>
            </a:pPr>
            <a:r>
              <a:rPr lang="zh-CN" altLang="en-US" sz="2000" dirty="0" smtClean="0">
                <a:solidFill>
                  <a:schemeClr val="tx1"/>
                </a:solidFill>
                <a:latin typeface="微软雅黑" panose="020B0503020204020204" pitchFamily="34" charset="-122"/>
                <a:ea typeface="微软雅黑" panose="020B0503020204020204" pitchFamily="34" charset="-122"/>
              </a:rPr>
              <a:t>数据库</a:t>
            </a:r>
            <a:r>
              <a:rPr lang="zh-CN" altLang="en-US" sz="2000" dirty="0">
                <a:solidFill>
                  <a:schemeClr val="tx1"/>
                </a:solidFill>
                <a:latin typeface="微软雅黑" panose="020B0503020204020204" pitchFamily="34" charset="-122"/>
                <a:ea typeface="微软雅黑" panose="020B0503020204020204" pitchFamily="34" charset="-122"/>
              </a:rPr>
              <a:t>导航栏的</a:t>
            </a:r>
            <a:r>
              <a:rPr lang="en-US" altLang="zh-CN" sz="2000" dirty="0">
                <a:solidFill>
                  <a:schemeClr val="tx1"/>
                </a:solidFill>
                <a:latin typeface="微软雅黑" panose="020B0503020204020204" pitchFamily="34" charset="-122"/>
                <a:ea typeface="微软雅黑" panose="020B0503020204020204" pitchFamily="34" charset="-122"/>
              </a:rPr>
              <a:t>Journals</a:t>
            </a: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Conference</a:t>
            </a:r>
            <a:r>
              <a:rPr lang="zh-CN" altLang="en-US" sz="2000" dirty="0">
                <a:solidFill>
                  <a:schemeClr val="tx1"/>
                </a:solidFill>
                <a:latin typeface="微软雅黑" panose="020B0503020204020204" pitchFamily="34" charset="-122"/>
                <a:ea typeface="微软雅黑" panose="020B0503020204020204" pitchFamily="34" charset="-122"/>
              </a:rPr>
              <a:t>以及</a:t>
            </a:r>
            <a:r>
              <a:rPr lang="en-US" altLang="zh-CN" sz="2000" dirty="0">
                <a:solidFill>
                  <a:schemeClr val="tx1"/>
                </a:solidFill>
                <a:latin typeface="微软雅黑" panose="020B0503020204020204" pitchFamily="34" charset="-122"/>
                <a:ea typeface="微软雅黑" panose="020B0503020204020204" pitchFamily="34" charset="-122"/>
              </a:rPr>
              <a:t>Other Resources</a:t>
            </a:r>
            <a:r>
              <a:rPr lang="zh-CN" altLang="en-US" sz="2000" dirty="0">
                <a:solidFill>
                  <a:schemeClr val="tx1"/>
                </a:solidFill>
                <a:latin typeface="微软雅黑" panose="020B0503020204020204" pitchFamily="34" charset="-122"/>
                <a:ea typeface="微软雅黑" panose="020B0503020204020204" pitchFamily="34" charset="-122"/>
              </a:rPr>
              <a:t>下面</a:t>
            </a:r>
            <a:r>
              <a:rPr lang="zh-CN" altLang="en-US" sz="2000" dirty="0" smtClean="0">
                <a:solidFill>
                  <a:schemeClr val="tx1"/>
                </a:solidFill>
                <a:latin typeface="微软雅黑" panose="020B0503020204020204" pitchFamily="34" charset="-122"/>
                <a:ea typeface="微软雅黑" panose="020B0503020204020204" pitchFamily="34" charset="-122"/>
              </a:rPr>
              <a:t>的</a:t>
            </a:r>
            <a:r>
              <a:rPr lang="en-US" altLang="zh-CN" sz="2000" dirty="0" smtClean="0">
                <a:solidFill>
                  <a:schemeClr val="tx1"/>
                </a:solidFill>
                <a:latin typeface="微软雅黑" panose="020B0503020204020204" pitchFamily="34" charset="-122"/>
                <a:ea typeface="微软雅黑" panose="020B0503020204020204" pitchFamily="34" charset="-122"/>
              </a:rPr>
              <a:t>Bookshelf</a:t>
            </a:r>
            <a:r>
              <a:rPr lang="zh-CN" altLang="en-US" sz="2000" dirty="0" smtClean="0">
                <a:solidFill>
                  <a:schemeClr val="tx1"/>
                </a:solidFill>
                <a:latin typeface="微软雅黑" panose="020B0503020204020204" pitchFamily="34" charset="-122"/>
                <a:ea typeface="微软雅黑" panose="020B0503020204020204" pitchFamily="34" charset="-122"/>
              </a:rPr>
              <a:t>，</a:t>
            </a:r>
            <a:r>
              <a:rPr lang="en-US" altLang="zh-CN" sz="2000" dirty="0" smtClean="0">
                <a:solidFill>
                  <a:schemeClr val="tx1"/>
                </a:solidFill>
                <a:latin typeface="微软雅黑" panose="020B0503020204020204" pitchFamily="34" charset="-122"/>
                <a:ea typeface="微软雅黑" panose="020B0503020204020204" pitchFamily="34" charset="-122"/>
              </a:rPr>
              <a:t>Industry Reports</a:t>
            </a:r>
            <a:r>
              <a:rPr lang="zh-CN" altLang="en-US" sz="2000" dirty="0" smtClean="0">
                <a:solidFill>
                  <a:schemeClr val="tx1"/>
                </a:solidFill>
                <a:latin typeface="微软雅黑" panose="020B0503020204020204" pitchFamily="34" charset="-122"/>
                <a:ea typeface="微软雅黑" panose="020B0503020204020204" pitchFamily="34" charset="-122"/>
              </a:rPr>
              <a:t>分别</a:t>
            </a:r>
            <a:r>
              <a:rPr lang="zh-CN" altLang="en-US" sz="2000" dirty="0">
                <a:solidFill>
                  <a:schemeClr val="tx1"/>
                </a:solidFill>
                <a:latin typeface="微软雅黑" panose="020B0503020204020204" pitchFamily="34" charset="-122"/>
                <a:ea typeface="微软雅黑" panose="020B0503020204020204" pitchFamily="34" charset="-122"/>
              </a:rPr>
              <a:t>对应期刊、会议录（含讲演视频）</a:t>
            </a:r>
            <a:r>
              <a:rPr lang="zh-CN" altLang="en-US" sz="2000" dirty="0" smtClean="0">
                <a:solidFill>
                  <a:schemeClr val="tx1"/>
                </a:solidFill>
                <a:latin typeface="微软雅黑" panose="020B0503020204020204" pitchFamily="34" charset="-122"/>
                <a:ea typeface="微软雅黑" panose="020B0503020204020204" pitchFamily="34" charset="-122"/>
              </a:rPr>
              <a:t>、电子书和行业报告。</a:t>
            </a:r>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6" name="图片 5"/>
          <p:cNvPicPr/>
          <p:nvPr/>
        </p:nvPicPr>
        <p:blipFill>
          <a:blip r:embed="rId3">
            <a:extLst>
              <a:ext uri="{28A0092B-C50C-407E-A947-70E740481C1C}">
                <a14:useLocalDpi xmlns:a14="http://schemas.microsoft.com/office/drawing/2010/main" val="0"/>
              </a:ext>
            </a:extLst>
          </a:blip>
          <a:stretch>
            <a:fillRect/>
          </a:stretch>
        </p:blipFill>
        <p:spPr bwMode="auto">
          <a:xfrm>
            <a:off x="1110989" y="1259428"/>
            <a:ext cx="10000514" cy="3934872"/>
          </a:xfrm>
          <a:prstGeom prst="rect">
            <a:avLst/>
          </a:prstGeom>
          <a:noFill/>
          <a:ln>
            <a:solidFill>
              <a:schemeClr val="tx1"/>
            </a:solidFill>
          </a:ln>
        </p:spPr>
      </p:pic>
    </p:spTree>
    <p:extLst>
      <p:ext uri="{BB962C8B-B14F-4D97-AF65-F5344CB8AC3E}">
        <p14:creationId xmlns:p14="http://schemas.microsoft.com/office/powerpoint/2010/main" val="3376795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l="8655" t="10071" r="48982" b="14645"/>
          <a:stretch/>
        </p:blipFill>
        <p:spPr>
          <a:xfrm>
            <a:off x="135389" y="1299033"/>
            <a:ext cx="5511907" cy="5220394"/>
          </a:xfrm>
          <a:prstGeom prst="rect">
            <a:avLst/>
          </a:prstGeom>
          <a:ln>
            <a:solidFill>
              <a:srgbClr val="92D050"/>
            </a:solidFill>
          </a:ln>
        </p:spPr>
      </p:pic>
      <p:sp>
        <p:nvSpPr>
          <p:cNvPr id="7" name="Rectangle 2"/>
          <p:cNvSpPr txBox="1">
            <a:spLocks noChangeArrowheads="1"/>
          </p:cNvSpPr>
          <p:nvPr/>
        </p:nvSpPr>
        <p:spPr bwMode="auto">
          <a:xfrm>
            <a:off x="0" y="591685"/>
            <a:ext cx="12188825" cy="519380"/>
          </a:xfrm>
          <a:prstGeom prst="rect">
            <a:avLst/>
          </a:prstGeom>
          <a:solidFill>
            <a:srgbClr val="92D050"/>
          </a:solidFill>
          <a:ln>
            <a:miter lim="800000"/>
            <a:headEnd/>
            <a:tailEnd/>
          </a:ln>
        </p:spPr>
        <p:txBody>
          <a:bodyPr vert="horz" wrap="square" lIns="91440" tIns="45720" rIns="91440" bIns="45720" numCol="1" rtlCol="0" anchor="ctr" anchorCtr="0" compatLnSpc="1">
            <a:prstTxWarp prst="textNoShape">
              <a:avLst/>
            </a:prstTxWarp>
            <a:normAutofit fontScale="97500"/>
          </a:bodyPr>
          <a:lstStyle/>
          <a:p>
            <a:pPr marL="540000" defTabSz="914363">
              <a:lnSpc>
                <a:spcPct val="90000"/>
              </a:lnSpc>
              <a:spcBef>
                <a:spcPct val="0"/>
              </a:spcBef>
            </a:pPr>
            <a:r>
              <a:rPr lang="zh-CN" altLang="en-US" sz="2800" b="1" spc="-100" dirty="0" smtClean="0">
                <a:ln w="3175">
                  <a:noFill/>
                </a:ln>
                <a:solidFill>
                  <a:schemeClr val="bg1">
                    <a:alpha val="98000"/>
                  </a:schemeClr>
                </a:solidFill>
                <a:latin typeface="微软雅黑" panose="020B0503020204020204" pitchFamily="34" charset="-122"/>
                <a:ea typeface="微软雅黑" panose="020B0503020204020204" pitchFamily="34" charset="-122"/>
                <a:cs typeface="Times New Roman" pitchFamily="18" charset="0"/>
              </a:rPr>
              <a:t>数据库使用：首页导航栏</a:t>
            </a:r>
            <a:endParaRPr kumimoji="0" lang="en-US" sz="2800" b="1" i="0" u="none" strike="noStrike" kern="1200" cap="none" spc="-100" normalizeH="0" baseline="0" noProof="0" dirty="0" smtClean="0">
              <a:ln w="3175">
                <a:noFill/>
              </a:ln>
              <a:solidFill>
                <a:schemeClr val="bg1">
                  <a:alpha val="98000"/>
                </a:schemeClr>
              </a:solidFill>
              <a:effectLst/>
              <a:uLnTx/>
              <a:uFillTx/>
              <a:latin typeface="微软雅黑" panose="020B0503020204020204" pitchFamily="34" charset="-122"/>
              <a:ea typeface="微软雅黑" panose="020B0503020204020204" pitchFamily="34" charset="-122"/>
              <a:cs typeface="Times New Roman" pitchFamily="18" charset="0"/>
            </a:endParaRPr>
          </a:p>
        </p:txBody>
      </p:sp>
      <p:sp>
        <p:nvSpPr>
          <p:cNvPr id="11" name="Title 3"/>
          <p:cNvSpPr txBox="1">
            <a:spLocks/>
          </p:cNvSpPr>
          <p:nvPr/>
        </p:nvSpPr>
        <p:spPr>
          <a:xfrm>
            <a:off x="5855368" y="4984377"/>
            <a:ext cx="6086261" cy="1528461"/>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6600" b="0" kern="1200" cap="none" spc="-100" baseline="0">
                <a:ln w="3175">
                  <a:noFill/>
                </a:ln>
                <a:solidFill>
                  <a:schemeClr val="bg1">
                    <a:alpha val="99000"/>
                  </a:schemeClr>
                </a:solidFill>
                <a:effectLst/>
                <a:latin typeface="Segoe UI Light" pitchFamily="34" charset="0"/>
                <a:ea typeface="+mn-ea"/>
                <a:cs typeface="Arial" charset="0"/>
              </a:defRPr>
            </a:lvl1pPr>
          </a:lstStyle>
          <a:p>
            <a:pPr marL="342900" indent="-342900">
              <a:spcAft>
                <a:spcPts val="1200"/>
              </a:spcAft>
              <a:buFont typeface="Wingdings" panose="05000000000000000000" pitchFamily="2" charset="2"/>
              <a:buChar char="n"/>
            </a:pPr>
            <a:r>
              <a:rPr lang="en-US" altLang="zh-CN" sz="2000" dirty="0">
                <a:solidFill>
                  <a:schemeClr val="tx1"/>
                </a:solidFill>
                <a:latin typeface="微软雅黑" panose="020B0503020204020204" pitchFamily="34" charset="-122"/>
                <a:ea typeface="微软雅黑" panose="020B0503020204020204" pitchFamily="34" charset="-122"/>
              </a:rPr>
              <a:t>Other Resources</a:t>
            </a:r>
            <a:r>
              <a:rPr lang="zh-CN" altLang="en-US" sz="2000" dirty="0">
                <a:solidFill>
                  <a:schemeClr val="tx1"/>
                </a:solidFill>
                <a:latin typeface="微软雅黑" panose="020B0503020204020204" pitchFamily="34" charset="-122"/>
                <a:ea typeface="微软雅黑" panose="020B0503020204020204" pitchFamily="34" charset="-122"/>
              </a:rPr>
              <a:t>下面</a:t>
            </a:r>
            <a:r>
              <a:rPr lang="zh-CN" altLang="en-US" sz="2000" dirty="0" smtClean="0">
                <a:solidFill>
                  <a:schemeClr val="tx1"/>
                </a:solidFill>
                <a:latin typeface="微软雅黑" panose="020B0503020204020204" pitchFamily="34" charset="-122"/>
                <a:ea typeface="微软雅黑" panose="020B0503020204020204" pitchFamily="34" charset="-122"/>
              </a:rPr>
              <a:t>的</a:t>
            </a:r>
            <a:r>
              <a:rPr lang="en-US" altLang="zh-CN" sz="2000" dirty="0" smtClean="0">
                <a:solidFill>
                  <a:schemeClr val="tx1"/>
                </a:solidFill>
                <a:latin typeface="微软雅黑" panose="020B0503020204020204" pitchFamily="34" charset="-122"/>
                <a:ea typeface="微软雅黑" panose="020B0503020204020204" pitchFamily="34" charset="-122"/>
              </a:rPr>
              <a:t>Special Collections</a:t>
            </a:r>
            <a:r>
              <a:rPr lang="zh-CN" altLang="en-US" sz="2000" dirty="0" smtClean="0">
                <a:solidFill>
                  <a:schemeClr val="tx1"/>
                </a:solidFill>
                <a:latin typeface="微软雅黑" panose="020B0503020204020204" pitchFamily="34" charset="-122"/>
                <a:ea typeface="微软雅黑" panose="020B0503020204020204" pitchFamily="34" charset="-122"/>
              </a:rPr>
              <a:t>集合</a:t>
            </a:r>
            <a:r>
              <a:rPr lang="zh-CN" altLang="en-US" sz="2000" dirty="0">
                <a:solidFill>
                  <a:schemeClr val="tx1"/>
                </a:solidFill>
                <a:latin typeface="微软雅黑" panose="020B0503020204020204" pitchFamily="34" charset="-122"/>
                <a:ea typeface="微软雅黑" panose="020B0503020204020204" pitchFamily="34" charset="-122"/>
              </a:rPr>
              <a:t>了部分</a:t>
            </a:r>
            <a:r>
              <a:rPr lang="zh-CN" altLang="en-US" sz="2000" dirty="0" smtClean="0">
                <a:solidFill>
                  <a:schemeClr val="tx1"/>
                </a:solidFill>
                <a:latin typeface="微软雅黑" panose="020B0503020204020204" pitchFamily="34" charset="-122"/>
                <a:ea typeface="微软雅黑" panose="020B0503020204020204" pitchFamily="34" charset="-122"/>
              </a:rPr>
              <a:t>期刊出版社</a:t>
            </a:r>
            <a:r>
              <a:rPr lang="zh-CN" altLang="en-US" sz="2000" dirty="0">
                <a:solidFill>
                  <a:schemeClr val="tx1"/>
                </a:solidFill>
                <a:latin typeface="微软雅黑" panose="020B0503020204020204" pitchFamily="34" charset="-122"/>
                <a:ea typeface="微软雅黑" panose="020B0503020204020204" pitchFamily="34" charset="-122"/>
              </a:rPr>
              <a:t>整体建立的主题文集，包括获奖作者文章和高被引文章。</a:t>
            </a:r>
          </a:p>
        </p:txBody>
      </p:sp>
      <p:pic>
        <p:nvPicPr>
          <p:cNvPr id="5" name="图片 4" descr="C:\Users\maryann\AppData\Local\Temp\WeChat Files\c2b2903ea7de8918a39571f676e7af4.png"/>
          <p:cNvPicPr/>
          <p:nvPr/>
        </p:nvPicPr>
        <p:blipFill rotWithShape="1">
          <a:blip r:embed="rId4">
            <a:extLst>
              <a:ext uri="{28A0092B-C50C-407E-A947-70E740481C1C}">
                <a14:useLocalDpi xmlns:a14="http://schemas.microsoft.com/office/drawing/2010/main" val="0"/>
              </a:ext>
            </a:extLst>
          </a:blip>
          <a:srcRect l="994"/>
          <a:stretch/>
        </p:blipFill>
        <p:spPr bwMode="auto">
          <a:xfrm>
            <a:off x="5123793" y="1299033"/>
            <a:ext cx="7065032" cy="3497376"/>
          </a:xfrm>
          <a:prstGeom prst="rect">
            <a:avLst/>
          </a:prstGeom>
          <a:noFill/>
          <a:ln>
            <a:solidFill>
              <a:srgbClr val="92D050"/>
            </a:solidFill>
          </a:ln>
        </p:spPr>
      </p:pic>
    </p:spTree>
    <p:extLst>
      <p:ext uri="{BB962C8B-B14F-4D97-AF65-F5344CB8AC3E}">
        <p14:creationId xmlns:p14="http://schemas.microsoft.com/office/powerpoint/2010/main" val="778561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0" y="591685"/>
            <a:ext cx="12188825" cy="519380"/>
          </a:xfrm>
          <a:prstGeom prst="rect">
            <a:avLst/>
          </a:prstGeom>
          <a:solidFill>
            <a:srgbClr val="92D050"/>
          </a:solidFill>
          <a:ln>
            <a:miter lim="800000"/>
            <a:headEnd/>
            <a:tailEnd/>
          </a:ln>
        </p:spPr>
        <p:txBody>
          <a:bodyPr vert="horz" wrap="square" lIns="91440" tIns="45720" rIns="91440" bIns="45720" numCol="1" rtlCol="0" anchor="ctr" anchorCtr="0" compatLnSpc="1">
            <a:prstTxWarp prst="textNoShape">
              <a:avLst/>
            </a:prstTxWarp>
            <a:normAutofit fontScale="97500"/>
          </a:bodyPr>
          <a:lstStyle/>
          <a:p>
            <a:pPr marL="540000" defTabSz="914363">
              <a:lnSpc>
                <a:spcPct val="90000"/>
              </a:lnSpc>
              <a:spcBef>
                <a:spcPct val="0"/>
              </a:spcBef>
            </a:pPr>
            <a:r>
              <a:rPr lang="zh-CN" altLang="en-US" sz="2800" b="1" spc="-100" dirty="0" smtClean="0">
                <a:ln w="3175">
                  <a:noFill/>
                </a:ln>
                <a:solidFill>
                  <a:schemeClr val="bg1">
                    <a:alpha val="98000"/>
                  </a:schemeClr>
                </a:solidFill>
                <a:latin typeface="微软雅黑" panose="020B0503020204020204" pitchFamily="34" charset="-122"/>
                <a:ea typeface="微软雅黑" panose="020B0503020204020204" pitchFamily="34" charset="-122"/>
                <a:cs typeface="Times New Roman" pitchFamily="18" charset="0"/>
              </a:rPr>
              <a:t>数据库使用：首页导航栏</a:t>
            </a:r>
            <a:endParaRPr kumimoji="0" lang="en-US" sz="2800" b="1" i="0" u="none" strike="noStrike" kern="1200" cap="none" spc="-100" normalizeH="0" baseline="0" noProof="0" dirty="0" smtClean="0">
              <a:ln w="3175">
                <a:noFill/>
              </a:ln>
              <a:solidFill>
                <a:schemeClr val="bg1">
                  <a:alpha val="98000"/>
                </a:schemeClr>
              </a:solidFill>
              <a:effectLst/>
              <a:uLnTx/>
              <a:uFillTx/>
              <a:latin typeface="微软雅黑" panose="020B0503020204020204" pitchFamily="34" charset="-122"/>
              <a:ea typeface="微软雅黑" panose="020B0503020204020204" pitchFamily="34" charset="-122"/>
              <a:cs typeface="Times New Roman" pitchFamily="18" charset="0"/>
            </a:endParaRPr>
          </a:p>
        </p:txBody>
      </p:sp>
      <p:sp>
        <p:nvSpPr>
          <p:cNvPr id="11" name="Title 3"/>
          <p:cNvSpPr txBox="1">
            <a:spLocks/>
          </p:cNvSpPr>
          <p:nvPr/>
        </p:nvSpPr>
        <p:spPr>
          <a:xfrm>
            <a:off x="532732" y="1442603"/>
            <a:ext cx="3734468" cy="3162300"/>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6600" b="0" kern="1200" cap="none" spc="-100" baseline="0">
                <a:ln w="3175">
                  <a:noFill/>
                </a:ln>
                <a:solidFill>
                  <a:schemeClr val="bg1">
                    <a:alpha val="99000"/>
                  </a:schemeClr>
                </a:solidFill>
                <a:effectLst/>
                <a:latin typeface="Segoe UI Light" pitchFamily="34" charset="0"/>
                <a:ea typeface="+mn-ea"/>
                <a:cs typeface="Arial" charset="0"/>
              </a:defRPr>
            </a:lvl1pPr>
          </a:lstStyle>
          <a:p>
            <a:pPr marL="342900" indent="-342900">
              <a:lnSpc>
                <a:spcPct val="150000"/>
              </a:lnSpc>
              <a:spcAft>
                <a:spcPts val="1200"/>
              </a:spcAft>
              <a:buFont typeface="Wingdings" panose="05000000000000000000" pitchFamily="2" charset="2"/>
              <a:buChar char="n"/>
            </a:pPr>
            <a:r>
              <a:rPr lang="zh-CN" altLang="en-US" sz="2000" dirty="0">
                <a:solidFill>
                  <a:schemeClr val="tx1"/>
                </a:solidFill>
                <a:latin typeface="微软雅黑" panose="020B0503020204020204" pitchFamily="34" charset="-122"/>
                <a:ea typeface="微软雅黑" panose="020B0503020204020204" pitchFamily="34" charset="-122"/>
              </a:rPr>
              <a:t>导航</a:t>
            </a:r>
            <a:r>
              <a:rPr lang="zh-CN" altLang="en-US" sz="2000" dirty="0" smtClean="0">
                <a:solidFill>
                  <a:schemeClr val="tx1"/>
                </a:solidFill>
                <a:latin typeface="微软雅黑" panose="020B0503020204020204" pitchFamily="34" charset="-122"/>
                <a:ea typeface="微软雅黑" panose="020B0503020204020204" pitchFamily="34" charset="-122"/>
              </a:rPr>
              <a:t>栏最右的</a:t>
            </a:r>
            <a:r>
              <a:rPr lang="en-US" altLang="zh-CN" sz="2000" dirty="0" smtClean="0">
                <a:solidFill>
                  <a:schemeClr val="tx1"/>
                </a:solidFill>
                <a:latin typeface="微软雅黑" panose="020B0503020204020204" pitchFamily="34" charset="-122"/>
                <a:ea typeface="微软雅黑" panose="020B0503020204020204" pitchFamily="34" charset="-122"/>
              </a:rPr>
              <a:t>Recent Pages</a:t>
            </a:r>
            <a:r>
              <a:rPr lang="zh-CN" altLang="en-US" sz="2000" dirty="0" smtClean="0">
                <a:solidFill>
                  <a:schemeClr val="tx1"/>
                </a:solidFill>
                <a:latin typeface="微软雅黑" panose="020B0503020204020204" pitchFamily="34" charset="-122"/>
                <a:ea typeface="微软雅黑" panose="020B0503020204020204" pitchFamily="34" charset="-122"/>
              </a:rPr>
              <a:t>包含浏览器最近打开的数据库页面，如检索结果、全文页面、</a:t>
            </a:r>
            <a:r>
              <a:rPr lang="zh-CN" altLang="en-US" sz="2000" dirty="0">
                <a:solidFill>
                  <a:schemeClr val="tx1"/>
                </a:solidFill>
                <a:latin typeface="微软雅黑" panose="020B0503020204020204" pitchFamily="34" charset="-122"/>
                <a:ea typeface="微软雅黑" panose="020B0503020204020204" pitchFamily="34" charset="-122"/>
              </a:rPr>
              <a:t>某一期期刊的目录</a:t>
            </a:r>
            <a:r>
              <a:rPr lang="zh-CN" altLang="en-US" sz="2000" dirty="0" smtClean="0">
                <a:solidFill>
                  <a:schemeClr val="tx1"/>
                </a:solidFill>
                <a:latin typeface="微软雅黑" panose="020B0503020204020204" pitchFamily="34" charset="-122"/>
                <a:ea typeface="微软雅黑" panose="020B0503020204020204" pitchFamily="34" charset="-122"/>
              </a:rPr>
              <a:t>。点击最下方</a:t>
            </a:r>
            <a:r>
              <a:rPr lang="en-US" altLang="zh-CN" sz="2000" dirty="0" smtClean="0">
                <a:solidFill>
                  <a:schemeClr val="tx1"/>
                </a:solidFill>
                <a:latin typeface="微软雅黑" panose="020B0503020204020204" pitchFamily="34" charset="-122"/>
                <a:ea typeface="微软雅黑" panose="020B0503020204020204" pitchFamily="34" charset="-122"/>
              </a:rPr>
              <a:t>Clear History</a:t>
            </a:r>
            <a:r>
              <a:rPr lang="zh-CN" altLang="en-US" sz="2000" dirty="0" smtClean="0">
                <a:solidFill>
                  <a:schemeClr val="tx1"/>
                </a:solidFill>
                <a:latin typeface="微软雅黑" panose="020B0503020204020204" pitchFamily="34" charset="-122"/>
                <a:ea typeface="微软雅黑" panose="020B0503020204020204" pitchFamily="34" charset="-122"/>
              </a:rPr>
              <a:t>可清除浏览历史。</a:t>
            </a:r>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1100" y="1442603"/>
            <a:ext cx="6400800" cy="4206296"/>
          </a:xfrm>
          <a:prstGeom prst="rect">
            <a:avLst/>
          </a:prstGeom>
          <a:ln>
            <a:solidFill>
              <a:srgbClr val="92D050"/>
            </a:solidFill>
          </a:ln>
        </p:spPr>
      </p:pic>
    </p:spTree>
    <p:extLst>
      <p:ext uri="{BB962C8B-B14F-4D97-AF65-F5344CB8AC3E}">
        <p14:creationId xmlns:p14="http://schemas.microsoft.com/office/powerpoint/2010/main" val="1359048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0" y="591685"/>
            <a:ext cx="12188825" cy="519380"/>
          </a:xfrm>
          <a:prstGeom prst="rect">
            <a:avLst/>
          </a:prstGeom>
          <a:solidFill>
            <a:srgbClr val="92D050"/>
          </a:solidFill>
          <a:ln>
            <a:miter lim="800000"/>
            <a:headEnd/>
            <a:tailEnd/>
          </a:ln>
        </p:spPr>
        <p:txBody>
          <a:bodyPr vert="horz" wrap="square" lIns="91440" tIns="45720" rIns="91440" bIns="45720" numCol="1" rtlCol="0" anchor="ctr" anchorCtr="0" compatLnSpc="1">
            <a:prstTxWarp prst="textNoShape">
              <a:avLst/>
            </a:prstTxWarp>
            <a:normAutofit fontScale="97500"/>
          </a:bodyPr>
          <a:lstStyle/>
          <a:p>
            <a:pPr marL="540000" defTabSz="914363">
              <a:lnSpc>
                <a:spcPct val="90000"/>
              </a:lnSpc>
              <a:spcBef>
                <a:spcPct val="0"/>
              </a:spcBef>
            </a:pPr>
            <a:r>
              <a:rPr lang="zh-CN" altLang="en-US" sz="2800" b="1" spc="-100" dirty="0" smtClean="0">
                <a:ln w="3175">
                  <a:noFill/>
                </a:ln>
                <a:solidFill>
                  <a:schemeClr val="bg1">
                    <a:alpha val="98000"/>
                  </a:schemeClr>
                </a:solidFill>
                <a:latin typeface="微软雅黑" panose="020B0503020204020204" pitchFamily="34" charset="-122"/>
                <a:ea typeface="微软雅黑" panose="020B0503020204020204" pitchFamily="34" charset="-122"/>
                <a:cs typeface="Times New Roman" pitchFamily="18" charset="0"/>
              </a:rPr>
              <a:t>数据库使用：首页导航栏</a:t>
            </a:r>
            <a:endParaRPr kumimoji="0" lang="en-US" sz="2800" b="1" i="0" u="none" strike="noStrike" kern="1200" cap="none" spc="-100" normalizeH="0" baseline="0" noProof="0" dirty="0" smtClean="0">
              <a:ln w="3175">
                <a:noFill/>
              </a:ln>
              <a:solidFill>
                <a:schemeClr val="bg1">
                  <a:alpha val="98000"/>
                </a:schemeClr>
              </a:solidFill>
              <a:effectLst/>
              <a:uLnTx/>
              <a:uFillTx/>
              <a:latin typeface="微软雅黑" panose="020B0503020204020204" pitchFamily="34" charset="-122"/>
              <a:ea typeface="微软雅黑" panose="020B0503020204020204" pitchFamily="34" charset="-122"/>
              <a:cs typeface="Times New Roman" pitchFamily="18" charset="0"/>
            </a:endParaRPr>
          </a:p>
        </p:txBody>
      </p:sp>
      <p:sp>
        <p:nvSpPr>
          <p:cNvPr id="11" name="Title 3"/>
          <p:cNvSpPr txBox="1">
            <a:spLocks/>
          </p:cNvSpPr>
          <p:nvPr/>
        </p:nvSpPr>
        <p:spPr>
          <a:xfrm>
            <a:off x="342232" y="1442603"/>
            <a:ext cx="4178968" cy="4457701"/>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6600" b="0" kern="1200" cap="none" spc="-100" baseline="0">
                <a:ln w="3175">
                  <a:noFill/>
                </a:ln>
                <a:solidFill>
                  <a:schemeClr val="bg1">
                    <a:alpha val="99000"/>
                  </a:schemeClr>
                </a:solidFill>
                <a:effectLst/>
                <a:latin typeface="Segoe UI Light" pitchFamily="34" charset="0"/>
                <a:ea typeface="+mn-ea"/>
                <a:cs typeface="Arial" charset="0"/>
              </a:defRPr>
            </a:lvl1pPr>
          </a:lstStyle>
          <a:p>
            <a:pPr marL="342900" indent="-342900">
              <a:lnSpc>
                <a:spcPct val="150000"/>
              </a:lnSpc>
              <a:spcAft>
                <a:spcPts val="1200"/>
              </a:spcAft>
              <a:buFont typeface="Wingdings" panose="05000000000000000000" pitchFamily="2" charset="2"/>
              <a:buChar char="n"/>
            </a:pPr>
            <a:r>
              <a:rPr lang="zh-CN" altLang="en-US" sz="2000" dirty="0">
                <a:solidFill>
                  <a:schemeClr val="tx1"/>
                </a:solidFill>
                <a:latin typeface="微软雅黑" panose="020B0503020204020204" pitchFamily="34" charset="-122"/>
                <a:ea typeface="微软雅黑" panose="020B0503020204020204" pitchFamily="34" charset="-122"/>
              </a:rPr>
              <a:t>导航</a:t>
            </a:r>
            <a:r>
              <a:rPr lang="zh-CN" altLang="en-US" sz="2000" dirty="0" smtClean="0">
                <a:solidFill>
                  <a:schemeClr val="tx1"/>
                </a:solidFill>
                <a:latin typeface="微软雅黑" panose="020B0503020204020204" pitchFamily="34" charset="-122"/>
                <a:ea typeface="微软雅黑" panose="020B0503020204020204" pitchFamily="34" charset="-122"/>
              </a:rPr>
              <a:t>栏中</a:t>
            </a:r>
            <a:r>
              <a:rPr lang="en-US" altLang="zh-CN" sz="2000" dirty="0" smtClean="0">
                <a:solidFill>
                  <a:schemeClr val="tx1"/>
                </a:solidFill>
                <a:latin typeface="微软雅黑" panose="020B0503020204020204" pitchFamily="34" charset="-122"/>
                <a:ea typeface="微软雅黑" panose="020B0503020204020204" pitchFamily="34" charset="-122"/>
              </a:rPr>
              <a:t>Preprints</a:t>
            </a:r>
            <a:r>
              <a:rPr lang="zh-CN" altLang="en-US" sz="2000" dirty="0" smtClean="0">
                <a:solidFill>
                  <a:schemeClr val="tx1"/>
                </a:solidFill>
                <a:latin typeface="微软雅黑" panose="020B0503020204020204" pitchFamily="34" charset="-122"/>
                <a:ea typeface="微软雅黑" panose="020B0503020204020204" pitchFamily="34" charset="-122"/>
              </a:rPr>
              <a:t>为</a:t>
            </a:r>
            <a:r>
              <a:rPr lang="en-US" altLang="zh-CN" sz="2000" dirty="0" err="1" smtClean="0">
                <a:solidFill>
                  <a:schemeClr val="tx1"/>
                </a:solidFill>
                <a:latin typeface="微软雅黑" panose="020B0503020204020204" pitchFamily="34" charset="-122"/>
                <a:ea typeface="微软雅黑" panose="020B0503020204020204" pitchFamily="34" charset="-122"/>
              </a:rPr>
              <a:t>Optica</a:t>
            </a:r>
            <a:r>
              <a:rPr lang="en-US" altLang="zh-CN" sz="2000" dirty="0" smtClean="0">
                <a:solidFill>
                  <a:schemeClr val="tx1"/>
                </a:solidFill>
                <a:latin typeface="微软雅黑" panose="020B0503020204020204" pitchFamily="34" charset="-122"/>
                <a:ea typeface="微软雅黑" panose="020B0503020204020204" pitchFamily="34" charset="-122"/>
              </a:rPr>
              <a:t> </a:t>
            </a:r>
            <a:r>
              <a:rPr lang="zh-CN" altLang="en-US" sz="2000" dirty="0" smtClean="0">
                <a:solidFill>
                  <a:schemeClr val="tx1"/>
                </a:solidFill>
                <a:latin typeface="微软雅黑" panose="020B0503020204020204" pitchFamily="34" charset="-122"/>
                <a:ea typeface="微软雅黑" panose="020B0503020204020204" pitchFamily="34" charset="-122"/>
              </a:rPr>
              <a:t>于</a:t>
            </a:r>
            <a:r>
              <a:rPr lang="en-US" altLang="zh-CN" sz="2000" dirty="0" smtClean="0">
                <a:solidFill>
                  <a:schemeClr val="tx1"/>
                </a:solidFill>
                <a:latin typeface="微软雅黑" panose="020B0503020204020204" pitchFamily="34" charset="-122"/>
                <a:ea typeface="微软雅黑" panose="020B0503020204020204" pitchFamily="34" charset="-122"/>
              </a:rPr>
              <a:t>2023</a:t>
            </a:r>
            <a:r>
              <a:rPr lang="zh-CN" altLang="en-US" sz="2000" dirty="0" smtClean="0">
                <a:solidFill>
                  <a:schemeClr val="tx1"/>
                </a:solidFill>
                <a:latin typeface="微软雅黑" panose="020B0503020204020204" pitchFamily="34" charset="-122"/>
                <a:ea typeface="微软雅黑" panose="020B0503020204020204" pitchFamily="34" charset="-122"/>
              </a:rPr>
              <a:t>年推出的预印本服务器，现已开放提交。</a:t>
            </a:r>
            <a:endParaRPr lang="en-US" altLang="zh-CN" sz="2000"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150000"/>
              </a:lnSpc>
              <a:spcAft>
                <a:spcPts val="1200"/>
              </a:spcAft>
              <a:buFont typeface="Wingdings" panose="05000000000000000000" pitchFamily="2" charset="2"/>
              <a:buChar char="n"/>
            </a:pPr>
            <a:r>
              <a:rPr lang="zh-CN" altLang="en-US" sz="2000" dirty="0" smtClean="0">
                <a:solidFill>
                  <a:schemeClr val="tx1"/>
                </a:solidFill>
                <a:latin typeface="微软雅黑" panose="020B0503020204020204" pitchFamily="34" charset="-122"/>
                <a:ea typeface="微软雅黑" panose="020B0503020204020204" pitchFamily="34" charset="-122"/>
              </a:rPr>
              <a:t>用户可通过下方链接跳转至 </a:t>
            </a:r>
            <a:r>
              <a:rPr lang="en-US" altLang="zh-CN" sz="2000" dirty="0" err="1" smtClean="0">
                <a:solidFill>
                  <a:schemeClr val="tx1"/>
                </a:solidFill>
                <a:latin typeface="微软雅黑" panose="020B0503020204020204" pitchFamily="34" charset="-122"/>
                <a:ea typeface="微软雅黑" panose="020B0503020204020204" pitchFamily="34" charset="-122"/>
              </a:rPr>
              <a:t>Optica</a:t>
            </a:r>
            <a:r>
              <a:rPr lang="en-US" altLang="zh-CN" sz="2000" dirty="0" smtClean="0">
                <a:solidFill>
                  <a:schemeClr val="tx1"/>
                </a:solidFill>
                <a:latin typeface="微软雅黑" panose="020B0503020204020204" pitchFamily="34" charset="-122"/>
                <a:ea typeface="微软雅黑" panose="020B0503020204020204" pitchFamily="34" charset="-122"/>
              </a:rPr>
              <a:t> Open </a:t>
            </a:r>
            <a:r>
              <a:rPr lang="zh-CN" altLang="en-US" sz="2000" dirty="0" smtClean="0">
                <a:solidFill>
                  <a:schemeClr val="tx1"/>
                </a:solidFill>
                <a:latin typeface="微软雅黑" panose="020B0503020204020204" pitchFamily="34" charset="-122"/>
                <a:ea typeface="微软雅黑" panose="020B0503020204020204" pitchFamily="34" charset="-122"/>
              </a:rPr>
              <a:t>网站进行预印本</a:t>
            </a:r>
            <a:r>
              <a:rPr lang="zh-CN" altLang="en-US" sz="2000" dirty="0">
                <a:solidFill>
                  <a:schemeClr val="tx1"/>
                </a:solidFill>
                <a:latin typeface="微软雅黑" panose="020B0503020204020204" pitchFamily="34" charset="-122"/>
                <a:ea typeface="微软雅黑" panose="020B0503020204020204" pitchFamily="34" charset="-122"/>
              </a:rPr>
              <a:t>提交</a:t>
            </a:r>
            <a:r>
              <a:rPr lang="zh-CN" altLang="en-US" sz="2000" dirty="0" smtClean="0">
                <a:solidFill>
                  <a:schemeClr val="tx1"/>
                </a:solidFill>
                <a:latin typeface="微软雅黑" panose="020B0503020204020204" pitchFamily="34" charset="-122"/>
                <a:ea typeface="微软雅黑" panose="020B0503020204020204" pitchFamily="34" charset="-122"/>
              </a:rPr>
              <a:t>。</a:t>
            </a:r>
            <a:endParaRPr lang="en-US" altLang="zh-CN" sz="2000"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150000"/>
              </a:lnSpc>
              <a:spcAft>
                <a:spcPts val="1200"/>
              </a:spcAft>
              <a:buFont typeface="Wingdings" panose="05000000000000000000" pitchFamily="2" charset="2"/>
              <a:buChar char="n"/>
            </a:pPr>
            <a:r>
              <a:rPr lang="zh-CN" altLang="en-US" sz="2000" dirty="0" smtClean="0">
                <a:solidFill>
                  <a:schemeClr val="tx1"/>
                </a:solidFill>
                <a:latin typeface="微软雅黑" panose="020B0503020204020204" pitchFamily="34" charset="-122"/>
                <a:ea typeface="微软雅黑" panose="020B0503020204020204" pitchFamily="34" charset="-122"/>
              </a:rPr>
              <a:t>更多信息</a:t>
            </a:r>
            <a:r>
              <a:rPr lang="zh-CN" altLang="en-US" sz="2000" dirty="0">
                <a:solidFill>
                  <a:schemeClr val="tx1"/>
                </a:solidFill>
                <a:latin typeface="微软雅黑" panose="020B0503020204020204" pitchFamily="34" charset="-122"/>
                <a:ea typeface="微软雅黑" panose="020B0503020204020204" pitchFamily="34" charset="-122"/>
              </a:rPr>
              <a:t>请访问</a:t>
            </a:r>
            <a:r>
              <a:rPr lang="zh-CN" altLang="en-US" sz="2000" dirty="0" smtClean="0">
                <a:solidFill>
                  <a:schemeClr val="tx1"/>
                </a:solidFill>
                <a:latin typeface="微软雅黑" panose="020B0503020204020204" pitchFamily="34" charset="-122"/>
                <a:ea typeface="微软雅黑" panose="020B0503020204020204" pitchFamily="34" charset="-122"/>
              </a:rPr>
              <a:t>：</a:t>
            </a:r>
            <a:r>
              <a:rPr lang="en-US" altLang="zh-CN" sz="2000" dirty="0" smtClean="0">
                <a:solidFill>
                  <a:schemeClr val="tx1"/>
                </a:solidFill>
                <a:latin typeface="微软雅黑" panose="020B0503020204020204" pitchFamily="34" charset="-122"/>
                <a:ea typeface="微软雅黑" panose="020B0503020204020204" pitchFamily="34" charset="-122"/>
                <a:hlinkClick r:id="rId3"/>
              </a:rPr>
              <a:t>https</a:t>
            </a:r>
            <a:r>
              <a:rPr lang="en-US" altLang="zh-CN" sz="2000" dirty="0">
                <a:solidFill>
                  <a:schemeClr val="tx1"/>
                </a:solidFill>
                <a:latin typeface="微软雅黑" panose="020B0503020204020204" pitchFamily="34" charset="-122"/>
                <a:ea typeface="微软雅黑" panose="020B0503020204020204" pitchFamily="34" charset="-122"/>
                <a:hlinkClick r:id="rId3"/>
              </a:rPr>
              <a:t>://preprints.opticaopen.org</a:t>
            </a:r>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l="1936"/>
          <a:stretch/>
        </p:blipFill>
        <p:spPr>
          <a:xfrm>
            <a:off x="4521200" y="2260729"/>
            <a:ext cx="7515595" cy="2821448"/>
          </a:xfrm>
          <a:prstGeom prst="rect">
            <a:avLst/>
          </a:prstGeom>
          <a:ln>
            <a:solidFill>
              <a:srgbClr val="92D050"/>
            </a:solidFill>
          </a:ln>
        </p:spPr>
      </p:pic>
      <p:sp>
        <p:nvSpPr>
          <p:cNvPr id="3" name="七角星 2"/>
          <p:cNvSpPr/>
          <p:nvPr/>
        </p:nvSpPr>
        <p:spPr>
          <a:xfrm rot="20166770">
            <a:off x="4378910" y="847957"/>
            <a:ext cx="1889495" cy="1675882"/>
          </a:xfrm>
          <a:prstGeom prst="star7">
            <a:avLst/>
          </a:prstGeom>
          <a:solidFill>
            <a:srgbClr val="FFFF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b="1" i="1" dirty="0" smtClean="0">
                <a:solidFill>
                  <a:schemeClr val="tx1"/>
                </a:solidFill>
              </a:rPr>
              <a:t>NEW</a:t>
            </a:r>
            <a:endParaRPr lang="zh-CN" altLang="en-US" b="1" i="1" dirty="0">
              <a:solidFill>
                <a:schemeClr val="tx1"/>
              </a:solidFill>
            </a:endParaRPr>
          </a:p>
        </p:txBody>
      </p:sp>
    </p:spTree>
    <p:extLst>
      <p:ext uri="{BB962C8B-B14F-4D97-AF65-F5344CB8AC3E}">
        <p14:creationId xmlns:p14="http://schemas.microsoft.com/office/powerpoint/2010/main" val="30115737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0" y="591685"/>
            <a:ext cx="12188825" cy="519380"/>
          </a:xfrm>
          <a:prstGeom prst="rect">
            <a:avLst/>
          </a:prstGeom>
          <a:solidFill>
            <a:srgbClr val="92D050"/>
          </a:solidFill>
          <a:ln>
            <a:miter lim="800000"/>
            <a:headEnd/>
            <a:tailEnd/>
          </a:ln>
        </p:spPr>
        <p:txBody>
          <a:bodyPr vert="horz" wrap="square" lIns="91440" tIns="45720" rIns="91440" bIns="45720" numCol="1" rtlCol="0" anchor="ctr" anchorCtr="0" compatLnSpc="1">
            <a:prstTxWarp prst="textNoShape">
              <a:avLst/>
            </a:prstTxWarp>
            <a:normAutofit fontScale="97500"/>
          </a:bodyPr>
          <a:lstStyle/>
          <a:p>
            <a:pPr marL="540000" defTabSz="914363">
              <a:lnSpc>
                <a:spcPct val="90000"/>
              </a:lnSpc>
              <a:spcBef>
                <a:spcPct val="0"/>
              </a:spcBef>
            </a:pPr>
            <a:r>
              <a:rPr lang="zh-CN" altLang="en-US" sz="2800" b="1" spc="-100" dirty="0" smtClean="0">
                <a:ln w="3175">
                  <a:noFill/>
                </a:ln>
                <a:solidFill>
                  <a:schemeClr val="bg1">
                    <a:alpha val="98000"/>
                  </a:schemeClr>
                </a:solidFill>
                <a:latin typeface="微软雅黑" panose="020B0503020204020204" pitchFamily="34" charset="-122"/>
                <a:ea typeface="微软雅黑" panose="020B0503020204020204" pitchFamily="34" charset="-122"/>
                <a:cs typeface="Times New Roman" pitchFamily="18" charset="0"/>
              </a:rPr>
              <a:t>数据库使用：高级</a:t>
            </a:r>
            <a:r>
              <a:rPr lang="zh-CN" altLang="en-US" sz="2800" b="1" spc="-100" dirty="0">
                <a:ln w="3175">
                  <a:noFill/>
                </a:ln>
                <a:solidFill>
                  <a:schemeClr val="bg1">
                    <a:alpha val="98000"/>
                  </a:schemeClr>
                </a:solidFill>
                <a:latin typeface="微软雅黑" panose="020B0503020204020204" pitchFamily="34" charset="-122"/>
                <a:ea typeface="微软雅黑" panose="020B0503020204020204" pitchFamily="34" charset="-122"/>
                <a:cs typeface="Times New Roman" pitchFamily="18" charset="0"/>
              </a:rPr>
              <a:t>检索</a:t>
            </a:r>
            <a:r>
              <a:rPr lang="zh-CN" altLang="en-US" sz="2800" b="1" spc="-100" dirty="0" smtClean="0">
                <a:ln w="3175">
                  <a:noFill/>
                </a:ln>
                <a:solidFill>
                  <a:schemeClr val="bg1">
                    <a:alpha val="98000"/>
                  </a:schemeClr>
                </a:solidFill>
                <a:latin typeface="微软雅黑" panose="020B0503020204020204" pitchFamily="34" charset="-122"/>
                <a:ea typeface="微软雅黑" panose="020B0503020204020204" pitchFamily="34" charset="-122"/>
                <a:cs typeface="Times New Roman" pitchFamily="18" charset="0"/>
              </a:rPr>
              <a:t>功能怎样</a:t>
            </a:r>
            <a:r>
              <a:rPr lang="zh-CN" altLang="en-US" sz="2800" b="1" spc="-100" dirty="0">
                <a:ln w="3175">
                  <a:noFill/>
                </a:ln>
                <a:solidFill>
                  <a:schemeClr val="bg1">
                    <a:alpha val="98000"/>
                  </a:schemeClr>
                </a:solidFill>
                <a:latin typeface="微软雅黑" panose="020B0503020204020204" pitchFamily="34" charset="-122"/>
                <a:ea typeface="微软雅黑" panose="020B0503020204020204" pitchFamily="34" charset="-122"/>
                <a:cs typeface="Times New Roman" pitchFamily="18" charset="0"/>
              </a:rPr>
              <a:t>检索会议录</a:t>
            </a:r>
            <a:endParaRPr kumimoji="0" lang="en-US" sz="2800" b="1" i="0" u="none" strike="noStrike" kern="1200" cap="none" spc="-100" normalizeH="0" baseline="0" noProof="0" dirty="0" smtClean="0">
              <a:ln w="3175">
                <a:noFill/>
              </a:ln>
              <a:solidFill>
                <a:schemeClr val="bg1">
                  <a:alpha val="98000"/>
                </a:schemeClr>
              </a:solidFill>
              <a:effectLst/>
              <a:uLnTx/>
              <a:uFillTx/>
              <a:latin typeface="微软雅黑" panose="020B0503020204020204" pitchFamily="34" charset="-122"/>
              <a:ea typeface="微软雅黑" panose="020B0503020204020204" pitchFamily="34" charset="-122"/>
              <a:cs typeface="Times New Roman" pitchFamily="18" charset="0"/>
            </a:endParaRPr>
          </a:p>
        </p:txBody>
      </p:sp>
      <p:sp>
        <p:nvSpPr>
          <p:cNvPr id="11" name="Title 3"/>
          <p:cNvSpPr txBox="1">
            <a:spLocks/>
          </p:cNvSpPr>
          <p:nvPr/>
        </p:nvSpPr>
        <p:spPr>
          <a:xfrm>
            <a:off x="233995" y="1101500"/>
            <a:ext cx="3787614" cy="1818163"/>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6600" b="0" kern="1200" cap="none" spc="-100" baseline="0">
                <a:ln w="3175">
                  <a:noFill/>
                </a:ln>
                <a:solidFill>
                  <a:schemeClr val="bg1">
                    <a:alpha val="99000"/>
                  </a:schemeClr>
                </a:solidFill>
                <a:effectLst/>
                <a:latin typeface="Segoe UI Light" pitchFamily="34" charset="0"/>
                <a:ea typeface="+mn-ea"/>
                <a:cs typeface="Arial" charset="0"/>
              </a:defRPr>
            </a:lvl1pPr>
          </a:lstStyle>
          <a:p>
            <a:pPr marL="342900" indent="-342900">
              <a:spcAft>
                <a:spcPts val="1200"/>
              </a:spcAft>
              <a:buFont typeface="Wingdings" panose="05000000000000000000" pitchFamily="2" charset="2"/>
              <a:buChar char="n"/>
            </a:pPr>
            <a:r>
              <a:rPr lang="zh-CN" altLang="en-US" sz="2000" dirty="0">
                <a:solidFill>
                  <a:schemeClr val="tx1"/>
                </a:solidFill>
                <a:latin typeface="微软雅黑" panose="020B0503020204020204" pitchFamily="34" charset="-122"/>
                <a:ea typeface="微软雅黑" panose="020B0503020204020204" pitchFamily="34" charset="-122"/>
              </a:rPr>
              <a:t>在高级检索窗口选择</a:t>
            </a:r>
            <a:r>
              <a:rPr lang="en-US" altLang="zh-CN" sz="2000" dirty="0">
                <a:solidFill>
                  <a:schemeClr val="tx1"/>
                </a:solidFill>
                <a:latin typeface="微软雅黑" panose="020B0503020204020204" pitchFamily="34" charset="-122"/>
                <a:ea typeface="微软雅黑" panose="020B0503020204020204" pitchFamily="34" charset="-122"/>
              </a:rPr>
              <a:t>Conference</a:t>
            </a:r>
            <a:r>
              <a:rPr lang="zh-CN" altLang="en-US" sz="2000" dirty="0">
                <a:solidFill>
                  <a:schemeClr val="tx1"/>
                </a:solidFill>
                <a:latin typeface="微软雅黑" panose="020B0503020204020204" pitchFamily="34" charset="-122"/>
                <a:ea typeface="微软雅黑" panose="020B0503020204020204" pitchFamily="34" charset="-122"/>
              </a:rPr>
              <a:t>下拉菜单，选择需要参考的会议（</a:t>
            </a:r>
            <a:r>
              <a:rPr lang="zh-CN" altLang="en-US" sz="2000" dirty="0" smtClean="0">
                <a:solidFill>
                  <a:schemeClr val="tx1"/>
                </a:solidFill>
                <a:latin typeface="微软雅黑" panose="020B0503020204020204" pitchFamily="34" charset="-122"/>
                <a:ea typeface="微软雅黑" panose="020B0503020204020204" pitchFamily="34" charset="-122"/>
              </a:rPr>
              <a:t>可多</a:t>
            </a:r>
            <a:r>
              <a:rPr lang="zh-CN" altLang="en-US" sz="2000" dirty="0">
                <a:solidFill>
                  <a:schemeClr val="tx1"/>
                </a:solidFill>
                <a:latin typeface="微软雅黑" panose="020B0503020204020204" pitchFamily="34" charset="-122"/>
                <a:ea typeface="微软雅黑" panose="020B0503020204020204" pitchFamily="34" charset="-122"/>
              </a:rPr>
              <a:t>选）；此后再设置关键词或发表年份，可提高检索效率。</a:t>
            </a:r>
          </a:p>
        </p:txBody>
      </p:sp>
      <p:pic>
        <p:nvPicPr>
          <p:cNvPr id="6" name="图片 5"/>
          <p:cNvPicPr/>
          <p:nvPr/>
        </p:nvPicPr>
        <p:blipFill>
          <a:blip r:embed="rId3">
            <a:extLst>
              <a:ext uri="{28A0092B-C50C-407E-A947-70E740481C1C}">
                <a14:useLocalDpi xmlns:a14="http://schemas.microsoft.com/office/drawing/2010/main" val="0"/>
              </a:ext>
            </a:extLst>
          </a:blip>
          <a:stretch>
            <a:fillRect/>
          </a:stretch>
        </p:blipFill>
        <p:spPr>
          <a:xfrm>
            <a:off x="4165986" y="1129917"/>
            <a:ext cx="8022839" cy="5455369"/>
          </a:xfrm>
          <a:prstGeom prst="rect">
            <a:avLst/>
          </a:prstGeom>
          <a:ln>
            <a:solidFill>
              <a:srgbClr val="92D050"/>
            </a:solidFill>
          </a:ln>
        </p:spPr>
      </p:pic>
      <p:pic>
        <p:nvPicPr>
          <p:cNvPr id="8" name="图片 7"/>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r="1658"/>
          <a:stretch/>
        </p:blipFill>
        <p:spPr bwMode="auto">
          <a:xfrm>
            <a:off x="233995" y="2759242"/>
            <a:ext cx="4723016" cy="3949260"/>
          </a:xfrm>
          <a:prstGeom prst="rect">
            <a:avLst/>
          </a:prstGeom>
          <a:ln w="9525" cap="flat" cmpd="sng" algn="ctr">
            <a:solidFill>
              <a:srgbClr val="92D050"/>
            </a:solidFill>
            <a:prstDash val="solid"/>
            <a:round/>
            <a:headEnd type="none" w="med" len="med"/>
            <a:tailEnd type="none" w="med" len="med"/>
          </a:ln>
          <a:effectLst/>
          <a:scene3d>
            <a:camera prst="perspectiveRight"/>
            <a:lightRig rig="threePt" dir="t"/>
          </a:scene3d>
          <a:extLst>
            <a:ext uri="{53640926-AAD7-44D8-BBD7-CCE9431645EC}">
              <a14:shadowObscured xmlns:a14="http://schemas.microsoft.com/office/drawing/2010/main"/>
            </a:ext>
          </a:extLst>
        </p:spPr>
      </p:pic>
    </p:spTree>
    <p:extLst>
      <p:ext uri="{BB962C8B-B14F-4D97-AF65-F5344CB8AC3E}">
        <p14:creationId xmlns:p14="http://schemas.microsoft.com/office/powerpoint/2010/main" val="2789930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0" y="591685"/>
            <a:ext cx="12188825" cy="519380"/>
          </a:xfrm>
          <a:prstGeom prst="rect">
            <a:avLst/>
          </a:prstGeom>
          <a:solidFill>
            <a:srgbClr val="92D050"/>
          </a:solidFill>
          <a:ln>
            <a:miter lim="800000"/>
            <a:headEnd/>
            <a:tailEnd/>
          </a:ln>
        </p:spPr>
        <p:txBody>
          <a:bodyPr vert="horz" wrap="square" lIns="91440" tIns="45720" rIns="91440" bIns="45720" numCol="1" rtlCol="0" anchor="ctr" anchorCtr="0" compatLnSpc="1">
            <a:prstTxWarp prst="textNoShape">
              <a:avLst/>
            </a:prstTxWarp>
            <a:normAutofit fontScale="97500"/>
          </a:bodyPr>
          <a:lstStyle/>
          <a:p>
            <a:pPr marL="540000" defTabSz="914363">
              <a:lnSpc>
                <a:spcPct val="90000"/>
              </a:lnSpc>
              <a:spcBef>
                <a:spcPct val="0"/>
              </a:spcBef>
            </a:pPr>
            <a:r>
              <a:rPr lang="zh-CN" altLang="en-US" sz="2800" b="1" spc="-100" dirty="0" smtClean="0">
                <a:ln w="3175">
                  <a:noFill/>
                </a:ln>
                <a:solidFill>
                  <a:schemeClr val="bg1">
                    <a:alpha val="98000"/>
                  </a:schemeClr>
                </a:solidFill>
                <a:latin typeface="微软雅黑" panose="020B0503020204020204" pitchFamily="34" charset="-122"/>
                <a:ea typeface="微软雅黑" panose="020B0503020204020204" pitchFamily="34" charset="-122"/>
                <a:cs typeface="Times New Roman" pitchFamily="18" charset="0"/>
              </a:rPr>
              <a:t>数据库使用：会议录视频</a:t>
            </a:r>
            <a:endParaRPr kumimoji="0" lang="en-US" sz="2800" b="1" i="0" u="none" strike="noStrike" kern="1200" cap="none" spc="-100" normalizeH="0" baseline="0" noProof="0" dirty="0" smtClean="0">
              <a:ln w="3175">
                <a:noFill/>
              </a:ln>
              <a:solidFill>
                <a:schemeClr val="bg1">
                  <a:alpha val="98000"/>
                </a:schemeClr>
              </a:solidFill>
              <a:effectLst/>
              <a:uLnTx/>
              <a:uFillTx/>
              <a:latin typeface="微软雅黑" panose="020B0503020204020204" pitchFamily="34" charset="-122"/>
              <a:ea typeface="微软雅黑" panose="020B0503020204020204" pitchFamily="34" charset="-122"/>
              <a:cs typeface="Times New Roman" pitchFamily="18"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22" y="1321290"/>
            <a:ext cx="6621411" cy="5044458"/>
          </a:xfrm>
          <a:prstGeom prst="rect">
            <a:avLst/>
          </a:prstGeom>
          <a:ln>
            <a:solidFill>
              <a:srgbClr val="92D050"/>
            </a:solidFill>
          </a:ln>
        </p:spPr>
      </p:pic>
      <p:sp>
        <p:nvSpPr>
          <p:cNvPr id="4" name="Title 3"/>
          <p:cNvSpPr txBox="1">
            <a:spLocks/>
          </p:cNvSpPr>
          <p:nvPr/>
        </p:nvSpPr>
        <p:spPr>
          <a:xfrm>
            <a:off x="7645448" y="1111065"/>
            <a:ext cx="3787614" cy="1085026"/>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6600" b="0" kern="1200" cap="none" spc="-100" baseline="0">
                <a:ln w="3175">
                  <a:noFill/>
                </a:ln>
                <a:solidFill>
                  <a:schemeClr val="bg1">
                    <a:alpha val="99000"/>
                  </a:schemeClr>
                </a:solidFill>
                <a:effectLst/>
                <a:latin typeface="Segoe UI Light" pitchFamily="34" charset="0"/>
                <a:ea typeface="+mn-ea"/>
                <a:cs typeface="Arial" charset="0"/>
              </a:defRPr>
            </a:lvl1pPr>
          </a:lstStyle>
          <a:p>
            <a:pPr marL="342900" indent="-342900">
              <a:spcAft>
                <a:spcPts val="1200"/>
              </a:spcAft>
              <a:buFont typeface="Wingdings" panose="05000000000000000000" pitchFamily="2" charset="2"/>
              <a:buChar char="n"/>
            </a:pPr>
            <a:r>
              <a:rPr lang="zh-CN" altLang="en-US" sz="2000" dirty="0">
                <a:solidFill>
                  <a:schemeClr val="tx1"/>
                </a:solidFill>
                <a:latin typeface="微软雅黑" panose="020B0503020204020204" pitchFamily="34" charset="-122"/>
                <a:ea typeface="微软雅黑" panose="020B0503020204020204" pitchFamily="34" charset="-122"/>
              </a:rPr>
              <a:t>订购会议</a:t>
            </a:r>
            <a:r>
              <a:rPr lang="zh-CN" altLang="en-US" sz="2000" dirty="0" smtClean="0">
                <a:solidFill>
                  <a:schemeClr val="tx1"/>
                </a:solidFill>
                <a:latin typeface="微软雅黑" panose="020B0503020204020204" pitchFamily="34" charset="-122"/>
                <a:ea typeface="微软雅黑" panose="020B0503020204020204" pitchFamily="34" charset="-122"/>
              </a:rPr>
              <a:t>录的机构方可查看视频</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74450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3"/>
          <p:cNvSpPr/>
          <p:nvPr/>
        </p:nvSpPr>
        <p:spPr>
          <a:xfrm>
            <a:off x="717804" y="1996439"/>
            <a:ext cx="3470275" cy="3244850"/>
          </a:xfrm>
          <a:custGeom>
            <a:avLst/>
            <a:gdLst/>
            <a:ahLst/>
            <a:cxnLst/>
            <a:rect l="l" t="t" r="r" b="b"/>
            <a:pathLst>
              <a:path w="3470275" h="3244850">
                <a:moveTo>
                  <a:pt x="0" y="3244595"/>
                </a:moveTo>
                <a:lnTo>
                  <a:pt x="3470148" y="3244595"/>
                </a:lnTo>
                <a:lnTo>
                  <a:pt x="3470148" y="0"/>
                </a:lnTo>
                <a:lnTo>
                  <a:pt x="0" y="0"/>
                </a:lnTo>
                <a:lnTo>
                  <a:pt x="0" y="3244595"/>
                </a:lnTo>
                <a:close/>
              </a:path>
            </a:pathLst>
          </a:custGeom>
          <a:solidFill>
            <a:srgbClr val="F7B229"/>
          </a:solidFill>
        </p:spPr>
        <p:txBody>
          <a:bodyPr wrap="square" lIns="0" tIns="0" rIns="0" bIns="0" rtlCol="0"/>
          <a:lstStyle/>
          <a:p>
            <a:endParaRPr/>
          </a:p>
        </p:txBody>
      </p:sp>
      <p:sp>
        <p:nvSpPr>
          <p:cNvPr id="15" name="object 4"/>
          <p:cNvSpPr txBox="1"/>
          <p:nvPr/>
        </p:nvSpPr>
        <p:spPr>
          <a:xfrm>
            <a:off x="717804" y="3689350"/>
            <a:ext cx="3470275" cy="1428596"/>
          </a:xfrm>
          <a:prstGeom prst="rect">
            <a:avLst/>
          </a:prstGeom>
        </p:spPr>
        <p:txBody>
          <a:bodyPr vert="horz" wrap="square" lIns="0" tIns="12700" rIns="0" bIns="0" rtlCol="0">
            <a:spAutoFit/>
          </a:bodyPr>
          <a:lstStyle/>
          <a:p>
            <a:pPr algn="dist">
              <a:lnSpc>
                <a:spcPct val="100000"/>
              </a:lnSpc>
              <a:spcBef>
                <a:spcPts val="100"/>
              </a:spcBef>
            </a:pPr>
            <a:r>
              <a:rPr lang="en-US" altLang="zh-CN" sz="3200" spc="-100" dirty="0" err="1" smtClean="0">
                <a:solidFill>
                  <a:srgbClr val="FFFFFF"/>
                </a:solidFill>
                <a:latin typeface="微软雅黑"/>
                <a:cs typeface="微软雅黑"/>
              </a:rPr>
              <a:t>OPTICA</a:t>
            </a:r>
            <a:r>
              <a:rPr sz="3200" spc="-100" dirty="0" err="1" smtClean="0">
                <a:solidFill>
                  <a:srgbClr val="FFFFFF"/>
                </a:solidFill>
                <a:latin typeface="微软雅黑"/>
                <a:cs typeface="微软雅黑"/>
              </a:rPr>
              <a:t>出版社介绍</a:t>
            </a:r>
            <a:endParaRPr sz="3200" spc="-100" dirty="0">
              <a:latin typeface="微软雅黑"/>
              <a:cs typeface="微软雅黑"/>
            </a:endParaRPr>
          </a:p>
          <a:p>
            <a:pPr algn="ctr">
              <a:lnSpc>
                <a:spcPct val="100000"/>
              </a:lnSpc>
              <a:spcBef>
                <a:spcPts val="45"/>
              </a:spcBef>
            </a:pPr>
            <a:endParaRPr lang="en-US" sz="2000" dirty="0" smtClean="0">
              <a:solidFill>
                <a:srgbClr val="FFFFFF"/>
              </a:solidFill>
              <a:latin typeface="微软雅黑"/>
              <a:cs typeface="微软雅黑"/>
            </a:endParaRPr>
          </a:p>
          <a:p>
            <a:pPr algn="ctr">
              <a:lnSpc>
                <a:spcPct val="100000"/>
              </a:lnSpc>
              <a:spcBef>
                <a:spcPts val="45"/>
              </a:spcBef>
            </a:pPr>
            <a:r>
              <a:rPr lang="en-US" sz="2000" dirty="0" err="1" smtClean="0">
                <a:solidFill>
                  <a:srgbClr val="FFFFFF"/>
                </a:solidFill>
                <a:latin typeface="微软雅黑"/>
                <a:cs typeface="微软雅黑"/>
              </a:rPr>
              <a:t>OPTICA</a:t>
            </a:r>
            <a:r>
              <a:rPr sz="2000" spc="-5" dirty="0" err="1" smtClean="0">
                <a:solidFill>
                  <a:srgbClr val="FFFFFF"/>
                </a:solidFill>
                <a:latin typeface="微软雅黑"/>
                <a:cs typeface="微软雅黑"/>
              </a:rPr>
              <a:t>学会</a:t>
            </a:r>
            <a:r>
              <a:rPr sz="2000" spc="-5" dirty="0" err="1">
                <a:solidFill>
                  <a:srgbClr val="FFFFFF"/>
                </a:solidFill>
                <a:latin typeface="微软雅黑"/>
                <a:cs typeface="微软雅黑"/>
              </a:rPr>
              <a:t>、</a:t>
            </a:r>
            <a:r>
              <a:rPr sz="2000" spc="-5" dirty="0" err="1" smtClean="0">
                <a:solidFill>
                  <a:srgbClr val="FFFFFF"/>
                </a:solidFill>
                <a:latin typeface="微软雅黑"/>
                <a:cs typeface="微软雅黑"/>
              </a:rPr>
              <a:t>资源内容</a:t>
            </a:r>
            <a:endParaRPr lang="en-US" sz="2000" spc="-5" dirty="0" smtClean="0">
              <a:solidFill>
                <a:srgbClr val="FFFFFF"/>
              </a:solidFill>
              <a:latin typeface="微软雅黑"/>
              <a:cs typeface="微软雅黑"/>
            </a:endParaRPr>
          </a:p>
          <a:p>
            <a:pPr algn="ctr">
              <a:lnSpc>
                <a:spcPct val="100000"/>
              </a:lnSpc>
              <a:spcBef>
                <a:spcPts val="45"/>
              </a:spcBef>
            </a:pPr>
            <a:r>
              <a:rPr sz="2000" spc="-5" dirty="0" err="1" smtClean="0">
                <a:solidFill>
                  <a:srgbClr val="FFFFFF"/>
                </a:solidFill>
                <a:latin typeface="微软雅黑"/>
                <a:cs typeface="微软雅黑"/>
              </a:rPr>
              <a:t>及品质说明</a:t>
            </a:r>
            <a:endParaRPr sz="2000" dirty="0">
              <a:latin typeface="微软雅黑"/>
              <a:cs typeface="微软雅黑"/>
            </a:endParaRPr>
          </a:p>
        </p:txBody>
      </p:sp>
      <p:sp>
        <p:nvSpPr>
          <p:cNvPr id="16" name="object 5"/>
          <p:cNvSpPr/>
          <p:nvPr/>
        </p:nvSpPr>
        <p:spPr>
          <a:xfrm>
            <a:off x="1583436" y="2212848"/>
            <a:ext cx="1685543" cy="1025651"/>
          </a:xfrm>
          <a:prstGeom prst="rect">
            <a:avLst/>
          </a:prstGeom>
          <a:blipFill>
            <a:blip r:embed="rId3" cstate="print"/>
            <a:stretch>
              <a:fillRect/>
            </a:stretch>
          </a:blipFill>
        </p:spPr>
        <p:txBody>
          <a:bodyPr wrap="square" lIns="0" tIns="0" rIns="0" bIns="0" rtlCol="0"/>
          <a:lstStyle/>
          <a:p>
            <a:endParaRPr/>
          </a:p>
        </p:txBody>
      </p:sp>
      <p:sp>
        <p:nvSpPr>
          <p:cNvPr id="17" name="object 6"/>
          <p:cNvSpPr/>
          <p:nvPr/>
        </p:nvSpPr>
        <p:spPr>
          <a:xfrm>
            <a:off x="4370832" y="2010155"/>
            <a:ext cx="3470275" cy="3243580"/>
          </a:xfrm>
          <a:custGeom>
            <a:avLst/>
            <a:gdLst/>
            <a:ahLst/>
            <a:cxnLst/>
            <a:rect l="l" t="t" r="r" b="b"/>
            <a:pathLst>
              <a:path w="3470275" h="3243579">
                <a:moveTo>
                  <a:pt x="0" y="3243072"/>
                </a:moveTo>
                <a:lnTo>
                  <a:pt x="3470148" y="3243072"/>
                </a:lnTo>
                <a:lnTo>
                  <a:pt x="3470148" y="0"/>
                </a:lnTo>
                <a:lnTo>
                  <a:pt x="0" y="0"/>
                </a:lnTo>
                <a:lnTo>
                  <a:pt x="0" y="3243072"/>
                </a:lnTo>
                <a:close/>
              </a:path>
            </a:pathLst>
          </a:custGeom>
          <a:solidFill>
            <a:srgbClr val="92D050"/>
          </a:solidFill>
        </p:spPr>
        <p:txBody>
          <a:bodyPr wrap="square" lIns="0" tIns="0" rIns="0" bIns="0" rtlCol="0"/>
          <a:lstStyle/>
          <a:p>
            <a:endParaRPr/>
          </a:p>
        </p:txBody>
      </p:sp>
      <p:sp>
        <p:nvSpPr>
          <p:cNvPr id="18" name="object 7"/>
          <p:cNvSpPr txBox="1"/>
          <p:nvPr/>
        </p:nvSpPr>
        <p:spPr>
          <a:xfrm>
            <a:off x="4370832" y="3702177"/>
            <a:ext cx="3470275" cy="1090042"/>
          </a:xfrm>
          <a:prstGeom prst="rect">
            <a:avLst/>
          </a:prstGeom>
        </p:spPr>
        <p:txBody>
          <a:bodyPr vert="horz" wrap="square" lIns="0" tIns="12700" rIns="0" bIns="0" rtlCol="0">
            <a:spAutoFit/>
          </a:bodyPr>
          <a:lstStyle/>
          <a:p>
            <a:pPr algn="ctr">
              <a:lnSpc>
                <a:spcPct val="100000"/>
              </a:lnSpc>
              <a:spcBef>
                <a:spcPts val="100"/>
              </a:spcBef>
            </a:pPr>
            <a:r>
              <a:rPr lang="en-US" altLang="zh-CN" sz="3200" spc="-100" dirty="0" err="1">
                <a:solidFill>
                  <a:srgbClr val="FFFFFF"/>
                </a:solidFill>
                <a:latin typeface="微软雅黑"/>
                <a:cs typeface="微软雅黑"/>
              </a:rPr>
              <a:t>OPTICA</a:t>
            </a:r>
            <a:r>
              <a:rPr sz="3200" dirty="0" err="1" smtClean="0">
                <a:solidFill>
                  <a:srgbClr val="FFFFFF"/>
                </a:solidFill>
                <a:latin typeface="微软雅黑"/>
                <a:cs typeface="微软雅黑"/>
              </a:rPr>
              <a:t>数据库使用</a:t>
            </a:r>
            <a:endParaRPr sz="3200" dirty="0">
              <a:latin typeface="微软雅黑"/>
              <a:cs typeface="微软雅黑"/>
            </a:endParaRPr>
          </a:p>
          <a:p>
            <a:pPr algn="ctr">
              <a:lnSpc>
                <a:spcPct val="100000"/>
              </a:lnSpc>
              <a:spcBef>
                <a:spcPts val="45"/>
              </a:spcBef>
            </a:pPr>
            <a:endParaRPr lang="en-US" sz="1800" dirty="0" smtClean="0">
              <a:solidFill>
                <a:srgbClr val="FFFFFF"/>
              </a:solidFill>
              <a:latin typeface="微软雅黑"/>
              <a:cs typeface="微软雅黑"/>
            </a:endParaRPr>
          </a:p>
          <a:p>
            <a:pPr algn="ctr">
              <a:lnSpc>
                <a:spcPct val="100000"/>
              </a:lnSpc>
              <a:spcBef>
                <a:spcPts val="45"/>
              </a:spcBef>
            </a:pPr>
            <a:r>
              <a:rPr lang="en-US" altLang="zh-CN" sz="2000" spc="-100" dirty="0" err="1">
                <a:solidFill>
                  <a:srgbClr val="FFFFFF"/>
                </a:solidFill>
                <a:latin typeface="微软雅黑"/>
                <a:cs typeface="微软雅黑"/>
              </a:rPr>
              <a:t>OPTICA</a:t>
            </a:r>
            <a:r>
              <a:rPr sz="2000" dirty="0" err="1" smtClean="0">
                <a:solidFill>
                  <a:srgbClr val="FFFFFF"/>
                </a:solidFill>
                <a:latin typeface="微软雅黑"/>
                <a:cs typeface="微软雅黑"/>
              </a:rPr>
              <a:t>平台简介</a:t>
            </a:r>
            <a:r>
              <a:rPr sz="2000" dirty="0" err="1">
                <a:solidFill>
                  <a:srgbClr val="FFFFFF"/>
                </a:solidFill>
                <a:latin typeface="微软雅黑"/>
                <a:cs typeface="微软雅黑"/>
              </a:rPr>
              <a:t>、功能演示</a:t>
            </a:r>
            <a:endParaRPr sz="2000" dirty="0">
              <a:latin typeface="微软雅黑"/>
              <a:cs typeface="微软雅黑"/>
            </a:endParaRPr>
          </a:p>
        </p:txBody>
      </p:sp>
      <p:sp>
        <p:nvSpPr>
          <p:cNvPr id="19" name="object 8"/>
          <p:cNvSpPr/>
          <p:nvPr/>
        </p:nvSpPr>
        <p:spPr>
          <a:xfrm>
            <a:off x="5305044" y="2214372"/>
            <a:ext cx="1507236" cy="1091184"/>
          </a:xfrm>
          <a:prstGeom prst="rect">
            <a:avLst/>
          </a:prstGeom>
          <a:blipFill>
            <a:blip r:embed="rId4" cstate="print"/>
            <a:stretch>
              <a:fillRect/>
            </a:stretch>
          </a:blipFill>
        </p:spPr>
        <p:txBody>
          <a:bodyPr wrap="square" lIns="0" tIns="0" rIns="0" bIns="0" rtlCol="0"/>
          <a:lstStyle/>
          <a:p>
            <a:endParaRPr/>
          </a:p>
        </p:txBody>
      </p:sp>
      <p:sp>
        <p:nvSpPr>
          <p:cNvPr id="20" name="object 9"/>
          <p:cNvSpPr/>
          <p:nvPr/>
        </p:nvSpPr>
        <p:spPr>
          <a:xfrm>
            <a:off x="8007095" y="2004060"/>
            <a:ext cx="3470275" cy="3243580"/>
          </a:xfrm>
          <a:custGeom>
            <a:avLst/>
            <a:gdLst/>
            <a:ahLst/>
            <a:cxnLst/>
            <a:rect l="l" t="t" r="r" b="b"/>
            <a:pathLst>
              <a:path w="3470275" h="3243579">
                <a:moveTo>
                  <a:pt x="0" y="3243072"/>
                </a:moveTo>
                <a:lnTo>
                  <a:pt x="3470148" y="3243072"/>
                </a:lnTo>
                <a:lnTo>
                  <a:pt x="3470148" y="0"/>
                </a:lnTo>
                <a:lnTo>
                  <a:pt x="0" y="0"/>
                </a:lnTo>
                <a:lnTo>
                  <a:pt x="0" y="3243072"/>
                </a:lnTo>
                <a:close/>
              </a:path>
            </a:pathLst>
          </a:custGeom>
          <a:solidFill>
            <a:srgbClr val="7D2A70"/>
          </a:solidFill>
        </p:spPr>
        <p:txBody>
          <a:bodyPr wrap="square" lIns="0" tIns="0" rIns="0" bIns="0" rtlCol="0"/>
          <a:lstStyle/>
          <a:p>
            <a:endParaRPr/>
          </a:p>
        </p:txBody>
      </p:sp>
      <p:sp>
        <p:nvSpPr>
          <p:cNvPr id="21" name="object 10"/>
          <p:cNvSpPr txBox="1"/>
          <p:nvPr/>
        </p:nvSpPr>
        <p:spPr>
          <a:xfrm>
            <a:off x="8007095" y="3696970"/>
            <a:ext cx="3470275" cy="1090042"/>
          </a:xfrm>
          <a:prstGeom prst="rect">
            <a:avLst/>
          </a:prstGeom>
        </p:spPr>
        <p:txBody>
          <a:bodyPr vert="horz" wrap="square" lIns="0" tIns="12700" rIns="0" bIns="0" rtlCol="0">
            <a:spAutoFit/>
          </a:bodyPr>
          <a:lstStyle/>
          <a:p>
            <a:pPr algn="ctr">
              <a:lnSpc>
                <a:spcPct val="100000"/>
              </a:lnSpc>
              <a:spcBef>
                <a:spcPts val="100"/>
              </a:spcBef>
            </a:pPr>
            <a:r>
              <a:rPr lang="en-US" sz="3200" dirty="0" err="1">
                <a:solidFill>
                  <a:srgbClr val="FFFFFF"/>
                </a:solidFill>
                <a:latin typeface="微软雅黑"/>
                <a:cs typeface="微软雅黑"/>
              </a:rPr>
              <a:t>OPTICA</a:t>
            </a:r>
            <a:r>
              <a:rPr sz="3200" dirty="0" err="1" smtClean="0">
                <a:solidFill>
                  <a:srgbClr val="FFFFFF"/>
                </a:solidFill>
                <a:latin typeface="微软雅黑"/>
                <a:cs typeface="微软雅黑"/>
              </a:rPr>
              <a:t>投稿</a:t>
            </a:r>
            <a:endParaRPr sz="3200" dirty="0">
              <a:latin typeface="微软雅黑"/>
              <a:cs typeface="微软雅黑"/>
            </a:endParaRPr>
          </a:p>
          <a:p>
            <a:pPr marL="1049655">
              <a:lnSpc>
                <a:spcPct val="100000"/>
              </a:lnSpc>
              <a:spcBef>
                <a:spcPts val="45"/>
              </a:spcBef>
            </a:pPr>
            <a:endParaRPr lang="en-US" sz="1800" dirty="0" smtClean="0">
              <a:solidFill>
                <a:srgbClr val="FFFFFF"/>
              </a:solidFill>
              <a:latin typeface="微软雅黑"/>
              <a:cs typeface="微软雅黑"/>
            </a:endParaRPr>
          </a:p>
          <a:p>
            <a:pPr marL="1049655">
              <a:lnSpc>
                <a:spcPct val="100000"/>
              </a:lnSpc>
              <a:spcBef>
                <a:spcPts val="45"/>
              </a:spcBef>
            </a:pPr>
            <a:r>
              <a:rPr sz="2000" dirty="0" err="1" smtClean="0">
                <a:solidFill>
                  <a:srgbClr val="FFFFFF"/>
                </a:solidFill>
                <a:latin typeface="微软雅黑"/>
                <a:cs typeface="微软雅黑"/>
              </a:rPr>
              <a:t>投稿流程梳理</a:t>
            </a:r>
            <a:endParaRPr sz="2000" dirty="0">
              <a:latin typeface="微软雅黑"/>
              <a:cs typeface="微软雅黑"/>
            </a:endParaRPr>
          </a:p>
        </p:txBody>
      </p:sp>
      <p:sp>
        <p:nvSpPr>
          <p:cNvPr id="22" name="object 11"/>
          <p:cNvSpPr/>
          <p:nvPr/>
        </p:nvSpPr>
        <p:spPr>
          <a:xfrm>
            <a:off x="8827007" y="2357627"/>
            <a:ext cx="1900427" cy="1042415"/>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302374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0" y="591685"/>
            <a:ext cx="12188825" cy="519380"/>
          </a:xfrm>
          <a:prstGeom prst="rect">
            <a:avLst/>
          </a:prstGeom>
          <a:solidFill>
            <a:srgbClr val="92D050"/>
          </a:solidFill>
          <a:ln>
            <a:miter lim="800000"/>
            <a:headEnd/>
            <a:tailEnd/>
          </a:ln>
        </p:spPr>
        <p:txBody>
          <a:bodyPr vert="horz" wrap="square" lIns="91440" tIns="45720" rIns="91440" bIns="45720" numCol="1" rtlCol="0" anchor="ctr" anchorCtr="0" compatLnSpc="1">
            <a:prstTxWarp prst="textNoShape">
              <a:avLst/>
            </a:prstTxWarp>
            <a:normAutofit fontScale="97500"/>
          </a:bodyPr>
          <a:lstStyle/>
          <a:p>
            <a:pPr marL="540000" defTabSz="914363">
              <a:lnSpc>
                <a:spcPct val="90000"/>
              </a:lnSpc>
              <a:spcBef>
                <a:spcPct val="0"/>
              </a:spcBef>
            </a:pPr>
            <a:r>
              <a:rPr lang="zh-CN" altLang="en-US" sz="2800" b="1" spc="-100" dirty="0" smtClean="0">
                <a:ln w="3175">
                  <a:noFill/>
                </a:ln>
                <a:solidFill>
                  <a:schemeClr val="bg1">
                    <a:alpha val="98000"/>
                  </a:schemeClr>
                </a:solidFill>
                <a:latin typeface="Times New Roman" pitchFamily="18" charset="0"/>
                <a:cs typeface="Times New Roman" pitchFamily="18" charset="0"/>
              </a:rPr>
              <a:t>数据库使用：检索结果排序</a:t>
            </a:r>
            <a:endParaRPr kumimoji="0" lang="en-US" sz="2800" b="1" i="0" u="none" strike="noStrike" kern="1200" cap="none" spc="-100" normalizeH="0" baseline="0" noProof="0" dirty="0" smtClean="0">
              <a:ln w="3175">
                <a:noFill/>
              </a:ln>
              <a:solidFill>
                <a:schemeClr val="bg1">
                  <a:alpha val="98000"/>
                </a:schemeClr>
              </a:solidFill>
              <a:effectLst/>
              <a:uLnTx/>
              <a:uFillTx/>
              <a:latin typeface="Times New Roman" pitchFamily="18" charset="0"/>
              <a:cs typeface="Times New Roman" pitchFamily="18" charset="0"/>
            </a:endParaRPr>
          </a:p>
        </p:txBody>
      </p:sp>
      <p:sp>
        <p:nvSpPr>
          <p:cNvPr id="5" name="Title 3"/>
          <p:cNvSpPr txBox="1">
            <a:spLocks/>
          </p:cNvSpPr>
          <p:nvPr/>
        </p:nvSpPr>
        <p:spPr>
          <a:xfrm>
            <a:off x="745314" y="1111065"/>
            <a:ext cx="7373928" cy="1188621"/>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6600" b="0" kern="1200" cap="none" spc="-100" baseline="0">
                <a:ln w="3175">
                  <a:noFill/>
                </a:ln>
                <a:solidFill>
                  <a:schemeClr val="bg1">
                    <a:alpha val="99000"/>
                  </a:schemeClr>
                </a:solidFill>
                <a:effectLst/>
                <a:latin typeface="Segoe UI Light" pitchFamily="34" charset="0"/>
                <a:ea typeface="+mn-ea"/>
                <a:cs typeface="Arial" charset="0"/>
              </a:defRPr>
            </a:lvl1pPr>
          </a:lstStyle>
          <a:p>
            <a:pPr marL="342900" indent="-342900">
              <a:spcAft>
                <a:spcPts val="1200"/>
              </a:spcAft>
              <a:buFont typeface="Wingdings" panose="05000000000000000000" pitchFamily="2" charset="2"/>
              <a:buChar char="n"/>
            </a:pPr>
            <a:r>
              <a:rPr lang="zh-CN" altLang="en-US" sz="2000" dirty="0" smtClean="0">
                <a:solidFill>
                  <a:schemeClr val="tx1"/>
                </a:solidFill>
                <a:latin typeface="微软雅黑" panose="020B0503020204020204" pitchFamily="34" charset="-122"/>
                <a:ea typeface="微软雅黑" panose="020B0503020204020204" pitchFamily="34" charset="-122"/>
              </a:rPr>
              <a:t>检索结果可按与检索词的相关度、发表时间以及文章被引量排序。展开文章标题右侧的加号查看摘要。</a:t>
            </a:r>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314" y="2007586"/>
            <a:ext cx="10747748" cy="4558314"/>
          </a:xfrm>
          <a:prstGeom prst="rect">
            <a:avLst/>
          </a:prstGeom>
          <a:ln>
            <a:solidFill>
              <a:srgbClr val="92D050"/>
            </a:solidFill>
          </a:ln>
        </p:spPr>
      </p:pic>
    </p:spTree>
    <p:extLst>
      <p:ext uri="{BB962C8B-B14F-4D97-AF65-F5344CB8AC3E}">
        <p14:creationId xmlns:p14="http://schemas.microsoft.com/office/powerpoint/2010/main" val="764405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0" y="591685"/>
            <a:ext cx="12188825" cy="519380"/>
          </a:xfrm>
          <a:prstGeom prst="rect">
            <a:avLst/>
          </a:prstGeom>
          <a:solidFill>
            <a:srgbClr val="92D050"/>
          </a:solidFill>
          <a:ln>
            <a:miter lim="800000"/>
            <a:headEnd/>
            <a:tailEnd/>
          </a:ln>
        </p:spPr>
        <p:txBody>
          <a:bodyPr vert="horz" wrap="square" lIns="91440" tIns="45720" rIns="91440" bIns="45720" numCol="1" rtlCol="0" anchor="ctr" anchorCtr="0" compatLnSpc="1">
            <a:prstTxWarp prst="textNoShape">
              <a:avLst/>
            </a:prstTxWarp>
            <a:normAutofit fontScale="97500"/>
          </a:bodyPr>
          <a:lstStyle/>
          <a:p>
            <a:pPr marL="540000" defTabSz="914363">
              <a:lnSpc>
                <a:spcPct val="90000"/>
              </a:lnSpc>
              <a:spcBef>
                <a:spcPct val="0"/>
              </a:spcBef>
            </a:pPr>
            <a:r>
              <a:rPr lang="zh-CN" altLang="en-US" sz="2800" b="1" spc="-100" dirty="0" smtClean="0">
                <a:ln w="3175">
                  <a:noFill/>
                </a:ln>
                <a:solidFill>
                  <a:schemeClr val="bg1">
                    <a:alpha val="98000"/>
                  </a:schemeClr>
                </a:solidFill>
                <a:latin typeface="Times New Roman" pitchFamily="18" charset="0"/>
                <a:cs typeface="Times New Roman" pitchFamily="18" charset="0"/>
              </a:rPr>
              <a:t>数据库使用：查看全文</a:t>
            </a:r>
            <a:endParaRPr kumimoji="0" lang="en-US" sz="2800" b="1" i="0" u="none" strike="noStrike" kern="1200" cap="none" spc="-100" normalizeH="0" baseline="0" noProof="0" dirty="0" smtClean="0">
              <a:ln w="3175">
                <a:noFill/>
              </a:ln>
              <a:solidFill>
                <a:schemeClr val="bg1">
                  <a:alpha val="98000"/>
                </a:schemeClr>
              </a:solidFill>
              <a:effectLst/>
              <a:uLnTx/>
              <a:uFillTx/>
              <a:latin typeface="Times New Roman" pitchFamily="18" charset="0"/>
              <a:cs typeface="Times New Roman" pitchFamily="18" charset="0"/>
            </a:endParaRPr>
          </a:p>
        </p:txBody>
      </p:sp>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6035"/>
          <a:stretch/>
        </p:blipFill>
        <p:spPr>
          <a:xfrm>
            <a:off x="345131" y="1255593"/>
            <a:ext cx="9725969" cy="5288683"/>
          </a:xfrm>
          <a:prstGeom prst="rect">
            <a:avLst/>
          </a:prstGeom>
          <a:ln>
            <a:solidFill>
              <a:srgbClr val="92D050"/>
            </a:solidFill>
          </a:ln>
        </p:spPr>
      </p:pic>
      <p:pic>
        <p:nvPicPr>
          <p:cNvPr id="10" name="图片 9"/>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Lst>
          </a:blip>
          <a:srcRect l="33737" t="4164" r="23480" b="18710"/>
          <a:stretch/>
        </p:blipFill>
        <p:spPr>
          <a:xfrm>
            <a:off x="7050581" y="1491788"/>
            <a:ext cx="5013135" cy="4816292"/>
          </a:xfrm>
          <a:prstGeom prst="ellipse">
            <a:avLst/>
          </a:prstGeom>
          <a:effectLst>
            <a:outerShdw blurRad="292100" dist="152400" dir="2700000" algn="tl" rotWithShape="0">
              <a:prstClr val="black">
                <a:alpha val="40000"/>
              </a:prstClr>
            </a:outerShdw>
          </a:effectLst>
        </p:spPr>
      </p:pic>
    </p:spTree>
    <p:extLst>
      <p:ext uri="{BB962C8B-B14F-4D97-AF65-F5344CB8AC3E}">
        <p14:creationId xmlns:p14="http://schemas.microsoft.com/office/powerpoint/2010/main" val="378561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0" y="591685"/>
            <a:ext cx="12188825" cy="519380"/>
          </a:xfrm>
          <a:prstGeom prst="rect">
            <a:avLst/>
          </a:prstGeom>
          <a:solidFill>
            <a:srgbClr val="92D050"/>
          </a:solidFill>
          <a:ln>
            <a:miter lim="800000"/>
            <a:headEnd/>
            <a:tailEnd/>
          </a:ln>
        </p:spPr>
        <p:txBody>
          <a:bodyPr vert="horz" wrap="square" lIns="91440" tIns="45720" rIns="91440" bIns="45720" numCol="1" rtlCol="0" anchor="ctr" anchorCtr="0" compatLnSpc="1">
            <a:prstTxWarp prst="textNoShape">
              <a:avLst/>
            </a:prstTxWarp>
            <a:normAutofit fontScale="97500"/>
          </a:bodyPr>
          <a:lstStyle/>
          <a:p>
            <a:pPr marL="540000" defTabSz="914363">
              <a:lnSpc>
                <a:spcPct val="90000"/>
              </a:lnSpc>
              <a:spcBef>
                <a:spcPct val="0"/>
              </a:spcBef>
            </a:pPr>
            <a:r>
              <a:rPr lang="zh-CN" altLang="en-US" sz="2800" b="1" spc="-100" dirty="0" smtClean="0">
                <a:ln w="3175">
                  <a:noFill/>
                </a:ln>
                <a:solidFill>
                  <a:schemeClr val="bg1">
                    <a:alpha val="98000"/>
                  </a:schemeClr>
                </a:solidFill>
                <a:latin typeface="Times New Roman" pitchFamily="18" charset="0"/>
                <a:cs typeface="Times New Roman" pitchFamily="18" charset="0"/>
              </a:rPr>
              <a:t>数据库使用：查看全文</a:t>
            </a:r>
            <a:endParaRPr kumimoji="0" lang="en-US" sz="2800" b="1" i="0" u="none" strike="noStrike" kern="1200" cap="none" spc="-100" normalizeH="0" baseline="0" noProof="0" dirty="0" smtClean="0">
              <a:ln w="3175">
                <a:noFill/>
              </a:ln>
              <a:solidFill>
                <a:schemeClr val="bg1">
                  <a:alpha val="98000"/>
                </a:schemeClr>
              </a:solidFill>
              <a:effectLst/>
              <a:uLnTx/>
              <a:uFillTx/>
              <a:latin typeface="Times New Roman" pitchFamily="18" charset="0"/>
              <a:cs typeface="Times New Roman" pitchFamily="18" charset="0"/>
            </a:endParaRPr>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316" r="2318"/>
          <a:stretch/>
        </p:blipFill>
        <p:spPr>
          <a:xfrm>
            <a:off x="693683" y="1343247"/>
            <a:ext cx="10100832" cy="5182323"/>
          </a:xfrm>
          <a:prstGeom prst="rect">
            <a:avLst/>
          </a:prstGeom>
          <a:ln>
            <a:solidFill>
              <a:srgbClr val="92D050"/>
            </a:solidFill>
          </a:ln>
        </p:spPr>
      </p:pic>
      <p:pic>
        <p:nvPicPr>
          <p:cNvPr id="3" name="图片 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571991" y="860811"/>
            <a:ext cx="3261815" cy="5759355"/>
          </a:xfrm>
          <a:prstGeom prst="rect">
            <a:avLst/>
          </a:prstGeom>
          <a:effectLst>
            <a:outerShdw blurRad="114300" dist="165100" dir="2700000" algn="tl" rotWithShape="0">
              <a:prstClr val="black">
                <a:alpha val="40000"/>
              </a:prstClr>
            </a:outerShdw>
          </a:effectLst>
          <a:scene3d>
            <a:camera prst="perspectiveLeft"/>
            <a:lightRig rig="threePt" dir="t"/>
          </a:scene3d>
        </p:spPr>
      </p:pic>
    </p:spTree>
    <p:extLst>
      <p:ext uri="{BB962C8B-B14F-4D97-AF65-F5344CB8AC3E}">
        <p14:creationId xmlns:p14="http://schemas.microsoft.com/office/powerpoint/2010/main" val="629365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0" y="591685"/>
            <a:ext cx="12188825" cy="519380"/>
          </a:xfrm>
          <a:prstGeom prst="rect">
            <a:avLst/>
          </a:prstGeom>
          <a:solidFill>
            <a:srgbClr val="92D050"/>
          </a:solidFill>
          <a:ln>
            <a:miter lim="800000"/>
            <a:headEnd/>
            <a:tailEnd/>
          </a:ln>
        </p:spPr>
        <p:txBody>
          <a:bodyPr vert="horz" wrap="square" lIns="91440" tIns="45720" rIns="91440" bIns="45720" numCol="1" rtlCol="0" anchor="ctr" anchorCtr="0" compatLnSpc="1">
            <a:prstTxWarp prst="textNoShape">
              <a:avLst/>
            </a:prstTxWarp>
            <a:normAutofit fontScale="97500"/>
          </a:bodyPr>
          <a:lstStyle/>
          <a:p>
            <a:pPr marL="540000" defTabSz="914363">
              <a:lnSpc>
                <a:spcPct val="90000"/>
              </a:lnSpc>
              <a:spcBef>
                <a:spcPct val="0"/>
              </a:spcBef>
            </a:pPr>
            <a:r>
              <a:rPr lang="zh-CN" altLang="en-US" sz="2800" b="1" spc="-100" dirty="0" smtClean="0">
                <a:ln w="3175">
                  <a:noFill/>
                </a:ln>
                <a:solidFill>
                  <a:schemeClr val="bg1">
                    <a:alpha val="98000"/>
                  </a:schemeClr>
                </a:solidFill>
                <a:latin typeface="Times New Roman" pitchFamily="18" charset="0"/>
                <a:cs typeface="Times New Roman" pitchFamily="18" charset="0"/>
              </a:rPr>
              <a:t>数据库使用：交互式</a:t>
            </a:r>
            <a:r>
              <a:rPr lang="zh-CN" altLang="en-US" sz="2800" b="1" spc="-100" dirty="0">
                <a:ln w="3175">
                  <a:noFill/>
                </a:ln>
                <a:solidFill>
                  <a:schemeClr val="bg1">
                    <a:alpha val="98000"/>
                  </a:schemeClr>
                </a:solidFill>
                <a:latin typeface="Times New Roman" pitchFamily="18" charset="0"/>
                <a:cs typeface="Times New Roman" pitchFamily="18" charset="0"/>
              </a:rPr>
              <a:t>插图</a:t>
            </a:r>
            <a:endParaRPr kumimoji="0" lang="en-US" sz="2800" b="1" i="0" u="none" strike="noStrike" kern="1200" cap="none" spc="-100" normalizeH="0" baseline="0" noProof="0" dirty="0" smtClean="0">
              <a:ln w="3175">
                <a:noFill/>
              </a:ln>
              <a:solidFill>
                <a:schemeClr val="bg1">
                  <a:alpha val="98000"/>
                </a:schemeClr>
              </a:solidFill>
              <a:effectLst/>
              <a:uLnTx/>
              <a:uFillTx/>
              <a:latin typeface="Times New Roman" pitchFamily="18" charset="0"/>
              <a:cs typeface="Times New Roman" pitchFamily="18" charset="0"/>
            </a:endParaRPr>
          </a:p>
        </p:txBody>
      </p:sp>
      <p:pic>
        <p:nvPicPr>
          <p:cNvPr id="5" name="图片 4" descr="C:\Users\maryann\AppData\Local\Temp\WeChat Files\215c128bfc222c624597a1bd97929f3.png"/>
          <p:cNvPicPr/>
          <p:nvPr/>
        </p:nvPicPr>
        <p:blipFill rotWithShape="1">
          <a:blip r:embed="rId3">
            <a:extLst>
              <a:ext uri="{28A0092B-C50C-407E-A947-70E740481C1C}">
                <a14:useLocalDpi xmlns:a14="http://schemas.microsoft.com/office/drawing/2010/main" val="0"/>
              </a:ext>
            </a:extLst>
          </a:blip>
          <a:srcRect t="6567"/>
          <a:stretch/>
        </p:blipFill>
        <p:spPr bwMode="auto">
          <a:xfrm>
            <a:off x="638708" y="1315453"/>
            <a:ext cx="7628242" cy="5281961"/>
          </a:xfrm>
          <a:prstGeom prst="rect">
            <a:avLst/>
          </a:prstGeom>
          <a:noFill/>
          <a:ln>
            <a:solidFill>
              <a:srgbClr val="92D050"/>
            </a:solidFill>
          </a:ln>
        </p:spPr>
      </p:pic>
      <p:sp>
        <p:nvSpPr>
          <p:cNvPr id="6" name="Title 3"/>
          <p:cNvSpPr txBox="1">
            <a:spLocks/>
          </p:cNvSpPr>
          <p:nvPr/>
        </p:nvSpPr>
        <p:spPr>
          <a:xfrm>
            <a:off x="8416176" y="1310106"/>
            <a:ext cx="3620249" cy="3573915"/>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6600" b="0" kern="1200" cap="none" spc="-100" baseline="0">
                <a:ln w="3175">
                  <a:noFill/>
                </a:ln>
                <a:solidFill>
                  <a:schemeClr val="bg1">
                    <a:alpha val="99000"/>
                  </a:schemeClr>
                </a:solidFill>
                <a:effectLst/>
                <a:latin typeface="Segoe UI Light" pitchFamily="34" charset="0"/>
                <a:ea typeface="+mn-ea"/>
                <a:cs typeface="Arial" charset="0"/>
              </a:defRPr>
            </a:lvl1pPr>
          </a:lstStyle>
          <a:p>
            <a:pPr marL="342900" indent="-342900">
              <a:lnSpc>
                <a:spcPct val="150000"/>
              </a:lnSpc>
              <a:spcAft>
                <a:spcPts val="1200"/>
              </a:spcAft>
              <a:buFont typeface="Wingdings" panose="05000000000000000000" pitchFamily="2" charset="2"/>
              <a:buChar char="n"/>
            </a:pPr>
            <a:r>
              <a:rPr lang="zh-CN" altLang="en-US" sz="2000" dirty="0">
                <a:solidFill>
                  <a:schemeClr val="tx1"/>
                </a:solidFill>
              </a:rPr>
              <a:t>越来越多的</a:t>
            </a:r>
            <a:r>
              <a:rPr lang="en-US" altLang="zh-CN" sz="2000" dirty="0">
                <a:solidFill>
                  <a:schemeClr val="tx1"/>
                </a:solidFill>
              </a:rPr>
              <a:t>2D/3D</a:t>
            </a:r>
            <a:r>
              <a:rPr lang="zh-CN" altLang="en-US" sz="2000" dirty="0">
                <a:solidFill>
                  <a:schemeClr val="tx1"/>
                </a:solidFill>
              </a:rPr>
              <a:t>交互式插图被用来阐释光学领域的研究数据。</a:t>
            </a:r>
            <a:r>
              <a:rPr lang="en-US" altLang="zh-CN" sz="2000" dirty="0" err="1">
                <a:solidFill>
                  <a:schemeClr val="tx1"/>
                </a:solidFill>
              </a:rPr>
              <a:t>Optica</a:t>
            </a:r>
            <a:r>
              <a:rPr lang="zh-CN" altLang="en-US" sz="2000" dirty="0">
                <a:solidFill>
                  <a:schemeClr val="tx1"/>
                </a:solidFill>
              </a:rPr>
              <a:t>期刊文章支持交互式插图软件。请至以下页面下载软件（免费）并查看视频教程</a:t>
            </a:r>
            <a:r>
              <a:rPr lang="zh-CN" altLang="en-US" sz="2000" dirty="0" smtClean="0">
                <a:solidFill>
                  <a:schemeClr val="tx1"/>
                </a:solidFill>
              </a:rPr>
              <a:t>。</a:t>
            </a:r>
            <a:endParaRPr lang="en-US" altLang="zh-CN" sz="2000" dirty="0" smtClean="0">
              <a:solidFill>
                <a:schemeClr val="tx1"/>
              </a:solidFill>
            </a:endParaRPr>
          </a:p>
          <a:p>
            <a:pPr>
              <a:spcAft>
                <a:spcPts val="1200"/>
              </a:spcAft>
            </a:pPr>
            <a:r>
              <a:rPr lang="en-US" altLang="zh-CN" sz="2000" dirty="0" smtClean="0">
                <a:solidFill>
                  <a:schemeClr val="tx1"/>
                </a:solidFill>
              </a:rPr>
              <a:t>     </a:t>
            </a:r>
            <a:r>
              <a:rPr lang="en-US" altLang="zh-CN" sz="2000" b="1" u="sng" dirty="0" smtClean="0">
                <a:solidFill>
                  <a:schemeClr val="tx1"/>
                </a:solidFill>
                <a:hlinkClick r:id="rId4"/>
              </a:rPr>
              <a:t>https</a:t>
            </a:r>
            <a:r>
              <a:rPr lang="en-US" altLang="zh-CN" sz="2000" b="1" u="sng" dirty="0">
                <a:solidFill>
                  <a:schemeClr val="tx1"/>
                </a:solidFill>
                <a:hlinkClick r:id="rId4"/>
              </a:rPr>
              <a:t>://</a:t>
            </a:r>
            <a:r>
              <a:rPr lang="en-US" altLang="zh-CN" sz="2000" b="1" u="sng" dirty="0" smtClean="0">
                <a:solidFill>
                  <a:schemeClr val="tx1"/>
                </a:solidFill>
                <a:hlinkClick r:id="rId4"/>
              </a:rPr>
              <a:t>www.osapublishing.org/isp</a:t>
            </a:r>
            <a:r>
              <a:rPr lang="en-US" altLang="zh-CN" sz="2000" b="1" u="sng" dirty="0" smtClean="0">
                <a:solidFill>
                  <a:schemeClr val="tx1"/>
                </a:solidFill>
              </a:rPr>
              <a:t> </a:t>
            </a:r>
            <a:endParaRPr lang="zh-CN" altLang="en-US" sz="2000" b="1" u="sng" dirty="0">
              <a:solidFill>
                <a:schemeClr val="tx1"/>
              </a:solidFill>
            </a:endParaRPr>
          </a:p>
        </p:txBody>
      </p:sp>
    </p:spTree>
    <p:extLst>
      <p:ext uri="{BB962C8B-B14F-4D97-AF65-F5344CB8AC3E}">
        <p14:creationId xmlns:p14="http://schemas.microsoft.com/office/powerpoint/2010/main" val="647445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704241" y="1186235"/>
            <a:ext cx="5760057" cy="3538320"/>
          </a:xfrm>
          <a:prstGeom prst="rect">
            <a:avLst/>
          </a:prstGeom>
        </p:spPr>
      </p:pic>
      <p:sp>
        <p:nvSpPr>
          <p:cNvPr id="7" name="Rectangle 2"/>
          <p:cNvSpPr txBox="1">
            <a:spLocks noChangeArrowheads="1"/>
          </p:cNvSpPr>
          <p:nvPr/>
        </p:nvSpPr>
        <p:spPr bwMode="auto">
          <a:xfrm>
            <a:off x="0" y="591685"/>
            <a:ext cx="12188825" cy="519380"/>
          </a:xfrm>
          <a:prstGeom prst="rect">
            <a:avLst/>
          </a:prstGeom>
          <a:solidFill>
            <a:srgbClr val="92D050"/>
          </a:solidFill>
          <a:ln>
            <a:miter lim="800000"/>
            <a:headEnd/>
            <a:tailEnd/>
          </a:ln>
        </p:spPr>
        <p:txBody>
          <a:bodyPr vert="horz" wrap="square" lIns="91440" tIns="45720" rIns="91440" bIns="45720" numCol="1" rtlCol="0" anchor="ctr" anchorCtr="0" compatLnSpc="1">
            <a:prstTxWarp prst="textNoShape">
              <a:avLst/>
            </a:prstTxWarp>
            <a:normAutofit fontScale="97500"/>
          </a:bodyPr>
          <a:lstStyle/>
          <a:p>
            <a:pPr marL="540000" defTabSz="914363">
              <a:lnSpc>
                <a:spcPct val="90000"/>
              </a:lnSpc>
              <a:spcBef>
                <a:spcPct val="0"/>
              </a:spcBef>
            </a:pPr>
            <a:r>
              <a:rPr lang="zh-CN" altLang="en-US" sz="2800" b="1" spc="-100" dirty="0" smtClean="0">
                <a:ln w="3175">
                  <a:noFill/>
                </a:ln>
                <a:solidFill>
                  <a:schemeClr val="bg1">
                    <a:alpha val="98000"/>
                  </a:schemeClr>
                </a:solidFill>
                <a:latin typeface="Times New Roman" pitchFamily="18" charset="0"/>
                <a:cs typeface="Times New Roman" pitchFamily="18" charset="0"/>
              </a:rPr>
              <a:t>数据库使用：光学影像图库</a:t>
            </a:r>
            <a:endParaRPr lang="zh-CN" altLang="en-US" sz="2800" b="1" spc="-100" dirty="0">
              <a:ln w="3175">
                <a:noFill/>
              </a:ln>
              <a:solidFill>
                <a:schemeClr val="bg1">
                  <a:alpha val="98000"/>
                </a:schemeClr>
              </a:solidFill>
              <a:latin typeface="Times New Roman" pitchFamily="18" charset="0"/>
              <a:cs typeface="Times New Roman" pitchFamily="18" charset="0"/>
            </a:endParaRPr>
          </a:p>
        </p:txBody>
      </p:sp>
      <p:sp>
        <p:nvSpPr>
          <p:cNvPr id="6" name="Title 3"/>
          <p:cNvSpPr txBox="1">
            <a:spLocks/>
          </p:cNvSpPr>
          <p:nvPr/>
        </p:nvSpPr>
        <p:spPr>
          <a:xfrm>
            <a:off x="6560805" y="1765300"/>
            <a:ext cx="5313696" cy="1990120"/>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6600" b="0" kern="1200" cap="none" spc="-100" baseline="0">
                <a:ln w="3175">
                  <a:noFill/>
                </a:ln>
                <a:solidFill>
                  <a:schemeClr val="bg1">
                    <a:alpha val="99000"/>
                  </a:schemeClr>
                </a:solidFill>
                <a:effectLst/>
                <a:latin typeface="Segoe UI Light" pitchFamily="34" charset="0"/>
                <a:ea typeface="+mn-ea"/>
                <a:cs typeface="Arial" charset="0"/>
              </a:defRPr>
            </a:lvl1pPr>
          </a:lstStyle>
          <a:p>
            <a:pPr marL="342900" indent="-342900">
              <a:lnSpc>
                <a:spcPct val="150000"/>
              </a:lnSpc>
              <a:spcAft>
                <a:spcPts val="1200"/>
              </a:spcAft>
              <a:buFont typeface="Wingdings" panose="05000000000000000000" pitchFamily="2" charset="2"/>
              <a:buChar char="n"/>
            </a:pPr>
            <a:r>
              <a:rPr lang="en-US" altLang="zh-CN" sz="2000" dirty="0" err="1" smtClean="0">
                <a:solidFill>
                  <a:schemeClr val="tx1"/>
                </a:solidFill>
              </a:rPr>
              <a:t>Imagebank</a:t>
            </a:r>
            <a:r>
              <a:rPr lang="zh-CN" altLang="en-US" sz="2000" dirty="0">
                <a:solidFill>
                  <a:schemeClr val="tx1"/>
                </a:solidFill>
              </a:rPr>
              <a:t>小</a:t>
            </a:r>
            <a:r>
              <a:rPr lang="zh-CN" altLang="en-US" sz="2000" dirty="0" smtClean="0">
                <a:solidFill>
                  <a:schemeClr val="tx1"/>
                </a:solidFill>
              </a:rPr>
              <a:t>站提</a:t>
            </a:r>
            <a:r>
              <a:rPr lang="zh-CN" altLang="en-US" sz="2000" dirty="0">
                <a:solidFill>
                  <a:schemeClr val="tx1"/>
                </a:solidFill>
              </a:rPr>
              <a:t>供</a:t>
            </a:r>
            <a:r>
              <a:rPr lang="en-US" altLang="zh-CN" sz="2000" dirty="0">
                <a:solidFill>
                  <a:schemeClr val="tx1"/>
                </a:solidFill>
              </a:rPr>
              <a:t>120</a:t>
            </a:r>
            <a:r>
              <a:rPr lang="zh-CN" altLang="en-US" sz="2000" dirty="0">
                <a:solidFill>
                  <a:schemeClr val="tx1"/>
                </a:solidFill>
              </a:rPr>
              <a:t>多万张期刊插图。用户可以检索插图的说明文字并筛选来源期刊的名称、卷期号或</a:t>
            </a:r>
            <a:r>
              <a:rPr lang="zh-CN" altLang="en-US" sz="2000" dirty="0" smtClean="0">
                <a:solidFill>
                  <a:schemeClr val="tx1"/>
                </a:solidFill>
              </a:rPr>
              <a:t>年份。</a:t>
            </a:r>
            <a:endParaRPr lang="en-US" altLang="zh-CN" sz="2000" dirty="0" smtClean="0">
              <a:solidFill>
                <a:schemeClr val="tx1"/>
              </a:solidFill>
            </a:endParaRPr>
          </a:p>
          <a:p>
            <a:pPr marL="342900" indent="-342900">
              <a:lnSpc>
                <a:spcPct val="150000"/>
              </a:lnSpc>
              <a:spcAft>
                <a:spcPts val="1200"/>
              </a:spcAft>
              <a:buFont typeface="Wingdings" panose="05000000000000000000" pitchFamily="2" charset="2"/>
              <a:buChar char="n"/>
            </a:pPr>
            <a:r>
              <a:rPr lang="en-US" altLang="zh-CN" sz="2000" b="1" dirty="0" smtClean="0">
                <a:solidFill>
                  <a:schemeClr val="tx1"/>
                </a:solidFill>
                <a:hlinkClick r:id="rId4"/>
              </a:rPr>
              <a:t>https</a:t>
            </a:r>
            <a:r>
              <a:rPr lang="en-US" altLang="zh-CN" sz="2000" b="1" dirty="0">
                <a:solidFill>
                  <a:schemeClr val="tx1"/>
                </a:solidFill>
                <a:hlinkClick r:id="rId4"/>
              </a:rPr>
              <a:t>://</a:t>
            </a:r>
            <a:r>
              <a:rPr lang="en-US" altLang="zh-CN" sz="2000" b="1" dirty="0" smtClean="0">
                <a:solidFill>
                  <a:schemeClr val="tx1"/>
                </a:solidFill>
                <a:hlinkClick r:id="rId4"/>
              </a:rPr>
              <a:t>imagebank.optica.org</a:t>
            </a:r>
            <a:endParaRPr lang="en-US" altLang="zh-CN" sz="2000" b="1" u="sng" dirty="0">
              <a:solidFill>
                <a:schemeClr val="tx1"/>
              </a:solidFill>
            </a:endParaRPr>
          </a:p>
          <a:p>
            <a:pPr algn="r">
              <a:spcAft>
                <a:spcPts val="1200"/>
              </a:spcAft>
            </a:pPr>
            <a:endParaRPr lang="en-US" altLang="zh-CN" sz="2000" b="1" dirty="0" smtClean="0">
              <a:solidFill>
                <a:schemeClr val="tx1"/>
              </a:solidFill>
            </a:endParaRPr>
          </a:p>
        </p:txBody>
      </p:sp>
      <p:sp>
        <p:nvSpPr>
          <p:cNvPr id="2" name="矩形 1"/>
          <p:cNvSpPr/>
          <p:nvPr/>
        </p:nvSpPr>
        <p:spPr>
          <a:xfrm>
            <a:off x="6851042" y="5027370"/>
            <a:ext cx="4617057" cy="1015663"/>
          </a:xfrm>
          <a:prstGeom prst="rect">
            <a:avLst/>
          </a:prstGeom>
        </p:spPr>
        <p:txBody>
          <a:bodyPr wrap="square">
            <a:spAutoFit/>
          </a:bodyPr>
          <a:lstStyle/>
          <a:p>
            <a:r>
              <a:rPr lang="en-US" altLang="zh-CN" sz="2000" dirty="0">
                <a:latin typeface="Segoe UI" pitchFamily="34" charset="0"/>
              </a:rPr>
              <a:t>*</a:t>
            </a:r>
            <a:r>
              <a:rPr lang="zh-CN" altLang="en-US" sz="2000" dirty="0">
                <a:latin typeface="Segoe UI" pitchFamily="34" charset="0"/>
              </a:rPr>
              <a:t>目前</a:t>
            </a:r>
            <a:r>
              <a:rPr lang="en-US" altLang="zh-CN" sz="2000" dirty="0" err="1">
                <a:latin typeface="Segoe UI" pitchFamily="34" charset="0"/>
              </a:rPr>
              <a:t>imagebank</a:t>
            </a:r>
            <a:r>
              <a:rPr lang="zh-CN" altLang="en-US" sz="2000" dirty="0">
                <a:latin typeface="Segoe UI" pitchFamily="34" charset="0"/>
              </a:rPr>
              <a:t>小站正在更新维护中，暂时无法访问。用户可通过</a:t>
            </a:r>
            <a:r>
              <a:rPr lang="en-US" altLang="zh-CN" sz="2000" dirty="0">
                <a:latin typeface="Segoe UI" pitchFamily="34" charset="0"/>
              </a:rPr>
              <a:t>OPTICA</a:t>
            </a:r>
            <a:r>
              <a:rPr lang="zh-CN" altLang="en-US" sz="2000" dirty="0">
                <a:latin typeface="Segoe UI" pitchFamily="34" charset="0"/>
              </a:rPr>
              <a:t>平台使用 </a:t>
            </a:r>
            <a:r>
              <a:rPr lang="en-US" altLang="zh-CN" sz="2000" dirty="0">
                <a:latin typeface="Segoe UI" pitchFamily="34" charset="0"/>
              </a:rPr>
              <a:t>Image Search Option</a:t>
            </a:r>
            <a:r>
              <a:rPr lang="zh-CN" altLang="en-US" sz="2000" dirty="0">
                <a:latin typeface="Segoe UI" pitchFamily="34" charset="0"/>
              </a:rPr>
              <a:t>进行检索。</a:t>
            </a:r>
            <a:endParaRPr lang="zh-CN" altLang="zh-CN" sz="2000" dirty="0">
              <a:latin typeface="Segoe UI" pitchFamily="34" charset="0"/>
            </a:endParaRPr>
          </a:p>
        </p:txBody>
      </p:sp>
      <p:pic>
        <p:nvPicPr>
          <p:cNvPr id="3" name="图片 2"/>
          <p:cNvPicPr>
            <a:picLocks noChangeAspect="1"/>
          </p:cNvPicPr>
          <p:nvPr/>
        </p:nvPicPr>
        <p:blipFill>
          <a:blip r:embed="rId5"/>
          <a:stretch>
            <a:fillRect/>
          </a:stretch>
        </p:blipFill>
        <p:spPr>
          <a:xfrm>
            <a:off x="704241" y="4836870"/>
            <a:ext cx="5760057" cy="1488737"/>
          </a:xfrm>
          <a:prstGeom prst="rect">
            <a:avLst/>
          </a:prstGeom>
          <a:ln>
            <a:solidFill>
              <a:schemeClr val="tx1"/>
            </a:solidFill>
          </a:ln>
        </p:spPr>
      </p:pic>
    </p:spTree>
    <p:extLst>
      <p:ext uri="{BB962C8B-B14F-4D97-AF65-F5344CB8AC3E}">
        <p14:creationId xmlns:p14="http://schemas.microsoft.com/office/powerpoint/2010/main" val="2977113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0" y="591685"/>
            <a:ext cx="12188825" cy="519380"/>
          </a:xfrm>
          <a:prstGeom prst="rect">
            <a:avLst/>
          </a:prstGeom>
          <a:solidFill>
            <a:srgbClr val="92D050"/>
          </a:solidFill>
          <a:ln>
            <a:miter lim="800000"/>
            <a:headEnd/>
            <a:tailEnd/>
          </a:ln>
        </p:spPr>
        <p:txBody>
          <a:bodyPr vert="horz" wrap="square" lIns="91440" tIns="45720" rIns="91440" bIns="45720" numCol="1" rtlCol="0" anchor="ctr" anchorCtr="0" compatLnSpc="1">
            <a:prstTxWarp prst="textNoShape">
              <a:avLst/>
            </a:prstTxWarp>
            <a:normAutofit fontScale="97500"/>
          </a:bodyPr>
          <a:lstStyle/>
          <a:p>
            <a:pPr marL="540000" defTabSz="914363">
              <a:lnSpc>
                <a:spcPct val="90000"/>
              </a:lnSpc>
              <a:spcBef>
                <a:spcPct val="0"/>
              </a:spcBef>
            </a:pPr>
            <a:r>
              <a:rPr lang="zh-CN" altLang="en-US" sz="2800" b="1" spc="-100" dirty="0" smtClean="0">
                <a:ln w="3175">
                  <a:noFill/>
                </a:ln>
                <a:solidFill>
                  <a:schemeClr val="bg1">
                    <a:alpha val="98000"/>
                  </a:schemeClr>
                </a:solidFill>
                <a:latin typeface="Times New Roman" pitchFamily="18" charset="0"/>
                <a:cs typeface="Times New Roman" pitchFamily="18" charset="0"/>
              </a:rPr>
              <a:t>数据库使用：避免过量下载</a:t>
            </a:r>
            <a:endParaRPr kumimoji="0" lang="en-US" sz="2800" b="1" i="0" u="none" strike="noStrike" kern="1200" cap="none" spc="-100" normalizeH="0" baseline="0" noProof="0" dirty="0" smtClean="0">
              <a:ln w="3175">
                <a:noFill/>
              </a:ln>
              <a:solidFill>
                <a:schemeClr val="bg1">
                  <a:alpha val="98000"/>
                </a:schemeClr>
              </a:solidFill>
              <a:effectLst/>
              <a:uLnTx/>
              <a:uFillTx/>
              <a:latin typeface="Times New Roman" pitchFamily="18" charset="0"/>
              <a:cs typeface="Times New Roman" pitchFamily="18" charset="0"/>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8583" y="2088454"/>
            <a:ext cx="4771657" cy="2903931"/>
          </a:xfrm>
          <a:prstGeom prst="rect">
            <a:avLst/>
          </a:prstGeom>
          <a:ln>
            <a:solidFill>
              <a:srgbClr val="92D050"/>
            </a:solidFill>
          </a:ln>
        </p:spPr>
      </p:pic>
    </p:spTree>
    <p:extLst>
      <p:ext uri="{BB962C8B-B14F-4D97-AF65-F5344CB8AC3E}">
        <p14:creationId xmlns:p14="http://schemas.microsoft.com/office/powerpoint/2010/main" val="182016187"/>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3"/>
          <p:cNvSpPr/>
          <p:nvPr/>
        </p:nvSpPr>
        <p:spPr>
          <a:xfrm>
            <a:off x="717804" y="1996439"/>
            <a:ext cx="3470275" cy="3244850"/>
          </a:xfrm>
          <a:custGeom>
            <a:avLst/>
            <a:gdLst/>
            <a:ahLst/>
            <a:cxnLst/>
            <a:rect l="l" t="t" r="r" b="b"/>
            <a:pathLst>
              <a:path w="3470275" h="3244850">
                <a:moveTo>
                  <a:pt x="0" y="3244595"/>
                </a:moveTo>
                <a:lnTo>
                  <a:pt x="3470148" y="3244595"/>
                </a:lnTo>
                <a:lnTo>
                  <a:pt x="3470148" y="0"/>
                </a:lnTo>
                <a:lnTo>
                  <a:pt x="0" y="0"/>
                </a:lnTo>
                <a:lnTo>
                  <a:pt x="0" y="3244595"/>
                </a:lnTo>
                <a:close/>
              </a:path>
            </a:pathLst>
          </a:custGeom>
          <a:solidFill>
            <a:schemeClr val="bg1">
              <a:lumMod val="85000"/>
            </a:schemeClr>
          </a:solidFill>
        </p:spPr>
        <p:txBody>
          <a:bodyPr wrap="square" lIns="0" tIns="0" rIns="0" bIns="0" rtlCol="0"/>
          <a:lstStyle/>
          <a:p>
            <a:endParaRPr/>
          </a:p>
        </p:txBody>
      </p:sp>
      <p:sp>
        <p:nvSpPr>
          <p:cNvPr id="15" name="object 4"/>
          <p:cNvSpPr txBox="1"/>
          <p:nvPr/>
        </p:nvSpPr>
        <p:spPr>
          <a:xfrm>
            <a:off x="717804" y="3689350"/>
            <a:ext cx="3470275" cy="1428596"/>
          </a:xfrm>
          <a:prstGeom prst="rect">
            <a:avLst/>
          </a:prstGeom>
        </p:spPr>
        <p:txBody>
          <a:bodyPr vert="horz" wrap="square" lIns="0" tIns="12700" rIns="0" bIns="0" rtlCol="0">
            <a:spAutoFit/>
          </a:bodyPr>
          <a:lstStyle/>
          <a:p>
            <a:pPr algn="dist">
              <a:lnSpc>
                <a:spcPct val="100000"/>
              </a:lnSpc>
              <a:spcBef>
                <a:spcPts val="100"/>
              </a:spcBef>
            </a:pPr>
            <a:r>
              <a:rPr lang="en-US" altLang="zh-CN" sz="3200" spc="-100" dirty="0" err="1" smtClean="0">
                <a:solidFill>
                  <a:srgbClr val="FFFFFF"/>
                </a:solidFill>
                <a:latin typeface="微软雅黑"/>
                <a:cs typeface="微软雅黑"/>
              </a:rPr>
              <a:t>OPTICA</a:t>
            </a:r>
            <a:r>
              <a:rPr sz="3200" spc="-100" dirty="0" err="1" smtClean="0">
                <a:solidFill>
                  <a:srgbClr val="FFFFFF"/>
                </a:solidFill>
                <a:latin typeface="微软雅黑"/>
                <a:cs typeface="微软雅黑"/>
              </a:rPr>
              <a:t>出版社介绍</a:t>
            </a:r>
            <a:endParaRPr sz="3200" spc="-100" dirty="0">
              <a:latin typeface="微软雅黑"/>
              <a:cs typeface="微软雅黑"/>
            </a:endParaRPr>
          </a:p>
          <a:p>
            <a:pPr algn="ctr">
              <a:lnSpc>
                <a:spcPct val="100000"/>
              </a:lnSpc>
              <a:spcBef>
                <a:spcPts val="45"/>
              </a:spcBef>
            </a:pPr>
            <a:endParaRPr lang="en-US" sz="2000" dirty="0" smtClean="0">
              <a:solidFill>
                <a:srgbClr val="FFFFFF"/>
              </a:solidFill>
              <a:latin typeface="微软雅黑"/>
              <a:cs typeface="微软雅黑"/>
            </a:endParaRPr>
          </a:p>
          <a:p>
            <a:pPr algn="ctr">
              <a:lnSpc>
                <a:spcPct val="100000"/>
              </a:lnSpc>
              <a:spcBef>
                <a:spcPts val="45"/>
              </a:spcBef>
            </a:pPr>
            <a:r>
              <a:rPr lang="en-US" sz="2000" dirty="0" err="1" smtClean="0">
                <a:solidFill>
                  <a:srgbClr val="FFFFFF"/>
                </a:solidFill>
                <a:latin typeface="微软雅黑"/>
                <a:cs typeface="微软雅黑"/>
              </a:rPr>
              <a:t>OPTICA</a:t>
            </a:r>
            <a:r>
              <a:rPr sz="2000" spc="-5" dirty="0" err="1" smtClean="0">
                <a:solidFill>
                  <a:srgbClr val="FFFFFF"/>
                </a:solidFill>
                <a:latin typeface="微软雅黑"/>
                <a:cs typeface="微软雅黑"/>
              </a:rPr>
              <a:t>学会</a:t>
            </a:r>
            <a:r>
              <a:rPr sz="2000" spc="-5" dirty="0" err="1">
                <a:solidFill>
                  <a:srgbClr val="FFFFFF"/>
                </a:solidFill>
                <a:latin typeface="微软雅黑"/>
                <a:cs typeface="微软雅黑"/>
              </a:rPr>
              <a:t>、</a:t>
            </a:r>
            <a:r>
              <a:rPr sz="2000" spc="-5" dirty="0" err="1" smtClean="0">
                <a:solidFill>
                  <a:srgbClr val="FFFFFF"/>
                </a:solidFill>
                <a:latin typeface="微软雅黑"/>
                <a:cs typeface="微软雅黑"/>
              </a:rPr>
              <a:t>资源内容</a:t>
            </a:r>
            <a:endParaRPr lang="en-US" sz="2000" spc="-5" dirty="0" smtClean="0">
              <a:solidFill>
                <a:srgbClr val="FFFFFF"/>
              </a:solidFill>
              <a:latin typeface="微软雅黑"/>
              <a:cs typeface="微软雅黑"/>
            </a:endParaRPr>
          </a:p>
          <a:p>
            <a:pPr algn="ctr">
              <a:lnSpc>
                <a:spcPct val="100000"/>
              </a:lnSpc>
              <a:spcBef>
                <a:spcPts val="45"/>
              </a:spcBef>
            </a:pPr>
            <a:r>
              <a:rPr sz="2000" spc="-5" dirty="0" err="1" smtClean="0">
                <a:solidFill>
                  <a:srgbClr val="FFFFFF"/>
                </a:solidFill>
                <a:latin typeface="微软雅黑"/>
                <a:cs typeface="微软雅黑"/>
              </a:rPr>
              <a:t>及品质说明</a:t>
            </a:r>
            <a:endParaRPr sz="2000" dirty="0">
              <a:latin typeface="微软雅黑"/>
              <a:cs typeface="微软雅黑"/>
            </a:endParaRPr>
          </a:p>
        </p:txBody>
      </p:sp>
      <p:sp>
        <p:nvSpPr>
          <p:cNvPr id="16" name="object 5"/>
          <p:cNvSpPr/>
          <p:nvPr/>
        </p:nvSpPr>
        <p:spPr>
          <a:xfrm>
            <a:off x="1583436" y="2212848"/>
            <a:ext cx="1685543" cy="1025651"/>
          </a:xfrm>
          <a:prstGeom prst="rect">
            <a:avLst/>
          </a:prstGeom>
          <a:blipFill>
            <a:blip r:embed="rId3" cstate="print"/>
            <a:stretch>
              <a:fillRect/>
            </a:stretch>
          </a:blipFill>
        </p:spPr>
        <p:txBody>
          <a:bodyPr wrap="square" lIns="0" tIns="0" rIns="0" bIns="0" rtlCol="0"/>
          <a:lstStyle/>
          <a:p>
            <a:endParaRPr/>
          </a:p>
        </p:txBody>
      </p:sp>
      <p:sp>
        <p:nvSpPr>
          <p:cNvPr id="17" name="object 6"/>
          <p:cNvSpPr/>
          <p:nvPr/>
        </p:nvSpPr>
        <p:spPr>
          <a:xfrm>
            <a:off x="4370832" y="2010155"/>
            <a:ext cx="3470275" cy="3243580"/>
          </a:xfrm>
          <a:custGeom>
            <a:avLst/>
            <a:gdLst/>
            <a:ahLst/>
            <a:cxnLst/>
            <a:rect l="l" t="t" r="r" b="b"/>
            <a:pathLst>
              <a:path w="3470275" h="3243579">
                <a:moveTo>
                  <a:pt x="0" y="3243072"/>
                </a:moveTo>
                <a:lnTo>
                  <a:pt x="3470148" y="3243072"/>
                </a:lnTo>
                <a:lnTo>
                  <a:pt x="3470148" y="0"/>
                </a:lnTo>
                <a:lnTo>
                  <a:pt x="0" y="0"/>
                </a:lnTo>
                <a:lnTo>
                  <a:pt x="0" y="3243072"/>
                </a:lnTo>
                <a:close/>
              </a:path>
            </a:pathLst>
          </a:custGeom>
          <a:solidFill>
            <a:schemeClr val="bg1">
              <a:lumMod val="85000"/>
            </a:schemeClr>
          </a:solidFill>
        </p:spPr>
        <p:txBody>
          <a:bodyPr wrap="square" lIns="0" tIns="0" rIns="0" bIns="0" rtlCol="0"/>
          <a:lstStyle/>
          <a:p>
            <a:endParaRPr/>
          </a:p>
        </p:txBody>
      </p:sp>
      <p:sp>
        <p:nvSpPr>
          <p:cNvPr id="18" name="object 7"/>
          <p:cNvSpPr txBox="1"/>
          <p:nvPr/>
        </p:nvSpPr>
        <p:spPr>
          <a:xfrm>
            <a:off x="4370832" y="3702177"/>
            <a:ext cx="3470275" cy="1090042"/>
          </a:xfrm>
          <a:prstGeom prst="rect">
            <a:avLst/>
          </a:prstGeom>
        </p:spPr>
        <p:txBody>
          <a:bodyPr vert="horz" wrap="square" lIns="0" tIns="12700" rIns="0" bIns="0" rtlCol="0">
            <a:spAutoFit/>
          </a:bodyPr>
          <a:lstStyle/>
          <a:p>
            <a:pPr algn="ctr">
              <a:lnSpc>
                <a:spcPct val="100000"/>
              </a:lnSpc>
              <a:spcBef>
                <a:spcPts val="100"/>
              </a:spcBef>
            </a:pPr>
            <a:r>
              <a:rPr lang="en-US" altLang="zh-CN" sz="3200" spc="-100" dirty="0" err="1">
                <a:solidFill>
                  <a:srgbClr val="FFFFFF"/>
                </a:solidFill>
                <a:latin typeface="微软雅黑"/>
                <a:cs typeface="微软雅黑"/>
              </a:rPr>
              <a:t>OPTICA</a:t>
            </a:r>
            <a:r>
              <a:rPr sz="3200" dirty="0" err="1" smtClean="0">
                <a:solidFill>
                  <a:srgbClr val="FFFFFF"/>
                </a:solidFill>
                <a:latin typeface="微软雅黑"/>
                <a:cs typeface="微软雅黑"/>
              </a:rPr>
              <a:t>数据库使用</a:t>
            </a:r>
            <a:endParaRPr sz="3200" dirty="0">
              <a:latin typeface="微软雅黑"/>
              <a:cs typeface="微软雅黑"/>
            </a:endParaRPr>
          </a:p>
          <a:p>
            <a:pPr algn="ctr">
              <a:lnSpc>
                <a:spcPct val="100000"/>
              </a:lnSpc>
              <a:spcBef>
                <a:spcPts val="45"/>
              </a:spcBef>
            </a:pPr>
            <a:endParaRPr lang="en-US" sz="1800" dirty="0" smtClean="0">
              <a:solidFill>
                <a:srgbClr val="FFFFFF"/>
              </a:solidFill>
              <a:latin typeface="微软雅黑"/>
              <a:cs typeface="微软雅黑"/>
            </a:endParaRPr>
          </a:p>
          <a:p>
            <a:pPr algn="ctr">
              <a:lnSpc>
                <a:spcPct val="100000"/>
              </a:lnSpc>
              <a:spcBef>
                <a:spcPts val="45"/>
              </a:spcBef>
            </a:pPr>
            <a:r>
              <a:rPr lang="en-US" altLang="zh-CN" sz="2000" spc="-100" dirty="0" err="1">
                <a:solidFill>
                  <a:srgbClr val="FFFFFF"/>
                </a:solidFill>
                <a:latin typeface="微软雅黑"/>
                <a:cs typeface="微软雅黑"/>
              </a:rPr>
              <a:t>OPTICA</a:t>
            </a:r>
            <a:r>
              <a:rPr sz="2000" dirty="0" err="1" smtClean="0">
                <a:solidFill>
                  <a:srgbClr val="FFFFFF"/>
                </a:solidFill>
                <a:latin typeface="微软雅黑"/>
                <a:cs typeface="微软雅黑"/>
              </a:rPr>
              <a:t>平台简介</a:t>
            </a:r>
            <a:r>
              <a:rPr sz="2000" dirty="0" err="1">
                <a:solidFill>
                  <a:srgbClr val="FFFFFF"/>
                </a:solidFill>
                <a:latin typeface="微软雅黑"/>
                <a:cs typeface="微软雅黑"/>
              </a:rPr>
              <a:t>、功能演示</a:t>
            </a:r>
            <a:endParaRPr sz="2000" dirty="0">
              <a:latin typeface="微软雅黑"/>
              <a:cs typeface="微软雅黑"/>
            </a:endParaRPr>
          </a:p>
        </p:txBody>
      </p:sp>
      <p:sp>
        <p:nvSpPr>
          <p:cNvPr id="19" name="object 8"/>
          <p:cNvSpPr/>
          <p:nvPr/>
        </p:nvSpPr>
        <p:spPr>
          <a:xfrm>
            <a:off x="5305044" y="2214372"/>
            <a:ext cx="1507236" cy="1091184"/>
          </a:xfrm>
          <a:prstGeom prst="rect">
            <a:avLst/>
          </a:prstGeom>
          <a:blipFill>
            <a:blip r:embed="rId4" cstate="print"/>
            <a:stretch>
              <a:fillRect/>
            </a:stretch>
          </a:blipFill>
        </p:spPr>
        <p:txBody>
          <a:bodyPr wrap="square" lIns="0" tIns="0" rIns="0" bIns="0" rtlCol="0"/>
          <a:lstStyle/>
          <a:p>
            <a:endParaRPr/>
          </a:p>
        </p:txBody>
      </p:sp>
      <p:sp>
        <p:nvSpPr>
          <p:cNvPr id="20" name="object 9"/>
          <p:cNvSpPr/>
          <p:nvPr/>
        </p:nvSpPr>
        <p:spPr>
          <a:xfrm>
            <a:off x="8007095" y="2004060"/>
            <a:ext cx="3470275" cy="3243580"/>
          </a:xfrm>
          <a:custGeom>
            <a:avLst/>
            <a:gdLst/>
            <a:ahLst/>
            <a:cxnLst/>
            <a:rect l="l" t="t" r="r" b="b"/>
            <a:pathLst>
              <a:path w="3470275" h="3243579">
                <a:moveTo>
                  <a:pt x="0" y="3243072"/>
                </a:moveTo>
                <a:lnTo>
                  <a:pt x="3470148" y="3243072"/>
                </a:lnTo>
                <a:lnTo>
                  <a:pt x="3470148" y="0"/>
                </a:lnTo>
                <a:lnTo>
                  <a:pt x="0" y="0"/>
                </a:lnTo>
                <a:lnTo>
                  <a:pt x="0" y="3243072"/>
                </a:lnTo>
                <a:close/>
              </a:path>
            </a:pathLst>
          </a:custGeom>
          <a:solidFill>
            <a:srgbClr val="7D2A70"/>
          </a:solidFill>
        </p:spPr>
        <p:txBody>
          <a:bodyPr wrap="square" lIns="0" tIns="0" rIns="0" bIns="0" rtlCol="0"/>
          <a:lstStyle/>
          <a:p>
            <a:endParaRPr/>
          </a:p>
        </p:txBody>
      </p:sp>
      <p:sp>
        <p:nvSpPr>
          <p:cNvPr id="21" name="object 10"/>
          <p:cNvSpPr txBox="1"/>
          <p:nvPr/>
        </p:nvSpPr>
        <p:spPr>
          <a:xfrm>
            <a:off x="8007095" y="3696970"/>
            <a:ext cx="3470275" cy="1090042"/>
          </a:xfrm>
          <a:prstGeom prst="rect">
            <a:avLst/>
          </a:prstGeom>
        </p:spPr>
        <p:txBody>
          <a:bodyPr vert="horz" wrap="square" lIns="0" tIns="12700" rIns="0" bIns="0" rtlCol="0">
            <a:spAutoFit/>
          </a:bodyPr>
          <a:lstStyle/>
          <a:p>
            <a:pPr algn="ctr">
              <a:lnSpc>
                <a:spcPct val="100000"/>
              </a:lnSpc>
              <a:spcBef>
                <a:spcPts val="100"/>
              </a:spcBef>
            </a:pPr>
            <a:r>
              <a:rPr lang="en-US" sz="3200" dirty="0" err="1">
                <a:solidFill>
                  <a:srgbClr val="FFFFFF"/>
                </a:solidFill>
                <a:latin typeface="微软雅黑"/>
                <a:cs typeface="微软雅黑"/>
              </a:rPr>
              <a:t>OPTICA</a:t>
            </a:r>
            <a:r>
              <a:rPr sz="3200" dirty="0" err="1" smtClean="0">
                <a:solidFill>
                  <a:srgbClr val="FFFFFF"/>
                </a:solidFill>
                <a:latin typeface="微软雅黑"/>
                <a:cs typeface="微软雅黑"/>
              </a:rPr>
              <a:t>投稿</a:t>
            </a:r>
            <a:endParaRPr sz="3200" dirty="0">
              <a:latin typeface="微软雅黑"/>
              <a:cs typeface="微软雅黑"/>
            </a:endParaRPr>
          </a:p>
          <a:p>
            <a:pPr marL="1049655">
              <a:lnSpc>
                <a:spcPct val="100000"/>
              </a:lnSpc>
              <a:spcBef>
                <a:spcPts val="45"/>
              </a:spcBef>
            </a:pPr>
            <a:endParaRPr lang="en-US" sz="1800" dirty="0" smtClean="0">
              <a:solidFill>
                <a:srgbClr val="FFFFFF"/>
              </a:solidFill>
              <a:latin typeface="微软雅黑"/>
              <a:cs typeface="微软雅黑"/>
            </a:endParaRPr>
          </a:p>
          <a:p>
            <a:pPr marL="1049655">
              <a:lnSpc>
                <a:spcPct val="100000"/>
              </a:lnSpc>
              <a:spcBef>
                <a:spcPts val="45"/>
              </a:spcBef>
            </a:pPr>
            <a:r>
              <a:rPr sz="2000" dirty="0" err="1" smtClean="0">
                <a:solidFill>
                  <a:srgbClr val="FFFFFF"/>
                </a:solidFill>
                <a:latin typeface="微软雅黑"/>
                <a:cs typeface="微软雅黑"/>
              </a:rPr>
              <a:t>投稿流程梳理</a:t>
            </a:r>
            <a:endParaRPr sz="2000" dirty="0">
              <a:latin typeface="微软雅黑"/>
              <a:cs typeface="微软雅黑"/>
            </a:endParaRPr>
          </a:p>
        </p:txBody>
      </p:sp>
      <p:sp>
        <p:nvSpPr>
          <p:cNvPr id="22" name="object 11"/>
          <p:cNvSpPr/>
          <p:nvPr/>
        </p:nvSpPr>
        <p:spPr>
          <a:xfrm>
            <a:off x="8827007" y="2357627"/>
            <a:ext cx="1900427" cy="1042415"/>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0319922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70040" y="1833790"/>
            <a:ext cx="3682346" cy="4590997"/>
          </a:xfrm>
          <a:prstGeom prst="rect">
            <a:avLst/>
          </a:prstGeom>
        </p:spPr>
        <p:txBody>
          <a:bodyPr vert="horz" wrap="square" lIns="0" tIns="12697" rIns="0" bIns="0" rtlCol="0">
            <a:spAutoFit/>
          </a:bodyPr>
          <a:lstStyle/>
          <a:p>
            <a:pPr marL="12696" marR="5078">
              <a:lnSpc>
                <a:spcPct val="100200"/>
              </a:lnSpc>
              <a:spcBef>
                <a:spcPts val="2154"/>
              </a:spcBef>
              <a:buFont typeface="Wingdings"/>
              <a:buChar char=""/>
              <a:tabLst>
                <a:tab pos="556093" algn="l"/>
                <a:tab pos="556728" algn="l"/>
              </a:tabLst>
            </a:pPr>
            <a:r>
              <a:rPr spc="-5" dirty="0" err="1" smtClean="0">
                <a:latin typeface="+mn-ea"/>
                <a:cs typeface="微软雅黑"/>
              </a:rPr>
              <a:t>投稿之前</a:t>
            </a:r>
            <a:r>
              <a:rPr b="1" spc="-5" dirty="0" err="1" smtClean="0">
                <a:solidFill>
                  <a:srgbClr val="7D2A70"/>
                </a:solidFill>
                <a:latin typeface="+mn-ea"/>
                <a:cs typeface="微软雅黑"/>
              </a:rPr>
              <a:t>审阅</a:t>
            </a:r>
            <a:r>
              <a:rPr b="1" dirty="0" err="1" smtClean="0">
                <a:solidFill>
                  <a:srgbClr val="7D2A70"/>
                </a:solidFill>
                <a:latin typeface="+mn-ea"/>
                <a:cs typeface="微软雅黑"/>
              </a:rPr>
              <a:t>语言</a:t>
            </a:r>
            <a:r>
              <a:rPr dirty="0" err="1">
                <a:latin typeface="+mn-ea"/>
                <a:cs typeface="微软雅黑"/>
              </a:rPr>
              <a:t>，具体请戳</a:t>
            </a:r>
            <a:r>
              <a:rPr dirty="0">
                <a:latin typeface="+mn-ea"/>
                <a:cs typeface="微软雅黑"/>
              </a:rPr>
              <a:t>：  </a:t>
            </a:r>
            <a:r>
              <a:rPr dirty="0">
                <a:solidFill>
                  <a:srgbClr val="7D2A70"/>
                </a:solidFill>
                <a:latin typeface="+mn-ea"/>
                <a:cs typeface="Segoe UI"/>
                <a:hlinkClick r:id="rId3"/>
              </a:rPr>
              <a:t>http</a:t>
            </a:r>
            <a:r>
              <a:rPr spc="5" dirty="0">
                <a:solidFill>
                  <a:srgbClr val="7D2A70"/>
                </a:solidFill>
                <a:latin typeface="+mn-ea"/>
                <a:cs typeface="Segoe UI"/>
                <a:hlinkClick r:id="rId3"/>
              </a:rPr>
              <a:t>:</a:t>
            </a:r>
            <a:r>
              <a:rPr spc="-5" dirty="0">
                <a:solidFill>
                  <a:srgbClr val="7D2A70"/>
                </a:solidFill>
                <a:latin typeface="+mn-ea"/>
                <a:cs typeface="Segoe UI"/>
                <a:hlinkClick r:id="rId3"/>
              </a:rPr>
              <a:t>//</a:t>
            </a:r>
            <a:r>
              <a:rPr spc="-5" dirty="0" smtClean="0">
                <a:solidFill>
                  <a:srgbClr val="7D2A70"/>
                </a:solidFill>
                <a:latin typeface="+mn-ea"/>
                <a:cs typeface="Segoe UI"/>
                <a:hlinkClick r:id="rId3"/>
              </a:rPr>
              <a:t>l</a:t>
            </a:r>
            <a:r>
              <a:rPr spc="-10" dirty="0" smtClean="0">
                <a:solidFill>
                  <a:srgbClr val="7D2A70"/>
                </a:solidFill>
                <a:latin typeface="+mn-ea"/>
                <a:cs typeface="Segoe UI"/>
                <a:hlinkClick r:id="rId3"/>
              </a:rPr>
              <a:t>a</a:t>
            </a:r>
            <a:r>
              <a:rPr dirty="0" smtClean="0">
                <a:solidFill>
                  <a:srgbClr val="7D2A70"/>
                </a:solidFill>
                <a:latin typeface="+mn-ea"/>
                <a:cs typeface="Segoe UI"/>
                <a:hlinkClick r:id="rId3"/>
              </a:rPr>
              <a:t>ngu</a:t>
            </a:r>
            <a:r>
              <a:rPr spc="-10" dirty="0" smtClean="0">
                <a:solidFill>
                  <a:srgbClr val="7D2A70"/>
                </a:solidFill>
                <a:latin typeface="+mn-ea"/>
                <a:cs typeface="Segoe UI"/>
                <a:hlinkClick r:id="rId3"/>
              </a:rPr>
              <a:t>a</a:t>
            </a:r>
            <a:r>
              <a:rPr dirty="0" smtClean="0">
                <a:solidFill>
                  <a:srgbClr val="7D2A70"/>
                </a:solidFill>
                <a:latin typeface="+mn-ea"/>
                <a:cs typeface="Segoe UI"/>
                <a:hlinkClick r:id="rId3"/>
              </a:rPr>
              <a:t>g</a:t>
            </a:r>
            <a:r>
              <a:rPr spc="-10" dirty="0" smtClean="0">
                <a:solidFill>
                  <a:srgbClr val="7D2A70"/>
                </a:solidFill>
                <a:latin typeface="+mn-ea"/>
                <a:cs typeface="Segoe UI"/>
                <a:hlinkClick r:id="rId3"/>
              </a:rPr>
              <a:t>ee</a:t>
            </a:r>
            <a:r>
              <a:rPr dirty="0" smtClean="0">
                <a:solidFill>
                  <a:srgbClr val="7D2A70"/>
                </a:solidFill>
                <a:latin typeface="+mn-ea"/>
                <a:cs typeface="Segoe UI"/>
                <a:hlinkClick r:id="rId3"/>
              </a:rPr>
              <a:t>d</a:t>
            </a:r>
            <a:r>
              <a:rPr spc="-10" dirty="0" smtClean="0">
                <a:solidFill>
                  <a:srgbClr val="7D2A70"/>
                </a:solidFill>
                <a:latin typeface="+mn-ea"/>
                <a:cs typeface="Segoe UI"/>
                <a:hlinkClick r:id="rId3"/>
              </a:rPr>
              <a:t>i</a:t>
            </a:r>
            <a:r>
              <a:rPr dirty="0" smtClean="0">
                <a:solidFill>
                  <a:srgbClr val="7D2A70"/>
                </a:solidFill>
                <a:latin typeface="+mn-ea"/>
                <a:cs typeface="Segoe UI"/>
                <a:hlinkClick r:id="rId3"/>
              </a:rPr>
              <a:t>t</a:t>
            </a:r>
            <a:r>
              <a:rPr spc="-5" dirty="0" smtClean="0">
                <a:solidFill>
                  <a:srgbClr val="7D2A70"/>
                </a:solidFill>
                <a:latin typeface="+mn-ea"/>
                <a:cs typeface="Segoe UI"/>
                <a:hlinkClick r:id="rId3"/>
              </a:rPr>
              <a:t>ing.osa.org</a:t>
            </a:r>
            <a:endParaRPr dirty="0">
              <a:solidFill>
                <a:srgbClr val="7D2A70"/>
              </a:solidFill>
              <a:latin typeface="+mn-ea"/>
              <a:cs typeface="Segoe UI"/>
            </a:endParaRPr>
          </a:p>
          <a:p>
            <a:pPr marL="12696" marR="53324">
              <a:spcBef>
                <a:spcPts val="2149"/>
              </a:spcBef>
              <a:buFont typeface="Wingdings"/>
              <a:buChar char=""/>
              <a:tabLst>
                <a:tab pos="556093" algn="l"/>
                <a:tab pos="556728" algn="l"/>
              </a:tabLst>
            </a:pPr>
            <a:r>
              <a:rPr dirty="0" err="1" smtClean="0">
                <a:latin typeface="+mn-ea"/>
                <a:cs typeface="微软雅黑"/>
              </a:rPr>
              <a:t>审查选择投稿期刊中目前刊登文章的风格和内容</a:t>
            </a:r>
            <a:r>
              <a:rPr dirty="0">
                <a:latin typeface="+mn-ea"/>
                <a:cs typeface="微软雅黑"/>
              </a:rPr>
              <a:t>。</a:t>
            </a:r>
          </a:p>
          <a:p>
            <a:pPr>
              <a:spcBef>
                <a:spcPts val="45"/>
              </a:spcBef>
            </a:pPr>
            <a:endParaRPr sz="1600" dirty="0">
              <a:latin typeface="+mn-ea"/>
              <a:cs typeface="微软雅黑"/>
            </a:endParaRPr>
          </a:p>
          <a:p>
            <a:pPr marL="12696" marR="67290"/>
            <a:r>
              <a:rPr i="1" spc="-10" dirty="0" smtClean="0">
                <a:latin typeface="+mn-ea"/>
                <a:cs typeface="Segoe UI"/>
              </a:rPr>
              <a:t>Photonics  </a:t>
            </a:r>
            <a:r>
              <a:rPr i="1" spc="-15" dirty="0" smtClean="0">
                <a:latin typeface="+mn-ea"/>
                <a:cs typeface="Segoe UI"/>
              </a:rPr>
              <a:t>Research</a:t>
            </a:r>
            <a:r>
              <a:rPr lang="zh-CN" altLang="en-US" spc="-15" dirty="0" smtClean="0">
                <a:latin typeface="+mn-ea"/>
                <a:cs typeface="Segoe UI"/>
              </a:rPr>
              <a:t>与</a:t>
            </a:r>
            <a:r>
              <a:rPr lang="en-US" altLang="zh-CN" i="1" spc="-10" dirty="0" smtClean="0">
                <a:latin typeface="+mn-ea"/>
                <a:cs typeface="Segoe UI"/>
              </a:rPr>
              <a:t>Chinese  </a:t>
            </a:r>
            <a:r>
              <a:rPr lang="en-US" altLang="zh-CN" i="1" spc="-10" dirty="0">
                <a:latin typeface="+mn-ea"/>
                <a:cs typeface="Segoe UI"/>
              </a:rPr>
              <a:t>Optics</a:t>
            </a:r>
            <a:r>
              <a:rPr lang="en-US" altLang="zh-CN" i="1" spc="-35" dirty="0">
                <a:latin typeface="+mn-ea"/>
                <a:cs typeface="Segoe UI"/>
              </a:rPr>
              <a:t> </a:t>
            </a:r>
            <a:r>
              <a:rPr lang="en-US" altLang="zh-CN" i="1" spc="-5" dirty="0" smtClean="0">
                <a:latin typeface="+mn-ea"/>
                <a:cs typeface="Segoe UI"/>
              </a:rPr>
              <a:t>Letters</a:t>
            </a:r>
            <a:r>
              <a:rPr lang="zh-CN" altLang="en-US" spc="-5" dirty="0" smtClean="0">
                <a:latin typeface="+mn-ea"/>
                <a:cs typeface="Segoe UI"/>
              </a:rPr>
              <a:t>均由</a:t>
            </a:r>
            <a:r>
              <a:rPr lang="zh-CN" altLang="en-US" spc="-5" dirty="0" smtClean="0">
                <a:latin typeface="+mn-ea"/>
                <a:cs typeface="微软雅黑"/>
              </a:rPr>
              <a:t>中科院上</a:t>
            </a:r>
            <a:r>
              <a:rPr lang="zh-CN" altLang="en-US" spc="-5" dirty="0">
                <a:latin typeface="+mn-ea"/>
                <a:cs typeface="微软雅黑"/>
              </a:rPr>
              <a:t>海光机所、中国激光杂志</a:t>
            </a:r>
            <a:r>
              <a:rPr lang="zh-CN" altLang="en-US" spc="-5" dirty="0" smtClean="0">
                <a:latin typeface="+mn-ea"/>
                <a:cs typeface="微软雅黑"/>
              </a:rPr>
              <a:t>社与</a:t>
            </a:r>
            <a:r>
              <a:rPr lang="en-US" altLang="zh-CN" spc="-5" dirty="0" err="1" smtClean="0">
                <a:latin typeface="+mn-ea"/>
                <a:cs typeface="微软雅黑"/>
              </a:rPr>
              <a:t>Optica</a:t>
            </a:r>
            <a:r>
              <a:rPr spc="-5" dirty="0" err="1" smtClean="0">
                <a:latin typeface="+mn-ea"/>
                <a:cs typeface="微软雅黑"/>
              </a:rPr>
              <a:t>合办</a:t>
            </a:r>
            <a:endParaRPr dirty="0">
              <a:latin typeface="+mn-ea"/>
              <a:cs typeface="微软雅黑"/>
            </a:endParaRPr>
          </a:p>
        </p:txBody>
      </p:sp>
      <p:sp>
        <p:nvSpPr>
          <p:cNvPr id="5" name="object 5"/>
          <p:cNvSpPr txBox="1">
            <a:spLocks noGrp="1"/>
          </p:cNvSpPr>
          <p:nvPr>
            <p:ph type="ctrTitle"/>
          </p:nvPr>
        </p:nvSpPr>
        <p:spPr>
          <a:xfrm>
            <a:off x="670040" y="995155"/>
            <a:ext cx="1458294" cy="400619"/>
          </a:xfrm>
          <a:prstGeom prst="rect">
            <a:avLst/>
          </a:prstGeom>
        </p:spPr>
        <p:txBody>
          <a:bodyPr vert="horz" wrap="square" lIns="0" tIns="12697" rIns="0" bIns="0" rtlCol="0">
            <a:spAutoFit/>
          </a:bodyPr>
          <a:lstStyle/>
          <a:p>
            <a:pPr marL="12696">
              <a:spcBef>
                <a:spcPts val="100"/>
              </a:spcBef>
            </a:pPr>
            <a:r>
              <a:rPr sz="2800" b="1" spc="-5" dirty="0">
                <a:solidFill>
                  <a:srgbClr val="7D2A70"/>
                </a:solidFill>
              </a:rPr>
              <a:t>投</a:t>
            </a:r>
            <a:r>
              <a:rPr sz="2800" b="1" dirty="0">
                <a:solidFill>
                  <a:srgbClr val="7D2A70"/>
                </a:solidFill>
              </a:rPr>
              <a:t>稿</a:t>
            </a:r>
            <a:r>
              <a:rPr sz="2800" b="1" dirty="0">
                <a:solidFill>
                  <a:srgbClr val="7D2A70"/>
                </a:solidFill>
                <a:latin typeface="Segoe UI"/>
                <a:cs typeface="Segoe UI"/>
              </a:rPr>
              <a:t>Tips</a:t>
            </a:r>
            <a:endParaRPr sz="2800" dirty="0">
              <a:solidFill>
                <a:srgbClr val="7D2A70"/>
              </a:solidFill>
              <a:latin typeface="Segoe UI"/>
              <a:cs typeface="Segoe UI"/>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0777" y="793769"/>
            <a:ext cx="1638621" cy="2160000"/>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2712" y="3831033"/>
            <a:ext cx="1638621" cy="2160000"/>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7466" y="793769"/>
            <a:ext cx="1638621" cy="2160000"/>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25588" y="3831033"/>
            <a:ext cx="1638621" cy="2160000"/>
          </a:xfrm>
          <a:prstGeom prst="rect">
            <a:avLst/>
          </a:prstGeom>
        </p:spPr>
      </p:pic>
      <p:pic>
        <p:nvPicPr>
          <p:cNvPr id="16" name="图片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85110" y="793769"/>
            <a:ext cx="1638621" cy="2160000"/>
          </a:xfrm>
          <a:prstGeom prst="rect">
            <a:avLst/>
          </a:prstGeom>
        </p:spPr>
      </p:pic>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70777" y="3831033"/>
            <a:ext cx="1638621" cy="2160000"/>
          </a:xfrm>
          <a:prstGeom prst="rect">
            <a:avLst/>
          </a:prstGeom>
        </p:spPr>
      </p:pic>
      <p:sp>
        <p:nvSpPr>
          <p:cNvPr id="17" name="文本框 16"/>
          <p:cNvSpPr txBox="1"/>
          <p:nvPr/>
        </p:nvSpPr>
        <p:spPr>
          <a:xfrm>
            <a:off x="4925588" y="3027051"/>
            <a:ext cx="1660499" cy="584775"/>
          </a:xfrm>
          <a:prstGeom prst="rect">
            <a:avLst/>
          </a:prstGeom>
          <a:noFill/>
        </p:spPr>
        <p:txBody>
          <a:bodyPr wrap="square" rtlCol="0">
            <a:spAutoFit/>
          </a:bodyPr>
          <a:lstStyle/>
          <a:p>
            <a:r>
              <a:rPr lang="zh-CN" altLang="en-US" sz="1600" dirty="0" smtClean="0"/>
              <a:t>经典光学、影像科学和视觉</a:t>
            </a:r>
            <a:endParaRPr lang="zh-CN" altLang="en-US" sz="1600" dirty="0"/>
          </a:p>
        </p:txBody>
      </p:sp>
      <p:sp>
        <p:nvSpPr>
          <p:cNvPr id="18" name="文本框 17"/>
          <p:cNvSpPr txBox="1"/>
          <p:nvPr/>
        </p:nvSpPr>
        <p:spPr>
          <a:xfrm>
            <a:off x="9923215" y="6086233"/>
            <a:ext cx="2060889" cy="338554"/>
          </a:xfrm>
          <a:prstGeom prst="rect">
            <a:avLst/>
          </a:prstGeom>
          <a:noFill/>
        </p:spPr>
        <p:txBody>
          <a:bodyPr wrap="square" rtlCol="0">
            <a:spAutoFit/>
          </a:bodyPr>
          <a:lstStyle/>
          <a:p>
            <a:r>
              <a:rPr lang="zh-CN" altLang="en-US" sz="1600" dirty="0" smtClean="0"/>
              <a:t>开放阅览，光学材料</a:t>
            </a:r>
            <a:endParaRPr lang="zh-CN" altLang="en-US" sz="1600" dirty="0"/>
          </a:p>
        </p:txBody>
      </p:sp>
      <p:sp>
        <p:nvSpPr>
          <p:cNvPr id="21" name="文本框 20"/>
          <p:cNvSpPr txBox="1"/>
          <p:nvPr/>
        </p:nvSpPr>
        <p:spPr>
          <a:xfrm>
            <a:off x="7413653" y="6086906"/>
            <a:ext cx="2134855" cy="584775"/>
          </a:xfrm>
          <a:prstGeom prst="rect">
            <a:avLst/>
          </a:prstGeom>
          <a:noFill/>
        </p:spPr>
        <p:txBody>
          <a:bodyPr wrap="square" rtlCol="0">
            <a:spAutoFit/>
          </a:bodyPr>
          <a:lstStyle/>
          <a:p>
            <a:r>
              <a:rPr lang="zh-CN" altLang="en-US" sz="1600" dirty="0" smtClean="0"/>
              <a:t>开放阅览，生物医学光学</a:t>
            </a:r>
            <a:endParaRPr lang="zh-CN" altLang="en-US" sz="1600" dirty="0"/>
          </a:p>
        </p:txBody>
      </p:sp>
      <p:sp>
        <p:nvSpPr>
          <p:cNvPr id="23" name="文本框 22"/>
          <p:cNvSpPr txBox="1"/>
          <p:nvPr/>
        </p:nvSpPr>
        <p:spPr>
          <a:xfrm>
            <a:off x="4830238" y="6064315"/>
            <a:ext cx="2048234" cy="338554"/>
          </a:xfrm>
          <a:prstGeom prst="rect">
            <a:avLst/>
          </a:prstGeom>
          <a:noFill/>
        </p:spPr>
        <p:txBody>
          <a:bodyPr wrap="square" rtlCol="0">
            <a:spAutoFit/>
          </a:bodyPr>
          <a:lstStyle/>
          <a:p>
            <a:r>
              <a:rPr lang="zh-CN" altLang="en-US" sz="1600" dirty="0" smtClean="0"/>
              <a:t>光和物质的相互作用</a:t>
            </a:r>
            <a:endParaRPr lang="zh-CN" altLang="en-US" sz="1600" dirty="0"/>
          </a:p>
        </p:txBody>
      </p:sp>
      <p:sp>
        <p:nvSpPr>
          <p:cNvPr id="24" name="文本框 23"/>
          <p:cNvSpPr txBox="1"/>
          <p:nvPr/>
        </p:nvSpPr>
        <p:spPr>
          <a:xfrm>
            <a:off x="7451674" y="3027051"/>
            <a:ext cx="2038836" cy="584775"/>
          </a:xfrm>
          <a:prstGeom prst="rect">
            <a:avLst/>
          </a:prstGeom>
          <a:noFill/>
        </p:spPr>
        <p:txBody>
          <a:bodyPr wrap="square" rtlCol="0">
            <a:spAutoFit/>
          </a:bodyPr>
          <a:lstStyle/>
          <a:p>
            <a:r>
              <a:rPr lang="zh-CN" altLang="en-US" sz="1600" dirty="0" smtClean="0"/>
              <a:t>领域顶刊，发表邀稿的综述</a:t>
            </a:r>
            <a:r>
              <a:rPr lang="en-US" altLang="zh-CN" sz="1600" dirty="0"/>
              <a:t>/</a:t>
            </a:r>
            <a:r>
              <a:rPr lang="zh-CN" altLang="en-US" sz="1600" dirty="0" smtClean="0"/>
              <a:t>教程</a:t>
            </a:r>
            <a:endParaRPr lang="zh-CN" altLang="en-US" sz="1600" dirty="0"/>
          </a:p>
        </p:txBody>
      </p:sp>
      <p:sp>
        <p:nvSpPr>
          <p:cNvPr id="25" name="文本框 24"/>
          <p:cNvSpPr txBox="1"/>
          <p:nvPr/>
        </p:nvSpPr>
        <p:spPr>
          <a:xfrm>
            <a:off x="9967645" y="3054095"/>
            <a:ext cx="1649794" cy="338554"/>
          </a:xfrm>
          <a:prstGeom prst="rect">
            <a:avLst/>
          </a:prstGeom>
          <a:noFill/>
        </p:spPr>
        <p:txBody>
          <a:bodyPr wrap="square" rtlCol="0">
            <a:spAutoFit/>
          </a:bodyPr>
          <a:lstStyle/>
          <a:p>
            <a:r>
              <a:rPr lang="zh-CN" altLang="en-US" sz="1600" dirty="0" smtClean="0"/>
              <a:t>以应用为主</a:t>
            </a:r>
            <a:endParaRPr lang="zh-CN" altLang="en-US" sz="1600" dirty="0"/>
          </a:p>
        </p:txBody>
      </p:sp>
    </p:spTree>
    <p:extLst>
      <p:ext uri="{BB962C8B-B14F-4D97-AF65-F5344CB8AC3E}">
        <p14:creationId xmlns:p14="http://schemas.microsoft.com/office/powerpoint/2010/main" val="317003129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7242" y="2585076"/>
            <a:ext cx="1947273" cy="2520000"/>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4866" y="2585076"/>
            <a:ext cx="1947273" cy="2520000"/>
          </a:xfrm>
          <a:prstGeom prst="rect">
            <a:avLst/>
          </a:prstGeom>
        </p:spPr>
      </p:pic>
      <p:sp>
        <p:nvSpPr>
          <p:cNvPr id="16" name="文本框 15"/>
          <p:cNvSpPr txBox="1"/>
          <p:nvPr/>
        </p:nvSpPr>
        <p:spPr>
          <a:xfrm>
            <a:off x="6279528" y="5237551"/>
            <a:ext cx="1977368" cy="646331"/>
          </a:xfrm>
          <a:prstGeom prst="rect">
            <a:avLst/>
          </a:prstGeom>
          <a:noFill/>
        </p:spPr>
        <p:txBody>
          <a:bodyPr wrap="square" rtlCol="0">
            <a:spAutoFit/>
          </a:bodyPr>
          <a:lstStyle/>
          <a:p>
            <a:r>
              <a:rPr lang="zh-CN" altLang="en-US" sz="1800" dirty="0"/>
              <a:t>涵盖基础</a:t>
            </a:r>
            <a:r>
              <a:rPr lang="zh-CN" altLang="en-US" sz="1800" dirty="0" smtClean="0"/>
              <a:t>光学及</a:t>
            </a:r>
            <a:r>
              <a:rPr lang="zh-CN" altLang="en-US" sz="1800" dirty="0"/>
              <a:t>应用光学</a:t>
            </a:r>
          </a:p>
        </p:txBody>
      </p:sp>
      <p:sp>
        <p:nvSpPr>
          <p:cNvPr id="19" name="文本框 18"/>
          <p:cNvSpPr txBox="1"/>
          <p:nvPr/>
        </p:nvSpPr>
        <p:spPr>
          <a:xfrm>
            <a:off x="8787522" y="5212568"/>
            <a:ext cx="2267165" cy="923330"/>
          </a:xfrm>
          <a:prstGeom prst="rect">
            <a:avLst/>
          </a:prstGeom>
          <a:noFill/>
        </p:spPr>
        <p:txBody>
          <a:bodyPr wrap="square" rtlCol="0">
            <a:spAutoFit/>
          </a:bodyPr>
          <a:lstStyle/>
          <a:p>
            <a:r>
              <a:rPr lang="zh-CN" altLang="en-US" sz="1800" dirty="0"/>
              <a:t>可以刊登阴性或失败结果，另外文章级别的怼人吵架</a:t>
            </a:r>
            <a:r>
              <a:rPr lang="zh-CN" altLang="en-US" sz="1800" dirty="0" smtClean="0"/>
              <a:t>也接收</a:t>
            </a:r>
            <a:endParaRPr lang="zh-CN" altLang="en-US" sz="1800" dirty="0"/>
          </a:p>
        </p:txBody>
      </p:sp>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3308" y="1170097"/>
            <a:ext cx="1911725" cy="2520000"/>
          </a:xfrm>
          <a:prstGeom prst="rect">
            <a:avLst/>
          </a:prstGeom>
        </p:spPr>
      </p:pic>
      <p:pic>
        <p:nvPicPr>
          <p:cNvPr id="21" name="图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6168" y="1170097"/>
            <a:ext cx="1911725" cy="2520000"/>
          </a:xfrm>
          <a:prstGeom prst="rect">
            <a:avLst/>
          </a:prstGeom>
        </p:spPr>
      </p:pic>
      <p:sp>
        <p:nvSpPr>
          <p:cNvPr id="22" name="文本框 21"/>
          <p:cNvSpPr txBox="1"/>
          <p:nvPr/>
        </p:nvSpPr>
        <p:spPr>
          <a:xfrm>
            <a:off x="900500" y="3780138"/>
            <a:ext cx="2092710" cy="369332"/>
          </a:xfrm>
          <a:prstGeom prst="rect">
            <a:avLst/>
          </a:prstGeom>
          <a:noFill/>
        </p:spPr>
        <p:txBody>
          <a:bodyPr wrap="square" rtlCol="0">
            <a:spAutoFit/>
          </a:bodyPr>
          <a:lstStyle/>
          <a:p>
            <a:r>
              <a:rPr lang="zh-CN" altLang="en-US" sz="1800" dirty="0" smtClean="0"/>
              <a:t>快报，新成果</a:t>
            </a:r>
            <a:endParaRPr lang="zh-CN" altLang="en-US" sz="1800" dirty="0"/>
          </a:p>
        </p:txBody>
      </p:sp>
      <p:sp>
        <p:nvSpPr>
          <p:cNvPr id="23" name="文本框 22"/>
          <p:cNvSpPr txBox="1"/>
          <p:nvPr/>
        </p:nvSpPr>
        <p:spPr>
          <a:xfrm>
            <a:off x="3290818" y="3780138"/>
            <a:ext cx="1922627" cy="646331"/>
          </a:xfrm>
          <a:prstGeom prst="rect">
            <a:avLst/>
          </a:prstGeom>
          <a:noFill/>
        </p:spPr>
        <p:txBody>
          <a:bodyPr wrap="square" rtlCol="0">
            <a:spAutoFit/>
          </a:bodyPr>
          <a:lstStyle/>
          <a:p>
            <a:r>
              <a:rPr lang="zh-CN" altLang="en-US" sz="1800" dirty="0"/>
              <a:t>开放</a:t>
            </a:r>
            <a:r>
              <a:rPr lang="zh-CN" altLang="en-US" sz="1800" dirty="0" smtClean="0"/>
              <a:t>阅览，前沿创新</a:t>
            </a:r>
            <a:endParaRPr lang="zh-CN" altLang="en-US" sz="1800" dirty="0"/>
          </a:p>
        </p:txBody>
      </p:sp>
    </p:spTree>
    <p:extLst>
      <p:ext uri="{BB962C8B-B14F-4D97-AF65-F5344CB8AC3E}">
        <p14:creationId xmlns:p14="http://schemas.microsoft.com/office/powerpoint/2010/main" val="387804166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69177"/>
            <a:ext cx="7087589" cy="2781688"/>
          </a:xfrm>
          <a:prstGeom prst="rect">
            <a:avLst/>
          </a:prstGeom>
          <a:ln>
            <a:solidFill>
              <a:srgbClr val="92D050"/>
            </a:solidFill>
          </a:ln>
        </p:spPr>
      </p:pic>
      <p:sp>
        <p:nvSpPr>
          <p:cNvPr id="8" name="Rectangle 2"/>
          <p:cNvSpPr txBox="1">
            <a:spLocks noChangeArrowheads="1"/>
          </p:cNvSpPr>
          <p:nvPr/>
        </p:nvSpPr>
        <p:spPr bwMode="auto">
          <a:xfrm>
            <a:off x="0" y="591685"/>
            <a:ext cx="12188825" cy="519380"/>
          </a:xfrm>
          <a:prstGeom prst="rect">
            <a:avLst/>
          </a:prstGeom>
          <a:solidFill>
            <a:srgbClr val="92D050"/>
          </a:solidFill>
          <a:ln>
            <a:miter lim="800000"/>
            <a:headEnd/>
            <a:tailEnd/>
          </a:ln>
        </p:spPr>
        <p:txBody>
          <a:bodyPr vert="horz" wrap="square" lIns="91440" tIns="45720" rIns="91440" bIns="45720" numCol="1" rtlCol="0" anchor="ctr" anchorCtr="0" compatLnSpc="1">
            <a:prstTxWarp prst="textNoShape">
              <a:avLst/>
            </a:prstTxWarp>
            <a:normAutofit fontScale="97500"/>
          </a:bodyPr>
          <a:lstStyle/>
          <a:p>
            <a:pPr marL="540000" defTabSz="914363">
              <a:lnSpc>
                <a:spcPct val="90000"/>
              </a:lnSpc>
              <a:spcBef>
                <a:spcPct val="0"/>
              </a:spcBef>
            </a:pPr>
            <a:r>
              <a:rPr lang="zh-CN" altLang="en-US" sz="2800" b="1" spc="-100" dirty="0" smtClean="0">
                <a:ln w="3175">
                  <a:noFill/>
                </a:ln>
                <a:solidFill>
                  <a:schemeClr val="bg1">
                    <a:alpha val="98000"/>
                  </a:schemeClr>
                </a:solidFill>
                <a:latin typeface="Times New Roman" pitchFamily="18" charset="0"/>
                <a:cs typeface="Times New Roman" pitchFamily="18" charset="0"/>
              </a:rPr>
              <a:t>请注意关注每本期刊的审稿信息！</a:t>
            </a:r>
            <a:endParaRPr kumimoji="0" lang="en-US" sz="2800" b="1" i="0" u="none" strike="noStrike" kern="1200" cap="none" spc="-100" normalizeH="0" baseline="0" noProof="0" dirty="0" smtClean="0">
              <a:ln w="3175">
                <a:noFill/>
              </a:ln>
              <a:solidFill>
                <a:schemeClr val="bg1">
                  <a:alpha val="98000"/>
                </a:schemeClr>
              </a:solidFill>
              <a:effectLst/>
              <a:uLnTx/>
              <a:uFillTx/>
              <a:latin typeface="Times New Roman" pitchFamily="18" charset="0"/>
              <a:cs typeface="Times New Roman" pitchFamily="18" charset="0"/>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7996" y="1111065"/>
            <a:ext cx="4857924" cy="5600700"/>
          </a:xfrm>
          <a:prstGeom prst="rect">
            <a:avLst/>
          </a:prstGeom>
          <a:ln>
            <a:solidFill>
              <a:srgbClr val="92D050"/>
            </a:solidFill>
          </a:ln>
        </p:spPr>
      </p:pic>
    </p:spTree>
    <p:extLst>
      <p:ext uri="{BB962C8B-B14F-4D97-AF65-F5344CB8AC3E}">
        <p14:creationId xmlns:p14="http://schemas.microsoft.com/office/powerpoint/2010/main" val="781350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3"/>
          <p:cNvSpPr/>
          <p:nvPr/>
        </p:nvSpPr>
        <p:spPr>
          <a:xfrm>
            <a:off x="717804" y="1996439"/>
            <a:ext cx="3470275" cy="3244850"/>
          </a:xfrm>
          <a:custGeom>
            <a:avLst/>
            <a:gdLst/>
            <a:ahLst/>
            <a:cxnLst/>
            <a:rect l="l" t="t" r="r" b="b"/>
            <a:pathLst>
              <a:path w="3470275" h="3244850">
                <a:moveTo>
                  <a:pt x="0" y="3244595"/>
                </a:moveTo>
                <a:lnTo>
                  <a:pt x="3470148" y="3244595"/>
                </a:lnTo>
                <a:lnTo>
                  <a:pt x="3470148" y="0"/>
                </a:lnTo>
                <a:lnTo>
                  <a:pt x="0" y="0"/>
                </a:lnTo>
                <a:lnTo>
                  <a:pt x="0" y="3244595"/>
                </a:lnTo>
                <a:close/>
              </a:path>
            </a:pathLst>
          </a:custGeom>
          <a:solidFill>
            <a:srgbClr val="F7B229"/>
          </a:solidFill>
        </p:spPr>
        <p:txBody>
          <a:bodyPr wrap="square" lIns="0" tIns="0" rIns="0" bIns="0" rtlCol="0"/>
          <a:lstStyle/>
          <a:p>
            <a:endParaRPr/>
          </a:p>
        </p:txBody>
      </p:sp>
      <p:sp>
        <p:nvSpPr>
          <p:cNvPr id="15" name="object 4"/>
          <p:cNvSpPr txBox="1"/>
          <p:nvPr/>
        </p:nvSpPr>
        <p:spPr>
          <a:xfrm>
            <a:off x="717804" y="3689350"/>
            <a:ext cx="3470275" cy="1428596"/>
          </a:xfrm>
          <a:prstGeom prst="rect">
            <a:avLst/>
          </a:prstGeom>
        </p:spPr>
        <p:txBody>
          <a:bodyPr vert="horz" wrap="square" lIns="0" tIns="12700" rIns="0" bIns="0" rtlCol="0">
            <a:spAutoFit/>
          </a:bodyPr>
          <a:lstStyle/>
          <a:p>
            <a:pPr algn="dist">
              <a:lnSpc>
                <a:spcPct val="100000"/>
              </a:lnSpc>
              <a:spcBef>
                <a:spcPts val="100"/>
              </a:spcBef>
            </a:pPr>
            <a:r>
              <a:rPr lang="en-US" altLang="zh-CN" sz="3200" spc="-100" dirty="0" err="1" smtClean="0">
                <a:solidFill>
                  <a:srgbClr val="FFFFFF"/>
                </a:solidFill>
                <a:latin typeface="微软雅黑"/>
                <a:cs typeface="微软雅黑"/>
              </a:rPr>
              <a:t>OPTICA</a:t>
            </a:r>
            <a:r>
              <a:rPr sz="3200" spc="-100" dirty="0" err="1" smtClean="0">
                <a:solidFill>
                  <a:srgbClr val="FFFFFF"/>
                </a:solidFill>
                <a:latin typeface="微软雅黑"/>
                <a:cs typeface="微软雅黑"/>
              </a:rPr>
              <a:t>出版社介绍</a:t>
            </a:r>
            <a:endParaRPr sz="3200" spc="-100" dirty="0">
              <a:latin typeface="微软雅黑"/>
              <a:cs typeface="微软雅黑"/>
            </a:endParaRPr>
          </a:p>
          <a:p>
            <a:pPr algn="ctr">
              <a:lnSpc>
                <a:spcPct val="100000"/>
              </a:lnSpc>
              <a:spcBef>
                <a:spcPts val="45"/>
              </a:spcBef>
            </a:pPr>
            <a:endParaRPr lang="en-US" sz="2000" dirty="0" smtClean="0">
              <a:solidFill>
                <a:srgbClr val="FFFFFF"/>
              </a:solidFill>
              <a:latin typeface="微软雅黑"/>
              <a:cs typeface="微软雅黑"/>
            </a:endParaRPr>
          </a:p>
          <a:p>
            <a:pPr algn="ctr">
              <a:lnSpc>
                <a:spcPct val="100000"/>
              </a:lnSpc>
              <a:spcBef>
                <a:spcPts val="45"/>
              </a:spcBef>
            </a:pPr>
            <a:r>
              <a:rPr lang="en-US" sz="2000" dirty="0" err="1" smtClean="0">
                <a:solidFill>
                  <a:srgbClr val="FFFFFF"/>
                </a:solidFill>
                <a:latin typeface="微软雅黑"/>
                <a:cs typeface="微软雅黑"/>
              </a:rPr>
              <a:t>OPTICA</a:t>
            </a:r>
            <a:r>
              <a:rPr sz="2000" spc="-5" dirty="0" err="1" smtClean="0">
                <a:solidFill>
                  <a:srgbClr val="FFFFFF"/>
                </a:solidFill>
                <a:latin typeface="微软雅黑"/>
                <a:cs typeface="微软雅黑"/>
              </a:rPr>
              <a:t>学会</a:t>
            </a:r>
            <a:r>
              <a:rPr sz="2000" spc="-5" dirty="0" err="1">
                <a:solidFill>
                  <a:srgbClr val="FFFFFF"/>
                </a:solidFill>
                <a:latin typeface="微软雅黑"/>
                <a:cs typeface="微软雅黑"/>
              </a:rPr>
              <a:t>、</a:t>
            </a:r>
            <a:r>
              <a:rPr sz="2000" spc="-5" dirty="0" err="1" smtClean="0">
                <a:solidFill>
                  <a:srgbClr val="FFFFFF"/>
                </a:solidFill>
                <a:latin typeface="微软雅黑"/>
                <a:cs typeface="微软雅黑"/>
              </a:rPr>
              <a:t>资源内容</a:t>
            </a:r>
            <a:endParaRPr lang="en-US" sz="2000" spc="-5" dirty="0" smtClean="0">
              <a:solidFill>
                <a:srgbClr val="FFFFFF"/>
              </a:solidFill>
              <a:latin typeface="微软雅黑"/>
              <a:cs typeface="微软雅黑"/>
            </a:endParaRPr>
          </a:p>
          <a:p>
            <a:pPr algn="ctr">
              <a:lnSpc>
                <a:spcPct val="100000"/>
              </a:lnSpc>
              <a:spcBef>
                <a:spcPts val="45"/>
              </a:spcBef>
            </a:pPr>
            <a:r>
              <a:rPr sz="2000" spc="-5" dirty="0" err="1" smtClean="0">
                <a:solidFill>
                  <a:srgbClr val="FFFFFF"/>
                </a:solidFill>
                <a:latin typeface="微软雅黑"/>
                <a:cs typeface="微软雅黑"/>
              </a:rPr>
              <a:t>及品质说明</a:t>
            </a:r>
            <a:endParaRPr sz="2000" dirty="0">
              <a:latin typeface="微软雅黑"/>
              <a:cs typeface="微软雅黑"/>
            </a:endParaRPr>
          </a:p>
        </p:txBody>
      </p:sp>
      <p:sp>
        <p:nvSpPr>
          <p:cNvPr id="16" name="object 5"/>
          <p:cNvSpPr/>
          <p:nvPr/>
        </p:nvSpPr>
        <p:spPr>
          <a:xfrm>
            <a:off x="1583436" y="2212848"/>
            <a:ext cx="1685543" cy="1025651"/>
          </a:xfrm>
          <a:prstGeom prst="rect">
            <a:avLst/>
          </a:prstGeom>
          <a:blipFill>
            <a:blip r:embed="rId3" cstate="print"/>
            <a:stretch>
              <a:fillRect/>
            </a:stretch>
          </a:blipFill>
        </p:spPr>
        <p:txBody>
          <a:bodyPr wrap="square" lIns="0" tIns="0" rIns="0" bIns="0" rtlCol="0"/>
          <a:lstStyle/>
          <a:p>
            <a:endParaRPr/>
          </a:p>
        </p:txBody>
      </p:sp>
      <p:sp>
        <p:nvSpPr>
          <p:cNvPr id="17" name="object 6"/>
          <p:cNvSpPr/>
          <p:nvPr/>
        </p:nvSpPr>
        <p:spPr>
          <a:xfrm>
            <a:off x="4370832" y="2010155"/>
            <a:ext cx="3470275" cy="3243580"/>
          </a:xfrm>
          <a:custGeom>
            <a:avLst/>
            <a:gdLst/>
            <a:ahLst/>
            <a:cxnLst/>
            <a:rect l="l" t="t" r="r" b="b"/>
            <a:pathLst>
              <a:path w="3470275" h="3243579">
                <a:moveTo>
                  <a:pt x="0" y="3243072"/>
                </a:moveTo>
                <a:lnTo>
                  <a:pt x="3470148" y="3243072"/>
                </a:lnTo>
                <a:lnTo>
                  <a:pt x="3470148" y="0"/>
                </a:lnTo>
                <a:lnTo>
                  <a:pt x="0" y="0"/>
                </a:lnTo>
                <a:lnTo>
                  <a:pt x="0" y="3243072"/>
                </a:lnTo>
                <a:close/>
              </a:path>
            </a:pathLst>
          </a:custGeom>
          <a:solidFill>
            <a:schemeClr val="bg1">
              <a:lumMod val="85000"/>
            </a:schemeClr>
          </a:solidFill>
        </p:spPr>
        <p:txBody>
          <a:bodyPr wrap="square" lIns="0" tIns="0" rIns="0" bIns="0" rtlCol="0"/>
          <a:lstStyle/>
          <a:p>
            <a:endParaRPr/>
          </a:p>
        </p:txBody>
      </p:sp>
      <p:sp>
        <p:nvSpPr>
          <p:cNvPr id="18" name="object 7"/>
          <p:cNvSpPr txBox="1"/>
          <p:nvPr/>
        </p:nvSpPr>
        <p:spPr>
          <a:xfrm>
            <a:off x="4370832" y="3702177"/>
            <a:ext cx="3470275" cy="1090042"/>
          </a:xfrm>
          <a:prstGeom prst="rect">
            <a:avLst/>
          </a:prstGeom>
        </p:spPr>
        <p:txBody>
          <a:bodyPr vert="horz" wrap="square" lIns="0" tIns="12700" rIns="0" bIns="0" rtlCol="0">
            <a:spAutoFit/>
          </a:bodyPr>
          <a:lstStyle/>
          <a:p>
            <a:pPr algn="ctr">
              <a:lnSpc>
                <a:spcPct val="100000"/>
              </a:lnSpc>
              <a:spcBef>
                <a:spcPts val="100"/>
              </a:spcBef>
            </a:pPr>
            <a:r>
              <a:rPr lang="en-US" altLang="zh-CN" sz="3200" spc="-100" dirty="0" err="1">
                <a:solidFill>
                  <a:srgbClr val="FFFFFF"/>
                </a:solidFill>
                <a:latin typeface="微软雅黑"/>
                <a:cs typeface="微软雅黑"/>
              </a:rPr>
              <a:t>OPTICA</a:t>
            </a:r>
            <a:r>
              <a:rPr sz="3200" dirty="0" err="1" smtClean="0">
                <a:solidFill>
                  <a:srgbClr val="FFFFFF"/>
                </a:solidFill>
                <a:latin typeface="微软雅黑"/>
                <a:cs typeface="微软雅黑"/>
              </a:rPr>
              <a:t>数据库使用</a:t>
            </a:r>
            <a:endParaRPr sz="3200" dirty="0">
              <a:latin typeface="微软雅黑"/>
              <a:cs typeface="微软雅黑"/>
            </a:endParaRPr>
          </a:p>
          <a:p>
            <a:pPr algn="ctr">
              <a:lnSpc>
                <a:spcPct val="100000"/>
              </a:lnSpc>
              <a:spcBef>
                <a:spcPts val="45"/>
              </a:spcBef>
            </a:pPr>
            <a:endParaRPr lang="en-US" sz="1800" dirty="0" smtClean="0">
              <a:solidFill>
                <a:srgbClr val="FFFFFF"/>
              </a:solidFill>
              <a:latin typeface="微软雅黑"/>
              <a:cs typeface="微软雅黑"/>
            </a:endParaRPr>
          </a:p>
          <a:p>
            <a:pPr algn="ctr">
              <a:lnSpc>
                <a:spcPct val="100000"/>
              </a:lnSpc>
              <a:spcBef>
                <a:spcPts val="45"/>
              </a:spcBef>
            </a:pPr>
            <a:r>
              <a:rPr lang="en-US" altLang="zh-CN" sz="2000" spc="-100" dirty="0" err="1">
                <a:solidFill>
                  <a:srgbClr val="FFFFFF"/>
                </a:solidFill>
                <a:latin typeface="微软雅黑"/>
                <a:cs typeface="微软雅黑"/>
              </a:rPr>
              <a:t>OPTICA</a:t>
            </a:r>
            <a:r>
              <a:rPr sz="2000" dirty="0" err="1" smtClean="0">
                <a:solidFill>
                  <a:srgbClr val="FFFFFF"/>
                </a:solidFill>
                <a:latin typeface="微软雅黑"/>
                <a:cs typeface="微软雅黑"/>
              </a:rPr>
              <a:t>平台简介</a:t>
            </a:r>
            <a:r>
              <a:rPr sz="2000" dirty="0" err="1">
                <a:solidFill>
                  <a:srgbClr val="FFFFFF"/>
                </a:solidFill>
                <a:latin typeface="微软雅黑"/>
                <a:cs typeface="微软雅黑"/>
              </a:rPr>
              <a:t>、功能演示</a:t>
            </a:r>
            <a:endParaRPr sz="2000" dirty="0">
              <a:latin typeface="微软雅黑"/>
              <a:cs typeface="微软雅黑"/>
            </a:endParaRPr>
          </a:p>
        </p:txBody>
      </p:sp>
      <p:sp>
        <p:nvSpPr>
          <p:cNvPr id="19" name="object 8"/>
          <p:cNvSpPr/>
          <p:nvPr/>
        </p:nvSpPr>
        <p:spPr>
          <a:xfrm>
            <a:off x="5305044" y="2214372"/>
            <a:ext cx="1507236" cy="1091184"/>
          </a:xfrm>
          <a:prstGeom prst="rect">
            <a:avLst/>
          </a:prstGeom>
          <a:blipFill>
            <a:blip r:embed="rId4" cstate="print"/>
            <a:stretch>
              <a:fillRect/>
            </a:stretch>
          </a:blipFill>
        </p:spPr>
        <p:txBody>
          <a:bodyPr wrap="square" lIns="0" tIns="0" rIns="0" bIns="0" rtlCol="0"/>
          <a:lstStyle/>
          <a:p>
            <a:endParaRPr/>
          </a:p>
        </p:txBody>
      </p:sp>
      <p:sp>
        <p:nvSpPr>
          <p:cNvPr id="20" name="object 9"/>
          <p:cNvSpPr/>
          <p:nvPr/>
        </p:nvSpPr>
        <p:spPr>
          <a:xfrm>
            <a:off x="8007095" y="2004060"/>
            <a:ext cx="3470275" cy="3243580"/>
          </a:xfrm>
          <a:custGeom>
            <a:avLst/>
            <a:gdLst/>
            <a:ahLst/>
            <a:cxnLst/>
            <a:rect l="l" t="t" r="r" b="b"/>
            <a:pathLst>
              <a:path w="3470275" h="3243579">
                <a:moveTo>
                  <a:pt x="0" y="3243072"/>
                </a:moveTo>
                <a:lnTo>
                  <a:pt x="3470148" y="3243072"/>
                </a:lnTo>
                <a:lnTo>
                  <a:pt x="3470148" y="0"/>
                </a:lnTo>
                <a:lnTo>
                  <a:pt x="0" y="0"/>
                </a:lnTo>
                <a:lnTo>
                  <a:pt x="0" y="3243072"/>
                </a:lnTo>
                <a:close/>
              </a:path>
            </a:pathLst>
          </a:custGeom>
          <a:solidFill>
            <a:schemeClr val="bg1">
              <a:lumMod val="85000"/>
            </a:schemeClr>
          </a:solidFill>
        </p:spPr>
        <p:txBody>
          <a:bodyPr wrap="square" lIns="0" tIns="0" rIns="0" bIns="0" rtlCol="0"/>
          <a:lstStyle/>
          <a:p>
            <a:endParaRPr/>
          </a:p>
        </p:txBody>
      </p:sp>
      <p:sp>
        <p:nvSpPr>
          <p:cNvPr id="21" name="object 10"/>
          <p:cNvSpPr txBox="1"/>
          <p:nvPr/>
        </p:nvSpPr>
        <p:spPr>
          <a:xfrm>
            <a:off x="8007095" y="3696970"/>
            <a:ext cx="3470275" cy="1090042"/>
          </a:xfrm>
          <a:prstGeom prst="rect">
            <a:avLst/>
          </a:prstGeom>
        </p:spPr>
        <p:txBody>
          <a:bodyPr vert="horz" wrap="square" lIns="0" tIns="12700" rIns="0" bIns="0" rtlCol="0">
            <a:spAutoFit/>
          </a:bodyPr>
          <a:lstStyle/>
          <a:p>
            <a:pPr algn="ctr">
              <a:lnSpc>
                <a:spcPct val="100000"/>
              </a:lnSpc>
              <a:spcBef>
                <a:spcPts val="100"/>
              </a:spcBef>
            </a:pPr>
            <a:r>
              <a:rPr lang="en-US" sz="3200" dirty="0" err="1">
                <a:solidFill>
                  <a:srgbClr val="FFFFFF"/>
                </a:solidFill>
                <a:latin typeface="微软雅黑"/>
                <a:cs typeface="微软雅黑"/>
              </a:rPr>
              <a:t>OPTICA</a:t>
            </a:r>
            <a:r>
              <a:rPr sz="3200" dirty="0" err="1" smtClean="0">
                <a:solidFill>
                  <a:srgbClr val="FFFFFF"/>
                </a:solidFill>
                <a:latin typeface="微软雅黑"/>
                <a:cs typeface="微软雅黑"/>
              </a:rPr>
              <a:t>投稿</a:t>
            </a:r>
            <a:endParaRPr sz="3200" dirty="0">
              <a:latin typeface="微软雅黑"/>
              <a:cs typeface="微软雅黑"/>
            </a:endParaRPr>
          </a:p>
          <a:p>
            <a:pPr marL="1049655">
              <a:lnSpc>
                <a:spcPct val="100000"/>
              </a:lnSpc>
              <a:spcBef>
                <a:spcPts val="45"/>
              </a:spcBef>
            </a:pPr>
            <a:endParaRPr lang="en-US" sz="1800" dirty="0" smtClean="0">
              <a:solidFill>
                <a:srgbClr val="FFFFFF"/>
              </a:solidFill>
              <a:latin typeface="微软雅黑"/>
              <a:cs typeface="微软雅黑"/>
            </a:endParaRPr>
          </a:p>
          <a:p>
            <a:pPr marL="1049655">
              <a:lnSpc>
                <a:spcPct val="100000"/>
              </a:lnSpc>
              <a:spcBef>
                <a:spcPts val="45"/>
              </a:spcBef>
            </a:pPr>
            <a:r>
              <a:rPr sz="2000" dirty="0" err="1" smtClean="0">
                <a:solidFill>
                  <a:srgbClr val="FFFFFF"/>
                </a:solidFill>
                <a:latin typeface="微软雅黑"/>
                <a:cs typeface="微软雅黑"/>
              </a:rPr>
              <a:t>投稿流程梳理</a:t>
            </a:r>
            <a:endParaRPr sz="2000" dirty="0">
              <a:latin typeface="微软雅黑"/>
              <a:cs typeface="微软雅黑"/>
            </a:endParaRPr>
          </a:p>
        </p:txBody>
      </p:sp>
      <p:sp>
        <p:nvSpPr>
          <p:cNvPr id="22" name="object 11"/>
          <p:cNvSpPr/>
          <p:nvPr/>
        </p:nvSpPr>
        <p:spPr>
          <a:xfrm>
            <a:off x="8827007" y="2357627"/>
            <a:ext cx="1900427" cy="1042415"/>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1356794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a:stretch>
            <a:fillRect/>
          </a:stretch>
        </p:blipFill>
        <p:spPr>
          <a:xfrm>
            <a:off x="1068597" y="1340162"/>
            <a:ext cx="6282323" cy="3579278"/>
          </a:xfrm>
          <a:prstGeom prst="rect">
            <a:avLst/>
          </a:prstGeom>
          <a:ln>
            <a:solidFill>
              <a:schemeClr val="tx1"/>
            </a:solidFill>
          </a:ln>
        </p:spPr>
      </p:pic>
      <p:sp>
        <p:nvSpPr>
          <p:cNvPr id="5" name="object 5"/>
          <p:cNvSpPr txBox="1"/>
          <p:nvPr/>
        </p:nvSpPr>
        <p:spPr>
          <a:xfrm>
            <a:off x="8378293" y="2037521"/>
            <a:ext cx="2752161" cy="494823"/>
          </a:xfrm>
          <a:prstGeom prst="rect">
            <a:avLst/>
          </a:prstGeom>
          <a:ln w="25907">
            <a:solidFill>
              <a:srgbClr val="C00000"/>
            </a:solidFill>
          </a:ln>
        </p:spPr>
        <p:txBody>
          <a:bodyPr vert="horz" wrap="square" lIns="0" tIns="215844" rIns="0" bIns="0" rtlCol="0">
            <a:spAutoFit/>
          </a:bodyPr>
          <a:lstStyle/>
          <a:p>
            <a:pPr marL="360000" marR="370729"/>
            <a:r>
              <a:rPr sz="1800" dirty="0" err="1" smtClean="0">
                <a:solidFill>
                  <a:srgbClr val="7D2A70"/>
                </a:solidFill>
                <a:latin typeface="微软雅黑"/>
                <a:cs typeface="微软雅黑"/>
              </a:rPr>
              <a:t>文章追踪系统</a:t>
            </a:r>
            <a:r>
              <a:rPr sz="1800" b="1" spc="-5" dirty="0" err="1" smtClean="0">
                <a:solidFill>
                  <a:srgbClr val="7D2A70"/>
                </a:solidFill>
                <a:latin typeface="Segoe UI"/>
                <a:cs typeface="Segoe UI"/>
              </a:rPr>
              <a:t>Prism</a:t>
            </a:r>
            <a:endParaRPr sz="1800" dirty="0">
              <a:solidFill>
                <a:srgbClr val="7D2A70"/>
              </a:solidFill>
              <a:latin typeface="Segoe UI"/>
              <a:cs typeface="Segoe UI"/>
            </a:endParaRPr>
          </a:p>
        </p:txBody>
      </p:sp>
      <p:sp>
        <p:nvSpPr>
          <p:cNvPr id="6" name="object 6"/>
          <p:cNvSpPr txBox="1">
            <a:spLocks noGrp="1"/>
          </p:cNvSpPr>
          <p:nvPr>
            <p:ph type="ctrTitle"/>
          </p:nvPr>
        </p:nvSpPr>
        <p:spPr>
          <a:xfrm>
            <a:off x="201241" y="767518"/>
            <a:ext cx="2907470" cy="456532"/>
          </a:xfrm>
          <a:prstGeom prst="rect">
            <a:avLst/>
          </a:prstGeom>
        </p:spPr>
        <p:txBody>
          <a:bodyPr vert="horz" wrap="square" lIns="0" tIns="13332" rIns="0" bIns="0" rtlCol="0">
            <a:spAutoFit/>
          </a:bodyPr>
          <a:lstStyle/>
          <a:p>
            <a:pPr marL="12696">
              <a:spcBef>
                <a:spcPts val="105"/>
              </a:spcBef>
            </a:pPr>
            <a:r>
              <a:rPr sz="3199" b="1" dirty="0">
                <a:solidFill>
                  <a:srgbClr val="7D2A70">
                    <a:alpha val="99000"/>
                  </a:srgbClr>
                </a:solidFill>
              </a:rPr>
              <a:t>投稿步骤</a:t>
            </a:r>
            <a:endParaRPr sz="3199" dirty="0">
              <a:solidFill>
                <a:srgbClr val="7D2A70">
                  <a:alpha val="99000"/>
                </a:srgbClr>
              </a:solidFill>
            </a:endParaRPr>
          </a:p>
        </p:txBody>
      </p:sp>
      <p:sp>
        <p:nvSpPr>
          <p:cNvPr id="8" name="object 8"/>
          <p:cNvSpPr/>
          <p:nvPr/>
        </p:nvSpPr>
        <p:spPr>
          <a:xfrm>
            <a:off x="3422011" y="3137992"/>
            <a:ext cx="6122345" cy="3456040"/>
          </a:xfrm>
          <a:custGeom>
            <a:avLst/>
            <a:gdLst/>
            <a:ahLst/>
            <a:cxnLst/>
            <a:rect l="l" t="t" r="r" b="b"/>
            <a:pathLst>
              <a:path w="6123940" h="3456940">
                <a:moveTo>
                  <a:pt x="0" y="3456432"/>
                </a:moveTo>
                <a:lnTo>
                  <a:pt x="6123432" y="3456432"/>
                </a:lnTo>
                <a:lnTo>
                  <a:pt x="6123432" y="0"/>
                </a:lnTo>
                <a:lnTo>
                  <a:pt x="0" y="0"/>
                </a:lnTo>
                <a:lnTo>
                  <a:pt x="0" y="3456432"/>
                </a:lnTo>
                <a:close/>
              </a:path>
            </a:pathLst>
          </a:custGeom>
          <a:ln w="9144">
            <a:solidFill>
              <a:srgbClr val="FFFFFF"/>
            </a:solidFill>
          </a:ln>
        </p:spPr>
        <p:txBody>
          <a:bodyPr wrap="square" lIns="0" tIns="0" rIns="0" bIns="0" rtlCol="0"/>
          <a:lstStyle/>
          <a:p>
            <a:endParaRPr sz="2399"/>
          </a:p>
        </p:txBody>
      </p:sp>
      <p:sp>
        <p:nvSpPr>
          <p:cNvPr id="9" name="object 9"/>
          <p:cNvSpPr txBox="1"/>
          <p:nvPr/>
        </p:nvSpPr>
        <p:spPr>
          <a:xfrm>
            <a:off x="9561957" y="4815425"/>
            <a:ext cx="2136057" cy="310340"/>
          </a:xfrm>
          <a:prstGeom prst="rect">
            <a:avLst/>
          </a:prstGeom>
          <a:ln w="25907">
            <a:solidFill>
              <a:srgbClr val="C00000"/>
            </a:solidFill>
          </a:ln>
        </p:spPr>
        <p:txBody>
          <a:bodyPr vert="horz" wrap="square" lIns="0" tIns="2539" rIns="0" bIns="0" rtlCol="0">
            <a:spAutoFit/>
          </a:bodyPr>
          <a:lstStyle/>
          <a:p>
            <a:pPr marL="80621"/>
            <a:r>
              <a:rPr sz="2000" dirty="0" err="1" smtClean="0">
                <a:solidFill>
                  <a:srgbClr val="7D2A70"/>
                </a:solidFill>
                <a:latin typeface="微软雅黑"/>
                <a:cs typeface="微软雅黑"/>
              </a:rPr>
              <a:t>选择合适的期刊</a:t>
            </a:r>
            <a:endParaRPr sz="1799" dirty="0">
              <a:solidFill>
                <a:srgbClr val="7D2A70"/>
              </a:solidFill>
              <a:latin typeface="微软雅黑"/>
              <a:cs typeface="微软雅黑"/>
            </a:endParaRPr>
          </a:p>
        </p:txBody>
      </p:sp>
      <p:sp>
        <p:nvSpPr>
          <p:cNvPr id="10" name="object 10"/>
          <p:cNvSpPr/>
          <p:nvPr/>
        </p:nvSpPr>
        <p:spPr>
          <a:xfrm>
            <a:off x="7521266" y="2345336"/>
            <a:ext cx="857027" cy="76180"/>
          </a:xfrm>
          <a:custGeom>
            <a:avLst/>
            <a:gdLst/>
            <a:ahLst/>
            <a:cxnLst/>
            <a:rect l="l" t="t" r="r" b="b"/>
            <a:pathLst>
              <a:path w="857250" h="76200">
                <a:moveTo>
                  <a:pt x="780843" y="47975"/>
                </a:moveTo>
                <a:lnTo>
                  <a:pt x="780796" y="76200"/>
                </a:lnTo>
                <a:lnTo>
                  <a:pt x="837562" y="48006"/>
                </a:lnTo>
                <a:lnTo>
                  <a:pt x="793496" y="48006"/>
                </a:lnTo>
                <a:lnTo>
                  <a:pt x="780843" y="47975"/>
                </a:lnTo>
                <a:close/>
              </a:path>
              <a:path w="857250" h="76200">
                <a:moveTo>
                  <a:pt x="780876" y="28163"/>
                </a:moveTo>
                <a:lnTo>
                  <a:pt x="780843" y="47975"/>
                </a:lnTo>
                <a:lnTo>
                  <a:pt x="793496" y="48006"/>
                </a:lnTo>
                <a:lnTo>
                  <a:pt x="793496" y="28194"/>
                </a:lnTo>
                <a:lnTo>
                  <a:pt x="780876" y="28163"/>
                </a:lnTo>
                <a:close/>
              </a:path>
              <a:path w="857250" h="76200">
                <a:moveTo>
                  <a:pt x="780923" y="0"/>
                </a:moveTo>
                <a:lnTo>
                  <a:pt x="780876" y="28163"/>
                </a:lnTo>
                <a:lnTo>
                  <a:pt x="793496" y="28194"/>
                </a:lnTo>
                <a:lnTo>
                  <a:pt x="793496" y="48006"/>
                </a:lnTo>
                <a:lnTo>
                  <a:pt x="837562" y="48006"/>
                </a:lnTo>
                <a:lnTo>
                  <a:pt x="856996" y="38354"/>
                </a:lnTo>
                <a:lnTo>
                  <a:pt x="780923" y="0"/>
                </a:lnTo>
                <a:close/>
              </a:path>
              <a:path w="857250" h="76200">
                <a:moveTo>
                  <a:pt x="0" y="26289"/>
                </a:moveTo>
                <a:lnTo>
                  <a:pt x="0" y="46100"/>
                </a:lnTo>
                <a:lnTo>
                  <a:pt x="780843" y="47975"/>
                </a:lnTo>
                <a:lnTo>
                  <a:pt x="780876" y="28163"/>
                </a:lnTo>
                <a:lnTo>
                  <a:pt x="0" y="26289"/>
                </a:lnTo>
                <a:close/>
              </a:path>
            </a:pathLst>
          </a:custGeom>
          <a:solidFill>
            <a:srgbClr val="C00000"/>
          </a:solidFill>
        </p:spPr>
        <p:txBody>
          <a:bodyPr wrap="square" lIns="0" tIns="0" rIns="0" bIns="0" rtlCol="0"/>
          <a:lstStyle/>
          <a:p>
            <a:endParaRPr sz="2399"/>
          </a:p>
        </p:txBody>
      </p:sp>
      <p:sp>
        <p:nvSpPr>
          <p:cNvPr id="11" name="object 11"/>
          <p:cNvSpPr/>
          <p:nvPr/>
        </p:nvSpPr>
        <p:spPr>
          <a:xfrm>
            <a:off x="9085830" y="4919440"/>
            <a:ext cx="476126" cy="76180"/>
          </a:xfrm>
          <a:custGeom>
            <a:avLst/>
            <a:gdLst/>
            <a:ahLst/>
            <a:cxnLst/>
            <a:rect l="l" t="t" r="r" b="b"/>
            <a:pathLst>
              <a:path w="476250" h="76200">
                <a:moveTo>
                  <a:pt x="399890" y="47951"/>
                </a:moveTo>
                <a:lnTo>
                  <a:pt x="399796" y="76200"/>
                </a:lnTo>
                <a:lnTo>
                  <a:pt x="456848" y="48006"/>
                </a:lnTo>
                <a:lnTo>
                  <a:pt x="412623" y="48006"/>
                </a:lnTo>
                <a:lnTo>
                  <a:pt x="399890" y="47951"/>
                </a:lnTo>
                <a:close/>
              </a:path>
              <a:path w="476250" h="76200">
                <a:moveTo>
                  <a:pt x="399956" y="28139"/>
                </a:moveTo>
                <a:lnTo>
                  <a:pt x="399890" y="47951"/>
                </a:lnTo>
                <a:lnTo>
                  <a:pt x="412623" y="48006"/>
                </a:lnTo>
                <a:lnTo>
                  <a:pt x="412623" y="28193"/>
                </a:lnTo>
                <a:lnTo>
                  <a:pt x="399956" y="28139"/>
                </a:lnTo>
                <a:close/>
              </a:path>
              <a:path w="476250" h="76200">
                <a:moveTo>
                  <a:pt x="400050" y="0"/>
                </a:moveTo>
                <a:lnTo>
                  <a:pt x="399956" y="28139"/>
                </a:lnTo>
                <a:lnTo>
                  <a:pt x="412623" y="28193"/>
                </a:lnTo>
                <a:lnTo>
                  <a:pt x="412623" y="48006"/>
                </a:lnTo>
                <a:lnTo>
                  <a:pt x="456848" y="48006"/>
                </a:lnTo>
                <a:lnTo>
                  <a:pt x="476123" y="38481"/>
                </a:lnTo>
                <a:lnTo>
                  <a:pt x="400050" y="0"/>
                </a:lnTo>
                <a:close/>
              </a:path>
              <a:path w="476250" h="76200">
                <a:moveTo>
                  <a:pt x="0" y="26416"/>
                </a:moveTo>
                <a:lnTo>
                  <a:pt x="0" y="46228"/>
                </a:lnTo>
                <a:lnTo>
                  <a:pt x="399890" y="47951"/>
                </a:lnTo>
                <a:lnTo>
                  <a:pt x="399956" y="28139"/>
                </a:lnTo>
                <a:lnTo>
                  <a:pt x="0" y="26416"/>
                </a:lnTo>
                <a:close/>
              </a:path>
            </a:pathLst>
          </a:custGeom>
          <a:solidFill>
            <a:srgbClr val="C00000"/>
          </a:solidFill>
        </p:spPr>
        <p:txBody>
          <a:bodyPr wrap="square" lIns="0" tIns="0" rIns="0" bIns="0" rtlCol="0"/>
          <a:lstStyle/>
          <a:p>
            <a:endParaRPr sz="2399"/>
          </a:p>
        </p:txBody>
      </p:sp>
      <p:sp>
        <p:nvSpPr>
          <p:cNvPr id="13" name="object 5"/>
          <p:cNvSpPr txBox="1"/>
          <p:nvPr/>
        </p:nvSpPr>
        <p:spPr>
          <a:xfrm>
            <a:off x="6482930" y="682921"/>
            <a:ext cx="4395277" cy="648839"/>
          </a:xfrm>
          <a:prstGeom prst="rect">
            <a:avLst/>
          </a:prstGeom>
          <a:ln w="25907">
            <a:solidFill>
              <a:srgbClr val="C00000"/>
            </a:solidFill>
          </a:ln>
        </p:spPr>
        <p:txBody>
          <a:bodyPr vert="horz" wrap="square" lIns="0" tIns="215844" rIns="0" bIns="0" rtlCol="0">
            <a:spAutoFit/>
          </a:bodyPr>
          <a:lstStyle/>
          <a:p>
            <a:pPr marL="12696" algn="ctr">
              <a:spcBef>
                <a:spcPts val="100"/>
              </a:spcBef>
            </a:pPr>
            <a:r>
              <a:rPr lang="zh-CN" altLang="en-US" sz="2800" dirty="0">
                <a:solidFill>
                  <a:srgbClr val="7D2A70"/>
                </a:solidFill>
                <a:cs typeface="微软雅黑"/>
              </a:rPr>
              <a:t>进入</a:t>
            </a:r>
            <a:r>
              <a:rPr lang="en-US" altLang="zh-CN" sz="2800" dirty="0">
                <a:solidFill>
                  <a:srgbClr val="7D2A70"/>
                </a:solidFill>
                <a:latin typeface="Calibri"/>
                <a:cs typeface="Calibri"/>
              </a:rPr>
              <a:t>Prism</a:t>
            </a:r>
            <a:r>
              <a:rPr lang="en-US" altLang="zh-CN" sz="2800" spc="-40" dirty="0">
                <a:solidFill>
                  <a:srgbClr val="7D2A70"/>
                </a:solidFill>
                <a:latin typeface="Calibri"/>
                <a:cs typeface="Calibri"/>
              </a:rPr>
              <a:t> </a:t>
            </a:r>
            <a:r>
              <a:rPr lang="en-US" altLang="zh-CN" sz="2800" dirty="0">
                <a:solidFill>
                  <a:srgbClr val="7D2A70"/>
                </a:solidFill>
                <a:latin typeface="Calibri"/>
                <a:cs typeface="Calibri"/>
              </a:rPr>
              <a:t>-</a:t>
            </a:r>
            <a:r>
              <a:rPr lang="en-US" altLang="zh-CN" sz="2800" spc="-20" dirty="0">
                <a:solidFill>
                  <a:srgbClr val="7D2A70"/>
                </a:solidFill>
                <a:latin typeface="Calibri"/>
                <a:cs typeface="Calibri"/>
              </a:rPr>
              <a:t> </a:t>
            </a:r>
            <a:r>
              <a:rPr lang="en-US" altLang="zh-CN" sz="2800" spc="-10" dirty="0">
                <a:solidFill>
                  <a:srgbClr val="7D2A70"/>
                </a:solidFill>
                <a:latin typeface="Calibri"/>
                <a:cs typeface="Calibri"/>
              </a:rPr>
              <a:t>prism.optica.org</a:t>
            </a:r>
          </a:p>
        </p:txBody>
      </p:sp>
      <p:pic>
        <p:nvPicPr>
          <p:cNvPr id="15" name="图片 14"/>
          <p:cNvPicPr>
            <a:picLocks noChangeAspect="1"/>
          </p:cNvPicPr>
          <p:nvPr/>
        </p:nvPicPr>
        <p:blipFill>
          <a:blip r:embed="rId3"/>
          <a:stretch>
            <a:fillRect/>
          </a:stretch>
        </p:blipFill>
        <p:spPr>
          <a:xfrm>
            <a:off x="4564023" y="2957671"/>
            <a:ext cx="4557820" cy="3636361"/>
          </a:xfrm>
          <a:prstGeom prst="rect">
            <a:avLst/>
          </a:prstGeom>
          <a:ln>
            <a:solidFill>
              <a:schemeClr val="tx1"/>
            </a:solidFill>
          </a:ln>
        </p:spPr>
      </p:pic>
    </p:spTree>
    <p:extLst>
      <p:ext uri="{BB962C8B-B14F-4D97-AF65-F5344CB8AC3E}">
        <p14:creationId xmlns:p14="http://schemas.microsoft.com/office/powerpoint/2010/main" val="184969632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
          <a:stretch>
            <a:fillRect/>
          </a:stretch>
        </p:blipFill>
        <p:spPr>
          <a:xfrm>
            <a:off x="4916732" y="741543"/>
            <a:ext cx="6599842" cy="2799090"/>
          </a:xfrm>
          <a:prstGeom prst="rect">
            <a:avLst/>
          </a:prstGeom>
          <a:ln>
            <a:solidFill>
              <a:schemeClr val="tx1"/>
            </a:solidFill>
          </a:ln>
        </p:spPr>
      </p:pic>
      <p:sp>
        <p:nvSpPr>
          <p:cNvPr id="4" name="object 4"/>
          <p:cNvSpPr txBox="1"/>
          <p:nvPr/>
        </p:nvSpPr>
        <p:spPr>
          <a:xfrm>
            <a:off x="189687" y="1372296"/>
            <a:ext cx="4433685" cy="1537584"/>
          </a:xfrm>
          <a:prstGeom prst="rect">
            <a:avLst/>
          </a:prstGeom>
          <a:ln w="25907">
            <a:solidFill>
              <a:srgbClr val="C00000"/>
            </a:solidFill>
          </a:ln>
        </p:spPr>
        <p:txBody>
          <a:bodyPr vert="horz" wrap="square" lIns="0" tIns="73006" rIns="0" bIns="0" rtlCol="0">
            <a:spAutoFit/>
          </a:bodyPr>
          <a:lstStyle/>
          <a:p>
            <a:pPr marL="276142">
              <a:spcBef>
                <a:spcPts val="575"/>
              </a:spcBef>
            </a:pPr>
            <a:r>
              <a:rPr sz="1800" dirty="0">
                <a:latin typeface="微软雅黑"/>
                <a:cs typeface="微软雅黑"/>
              </a:rPr>
              <a:t>手稿信息：</a:t>
            </a:r>
          </a:p>
          <a:p>
            <a:pPr marL="618939" indent="-343432">
              <a:spcBef>
                <a:spcPts val="1440"/>
              </a:spcBef>
              <a:buFont typeface="Wingdings"/>
              <a:buChar char=""/>
              <a:tabLst>
                <a:tab pos="618939" algn="l"/>
                <a:tab pos="619574" algn="l"/>
              </a:tabLst>
            </a:pPr>
            <a:r>
              <a:rPr sz="1800" spc="-5" dirty="0">
                <a:latin typeface="微软雅黑"/>
                <a:cs typeface="微软雅黑"/>
              </a:rPr>
              <a:t>是否与其他论文相关</a:t>
            </a:r>
            <a:endParaRPr sz="1800" dirty="0">
              <a:latin typeface="微软雅黑"/>
              <a:cs typeface="微软雅黑"/>
            </a:endParaRPr>
          </a:p>
          <a:p>
            <a:pPr marL="618939" marR="865245" indent="-342797">
              <a:lnSpc>
                <a:spcPts val="2119"/>
              </a:lnSpc>
              <a:spcBef>
                <a:spcPts val="1510"/>
              </a:spcBef>
              <a:buFont typeface="Wingdings"/>
              <a:buChar char=""/>
              <a:tabLst>
                <a:tab pos="618939" algn="l"/>
                <a:tab pos="619574" algn="l"/>
              </a:tabLst>
            </a:pPr>
            <a:r>
              <a:rPr sz="1800" dirty="0">
                <a:latin typeface="微软雅黑"/>
                <a:cs typeface="微软雅黑"/>
              </a:rPr>
              <a:t>《</a:t>
            </a:r>
            <a:r>
              <a:rPr sz="1800" spc="-5" dirty="0">
                <a:latin typeface="Segoe UI"/>
                <a:cs typeface="Segoe UI"/>
              </a:rPr>
              <a:t>Optics</a:t>
            </a:r>
            <a:r>
              <a:rPr sz="1800" spc="-15" dirty="0">
                <a:latin typeface="Segoe UI"/>
                <a:cs typeface="Segoe UI"/>
              </a:rPr>
              <a:t> </a:t>
            </a:r>
            <a:r>
              <a:rPr sz="1800" spc="-5" dirty="0">
                <a:latin typeface="Segoe UI"/>
                <a:cs typeface="Segoe UI"/>
              </a:rPr>
              <a:t>Letters</a:t>
            </a:r>
            <a:r>
              <a:rPr sz="1800" dirty="0">
                <a:latin typeface="微软雅黑"/>
                <a:cs typeface="微软雅黑"/>
              </a:rPr>
              <a:t>》和《</a:t>
            </a:r>
            <a:r>
              <a:rPr sz="1800" spc="-5" dirty="0">
                <a:latin typeface="Segoe UI"/>
                <a:cs typeface="Segoe UI"/>
              </a:rPr>
              <a:t>Optics  Express</a:t>
            </a:r>
            <a:r>
              <a:rPr sz="1800" dirty="0">
                <a:latin typeface="微软雅黑"/>
                <a:cs typeface="微软雅黑"/>
              </a:rPr>
              <a:t>》需要提交</a:t>
            </a:r>
            <a:r>
              <a:rPr sz="1800" spc="-5" dirty="0">
                <a:latin typeface="Calibri"/>
                <a:cs typeface="Calibri"/>
              </a:rPr>
              <a:t>200</a:t>
            </a:r>
            <a:r>
              <a:rPr sz="1800" dirty="0">
                <a:latin typeface="微软雅黑"/>
                <a:cs typeface="微软雅黑"/>
              </a:rPr>
              <a:t>字陈述</a:t>
            </a:r>
          </a:p>
        </p:txBody>
      </p:sp>
      <p:sp>
        <p:nvSpPr>
          <p:cNvPr id="5" name="object 5"/>
          <p:cNvSpPr/>
          <p:nvPr/>
        </p:nvSpPr>
        <p:spPr>
          <a:xfrm>
            <a:off x="5755048" y="2451736"/>
            <a:ext cx="6094413" cy="2530704"/>
          </a:xfrm>
          <a:prstGeom prst="rect">
            <a:avLst/>
          </a:prstGeom>
          <a:blipFill>
            <a:blip r:embed="rId3" cstate="print"/>
            <a:stretch>
              <a:fillRect/>
            </a:stretch>
          </a:blipFill>
          <a:ln>
            <a:solidFill>
              <a:schemeClr val="tx1"/>
            </a:solidFill>
          </a:ln>
        </p:spPr>
        <p:txBody>
          <a:bodyPr wrap="square" lIns="0" tIns="0" rIns="0" bIns="0" rtlCol="0"/>
          <a:lstStyle/>
          <a:p>
            <a:endParaRPr sz="2399"/>
          </a:p>
        </p:txBody>
      </p:sp>
      <p:sp>
        <p:nvSpPr>
          <p:cNvPr id="7" name="object 7"/>
          <p:cNvSpPr txBox="1"/>
          <p:nvPr/>
        </p:nvSpPr>
        <p:spPr>
          <a:xfrm>
            <a:off x="476125" y="5049351"/>
            <a:ext cx="1796582" cy="405078"/>
          </a:xfrm>
          <a:prstGeom prst="rect">
            <a:avLst/>
          </a:prstGeom>
          <a:ln w="25908">
            <a:solidFill>
              <a:srgbClr val="C00000"/>
            </a:solidFill>
          </a:ln>
        </p:spPr>
        <p:txBody>
          <a:bodyPr vert="horz" wrap="square" lIns="0" tIns="126967" rIns="0" bIns="0" rtlCol="0">
            <a:spAutoFit/>
          </a:bodyPr>
          <a:lstStyle/>
          <a:p>
            <a:pPr marL="180286">
              <a:spcBef>
                <a:spcPts val="1000"/>
              </a:spcBef>
            </a:pPr>
            <a:r>
              <a:rPr sz="1799" spc="-5" dirty="0" err="1">
                <a:latin typeface="微软雅黑"/>
                <a:cs typeface="微软雅黑"/>
              </a:rPr>
              <a:t>上传</a:t>
            </a:r>
            <a:r>
              <a:rPr sz="1799" dirty="0" err="1" smtClean="0">
                <a:latin typeface="微软雅黑"/>
                <a:cs typeface="微软雅黑"/>
              </a:rPr>
              <a:t>：选择格式</a:t>
            </a:r>
            <a:endParaRPr sz="1799" dirty="0">
              <a:latin typeface="微软雅黑"/>
              <a:cs typeface="微软雅黑"/>
            </a:endParaRPr>
          </a:p>
        </p:txBody>
      </p:sp>
      <p:sp>
        <p:nvSpPr>
          <p:cNvPr id="8" name="object 8"/>
          <p:cNvSpPr/>
          <p:nvPr/>
        </p:nvSpPr>
        <p:spPr>
          <a:xfrm>
            <a:off x="2572997" y="3744512"/>
            <a:ext cx="4378835" cy="2475855"/>
          </a:xfrm>
          <a:prstGeom prst="rect">
            <a:avLst/>
          </a:prstGeom>
          <a:blipFill>
            <a:blip r:embed="rId4" cstate="print"/>
            <a:stretch>
              <a:fillRect/>
            </a:stretch>
          </a:blipFill>
          <a:ln>
            <a:solidFill>
              <a:schemeClr val="tx1"/>
            </a:solidFill>
          </a:ln>
        </p:spPr>
        <p:txBody>
          <a:bodyPr wrap="square" lIns="0" tIns="0" rIns="0" bIns="0" rtlCol="0"/>
          <a:lstStyle/>
          <a:p>
            <a:endParaRPr sz="2399"/>
          </a:p>
        </p:txBody>
      </p:sp>
      <p:sp>
        <p:nvSpPr>
          <p:cNvPr id="10" name="object 10"/>
          <p:cNvSpPr/>
          <p:nvPr/>
        </p:nvSpPr>
        <p:spPr>
          <a:xfrm>
            <a:off x="7971681" y="5107248"/>
            <a:ext cx="958346" cy="927873"/>
          </a:xfrm>
          <a:prstGeom prst="rect">
            <a:avLst/>
          </a:prstGeom>
          <a:blipFill>
            <a:blip r:embed="rId5" cstate="print"/>
            <a:stretch>
              <a:fillRect/>
            </a:stretch>
          </a:blipFill>
        </p:spPr>
        <p:txBody>
          <a:bodyPr wrap="square" lIns="0" tIns="0" rIns="0" bIns="0" rtlCol="0"/>
          <a:lstStyle/>
          <a:p>
            <a:endParaRPr sz="2399"/>
          </a:p>
        </p:txBody>
      </p:sp>
      <p:sp>
        <p:nvSpPr>
          <p:cNvPr id="11" name="object 11"/>
          <p:cNvSpPr/>
          <p:nvPr/>
        </p:nvSpPr>
        <p:spPr>
          <a:xfrm>
            <a:off x="9399608" y="5245110"/>
            <a:ext cx="1570835" cy="642961"/>
          </a:xfrm>
          <a:prstGeom prst="rect">
            <a:avLst/>
          </a:prstGeom>
          <a:blipFill>
            <a:blip r:embed="rId6" cstate="print"/>
            <a:stretch>
              <a:fillRect/>
            </a:stretch>
          </a:blipFill>
        </p:spPr>
        <p:txBody>
          <a:bodyPr wrap="square" lIns="0" tIns="0" rIns="0" bIns="0" rtlCol="0"/>
          <a:lstStyle/>
          <a:p>
            <a:endParaRPr sz="2399"/>
          </a:p>
        </p:txBody>
      </p:sp>
      <p:sp>
        <p:nvSpPr>
          <p:cNvPr id="12" name="object 12"/>
          <p:cNvSpPr/>
          <p:nvPr/>
        </p:nvSpPr>
        <p:spPr>
          <a:xfrm>
            <a:off x="2266091" y="5232146"/>
            <a:ext cx="380901" cy="76815"/>
          </a:xfrm>
          <a:custGeom>
            <a:avLst/>
            <a:gdLst/>
            <a:ahLst/>
            <a:cxnLst/>
            <a:rect l="l" t="t" r="r" b="b"/>
            <a:pathLst>
              <a:path w="381000" h="76835">
                <a:moveTo>
                  <a:pt x="75945" y="0"/>
                </a:moveTo>
                <a:lnTo>
                  <a:pt x="0" y="38722"/>
                </a:lnTo>
                <a:lnTo>
                  <a:pt x="76454" y="76212"/>
                </a:lnTo>
                <a:lnTo>
                  <a:pt x="76266" y="48120"/>
                </a:lnTo>
                <a:lnTo>
                  <a:pt x="63626" y="48120"/>
                </a:lnTo>
                <a:lnTo>
                  <a:pt x="63373" y="28308"/>
                </a:lnTo>
                <a:lnTo>
                  <a:pt x="76134" y="28206"/>
                </a:lnTo>
                <a:lnTo>
                  <a:pt x="75945" y="0"/>
                </a:lnTo>
                <a:close/>
              </a:path>
              <a:path w="381000" h="76835">
                <a:moveTo>
                  <a:pt x="76134" y="28206"/>
                </a:moveTo>
                <a:lnTo>
                  <a:pt x="63373" y="28308"/>
                </a:lnTo>
                <a:lnTo>
                  <a:pt x="63626" y="48120"/>
                </a:lnTo>
                <a:lnTo>
                  <a:pt x="76266" y="48019"/>
                </a:lnTo>
                <a:lnTo>
                  <a:pt x="76134" y="28206"/>
                </a:lnTo>
                <a:close/>
              </a:path>
              <a:path w="381000" h="76835">
                <a:moveTo>
                  <a:pt x="76266" y="48019"/>
                </a:moveTo>
                <a:lnTo>
                  <a:pt x="63626" y="48120"/>
                </a:lnTo>
                <a:lnTo>
                  <a:pt x="76266" y="48120"/>
                </a:lnTo>
                <a:close/>
              </a:path>
              <a:path w="381000" h="76835">
                <a:moveTo>
                  <a:pt x="380873" y="25781"/>
                </a:moveTo>
                <a:lnTo>
                  <a:pt x="76134" y="28206"/>
                </a:lnTo>
                <a:lnTo>
                  <a:pt x="76266" y="48019"/>
                </a:lnTo>
                <a:lnTo>
                  <a:pt x="381000" y="45593"/>
                </a:lnTo>
                <a:lnTo>
                  <a:pt x="380873" y="25781"/>
                </a:lnTo>
                <a:close/>
              </a:path>
            </a:pathLst>
          </a:custGeom>
          <a:solidFill>
            <a:srgbClr val="C00000"/>
          </a:solidFill>
        </p:spPr>
        <p:txBody>
          <a:bodyPr wrap="square" lIns="0" tIns="0" rIns="0" bIns="0" rtlCol="0"/>
          <a:lstStyle/>
          <a:p>
            <a:endParaRPr sz="2399"/>
          </a:p>
        </p:txBody>
      </p:sp>
      <p:sp>
        <p:nvSpPr>
          <p:cNvPr id="13" name="object 13"/>
          <p:cNvSpPr/>
          <p:nvPr/>
        </p:nvSpPr>
        <p:spPr>
          <a:xfrm>
            <a:off x="4629133" y="2102998"/>
            <a:ext cx="422799" cy="76180"/>
          </a:xfrm>
          <a:custGeom>
            <a:avLst/>
            <a:gdLst/>
            <a:ahLst/>
            <a:cxnLst/>
            <a:rect l="l" t="t" r="r" b="b"/>
            <a:pathLst>
              <a:path w="422910" h="76200">
                <a:moveTo>
                  <a:pt x="75946" y="0"/>
                </a:moveTo>
                <a:lnTo>
                  <a:pt x="0" y="38480"/>
                </a:lnTo>
                <a:lnTo>
                  <a:pt x="76454" y="76200"/>
                </a:lnTo>
                <a:lnTo>
                  <a:pt x="76266" y="48005"/>
                </a:lnTo>
                <a:lnTo>
                  <a:pt x="63500" y="48005"/>
                </a:lnTo>
                <a:lnTo>
                  <a:pt x="63500" y="28193"/>
                </a:lnTo>
                <a:lnTo>
                  <a:pt x="76133" y="28122"/>
                </a:lnTo>
                <a:lnTo>
                  <a:pt x="75946" y="0"/>
                </a:lnTo>
                <a:close/>
              </a:path>
              <a:path w="422910" h="76200">
                <a:moveTo>
                  <a:pt x="76133" y="28122"/>
                </a:moveTo>
                <a:lnTo>
                  <a:pt x="63500" y="28193"/>
                </a:lnTo>
                <a:lnTo>
                  <a:pt x="63500" y="48005"/>
                </a:lnTo>
                <a:lnTo>
                  <a:pt x="76265" y="47933"/>
                </a:lnTo>
                <a:lnTo>
                  <a:pt x="76133" y="28122"/>
                </a:lnTo>
                <a:close/>
              </a:path>
              <a:path w="422910" h="76200">
                <a:moveTo>
                  <a:pt x="76265" y="47933"/>
                </a:moveTo>
                <a:lnTo>
                  <a:pt x="63500" y="48005"/>
                </a:lnTo>
                <a:lnTo>
                  <a:pt x="76266" y="48005"/>
                </a:lnTo>
                <a:close/>
              </a:path>
              <a:path w="422910" h="76200">
                <a:moveTo>
                  <a:pt x="422401" y="26162"/>
                </a:moveTo>
                <a:lnTo>
                  <a:pt x="76133" y="28122"/>
                </a:lnTo>
                <a:lnTo>
                  <a:pt x="76265" y="47933"/>
                </a:lnTo>
                <a:lnTo>
                  <a:pt x="422529" y="45974"/>
                </a:lnTo>
                <a:lnTo>
                  <a:pt x="422401" y="26162"/>
                </a:lnTo>
                <a:close/>
              </a:path>
            </a:pathLst>
          </a:custGeom>
          <a:solidFill>
            <a:srgbClr val="C00000"/>
          </a:solidFill>
        </p:spPr>
        <p:txBody>
          <a:bodyPr wrap="square" lIns="0" tIns="0" rIns="0" bIns="0" rtlCol="0"/>
          <a:lstStyle/>
          <a:p>
            <a:endParaRPr sz="2399"/>
          </a:p>
        </p:txBody>
      </p:sp>
      <p:sp>
        <p:nvSpPr>
          <p:cNvPr id="14" name="object 14"/>
          <p:cNvSpPr txBox="1">
            <a:spLocks noGrp="1"/>
          </p:cNvSpPr>
          <p:nvPr>
            <p:ph type="ctrTitle"/>
          </p:nvPr>
        </p:nvSpPr>
        <p:spPr>
          <a:xfrm>
            <a:off x="88952" y="812486"/>
            <a:ext cx="2570928" cy="456532"/>
          </a:xfrm>
          <a:prstGeom prst="rect">
            <a:avLst/>
          </a:prstGeom>
        </p:spPr>
        <p:txBody>
          <a:bodyPr vert="horz" wrap="square" lIns="0" tIns="13332" rIns="0" bIns="0" rtlCol="0">
            <a:spAutoFit/>
          </a:bodyPr>
          <a:lstStyle/>
          <a:p>
            <a:pPr marL="12696">
              <a:spcBef>
                <a:spcPts val="105"/>
              </a:spcBef>
            </a:pPr>
            <a:r>
              <a:rPr sz="3199" b="1" dirty="0">
                <a:solidFill>
                  <a:schemeClr val="tx1">
                    <a:alpha val="99000"/>
                  </a:schemeClr>
                </a:solidFill>
              </a:rPr>
              <a:t>投稿步骤</a:t>
            </a:r>
            <a:endParaRPr sz="3199" dirty="0">
              <a:solidFill>
                <a:schemeClr val="tx1">
                  <a:alpha val="99000"/>
                </a:schemeClr>
              </a:solidFill>
            </a:endParaRPr>
          </a:p>
        </p:txBody>
      </p:sp>
    </p:spTree>
    <p:extLst>
      <p:ext uri="{BB962C8B-B14F-4D97-AF65-F5344CB8AC3E}">
        <p14:creationId xmlns:p14="http://schemas.microsoft.com/office/powerpoint/2010/main" val="421793625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45217" y="1003921"/>
            <a:ext cx="5267096" cy="3022829"/>
          </a:xfrm>
          <a:prstGeom prst="rect">
            <a:avLst/>
          </a:prstGeom>
          <a:blipFill>
            <a:blip r:embed="rId2" cstate="print"/>
            <a:stretch>
              <a:fillRect/>
            </a:stretch>
          </a:blipFill>
          <a:ln>
            <a:solidFill>
              <a:schemeClr val="tx1"/>
            </a:solidFill>
          </a:ln>
        </p:spPr>
        <p:txBody>
          <a:bodyPr wrap="square" lIns="0" tIns="0" rIns="0" bIns="0" rtlCol="0"/>
          <a:lstStyle/>
          <a:p>
            <a:endParaRPr sz="2399"/>
          </a:p>
        </p:txBody>
      </p:sp>
      <p:sp>
        <p:nvSpPr>
          <p:cNvPr id="4" name="object 4"/>
          <p:cNvSpPr txBox="1"/>
          <p:nvPr/>
        </p:nvSpPr>
        <p:spPr>
          <a:xfrm>
            <a:off x="381660" y="1619721"/>
            <a:ext cx="3134049" cy="2184565"/>
          </a:xfrm>
          <a:prstGeom prst="rect">
            <a:avLst/>
          </a:prstGeom>
          <a:ln w="25908">
            <a:solidFill>
              <a:srgbClr val="C00000"/>
            </a:solidFill>
          </a:ln>
        </p:spPr>
        <p:txBody>
          <a:bodyPr vert="horz" wrap="square" lIns="0" tIns="27933" rIns="0" bIns="0" rtlCol="0">
            <a:spAutoFit/>
          </a:bodyPr>
          <a:lstStyle/>
          <a:p>
            <a:pPr marL="132040">
              <a:spcBef>
                <a:spcPts val="220"/>
              </a:spcBef>
            </a:pPr>
            <a:r>
              <a:rPr sz="2399" dirty="0">
                <a:latin typeface="微软雅黑"/>
                <a:cs typeface="微软雅黑"/>
              </a:rPr>
              <a:t>补充材料：</a:t>
            </a:r>
          </a:p>
          <a:p>
            <a:pPr marL="427227" indent="-343432">
              <a:spcBef>
                <a:spcPts val="2454"/>
              </a:spcBef>
              <a:buFont typeface="Wingdings"/>
              <a:buChar char=""/>
              <a:tabLst>
                <a:tab pos="427227" algn="l"/>
                <a:tab pos="427862" algn="l"/>
              </a:tabLst>
            </a:pPr>
            <a:r>
              <a:rPr sz="1799" dirty="0">
                <a:latin typeface="微软雅黑"/>
                <a:cs typeface="微软雅黑"/>
              </a:rPr>
              <a:t>可视化视频</a:t>
            </a:r>
          </a:p>
          <a:p>
            <a:pPr marL="427227" indent="-343432">
              <a:spcBef>
                <a:spcPts val="1390"/>
              </a:spcBef>
              <a:buFont typeface="Wingdings"/>
              <a:buChar char=""/>
              <a:tabLst>
                <a:tab pos="427227" algn="l"/>
                <a:tab pos="427862" algn="l"/>
              </a:tabLst>
            </a:pPr>
            <a:r>
              <a:rPr sz="1799" spc="-5" dirty="0">
                <a:latin typeface="微软雅黑"/>
                <a:cs typeface="微软雅黑"/>
              </a:rPr>
              <a:t>表格数据</a:t>
            </a:r>
            <a:r>
              <a:rPr sz="1799" spc="-10" dirty="0">
                <a:latin typeface="Segoe UI"/>
                <a:cs typeface="Segoe UI"/>
              </a:rPr>
              <a:t>/</a:t>
            </a:r>
            <a:r>
              <a:rPr sz="1799" spc="-5" dirty="0" err="1" smtClean="0">
                <a:latin typeface="微软雅黑"/>
                <a:cs typeface="微软雅黑"/>
              </a:rPr>
              <a:t>高分</a:t>
            </a:r>
            <a:r>
              <a:rPr sz="1799" dirty="0" err="1" smtClean="0">
                <a:latin typeface="微软雅黑"/>
                <a:cs typeface="微软雅黑"/>
              </a:rPr>
              <a:t>辨率图</a:t>
            </a:r>
            <a:endParaRPr sz="1799" dirty="0">
              <a:latin typeface="微软雅黑"/>
              <a:cs typeface="微软雅黑"/>
            </a:endParaRPr>
          </a:p>
          <a:p>
            <a:pPr marL="427227" indent="-343432">
              <a:spcBef>
                <a:spcPts val="1405"/>
              </a:spcBef>
              <a:buFont typeface="Wingdings"/>
              <a:buChar char=""/>
              <a:tabLst>
                <a:tab pos="427227" algn="l"/>
                <a:tab pos="427862" algn="l"/>
              </a:tabLst>
            </a:pPr>
            <a:r>
              <a:rPr sz="1799" dirty="0">
                <a:latin typeface="微软雅黑"/>
                <a:cs typeface="微软雅黑"/>
              </a:rPr>
              <a:t>数据集</a:t>
            </a:r>
            <a:r>
              <a:rPr sz="1799" spc="-5" dirty="0">
                <a:latin typeface="Segoe UI"/>
                <a:cs typeface="Segoe UI"/>
              </a:rPr>
              <a:t>&amp;</a:t>
            </a:r>
            <a:r>
              <a:rPr sz="1799" dirty="0">
                <a:latin typeface="微软雅黑"/>
                <a:cs typeface="微软雅黑"/>
              </a:rPr>
              <a:t>代码</a:t>
            </a:r>
          </a:p>
          <a:p>
            <a:pPr marL="427227"/>
            <a:r>
              <a:rPr sz="1799" spc="-5" dirty="0">
                <a:latin typeface="微软雅黑"/>
                <a:cs typeface="微软雅黑"/>
              </a:rPr>
              <a:t>（</a:t>
            </a:r>
            <a:r>
              <a:rPr sz="1799" spc="-5" dirty="0" err="1" smtClean="0">
                <a:latin typeface="微软雅黑"/>
                <a:cs typeface="微软雅黑"/>
              </a:rPr>
              <a:t>支持第三方平</a:t>
            </a:r>
            <a:r>
              <a:rPr sz="1799" dirty="0" err="1" smtClean="0">
                <a:latin typeface="微软雅黑"/>
                <a:cs typeface="微软雅黑"/>
              </a:rPr>
              <a:t>台导入</a:t>
            </a:r>
            <a:r>
              <a:rPr sz="1799" dirty="0">
                <a:latin typeface="微软雅黑"/>
                <a:cs typeface="微软雅黑"/>
              </a:rPr>
              <a:t>）</a:t>
            </a:r>
          </a:p>
        </p:txBody>
      </p:sp>
      <p:sp>
        <p:nvSpPr>
          <p:cNvPr id="5" name="object 5"/>
          <p:cNvSpPr txBox="1"/>
          <p:nvPr/>
        </p:nvSpPr>
        <p:spPr>
          <a:xfrm>
            <a:off x="2691722" y="4731186"/>
            <a:ext cx="2306989" cy="861294"/>
          </a:xfrm>
          <a:prstGeom prst="rect">
            <a:avLst/>
          </a:prstGeom>
          <a:ln w="25907">
            <a:solidFill>
              <a:srgbClr val="C00000"/>
            </a:solidFill>
          </a:ln>
        </p:spPr>
        <p:txBody>
          <a:bodyPr vert="horz" wrap="square" lIns="0" tIns="126967" rIns="0" bIns="0" rtlCol="0">
            <a:spAutoFit/>
          </a:bodyPr>
          <a:lstStyle/>
          <a:p>
            <a:pPr marL="123152">
              <a:spcBef>
                <a:spcPts val="1000"/>
              </a:spcBef>
            </a:pPr>
            <a:r>
              <a:rPr sz="1799" spc="-5" dirty="0">
                <a:latin typeface="Calibri"/>
                <a:cs typeface="Calibri"/>
              </a:rPr>
              <a:t>OCIS</a:t>
            </a:r>
            <a:r>
              <a:rPr sz="1799" spc="-15" dirty="0">
                <a:latin typeface="Calibri"/>
                <a:cs typeface="Calibri"/>
              </a:rPr>
              <a:t> </a:t>
            </a:r>
            <a:r>
              <a:rPr sz="1799" dirty="0">
                <a:latin typeface="Calibri"/>
                <a:cs typeface="Calibri"/>
              </a:rPr>
              <a:t>Codes</a:t>
            </a:r>
            <a:r>
              <a:rPr sz="1799" dirty="0">
                <a:latin typeface="微软雅黑"/>
                <a:cs typeface="微软雅黑"/>
              </a:rPr>
              <a:t>：</a:t>
            </a:r>
          </a:p>
          <a:p>
            <a:pPr marL="123152">
              <a:spcBef>
                <a:spcPts val="1405"/>
              </a:spcBef>
            </a:pPr>
            <a:r>
              <a:rPr sz="1799" dirty="0">
                <a:latin typeface="微软雅黑"/>
                <a:cs typeface="微软雅黑"/>
              </a:rPr>
              <a:t>光学分类和索引方案</a:t>
            </a:r>
          </a:p>
        </p:txBody>
      </p:sp>
      <p:sp>
        <p:nvSpPr>
          <p:cNvPr id="6" name="object 6"/>
          <p:cNvSpPr/>
          <p:nvPr/>
        </p:nvSpPr>
        <p:spPr>
          <a:xfrm>
            <a:off x="5711988" y="2761662"/>
            <a:ext cx="5331087" cy="3380874"/>
          </a:xfrm>
          <a:prstGeom prst="rect">
            <a:avLst/>
          </a:prstGeom>
          <a:blipFill>
            <a:blip r:embed="rId3" cstate="print"/>
            <a:stretch>
              <a:fillRect/>
            </a:stretch>
          </a:blipFill>
          <a:ln>
            <a:solidFill>
              <a:schemeClr val="tx1"/>
            </a:solidFill>
          </a:ln>
        </p:spPr>
        <p:txBody>
          <a:bodyPr wrap="square" lIns="0" tIns="0" rIns="0" bIns="0" rtlCol="0"/>
          <a:lstStyle/>
          <a:p>
            <a:endParaRPr sz="2399"/>
          </a:p>
        </p:txBody>
      </p:sp>
      <p:sp>
        <p:nvSpPr>
          <p:cNvPr id="8" name="object 8"/>
          <p:cNvSpPr/>
          <p:nvPr/>
        </p:nvSpPr>
        <p:spPr>
          <a:xfrm>
            <a:off x="3563350" y="1917584"/>
            <a:ext cx="281867" cy="76180"/>
          </a:xfrm>
          <a:custGeom>
            <a:avLst/>
            <a:gdLst/>
            <a:ahLst/>
            <a:cxnLst/>
            <a:rect l="l" t="t" r="r" b="b"/>
            <a:pathLst>
              <a:path w="281939" h="76200">
                <a:moveTo>
                  <a:pt x="75818" y="0"/>
                </a:moveTo>
                <a:lnTo>
                  <a:pt x="0" y="38862"/>
                </a:lnTo>
                <a:lnTo>
                  <a:pt x="76581" y="76200"/>
                </a:lnTo>
                <a:lnTo>
                  <a:pt x="76300" y="48132"/>
                </a:lnTo>
                <a:lnTo>
                  <a:pt x="63626" y="48132"/>
                </a:lnTo>
                <a:lnTo>
                  <a:pt x="63373" y="28320"/>
                </a:lnTo>
                <a:lnTo>
                  <a:pt x="76100" y="28194"/>
                </a:lnTo>
                <a:lnTo>
                  <a:pt x="75818" y="0"/>
                </a:lnTo>
                <a:close/>
              </a:path>
              <a:path w="281939" h="76200">
                <a:moveTo>
                  <a:pt x="76100" y="28194"/>
                </a:moveTo>
                <a:lnTo>
                  <a:pt x="63373" y="28320"/>
                </a:lnTo>
                <a:lnTo>
                  <a:pt x="63626" y="48132"/>
                </a:lnTo>
                <a:lnTo>
                  <a:pt x="76299" y="48007"/>
                </a:lnTo>
                <a:lnTo>
                  <a:pt x="76100" y="28194"/>
                </a:lnTo>
                <a:close/>
              </a:path>
              <a:path w="281939" h="76200">
                <a:moveTo>
                  <a:pt x="76299" y="48007"/>
                </a:moveTo>
                <a:lnTo>
                  <a:pt x="63626" y="48132"/>
                </a:lnTo>
                <a:lnTo>
                  <a:pt x="76300" y="48132"/>
                </a:lnTo>
                <a:close/>
              </a:path>
              <a:path w="281939" h="76200">
                <a:moveTo>
                  <a:pt x="281431" y="26162"/>
                </a:moveTo>
                <a:lnTo>
                  <a:pt x="76100" y="28194"/>
                </a:lnTo>
                <a:lnTo>
                  <a:pt x="76299" y="48007"/>
                </a:lnTo>
                <a:lnTo>
                  <a:pt x="281686" y="45973"/>
                </a:lnTo>
                <a:lnTo>
                  <a:pt x="281431" y="26162"/>
                </a:lnTo>
                <a:close/>
              </a:path>
            </a:pathLst>
          </a:custGeom>
          <a:solidFill>
            <a:srgbClr val="C00000"/>
          </a:solidFill>
        </p:spPr>
        <p:txBody>
          <a:bodyPr wrap="square" lIns="0" tIns="0" rIns="0" bIns="0" rtlCol="0"/>
          <a:lstStyle/>
          <a:p>
            <a:endParaRPr sz="2399"/>
          </a:p>
        </p:txBody>
      </p:sp>
      <p:sp>
        <p:nvSpPr>
          <p:cNvPr id="9" name="object 9"/>
          <p:cNvSpPr/>
          <p:nvPr/>
        </p:nvSpPr>
        <p:spPr>
          <a:xfrm>
            <a:off x="5071196" y="5161833"/>
            <a:ext cx="636220" cy="56553"/>
          </a:xfrm>
          <a:custGeom>
            <a:avLst/>
            <a:gdLst/>
            <a:ahLst/>
            <a:cxnLst/>
            <a:rect l="l" t="t" r="r" b="b"/>
            <a:pathLst>
              <a:path w="281939" h="76200">
                <a:moveTo>
                  <a:pt x="75819" y="0"/>
                </a:moveTo>
                <a:lnTo>
                  <a:pt x="0" y="38849"/>
                </a:lnTo>
                <a:lnTo>
                  <a:pt x="76580" y="76187"/>
                </a:lnTo>
                <a:lnTo>
                  <a:pt x="76300" y="48120"/>
                </a:lnTo>
                <a:lnTo>
                  <a:pt x="63626" y="48120"/>
                </a:lnTo>
                <a:lnTo>
                  <a:pt x="63373" y="28308"/>
                </a:lnTo>
                <a:lnTo>
                  <a:pt x="76100" y="28182"/>
                </a:lnTo>
                <a:lnTo>
                  <a:pt x="75819" y="0"/>
                </a:lnTo>
                <a:close/>
              </a:path>
              <a:path w="281939" h="76200">
                <a:moveTo>
                  <a:pt x="76100" y="28182"/>
                </a:moveTo>
                <a:lnTo>
                  <a:pt x="63373" y="28308"/>
                </a:lnTo>
                <a:lnTo>
                  <a:pt x="63626" y="48120"/>
                </a:lnTo>
                <a:lnTo>
                  <a:pt x="76299" y="47994"/>
                </a:lnTo>
                <a:lnTo>
                  <a:pt x="76100" y="28182"/>
                </a:lnTo>
                <a:close/>
              </a:path>
              <a:path w="281939" h="76200">
                <a:moveTo>
                  <a:pt x="76299" y="47994"/>
                </a:moveTo>
                <a:lnTo>
                  <a:pt x="63626" y="48120"/>
                </a:lnTo>
                <a:lnTo>
                  <a:pt x="76300" y="48120"/>
                </a:lnTo>
                <a:close/>
              </a:path>
              <a:path w="281939" h="76200">
                <a:moveTo>
                  <a:pt x="281432" y="26149"/>
                </a:moveTo>
                <a:lnTo>
                  <a:pt x="76100" y="28182"/>
                </a:lnTo>
                <a:lnTo>
                  <a:pt x="76299" y="47994"/>
                </a:lnTo>
                <a:lnTo>
                  <a:pt x="281686" y="45961"/>
                </a:lnTo>
                <a:lnTo>
                  <a:pt x="281432" y="26149"/>
                </a:lnTo>
                <a:close/>
              </a:path>
            </a:pathLst>
          </a:custGeom>
          <a:solidFill>
            <a:srgbClr val="C00000"/>
          </a:solidFill>
        </p:spPr>
        <p:txBody>
          <a:bodyPr wrap="square" lIns="0" tIns="0" rIns="0" bIns="0" rtlCol="0"/>
          <a:lstStyle/>
          <a:p>
            <a:endParaRPr sz="2399"/>
          </a:p>
        </p:txBody>
      </p:sp>
      <p:sp>
        <p:nvSpPr>
          <p:cNvPr id="10" name="object 10"/>
          <p:cNvSpPr txBox="1">
            <a:spLocks noGrp="1"/>
          </p:cNvSpPr>
          <p:nvPr>
            <p:ph type="ctrTitle"/>
          </p:nvPr>
        </p:nvSpPr>
        <p:spPr>
          <a:xfrm>
            <a:off x="519113" y="821713"/>
            <a:ext cx="1688059" cy="456532"/>
          </a:xfrm>
          <a:prstGeom prst="rect">
            <a:avLst/>
          </a:prstGeom>
        </p:spPr>
        <p:txBody>
          <a:bodyPr vert="horz" wrap="square" lIns="0" tIns="13332" rIns="0" bIns="0" rtlCol="0">
            <a:spAutoFit/>
          </a:bodyPr>
          <a:lstStyle/>
          <a:p>
            <a:pPr marL="12696">
              <a:spcBef>
                <a:spcPts val="105"/>
              </a:spcBef>
            </a:pPr>
            <a:r>
              <a:rPr sz="3199" b="1" dirty="0">
                <a:solidFill>
                  <a:schemeClr val="tx1"/>
                </a:solidFill>
              </a:rPr>
              <a:t>投稿步骤</a:t>
            </a:r>
            <a:endParaRPr sz="3199" dirty="0">
              <a:solidFill>
                <a:schemeClr val="tx1"/>
              </a:solidFill>
            </a:endParaRPr>
          </a:p>
        </p:txBody>
      </p:sp>
    </p:spTree>
    <p:extLst>
      <p:ext uri="{BB962C8B-B14F-4D97-AF65-F5344CB8AC3E}">
        <p14:creationId xmlns:p14="http://schemas.microsoft.com/office/powerpoint/2010/main" val="156408681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25059" y="666707"/>
            <a:ext cx="6234584" cy="4072591"/>
          </a:xfrm>
          <a:prstGeom prst="rect">
            <a:avLst/>
          </a:prstGeom>
          <a:blipFill>
            <a:blip r:embed="rId2" cstate="print"/>
            <a:stretch>
              <a:fillRect/>
            </a:stretch>
          </a:blipFill>
        </p:spPr>
        <p:txBody>
          <a:bodyPr wrap="square" lIns="0" tIns="0" rIns="0" bIns="0" rtlCol="0"/>
          <a:lstStyle/>
          <a:p>
            <a:endParaRPr sz="2399"/>
          </a:p>
        </p:txBody>
      </p:sp>
      <p:sp>
        <p:nvSpPr>
          <p:cNvPr id="3" name="object 3"/>
          <p:cNvSpPr/>
          <p:nvPr/>
        </p:nvSpPr>
        <p:spPr>
          <a:xfrm>
            <a:off x="3420488" y="662137"/>
            <a:ext cx="6244233" cy="4081987"/>
          </a:xfrm>
          <a:custGeom>
            <a:avLst/>
            <a:gdLst/>
            <a:ahLst/>
            <a:cxnLst/>
            <a:rect l="l" t="t" r="r" b="b"/>
            <a:pathLst>
              <a:path w="6245859" h="4083050">
                <a:moveTo>
                  <a:pt x="0" y="4082796"/>
                </a:moveTo>
                <a:lnTo>
                  <a:pt x="6245352" y="4082796"/>
                </a:lnTo>
                <a:lnTo>
                  <a:pt x="6245352" y="0"/>
                </a:lnTo>
                <a:lnTo>
                  <a:pt x="0" y="0"/>
                </a:lnTo>
                <a:lnTo>
                  <a:pt x="0" y="4082796"/>
                </a:lnTo>
                <a:close/>
              </a:path>
            </a:pathLst>
          </a:custGeom>
          <a:ln w="9144">
            <a:solidFill>
              <a:srgbClr val="FFFFFF"/>
            </a:solidFill>
          </a:ln>
        </p:spPr>
        <p:txBody>
          <a:bodyPr wrap="square" lIns="0" tIns="0" rIns="0" bIns="0" rtlCol="0"/>
          <a:lstStyle/>
          <a:p>
            <a:endParaRPr sz="2399"/>
          </a:p>
        </p:txBody>
      </p:sp>
      <p:sp>
        <p:nvSpPr>
          <p:cNvPr id="4" name="object 4"/>
          <p:cNvSpPr txBox="1"/>
          <p:nvPr/>
        </p:nvSpPr>
        <p:spPr>
          <a:xfrm>
            <a:off x="296493" y="2312325"/>
            <a:ext cx="2385074" cy="1197067"/>
          </a:xfrm>
          <a:prstGeom prst="rect">
            <a:avLst/>
          </a:prstGeom>
        </p:spPr>
        <p:txBody>
          <a:bodyPr vert="horz" wrap="square" lIns="0" tIns="12697" rIns="0" bIns="0" rtlCol="0">
            <a:spAutoFit/>
          </a:bodyPr>
          <a:lstStyle/>
          <a:p>
            <a:pPr>
              <a:spcBef>
                <a:spcPts val="100"/>
              </a:spcBef>
            </a:pPr>
            <a:r>
              <a:rPr sz="1799" dirty="0">
                <a:latin typeface="微软雅黑"/>
                <a:cs typeface="微软雅黑"/>
              </a:rPr>
              <a:t>共同作者：</a:t>
            </a:r>
          </a:p>
          <a:p>
            <a:pPr>
              <a:spcBef>
                <a:spcPts val="40"/>
              </a:spcBef>
            </a:pPr>
            <a:endParaRPr sz="1150" dirty="0">
              <a:latin typeface="微软雅黑"/>
              <a:cs typeface="微软雅黑"/>
            </a:endParaRPr>
          </a:p>
          <a:p>
            <a:pPr marL="543397" indent="-544032">
              <a:buFont typeface="Wingdings"/>
              <a:buChar char=""/>
              <a:tabLst>
                <a:tab pos="543397" algn="l"/>
                <a:tab pos="544032" algn="l"/>
              </a:tabLst>
            </a:pPr>
            <a:r>
              <a:rPr sz="1799" dirty="0">
                <a:latin typeface="微软雅黑"/>
                <a:cs typeface="微软雅黑"/>
              </a:rPr>
              <a:t>需要电子邮件地址</a:t>
            </a:r>
          </a:p>
          <a:p>
            <a:pPr>
              <a:spcBef>
                <a:spcPts val="40"/>
              </a:spcBef>
              <a:buClr>
                <a:srgbClr val="FFFFFF"/>
              </a:buClr>
              <a:buFont typeface="Wingdings"/>
              <a:buChar char=""/>
            </a:pPr>
            <a:endParaRPr sz="1150" dirty="0">
              <a:latin typeface="微软雅黑"/>
              <a:cs typeface="微软雅黑"/>
            </a:endParaRPr>
          </a:p>
          <a:p>
            <a:pPr marL="543397" indent="-544032">
              <a:buFont typeface="Wingdings"/>
              <a:buChar char=""/>
              <a:tabLst>
                <a:tab pos="543397" algn="l"/>
                <a:tab pos="544032" algn="l"/>
              </a:tabLst>
            </a:pPr>
            <a:r>
              <a:rPr sz="1799" dirty="0">
                <a:latin typeface="微软雅黑"/>
                <a:cs typeface="微软雅黑"/>
              </a:rPr>
              <a:t>提交完成后通知</a:t>
            </a:r>
          </a:p>
        </p:txBody>
      </p:sp>
      <p:sp>
        <p:nvSpPr>
          <p:cNvPr id="5" name="object 5"/>
          <p:cNvSpPr txBox="1"/>
          <p:nvPr/>
        </p:nvSpPr>
        <p:spPr>
          <a:xfrm>
            <a:off x="2757466" y="5067812"/>
            <a:ext cx="2298101" cy="1296940"/>
          </a:xfrm>
          <a:prstGeom prst="rect">
            <a:avLst/>
          </a:prstGeom>
        </p:spPr>
        <p:txBody>
          <a:bodyPr vert="horz" wrap="square" lIns="0" tIns="12697" rIns="0" bIns="0" rtlCol="0">
            <a:spAutoFit/>
          </a:bodyPr>
          <a:lstStyle/>
          <a:p>
            <a:pPr>
              <a:spcBef>
                <a:spcPts val="100"/>
              </a:spcBef>
            </a:pPr>
            <a:r>
              <a:rPr sz="1799" spc="-5" dirty="0">
                <a:latin typeface="微软雅黑"/>
                <a:cs typeface="微软雅黑"/>
              </a:rPr>
              <a:t>推荐审稿人：</a:t>
            </a:r>
            <a:endParaRPr sz="1799" dirty="0">
              <a:latin typeface="微软雅黑"/>
              <a:cs typeface="微软雅黑"/>
            </a:endParaRPr>
          </a:p>
          <a:p>
            <a:pPr>
              <a:spcBef>
                <a:spcPts val="40"/>
              </a:spcBef>
            </a:pPr>
            <a:endParaRPr sz="1150" dirty="0">
              <a:latin typeface="微软雅黑"/>
              <a:cs typeface="微软雅黑"/>
            </a:endParaRPr>
          </a:p>
          <a:p>
            <a:pPr marR="5078" algn="just">
              <a:spcBef>
                <a:spcPts val="5"/>
              </a:spcBef>
              <a:buFont typeface="Wingdings"/>
              <a:buChar char=""/>
              <a:tabLst>
                <a:tab pos="544032" algn="l"/>
              </a:tabLst>
            </a:pPr>
            <a:r>
              <a:rPr sz="1799" dirty="0" err="1" smtClean="0">
                <a:latin typeface="微软雅黑"/>
                <a:cs typeface="微软雅黑"/>
              </a:rPr>
              <a:t>一些</a:t>
            </a:r>
            <a:r>
              <a:rPr lang="en-US" sz="1799" spc="-95" dirty="0" err="1" smtClean="0">
                <a:latin typeface="微软雅黑"/>
                <a:cs typeface="微软雅黑"/>
              </a:rPr>
              <a:t>O</a:t>
            </a:r>
            <a:r>
              <a:rPr lang="en-US" altLang="zh-CN" sz="1799" spc="-95" dirty="0" err="1" smtClean="0">
                <a:latin typeface="微软雅黑"/>
                <a:cs typeface="微软雅黑"/>
              </a:rPr>
              <a:t>ptica</a:t>
            </a:r>
            <a:r>
              <a:rPr sz="1799" dirty="0" err="1" smtClean="0">
                <a:latin typeface="微软雅黑"/>
                <a:cs typeface="微软雅黑"/>
              </a:rPr>
              <a:t>期刊将继续要求作者推荐三位审稿人</a:t>
            </a:r>
            <a:endParaRPr sz="1799" dirty="0">
              <a:latin typeface="微软雅黑"/>
              <a:cs typeface="微软雅黑"/>
            </a:endParaRPr>
          </a:p>
        </p:txBody>
      </p:sp>
      <p:sp>
        <p:nvSpPr>
          <p:cNvPr id="6" name="object 6"/>
          <p:cNvSpPr/>
          <p:nvPr/>
        </p:nvSpPr>
        <p:spPr>
          <a:xfrm>
            <a:off x="5807975" y="2214688"/>
            <a:ext cx="5992331" cy="3856240"/>
          </a:xfrm>
          <a:prstGeom prst="rect">
            <a:avLst/>
          </a:prstGeom>
          <a:blipFill>
            <a:blip r:embed="rId3" cstate="print"/>
            <a:stretch>
              <a:fillRect/>
            </a:stretch>
          </a:blipFill>
        </p:spPr>
        <p:txBody>
          <a:bodyPr wrap="square" lIns="0" tIns="0" rIns="0" bIns="0" rtlCol="0"/>
          <a:lstStyle/>
          <a:p>
            <a:endParaRPr sz="2399"/>
          </a:p>
        </p:txBody>
      </p:sp>
      <p:sp>
        <p:nvSpPr>
          <p:cNvPr id="7" name="object 7"/>
          <p:cNvSpPr/>
          <p:nvPr/>
        </p:nvSpPr>
        <p:spPr>
          <a:xfrm>
            <a:off x="5803403" y="2210118"/>
            <a:ext cx="6001727" cy="3865508"/>
          </a:xfrm>
          <a:custGeom>
            <a:avLst/>
            <a:gdLst/>
            <a:ahLst/>
            <a:cxnLst/>
            <a:rect l="l" t="t" r="r" b="b"/>
            <a:pathLst>
              <a:path w="6003290" h="3866515">
                <a:moveTo>
                  <a:pt x="0" y="3866388"/>
                </a:moveTo>
                <a:lnTo>
                  <a:pt x="6003036" y="3866388"/>
                </a:lnTo>
                <a:lnTo>
                  <a:pt x="6003036" y="0"/>
                </a:lnTo>
                <a:lnTo>
                  <a:pt x="0" y="0"/>
                </a:lnTo>
                <a:lnTo>
                  <a:pt x="0" y="3866388"/>
                </a:lnTo>
                <a:close/>
              </a:path>
            </a:pathLst>
          </a:custGeom>
          <a:ln w="9144">
            <a:solidFill>
              <a:srgbClr val="FFFFFF"/>
            </a:solidFill>
          </a:ln>
        </p:spPr>
        <p:txBody>
          <a:bodyPr wrap="square" lIns="0" tIns="0" rIns="0" bIns="0" rtlCol="0"/>
          <a:lstStyle/>
          <a:p>
            <a:endParaRPr sz="2399"/>
          </a:p>
        </p:txBody>
      </p:sp>
      <p:sp>
        <p:nvSpPr>
          <p:cNvPr id="9" name="object 9"/>
          <p:cNvSpPr/>
          <p:nvPr/>
        </p:nvSpPr>
        <p:spPr>
          <a:xfrm>
            <a:off x="192735" y="2191073"/>
            <a:ext cx="2582507" cy="1810548"/>
          </a:xfrm>
          <a:custGeom>
            <a:avLst/>
            <a:gdLst/>
            <a:ahLst/>
            <a:cxnLst/>
            <a:rect l="l" t="t" r="r" b="b"/>
            <a:pathLst>
              <a:path w="2583180" h="1811020">
                <a:moveTo>
                  <a:pt x="0" y="1810512"/>
                </a:moveTo>
                <a:lnTo>
                  <a:pt x="2583180" y="1810512"/>
                </a:lnTo>
                <a:lnTo>
                  <a:pt x="2583180" y="0"/>
                </a:lnTo>
                <a:lnTo>
                  <a:pt x="0" y="0"/>
                </a:lnTo>
                <a:lnTo>
                  <a:pt x="0" y="1810512"/>
                </a:lnTo>
                <a:close/>
              </a:path>
            </a:pathLst>
          </a:custGeom>
          <a:ln w="25908">
            <a:solidFill>
              <a:srgbClr val="C00000"/>
            </a:solidFill>
          </a:ln>
        </p:spPr>
        <p:txBody>
          <a:bodyPr wrap="square" lIns="0" tIns="0" rIns="0" bIns="0" rtlCol="0"/>
          <a:lstStyle/>
          <a:p>
            <a:endParaRPr sz="2399"/>
          </a:p>
        </p:txBody>
      </p:sp>
      <p:sp>
        <p:nvSpPr>
          <p:cNvPr id="10" name="object 10"/>
          <p:cNvSpPr/>
          <p:nvPr/>
        </p:nvSpPr>
        <p:spPr>
          <a:xfrm>
            <a:off x="2667066" y="4953363"/>
            <a:ext cx="2503788" cy="1512989"/>
          </a:xfrm>
          <a:custGeom>
            <a:avLst/>
            <a:gdLst/>
            <a:ahLst/>
            <a:cxnLst/>
            <a:rect l="l" t="t" r="r" b="b"/>
            <a:pathLst>
              <a:path w="2504440" h="1811020">
                <a:moveTo>
                  <a:pt x="0" y="1810512"/>
                </a:moveTo>
                <a:lnTo>
                  <a:pt x="2503932" y="1810512"/>
                </a:lnTo>
                <a:lnTo>
                  <a:pt x="2503932" y="0"/>
                </a:lnTo>
                <a:lnTo>
                  <a:pt x="0" y="0"/>
                </a:lnTo>
                <a:lnTo>
                  <a:pt x="0" y="1810512"/>
                </a:lnTo>
                <a:close/>
              </a:path>
            </a:pathLst>
          </a:custGeom>
          <a:ln w="25908">
            <a:solidFill>
              <a:srgbClr val="C00000"/>
            </a:solidFill>
          </a:ln>
        </p:spPr>
        <p:txBody>
          <a:bodyPr wrap="square" lIns="0" tIns="0" rIns="0" bIns="0" rtlCol="0"/>
          <a:lstStyle/>
          <a:p>
            <a:endParaRPr sz="2399"/>
          </a:p>
        </p:txBody>
      </p:sp>
      <p:sp>
        <p:nvSpPr>
          <p:cNvPr id="11" name="object 11"/>
          <p:cNvSpPr/>
          <p:nvPr/>
        </p:nvSpPr>
        <p:spPr>
          <a:xfrm>
            <a:off x="2823997" y="2981061"/>
            <a:ext cx="595984" cy="66939"/>
          </a:xfrm>
          <a:custGeom>
            <a:avLst/>
            <a:gdLst/>
            <a:ahLst/>
            <a:cxnLst/>
            <a:rect l="l" t="t" r="r" b="b"/>
            <a:pathLst>
              <a:path w="381000" h="76200">
                <a:moveTo>
                  <a:pt x="75946" y="0"/>
                </a:moveTo>
                <a:lnTo>
                  <a:pt x="0" y="38607"/>
                </a:lnTo>
                <a:lnTo>
                  <a:pt x="76454" y="76200"/>
                </a:lnTo>
                <a:lnTo>
                  <a:pt x="76266" y="48005"/>
                </a:lnTo>
                <a:lnTo>
                  <a:pt x="63627" y="48005"/>
                </a:lnTo>
                <a:lnTo>
                  <a:pt x="63373" y="28193"/>
                </a:lnTo>
                <a:lnTo>
                  <a:pt x="76133" y="28102"/>
                </a:lnTo>
                <a:lnTo>
                  <a:pt x="75946" y="0"/>
                </a:lnTo>
                <a:close/>
              </a:path>
              <a:path w="381000" h="76200">
                <a:moveTo>
                  <a:pt x="76133" y="28102"/>
                </a:moveTo>
                <a:lnTo>
                  <a:pt x="63373" y="28193"/>
                </a:lnTo>
                <a:lnTo>
                  <a:pt x="63627" y="48005"/>
                </a:lnTo>
                <a:lnTo>
                  <a:pt x="76265" y="47914"/>
                </a:lnTo>
                <a:lnTo>
                  <a:pt x="76133" y="28102"/>
                </a:lnTo>
                <a:close/>
              </a:path>
              <a:path w="381000" h="76200">
                <a:moveTo>
                  <a:pt x="76265" y="47914"/>
                </a:moveTo>
                <a:lnTo>
                  <a:pt x="63627" y="48005"/>
                </a:lnTo>
                <a:lnTo>
                  <a:pt x="76266" y="48005"/>
                </a:lnTo>
                <a:close/>
              </a:path>
              <a:path w="381000" h="76200">
                <a:moveTo>
                  <a:pt x="380873" y="25907"/>
                </a:moveTo>
                <a:lnTo>
                  <a:pt x="76133" y="28102"/>
                </a:lnTo>
                <a:lnTo>
                  <a:pt x="76265" y="47914"/>
                </a:lnTo>
                <a:lnTo>
                  <a:pt x="381000" y="45719"/>
                </a:lnTo>
                <a:lnTo>
                  <a:pt x="380873" y="25907"/>
                </a:lnTo>
                <a:close/>
              </a:path>
            </a:pathLst>
          </a:custGeom>
          <a:solidFill>
            <a:srgbClr val="C00000"/>
          </a:solidFill>
        </p:spPr>
        <p:txBody>
          <a:bodyPr wrap="square" lIns="0" tIns="0" rIns="0" bIns="0" rtlCol="0"/>
          <a:lstStyle/>
          <a:p>
            <a:endParaRPr sz="2399"/>
          </a:p>
        </p:txBody>
      </p:sp>
      <p:sp>
        <p:nvSpPr>
          <p:cNvPr id="12" name="object 12"/>
          <p:cNvSpPr/>
          <p:nvPr/>
        </p:nvSpPr>
        <p:spPr>
          <a:xfrm>
            <a:off x="5328802" y="5779132"/>
            <a:ext cx="480570" cy="76180"/>
          </a:xfrm>
          <a:custGeom>
            <a:avLst/>
            <a:gdLst/>
            <a:ahLst/>
            <a:cxnLst/>
            <a:rect l="l" t="t" r="r" b="b"/>
            <a:pathLst>
              <a:path w="480695" h="76200">
                <a:moveTo>
                  <a:pt x="75564" y="0"/>
                </a:moveTo>
                <a:lnTo>
                  <a:pt x="0" y="39230"/>
                </a:lnTo>
                <a:lnTo>
                  <a:pt x="76708" y="76187"/>
                </a:lnTo>
                <a:lnTo>
                  <a:pt x="76287" y="48183"/>
                </a:lnTo>
                <a:lnTo>
                  <a:pt x="63626" y="48183"/>
                </a:lnTo>
                <a:lnTo>
                  <a:pt x="63373" y="28371"/>
                </a:lnTo>
                <a:lnTo>
                  <a:pt x="75987" y="28182"/>
                </a:lnTo>
                <a:lnTo>
                  <a:pt x="75564" y="0"/>
                </a:lnTo>
                <a:close/>
              </a:path>
              <a:path w="480695" h="76200">
                <a:moveTo>
                  <a:pt x="75987" y="28182"/>
                </a:moveTo>
                <a:lnTo>
                  <a:pt x="63373" y="28371"/>
                </a:lnTo>
                <a:lnTo>
                  <a:pt x="63626" y="48183"/>
                </a:lnTo>
                <a:lnTo>
                  <a:pt x="76285" y="47993"/>
                </a:lnTo>
                <a:lnTo>
                  <a:pt x="75987" y="28182"/>
                </a:lnTo>
                <a:close/>
              </a:path>
              <a:path w="480695" h="76200">
                <a:moveTo>
                  <a:pt x="76285" y="47993"/>
                </a:moveTo>
                <a:lnTo>
                  <a:pt x="63626" y="48183"/>
                </a:lnTo>
                <a:lnTo>
                  <a:pt x="76287" y="48183"/>
                </a:lnTo>
                <a:lnTo>
                  <a:pt x="76285" y="47993"/>
                </a:lnTo>
                <a:close/>
              </a:path>
              <a:path w="480695" h="76200">
                <a:moveTo>
                  <a:pt x="479806" y="22123"/>
                </a:moveTo>
                <a:lnTo>
                  <a:pt x="75987" y="28182"/>
                </a:lnTo>
                <a:lnTo>
                  <a:pt x="76285" y="47993"/>
                </a:lnTo>
                <a:lnTo>
                  <a:pt x="480187" y="41935"/>
                </a:lnTo>
                <a:lnTo>
                  <a:pt x="479806" y="22123"/>
                </a:lnTo>
                <a:close/>
              </a:path>
            </a:pathLst>
          </a:custGeom>
          <a:solidFill>
            <a:srgbClr val="C00000"/>
          </a:solidFill>
        </p:spPr>
        <p:txBody>
          <a:bodyPr wrap="square" lIns="0" tIns="0" rIns="0" bIns="0" rtlCol="0"/>
          <a:lstStyle/>
          <a:p>
            <a:endParaRPr sz="2399"/>
          </a:p>
        </p:txBody>
      </p:sp>
      <p:sp>
        <p:nvSpPr>
          <p:cNvPr id="15" name="object 10"/>
          <p:cNvSpPr txBox="1">
            <a:spLocks/>
          </p:cNvSpPr>
          <p:nvPr/>
        </p:nvSpPr>
        <p:spPr>
          <a:xfrm>
            <a:off x="519113" y="821713"/>
            <a:ext cx="1688059" cy="456532"/>
          </a:xfrm>
          <a:prstGeom prst="rect">
            <a:avLst/>
          </a:prstGeom>
        </p:spPr>
        <p:txBody>
          <a:bodyPr vert="horz" wrap="square" lIns="0" tIns="13332" rIns="0" bIns="0" rtlCol="0" anchor="ctr" anchorCtr="0">
            <a:spAutoFit/>
          </a:bodyPr>
          <a:lstStyle>
            <a:lvl1pPr algn="ctr" defTabSz="914126" rtl="0" eaLnBrk="1" latinLnBrk="0" hangingPunct="1">
              <a:lnSpc>
                <a:spcPct val="90000"/>
              </a:lnSpc>
              <a:spcBef>
                <a:spcPct val="0"/>
              </a:spcBef>
              <a:buNone/>
              <a:defRPr sz="6600" kern="1200" baseline="0">
                <a:solidFill>
                  <a:schemeClr val="bg1">
                    <a:alpha val="99000"/>
                  </a:schemeClr>
                </a:solidFill>
                <a:latin typeface="Segoe UI Light" pitchFamily="34" charset="0"/>
                <a:ea typeface="+mj-ea"/>
                <a:cs typeface="+mj-cs"/>
              </a:defRPr>
            </a:lvl1pPr>
          </a:lstStyle>
          <a:p>
            <a:pPr marL="12696">
              <a:spcBef>
                <a:spcPts val="105"/>
              </a:spcBef>
            </a:pPr>
            <a:r>
              <a:rPr lang="zh-CN" altLang="en-US" sz="3199" b="1" smtClean="0">
                <a:solidFill>
                  <a:schemeClr val="tx1"/>
                </a:solidFill>
              </a:rPr>
              <a:t>投稿步骤</a:t>
            </a:r>
            <a:endParaRPr lang="zh-CN" altLang="en-US" sz="3199" dirty="0">
              <a:solidFill>
                <a:schemeClr val="tx1"/>
              </a:solidFill>
            </a:endParaRPr>
          </a:p>
        </p:txBody>
      </p:sp>
    </p:spTree>
    <p:extLst>
      <p:ext uri="{BB962C8B-B14F-4D97-AF65-F5344CB8AC3E}">
        <p14:creationId xmlns:p14="http://schemas.microsoft.com/office/powerpoint/2010/main" val="84194842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423536" y="764218"/>
            <a:ext cx="5369177" cy="3380874"/>
          </a:xfrm>
          <a:prstGeom prst="rect">
            <a:avLst/>
          </a:prstGeom>
          <a:blipFill>
            <a:blip r:embed="rId2" cstate="print"/>
            <a:stretch>
              <a:fillRect/>
            </a:stretch>
          </a:blipFill>
        </p:spPr>
        <p:txBody>
          <a:bodyPr wrap="square" lIns="0" tIns="0" rIns="0" bIns="0" rtlCol="0"/>
          <a:lstStyle/>
          <a:p>
            <a:endParaRPr sz="2399"/>
          </a:p>
        </p:txBody>
      </p:sp>
      <p:sp>
        <p:nvSpPr>
          <p:cNvPr id="4" name="object 4"/>
          <p:cNvSpPr/>
          <p:nvPr/>
        </p:nvSpPr>
        <p:spPr>
          <a:xfrm>
            <a:off x="3418964" y="759646"/>
            <a:ext cx="5378319" cy="3390017"/>
          </a:xfrm>
          <a:custGeom>
            <a:avLst/>
            <a:gdLst/>
            <a:ahLst/>
            <a:cxnLst/>
            <a:rect l="l" t="t" r="r" b="b"/>
            <a:pathLst>
              <a:path w="5379720" h="3390900">
                <a:moveTo>
                  <a:pt x="0" y="3390900"/>
                </a:moveTo>
                <a:lnTo>
                  <a:pt x="5379720" y="3390900"/>
                </a:lnTo>
                <a:lnTo>
                  <a:pt x="5379720" y="0"/>
                </a:lnTo>
                <a:lnTo>
                  <a:pt x="0" y="0"/>
                </a:lnTo>
                <a:lnTo>
                  <a:pt x="0" y="3390900"/>
                </a:lnTo>
                <a:close/>
              </a:path>
            </a:pathLst>
          </a:custGeom>
          <a:ln w="9144">
            <a:solidFill>
              <a:srgbClr val="FFFFFF"/>
            </a:solidFill>
          </a:ln>
        </p:spPr>
        <p:txBody>
          <a:bodyPr wrap="square" lIns="0" tIns="0" rIns="0" bIns="0" rtlCol="0"/>
          <a:lstStyle/>
          <a:p>
            <a:endParaRPr sz="2399"/>
          </a:p>
        </p:txBody>
      </p:sp>
      <p:sp>
        <p:nvSpPr>
          <p:cNvPr id="5" name="object 5"/>
          <p:cNvSpPr txBox="1"/>
          <p:nvPr/>
        </p:nvSpPr>
        <p:spPr>
          <a:xfrm>
            <a:off x="281866" y="2026219"/>
            <a:ext cx="2473316" cy="1302533"/>
          </a:xfrm>
          <a:prstGeom prst="rect">
            <a:avLst/>
          </a:prstGeom>
        </p:spPr>
        <p:txBody>
          <a:bodyPr vert="horz" wrap="square" lIns="0" tIns="12697" rIns="0" bIns="0" rtlCol="0">
            <a:spAutoFit/>
          </a:bodyPr>
          <a:lstStyle/>
          <a:p>
            <a:pPr>
              <a:spcBef>
                <a:spcPts val="100"/>
              </a:spcBef>
            </a:pPr>
            <a:r>
              <a:rPr sz="1799" spc="-5" dirty="0">
                <a:latin typeface="微软雅黑"/>
                <a:cs typeface="微软雅黑"/>
              </a:rPr>
              <a:t>费用和资金：</a:t>
            </a:r>
            <a:endParaRPr sz="1799" dirty="0">
              <a:latin typeface="微软雅黑"/>
              <a:cs typeface="微软雅黑"/>
            </a:endParaRPr>
          </a:p>
          <a:p>
            <a:pPr>
              <a:spcBef>
                <a:spcPts val="40"/>
              </a:spcBef>
            </a:pPr>
            <a:endParaRPr sz="1150" dirty="0" smtClean="0">
              <a:latin typeface="微软雅黑"/>
              <a:cs typeface="微软雅黑"/>
            </a:endParaRPr>
          </a:p>
          <a:p>
            <a:pPr marL="285750" indent="-285750">
              <a:spcBef>
                <a:spcPts val="5"/>
              </a:spcBef>
              <a:buFont typeface="Wingdings" panose="05000000000000000000" pitchFamily="2" charset="2"/>
              <a:buChar char="n"/>
              <a:tabLst>
                <a:tab pos="481186" algn="l"/>
                <a:tab pos="481820" algn="l"/>
              </a:tabLst>
            </a:pPr>
            <a:r>
              <a:rPr sz="1799" dirty="0" err="1" smtClean="0">
                <a:latin typeface="微软雅黑"/>
                <a:cs typeface="微软雅黑"/>
              </a:rPr>
              <a:t>提供所有资助来源</a:t>
            </a:r>
            <a:endParaRPr sz="1799" dirty="0">
              <a:latin typeface="微软雅黑"/>
              <a:cs typeface="微软雅黑"/>
            </a:endParaRPr>
          </a:p>
          <a:p>
            <a:pPr marL="285750" indent="-285750">
              <a:spcBef>
                <a:spcPts val="2159"/>
              </a:spcBef>
              <a:buFont typeface="Wingdings" panose="05000000000000000000" pitchFamily="2" charset="2"/>
              <a:buChar char="n"/>
              <a:tabLst>
                <a:tab pos="543397" algn="l"/>
                <a:tab pos="544032" algn="l"/>
              </a:tabLst>
            </a:pPr>
            <a:r>
              <a:rPr sz="1799" spc="-25" dirty="0" err="1">
                <a:latin typeface="Segoe UI"/>
                <a:cs typeface="Segoe UI"/>
              </a:rPr>
              <a:t>O</a:t>
            </a:r>
            <a:r>
              <a:rPr sz="1799" dirty="0" err="1">
                <a:latin typeface="Segoe UI"/>
                <a:cs typeface="Segoe UI"/>
              </a:rPr>
              <a:t>A</a:t>
            </a:r>
            <a:r>
              <a:rPr sz="1799" dirty="0" err="1" smtClean="0">
                <a:latin typeface="微软雅黑"/>
                <a:cs typeface="微软雅黑"/>
              </a:rPr>
              <a:t>期刊有文章处理费</a:t>
            </a:r>
            <a:endParaRPr sz="1799" dirty="0">
              <a:latin typeface="微软雅黑"/>
              <a:cs typeface="微软雅黑"/>
            </a:endParaRPr>
          </a:p>
        </p:txBody>
      </p:sp>
      <p:sp>
        <p:nvSpPr>
          <p:cNvPr id="6" name="object 6"/>
          <p:cNvSpPr/>
          <p:nvPr/>
        </p:nvSpPr>
        <p:spPr>
          <a:xfrm>
            <a:off x="6187352" y="2095846"/>
            <a:ext cx="5405744" cy="3833385"/>
          </a:xfrm>
          <a:prstGeom prst="rect">
            <a:avLst/>
          </a:prstGeom>
          <a:blipFill>
            <a:blip r:embed="rId3" cstate="print"/>
            <a:stretch>
              <a:fillRect/>
            </a:stretch>
          </a:blipFill>
        </p:spPr>
        <p:txBody>
          <a:bodyPr wrap="square" lIns="0" tIns="0" rIns="0" bIns="0" rtlCol="0"/>
          <a:lstStyle/>
          <a:p>
            <a:endParaRPr sz="2399"/>
          </a:p>
        </p:txBody>
      </p:sp>
      <p:sp>
        <p:nvSpPr>
          <p:cNvPr id="7" name="object 7"/>
          <p:cNvSpPr/>
          <p:nvPr/>
        </p:nvSpPr>
        <p:spPr>
          <a:xfrm>
            <a:off x="6182780" y="2091275"/>
            <a:ext cx="5415139" cy="3842653"/>
          </a:xfrm>
          <a:custGeom>
            <a:avLst/>
            <a:gdLst/>
            <a:ahLst/>
            <a:cxnLst/>
            <a:rect l="l" t="t" r="r" b="b"/>
            <a:pathLst>
              <a:path w="5416550" h="3843654">
                <a:moveTo>
                  <a:pt x="0" y="3843528"/>
                </a:moveTo>
                <a:lnTo>
                  <a:pt x="5416296" y="3843528"/>
                </a:lnTo>
                <a:lnTo>
                  <a:pt x="5416296" y="0"/>
                </a:lnTo>
                <a:lnTo>
                  <a:pt x="0" y="0"/>
                </a:lnTo>
                <a:lnTo>
                  <a:pt x="0" y="3843528"/>
                </a:lnTo>
                <a:close/>
              </a:path>
            </a:pathLst>
          </a:custGeom>
          <a:ln w="9144">
            <a:solidFill>
              <a:srgbClr val="FFFFFF"/>
            </a:solidFill>
          </a:ln>
        </p:spPr>
        <p:txBody>
          <a:bodyPr wrap="square" lIns="0" tIns="0" rIns="0" bIns="0" rtlCol="0"/>
          <a:lstStyle/>
          <a:p>
            <a:endParaRPr sz="2399"/>
          </a:p>
        </p:txBody>
      </p:sp>
      <p:sp>
        <p:nvSpPr>
          <p:cNvPr id="8" name="object 8"/>
          <p:cNvSpPr txBox="1"/>
          <p:nvPr/>
        </p:nvSpPr>
        <p:spPr>
          <a:xfrm>
            <a:off x="2928619" y="4884167"/>
            <a:ext cx="2614249" cy="1397271"/>
          </a:xfrm>
          <a:prstGeom prst="rect">
            <a:avLst/>
          </a:prstGeom>
        </p:spPr>
        <p:txBody>
          <a:bodyPr vert="horz" wrap="square" lIns="0" tIns="12697" rIns="0" bIns="0" rtlCol="0">
            <a:spAutoFit/>
          </a:bodyPr>
          <a:lstStyle/>
          <a:p>
            <a:pPr>
              <a:spcBef>
                <a:spcPts val="100"/>
              </a:spcBef>
            </a:pPr>
            <a:r>
              <a:rPr sz="1799" dirty="0">
                <a:latin typeface="微软雅黑"/>
                <a:cs typeface="微软雅黑"/>
              </a:rPr>
              <a:t>版权协议：</a:t>
            </a:r>
          </a:p>
          <a:p>
            <a:pPr marL="285750" indent="-285750">
              <a:spcBef>
                <a:spcPts val="2159"/>
              </a:spcBef>
              <a:buFont typeface="Wingdings" panose="05000000000000000000" pitchFamily="2" charset="2"/>
              <a:buChar char="n"/>
              <a:tabLst>
                <a:tab pos="544032" algn="l"/>
                <a:tab pos="544667" algn="l"/>
              </a:tabLst>
            </a:pPr>
            <a:r>
              <a:rPr sz="1799" dirty="0" err="1" smtClean="0">
                <a:latin typeface="微软雅黑"/>
                <a:cs typeface="微软雅黑"/>
              </a:rPr>
              <a:t>作者转让版权给</a:t>
            </a:r>
            <a:r>
              <a:rPr lang="en-US" sz="1799" dirty="0" err="1">
                <a:latin typeface="Segoe UI"/>
                <a:cs typeface="Segoe UI"/>
              </a:rPr>
              <a:t>O</a:t>
            </a:r>
            <a:r>
              <a:rPr lang="en-US" sz="1799" dirty="0" err="1" smtClean="0">
                <a:latin typeface="Segoe UI"/>
                <a:cs typeface="Segoe UI"/>
              </a:rPr>
              <a:t>ptica</a:t>
            </a:r>
            <a:endParaRPr sz="1799" dirty="0">
              <a:latin typeface="Segoe UI"/>
              <a:cs typeface="Segoe UI"/>
            </a:endParaRPr>
          </a:p>
          <a:p>
            <a:pPr marL="285750" indent="-285750">
              <a:spcBef>
                <a:spcPts val="30"/>
              </a:spcBef>
              <a:buClr>
                <a:srgbClr val="FFFFFF"/>
              </a:buClr>
              <a:buFont typeface="Wingdings" panose="05000000000000000000" pitchFamily="2" charset="2"/>
              <a:buChar char="n"/>
            </a:pPr>
            <a:endParaRPr sz="1600" dirty="0">
              <a:latin typeface="Segoe UI"/>
              <a:cs typeface="Segoe UI"/>
            </a:endParaRPr>
          </a:p>
          <a:p>
            <a:pPr marL="285750" indent="-285750">
              <a:spcBef>
                <a:spcPts val="5"/>
              </a:spcBef>
              <a:buFont typeface="Wingdings" panose="05000000000000000000" pitchFamily="2" charset="2"/>
              <a:buChar char="n"/>
              <a:tabLst>
                <a:tab pos="544032" algn="l"/>
                <a:tab pos="544667" algn="l"/>
              </a:tabLst>
            </a:pPr>
            <a:r>
              <a:rPr sz="1799" dirty="0">
                <a:latin typeface="微软雅黑"/>
                <a:cs typeface="微软雅黑"/>
              </a:rPr>
              <a:t>保留作者重用的权利</a:t>
            </a:r>
          </a:p>
        </p:txBody>
      </p:sp>
      <p:sp>
        <p:nvSpPr>
          <p:cNvPr id="10" name="object 10"/>
          <p:cNvSpPr/>
          <p:nvPr/>
        </p:nvSpPr>
        <p:spPr>
          <a:xfrm>
            <a:off x="5808736" y="5679120"/>
            <a:ext cx="281867" cy="76180"/>
          </a:xfrm>
          <a:custGeom>
            <a:avLst/>
            <a:gdLst/>
            <a:ahLst/>
            <a:cxnLst/>
            <a:rect l="l" t="t" r="r" b="b"/>
            <a:pathLst>
              <a:path w="281939" h="76200">
                <a:moveTo>
                  <a:pt x="75819" y="0"/>
                </a:moveTo>
                <a:lnTo>
                  <a:pt x="0" y="38849"/>
                </a:lnTo>
                <a:lnTo>
                  <a:pt x="76580" y="76187"/>
                </a:lnTo>
                <a:lnTo>
                  <a:pt x="76300" y="48120"/>
                </a:lnTo>
                <a:lnTo>
                  <a:pt x="63626" y="48120"/>
                </a:lnTo>
                <a:lnTo>
                  <a:pt x="63373" y="28308"/>
                </a:lnTo>
                <a:lnTo>
                  <a:pt x="76100" y="28182"/>
                </a:lnTo>
                <a:lnTo>
                  <a:pt x="75819" y="0"/>
                </a:lnTo>
                <a:close/>
              </a:path>
              <a:path w="281939" h="76200">
                <a:moveTo>
                  <a:pt x="76100" y="28182"/>
                </a:moveTo>
                <a:lnTo>
                  <a:pt x="63373" y="28308"/>
                </a:lnTo>
                <a:lnTo>
                  <a:pt x="63626" y="48120"/>
                </a:lnTo>
                <a:lnTo>
                  <a:pt x="76299" y="47994"/>
                </a:lnTo>
                <a:lnTo>
                  <a:pt x="76100" y="28182"/>
                </a:lnTo>
                <a:close/>
              </a:path>
              <a:path w="281939" h="76200">
                <a:moveTo>
                  <a:pt x="76299" y="47994"/>
                </a:moveTo>
                <a:lnTo>
                  <a:pt x="63626" y="48120"/>
                </a:lnTo>
                <a:lnTo>
                  <a:pt x="76300" y="48120"/>
                </a:lnTo>
                <a:close/>
              </a:path>
              <a:path w="281939" h="76200">
                <a:moveTo>
                  <a:pt x="281432" y="26149"/>
                </a:moveTo>
                <a:lnTo>
                  <a:pt x="76100" y="28182"/>
                </a:lnTo>
                <a:lnTo>
                  <a:pt x="76299" y="47994"/>
                </a:lnTo>
                <a:lnTo>
                  <a:pt x="281686" y="45961"/>
                </a:lnTo>
                <a:lnTo>
                  <a:pt x="281432" y="26149"/>
                </a:lnTo>
                <a:close/>
              </a:path>
            </a:pathLst>
          </a:custGeom>
          <a:solidFill>
            <a:srgbClr val="C00000"/>
          </a:solidFill>
        </p:spPr>
        <p:txBody>
          <a:bodyPr wrap="square" lIns="0" tIns="0" rIns="0" bIns="0" rtlCol="0"/>
          <a:lstStyle/>
          <a:p>
            <a:endParaRPr sz="2399"/>
          </a:p>
        </p:txBody>
      </p:sp>
      <p:sp>
        <p:nvSpPr>
          <p:cNvPr id="11" name="object 11"/>
          <p:cNvSpPr/>
          <p:nvPr/>
        </p:nvSpPr>
        <p:spPr>
          <a:xfrm>
            <a:off x="2999212" y="2726365"/>
            <a:ext cx="281867" cy="76180"/>
          </a:xfrm>
          <a:custGeom>
            <a:avLst/>
            <a:gdLst/>
            <a:ahLst/>
            <a:cxnLst/>
            <a:rect l="l" t="t" r="r" b="b"/>
            <a:pathLst>
              <a:path w="281939" h="76200">
                <a:moveTo>
                  <a:pt x="75818" y="0"/>
                </a:moveTo>
                <a:lnTo>
                  <a:pt x="0" y="38862"/>
                </a:lnTo>
                <a:lnTo>
                  <a:pt x="76581" y="76200"/>
                </a:lnTo>
                <a:lnTo>
                  <a:pt x="76300" y="48132"/>
                </a:lnTo>
                <a:lnTo>
                  <a:pt x="63626" y="48132"/>
                </a:lnTo>
                <a:lnTo>
                  <a:pt x="63373" y="28320"/>
                </a:lnTo>
                <a:lnTo>
                  <a:pt x="76100" y="28194"/>
                </a:lnTo>
                <a:lnTo>
                  <a:pt x="75818" y="0"/>
                </a:lnTo>
                <a:close/>
              </a:path>
              <a:path w="281939" h="76200">
                <a:moveTo>
                  <a:pt x="76100" y="28194"/>
                </a:moveTo>
                <a:lnTo>
                  <a:pt x="63373" y="28320"/>
                </a:lnTo>
                <a:lnTo>
                  <a:pt x="63626" y="48132"/>
                </a:lnTo>
                <a:lnTo>
                  <a:pt x="76299" y="48007"/>
                </a:lnTo>
                <a:lnTo>
                  <a:pt x="76100" y="28194"/>
                </a:lnTo>
                <a:close/>
              </a:path>
              <a:path w="281939" h="76200">
                <a:moveTo>
                  <a:pt x="76299" y="48007"/>
                </a:moveTo>
                <a:lnTo>
                  <a:pt x="63626" y="48132"/>
                </a:lnTo>
                <a:lnTo>
                  <a:pt x="76300" y="48132"/>
                </a:lnTo>
                <a:close/>
              </a:path>
              <a:path w="281939" h="76200">
                <a:moveTo>
                  <a:pt x="281431" y="26162"/>
                </a:moveTo>
                <a:lnTo>
                  <a:pt x="76100" y="28194"/>
                </a:lnTo>
                <a:lnTo>
                  <a:pt x="76299" y="48007"/>
                </a:lnTo>
                <a:lnTo>
                  <a:pt x="281685" y="45973"/>
                </a:lnTo>
                <a:lnTo>
                  <a:pt x="281431" y="26162"/>
                </a:lnTo>
                <a:close/>
              </a:path>
            </a:pathLst>
          </a:custGeom>
          <a:solidFill>
            <a:srgbClr val="C00000"/>
          </a:solidFill>
        </p:spPr>
        <p:txBody>
          <a:bodyPr wrap="square" lIns="0" tIns="0" rIns="0" bIns="0" rtlCol="0"/>
          <a:lstStyle/>
          <a:p>
            <a:endParaRPr sz="2399"/>
          </a:p>
        </p:txBody>
      </p:sp>
      <p:sp>
        <p:nvSpPr>
          <p:cNvPr id="12" name="object 12"/>
          <p:cNvSpPr/>
          <p:nvPr/>
        </p:nvSpPr>
        <p:spPr>
          <a:xfrm>
            <a:off x="2738676" y="4762914"/>
            <a:ext cx="2974200" cy="1810548"/>
          </a:xfrm>
          <a:custGeom>
            <a:avLst/>
            <a:gdLst/>
            <a:ahLst/>
            <a:cxnLst/>
            <a:rect l="l" t="t" r="r" b="b"/>
            <a:pathLst>
              <a:path w="2974975" h="1811020">
                <a:moveTo>
                  <a:pt x="0" y="1810512"/>
                </a:moveTo>
                <a:lnTo>
                  <a:pt x="2974848" y="1810512"/>
                </a:lnTo>
                <a:lnTo>
                  <a:pt x="2974848" y="0"/>
                </a:lnTo>
                <a:lnTo>
                  <a:pt x="0" y="0"/>
                </a:lnTo>
                <a:lnTo>
                  <a:pt x="0" y="1810512"/>
                </a:lnTo>
                <a:close/>
              </a:path>
            </a:pathLst>
          </a:custGeom>
          <a:ln w="25908">
            <a:solidFill>
              <a:srgbClr val="C00000"/>
            </a:solidFill>
          </a:ln>
        </p:spPr>
        <p:txBody>
          <a:bodyPr wrap="square" lIns="0" tIns="0" rIns="0" bIns="0" rtlCol="0"/>
          <a:lstStyle/>
          <a:p>
            <a:endParaRPr sz="2399"/>
          </a:p>
        </p:txBody>
      </p:sp>
      <p:sp>
        <p:nvSpPr>
          <p:cNvPr id="13" name="object 13"/>
          <p:cNvSpPr/>
          <p:nvPr/>
        </p:nvSpPr>
        <p:spPr>
          <a:xfrm>
            <a:off x="191212" y="1906158"/>
            <a:ext cx="2665036" cy="1933706"/>
          </a:xfrm>
          <a:custGeom>
            <a:avLst/>
            <a:gdLst/>
            <a:ahLst/>
            <a:cxnLst/>
            <a:rect l="l" t="t" r="r" b="b"/>
            <a:pathLst>
              <a:path w="2665730" h="1934210">
                <a:moveTo>
                  <a:pt x="0" y="1933956"/>
                </a:moveTo>
                <a:lnTo>
                  <a:pt x="2665476" y="1933956"/>
                </a:lnTo>
                <a:lnTo>
                  <a:pt x="2665476" y="0"/>
                </a:lnTo>
                <a:lnTo>
                  <a:pt x="0" y="0"/>
                </a:lnTo>
                <a:lnTo>
                  <a:pt x="0" y="1933956"/>
                </a:lnTo>
                <a:close/>
              </a:path>
            </a:pathLst>
          </a:custGeom>
          <a:ln w="25908">
            <a:solidFill>
              <a:srgbClr val="C00000"/>
            </a:solidFill>
          </a:ln>
        </p:spPr>
        <p:txBody>
          <a:bodyPr wrap="square" lIns="0" tIns="0" rIns="0" bIns="0" rtlCol="0"/>
          <a:lstStyle/>
          <a:p>
            <a:endParaRPr sz="2399"/>
          </a:p>
        </p:txBody>
      </p:sp>
      <p:sp>
        <p:nvSpPr>
          <p:cNvPr id="15" name="object 10"/>
          <p:cNvSpPr txBox="1">
            <a:spLocks/>
          </p:cNvSpPr>
          <p:nvPr/>
        </p:nvSpPr>
        <p:spPr>
          <a:xfrm>
            <a:off x="519113" y="821713"/>
            <a:ext cx="1688059" cy="456532"/>
          </a:xfrm>
          <a:prstGeom prst="rect">
            <a:avLst/>
          </a:prstGeom>
        </p:spPr>
        <p:txBody>
          <a:bodyPr vert="horz" wrap="square" lIns="0" tIns="13332" rIns="0" bIns="0" rtlCol="0" anchor="ctr" anchorCtr="0">
            <a:spAutoFit/>
          </a:bodyPr>
          <a:lstStyle>
            <a:lvl1pPr algn="ctr" defTabSz="914126" rtl="0" eaLnBrk="1" latinLnBrk="0" hangingPunct="1">
              <a:lnSpc>
                <a:spcPct val="90000"/>
              </a:lnSpc>
              <a:spcBef>
                <a:spcPct val="0"/>
              </a:spcBef>
              <a:buNone/>
              <a:defRPr sz="6600" kern="1200" baseline="0">
                <a:solidFill>
                  <a:schemeClr val="bg1">
                    <a:alpha val="99000"/>
                  </a:schemeClr>
                </a:solidFill>
                <a:latin typeface="Segoe UI Light" pitchFamily="34" charset="0"/>
                <a:ea typeface="+mj-ea"/>
                <a:cs typeface="+mj-cs"/>
              </a:defRPr>
            </a:lvl1pPr>
          </a:lstStyle>
          <a:p>
            <a:pPr marL="12696">
              <a:spcBef>
                <a:spcPts val="105"/>
              </a:spcBef>
            </a:pPr>
            <a:r>
              <a:rPr lang="zh-CN" altLang="en-US" sz="3199" b="1" smtClean="0">
                <a:solidFill>
                  <a:schemeClr val="tx1"/>
                </a:solidFill>
              </a:rPr>
              <a:t>投稿步骤</a:t>
            </a:r>
            <a:endParaRPr lang="zh-CN" altLang="en-US" sz="3199" dirty="0">
              <a:solidFill>
                <a:schemeClr val="tx1"/>
              </a:solidFill>
            </a:endParaRPr>
          </a:p>
        </p:txBody>
      </p:sp>
    </p:spTree>
    <p:extLst>
      <p:ext uri="{BB962C8B-B14F-4D97-AF65-F5344CB8AC3E}">
        <p14:creationId xmlns:p14="http://schemas.microsoft.com/office/powerpoint/2010/main" val="296961070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546497" y="5410153"/>
            <a:ext cx="7204842" cy="566819"/>
          </a:xfrm>
          <a:prstGeom prst="rect">
            <a:avLst/>
          </a:prstGeom>
        </p:spPr>
        <p:txBody>
          <a:bodyPr vert="horz" wrap="square" lIns="0" tIns="12697" rIns="0" bIns="0" rtlCol="0">
            <a:spAutoFit/>
          </a:bodyPr>
          <a:lstStyle/>
          <a:p>
            <a:pPr marL="12696">
              <a:spcBef>
                <a:spcPts val="100"/>
              </a:spcBef>
            </a:pPr>
            <a:r>
              <a:rPr sz="1800" dirty="0" smtClean="0">
                <a:latin typeface="Segoe UI"/>
                <a:cs typeface="Segoe UI"/>
              </a:rPr>
              <a:t>*</a:t>
            </a:r>
            <a:r>
              <a:rPr lang="en-US" altLang="zh-CN" sz="1800" spc="-5" dirty="0" err="1" smtClean="0">
                <a:latin typeface="微软雅黑"/>
                <a:cs typeface="Segoe UI"/>
              </a:rPr>
              <a:t>Optica</a:t>
            </a:r>
            <a:r>
              <a:rPr lang="zh-CN" altLang="en-US" sz="1800" spc="-5" dirty="0" smtClean="0">
                <a:latin typeface="微软雅黑"/>
                <a:cs typeface="Segoe UI"/>
              </a:rPr>
              <a:t>完整</a:t>
            </a:r>
            <a:r>
              <a:rPr lang="zh-CN" altLang="en-US" sz="1800" spc="-5" dirty="0" smtClean="0">
                <a:latin typeface="微软雅黑"/>
                <a:cs typeface="微软雅黑"/>
              </a:rPr>
              <a:t>期刊</a:t>
            </a:r>
            <a:r>
              <a:rPr sz="1800" spc="-5" dirty="0" err="1" smtClean="0">
                <a:latin typeface="Segoe UI"/>
                <a:cs typeface="Segoe UI"/>
              </a:rPr>
              <a:t>APCs</a:t>
            </a:r>
            <a:r>
              <a:rPr sz="1800" spc="-5" dirty="0" err="1">
                <a:latin typeface="微软雅黑"/>
                <a:cs typeface="微软雅黑"/>
              </a:rPr>
              <a:t>费用的特殊要求及额外费用请参考以下网址</a:t>
            </a:r>
            <a:r>
              <a:rPr sz="1800" spc="-5" dirty="0" err="1" smtClean="0">
                <a:latin typeface="微软雅黑"/>
                <a:cs typeface="微软雅黑"/>
              </a:rPr>
              <a:t>：</a:t>
            </a:r>
            <a:r>
              <a:rPr lang="en-US" sz="1800" spc="-5" dirty="0" err="1">
                <a:cs typeface="微软雅黑"/>
                <a:hlinkClick r:id="rId3"/>
              </a:rPr>
              <a:t>https</a:t>
            </a:r>
            <a:r>
              <a:rPr lang="en-US" sz="1800" spc="-5" dirty="0">
                <a:cs typeface="微软雅黑"/>
                <a:hlinkClick r:id="rId3"/>
              </a:rPr>
              <a:t>://</a:t>
            </a:r>
            <a:r>
              <a:rPr lang="en-US" sz="1800" spc="-5" dirty="0" smtClean="0">
                <a:cs typeface="微软雅黑"/>
                <a:hlinkClick r:id="rId3"/>
              </a:rPr>
              <a:t>opg.optica.org/submit/review/</a:t>
            </a:r>
            <a:r>
              <a:rPr lang="en-US" sz="1800" spc="-5" dirty="0" err="1" smtClean="0">
                <a:cs typeface="微软雅黑"/>
                <a:hlinkClick r:id="rId3"/>
              </a:rPr>
              <a:t>pub_charge.cfm#apcs</a:t>
            </a:r>
            <a:endParaRPr lang="en-US" sz="1800" spc="-5" dirty="0">
              <a:cs typeface="微软雅黑"/>
            </a:endParaRPr>
          </a:p>
        </p:txBody>
      </p:sp>
      <p:sp>
        <p:nvSpPr>
          <p:cNvPr id="6" name="object 6"/>
          <p:cNvSpPr txBox="1">
            <a:spLocks noGrp="1"/>
          </p:cNvSpPr>
          <p:nvPr>
            <p:ph type="ctrTitle"/>
          </p:nvPr>
        </p:nvSpPr>
        <p:spPr>
          <a:xfrm>
            <a:off x="4559300" y="940556"/>
            <a:ext cx="3693044" cy="345091"/>
          </a:xfrm>
          <a:prstGeom prst="rect">
            <a:avLst/>
          </a:prstGeom>
          <a:noFill/>
        </p:spPr>
        <p:txBody>
          <a:bodyPr vert="horz" wrap="square" lIns="0" tIns="12697" rIns="0" bIns="0" rtlCol="0">
            <a:spAutoFit/>
          </a:bodyPr>
          <a:lstStyle/>
          <a:p>
            <a:pPr marL="12696">
              <a:spcBef>
                <a:spcPts val="100"/>
              </a:spcBef>
            </a:pPr>
            <a:r>
              <a:rPr sz="2399" b="1" dirty="0" err="1" smtClean="0">
                <a:solidFill>
                  <a:srgbClr val="897EBE"/>
                </a:solidFill>
              </a:rPr>
              <a:t>文章处理费</a:t>
            </a:r>
            <a:r>
              <a:rPr sz="2399" b="1" spc="-5" dirty="0">
                <a:solidFill>
                  <a:srgbClr val="897EBE"/>
                </a:solidFill>
                <a:latin typeface="Segoe UI"/>
                <a:cs typeface="Segoe UI"/>
              </a:rPr>
              <a:t>(</a:t>
            </a:r>
            <a:r>
              <a:rPr sz="2399" b="1" dirty="0">
                <a:solidFill>
                  <a:srgbClr val="897EBE"/>
                </a:solidFill>
                <a:latin typeface="Segoe UI"/>
                <a:cs typeface="Segoe UI"/>
              </a:rPr>
              <a:t>A</a:t>
            </a:r>
            <a:r>
              <a:rPr sz="2399" b="1" spc="-5" dirty="0">
                <a:solidFill>
                  <a:srgbClr val="897EBE"/>
                </a:solidFill>
                <a:latin typeface="Segoe UI"/>
                <a:cs typeface="Segoe UI"/>
              </a:rPr>
              <a:t>PCs)</a:t>
            </a:r>
            <a:endParaRPr sz="2399" dirty="0">
              <a:solidFill>
                <a:srgbClr val="897EBE"/>
              </a:solidFill>
              <a:latin typeface="Segoe UI"/>
              <a:cs typeface="Segoe UI"/>
            </a:endParaRPr>
          </a:p>
        </p:txBody>
      </p:sp>
      <p:sp>
        <p:nvSpPr>
          <p:cNvPr id="8" name="object 10"/>
          <p:cNvSpPr txBox="1">
            <a:spLocks/>
          </p:cNvSpPr>
          <p:nvPr/>
        </p:nvSpPr>
        <p:spPr>
          <a:xfrm>
            <a:off x="519113" y="821713"/>
            <a:ext cx="1688059" cy="456532"/>
          </a:xfrm>
          <a:prstGeom prst="rect">
            <a:avLst/>
          </a:prstGeom>
        </p:spPr>
        <p:txBody>
          <a:bodyPr vert="horz" wrap="square" lIns="0" tIns="13332" rIns="0" bIns="0" rtlCol="0" anchor="ctr" anchorCtr="0">
            <a:spAutoFit/>
          </a:bodyPr>
          <a:lstStyle>
            <a:lvl1pPr algn="ctr" defTabSz="914126" rtl="0" eaLnBrk="1" latinLnBrk="0" hangingPunct="1">
              <a:lnSpc>
                <a:spcPct val="90000"/>
              </a:lnSpc>
              <a:spcBef>
                <a:spcPct val="0"/>
              </a:spcBef>
              <a:buNone/>
              <a:defRPr sz="6600" kern="1200" baseline="0">
                <a:solidFill>
                  <a:schemeClr val="bg1">
                    <a:alpha val="99000"/>
                  </a:schemeClr>
                </a:solidFill>
                <a:latin typeface="Segoe UI Light" pitchFamily="34" charset="0"/>
                <a:ea typeface="+mj-ea"/>
                <a:cs typeface="+mj-cs"/>
              </a:defRPr>
            </a:lvl1pPr>
          </a:lstStyle>
          <a:p>
            <a:pPr marL="12696">
              <a:spcBef>
                <a:spcPts val="105"/>
              </a:spcBef>
            </a:pPr>
            <a:r>
              <a:rPr lang="zh-CN" altLang="en-US" sz="3199" b="1" smtClean="0">
                <a:solidFill>
                  <a:schemeClr val="tx1"/>
                </a:solidFill>
              </a:rPr>
              <a:t>投稿步骤</a:t>
            </a:r>
            <a:endParaRPr lang="zh-CN" altLang="en-US" sz="3199" dirty="0">
              <a:solidFill>
                <a:schemeClr val="tx1"/>
              </a:solidFill>
            </a:endParaRPr>
          </a:p>
        </p:txBody>
      </p:sp>
      <p:graphicFrame>
        <p:nvGraphicFramePr>
          <p:cNvPr id="9" name="表格 8"/>
          <p:cNvGraphicFramePr>
            <a:graphicFrameLocks noGrp="1"/>
          </p:cNvGraphicFramePr>
          <p:nvPr>
            <p:extLst>
              <p:ext uri="{D42A27DB-BD31-4B8C-83A1-F6EECF244321}">
                <p14:modId xmlns:p14="http://schemas.microsoft.com/office/powerpoint/2010/main" val="1737496830"/>
              </p:ext>
            </p:extLst>
          </p:nvPr>
        </p:nvGraphicFramePr>
        <p:xfrm>
          <a:off x="1546497" y="1704865"/>
          <a:ext cx="9095830" cy="3381791"/>
        </p:xfrm>
        <a:graphic>
          <a:graphicData uri="http://schemas.openxmlformats.org/drawingml/2006/table">
            <a:tbl>
              <a:tblPr>
                <a:tableStyleId>{08FB837D-C827-4EFA-A057-4D05807E0F7C}</a:tableStyleId>
              </a:tblPr>
              <a:tblGrid>
                <a:gridCol w="1819166">
                  <a:extLst>
                    <a:ext uri="{9D8B030D-6E8A-4147-A177-3AD203B41FA5}">
                      <a16:colId xmlns:a16="http://schemas.microsoft.com/office/drawing/2014/main" val="3865708078"/>
                    </a:ext>
                  </a:extLst>
                </a:gridCol>
                <a:gridCol w="1819166">
                  <a:extLst>
                    <a:ext uri="{9D8B030D-6E8A-4147-A177-3AD203B41FA5}">
                      <a16:colId xmlns:a16="http://schemas.microsoft.com/office/drawing/2014/main" val="3428982242"/>
                    </a:ext>
                  </a:extLst>
                </a:gridCol>
                <a:gridCol w="1819166">
                  <a:extLst>
                    <a:ext uri="{9D8B030D-6E8A-4147-A177-3AD203B41FA5}">
                      <a16:colId xmlns:a16="http://schemas.microsoft.com/office/drawing/2014/main" val="1415976808"/>
                    </a:ext>
                  </a:extLst>
                </a:gridCol>
                <a:gridCol w="1819166">
                  <a:extLst>
                    <a:ext uri="{9D8B030D-6E8A-4147-A177-3AD203B41FA5}">
                      <a16:colId xmlns:a16="http://schemas.microsoft.com/office/drawing/2014/main" val="1801321856"/>
                    </a:ext>
                  </a:extLst>
                </a:gridCol>
                <a:gridCol w="1819166">
                  <a:extLst>
                    <a:ext uri="{9D8B030D-6E8A-4147-A177-3AD203B41FA5}">
                      <a16:colId xmlns:a16="http://schemas.microsoft.com/office/drawing/2014/main" val="3871350077"/>
                    </a:ext>
                  </a:extLst>
                </a:gridCol>
              </a:tblGrid>
              <a:tr h="276713">
                <a:tc gridSpan="5">
                  <a:txBody>
                    <a:bodyPr/>
                    <a:lstStyle/>
                    <a:p>
                      <a:pPr algn="l" fontAlgn="t"/>
                      <a:r>
                        <a:rPr lang="en-US" sz="1800" dirty="0">
                          <a:solidFill>
                            <a:schemeClr val="bg1"/>
                          </a:solidFill>
                          <a:effectLst/>
                        </a:rPr>
                        <a:t>Article Processing Charges (APCs)</a:t>
                      </a:r>
                    </a:p>
                  </a:txBody>
                  <a:tcPr marL="56169" marR="56169" marT="56169" marB="56169" anchor="ctr">
                    <a:solidFill>
                      <a:srgbClr val="897EBE"/>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153735871"/>
                  </a:ext>
                </a:extLst>
              </a:tr>
              <a:tr h="1024812">
                <a:tc>
                  <a:txBody>
                    <a:bodyPr/>
                    <a:lstStyle/>
                    <a:p>
                      <a:pPr algn="l" fontAlgn="t"/>
                      <a:r>
                        <a:rPr lang="zh-CN" altLang="en-US" sz="1800" dirty="0" smtClean="0">
                          <a:solidFill>
                            <a:schemeClr val="bg1"/>
                          </a:solidFill>
                          <a:effectLst/>
                        </a:rPr>
                        <a:t>期刊名称</a:t>
                      </a:r>
                    </a:p>
                  </a:txBody>
                  <a:tcPr marL="56169" marR="56169" marT="56169" marB="56169" anchor="ctr">
                    <a:solidFill>
                      <a:srgbClr val="897EBE"/>
                    </a:solidFill>
                  </a:tcPr>
                </a:tc>
                <a:tc>
                  <a:txBody>
                    <a:bodyPr/>
                    <a:lstStyle/>
                    <a:p>
                      <a:pPr algn="l" fontAlgn="t"/>
                      <a:r>
                        <a:rPr lang="en-US" sz="1800" dirty="0" smtClean="0">
                          <a:solidFill>
                            <a:schemeClr val="bg1"/>
                          </a:solidFill>
                          <a:effectLst/>
                        </a:rPr>
                        <a:t>15</a:t>
                      </a:r>
                      <a:r>
                        <a:rPr lang="zh-CN" altLang="en-US" sz="1800" dirty="0" smtClean="0">
                          <a:solidFill>
                            <a:schemeClr val="bg1"/>
                          </a:solidFill>
                          <a:effectLst/>
                        </a:rPr>
                        <a:t>页及以下</a:t>
                      </a:r>
                      <a:endParaRPr lang="en-US" sz="1800" dirty="0">
                        <a:solidFill>
                          <a:schemeClr val="bg1"/>
                        </a:solidFill>
                        <a:effectLst/>
                      </a:endParaRPr>
                    </a:p>
                  </a:txBody>
                  <a:tcPr marL="56169" marR="56169" marT="56169" marB="56169" anchor="ctr">
                    <a:solidFill>
                      <a:srgbClr val="897EBE"/>
                    </a:solidFill>
                  </a:tcPr>
                </a:tc>
                <a:tc>
                  <a:txBody>
                    <a:bodyPr/>
                    <a:lstStyle/>
                    <a:p>
                      <a:pPr algn="l" fontAlgn="t"/>
                      <a:r>
                        <a:rPr lang="en-US" sz="1800" dirty="0" smtClean="0">
                          <a:solidFill>
                            <a:schemeClr val="bg1"/>
                          </a:solidFill>
                          <a:effectLst/>
                        </a:rPr>
                        <a:t>15</a:t>
                      </a:r>
                      <a:r>
                        <a:rPr lang="zh-CN" altLang="en-US" sz="1800" dirty="0" smtClean="0">
                          <a:solidFill>
                            <a:schemeClr val="bg1"/>
                          </a:solidFill>
                          <a:effectLst/>
                        </a:rPr>
                        <a:t>页以上的</a:t>
                      </a:r>
                      <a:endParaRPr lang="en-US" altLang="zh-CN" sz="1800" dirty="0" smtClean="0">
                        <a:solidFill>
                          <a:schemeClr val="bg1"/>
                        </a:solidFill>
                        <a:effectLst/>
                      </a:endParaRPr>
                    </a:p>
                    <a:p>
                      <a:pPr algn="l" fontAlgn="t"/>
                      <a:r>
                        <a:rPr lang="zh-CN" altLang="en-US" sz="1800" dirty="0" smtClean="0">
                          <a:solidFill>
                            <a:schemeClr val="bg1"/>
                          </a:solidFill>
                          <a:effectLst/>
                        </a:rPr>
                        <a:t>每一页</a:t>
                      </a:r>
                      <a:endParaRPr lang="en-US" sz="1800" dirty="0">
                        <a:solidFill>
                          <a:schemeClr val="bg1"/>
                        </a:solidFill>
                        <a:effectLst/>
                      </a:endParaRPr>
                    </a:p>
                  </a:txBody>
                  <a:tcPr marL="56169" marR="56169" marT="56169" marB="56169" anchor="ctr">
                    <a:solidFill>
                      <a:srgbClr val="897EBE"/>
                    </a:solidFill>
                  </a:tcPr>
                </a:tc>
                <a:tc>
                  <a:txBody>
                    <a:bodyPr/>
                    <a:lstStyle/>
                    <a:p>
                      <a:pPr algn="l" fontAlgn="t"/>
                      <a:r>
                        <a:rPr lang="en-US" sz="1800" u="none" strike="noStrike" dirty="0">
                          <a:solidFill>
                            <a:schemeClr val="bg1"/>
                          </a:solidFill>
                          <a:effectLst/>
                        </a:rPr>
                        <a:t>APC with CC BY License (eligibility)</a:t>
                      </a:r>
                      <a:endParaRPr lang="en-US" sz="1800" dirty="0">
                        <a:solidFill>
                          <a:schemeClr val="bg1"/>
                        </a:solidFill>
                        <a:effectLst/>
                      </a:endParaRPr>
                    </a:p>
                  </a:txBody>
                  <a:tcPr marL="56169" marR="56169" marT="56169" marB="56169" anchor="ctr">
                    <a:solidFill>
                      <a:srgbClr val="897EBE"/>
                    </a:solidFill>
                  </a:tcPr>
                </a:tc>
                <a:tc>
                  <a:txBody>
                    <a:bodyPr/>
                    <a:lstStyle/>
                    <a:p>
                      <a:pPr algn="l" fontAlgn="t"/>
                      <a:r>
                        <a:rPr lang="zh-CN" altLang="en-US" sz="1800" dirty="0" smtClean="0">
                          <a:solidFill>
                            <a:schemeClr val="bg1"/>
                          </a:solidFill>
                          <a:effectLst/>
                        </a:rPr>
                        <a:t>费率生效日</a:t>
                      </a:r>
                      <a:endParaRPr lang="en-US" sz="1800" dirty="0">
                        <a:solidFill>
                          <a:schemeClr val="bg1"/>
                        </a:solidFill>
                        <a:effectLst/>
                      </a:endParaRPr>
                    </a:p>
                  </a:txBody>
                  <a:tcPr marL="56169" marR="56169" marT="56169" marB="56169" anchor="ctr">
                    <a:solidFill>
                      <a:srgbClr val="897EBE"/>
                    </a:solidFill>
                  </a:tcPr>
                </a:tc>
                <a:extLst>
                  <a:ext uri="{0D108BD9-81ED-4DB2-BD59-A6C34878D82A}">
                    <a16:rowId xmlns:a16="http://schemas.microsoft.com/office/drawing/2014/main" val="1002087536"/>
                  </a:ext>
                </a:extLst>
              </a:tr>
              <a:tr h="648365">
                <a:tc>
                  <a:txBody>
                    <a:bodyPr/>
                    <a:lstStyle/>
                    <a:p>
                      <a:pPr algn="l" fontAlgn="t"/>
                      <a:r>
                        <a:rPr lang="en-US" sz="1800" dirty="0">
                          <a:solidFill>
                            <a:schemeClr val="bg1"/>
                          </a:solidFill>
                          <a:effectLst/>
                        </a:rPr>
                        <a:t>Biomed. Opt. Express</a:t>
                      </a:r>
                    </a:p>
                  </a:txBody>
                  <a:tcPr marL="56169" marR="56169" marT="56169" marB="56169" anchor="ctr">
                    <a:solidFill>
                      <a:srgbClr val="897EBE"/>
                    </a:solidFill>
                  </a:tcPr>
                </a:tc>
                <a:tc>
                  <a:txBody>
                    <a:bodyPr/>
                    <a:lstStyle/>
                    <a:p>
                      <a:pPr marL="0" algn="ctr" defTabSz="914126" rtl="0" eaLnBrk="1" fontAlgn="t" latinLnBrk="0" hangingPunct="1">
                        <a:lnSpc>
                          <a:spcPct val="150000"/>
                        </a:lnSpc>
                      </a:pPr>
                      <a:r>
                        <a:rPr lang="en-US" altLang="zh-CN" sz="1800" kern="1200" dirty="0">
                          <a:solidFill>
                            <a:schemeClr val="bg1"/>
                          </a:solidFill>
                          <a:effectLst/>
                          <a:latin typeface="+mn-lt"/>
                          <a:ea typeface="+mn-ea"/>
                          <a:cs typeface="+mn-cs"/>
                        </a:rPr>
                        <a:t>$1,715</a:t>
                      </a:r>
                    </a:p>
                  </a:txBody>
                  <a:tcPr marL="50800" marR="50800" marT="50800" marB="50800">
                    <a:solidFill>
                      <a:srgbClr val="897EBE"/>
                    </a:solidFill>
                  </a:tcPr>
                </a:tc>
                <a:tc>
                  <a:txBody>
                    <a:bodyPr/>
                    <a:lstStyle/>
                    <a:p>
                      <a:pPr marL="0" algn="ctr" defTabSz="914126" rtl="0" eaLnBrk="1" fontAlgn="t" latinLnBrk="0" hangingPunct="1">
                        <a:lnSpc>
                          <a:spcPct val="150000"/>
                        </a:lnSpc>
                      </a:pPr>
                      <a:r>
                        <a:rPr lang="en-US" altLang="zh-CN" sz="1800" kern="1200" dirty="0">
                          <a:solidFill>
                            <a:schemeClr val="bg1"/>
                          </a:solidFill>
                          <a:effectLst/>
                          <a:latin typeface="+mn-lt"/>
                          <a:ea typeface="+mn-ea"/>
                          <a:cs typeface="+mn-cs"/>
                        </a:rPr>
                        <a:t>$145</a:t>
                      </a:r>
                    </a:p>
                  </a:txBody>
                  <a:tcPr marL="50800" marR="50800" marT="50800" marB="50800">
                    <a:solidFill>
                      <a:srgbClr val="897EBE"/>
                    </a:solidFill>
                  </a:tcPr>
                </a:tc>
                <a:tc>
                  <a:txBody>
                    <a:bodyPr/>
                    <a:lstStyle/>
                    <a:p>
                      <a:pPr marL="0" algn="ctr" defTabSz="914126" rtl="0" eaLnBrk="1" fontAlgn="t" latinLnBrk="0" hangingPunct="1">
                        <a:lnSpc>
                          <a:spcPct val="150000"/>
                        </a:lnSpc>
                      </a:pPr>
                      <a:r>
                        <a:rPr lang="en-US" altLang="zh-CN" sz="1800" kern="1200" dirty="0">
                          <a:solidFill>
                            <a:schemeClr val="bg1"/>
                          </a:solidFill>
                          <a:effectLst/>
                          <a:latin typeface="+mn-lt"/>
                          <a:ea typeface="+mn-ea"/>
                          <a:cs typeface="+mn-cs"/>
                        </a:rPr>
                        <a:t>$1,965</a:t>
                      </a:r>
                    </a:p>
                  </a:txBody>
                  <a:tcPr marL="50800" marR="50800" marT="50800" marB="50800">
                    <a:solidFill>
                      <a:srgbClr val="897EBE"/>
                    </a:solidFill>
                  </a:tcPr>
                </a:tc>
                <a:tc>
                  <a:txBody>
                    <a:bodyPr/>
                    <a:lstStyle/>
                    <a:p>
                      <a:pPr algn="ctr" fontAlgn="t"/>
                      <a:r>
                        <a:rPr lang="en-US" sz="1800" dirty="0">
                          <a:solidFill>
                            <a:schemeClr val="bg1"/>
                          </a:solidFill>
                          <a:effectLst/>
                        </a:rPr>
                        <a:t>1 January </a:t>
                      </a:r>
                      <a:r>
                        <a:rPr lang="en-US" sz="1800" dirty="0" smtClean="0">
                          <a:solidFill>
                            <a:schemeClr val="bg1"/>
                          </a:solidFill>
                          <a:effectLst/>
                        </a:rPr>
                        <a:t>2023</a:t>
                      </a:r>
                      <a:endParaRPr lang="en-US" sz="1800" dirty="0">
                        <a:solidFill>
                          <a:schemeClr val="bg1"/>
                        </a:solidFill>
                        <a:effectLst/>
                      </a:endParaRPr>
                    </a:p>
                  </a:txBody>
                  <a:tcPr marL="56169" marR="56169" marT="56169" marB="56169" anchor="ctr">
                    <a:solidFill>
                      <a:srgbClr val="897EBE"/>
                    </a:solidFill>
                  </a:tcPr>
                </a:tc>
                <a:extLst>
                  <a:ext uri="{0D108BD9-81ED-4DB2-BD59-A6C34878D82A}">
                    <a16:rowId xmlns:a16="http://schemas.microsoft.com/office/drawing/2014/main" val="949224217"/>
                  </a:ext>
                </a:extLst>
              </a:tr>
              <a:tr h="648365">
                <a:tc>
                  <a:txBody>
                    <a:bodyPr/>
                    <a:lstStyle/>
                    <a:p>
                      <a:pPr algn="l" fontAlgn="t"/>
                      <a:r>
                        <a:rPr lang="en-US" sz="1800" dirty="0">
                          <a:solidFill>
                            <a:schemeClr val="bg1"/>
                          </a:solidFill>
                          <a:effectLst/>
                        </a:rPr>
                        <a:t>Opt. Mat. Express</a:t>
                      </a:r>
                    </a:p>
                  </a:txBody>
                  <a:tcPr marL="56169" marR="56169" marT="56169" marB="56169" anchor="ctr">
                    <a:solidFill>
                      <a:srgbClr val="897EBE"/>
                    </a:solidFill>
                  </a:tcPr>
                </a:tc>
                <a:tc>
                  <a:txBody>
                    <a:bodyPr/>
                    <a:lstStyle/>
                    <a:p>
                      <a:pPr marL="0" algn="ctr" defTabSz="914126" rtl="0" eaLnBrk="1" fontAlgn="t" latinLnBrk="0" hangingPunct="1">
                        <a:lnSpc>
                          <a:spcPct val="150000"/>
                        </a:lnSpc>
                      </a:pPr>
                      <a:r>
                        <a:rPr lang="en-US" altLang="zh-CN" sz="1800" kern="1200" dirty="0">
                          <a:solidFill>
                            <a:schemeClr val="bg1"/>
                          </a:solidFill>
                          <a:effectLst/>
                          <a:latin typeface="+mn-lt"/>
                          <a:ea typeface="+mn-ea"/>
                          <a:cs typeface="+mn-cs"/>
                        </a:rPr>
                        <a:t>$1,640</a:t>
                      </a:r>
                    </a:p>
                  </a:txBody>
                  <a:tcPr marL="50800" marR="50800" marT="50800" marB="50800">
                    <a:solidFill>
                      <a:srgbClr val="897EBE"/>
                    </a:solidFill>
                  </a:tcPr>
                </a:tc>
                <a:tc>
                  <a:txBody>
                    <a:bodyPr/>
                    <a:lstStyle/>
                    <a:p>
                      <a:pPr marL="0" algn="ctr" defTabSz="914126" rtl="0" eaLnBrk="1" fontAlgn="t" latinLnBrk="0" hangingPunct="1">
                        <a:lnSpc>
                          <a:spcPct val="150000"/>
                        </a:lnSpc>
                      </a:pPr>
                      <a:r>
                        <a:rPr lang="en-US" altLang="zh-CN" sz="1800" kern="1200">
                          <a:solidFill>
                            <a:schemeClr val="bg1"/>
                          </a:solidFill>
                          <a:effectLst/>
                          <a:latin typeface="+mn-lt"/>
                          <a:ea typeface="+mn-ea"/>
                          <a:cs typeface="+mn-cs"/>
                        </a:rPr>
                        <a:t>$145</a:t>
                      </a:r>
                    </a:p>
                  </a:txBody>
                  <a:tcPr marL="50800" marR="50800" marT="50800" marB="50800">
                    <a:solidFill>
                      <a:srgbClr val="897EBE"/>
                    </a:solidFill>
                  </a:tcPr>
                </a:tc>
                <a:tc>
                  <a:txBody>
                    <a:bodyPr/>
                    <a:lstStyle/>
                    <a:p>
                      <a:pPr marL="0" algn="ctr" defTabSz="914126" rtl="0" eaLnBrk="1" fontAlgn="t" latinLnBrk="0" hangingPunct="1">
                        <a:lnSpc>
                          <a:spcPct val="150000"/>
                        </a:lnSpc>
                      </a:pPr>
                      <a:r>
                        <a:rPr lang="en-US" altLang="zh-CN" sz="1800" kern="1200" dirty="0">
                          <a:solidFill>
                            <a:schemeClr val="bg1"/>
                          </a:solidFill>
                          <a:effectLst/>
                          <a:latin typeface="+mn-lt"/>
                          <a:ea typeface="+mn-ea"/>
                          <a:cs typeface="+mn-cs"/>
                        </a:rPr>
                        <a:t>$1,890</a:t>
                      </a:r>
                    </a:p>
                  </a:txBody>
                  <a:tcPr marL="50800" marR="50800" marT="50800" marB="50800">
                    <a:solidFill>
                      <a:srgbClr val="897EBE"/>
                    </a:solidFill>
                  </a:tcPr>
                </a:tc>
                <a:tc>
                  <a:txBody>
                    <a:bodyPr/>
                    <a:lstStyle/>
                    <a:p>
                      <a:pPr algn="ctr" fontAlgn="t"/>
                      <a:r>
                        <a:rPr lang="en-US" sz="1800" dirty="0">
                          <a:solidFill>
                            <a:schemeClr val="bg1"/>
                          </a:solidFill>
                          <a:effectLst/>
                        </a:rPr>
                        <a:t>1 January </a:t>
                      </a:r>
                      <a:r>
                        <a:rPr lang="en-US" sz="1800" dirty="0" smtClean="0">
                          <a:solidFill>
                            <a:schemeClr val="bg1"/>
                          </a:solidFill>
                          <a:effectLst/>
                        </a:rPr>
                        <a:t>2023</a:t>
                      </a:r>
                      <a:endParaRPr lang="en-US" sz="1800" dirty="0">
                        <a:solidFill>
                          <a:schemeClr val="bg1"/>
                        </a:solidFill>
                        <a:effectLst/>
                      </a:endParaRPr>
                    </a:p>
                  </a:txBody>
                  <a:tcPr marL="56169" marR="56169" marT="56169" marB="56169" anchor="ctr">
                    <a:solidFill>
                      <a:srgbClr val="897EBE"/>
                    </a:solidFill>
                  </a:tcPr>
                </a:tc>
                <a:extLst>
                  <a:ext uri="{0D108BD9-81ED-4DB2-BD59-A6C34878D82A}">
                    <a16:rowId xmlns:a16="http://schemas.microsoft.com/office/drawing/2014/main" val="3491845114"/>
                  </a:ext>
                </a:extLst>
              </a:tr>
              <a:tr h="648365">
                <a:tc>
                  <a:txBody>
                    <a:bodyPr/>
                    <a:lstStyle/>
                    <a:p>
                      <a:pPr algn="l" fontAlgn="t"/>
                      <a:r>
                        <a:rPr lang="en-US" sz="1800" dirty="0">
                          <a:solidFill>
                            <a:schemeClr val="bg1"/>
                          </a:solidFill>
                          <a:effectLst/>
                        </a:rPr>
                        <a:t>Opt. Express</a:t>
                      </a:r>
                    </a:p>
                  </a:txBody>
                  <a:tcPr marL="56169" marR="56169" marT="56169" marB="56169" anchor="ctr">
                    <a:solidFill>
                      <a:srgbClr val="897EBE"/>
                    </a:solidFill>
                  </a:tcPr>
                </a:tc>
                <a:tc>
                  <a:txBody>
                    <a:bodyPr/>
                    <a:lstStyle/>
                    <a:p>
                      <a:pPr marL="0" algn="ctr" defTabSz="914126" rtl="0" eaLnBrk="1" fontAlgn="t" latinLnBrk="0" hangingPunct="1">
                        <a:lnSpc>
                          <a:spcPct val="150000"/>
                        </a:lnSpc>
                      </a:pPr>
                      <a:r>
                        <a:rPr lang="en-US" altLang="zh-CN" sz="1800" kern="1200" dirty="0">
                          <a:solidFill>
                            <a:schemeClr val="bg1"/>
                          </a:solidFill>
                          <a:effectLst/>
                          <a:latin typeface="+mn-lt"/>
                          <a:ea typeface="+mn-ea"/>
                          <a:cs typeface="+mn-cs"/>
                        </a:rPr>
                        <a:t>$2,080</a:t>
                      </a:r>
                    </a:p>
                  </a:txBody>
                  <a:tcPr marL="50800" marR="50800" marT="50800" marB="50800">
                    <a:solidFill>
                      <a:srgbClr val="897EBE"/>
                    </a:solidFill>
                  </a:tcPr>
                </a:tc>
                <a:tc>
                  <a:txBody>
                    <a:bodyPr/>
                    <a:lstStyle/>
                    <a:p>
                      <a:pPr marL="0" algn="ctr" defTabSz="914126" rtl="0" eaLnBrk="1" fontAlgn="t" latinLnBrk="0" hangingPunct="1">
                        <a:lnSpc>
                          <a:spcPct val="150000"/>
                        </a:lnSpc>
                      </a:pPr>
                      <a:r>
                        <a:rPr lang="en-US" altLang="zh-CN" sz="1800" kern="1200" dirty="0">
                          <a:solidFill>
                            <a:schemeClr val="bg1"/>
                          </a:solidFill>
                          <a:effectLst/>
                          <a:latin typeface="+mn-lt"/>
                          <a:ea typeface="+mn-ea"/>
                          <a:cs typeface="+mn-cs"/>
                        </a:rPr>
                        <a:t>$145</a:t>
                      </a:r>
                    </a:p>
                  </a:txBody>
                  <a:tcPr marL="50800" marR="50800" marT="50800" marB="50800">
                    <a:solidFill>
                      <a:srgbClr val="897EBE"/>
                    </a:solidFill>
                  </a:tcPr>
                </a:tc>
                <a:tc>
                  <a:txBody>
                    <a:bodyPr/>
                    <a:lstStyle/>
                    <a:p>
                      <a:pPr marL="0" algn="ctr" defTabSz="914126" rtl="0" eaLnBrk="1" fontAlgn="t" latinLnBrk="0" hangingPunct="1">
                        <a:lnSpc>
                          <a:spcPct val="150000"/>
                        </a:lnSpc>
                      </a:pPr>
                      <a:r>
                        <a:rPr lang="en-US" altLang="zh-CN" sz="1800" kern="1200" dirty="0">
                          <a:solidFill>
                            <a:schemeClr val="bg1"/>
                          </a:solidFill>
                          <a:effectLst/>
                          <a:latin typeface="+mn-lt"/>
                          <a:ea typeface="+mn-ea"/>
                          <a:cs typeface="+mn-cs"/>
                        </a:rPr>
                        <a:t>$2,330</a:t>
                      </a:r>
                    </a:p>
                  </a:txBody>
                  <a:tcPr marL="50800" marR="50800" marT="50800" marB="50800">
                    <a:solidFill>
                      <a:srgbClr val="897EBE"/>
                    </a:solidFill>
                  </a:tcPr>
                </a:tc>
                <a:tc>
                  <a:txBody>
                    <a:bodyPr/>
                    <a:lstStyle/>
                    <a:p>
                      <a:pPr algn="ctr" fontAlgn="t"/>
                      <a:r>
                        <a:rPr lang="en-US" sz="1800" dirty="0">
                          <a:solidFill>
                            <a:schemeClr val="bg1"/>
                          </a:solidFill>
                          <a:effectLst/>
                        </a:rPr>
                        <a:t>1 January </a:t>
                      </a:r>
                      <a:r>
                        <a:rPr lang="en-US" sz="1800" dirty="0" smtClean="0">
                          <a:solidFill>
                            <a:schemeClr val="bg1"/>
                          </a:solidFill>
                          <a:effectLst/>
                        </a:rPr>
                        <a:t>2023</a:t>
                      </a:r>
                      <a:endParaRPr lang="en-US" sz="1800" dirty="0">
                        <a:solidFill>
                          <a:schemeClr val="bg1"/>
                        </a:solidFill>
                        <a:effectLst/>
                      </a:endParaRPr>
                    </a:p>
                  </a:txBody>
                  <a:tcPr marL="56169" marR="56169" marT="56169" marB="56169" anchor="ctr">
                    <a:solidFill>
                      <a:srgbClr val="897EBE"/>
                    </a:solidFill>
                  </a:tcPr>
                </a:tc>
                <a:extLst>
                  <a:ext uri="{0D108BD9-81ED-4DB2-BD59-A6C34878D82A}">
                    <a16:rowId xmlns:a16="http://schemas.microsoft.com/office/drawing/2014/main" val="3814810531"/>
                  </a:ext>
                </a:extLst>
              </a:tr>
            </a:tbl>
          </a:graphicData>
        </a:graphic>
      </p:graphicFrame>
    </p:spTree>
    <p:extLst>
      <p:ext uri="{BB962C8B-B14F-4D97-AF65-F5344CB8AC3E}">
        <p14:creationId xmlns:p14="http://schemas.microsoft.com/office/powerpoint/2010/main" val="275451924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19113" y="1475757"/>
            <a:ext cx="3617287" cy="796550"/>
          </a:xfrm>
          <a:prstGeom prst="rect">
            <a:avLst/>
          </a:prstGeom>
          <a:ln w="25907">
            <a:solidFill>
              <a:srgbClr val="C00000"/>
            </a:solidFill>
          </a:ln>
        </p:spPr>
        <p:txBody>
          <a:bodyPr vert="horz" wrap="square" lIns="0" tIns="189816" rIns="0" bIns="0" rtlCol="0">
            <a:spAutoFit/>
          </a:bodyPr>
          <a:lstStyle/>
          <a:p>
            <a:pPr marL="638618" indent="-411991">
              <a:spcBef>
                <a:spcPts val="1495"/>
              </a:spcBef>
              <a:buSzPct val="63888"/>
              <a:buFont typeface="Wingdings"/>
              <a:buChar char=""/>
              <a:tabLst>
                <a:tab pos="638618" algn="l"/>
                <a:tab pos="639253" algn="l"/>
              </a:tabLst>
            </a:pPr>
            <a:r>
              <a:rPr sz="1799" dirty="0">
                <a:latin typeface="微软雅黑"/>
                <a:cs typeface="微软雅黑"/>
              </a:rPr>
              <a:t>自动确认发送</a:t>
            </a:r>
          </a:p>
          <a:p>
            <a:pPr marL="638618" indent="-411991">
              <a:spcBef>
                <a:spcPts val="434"/>
              </a:spcBef>
              <a:buSzPct val="63888"/>
              <a:buFont typeface="Wingdings"/>
              <a:buChar char=""/>
              <a:tabLst>
                <a:tab pos="638618" algn="l"/>
                <a:tab pos="639253" algn="l"/>
              </a:tabLst>
            </a:pPr>
            <a:r>
              <a:rPr sz="1799" dirty="0">
                <a:latin typeface="微软雅黑"/>
                <a:cs typeface="微软雅黑"/>
              </a:rPr>
              <a:t>随后将会有正式的提交确认</a:t>
            </a:r>
          </a:p>
        </p:txBody>
      </p:sp>
      <p:sp>
        <p:nvSpPr>
          <p:cNvPr id="4" name="object 4"/>
          <p:cNvSpPr/>
          <p:nvPr/>
        </p:nvSpPr>
        <p:spPr>
          <a:xfrm>
            <a:off x="519113" y="2733752"/>
            <a:ext cx="7063424" cy="3615510"/>
          </a:xfrm>
          <a:prstGeom prst="rect">
            <a:avLst/>
          </a:prstGeom>
          <a:blipFill>
            <a:blip r:embed="rId3" cstate="print"/>
            <a:stretch>
              <a:fillRect/>
            </a:stretch>
          </a:blipFill>
        </p:spPr>
        <p:txBody>
          <a:bodyPr wrap="square" lIns="0" tIns="0" rIns="0" bIns="0" rtlCol="0"/>
          <a:lstStyle/>
          <a:p>
            <a:endParaRPr sz="2399"/>
          </a:p>
        </p:txBody>
      </p:sp>
      <p:sp>
        <p:nvSpPr>
          <p:cNvPr id="6" name="object 6"/>
          <p:cNvSpPr/>
          <p:nvPr/>
        </p:nvSpPr>
        <p:spPr>
          <a:xfrm>
            <a:off x="9056338" y="4189717"/>
            <a:ext cx="1721631" cy="2028145"/>
          </a:xfrm>
          <a:prstGeom prst="rect">
            <a:avLst/>
          </a:prstGeom>
          <a:blipFill>
            <a:blip r:embed="rId4" cstate="print"/>
            <a:stretch>
              <a:fillRect/>
            </a:stretch>
          </a:blipFill>
        </p:spPr>
        <p:txBody>
          <a:bodyPr wrap="square" lIns="0" tIns="0" rIns="0" bIns="0" rtlCol="0"/>
          <a:lstStyle/>
          <a:p>
            <a:endParaRPr sz="2399"/>
          </a:p>
        </p:txBody>
      </p:sp>
      <p:sp>
        <p:nvSpPr>
          <p:cNvPr id="9" name="object 9"/>
          <p:cNvSpPr/>
          <p:nvPr/>
        </p:nvSpPr>
        <p:spPr>
          <a:xfrm>
            <a:off x="2120084" y="2268804"/>
            <a:ext cx="87087" cy="443145"/>
          </a:xfrm>
          <a:custGeom>
            <a:avLst/>
            <a:gdLst/>
            <a:ahLst/>
            <a:cxnLst/>
            <a:rect l="l" t="t" r="r" b="b"/>
            <a:pathLst>
              <a:path w="76200" h="381635">
                <a:moveTo>
                  <a:pt x="28183" y="76100"/>
                </a:moveTo>
                <a:lnTo>
                  <a:pt x="24892" y="380873"/>
                </a:lnTo>
                <a:lnTo>
                  <a:pt x="44704" y="381126"/>
                </a:lnTo>
                <a:lnTo>
                  <a:pt x="47996" y="76298"/>
                </a:lnTo>
                <a:lnTo>
                  <a:pt x="28183" y="76100"/>
                </a:lnTo>
                <a:close/>
              </a:path>
              <a:path w="76200" h="381635">
                <a:moveTo>
                  <a:pt x="69782" y="63373"/>
                </a:moveTo>
                <a:lnTo>
                  <a:pt x="28321" y="63373"/>
                </a:lnTo>
                <a:lnTo>
                  <a:pt x="48133" y="63626"/>
                </a:lnTo>
                <a:lnTo>
                  <a:pt x="47996" y="76298"/>
                </a:lnTo>
                <a:lnTo>
                  <a:pt x="76200" y="76580"/>
                </a:lnTo>
                <a:lnTo>
                  <a:pt x="69782" y="63373"/>
                </a:lnTo>
                <a:close/>
              </a:path>
              <a:path w="76200" h="381635">
                <a:moveTo>
                  <a:pt x="28321" y="63373"/>
                </a:moveTo>
                <a:lnTo>
                  <a:pt x="28183" y="76100"/>
                </a:lnTo>
                <a:lnTo>
                  <a:pt x="47996" y="76298"/>
                </a:lnTo>
                <a:lnTo>
                  <a:pt x="48133" y="63626"/>
                </a:lnTo>
                <a:lnTo>
                  <a:pt x="28321" y="63373"/>
                </a:lnTo>
                <a:close/>
              </a:path>
              <a:path w="76200" h="381635">
                <a:moveTo>
                  <a:pt x="38989" y="0"/>
                </a:moveTo>
                <a:lnTo>
                  <a:pt x="0" y="75818"/>
                </a:lnTo>
                <a:lnTo>
                  <a:pt x="28183" y="76100"/>
                </a:lnTo>
                <a:lnTo>
                  <a:pt x="28321" y="63373"/>
                </a:lnTo>
                <a:lnTo>
                  <a:pt x="69782" y="63373"/>
                </a:lnTo>
                <a:lnTo>
                  <a:pt x="38989" y="0"/>
                </a:lnTo>
                <a:close/>
              </a:path>
            </a:pathLst>
          </a:custGeom>
          <a:solidFill>
            <a:srgbClr val="C00000"/>
          </a:solidFill>
        </p:spPr>
        <p:txBody>
          <a:bodyPr wrap="square" lIns="0" tIns="0" rIns="0" bIns="0" rtlCol="0"/>
          <a:lstStyle/>
          <a:p>
            <a:endParaRPr sz="2399"/>
          </a:p>
        </p:txBody>
      </p:sp>
      <p:sp>
        <p:nvSpPr>
          <p:cNvPr id="11" name="object 10"/>
          <p:cNvSpPr txBox="1">
            <a:spLocks/>
          </p:cNvSpPr>
          <p:nvPr/>
        </p:nvSpPr>
        <p:spPr>
          <a:xfrm>
            <a:off x="519113" y="821713"/>
            <a:ext cx="1688059" cy="456532"/>
          </a:xfrm>
          <a:prstGeom prst="rect">
            <a:avLst/>
          </a:prstGeom>
        </p:spPr>
        <p:txBody>
          <a:bodyPr vert="horz" wrap="square" lIns="0" tIns="13332" rIns="0" bIns="0" rtlCol="0" anchor="ctr" anchorCtr="0">
            <a:spAutoFit/>
          </a:bodyPr>
          <a:lstStyle>
            <a:lvl1pPr algn="ctr" defTabSz="914126" rtl="0" eaLnBrk="1" latinLnBrk="0" hangingPunct="1">
              <a:lnSpc>
                <a:spcPct val="90000"/>
              </a:lnSpc>
              <a:spcBef>
                <a:spcPct val="0"/>
              </a:spcBef>
              <a:buNone/>
              <a:defRPr sz="6600" kern="1200" baseline="0">
                <a:solidFill>
                  <a:schemeClr val="bg1">
                    <a:alpha val="99000"/>
                  </a:schemeClr>
                </a:solidFill>
                <a:latin typeface="Segoe UI Light" pitchFamily="34" charset="0"/>
                <a:ea typeface="+mj-ea"/>
                <a:cs typeface="+mj-cs"/>
              </a:defRPr>
            </a:lvl1pPr>
          </a:lstStyle>
          <a:p>
            <a:pPr marL="12696">
              <a:spcBef>
                <a:spcPts val="105"/>
              </a:spcBef>
            </a:pPr>
            <a:r>
              <a:rPr lang="zh-CN" altLang="en-US" sz="3199" b="1" smtClean="0">
                <a:solidFill>
                  <a:schemeClr val="tx1"/>
                </a:solidFill>
              </a:rPr>
              <a:t>投稿步骤</a:t>
            </a:r>
            <a:endParaRPr lang="zh-CN" altLang="en-US" sz="3199" dirty="0">
              <a:solidFill>
                <a:schemeClr val="tx1"/>
              </a:solidFill>
            </a:endParaRPr>
          </a:p>
        </p:txBody>
      </p:sp>
      <p:pic>
        <p:nvPicPr>
          <p:cNvPr id="22" name="图片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6595" y="1568449"/>
            <a:ext cx="819307" cy="1080000"/>
          </a:xfrm>
          <a:prstGeom prst="rect">
            <a:avLst/>
          </a:prstGeom>
        </p:spPr>
      </p:pic>
      <p:pic>
        <p:nvPicPr>
          <p:cNvPr id="23" name="图片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0595" y="1522352"/>
            <a:ext cx="806939" cy="1080000"/>
          </a:xfrm>
          <a:prstGeom prst="rect">
            <a:avLst/>
          </a:prstGeom>
        </p:spPr>
      </p:pic>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1326" y="3087118"/>
            <a:ext cx="834544" cy="1080000"/>
          </a:xfrm>
          <a:prstGeom prst="rect">
            <a:avLst/>
          </a:prstGeom>
        </p:spPr>
      </p:pic>
      <p:pic>
        <p:nvPicPr>
          <p:cNvPr id="25" name="图片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15571" y="2498852"/>
            <a:ext cx="834544" cy="1080000"/>
          </a:xfrm>
          <a:prstGeom prst="rect">
            <a:avLst/>
          </a:prstGeom>
        </p:spPr>
      </p:pic>
      <p:pic>
        <p:nvPicPr>
          <p:cNvPr id="26" name="图片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68721" y="1721255"/>
            <a:ext cx="819307" cy="1080000"/>
          </a:xfrm>
          <a:prstGeom prst="rect">
            <a:avLst/>
          </a:prstGeom>
        </p:spPr>
      </p:pic>
      <p:pic>
        <p:nvPicPr>
          <p:cNvPr id="27" name="图片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56744" y="2193752"/>
            <a:ext cx="819307" cy="1080000"/>
          </a:xfrm>
          <a:prstGeom prst="rect">
            <a:avLst/>
          </a:prstGeom>
        </p:spPr>
      </p:pic>
      <p:pic>
        <p:nvPicPr>
          <p:cNvPr id="28" name="图片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70394" y="2630586"/>
            <a:ext cx="819307" cy="1080000"/>
          </a:xfrm>
          <a:prstGeom prst="rect">
            <a:avLst/>
          </a:prstGeom>
        </p:spPr>
      </p:pic>
      <p:pic>
        <p:nvPicPr>
          <p:cNvPr id="29" name="图片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844607" y="2671317"/>
            <a:ext cx="819307" cy="1080000"/>
          </a:xfrm>
          <a:prstGeom prst="rect">
            <a:avLst/>
          </a:prstGeom>
        </p:spPr>
      </p:pic>
      <p:pic>
        <p:nvPicPr>
          <p:cNvPr id="30" name="图片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70395" y="1891763"/>
            <a:ext cx="819307" cy="1080000"/>
          </a:xfrm>
          <a:prstGeom prst="rect">
            <a:avLst/>
          </a:prstGeom>
        </p:spPr>
      </p:pic>
      <p:pic>
        <p:nvPicPr>
          <p:cNvPr id="31" name="图片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507501" y="2138852"/>
            <a:ext cx="819307" cy="1080000"/>
          </a:xfrm>
          <a:prstGeom prst="rect">
            <a:avLst/>
          </a:prstGeom>
        </p:spPr>
      </p:pic>
      <p:pic>
        <p:nvPicPr>
          <p:cNvPr id="32" name="图片 3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844607" y="1910586"/>
            <a:ext cx="819307" cy="1080000"/>
          </a:xfrm>
          <a:prstGeom prst="rect">
            <a:avLst/>
          </a:prstGeom>
        </p:spPr>
      </p:pic>
    </p:spTree>
    <p:extLst>
      <p:ext uri="{BB962C8B-B14F-4D97-AF65-F5344CB8AC3E}">
        <p14:creationId xmlns:p14="http://schemas.microsoft.com/office/powerpoint/2010/main" val="122160937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2D17A87-7869-454B-A0F6-D8C2A40D9CBE}"/>
              </a:ext>
            </a:extLst>
          </p:cNvPr>
          <p:cNvSpPr txBox="1"/>
          <p:nvPr/>
        </p:nvSpPr>
        <p:spPr>
          <a:xfrm>
            <a:off x="3909335" y="1510758"/>
            <a:ext cx="4967258" cy="923090"/>
          </a:xfrm>
          <a:prstGeom prst="rect">
            <a:avLst/>
          </a:prstGeom>
          <a:noFill/>
        </p:spPr>
        <p:txBody>
          <a:bodyPr wrap="square" rtlCol="0" anchor="ctr">
            <a:spAutoFit/>
          </a:bodyPr>
          <a:lstStyle/>
          <a:p>
            <a:pPr algn="ctr"/>
            <a:r>
              <a:rPr lang="zh-CN" altLang="en-US" sz="5398" dirty="0">
                <a:solidFill>
                  <a:srgbClr val="7B276F"/>
                </a:solidFill>
                <a:latin typeface="思源黑体 CN Medium" panose="020B0600000000000000"/>
                <a:ea typeface="思源黑体 CN Regular" panose="020B0500000000000000"/>
              </a:rPr>
              <a:t>谢谢聆听！</a:t>
            </a:r>
          </a:p>
        </p:txBody>
      </p:sp>
      <p:pic>
        <p:nvPicPr>
          <p:cNvPr id="6" name="图片 5">
            <a:extLst>
              <a:ext uri="{FF2B5EF4-FFF2-40B4-BE49-F238E27FC236}">
                <a16:creationId xmlns:a16="http://schemas.microsoft.com/office/drawing/2014/main" id="{D8BBBD0D-9B49-4C06-8A6E-1080EBDDDA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6575" y="2763069"/>
            <a:ext cx="2195672" cy="2195672"/>
          </a:xfrm>
          <a:prstGeom prst="rect">
            <a:avLst/>
          </a:prstGeom>
          <a:ln>
            <a:solidFill>
              <a:schemeClr val="tx1"/>
            </a:solidFill>
          </a:ln>
        </p:spPr>
      </p:pic>
      <p:sp>
        <p:nvSpPr>
          <p:cNvPr id="4" name="Text Placeholder 1"/>
          <p:cNvSpPr txBox="1">
            <a:spLocks/>
          </p:cNvSpPr>
          <p:nvPr/>
        </p:nvSpPr>
        <p:spPr>
          <a:xfrm>
            <a:off x="1897492" y="5287962"/>
            <a:ext cx="8393839" cy="706437"/>
          </a:xfrm>
        </p:spPr>
        <p:txBody>
          <a:bodyPr/>
          <a:lstStyle>
            <a:lvl1pPr marL="342797" indent="-342797" algn="l" defTabSz="914126" rtl="0" eaLnBrk="1" latinLnBrk="0" hangingPunct="1">
              <a:spcBef>
                <a:spcPct val="20000"/>
              </a:spcBef>
              <a:buFont typeface="Arial"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lgn="ctr">
              <a:lnSpc>
                <a:spcPct val="120000"/>
              </a:lnSpc>
              <a:spcBef>
                <a:spcPts val="0"/>
              </a:spcBef>
              <a:buFont typeface="Arial" pitchFamily="34" charset="0"/>
              <a:buNone/>
            </a:pPr>
            <a:r>
              <a:rPr lang="zh-CN" altLang="en-US" sz="1800" dirty="0" smtClean="0">
                <a:latin typeface="Arial" panose="020B0604020202020204" pitchFamily="34" charset="0"/>
                <a:ea typeface="微软雅黑" panose="020B0503020204020204" pitchFamily="34" charset="-122"/>
                <a:sym typeface="Arial" panose="020B0604020202020204" pitchFamily="34" charset="0"/>
              </a:rPr>
              <a:t>如有问题，欢迎联系 </a:t>
            </a:r>
            <a:r>
              <a:rPr lang="en-US" altLang="zh-CN" sz="1800" dirty="0" smtClean="0">
                <a:latin typeface="Arial" panose="020B0604020202020204" pitchFamily="34" charset="0"/>
                <a:ea typeface="微软雅黑" panose="020B0503020204020204" pitchFamily="34" charset="-122"/>
                <a:sym typeface="Arial" panose="020B0604020202020204" pitchFamily="34" charset="0"/>
                <a:hlinkClick r:id="rId3"/>
              </a:rPr>
              <a:t>Info@igroup.com.cn</a:t>
            </a:r>
            <a:r>
              <a:rPr lang="zh-CN" altLang="en-US" sz="1800" dirty="0" smtClean="0">
                <a:latin typeface="Arial" panose="020B0604020202020204" pitchFamily="34" charset="0"/>
                <a:ea typeface="微软雅黑" panose="020B0503020204020204" pitchFamily="34" charset="-122"/>
                <a:sym typeface="Arial" panose="020B0604020202020204" pitchFamily="34" charset="0"/>
              </a:rPr>
              <a:t>，</a:t>
            </a:r>
            <a:endParaRPr lang="en-US" altLang="zh-CN" sz="1800" dirty="0" smtClean="0">
              <a:latin typeface="Arial" panose="020B0604020202020204" pitchFamily="34" charset="0"/>
              <a:ea typeface="微软雅黑" panose="020B0503020204020204" pitchFamily="34" charset="-122"/>
              <a:sym typeface="Arial" panose="020B0604020202020204" pitchFamily="34" charset="0"/>
            </a:endParaRPr>
          </a:p>
          <a:p>
            <a:pPr marL="0" indent="0" algn="ctr">
              <a:lnSpc>
                <a:spcPct val="120000"/>
              </a:lnSpc>
              <a:spcBef>
                <a:spcPts val="0"/>
              </a:spcBef>
              <a:buFont typeface="Arial" pitchFamily="34" charset="0"/>
              <a:buNone/>
            </a:pPr>
            <a:r>
              <a:rPr lang="zh-CN" altLang="en-US" sz="1800" dirty="0" smtClean="0">
                <a:latin typeface="Arial" panose="020B0604020202020204" pitchFamily="34" charset="0"/>
                <a:ea typeface="微软雅黑" panose="020B0503020204020204" pitchFamily="34" charset="-122"/>
                <a:sym typeface="Arial" panose="020B0604020202020204" pitchFamily="34" charset="0"/>
              </a:rPr>
              <a:t>或至 </a:t>
            </a:r>
            <a:r>
              <a:rPr lang="en-US" altLang="zh-CN" sz="1800" dirty="0" smtClean="0">
                <a:latin typeface="Arial" panose="020B0604020202020204" pitchFamily="34" charset="0"/>
                <a:ea typeface="微软雅黑" panose="020B0503020204020204" pitchFamily="34" charset="-122"/>
                <a:sym typeface="Arial" panose="020B0604020202020204" pitchFamily="34" charset="0"/>
                <a:hlinkClick r:id="rId4"/>
              </a:rPr>
              <a:t>https://www.igroup.com.cn/optica/</a:t>
            </a:r>
            <a:r>
              <a:rPr lang="zh-CN" altLang="en-US" sz="1800" dirty="0" smtClean="0">
                <a:latin typeface="Arial" panose="020B0604020202020204" pitchFamily="34" charset="0"/>
                <a:ea typeface="微软雅黑" panose="020B0503020204020204" pitchFamily="34" charset="-122"/>
                <a:sym typeface="Arial" panose="020B0604020202020204" pitchFamily="34" charset="0"/>
              </a:rPr>
              <a:t>查看数据库介绍。</a:t>
            </a:r>
            <a:endParaRPr lang="en-US" altLang="zh-CN" sz="1800" dirty="0">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211155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387522" y="3812184"/>
            <a:ext cx="4366547" cy="1938992"/>
          </a:xfrm>
          <a:prstGeom prst="rect">
            <a:avLst/>
          </a:prstGeom>
          <a:solidFill>
            <a:schemeClr val="tx1"/>
          </a:solidFill>
        </p:spPr>
        <p:txBody>
          <a:bodyPr wrap="square">
            <a:spAutoFit/>
          </a:bodyPr>
          <a:lstStyle/>
          <a:p>
            <a:pPr marL="180000" algn="just">
              <a:tabLst>
                <a:tab pos="180000" algn="ctr"/>
              </a:tabLst>
            </a:pPr>
            <a:endParaRPr lang="en-US" altLang="zh-CN" sz="2000" i="1" dirty="0" smtClean="0">
              <a:solidFill>
                <a:srgbClr val="A6A6A6"/>
              </a:solidFill>
              <a:latin typeface="微软雅黑" panose="020B0503020204020204" pitchFamily="34" charset="-122"/>
              <a:ea typeface="微软雅黑" panose="020B0503020204020204" pitchFamily="34" charset="-122"/>
            </a:endParaRPr>
          </a:p>
          <a:p>
            <a:pPr marL="180000" algn="just">
              <a:tabLst>
                <a:tab pos="180000" algn="ctr"/>
              </a:tabLst>
            </a:pPr>
            <a:endParaRPr lang="en-US" altLang="zh-CN" sz="2000" i="1" dirty="0">
              <a:solidFill>
                <a:srgbClr val="A6A6A6"/>
              </a:solidFill>
              <a:latin typeface="微软雅黑" panose="020B0503020204020204" pitchFamily="34" charset="-122"/>
              <a:ea typeface="微软雅黑" panose="020B0503020204020204" pitchFamily="34" charset="-122"/>
            </a:endParaRPr>
          </a:p>
          <a:p>
            <a:pPr marL="180000" algn="just">
              <a:tabLst>
                <a:tab pos="180000" algn="ctr"/>
              </a:tabLst>
            </a:pPr>
            <a:endParaRPr lang="en-US" altLang="zh-CN" sz="2000" i="1" dirty="0" smtClean="0">
              <a:solidFill>
                <a:srgbClr val="A6A6A6"/>
              </a:solidFill>
              <a:latin typeface="微软雅黑" panose="020B0503020204020204" pitchFamily="34" charset="-122"/>
              <a:ea typeface="微软雅黑" panose="020B0503020204020204" pitchFamily="34" charset="-122"/>
            </a:endParaRPr>
          </a:p>
          <a:p>
            <a:pPr marL="180000" algn="just">
              <a:tabLst>
                <a:tab pos="180000" algn="ctr"/>
              </a:tabLst>
            </a:pPr>
            <a:endParaRPr lang="en-US" altLang="zh-CN" sz="2000" i="1" dirty="0">
              <a:solidFill>
                <a:srgbClr val="A6A6A6"/>
              </a:solidFill>
              <a:latin typeface="微软雅黑" panose="020B0503020204020204" pitchFamily="34" charset="-122"/>
              <a:ea typeface="微软雅黑" panose="020B0503020204020204" pitchFamily="34" charset="-122"/>
            </a:endParaRPr>
          </a:p>
          <a:p>
            <a:pPr marL="180000" algn="just">
              <a:tabLst>
                <a:tab pos="180000" algn="ctr"/>
              </a:tabLst>
            </a:pPr>
            <a:endParaRPr lang="en-US" altLang="zh-CN" sz="2000" i="1" dirty="0" smtClean="0">
              <a:solidFill>
                <a:srgbClr val="A6A6A6"/>
              </a:solidFill>
              <a:latin typeface="微软雅黑" panose="020B0503020204020204" pitchFamily="34" charset="-122"/>
              <a:ea typeface="微软雅黑" panose="020B0503020204020204" pitchFamily="34" charset="-122"/>
            </a:endParaRPr>
          </a:p>
          <a:p>
            <a:pPr marL="180000" algn="just">
              <a:tabLst>
                <a:tab pos="180000" algn="ctr"/>
              </a:tabLst>
            </a:pPr>
            <a:endParaRPr lang="en-US" altLang="zh-CN" sz="2000" i="1" dirty="0" smtClean="0">
              <a:solidFill>
                <a:srgbClr val="A6A6A6"/>
              </a:solidFill>
              <a:latin typeface="微软雅黑" panose="020B0503020204020204" pitchFamily="34" charset="-122"/>
              <a:ea typeface="微软雅黑" panose="020B0503020204020204" pitchFamily="34" charset="-122"/>
            </a:endParaRPr>
          </a:p>
        </p:txBody>
      </p:sp>
      <p:sp>
        <p:nvSpPr>
          <p:cNvPr id="8" name="Rectangle 2"/>
          <p:cNvSpPr txBox="1">
            <a:spLocks noChangeArrowheads="1"/>
          </p:cNvSpPr>
          <p:nvPr/>
        </p:nvSpPr>
        <p:spPr bwMode="auto">
          <a:xfrm>
            <a:off x="0" y="591684"/>
            <a:ext cx="12188825" cy="1053363"/>
          </a:xfrm>
          <a:prstGeom prst="rect">
            <a:avLst/>
          </a:prstGeom>
          <a:solidFill>
            <a:srgbClr val="F7B229"/>
          </a:solidFill>
          <a:ln>
            <a:miter lim="800000"/>
            <a:headEnd/>
            <a:tailEnd/>
          </a:ln>
        </p:spPr>
        <p:txBody>
          <a:bodyPr vert="horz" wrap="square" lIns="91440" tIns="45720" rIns="91440" bIns="45720" numCol="1" rtlCol="0" anchor="ctr" anchorCtr="0" compatLnSpc="1">
            <a:prstTxWarp prst="textNoShape">
              <a:avLst/>
            </a:prstTxWarp>
            <a:normAutofit fontScale="97500"/>
          </a:bodyPr>
          <a:lstStyle/>
          <a:p>
            <a:pPr marL="540000" defTabSz="914363">
              <a:lnSpc>
                <a:spcPct val="90000"/>
              </a:lnSpc>
              <a:spcBef>
                <a:spcPct val="0"/>
              </a:spcBef>
            </a:pPr>
            <a:r>
              <a:rPr lang="zh-CN" altLang="en-US" sz="2800" b="1" spc="-100" dirty="0" smtClean="0">
                <a:ln w="3175">
                  <a:noFill/>
                </a:ln>
                <a:solidFill>
                  <a:schemeClr val="bg1">
                    <a:alpha val="98000"/>
                  </a:schemeClr>
                </a:solidFill>
                <a:latin typeface="微软雅黑" panose="020B0503020204020204" pitchFamily="34" charset="-122"/>
                <a:ea typeface="微软雅黑" panose="020B0503020204020204" pitchFamily="34" charset="-122"/>
                <a:cs typeface="Times New Roman" pitchFamily="18" charset="0"/>
              </a:rPr>
              <a:t>美国光学学会</a:t>
            </a:r>
            <a:r>
              <a:rPr lang="en-US" altLang="zh-CN" sz="2800" b="1" spc="-100" dirty="0" err="1">
                <a:ln w="3175">
                  <a:noFill/>
                </a:ln>
                <a:solidFill>
                  <a:schemeClr val="bg1">
                    <a:alpha val="98000"/>
                  </a:schemeClr>
                </a:solidFill>
                <a:latin typeface="微软雅黑" panose="020B0503020204020204" pitchFamily="34" charset="-122"/>
                <a:ea typeface="微软雅黑" panose="020B0503020204020204" pitchFamily="34" charset="-122"/>
                <a:cs typeface="Times New Roman" pitchFamily="18" charset="0"/>
              </a:rPr>
              <a:t>Optica</a:t>
            </a:r>
            <a:r>
              <a:rPr lang="en-US" altLang="zh-CN" sz="2800" b="1" spc="-100" dirty="0">
                <a:ln w="3175">
                  <a:noFill/>
                </a:ln>
                <a:solidFill>
                  <a:schemeClr val="bg1">
                    <a:alpha val="98000"/>
                  </a:schemeClr>
                </a:solidFill>
                <a:latin typeface="微软雅黑" panose="020B0503020204020204" pitchFamily="34" charset="-122"/>
                <a:ea typeface="微软雅黑" panose="020B0503020204020204" pitchFamily="34" charset="-122"/>
                <a:cs typeface="Times New Roman" pitchFamily="18" charset="0"/>
              </a:rPr>
              <a:t> </a:t>
            </a:r>
            <a:r>
              <a:rPr lang="zh-CN" altLang="en-US" sz="2800" b="1" spc="-100" dirty="0" smtClean="0">
                <a:ln w="3175">
                  <a:noFill/>
                </a:ln>
                <a:solidFill>
                  <a:schemeClr val="bg1">
                    <a:alpha val="98000"/>
                  </a:schemeClr>
                </a:solidFill>
                <a:latin typeface="微软雅黑" panose="020B0503020204020204" pitchFamily="34" charset="-122"/>
                <a:ea typeface="微软雅黑" panose="020B0503020204020204" pitchFamily="34" charset="-122"/>
                <a:cs typeface="Times New Roman" pitchFamily="18" charset="0"/>
              </a:rPr>
              <a:t>：</a:t>
            </a:r>
            <a:r>
              <a:rPr lang="en-US" altLang="zh-CN" sz="2800" b="1" spc="-100" dirty="0" smtClean="0">
                <a:ln w="3175">
                  <a:noFill/>
                </a:ln>
                <a:solidFill>
                  <a:schemeClr val="bg1">
                    <a:alpha val="98000"/>
                  </a:schemeClr>
                </a:solidFill>
                <a:latin typeface="微软雅黑" panose="020B0503020204020204" pitchFamily="34" charset="-122"/>
                <a:ea typeface="微软雅黑" panose="020B0503020204020204" pitchFamily="34" charset="-122"/>
                <a:cs typeface="Times New Roman" pitchFamily="18" charset="0"/>
              </a:rPr>
              <a:t>2021</a:t>
            </a:r>
            <a:r>
              <a:rPr lang="zh-CN" altLang="en-US" sz="2800" b="1" spc="-100" dirty="0" smtClean="0">
                <a:ln w="3175">
                  <a:noFill/>
                </a:ln>
                <a:solidFill>
                  <a:schemeClr val="bg1">
                    <a:alpha val="98000"/>
                  </a:schemeClr>
                </a:solidFill>
                <a:latin typeface="微软雅黑" panose="020B0503020204020204" pitchFamily="34" charset="-122"/>
                <a:ea typeface="微软雅黑" panose="020B0503020204020204" pitchFamily="34" charset="-122"/>
                <a:cs typeface="Times New Roman" pitchFamily="18" charset="0"/>
              </a:rPr>
              <a:t>年更名！</a:t>
            </a:r>
            <a:endParaRPr kumimoji="0" lang="en-US" sz="2800" b="1" i="0" u="none" strike="noStrike" kern="1200" cap="none" spc="-100" normalizeH="0" baseline="0" noProof="0" dirty="0" smtClean="0">
              <a:ln w="3175">
                <a:noFill/>
              </a:ln>
              <a:solidFill>
                <a:schemeClr val="bg1">
                  <a:alpha val="98000"/>
                </a:schemeClr>
              </a:solidFill>
              <a:effectLst/>
              <a:uLnTx/>
              <a:uFillTx/>
              <a:latin typeface="微软雅黑" panose="020B0503020204020204" pitchFamily="34" charset="-122"/>
              <a:ea typeface="微软雅黑" panose="020B0503020204020204" pitchFamily="34" charset="-122"/>
              <a:cs typeface="Times New Roman" pitchFamily="18" charset="0"/>
            </a:endParaRPr>
          </a:p>
        </p:txBody>
      </p:sp>
      <p:sp>
        <p:nvSpPr>
          <p:cNvPr id="11" name="矩形 10"/>
          <p:cNvSpPr/>
          <p:nvPr/>
        </p:nvSpPr>
        <p:spPr>
          <a:xfrm>
            <a:off x="409903" y="2037342"/>
            <a:ext cx="6092825" cy="4093428"/>
          </a:xfrm>
          <a:prstGeom prst="rect">
            <a:avLst/>
          </a:prstGeom>
        </p:spPr>
        <p:txBody>
          <a:bodyPr>
            <a:spAutoFit/>
          </a:bodyPr>
          <a:lstStyle/>
          <a:p>
            <a:pPr marL="457200" indent="-457200">
              <a:spcAft>
                <a:spcPts val="1200"/>
              </a:spcAft>
              <a:buFont typeface="Wingdings" pitchFamily="2" charset="2"/>
              <a:buChar char="n"/>
            </a:pPr>
            <a:r>
              <a:rPr lang="zh-CN" altLang="en-US" sz="2000" dirty="0" smtClean="0">
                <a:latin typeface="微软雅黑" panose="020B0503020204020204" pitchFamily="34" charset="-122"/>
                <a:ea typeface="微软雅黑" panose="020B0503020204020204" pitchFamily="34" charset="-122"/>
              </a:rPr>
              <a:t>美国光学学会（原名</a:t>
            </a:r>
            <a:r>
              <a:rPr lang="en-US" altLang="zh-CN" sz="2000" dirty="0" smtClean="0">
                <a:latin typeface="微软雅黑" panose="020B0503020204020204" pitchFamily="34" charset="-122"/>
                <a:ea typeface="微软雅黑" panose="020B0503020204020204" pitchFamily="34" charset="-122"/>
              </a:rPr>
              <a:t>OSA</a:t>
            </a:r>
            <a:r>
              <a:rPr lang="zh-CN" altLang="en-US" sz="2000" dirty="0" smtClean="0">
                <a:latin typeface="微软雅黑" panose="020B0503020204020204" pitchFamily="34" charset="-122"/>
                <a:ea typeface="微软雅黑" panose="020B0503020204020204" pitchFamily="34" charset="-122"/>
              </a:rPr>
              <a:t>）成立于</a:t>
            </a:r>
            <a:r>
              <a:rPr lang="en-US" altLang="zh-CN" sz="2000" dirty="0" smtClean="0">
                <a:latin typeface="微软雅黑" panose="020B0503020204020204" pitchFamily="34" charset="-122"/>
                <a:ea typeface="微软雅黑" panose="020B0503020204020204" pitchFamily="34" charset="-122"/>
              </a:rPr>
              <a:t>1916</a:t>
            </a:r>
            <a:r>
              <a:rPr lang="zh-CN" altLang="en-US" sz="2000" dirty="0" smtClean="0">
                <a:latin typeface="微软雅黑" panose="020B0503020204020204" pitchFamily="34" charset="-122"/>
                <a:ea typeface="微软雅黑" panose="020B0503020204020204" pitchFamily="34" charset="-122"/>
              </a:rPr>
              <a:t>年，是世界上最早出版物理学期刊的出版社之一，目前已有</a:t>
            </a:r>
            <a:r>
              <a:rPr lang="en-US" altLang="zh-CN" sz="2000" dirty="0" smtClean="0">
                <a:latin typeface="微软雅黑" panose="020B0503020204020204" pitchFamily="34" charset="-122"/>
                <a:ea typeface="微软雅黑" panose="020B0503020204020204" pitchFamily="34" charset="-122"/>
              </a:rPr>
              <a:t>22,000</a:t>
            </a:r>
            <a:r>
              <a:rPr lang="zh-CN" altLang="en-US" sz="2000" dirty="0" smtClean="0">
                <a:latin typeface="微软雅黑" panose="020B0503020204020204" pitchFamily="34" charset="-122"/>
                <a:ea typeface="微软雅黑" panose="020B0503020204020204" pitchFamily="34" charset="-122"/>
              </a:rPr>
              <a:t>名会员</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遍及</a:t>
            </a:r>
            <a:r>
              <a:rPr lang="en-US" altLang="zh-CN" sz="2000" dirty="0" smtClean="0">
                <a:latin typeface="微软雅黑" panose="020B0503020204020204" pitchFamily="34" charset="-122"/>
                <a:ea typeface="微软雅黑" panose="020B0503020204020204" pitchFamily="34" charset="-122"/>
              </a:rPr>
              <a:t>180</a:t>
            </a:r>
            <a:r>
              <a:rPr lang="zh-CN" altLang="en-US" sz="2000" dirty="0" smtClean="0">
                <a:latin typeface="微软雅黑" panose="020B0503020204020204" pitchFamily="34" charset="-122"/>
                <a:ea typeface="微软雅黑" panose="020B0503020204020204" pitchFamily="34" charset="-122"/>
              </a:rPr>
              <a:t>个国家</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包括光学和光子学领域的科学家、工程师、教育家、技术人员</a:t>
            </a:r>
            <a:r>
              <a:rPr lang="zh-CN" altLang="en-US" sz="2000" dirty="0">
                <a:latin typeface="微软雅黑" panose="020B0503020204020204" pitchFamily="34" charset="-122"/>
                <a:ea typeface="微软雅黑" panose="020B0503020204020204" pitchFamily="34" charset="-122"/>
              </a:rPr>
              <a:t>及商业领袖。</a:t>
            </a:r>
            <a:endParaRPr lang="zh-CN" altLang="en-US" sz="2000" dirty="0" smtClean="0">
              <a:latin typeface="微软雅黑" panose="020B0503020204020204" pitchFamily="34" charset="-122"/>
              <a:ea typeface="微软雅黑" panose="020B0503020204020204" pitchFamily="34" charset="-122"/>
            </a:endParaRPr>
          </a:p>
          <a:p>
            <a:pPr marL="457200" indent="-457200">
              <a:spcAft>
                <a:spcPts val="1200"/>
              </a:spcAft>
              <a:buFont typeface="Wingdings" pitchFamily="2" charset="2"/>
              <a:buChar char="n"/>
            </a:pPr>
            <a:r>
              <a:rPr lang="zh-CN" altLang="en-US" sz="2000" dirty="0" smtClean="0">
                <a:latin typeface="微软雅黑" panose="020B0503020204020204" pitchFamily="34" charset="-122"/>
                <a:ea typeface="微软雅黑" panose="020B0503020204020204" pitchFamily="34" charset="-122"/>
              </a:rPr>
              <a:t>涉及光学和光子学</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物理学、生物学、医学、电气工程、通讯、天文学、气象学、材料科学、机械工程和计算领域。</a:t>
            </a:r>
            <a:endParaRPr lang="en-US" altLang="zh-CN" sz="2000" dirty="0">
              <a:latin typeface="微软雅黑" panose="020B0503020204020204" pitchFamily="34" charset="-122"/>
              <a:ea typeface="微软雅黑" panose="020B0503020204020204" pitchFamily="34" charset="-122"/>
            </a:endParaRPr>
          </a:p>
          <a:p>
            <a:pPr marL="457200" indent="-457200">
              <a:spcAft>
                <a:spcPts val="1200"/>
              </a:spcAft>
              <a:buFont typeface="Wingdings" pitchFamily="2" charset="2"/>
              <a:buChar char="n"/>
            </a:pPr>
            <a:r>
              <a:rPr lang="zh-CN" altLang="en-US" sz="2000" dirty="0">
                <a:latin typeface="微软雅黑" panose="020B0503020204020204" pitchFamily="34" charset="-122"/>
                <a:ea typeface="微软雅黑" panose="020B0503020204020204" pitchFamily="34" charset="-122"/>
              </a:rPr>
              <a:t>自</a:t>
            </a:r>
            <a:r>
              <a:rPr lang="en-US" altLang="zh-CN" sz="2000" dirty="0">
                <a:latin typeface="微软雅黑" panose="020B0503020204020204" pitchFamily="34" charset="-122"/>
                <a:ea typeface="微软雅黑" panose="020B0503020204020204" pitchFamily="34" charset="-122"/>
              </a:rPr>
              <a:t>2021</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9</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20</a:t>
            </a:r>
            <a:r>
              <a:rPr lang="zh-CN" altLang="en-US" sz="2000" dirty="0">
                <a:latin typeface="微软雅黑" panose="020B0503020204020204" pitchFamily="34" charset="-122"/>
                <a:ea typeface="微软雅黑" panose="020B0503020204020204" pitchFamily="34" charset="-122"/>
              </a:rPr>
              <a:t>日起，成立于</a:t>
            </a:r>
            <a:r>
              <a:rPr lang="en-US" altLang="zh-CN" sz="2000" dirty="0">
                <a:latin typeface="微软雅黑" panose="020B0503020204020204" pitchFamily="34" charset="-122"/>
                <a:ea typeface="微软雅黑" panose="020B0503020204020204" pitchFamily="34" charset="-122"/>
              </a:rPr>
              <a:t>105</a:t>
            </a:r>
            <a:r>
              <a:rPr lang="zh-CN" altLang="en-US" sz="2000" dirty="0">
                <a:latin typeface="微软雅黑" panose="020B0503020204020204" pitchFamily="34" charset="-122"/>
                <a:ea typeface="微软雅黑" panose="020B0503020204020204" pitchFamily="34" charset="-122"/>
              </a:rPr>
              <a:t>年前的</a:t>
            </a:r>
            <a:r>
              <a:rPr lang="zh-CN" altLang="en-US" sz="2000" dirty="0" smtClean="0">
                <a:latin typeface="微软雅黑" panose="020B0503020204020204" pitchFamily="34" charset="-122"/>
                <a:ea typeface="微软雅黑" panose="020B0503020204020204" pitchFamily="34" charset="-122"/>
              </a:rPr>
              <a:t>美国光学学会有了</a:t>
            </a:r>
            <a:r>
              <a:rPr lang="zh-CN" altLang="en-US" sz="2000" dirty="0">
                <a:latin typeface="微软雅黑" panose="020B0503020204020204" pitchFamily="34" charset="-122"/>
                <a:ea typeface="微软雅黑" panose="020B0503020204020204" pitchFamily="34" charset="-122"/>
              </a:rPr>
              <a:t>一个新名字：</a:t>
            </a:r>
            <a:r>
              <a:rPr lang="en-US" altLang="zh-CN" sz="2000" dirty="0" err="1">
                <a:latin typeface="微软雅黑" panose="020B0503020204020204" pitchFamily="34" charset="-122"/>
                <a:ea typeface="微软雅黑" panose="020B0503020204020204" pitchFamily="34" charset="-122"/>
              </a:rPr>
              <a:t>Optica</a:t>
            </a:r>
            <a:r>
              <a:rPr lang="zh-CN" altLang="en-US" sz="2000" dirty="0">
                <a:latin typeface="微软雅黑" panose="020B0503020204020204" pitchFamily="34" charset="-122"/>
                <a:ea typeface="微软雅黑" panose="020B0503020204020204" pitchFamily="34" charset="-122"/>
              </a:rPr>
              <a:t>，这反映了该学会成立</a:t>
            </a:r>
            <a:r>
              <a:rPr lang="en-US" altLang="zh-CN" sz="2000" dirty="0">
                <a:latin typeface="微软雅黑" panose="020B0503020204020204" pitchFamily="34" charset="-122"/>
                <a:ea typeface="微软雅黑" panose="020B0503020204020204" pitchFamily="34" charset="-122"/>
              </a:rPr>
              <a:t>100</a:t>
            </a:r>
            <a:r>
              <a:rPr lang="zh-CN" altLang="en-US" sz="2000" dirty="0">
                <a:latin typeface="微软雅黑" panose="020B0503020204020204" pitchFamily="34" charset="-122"/>
                <a:ea typeface="微软雅黑" panose="020B0503020204020204" pitchFamily="34" charset="-122"/>
              </a:rPr>
              <a:t>多年来，在全球光学科学和技术领域内发生的巨大</a:t>
            </a:r>
            <a:r>
              <a:rPr lang="zh-CN" altLang="en-US" sz="2000" dirty="0" smtClean="0">
                <a:latin typeface="微软雅黑" panose="020B0503020204020204" pitchFamily="34" charset="-122"/>
                <a:ea typeface="微软雅黑" panose="020B0503020204020204" pitchFamily="34" charset="-122"/>
              </a:rPr>
              <a:t>变化！</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0222" y="2833229"/>
            <a:ext cx="4200133" cy="1006411"/>
          </a:xfrm>
          <a:prstGeom prst="rect">
            <a:avLst/>
          </a:prstGeom>
        </p:spPr>
      </p:pic>
      <p:sp>
        <p:nvSpPr>
          <p:cNvPr id="4" name="矩形 3"/>
          <p:cNvSpPr/>
          <p:nvPr/>
        </p:nvSpPr>
        <p:spPr>
          <a:xfrm>
            <a:off x="7400223" y="3875684"/>
            <a:ext cx="3978977" cy="1754326"/>
          </a:xfrm>
          <a:prstGeom prst="rect">
            <a:avLst/>
          </a:prstGeom>
          <a:noFill/>
        </p:spPr>
        <p:txBody>
          <a:bodyPr wrap="square">
            <a:spAutoFit/>
          </a:bodyPr>
          <a:lstStyle/>
          <a:p>
            <a:pPr marL="180000" algn="just">
              <a:tabLst>
                <a:tab pos="180000" algn="ctr"/>
              </a:tabLst>
            </a:pPr>
            <a:r>
              <a:rPr lang="zh-CN" altLang="en-US" sz="1800" i="1" dirty="0" smtClean="0">
                <a:solidFill>
                  <a:srgbClr val="FFC000"/>
                </a:solidFill>
                <a:latin typeface="微软雅黑" panose="020B0503020204020204" pitchFamily="34" charset="-122"/>
                <a:ea typeface="微软雅黑" panose="020B0503020204020204" pitchFamily="34" charset="-122"/>
              </a:rPr>
              <a:t>  </a:t>
            </a:r>
            <a:r>
              <a:rPr lang="zh-CN" altLang="en-US" sz="1800" i="1" dirty="0" smtClean="0">
                <a:solidFill>
                  <a:srgbClr val="A6A6A6"/>
                </a:solidFill>
                <a:latin typeface="微软雅黑" panose="020B0503020204020204" pitchFamily="34" charset="-122"/>
                <a:ea typeface="微软雅黑" panose="020B0503020204020204" pitchFamily="34" charset="-122"/>
              </a:rPr>
              <a:t>据</a:t>
            </a:r>
            <a:r>
              <a:rPr lang="zh-CN" altLang="en-US" sz="1800" i="1" dirty="0">
                <a:solidFill>
                  <a:srgbClr val="A6A6A6"/>
                </a:solidFill>
                <a:latin typeface="微软雅黑" panose="020B0503020204020204" pitchFamily="34" charset="-122"/>
                <a:ea typeface="微软雅黑" panose="020B0503020204020204" pitchFamily="34" charset="-122"/>
              </a:rPr>
              <a:t>估计，在过去五年中，全球与光学和光子学相关的年收入</a:t>
            </a:r>
            <a:r>
              <a:rPr lang="zh-CN" altLang="en-US" sz="1800" i="1" dirty="0" smtClean="0">
                <a:solidFill>
                  <a:srgbClr val="A6A6A6"/>
                </a:solidFill>
                <a:latin typeface="微软雅黑" panose="020B0503020204020204" pitchFamily="34" charset="-122"/>
                <a:ea typeface="微软雅黑" panose="020B0503020204020204" pitchFamily="34" charset="-122"/>
              </a:rPr>
              <a:t>增长</a:t>
            </a:r>
            <a:r>
              <a:rPr lang="zh-CN" altLang="en-US" sz="1800" i="1" dirty="0">
                <a:solidFill>
                  <a:srgbClr val="A6A6A6"/>
                </a:solidFill>
                <a:latin typeface="微软雅黑" panose="020B0503020204020204" pitchFamily="34" charset="-122"/>
                <a:ea typeface="微软雅黑" panose="020B0503020204020204" pitchFamily="34" charset="-122"/>
              </a:rPr>
              <a:t>了约</a:t>
            </a:r>
            <a:r>
              <a:rPr lang="en-US" altLang="zh-CN" sz="1800" i="1" dirty="0">
                <a:solidFill>
                  <a:srgbClr val="A6A6A6"/>
                </a:solidFill>
                <a:latin typeface="微软雅黑" panose="020B0503020204020204" pitchFamily="34" charset="-122"/>
                <a:ea typeface="微软雅黑" panose="020B0503020204020204" pitchFamily="34" charset="-122"/>
              </a:rPr>
              <a:t>24%</a:t>
            </a:r>
            <a:r>
              <a:rPr lang="zh-CN" altLang="en-US" sz="1800" i="1" dirty="0">
                <a:solidFill>
                  <a:srgbClr val="A6A6A6"/>
                </a:solidFill>
                <a:latin typeface="微软雅黑" panose="020B0503020204020204" pitchFamily="34" charset="-122"/>
                <a:ea typeface="微软雅黑" panose="020B0503020204020204" pitchFamily="34" charset="-122"/>
              </a:rPr>
              <a:t>，目前已达</a:t>
            </a:r>
            <a:r>
              <a:rPr lang="en-US" altLang="zh-CN" sz="1800" i="1" dirty="0">
                <a:solidFill>
                  <a:srgbClr val="A6A6A6"/>
                </a:solidFill>
                <a:latin typeface="微软雅黑" panose="020B0503020204020204" pitchFamily="34" charset="-122"/>
                <a:ea typeface="微软雅黑" panose="020B0503020204020204" pitchFamily="34" charset="-122"/>
              </a:rPr>
              <a:t>5000</a:t>
            </a:r>
            <a:r>
              <a:rPr lang="zh-CN" altLang="en-US" sz="1800" i="1" dirty="0">
                <a:solidFill>
                  <a:srgbClr val="A6A6A6"/>
                </a:solidFill>
                <a:latin typeface="微软雅黑" panose="020B0503020204020204" pitchFamily="34" charset="-122"/>
                <a:ea typeface="微软雅黑" panose="020B0503020204020204" pitchFamily="34" charset="-122"/>
              </a:rPr>
              <a:t>亿美元。光学和光子学的影响力在不断的扩大，在解决一些世界最棘手的问题方面也逐渐占据主导</a:t>
            </a:r>
            <a:r>
              <a:rPr lang="zh-CN" altLang="en-US" sz="1800" i="1" dirty="0" smtClean="0">
                <a:solidFill>
                  <a:srgbClr val="A6A6A6"/>
                </a:solidFill>
                <a:latin typeface="微软雅黑" panose="020B0503020204020204" pitchFamily="34" charset="-122"/>
                <a:ea typeface="微软雅黑" panose="020B0503020204020204" pitchFamily="34" charset="-122"/>
              </a:rPr>
              <a:t>作用。</a:t>
            </a:r>
            <a:endParaRPr lang="en-US" altLang="zh-CN" sz="1800" i="1" dirty="0" smtClean="0">
              <a:solidFill>
                <a:srgbClr val="A6A6A6"/>
              </a:solidFill>
              <a:latin typeface="微软雅黑" panose="020B0503020204020204" pitchFamily="34" charset="-122"/>
              <a:ea typeface="微软雅黑" panose="020B0503020204020204" pitchFamily="34" charset="-122"/>
            </a:endParaRPr>
          </a:p>
        </p:txBody>
      </p:sp>
      <p:sp>
        <p:nvSpPr>
          <p:cNvPr id="6" name="object 2"/>
          <p:cNvSpPr/>
          <p:nvPr/>
        </p:nvSpPr>
        <p:spPr>
          <a:xfrm>
            <a:off x="7166805" y="1386225"/>
            <a:ext cx="4688864" cy="4618417"/>
          </a:xfrm>
          <a:custGeom>
            <a:avLst/>
            <a:gdLst/>
            <a:ahLst/>
            <a:cxnLst/>
            <a:rect l="l" t="t" r="r" b="b"/>
            <a:pathLst>
              <a:path w="3891279" h="3720465">
                <a:moveTo>
                  <a:pt x="3789679" y="1005459"/>
                </a:moveTo>
                <a:lnTo>
                  <a:pt x="101091" y="1005459"/>
                </a:lnTo>
                <a:lnTo>
                  <a:pt x="63972" y="1014100"/>
                </a:lnTo>
                <a:lnTo>
                  <a:pt x="31591" y="1036875"/>
                </a:lnTo>
                <a:lnTo>
                  <a:pt x="8687" y="1069056"/>
                </a:lnTo>
                <a:lnTo>
                  <a:pt x="0" y="1105915"/>
                </a:lnTo>
                <a:lnTo>
                  <a:pt x="0" y="3619500"/>
                </a:lnTo>
                <a:lnTo>
                  <a:pt x="8687" y="3656433"/>
                </a:lnTo>
                <a:lnTo>
                  <a:pt x="31591" y="3688651"/>
                </a:lnTo>
                <a:lnTo>
                  <a:pt x="63972" y="3711440"/>
                </a:lnTo>
                <a:lnTo>
                  <a:pt x="101091" y="3720084"/>
                </a:lnTo>
                <a:lnTo>
                  <a:pt x="3789679" y="3720084"/>
                </a:lnTo>
                <a:lnTo>
                  <a:pt x="3826799" y="3711440"/>
                </a:lnTo>
                <a:lnTo>
                  <a:pt x="3859180" y="3688651"/>
                </a:lnTo>
                <a:lnTo>
                  <a:pt x="3882084" y="3656433"/>
                </a:lnTo>
                <a:lnTo>
                  <a:pt x="3890772" y="3619500"/>
                </a:lnTo>
                <a:lnTo>
                  <a:pt x="3890772" y="3493897"/>
                </a:lnTo>
                <a:lnTo>
                  <a:pt x="328422" y="3493897"/>
                </a:lnTo>
                <a:lnTo>
                  <a:pt x="291302" y="3485253"/>
                </a:lnTo>
                <a:lnTo>
                  <a:pt x="258921" y="3462464"/>
                </a:lnTo>
                <a:lnTo>
                  <a:pt x="236017" y="3430246"/>
                </a:lnTo>
                <a:lnTo>
                  <a:pt x="227329" y="3393313"/>
                </a:lnTo>
                <a:lnTo>
                  <a:pt x="227329" y="1307084"/>
                </a:lnTo>
                <a:lnTo>
                  <a:pt x="236017" y="1270150"/>
                </a:lnTo>
                <a:lnTo>
                  <a:pt x="258921" y="1237932"/>
                </a:lnTo>
                <a:lnTo>
                  <a:pt x="291302" y="1215143"/>
                </a:lnTo>
                <a:lnTo>
                  <a:pt x="328422" y="1206500"/>
                </a:lnTo>
                <a:lnTo>
                  <a:pt x="3890772" y="1206500"/>
                </a:lnTo>
                <a:lnTo>
                  <a:pt x="3890772" y="1105915"/>
                </a:lnTo>
                <a:lnTo>
                  <a:pt x="3882084" y="1069056"/>
                </a:lnTo>
                <a:lnTo>
                  <a:pt x="3859180" y="1036875"/>
                </a:lnTo>
                <a:lnTo>
                  <a:pt x="3826799" y="1014100"/>
                </a:lnTo>
                <a:lnTo>
                  <a:pt x="3789679" y="1005459"/>
                </a:lnTo>
                <a:close/>
              </a:path>
              <a:path w="3891279" h="3720465">
                <a:moveTo>
                  <a:pt x="3890772" y="1206500"/>
                </a:moveTo>
                <a:lnTo>
                  <a:pt x="3562350" y="1206500"/>
                </a:lnTo>
                <a:lnTo>
                  <a:pt x="3599469" y="1215143"/>
                </a:lnTo>
                <a:lnTo>
                  <a:pt x="3631850" y="1237932"/>
                </a:lnTo>
                <a:lnTo>
                  <a:pt x="3654754" y="1270150"/>
                </a:lnTo>
                <a:lnTo>
                  <a:pt x="3663441" y="1307084"/>
                </a:lnTo>
                <a:lnTo>
                  <a:pt x="3663441" y="3393313"/>
                </a:lnTo>
                <a:lnTo>
                  <a:pt x="3654754" y="3430246"/>
                </a:lnTo>
                <a:lnTo>
                  <a:pt x="3631850" y="3462464"/>
                </a:lnTo>
                <a:lnTo>
                  <a:pt x="3599469" y="3485253"/>
                </a:lnTo>
                <a:lnTo>
                  <a:pt x="3562350" y="3493897"/>
                </a:lnTo>
                <a:lnTo>
                  <a:pt x="3890772" y="3493897"/>
                </a:lnTo>
                <a:lnTo>
                  <a:pt x="3890772" y="1206500"/>
                </a:lnTo>
                <a:close/>
              </a:path>
              <a:path w="3891279" h="3720465">
                <a:moveTo>
                  <a:pt x="909574" y="0"/>
                </a:moveTo>
                <a:lnTo>
                  <a:pt x="808481" y="75437"/>
                </a:lnTo>
                <a:lnTo>
                  <a:pt x="1667509" y="1005459"/>
                </a:lnTo>
                <a:lnTo>
                  <a:pt x="2299080" y="1005459"/>
                </a:lnTo>
                <a:lnTo>
                  <a:pt x="2321624" y="980313"/>
                </a:lnTo>
                <a:lnTo>
                  <a:pt x="1945385" y="980313"/>
                </a:lnTo>
                <a:lnTo>
                  <a:pt x="909574" y="0"/>
                </a:lnTo>
                <a:close/>
              </a:path>
              <a:path w="3891279" h="3720465">
                <a:moveTo>
                  <a:pt x="3031743" y="0"/>
                </a:moveTo>
                <a:lnTo>
                  <a:pt x="1945385" y="980313"/>
                </a:lnTo>
                <a:lnTo>
                  <a:pt x="2321624" y="980313"/>
                </a:lnTo>
                <a:lnTo>
                  <a:pt x="3132835" y="75437"/>
                </a:lnTo>
                <a:lnTo>
                  <a:pt x="3031743" y="0"/>
                </a:lnTo>
                <a:close/>
              </a:path>
            </a:pathLst>
          </a:custGeom>
          <a:solidFill>
            <a:srgbClr val="897EBE"/>
          </a:solidFill>
        </p:spPr>
        <p:txBody>
          <a:bodyPr wrap="square" lIns="0" tIns="0" rIns="0" bIns="0" rtlCol="0"/>
          <a:lstStyle/>
          <a:p>
            <a:endParaRPr/>
          </a:p>
        </p:txBody>
      </p:sp>
    </p:spTree>
    <p:extLst>
      <p:ext uri="{BB962C8B-B14F-4D97-AF65-F5344CB8AC3E}">
        <p14:creationId xmlns:p14="http://schemas.microsoft.com/office/powerpoint/2010/main" val="268413768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txBox="1">
            <a:spLocks/>
          </p:cNvSpPr>
          <p:nvPr/>
        </p:nvSpPr>
        <p:spPr>
          <a:xfrm>
            <a:off x="1426691" y="546263"/>
            <a:ext cx="9335443" cy="3433010"/>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6600" b="0" kern="1200" cap="none" spc="-100" baseline="0">
                <a:ln w="3175">
                  <a:noFill/>
                </a:ln>
                <a:solidFill>
                  <a:schemeClr val="bg1">
                    <a:alpha val="99000"/>
                  </a:schemeClr>
                </a:solidFill>
                <a:effectLst/>
                <a:latin typeface="Segoe UI Light" pitchFamily="34" charset="0"/>
                <a:ea typeface="+mn-ea"/>
                <a:cs typeface="Arial" charset="0"/>
              </a:defRPr>
            </a:lvl1pPr>
          </a:lstStyle>
          <a:p>
            <a:pPr marL="342900" indent="-342900">
              <a:spcAft>
                <a:spcPts val="1200"/>
              </a:spcAft>
              <a:buFont typeface="Wingdings" panose="05000000000000000000" pitchFamily="2" charset="2"/>
              <a:buChar char="n"/>
            </a:pPr>
            <a:r>
              <a:rPr lang="en-US" altLang="zh-CN" sz="2400" dirty="0" smtClean="0">
                <a:solidFill>
                  <a:schemeClr val="tx1"/>
                </a:solidFill>
                <a:latin typeface="微软雅黑" panose="020B0503020204020204" pitchFamily="34" charset="-122"/>
                <a:ea typeface="微软雅黑" panose="020B0503020204020204" pitchFamily="34" charset="-122"/>
              </a:rPr>
              <a:t>OPTICA</a:t>
            </a:r>
            <a:r>
              <a:rPr lang="zh-CN" altLang="en-US" sz="2400" dirty="0" smtClean="0">
                <a:solidFill>
                  <a:schemeClr val="tx1"/>
                </a:solidFill>
                <a:latin typeface="微软雅黑" panose="020B0503020204020204" pitchFamily="34" charset="-122"/>
                <a:ea typeface="微软雅黑" panose="020B0503020204020204" pitchFamily="34" charset="-122"/>
              </a:rPr>
              <a:t>收录了世界上最多的关于光学和光子学</a:t>
            </a:r>
            <a:r>
              <a:rPr lang="zh-CN" altLang="en-US" sz="2400" dirty="0">
                <a:solidFill>
                  <a:schemeClr val="tx1"/>
                </a:solidFill>
                <a:latin typeface="微软雅黑" panose="020B0503020204020204" pitchFamily="34" charset="-122"/>
                <a:ea typeface="微软雅黑" panose="020B0503020204020204" pitchFamily="34" charset="-122"/>
              </a:rPr>
              <a:t>的同行评审文章，</a:t>
            </a:r>
            <a:r>
              <a:rPr lang="zh-CN" altLang="en-US" sz="2400" dirty="0" smtClean="0">
                <a:solidFill>
                  <a:schemeClr val="tx1"/>
                </a:solidFill>
                <a:latin typeface="微软雅黑" panose="020B0503020204020204" pitchFamily="34" charset="-122"/>
                <a:ea typeface="微软雅黑" panose="020B0503020204020204" pitchFamily="34" charset="-122"/>
              </a:rPr>
              <a:t>超过</a:t>
            </a:r>
            <a:r>
              <a:rPr lang="en-US" altLang="zh-CN" sz="2400" dirty="0" smtClean="0">
                <a:solidFill>
                  <a:schemeClr val="tx1"/>
                </a:solidFill>
                <a:latin typeface="微软雅黑" panose="020B0503020204020204" pitchFamily="34" charset="-122"/>
                <a:ea typeface="微软雅黑" panose="020B0503020204020204" pitchFamily="34" charset="-122"/>
              </a:rPr>
              <a:t>50</a:t>
            </a:r>
            <a:r>
              <a:rPr altLang="zh-CN" sz="2400" dirty="0" smtClean="0">
                <a:solidFill>
                  <a:schemeClr val="tx1"/>
                </a:solidFill>
                <a:latin typeface="微软雅黑" panose="020B0503020204020204" pitchFamily="34" charset="-122"/>
                <a:ea typeface="微软雅黑" panose="020B0503020204020204" pitchFamily="34" charset="-122"/>
              </a:rPr>
              <a:t>0,000</a:t>
            </a:r>
            <a:r>
              <a:rPr lang="zh-CN" altLang="en-US" sz="2400" dirty="0" smtClean="0">
                <a:solidFill>
                  <a:schemeClr val="tx1"/>
                </a:solidFill>
                <a:latin typeface="微软雅黑" panose="020B0503020204020204" pitchFamily="34" charset="-122"/>
                <a:ea typeface="微软雅黑" panose="020B0503020204020204" pitchFamily="34" charset="-122"/>
              </a:rPr>
              <a:t>篇。</a:t>
            </a:r>
            <a:endParaRPr altLang="zh-CN" sz="2400" dirty="0" smtClean="0">
              <a:solidFill>
                <a:schemeClr val="tx1"/>
              </a:solidFill>
              <a:latin typeface="微软雅黑" panose="020B0503020204020204" pitchFamily="34" charset="-122"/>
              <a:ea typeface="微软雅黑" panose="020B0503020204020204" pitchFamily="34" charset="-122"/>
            </a:endParaRPr>
          </a:p>
          <a:p>
            <a:pPr indent="-342900">
              <a:spcAft>
                <a:spcPts val="1200"/>
              </a:spcAft>
              <a:buFont typeface="Wingdings" panose="05000000000000000000" pitchFamily="2" charset="2"/>
              <a:buChar char="n"/>
            </a:pPr>
            <a:r>
              <a:rPr lang="zh-CN" altLang="en-US" sz="2400" dirty="0">
                <a:solidFill>
                  <a:schemeClr val="tx1"/>
                </a:solidFill>
                <a:latin typeface="微软雅黑" panose="020B0503020204020204" pitchFamily="34" charset="-122"/>
                <a:ea typeface="微软雅黑" panose="020B0503020204020204" pitchFamily="34" charset="-122"/>
              </a:rPr>
              <a:t>虽然网站的外观有了改变，但所有的</a:t>
            </a:r>
            <a:r>
              <a:rPr lang="zh-CN" altLang="en-US" sz="2400" dirty="0" smtClean="0">
                <a:solidFill>
                  <a:schemeClr val="tx1"/>
                </a:solidFill>
                <a:latin typeface="微软雅黑" panose="020B0503020204020204" pitchFamily="34" charset="-122"/>
                <a:ea typeface="微软雅黑" panose="020B0503020204020204" pitchFamily="34" charset="-122"/>
              </a:rPr>
              <a:t>订阅和开放获取的出版物将</a:t>
            </a:r>
            <a:r>
              <a:rPr lang="zh-CN" altLang="en-US" sz="2400" dirty="0">
                <a:solidFill>
                  <a:schemeClr val="tx1"/>
                </a:solidFill>
                <a:latin typeface="微软雅黑" panose="020B0503020204020204" pitchFamily="34" charset="-122"/>
                <a:ea typeface="微软雅黑" panose="020B0503020204020204" pitchFamily="34" charset="-122"/>
              </a:rPr>
              <a:t>一如既往</a:t>
            </a:r>
            <a:r>
              <a:rPr lang="zh-CN" altLang="en-US" sz="2400" dirty="0" smtClean="0">
                <a:solidFill>
                  <a:schemeClr val="tx1"/>
                </a:solidFill>
                <a:latin typeface="微软雅黑" panose="020B0503020204020204" pitchFamily="34" charset="-122"/>
                <a:ea typeface="微软雅黑" panose="020B0503020204020204" pitchFamily="34" charset="-122"/>
              </a:rPr>
              <a:t>，延续</a:t>
            </a:r>
            <a:r>
              <a:rPr lang="en-US" altLang="zh-CN" sz="2400" dirty="0" smtClean="0">
                <a:solidFill>
                  <a:schemeClr val="tx1"/>
                </a:solidFill>
                <a:latin typeface="微软雅黑" panose="020B0503020204020204" pitchFamily="34" charset="-122"/>
                <a:ea typeface="微软雅黑" panose="020B0503020204020204" pitchFamily="34" charset="-122"/>
              </a:rPr>
              <a:t>OSA</a:t>
            </a:r>
            <a:r>
              <a:rPr lang="zh-CN" altLang="en-US" sz="2400" dirty="0" smtClean="0">
                <a:solidFill>
                  <a:schemeClr val="tx1"/>
                </a:solidFill>
                <a:latin typeface="微软雅黑" panose="020B0503020204020204" pitchFamily="34" charset="-122"/>
                <a:ea typeface="微软雅黑" panose="020B0503020204020204" pitchFamily="34" charset="-122"/>
              </a:rPr>
              <a:t>在传播</a:t>
            </a:r>
            <a:r>
              <a:rPr lang="zh-CN" altLang="en-US" sz="2400" dirty="0">
                <a:solidFill>
                  <a:schemeClr val="tx1"/>
                </a:solidFill>
                <a:latin typeface="微软雅黑" panose="020B0503020204020204" pitchFamily="34" charset="-122"/>
                <a:ea typeface="微软雅黑" panose="020B0503020204020204" pitchFamily="34" charset="-122"/>
              </a:rPr>
              <a:t>和编录归档高质量研究</a:t>
            </a:r>
            <a:r>
              <a:rPr lang="zh-CN" altLang="en-US" sz="2400" dirty="0" smtClean="0">
                <a:solidFill>
                  <a:schemeClr val="tx1"/>
                </a:solidFill>
                <a:latin typeface="微软雅黑" panose="020B0503020204020204" pitchFamily="34" charset="-122"/>
                <a:ea typeface="微软雅黑" panose="020B0503020204020204" pitchFamily="34" charset="-122"/>
              </a:rPr>
              <a:t>成果上的承诺。</a:t>
            </a:r>
            <a:endParaRPr lang="en-US" altLang="zh-CN" sz="2400" dirty="0" smtClean="0">
              <a:solidFill>
                <a:schemeClr val="tx1"/>
              </a:solidFill>
              <a:latin typeface="微软雅黑" panose="020B0503020204020204" pitchFamily="34" charset="-122"/>
              <a:ea typeface="微软雅黑" panose="020B0503020204020204" pitchFamily="34" charset="-122"/>
            </a:endParaRPr>
          </a:p>
          <a:p>
            <a:pPr indent="-342900">
              <a:spcAft>
                <a:spcPts val="1200"/>
              </a:spcAft>
              <a:buFont typeface="Wingdings" panose="05000000000000000000" pitchFamily="2" charset="2"/>
              <a:buChar char="n"/>
            </a:pPr>
            <a:r>
              <a:rPr lang="zh-CN" altLang="en-US" sz="2400" dirty="0" smtClean="0">
                <a:solidFill>
                  <a:schemeClr val="tx1"/>
                </a:solidFill>
                <a:latin typeface="微软雅黑" panose="020B0503020204020204" pitchFamily="34" charset="-122"/>
                <a:ea typeface="微软雅黑" panose="020B0503020204020204" pitchFamily="34" charset="-122"/>
              </a:rPr>
              <a:t>只有</a:t>
            </a:r>
            <a:r>
              <a:rPr lang="zh-CN" altLang="en-US" sz="2400" dirty="0">
                <a:solidFill>
                  <a:schemeClr val="tx1"/>
                </a:solidFill>
                <a:latin typeface="微软雅黑" panose="020B0503020204020204" pitchFamily="34" charset="-122"/>
                <a:ea typeface="微软雅黑" panose="020B0503020204020204" pitchFamily="34" charset="-122"/>
              </a:rPr>
              <a:t>一个例外 </a:t>
            </a:r>
            <a:r>
              <a:rPr lang="zh-CN" altLang="en-US" sz="2400" dirty="0" smtClean="0">
                <a:solidFill>
                  <a:schemeClr val="tx1"/>
                </a:solidFill>
                <a:latin typeface="微软雅黑" panose="020B0503020204020204" pitchFamily="34" charset="-122"/>
                <a:ea typeface="微软雅黑" panose="020B0503020204020204" pitchFamily="34" charset="-122"/>
              </a:rPr>
              <a:t>：</a:t>
            </a:r>
            <a:r>
              <a:rPr lang="en-US" altLang="zh-CN" sz="2400" dirty="0" err="1" smtClean="0">
                <a:solidFill>
                  <a:schemeClr val="tx1"/>
                </a:solidFill>
                <a:latin typeface="微软雅黑" panose="020B0503020204020204" pitchFamily="34" charset="-122"/>
                <a:ea typeface="微软雅黑" panose="020B0503020204020204" pitchFamily="34" charset="-122"/>
              </a:rPr>
              <a:t>Optica</a:t>
            </a:r>
            <a:r>
              <a:rPr lang="zh-CN" altLang="en-US" sz="2400" dirty="0">
                <a:solidFill>
                  <a:schemeClr val="tx1"/>
                </a:solidFill>
                <a:latin typeface="微软雅黑" panose="020B0503020204020204" pitchFamily="34" charset="-122"/>
                <a:ea typeface="微软雅黑" panose="020B0503020204020204" pitchFamily="34" charset="-122"/>
              </a:rPr>
              <a:t>的</a:t>
            </a:r>
            <a:r>
              <a:rPr lang="en-US" altLang="zh-CN" sz="2400" dirty="0">
                <a:solidFill>
                  <a:schemeClr val="tx1"/>
                </a:solidFill>
                <a:latin typeface="微软雅黑" panose="020B0503020204020204" pitchFamily="34" charset="-122"/>
                <a:ea typeface="微软雅黑" panose="020B0503020204020204" pitchFamily="34" charset="-122"/>
              </a:rPr>
              <a:t>Gold OA</a:t>
            </a:r>
            <a:r>
              <a:rPr lang="zh-CN" altLang="en-US" sz="2400" dirty="0" smtClean="0">
                <a:solidFill>
                  <a:schemeClr val="tx1"/>
                </a:solidFill>
                <a:latin typeface="微软雅黑" panose="020B0503020204020204" pitchFamily="34" charset="-122"/>
                <a:ea typeface="微软雅黑" panose="020B0503020204020204" pitchFamily="34" charset="-122"/>
              </a:rPr>
              <a:t>期刊</a:t>
            </a:r>
            <a:r>
              <a:rPr lang="en-US" altLang="zh-CN" sz="2400" dirty="0" smtClean="0">
                <a:solidFill>
                  <a:schemeClr val="tx1"/>
                </a:solidFill>
                <a:latin typeface="微软雅黑" panose="020B0503020204020204" pitchFamily="34" charset="-122"/>
                <a:ea typeface="微软雅黑" panose="020B0503020204020204" pitchFamily="34" charset="-122"/>
              </a:rPr>
              <a:t>OSA Continuum</a:t>
            </a:r>
            <a:r>
              <a:rPr lang="zh-CN" altLang="en-US" sz="2400" dirty="0" smtClean="0">
                <a:solidFill>
                  <a:schemeClr val="tx1"/>
                </a:solidFill>
                <a:latin typeface="微软雅黑" panose="020B0503020204020204" pitchFamily="34" charset="-122"/>
                <a:ea typeface="微软雅黑" panose="020B0503020204020204" pitchFamily="34" charset="-122"/>
              </a:rPr>
              <a:t>在</a:t>
            </a:r>
            <a:r>
              <a:rPr lang="en-US" altLang="zh-CN" sz="2400" dirty="0">
                <a:solidFill>
                  <a:schemeClr val="tx1"/>
                </a:solidFill>
                <a:latin typeface="微软雅黑" panose="020B0503020204020204" pitchFamily="34" charset="-122"/>
                <a:ea typeface="微软雅黑" panose="020B0503020204020204" pitchFamily="34" charset="-122"/>
              </a:rPr>
              <a:t>2022</a:t>
            </a:r>
            <a:r>
              <a:rPr lang="zh-CN" altLang="en-US" sz="2400" dirty="0">
                <a:solidFill>
                  <a:schemeClr val="tx1"/>
                </a:solidFill>
                <a:latin typeface="微软雅黑" panose="020B0503020204020204" pitchFamily="34" charset="-122"/>
                <a:ea typeface="微软雅黑" panose="020B0503020204020204" pitchFamily="34" charset="-122"/>
              </a:rPr>
              <a:t>年更名</a:t>
            </a:r>
            <a:r>
              <a:rPr lang="zh-CN" altLang="en-US" sz="2400" dirty="0" smtClean="0">
                <a:solidFill>
                  <a:schemeClr val="tx1"/>
                </a:solidFill>
                <a:latin typeface="微软雅黑" panose="020B0503020204020204" pitchFamily="34" charset="-122"/>
                <a:ea typeface="微软雅黑" panose="020B0503020204020204" pitchFamily="34" charset="-122"/>
              </a:rPr>
              <a:t>为 </a:t>
            </a:r>
            <a:r>
              <a:rPr lang="en-US" altLang="zh-CN" sz="2400" b="1" dirty="0" smtClean="0">
                <a:solidFill>
                  <a:schemeClr val="tx1"/>
                </a:solidFill>
                <a:latin typeface="微软雅黑" panose="020B0503020204020204" pitchFamily="34" charset="-122"/>
                <a:ea typeface="微软雅黑" panose="020B0503020204020204" pitchFamily="34" charset="-122"/>
                <a:hlinkClick r:id="rId3"/>
              </a:rPr>
              <a:t>Optics Continuum</a:t>
            </a:r>
            <a:r>
              <a:rPr lang="zh-CN" altLang="en-US" sz="2400" dirty="0">
                <a:solidFill>
                  <a:schemeClr val="tx1"/>
                </a:solidFill>
                <a:latin typeface="微软雅黑" panose="020B0503020204020204" pitchFamily="34" charset="-122"/>
                <a:ea typeface="微软雅黑" panose="020B0503020204020204" pitchFamily="34" charset="-122"/>
              </a:rPr>
              <a:t> </a:t>
            </a:r>
            <a:r>
              <a:rPr lang="zh-CN" altLang="en-US" sz="2400" dirty="0" smtClean="0">
                <a:solidFill>
                  <a:schemeClr val="tx1"/>
                </a:solidFill>
                <a:latin typeface="微软雅黑" panose="020B0503020204020204" pitchFamily="34" charset="-122"/>
                <a:ea typeface="微软雅黑" panose="020B0503020204020204" pitchFamily="34" charset="-122"/>
              </a:rPr>
              <a:t>。</a:t>
            </a:r>
            <a:endParaRPr lang="zh-CN" altLang="en-US" sz="2400" dirty="0">
              <a:solidFill>
                <a:schemeClr val="tx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6845" y="3600901"/>
            <a:ext cx="6935134" cy="2831431"/>
          </a:xfrm>
          <a:prstGeom prst="rect">
            <a:avLst/>
          </a:prstGeom>
        </p:spPr>
      </p:pic>
    </p:spTree>
    <p:extLst>
      <p:ext uri="{BB962C8B-B14F-4D97-AF65-F5344CB8AC3E}">
        <p14:creationId xmlns:p14="http://schemas.microsoft.com/office/powerpoint/2010/main" val="3440057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51792" y="3367249"/>
            <a:ext cx="4931651" cy="619125"/>
          </a:xfrm>
          <a:prstGeom prst="rect">
            <a:avLst/>
          </a:prstGeom>
          <a:solidFill>
            <a:schemeClr val="bg1"/>
          </a:solidFill>
        </p:spPr>
        <p:txBody>
          <a:bodyPr anchor="ctr" anchorCtr="0"/>
          <a:lstStyle/>
          <a:p>
            <a:r>
              <a:rPr lang="en-US" altLang="zh-CN" sz="3200" b="1" dirty="0" smtClean="0">
                <a:solidFill>
                  <a:srgbClr val="FF8A00"/>
                </a:solidFill>
                <a:latin typeface="Times New Roman" panose="02020603050405020304" pitchFamily="18" charset="0"/>
                <a:ea typeface="微软雅黑" pitchFamily="34" charset="-122"/>
                <a:cs typeface="Times New Roman" panose="02020603050405020304" pitchFamily="18" charset="0"/>
              </a:rPr>
              <a:t>  </a:t>
            </a:r>
            <a:r>
              <a:rPr lang="en-US" altLang="zh-CN" sz="3200" b="1" dirty="0" err="1" smtClean="0">
                <a:solidFill>
                  <a:srgbClr val="FF8A00"/>
                </a:solidFill>
                <a:latin typeface="Times New Roman" panose="02020603050405020304" pitchFamily="18" charset="0"/>
                <a:ea typeface="微软雅黑" pitchFamily="34" charset="-122"/>
                <a:cs typeface="Times New Roman" panose="02020603050405020304" pitchFamily="18" charset="0"/>
              </a:rPr>
              <a:t>Optica</a:t>
            </a:r>
            <a:r>
              <a:rPr lang="en-US" altLang="zh-CN" sz="3200" b="1" dirty="0" smtClean="0">
                <a:solidFill>
                  <a:srgbClr val="FF8A00"/>
                </a:solidFill>
                <a:latin typeface="Times New Roman" panose="02020603050405020304" pitchFamily="18" charset="0"/>
                <a:ea typeface="微软雅黑" pitchFamily="34" charset="-122"/>
                <a:cs typeface="Times New Roman" panose="02020603050405020304" pitchFamily="18" charset="0"/>
              </a:rPr>
              <a:t> </a:t>
            </a:r>
            <a:r>
              <a:rPr lang="zh-CN" altLang="en-US" sz="3200" b="1" dirty="0" smtClean="0">
                <a:solidFill>
                  <a:srgbClr val="FF8A00"/>
                </a:solidFill>
                <a:latin typeface="宋体" panose="02010600030101010101" pitchFamily="2" charset="-122"/>
                <a:ea typeface="宋体" panose="02010600030101010101" pitchFamily="2" charset="-122"/>
                <a:cs typeface="Times New Roman" panose="02020603050405020304" pitchFamily="18" charset="0"/>
              </a:rPr>
              <a:t>数据库涵盖主题</a:t>
            </a:r>
            <a:endParaRPr lang="zh-CN" altLang="en-US" sz="3200" b="1" dirty="0">
              <a:solidFill>
                <a:srgbClr val="FF8A00"/>
              </a:solidFill>
              <a:latin typeface="宋体" panose="02010600030101010101" pitchFamily="2" charset="-122"/>
              <a:ea typeface="宋体" panose="02010600030101010101" pitchFamily="2" charset="-122"/>
              <a:cs typeface="Times New Roman" panose="02020603050405020304" pitchFamily="18" charset="0"/>
            </a:endParaRPr>
          </a:p>
        </p:txBody>
      </p:sp>
      <p:grpSp>
        <p:nvGrpSpPr>
          <p:cNvPr id="2" name="组合 1"/>
          <p:cNvGrpSpPr/>
          <p:nvPr/>
        </p:nvGrpSpPr>
        <p:grpSpPr>
          <a:xfrm>
            <a:off x="1737675" y="880057"/>
            <a:ext cx="9799585" cy="5476266"/>
            <a:chOff x="1737675" y="1095689"/>
            <a:chExt cx="9799585" cy="5476266"/>
          </a:xfrm>
        </p:grpSpPr>
        <p:sp>
          <p:nvSpPr>
            <p:cNvPr id="17" name="Rectangle 16"/>
            <p:cNvSpPr/>
            <p:nvPr/>
          </p:nvSpPr>
          <p:spPr bwMode="auto">
            <a:xfrm>
              <a:off x="5674401" y="1095689"/>
              <a:ext cx="1896557" cy="1772642"/>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ctr" anchorCtr="0" compatLnSpc="1">
              <a:prstTxWarp prst="textNoShape">
                <a:avLst/>
              </a:prstTxWarp>
            </a:bodyPr>
            <a:lstStyle/>
            <a:p>
              <a:pPr algn="ctr" defTabSz="914099" fontAlgn="base">
                <a:spcBef>
                  <a:spcPct val="0"/>
                </a:spcBef>
                <a:spcAft>
                  <a:spcPct val="0"/>
                </a:spcAft>
              </a:pPr>
              <a:r>
                <a:rPr lang="en-US" sz="1800" b="1" dirty="0" smtClean="0">
                  <a:gradFill>
                    <a:gsLst>
                      <a:gs pos="0">
                        <a:srgbClr val="FFFFFF"/>
                      </a:gs>
                      <a:gs pos="100000">
                        <a:srgbClr val="FFFFFF"/>
                      </a:gs>
                    </a:gsLst>
                    <a:lin ang="5400000" scaled="0"/>
                  </a:gradFill>
                  <a:latin typeface="Times New Roman" panose="02020603050405020304" pitchFamily="18" charset="0"/>
                  <a:ea typeface="宋体" panose="02010600030101010101" pitchFamily="2" charset="-122"/>
                  <a:cs typeface="Times New Roman" panose="02020603050405020304" pitchFamily="18" charset="0"/>
                </a:rPr>
                <a:t>Imaging </a:t>
              </a:r>
            </a:p>
            <a:p>
              <a:pPr algn="ctr" defTabSz="914099" fontAlgn="base">
                <a:spcBef>
                  <a:spcPct val="0"/>
                </a:spcBef>
                <a:spcAft>
                  <a:spcPct val="0"/>
                </a:spcAft>
              </a:pPr>
              <a:r>
                <a:rPr lang="zh-CN" altLang="en-US" sz="1800" b="1" dirty="0" smtClean="0">
                  <a:gradFill>
                    <a:gsLst>
                      <a:gs pos="0">
                        <a:srgbClr val="FFFFFF"/>
                      </a:gs>
                      <a:gs pos="100000">
                        <a:srgbClr val="FFFFFF"/>
                      </a:gs>
                    </a:gsLst>
                    <a:lin ang="5400000" scaled="0"/>
                  </a:gradFill>
                  <a:latin typeface="Times New Roman" panose="02020603050405020304" pitchFamily="18" charset="0"/>
                  <a:ea typeface="宋体" panose="02010600030101010101" pitchFamily="2" charset="-122"/>
                  <a:cs typeface="Times New Roman" panose="02020603050405020304" pitchFamily="18" charset="0"/>
                </a:rPr>
                <a:t>光学成像</a:t>
              </a:r>
            </a:p>
          </p:txBody>
        </p:sp>
        <p:sp>
          <p:nvSpPr>
            <p:cNvPr id="8" name="Rectangle 7"/>
            <p:cNvSpPr/>
            <p:nvPr/>
          </p:nvSpPr>
          <p:spPr bwMode="auto">
            <a:xfrm>
              <a:off x="1737675" y="1095689"/>
              <a:ext cx="1896557" cy="1772642"/>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ctr" anchorCtr="0" compatLnSpc="1">
              <a:prstTxWarp prst="textNoShape">
                <a:avLst/>
              </a:prstTxWarp>
            </a:bodyPr>
            <a:lstStyle/>
            <a:p>
              <a:pPr algn="ctr" defTabSz="914099" fontAlgn="base">
                <a:spcBef>
                  <a:spcPct val="0"/>
                </a:spcBef>
                <a:spcAft>
                  <a:spcPct val="0"/>
                </a:spcAft>
              </a:pPr>
              <a:r>
                <a:rPr lang="en-US" sz="1800" b="1" dirty="0" smtClean="0">
                  <a:gradFill>
                    <a:gsLst>
                      <a:gs pos="0">
                        <a:srgbClr val="FFFFFF"/>
                      </a:gs>
                      <a:gs pos="100000">
                        <a:srgbClr val="FFFFFF"/>
                      </a:gs>
                    </a:gsLst>
                    <a:lin ang="5400000" scaled="0"/>
                  </a:gradFill>
                  <a:latin typeface="Times New Roman" panose="02020603050405020304" pitchFamily="18" charset="0"/>
                  <a:ea typeface="宋体" panose="02010600030101010101" pitchFamily="2" charset="-122"/>
                  <a:cs typeface="Times New Roman" panose="02020603050405020304" pitchFamily="18" charset="0"/>
                </a:rPr>
                <a:t>Optical Communication</a:t>
              </a:r>
            </a:p>
            <a:p>
              <a:pPr algn="ctr" defTabSz="914099" fontAlgn="base">
                <a:spcBef>
                  <a:spcPct val="0"/>
                </a:spcBef>
                <a:spcAft>
                  <a:spcPct val="0"/>
                </a:spcAft>
              </a:pPr>
              <a:r>
                <a:rPr lang="zh-CN" altLang="en-US" sz="1800" b="1" dirty="0" smtClean="0">
                  <a:gradFill>
                    <a:gsLst>
                      <a:gs pos="0">
                        <a:srgbClr val="FFFFFF"/>
                      </a:gs>
                      <a:gs pos="100000">
                        <a:srgbClr val="FFFFFF"/>
                      </a:gs>
                    </a:gsLst>
                    <a:lin ang="5400000" scaled="0"/>
                  </a:gradFill>
                  <a:latin typeface="Times New Roman" panose="02020603050405020304" pitchFamily="18" charset="0"/>
                  <a:ea typeface="宋体" panose="02010600030101010101" pitchFamily="2" charset="-122"/>
                  <a:cs typeface="Times New Roman" panose="02020603050405020304" pitchFamily="18" charset="0"/>
                </a:rPr>
                <a:t>光通信 </a:t>
              </a:r>
            </a:p>
          </p:txBody>
        </p:sp>
        <p:sp>
          <p:nvSpPr>
            <p:cNvPr id="26" name="Rectangle 25"/>
            <p:cNvSpPr/>
            <p:nvPr/>
          </p:nvSpPr>
          <p:spPr bwMode="auto">
            <a:xfrm>
              <a:off x="5673977" y="2940937"/>
              <a:ext cx="1896557" cy="1772642"/>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ctr" anchorCtr="0" compatLnSpc="1">
              <a:prstTxWarp prst="textNoShape">
                <a:avLst/>
              </a:prstTxWarp>
            </a:bodyPr>
            <a:lstStyle/>
            <a:p>
              <a:pPr algn="ctr" defTabSz="914099" fontAlgn="base">
                <a:spcBef>
                  <a:spcPct val="0"/>
                </a:spcBef>
                <a:spcAft>
                  <a:spcPct val="0"/>
                </a:spcAft>
              </a:pPr>
              <a:r>
                <a:rPr lang="en-US" sz="1800" b="1" dirty="0" smtClean="0">
                  <a:gradFill>
                    <a:gsLst>
                      <a:gs pos="0">
                        <a:srgbClr val="FFFFFF"/>
                      </a:gs>
                      <a:gs pos="100000">
                        <a:srgbClr val="FFFFFF"/>
                      </a:gs>
                    </a:gsLst>
                    <a:lin ang="5400000" scaled="0"/>
                  </a:gradFill>
                  <a:latin typeface="Times New Roman" panose="02020603050405020304" pitchFamily="18" charset="0"/>
                  <a:ea typeface="宋体" panose="02010600030101010101" pitchFamily="2" charset="-122"/>
                  <a:cs typeface="Times New Roman" panose="02020603050405020304" pitchFamily="18" charset="0"/>
                </a:rPr>
                <a:t>Optical Fibers</a:t>
              </a:r>
            </a:p>
            <a:p>
              <a:pPr algn="ctr" defTabSz="914099" fontAlgn="base">
                <a:spcBef>
                  <a:spcPct val="0"/>
                </a:spcBef>
                <a:spcAft>
                  <a:spcPct val="0"/>
                </a:spcAft>
              </a:pPr>
              <a:r>
                <a:rPr lang="zh-CN" altLang="en-US" sz="1800" b="1" dirty="0" smtClean="0">
                  <a:gradFill>
                    <a:gsLst>
                      <a:gs pos="0">
                        <a:srgbClr val="FFFFFF"/>
                      </a:gs>
                      <a:gs pos="100000">
                        <a:srgbClr val="FFFFFF"/>
                      </a:gs>
                    </a:gsLst>
                    <a:lin ang="5400000" scaled="0"/>
                  </a:gradFill>
                  <a:latin typeface="Times New Roman" panose="02020603050405020304" pitchFamily="18" charset="0"/>
                  <a:ea typeface="宋体" panose="02010600030101010101" pitchFamily="2" charset="-122"/>
                  <a:cs typeface="Times New Roman" panose="02020603050405020304" pitchFamily="18" charset="0"/>
                </a:rPr>
                <a:t>光纤</a:t>
              </a:r>
            </a:p>
          </p:txBody>
        </p:sp>
        <p:sp>
          <p:nvSpPr>
            <p:cNvPr id="29" name="Rectangle 28"/>
            <p:cNvSpPr/>
            <p:nvPr/>
          </p:nvSpPr>
          <p:spPr bwMode="auto">
            <a:xfrm>
              <a:off x="5673978" y="4788803"/>
              <a:ext cx="1896557" cy="1772642"/>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ctr" anchorCtr="0" compatLnSpc="1">
              <a:prstTxWarp prst="textNoShape">
                <a:avLst/>
              </a:prstTxWarp>
            </a:bodyPr>
            <a:lstStyle/>
            <a:p>
              <a:pPr algn="ctr" defTabSz="914099" fontAlgn="base">
                <a:spcBef>
                  <a:spcPct val="0"/>
                </a:spcBef>
                <a:spcAft>
                  <a:spcPct val="0"/>
                </a:spcAft>
              </a:pPr>
              <a:endParaRPr lang="en-US" sz="1800" b="1" dirty="0" smtClean="0">
                <a:gradFill>
                  <a:gsLst>
                    <a:gs pos="0">
                      <a:srgbClr val="FFFFFF"/>
                    </a:gs>
                    <a:gs pos="100000">
                      <a:srgbClr val="FFFFFF"/>
                    </a:gs>
                  </a:gsLst>
                  <a:lin ang="5400000" scaled="0"/>
                </a:gradFill>
                <a:latin typeface="Times New Roman" panose="02020603050405020304" pitchFamily="18" charset="0"/>
                <a:ea typeface="宋体" panose="02010600030101010101" pitchFamily="2" charset="-122"/>
                <a:cs typeface="Times New Roman" panose="02020603050405020304" pitchFamily="18" charset="0"/>
              </a:endParaRPr>
            </a:p>
            <a:p>
              <a:pPr algn="ctr" defTabSz="914099" fontAlgn="base">
                <a:spcBef>
                  <a:spcPct val="0"/>
                </a:spcBef>
                <a:spcAft>
                  <a:spcPct val="0"/>
                </a:spcAft>
              </a:pPr>
              <a:endParaRPr lang="en-US" sz="1800" b="1" dirty="0" smtClean="0">
                <a:gradFill>
                  <a:gsLst>
                    <a:gs pos="0">
                      <a:srgbClr val="FFFFFF"/>
                    </a:gs>
                    <a:gs pos="100000">
                      <a:srgbClr val="FFFFFF"/>
                    </a:gs>
                  </a:gsLst>
                  <a:lin ang="5400000" scaled="0"/>
                </a:gradFill>
                <a:latin typeface="Times New Roman" panose="02020603050405020304" pitchFamily="18" charset="0"/>
                <a:ea typeface="宋体" panose="02010600030101010101" pitchFamily="2" charset="-122"/>
                <a:cs typeface="Times New Roman" panose="02020603050405020304" pitchFamily="18" charset="0"/>
              </a:endParaRPr>
            </a:p>
            <a:p>
              <a:pPr algn="ctr" defTabSz="914099" fontAlgn="base">
                <a:spcBef>
                  <a:spcPct val="0"/>
                </a:spcBef>
                <a:spcAft>
                  <a:spcPct val="0"/>
                </a:spcAft>
              </a:pPr>
              <a:r>
                <a:rPr lang="en-US" sz="1800" b="1" dirty="0" smtClean="0">
                  <a:gradFill>
                    <a:gsLst>
                      <a:gs pos="0">
                        <a:srgbClr val="FFFFFF"/>
                      </a:gs>
                      <a:gs pos="100000">
                        <a:srgbClr val="FFFFFF"/>
                      </a:gs>
                    </a:gsLst>
                    <a:lin ang="5400000" scaled="0"/>
                  </a:gradFill>
                  <a:latin typeface="Times New Roman" panose="02020603050405020304" pitchFamily="18" charset="0"/>
                  <a:ea typeface="宋体" panose="02010600030101010101" pitchFamily="2" charset="-122"/>
                  <a:cs typeface="Times New Roman" panose="02020603050405020304" pitchFamily="18" charset="0"/>
                </a:rPr>
                <a:t>Metrology</a:t>
              </a:r>
            </a:p>
            <a:p>
              <a:pPr algn="ctr" defTabSz="914099" fontAlgn="base">
                <a:spcBef>
                  <a:spcPct val="0"/>
                </a:spcBef>
                <a:spcAft>
                  <a:spcPct val="0"/>
                </a:spcAft>
              </a:pPr>
              <a:r>
                <a:rPr lang="zh-CN" altLang="en-US" sz="1800" b="1" dirty="0" smtClean="0">
                  <a:gradFill>
                    <a:gsLst>
                      <a:gs pos="0">
                        <a:srgbClr val="FFFFFF"/>
                      </a:gs>
                      <a:gs pos="100000">
                        <a:srgbClr val="FFFFFF"/>
                      </a:gs>
                    </a:gsLst>
                    <a:lin ang="5400000" scaled="0"/>
                  </a:gradFill>
                  <a:latin typeface="Times New Roman" panose="02020603050405020304" pitchFamily="18" charset="0"/>
                  <a:ea typeface="宋体" panose="02010600030101010101" pitchFamily="2" charset="-122"/>
                  <a:cs typeface="Times New Roman" panose="02020603050405020304" pitchFamily="18" charset="0"/>
                </a:rPr>
                <a:t>计量学</a:t>
              </a:r>
            </a:p>
            <a:p>
              <a:pPr algn="ctr" defTabSz="914099" fontAlgn="base">
                <a:spcBef>
                  <a:spcPct val="0"/>
                </a:spcBef>
                <a:spcAft>
                  <a:spcPct val="0"/>
                </a:spcAft>
              </a:pPr>
              <a:endParaRPr lang="en-US" sz="1800" b="1" dirty="0" smtClean="0">
                <a:gradFill>
                  <a:gsLst>
                    <a:gs pos="0">
                      <a:srgbClr val="FFFFFF"/>
                    </a:gs>
                    <a:gs pos="100000">
                      <a:srgbClr val="FFFFFF"/>
                    </a:gs>
                  </a:gsLst>
                  <a:lin ang="5400000" scaled="0"/>
                </a:gra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Rectangle 10"/>
            <p:cNvSpPr/>
            <p:nvPr/>
          </p:nvSpPr>
          <p:spPr bwMode="auto">
            <a:xfrm>
              <a:off x="3705827" y="1095689"/>
              <a:ext cx="1896557" cy="1772642"/>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ctr" anchorCtr="0" compatLnSpc="1">
              <a:prstTxWarp prst="textNoShape">
                <a:avLst/>
              </a:prstTxWarp>
            </a:bodyPr>
            <a:lstStyle/>
            <a:p>
              <a:pPr algn="ctr" defTabSz="914099" fontAlgn="base">
                <a:spcBef>
                  <a:spcPct val="0"/>
                </a:spcBef>
                <a:spcAft>
                  <a:spcPct val="0"/>
                </a:spcAft>
              </a:pPr>
              <a:r>
                <a:rPr lang="en-US" sz="1800" b="1" dirty="0" smtClean="0">
                  <a:gradFill>
                    <a:gsLst>
                      <a:gs pos="0">
                        <a:srgbClr val="FFFFFF"/>
                      </a:gs>
                      <a:gs pos="100000">
                        <a:srgbClr val="FFFFFF"/>
                      </a:gs>
                    </a:gsLst>
                    <a:lin ang="5400000" scaled="0"/>
                  </a:gradFill>
                  <a:latin typeface="Times New Roman" panose="02020603050405020304" pitchFamily="18" charset="0"/>
                  <a:ea typeface="宋体" panose="02010600030101010101" pitchFamily="2" charset="-122"/>
                  <a:cs typeface="Times New Roman" panose="02020603050405020304" pitchFamily="18" charset="0"/>
                </a:rPr>
                <a:t>Equipment</a:t>
              </a:r>
            </a:p>
            <a:p>
              <a:pPr algn="ctr" defTabSz="914099" fontAlgn="base">
                <a:spcBef>
                  <a:spcPct val="0"/>
                </a:spcBef>
                <a:spcAft>
                  <a:spcPct val="0"/>
                </a:spcAft>
              </a:pPr>
              <a:r>
                <a:rPr lang="zh-CN" altLang="en-US" sz="1800" b="1" dirty="0" smtClean="0">
                  <a:gradFill>
                    <a:gsLst>
                      <a:gs pos="0">
                        <a:srgbClr val="FFFFFF"/>
                      </a:gs>
                      <a:gs pos="100000">
                        <a:srgbClr val="FFFFFF"/>
                      </a:gs>
                    </a:gsLst>
                    <a:lin ang="5400000" scaled="0"/>
                  </a:gradFill>
                  <a:latin typeface="Times New Roman" panose="02020603050405020304" pitchFamily="18" charset="0"/>
                  <a:ea typeface="宋体" panose="02010600030101010101" pitchFamily="2" charset="-122"/>
                  <a:cs typeface="Times New Roman" panose="02020603050405020304" pitchFamily="18" charset="0"/>
                </a:rPr>
                <a:t>光学设备</a:t>
              </a:r>
            </a:p>
          </p:txBody>
        </p:sp>
        <p:sp>
          <p:nvSpPr>
            <p:cNvPr id="23" name="Rectangle 22"/>
            <p:cNvSpPr/>
            <p:nvPr/>
          </p:nvSpPr>
          <p:spPr bwMode="auto">
            <a:xfrm>
              <a:off x="9628379" y="2940937"/>
              <a:ext cx="1896557" cy="1772642"/>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ctr" anchorCtr="0" compatLnSpc="1">
              <a:prstTxWarp prst="textNoShape">
                <a:avLst/>
              </a:prstTxWarp>
            </a:bodyPr>
            <a:lstStyle/>
            <a:p>
              <a:pPr algn="ctr" defTabSz="914099" fontAlgn="base">
                <a:spcBef>
                  <a:spcPct val="0"/>
                </a:spcBef>
                <a:spcAft>
                  <a:spcPct val="0"/>
                </a:spcAft>
              </a:pPr>
              <a:r>
                <a:rPr lang="en-US" sz="1800" b="1" dirty="0" smtClean="0">
                  <a:gradFill>
                    <a:gsLst>
                      <a:gs pos="0">
                        <a:srgbClr val="FFFFFF"/>
                      </a:gs>
                      <a:gs pos="100000">
                        <a:srgbClr val="FFFFFF"/>
                      </a:gs>
                    </a:gsLst>
                    <a:lin ang="5400000" scaled="0"/>
                  </a:gradFill>
                  <a:latin typeface="Times New Roman" panose="02020603050405020304" pitchFamily="18" charset="0"/>
                  <a:ea typeface="宋体" panose="02010600030101010101" pitchFamily="2" charset="-122"/>
                  <a:cs typeface="Times New Roman" panose="02020603050405020304" pitchFamily="18" charset="0"/>
                </a:rPr>
                <a:t>Light Transmission  </a:t>
              </a:r>
            </a:p>
            <a:p>
              <a:pPr algn="ctr" defTabSz="914099" fontAlgn="base">
                <a:spcBef>
                  <a:spcPct val="0"/>
                </a:spcBef>
                <a:spcAft>
                  <a:spcPct val="0"/>
                </a:spcAft>
              </a:pPr>
              <a:r>
                <a:rPr lang="zh-CN" altLang="en-US" sz="1800" b="1" dirty="0" smtClean="0">
                  <a:gradFill>
                    <a:gsLst>
                      <a:gs pos="0">
                        <a:srgbClr val="FFFFFF"/>
                      </a:gs>
                      <a:gs pos="100000">
                        <a:srgbClr val="FFFFFF"/>
                      </a:gs>
                    </a:gsLst>
                    <a:lin ang="5400000" scaled="0"/>
                  </a:gradFill>
                  <a:latin typeface="Times New Roman" panose="02020603050405020304" pitchFamily="18" charset="0"/>
                  <a:ea typeface="宋体" panose="02010600030101010101" pitchFamily="2" charset="-122"/>
                  <a:cs typeface="Times New Roman" panose="02020603050405020304" pitchFamily="18" charset="0"/>
                </a:rPr>
                <a:t>光传输</a:t>
              </a:r>
              <a:endParaRPr lang="en-US" sz="1800" b="1" dirty="0" smtClean="0">
                <a:gradFill>
                  <a:gsLst>
                    <a:gs pos="0">
                      <a:srgbClr val="FFFFFF"/>
                    </a:gs>
                    <a:gs pos="100000">
                      <a:srgbClr val="FFFFFF"/>
                    </a:gs>
                  </a:gsLst>
                  <a:lin ang="5400000" scaled="0"/>
                </a:gra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Rectangle 13"/>
            <p:cNvSpPr/>
            <p:nvPr/>
          </p:nvSpPr>
          <p:spPr bwMode="auto">
            <a:xfrm>
              <a:off x="3705827" y="4788803"/>
              <a:ext cx="1896557" cy="1772642"/>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ctr" anchorCtr="0" compatLnSpc="1">
              <a:prstTxWarp prst="textNoShape">
                <a:avLst/>
              </a:prstTxWarp>
            </a:bodyPr>
            <a:lstStyle/>
            <a:p>
              <a:pPr algn="ctr" defTabSz="914099" fontAlgn="base">
                <a:spcBef>
                  <a:spcPct val="0"/>
                </a:spcBef>
                <a:spcAft>
                  <a:spcPct val="0"/>
                </a:spcAft>
              </a:pPr>
              <a:r>
                <a:rPr lang="en-US" sz="1800" b="1" dirty="0" smtClean="0">
                  <a:gradFill>
                    <a:gsLst>
                      <a:gs pos="0">
                        <a:srgbClr val="FFFFFF"/>
                      </a:gs>
                      <a:gs pos="100000">
                        <a:srgbClr val="FFFFFF"/>
                      </a:gs>
                    </a:gsLst>
                    <a:lin ang="5400000" scaled="0"/>
                  </a:gradFill>
                  <a:latin typeface="Times New Roman" panose="02020603050405020304" pitchFamily="18" charset="0"/>
                  <a:ea typeface="宋体" panose="02010600030101010101" pitchFamily="2" charset="-122"/>
                  <a:cs typeface="Times New Roman" panose="02020603050405020304" pitchFamily="18" charset="0"/>
                </a:rPr>
                <a:t>Optical systems</a:t>
              </a:r>
            </a:p>
            <a:p>
              <a:pPr algn="ctr" defTabSz="914099" fontAlgn="base">
                <a:spcBef>
                  <a:spcPct val="0"/>
                </a:spcBef>
                <a:spcAft>
                  <a:spcPct val="0"/>
                </a:spcAft>
              </a:pPr>
              <a:r>
                <a:rPr lang="zh-CN" altLang="en-US" sz="1800" b="1" dirty="0" smtClean="0">
                  <a:gradFill>
                    <a:gsLst>
                      <a:gs pos="0">
                        <a:srgbClr val="FFFFFF"/>
                      </a:gs>
                      <a:gs pos="100000">
                        <a:srgbClr val="FFFFFF"/>
                      </a:gs>
                    </a:gsLst>
                    <a:lin ang="5400000" scaled="0"/>
                  </a:gradFill>
                  <a:latin typeface="Times New Roman" panose="02020603050405020304" pitchFamily="18" charset="0"/>
                  <a:ea typeface="宋体" panose="02010600030101010101" pitchFamily="2" charset="-122"/>
                  <a:cs typeface="Times New Roman" panose="02020603050405020304" pitchFamily="18" charset="0"/>
                </a:rPr>
                <a:t>光学系统</a:t>
              </a:r>
              <a:endParaRPr lang="en-US" sz="1800" b="1" dirty="0" smtClean="0">
                <a:gradFill>
                  <a:gsLst>
                    <a:gs pos="0">
                      <a:srgbClr val="FFFFFF"/>
                    </a:gs>
                    <a:gs pos="100000">
                      <a:srgbClr val="FFFFFF"/>
                    </a:gs>
                  </a:gsLst>
                  <a:lin ang="5400000" scaled="0"/>
                </a:gra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 name="Rectangle 19"/>
            <p:cNvSpPr/>
            <p:nvPr/>
          </p:nvSpPr>
          <p:spPr bwMode="auto">
            <a:xfrm>
              <a:off x="7651179" y="2939239"/>
              <a:ext cx="1896557" cy="1772642"/>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ctr" anchorCtr="0" compatLnSpc="1">
              <a:prstTxWarp prst="textNoShape">
                <a:avLst/>
              </a:prstTxWarp>
            </a:bodyPr>
            <a:lstStyle/>
            <a:p>
              <a:pPr algn="ctr" defTabSz="914099" fontAlgn="base">
                <a:spcBef>
                  <a:spcPct val="0"/>
                </a:spcBef>
                <a:spcAft>
                  <a:spcPct val="0"/>
                </a:spcAft>
              </a:pPr>
              <a:endParaRPr lang="en-US" sz="1800" b="1" dirty="0" smtClean="0">
                <a:gradFill>
                  <a:gsLst>
                    <a:gs pos="0">
                      <a:srgbClr val="FFFFFF"/>
                    </a:gs>
                    <a:gs pos="100000">
                      <a:srgbClr val="FFFFFF"/>
                    </a:gs>
                  </a:gsLst>
                  <a:lin ang="5400000" scaled="0"/>
                </a:gradFill>
                <a:latin typeface="Times New Roman" panose="02020603050405020304" pitchFamily="18" charset="0"/>
                <a:ea typeface="宋体" panose="02010600030101010101" pitchFamily="2" charset="-122"/>
                <a:cs typeface="Times New Roman" panose="02020603050405020304" pitchFamily="18" charset="0"/>
              </a:endParaRPr>
            </a:p>
            <a:p>
              <a:pPr algn="ctr" defTabSz="914099" fontAlgn="base">
                <a:spcBef>
                  <a:spcPct val="0"/>
                </a:spcBef>
                <a:spcAft>
                  <a:spcPct val="0"/>
                </a:spcAft>
              </a:pPr>
              <a:r>
                <a:rPr lang="en-US" sz="1800" b="1" dirty="0" smtClean="0">
                  <a:gradFill>
                    <a:gsLst>
                      <a:gs pos="0">
                        <a:srgbClr val="FFFFFF"/>
                      </a:gs>
                      <a:gs pos="100000">
                        <a:srgbClr val="FFFFFF"/>
                      </a:gs>
                    </a:gsLst>
                    <a:lin ang="5400000" scaled="0"/>
                  </a:gradFill>
                  <a:latin typeface="Times New Roman" panose="02020603050405020304" pitchFamily="18" charset="0"/>
                  <a:ea typeface="宋体" panose="02010600030101010101" pitchFamily="2" charset="-122"/>
                  <a:cs typeface="Times New Roman" panose="02020603050405020304" pitchFamily="18" charset="0"/>
                </a:rPr>
                <a:t>Semiconductor Lasers</a:t>
              </a:r>
            </a:p>
            <a:p>
              <a:pPr algn="ctr" defTabSz="914099" fontAlgn="base">
                <a:spcBef>
                  <a:spcPct val="0"/>
                </a:spcBef>
                <a:spcAft>
                  <a:spcPct val="0"/>
                </a:spcAft>
              </a:pPr>
              <a:r>
                <a:rPr lang="zh-CN" altLang="en-US" sz="1800" b="1" dirty="0" smtClean="0">
                  <a:gradFill>
                    <a:gsLst>
                      <a:gs pos="0">
                        <a:srgbClr val="FFFFFF"/>
                      </a:gs>
                      <a:gs pos="100000">
                        <a:srgbClr val="FFFFFF"/>
                      </a:gs>
                    </a:gsLst>
                    <a:lin ang="5400000" scaled="0"/>
                  </a:gradFill>
                  <a:latin typeface="Times New Roman" panose="02020603050405020304" pitchFamily="18" charset="0"/>
                  <a:ea typeface="宋体" panose="02010600030101010101" pitchFamily="2" charset="-122"/>
                  <a:cs typeface="Times New Roman" panose="02020603050405020304" pitchFamily="18" charset="0"/>
                </a:rPr>
                <a:t>半导体激光 </a:t>
              </a:r>
            </a:p>
            <a:p>
              <a:pPr algn="ctr" defTabSz="914099" fontAlgn="base">
                <a:spcBef>
                  <a:spcPct val="0"/>
                </a:spcBef>
                <a:spcAft>
                  <a:spcPct val="0"/>
                </a:spcAft>
              </a:pPr>
              <a:endParaRPr lang="en-US" sz="1800" b="1" dirty="0" smtClean="0">
                <a:gradFill>
                  <a:gsLst>
                    <a:gs pos="0">
                      <a:srgbClr val="FFFFFF"/>
                    </a:gs>
                    <a:gs pos="100000">
                      <a:srgbClr val="FFFFFF"/>
                    </a:gs>
                  </a:gsLst>
                  <a:lin ang="5400000" scaled="0"/>
                </a:gra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2" name="Rectangle 31"/>
            <p:cNvSpPr/>
            <p:nvPr/>
          </p:nvSpPr>
          <p:spPr bwMode="auto">
            <a:xfrm>
              <a:off x="7651178" y="4788803"/>
              <a:ext cx="1896557" cy="1772642"/>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ctr" anchorCtr="0" compatLnSpc="1">
              <a:prstTxWarp prst="textNoShape">
                <a:avLst/>
              </a:prstTxWarp>
            </a:bodyPr>
            <a:lstStyle/>
            <a:p>
              <a:pPr algn="ctr" defTabSz="914099" fontAlgn="base">
                <a:spcBef>
                  <a:spcPct val="0"/>
                </a:spcBef>
                <a:spcAft>
                  <a:spcPct val="0"/>
                </a:spcAft>
              </a:pPr>
              <a:r>
                <a:rPr lang="en-US" sz="1800" b="1" dirty="0" smtClean="0">
                  <a:gradFill>
                    <a:gsLst>
                      <a:gs pos="0">
                        <a:srgbClr val="FFFFFF"/>
                      </a:gs>
                      <a:gs pos="100000">
                        <a:srgbClr val="FFFFFF"/>
                      </a:gs>
                    </a:gsLst>
                    <a:lin ang="5400000" scaled="0"/>
                  </a:gradFill>
                  <a:latin typeface="Times New Roman" panose="02020603050405020304" pitchFamily="18" charset="0"/>
                  <a:ea typeface="宋体" panose="02010600030101010101" pitchFamily="2" charset="-122"/>
                  <a:cs typeface="Times New Roman" panose="02020603050405020304" pitchFamily="18" charset="0"/>
                </a:rPr>
                <a:t>Bandwidth </a:t>
              </a:r>
            </a:p>
            <a:p>
              <a:pPr algn="ctr" defTabSz="914099" fontAlgn="base">
                <a:spcBef>
                  <a:spcPct val="0"/>
                </a:spcBef>
                <a:spcAft>
                  <a:spcPct val="0"/>
                </a:spcAft>
              </a:pPr>
              <a:r>
                <a:rPr lang="zh-CN" altLang="en-US" sz="1800" b="1" dirty="0" smtClean="0">
                  <a:gradFill>
                    <a:gsLst>
                      <a:gs pos="0">
                        <a:srgbClr val="FFFFFF"/>
                      </a:gs>
                      <a:gs pos="100000">
                        <a:srgbClr val="FFFFFF"/>
                      </a:gs>
                    </a:gsLst>
                    <a:lin ang="5400000" scaled="0"/>
                  </a:gradFill>
                  <a:latin typeface="Times New Roman" panose="02020603050405020304" pitchFamily="18" charset="0"/>
                  <a:ea typeface="宋体" panose="02010600030101010101" pitchFamily="2" charset="-122"/>
                  <a:cs typeface="Times New Roman" panose="02020603050405020304" pitchFamily="18" charset="0"/>
                </a:rPr>
                <a:t>带宽</a:t>
              </a:r>
              <a:endParaRPr lang="en-US" sz="1800" b="1" dirty="0" smtClean="0">
                <a:gradFill>
                  <a:gsLst>
                    <a:gs pos="0">
                      <a:srgbClr val="FFFFFF"/>
                    </a:gs>
                    <a:gs pos="100000">
                      <a:srgbClr val="FFFFFF"/>
                    </a:gs>
                  </a:gsLst>
                  <a:lin ang="5400000" scaled="0"/>
                </a:gra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 name="Rectangle 30"/>
            <p:cNvSpPr/>
            <p:nvPr/>
          </p:nvSpPr>
          <p:spPr bwMode="auto">
            <a:xfrm>
              <a:off x="7659356" y="1095689"/>
              <a:ext cx="1896557" cy="1772642"/>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ctr" anchorCtr="0" compatLnSpc="1">
              <a:prstTxWarp prst="textNoShape">
                <a:avLst/>
              </a:prstTxWarp>
            </a:bodyPr>
            <a:lstStyle/>
            <a:p>
              <a:pPr algn="ctr" defTabSz="914099" fontAlgn="base">
                <a:spcBef>
                  <a:spcPct val="0"/>
                </a:spcBef>
                <a:spcAft>
                  <a:spcPct val="0"/>
                </a:spcAft>
              </a:pPr>
              <a:r>
                <a:rPr lang="en-US" sz="1800" b="1" dirty="0" smtClean="0">
                  <a:gradFill>
                    <a:gsLst>
                      <a:gs pos="0">
                        <a:srgbClr val="FFFFFF"/>
                      </a:gs>
                      <a:gs pos="100000">
                        <a:srgbClr val="FFFFFF"/>
                      </a:gs>
                    </a:gsLst>
                    <a:lin ang="5400000" scaled="0"/>
                  </a:gradFill>
                  <a:latin typeface="Times New Roman" panose="02020603050405020304" pitchFamily="18" charset="0"/>
                  <a:ea typeface="宋体" panose="02010600030101010101" pitchFamily="2" charset="-122"/>
                  <a:cs typeface="Times New Roman" panose="02020603050405020304" pitchFamily="18" charset="0"/>
                </a:rPr>
                <a:t>Optical Fiber Communication</a:t>
              </a:r>
            </a:p>
            <a:p>
              <a:pPr algn="ctr" defTabSz="914099" fontAlgn="base">
                <a:spcBef>
                  <a:spcPct val="0"/>
                </a:spcBef>
                <a:spcAft>
                  <a:spcPct val="0"/>
                </a:spcAft>
              </a:pPr>
              <a:r>
                <a:rPr lang="zh-CN" altLang="en-US" sz="1800" b="1" dirty="0" smtClean="0">
                  <a:gradFill>
                    <a:gsLst>
                      <a:gs pos="0">
                        <a:srgbClr val="FFFFFF"/>
                      </a:gs>
                      <a:gs pos="100000">
                        <a:srgbClr val="FFFFFF"/>
                      </a:gs>
                    </a:gsLst>
                    <a:lin ang="5400000" scaled="0"/>
                  </a:gradFill>
                  <a:latin typeface="Times New Roman" panose="02020603050405020304" pitchFamily="18" charset="0"/>
                  <a:ea typeface="宋体" panose="02010600030101010101" pitchFamily="2" charset="-122"/>
                  <a:cs typeface="Times New Roman" panose="02020603050405020304" pitchFamily="18" charset="0"/>
                </a:rPr>
                <a:t>光纤通信</a:t>
              </a:r>
            </a:p>
          </p:txBody>
        </p:sp>
        <p:sp>
          <p:nvSpPr>
            <p:cNvPr id="40" name="Rectangle 39"/>
            <p:cNvSpPr/>
            <p:nvPr/>
          </p:nvSpPr>
          <p:spPr bwMode="auto">
            <a:xfrm>
              <a:off x="9640703" y="1095689"/>
              <a:ext cx="1896557" cy="1772642"/>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ctr" anchorCtr="0" compatLnSpc="1">
              <a:prstTxWarp prst="textNoShape">
                <a:avLst/>
              </a:prstTxWarp>
            </a:bodyPr>
            <a:lstStyle/>
            <a:p>
              <a:pPr algn="ctr">
                <a:tabLst>
                  <a:tab pos="1089025" algn="l"/>
                </a:tabLst>
              </a:pPr>
              <a:r>
                <a:rPr lang="en-US" sz="1800" b="1" dirty="0" smtClean="0">
                  <a:latin typeface="Times New Roman" panose="02020603050405020304" pitchFamily="18" charset="0"/>
                  <a:ea typeface="宋体" panose="02010600030101010101" pitchFamily="2" charset="-122"/>
                  <a:cs typeface="Times New Roman" panose="02020603050405020304" pitchFamily="18" charset="0"/>
                </a:rPr>
                <a:t>Analytical techniques</a:t>
              </a:r>
            </a:p>
            <a:p>
              <a:pPr algn="ctr">
                <a:tabLst>
                  <a:tab pos="1089025" algn="l"/>
                </a:tabLst>
              </a:pPr>
              <a:r>
                <a:rPr lang="zh-CN" altLang="en-US" sz="1800" b="1" dirty="0" smtClean="0">
                  <a:gradFill>
                    <a:gsLst>
                      <a:gs pos="0">
                        <a:srgbClr val="FFFFFF"/>
                      </a:gs>
                      <a:gs pos="100000">
                        <a:srgbClr val="FFFFFF"/>
                      </a:gs>
                    </a:gsLst>
                    <a:lin ang="5400000" scaled="0"/>
                  </a:gradFill>
                  <a:latin typeface="Times New Roman" panose="02020603050405020304" pitchFamily="18" charset="0"/>
                  <a:ea typeface="宋体" panose="02010600030101010101" pitchFamily="2" charset="-122"/>
                  <a:cs typeface="Times New Roman" panose="02020603050405020304" pitchFamily="18" charset="0"/>
                </a:rPr>
                <a:t>分析方法</a:t>
              </a:r>
              <a:endParaRPr lang="zh-CN" altLang="en-US" sz="1800" b="1" dirty="0">
                <a:gradFill>
                  <a:gsLst>
                    <a:gs pos="0">
                      <a:srgbClr val="FFFFFF"/>
                    </a:gs>
                    <a:gs pos="100000">
                      <a:srgbClr val="FFFFFF"/>
                    </a:gs>
                  </a:gsLst>
                  <a:lin ang="5400000" scaled="0"/>
                </a:gra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8" name="Rectangle 31"/>
            <p:cNvSpPr/>
            <p:nvPr/>
          </p:nvSpPr>
          <p:spPr bwMode="auto">
            <a:xfrm>
              <a:off x="9632378" y="4799313"/>
              <a:ext cx="1896557" cy="1772642"/>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ctr" anchorCtr="0" compatLnSpc="1">
              <a:prstTxWarp prst="textNoShape">
                <a:avLst/>
              </a:prstTxWarp>
            </a:bodyPr>
            <a:lstStyle/>
            <a:p>
              <a:pPr algn="ctr" defTabSz="914099" fontAlgn="base">
                <a:spcBef>
                  <a:spcPct val="0"/>
                </a:spcBef>
                <a:spcAft>
                  <a:spcPct val="0"/>
                </a:spcAft>
              </a:pPr>
              <a:r>
                <a:rPr lang="en-US" sz="1800" b="1" dirty="0" smtClean="0">
                  <a:gradFill>
                    <a:gsLst>
                      <a:gs pos="0">
                        <a:srgbClr val="FFFFFF"/>
                      </a:gs>
                      <a:gs pos="100000">
                        <a:srgbClr val="FFFFFF"/>
                      </a:gs>
                    </a:gsLst>
                    <a:lin ang="5400000" scaled="0"/>
                  </a:gradFill>
                  <a:latin typeface="Times New Roman" panose="02020603050405020304" pitchFamily="18" charset="0"/>
                  <a:ea typeface="宋体" panose="02010600030101010101" pitchFamily="2" charset="-122"/>
                  <a:cs typeface="Times New Roman" panose="02020603050405020304" pitchFamily="18" charset="0"/>
                </a:rPr>
                <a:t>Quantum Electronics</a:t>
              </a:r>
            </a:p>
            <a:p>
              <a:pPr algn="ctr" defTabSz="914099" fontAlgn="base">
                <a:spcBef>
                  <a:spcPct val="0"/>
                </a:spcBef>
                <a:spcAft>
                  <a:spcPct val="0"/>
                </a:spcAft>
              </a:pPr>
              <a:r>
                <a:rPr lang="zh-CN" altLang="en-US" sz="1800" b="1" dirty="0" smtClean="0">
                  <a:gradFill>
                    <a:gsLst>
                      <a:gs pos="0">
                        <a:srgbClr val="FFFFFF"/>
                      </a:gs>
                      <a:gs pos="100000">
                        <a:srgbClr val="FFFFFF"/>
                      </a:gs>
                    </a:gsLst>
                    <a:lin ang="5400000" scaled="0"/>
                  </a:gradFill>
                  <a:latin typeface="Times New Roman" panose="02020603050405020304" pitchFamily="18" charset="0"/>
                  <a:ea typeface="宋体" panose="02010600030101010101" pitchFamily="2" charset="-122"/>
                  <a:cs typeface="Times New Roman" panose="02020603050405020304" pitchFamily="18" charset="0"/>
                </a:rPr>
                <a:t>量子电子学</a:t>
              </a:r>
              <a:endParaRPr lang="en-US" sz="1800" b="1" dirty="0" smtClean="0">
                <a:gradFill>
                  <a:gsLst>
                    <a:gs pos="0">
                      <a:srgbClr val="FFFFFF"/>
                    </a:gs>
                    <a:gs pos="100000">
                      <a:srgbClr val="FFFFFF"/>
                    </a:gs>
                  </a:gsLst>
                  <a:lin ang="5400000" scaled="0"/>
                </a:gradFill>
                <a:latin typeface="Times New Roman" panose="02020603050405020304" pitchFamily="18" charset="0"/>
                <a:ea typeface="宋体"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862042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txBox="1">
            <a:spLocks noChangeArrowheads="1"/>
          </p:cNvSpPr>
          <p:nvPr/>
        </p:nvSpPr>
        <p:spPr bwMode="auto">
          <a:xfrm>
            <a:off x="0" y="591685"/>
            <a:ext cx="12188825" cy="519380"/>
          </a:xfrm>
          <a:prstGeom prst="rect">
            <a:avLst/>
          </a:prstGeom>
          <a:solidFill>
            <a:srgbClr val="F7B229"/>
          </a:solidFill>
          <a:ln>
            <a:miter lim="800000"/>
            <a:headEnd/>
            <a:tailEnd/>
          </a:ln>
        </p:spPr>
        <p:txBody>
          <a:bodyPr vert="horz" wrap="square" lIns="91440" tIns="45720" rIns="91440" bIns="45720" numCol="1" rtlCol="0" anchor="ctr" anchorCtr="0" compatLnSpc="1">
            <a:prstTxWarp prst="textNoShape">
              <a:avLst/>
            </a:prstTxWarp>
            <a:normAutofit fontScale="97500"/>
          </a:bodyPr>
          <a:lstStyle/>
          <a:p>
            <a:pPr marL="432000" algn="just" defTabSz="914363">
              <a:lnSpc>
                <a:spcPct val="90000"/>
              </a:lnSpc>
              <a:spcBef>
                <a:spcPct val="0"/>
              </a:spcBef>
            </a:pPr>
            <a:r>
              <a:rPr lang="zh-CN" altLang="en-US" sz="2800" b="1" spc="300" dirty="0" smtClean="0">
                <a:ln w="3175">
                  <a:noFill/>
                </a:ln>
                <a:solidFill>
                  <a:schemeClr val="bg1">
                    <a:alpha val="98000"/>
                  </a:schemeClr>
                </a:solidFill>
                <a:latin typeface="微软雅黑" panose="020B0503020204020204" pitchFamily="34" charset="-122"/>
                <a:ea typeface="微软雅黑" panose="020B0503020204020204" pitchFamily="34" charset="-122"/>
                <a:cs typeface="Times New Roman" pitchFamily="18" charset="0"/>
              </a:rPr>
              <a:t>旗舰期</a:t>
            </a:r>
            <a:r>
              <a:rPr lang="zh-CN" altLang="en-US" sz="2800" b="1" spc="300" dirty="0">
                <a:ln w="3175">
                  <a:noFill/>
                </a:ln>
                <a:solidFill>
                  <a:schemeClr val="bg1">
                    <a:alpha val="98000"/>
                  </a:schemeClr>
                </a:solidFill>
                <a:latin typeface="微软雅黑" panose="020B0503020204020204" pitchFamily="34" charset="-122"/>
                <a:ea typeface="微软雅黑" panose="020B0503020204020204" pitchFamily="34" charset="-122"/>
                <a:cs typeface="Times New Roman" pitchFamily="18" charset="0"/>
              </a:rPr>
              <a:t>刊</a:t>
            </a:r>
            <a:endParaRPr kumimoji="0" lang="en-US" sz="2800" b="1" i="0" u="none" strike="noStrike" kern="1200" cap="none" spc="300" normalizeH="0" noProof="0" dirty="0" smtClean="0">
              <a:ln w="3175">
                <a:noFill/>
              </a:ln>
              <a:solidFill>
                <a:schemeClr val="bg1">
                  <a:alpha val="98000"/>
                </a:schemeClr>
              </a:solidFill>
              <a:effectLst/>
              <a:uLnTx/>
              <a:uFillTx/>
              <a:latin typeface="微软雅黑" panose="020B0503020204020204" pitchFamily="34" charset="-122"/>
              <a:ea typeface="微软雅黑" panose="020B0503020204020204" pitchFamily="34" charset="-122"/>
              <a:cs typeface="Times New Roman" pitchFamily="18" charset="0"/>
            </a:endParaRPr>
          </a:p>
        </p:txBody>
      </p:sp>
      <p:sp>
        <p:nvSpPr>
          <p:cNvPr id="40" name="Rounded Rectangle 39"/>
          <p:cNvSpPr/>
          <p:nvPr/>
        </p:nvSpPr>
        <p:spPr bwMode="auto">
          <a:xfrm>
            <a:off x="720098" y="2995448"/>
            <a:ext cx="3096000" cy="3436883"/>
          </a:xfrm>
          <a:prstGeom prst="roundRect">
            <a:avLst>
              <a:gd name="adj" fmla="val 5680"/>
            </a:avLst>
          </a:prstGeom>
          <a:solidFill>
            <a:srgbClr val="897EB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1" name="矩形 50"/>
          <p:cNvSpPr/>
          <p:nvPr/>
        </p:nvSpPr>
        <p:spPr>
          <a:xfrm>
            <a:off x="700877" y="3772163"/>
            <a:ext cx="3037490" cy="2262158"/>
          </a:xfrm>
          <a:prstGeom prst="rect">
            <a:avLst/>
          </a:prstGeom>
        </p:spPr>
        <p:txBody>
          <a:bodyPr wrap="square">
            <a:spAutoFit/>
          </a:bodyPr>
          <a:lstStyle/>
          <a:p>
            <a:pPr marL="171450" indent="-171450">
              <a:spcAft>
                <a:spcPts val="600"/>
              </a:spcAft>
              <a:buSzPct val="85000"/>
              <a:buFont typeface="Wingdings" pitchFamily="2" charset="2"/>
              <a:buChar char="n"/>
            </a:pPr>
            <a:r>
              <a:rPr lang="en-US" altLang="zh-CN" sz="1800" b="1" i="1" dirty="0" smtClean="0">
                <a:solidFill>
                  <a:schemeClr val="bg1"/>
                </a:solidFill>
              </a:rPr>
              <a:t>Advances in Optics and Photonics – </a:t>
            </a:r>
            <a:r>
              <a:rPr lang="zh-CN" altLang="en-US" sz="1800" b="1" i="1" dirty="0" smtClean="0">
                <a:solidFill>
                  <a:schemeClr val="bg1"/>
                </a:solidFill>
              </a:rPr>
              <a:t>高影响因子</a:t>
            </a:r>
            <a:endParaRPr lang="en-US" altLang="zh-CN" sz="1800" b="1" i="1" dirty="0" smtClean="0">
              <a:solidFill>
                <a:schemeClr val="bg1"/>
              </a:solidFill>
            </a:endParaRPr>
          </a:p>
          <a:p>
            <a:pPr marL="171450" indent="-171450">
              <a:spcAft>
                <a:spcPts val="600"/>
              </a:spcAft>
              <a:buSzPct val="85000"/>
              <a:buFont typeface="Wingdings" pitchFamily="2" charset="2"/>
              <a:buChar char="n"/>
            </a:pPr>
            <a:endParaRPr lang="en-US" altLang="zh-CN" sz="1800" b="1" i="1" dirty="0" smtClean="0">
              <a:solidFill>
                <a:schemeClr val="bg1"/>
              </a:solidFill>
            </a:endParaRPr>
          </a:p>
          <a:p>
            <a:pPr marL="171450" indent="-171450">
              <a:spcAft>
                <a:spcPts val="600"/>
              </a:spcAft>
              <a:buSzPct val="85000"/>
            </a:pPr>
            <a:r>
              <a:rPr lang="zh-CN" altLang="en-US" sz="1800" dirty="0" smtClean="0">
                <a:solidFill>
                  <a:schemeClr val="bg1"/>
                </a:solidFill>
              </a:rPr>
              <a:t>　内容涉及光学和光子学的进展，</a:t>
            </a:r>
            <a:r>
              <a:rPr lang="zh-CN" altLang="en-US" sz="1800" b="1" dirty="0" smtClean="0">
                <a:solidFill>
                  <a:schemeClr val="bg1"/>
                </a:solidFill>
              </a:rPr>
              <a:t>其 </a:t>
            </a:r>
            <a:r>
              <a:rPr lang="en-US" altLang="zh-CN" sz="1800" b="1" dirty="0" smtClean="0">
                <a:solidFill>
                  <a:schemeClr val="bg1"/>
                </a:solidFill>
              </a:rPr>
              <a:t>IF </a:t>
            </a:r>
            <a:r>
              <a:rPr lang="zh-CN" altLang="en-US" sz="1800" b="1" dirty="0" smtClean="0">
                <a:solidFill>
                  <a:schemeClr val="bg1"/>
                </a:solidFill>
              </a:rPr>
              <a:t>在光学收录的</a:t>
            </a:r>
            <a:r>
              <a:rPr lang="en-US" altLang="zh-CN" sz="1800" b="1" dirty="0" smtClean="0">
                <a:solidFill>
                  <a:schemeClr val="bg1"/>
                </a:solidFill>
              </a:rPr>
              <a:t>99</a:t>
            </a:r>
            <a:r>
              <a:rPr lang="zh-CN" altLang="en-US" sz="1800" b="1" dirty="0" smtClean="0">
                <a:solidFill>
                  <a:schemeClr val="bg1"/>
                </a:solidFill>
              </a:rPr>
              <a:t>种期刊中排名第</a:t>
            </a:r>
            <a:r>
              <a:rPr lang="en-US" altLang="zh-CN" sz="1800" b="1" dirty="0" smtClean="0">
                <a:solidFill>
                  <a:schemeClr val="bg1"/>
                </a:solidFill>
              </a:rPr>
              <a:t>2</a:t>
            </a:r>
            <a:endParaRPr lang="zh-CN" altLang="en-US" sz="1800" b="1" dirty="0" smtClean="0">
              <a:solidFill>
                <a:schemeClr val="bg1"/>
              </a:solidFill>
            </a:endParaRPr>
          </a:p>
          <a:p>
            <a:pPr marL="171450" indent="-171450">
              <a:spcAft>
                <a:spcPts val="600"/>
              </a:spcAft>
              <a:buSzPct val="85000"/>
            </a:pPr>
            <a:endParaRPr lang="zh-CN" altLang="en-US" sz="1800" b="1" i="1" dirty="0" smtClean="0">
              <a:solidFill>
                <a:schemeClr val="bg1"/>
              </a:solidFill>
            </a:endParaRPr>
          </a:p>
        </p:txBody>
      </p:sp>
      <p:sp>
        <p:nvSpPr>
          <p:cNvPr id="52" name="Rounded Rectangle 39"/>
          <p:cNvSpPr/>
          <p:nvPr/>
        </p:nvSpPr>
        <p:spPr bwMode="auto">
          <a:xfrm>
            <a:off x="4467035" y="2990193"/>
            <a:ext cx="3060000" cy="3436883"/>
          </a:xfrm>
          <a:prstGeom prst="roundRect">
            <a:avLst>
              <a:gd name="adj" fmla="val 5680"/>
            </a:avLst>
          </a:prstGeom>
          <a:solidFill>
            <a:srgbClr val="897EB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3" name="矩形 52"/>
          <p:cNvSpPr/>
          <p:nvPr/>
        </p:nvSpPr>
        <p:spPr>
          <a:xfrm>
            <a:off x="4552918" y="3803690"/>
            <a:ext cx="2880000" cy="1908215"/>
          </a:xfrm>
          <a:prstGeom prst="rect">
            <a:avLst/>
          </a:prstGeom>
        </p:spPr>
        <p:txBody>
          <a:bodyPr wrap="square">
            <a:spAutoFit/>
          </a:bodyPr>
          <a:lstStyle/>
          <a:p>
            <a:pPr marL="171450" indent="-171450">
              <a:spcAft>
                <a:spcPts val="600"/>
              </a:spcAft>
              <a:buSzPct val="85000"/>
              <a:buFont typeface="Wingdings" pitchFamily="2" charset="2"/>
              <a:buChar char="n"/>
            </a:pPr>
            <a:r>
              <a:rPr lang="en-US" altLang="zh-CN" sz="1800" b="1" i="1" dirty="0" smtClean="0">
                <a:solidFill>
                  <a:schemeClr val="bg1"/>
                </a:solidFill>
              </a:rPr>
              <a:t>Optics Express</a:t>
            </a:r>
            <a:br>
              <a:rPr lang="en-US" altLang="zh-CN" sz="1800" b="1" i="1" dirty="0" smtClean="0">
                <a:solidFill>
                  <a:schemeClr val="bg1"/>
                </a:solidFill>
              </a:rPr>
            </a:br>
            <a:r>
              <a:rPr lang="en-US" altLang="zh-CN" sz="1800" b="1" i="1" dirty="0" smtClean="0">
                <a:solidFill>
                  <a:schemeClr val="bg1"/>
                </a:solidFill>
              </a:rPr>
              <a:t>– </a:t>
            </a:r>
            <a:r>
              <a:rPr lang="zh-CN" altLang="en-US" sz="1800" b="1" i="1" dirty="0" smtClean="0">
                <a:solidFill>
                  <a:schemeClr val="bg1"/>
                </a:solidFill>
              </a:rPr>
              <a:t>高被引量</a:t>
            </a:r>
            <a:endParaRPr lang="en-US" altLang="zh-CN" sz="1800" b="1" i="1" dirty="0" smtClean="0">
              <a:solidFill>
                <a:schemeClr val="bg1"/>
              </a:solidFill>
            </a:endParaRPr>
          </a:p>
          <a:p>
            <a:pPr marL="171450" indent="-171450">
              <a:spcAft>
                <a:spcPts val="600"/>
              </a:spcAft>
              <a:buSzPct val="85000"/>
            </a:pPr>
            <a:endParaRPr lang="en-US" altLang="zh-CN" sz="1800" b="1" i="1" dirty="0" smtClean="0">
              <a:solidFill>
                <a:schemeClr val="bg1"/>
              </a:solidFill>
            </a:endParaRPr>
          </a:p>
          <a:p>
            <a:pPr marL="171450" algn="just">
              <a:spcAft>
                <a:spcPts val="600"/>
              </a:spcAft>
              <a:buSzPct val="85000"/>
            </a:pPr>
            <a:r>
              <a:rPr lang="zh-CN" altLang="en-US" sz="1800" dirty="0" smtClean="0">
                <a:solidFill>
                  <a:schemeClr val="bg1"/>
                </a:solidFill>
              </a:rPr>
              <a:t>出版光学和光子学各方面的科学技术创新，</a:t>
            </a:r>
            <a:r>
              <a:rPr lang="zh-CN" altLang="en-US" sz="1800" b="1" dirty="0" smtClean="0">
                <a:solidFill>
                  <a:schemeClr val="bg1"/>
                </a:solidFill>
              </a:rPr>
              <a:t>是光学学科中引用量排名第</a:t>
            </a:r>
            <a:r>
              <a:rPr lang="en-US" altLang="zh-CN" sz="1800" b="1" dirty="0" smtClean="0">
                <a:solidFill>
                  <a:schemeClr val="bg1"/>
                </a:solidFill>
              </a:rPr>
              <a:t>2</a:t>
            </a:r>
            <a:endParaRPr lang="en-US" altLang="zh-CN" sz="1800" b="1" i="1" dirty="0" smtClean="0">
              <a:solidFill>
                <a:schemeClr val="bg1"/>
              </a:solidFill>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132" y="1602939"/>
            <a:ext cx="1559757" cy="2056439"/>
          </a:xfrm>
          <a:prstGeom prst="rect">
            <a:avLst/>
          </a:prstGeom>
          <a:ln>
            <a:noFill/>
          </a:ln>
          <a:effectLst>
            <a:outerShdw blurRad="190500" algn="tl" rotWithShape="0">
              <a:srgbClr val="000000">
                <a:alpha val="70000"/>
              </a:srgbClr>
            </a:outerShdw>
          </a:effectLst>
        </p:spPr>
      </p:pic>
      <p:sp>
        <p:nvSpPr>
          <p:cNvPr id="55" name="Rounded Rectangle 39"/>
          <p:cNvSpPr/>
          <p:nvPr/>
        </p:nvSpPr>
        <p:spPr bwMode="auto">
          <a:xfrm>
            <a:off x="8182440" y="2984938"/>
            <a:ext cx="3367875" cy="3436883"/>
          </a:xfrm>
          <a:prstGeom prst="roundRect">
            <a:avLst>
              <a:gd name="adj" fmla="val 5680"/>
            </a:avLst>
          </a:prstGeom>
          <a:solidFill>
            <a:srgbClr val="897EB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altLang="zh-CN" sz="2200" dirty="0">
              <a:gradFill>
                <a:gsLst>
                  <a:gs pos="0">
                    <a:srgbClr val="FFFFFF"/>
                  </a:gs>
                  <a:gs pos="100000">
                    <a:srgbClr val="FFFFFF"/>
                  </a:gs>
                </a:gsLst>
                <a:lin ang="5400000" scaled="0"/>
              </a:gradFill>
            </a:endParaRPr>
          </a:p>
        </p:txBody>
      </p:sp>
      <p:sp>
        <p:nvSpPr>
          <p:cNvPr id="19" name="矩形 18"/>
          <p:cNvSpPr/>
          <p:nvPr/>
        </p:nvSpPr>
        <p:spPr>
          <a:xfrm>
            <a:off x="8215449" y="3657718"/>
            <a:ext cx="3190487" cy="2739211"/>
          </a:xfrm>
          <a:prstGeom prst="rect">
            <a:avLst/>
          </a:prstGeom>
        </p:spPr>
        <p:txBody>
          <a:bodyPr wrap="square">
            <a:spAutoFit/>
          </a:bodyPr>
          <a:lstStyle/>
          <a:p>
            <a:pPr marL="171450" lvl="0" indent="-171450">
              <a:spcAft>
                <a:spcPts val="600"/>
              </a:spcAft>
              <a:buSzPct val="85000"/>
              <a:buFont typeface="Wingdings" pitchFamily="2" charset="2"/>
              <a:buChar char="n"/>
            </a:pPr>
            <a:r>
              <a:rPr lang="en-US" altLang="zh-CN" sz="1800" b="1" i="1" dirty="0" err="1">
                <a:solidFill>
                  <a:schemeClr val="bg1"/>
                </a:solidFill>
              </a:rPr>
              <a:t>Optica</a:t>
            </a:r>
            <a:r>
              <a:rPr lang="en-US" altLang="zh-CN" sz="1800" b="1" i="1" dirty="0">
                <a:solidFill>
                  <a:schemeClr val="bg1"/>
                </a:solidFill>
              </a:rPr>
              <a:t> </a:t>
            </a:r>
            <a:endParaRPr lang="en-US" altLang="zh-CN" sz="1800" b="1" i="1" dirty="0" smtClean="0">
              <a:solidFill>
                <a:schemeClr val="bg1"/>
              </a:solidFill>
            </a:endParaRPr>
          </a:p>
          <a:p>
            <a:pPr lvl="0">
              <a:spcAft>
                <a:spcPts val="600"/>
              </a:spcAft>
              <a:buSzPct val="85000"/>
            </a:pPr>
            <a:r>
              <a:rPr lang="en-US" altLang="zh-CN" sz="1800" b="1" i="1" dirty="0" smtClean="0">
                <a:solidFill>
                  <a:schemeClr val="bg1"/>
                </a:solidFill>
              </a:rPr>
              <a:t>  - </a:t>
            </a:r>
            <a:r>
              <a:rPr lang="zh-CN" altLang="en-US" sz="1800" b="1" i="1" dirty="0" smtClean="0">
                <a:solidFill>
                  <a:schemeClr val="bg1"/>
                </a:solidFill>
              </a:rPr>
              <a:t>光学领域权威期刊</a:t>
            </a:r>
            <a:r>
              <a:rPr lang="en-US" altLang="zh-CN" sz="1800" b="1" i="1" dirty="0" smtClean="0">
                <a:solidFill>
                  <a:schemeClr val="bg1"/>
                </a:solidFill>
              </a:rPr>
              <a:t/>
            </a:r>
            <a:br>
              <a:rPr lang="en-US" altLang="zh-CN" sz="1800" b="1" i="1" dirty="0" smtClean="0">
                <a:solidFill>
                  <a:schemeClr val="bg1"/>
                </a:solidFill>
              </a:rPr>
            </a:br>
            <a:r>
              <a:rPr lang="zh-CN" altLang="en-US" sz="1800" dirty="0">
                <a:solidFill>
                  <a:schemeClr val="bg1"/>
                </a:solidFill>
              </a:rPr>
              <a:t>　</a:t>
            </a:r>
            <a:endParaRPr lang="en-US" altLang="zh-CN" sz="1800" dirty="0">
              <a:solidFill>
                <a:schemeClr val="bg1"/>
              </a:solidFill>
            </a:endParaRPr>
          </a:p>
          <a:p>
            <a:pPr marL="171450" algn="just">
              <a:spcAft>
                <a:spcPts val="600"/>
              </a:spcAft>
              <a:buSzPct val="85000"/>
            </a:pPr>
            <a:r>
              <a:rPr lang="zh-CN" altLang="en-US" sz="1800" dirty="0" smtClean="0">
                <a:solidFill>
                  <a:schemeClr val="bg1"/>
                </a:solidFill>
              </a:rPr>
              <a:t>致力于快速</a:t>
            </a:r>
            <a:r>
              <a:rPr lang="zh-CN" altLang="en-US" sz="1800" dirty="0">
                <a:solidFill>
                  <a:schemeClr val="bg1"/>
                </a:solidFill>
              </a:rPr>
              <a:t>传播</a:t>
            </a:r>
            <a:r>
              <a:rPr lang="zh-CN" altLang="en-US" sz="1800" dirty="0" smtClean="0">
                <a:solidFill>
                  <a:schemeClr val="bg1"/>
                </a:solidFill>
              </a:rPr>
              <a:t>高品质的同行评审研究文章，</a:t>
            </a:r>
            <a:r>
              <a:rPr lang="zh-CN" altLang="en-US" sz="1800" dirty="0">
                <a:solidFill>
                  <a:schemeClr val="bg1"/>
                </a:solidFill>
              </a:rPr>
              <a:t>为社会各界快速访问这些前沿研究提供了交流论坛，</a:t>
            </a:r>
            <a:r>
              <a:rPr lang="zh-CN" altLang="en-US" sz="1800" b="1" dirty="0" smtClean="0">
                <a:solidFill>
                  <a:schemeClr val="bg1"/>
                </a:solidFill>
              </a:rPr>
              <a:t>其影响因子在</a:t>
            </a:r>
            <a:r>
              <a:rPr lang="en-US" altLang="zh-CN" sz="1800" b="1" dirty="0" smtClean="0">
                <a:solidFill>
                  <a:schemeClr val="bg1"/>
                </a:solidFill>
              </a:rPr>
              <a:t>SCI</a:t>
            </a:r>
            <a:r>
              <a:rPr lang="zh-CN" altLang="en-US" sz="1800" b="1" dirty="0" smtClean="0">
                <a:solidFill>
                  <a:schemeClr val="bg1"/>
                </a:solidFill>
              </a:rPr>
              <a:t>收录的</a:t>
            </a:r>
            <a:r>
              <a:rPr lang="en-US" altLang="zh-CN" sz="1800" b="1" dirty="0" smtClean="0">
                <a:solidFill>
                  <a:schemeClr val="bg1"/>
                </a:solidFill>
              </a:rPr>
              <a:t>90</a:t>
            </a:r>
            <a:r>
              <a:rPr lang="zh-CN" altLang="en-US" sz="1800" b="1" dirty="0" smtClean="0">
                <a:solidFill>
                  <a:schemeClr val="bg1"/>
                </a:solidFill>
              </a:rPr>
              <a:t>多种光学类期刊</a:t>
            </a:r>
            <a:r>
              <a:rPr lang="zh-CN" altLang="en-US" sz="1800" b="1" dirty="0">
                <a:solidFill>
                  <a:schemeClr val="bg1"/>
                </a:solidFill>
              </a:rPr>
              <a:t>中排名第</a:t>
            </a:r>
            <a:r>
              <a:rPr lang="en-US" altLang="zh-CN" sz="1800" b="1" dirty="0">
                <a:solidFill>
                  <a:schemeClr val="bg1"/>
                </a:solidFill>
              </a:rPr>
              <a:t>6</a:t>
            </a:r>
            <a:endParaRPr lang="zh-CN" altLang="en-US" sz="1800" b="1" dirty="0">
              <a:solidFill>
                <a:schemeClr val="bg1"/>
              </a:solidFill>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178" y="1602939"/>
            <a:ext cx="1493088" cy="1968541"/>
          </a:xfrm>
          <a:prstGeom prst="rect">
            <a:avLst/>
          </a:prstGeom>
          <a:ln>
            <a:noFill/>
          </a:ln>
          <a:effectLst>
            <a:outerShdw blurRad="190500" algn="tl" rotWithShape="0">
              <a:srgbClr val="000000">
                <a:alpha val="70000"/>
              </a:srgbClr>
            </a:outerShdw>
          </a:effectLst>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7359" y="1602939"/>
            <a:ext cx="1586702" cy="205477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29157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p:cNvSpPr/>
          <p:nvPr/>
        </p:nvSpPr>
        <p:spPr bwMode="auto">
          <a:xfrm>
            <a:off x="2725640" y="3007022"/>
            <a:ext cx="2932385" cy="3436883"/>
          </a:xfrm>
          <a:prstGeom prst="roundRect">
            <a:avLst>
              <a:gd name="adj" fmla="val 5680"/>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1" name="矩形 50"/>
          <p:cNvSpPr/>
          <p:nvPr/>
        </p:nvSpPr>
        <p:spPr>
          <a:xfrm>
            <a:off x="2814967" y="3310235"/>
            <a:ext cx="2671433" cy="2462213"/>
          </a:xfrm>
          <a:prstGeom prst="rect">
            <a:avLst/>
          </a:prstGeom>
        </p:spPr>
        <p:txBody>
          <a:bodyPr wrap="square">
            <a:spAutoFit/>
          </a:bodyPr>
          <a:lstStyle/>
          <a:p>
            <a:pPr marL="171450" indent="-171450">
              <a:spcAft>
                <a:spcPts val="600"/>
              </a:spcAft>
              <a:buSzPct val="85000"/>
              <a:buFont typeface="Wingdings" pitchFamily="2" charset="2"/>
              <a:buChar char="n"/>
            </a:pPr>
            <a:r>
              <a:rPr lang="en-US" altLang="zh-CN" sz="1800" b="1" i="1" dirty="0">
                <a:solidFill>
                  <a:schemeClr val="bg1"/>
                </a:solidFill>
              </a:rPr>
              <a:t>Applied Optics  </a:t>
            </a:r>
          </a:p>
          <a:p>
            <a:pPr marL="171450" indent="-171450">
              <a:spcAft>
                <a:spcPts val="600"/>
              </a:spcAft>
              <a:buSzPct val="85000"/>
              <a:buFont typeface="Wingdings" pitchFamily="2" charset="2"/>
              <a:buChar char="n"/>
            </a:pPr>
            <a:endParaRPr lang="en-US" altLang="zh-CN" sz="1800" b="1" i="1" dirty="0" smtClean="0">
              <a:solidFill>
                <a:schemeClr val="bg1"/>
              </a:solidFill>
            </a:endParaRPr>
          </a:p>
          <a:p>
            <a:pPr marL="171450" indent="-171450">
              <a:spcAft>
                <a:spcPts val="600"/>
              </a:spcAft>
              <a:buSzPct val="85000"/>
            </a:pPr>
            <a:r>
              <a:rPr lang="zh-CN" altLang="en-US" sz="1800" dirty="0">
                <a:solidFill>
                  <a:schemeClr val="bg1"/>
                </a:solidFill>
              </a:rPr>
              <a:t> </a:t>
            </a:r>
            <a:r>
              <a:rPr lang="zh-CN" altLang="en-US" sz="1800" dirty="0" smtClean="0">
                <a:solidFill>
                  <a:schemeClr val="bg1"/>
                </a:solidFill>
              </a:rPr>
              <a:t>  发表</a:t>
            </a:r>
            <a:r>
              <a:rPr lang="zh-CN" altLang="en-US" sz="1800" dirty="0">
                <a:solidFill>
                  <a:schemeClr val="bg1"/>
                </a:solidFill>
              </a:rPr>
              <a:t>深度的同行评议文章，内容</a:t>
            </a:r>
            <a:r>
              <a:rPr lang="zh-CN" altLang="en-US" sz="1800" dirty="0" smtClean="0">
                <a:solidFill>
                  <a:schemeClr val="bg1"/>
                </a:solidFill>
              </a:rPr>
              <a:t>涉及</a:t>
            </a:r>
            <a:r>
              <a:rPr lang="zh-CN" altLang="en-US" sz="1800" dirty="0">
                <a:solidFill>
                  <a:schemeClr val="bg1"/>
                </a:solidFill>
              </a:rPr>
              <a:t>光学和光电</a:t>
            </a:r>
            <a:r>
              <a:rPr lang="zh-CN" altLang="en-US" sz="1800" dirty="0" smtClean="0">
                <a:solidFill>
                  <a:schemeClr val="bg1"/>
                </a:solidFill>
              </a:rPr>
              <a:t>应用中的设备</a:t>
            </a:r>
            <a:r>
              <a:rPr lang="zh-CN" altLang="en-US" sz="1800" dirty="0">
                <a:solidFill>
                  <a:schemeClr val="bg1"/>
                </a:solidFill>
              </a:rPr>
              <a:t>、材料、系统和</a:t>
            </a:r>
            <a:r>
              <a:rPr lang="zh-CN" altLang="en-US" sz="1800" dirty="0" smtClean="0">
                <a:solidFill>
                  <a:schemeClr val="bg1"/>
                </a:solidFill>
              </a:rPr>
              <a:t>自然现象等的创新</a:t>
            </a:r>
            <a:r>
              <a:rPr lang="zh-CN" altLang="en-US" sz="1800" dirty="0">
                <a:solidFill>
                  <a:schemeClr val="bg1"/>
                </a:solidFill>
              </a:rPr>
              <a:t>和</a:t>
            </a:r>
            <a:r>
              <a:rPr lang="zh-CN" altLang="en-US" sz="1800" dirty="0" smtClean="0">
                <a:solidFill>
                  <a:schemeClr val="bg1"/>
                </a:solidFill>
              </a:rPr>
              <a:t>实用。</a:t>
            </a:r>
            <a:r>
              <a:rPr lang="zh-CN" altLang="en-US" sz="1800" b="1" dirty="0">
                <a:solidFill>
                  <a:schemeClr val="bg1"/>
                </a:solidFill>
              </a:rPr>
              <a:t>适用于光学工程师</a:t>
            </a:r>
            <a:r>
              <a:rPr lang="zh-CN" altLang="en-US" sz="1800" dirty="0">
                <a:solidFill>
                  <a:schemeClr val="bg1"/>
                </a:solidFill>
              </a:rPr>
              <a:t>。</a:t>
            </a:r>
            <a:endParaRPr lang="zh-CN" altLang="en-US" sz="1800" i="1" dirty="0" smtClean="0">
              <a:solidFill>
                <a:schemeClr val="bg1"/>
              </a:solidFill>
            </a:endParaRPr>
          </a:p>
        </p:txBody>
      </p:sp>
      <p:sp>
        <p:nvSpPr>
          <p:cNvPr id="52" name="Rounded Rectangle 39"/>
          <p:cNvSpPr/>
          <p:nvPr/>
        </p:nvSpPr>
        <p:spPr bwMode="auto">
          <a:xfrm>
            <a:off x="6472577" y="3001767"/>
            <a:ext cx="2932385" cy="3436883"/>
          </a:xfrm>
          <a:prstGeom prst="roundRect">
            <a:avLst>
              <a:gd name="adj" fmla="val 5680"/>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3" name="矩形 52"/>
          <p:cNvSpPr/>
          <p:nvPr/>
        </p:nvSpPr>
        <p:spPr>
          <a:xfrm>
            <a:off x="6560758" y="3310235"/>
            <a:ext cx="2844204" cy="2739211"/>
          </a:xfrm>
          <a:prstGeom prst="rect">
            <a:avLst/>
          </a:prstGeom>
        </p:spPr>
        <p:txBody>
          <a:bodyPr wrap="square">
            <a:spAutoFit/>
          </a:bodyPr>
          <a:lstStyle/>
          <a:p>
            <a:pPr marL="171450" indent="-171450">
              <a:spcAft>
                <a:spcPts val="600"/>
              </a:spcAft>
              <a:buSzPct val="85000"/>
              <a:buFont typeface="Wingdings" pitchFamily="2" charset="2"/>
              <a:buChar char="n"/>
            </a:pPr>
            <a:r>
              <a:rPr lang="en-US" altLang="zh-CN" sz="1800" b="1" i="1" dirty="0" smtClean="0">
                <a:solidFill>
                  <a:schemeClr val="bg1"/>
                </a:solidFill>
              </a:rPr>
              <a:t>Optics Letters </a:t>
            </a:r>
          </a:p>
          <a:p>
            <a:pPr marL="171450" indent="-171450">
              <a:spcAft>
                <a:spcPts val="600"/>
              </a:spcAft>
              <a:buSzPct val="85000"/>
              <a:buFont typeface="Wingdings" pitchFamily="2" charset="2"/>
              <a:buChar char="n"/>
            </a:pPr>
            <a:endParaRPr lang="en-US" altLang="zh-CN" sz="1800" i="1" dirty="0" smtClean="0">
              <a:solidFill>
                <a:schemeClr val="bg1"/>
              </a:solidFill>
            </a:endParaRPr>
          </a:p>
          <a:p>
            <a:pPr marL="171450" indent="-171450">
              <a:spcAft>
                <a:spcPts val="600"/>
              </a:spcAft>
              <a:buSzPct val="85000"/>
            </a:pPr>
            <a:r>
              <a:rPr lang="zh-CN" altLang="en-US" sz="1800" dirty="0" smtClean="0">
                <a:solidFill>
                  <a:schemeClr val="bg1"/>
                </a:solidFill>
              </a:rPr>
              <a:t>　</a:t>
            </a:r>
            <a:r>
              <a:rPr lang="zh-CN" altLang="en-US" sz="1800" dirty="0">
                <a:solidFill>
                  <a:schemeClr val="bg1"/>
                </a:solidFill>
              </a:rPr>
              <a:t>快速发布各个领域最新的光学和光子学的研究，内容</a:t>
            </a:r>
            <a:r>
              <a:rPr lang="zh-CN" altLang="en-US" sz="1800" dirty="0" smtClean="0">
                <a:solidFill>
                  <a:schemeClr val="bg1"/>
                </a:solidFill>
              </a:rPr>
              <a:t>简短、原始。</a:t>
            </a:r>
            <a:r>
              <a:rPr lang="zh-CN" altLang="en-US" sz="1800" dirty="0">
                <a:solidFill>
                  <a:schemeClr val="bg1"/>
                </a:solidFill>
              </a:rPr>
              <a:t>稿件的接收标准包括：对光学界有大的新闻价值和快速发表对其他研究有重要影响。</a:t>
            </a:r>
            <a:endParaRPr lang="en-US" altLang="zh-CN" sz="1800" i="1" dirty="0" smtClean="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4968" y="1062335"/>
            <a:ext cx="1574394" cy="2075737"/>
          </a:xfrm>
          <a:prstGeom prst="rect">
            <a:avLst/>
          </a:prstGeom>
          <a:noFill/>
          <a:effectLst>
            <a:outerShdw blurRad="50800" dist="38100" dir="2700000" algn="tl" rotWithShape="0">
              <a:prstClr val="black">
                <a:alpha val="40000"/>
              </a:prstClr>
            </a:outerShdw>
          </a:effectLst>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0758" y="1062335"/>
            <a:ext cx="1574394" cy="2075737"/>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9762215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3109895" y="726205"/>
          <a:ext cx="8855681" cy="5796001"/>
        </p:xfrm>
        <a:graphic>
          <a:graphicData uri="http://schemas.openxmlformats.org/drawingml/2006/table">
            <a:tbl>
              <a:tblPr firstRow="1" firstCol="1" bandRow="1">
                <a:tableStyleId>{7DF18680-E054-41AD-8BC1-D1AEF772440D}</a:tableStyleId>
              </a:tblPr>
              <a:tblGrid>
                <a:gridCol w="3020864">
                  <a:extLst>
                    <a:ext uri="{9D8B030D-6E8A-4147-A177-3AD203B41FA5}">
                      <a16:colId xmlns:a16="http://schemas.microsoft.com/office/drawing/2014/main" val="2196257242"/>
                    </a:ext>
                  </a:extLst>
                </a:gridCol>
                <a:gridCol w="1531122">
                  <a:extLst>
                    <a:ext uri="{9D8B030D-6E8A-4147-A177-3AD203B41FA5}">
                      <a16:colId xmlns:a16="http://schemas.microsoft.com/office/drawing/2014/main" val="4118651000"/>
                    </a:ext>
                  </a:extLst>
                </a:gridCol>
                <a:gridCol w="1434565">
                  <a:extLst>
                    <a:ext uri="{9D8B030D-6E8A-4147-A177-3AD203B41FA5}">
                      <a16:colId xmlns:a16="http://schemas.microsoft.com/office/drawing/2014/main" val="3546459050"/>
                    </a:ext>
                  </a:extLst>
                </a:gridCol>
                <a:gridCol w="1434565">
                  <a:extLst>
                    <a:ext uri="{9D8B030D-6E8A-4147-A177-3AD203B41FA5}">
                      <a16:colId xmlns:a16="http://schemas.microsoft.com/office/drawing/2014/main" val="1646833708"/>
                    </a:ext>
                  </a:extLst>
                </a:gridCol>
                <a:gridCol w="1434565">
                  <a:extLst>
                    <a:ext uri="{9D8B030D-6E8A-4147-A177-3AD203B41FA5}">
                      <a16:colId xmlns:a16="http://schemas.microsoft.com/office/drawing/2014/main" val="1342852344"/>
                    </a:ext>
                  </a:extLst>
                </a:gridCol>
              </a:tblGrid>
              <a:tr h="772801">
                <a:tc>
                  <a:txBody>
                    <a:bodyPr/>
                    <a:lstStyle/>
                    <a:p>
                      <a:pPr algn="l">
                        <a:spcAft>
                          <a:spcPts val="0"/>
                        </a:spcAft>
                      </a:pPr>
                      <a:r>
                        <a:rPr lang="zh-CN" altLang="en-US" sz="1600" kern="0" dirty="0" smtClean="0">
                          <a:effectLst/>
                        </a:rPr>
                        <a:t>期刊名称（缩写）</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Total Citations</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2021 JIF</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JIF Quartile</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2021 JCI</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803795948"/>
                  </a:ext>
                </a:extLst>
              </a:tr>
              <a:tr h="386400">
                <a:tc>
                  <a:txBody>
                    <a:bodyPr/>
                    <a:lstStyle/>
                    <a:p>
                      <a:pPr algn="l">
                        <a:spcAft>
                          <a:spcPts val="0"/>
                        </a:spcAft>
                      </a:pPr>
                      <a:r>
                        <a:rPr lang="en-US" sz="1600" kern="0">
                          <a:effectLst/>
                        </a:rPr>
                        <a:t>ADV OPT PHOTONICS</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3,791</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24.750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Q1</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3.30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148418275"/>
                  </a:ext>
                </a:extLst>
              </a:tr>
              <a:tr h="386400">
                <a:tc>
                  <a:txBody>
                    <a:bodyPr/>
                    <a:lstStyle/>
                    <a:p>
                      <a:pPr algn="l">
                        <a:spcAft>
                          <a:spcPts val="0"/>
                        </a:spcAft>
                      </a:pPr>
                      <a:r>
                        <a:rPr lang="en-US" sz="1600" kern="0">
                          <a:effectLst/>
                        </a:rPr>
                        <a:t>OPTICA</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15,738</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10.644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Q1</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3.25</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137286338"/>
                  </a:ext>
                </a:extLst>
              </a:tr>
              <a:tr h="386400">
                <a:tc>
                  <a:txBody>
                    <a:bodyPr/>
                    <a:lstStyle/>
                    <a:p>
                      <a:pPr algn="l">
                        <a:spcAft>
                          <a:spcPts val="0"/>
                        </a:spcAft>
                      </a:pPr>
                      <a:r>
                        <a:rPr lang="en-US" sz="1600" kern="0">
                          <a:effectLst/>
                        </a:rPr>
                        <a:t>J OPT COMMUN NETW</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3,529</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4.508</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Q1</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1.34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027410372"/>
                  </a:ext>
                </a:extLst>
              </a:tr>
              <a:tr h="386400">
                <a:tc>
                  <a:txBody>
                    <a:bodyPr/>
                    <a:lstStyle/>
                    <a:p>
                      <a:pPr algn="l">
                        <a:spcAft>
                          <a:spcPts val="0"/>
                        </a:spcAft>
                      </a:pPr>
                      <a:r>
                        <a:rPr lang="en-US" sz="1600" kern="0">
                          <a:effectLst/>
                        </a:rPr>
                        <a:t>OPT EXPRESS</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137,355</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3.833</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Q2</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1.24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004600454"/>
                  </a:ext>
                </a:extLst>
              </a:tr>
              <a:tr h="386400">
                <a:tc>
                  <a:txBody>
                    <a:bodyPr/>
                    <a:lstStyle/>
                    <a:p>
                      <a:pPr algn="l">
                        <a:spcAft>
                          <a:spcPts val="0"/>
                        </a:spcAft>
                      </a:pPr>
                      <a:r>
                        <a:rPr lang="en-US" sz="1600" kern="0">
                          <a:effectLst/>
                        </a:rPr>
                        <a:t>BIOMED OPT EXPRESS</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14,709</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3.562</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Q2</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1.05</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615449163"/>
                  </a:ext>
                </a:extLst>
              </a:tr>
              <a:tr h="386400">
                <a:tc>
                  <a:txBody>
                    <a:bodyPr/>
                    <a:lstStyle/>
                    <a:p>
                      <a:pPr algn="l">
                        <a:spcAft>
                          <a:spcPts val="0"/>
                        </a:spcAft>
                      </a:pPr>
                      <a:r>
                        <a:rPr lang="en-US" sz="1600" kern="0" dirty="0">
                          <a:effectLst/>
                        </a:rPr>
                        <a:t>OPT LETT</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78,216</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3.560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Q2</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1.22</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152313055"/>
                  </a:ext>
                </a:extLst>
              </a:tr>
              <a:tr h="386400">
                <a:tc>
                  <a:txBody>
                    <a:bodyPr/>
                    <a:lstStyle/>
                    <a:p>
                      <a:pPr algn="l">
                        <a:spcAft>
                          <a:spcPts val="0"/>
                        </a:spcAft>
                      </a:pPr>
                      <a:r>
                        <a:rPr lang="en-US" sz="1600" kern="0">
                          <a:effectLst/>
                        </a:rPr>
                        <a:t>OPT MATER EXPRESS</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8,853</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3.074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Q2</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0.82</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911340940"/>
                  </a:ext>
                </a:extLst>
              </a:tr>
              <a:tr h="386400">
                <a:tc>
                  <a:txBody>
                    <a:bodyPr/>
                    <a:lstStyle/>
                    <a:p>
                      <a:pPr algn="l">
                        <a:spcAft>
                          <a:spcPts val="0"/>
                        </a:spcAft>
                      </a:pPr>
                      <a:r>
                        <a:rPr lang="en-US" sz="1600" kern="0">
                          <a:effectLst/>
                        </a:rPr>
                        <a:t>J OPT SOC AM A</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15,546</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2.104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Q3</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0.72</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359533726"/>
                  </a:ext>
                </a:extLst>
              </a:tr>
              <a:tr h="386400">
                <a:tc>
                  <a:txBody>
                    <a:bodyPr/>
                    <a:lstStyle/>
                    <a:p>
                      <a:pPr algn="l">
                        <a:spcAft>
                          <a:spcPts val="0"/>
                        </a:spcAft>
                      </a:pPr>
                      <a:r>
                        <a:rPr lang="en-US" sz="1600" kern="0">
                          <a:effectLst/>
                        </a:rPr>
                        <a:t>J OPT SOC AM B</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15,085</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2.058</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Q3</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0.67</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254964551"/>
                  </a:ext>
                </a:extLst>
              </a:tr>
              <a:tr h="386400">
                <a:tc>
                  <a:txBody>
                    <a:bodyPr/>
                    <a:lstStyle/>
                    <a:p>
                      <a:pPr algn="l">
                        <a:spcAft>
                          <a:spcPts val="0"/>
                        </a:spcAft>
                      </a:pPr>
                      <a:r>
                        <a:rPr lang="en-US" sz="1600" kern="0">
                          <a:effectLst/>
                        </a:rPr>
                        <a:t>APPL OPTICS</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55,255</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1.905</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Q3</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0.63</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639711150"/>
                  </a:ext>
                </a:extLst>
              </a:tr>
              <a:tr h="386400">
                <a:tc>
                  <a:txBody>
                    <a:bodyPr/>
                    <a:lstStyle/>
                    <a:p>
                      <a:pPr algn="l">
                        <a:spcAft>
                          <a:spcPts val="0"/>
                        </a:spcAft>
                      </a:pPr>
                      <a:r>
                        <a:rPr lang="en-US" sz="1600" kern="0">
                          <a:effectLst/>
                        </a:rPr>
                        <a:t>J OPT TECHNOL+</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810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0.412</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Q4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0.13</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231549405"/>
                  </a:ext>
                </a:extLst>
              </a:tr>
              <a:tr h="386400">
                <a:tc>
                  <a:txBody>
                    <a:bodyPr/>
                    <a:lstStyle/>
                    <a:p>
                      <a:pPr algn="l">
                        <a:spcAft>
                          <a:spcPts val="0"/>
                        </a:spcAft>
                      </a:pPr>
                      <a:r>
                        <a:rPr lang="en-US" sz="1600" kern="0">
                          <a:effectLst/>
                        </a:rPr>
                        <a:t>OSA CONTINUUM</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1,414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N/A</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N/A</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0.57</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570227678"/>
                  </a:ext>
                </a:extLst>
              </a:tr>
              <a:tr h="386400">
                <a:tc>
                  <a:txBody>
                    <a:bodyPr/>
                    <a:lstStyle/>
                    <a:p>
                      <a:pPr algn="l">
                        <a:spcAft>
                          <a:spcPts val="0"/>
                        </a:spcAft>
                      </a:pPr>
                      <a:r>
                        <a:rPr lang="en-US" sz="1600" kern="0" dirty="0">
                          <a:effectLst/>
                        </a:rPr>
                        <a:t>CHIN OPT LETT</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3,248</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2.560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a:effectLst/>
                        </a:rPr>
                        <a:t>Q2</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en-US" sz="1600" kern="0" dirty="0">
                          <a:effectLst/>
                        </a:rPr>
                        <a:t>0.73</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736084969"/>
                  </a:ext>
                </a:extLst>
              </a:tr>
            </a:tbl>
          </a:graphicData>
        </a:graphic>
      </p:graphicFrame>
      <p:sp>
        <p:nvSpPr>
          <p:cNvPr id="6" name="矩形 5"/>
          <p:cNvSpPr/>
          <p:nvPr/>
        </p:nvSpPr>
        <p:spPr>
          <a:xfrm>
            <a:off x="211297" y="3105886"/>
            <a:ext cx="2450108" cy="3416320"/>
          </a:xfrm>
          <a:prstGeom prst="rect">
            <a:avLst/>
          </a:prstGeom>
        </p:spPr>
        <p:txBody>
          <a:bodyPr wrap="square">
            <a:spAutoFit/>
          </a:bodyPr>
          <a:lstStyle/>
          <a:p>
            <a:pPr algn="just"/>
            <a:r>
              <a:rPr lang="zh-CN" altLang="en-US" sz="1800" dirty="0" smtClean="0">
                <a:latin typeface="微软雅黑" panose="020B0503020204020204" pitchFamily="34" charset="-122"/>
                <a:ea typeface="微软雅黑" panose="020B0503020204020204" pitchFamily="34" charset="-122"/>
              </a:rPr>
              <a:t>根据</a:t>
            </a:r>
            <a:r>
              <a:rPr lang="en-US" altLang="zh-CN" sz="1800" dirty="0" smtClean="0">
                <a:latin typeface="微软雅黑" panose="020B0503020204020204" pitchFamily="34" charset="-122"/>
                <a:ea typeface="微软雅黑" panose="020B0503020204020204" pitchFamily="34" charset="-122"/>
              </a:rPr>
              <a:t>2021</a:t>
            </a:r>
            <a:r>
              <a:rPr lang="zh-CN" altLang="en-US" sz="1800" dirty="0" smtClean="0">
                <a:latin typeface="微软雅黑" panose="020B0503020204020204" pitchFamily="34" charset="-122"/>
                <a:ea typeface="微软雅黑" panose="020B0503020204020204" pitchFamily="34" charset="-122"/>
              </a:rPr>
              <a:t>年度期刊引用报告</a:t>
            </a:r>
            <a:r>
              <a:rPr lang="en-US" altLang="zh-CN" sz="1800" dirty="0" smtClean="0">
                <a:latin typeface="微软雅黑" panose="020B0503020204020204" pitchFamily="34" charset="-122"/>
                <a:ea typeface="微软雅黑" panose="020B0503020204020204" pitchFamily="34" charset="-122"/>
              </a:rPr>
              <a:t> </a:t>
            </a:r>
            <a:r>
              <a:rPr lang="en-US" altLang="zh-CN" sz="1800" dirty="0">
                <a:latin typeface="微软雅黑" panose="020B0503020204020204" pitchFamily="34" charset="-122"/>
                <a:ea typeface="微软雅黑" panose="020B0503020204020204" pitchFamily="34" charset="-122"/>
              </a:rPr>
              <a:t>(JCR)</a:t>
            </a:r>
            <a:r>
              <a:rPr lang="zh-CN" altLang="en-US" sz="1800" dirty="0">
                <a:latin typeface="微软雅黑" panose="020B0503020204020204" pitchFamily="34" charset="-122"/>
                <a:ea typeface="微软雅黑" panose="020B0503020204020204" pitchFamily="34" charset="-122"/>
              </a:rPr>
              <a:t>数据，</a:t>
            </a:r>
            <a:r>
              <a:rPr lang="zh-CN" altLang="en-US" sz="1800" dirty="0" smtClean="0">
                <a:latin typeface="微软雅黑" panose="020B0503020204020204" pitchFamily="34" charset="-122"/>
                <a:ea typeface="微软雅黑" panose="020B0503020204020204" pitchFamily="34" charset="-122"/>
              </a:rPr>
              <a:t>在</a:t>
            </a:r>
            <a:r>
              <a:rPr lang="en-US" altLang="zh-CN" sz="1800" dirty="0" smtClean="0">
                <a:latin typeface="微软雅黑" panose="020B0503020204020204" pitchFamily="34" charset="-122"/>
                <a:ea typeface="微软雅黑" panose="020B0503020204020204" pitchFamily="34" charset="-122"/>
              </a:rPr>
              <a:t>SCI</a:t>
            </a:r>
            <a:r>
              <a:rPr lang="zh-CN" altLang="en-US" sz="1800" dirty="0" smtClean="0">
                <a:latin typeface="微软雅黑" panose="020B0503020204020204" pitchFamily="34" charset="-122"/>
                <a:ea typeface="微软雅黑" panose="020B0503020204020204" pitchFamily="34" charset="-122"/>
              </a:rPr>
              <a:t>收录的</a:t>
            </a:r>
            <a:r>
              <a:rPr lang="en-US" altLang="zh-CN" sz="1800" dirty="0" smtClean="0">
                <a:latin typeface="微软雅黑" panose="020B0503020204020204" pitchFamily="34" charset="-122"/>
                <a:ea typeface="微软雅黑" panose="020B0503020204020204" pitchFamily="34" charset="-122"/>
              </a:rPr>
              <a:t>100</a:t>
            </a:r>
            <a:r>
              <a:rPr lang="zh-CN" altLang="en-US" sz="1800" dirty="0" smtClean="0">
                <a:latin typeface="微软雅黑" panose="020B0503020204020204" pitchFamily="34" charset="-122"/>
                <a:ea typeface="微软雅黑" panose="020B0503020204020204" pitchFamily="34" charset="-122"/>
              </a:rPr>
              <a:t>多种光学领域核心期刊</a:t>
            </a:r>
            <a:r>
              <a:rPr lang="zh-CN" altLang="en-US" sz="1800" dirty="0">
                <a:latin typeface="微软雅黑" panose="020B0503020204020204" pitchFamily="34" charset="-122"/>
                <a:ea typeface="微软雅黑" panose="020B0503020204020204" pitchFamily="34" charset="-122"/>
              </a:rPr>
              <a:t>中</a:t>
            </a:r>
            <a:r>
              <a:rPr lang="zh-CN" altLang="en-US" sz="1800" dirty="0" smtClean="0">
                <a:latin typeface="微软雅黑" panose="020B0503020204020204" pitchFamily="34" charset="-122"/>
                <a:ea typeface="微软雅黑" panose="020B0503020204020204" pitchFamily="34" charset="-122"/>
              </a:rPr>
              <a:t>，有</a:t>
            </a:r>
            <a:r>
              <a:rPr lang="en-US" altLang="zh-CN" sz="1800" dirty="0" smtClean="0">
                <a:latin typeface="微软雅黑" panose="020B0503020204020204" pitchFamily="34" charset="-122"/>
                <a:ea typeface="微软雅黑" panose="020B0503020204020204" pitchFamily="34" charset="-122"/>
              </a:rPr>
              <a:t>3</a:t>
            </a:r>
            <a:r>
              <a:rPr lang="zh-CN" altLang="en-US" sz="1800" dirty="0" smtClean="0">
                <a:latin typeface="微软雅黑" panose="020B0503020204020204" pitchFamily="34" charset="-122"/>
                <a:ea typeface="微软雅黑" panose="020B0503020204020204" pitchFamily="34" charset="-122"/>
              </a:rPr>
              <a:t>种</a:t>
            </a:r>
            <a:r>
              <a:rPr lang="en-US" altLang="zh-CN" sz="1800" dirty="0" err="1" smtClean="0">
                <a:latin typeface="微软雅黑" panose="020B0503020204020204" pitchFamily="34" charset="-122"/>
                <a:ea typeface="微软雅黑" panose="020B0503020204020204" pitchFamily="34" charset="-122"/>
              </a:rPr>
              <a:t>Optica</a:t>
            </a:r>
            <a:r>
              <a:rPr lang="zh-CN" altLang="en-US" sz="1800" dirty="0" smtClean="0">
                <a:latin typeface="微软雅黑" panose="020B0503020204020204" pitchFamily="34" charset="-122"/>
                <a:ea typeface="微软雅黑" panose="020B0503020204020204" pitchFamily="34" charset="-122"/>
              </a:rPr>
              <a:t>期刊的影响因子属于</a:t>
            </a:r>
            <a:r>
              <a:rPr lang="en-US" altLang="zh-CN" sz="1800" dirty="0" smtClean="0">
                <a:latin typeface="微软雅黑" panose="020B0503020204020204" pitchFamily="34" charset="-122"/>
                <a:ea typeface="微软雅黑" panose="020B0503020204020204" pitchFamily="34" charset="-122"/>
              </a:rPr>
              <a:t>Q1</a:t>
            </a:r>
            <a:r>
              <a:rPr lang="zh-CN" altLang="en-US" sz="1800" dirty="0" smtClean="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OPTICS EXPRESS</a:t>
            </a:r>
            <a:r>
              <a:rPr lang="zh-CN" altLang="en-US" sz="1800" dirty="0" smtClean="0">
                <a:latin typeface="微软雅黑" panose="020B0503020204020204" pitchFamily="34" charset="-122"/>
                <a:ea typeface="微软雅黑" panose="020B0503020204020204" pitchFamily="34" charset="-122"/>
              </a:rPr>
              <a:t>的被引量排名第一；而</a:t>
            </a:r>
            <a:r>
              <a:rPr lang="en-US" altLang="zh-CN" sz="1800" dirty="0" err="1" smtClean="0">
                <a:latin typeface="微软雅黑" panose="020B0503020204020204" pitchFamily="34" charset="-122"/>
                <a:ea typeface="微软雅黑" panose="020B0503020204020204" pitchFamily="34" charset="-122"/>
              </a:rPr>
              <a:t>Optica</a:t>
            </a:r>
            <a:r>
              <a:rPr lang="zh-CN" altLang="en-US" sz="1800" dirty="0" smtClean="0">
                <a:latin typeface="微软雅黑" panose="020B0503020204020204" pitchFamily="34" charset="-122"/>
                <a:ea typeface="微软雅黑" panose="020B0503020204020204" pitchFamily="34" charset="-122"/>
              </a:rPr>
              <a:t>期刊的发文量</a:t>
            </a:r>
            <a:r>
              <a:rPr lang="zh-CN" altLang="en-US" sz="1800" dirty="0">
                <a:latin typeface="微软雅黑" panose="020B0503020204020204" pitchFamily="34" charset="-122"/>
                <a:ea typeface="微软雅黑" panose="020B0503020204020204" pitchFamily="34" charset="-122"/>
              </a:rPr>
              <a:t>占光学</a:t>
            </a:r>
            <a:r>
              <a:rPr lang="zh-CN" altLang="en-US" sz="1800" dirty="0" smtClean="0">
                <a:latin typeface="微软雅黑" panose="020B0503020204020204" pitchFamily="34" charset="-122"/>
                <a:ea typeface="微软雅黑" panose="020B0503020204020204" pitchFamily="34" charset="-122"/>
              </a:rPr>
              <a:t>领域总文献</a:t>
            </a:r>
            <a:r>
              <a:rPr lang="zh-CN" altLang="en-US" sz="1800" dirty="0">
                <a:latin typeface="微软雅黑" panose="020B0503020204020204" pitchFamily="34" charset="-122"/>
                <a:ea typeface="微软雅黑" panose="020B0503020204020204" pitchFamily="34" charset="-122"/>
              </a:rPr>
              <a:t>量</a:t>
            </a:r>
            <a:r>
              <a:rPr lang="zh-CN" altLang="en-US" sz="1800" dirty="0" smtClean="0">
                <a:latin typeface="微软雅黑" panose="020B0503020204020204" pitchFamily="34" charset="-122"/>
                <a:ea typeface="微软雅黑" panose="020B0503020204020204" pitchFamily="34" charset="-122"/>
              </a:rPr>
              <a:t>的</a:t>
            </a:r>
            <a:r>
              <a:rPr lang="en-US" altLang="zh-CN" sz="1800" dirty="0" smtClean="0">
                <a:latin typeface="微软雅黑" panose="020B0503020204020204" pitchFamily="34" charset="-122"/>
                <a:ea typeface="微软雅黑" panose="020B0503020204020204" pitchFamily="34" charset="-122"/>
              </a:rPr>
              <a:t>33%</a:t>
            </a:r>
            <a:r>
              <a:rPr lang="zh-CN" altLang="en-US" sz="1800" dirty="0">
                <a:latin typeface="微软雅黑" panose="020B0503020204020204" pitchFamily="34" charset="-122"/>
                <a:ea typeface="微软雅黑" panose="020B0503020204020204" pitchFamily="34" charset="-122"/>
              </a:rPr>
              <a:t>，被引量</a:t>
            </a:r>
            <a:r>
              <a:rPr lang="zh-CN" altLang="en-US" sz="1800" dirty="0" smtClean="0">
                <a:latin typeface="微软雅黑" panose="020B0503020204020204" pitchFamily="34" charset="-122"/>
                <a:ea typeface="微软雅黑" panose="020B0503020204020204" pitchFamily="34" charset="-122"/>
              </a:rPr>
              <a:t>占</a:t>
            </a:r>
            <a:r>
              <a:rPr lang="en-US" altLang="zh-CN" sz="1800" dirty="0" smtClean="0">
                <a:latin typeface="微软雅黑" panose="020B0503020204020204" pitchFamily="34" charset="-122"/>
                <a:ea typeface="微软雅黑" panose="020B0503020204020204" pitchFamily="34" charset="-122"/>
              </a:rPr>
              <a:t>38%</a:t>
            </a:r>
            <a:r>
              <a:rPr lang="zh-CN" altLang="en-US" sz="1800" dirty="0">
                <a:latin typeface="微软雅黑" panose="020B0503020204020204" pitchFamily="34" charset="-122"/>
                <a:ea typeface="微软雅黑" panose="020B0503020204020204" pitchFamily="34" charset="-122"/>
              </a:rPr>
              <a:t>。</a:t>
            </a:r>
            <a:endParaRPr lang="zh-CN" altLang="en-US" sz="18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3220847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主题">
  <a:themeElements>
    <a:clrScheme name="自定义 2">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05B43BE68FE54B90DD26FDFB72BB05" ma:contentTypeVersion="0" ma:contentTypeDescription="Create a new document." ma:contentTypeScope="" ma:versionID="6df1bece345c1749bd9b91e82fa4a03a">
  <xsd:schema xmlns:xsd="http://www.w3.org/2001/XMLSchema" xmlns:xs="http://www.w3.org/2001/XMLSchema" xmlns:p="http://schemas.microsoft.com/office/2006/metadata/properties" xmlns:ns2="230e9df3-be65-4c73-a93b-d1236ebd677e" targetNamespace="http://schemas.microsoft.com/office/2006/metadata/properties" ma:root="true" ma:fieldsID="e317b0b832c9845d3aae3abd1bb0954e" ns2:_="">
    <xsd:import namespace="230e9df3-be65-4c73-a93b-d1236ebd677e"/>
    <xsd:element name="properties">
      <xsd:complexType>
        <xsd:sequence>
          <xsd:element name="documentManagement">
            <xsd:complexType>
              <xsd:all>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24ccdd3d-8ee2-4326-a025-466a9d1bc8a2}" ma:internalName="TaxCatchAll" ma:showField="CatchAllData" ma:web="a6005bf8-687e-4195-b520-3fb25bf0cb8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4ccdd3d-8ee2-4326-a025-466a9d1bc8a2}" ma:internalName="TaxCatchAllLabel" ma:readOnly="true" ma:showField="CatchAllDataLabel" ma:web="a6005bf8-687e-4195-b520-3fb25bf0c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230e9df3-be65-4c73-a93b-d1236ebd677e">
      <Terms xmlns="http://schemas.microsoft.com/office/infopath/2007/PartnerControls"/>
    </TaxKeywordTaxHTField>
    <TaxCatchAll xmlns="230e9df3-be65-4c73-a93b-d1236ebd677e"/>
  </documentManagement>
</p:properties>
</file>

<file path=customXml/itemProps1.xml><?xml version="1.0" encoding="utf-8"?>
<ds:datastoreItem xmlns:ds="http://schemas.openxmlformats.org/officeDocument/2006/customXml" ds:itemID="{B882D8D6-9D38-4159-A398-AAC3689D3D7C}">
  <ds:schemaRefs>
    <ds:schemaRef ds:uri="http://schemas.microsoft.com/sharepoint/v3/contenttype/forms"/>
  </ds:schemaRefs>
</ds:datastoreItem>
</file>

<file path=customXml/itemProps2.xml><?xml version="1.0" encoding="utf-8"?>
<ds:datastoreItem xmlns:ds="http://schemas.openxmlformats.org/officeDocument/2006/customXml" ds:itemID="{8F590144-748D-417B-8B69-088F107B0F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B2F97D-0457-4986-9734-D03EB073C5EA}">
  <ds:schemaRefs>
    <ds:schemaRef ds:uri="230e9df3-be65-4c73-a93b-d1236ebd677e"/>
    <ds:schemaRef ds:uri="http://www.w3.org/XML/1998/namespace"/>
    <ds:schemaRef ds:uri="http://purl.org/dc/elements/1.1/"/>
    <ds:schemaRef ds:uri="http://schemas.microsoft.com/office/2006/documentManagement/types"/>
    <ds:schemaRef ds:uri="http://schemas.microsoft.com/office/infopath/2007/PartnerControls"/>
    <ds:schemaRef ds:uri="http://purl.org/dc/dcmitype/"/>
    <ds:schemaRef ds:uri="http://purl.org/dc/term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25507</TotalTime>
  <Words>2208</Words>
  <Application>Microsoft Office PowerPoint</Application>
  <PresentationFormat>自定义</PresentationFormat>
  <Paragraphs>355</Paragraphs>
  <Slides>37</Slides>
  <Notes>31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37</vt:i4>
      </vt:variant>
    </vt:vector>
  </HeadingPairs>
  <TitlesOfParts>
    <vt:vector size="50" baseType="lpstr">
      <vt:lpstr>等线</vt:lpstr>
      <vt:lpstr>思源黑体 CN Medium</vt:lpstr>
      <vt:lpstr>思源黑体 CN Regular</vt:lpstr>
      <vt:lpstr>宋体</vt:lpstr>
      <vt:lpstr>微软雅黑</vt:lpstr>
      <vt:lpstr>Arial</vt:lpstr>
      <vt:lpstr>Calibri</vt:lpstr>
      <vt:lpstr>Segoe UI</vt:lpstr>
      <vt:lpstr>Segoe UI Light</vt:lpstr>
      <vt:lpstr>Segoe UI Semibold</vt:lpstr>
      <vt:lpstr>Times New Roman</vt:lpstr>
      <vt:lpstr>Wingdings</vt:lpstr>
      <vt:lpstr>Office 主题</vt:lpstr>
      <vt:lpstr>Optica (OSA) 数据库 使用指南</vt:lpstr>
      <vt:lpstr>PowerPoint 演示文稿</vt:lpstr>
      <vt:lpstr>PowerPoint 演示文稿</vt:lpstr>
      <vt:lpstr>PowerPoint 演示文稿</vt:lpstr>
      <vt:lpstr>PowerPoint 演示文稿</vt:lpstr>
      <vt:lpstr>  Optica 数据库涵盖主题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投稿Tips</vt:lpstr>
      <vt:lpstr>PowerPoint 演示文稿</vt:lpstr>
      <vt:lpstr>PowerPoint 演示文稿</vt:lpstr>
      <vt:lpstr>投稿步骤</vt:lpstr>
      <vt:lpstr>投稿步骤</vt:lpstr>
      <vt:lpstr>投稿步骤</vt:lpstr>
      <vt:lpstr>PowerPoint 演示文稿</vt:lpstr>
      <vt:lpstr>PowerPoint 演示文稿</vt:lpstr>
      <vt:lpstr>文章处理费(APCs)</vt:lpstr>
      <vt:lpstr>PowerPoint 演示文稿</vt:lpstr>
      <vt:lpstr>PowerPoint 演示文稿</vt:lpstr>
    </vt:vector>
  </TitlesOfParts>
  <Company>Artitudes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Azure Overview</dc:title>
  <dc:subject>Windows Azure</dc:subject>
  <dc:creator>scottgu@microsoft.com;jonahs@microsoft.com</dc:creator>
  <cp:lastModifiedBy>iGroup-Yarui</cp:lastModifiedBy>
  <cp:revision>911</cp:revision>
  <cp:lastPrinted>2011-12-06T05:57:58Z</cp:lastPrinted>
  <dcterms:created xsi:type="dcterms:W3CDTF">2011-03-29T16:07:22Z</dcterms:created>
  <dcterms:modified xsi:type="dcterms:W3CDTF">2023-02-20T15:00:43Z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0x010100CA05B43BE68FE54B90DD26FDFB72BB05</vt:lpwstr>
  </property>
</Properties>
</file>