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10"/>
  </p:notesMasterIdLst>
  <p:handoutMasterIdLst>
    <p:handoutMasterId r:id="rId111"/>
  </p:handoutMasterIdLst>
  <p:sldIdLst>
    <p:sldId id="1475" r:id="rId5"/>
    <p:sldId id="1026" r:id="rId6"/>
    <p:sldId id="881" r:id="rId7"/>
    <p:sldId id="898" r:id="rId8"/>
    <p:sldId id="571" r:id="rId9"/>
    <p:sldId id="572" r:id="rId10"/>
    <p:sldId id="957" r:id="rId11"/>
    <p:sldId id="964" r:id="rId12"/>
    <p:sldId id="965" r:id="rId13"/>
    <p:sldId id="966" r:id="rId14"/>
    <p:sldId id="967" r:id="rId15"/>
    <p:sldId id="968" r:id="rId16"/>
    <p:sldId id="969" r:id="rId17"/>
    <p:sldId id="970" r:id="rId18"/>
    <p:sldId id="971" r:id="rId19"/>
    <p:sldId id="972" r:id="rId20"/>
    <p:sldId id="1933" r:id="rId21"/>
    <p:sldId id="1932" r:id="rId22"/>
    <p:sldId id="1934" r:id="rId23"/>
    <p:sldId id="954" r:id="rId24"/>
    <p:sldId id="1909" r:id="rId25"/>
    <p:sldId id="380" r:id="rId26"/>
    <p:sldId id="1910" r:id="rId27"/>
    <p:sldId id="684" r:id="rId28"/>
    <p:sldId id="361" r:id="rId29"/>
    <p:sldId id="901" r:id="rId30"/>
    <p:sldId id="902" r:id="rId31"/>
    <p:sldId id="1027" r:id="rId32"/>
    <p:sldId id="721" r:id="rId33"/>
    <p:sldId id="722" r:id="rId34"/>
    <p:sldId id="723" r:id="rId35"/>
    <p:sldId id="724" r:id="rId36"/>
    <p:sldId id="726" r:id="rId37"/>
    <p:sldId id="1088" r:id="rId38"/>
    <p:sldId id="1089" r:id="rId39"/>
    <p:sldId id="1090" r:id="rId40"/>
    <p:sldId id="1091" r:id="rId41"/>
    <p:sldId id="1092" r:id="rId42"/>
    <p:sldId id="1093" r:id="rId43"/>
    <p:sldId id="1094" r:id="rId44"/>
    <p:sldId id="1095" r:id="rId45"/>
    <p:sldId id="1096" r:id="rId46"/>
    <p:sldId id="1097" r:id="rId47"/>
    <p:sldId id="1098" r:id="rId48"/>
    <p:sldId id="1099" r:id="rId49"/>
    <p:sldId id="1100" r:id="rId50"/>
    <p:sldId id="727" r:id="rId51"/>
    <p:sldId id="728" r:id="rId52"/>
    <p:sldId id="849" r:id="rId53"/>
    <p:sldId id="850" r:id="rId54"/>
    <p:sldId id="851" r:id="rId55"/>
    <p:sldId id="730" r:id="rId56"/>
    <p:sldId id="731" r:id="rId57"/>
    <p:sldId id="732" r:id="rId58"/>
    <p:sldId id="733" r:id="rId59"/>
    <p:sldId id="734" r:id="rId60"/>
    <p:sldId id="735" r:id="rId61"/>
    <p:sldId id="736" r:id="rId62"/>
    <p:sldId id="737" r:id="rId63"/>
    <p:sldId id="1916" r:id="rId64"/>
    <p:sldId id="1917" r:id="rId65"/>
    <p:sldId id="853" r:id="rId66"/>
    <p:sldId id="801" r:id="rId67"/>
    <p:sldId id="1102" r:id="rId68"/>
    <p:sldId id="1103" r:id="rId69"/>
    <p:sldId id="1104" r:id="rId70"/>
    <p:sldId id="1101" r:id="rId71"/>
    <p:sldId id="929" r:id="rId72"/>
    <p:sldId id="930" r:id="rId73"/>
    <p:sldId id="931" r:id="rId74"/>
    <p:sldId id="932" r:id="rId75"/>
    <p:sldId id="933" r:id="rId76"/>
    <p:sldId id="934" r:id="rId77"/>
    <p:sldId id="935" r:id="rId78"/>
    <p:sldId id="936" r:id="rId79"/>
    <p:sldId id="1913" r:id="rId80"/>
    <p:sldId id="1914" r:id="rId81"/>
    <p:sldId id="949" r:id="rId82"/>
    <p:sldId id="950" r:id="rId83"/>
    <p:sldId id="980" r:id="rId84"/>
    <p:sldId id="762" r:id="rId85"/>
    <p:sldId id="763" r:id="rId86"/>
    <p:sldId id="764" r:id="rId87"/>
    <p:sldId id="765" r:id="rId88"/>
    <p:sldId id="766" r:id="rId89"/>
    <p:sldId id="767" r:id="rId90"/>
    <p:sldId id="768" r:id="rId91"/>
    <p:sldId id="769" r:id="rId92"/>
    <p:sldId id="810" r:id="rId93"/>
    <p:sldId id="770" r:id="rId94"/>
    <p:sldId id="952" r:id="rId95"/>
    <p:sldId id="1028" r:id="rId96"/>
    <p:sldId id="981" r:id="rId97"/>
    <p:sldId id="835" r:id="rId98"/>
    <p:sldId id="836" r:id="rId99"/>
    <p:sldId id="837" r:id="rId100"/>
    <p:sldId id="955" r:id="rId101"/>
    <p:sldId id="840" r:id="rId102"/>
    <p:sldId id="842" r:id="rId103"/>
    <p:sldId id="843" r:id="rId104"/>
    <p:sldId id="956" r:id="rId105"/>
    <p:sldId id="838" r:id="rId106"/>
    <p:sldId id="846" r:id="rId107"/>
    <p:sldId id="1936" r:id="rId108"/>
    <p:sldId id="652" r:id="rId109"/>
  </p:sldIdLst>
  <p:sldSz cx="12192000" cy="6858000"/>
  <p:notesSz cx="6669088" cy="9872663"/>
  <p:defaultTextStyle>
    <a:defPPr>
      <a:defRPr lang="en-US"/>
    </a:defPPr>
    <a:lvl1pPr marL="0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94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Sanmiguel, Andrea" initials="SA" lastIdx="6" clrIdx="6">
    <p:extLst>
      <p:ext uri="{19B8F6BF-5375-455C-9EA6-DF929625EA0E}">
        <p15:presenceInfo xmlns:p15="http://schemas.microsoft.com/office/powerpoint/2012/main" userId="S::andrea.sanmiguel@wolterskluwer.com::6aec7cfe-47a8-4009-8f33-364a4e827c27" providerId="AD"/>
      </p:ext>
    </p:extLst>
  </p:cmAuthor>
  <p:cmAuthor id="1" name="Dérogée - Pikaar, Annemarije" initials="D-PA" lastIdx="30" clrIdx="0"/>
  <p:cmAuthor id="2" name="Van Holten, Lauren" initials="VHL" lastIdx="8" clrIdx="1"/>
  <p:cmAuthor id="3" name="Griesheimer, Marlijn" initials="GM" lastIdx="10" clrIdx="2"/>
  <p:cmAuthor id="4" name="Annemarije Dérogée - Pikaar" initials="AD-P" lastIdx="18" clrIdx="3">
    <p:extLst>
      <p:ext uri="{19B8F6BF-5375-455C-9EA6-DF929625EA0E}">
        <p15:presenceInfo xmlns:p15="http://schemas.microsoft.com/office/powerpoint/2012/main" userId="S::annemarije.pikaar@wolterskluwer.com::e823b669-ef4b-4fb2-a1c3-605025644d85" providerId="AD"/>
      </p:ext>
    </p:extLst>
  </p:cmAuthor>
  <p:cmAuthor id="5" name="Joyal, Ann" initials="JA" lastIdx="8" clrIdx="4">
    <p:extLst>
      <p:ext uri="{19B8F6BF-5375-455C-9EA6-DF929625EA0E}">
        <p15:presenceInfo xmlns:p15="http://schemas.microsoft.com/office/powerpoint/2012/main" userId="S::ann.joyal@wolterskluwer.com::52391fff-4fc8-46a0-848a-4365b2d1904d" providerId="AD"/>
      </p:ext>
    </p:extLst>
  </p:cmAuthor>
  <p:cmAuthor id="6" name="Bonacum, Leslie" initials="BL" lastIdx="6" clrIdx="5">
    <p:extLst>
      <p:ext uri="{19B8F6BF-5375-455C-9EA6-DF929625EA0E}">
        <p15:presenceInfo xmlns:p15="http://schemas.microsoft.com/office/powerpoint/2012/main" userId="S::leslie.bonacum@wolterskluwer.com::f811aef6-6cfe-40f3-ba89-c9a9ad79c3e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202E"/>
    <a:srgbClr val="474747"/>
    <a:srgbClr val="000000"/>
    <a:srgbClr val="FBFBFD"/>
    <a:srgbClr val="F0F0F0"/>
    <a:srgbClr val="EA8F00"/>
    <a:srgbClr val="940C72"/>
    <a:srgbClr val="241866"/>
    <a:srgbClr val="FCFCFD"/>
    <a:srgbClr val="FDFD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93D81CF-94F2-401A-BA57-92F5A7B2D0C5}" styleName="Stijl, gemiddeld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1E4AEA4-8DFA-4A89-87EB-49C32662AFE0}" styleName="Stijl, gemiddeld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E9639D4-E3E2-4D34-9284-5A2195B3D0D7}" styleName="Stijl, lich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8EC20E35-A176-4012-BC5E-935CFFF8708E}" styleName="Stijl, gemiddeld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B344D84-9AFB-497E-A393-DC336BA19D2E}" styleName="Stijl, gemiddeld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8034E78-7F5D-4C2E-B375-FC64B27BC917}" styleName="Stijl, donker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Geen stijl, tabel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53"/>
    <p:restoredTop sz="94718"/>
  </p:normalViewPr>
  <p:slideViewPr>
    <p:cSldViewPr snapToGrid="0">
      <p:cViewPr varScale="1">
        <p:scale>
          <a:sx n="68" d="100"/>
          <a:sy n="68" d="100"/>
        </p:scale>
        <p:origin x="620" y="48"/>
      </p:cViewPr>
      <p:guideLst>
        <p:guide orient="horz" pos="2160"/>
        <p:guide pos="394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commentAuthors" Target="commentAuthors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presProps" Target="presProps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14" Type="http://schemas.openxmlformats.org/officeDocument/2006/relationships/viewProps" Target="view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notesMaster" Target="notesMasters/notesMaster1.xml"/><Relationship Id="rId115" Type="http://schemas.openxmlformats.org/officeDocument/2006/relationships/theme" Target="theme/them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1D321C9-ECEC-416B-8844-63516BE3B699}" type="doc">
      <dgm:prSet loTypeId="urn:microsoft.com/office/officeart/2005/8/layout/vList2" loCatId="list" qsTypeId="urn:microsoft.com/office/officeart/2005/8/quickstyle/simple2" qsCatId="simple" csTypeId="urn:microsoft.com/office/officeart/2005/8/colors/accent3_2" csCatId="accent3"/>
      <dgm:spPr/>
      <dgm:t>
        <a:bodyPr/>
        <a:lstStyle/>
        <a:p>
          <a:endParaRPr lang="en-US"/>
        </a:p>
      </dgm:t>
    </dgm:pt>
    <dgm:pt modelId="{83791B0B-1414-4B82-B06B-1F989272423D}">
      <dgm:prSet/>
      <dgm:spPr/>
      <dgm:t>
        <a:bodyPr/>
        <a:lstStyle/>
        <a:p>
          <a:r>
            <a:rPr lang="en-GB"/>
            <a:t>Lippincott Williams &amp; Wilkins (LWW)</a:t>
          </a:r>
          <a:r>
            <a:rPr lang="zh-CN"/>
            <a:t>是一家国际领先的专业医学出版社；</a:t>
          </a:r>
          <a:endParaRPr lang="en-US"/>
        </a:p>
      </dgm:t>
    </dgm:pt>
    <dgm:pt modelId="{C1EA5CDE-8FFE-4CA0-BA7F-483C4F8E5C0D}" type="parTrans" cxnId="{F753E7D4-6BCC-4C48-BA3B-8704D39C9A3C}">
      <dgm:prSet/>
      <dgm:spPr/>
      <dgm:t>
        <a:bodyPr/>
        <a:lstStyle/>
        <a:p>
          <a:endParaRPr lang="en-US"/>
        </a:p>
      </dgm:t>
    </dgm:pt>
    <dgm:pt modelId="{DB5FF487-D665-4AA0-8341-C2158A801AA2}" type="sibTrans" cxnId="{F753E7D4-6BCC-4C48-BA3B-8704D39C9A3C}">
      <dgm:prSet/>
      <dgm:spPr/>
      <dgm:t>
        <a:bodyPr/>
        <a:lstStyle/>
        <a:p>
          <a:endParaRPr lang="en-US"/>
        </a:p>
      </dgm:t>
    </dgm:pt>
    <dgm:pt modelId="{A839740D-F5A8-425C-828C-0BF05FA38B7B}">
      <dgm:prSet/>
      <dgm:spPr/>
      <dgm:t>
        <a:bodyPr/>
        <a:lstStyle/>
        <a:p>
          <a:r>
            <a:rPr lang="zh-CN"/>
            <a:t>提供高质量、专业的医疗保健信息，涵盖电子和印本资源；</a:t>
          </a:r>
          <a:endParaRPr lang="en-US"/>
        </a:p>
      </dgm:t>
    </dgm:pt>
    <dgm:pt modelId="{FF28BB4D-88BF-4CB1-A010-05068B6C2BCA}" type="parTrans" cxnId="{F542622D-F1F3-4933-9960-48D9848A5D7C}">
      <dgm:prSet/>
      <dgm:spPr/>
      <dgm:t>
        <a:bodyPr/>
        <a:lstStyle/>
        <a:p>
          <a:endParaRPr lang="en-US"/>
        </a:p>
      </dgm:t>
    </dgm:pt>
    <dgm:pt modelId="{20B10567-52B1-4E5F-93C7-C1AE7CD07977}" type="sibTrans" cxnId="{F542622D-F1F3-4933-9960-48D9848A5D7C}">
      <dgm:prSet/>
      <dgm:spPr/>
      <dgm:t>
        <a:bodyPr/>
        <a:lstStyle/>
        <a:p>
          <a:endParaRPr lang="en-US"/>
        </a:p>
      </dgm:t>
    </dgm:pt>
    <dgm:pt modelId="{3D4E08BD-B9DE-4741-A0C7-CC1AE94D1B8A}">
      <dgm:prSet/>
      <dgm:spPr/>
      <dgm:t>
        <a:bodyPr/>
        <a:lstStyle/>
        <a:p>
          <a:r>
            <a:rPr lang="zh-CN"/>
            <a:t>服务于内外科医师、护士、医科学生等医学用户；资源类型包括教科书、期刊、药物指南、电子图书、</a:t>
          </a:r>
          <a:r>
            <a:rPr lang="en-US"/>
            <a:t>iPad</a:t>
          </a:r>
          <a:r>
            <a:rPr lang="zh-CN"/>
            <a:t>客户端等。</a:t>
          </a:r>
          <a:endParaRPr lang="en-US"/>
        </a:p>
      </dgm:t>
    </dgm:pt>
    <dgm:pt modelId="{E8A0A8F1-374E-4445-92ED-2C1588DE7748}" type="parTrans" cxnId="{925976D4-7B3D-4981-ABEB-A94026EE97AD}">
      <dgm:prSet/>
      <dgm:spPr/>
      <dgm:t>
        <a:bodyPr/>
        <a:lstStyle/>
        <a:p>
          <a:endParaRPr lang="en-US"/>
        </a:p>
      </dgm:t>
    </dgm:pt>
    <dgm:pt modelId="{E8FD7E0B-BED0-4C0A-8A0B-AA474D1CDD59}" type="sibTrans" cxnId="{925976D4-7B3D-4981-ABEB-A94026EE97AD}">
      <dgm:prSet/>
      <dgm:spPr/>
      <dgm:t>
        <a:bodyPr/>
        <a:lstStyle/>
        <a:p>
          <a:endParaRPr lang="en-US"/>
        </a:p>
      </dgm:t>
    </dgm:pt>
    <dgm:pt modelId="{4DDDB461-F1B5-4411-B383-9F94CBEC3A2D}">
      <dgm:prSet/>
      <dgm:spPr/>
      <dgm:t>
        <a:bodyPr/>
        <a:lstStyle/>
        <a:p>
          <a:r>
            <a:rPr lang="zh-CN"/>
            <a:t>最早起源于</a:t>
          </a:r>
          <a:r>
            <a:rPr lang="en-US"/>
            <a:t>1792</a:t>
          </a:r>
          <a:r>
            <a:rPr lang="zh-CN"/>
            <a:t>年费城的一家书报摊；在</a:t>
          </a:r>
          <a:r>
            <a:rPr lang="en-US"/>
            <a:t>60</a:t>
          </a:r>
          <a:r>
            <a:rPr lang="zh-CN"/>
            <a:t>年内成长为一家著名的出版商；经过</a:t>
          </a:r>
          <a:r>
            <a:rPr lang="en-US"/>
            <a:t>1978</a:t>
          </a:r>
          <a:r>
            <a:rPr lang="zh-CN"/>
            <a:t>、</a:t>
          </a:r>
          <a:r>
            <a:rPr lang="en-US"/>
            <a:t>1990</a:t>
          </a:r>
          <a:r>
            <a:rPr lang="zh-CN"/>
            <a:t>年的合并，最终于</a:t>
          </a:r>
          <a:r>
            <a:rPr lang="en-US"/>
            <a:t>1998</a:t>
          </a:r>
          <a:r>
            <a:rPr lang="zh-CN"/>
            <a:t>年成为ＬＷＷ。</a:t>
          </a:r>
          <a:endParaRPr lang="en-US"/>
        </a:p>
      </dgm:t>
    </dgm:pt>
    <dgm:pt modelId="{EE2BD074-E04A-4274-9014-E71B029781E1}" type="parTrans" cxnId="{87B62E6A-1CDB-4AED-89B9-E7204B635FDF}">
      <dgm:prSet/>
      <dgm:spPr/>
      <dgm:t>
        <a:bodyPr/>
        <a:lstStyle/>
        <a:p>
          <a:endParaRPr lang="en-US"/>
        </a:p>
      </dgm:t>
    </dgm:pt>
    <dgm:pt modelId="{32CF3AC1-6613-46FF-ABDB-1B55D67C1034}" type="sibTrans" cxnId="{87B62E6A-1CDB-4AED-89B9-E7204B635FDF}">
      <dgm:prSet/>
      <dgm:spPr/>
      <dgm:t>
        <a:bodyPr/>
        <a:lstStyle/>
        <a:p>
          <a:endParaRPr lang="en-US"/>
        </a:p>
      </dgm:t>
    </dgm:pt>
    <dgm:pt modelId="{1479F490-718F-4A08-B0D6-F6153A10BA03}" type="pres">
      <dgm:prSet presAssocID="{D1D321C9-ECEC-416B-8844-63516BE3B699}" presName="linear" presStyleCnt="0">
        <dgm:presLayoutVars>
          <dgm:animLvl val="lvl"/>
          <dgm:resizeHandles val="exact"/>
        </dgm:presLayoutVars>
      </dgm:prSet>
      <dgm:spPr/>
    </dgm:pt>
    <dgm:pt modelId="{2F610251-F765-42B9-BFB7-B8F171E40702}" type="pres">
      <dgm:prSet presAssocID="{83791B0B-1414-4B82-B06B-1F989272423D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7BF8635B-A44D-4F0E-B738-C3871B3D1743}" type="pres">
      <dgm:prSet presAssocID="{DB5FF487-D665-4AA0-8341-C2158A801AA2}" presName="spacer" presStyleCnt="0"/>
      <dgm:spPr/>
    </dgm:pt>
    <dgm:pt modelId="{5690CC1D-D2C1-4417-B901-D6EA12948B75}" type="pres">
      <dgm:prSet presAssocID="{A839740D-F5A8-425C-828C-0BF05FA38B7B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AB82A4CB-CF01-4601-BE25-78AC6C8B4864}" type="pres">
      <dgm:prSet presAssocID="{20B10567-52B1-4E5F-93C7-C1AE7CD07977}" presName="spacer" presStyleCnt="0"/>
      <dgm:spPr/>
    </dgm:pt>
    <dgm:pt modelId="{EE59A194-7077-460F-9A85-B5A92C136A5F}" type="pres">
      <dgm:prSet presAssocID="{3D4E08BD-B9DE-4741-A0C7-CC1AE94D1B8A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E1574BB1-8DD7-4CFA-8B8E-FBF9D721789A}" type="pres">
      <dgm:prSet presAssocID="{E8FD7E0B-BED0-4C0A-8A0B-AA474D1CDD59}" presName="spacer" presStyleCnt="0"/>
      <dgm:spPr/>
    </dgm:pt>
    <dgm:pt modelId="{5A51F603-F91E-4019-B8E5-F966AF0A4059}" type="pres">
      <dgm:prSet presAssocID="{4DDDB461-F1B5-4411-B383-9F94CBEC3A2D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70867A01-2AF7-4D0A-B034-E8E484DCF5FD}" type="presOf" srcId="{A839740D-F5A8-425C-828C-0BF05FA38B7B}" destId="{5690CC1D-D2C1-4417-B901-D6EA12948B75}" srcOrd="0" destOrd="0" presId="urn:microsoft.com/office/officeart/2005/8/layout/vList2"/>
    <dgm:cxn modelId="{DDF3C315-E68E-4F17-9B39-1F6D47017AFA}" type="presOf" srcId="{83791B0B-1414-4B82-B06B-1F989272423D}" destId="{2F610251-F765-42B9-BFB7-B8F171E40702}" srcOrd="0" destOrd="0" presId="urn:microsoft.com/office/officeart/2005/8/layout/vList2"/>
    <dgm:cxn modelId="{F542622D-F1F3-4933-9960-48D9848A5D7C}" srcId="{D1D321C9-ECEC-416B-8844-63516BE3B699}" destId="{A839740D-F5A8-425C-828C-0BF05FA38B7B}" srcOrd="1" destOrd="0" parTransId="{FF28BB4D-88BF-4CB1-A010-05068B6C2BCA}" sibTransId="{20B10567-52B1-4E5F-93C7-C1AE7CD07977}"/>
    <dgm:cxn modelId="{87B62E6A-1CDB-4AED-89B9-E7204B635FDF}" srcId="{D1D321C9-ECEC-416B-8844-63516BE3B699}" destId="{4DDDB461-F1B5-4411-B383-9F94CBEC3A2D}" srcOrd="3" destOrd="0" parTransId="{EE2BD074-E04A-4274-9014-E71B029781E1}" sibTransId="{32CF3AC1-6613-46FF-ABDB-1B55D67C1034}"/>
    <dgm:cxn modelId="{E3E24ECE-CEF1-44AB-BE38-28D4FE0C3F7E}" type="presOf" srcId="{4DDDB461-F1B5-4411-B383-9F94CBEC3A2D}" destId="{5A51F603-F91E-4019-B8E5-F966AF0A4059}" srcOrd="0" destOrd="0" presId="urn:microsoft.com/office/officeart/2005/8/layout/vList2"/>
    <dgm:cxn modelId="{925976D4-7B3D-4981-ABEB-A94026EE97AD}" srcId="{D1D321C9-ECEC-416B-8844-63516BE3B699}" destId="{3D4E08BD-B9DE-4741-A0C7-CC1AE94D1B8A}" srcOrd="2" destOrd="0" parTransId="{E8A0A8F1-374E-4445-92ED-2C1588DE7748}" sibTransId="{E8FD7E0B-BED0-4C0A-8A0B-AA474D1CDD59}"/>
    <dgm:cxn modelId="{F753E7D4-6BCC-4C48-BA3B-8704D39C9A3C}" srcId="{D1D321C9-ECEC-416B-8844-63516BE3B699}" destId="{83791B0B-1414-4B82-B06B-1F989272423D}" srcOrd="0" destOrd="0" parTransId="{C1EA5CDE-8FFE-4CA0-BA7F-483C4F8E5C0D}" sibTransId="{DB5FF487-D665-4AA0-8341-C2158A801AA2}"/>
    <dgm:cxn modelId="{949468DC-CC9D-41F9-AEAA-0AEA7F86588D}" type="presOf" srcId="{D1D321C9-ECEC-416B-8844-63516BE3B699}" destId="{1479F490-718F-4A08-B0D6-F6153A10BA03}" srcOrd="0" destOrd="0" presId="urn:microsoft.com/office/officeart/2005/8/layout/vList2"/>
    <dgm:cxn modelId="{FD8372F6-03B6-4389-9595-42AB229B2F55}" type="presOf" srcId="{3D4E08BD-B9DE-4741-A0C7-CC1AE94D1B8A}" destId="{EE59A194-7077-460F-9A85-B5A92C136A5F}" srcOrd="0" destOrd="0" presId="urn:microsoft.com/office/officeart/2005/8/layout/vList2"/>
    <dgm:cxn modelId="{B7F1BC2E-E6CD-40CF-AE49-4B253CFE6BE4}" type="presParOf" srcId="{1479F490-718F-4A08-B0D6-F6153A10BA03}" destId="{2F610251-F765-42B9-BFB7-B8F171E40702}" srcOrd="0" destOrd="0" presId="urn:microsoft.com/office/officeart/2005/8/layout/vList2"/>
    <dgm:cxn modelId="{1031C651-A5B4-4EB0-A5D2-DCE7585B02E4}" type="presParOf" srcId="{1479F490-718F-4A08-B0D6-F6153A10BA03}" destId="{7BF8635B-A44D-4F0E-B738-C3871B3D1743}" srcOrd="1" destOrd="0" presId="urn:microsoft.com/office/officeart/2005/8/layout/vList2"/>
    <dgm:cxn modelId="{B45DBFCE-A893-4F88-9C6C-9CA151832BDE}" type="presParOf" srcId="{1479F490-718F-4A08-B0D6-F6153A10BA03}" destId="{5690CC1D-D2C1-4417-B901-D6EA12948B75}" srcOrd="2" destOrd="0" presId="urn:microsoft.com/office/officeart/2005/8/layout/vList2"/>
    <dgm:cxn modelId="{127D1BF3-4247-4444-881F-362CCA4CB8B8}" type="presParOf" srcId="{1479F490-718F-4A08-B0D6-F6153A10BA03}" destId="{AB82A4CB-CF01-4601-BE25-78AC6C8B4864}" srcOrd="3" destOrd="0" presId="urn:microsoft.com/office/officeart/2005/8/layout/vList2"/>
    <dgm:cxn modelId="{3005C9FB-578D-4E02-9E71-6F9D320E98FE}" type="presParOf" srcId="{1479F490-718F-4A08-B0D6-F6153A10BA03}" destId="{EE59A194-7077-460F-9A85-B5A92C136A5F}" srcOrd="4" destOrd="0" presId="urn:microsoft.com/office/officeart/2005/8/layout/vList2"/>
    <dgm:cxn modelId="{D70B5B79-6DDE-45F1-9735-B8B4C7A509F7}" type="presParOf" srcId="{1479F490-718F-4A08-B0D6-F6153A10BA03}" destId="{E1574BB1-8DD7-4CFA-8B8E-FBF9D721789A}" srcOrd="5" destOrd="0" presId="urn:microsoft.com/office/officeart/2005/8/layout/vList2"/>
    <dgm:cxn modelId="{2419D13B-7CC1-46A8-87C3-6696FF6F6ADE}" type="presParOf" srcId="{1479F490-718F-4A08-B0D6-F6153A10BA03}" destId="{5A51F603-F91E-4019-B8E5-F966AF0A4059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610251-F765-42B9-BFB7-B8F171E40702}">
      <dsp:nvSpPr>
        <dsp:cNvPr id="0" name=""/>
        <dsp:cNvSpPr/>
      </dsp:nvSpPr>
      <dsp:spPr>
        <a:xfrm>
          <a:off x="0" y="93631"/>
          <a:ext cx="11582400" cy="1119086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/>
            <a:t>Lippincott Williams &amp; Wilkins (LWW)</a:t>
          </a:r>
          <a:r>
            <a:rPr lang="zh-CN" sz="2100" kern="1200"/>
            <a:t>是一家国际领先的专业医学出版社；</a:t>
          </a:r>
          <a:endParaRPr lang="en-US" sz="2100" kern="1200"/>
        </a:p>
      </dsp:txBody>
      <dsp:txXfrm>
        <a:off x="54629" y="148260"/>
        <a:ext cx="11473142" cy="1009828"/>
      </dsp:txXfrm>
    </dsp:sp>
    <dsp:sp modelId="{5690CC1D-D2C1-4417-B901-D6EA12948B75}">
      <dsp:nvSpPr>
        <dsp:cNvPr id="0" name=""/>
        <dsp:cNvSpPr/>
      </dsp:nvSpPr>
      <dsp:spPr>
        <a:xfrm>
          <a:off x="0" y="1273198"/>
          <a:ext cx="11582400" cy="1119086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2100" kern="1200"/>
            <a:t>提供高质量、专业的医疗保健信息，涵盖电子和印本资源；</a:t>
          </a:r>
          <a:endParaRPr lang="en-US" sz="2100" kern="1200"/>
        </a:p>
      </dsp:txBody>
      <dsp:txXfrm>
        <a:off x="54629" y="1327827"/>
        <a:ext cx="11473142" cy="1009828"/>
      </dsp:txXfrm>
    </dsp:sp>
    <dsp:sp modelId="{EE59A194-7077-460F-9A85-B5A92C136A5F}">
      <dsp:nvSpPr>
        <dsp:cNvPr id="0" name=""/>
        <dsp:cNvSpPr/>
      </dsp:nvSpPr>
      <dsp:spPr>
        <a:xfrm>
          <a:off x="0" y="2452764"/>
          <a:ext cx="11582400" cy="1119086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2100" kern="1200"/>
            <a:t>服务于内外科医师、护士、医科学生等医学用户；资源类型包括教科书、期刊、药物指南、电子图书、</a:t>
          </a:r>
          <a:r>
            <a:rPr lang="en-US" sz="2100" kern="1200"/>
            <a:t>iPad</a:t>
          </a:r>
          <a:r>
            <a:rPr lang="zh-CN" sz="2100" kern="1200"/>
            <a:t>客户端等。</a:t>
          </a:r>
          <a:endParaRPr lang="en-US" sz="2100" kern="1200"/>
        </a:p>
      </dsp:txBody>
      <dsp:txXfrm>
        <a:off x="54629" y="2507393"/>
        <a:ext cx="11473142" cy="1009828"/>
      </dsp:txXfrm>
    </dsp:sp>
    <dsp:sp modelId="{5A51F603-F91E-4019-B8E5-F966AF0A4059}">
      <dsp:nvSpPr>
        <dsp:cNvPr id="0" name=""/>
        <dsp:cNvSpPr/>
      </dsp:nvSpPr>
      <dsp:spPr>
        <a:xfrm>
          <a:off x="0" y="3632331"/>
          <a:ext cx="11582400" cy="1119086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2100" kern="1200"/>
            <a:t>最早起源于</a:t>
          </a:r>
          <a:r>
            <a:rPr lang="en-US" sz="2100" kern="1200"/>
            <a:t>1792</a:t>
          </a:r>
          <a:r>
            <a:rPr lang="zh-CN" sz="2100" kern="1200"/>
            <a:t>年费城的一家书报摊；在</a:t>
          </a:r>
          <a:r>
            <a:rPr lang="en-US" sz="2100" kern="1200"/>
            <a:t>60</a:t>
          </a:r>
          <a:r>
            <a:rPr lang="zh-CN" sz="2100" kern="1200"/>
            <a:t>年内成长为一家著名的出版商；经过</a:t>
          </a:r>
          <a:r>
            <a:rPr lang="en-US" sz="2100" kern="1200"/>
            <a:t>1978</a:t>
          </a:r>
          <a:r>
            <a:rPr lang="zh-CN" sz="2100" kern="1200"/>
            <a:t>、</a:t>
          </a:r>
          <a:r>
            <a:rPr lang="en-US" sz="2100" kern="1200"/>
            <a:t>1990</a:t>
          </a:r>
          <a:r>
            <a:rPr lang="zh-CN" sz="2100" kern="1200"/>
            <a:t>年的合并，最终于</a:t>
          </a:r>
          <a:r>
            <a:rPr lang="en-US" sz="2100" kern="1200"/>
            <a:t>1998</a:t>
          </a:r>
          <a:r>
            <a:rPr lang="zh-CN" sz="2100" kern="1200"/>
            <a:t>年成为ＬＷＷ。</a:t>
          </a:r>
          <a:endParaRPr lang="en-US" sz="2100" kern="1200"/>
        </a:p>
      </dsp:txBody>
      <dsp:txXfrm>
        <a:off x="54629" y="3686960"/>
        <a:ext cx="11473142" cy="10098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777607" y="1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460324-399B-E044-B7AB-24BBE3670693}" type="datetimeFigureOut">
              <a:rPr lang="nl-NL" smtClean="0"/>
              <a:t>15-2-2023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377317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777607" y="9377317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39251E-53F1-FC41-8C35-4A7AA1F42D1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1291657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1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226358-5A07-BF4D-A2AB-14C0FB991A39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863" y="739775"/>
            <a:ext cx="6583362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689515"/>
            <a:ext cx="5335270" cy="444269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377317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E6E482-F2E1-AE4E-B7AD-A6CBD907D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68717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81438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/>
            <a:r>
              <a:rPr lang="en-US" sz="1800" dirty="0">
                <a:latin typeface="Candara" pitchFamily="34" charset="0"/>
              </a:rPr>
              <a:t>Wolters Kluwer Health is the third largest division of Wolters Kluwer supporting Legal &amp; Regulatory, Tax &amp; Accounting and Financial Service information services sectors.  Within our Health Division, we provide content and solutions to support Education/Learning, Medical Research and Point of Care.</a:t>
            </a:r>
          </a:p>
          <a:p>
            <a:pPr marL="0" lvl="1"/>
            <a:endParaRPr lang="en-US" sz="1800" dirty="0">
              <a:latin typeface="Candara" pitchFamily="34" charset="0"/>
            </a:endParaRPr>
          </a:p>
          <a:p>
            <a:r>
              <a:rPr lang="en-US" baseline="0" dirty="0"/>
              <a:t>Medical Research includes familiar product brand names Lippincott Williams &amp; Wilkins journals, Ovid – global online research platform offering 3</a:t>
            </a:r>
            <a:r>
              <a:rPr lang="en-US" baseline="30000" dirty="0"/>
              <a:t>rd</a:t>
            </a:r>
            <a:r>
              <a:rPr lang="en-US" baseline="0" dirty="0"/>
              <a:t> party and proprietary content, and in 2011, we acquired Medknow, an open access publishing services business based in India. 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7/10/2012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62601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93F21-5A10-4D92-8F0D-973ECC50B2F7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873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您可在检索历史中看到结果数量。在检索内容处看到此次检索所使用的词汇，因为勾选了包含相关词汇，所以系统使用的检索词比您输入的词汇要多；检索结果按照相关度排序，您也可以进一步选择排序依据中的选项对结果进行重新排序。此外，基本检索同时提供开放获取文章的检索结果。如需要，您可以直接跳转查看开放获取文章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93F21-5A10-4D92-8F0D-973ECC50B2F7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7867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使用高级检索中的关键词检索对细化后的概念词进行检索，利用截词符进行单复数、衍生词等的检索，勾选“主题词自动匹配”选项，应用</a:t>
            </a:r>
            <a:r>
              <a:rPr lang="en-US" altLang="zh-CN" dirty="0"/>
              <a:t>MEDLINE</a:t>
            </a:r>
            <a:r>
              <a:rPr lang="zh-CN" altLang="en-US" dirty="0"/>
              <a:t>数据库中的</a:t>
            </a:r>
            <a:r>
              <a:rPr lang="en-US" altLang="zh-CN" dirty="0"/>
              <a:t>MESH</a:t>
            </a:r>
            <a:r>
              <a:rPr lang="zh-CN" altLang="en-US" baseline="0" dirty="0"/>
              <a:t>主题词表更加全面和准确的获取文献结果。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93F21-5A10-4D92-8F0D-973ECC50B2F7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7843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使用高级检索中的关键词检索对细化后的概念词进行检索，利用截词符进行单复数、衍生词等的检索，勾选“主题词自动匹配”选项，应用</a:t>
            </a:r>
            <a:r>
              <a:rPr lang="en-US" altLang="zh-CN" dirty="0"/>
              <a:t>MEDLINE</a:t>
            </a:r>
            <a:r>
              <a:rPr lang="zh-CN" altLang="en-US" dirty="0"/>
              <a:t>数据库中的</a:t>
            </a:r>
            <a:r>
              <a:rPr lang="en-US" altLang="zh-CN" dirty="0"/>
              <a:t>MESH</a:t>
            </a:r>
            <a:r>
              <a:rPr lang="zh-CN" altLang="en-US" baseline="0" dirty="0"/>
              <a:t>主题词表更加全面和准确的获取文献结果。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93F21-5A10-4D92-8F0D-973ECC50B2F7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80626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使用高级检索中的关键词检索对细化后的概念词进行检索，利用截词符进行单复数、衍生词等的检索，勾选“主题词自动匹配”选项，应用</a:t>
            </a:r>
            <a:r>
              <a:rPr lang="en-US" altLang="zh-CN" dirty="0"/>
              <a:t>MEDLINE</a:t>
            </a:r>
            <a:r>
              <a:rPr lang="zh-CN" altLang="en-US" dirty="0"/>
              <a:t>数据库中的</a:t>
            </a:r>
            <a:r>
              <a:rPr lang="en-US" altLang="zh-CN" dirty="0"/>
              <a:t>MESH</a:t>
            </a:r>
            <a:r>
              <a:rPr lang="zh-CN" altLang="en-US" baseline="0" dirty="0"/>
              <a:t>主题词表更加全面和准确的获取文献结果。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93F21-5A10-4D92-8F0D-973ECC50B2F7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3459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使用高级检索中的关键词检索对细化后的概念词进行检索，利用截词符进行单复数、衍生词等的检索，勾选“主题词自动匹配”选项，应用</a:t>
            </a:r>
            <a:r>
              <a:rPr lang="en-US" altLang="zh-CN" dirty="0"/>
              <a:t>MEDLINE</a:t>
            </a:r>
            <a:r>
              <a:rPr lang="zh-CN" altLang="en-US" dirty="0"/>
              <a:t>数据库中的</a:t>
            </a:r>
            <a:r>
              <a:rPr lang="en-US" altLang="zh-CN" dirty="0"/>
              <a:t>MESH</a:t>
            </a:r>
            <a:r>
              <a:rPr lang="zh-CN" altLang="en-US" baseline="0" dirty="0"/>
              <a:t>主题词表更加全面和准确的获取文献结果。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93F21-5A10-4D92-8F0D-973ECC50B2F7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0267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使用高级检索中的关键词检索对细化后的概念词进行检索，利用截词符进行单复数、衍生词等的检索，勾选“主题词自动匹配”选项，应用</a:t>
            </a:r>
            <a:r>
              <a:rPr lang="en-US" altLang="zh-CN" dirty="0"/>
              <a:t>MEDLINE</a:t>
            </a:r>
            <a:r>
              <a:rPr lang="zh-CN" altLang="en-US" dirty="0"/>
              <a:t>数据库中的</a:t>
            </a:r>
            <a:r>
              <a:rPr lang="en-US" altLang="zh-CN" dirty="0"/>
              <a:t>MESH</a:t>
            </a:r>
            <a:r>
              <a:rPr lang="zh-CN" altLang="en-US" baseline="0" dirty="0"/>
              <a:t>主题词表更加全面和准确的获取文献结果。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93F21-5A10-4D92-8F0D-973ECC50B2F7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25653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使用高级检索中的关键词检索对细化后的概念词进行检索，利用截词符进行单复数、衍生词等的检索，勾选“主题词自动匹配”选项，应用</a:t>
            </a:r>
            <a:r>
              <a:rPr lang="en-US" altLang="zh-CN" dirty="0"/>
              <a:t>MEDLINE</a:t>
            </a:r>
            <a:r>
              <a:rPr lang="zh-CN" altLang="en-US" dirty="0"/>
              <a:t>数据库中的</a:t>
            </a:r>
            <a:r>
              <a:rPr lang="en-US" altLang="zh-CN" dirty="0"/>
              <a:t>MESH</a:t>
            </a:r>
            <a:r>
              <a:rPr lang="zh-CN" altLang="en-US" baseline="0" dirty="0"/>
              <a:t>主题词表更加全面和准确的获取文献结果。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93F21-5A10-4D92-8F0D-973ECC50B2F7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28920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使用高级检索中的关键词检索对细化后的概念词进行检索，利用截词符进行单复数、衍生词等的检索，勾选“主题词自动匹配”选项，应用</a:t>
            </a:r>
            <a:r>
              <a:rPr lang="en-US" altLang="zh-CN" dirty="0"/>
              <a:t>MEDLINE</a:t>
            </a:r>
            <a:r>
              <a:rPr lang="zh-CN" altLang="en-US" dirty="0"/>
              <a:t>数据库中的</a:t>
            </a:r>
            <a:r>
              <a:rPr lang="en-US" altLang="zh-CN" dirty="0"/>
              <a:t>MESH</a:t>
            </a:r>
            <a:r>
              <a:rPr lang="zh-CN" altLang="en-US" baseline="0" dirty="0"/>
              <a:t>主题词表更加全面和准确的获取文献结果。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93F21-5A10-4D92-8F0D-973ECC50B2F7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0119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使用高级检索中的关键词检索对细化后的概念词进行检索，利用截词符进行单复数、衍生词等的检索，勾选“主题词自动匹配”选项，应用</a:t>
            </a:r>
            <a:r>
              <a:rPr lang="en-US" altLang="zh-CN" dirty="0"/>
              <a:t>MEDLINE</a:t>
            </a:r>
            <a:r>
              <a:rPr lang="zh-CN" altLang="en-US" dirty="0"/>
              <a:t>数据库中的</a:t>
            </a:r>
            <a:r>
              <a:rPr lang="en-US" altLang="zh-CN" dirty="0"/>
              <a:t>MESH</a:t>
            </a:r>
            <a:r>
              <a:rPr lang="zh-CN" altLang="en-US" baseline="0" dirty="0"/>
              <a:t>主题词表更加全面和准确的获取文献结果。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93F21-5A10-4D92-8F0D-973ECC50B2F7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95178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975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defTabSz="942975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defTabSz="942975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defTabSz="942975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defTabSz="942975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3EEEBE85-6BD9-4E00-BBCF-32DCEDDCFBE3}" type="slidenum">
              <a:rPr kumimoji="0" lang="zh-TW" altLang="en-US" sz="1200" smtClean="0">
                <a:solidFill>
                  <a:schemeClr val="tx1"/>
                </a:solidFill>
                <a:latin typeface="Arial" charset="0"/>
              </a:rPr>
              <a:pPr eaLnBrk="1" hangingPunct="1"/>
              <a:t>3</a:t>
            </a:fld>
            <a:endParaRPr kumimoji="0" lang="en-US" altLang="zh-TW" sz="12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9216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224" tIns="47112" rIns="94224" bIns="47112"/>
          <a:lstStyle/>
          <a:p>
            <a:pPr eaLnBrk="1" hangingPunct="1"/>
            <a:r>
              <a:rPr lang="zh-CN" altLang="en-US" dirty="0"/>
              <a:t>而</a:t>
            </a:r>
            <a:r>
              <a:rPr lang="en-US" altLang="zh-CN" dirty="0"/>
              <a:t>Ovid</a:t>
            </a:r>
            <a:r>
              <a:rPr lang="zh-CN" altLang="en-US" dirty="0"/>
              <a:t>呢，各位老师也很熟悉了，这是业界知名的集成平台，为用户提供全面的定制化解决方案。</a:t>
            </a:r>
            <a:endParaRPr lang="en-US" altLang="zh-CN" dirty="0"/>
          </a:p>
          <a:p>
            <a:pPr eaLnBrk="1" hangingPunct="1"/>
            <a:endParaRPr lang="zh-CN" altLang="en-US" dirty="0"/>
          </a:p>
        </p:txBody>
      </p:sp>
      <p:sp>
        <p:nvSpPr>
          <p:cNvPr id="92165" name="Slide Number Placeholder 3"/>
          <p:cNvSpPr txBox="1">
            <a:spLocks noGrp="1"/>
          </p:cNvSpPr>
          <p:nvPr/>
        </p:nvSpPr>
        <p:spPr bwMode="auto">
          <a:xfrm>
            <a:off x="3970576" y="8829537"/>
            <a:ext cx="3038259" cy="465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224" tIns="47112" rIns="94224" bIns="47112" anchor="b"/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90A9A991-48BA-4C50-893F-00DA9B734AE2}" type="slidenum">
              <a:rPr lang="zh-CN" altLang="en-US" sz="1200"/>
              <a:pPr algn="r" eaLnBrk="1" hangingPunct="1"/>
              <a:t>3</a:t>
            </a:fld>
            <a:endParaRPr lang="en-US" altLang="zh-CN" sz="1200"/>
          </a:p>
        </p:txBody>
      </p:sp>
    </p:spTree>
    <p:extLst>
      <p:ext uri="{BB962C8B-B14F-4D97-AF65-F5344CB8AC3E}">
        <p14:creationId xmlns:p14="http://schemas.microsoft.com/office/powerpoint/2010/main" val="5141085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使用高级检索中的关键词检索对细化后的概念词进行检索，利用截词符进行单复数、衍生词等的检索，勾选“主题词自动匹配”选项，应用</a:t>
            </a:r>
            <a:r>
              <a:rPr lang="en-US" altLang="zh-CN" dirty="0"/>
              <a:t>MEDLINE</a:t>
            </a:r>
            <a:r>
              <a:rPr lang="zh-CN" altLang="en-US" dirty="0"/>
              <a:t>数据库中的</a:t>
            </a:r>
            <a:r>
              <a:rPr lang="en-US" altLang="zh-CN" dirty="0"/>
              <a:t>MESH</a:t>
            </a:r>
            <a:r>
              <a:rPr lang="zh-CN" altLang="en-US" baseline="0" dirty="0"/>
              <a:t>主题词表更加全面和准确的获取文献结果。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93F21-5A10-4D92-8F0D-973ECC50B2F7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4165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使用高级检索中的关键词检索对细化后的概念词进行检索，利用截词符进行单复数、衍生词等的检索，勾选“主题词自动匹配”选项，应用</a:t>
            </a:r>
            <a:r>
              <a:rPr lang="en-US" altLang="zh-CN" dirty="0"/>
              <a:t>MEDLINE</a:t>
            </a:r>
            <a:r>
              <a:rPr lang="zh-CN" altLang="en-US" dirty="0"/>
              <a:t>数据库中的</a:t>
            </a:r>
            <a:r>
              <a:rPr lang="en-US" altLang="zh-CN" dirty="0"/>
              <a:t>MESH</a:t>
            </a:r>
            <a:r>
              <a:rPr lang="zh-CN" altLang="en-US" baseline="0" dirty="0"/>
              <a:t>主题词表更加全面和准确的获取文献结果。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93F21-5A10-4D92-8F0D-973ECC50B2F7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39002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使用高级检索中的关键词检索对细化后的概念词进行检索，利用截词符进行单复数、衍生词等的检索，勾选“主题词自动匹配”选项，应用</a:t>
            </a:r>
            <a:r>
              <a:rPr lang="en-US" altLang="zh-CN" dirty="0"/>
              <a:t>MEDLINE</a:t>
            </a:r>
            <a:r>
              <a:rPr lang="zh-CN" altLang="en-US" dirty="0"/>
              <a:t>数据库中的</a:t>
            </a:r>
            <a:r>
              <a:rPr lang="en-US" altLang="zh-CN" dirty="0"/>
              <a:t>MESH</a:t>
            </a:r>
            <a:r>
              <a:rPr lang="zh-CN" altLang="en-US" baseline="0" dirty="0"/>
              <a:t>主题词表更加全面和准确的获取文献结果。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93F21-5A10-4D92-8F0D-973ECC50B2F7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8630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使用高级检索中的关键词检索对细化后的概念词进行检索，利用截词符进行单复数、衍生词等的检索，勾选“主题词自动匹配”选项，应用</a:t>
            </a:r>
            <a:r>
              <a:rPr lang="en-US" altLang="zh-CN" dirty="0"/>
              <a:t>MEDLINE</a:t>
            </a:r>
            <a:r>
              <a:rPr lang="zh-CN" altLang="en-US" dirty="0"/>
              <a:t>数据库中的</a:t>
            </a:r>
            <a:r>
              <a:rPr lang="en-US" altLang="zh-CN" dirty="0"/>
              <a:t>MESH</a:t>
            </a:r>
            <a:r>
              <a:rPr lang="zh-CN" altLang="en-US" baseline="0" dirty="0"/>
              <a:t>主题词表更加全面和准确的获取文献结果。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93F21-5A10-4D92-8F0D-973ECC50B2F7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26896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使用高级检索中的关键词检索对细化后的概念词进行检索，利用截词符进行单复数、衍生词等的检索，勾选“主题词自动匹配”选项，应用</a:t>
            </a:r>
            <a:r>
              <a:rPr lang="en-US" altLang="zh-CN" dirty="0"/>
              <a:t>MEDLINE</a:t>
            </a:r>
            <a:r>
              <a:rPr lang="zh-CN" altLang="en-US" dirty="0"/>
              <a:t>数据库中的</a:t>
            </a:r>
            <a:r>
              <a:rPr lang="en-US" altLang="zh-CN" dirty="0"/>
              <a:t>MESH</a:t>
            </a:r>
            <a:r>
              <a:rPr lang="zh-CN" altLang="en-US" baseline="0" dirty="0"/>
              <a:t>主题词表更加全面和准确的获取文献结果。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93F21-5A10-4D92-8F0D-973ECC50B2F7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474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使用高级检索中的关键词检索对细化后的概念词进行检索，利用截词符进行单复数、衍生词等的检索，勾选“主题词自动匹配”选项，应用</a:t>
            </a:r>
            <a:r>
              <a:rPr lang="en-US" altLang="zh-CN" dirty="0"/>
              <a:t>MEDLINE</a:t>
            </a:r>
            <a:r>
              <a:rPr lang="zh-CN" altLang="en-US" dirty="0"/>
              <a:t>数据库中的</a:t>
            </a:r>
            <a:r>
              <a:rPr lang="en-US" altLang="zh-CN" dirty="0"/>
              <a:t>MESH</a:t>
            </a:r>
            <a:r>
              <a:rPr lang="zh-CN" altLang="en-US" baseline="0" dirty="0"/>
              <a:t>主题词表更加全面和准确的获取文献结果。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93F21-5A10-4D92-8F0D-973ECC50B2F7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4456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勾选主题词前的选择框，选择一个或多个主题词，如果选择多个主题词，可以进行布尔组合检索。根据此次检索主题，我们只选择</a:t>
            </a:r>
            <a:r>
              <a:rPr lang="en-US" altLang="zh-CN" dirty="0"/>
              <a:t>heart failure</a:t>
            </a:r>
            <a:r>
              <a:rPr lang="zh-CN" altLang="en-US" dirty="0"/>
              <a:t>。您还可以选择是进行精准检索还是扩展检索。精准检索是按照已勾选的单个或多个主题词进行准确的匹配检索；扩展检索在检索已勾选主题词的同时，还将检索该主题词包含的所有狭义词。此次选择精准检索。点击继续，进入下一步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93F21-5A10-4D92-8F0D-973ECC50B2F7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538373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当您选择的是单个主题词时，系统会自动显示该主题词所对应的副主题信息。副主题是经过规范的主题词概念的某一特征方面，可以帮助您提升检索精度。您可选择一个或多个副主题，设置合并检索方式，然后点击“继续”按钮，完成检索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93F21-5A10-4D92-8F0D-973ECC50B2F7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701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1600"/>
              </a:spcBef>
              <a:defRPr sz="16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ts val="1600"/>
              </a:spcBef>
              <a:defRPr sz="16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ts val="1600"/>
              </a:spcBef>
              <a:defRPr sz="16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ts val="1600"/>
              </a:spcBef>
              <a:defRPr sz="16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ts val="1600"/>
              </a:spcBef>
              <a:defRPr sz="16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ts val="16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ts val="16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ts val="16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ts val="16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C9B135A-DE51-4C47-9056-D77F39EF8DF2}" type="slidenum">
              <a:rPr lang="en-US" altLang="zh-CN" sz="1200">
                <a:latin typeface="Calibri" pitchFamily="34" charset="0"/>
              </a:rPr>
              <a:pPr eaLnBrk="1" hangingPunct="1">
                <a:spcBef>
                  <a:spcPct val="0"/>
                </a:spcBef>
              </a:pPr>
              <a:t>49</a:t>
            </a:fld>
            <a:endParaRPr lang="en-US" altLang="zh-CN" sz="1200">
              <a:latin typeface="Calibri" pitchFamily="34" charset="0"/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CN" dirty="0"/>
              <a:t>Warfarin</a:t>
            </a:r>
            <a:r>
              <a:rPr lang="zh-CN" altLang="en-US" dirty="0"/>
              <a:t>华法令阻凝剂</a:t>
            </a:r>
            <a:r>
              <a:rPr lang="en-US" altLang="zh-CN" dirty="0"/>
              <a:t>;dabigatran</a:t>
            </a:r>
            <a:r>
              <a:rPr lang="zh-CN" altLang="en-US" dirty="0"/>
              <a:t>达比加群酯；两种抗凝药物在治疗房颤。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新上市的预防药物能够起效的脑梗塞是由于心房纤颤（心律不齐）而引起的“心源性脑梗塞”。</a:t>
            </a:r>
          </a:p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心房纤颤是由于心房不收缩，轻微震动，导致心房内血液易凝固，形成血栓，然后流向脑血管，引起脑梗塞。心房纤颤引起脑梗塞的危险性是普通人的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倍之多。因此，推荐心房纤颤患者服用防止血液凝固的“抗凝固药”。</a:t>
            </a:r>
          </a:p>
          <a:p>
            <a:endParaRPr lang="en-US" altLang="zh-CN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D67008-7D69-4F98-938C-34521965F1D5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56972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1600"/>
              </a:spcBef>
              <a:defRPr sz="16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ts val="1600"/>
              </a:spcBef>
              <a:defRPr sz="16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ts val="1600"/>
              </a:spcBef>
              <a:defRPr sz="16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ts val="1600"/>
              </a:spcBef>
              <a:defRPr sz="16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ts val="1600"/>
              </a:spcBef>
              <a:defRPr sz="16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ts val="16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ts val="16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ts val="16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ts val="16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CE70742-D1AB-4EDE-81AC-C92029D2627A}" type="slidenum">
              <a:rPr lang="en-US" altLang="zh-CN" sz="1200">
                <a:latin typeface="Calibri" pitchFamily="34" charset="0"/>
              </a:rPr>
              <a:pPr eaLnBrk="1" hangingPunct="1">
                <a:spcBef>
                  <a:spcPct val="0"/>
                </a:spcBef>
              </a:pPr>
              <a:t>7</a:t>
            </a:fld>
            <a:endParaRPr lang="en-US" altLang="zh-CN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9022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1600"/>
              </a:spcBef>
              <a:defRPr sz="16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ts val="1600"/>
              </a:spcBef>
              <a:defRPr sz="16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ts val="1600"/>
              </a:spcBef>
              <a:defRPr sz="16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ts val="1600"/>
              </a:spcBef>
              <a:defRPr sz="16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ts val="1600"/>
              </a:spcBef>
              <a:defRPr sz="16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ts val="16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ts val="16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ts val="16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ts val="16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A7844BF-1858-46EE-9A76-B570E7AE6B89}" type="slidenum">
              <a:rPr lang="en-US" altLang="zh-CN" sz="1200">
                <a:latin typeface="Calibri" pitchFamily="34" charset="0"/>
              </a:rPr>
              <a:pPr eaLnBrk="1" hangingPunct="1">
                <a:spcBef>
                  <a:spcPct val="0"/>
                </a:spcBef>
              </a:pPr>
              <a:t>52</a:t>
            </a:fld>
            <a:endParaRPr lang="en-US" altLang="zh-CN" sz="1200">
              <a:latin typeface="Calibri" pitchFamily="34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CN" altLang="en-US" dirty="0"/>
              <a:t>检索工具是专门针对主题词表、叙词表的检索工具，因此只有在包含主题词、叙词表的数据库中才可以使用。检索工具提供了</a:t>
            </a:r>
            <a:r>
              <a:rPr lang="en-US" altLang="zh-CN" dirty="0"/>
              <a:t>6</a:t>
            </a:r>
            <a:r>
              <a:rPr lang="zh-CN" altLang="en-US" dirty="0"/>
              <a:t>个检索选项，包括主题匹配、树型图、轮排索引、主题词说明、扩展检索、副标题。下</a:t>
            </a:r>
            <a:endParaRPr lang="en-GB" altLang="zh-CN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主题匹配是系统根据输入的英文单词或词组，自动匹配出对应的主题词，可以使用截词符，但不能输入句子或使用布尔运算符。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93F21-5A10-4D92-8F0D-973ECC50B2F7}" type="slidenum">
              <a:rPr lang="en-US" smtClean="0"/>
              <a:pPr>
                <a:defRPr/>
              </a:pPr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50383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系统匹配出先关的主题词后，您可以查看主题词说明信息、选择一个或多个主题词，进行扩展检索、精准检索，或者直接进行关键词检索。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93F21-5A10-4D92-8F0D-973ECC50B2F7}" type="slidenum">
              <a:rPr lang="en-US" smtClean="0"/>
              <a:pPr>
                <a:defRPr/>
              </a:pPr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164525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主题树型图将根据您输入的单词和词组，直接定位其在主题词表中的等级位置。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93F21-5A10-4D92-8F0D-973ECC50B2F7}" type="slidenum">
              <a:rPr lang="en-US" smtClean="0"/>
              <a:pPr>
                <a:defRPr/>
              </a:pPr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17057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主题词表是由经过规范化的主题词，根据概念涵盖范围，以等级层次方式结合在一起的概念词表。通过它，您可以轻松了解检索词在学科体系中的位置，以及相关的其他领域。在树型图中您可以随意点击并跳转至其他主题词，查看说明信息，组合运算方式，进行精准或扩展检索。完成后，点击“继续”按键，系统开始检索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93F21-5A10-4D92-8F0D-973ECC50B2F7}" type="slidenum">
              <a:rPr lang="en-US" smtClean="0"/>
              <a:pPr>
                <a:defRPr/>
              </a:pPr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50152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轮排索引不进行主题词匹配，主要查询包含所输入检索词的主题词。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93F21-5A10-4D92-8F0D-973ECC50B2F7}" type="slidenum">
              <a:rPr lang="en-US" smtClean="0"/>
              <a:pPr>
                <a:defRPr/>
              </a:pPr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56604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这就是轮排索引的检索结果，您可以选择一个或多个主题词，点击“继续”按键进行检索。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93F21-5A10-4D92-8F0D-973ECC50B2F7}" type="slidenum">
              <a:rPr lang="en-US" smtClean="0"/>
              <a:pPr>
                <a:defRPr/>
              </a:pPr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58221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除基本检索和高级检索外，</a:t>
            </a:r>
            <a:r>
              <a:rPr lang="en-US" altLang="zh-CN" dirty="0"/>
              <a:t>Ovid</a:t>
            </a:r>
            <a:r>
              <a:rPr lang="zh-CN" altLang="en-US" dirty="0"/>
              <a:t>还提供其他检索模式。常用字段检索可以通过少量的信息查找定位某篇或某几篇文献；字段检索可以浏览和检索任何数据字段，并可进行单独或组合检索。多个字段检索提供便捷的多字段组合检索，可以建立复杂的检索策略。您可根据需要，选择使用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93F21-5A10-4D92-8F0D-973ECC50B2F7}" type="slidenum">
              <a:rPr lang="en-US" smtClean="0"/>
              <a:pPr>
                <a:defRPr/>
              </a:pPr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234327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除基本检索和高级检索外，</a:t>
            </a:r>
            <a:r>
              <a:rPr lang="en-US" altLang="zh-CN" dirty="0"/>
              <a:t>Ovid</a:t>
            </a:r>
            <a:r>
              <a:rPr lang="zh-CN" altLang="en-US" dirty="0"/>
              <a:t>还提供其他检索模式。常用字段检索可以通过少量的信息查找定位某篇或某几篇文献；字段检索可以浏览和检索任何数据字段，并可进行单独或组合检索。多个字段检索提供便捷的多字段组合检索，可以建立复杂的检索策略。您可根据需要，选择使用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93F21-5A10-4D92-8F0D-973ECC50B2F7}" type="slidenum">
              <a:rPr lang="en-US" smtClean="0"/>
              <a:pPr>
                <a:defRPr/>
              </a:pPr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73522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除基本检索和高级检索外，</a:t>
            </a:r>
            <a:r>
              <a:rPr lang="en-US" altLang="zh-CN" dirty="0"/>
              <a:t>Ovid</a:t>
            </a:r>
            <a:r>
              <a:rPr lang="zh-CN" altLang="en-US" dirty="0"/>
              <a:t>还提供其他检索模式。常用字段检索可以通过少量的信息查找定位某篇或某几篇文献；字段检索可以浏览和检索任何数据字段，并可进行单独或组合检索。多个字段检索提供便捷的多字段组合检索，可以建立复杂的检索策略。您可根据需要，选择使用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93F21-5A10-4D92-8F0D-973ECC50B2F7}" type="slidenum">
              <a:rPr lang="en-US" smtClean="0"/>
              <a:pPr>
                <a:defRPr/>
              </a:pPr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7987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1600"/>
              </a:spcBef>
              <a:defRPr sz="16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ts val="1600"/>
              </a:spcBef>
              <a:defRPr sz="16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ts val="1600"/>
              </a:spcBef>
              <a:defRPr sz="16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ts val="1600"/>
              </a:spcBef>
              <a:defRPr sz="16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ts val="1600"/>
              </a:spcBef>
              <a:defRPr sz="16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ts val="16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ts val="16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ts val="16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ts val="16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6E4DD39-E900-4FBF-8EC5-40FBEDA4E60E}" type="slidenum">
              <a:rPr lang="en-US" altLang="zh-CN" sz="1200">
                <a:latin typeface="Calibri" pitchFamily="34" charset="0"/>
              </a:rPr>
              <a:pPr eaLnBrk="1" hangingPunct="1">
                <a:spcBef>
                  <a:spcPct val="0"/>
                </a:spcBef>
              </a:pPr>
              <a:t>24</a:t>
            </a:fld>
            <a:endParaRPr lang="en-US" altLang="zh-CN" sz="1200">
              <a:latin typeface="Calibri" pitchFamily="34" charset="0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137815491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在检索的同时，您还可以使用限制功能进一步对检索结果进行筛选。输入完检索词或在检索历史中选择已运行完的检索策略后，勾选合适的限制选项，进行检索。常用限制显示您使用最频繁的限制选项，更多限制显示数据库支持的所有限制选项，您可以使用“编辑常用限制”功能个性化设置自己的常用限制选项。根据检索实例，我们可以通过</a:t>
            </a:r>
            <a:r>
              <a:rPr lang="en-US" altLang="zh-CN" dirty="0"/>
              <a:t>Publication</a:t>
            </a:r>
            <a:r>
              <a:rPr lang="en-US" altLang="zh-CN" baseline="0" dirty="0"/>
              <a:t> year</a:t>
            </a:r>
            <a:r>
              <a:rPr lang="zh-CN" altLang="en-US" baseline="0" dirty="0"/>
              <a:t>来进行出版年份的限制检索。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D67008-7D69-4F98-938C-34521965F1D5}" type="slidenum">
              <a:rPr lang="en-US" smtClean="0"/>
              <a:pPr>
                <a:defRPr/>
              </a:pPr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569722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检索完成后，</a:t>
            </a:r>
            <a:r>
              <a:rPr lang="en-US" altLang="zh-CN" dirty="0"/>
              <a:t>Ovid</a:t>
            </a:r>
            <a:r>
              <a:rPr lang="zh-CN" altLang="en-US" dirty="0"/>
              <a:t>提供检索结果工具方便您进行各种操作。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93F21-5A10-4D92-8F0D-973ECC50B2F7}" type="slidenum">
              <a:rPr lang="en-US" smtClean="0"/>
              <a:pPr>
                <a:defRPr/>
              </a:pPr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001955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检索信息显示每次检索的具体操作和内容、所使用的检索词和结果数量，并提供排序依据方便您对检索结果进行再次排序。此外您还可以使用手动设定显示选项，对检索结果进行个性化设置。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93F21-5A10-4D92-8F0D-973ECC50B2F7}" type="slidenum">
              <a:rPr lang="en-US" smtClean="0"/>
              <a:pPr>
                <a:defRPr/>
              </a:pPr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8270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筛选工具可以根据选项对检索结果进行多次筛选，</a:t>
            </a:r>
            <a:r>
              <a:rPr lang="en-US" altLang="zh-CN" dirty="0"/>
              <a:t>MEDLINE</a:t>
            </a:r>
            <a:r>
              <a:rPr lang="zh-CN" altLang="en-US" dirty="0"/>
              <a:t>数据库提供相关度、年代、主题、作者、期刊等选项，高级检索后的结果没有相关度筛选项。对于这个检索实例，除了限制功能，您也可以通过年代筛选项中的特定年代范围进行</a:t>
            </a:r>
            <a:r>
              <a:rPr lang="en-US" altLang="zh-CN" dirty="0"/>
              <a:t>2010</a:t>
            </a:r>
            <a:r>
              <a:rPr lang="zh-CN" altLang="en-US" dirty="0"/>
              <a:t>至</a:t>
            </a:r>
            <a:r>
              <a:rPr lang="en-US" altLang="zh-CN" dirty="0"/>
              <a:t>2013</a:t>
            </a:r>
            <a:r>
              <a:rPr lang="zh-CN" altLang="en-US" dirty="0"/>
              <a:t>年的年份设置，从而对检索结果进行年代范围的筛选。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93F21-5A10-4D92-8F0D-973ECC50B2F7}" type="slidenum">
              <a:rPr lang="en-US" smtClean="0"/>
              <a:pPr>
                <a:defRPr/>
              </a:pPr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12930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检索完成后，您可以从</a:t>
            </a:r>
            <a:r>
              <a:rPr lang="en-US" altLang="zh-CN" dirty="0"/>
              <a:t>Ovid</a:t>
            </a:r>
            <a:r>
              <a:rPr lang="zh-CN" altLang="en-US" dirty="0"/>
              <a:t>平台输出检索结果。首先勾选您需要的检索结果，可以全选或设定输出范围、也可以单独勾选不同的结果。</a:t>
            </a:r>
            <a:r>
              <a:rPr lang="en-US" altLang="zh-CN" dirty="0"/>
              <a:t>Ovid</a:t>
            </a:r>
            <a:r>
              <a:rPr lang="zh-CN" altLang="en-US" dirty="0"/>
              <a:t>平台提供三种题录输出方式，一种是直接打印检索结果，一种是用电子邮件将题录结果发送至收件人的电子邮箱，可以同时输入多个电子邮箱，第三种是输出成文件或输出至其他文献系统，</a:t>
            </a:r>
            <a:r>
              <a:rPr lang="en-US" altLang="zh-CN" dirty="0"/>
              <a:t>Ovid</a:t>
            </a:r>
            <a:r>
              <a:rPr lang="zh-CN" altLang="en-US" dirty="0"/>
              <a:t>支持输出成</a:t>
            </a:r>
            <a:r>
              <a:rPr lang="en-US" altLang="zh-CN" dirty="0"/>
              <a:t>Word</a:t>
            </a:r>
            <a:r>
              <a:rPr lang="zh-CN" altLang="en-US" baseline="0" dirty="0"/>
              <a:t>、</a:t>
            </a:r>
            <a:r>
              <a:rPr lang="en-US" altLang="zh-CN" baseline="0" dirty="0"/>
              <a:t>PDF</a:t>
            </a:r>
            <a:r>
              <a:rPr lang="zh-CN" altLang="en-US" baseline="0" dirty="0"/>
              <a:t>、</a:t>
            </a:r>
            <a:r>
              <a:rPr lang="en-US" altLang="zh-CN" baseline="0" dirty="0"/>
              <a:t>EXCEL</a:t>
            </a:r>
            <a:r>
              <a:rPr lang="zh-CN" altLang="en-US" baseline="0" dirty="0"/>
              <a:t>等文件，支持输出到</a:t>
            </a:r>
            <a:r>
              <a:rPr lang="en-US" altLang="zh-CN" baseline="0" dirty="0"/>
              <a:t>EndNote</a:t>
            </a:r>
            <a:r>
              <a:rPr lang="zh-CN" altLang="en-US" baseline="0" dirty="0"/>
              <a:t>、</a:t>
            </a:r>
            <a:r>
              <a:rPr lang="en-US" altLang="zh-CN" baseline="0" dirty="0" err="1"/>
              <a:t>RefWork</a:t>
            </a:r>
            <a:r>
              <a:rPr lang="zh-CN" altLang="en-US" baseline="0" dirty="0"/>
              <a:t>等文献管理系统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93F21-5A10-4D92-8F0D-973ECC50B2F7}" type="slidenum">
              <a:rPr lang="en-US" smtClean="0"/>
              <a:pPr>
                <a:defRPr/>
              </a:pPr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17462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为方便您获取全文信息，</a:t>
            </a:r>
            <a:r>
              <a:rPr lang="en-US" altLang="zh-CN" dirty="0"/>
              <a:t>Ovid</a:t>
            </a:r>
            <a:r>
              <a:rPr lang="zh-CN" altLang="en-US" dirty="0"/>
              <a:t>设置多种链接，提供多种全文类型。您可以通过</a:t>
            </a:r>
            <a:r>
              <a:rPr lang="en-US" altLang="zh-CN" dirty="0"/>
              <a:t>PDF</a:t>
            </a:r>
            <a:r>
              <a:rPr lang="zh-CN" altLang="en-US" dirty="0"/>
              <a:t>按键获取</a:t>
            </a:r>
            <a:r>
              <a:rPr lang="en-US" altLang="zh-CN" dirty="0"/>
              <a:t>PDF</a:t>
            </a:r>
            <a:r>
              <a:rPr lang="zh-CN" altLang="en-US" dirty="0"/>
              <a:t>全文，通过</a:t>
            </a:r>
            <a:r>
              <a:rPr lang="en-US" altLang="zh-CN" dirty="0"/>
              <a:t>Ovid Full Text</a:t>
            </a:r>
            <a:r>
              <a:rPr lang="zh-CN" altLang="en-US" dirty="0"/>
              <a:t>获取</a:t>
            </a:r>
            <a:r>
              <a:rPr lang="en-US" altLang="zh-CN" dirty="0"/>
              <a:t>Ovid</a:t>
            </a:r>
            <a:r>
              <a:rPr lang="zh-CN" altLang="en-US" dirty="0"/>
              <a:t>平台上的</a:t>
            </a:r>
            <a:r>
              <a:rPr lang="en-US" altLang="zh-CN" dirty="0"/>
              <a:t>HTML</a:t>
            </a:r>
            <a:r>
              <a:rPr lang="zh-CN" altLang="en-US" dirty="0"/>
              <a:t>全文，通过</a:t>
            </a:r>
            <a:r>
              <a:rPr lang="en-US" altLang="zh-CN" dirty="0"/>
              <a:t>Full Text</a:t>
            </a:r>
            <a:r>
              <a:rPr lang="zh-CN" altLang="en-US" dirty="0"/>
              <a:t>跳转至非</a:t>
            </a:r>
            <a:r>
              <a:rPr lang="en-US" altLang="zh-CN" dirty="0"/>
              <a:t>Ovid</a:t>
            </a:r>
            <a:r>
              <a:rPr lang="zh-CN" altLang="en-US" dirty="0"/>
              <a:t>平台的全文页面。如果您确实无法通过</a:t>
            </a:r>
            <a:r>
              <a:rPr lang="en-US" altLang="zh-CN" dirty="0"/>
              <a:t>Ovid</a:t>
            </a:r>
            <a:r>
              <a:rPr lang="zh-CN" altLang="en-US" dirty="0"/>
              <a:t>平台获取全文，您可通过</a:t>
            </a:r>
            <a:r>
              <a:rPr lang="en-US" altLang="zh-CN" dirty="0"/>
              <a:t>Document </a:t>
            </a:r>
            <a:r>
              <a:rPr lang="en-US" altLang="zh-CN" baseline="0" dirty="0"/>
              <a:t>Delivery</a:t>
            </a:r>
            <a:r>
              <a:rPr lang="zh-CN" altLang="en-US" baseline="0" dirty="0"/>
              <a:t>直接发送原文传递的申请。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93F21-5A10-4D92-8F0D-973ECC50B2F7}" type="slidenum">
              <a:rPr lang="en-US" smtClean="0"/>
              <a:pPr>
                <a:defRPr/>
              </a:pPr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77360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Ovid Full Text</a:t>
            </a:r>
            <a:r>
              <a:rPr lang="zh-CN" altLang="en-US" dirty="0"/>
              <a:t>是</a:t>
            </a:r>
            <a:r>
              <a:rPr lang="en-US" altLang="zh-CN" dirty="0"/>
              <a:t>Ovid</a:t>
            </a:r>
            <a:r>
              <a:rPr lang="zh-CN" altLang="en-US" dirty="0"/>
              <a:t>平台所提供的</a:t>
            </a:r>
            <a:r>
              <a:rPr lang="en-US" altLang="zh-CN" dirty="0"/>
              <a:t>HTML</a:t>
            </a:r>
            <a:r>
              <a:rPr lang="zh-CN" altLang="en-US" dirty="0"/>
              <a:t>格式全文，包含有丰富的文献链接、电子版图片、图表等多媒体信息。</a:t>
            </a:r>
            <a:r>
              <a:rPr lang="en-US" altLang="zh-CN" dirty="0"/>
              <a:t>Ovid</a:t>
            </a:r>
            <a:r>
              <a:rPr lang="zh-CN" altLang="en-US" dirty="0"/>
              <a:t>平台还专门设置了</a:t>
            </a:r>
            <a:r>
              <a:rPr lang="zh-CN" altLang="en-US" baseline="0" dirty="0"/>
              <a:t>文</a:t>
            </a:r>
            <a:r>
              <a:rPr lang="zh-CN" altLang="en-US" dirty="0"/>
              <a:t>献工具，提供一系列针对全文的便捷操作；并且提供全文大纲列表，您可点击大纲中的各级标题，跳转到您想要阅读的部分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93F21-5A10-4D92-8F0D-973ECC50B2F7}" type="slidenum">
              <a:rPr lang="en-US" smtClean="0"/>
              <a:pPr>
                <a:defRPr/>
              </a:pPr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34251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文章正文内容与纸质正式出版的文章内容完全相同，图像文件以缩略图形式嵌在正文中，点击缩略图，可以放大显示该图像文件。在放大显示窗口，您可以下载更加清晰的原版图像文件，电邮该图像文件的</a:t>
            </a:r>
            <a:r>
              <a:rPr lang="en-US" altLang="zh-CN" dirty="0"/>
              <a:t>URL</a:t>
            </a:r>
            <a:r>
              <a:rPr lang="zh-CN" altLang="en-US" dirty="0"/>
              <a:t>地址、将此图像文件输出成</a:t>
            </a:r>
            <a:r>
              <a:rPr lang="en-US" altLang="zh-CN" dirty="0"/>
              <a:t>PPT</a:t>
            </a:r>
            <a:r>
              <a:rPr lang="zh-CN" altLang="en-US" dirty="0"/>
              <a:t>文件，以及新增到我的课题。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93F21-5A10-4D92-8F0D-973ECC50B2F7}" type="slidenum">
              <a:rPr lang="en-US" smtClean="0"/>
              <a:pPr>
                <a:defRPr/>
              </a:pPr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67557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全文的参考文献列表，提供了各参考文献所对应的全文、书目、原文传递等超链接。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93F21-5A10-4D92-8F0D-973ECC50B2F7}" type="slidenum">
              <a:rPr lang="en-US" smtClean="0"/>
              <a:pPr>
                <a:defRPr/>
              </a:pPr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858757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Ovid Full</a:t>
            </a:r>
            <a:r>
              <a:rPr lang="zh-CN" altLang="en-US" baseline="0" dirty="0"/>
              <a:t> </a:t>
            </a:r>
            <a:r>
              <a:rPr lang="en-US" altLang="zh-CN" baseline="0" dirty="0"/>
              <a:t>Text</a:t>
            </a:r>
            <a:r>
              <a:rPr lang="zh-CN" altLang="en-US" baseline="0" dirty="0"/>
              <a:t>还有一个非常有用的功能，就是可以将全文中所包含的图片、图表等图像文件直接输出成</a:t>
            </a:r>
            <a:r>
              <a:rPr lang="en-US" altLang="zh-CN" baseline="0" dirty="0"/>
              <a:t>PPT</a:t>
            </a:r>
            <a:r>
              <a:rPr lang="zh-CN" altLang="en-US" baseline="0" dirty="0"/>
              <a:t>幻灯片文件。您可以在全文中的多个位置看到这个功能键，如文献工具中、放大显示的图像文件中、以及全文最后的影像图库中。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93F21-5A10-4D92-8F0D-973ECC50B2F7}" type="slidenum">
              <a:rPr lang="en-US" smtClean="0"/>
              <a:pPr>
                <a:defRPr/>
              </a:pPr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09956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1570"/>
              </a:spcBef>
              <a:defRPr sz="1600">
                <a:solidFill>
                  <a:schemeClr val="tx1"/>
                </a:solidFill>
                <a:latin typeface="Trebuchet MS" pitchFamily="34" charset="0"/>
              </a:defRPr>
            </a:lvl1pPr>
            <a:lvl2pPr marL="729057" indent="-280406" eaLnBrk="0" hangingPunct="0">
              <a:spcBef>
                <a:spcPts val="1570"/>
              </a:spcBef>
              <a:defRPr sz="1600">
                <a:solidFill>
                  <a:schemeClr val="tx1"/>
                </a:solidFill>
                <a:latin typeface="Trebuchet MS" pitchFamily="34" charset="0"/>
              </a:defRPr>
            </a:lvl2pPr>
            <a:lvl3pPr marL="1121626" indent="-224325" eaLnBrk="0" hangingPunct="0">
              <a:spcBef>
                <a:spcPts val="1570"/>
              </a:spcBef>
              <a:defRPr sz="1600">
                <a:solidFill>
                  <a:schemeClr val="tx1"/>
                </a:solidFill>
                <a:latin typeface="Trebuchet MS" pitchFamily="34" charset="0"/>
              </a:defRPr>
            </a:lvl3pPr>
            <a:lvl4pPr marL="1570276" indent="-224325" eaLnBrk="0" hangingPunct="0">
              <a:spcBef>
                <a:spcPts val="1570"/>
              </a:spcBef>
              <a:defRPr sz="1600">
                <a:solidFill>
                  <a:schemeClr val="tx1"/>
                </a:solidFill>
                <a:latin typeface="Trebuchet MS" pitchFamily="34" charset="0"/>
              </a:defRPr>
            </a:lvl4pPr>
            <a:lvl5pPr marL="2018927" indent="-224325" eaLnBrk="0" hangingPunct="0">
              <a:spcBef>
                <a:spcPts val="1570"/>
              </a:spcBef>
              <a:defRPr sz="1600">
                <a:solidFill>
                  <a:schemeClr val="tx1"/>
                </a:solidFill>
                <a:latin typeface="Trebuchet MS" pitchFamily="34" charset="0"/>
              </a:defRPr>
            </a:lvl5pPr>
            <a:lvl6pPr marL="2467577" indent="-224325" eaLnBrk="0" fontAlgn="base" hangingPunct="0">
              <a:spcBef>
                <a:spcPts val="157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</a:defRPr>
            </a:lvl6pPr>
            <a:lvl7pPr marL="2916227" indent="-224325" eaLnBrk="0" fontAlgn="base" hangingPunct="0">
              <a:spcBef>
                <a:spcPts val="157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</a:defRPr>
            </a:lvl7pPr>
            <a:lvl8pPr marL="3364878" indent="-224325" eaLnBrk="0" fontAlgn="base" hangingPunct="0">
              <a:spcBef>
                <a:spcPts val="157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</a:defRPr>
            </a:lvl8pPr>
            <a:lvl9pPr marL="3813528" indent="-224325" eaLnBrk="0" fontAlgn="base" hangingPunct="0">
              <a:spcBef>
                <a:spcPts val="157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D67BA4C-32A8-4393-B1A5-30B61AC7E66D}" type="slidenum">
              <a:rPr lang="en-US" altLang="zh-CN" sz="1200">
                <a:latin typeface="Calibri" pitchFamily="34" charset="0"/>
              </a:rPr>
              <a:pPr eaLnBrk="1" hangingPunct="1">
                <a:spcBef>
                  <a:spcPct val="0"/>
                </a:spcBef>
              </a:pPr>
              <a:t>25</a:t>
            </a:fld>
            <a:endParaRPr lang="en-US" altLang="zh-CN" sz="1200">
              <a:latin typeface="Calibri" pitchFamily="34" charset="0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zh-CN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除了全文链接，</a:t>
            </a:r>
            <a:r>
              <a:rPr lang="en-US" altLang="zh-CN" dirty="0"/>
              <a:t>Ovid</a:t>
            </a:r>
            <a:r>
              <a:rPr lang="zh-CN" altLang="en-US" dirty="0"/>
              <a:t>平台还提供了其他一些非常有用的链接，如：使用完成数据查看文章的完整题录信息，使用查询相似文献查询与该篇文章类似的文献，使用查询引用文献查找引用了该篇文章的文献。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93F21-5A10-4D92-8F0D-973ECC50B2F7}" type="slidenum">
              <a:rPr lang="en-US" smtClean="0"/>
              <a:pPr>
                <a:defRPr/>
              </a:pPr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71896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除了全文链接，</a:t>
            </a:r>
            <a:r>
              <a:rPr lang="en-US" altLang="zh-CN" dirty="0"/>
              <a:t>Ovid</a:t>
            </a:r>
            <a:r>
              <a:rPr lang="zh-CN" altLang="en-US" dirty="0"/>
              <a:t>平台还提供了其他一些非常有用的链接，如：使用完成数据查看文章的完整题录信息，使用查询相似文献查询与该篇文章类似的文献，使用查询引用文献查找引用了该篇文章的文献。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93F21-5A10-4D92-8F0D-973ECC50B2F7}" type="slidenum">
              <a:rPr lang="en-US" smtClean="0"/>
              <a:pPr>
                <a:defRPr/>
              </a:pPr>
              <a:t>76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115845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除了全文链接，</a:t>
            </a:r>
            <a:r>
              <a:rPr lang="en-US" altLang="zh-CN" dirty="0"/>
              <a:t>Ovid</a:t>
            </a:r>
            <a:r>
              <a:rPr lang="zh-CN" altLang="en-US" dirty="0"/>
              <a:t>平台还提供了其他一些非常有用的链接，如：使用完成数据查看文章的完整题录信息，使用查询相似文献查询与该篇文章类似的文献，使用查询引用文献查找引用了该篇文章的文献。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93F21-5A10-4D92-8F0D-973ECC50B2F7}" type="slidenum">
              <a:rPr lang="en-US" smtClean="0"/>
              <a:pPr>
                <a:defRPr/>
              </a:pPr>
              <a:t>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93385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您还可以通过页面功能栏中的期刊浏览期刊信息。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93F21-5A10-4D92-8F0D-973ECC50B2F7}" type="slidenum">
              <a:rPr lang="en-US" smtClean="0"/>
              <a:pPr>
                <a:defRPr/>
              </a:pPr>
              <a:t>78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170665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在期刊浏览页面，您可以个性化设置浏览格式、每页显示期刊的数量；期刊名称下方的黄色小书标表示该期刊提供预印本信息；在登录您</a:t>
            </a:r>
            <a:r>
              <a:rPr lang="en-US" altLang="zh-CN" dirty="0"/>
              <a:t>Ovid</a:t>
            </a:r>
            <a:r>
              <a:rPr lang="zh-CN" altLang="en-US" dirty="0"/>
              <a:t>平台个人账号后，您可以通过</a:t>
            </a:r>
            <a:r>
              <a:rPr lang="en-US" altLang="zh-CN" dirty="0"/>
              <a:t>RSS</a:t>
            </a:r>
            <a:r>
              <a:rPr lang="zh-CN" altLang="en-US" dirty="0"/>
              <a:t>、电邮、我的最爱、批注标识勾选您最感兴趣的期刊，并订阅期刊目录服务。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93F21-5A10-4D92-8F0D-973ECC50B2F7}" type="slidenum">
              <a:rPr lang="en-US" smtClean="0"/>
              <a:pPr>
                <a:defRPr/>
              </a:pPr>
              <a:t>79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007190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点击期刊名称，进入单刊浏览页面。您可以通过检索框在单期或所有卷期内进行检索，也可以在左侧的卷期列表中选择一期浏览当期的所有文章列表。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93F21-5A10-4D92-8F0D-973ECC50B2F7}" type="slidenum">
              <a:rPr lang="en-US" smtClean="0"/>
              <a:pPr>
                <a:defRPr/>
              </a:pPr>
              <a:t>80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42522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1600"/>
              </a:spcBef>
              <a:defRPr sz="16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ts val="1600"/>
              </a:spcBef>
              <a:defRPr sz="16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ts val="1600"/>
              </a:spcBef>
              <a:defRPr sz="16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ts val="1600"/>
              </a:spcBef>
              <a:defRPr sz="16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ts val="1600"/>
              </a:spcBef>
              <a:defRPr sz="16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ts val="16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ts val="16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ts val="16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ts val="16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A7844BF-1858-46EE-9A76-B570E7AE6B89}" type="slidenum">
              <a:rPr lang="en-US" altLang="zh-CN" sz="1200">
                <a:latin typeface="Calibri" pitchFamily="34" charset="0"/>
              </a:rPr>
              <a:pPr eaLnBrk="1" hangingPunct="1">
                <a:spcBef>
                  <a:spcPct val="0"/>
                </a:spcBef>
              </a:pPr>
              <a:t>82</a:t>
            </a:fld>
            <a:endParaRPr lang="en-US" altLang="zh-CN" sz="1200">
              <a:latin typeface="Calibri" pitchFamily="34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CN" dirty="0"/>
              <a:t>Ovid</a:t>
            </a:r>
            <a:r>
              <a:rPr lang="zh-CN" altLang="en-US" dirty="0"/>
              <a:t>平台除了拥有海量的文本信息，还提供大量的多媒体资源，包含视频、音频、图片、图表、动画等。这些多媒体资源和相关期刊、图书的书目和全文信息全面集成，可以进行便捷的一体化检索和浏览。</a:t>
            </a:r>
            <a:endParaRPr lang="en-GB" altLang="zh-CN" dirty="0"/>
          </a:p>
        </p:txBody>
      </p:sp>
    </p:spTree>
    <p:extLst>
      <p:ext uri="{BB962C8B-B14F-4D97-AF65-F5344CB8AC3E}">
        <p14:creationId xmlns:p14="http://schemas.microsoft.com/office/powerpoint/2010/main" val="189073124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CN" dirty="0"/>
              <a:t>Ovid</a:t>
            </a:r>
            <a:r>
              <a:rPr lang="zh-CN" altLang="en-US" dirty="0"/>
              <a:t>平台中的多媒体检索和文本信息的检索无缝集成在一起，基本检索和高级检索，以及相应的检索技巧，如自然语言检索、主题词匹配、截词符等都可以同时运用于多媒体检索，与文本检索没有任何不同。进行多媒体检索时，在输入检索词后，只需勾选“包含多媒体”选项，就可以进行检索。</a:t>
            </a:r>
            <a:endParaRPr lang="en-US" altLang="zh-CN" dirty="0"/>
          </a:p>
          <a:p>
            <a:endParaRPr lang="en-US" altLang="zh-CN" dirty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1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33384" indent="-280973" defTabSz="93181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28651" indent="-225413" defTabSz="93181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81062" indent="-225413" defTabSz="93181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33476" indent="-225413" defTabSz="93181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490650" indent="-225413" defTabSz="93181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47825" indent="-225413" defTabSz="93181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05000" indent="-225413" defTabSz="93181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62174" indent="-225413" defTabSz="93181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D123E7A-6763-492F-A113-CFF8169AC207}" type="slidenum">
              <a:rPr lang="en-US" altLang="zh-CN"/>
              <a:pPr eaLnBrk="1" hangingPunct="1">
                <a:spcBef>
                  <a:spcPct val="0"/>
                </a:spcBef>
              </a:pPr>
              <a:t>83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4791662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CN" altLang="en-US" dirty="0"/>
              <a:t>文本结果和多媒体检索结果集成显示，您可以点击红框标识的任一一处链接，查看多媒体检索结果。</a:t>
            </a:r>
            <a:endParaRPr lang="en-US" altLang="zh-CN" dirty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1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33384" indent="-280973" defTabSz="93181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28651" indent="-225413" defTabSz="93181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81062" indent="-225413" defTabSz="93181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33476" indent="-225413" defTabSz="93181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490650" indent="-225413" defTabSz="93181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47825" indent="-225413" defTabSz="93181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05000" indent="-225413" defTabSz="93181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62174" indent="-225413" defTabSz="93181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4CAB5EF-6242-44D6-9E63-E1C679CF4FB7}" type="slidenum">
              <a:rPr lang="en-US" altLang="zh-CN"/>
              <a:pPr eaLnBrk="1" hangingPunct="1">
                <a:spcBef>
                  <a:spcPct val="0"/>
                </a:spcBef>
              </a:pPr>
              <a:t>84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9964631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在筛选工具中，除了文本信息常用的筛选选项，系统针对多媒体资源的特点，专门设置了多媒体筛选项来进行多媒体检索结果的精炼，例如出版类型、持续时间、媒体类型。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93F21-5A10-4D92-8F0D-973ECC50B2F7}" type="slidenum">
              <a:rPr lang="en-US" smtClean="0"/>
              <a:pPr>
                <a:defRPr/>
              </a:pPr>
              <a:t>85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17911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1600"/>
              </a:spcBef>
              <a:defRPr sz="16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ts val="1600"/>
              </a:spcBef>
              <a:defRPr sz="16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ts val="1600"/>
              </a:spcBef>
              <a:defRPr sz="16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ts val="1600"/>
              </a:spcBef>
              <a:defRPr sz="16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ts val="1600"/>
              </a:spcBef>
              <a:defRPr sz="16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ts val="16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ts val="16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ts val="16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ts val="16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D67BA4C-32A8-4393-B1A5-30B61AC7E66D}" type="slidenum">
              <a:rPr lang="en-US" altLang="zh-CN" sz="1200">
                <a:latin typeface="Calibri" pitchFamily="34" charset="0"/>
              </a:rPr>
              <a:pPr eaLnBrk="1" hangingPunct="1">
                <a:spcBef>
                  <a:spcPct val="0"/>
                </a:spcBef>
              </a:pPr>
              <a:t>27</a:t>
            </a:fld>
            <a:endParaRPr lang="en-US" altLang="zh-CN" sz="1200">
              <a:latin typeface="Calibri" pitchFamily="34" charset="0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CN" altLang="en-US" dirty="0"/>
              <a:t>同时，点击</a:t>
            </a:r>
            <a:r>
              <a:rPr lang="en-US" altLang="zh-CN" dirty="0"/>
              <a:t>Ovid</a:t>
            </a:r>
            <a:r>
              <a:rPr lang="zh-CN" altLang="en-US" dirty="0"/>
              <a:t>平台页面顶部的</a:t>
            </a:r>
            <a:r>
              <a:rPr lang="en-US" altLang="zh-CN" dirty="0"/>
              <a:t>TOP ARTICLEs,</a:t>
            </a:r>
            <a:r>
              <a:rPr lang="zh-CN" altLang="en-US" dirty="0"/>
              <a:t>可以查看全球下载文章的排行榜，并可分别查看不同学科和月份的下载文章排行</a:t>
            </a:r>
            <a:endParaRPr lang="en-GB" altLang="zh-CN" dirty="0"/>
          </a:p>
        </p:txBody>
      </p:sp>
    </p:spTree>
    <p:extLst>
      <p:ext uri="{BB962C8B-B14F-4D97-AF65-F5344CB8AC3E}">
        <p14:creationId xmlns:p14="http://schemas.microsoft.com/office/powerpoint/2010/main" val="148494712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在多媒体检索结果中，点击“下载”按键可以直接下载您需要的多媒体资源，点击</a:t>
            </a:r>
            <a:r>
              <a:rPr lang="en-US" altLang="zh-CN" dirty="0"/>
              <a:t>Ovid Full</a:t>
            </a:r>
            <a:r>
              <a:rPr lang="en-US" altLang="zh-CN" baseline="0" dirty="0"/>
              <a:t> Text</a:t>
            </a:r>
            <a:r>
              <a:rPr lang="zh-CN" altLang="en-US" baseline="0" dirty="0"/>
              <a:t>可以查看这个多媒体资源所隶属的全文文章；</a:t>
            </a:r>
            <a:r>
              <a:rPr lang="zh-CN" altLang="en-US" dirty="0"/>
              <a:t>也可以随时点击“文本结果”，切换回去查看文献检索结果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93F21-5A10-4D92-8F0D-973ECC50B2F7}" type="slidenum">
              <a:rPr lang="en-US" smtClean="0"/>
              <a:pPr>
                <a:defRPr/>
              </a:pPr>
              <a:t>86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267580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选定并点击视频或音频后，会弹出视频播放器，点击播放按钮开始播放视频，并可调整成全屏显示。播放窗口显示视频的基本信息，主要包括文章标题、作者、时长、所属文章、视频简介、语种等。还提供工具方便您进行各种操作，主要有下载、将该视频链接网址通过电邮发送，添加至我的课题。同时，播放窗口还显示与此视频相关的类似视频和类似图像，您可随时跳转至其他您感兴趣的多媒体资源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93F21-5A10-4D92-8F0D-973ECC50B2F7}" type="slidenum">
              <a:rPr lang="en-US" smtClean="0"/>
              <a:pPr>
                <a:defRPr/>
              </a:pPr>
              <a:t>87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150061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通过功能栏上的多媒体按键，您可以浏览所有的多媒体资源，并且提供了多种浏览方式。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93F21-5A10-4D92-8F0D-973ECC50B2F7}" type="slidenum">
              <a:rPr lang="en-US" smtClean="0"/>
              <a:pPr>
                <a:defRPr/>
              </a:pPr>
              <a:t>88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430495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请在登录</a:t>
            </a:r>
            <a:r>
              <a:rPr lang="en-US" altLang="zh-CN" dirty="0"/>
              <a:t>Ovid</a:t>
            </a:r>
            <a:r>
              <a:rPr lang="zh-CN" altLang="en-US" dirty="0"/>
              <a:t>平台后，点击我的账号，进入个人账户登录页面，输入个人账号和密码，成功登录后，系统显示个人账号名称，激活我的工作区功能。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93F21-5A10-4D92-8F0D-973ECC50B2F7}" type="slidenum">
              <a:rPr lang="en-US" smtClean="0"/>
              <a:pPr>
                <a:defRPr/>
              </a:pPr>
              <a:t>91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42411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登录</a:t>
            </a:r>
            <a:r>
              <a:rPr lang="en-US" altLang="zh-CN" dirty="0"/>
              <a:t>Ovid</a:t>
            </a:r>
            <a:r>
              <a:rPr lang="zh-CN" altLang="en-US" dirty="0"/>
              <a:t>平台后，您可以免费创建并使用自己的个人账号，我们不收取任何额外的费用。请在我的账户页面，点击“创建新的个人账户”，输入要求的信息后，点击创建，即可获得您的个人账户。标注红星的表示必填选项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93F21-5A10-4D92-8F0D-973ECC50B2F7}" type="slidenum">
              <a:rPr lang="en-US" smtClean="0"/>
              <a:pPr>
                <a:defRPr/>
              </a:pPr>
              <a:t>92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86948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我的工作住区主要提供</a:t>
            </a:r>
            <a:r>
              <a:rPr lang="en-US" altLang="zh-CN" dirty="0"/>
              <a:t>4</a:t>
            </a:r>
            <a:r>
              <a:rPr lang="zh-CN" altLang="en-US" dirty="0"/>
              <a:t>项功能，分别是我的课题、我的检索与定题通告、期刊目录订阅服务和工具栏。下面我会逐一进行演示。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93F21-5A10-4D92-8F0D-973ECC50B2F7}" type="slidenum">
              <a:rPr lang="en-US" smtClean="0"/>
              <a:pPr>
                <a:defRPr/>
              </a:pPr>
              <a:t>93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221862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1600"/>
              </a:spcBef>
              <a:defRPr sz="16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ts val="1600"/>
              </a:spcBef>
              <a:defRPr sz="16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ts val="1600"/>
              </a:spcBef>
              <a:defRPr sz="16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ts val="1600"/>
              </a:spcBef>
              <a:defRPr sz="16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ts val="1600"/>
              </a:spcBef>
              <a:defRPr sz="16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ts val="16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ts val="16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ts val="16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ts val="16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D67BA4C-32A8-4393-B1A5-30B61AC7E66D}" type="slidenum">
              <a:rPr lang="en-US" altLang="zh-CN" sz="1200">
                <a:latin typeface="Calibri" pitchFamily="34" charset="0"/>
              </a:rPr>
              <a:pPr eaLnBrk="1" hangingPunct="1">
                <a:spcBef>
                  <a:spcPct val="0"/>
                </a:spcBef>
              </a:pPr>
              <a:t>94</a:t>
            </a:fld>
            <a:endParaRPr lang="en-US" altLang="zh-CN" sz="1200">
              <a:latin typeface="Calibri" pitchFamily="34" charset="0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CN" altLang="en-US" sz="1000" kern="0" dirty="0">
                <a:solidFill>
                  <a:schemeClr val="tx1"/>
                </a:solidFill>
                <a:latin typeface="+mn-lt"/>
                <a:ea typeface="黑体" panose="02010609060101010101" pitchFamily="49" charset="-122"/>
                <a:cs typeface="+mn-cs"/>
              </a:rPr>
              <a:t>用户可以利用我的课题功能自主在线添加、标识、管理</a:t>
            </a:r>
            <a:r>
              <a:rPr lang="en-US" altLang="zh-CN" sz="1000" kern="0" dirty="0">
                <a:solidFill>
                  <a:schemeClr val="tx1"/>
                </a:solidFill>
                <a:latin typeface="+mn-lt"/>
                <a:ea typeface="黑体" panose="02010609060101010101" pitchFamily="49" charset="-122"/>
                <a:cs typeface="+mn-cs"/>
              </a:rPr>
              <a:t>Ovid</a:t>
            </a:r>
            <a:r>
              <a:rPr lang="zh-CN" altLang="en-US" sz="1000" kern="0" dirty="0">
                <a:solidFill>
                  <a:schemeClr val="tx1"/>
                </a:solidFill>
                <a:latin typeface="+mn-lt"/>
                <a:ea typeface="黑体" panose="02010609060101010101" pitchFamily="49" charset="-122"/>
                <a:cs typeface="+mn-cs"/>
              </a:rPr>
              <a:t>平台提供的多种类型资源，主要包括检索结果、检索历史、</a:t>
            </a:r>
            <a:r>
              <a:rPr lang="en-US" altLang="zh-CN" sz="1000" kern="0" dirty="0">
                <a:solidFill>
                  <a:schemeClr val="tx1"/>
                </a:solidFill>
                <a:latin typeface="+mn-lt"/>
                <a:ea typeface="黑体" panose="02010609060101010101" pitchFamily="49" charset="-122"/>
                <a:cs typeface="+mn-cs"/>
              </a:rPr>
              <a:t>HTML</a:t>
            </a:r>
            <a:r>
              <a:rPr lang="zh-CN" altLang="en-US" sz="1000" kern="0" dirty="0">
                <a:solidFill>
                  <a:schemeClr val="tx1"/>
                </a:solidFill>
                <a:latin typeface="+mn-lt"/>
                <a:ea typeface="黑体" panose="02010609060101010101" pitchFamily="49" charset="-122"/>
                <a:cs typeface="+mn-cs"/>
              </a:rPr>
              <a:t>或者</a:t>
            </a:r>
            <a:r>
              <a:rPr lang="en-US" altLang="zh-CN" sz="1000" kern="0" dirty="0">
                <a:solidFill>
                  <a:schemeClr val="tx1"/>
                </a:solidFill>
                <a:latin typeface="+mn-lt"/>
                <a:ea typeface="黑体" panose="02010609060101010101" pitchFamily="49" charset="-122"/>
                <a:cs typeface="+mn-cs"/>
              </a:rPr>
              <a:t>PDF</a:t>
            </a:r>
            <a:r>
              <a:rPr lang="zh-CN" altLang="en-US" sz="1000" kern="0" dirty="0">
                <a:solidFill>
                  <a:schemeClr val="tx1"/>
                </a:solidFill>
                <a:latin typeface="+mn-lt"/>
                <a:ea typeface="黑体" panose="02010609060101010101" pitchFamily="49" charset="-122"/>
                <a:cs typeface="+mn-cs"/>
              </a:rPr>
              <a:t>全文、各种多媒体资源、剪贴的文本、期刊清单、电子书章节、题录信息、上传的文件、自动定题通告等。</a:t>
            </a:r>
            <a:endParaRPr lang="en-GB" altLang="zh-CN" dirty="0"/>
          </a:p>
        </p:txBody>
      </p:sp>
    </p:spTree>
    <p:extLst>
      <p:ext uri="{BB962C8B-B14F-4D97-AF65-F5344CB8AC3E}">
        <p14:creationId xmlns:p14="http://schemas.microsoft.com/office/powerpoint/2010/main" val="366784062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我的课题功能现已全面嵌入</a:t>
            </a:r>
            <a:r>
              <a:rPr lang="en-US" altLang="zh-CN" dirty="0"/>
              <a:t>Ovid</a:t>
            </a:r>
            <a:r>
              <a:rPr lang="zh-CN" altLang="en-US" dirty="0"/>
              <a:t>平台，您可以在期刊库、全文文章、电子书章节、检索结果、视频、图像等多处看到此功能。点击后，弹出添加页面，您可以加入现有课题，也可以直接创新的课题。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93F21-5A10-4D92-8F0D-973ECC50B2F7}" type="slidenum">
              <a:rPr lang="en-US" smtClean="0"/>
              <a:pPr>
                <a:defRPr/>
              </a:pPr>
              <a:t>95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366251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当您将资源添加入我的课题后，就可以在管理区域进行管理操作。在管理课题中，您可以创建新的课题、文件夹、题录，甚至直接上传文件。封存课题保存</a:t>
            </a:r>
            <a:r>
              <a:rPr lang="zh-CN" altLang="en-US" sz="12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itchFamily="34" charset="0"/>
              </a:rPr>
              <a:t>您不经常使用，但又暂时不想删除的课题；删除的课题直接放入回收筒，您可以手动清空，或</a:t>
            </a:r>
            <a:r>
              <a:rPr lang="en-US" altLang="zh-CN" sz="12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itchFamily="34" charset="0"/>
              </a:rPr>
              <a:t>30</a:t>
            </a:r>
            <a:r>
              <a:rPr lang="zh-CN" altLang="en-US" sz="12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itchFamily="34" charset="0"/>
              </a:rPr>
              <a:t>天后系统自动彻底删除。</a:t>
            </a:r>
            <a:r>
              <a:rPr lang="zh-CN" altLang="en-US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itchFamily="34" charset="0"/>
              </a:rPr>
              <a:t>如果您的机器安装了</a:t>
            </a:r>
            <a:r>
              <a:rPr lang="en-US" altLang="zh-CN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itchFamily="34" charset="0"/>
              </a:rPr>
              <a:t>Java</a:t>
            </a:r>
            <a:r>
              <a:rPr lang="zh-CN" altLang="en-US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itchFamily="34" charset="0"/>
              </a:rPr>
              <a:t>，您可以用鼠标拖动课题项目放置在不同目录</a:t>
            </a:r>
            <a:endParaRPr lang="zh-CN" altLang="en-US" sz="12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Arial" pitchFamily="34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93F21-5A10-4D92-8F0D-973ECC50B2F7}" type="slidenum">
              <a:rPr lang="en-US" smtClean="0"/>
              <a:pPr>
                <a:defRPr/>
              </a:pPr>
              <a:t>96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53212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我的检索与定题通告让您</a:t>
            </a:r>
            <a:r>
              <a:rPr lang="zh-CN" altLang="en-US" baseline="0" dirty="0"/>
              <a:t>不用登录</a:t>
            </a:r>
            <a:r>
              <a:rPr lang="en-US" altLang="zh-CN" baseline="0" dirty="0"/>
              <a:t>Ovid</a:t>
            </a:r>
            <a:r>
              <a:rPr lang="zh-CN" altLang="en-US" baseline="0" dirty="0"/>
              <a:t>平台，不用检索，就可以随时跟踪获得最新研究进展。您可以在检索历史列表中选择您需要的检索策略，然后使用保存功能，将其保存设置成定题通告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93F21-5A10-4D92-8F0D-973ECC50B2F7}" type="slidenum">
              <a:rPr lang="en-US" smtClean="0"/>
              <a:pPr>
                <a:defRPr/>
              </a:pPr>
              <a:t>97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09897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1600"/>
              </a:spcBef>
              <a:defRPr sz="16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ts val="1600"/>
              </a:spcBef>
              <a:defRPr sz="16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ts val="1600"/>
              </a:spcBef>
              <a:defRPr sz="16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ts val="1600"/>
              </a:spcBef>
              <a:defRPr sz="16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ts val="1600"/>
              </a:spcBef>
              <a:defRPr sz="16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ts val="16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ts val="16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ts val="16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ts val="16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D67BA4C-32A8-4393-B1A5-30B61AC7E66D}" type="slidenum">
              <a:rPr lang="en-US" altLang="zh-CN" sz="1200">
                <a:latin typeface="Calibri" pitchFamily="34" charset="0"/>
              </a:rPr>
              <a:pPr eaLnBrk="1" hangingPunct="1">
                <a:spcBef>
                  <a:spcPct val="0"/>
                </a:spcBef>
              </a:pPr>
              <a:t>28</a:t>
            </a:fld>
            <a:endParaRPr lang="en-US" altLang="zh-CN" sz="1200">
              <a:latin typeface="Calibri" pitchFamily="34" charset="0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CN" altLang="en-US" dirty="0"/>
              <a:t>同时，点击</a:t>
            </a:r>
            <a:r>
              <a:rPr lang="en-US" altLang="zh-CN" dirty="0"/>
              <a:t>Ovid</a:t>
            </a:r>
            <a:r>
              <a:rPr lang="zh-CN" altLang="en-US" dirty="0"/>
              <a:t>平台页面顶部的</a:t>
            </a:r>
            <a:r>
              <a:rPr lang="en-US" altLang="zh-CN" dirty="0"/>
              <a:t>TOP ARTICLEs,</a:t>
            </a:r>
            <a:r>
              <a:rPr lang="zh-CN" altLang="en-US" dirty="0"/>
              <a:t>可以查看全球下载文章的排行榜，并可分别查看不同学科和月份的下载文章排行</a:t>
            </a:r>
            <a:endParaRPr lang="en-GB" altLang="zh-CN" dirty="0"/>
          </a:p>
        </p:txBody>
      </p:sp>
    </p:spTree>
    <p:extLst>
      <p:ext uri="{BB962C8B-B14F-4D97-AF65-F5344CB8AC3E}">
        <p14:creationId xmlns:p14="http://schemas.microsoft.com/office/powerpoint/2010/main" val="261474154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b="0" dirty="0"/>
              <a:t>输入保存名称，设置保存方式，暂时保存还是永久保存，是否保存为定题通告，这是必填选项；备注是可选项。设置通告发送频率，</a:t>
            </a:r>
            <a:r>
              <a:rPr lang="en-US" altLang="zh-CN" b="0" dirty="0"/>
              <a:t>Ovid</a:t>
            </a:r>
            <a:r>
              <a:rPr lang="zh-CN" altLang="en-US" b="0" dirty="0"/>
              <a:t>平台提供了多个选择。</a:t>
            </a:r>
            <a:r>
              <a:rPr lang="zh-CN" altLang="en-US" dirty="0"/>
              <a:t>请注意，在多数据库检索的情况下，建议选择按确定的时间频率发送，如周更新，这样系统会将各个数据库中得到的结果整合后发送；如果选择按数据库更新时发送，系统会分别在各个数据库更新时发送检索结果。设定移除重复数据选项适合多数据库检索的情况。您还可以选择是否包括开放获取结果。</a:t>
            </a:r>
            <a:r>
              <a:rPr lang="en-US" altLang="zh-CN" dirty="0"/>
              <a:t>Ovid</a:t>
            </a:r>
            <a:r>
              <a:rPr lang="zh-CN" altLang="en-US" dirty="0"/>
              <a:t>提供了三种发送的方式，电邮、</a:t>
            </a:r>
            <a:r>
              <a:rPr lang="en-US" altLang="zh-CN" dirty="0"/>
              <a:t>RSS</a:t>
            </a:r>
            <a:r>
              <a:rPr lang="zh-CN" altLang="en-US" dirty="0"/>
              <a:t>和我的课题，可以只选择一种，也可以选择多种。电邮发送，请设置收件人地址、内容发送模式以及输出的格式；还有是否输出检索策略、外部链接解析、检索结果输出格式、数据字段以及排序设置。全部完成后，点击保存。</a:t>
            </a:r>
            <a:endParaRPr lang="en-US" altLang="zh-CN" dirty="0"/>
          </a:p>
          <a:p>
            <a:endParaRPr lang="zh-CN" alt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D67008-7D69-4F98-938C-34521965F1D5}" type="slidenum">
              <a:rPr lang="en-US" smtClean="0"/>
              <a:pPr>
                <a:defRPr/>
              </a:pPr>
              <a:t>98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63328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对于已保存完毕的定题通告，您可随时在我的检索与定题通告中进行编辑修改删除等操作。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93F21-5A10-4D92-8F0D-973ECC50B2F7}" type="slidenum">
              <a:rPr lang="en-US" smtClean="0"/>
              <a:pPr>
                <a:defRPr/>
              </a:pPr>
              <a:t>99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2452134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这是一个通过</a:t>
            </a:r>
            <a:r>
              <a:rPr lang="en-US" altLang="zh-CN" dirty="0"/>
              <a:t>Email</a:t>
            </a:r>
            <a:r>
              <a:rPr lang="zh-CN" altLang="en-US" dirty="0"/>
              <a:t>发送的定题通告结果实例。根据设置不同，内容和格式会有不同。</a:t>
            </a:r>
            <a:endParaRPr lang="en-US" altLang="zh-CN" dirty="0"/>
          </a:p>
          <a:p>
            <a:r>
              <a:rPr lang="zh-CN" altLang="en-US" dirty="0"/>
              <a:t>最前显示执行本次定题通告一共查找到了多少笔最新记录。</a:t>
            </a:r>
            <a:endParaRPr lang="en-US" altLang="zh-CN" dirty="0"/>
          </a:p>
          <a:p>
            <a:r>
              <a:rPr lang="zh-CN" altLang="en-US" dirty="0"/>
              <a:t>然后是指向这次检索结果的链接</a:t>
            </a:r>
            <a:endParaRPr lang="en-US" altLang="zh-CN" dirty="0"/>
          </a:p>
          <a:p>
            <a:r>
              <a:rPr lang="zh-CN" altLang="en-US" dirty="0"/>
              <a:t>后面依次是每篇题录信息以及全文链接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93F21-5A10-4D92-8F0D-973ECC50B2F7}" type="slidenum">
              <a:rPr lang="en-US" smtClean="0"/>
              <a:pPr>
                <a:defRPr/>
              </a:pPr>
              <a:t>100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8924357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可以使您无需登录数据库，实时接收期刊最新题录信息，随时跟踪权威期刊的最新动态。在我的工作区，进入我的期刊目录订阅服务选项，输入接收人的电邮地址，进入期刊列表，挑选并添加您想要订阅的期刊，点击</a:t>
            </a:r>
            <a:r>
              <a:rPr lang="en-US" altLang="zh-CN" dirty="0"/>
              <a:t>Update</a:t>
            </a:r>
            <a:r>
              <a:rPr lang="zh-CN" altLang="en-US" dirty="0"/>
              <a:t>确认订阅。除此自外，您也可以在期刊浏览页面，通过每种期刊附带的的选项，红框标识的选项订阅期刊题录信息。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93F21-5A10-4D92-8F0D-973ECC50B2F7}" type="slidenum">
              <a:rPr lang="en-US" smtClean="0"/>
              <a:pPr>
                <a:defRPr/>
              </a:pPr>
              <a:t>101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330992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在</a:t>
            </a:r>
            <a:r>
              <a:rPr lang="en-US" altLang="zh-CN" dirty="0"/>
              <a:t>Ovid Full Text</a:t>
            </a:r>
            <a:r>
              <a:rPr lang="zh-CN" altLang="en-US" dirty="0"/>
              <a:t>中，鼠标拖动选取部分文字片段后，可以使用剪贴摘录直接将这些文字信息保存到我的课题，帮助您摘取记录重要的文字片段，而不用标注整篇文章或章节。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93F21-5A10-4D92-8F0D-973ECC50B2F7}" type="slidenum">
              <a:rPr lang="en-US" smtClean="0"/>
              <a:pPr>
                <a:defRPr/>
              </a:pPr>
              <a:t>102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0224632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批注允许您在</a:t>
            </a:r>
            <a:r>
              <a:rPr lang="en-US" altLang="zh-CN" dirty="0"/>
              <a:t>Ovid</a:t>
            </a:r>
            <a:r>
              <a:rPr lang="zh-CN" altLang="en-US" dirty="0"/>
              <a:t>平台上直接在线对感兴趣的内容添加自己的评述信息。目前，您在期刊、多媒体、图书浏览页面、检索结果页面、</a:t>
            </a:r>
            <a:r>
              <a:rPr lang="en-US" altLang="zh-CN" dirty="0"/>
              <a:t>Ovid</a:t>
            </a:r>
            <a:r>
              <a:rPr lang="en-US" altLang="zh-CN" baseline="0" dirty="0"/>
              <a:t> Full Text</a:t>
            </a:r>
            <a:r>
              <a:rPr lang="zh-CN" altLang="en-US" baseline="0" dirty="0"/>
              <a:t>页面等都可以发现批注功能键。有需要时，点击功能键</a:t>
            </a:r>
            <a:r>
              <a:rPr lang="en-US" altLang="zh-CN" baseline="0" dirty="0"/>
              <a:t>,</a:t>
            </a:r>
            <a:r>
              <a:rPr lang="zh-CN" altLang="en-US" baseline="0" dirty="0"/>
              <a:t>系统弹出批注窗口，输入信息，保存即可。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93F21-5A10-4D92-8F0D-973ECC50B2F7}" type="slidenum">
              <a:rPr lang="en-US" smtClean="0"/>
              <a:pPr>
                <a:defRPr/>
              </a:pPr>
              <a:t>103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5376078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975" eaLnBrk="0" hangingPunct="0">
              <a:spcBef>
                <a:spcPts val="1600"/>
              </a:spcBef>
              <a:defRPr sz="16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defTabSz="942975" eaLnBrk="0" hangingPunct="0">
              <a:spcBef>
                <a:spcPts val="1600"/>
              </a:spcBef>
              <a:defRPr sz="16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defTabSz="942975" eaLnBrk="0" hangingPunct="0">
              <a:spcBef>
                <a:spcPts val="1600"/>
              </a:spcBef>
              <a:defRPr sz="16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defTabSz="942975" eaLnBrk="0" hangingPunct="0">
              <a:spcBef>
                <a:spcPts val="1600"/>
              </a:spcBef>
              <a:defRPr sz="16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defTabSz="942975" eaLnBrk="0" hangingPunct="0">
              <a:spcBef>
                <a:spcPts val="1600"/>
              </a:spcBef>
              <a:defRPr sz="16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defTabSz="942975" eaLnBrk="0" fontAlgn="base" hangingPunct="0">
              <a:spcBef>
                <a:spcPts val="16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defTabSz="942975" eaLnBrk="0" fontAlgn="base" hangingPunct="0">
              <a:spcBef>
                <a:spcPts val="16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defTabSz="942975" eaLnBrk="0" fontAlgn="base" hangingPunct="0">
              <a:spcBef>
                <a:spcPts val="16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defTabSz="942975" eaLnBrk="0" fontAlgn="base" hangingPunct="0">
              <a:spcBef>
                <a:spcPts val="16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F3F448E-A463-4513-A528-602F1188B8FE}" type="slidenum">
              <a:rPr lang="en-US" altLang="zh-CN" sz="1200">
                <a:latin typeface="Arial" pitchFamily="34" charset="0"/>
                <a:ea typeface="MS PGothic" pitchFamily="34" charset="-128"/>
              </a:rPr>
              <a:pPr eaLnBrk="1" hangingPunct="1">
                <a:spcBef>
                  <a:spcPct val="0"/>
                </a:spcBef>
              </a:pPr>
              <a:t>104</a:t>
            </a:fld>
            <a:endParaRPr lang="en-US" altLang="zh-CN" sz="1200"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ea typeface="MS PGothic" pitchFamily="34" charset="-128"/>
              </a:rPr>
              <a:t>如您需要更多详细内容，可以给我们发送电子邮件，或者访问</a:t>
            </a:r>
            <a:r>
              <a:rPr lang="en-US" altLang="zh-CN" dirty="0">
                <a:ea typeface="MS PGothic" pitchFamily="34" charset="-128"/>
              </a:rPr>
              <a:t>Ovid</a:t>
            </a:r>
            <a:r>
              <a:rPr lang="zh-CN" altLang="en-US" dirty="0">
                <a:ea typeface="MS PGothic" pitchFamily="34" charset="-128"/>
              </a:rPr>
              <a:t>帮助资源中心，查看其他帮助信息或教程演示。感谢您对我们的支持！</a:t>
            </a:r>
            <a:endParaRPr lang="zh-CN" altLang="zh-CN" dirty="0">
              <a:ea typeface="MS PGothic" pitchFamily="34" charset="-128"/>
            </a:endParaRPr>
          </a:p>
          <a:p>
            <a:pPr eaLnBrk="1" hangingPunct="1"/>
            <a:endParaRPr lang="zh-CN" altLang="zh-CN" dirty="0"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18155760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0053818-767B-43AD-A4F4-215EEE5CCC51}" type="slidenum">
              <a:rPr lang="en-US" smtClean="0"/>
              <a:pPr>
                <a:defRPr/>
              </a:pPr>
              <a:t>105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0407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1600"/>
              </a:spcBef>
              <a:defRPr sz="16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ts val="1600"/>
              </a:spcBef>
              <a:defRPr sz="16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ts val="1600"/>
              </a:spcBef>
              <a:defRPr sz="16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ts val="1600"/>
              </a:spcBef>
              <a:defRPr sz="16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ts val="1600"/>
              </a:spcBef>
              <a:defRPr sz="16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ts val="16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ts val="16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ts val="16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ts val="16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A7844BF-1858-46EE-9A76-B570E7AE6B89}" type="slidenum">
              <a:rPr lang="en-US" altLang="zh-CN" sz="1200">
                <a:latin typeface="Calibri" pitchFamily="34" charset="0"/>
              </a:rPr>
              <a:pPr eaLnBrk="1" hangingPunct="1">
                <a:spcBef>
                  <a:spcPct val="0"/>
                </a:spcBef>
              </a:pPr>
              <a:t>29</a:t>
            </a:fld>
            <a:endParaRPr lang="en-US" altLang="zh-CN" sz="1200">
              <a:latin typeface="Calibri" pitchFamily="34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zh-CN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D67008-7D69-4F98-938C-34521965F1D5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56972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13" Type="http://schemas.openxmlformats.org/officeDocument/2006/relationships/image" Target="../media/image2.emf"/><Relationship Id="rId3" Type="http://schemas.openxmlformats.org/officeDocument/2006/relationships/hyperlink" Target="https://twitter.com/Wolters_Kluwer" TargetMode="External"/><Relationship Id="rId7" Type="http://schemas.openxmlformats.org/officeDocument/2006/relationships/hyperlink" Target="https://www.linkedin.com/company/wolters-kluwer/" TargetMode="External"/><Relationship Id="rId12" Type="http://schemas.openxmlformats.org/officeDocument/2006/relationships/image" Target="../media/image13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emf"/><Relationship Id="rId11" Type="http://schemas.openxmlformats.org/officeDocument/2006/relationships/hyperlink" Target="https://www.wolterskluwer.com/en" TargetMode="External"/><Relationship Id="rId5" Type="http://schemas.openxmlformats.org/officeDocument/2006/relationships/hyperlink" Target="https://www.facebook.com/wolterskluwer" TargetMode="External"/><Relationship Id="rId10" Type="http://schemas.openxmlformats.org/officeDocument/2006/relationships/image" Target="../media/image12.emf"/><Relationship Id="rId4" Type="http://schemas.openxmlformats.org/officeDocument/2006/relationships/image" Target="../media/image9.emf"/><Relationship Id="rId9" Type="http://schemas.openxmlformats.org/officeDocument/2006/relationships/hyperlink" Target="https://www.youtube.com/user/WoltersKluwerComms" TargetMode="Externa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lucht, buiten, bewolkt, wolken&#10;&#10;Automatisch gegenereerde beschrijving">
            <a:extLst>
              <a:ext uri="{FF2B5EF4-FFF2-40B4-BE49-F238E27FC236}">
                <a16:creationId xmlns:a16="http://schemas.microsoft.com/office/drawing/2014/main" id="{6B5BA320-84EF-334E-B079-B91F9A7346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3FD0299-3326-514C-A057-970DEBA2737C}"/>
              </a:ext>
            </a:extLst>
          </p:cNvPr>
          <p:cNvSpPr/>
          <p:nvPr userDrawn="1"/>
        </p:nvSpPr>
        <p:spPr>
          <a:xfrm>
            <a:off x="269999" y="270000"/>
            <a:ext cx="3888000" cy="62902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320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CB00E48-EBE5-0B43-AC32-EE894A28D8D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8000" y="828000"/>
            <a:ext cx="3528000" cy="3105212"/>
          </a:xfrm>
        </p:spPr>
        <p:txBody>
          <a:bodyPr anchor="t">
            <a:noAutofit/>
          </a:bodyPr>
          <a:lstStyle>
            <a:lvl1pPr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17F21F19-4F43-6C45-9494-C627529F2302}"/>
              </a:ext>
            </a:extLst>
          </p:cNvPr>
          <p:cNvCxnSpPr>
            <a:cxnSpLocks/>
          </p:cNvCxnSpPr>
          <p:nvPr userDrawn="1"/>
        </p:nvCxnSpPr>
        <p:spPr>
          <a:xfrm flipH="1">
            <a:off x="556590" y="583320"/>
            <a:ext cx="3320085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2C33C15C-D123-0346-B8DD-28013EEB1D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5710" y="5887944"/>
            <a:ext cx="1991610" cy="532320"/>
          </a:xfrm>
          <a:prstGeom prst="rect">
            <a:avLst/>
          </a:prstGeom>
        </p:spPr>
      </p:pic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360E1BF-F690-E746-877D-E0673CFCF9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000" y="4026844"/>
            <a:ext cx="3527425" cy="532320"/>
          </a:xfrm>
        </p:spPr>
        <p:txBody>
          <a:bodyPr/>
          <a:lstStyle>
            <a:lvl1pPr marL="40639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Name presenter</a:t>
            </a:r>
          </a:p>
        </p:txBody>
      </p:sp>
      <p:sp>
        <p:nvSpPr>
          <p:cNvPr id="15" name="Tijdelijke aanduiding voor tekst 3">
            <a:extLst>
              <a:ext uri="{FF2B5EF4-FFF2-40B4-BE49-F238E27FC236}">
                <a16:creationId xmlns:a16="http://schemas.microsoft.com/office/drawing/2014/main" id="{55D7A1F5-0C09-D04C-9716-FD9AD5B3DA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000" y="4644418"/>
            <a:ext cx="3527425" cy="532320"/>
          </a:xfrm>
        </p:spPr>
        <p:txBody>
          <a:bodyPr/>
          <a:lstStyle>
            <a:lvl1pPr marL="40639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962520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>
            <a:extLst>
              <a:ext uri="{FF2B5EF4-FFF2-40B4-BE49-F238E27FC236}">
                <a16:creationId xmlns:a16="http://schemas.microsoft.com/office/drawing/2014/main" id="{F75433A9-6085-F345-BD0B-59DB1371D7F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90DC1CC7-92F4-1947-B720-38011EFC0042}"/>
              </a:ext>
            </a:extLst>
          </p:cNvPr>
          <p:cNvSpPr/>
          <p:nvPr userDrawn="1"/>
        </p:nvSpPr>
        <p:spPr>
          <a:xfrm>
            <a:off x="4209698" y="242172"/>
            <a:ext cx="7709547" cy="639671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3236D-FB65-584A-8227-5A449D06E62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9E14C72A-BD5F-014C-91B2-04B8EE37AED9}"/>
              </a:ext>
            </a:extLst>
          </p:cNvPr>
          <p:cNvCxnSpPr>
            <a:cxnSpLocks/>
          </p:cNvCxnSpPr>
          <p:nvPr userDrawn="1"/>
        </p:nvCxnSpPr>
        <p:spPr>
          <a:xfrm flipH="1">
            <a:off x="270001" y="270000"/>
            <a:ext cx="3763195" cy="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480EF691-A648-401C-8BD5-3B6CBC73B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93975" y="452471"/>
            <a:ext cx="7455569" cy="5948325"/>
          </a:xfrm>
        </p:spPr>
        <p:txBody>
          <a:bodyPr numCol="1" spcCol="288000"/>
          <a:lstStyle>
            <a:lvl1pPr marL="383539" indent="-342900">
              <a:buFont typeface="Arial" panose="020B0604020202020204" pitchFamily="34" charset="0"/>
              <a:buChar char="•"/>
              <a:defRPr sz="2400"/>
            </a:lvl1pPr>
            <a:lvl2pPr marL="769609" indent="-342900">
              <a:buFont typeface="Arial" panose="020B0604020202020204" pitchFamily="34" charset="0"/>
              <a:buChar char="•"/>
              <a:defRPr sz="2400"/>
            </a:lvl2pPr>
            <a:lvl3pPr marL="1147552" indent="-342900">
              <a:buFont typeface="Arial" panose="020B0604020202020204" pitchFamily="34" charset="0"/>
              <a:buChar char="•"/>
              <a:defRPr sz="2400"/>
            </a:lvl3pPr>
            <a:lvl4pPr marL="1513303" indent="-342900">
              <a:buFont typeface="Arial" panose="020B0604020202020204" pitchFamily="34" charset="0"/>
              <a:buChar char="•"/>
              <a:defRPr sz="2400"/>
            </a:lvl4pPr>
            <a:lvl5pPr marL="1880100" indent="-342900">
              <a:buFont typeface="Arial" panose="020B0604020202020204" pitchFamily="34" charset="0"/>
              <a:buChar char="•"/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823939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Righ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>
            <a:extLst>
              <a:ext uri="{FF2B5EF4-FFF2-40B4-BE49-F238E27FC236}">
                <a16:creationId xmlns:a16="http://schemas.microsoft.com/office/drawing/2014/main" id="{F75433A9-6085-F345-BD0B-59DB1371D7F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32E30200-70AA-5842-B236-9E5044E5819C}"/>
              </a:ext>
            </a:extLst>
          </p:cNvPr>
          <p:cNvSpPr/>
          <p:nvPr userDrawn="1"/>
        </p:nvSpPr>
        <p:spPr>
          <a:xfrm flipH="1">
            <a:off x="269999" y="242173"/>
            <a:ext cx="3763196" cy="636182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636" y="457202"/>
            <a:ext cx="3619523" cy="594835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9E14C72A-BD5F-014C-91B2-04B8EE37AED9}"/>
              </a:ext>
            </a:extLst>
          </p:cNvPr>
          <p:cNvCxnSpPr>
            <a:cxnSpLocks/>
          </p:cNvCxnSpPr>
          <p:nvPr userDrawn="1"/>
        </p:nvCxnSpPr>
        <p:spPr>
          <a:xfrm flipH="1">
            <a:off x="4209698" y="270000"/>
            <a:ext cx="7709547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09236F9D-60FD-49D6-A1E1-F8030E40D4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39999" y="452471"/>
            <a:ext cx="7709545" cy="5948325"/>
          </a:xfrm>
        </p:spPr>
        <p:txBody>
          <a:bodyPr numCol="1" spcCol="28800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84260C77-84F4-B446-841B-5A35206C08A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50161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Colum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000" y="457202"/>
            <a:ext cx="7799548" cy="594835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9E14C72A-BD5F-014C-91B2-04B8EE37AED9}"/>
              </a:ext>
            </a:extLst>
          </p:cNvPr>
          <p:cNvCxnSpPr>
            <a:cxnSpLocks/>
          </p:cNvCxnSpPr>
          <p:nvPr userDrawn="1"/>
        </p:nvCxnSpPr>
        <p:spPr>
          <a:xfrm flipH="1">
            <a:off x="270001" y="270000"/>
            <a:ext cx="7709547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6111A36B-1D84-3F45-B752-2BD8717E4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72360" y="6405556"/>
            <a:ext cx="652895" cy="365125"/>
          </a:xfrm>
        </p:spPr>
        <p:txBody>
          <a:bodyPr/>
          <a:lstStyle/>
          <a:p>
            <a:fld id="{C3C3236D-FB65-584A-8227-5A449D06E62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94192414-DACB-BC4D-A1FF-213F12AF1588}"/>
              </a:ext>
            </a:extLst>
          </p:cNvPr>
          <p:cNvCxnSpPr>
            <a:cxnSpLocks/>
          </p:cNvCxnSpPr>
          <p:nvPr userDrawn="1"/>
        </p:nvCxnSpPr>
        <p:spPr>
          <a:xfrm flipH="1">
            <a:off x="8156843" y="270000"/>
            <a:ext cx="3763195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47CF053A-6021-453F-B722-746CF33278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71908" y="452471"/>
            <a:ext cx="3777636" cy="5948325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8A2397B4-22D0-9942-8E99-DF6F40C66D4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1497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Column Righ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>
            <a:extLst>
              <a:ext uri="{FF2B5EF4-FFF2-40B4-BE49-F238E27FC236}">
                <a16:creationId xmlns:a16="http://schemas.microsoft.com/office/drawing/2014/main" id="{F75433A9-6085-F345-BD0B-59DB1371D7F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32E30200-70AA-5842-B236-9E5044E5819C}"/>
              </a:ext>
            </a:extLst>
          </p:cNvPr>
          <p:cNvSpPr/>
          <p:nvPr userDrawn="1"/>
        </p:nvSpPr>
        <p:spPr>
          <a:xfrm flipH="1">
            <a:off x="8156843" y="242173"/>
            <a:ext cx="3763196" cy="636182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000" y="457202"/>
            <a:ext cx="7799548" cy="594835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9E14C72A-BD5F-014C-91B2-04B8EE37AED9}"/>
              </a:ext>
            </a:extLst>
          </p:cNvPr>
          <p:cNvCxnSpPr>
            <a:cxnSpLocks/>
          </p:cNvCxnSpPr>
          <p:nvPr userDrawn="1"/>
        </p:nvCxnSpPr>
        <p:spPr>
          <a:xfrm flipH="1">
            <a:off x="270001" y="270000"/>
            <a:ext cx="7709547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6111A36B-1D84-3F45-B752-2BD8717E4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72360" y="6405556"/>
            <a:ext cx="652895" cy="365125"/>
          </a:xfrm>
        </p:spPr>
        <p:txBody>
          <a:bodyPr/>
          <a:lstStyle/>
          <a:p>
            <a:fld id="{C3C3236D-FB65-584A-8227-5A449D06E62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2A755DAC-FA9F-40B6-95AF-8665158A1B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03488" y="452471"/>
            <a:ext cx="3546056" cy="5948325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481821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- Clas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544140D7-7F69-F24C-9311-946228AF67B5}"/>
              </a:ext>
            </a:extLst>
          </p:cNvPr>
          <p:cNvCxnSpPr>
            <a:cxnSpLocks/>
          </p:cNvCxnSpPr>
          <p:nvPr userDrawn="1"/>
        </p:nvCxnSpPr>
        <p:spPr>
          <a:xfrm flipH="1">
            <a:off x="270001" y="270000"/>
            <a:ext cx="11649244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000" y="457202"/>
            <a:ext cx="11739244" cy="810003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3236D-FB65-584A-8227-5A449D06E62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9E16A613-6BD5-47A6-9D06-F112AA0D95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9999" y="1449648"/>
            <a:ext cx="11669545" cy="4951148"/>
          </a:xfrm>
        </p:spPr>
        <p:txBody>
          <a:bodyPr numCol="1" spcCol="288000"/>
          <a:lstStyle>
            <a:lvl1pPr marL="383539" indent="-342900">
              <a:buClrTx/>
              <a:buFont typeface="Arial" panose="020B0604020202020204" pitchFamily="34" charset="0"/>
              <a:buChar char="•"/>
              <a:defRPr sz="2000"/>
            </a:lvl1pPr>
            <a:lvl2pPr marL="769609" indent="-342900">
              <a:buClrTx/>
              <a:buFont typeface="Arial" panose="020B0604020202020204" pitchFamily="34" charset="0"/>
              <a:buChar char="•"/>
              <a:defRPr sz="2000"/>
            </a:lvl2pPr>
            <a:lvl3pPr marL="1147552" indent="-342900">
              <a:buClrTx/>
              <a:buFont typeface="Arial" panose="020B0604020202020204" pitchFamily="34" charset="0"/>
              <a:buChar char="•"/>
              <a:defRPr sz="2000"/>
            </a:lvl3pPr>
            <a:lvl4pPr marL="1513303" indent="-342900">
              <a:buClrTx/>
              <a:buFont typeface="Arial" panose="020B0604020202020204" pitchFamily="34" charset="0"/>
              <a:buChar char="•"/>
              <a:defRPr sz="2000"/>
            </a:lvl4pPr>
            <a:lvl5pPr marL="1880100" indent="-342900">
              <a:buClrTx/>
              <a:buFont typeface="Arial" panose="020B0604020202020204" pitchFamily="34" charset="0"/>
              <a:buChar char="•"/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63B2556-2BF9-6A4E-8957-0324D2074BE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7526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- Classic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40B27056-2B2A-4C4C-B17A-61F88F896D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544140D7-7F69-F24C-9311-946228AF67B5}"/>
              </a:ext>
            </a:extLst>
          </p:cNvPr>
          <p:cNvCxnSpPr>
            <a:cxnSpLocks/>
          </p:cNvCxnSpPr>
          <p:nvPr userDrawn="1"/>
        </p:nvCxnSpPr>
        <p:spPr>
          <a:xfrm flipH="1">
            <a:off x="270001" y="270000"/>
            <a:ext cx="11649244" cy="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000" y="457202"/>
            <a:ext cx="11739244" cy="810003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3236D-FB65-584A-8227-5A449D06E62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E8364D4D-56B7-4955-8529-5E990CD75E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7615" y="7128000"/>
            <a:ext cx="2743200" cy="946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0F0F0"/>
                </a:solidFill>
              </a:defRPr>
            </a:lvl1pPr>
          </a:lstStyle>
          <a:p>
            <a:fld id="{DAB0FBFC-639C-CD4B-8F8E-FC0CC083EC11}" type="datetime4">
              <a:rPr lang="nl-NL" smtClean="0"/>
              <a:t>15 februari 2023</a:t>
            </a:fld>
            <a:endParaRPr lang="en-GB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60EC76C4-9C68-44A1-9A54-F0F33891EB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9999" y="1449648"/>
            <a:ext cx="11669545" cy="4951148"/>
          </a:xfrm>
        </p:spPr>
        <p:txBody>
          <a:bodyPr numCol="1" spcCol="288000"/>
          <a:lstStyle>
            <a:lvl1pPr marL="383539" indent="-342900">
              <a:buFont typeface="Arial" panose="020B0604020202020204" pitchFamily="34" charset="0"/>
              <a:buChar char="•"/>
              <a:defRPr sz="2000"/>
            </a:lvl1pPr>
            <a:lvl2pPr marL="769609" indent="-342900">
              <a:buFont typeface="Arial" panose="020B0604020202020204" pitchFamily="34" charset="0"/>
              <a:buChar char="•"/>
              <a:defRPr sz="2000"/>
            </a:lvl2pPr>
            <a:lvl3pPr marL="1147552" indent="-342900">
              <a:buFont typeface="Arial" panose="020B0604020202020204" pitchFamily="34" charset="0"/>
              <a:buChar char="•"/>
              <a:defRPr sz="2000"/>
            </a:lvl3pPr>
            <a:lvl4pPr marL="1513303" indent="-342900">
              <a:buFont typeface="Arial" panose="020B0604020202020204" pitchFamily="34" charset="0"/>
              <a:buChar char="•"/>
              <a:defRPr sz="2000"/>
            </a:lvl4pPr>
            <a:lvl5pPr marL="1880100" indent="-342900">
              <a:buFont typeface="Arial" panose="020B0604020202020204" pitchFamily="34" charset="0"/>
              <a:buChar char="•"/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266E91B8-1849-704B-980F-9B63A1789AA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64527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- Classic (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9478719A-76E5-1B4A-8F5A-956A46716EF7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544140D7-7F69-F24C-9311-946228AF67B5}"/>
              </a:ext>
            </a:extLst>
          </p:cNvPr>
          <p:cNvCxnSpPr>
            <a:cxnSpLocks/>
          </p:cNvCxnSpPr>
          <p:nvPr userDrawn="1"/>
        </p:nvCxnSpPr>
        <p:spPr>
          <a:xfrm flipH="1">
            <a:off x="270001" y="270000"/>
            <a:ext cx="11649244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000" y="457202"/>
            <a:ext cx="11739244" cy="810003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3C3236D-FB65-584A-8227-5A449D06E62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E66555B0-F509-48D7-936A-825BCCB959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9999" y="1449648"/>
            <a:ext cx="11669545" cy="4951148"/>
          </a:xfrm>
        </p:spPr>
        <p:txBody>
          <a:bodyPr numCol="1" spcCol="288000"/>
          <a:lstStyle>
            <a:lvl1pPr marL="383539" indent="-342900"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1pPr>
            <a:lvl2pPr marL="769609" indent="-342900"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 marL="1147552" indent="-342900"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3pPr>
            <a:lvl4pPr marL="1513303" indent="-342900"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4pPr>
            <a:lvl5pPr marL="1880100" indent="-342900"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4F3205B1-CF0E-6C41-9FFD-D42C0A5E793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5635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544140D7-7F69-F24C-9311-946228AF67B5}"/>
              </a:ext>
            </a:extLst>
          </p:cNvPr>
          <p:cNvCxnSpPr>
            <a:cxnSpLocks/>
          </p:cNvCxnSpPr>
          <p:nvPr userDrawn="1"/>
        </p:nvCxnSpPr>
        <p:spPr>
          <a:xfrm flipH="1">
            <a:off x="270001" y="270000"/>
            <a:ext cx="11649244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000" y="457202"/>
            <a:ext cx="11739244" cy="810003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3236D-FB65-584A-8227-5A449D06E62A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4AED5535-CA66-4EA3-A154-2C004930184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9999" y="1449648"/>
            <a:ext cx="5743931" cy="4951148"/>
          </a:xfrm>
        </p:spPr>
        <p:txBody>
          <a:bodyPr/>
          <a:lstStyle>
            <a:lvl1pPr marL="383539" indent="-342900">
              <a:buFont typeface="Arial" panose="020B0604020202020204" pitchFamily="34" charset="0"/>
              <a:buChar char="•"/>
              <a:defRPr sz="2000"/>
            </a:lvl1pPr>
            <a:lvl2pPr marL="769609" indent="-342900">
              <a:buFont typeface="Arial" panose="020B0604020202020204" pitchFamily="34" charset="0"/>
              <a:buChar char="•"/>
              <a:defRPr sz="2000"/>
            </a:lvl2pPr>
            <a:lvl3pPr marL="1147552" indent="-342900">
              <a:buFont typeface="Arial" panose="020B0604020202020204" pitchFamily="34" charset="0"/>
              <a:buChar char="•"/>
              <a:defRPr sz="2000"/>
            </a:lvl3pPr>
            <a:lvl4pPr marL="1513303" indent="-342900">
              <a:buFont typeface="Arial" panose="020B0604020202020204" pitchFamily="34" charset="0"/>
              <a:buChar char="•"/>
              <a:defRPr sz="2000"/>
            </a:lvl4pPr>
            <a:lvl5pPr marL="1880100" indent="-342900">
              <a:buFont typeface="Arial" panose="020B0604020202020204" pitchFamily="34" charset="0"/>
              <a:buChar char="•"/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F633625F-722B-4838-A582-C675E0BA77A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86123" y="1449648"/>
            <a:ext cx="5743931" cy="4951148"/>
          </a:xfrm>
        </p:spPr>
        <p:txBody>
          <a:bodyPr/>
          <a:lstStyle>
            <a:lvl1pPr marL="383539" indent="-342900">
              <a:buFont typeface="Arial" panose="020B0604020202020204" pitchFamily="34" charset="0"/>
              <a:buChar char="•"/>
              <a:defRPr sz="2000"/>
            </a:lvl1pPr>
            <a:lvl2pPr marL="769609" indent="-342900">
              <a:buFont typeface="Arial" panose="020B0604020202020204" pitchFamily="34" charset="0"/>
              <a:buChar char="•"/>
              <a:defRPr sz="2000"/>
            </a:lvl2pPr>
            <a:lvl3pPr marL="1147552" indent="-342900">
              <a:buFont typeface="Arial" panose="020B0604020202020204" pitchFamily="34" charset="0"/>
              <a:buChar char="•"/>
              <a:defRPr sz="2000"/>
            </a:lvl3pPr>
            <a:lvl4pPr marL="1513303" indent="-342900">
              <a:buFont typeface="Arial" panose="020B0604020202020204" pitchFamily="34" charset="0"/>
              <a:buChar char="•"/>
              <a:defRPr sz="2000"/>
            </a:lvl4pPr>
            <a:lvl5pPr marL="1880100" indent="-342900">
              <a:buFont typeface="Arial" panose="020B0604020202020204" pitchFamily="34" charset="0"/>
              <a:buChar char="•"/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27C13EE0-C0A3-A843-83A8-22A1975B38B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88251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- Clas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000" y="457202"/>
            <a:ext cx="11739244" cy="809991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3236D-FB65-584A-8227-5A449D06E62A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9E14C72A-BD5F-014C-91B2-04B8EE37AED9}"/>
              </a:ext>
            </a:extLst>
          </p:cNvPr>
          <p:cNvCxnSpPr>
            <a:cxnSpLocks/>
          </p:cNvCxnSpPr>
          <p:nvPr userDrawn="1"/>
        </p:nvCxnSpPr>
        <p:spPr>
          <a:xfrm flipH="1">
            <a:off x="270001" y="270000"/>
            <a:ext cx="11649243" cy="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BA50BEBF-4578-48DE-BB23-4C41FFEEA05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9999" y="1449648"/>
            <a:ext cx="3853197" cy="4951148"/>
          </a:xfrm>
        </p:spPr>
        <p:txBody>
          <a:bodyPr/>
          <a:lstStyle>
            <a:lvl1pPr marL="326389" indent="-285750">
              <a:buFont typeface="Arial" panose="020B0604020202020204" pitchFamily="34" charset="0"/>
              <a:buChar char="•"/>
              <a:defRPr sz="1600"/>
            </a:lvl1pPr>
            <a:lvl2pPr marL="712459" indent="-285750">
              <a:buFont typeface="Arial" panose="020B0604020202020204" pitchFamily="34" charset="0"/>
              <a:buChar char="•"/>
              <a:defRPr sz="1600"/>
            </a:lvl2pPr>
            <a:lvl3pPr marL="1090402" indent="-285750">
              <a:buFont typeface="Arial" panose="020B0604020202020204" pitchFamily="34" charset="0"/>
              <a:buChar char="•"/>
              <a:defRPr sz="1600"/>
            </a:lvl3pPr>
            <a:lvl4pPr marL="1456153" indent="-285750">
              <a:buFont typeface="Arial" panose="020B0604020202020204" pitchFamily="34" charset="0"/>
              <a:buChar char="•"/>
              <a:defRPr sz="1600"/>
            </a:lvl4pPr>
            <a:lvl5pPr marL="1822950" indent="-285750"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4CECA684-A09C-4E74-B8FE-1100C18EF4D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129896" y="1449648"/>
            <a:ext cx="3853197" cy="4951148"/>
          </a:xfrm>
        </p:spPr>
        <p:txBody>
          <a:bodyPr/>
          <a:lstStyle>
            <a:lvl1pPr marL="326389" indent="-285750">
              <a:buFont typeface="Arial" panose="020B0604020202020204" pitchFamily="34" charset="0"/>
              <a:buChar char="•"/>
              <a:defRPr sz="1600"/>
            </a:lvl1pPr>
            <a:lvl2pPr marL="712459" indent="-285750">
              <a:buFont typeface="Arial" panose="020B0604020202020204" pitchFamily="34" charset="0"/>
              <a:buChar char="•"/>
              <a:defRPr sz="1600"/>
            </a:lvl2pPr>
            <a:lvl3pPr marL="1090402" indent="-285750">
              <a:buFont typeface="Arial" panose="020B0604020202020204" pitchFamily="34" charset="0"/>
              <a:buChar char="•"/>
              <a:defRPr sz="1600"/>
            </a:lvl3pPr>
            <a:lvl4pPr marL="1456153" indent="-285750">
              <a:buFont typeface="Arial" panose="020B0604020202020204" pitchFamily="34" charset="0"/>
              <a:buChar char="•"/>
              <a:defRPr sz="1600"/>
            </a:lvl4pPr>
            <a:lvl5pPr marL="1822950" indent="-285750"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E8EBF1D7-4269-40CF-9F1E-18EE3056EB7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66047" y="1449648"/>
            <a:ext cx="3853197" cy="4951148"/>
          </a:xfrm>
        </p:spPr>
        <p:txBody>
          <a:bodyPr/>
          <a:lstStyle>
            <a:lvl1pPr marL="326389" indent="-285750">
              <a:buFont typeface="Arial" panose="020B0604020202020204" pitchFamily="34" charset="0"/>
              <a:buChar char="•"/>
              <a:defRPr sz="1600"/>
            </a:lvl1pPr>
            <a:lvl2pPr marL="712459" indent="-285750">
              <a:buFont typeface="Arial" panose="020B0604020202020204" pitchFamily="34" charset="0"/>
              <a:buChar char="•"/>
              <a:defRPr sz="1600"/>
            </a:lvl2pPr>
            <a:lvl3pPr marL="1090402" indent="-285750">
              <a:buFont typeface="Arial" panose="020B0604020202020204" pitchFamily="34" charset="0"/>
              <a:buChar char="•"/>
              <a:defRPr sz="1600"/>
            </a:lvl3pPr>
            <a:lvl4pPr marL="1456153" indent="-285750">
              <a:buFont typeface="Arial" panose="020B0604020202020204" pitchFamily="34" charset="0"/>
              <a:buChar char="•"/>
              <a:defRPr sz="1600"/>
            </a:lvl4pPr>
            <a:lvl5pPr marL="1822950" indent="-285750"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A80FA6AC-A9AF-984B-A231-EECCE4754C3D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6650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49C398F4-AAA3-8743-BA6B-413CF7225D4F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A85BBDEF-8BD4-8E47-9CED-1E76A837F9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15598" y="679416"/>
            <a:ext cx="2822878" cy="2822878"/>
          </a:xfrm>
          <a:prstGeom prst="rect">
            <a:avLst/>
          </a:prstGeom>
        </p:spPr>
      </p:pic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9C4FA421-BB39-9849-8E54-93B1CC1A9609}"/>
              </a:ext>
            </a:extLst>
          </p:cNvPr>
          <p:cNvCxnSpPr>
            <a:cxnSpLocks/>
          </p:cNvCxnSpPr>
          <p:nvPr userDrawn="1"/>
        </p:nvCxnSpPr>
        <p:spPr>
          <a:xfrm flipH="1">
            <a:off x="8156050" y="270000"/>
            <a:ext cx="3763195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4DB9597B-D516-1D49-8A5C-EDC1FFB5510A}"/>
              </a:ext>
            </a:extLst>
          </p:cNvPr>
          <p:cNvCxnSpPr>
            <a:cxnSpLocks/>
          </p:cNvCxnSpPr>
          <p:nvPr userDrawn="1"/>
        </p:nvCxnSpPr>
        <p:spPr>
          <a:xfrm flipH="1">
            <a:off x="270001" y="270000"/>
            <a:ext cx="7709547" cy="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018D115B-82A0-493B-8443-5219C9058CD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0783" y="452460"/>
            <a:ext cx="7709546" cy="5481202"/>
          </a:xfrm>
        </p:spPr>
        <p:txBody>
          <a:bodyPr/>
          <a:lstStyle>
            <a:lvl1pPr>
              <a:buClrTx/>
              <a:defRPr sz="2400">
                <a:solidFill>
                  <a:schemeClr val="bg1"/>
                </a:solidFill>
              </a:defRPr>
            </a:lvl1pPr>
            <a:lvl2pPr>
              <a:buClrTx/>
              <a:defRPr sz="2400">
                <a:solidFill>
                  <a:schemeClr val="bg1"/>
                </a:solidFill>
              </a:defRPr>
            </a:lvl2pPr>
            <a:lvl3pPr>
              <a:buClrTx/>
              <a:defRPr sz="2400">
                <a:solidFill>
                  <a:schemeClr val="bg1"/>
                </a:solidFill>
              </a:defRPr>
            </a:lvl3pPr>
            <a:lvl4pPr>
              <a:buClrTx/>
              <a:defRPr sz="2400">
                <a:solidFill>
                  <a:schemeClr val="bg1"/>
                </a:solidFill>
              </a:defRPr>
            </a:lvl4pPr>
            <a:lvl5pPr>
              <a:buClrTx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end slide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Afbeelding 9">
            <a:hlinkClick r:id="rId3"/>
            <a:extLst>
              <a:ext uri="{FF2B5EF4-FFF2-40B4-BE49-F238E27FC236}">
                <a16:creationId xmlns:a16="http://schemas.microsoft.com/office/drawing/2014/main" id="{A0D2D11C-7551-764C-9E2E-5D4CFBADB49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39013" y="6220582"/>
            <a:ext cx="376044" cy="376044"/>
          </a:xfrm>
          <a:prstGeom prst="rect">
            <a:avLst/>
          </a:prstGeom>
        </p:spPr>
      </p:pic>
      <p:pic>
        <p:nvPicPr>
          <p:cNvPr id="11" name="Afbeelding 10">
            <a:hlinkClick r:id="rId5"/>
            <a:extLst>
              <a:ext uri="{FF2B5EF4-FFF2-40B4-BE49-F238E27FC236}">
                <a16:creationId xmlns:a16="http://schemas.microsoft.com/office/drawing/2014/main" id="{EBA38C97-BCB0-FF41-911F-5024D9B4AE8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450722" y="6220582"/>
            <a:ext cx="376044" cy="376044"/>
          </a:xfrm>
          <a:prstGeom prst="rect">
            <a:avLst/>
          </a:prstGeom>
        </p:spPr>
      </p:pic>
      <p:pic>
        <p:nvPicPr>
          <p:cNvPr id="13" name="Afbeelding 12">
            <a:hlinkClick r:id="rId7"/>
            <a:extLst>
              <a:ext uri="{FF2B5EF4-FFF2-40B4-BE49-F238E27FC236}">
                <a16:creationId xmlns:a16="http://schemas.microsoft.com/office/drawing/2014/main" id="{D947341B-F844-8442-B3D3-2BC8362D47A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227305" y="6220582"/>
            <a:ext cx="376043" cy="376043"/>
          </a:xfrm>
          <a:prstGeom prst="rect">
            <a:avLst/>
          </a:prstGeom>
        </p:spPr>
      </p:pic>
      <p:pic>
        <p:nvPicPr>
          <p:cNvPr id="14" name="Afbeelding 13">
            <a:hlinkClick r:id="rId9"/>
            <a:extLst>
              <a:ext uri="{FF2B5EF4-FFF2-40B4-BE49-F238E27FC236}">
                <a16:creationId xmlns:a16="http://schemas.microsoft.com/office/drawing/2014/main" id="{C58A8336-6F0D-5F43-961B-9CC1F5D97E67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1062432" y="6220582"/>
            <a:ext cx="376044" cy="376044"/>
          </a:xfrm>
          <a:prstGeom prst="rect">
            <a:avLst/>
          </a:prstGeom>
        </p:spPr>
      </p:pic>
      <p:pic>
        <p:nvPicPr>
          <p:cNvPr id="15" name="Afbeelding 14">
            <a:hlinkClick r:id="rId11"/>
            <a:extLst>
              <a:ext uri="{FF2B5EF4-FFF2-40B4-BE49-F238E27FC236}">
                <a16:creationId xmlns:a16="http://schemas.microsoft.com/office/drawing/2014/main" id="{9E7D2162-E043-0F43-8D41-87F515470D5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8615598" y="6220583"/>
            <a:ext cx="376042" cy="376042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5F10BAD2-1B87-8042-BD1E-80975EB055B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59635" y="6047483"/>
            <a:ext cx="2802836" cy="749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958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tekst, persoon, elektronica, computer&#10;&#10;Automatisch gegenereerde beschrijving">
            <a:extLst>
              <a:ext uri="{FF2B5EF4-FFF2-40B4-BE49-F238E27FC236}">
                <a16:creationId xmlns:a16="http://schemas.microsoft.com/office/drawing/2014/main" id="{8624755B-18FF-054C-92EC-E8A8F51B4A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Rectangle 8">
            <a:extLst>
              <a:ext uri="{FF2B5EF4-FFF2-40B4-BE49-F238E27FC236}">
                <a16:creationId xmlns:a16="http://schemas.microsoft.com/office/drawing/2014/main" id="{FD7A06EA-B3BF-8F42-B491-83F4376AAFDE}"/>
              </a:ext>
            </a:extLst>
          </p:cNvPr>
          <p:cNvSpPr/>
          <p:nvPr userDrawn="1"/>
        </p:nvSpPr>
        <p:spPr>
          <a:xfrm>
            <a:off x="269999" y="270000"/>
            <a:ext cx="3888000" cy="62902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320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C20C8E7-FD51-8B4B-9A42-0866A47C0D2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8000" y="828000"/>
            <a:ext cx="3492000" cy="3067096"/>
          </a:xfrm>
        </p:spPr>
        <p:txBody>
          <a:bodyPr anchor="t">
            <a:noAutofit/>
          </a:bodyPr>
          <a:lstStyle>
            <a:lvl1pPr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8CDED0B0-D0EC-1542-A444-2DB61AA669AA}"/>
              </a:ext>
            </a:extLst>
          </p:cNvPr>
          <p:cNvCxnSpPr>
            <a:cxnSpLocks/>
          </p:cNvCxnSpPr>
          <p:nvPr userDrawn="1"/>
        </p:nvCxnSpPr>
        <p:spPr>
          <a:xfrm flipH="1">
            <a:off x="556590" y="583320"/>
            <a:ext cx="3320085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Graphic 17">
            <a:extLst>
              <a:ext uri="{FF2B5EF4-FFF2-40B4-BE49-F238E27FC236}">
                <a16:creationId xmlns:a16="http://schemas.microsoft.com/office/drawing/2014/main" id="{F1779F4C-9117-2047-972E-FCBC575E4D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6291" y="6019104"/>
            <a:ext cx="1730447" cy="270000"/>
          </a:xfrm>
          <a:prstGeom prst="rect">
            <a:avLst/>
          </a:prstGeom>
        </p:spPr>
      </p:pic>
      <p:sp>
        <p:nvSpPr>
          <p:cNvPr id="17" name="Tijdelijke aanduiding voor tekst 3">
            <a:extLst>
              <a:ext uri="{FF2B5EF4-FFF2-40B4-BE49-F238E27FC236}">
                <a16:creationId xmlns:a16="http://schemas.microsoft.com/office/drawing/2014/main" id="{2CABFEE2-090F-4DBF-B917-B8A8DF3B101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000" y="4026844"/>
            <a:ext cx="3527425" cy="532320"/>
          </a:xfrm>
        </p:spPr>
        <p:txBody>
          <a:bodyPr/>
          <a:lstStyle>
            <a:lvl1pPr marL="40639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Name presenter</a:t>
            </a:r>
          </a:p>
        </p:txBody>
      </p:sp>
      <p:sp>
        <p:nvSpPr>
          <p:cNvPr id="14" name="Tijdelijke aanduiding voor tekst 3">
            <a:extLst>
              <a:ext uri="{FF2B5EF4-FFF2-40B4-BE49-F238E27FC236}">
                <a16:creationId xmlns:a16="http://schemas.microsoft.com/office/drawing/2014/main" id="{A8EF6BDD-AFA9-B24C-A100-9393614FDB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000" y="4644418"/>
            <a:ext cx="3527425" cy="532320"/>
          </a:xfrm>
        </p:spPr>
        <p:txBody>
          <a:bodyPr/>
          <a:lstStyle>
            <a:lvl1pPr marL="40639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8759603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persoon, binnen, man, kijken&#10;&#10;Automatisch gegenereerde beschrijving">
            <a:extLst>
              <a:ext uri="{FF2B5EF4-FFF2-40B4-BE49-F238E27FC236}">
                <a16:creationId xmlns:a16="http://schemas.microsoft.com/office/drawing/2014/main" id="{3EBA1443-E3D5-D043-9678-B0621B429B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" y="0"/>
            <a:ext cx="12192000" cy="6858000"/>
          </a:xfrm>
          <a:prstGeom prst="rect">
            <a:avLst/>
          </a:prstGeom>
        </p:spPr>
      </p:pic>
      <p:sp>
        <p:nvSpPr>
          <p:cNvPr id="15" name="Rectangle 13"/>
          <p:cNvSpPr/>
          <p:nvPr userDrawn="1"/>
        </p:nvSpPr>
        <p:spPr>
          <a:xfrm>
            <a:off x="3352804" y="4670783"/>
            <a:ext cx="3657600" cy="1402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6" name="Rectangle 8"/>
          <p:cNvSpPr/>
          <p:nvPr userDrawn="1"/>
        </p:nvSpPr>
        <p:spPr>
          <a:xfrm>
            <a:off x="4" y="2316480"/>
            <a:ext cx="5181600" cy="2743200"/>
          </a:xfrm>
          <a:prstGeom prst="rect">
            <a:avLst/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7" name="Title 1"/>
          <p:cNvSpPr>
            <a:spLocks noGrp="1"/>
          </p:cNvSpPr>
          <p:nvPr>
            <p:ph type="ctrTitle" hasCustomPrompt="1"/>
          </p:nvPr>
        </p:nvSpPr>
        <p:spPr>
          <a:xfrm>
            <a:off x="485689" y="2515443"/>
            <a:ext cx="4470135" cy="1524000"/>
          </a:xfrm>
        </p:spPr>
        <p:txBody>
          <a:bodyPr anchor="t">
            <a:noAutofit/>
          </a:bodyPr>
          <a:lstStyle>
            <a:lvl1pPr>
              <a:defRPr sz="3733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8" name="Afbeelding 17" descr="WK_H_01_Pos_RGB_2400_Color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9089" y="5084295"/>
            <a:ext cx="3671316" cy="988568"/>
          </a:xfrm>
          <a:prstGeom prst="rect">
            <a:avLst/>
          </a:prstGeom>
        </p:spPr>
      </p:pic>
      <p:sp>
        <p:nvSpPr>
          <p:cNvPr id="19" name="Tijdelijke aanduiding voor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484721" y="4077713"/>
            <a:ext cx="4471103" cy="415265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867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edit</a:t>
            </a:r>
            <a:r>
              <a:rPr lang="nl-NL"/>
              <a:t> Name Presenter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485689" y="4525431"/>
            <a:ext cx="2867116" cy="361783"/>
          </a:xfrm>
        </p:spPr>
        <p:txBody>
          <a:bodyPr>
            <a:noAutofit/>
          </a:bodyPr>
          <a:lstStyle>
            <a:lvl1pPr marL="40639" indent="0">
              <a:buFontTx/>
              <a:buNone/>
              <a:defRPr sz="1867" baseline="0">
                <a:solidFill>
                  <a:schemeClr val="bg2"/>
                </a:solidFill>
              </a:defRPr>
            </a:lvl1pPr>
            <a:lvl2pPr marL="426709" indent="0">
              <a:buFontTx/>
              <a:buNone/>
              <a:defRPr sz="1867" baseline="0">
                <a:solidFill>
                  <a:schemeClr val="bg2"/>
                </a:solidFill>
              </a:defRPr>
            </a:lvl2pPr>
            <a:lvl3pPr marL="804652" indent="0">
              <a:buFontTx/>
              <a:buNone/>
              <a:defRPr sz="1867" baseline="0">
                <a:solidFill>
                  <a:schemeClr val="bg2"/>
                </a:solidFill>
              </a:defRPr>
            </a:lvl3pPr>
            <a:lvl4pPr marL="1170403" indent="0">
              <a:buFontTx/>
              <a:buNone/>
              <a:defRPr sz="1867" baseline="0">
                <a:solidFill>
                  <a:schemeClr val="bg2"/>
                </a:solidFill>
              </a:defRPr>
            </a:lvl4pPr>
            <a:lvl5pPr marL="2438339" indent="0">
              <a:buFontTx/>
              <a:buNone/>
              <a:defRPr sz="1867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nl-NL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1612397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85901"/>
            <a:ext cx="11582400" cy="4845051"/>
          </a:xfr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1700">
                <a:solidFill>
                  <a:schemeClr val="tx1"/>
                </a:solidFill>
              </a:defRPr>
            </a:lvl2pPr>
            <a:lvl3pPr>
              <a:defRPr sz="1700">
                <a:solidFill>
                  <a:schemeClr val="tx1"/>
                </a:solidFill>
              </a:defRPr>
            </a:lvl3pPr>
            <a:lvl4pPr>
              <a:defRPr sz="1700">
                <a:solidFill>
                  <a:schemeClr val="tx1"/>
                </a:solidFill>
              </a:defRPr>
            </a:lvl4pPr>
            <a:lvl5pPr>
              <a:defRPr sz="1700">
                <a:solidFill>
                  <a:schemeClr val="tx1"/>
                </a:solidFill>
              </a:defRPr>
            </a:lvl5pPr>
            <a:lvl6pPr marL="342891" indent="0">
              <a:defRPr lang="en-US" sz="11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304800" y="457201"/>
            <a:ext cx="11582400" cy="861775"/>
          </a:xfrm>
        </p:spPr>
        <p:txBody>
          <a:bodyPr>
            <a:spAutoFit/>
          </a:bodyPr>
          <a:lstStyle>
            <a:lvl1pPr marL="0" indent="0">
              <a:spcBef>
                <a:spcPts val="0"/>
              </a:spcBef>
              <a:buNone/>
              <a:defRPr sz="2800" b="1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buNone/>
              <a:defRPr sz="2000" i="1">
                <a:solidFill>
                  <a:schemeClr val="tx1"/>
                </a:solidFill>
              </a:defRPr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3"/>
          </p:nvPr>
        </p:nvSpPr>
        <p:spPr>
          <a:xfrm>
            <a:off x="9059333" y="64452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F5F26F2-1299-4B62-BDE9-4D4A5593810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4"/>
          </p:nvPr>
        </p:nvSpPr>
        <p:spPr>
          <a:xfrm>
            <a:off x="3894667" y="6445251"/>
            <a:ext cx="4402667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Health Investor Seminar, 28 October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9702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About Wolters Kluwer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3236D-FB65-584A-8227-5A449D06E6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3767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0" y="6178551"/>
            <a:ext cx="12192000" cy="685800"/>
          </a:xfrm>
          <a:prstGeom prst="rect">
            <a:avLst/>
          </a:prstGeom>
          <a:gradFill rotWithShape="0">
            <a:gsLst>
              <a:gs pos="65000">
                <a:schemeClr val="bg1">
                  <a:alpha val="31000"/>
                </a:schemeClr>
              </a:gs>
              <a:gs pos="100000">
                <a:schemeClr val="bg1">
                  <a:gamma/>
                  <a:tint val="15686"/>
                  <a:invGamma/>
                  <a:alpha val="89999"/>
                </a:schemeClr>
              </a:gs>
            </a:gsLst>
            <a:lin ang="10800000" scaled="0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1400" dirty="0">
              <a:solidFill>
                <a:schemeClr val="tx1"/>
              </a:solidFill>
              <a:latin typeface="Arial" charset="0"/>
              <a:ea typeface="+mn-ea"/>
            </a:endParaRPr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 flipH="1">
            <a:off x="0" y="6172200"/>
            <a:ext cx="12192000" cy="0"/>
          </a:xfrm>
          <a:prstGeom prst="line">
            <a:avLst/>
          </a:prstGeom>
          <a:noFill/>
          <a:ln w="76200">
            <a:solidFill>
              <a:srgbClr val="0768A9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1400" dirty="0">
              <a:solidFill>
                <a:schemeClr val="tx1"/>
              </a:solidFill>
              <a:latin typeface="Arial" charset="0"/>
              <a:ea typeface="+mn-ea"/>
            </a:endParaRPr>
          </a:p>
        </p:txBody>
      </p:sp>
      <p:pic>
        <p:nvPicPr>
          <p:cNvPr id="8" name="Picture 13" descr="people_ppt_cover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775200" y="3822867"/>
            <a:ext cx="6357104" cy="1781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9" descr="vertical bric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2149" y="584205"/>
            <a:ext cx="2908219" cy="5054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ovid_lww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59696" y="3214491"/>
            <a:ext cx="2394704" cy="1295396"/>
          </a:xfrm>
          <a:prstGeom prst="rect">
            <a:avLst/>
          </a:prstGeom>
        </p:spPr>
      </p:pic>
      <p:sp>
        <p:nvSpPr>
          <p:cNvPr id="441352" name="Rectangle 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37641" y="4225925"/>
            <a:ext cx="2844800" cy="1295400"/>
          </a:xfrm>
        </p:spPr>
        <p:txBody>
          <a:bodyPr lIns="91440" anchor="b"/>
          <a:lstStyle>
            <a:lvl1pPr marL="0" indent="0">
              <a:buFontTx/>
              <a:buNone/>
              <a:defRPr b="1" baseline="2000"/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60576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 marL="1962863" indent="-365751">
              <a:spcBef>
                <a:spcPts val="768"/>
              </a:spcBef>
              <a:defRPr sz="2667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088691" y="6363024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63714" y="6363024"/>
            <a:ext cx="6528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C3C3236D-FB65-584A-8227-5A449D06E62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9360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0" y="6178551"/>
            <a:ext cx="12192000" cy="685800"/>
          </a:xfrm>
          <a:prstGeom prst="rect">
            <a:avLst/>
          </a:prstGeom>
          <a:gradFill rotWithShape="0">
            <a:gsLst>
              <a:gs pos="65000">
                <a:schemeClr val="bg1">
                  <a:alpha val="31000"/>
                </a:schemeClr>
              </a:gs>
              <a:gs pos="100000">
                <a:schemeClr val="bg1">
                  <a:gamma/>
                  <a:tint val="15686"/>
                  <a:invGamma/>
                  <a:alpha val="89999"/>
                </a:schemeClr>
              </a:gs>
            </a:gsLst>
            <a:lin ang="10800000" scaled="0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>
              <a:solidFill>
                <a:srgbClr val="000000"/>
              </a:solidFill>
              <a:ea typeface="ＭＳ Ｐゴシック"/>
            </a:endParaRPr>
          </a:p>
        </p:txBody>
      </p:sp>
      <p:sp>
        <p:nvSpPr>
          <p:cNvPr id="4" name="Line 4"/>
          <p:cNvSpPr>
            <a:spLocks noChangeShapeType="1"/>
          </p:cNvSpPr>
          <p:nvPr/>
        </p:nvSpPr>
        <p:spPr bwMode="auto">
          <a:xfrm flipH="1">
            <a:off x="0" y="6172200"/>
            <a:ext cx="12192000" cy="0"/>
          </a:xfrm>
          <a:prstGeom prst="line">
            <a:avLst/>
          </a:prstGeom>
          <a:noFill/>
          <a:ln w="76200">
            <a:solidFill>
              <a:srgbClr val="0768A9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>
              <a:solidFill>
                <a:srgbClr val="000000"/>
              </a:solidFill>
              <a:ea typeface="ＭＳ Ｐゴシック"/>
            </a:endParaRPr>
          </a:p>
        </p:txBody>
      </p:sp>
      <p:sp>
        <p:nvSpPr>
          <p:cNvPr id="7" name="Title 1"/>
          <p:cNvSpPr txBox="1">
            <a:spLocks/>
          </p:cNvSpPr>
          <p:nvPr userDrawn="1"/>
        </p:nvSpPr>
        <p:spPr bwMode="auto">
          <a:xfrm>
            <a:off x="3759201" y="1828800"/>
            <a:ext cx="8128000" cy="933451"/>
          </a:xfrm>
          <a:prstGeom prst="rect">
            <a:avLst/>
          </a:prstGeom>
          <a:noFill/>
          <a:ln w="12700" cmpd="dbl">
            <a:noFill/>
            <a:round/>
            <a:headEnd/>
            <a:tailEnd/>
          </a:ln>
          <a:scene3d>
            <a:camera prst="orthographicFront"/>
            <a:lightRig rig="threePt" dir="t"/>
          </a:scene3d>
          <a:sp3d>
            <a:bevelT w="0" h="63500"/>
            <a:bevelB w="0" h="63500"/>
          </a:sp3d>
        </p:spPr>
        <p:txBody>
          <a:bodyPr lIns="182880" anchor="ctr"/>
          <a:lstStyle>
            <a:lvl1pPr marL="0" indent="0">
              <a:defRPr/>
            </a:lvl1pPr>
          </a:lstStyle>
          <a:p>
            <a:pPr eaLnBrk="0" hangingPunct="0">
              <a:defRPr/>
            </a:pPr>
            <a:endParaRPr lang="en-US" sz="3600" dirty="0">
              <a:solidFill>
                <a:srgbClr val="000000"/>
              </a:solidFill>
              <a:latin typeface="Trebuchet MS"/>
              <a:ea typeface="ＭＳ Ｐゴシック"/>
            </a:endParaRPr>
          </a:p>
        </p:txBody>
      </p:sp>
      <p:pic>
        <p:nvPicPr>
          <p:cNvPr id="8" name="Picture 11" descr="WKH_LOGO_outlined_R_200x63.gif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202" y="6324601"/>
            <a:ext cx="26543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2402" y="6400801"/>
            <a:ext cx="565150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wkh_ovidrn_logo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3123695" y="4951563"/>
            <a:ext cx="5571283" cy="661148"/>
          </a:xfrm>
          <a:prstGeom prst="rect">
            <a:avLst/>
          </a:prstGeom>
        </p:spPr>
      </p:pic>
      <p:pic>
        <p:nvPicPr>
          <p:cNvPr id="13" name="Picture 12" descr="WKH_OVID_CH_LOGO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5940571" y="2418339"/>
            <a:ext cx="5929376" cy="546352"/>
          </a:xfrm>
          <a:prstGeom prst="rect">
            <a:avLst/>
          </a:prstGeom>
        </p:spPr>
      </p:pic>
      <p:pic>
        <p:nvPicPr>
          <p:cNvPr id="14" name="Picture 13" descr="ovidmd.jpg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415985" y="2317451"/>
            <a:ext cx="5080000" cy="704851"/>
          </a:xfrm>
          <a:prstGeom prst="rect">
            <a:avLst/>
          </a:prstGeom>
        </p:spPr>
      </p:pic>
      <p:pic>
        <p:nvPicPr>
          <p:cNvPr id="15" name="Picture 14" descr="wkh_ovidsp_logo.png"/>
          <p:cNvPicPr>
            <a:picLocks noChangeAspect="1"/>
          </p:cNvPicPr>
          <p:nvPr userDrawn="1"/>
        </p:nvPicPr>
        <p:blipFill>
          <a:blip r:embed="rId7" cstate="print"/>
          <a:stretch>
            <a:fillRect/>
          </a:stretch>
        </p:blipFill>
        <p:spPr>
          <a:xfrm>
            <a:off x="2474280" y="3692105"/>
            <a:ext cx="6760360" cy="802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73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086" y="547688"/>
            <a:ext cx="10604500" cy="51911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217086" y="1371600"/>
            <a:ext cx="5200649" cy="47244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20933" y="1371600"/>
            <a:ext cx="5200651" cy="47244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9059333" y="64452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92EB797-FD68-4951-88DA-089F6B77013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4566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"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WOL080226_103_sml"/>
          <p:cNvPicPr>
            <a:picLocks noChangeAspect="1" noChangeArrowheads="1"/>
          </p:cNvPicPr>
          <p:nvPr userDrawn="1"/>
        </p:nvPicPr>
        <p:blipFill>
          <a:blip r:embed="rId3" cstate="print"/>
          <a:srcRect l="8490" t="24579" r="6244" b="1078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 userDrawn="1"/>
        </p:nvSpPr>
        <p:spPr>
          <a:xfrm>
            <a:off x="0" y="6444000"/>
            <a:ext cx="12192000" cy="41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6444000"/>
            <a:ext cx="12192000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6"/>
          <p:cNvSpPr>
            <a:spLocks/>
          </p:cNvSpPr>
          <p:nvPr/>
        </p:nvSpPr>
        <p:spPr bwMode="auto">
          <a:xfrm>
            <a:off x="2447597" y="836713"/>
            <a:ext cx="3038804" cy="2589609"/>
          </a:xfrm>
          <a:prstGeom prst="rect">
            <a:avLst/>
          </a:prstGeom>
          <a:solidFill>
            <a:schemeClr val="accent1">
              <a:alpha val="90000"/>
            </a:schemeClr>
          </a:solidFill>
          <a:ln w="254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endParaRPr lang="en-US" sz="1800" b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3215682" y="1268761"/>
            <a:ext cx="5952660" cy="1656185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3200" b="0">
                <a:solidFill>
                  <a:schemeClr val="bg1"/>
                </a:solidFill>
                <a:latin typeface="+mj-lt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sp>
        <p:nvSpPr>
          <p:cNvPr id="13" name="Date Placeholder 2"/>
          <p:cNvSpPr>
            <a:spLocks noGrp="1"/>
          </p:cNvSpPr>
          <p:nvPr>
            <p:ph type="dt" sz="half" idx="10"/>
          </p:nvPr>
        </p:nvSpPr>
        <p:spPr>
          <a:xfrm>
            <a:off x="9024325" y="6526800"/>
            <a:ext cx="1872208" cy="365125"/>
          </a:xfrm>
        </p:spPr>
        <p:txBody>
          <a:bodyPr/>
          <a:lstStyle/>
          <a:p>
            <a:r>
              <a:rPr lang="nl-NL"/>
              <a:t>Date</a:t>
            </a:r>
            <a:endParaRPr lang="en-US"/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791744" y="6526800"/>
            <a:ext cx="5184576" cy="365125"/>
          </a:xfrm>
        </p:spPr>
        <p:txBody>
          <a:bodyPr/>
          <a:lstStyle/>
          <a:p>
            <a:r>
              <a:rPr lang="en-US"/>
              <a:t>Presentation</a:t>
            </a:r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932054" y="6526800"/>
            <a:ext cx="732565" cy="365125"/>
          </a:xfrm>
        </p:spPr>
        <p:txBody>
          <a:bodyPr/>
          <a:lstStyle/>
          <a:p>
            <a:fld id="{32BBD926-AB7A-4FD9-B807-4F82AF62F6B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65" y="6490987"/>
            <a:ext cx="2135836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5193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people_ppt_cove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743325"/>
            <a:ext cx="6502400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28F9D50-DA6C-4FF9-9E7F-8D8E568018C4}" type="datetimeFigureOut">
              <a:rPr lang="en-US" altLang="zh-CN"/>
              <a:pPr>
                <a:defRPr/>
              </a:pPr>
              <a:t>2/15/2023</a:t>
            </a:fld>
            <a:endParaRPr lang="en-US" altLang="zh-CN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B6856FC-2825-4E3B-B1F9-4BFEE980B5B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56503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5283200" y="6324600"/>
            <a:ext cx="1422400" cy="476251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000000"/>
                </a:solidFill>
                <a:latin typeface="Trebuchet MS"/>
                <a:ea typeface="ＭＳ Ｐゴシック"/>
                <a:cs typeface="+mn-cs"/>
              </a:defRPr>
            </a:lvl1pPr>
          </a:lstStyle>
          <a:p>
            <a:pPr>
              <a:defRPr/>
            </a:pPr>
            <a:fld id="{4429BB38-074B-4781-A042-8336CF28E48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5533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Break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49C398F4-AAA3-8743-BA6B-413CF7225D4F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72360" y="6405556"/>
            <a:ext cx="65289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C3C3236D-FB65-584A-8227-5A449D06E62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9C4FA421-BB39-9849-8E54-93B1CC1A9609}"/>
              </a:ext>
            </a:extLst>
          </p:cNvPr>
          <p:cNvCxnSpPr>
            <a:cxnSpLocks/>
          </p:cNvCxnSpPr>
          <p:nvPr userDrawn="1"/>
        </p:nvCxnSpPr>
        <p:spPr>
          <a:xfrm flipH="1">
            <a:off x="8156050" y="270000"/>
            <a:ext cx="3763195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4DB9597B-D516-1D49-8A5C-EDC1FFB5510A}"/>
              </a:ext>
            </a:extLst>
          </p:cNvPr>
          <p:cNvCxnSpPr>
            <a:cxnSpLocks/>
          </p:cNvCxnSpPr>
          <p:nvPr userDrawn="1"/>
        </p:nvCxnSpPr>
        <p:spPr>
          <a:xfrm flipH="1">
            <a:off x="270001" y="270000"/>
            <a:ext cx="7709547" cy="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018D115B-82A0-493B-8443-5219C9058CD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0783" y="452459"/>
            <a:ext cx="7709546" cy="5948325"/>
          </a:xfrm>
        </p:spPr>
        <p:txBody>
          <a:bodyPr/>
          <a:lstStyle>
            <a:lvl1pPr>
              <a:buClrTx/>
              <a:defRPr sz="2400">
                <a:solidFill>
                  <a:schemeClr val="bg1"/>
                </a:solidFill>
              </a:defRPr>
            </a:lvl1pPr>
            <a:lvl2pPr>
              <a:buClrTx/>
              <a:defRPr sz="2400">
                <a:solidFill>
                  <a:schemeClr val="bg1"/>
                </a:solidFill>
              </a:defRPr>
            </a:lvl2pPr>
            <a:lvl3pPr>
              <a:buClrTx/>
              <a:defRPr sz="2400">
                <a:solidFill>
                  <a:schemeClr val="bg1"/>
                </a:solidFill>
              </a:defRPr>
            </a:lvl3pPr>
            <a:lvl4pPr>
              <a:buClrTx/>
              <a:defRPr sz="2400">
                <a:solidFill>
                  <a:schemeClr val="bg1"/>
                </a:solidFill>
              </a:defRPr>
            </a:lvl4pPr>
            <a:lvl5pPr>
              <a:buClrTx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agenda/separator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4B2EBD3-46FF-8648-89FB-00A902D37F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26207" y="679416"/>
            <a:ext cx="2822879" cy="282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6912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Title of presentation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3C3236D-FB65-584A-8227-5A449D06E62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Afbeelding 5" descr="WOL140117_491_ppt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"/>
            <a:ext cx="12191999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584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Break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49C398F4-AAA3-8743-BA6B-413CF7225D4F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72360" y="6405556"/>
            <a:ext cx="65289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C3C3236D-FB65-584A-8227-5A449D06E62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9C4FA421-BB39-9849-8E54-93B1CC1A9609}"/>
              </a:ext>
            </a:extLst>
          </p:cNvPr>
          <p:cNvCxnSpPr>
            <a:cxnSpLocks/>
          </p:cNvCxnSpPr>
          <p:nvPr userDrawn="1"/>
        </p:nvCxnSpPr>
        <p:spPr>
          <a:xfrm flipH="1">
            <a:off x="8156050" y="270000"/>
            <a:ext cx="3763195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4DB9597B-D516-1D49-8A5C-EDC1FFB5510A}"/>
              </a:ext>
            </a:extLst>
          </p:cNvPr>
          <p:cNvCxnSpPr>
            <a:cxnSpLocks/>
          </p:cNvCxnSpPr>
          <p:nvPr userDrawn="1"/>
        </p:nvCxnSpPr>
        <p:spPr>
          <a:xfrm flipH="1">
            <a:off x="270001" y="270000"/>
            <a:ext cx="7709547" cy="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018D115B-82A0-493B-8443-5219C9058CD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0783" y="452459"/>
            <a:ext cx="7709546" cy="5948325"/>
          </a:xfrm>
        </p:spPr>
        <p:txBody>
          <a:bodyPr/>
          <a:lstStyle>
            <a:lvl1pPr>
              <a:buClrTx/>
              <a:defRPr sz="2400">
                <a:solidFill>
                  <a:schemeClr val="tx1"/>
                </a:solidFill>
              </a:defRPr>
            </a:lvl1pPr>
            <a:lvl2pPr>
              <a:buClrTx/>
              <a:defRPr sz="2400">
                <a:solidFill>
                  <a:schemeClr val="tx1"/>
                </a:solidFill>
              </a:defRPr>
            </a:lvl2pPr>
            <a:lvl3pPr>
              <a:buClrTx/>
              <a:defRPr sz="2400">
                <a:solidFill>
                  <a:schemeClr val="tx1"/>
                </a:solidFill>
              </a:defRPr>
            </a:lvl3pPr>
            <a:lvl4pPr>
              <a:buClrTx/>
              <a:defRPr sz="2400">
                <a:solidFill>
                  <a:schemeClr val="tx1"/>
                </a:solidFill>
              </a:defRPr>
            </a:lvl4pPr>
            <a:lvl5pPr>
              <a:buClrTx/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agenda/separator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5F07701-1F10-AF4E-B6F0-597C49317F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26207" y="679416"/>
            <a:ext cx="2822878" cy="2822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077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0000" y="457199"/>
            <a:ext cx="3853196" cy="5948343"/>
          </a:xfrm>
        </p:spPr>
        <p:txBody>
          <a:bodyPr lIns="90000" tIns="46800" rIns="90000" bIns="468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72360" y="6405556"/>
            <a:ext cx="65289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C3C3236D-FB65-584A-8227-5A449D06E62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9C4FA421-BB39-9849-8E54-93B1CC1A9609}"/>
              </a:ext>
            </a:extLst>
          </p:cNvPr>
          <p:cNvCxnSpPr>
            <a:cxnSpLocks/>
          </p:cNvCxnSpPr>
          <p:nvPr userDrawn="1"/>
        </p:nvCxnSpPr>
        <p:spPr>
          <a:xfrm flipH="1">
            <a:off x="270001" y="270000"/>
            <a:ext cx="3763195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4DB9597B-D516-1D49-8A5C-EDC1FFB5510A}"/>
              </a:ext>
            </a:extLst>
          </p:cNvPr>
          <p:cNvCxnSpPr>
            <a:cxnSpLocks/>
          </p:cNvCxnSpPr>
          <p:nvPr userDrawn="1"/>
        </p:nvCxnSpPr>
        <p:spPr>
          <a:xfrm flipH="1">
            <a:off x="4209698" y="270000"/>
            <a:ext cx="7709547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D06106E3-9136-473D-987E-DAB31FB5D9B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39999" y="452471"/>
            <a:ext cx="7709545" cy="5948327"/>
          </a:xfrm>
        </p:spPr>
        <p:txBody>
          <a:bodyPr/>
          <a:lstStyle>
            <a:lvl1pPr>
              <a:lnSpc>
                <a:spcPct val="100000"/>
              </a:lnSpc>
              <a:buClrTx/>
              <a:defRPr/>
            </a:lvl1pPr>
            <a:lvl2pPr>
              <a:lnSpc>
                <a:spcPct val="100000"/>
              </a:lnSpc>
              <a:buClrTx/>
              <a:defRPr/>
            </a:lvl2pPr>
            <a:lvl3pPr>
              <a:lnSpc>
                <a:spcPct val="100000"/>
              </a:lnSpc>
              <a:buClrTx/>
              <a:defRPr/>
            </a:lvl3pPr>
            <a:lvl4pPr>
              <a:lnSpc>
                <a:spcPct val="100000"/>
              </a:lnSpc>
              <a:buClrTx/>
              <a:defRPr/>
            </a:lvl4pPr>
            <a:lvl5pPr>
              <a:lnSpc>
                <a:spcPct val="100000"/>
              </a:lnSpc>
              <a:buClrTx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83A5FD99-2223-3548-80AA-16D13F69E25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18128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49C398F4-AAA3-8743-BA6B-413CF7225D4F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72360" y="6405556"/>
            <a:ext cx="65289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C3C3236D-FB65-584A-8227-5A449D06E62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9C4FA421-BB39-9849-8E54-93B1CC1A9609}"/>
              </a:ext>
            </a:extLst>
          </p:cNvPr>
          <p:cNvCxnSpPr>
            <a:cxnSpLocks/>
          </p:cNvCxnSpPr>
          <p:nvPr userDrawn="1"/>
        </p:nvCxnSpPr>
        <p:spPr>
          <a:xfrm flipH="1">
            <a:off x="270001" y="270000"/>
            <a:ext cx="3763195" cy="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4DB9597B-D516-1D49-8A5C-EDC1FFB5510A}"/>
              </a:ext>
            </a:extLst>
          </p:cNvPr>
          <p:cNvCxnSpPr>
            <a:cxnSpLocks/>
          </p:cNvCxnSpPr>
          <p:nvPr userDrawn="1"/>
        </p:nvCxnSpPr>
        <p:spPr>
          <a:xfrm flipH="1">
            <a:off x="4209698" y="270000"/>
            <a:ext cx="7709547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C5EACA59-A5DD-4CED-A488-2D2E55543EA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39999" y="452471"/>
            <a:ext cx="7709545" cy="5948327"/>
          </a:xfrm>
        </p:spPr>
        <p:txBody>
          <a:bodyPr/>
          <a:lstStyle>
            <a:lvl1pPr>
              <a:buClrTx/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buClrTx/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F4ED945-5C09-8B47-8101-1C79EC2BCD7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799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49C398F4-AAA3-8743-BA6B-413CF7225D4F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72360" y="6405556"/>
            <a:ext cx="65289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C3C3236D-FB65-584A-8227-5A449D06E62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9C4FA421-BB39-9849-8E54-93B1CC1A9609}"/>
              </a:ext>
            </a:extLst>
          </p:cNvPr>
          <p:cNvCxnSpPr>
            <a:cxnSpLocks/>
          </p:cNvCxnSpPr>
          <p:nvPr userDrawn="1"/>
        </p:nvCxnSpPr>
        <p:spPr>
          <a:xfrm flipH="1">
            <a:off x="270001" y="270000"/>
            <a:ext cx="3763195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4DB9597B-D516-1D49-8A5C-EDC1FFB5510A}"/>
              </a:ext>
            </a:extLst>
          </p:cNvPr>
          <p:cNvCxnSpPr>
            <a:cxnSpLocks/>
          </p:cNvCxnSpPr>
          <p:nvPr userDrawn="1"/>
        </p:nvCxnSpPr>
        <p:spPr>
          <a:xfrm flipH="1">
            <a:off x="4209698" y="270000"/>
            <a:ext cx="7709547" cy="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FFDA3539-81C5-457A-983A-07AFEA3334C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39999" y="452471"/>
            <a:ext cx="7709545" cy="5948327"/>
          </a:xfrm>
        </p:spPr>
        <p:txBody>
          <a:bodyPr/>
          <a:lstStyle>
            <a:lvl1pPr>
              <a:buClrTx/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buClrTx/>
              <a:defRPr/>
            </a:lvl4pPr>
            <a:lvl5pPr>
              <a:buClrTx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E4518512-311A-784A-AAF3-02A8C8A5CAF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323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3236D-FB65-584A-8227-5A449D06E62A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9E14C72A-BD5F-014C-91B2-04B8EE37AED9}"/>
              </a:ext>
            </a:extLst>
          </p:cNvPr>
          <p:cNvCxnSpPr>
            <a:cxnSpLocks/>
          </p:cNvCxnSpPr>
          <p:nvPr userDrawn="1"/>
        </p:nvCxnSpPr>
        <p:spPr>
          <a:xfrm flipH="1">
            <a:off x="270001" y="270000"/>
            <a:ext cx="3763195" cy="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544140D7-7F69-F24C-9311-946228AF67B5}"/>
              </a:ext>
            </a:extLst>
          </p:cNvPr>
          <p:cNvCxnSpPr>
            <a:cxnSpLocks/>
          </p:cNvCxnSpPr>
          <p:nvPr userDrawn="1"/>
        </p:nvCxnSpPr>
        <p:spPr>
          <a:xfrm flipH="1">
            <a:off x="4209698" y="270000"/>
            <a:ext cx="7709547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284F72BD-DA43-4A69-A418-69FBBA3596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39999" y="452454"/>
            <a:ext cx="3763197" cy="594832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A899DE5B-EC0B-402E-93B0-E813EC97F79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83495" y="452454"/>
            <a:ext cx="3763197" cy="594832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E13F86C-1125-334B-B51B-4FFC2F408DB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0410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image box rectangle and 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3236D-FB65-584A-8227-5A449D06E62A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9E14C72A-BD5F-014C-91B2-04B8EE37AED9}"/>
              </a:ext>
            </a:extLst>
          </p:cNvPr>
          <p:cNvCxnSpPr>
            <a:cxnSpLocks/>
          </p:cNvCxnSpPr>
          <p:nvPr userDrawn="1"/>
        </p:nvCxnSpPr>
        <p:spPr>
          <a:xfrm flipH="1">
            <a:off x="270001" y="270000"/>
            <a:ext cx="3763195" cy="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544140D7-7F69-F24C-9311-946228AF67B5}"/>
              </a:ext>
            </a:extLst>
          </p:cNvPr>
          <p:cNvCxnSpPr>
            <a:cxnSpLocks/>
          </p:cNvCxnSpPr>
          <p:nvPr userDrawn="1"/>
        </p:nvCxnSpPr>
        <p:spPr>
          <a:xfrm flipH="1">
            <a:off x="4209698" y="270000"/>
            <a:ext cx="7709547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41AD555B-7087-E94A-8A0E-505C7A2EB05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10050" y="4249731"/>
            <a:ext cx="2155825" cy="2155825"/>
          </a:xfrm>
          <a:prstGeom prst="ellipse">
            <a:avLst/>
          </a:prstGeom>
        </p:spPr>
        <p:txBody>
          <a:bodyPr/>
          <a:lstStyle>
            <a:lvl1pPr marL="40639" indent="0" algn="ctr">
              <a:buNone/>
              <a:defRPr sz="1600"/>
            </a:lvl1pPr>
          </a:lstStyle>
          <a:p>
            <a:endParaRPr lang="en-US" dirty="0"/>
          </a:p>
        </p:txBody>
      </p:sp>
      <p:sp>
        <p:nvSpPr>
          <p:cNvPr id="14" name="Tijdelijke aanduiding voor afbeelding 12">
            <a:extLst>
              <a:ext uri="{FF2B5EF4-FFF2-40B4-BE49-F238E27FC236}">
                <a16:creationId xmlns:a16="http://schemas.microsoft.com/office/drawing/2014/main" id="{0C0202CD-DC78-3B42-84A0-251499FCEF7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86384" y="4249731"/>
            <a:ext cx="2155825" cy="2155825"/>
          </a:xfrm>
          <a:prstGeom prst="ellipse">
            <a:avLst/>
          </a:prstGeom>
        </p:spPr>
        <p:txBody>
          <a:bodyPr/>
          <a:lstStyle>
            <a:lvl1pPr marL="40639" indent="0" algn="ctr">
              <a:buNone/>
              <a:defRPr sz="1600"/>
            </a:lvl1pPr>
          </a:lstStyle>
          <a:p>
            <a:endParaRPr lang="en-US" dirty="0"/>
          </a:p>
        </p:txBody>
      </p:sp>
      <p:sp>
        <p:nvSpPr>
          <p:cNvPr id="15" name="Tijdelijke aanduiding voor afbeelding 12">
            <a:extLst>
              <a:ext uri="{FF2B5EF4-FFF2-40B4-BE49-F238E27FC236}">
                <a16:creationId xmlns:a16="http://schemas.microsoft.com/office/drawing/2014/main" id="{2CAFB808-6F98-9D4A-9622-86D529A9250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763594" y="4249731"/>
            <a:ext cx="2155825" cy="2155825"/>
          </a:xfrm>
          <a:prstGeom prst="ellipse">
            <a:avLst/>
          </a:prstGeom>
        </p:spPr>
        <p:txBody>
          <a:bodyPr/>
          <a:lstStyle>
            <a:lvl1pPr marL="40639" indent="0" algn="ctr">
              <a:buNone/>
              <a:defRPr sz="1600"/>
            </a:lvl1pPr>
          </a:lstStyle>
          <a:p>
            <a:endParaRPr lang="en-US" dirty="0"/>
          </a:p>
        </p:txBody>
      </p:sp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74703C68-C75B-D948-94CB-E927B9C1F99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210050" y="537197"/>
            <a:ext cx="7708900" cy="3429161"/>
          </a:xfrm>
        </p:spPr>
        <p:txBody>
          <a:bodyPr/>
          <a:lstStyle>
            <a:lvl1pPr marL="40639" indent="0">
              <a:buNone/>
              <a:defRPr sz="1600"/>
            </a:lvl1pPr>
          </a:lstStyle>
          <a:p>
            <a:endParaRPr lang="en-US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28EF833-6877-6043-AB78-7754F3B491A2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2256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0000" y="457202"/>
            <a:ext cx="3855159" cy="5948354"/>
          </a:xfrm>
          <a:prstGeom prst="rect">
            <a:avLst/>
          </a:prstGeom>
        </p:spPr>
        <p:txBody>
          <a:bodyPr vert="horz" lIns="90000" tIns="46800" rIns="90000" bIns="4680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40000" y="457202"/>
            <a:ext cx="7709547" cy="5948354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72360" y="6405556"/>
            <a:ext cx="65289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  <a:latin typeface="Fira Sans" panose="020B0503050000020004" pitchFamily="34" charset="0"/>
                <a:ea typeface="Fira Sans" panose="020B0503050000020004" pitchFamily="34" charset="0"/>
              </a:defRPr>
            </a:lvl1pPr>
          </a:lstStyle>
          <a:p>
            <a:fld id="{C3C3236D-FB65-584A-8227-5A449D06E62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23F450B-1F47-1248-8781-F7FAB2C695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3643" y="6400798"/>
            <a:ext cx="7615997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2283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72" r:id="rId3"/>
    <p:sldLayoutId id="2147483690" r:id="rId4"/>
    <p:sldLayoutId id="2147483650" r:id="rId5"/>
    <p:sldLayoutId id="2147483688" r:id="rId6"/>
    <p:sldLayoutId id="2147483665" r:id="rId7"/>
    <p:sldLayoutId id="2147483666" r:id="rId8"/>
    <p:sldLayoutId id="2147483689" r:id="rId9"/>
    <p:sldLayoutId id="2147483667" r:id="rId10"/>
    <p:sldLayoutId id="2147483679" r:id="rId11"/>
    <p:sldLayoutId id="2147483681" r:id="rId12"/>
    <p:sldLayoutId id="2147483680" r:id="rId13"/>
    <p:sldLayoutId id="2147483677" r:id="rId14"/>
    <p:sldLayoutId id="2147483687" r:id="rId15"/>
    <p:sldLayoutId id="2147483683" r:id="rId16"/>
    <p:sldLayoutId id="2147483682" r:id="rId17"/>
    <p:sldLayoutId id="2147483678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  <p:sldLayoutId id="2147483700" r:id="rId28"/>
    <p:sldLayoutId id="2147483701" r:id="rId29"/>
    <p:sldLayoutId id="2147483702" r:id="rId30"/>
  </p:sldLayoutIdLst>
  <p:hf hdr="0" ftr="0"/>
  <p:txStyles>
    <p:titleStyle>
      <a:lvl1pPr algn="l" defTabSz="609585" rtl="0" eaLnBrk="1" latinLnBrk="0" hangingPunct="1">
        <a:spcBef>
          <a:spcPct val="0"/>
        </a:spcBef>
        <a:buNone/>
        <a:defRPr sz="3600" b="0" i="0" kern="1200">
          <a:solidFill>
            <a:schemeClr val="tx1"/>
          </a:solidFill>
          <a:latin typeface="+mj-lt"/>
          <a:ea typeface="Fira Sans Light" panose="020B0403050000020004" pitchFamily="34" charset="0"/>
          <a:cs typeface="+mj-cs"/>
        </a:defRPr>
      </a:lvl1pPr>
    </p:titleStyle>
    <p:bodyStyle>
      <a:lvl1pPr marL="406390" indent="-365751" algn="l" defTabSz="609585" rtl="0" eaLnBrk="1" latinLnBrk="0" hangingPunct="1">
        <a:spcBef>
          <a:spcPct val="20000"/>
        </a:spcBef>
        <a:buClrTx/>
        <a:buFont typeface="Arial" panose="020B0604020202020204" pitchFamily="34" charset="0"/>
        <a:buChar char="•"/>
        <a:defRPr sz="2400" b="0" i="0" kern="1200">
          <a:solidFill>
            <a:schemeClr val="tx2"/>
          </a:solidFill>
          <a:latin typeface="+mn-lt"/>
          <a:ea typeface="Fira Sans" panose="020B0503050000020004" pitchFamily="34" charset="0"/>
          <a:cs typeface="+mn-cs"/>
        </a:defRPr>
      </a:lvl1pPr>
      <a:lvl2pPr marL="792460" indent="-365751" algn="l" defTabSz="609585" rtl="0" eaLnBrk="1" latinLnBrk="0" hangingPunct="1">
        <a:spcBef>
          <a:spcPct val="20000"/>
        </a:spcBef>
        <a:buClrTx/>
        <a:buFont typeface="Arial" panose="020B0604020202020204" pitchFamily="34" charset="0"/>
        <a:buChar char="•"/>
        <a:defRPr sz="2400" b="0" i="0" kern="1200">
          <a:solidFill>
            <a:schemeClr val="tx2"/>
          </a:solidFill>
          <a:latin typeface="+mn-lt"/>
          <a:ea typeface="Fira Sans" panose="020B0503050000020004" pitchFamily="34" charset="0"/>
          <a:cs typeface="+mn-cs"/>
        </a:defRPr>
      </a:lvl2pPr>
      <a:lvl3pPr marL="1170403" indent="-365751" algn="l" defTabSz="609585" rtl="0" eaLnBrk="1" latinLnBrk="0" hangingPunct="1">
        <a:spcBef>
          <a:spcPct val="20000"/>
        </a:spcBef>
        <a:buClrTx/>
        <a:buFont typeface="Arial" panose="020B0604020202020204" pitchFamily="34" charset="0"/>
        <a:buChar char="•"/>
        <a:defRPr sz="2400" b="0" i="0" kern="1200">
          <a:solidFill>
            <a:schemeClr val="tx2"/>
          </a:solidFill>
          <a:latin typeface="+mn-lt"/>
          <a:ea typeface="Fira Sans" panose="020B0503050000020004" pitchFamily="34" charset="0"/>
          <a:cs typeface="+mn-cs"/>
        </a:defRPr>
      </a:lvl3pPr>
      <a:lvl4pPr marL="1536154" indent="-365751" algn="l" defTabSz="609585" rtl="0" eaLnBrk="1" latinLnBrk="0" hangingPunct="1">
        <a:spcBef>
          <a:spcPct val="20000"/>
        </a:spcBef>
        <a:buClrTx/>
        <a:buFont typeface="Arial" panose="020B0604020202020204" pitchFamily="34" charset="0"/>
        <a:buChar char="•"/>
        <a:defRPr sz="2400" b="0" i="0" kern="1200">
          <a:solidFill>
            <a:schemeClr val="tx2"/>
          </a:solidFill>
          <a:latin typeface="+mn-lt"/>
          <a:ea typeface="Fira Sans" panose="020B0503050000020004" pitchFamily="34" charset="0"/>
          <a:cs typeface="+mn-cs"/>
        </a:defRPr>
      </a:lvl4pPr>
      <a:lvl5pPr marL="1904400" indent="-367200" algn="l" defTabSz="609585" rtl="0" eaLnBrk="1" latinLnBrk="0" hangingPunct="1">
        <a:spcBef>
          <a:spcPct val="20000"/>
        </a:spcBef>
        <a:buClrTx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14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85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88.png"/><Relationship Id="rId4" Type="http://schemas.openxmlformats.org/officeDocument/2006/relationships/image" Target="../media/image187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90.png"/><Relationship Id="rId4" Type="http://schemas.openxmlformats.org/officeDocument/2006/relationships/image" Target="../media/image189.png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png"/><Relationship Id="rId3" Type="http://schemas.openxmlformats.org/officeDocument/2006/relationships/image" Target="../media/image191.png"/><Relationship Id="rId7" Type="http://schemas.openxmlformats.org/officeDocument/2006/relationships/image" Target="../media/image142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4.png"/><Relationship Id="rId5" Type="http://schemas.openxmlformats.org/officeDocument/2006/relationships/image" Target="../media/image193.png"/><Relationship Id="rId4" Type="http://schemas.openxmlformats.org/officeDocument/2006/relationships/image" Target="../media/image192.png"/><Relationship Id="rId9" Type="http://schemas.openxmlformats.org/officeDocument/2006/relationships/image" Target="../media/image196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@ovid.com" TargetMode="External"/><Relationship Id="rId7" Type="http://schemas.openxmlformats.org/officeDocument/2006/relationships/image" Target="../media/image197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appjnswxf1n4440.pc.xiaoe-tech.com/index" TargetMode="External"/><Relationship Id="rId5" Type="http://schemas.openxmlformats.org/officeDocument/2006/relationships/hyperlink" Target="https://access.ovid.com/training/cn/" TargetMode="External"/><Relationship Id="rId4" Type="http://schemas.openxmlformats.org/officeDocument/2006/relationships/hyperlink" Target="http://resourcenter.ovid.com/" TargetMode="Externa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7.gif"/><Relationship Id="rId5" Type="http://schemas.openxmlformats.org/officeDocument/2006/relationships/image" Target="../media/image62.gif"/><Relationship Id="rId4" Type="http://schemas.openxmlformats.org/officeDocument/2006/relationships/image" Target="../media/image66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1.jpg"/><Relationship Id="rId4" Type="http://schemas.openxmlformats.org/officeDocument/2006/relationships/image" Target="../media/image70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3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7.jpg"/><Relationship Id="rId4" Type="http://schemas.openxmlformats.org/officeDocument/2006/relationships/image" Target="../media/image7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ovidsp.ovid.com/ovidweb.cgi?T=JS&amp;CSC=y&amp;PAGE=browse&amp;NEWS=n&amp;DBC=y&amp;BROWSEOPT=browseJournals&amp;D=yrovft" TargetMode="External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ovidsp.ovid.com/ovidweb.cgi?T=JS&amp;NEWS=n&amp;CSC=Y&amp;PAGE=main&amp;D=medall" TargetMode="Externa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://ovidsp.ovid.com/autologin.html" TargetMode="Externa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ovidsp.ovid.com/" TargetMode="External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3" Type="http://schemas.openxmlformats.org/officeDocument/2006/relationships/image" Target="../media/image38.jpeg"/><Relationship Id="rId21" Type="http://schemas.openxmlformats.org/officeDocument/2006/relationships/image" Target="../media/image56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1.jpeg"/><Relationship Id="rId20" Type="http://schemas.openxmlformats.org/officeDocument/2006/relationships/image" Target="../media/image5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5" Type="http://schemas.openxmlformats.org/officeDocument/2006/relationships/image" Target="../media/image50.jpeg"/><Relationship Id="rId10" Type="http://schemas.openxmlformats.org/officeDocument/2006/relationships/image" Target="../media/image45.png"/><Relationship Id="rId19" Type="http://schemas.openxmlformats.org/officeDocument/2006/relationships/image" Target="../media/image54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48.png"/><Relationship Id="rId4" Type="http://schemas.openxmlformats.org/officeDocument/2006/relationships/image" Target="../media/image145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0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3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9.jp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1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9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3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6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4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2.gif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hyperlink" Target="../video/Medical/my%20workspace.mp4" TargetMode="External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4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1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4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4.xml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3" Type="http://schemas.openxmlformats.org/officeDocument/2006/relationships/image" Target="../media/image173.png"/><Relationship Id="rId7" Type="http://schemas.openxmlformats.org/officeDocument/2006/relationships/image" Target="../media/image142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6.png"/><Relationship Id="rId5" Type="http://schemas.openxmlformats.org/officeDocument/2006/relationships/image" Target="../media/image175.png"/><Relationship Id="rId10" Type="http://schemas.openxmlformats.org/officeDocument/2006/relationships/image" Target="../media/image177.png"/><Relationship Id="rId4" Type="http://schemas.openxmlformats.org/officeDocument/2006/relationships/image" Target="../media/image174.png"/><Relationship Id="rId9" Type="http://schemas.openxmlformats.org/officeDocument/2006/relationships/image" Target="../media/image145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9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4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82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10E6146-B849-442D-AC78-2CF5A94EABF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sz="2400" dirty="0"/>
              <a:t>Ovid</a:t>
            </a:r>
            <a:r>
              <a:rPr lang="zh-CN" altLang="en-US" sz="2400" dirty="0"/>
              <a:t>平台资源使用指南</a:t>
            </a:r>
            <a:br>
              <a:rPr lang="en-US" altLang="zh-CN" sz="2400" dirty="0"/>
            </a:br>
            <a:r>
              <a:rPr lang="en-US" altLang="zh-CN" sz="2400" dirty="0"/>
              <a:t>LWW</a:t>
            </a:r>
            <a:r>
              <a:rPr lang="zh-CN" altLang="en-US" sz="2400" dirty="0"/>
              <a:t>期刊 </a:t>
            </a:r>
            <a:r>
              <a:rPr lang="en-US" altLang="zh-CN" sz="2400" dirty="0"/>
              <a:t>&amp;</a:t>
            </a:r>
            <a:r>
              <a:rPr lang="zh-CN" altLang="en-US" sz="2400" dirty="0"/>
              <a:t> </a:t>
            </a:r>
            <a:r>
              <a:rPr lang="en-US" altLang="zh-CN" sz="2400" dirty="0"/>
              <a:t>MEDLINE</a:t>
            </a:r>
            <a:br>
              <a:rPr lang="en-US" altLang="zh-CN" sz="2400" dirty="0"/>
            </a:br>
            <a:endParaRPr lang="en-US" sz="2400" dirty="0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554A4A7-D2EF-152B-1DB3-D0B5DE02C9A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4BE162CF-E7A3-8327-3A79-E1BE7E1AC4D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92062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/>
              <a:t>LWW</a:t>
            </a:r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期刊亮点</a:t>
            </a:r>
            <a:endParaRPr lang="en-US" sz="36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344479" lvl="1" indent="0">
              <a:buNone/>
            </a:pPr>
            <a:r>
              <a:rPr lang="en-US" altLang="zh-CN" dirty="0">
                <a:solidFill>
                  <a:srgbClr val="0768A9"/>
                </a:solidFill>
              </a:rPr>
              <a:t>Clinical Neurology </a:t>
            </a:r>
            <a:r>
              <a:rPr lang="zh-CN" altLang="en-US" dirty="0">
                <a:solidFill>
                  <a:srgbClr val="0768A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（临床神经病学）和</a:t>
            </a:r>
            <a:r>
              <a:rPr lang="en-US" altLang="zh-CN" dirty="0">
                <a:solidFill>
                  <a:srgbClr val="0768A9"/>
                </a:solidFill>
              </a:rPr>
              <a:t>Transplantation</a:t>
            </a:r>
            <a:r>
              <a:rPr lang="zh-CN" altLang="en-US" dirty="0">
                <a:solidFill>
                  <a:srgbClr val="0768A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（移植）领域的顶级被引期刊</a:t>
            </a:r>
            <a:endParaRPr lang="en-GB" dirty="0">
              <a:solidFill>
                <a:srgbClr val="0768A9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4479" lvl="1" indent="0">
              <a:buNone/>
            </a:pPr>
            <a:endParaRPr lang="en-GB" dirty="0">
              <a:solidFill>
                <a:srgbClr val="0768A9"/>
              </a:solidFill>
            </a:endParaRPr>
          </a:p>
          <a:p>
            <a:pPr marL="1831929" lvl="4" indent="0">
              <a:buNone/>
            </a:pPr>
            <a:endParaRPr lang="en-GB" sz="1600" b="1" i="1" dirty="0">
              <a:solidFill>
                <a:schemeClr val="bg2">
                  <a:lumMod val="75000"/>
                </a:schemeClr>
              </a:solidFill>
            </a:endParaRPr>
          </a:p>
          <a:p>
            <a:pPr marL="1831929" lvl="4" indent="0">
              <a:buNone/>
            </a:pPr>
            <a:r>
              <a:rPr lang="en-GB" sz="1700" b="1" i="1" dirty="0">
                <a:solidFill>
                  <a:schemeClr val="tx2">
                    <a:lumMod val="50000"/>
                  </a:schemeClr>
                </a:solidFill>
              </a:rPr>
              <a:t>Neurology</a:t>
            </a:r>
            <a:r>
              <a:rPr lang="en-GB" sz="1700" dirty="0">
                <a:solidFill>
                  <a:schemeClr val="tx2">
                    <a:lumMod val="50000"/>
                  </a:schemeClr>
                </a:solidFill>
              </a:rPr>
              <a:t> (IF 8.249*), American Academy of Neurology</a:t>
            </a:r>
            <a:r>
              <a:rPr lang="zh-CN" altLang="en-US" sz="1700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（美国神经协会）期刊</a:t>
            </a:r>
            <a:r>
              <a:rPr lang="en-GB" sz="1700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zh-CN" altLang="en-US" sz="1700" dirty="0">
                <a:solidFill>
                  <a:schemeClr val="tx2">
                    <a:lumMod val="50000"/>
                  </a:schemeClr>
                </a:solidFill>
              </a:rPr>
              <a:t>在</a:t>
            </a:r>
            <a:r>
              <a:rPr lang="en-US" altLang="zh-CN" sz="1700" dirty="0">
                <a:solidFill>
                  <a:schemeClr val="tx2">
                    <a:lumMod val="50000"/>
                  </a:schemeClr>
                </a:solidFill>
              </a:rPr>
              <a:t>JCR</a:t>
            </a:r>
            <a:r>
              <a:rPr lang="en-GB" sz="1700" dirty="0">
                <a:solidFill>
                  <a:schemeClr val="tx2">
                    <a:lumMod val="50000"/>
                  </a:schemeClr>
                </a:solidFill>
              </a:rPr>
              <a:t> Clinical Neurology</a:t>
            </a:r>
            <a:r>
              <a:rPr lang="zh-CN" altLang="en-US" sz="1700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（临床神经病学）领域中</a:t>
            </a:r>
            <a:r>
              <a:rPr lang="en-US" altLang="zh-CN" sz="1700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2012</a:t>
            </a:r>
            <a:r>
              <a:rPr lang="zh-CN" altLang="en-US" sz="1700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年被引</a:t>
            </a:r>
            <a:r>
              <a:rPr lang="en-US" altLang="zh-CN" sz="1700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74408</a:t>
            </a:r>
            <a:r>
              <a:rPr lang="zh-CN" altLang="en-US" sz="1700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次，是被引次数最多的期刊</a:t>
            </a:r>
            <a:r>
              <a:rPr lang="en-GB" altLang="zh-CN" sz="1700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.</a:t>
            </a:r>
            <a:endParaRPr lang="en-GB" sz="1700" dirty="0">
              <a:solidFill>
                <a:schemeClr val="tx2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4479" lvl="1" indent="0">
              <a:buNone/>
            </a:pPr>
            <a:endParaRPr lang="en-GB" sz="1700" dirty="0">
              <a:solidFill>
                <a:schemeClr val="tx2">
                  <a:lumMod val="50000"/>
                </a:schemeClr>
              </a:solidFill>
            </a:endParaRPr>
          </a:p>
          <a:p>
            <a:pPr marL="1831929" lvl="4" indent="0">
              <a:buNone/>
            </a:pPr>
            <a:endParaRPr lang="en-GB" sz="1700" b="1" i="1" dirty="0">
              <a:solidFill>
                <a:schemeClr val="tx2">
                  <a:lumMod val="50000"/>
                </a:schemeClr>
              </a:solidFill>
            </a:endParaRPr>
          </a:p>
          <a:p>
            <a:pPr marL="1831929" lvl="4" indent="0">
              <a:buNone/>
            </a:pPr>
            <a:endParaRPr lang="en-GB" sz="1700" b="1" i="1" dirty="0">
              <a:solidFill>
                <a:schemeClr val="tx2">
                  <a:lumMod val="50000"/>
                </a:schemeClr>
              </a:solidFill>
            </a:endParaRPr>
          </a:p>
          <a:p>
            <a:pPr marL="1831929" lvl="4" indent="0">
              <a:buNone/>
            </a:pPr>
            <a:r>
              <a:rPr lang="en-GB" sz="1700" b="1" i="1" dirty="0">
                <a:solidFill>
                  <a:schemeClr val="tx2">
                    <a:lumMod val="50000"/>
                  </a:schemeClr>
                </a:solidFill>
              </a:rPr>
              <a:t>Transplantation</a:t>
            </a:r>
            <a:r>
              <a:rPr lang="en-GB" sz="1700" dirty="0">
                <a:solidFill>
                  <a:schemeClr val="tx2">
                    <a:lumMod val="50000"/>
                  </a:schemeClr>
                </a:solidFill>
              </a:rPr>
              <a:t> (IF 3.781*) </a:t>
            </a:r>
            <a:r>
              <a:rPr lang="zh-CN" altLang="en-US" sz="1700" dirty="0">
                <a:solidFill>
                  <a:schemeClr val="tx2">
                    <a:lumMod val="50000"/>
                  </a:schemeClr>
                </a:solidFill>
              </a:rPr>
              <a:t>在</a:t>
            </a:r>
            <a:r>
              <a:rPr lang="en-GB" sz="1700" dirty="0">
                <a:solidFill>
                  <a:schemeClr val="tx2">
                    <a:lumMod val="50000"/>
                  </a:schemeClr>
                </a:solidFill>
              </a:rPr>
              <a:t> JCR Transplantation </a:t>
            </a:r>
            <a:r>
              <a:rPr lang="zh-CN" altLang="en-US" sz="1700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（移植）领域中，</a:t>
            </a:r>
            <a:r>
              <a:rPr lang="en-US" altLang="zh-CN" sz="1700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2013</a:t>
            </a:r>
            <a:r>
              <a:rPr lang="zh-CN" altLang="en-US" sz="1700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年被引</a:t>
            </a:r>
            <a:r>
              <a:rPr lang="en-US" altLang="zh-CN" sz="1700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25429</a:t>
            </a:r>
            <a:r>
              <a:rPr lang="zh-CN" altLang="en-US" sz="1700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次，是该领域被引次数最多的期刊。</a:t>
            </a:r>
            <a:endParaRPr lang="en-GB" sz="1700" dirty="0">
              <a:solidFill>
                <a:schemeClr val="tx2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1"/>
            <a:endParaRPr lang="en-US" sz="1700" dirty="0"/>
          </a:p>
        </p:txBody>
      </p:sp>
      <p:sp>
        <p:nvSpPr>
          <p:cNvPr id="6" name="TextBox 5"/>
          <p:cNvSpPr txBox="1"/>
          <p:nvPr/>
        </p:nvSpPr>
        <p:spPr>
          <a:xfrm>
            <a:off x="8534401" y="6437871"/>
            <a:ext cx="3505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*2012 </a:t>
            </a:r>
            <a:r>
              <a:rPr lang="en-GB" sz="1000" i="1" dirty="0"/>
              <a:t>Journal Citation Reports</a:t>
            </a:r>
            <a:r>
              <a:rPr lang="en-GB" sz="1000" dirty="0"/>
              <a:t>® (Thomson Reuters, 2013)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29" y="2140146"/>
            <a:ext cx="1331976" cy="17526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71" y="4121346"/>
            <a:ext cx="1263135" cy="175260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802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b="1" dirty="0">
                <a:latin typeface="+mn-lt"/>
                <a:ea typeface="黑体" panose="02010609060101010101" pitchFamily="49" charset="-122"/>
              </a:rPr>
              <a:t>Email</a:t>
            </a:r>
            <a:r>
              <a:rPr lang="zh-CN" altLang="en-US" sz="3600" b="1" dirty="0">
                <a:latin typeface="+mn-lt"/>
                <a:ea typeface="黑体" panose="02010609060101010101" pitchFamily="49" charset="-122"/>
              </a:rPr>
              <a:t>收到的定题通告</a:t>
            </a:r>
            <a:r>
              <a:rPr lang="en-US" altLang="zh-CN" sz="3600" b="1" dirty="0">
                <a:latin typeface="+mn-lt"/>
                <a:ea typeface="黑体" panose="02010609060101010101" pitchFamily="49" charset="-122"/>
              </a:rPr>
              <a:t>-</a:t>
            </a:r>
            <a:r>
              <a:rPr lang="zh-CN" altLang="en-US" sz="3600" b="1" dirty="0">
                <a:latin typeface="+mn-lt"/>
                <a:ea typeface="黑体" panose="02010609060101010101" pitchFamily="49" charset="-122"/>
              </a:rPr>
              <a:t>实例</a:t>
            </a:r>
          </a:p>
        </p:txBody>
      </p:sp>
      <p:grpSp>
        <p:nvGrpSpPr>
          <p:cNvPr id="8" name="Group 3"/>
          <p:cNvGrpSpPr/>
          <p:nvPr/>
        </p:nvGrpSpPr>
        <p:grpSpPr>
          <a:xfrm>
            <a:off x="1902909" y="1295400"/>
            <a:ext cx="9069892" cy="5384800"/>
            <a:chOff x="-8186" y="381000"/>
            <a:chExt cx="8855572" cy="5223897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81000"/>
              <a:ext cx="8847386" cy="3505200"/>
            </a:xfrm>
            <a:prstGeom prst="rect">
              <a:avLst/>
            </a:prstGeom>
            <a:noFill/>
            <a:ln w="9525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186" y="3886200"/>
              <a:ext cx="8847386" cy="1718697"/>
            </a:xfrm>
            <a:prstGeom prst="rect">
              <a:avLst/>
            </a:prstGeom>
            <a:noFill/>
            <a:ln w="9525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9" name="Rectangle 4"/>
          <p:cNvSpPr/>
          <p:nvPr/>
        </p:nvSpPr>
        <p:spPr>
          <a:xfrm>
            <a:off x="1960299" y="1994974"/>
            <a:ext cx="1570243" cy="17993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Rectangle 7"/>
          <p:cNvSpPr/>
          <p:nvPr/>
        </p:nvSpPr>
        <p:spPr>
          <a:xfrm>
            <a:off x="1960299" y="2655436"/>
            <a:ext cx="4660536" cy="3301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1" name="Rectangle 8"/>
          <p:cNvSpPr/>
          <p:nvPr/>
        </p:nvSpPr>
        <p:spPr>
          <a:xfrm>
            <a:off x="1937418" y="3219958"/>
            <a:ext cx="9026999" cy="346024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1099124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F7B395C-4B82-45D3-BA07-DDC21390C7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800" y="1246842"/>
            <a:ext cx="10972800" cy="297833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7958" y="294530"/>
            <a:ext cx="11739244" cy="810003"/>
          </a:xfrm>
        </p:spPr>
        <p:txBody>
          <a:bodyPr/>
          <a:lstStyle/>
          <a:p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我的期刊目录订阅服务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1" y="1886674"/>
            <a:ext cx="5119687" cy="4781111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0E4D062-4302-45D7-926A-EBE0EFF0F1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3493" y="1886674"/>
            <a:ext cx="7571499" cy="462450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7"/>
          <p:cNvSpPr/>
          <p:nvPr/>
        </p:nvSpPr>
        <p:spPr>
          <a:xfrm>
            <a:off x="7728424" y="4367483"/>
            <a:ext cx="602777" cy="3218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247424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222" y="1350566"/>
            <a:ext cx="8340935" cy="5289999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600" b="1" dirty="0">
                <a:ea typeface="黑体" panose="02010609060101010101" pitchFamily="49" charset="-122"/>
              </a:rPr>
              <a:t>剪贴摘录直接保存文本信息至我的课题</a:t>
            </a: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8639213" y="4467487"/>
            <a:ext cx="1033809" cy="46166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>
              <a:ea typeface="新細明體" pitchFamily="18" charset="-120"/>
            </a:endParaRPr>
          </a:p>
        </p:txBody>
      </p:sp>
      <p:pic>
        <p:nvPicPr>
          <p:cNvPr id="5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100" y="3609220"/>
            <a:ext cx="2357091" cy="3114727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227" y="1350566"/>
            <a:ext cx="5309121" cy="21412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687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批注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156" y="1480669"/>
            <a:ext cx="4943801" cy="3304199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文本占位符 7"/>
          <p:cNvSpPr txBox="1">
            <a:spLocks/>
          </p:cNvSpPr>
          <p:nvPr/>
        </p:nvSpPr>
        <p:spPr bwMode="auto">
          <a:xfrm>
            <a:off x="1715069" y="914401"/>
            <a:ext cx="8516203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768A9"/>
                </a:solidFill>
                <a:latin typeface="+mn-lt"/>
                <a:ea typeface="+mn-ea"/>
                <a:cs typeface="ＭＳ Ｐゴシック"/>
              </a:defRPr>
            </a:lvl1pPr>
            <a:lvl2pPr marL="569913" indent="-225425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757575"/>
                </a:solidFill>
                <a:latin typeface="+mn-lt"/>
                <a:ea typeface="+mn-ea"/>
                <a:cs typeface="ＭＳ Ｐゴシック"/>
              </a:defRPr>
            </a:lvl2pPr>
            <a:lvl3pPr marL="8001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757575"/>
                </a:solidFill>
                <a:latin typeface="+mn-lt"/>
                <a:ea typeface="+mn-ea"/>
                <a:cs typeface="ＭＳ Ｐゴシック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757575"/>
                </a:solidFill>
                <a:latin typeface="+mn-lt"/>
                <a:ea typeface="+mn-ea"/>
                <a:cs typeface="ＭＳ Ｐゴシック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57575"/>
                </a:solidFill>
                <a:latin typeface="+mn-lt"/>
                <a:ea typeface="+mn-ea"/>
                <a:cs typeface="ＭＳ Ｐゴシック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57575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57575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57575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57575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zh-CN" altLang="en-US" sz="2200" kern="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您可以在</a:t>
            </a:r>
            <a:r>
              <a:rPr lang="en-US" altLang="zh-CN" sz="2200" kern="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Ovid</a:t>
            </a:r>
            <a:r>
              <a:rPr lang="zh-CN" altLang="en-US" sz="2200" kern="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平台直接在线添加自己的评述信息。</a:t>
            </a:r>
            <a:endParaRPr lang="en-US" altLang="zh-CN" sz="2200" kern="0" dirty="0">
              <a:solidFill>
                <a:schemeClr val="tx2">
                  <a:lumMod val="50000"/>
                </a:schemeClr>
              </a:solidFill>
              <a:latin typeface="+mj-lt"/>
              <a:ea typeface="黑体" panose="02010609060101010101" pitchFamily="49" charset="-122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760" y="2137228"/>
            <a:ext cx="4819651" cy="3319008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2777" y="2820664"/>
            <a:ext cx="4332879" cy="3337885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3909" y="2287355"/>
            <a:ext cx="5343915" cy="3366287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215" y="1480667"/>
            <a:ext cx="4751695" cy="3013627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1285824" y="1476366"/>
            <a:ext cx="9374693" cy="5127885"/>
            <a:chOff x="76200" y="76200"/>
            <a:chExt cx="8915400" cy="6172200"/>
          </a:xfrm>
        </p:grpSpPr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76200"/>
              <a:ext cx="6172200" cy="3143250"/>
            </a:xfrm>
            <a:prstGeom prst="rect">
              <a:avLst/>
            </a:prstGeom>
            <a:noFill/>
            <a:ln w="9525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675" y="2847975"/>
              <a:ext cx="5495925" cy="3400425"/>
            </a:xfrm>
            <a:prstGeom prst="rect">
              <a:avLst/>
            </a:prstGeom>
            <a:noFill/>
            <a:ln w="9525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9" name="Straight Arrow Connector 7"/>
            <p:cNvCxnSpPr/>
            <p:nvPr/>
          </p:nvCxnSpPr>
          <p:spPr>
            <a:xfrm rot="16200000" flipH="1">
              <a:off x="800100" y="2095500"/>
              <a:ext cx="3048000" cy="281940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6800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4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7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0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zh-CN" altLang="en-US" b="1" dirty="0">
                <a:solidFill>
                  <a:srgbClr val="0768A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如需要更多详细内容</a:t>
            </a:r>
            <a:endParaRPr lang="en-US" altLang="zh-CN" b="1" dirty="0">
              <a:solidFill>
                <a:srgbClr val="0768A9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5299" name="Rectangle 3"/>
          <p:cNvSpPr txBox="1">
            <a:spLocks noChangeArrowheads="1"/>
          </p:cNvSpPr>
          <p:nvPr/>
        </p:nvSpPr>
        <p:spPr bwMode="auto">
          <a:xfrm>
            <a:off x="-1422400" y="958850"/>
            <a:ext cx="1300480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rgbClr val="0768A9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4pPr>
            <a:lvl5pPr indent="-2921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5pPr>
            <a:lvl6pPr indent="-2921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6pPr>
            <a:lvl7pPr indent="-2921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7pPr>
            <a:lvl8pPr indent="-2921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8pPr>
            <a:lvl9pPr indent="-2921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lvl="4" eaLnBrk="1" hangingPunct="1">
              <a:lnSpc>
                <a:spcPct val="150000"/>
              </a:lnSpc>
              <a:spcBef>
                <a:spcPct val="0"/>
              </a:spcBef>
              <a:buClrTx/>
              <a:buFontTx/>
              <a:buNone/>
            </a:pPr>
            <a:r>
              <a:rPr lang="zh-CN" altLang="en-US" sz="2667" dirty="0">
                <a:solidFill>
                  <a:srgbClr val="0070C0"/>
                </a:solidFill>
                <a:latin typeface="+mj-lt"/>
                <a:ea typeface="黑体" panose="02010609060101010101" pitchFamily="49" charset="-122"/>
              </a:rPr>
              <a:t>发送邮件： </a:t>
            </a:r>
            <a:r>
              <a:rPr lang="en-GB" altLang="zh-CN" sz="2667" dirty="0">
                <a:solidFill>
                  <a:srgbClr val="0070C0"/>
                </a:solidFill>
                <a:latin typeface="+mj-lt"/>
                <a:ea typeface="黑体" panose="02010609060101010101" pitchFamily="49" charset="-122"/>
                <a:hlinkClick r:id="rId3"/>
              </a:rPr>
              <a:t>support@ovid.com</a:t>
            </a:r>
            <a:r>
              <a:rPr lang="en-GB" altLang="zh-CN" sz="2667" dirty="0">
                <a:solidFill>
                  <a:srgbClr val="0070C0"/>
                </a:solidFill>
                <a:latin typeface="+mj-lt"/>
                <a:ea typeface="黑体" panose="02010609060101010101" pitchFamily="49" charset="-122"/>
              </a:rPr>
              <a:t> </a:t>
            </a:r>
          </a:p>
          <a:p>
            <a:pPr lvl="4" eaLnBrk="1" hangingPunct="1">
              <a:lnSpc>
                <a:spcPct val="150000"/>
              </a:lnSpc>
              <a:spcBef>
                <a:spcPct val="0"/>
              </a:spcBef>
              <a:buClrTx/>
              <a:buFontTx/>
              <a:buNone/>
            </a:pPr>
            <a:r>
              <a:rPr lang="zh-CN" altLang="en-US" sz="2667" dirty="0">
                <a:solidFill>
                  <a:srgbClr val="0070C0"/>
                </a:solidFill>
                <a:latin typeface="+mj-lt"/>
                <a:ea typeface="黑体" panose="02010609060101010101" pitchFamily="49" charset="-122"/>
              </a:rPr>
              <a:t>访问</a:t>
            </a:r>
            <a:r>
              <a:rPr lang="en-US" altLang="zh-CN" sz="2667" dirty="0">
                <a:solidFill>
                  <a:srgbClr val="0070C0"/>
                </a:solidFill>
                <a:latin typeface="+mj-lt"/>
                <a:ea typeface="黑体" panose="02010609060101010101" pitchFamily="49" charset="-122"/>
              </a:rPr>
              <a:t>Ovid</a:t>
            </a:r>
            <a:r>
              <a:rPr lang="zh-CN" altLang="en-US" sz="2667" dirty="0">
                <a:solidFill>
                  <a:srgbClr val="0070C0"/>
                </a:solidFill>
                <a:latin typeface="+mj-lt"/>
                <a:ea typeface="黑体" panose="02010609060101010101" pitchFamily="49" charset="-122"/>
              </a:rPr>
              <a:t>帮助资源中心：</a:t>
            </a:r>
            <a:endParaRPr lang="en-US" altLang="zh-CN" sz="2667" dirty="0">
              <a:solidFill>
                <a:srgbClr val="0070C0"/>
              </a:solidFill>
              <a:latin typeface="+mj-lt"/>
              <a:ea typeface="黑体" panose="02010609060101010101" pitchFamily="49" charset="-122"/>
            </a:endParaRPr>
          </a:p>
          <a:p>
            <a:pPr lvl="4" eaLnBrk="1" hangingPunct="1">
              <a:lnSpc>
                <a:spcPct val="15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zh-CN" sz="2667" dirty="0">
                <a:solidFill>
                  <a:srgbClr val="0070C0"/>
                </a:solidFill>
                <a:latin typeface="+mj-lt"/>
                <a:ea typeface="黑体" panose="02010609060101010101" pitchFamily="49" charset="-122"/>
              </a:rPr>
              <a:t>     </a:t>
            </a:r>
            <a:r>
              <a:rPr lang="zh-CN" altLang="en-US" sz="2667" dirty="0">
                <a:solidFill>
                  <a:srgbClr val="0070C0"/>
                </a:solidFill>
                <a:latin typeface="+mj-lt"/>
                <a:ea typeface="黑体" panose="02010609060101010101" pitchFamily="49" charset="-122"/>
              </a:rPr>
              <a:t>英文版：</a:t>
            </a:r>
            <a:r>
              <a:rPr lang="en-GB" altLang="zh-CN" sz="2667" dirty="0">
                <a:solidFill>
                  <a:srgbClr val="0070C0"/>
                </a:solidFill>
                <a:latin typeface="+mj-lt"/>
                <a:ea typeface="黑体" panose="02010609060101010101" pitchFamily="49" charset="-122"/>
                <a:hlinkClick r:id="rId4"/>
              </a:rPr>
              <a:t>http://resourcenter.ovid.com</a:t>
            </a:r>
            <a:endParaRPr lang="en-GB" altLang="zh-CN" sz="2667" dirty="0">
              <a:solidFill>
                <a:srgbClr val="0070C0"/>
              </a:solidFill>
              <a:latin typeface="+mj-lt"/>
              <a:ea typeface="黑体" panose="02010609060101010101" pitchFamily="49" charset="-122"/>
            </a:endParaRPr>
          </a:p>
          <a:p>
            <a:pPr lvl="4" eaLnBrk="1" hangingPunct="1">
              <a:lnSpc>
                <a:spcPct val="150000"/>
              </a:lnSpc>
              <a:spcBef>
                <a:spcPct val="0"/>
              </a:spcBef>
              <a:buClrTx/>
              <a:buFontTx/>
              <a:buNone/>
            </a:pPr>
            <a:r>
              <a:rPr lang="zh-CN" altLang="en-US" sz="2667" dirty="0">
                <a:solidFill>
                  <a:srgbClr val="0070C0"/>
                </a:solidFill>
                <a:latin typeface="+mj-lt"/>
                <a:ea typeface="黑体" panose="02010609060101010101" pitchFamily="49" charset="-122"/>
              </a:rPr>
              <a:t>     中文版：</a:t>
            </a:r>
            <a:r>
              <a:rPr lang="en-US" altLang="zh-CN" sz="2667" u="sng" dirty="0"/>
              <a:t> </a:t>
            </a:r>
            <a:r>
              <a:rPr lang="en-US" altLang="zh-CN" sz="2667" u="sng" dirty="0">
                <a:hlinkClick r:id="rId5"/>
              </a:rPr>
              <a:t>https://access.ovid.com/training/cn/</a:t>
            </a:r>
            <a:endParaRPr lang="en-US" altLang="zh-CN" sz="2667" u="sng" dirty="0"/>
          </a:p>
          <a:p>
            <a:pPr lvl="4" eaLnBrk="1" hangingPunct="1">
              <a:lnSpc>
                <a:spcPct val="150000"/>
              </a:lnSpc>
              <a:spcBef>
                <a:spcPct val="0"/>
              </a:spcBef>
              <a:buClrTx/>
              <a:buFontTx/>
              <a:buNone/>
            </a:pPr>
            <a:r>
              <a:rPr lang="zh-CN" altLang="en-US" sz="2667" dirty="0">
                <a:solidFill>
                  <a:srgbClr val="0070C0"/>
                </a:solidFill>
                <a:latin typeface="+mj-lt"/>
                <a:ea typeface="黑体" panose="02010609060101010101" pitchFamily="49" charset="-122"/>
              </a:rPr>
              <a:t>直播中心：</a:t>
            </a:r>
            <a:r>
              <a:rPr lang="en-US" altLang="zh-CN" sz="2667" u="sng" dirty="0">
                <a:hlinkClick r:id="rId6"/>
              </a:rPr>
              <a:t>https://appjnswxf1n4440.pc.xiaoe-tech.com/index</a:t>
            </a:r>
            <a:endParaRPr lang="en-US" altLang="zh-CN" sz="2667" u="sng" dirty="0"/>
          </a:p>
          <a:p>
            <a:pPr lvl="4" eaLnBrk="1" hangingPunct="1">
              <a:lnSpc>
                <a:spcPct val="150000"/>
              </a:lnSpc>
              <a:spcBef>
                <a:spcPct val="0"/>
              </a:spcBef>
              <a:buClrTx/>
              <a:buNone/>
            </a:pPr>
            <a:endParaRPr lang="en-US" altLang="zh-CN" sz="2667" dirty="0">
              <a:solidFill>
                <a:srgbClr val="0070C0"/>
              </a:solidFill>
              <a:latin typeface="+mj-lt"/>
              <a:ea typeface="黑体" panose="02010609060101010101" pitchFamily="49" charset="-122"/>
            </a:endParaRPr>
          </a:p>
          <a:p>
            <a:pPr lvl="4" eaLnBrk="1" hangingPunct="1">
              <a:lnSpc>
                <a:spcPct val="150000"/>
              </a:lnSpc>
              <a:spcBef>
                <a:spcPct val="0"/>
              </a:spcBef>
              <a:buClrTx/>
              <a:buNone/>
            </a:pPr>
            <a:r>
              <a:rPr lang="zh-CN" altLang="en-US" sz="2667" dirty="0">
                <a:solidFill>
                  <a:srgbClr val="0070C0"/>
                </a:solidFill>
                <a:latin typeface="+mj-lt"/>
                <a:ea typeface="黑体" panose="02010609060101010101" pitchFamily="49" charset="-122"/>
              </a:rPr>
              <a:t>微信服务公众号：</a:t>
            </a:r>
            <a:endParaRPr lang="en-US" altLang="zh-CN" sz="2667" dirty="0">
              <a:solidFill>
                <a:srgbClr val="0070C0"/>
              </a:solidFill>
              <a:latin typeface="+mj-lt"/>
              <a:ea typeface="黑体" panose="02010609060101010101" pitchFamily="49" charset="-122"/>
            </a:endParaRPr>
          </a:p>
          <a:p>
            <a:pPr lvl="4" eaLnBrk="1" hangingPunct="1">
              <a:lnSpc>
                <a:spcPct val="150000"/>
              </a:lnSpc>
              <a:spcBef>
                <a:spcPct val="0"/>
              </a:spcBef>
              <a:buClrTx/>
              <a:buNone/>
            </a:pPr>
            <a:r>
              <a:rPr lang="zh-CN" altLang="en-US" sz="2667" dirty="0">
                <a:solidFill>
                  <a:srgbClr val="241866"/>
                </a:solidFill>
                <a:latin typeface="+mj-lt"/>
                <a:ea typeface="黑体" panose="02010609060101010101" pitchFamily="49" charset="-122"/>
              </a:rPr>
              <a:t>威科</a:t>
            </a:r>
            <a:r>
              <a:rPr lang="en-US" altLang="zh-CN" sz="2667" dirty="0">
                <a:solidFill>
                  <a:srgbClr val="241866"/>
                </a:solidFill>
                <a:latin typeface="+mj-lt"/>
                <a:ea typeface="黑体" panose="02010609060101010101" pitchFamily="49" charset="-122"/>
              </a:rPr>
              <a:t>Ovid</a:t>
            </a:r>
            <a:r>
              <a:rPr lang="zh-CN" altLang="en-US" sz="2667" dirty="0">
                <a:solidFill>
                  <a:srgbClr val="241866"/>
                </a:solidFill>
                <a:latin typeface="+mj-lt"/>
                <a:ea typeface="黑体" panose="02010609060101010101" pitchFamily="49" charset="-122"/>
              </a:rPr>
              <a:t>资源服务中心</a:t>
            </a:r>
            <a:endParaRPr lang="en-US" sz="2667" dirty="0">
              <a:solidFill>
                <a:srgbClr val="241866"/>
              </a:solidFill>
            </a:endParaRPr>
          </a:p>
          <a:p>
            <a:pPr lvl="4" eaLnBrk="1" hangingPunct="1">
              <a:lnSpc>
                <a:spcPct val="150000"/>
              </a:lnSpc>
              <a:spcBef>
                <a:spcPct val="0"/>
              </a:spcBef>
              <a:buClrTx/>
              <a:buFontTx/>
              <a:buNone/>
            </a:pPr>
            <a:endParaRPr lang="en-GB" altLang="zh-CN" sz="2667" dirty="0">
              <a:solidFill>
                <a:srgbClr val="0768A9"/>
              </a:solidFill>
              <a:latin typeface="+mj-lt"/>
              <a:ea typeface="黑体" panose="02010609060101010101" pitchFamily="49" charset="-122"/>
            </a:endParaRPr>
          </a:p>
        </p:txBody>
      </p:sp>
      <p:pic>
        <p:nvPicPr>
          <p:cNvPr id="4" name="图片 3" descr="QR 代码&#10;&#10;描述已自动生成">
            <a:extLst>
              <a:ext uri="{FF2B5EF4-FFF2-40B4-BE49-F238E27FC236}">
                <a16:creationId xmlns:a16="http://schemas.microsoft.com/office/drawing/2014/main" id="{FFC44EA1-557A-43FA-9B19-42B1EBF4B8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07200" y="4241800"/>
            <a:ext cx="2457451" cy="2457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07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1524000" y="3992563"/>
            <a:ext cx="4419600" cy="2133600"/>
          </a:xfrm>
          <a:prstGeom prst="rect">
            <a:avLst/>
          </a:prstGeom>
          <a:solidFill>
            <a:srgbClr val="0768A9">
              <a:alpha val="91000"/>
            </a:srgb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457189">
              <a:defRPr/>
            </a:pPr>
            <a:br>
              <a:rPr lang="en-US" sz="38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</a:br>
            <a:br>
              <a:rPr lang="en-US" sz="38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</a:br>
            <a:r>
              <a:rPr lang="zh-CN" altLang="en-US" sz="38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问题</a:t>
            </a:r>
            <a:r>
              <a:rPr lang="en-US" sz="38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?</a:t>
            </a:r>
          </a:p>
          <a:p>
            <a:pPr marL="457189">
              <a:defRPr/>
            </a:pPr>
            <a:br>
              <a:rPr lang="en-US" sz="38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</a:br>
            <a:r>
              <a:rPr lang="zh-CN" altLang="en-US" sz="38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非常感谢</a:t>
            </a:r>
            <a:r>
              <a:rPr lang="en-US" sz="38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!</a:t>
            </a:r>
            <a:br>
              <a:rPr lang="en-US" sz="38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</a:br>
            <a:br>
              <a:rPr lang="en-US" sz="38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</a:br>
            <a:endParaRPr lang="en-US" sz="3800" i="1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7187901" y="3992563"/>
            <a:ext cx="4292899" cy="21336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457189" algn="ctr">
              <a:defRPr/>
            </a:pPr>
            <a:br>
              <a:rPr lang="en-US" sz="38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</a:br>
            <a:br>
              <a:rPr lang="en-US" sz="38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</a:br>
            <a:endParaRPr lang="en-US" sz="38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marL="457189" lvl="4">
              <a:defRPr/>
            </a:pPr>
            <a:br>
              <a:rPr lang="en-US" sz="38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</a:br>
            <a:br>
              <a:rPr lang="en-US" sz="3800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</a:br>
            <a:endParaRPr lang="en-US" sz="3800" i="1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7436246" y="4320699"/>
            <a:ext cx="393409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768A9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zh-CN" altLang="en-US" sz="2200" b="1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李宁</a:t>
            </a:r>
            <a:endParaRPr lang="es-ES" altLang="zh-CN" sz="2200" b="1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2200" b="1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Ovid</a:t>
            </a:r>
            <a:r>
              <a:rPr lang="zh-CN" altLang="en-US" sz="2200" b="1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培训经理</a:t>
            </a:r>
            <a:endParaRPr lang="es-ES" altLang="zh-CN" sz="2200" b="1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s-ES" altLang="zh-CN" sz="2200" u="sng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Ning.li@wolterskluwer.com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s-ES" altLang="zh-CN" sz="2200" u="sng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support@ovid.com</a:t>
            </a:r>
          </a:p>
        </p:txBody>
      </p:sp>
    </p:spTree>
    <p:extLst>
      <p:ext uri="{BB962C8B-B14F-4D97-AF65-F5344CB8AC3E}">
        <p14:creationId xmlns:p14="http://schemas.microsoft.com/office/powerpoint/2010/main" val="11821632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/>
              <a:t>LWW</a:t>
            </a:r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期刊亮点</a:t>
            </a:r>
            <a:endParaRPr lang="en-US" sz="36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344479" lvl="1" indent="0">
              <a:buNone/>
            </a:pPr>
            <a:r>
              <a:rPr lang="en-GB" dirty="0">
                <a:solidFill>
                  <a:srgbClr val="0768A9"/>
                </a:solidFill>
              </a:rPr>
              <a:t>Peripheral Vascular Disease </a:t>
            </a:r>
            <a:r>
              <a:rPr lang="zh-CN" altLang="en-US" dirty="0">
                <a:solidFill>
                  <a:srgbClr val="0768A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（外周血管疾病）的</a:t>
            </a:r>
            <a:r>
              <a:rPr lang="en-US" altLang="zh-CN" dirty="0">
                <a:solidFill>
                  <a:srgbClr val="0768A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5</a:t>
            </a:r>
            <a:r>
              <a:rPr lang="zh-CN" altLang="en-US" dirty="0">
                <a:solidFill>
                  <a:srgbClr val="0768A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种最顶级期刊</a:t>
            </a:r>
            <a:endParaRPr lang="en-GB" dirty="0">
              <a:solidFill>
                <a:srgbClr val="0768A9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4479" lvl="1" indent="0">
              <a:buNone/>
            </a:pPr>
            <a:endParaRPr lang="en-GB" sz="1600" dirty="0">
              <a:solidFill>
                <a:schemeClr val="bg2">
                  <a:lumMod val="75000"/>
                </a:schemeClr>
              </a:solidFill>
            </a:endParaRPr>
          </a:p>
          <a:p>
            <a:pPr marL="1374740" lvl="3" indent="0">
              <a:buNone/>
            </a:pPr>
            <a:r>
              <a:rPr lang="en-GB" sz="1700" dirty="0">
                <a:solidFill>
                  <a:schemeClr val="tx2">
                    <a:lumMod val="50000"/>
                  </a:schemeClr>
                </a:solidFill>
              </a:rPr>
              <a:t>LWW</a:t>
            </a:r>
            <a:r>
              <a:rPr lang="zh-CN" altLang="en-US" sz="1700" dirty="0">
                <a:solidFill>
                  <a:schemeClr val="tx2">
                    <a:lumMod val="50000"/>
                  </a:schemeClr>
                </a:solidFill>
              </a:rPr>
              <a:t>出版</a:t>
            </a:r>
            <a:r>
              <a:rPr lang="en-GB" sz="17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altLang="zh-CN" sz="1700" dirty="0">
                <a:solidFill>
                  <a:schemeClr val="tx2">
                    <a:lumMod val="50000"/>
                  </a:schemeClr>
                </a:solidFill>
              </a:rPr>
              <a:t>Peripheral Vascular Disease</a:t>
            </a:r>
            <a:r>
              <a:rPr lang="zh-CN" altLang="en-US" sz="1700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领域最顶顶级的</a:t>
            </a:r>
            <a:r>
              <a:rPr lang="en-US" altLang="zh-CN" sz="1700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5</a:t>
            </a:r>
            <a:r>
              <a:rPr lang="zh-CN" altLang="en-US" sz="1700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种期刊</a:t>
            </a:r>
            <a:r>
              <a:rPr lang="en-GB" sz="1700" dirty="0">
                <a:solidFill>
                  <a:schemeClr val="tx2">
                    <a:lumMod val="50000"/>
                  </a:schemeClr>
                </a:solidFill>
              </a:rPr>
              <a:t>*</a:t>
            </a:r>
          </a:p>
          <a:p>
            <a:pPr marL="1374740" lvl="3" indent="0">
              <a:buNone/>
            </a:pPr>
            <a:endParaRPr lang="en-GB" sz="1700" dirty="0">
              <a:solidFill>
                <a:schemeClr val="tx2">
                  <a:lumMod val="50000"/>
                </a:schemeClr>
              </a:solidFill>
            </a:endParaRPr>
          </a:p>
          <a:p>
            <a:pPr marL="1374740" lvl="3" indent="0">
              <a:buNone/>
            </a:pPr>
            <a:r>
              <a:rPr lang="en-GB" sz="1700" dirty="0">
                <a:solidFill>
                  <a:schemeClr val="tx2">
                    <a:lumMod val="50000"/>
                  </a:schemeClr>
                </a:solidFill>
              </a:rPr>
              <a:t>#1 </a:t>
            </a:r>
            <a:r>
              <a:rPr lang="en-GB" sz="1700" b="1" i="1" dirty="0">
                <a:solidFill>
                  <a:schemeClr val="tx2">
                    <a:lumMod val="50000"/>
                  </a:schemeClr>
                </a:solidFill>
              </a:rPr>
              <a:t>Circulation</a:t>
            </a:r>
            <a:r>
              <a:rPr lang="en-GB" sz="1700" dirty="0">
                <a:solidFill>
                  <a:schemeClr val="tx2">
                    <a:lumMod val="50000"/>
                  </a:schemeClr>
                </a:solidFill>
              </a:rPr>
              <a:t>, American Heart Association (AHA) </a:t>
            </a:r>
            <a:r>
              <a:rPr lang="zh-CN" altLang="en-US" sz="1700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（美国心脏协会）</a:t>
            </a:r>
            <a:endParaRPr lang="en-GB" sz="1700" dirty="0">
              <a:solidFill>
                <a:schemeClr val="tx2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1374740" lvl="3" indent="0">
              <a:buNone/>
            </a:pPr>
            <a:endParaRPr lang="en-GB" sz="1700" dirty="0">
              <a:solidFill>
                <a:schemeClr val="tx2">
                  <a:lumMod val="50000"/>
                </a:schemeClr>
              </a:solidFill>
            </a:endParaRPr>
          </a:p>
          <a:p>
            <a:pPr marL="1374740" lvl="3" indent="0">
              <a:buNone/>
            </a:pPr>
            <a:r>
              <a:rPr lang="en-GB" sz="1700" dirty="0">
                <a:solidFill>
                  <a:schemeClr val="tx2">
                    <a:lumMod val="50000"/>
                  </a:schemeClr>
                </a:solidFill>
              </a:rPr>
              <a:t>#2 </a:t>
            </a:r>
            <a:r>
              <a:rPr lang="en-GB" sz="1700" b="1" i="1" dirty="0">
                <a:solidFill>
                  <a:schemeClr val="tx2">
                    <a:lumMod val="50000"/>
                  </a:schemeClr>
                </a:solidFill>
              </a:rPr>
              <a:t>Circulation Research</a:t>
            </a:r>
            <a:r>
              <a:rPr lang="en-GB" sz="1700" dirty="0">
                <a:solidFill>
                  <a:schemeClr val="tx2">
                    <a:lumMod val="50000"/>
                  </a:schemeClr>
                </a:solidFill>
              </a:rPr>
              <a:t>, AHA</a:t>
            </a:r>
            <a:r>
              <a:rPr lang="zh-CN" altLang="en-US" sz="1700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期刊</a:t>
            </a:r>
            <a:endParaRPr lang="en-GB" sz="1700" dirty="0">
              <a:solidFill>
                <a:schemeClr val="tx2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1374740" lvl="3" indent="0">
              <a:buNone/>
            </a:pPr>
            <a:endParaRPr lang="en-GB" sz="1700" dirty="0">
              <a:solidFill>
                <a:schemeClr val="tx2">
                  <a:lumMod val="50000"/>
                </a:schemeClr>
              </a:solidFill>
            </a:endParaRPr>
          </a:p>
          <a:p>
            <a:pPr marL="1374740" lvl="3" indent="0">
              <a:buNone/>
            </a:pPr>
            <a:r>
              <a:rPr lang="en-GB" sz="1700" dirty="0">
                <a:solidFill>
                  <a:schemeClr val="tx2">
                    <a:lumMod val="50000"/>
                  </a:schemeClr>
                </a:solidFill>
              </a:rPr>
              <a:t>#3 </a:t>
            </a:r>
            <a:r>
              <a:rPr lang="en-GB" sz="1700" b="1" i="1" dirty="0">
                <a:solidFill>
                  <a:schemeClr val="tx2">
                    <a:lumMod val="50000"/>
                  </a:schemeClr>
                </a:solidFill>
              </a:rPr>
              <a:t>Hypertension</a:t>
            </a:r>
            <a:r>
              <a:rPr lang="en-GB" sz="1700" dirty="0">
                <a:solidFill>
                  <a:schemeClr val="tx2">
                    <a:lumMod val="50000"/>
                  </a:schemeClr>
                </a:solidFill>
              </a:rPr>
              <a:t>, AHA</a:t>
            </a:r>
            <a:r>
              <a:rPr lang="zh-CN" altLang="en-US" sz="1700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期刊</a:t>
            </a:r>
            <a:endParaRPr lang="en-GB" sz="1700" dirty="0">
              <a:solidFill>
                <a:schemeClr val="tx2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1374740" lvl="3" indent="0">
              <a:buNone/>
            </a:pPr>
            <a:endParaRPr lang="en-GB" sz="1700" dirty="0">
              <a:solidFill>
                <a:schemeClr val="tx2">
                  <a:lumMod val="50000"/>
                </a:schemeClr>
              </a:solidFill>
            </a:endParaRPr>
          </a:p>
          <a:p>
            <a:pPr marL="1374740" lvl="3" indent="0">
              <a:buNone/>
            </a:pPr>
            <a:r>
              <a:rPr lang="en-GB" sz="1700" dirty="0">
                <a:solidFill>
                  <a:schemeClr val="tx2">
                    <a:lumMod val="50000"/>
                  </a:schemeClr>
                </a:solidFill>
              </a:rPr>
              <a:t>#4 </a:t>
            </a:r>
            <a:r>
              <a:rPr lang="en-GB" sz="1700" b="1" i="1" dirty="0">
                <a:solidFill>
                  <a:schemeClr val="tx2">
                    <a:lumMod val="50000"/>
                  </a:schemeClr>
                </a:solidFill>
              </a:rPr>
              <a:t>Arteriosclerosis, Thrombosis &amp; Vascular Biology</a:t>
            </a:r>
            <a:r>
              <a:rPr lang="en-GB" sz="1700" dirty="0">
                <a:solidFill>
                  <a:schemeClr val="tx2">
                    <a:lumMod val="50000"/>
                  </a:schemeClr>
                </a:solidFill>
              </a:rPr>
              <a:t>, AHA</a:t>
            </a:r>
            <a:r>
              <a:rPr lang="zh-CN" altLang="en-US" sz="1700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期刊</a:t>
            </a:r>
            <a:endParaRPr lang="en-GB" sz="1700" dirty="0">
              <a:solidFill>
                <a:schemeClr val="tx2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1374740" lvl="3" indent="0">
              <a:buNone/>
            </a:pPr>
            <a:endParaRPr lang="en-GB" sz="1700" dirty="0">
              <a:solidFill>
                <a:schemeClr val="tx2">
                  <a:lumMod val="50000"/>
                </a:schemeClr>
              </a:solidFill>
            </a:endParaRPr>
          </a:p>
          <a:p>
            <a:pPr marL="1374740" lvl="3" indent="0">
              <a:buNone/>
            </a:pPr>
            <a:r>
              <a:rPr lang="en-GB" sz="1700" dirty="0">
                <a:solidFill>
                  <a:schemeClr val="tx2">
                    <a:lumMod val="50000"/>
                  </a:schemeClr>
                </a:solidFill>
              </a:rPr>
              <a:t>#5 </a:t>
            </a:r>
            <a:r>
              <a:rPr lang="en-GB" sz="1700" b="1" i="1" dirty="0">
                <a:solidFill>
                  <a:schemeClr val="tx2">
                    <a:lumMod val="50000"/>
                  </a:schemeClr>
                </a:solidFill>
              </a:rPr>
              <a:t>Stroke</a:t>
            </a:r>
            <a:r>
              <a:rPr lang="en-GB" sz="1700" dirty="0">
                <a:solidFill>
                  <a:schemeClr val="tx2">
                    <a:lumMod val="50000"/>
                  </a:schemeClr>
                </a:solidFill>
              </a:rPr>
              <a:t>, AHA</a:t>
            </a:r>
            <a:r>
              <a:rPr lang="zh-CN" altLang="en-US" sz="1700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期刊</a:t>
            </a:r>
            <a:endParaRPr lang="en-GB" sz="1700" dirty="0">
              <a:solidFill>
                <a:schemeClr val="tx2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1374740" lvl="3" indent="0">
              <a:buNone/>
            </a:pPr>
            <a:endParaRPr lang="en-GB" sz="16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00" y="1913004"/>
            <a:ext cx="685800" cy="91637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36" y="3990069"/>
            <a:ext cx="760525" cy="9906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8940800" y="6435185"/>
            <a:ext cx="3505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*2012 </a:t>
            </a:r>
            <a:r>
              <a:rPr lang="en-GB" sz="1000" i="1" dirty="0"/>
              <a:t>Journal Citation Reports</a:t>
            </a:r>
            <a:r>
              <a:rPr lang="en-GB" sz="1000" dirty="0"/>
              <a:t>® (Thomson Reuters, 2013)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65" y="5191001"/>
            <a:ext cx="731867" cy="916371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05" y="2927841"/>
            <a:ext cx="685800" cy="9184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279" y="5191000"/>
            <a:ext cx="679887" cy="916371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0378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LWW</a:t>
            </a:r>
            <a:r>
              <a:rPr lang="zh-CN" altLang="en-US" sz="3600" dirty="0">
                <a:latin typeface="黑体" panose="02010609060101010101" pitchFamily="49" charset="-122"/>
                <a:ea typeface="黑体" panose="02010609060101010101" pitchFamily="49" charset="-122"/>
              </a:rPr>
              <a:t>期刊亮点</a:t>
            </a:r>
            <a:endParaRPr lang="en-US" sz="36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344479" lvl="1" indent="0">
              <a:buNone/>
            </a:pPr>
            <a:r>
              <a:rPr lang="en-GB" dirty="0" err="1">
                <a:solidFill>
                  <a:srgbClr val="0768A9"/>
                </a:solidFill>
              </a:rPr>
              <a:t>Anesthesiology</a:t>
            </a:r>
            <a:r>
              <a:rPr lang="en-GB" dirty="0">
                <a:solidFill>
                  <a:srgbClr val="0768A9"/>
                </a:solidFill>
              </a:rPr>
              <a:t> </a:t>
            </a:r>
            <a:r>
              <a:rPr lang="zh-CN" altLang="en-US" dirty="0">
                <a:solidFill>
                  <a:srgbClr val="0768A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（麻醉学）领域</a:t>
            </a:r>
            <a:r>
              <a:rPr lang="en-US" altLang="zh-CN" dirty="0">
                <a:solidFill>
                  <a:srgbClr val="0768A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10</a:t>
            </a:r>
            <a:r>
              <a:rPr lang="zh-CN" altLang="en-US" dirty="0">
                <a:solidFill>
                  <a:srgbClr val="0768A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种顶级期刊中的</a:t>
            </a:r>
            <a:r>
              <a:rPr lang="en-US" altLang="zh-CN" dirty="0">
                <a:solidFill>
                  <a:srgbClr val="0768A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4</a:t>
            </a:r>
            <a:r>
              <a:rPr lang="zh-CN" altLang="en-US" dirty="0">
                <a:solidFill>
                  <a:srgbClr val="0768A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种</a:t>
            </a:r>
            <a:endParaRPr lang="en-GB" dirty="0">
              <a:solidFill>
                <a:srgbClr val="0768A9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1374740" lvl="3" indent="0">
              <a:buNone/>
            </a:pPr>
            <a:endParaRPr lang="en-GB" sz="1700" dirty="0">
              <a:solidFill>
                <a:schemeClr val="tx1"/>
              </a:solidFill>
            </a:endParaRPr>
          </a:p>
          <a:p>
            <a:pPr marL="1374740" lvl="3" indent="0">
              <a:buNone/>
            </a:pPr>
            <a:r>
              <a:rPr lang="en-GB" sz="1700" dirty="0">
                <a:solidFill>
                  <a:schemeClr val="tx2">
                    <a:lumMod val="50000"/>
                  </a:schemeClr>
                </a:solidFill>
              </a:rPr>
              <a:t>LWW</a:t>
            </a:r>
            <a:r>
              <a:rPr lang="zh-CN" altLang="en-US" sz="1700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出版</a:t>
            </a:r>
            <a:r>
              <a:rPr lang="en-US" altLang="zh-CN" sz="1700" dirty="0">
                <a:solidFill>
                  <a:schemeClr val="tx2">
                    <a:lumMod val="50000"/>
                  </a:schemeClr>
                </a:solidFill>
              </a:rPr>
              <a:t>Anesthesiology</a:t>
            </a:r>
            <a:r>
              <a:rPr lang="zh-CN" altLang="en-US" sz="1700" dirty="0">
                <a:solidFill>
                  <a:schemeClr val="tx2">
                    <a:lumMod val="50000"/>
                  </a:schemeClr>
                </a:solidFill>
              </a:rPr>
              <a:t>（</a:t>
            </a:r>
            <a:r>
              <a:rPr lang="zh-CN" altLang="en-US" sz="1700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麻醉学）领域中</a:t>
            </a:r>
            <a:r>
              <a:rPr lang="en-US" altLang="zh-CN" sz="1700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20</a:t>
            </a:r>
            <a:r>
              <a:rPr lang="zh-CN" altLang="en-US" sz="1700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种顶级期刊中的</a:t>
            </a:r>
            <a:r>
              <a:rPr lang="en-US" altLang="zh-CN" sz="1700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6</a:t>
            </a:r>
            <a:r>
              <a:rPr lang="zh-CN" altLang="en-US" sz="1700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种</a:t>
            </a:r>
            <a:r>
              <a:rPr lang="en-GB" sz="1700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:</a:t>
            </a:r>
          </a:p>
          <a:p>
            <a:pPr marL="1374740" lvl="3" indent="0">
              <a:buNone/>
            </a:pPr>
            <a:endParaRPr lang="en-GB" sz="1700" dirty="0">
              <a:solidFill>
                <a:schemeClr val="tx2">
                  <a:lumMod val="50000"/>
                </a:schemeClr>
              </a:solidFill>
            </a:endParaRPr>
          </a:p>
          <a:p>
            <a:pPr marL="1374740" lvl="3" indent="0">
              <a:buNone/>
            </a:pPr>
            <a:r>
              <a:rPr lang="en-GB" sz="1700" dirty="0">
                <a:solidFill>
                  <a:schemeClr val="tx2">
                    <a:lumMod val="50000"/>
                  </a:schemeClr>
                </a:solidFill>
              </a:rPr>
              <a:t>#2 </a:t>
            </a:r>
            <a:r>
              <a:rPr lang="en-GB" sz="1700" b="1" i="1" dirty="0">
                <a:solidFill>
                  <a:schemeClr val="tx2">
                    <a:lumMod val="50000"/>
                  </a:schemeClr>
                </a:solidFill>
              </a:rPr>
              <a:t>Anesthesiology</a:t>
            </a:r>
            <a:r>
              <a:rPr lang="en-GB" sz="1700" dirty="0">
                <a:solidFill>
                  <a:schemeClr val="tx2">
                    <a:lumMod val="50000"/>
                  </a:schemeClr>
                </a:solidFill>
              </a:rPr>
              <a:t>, American Society of </a:t>
            </a:r>
            <a:r>
              <a:rPr lang="en-GB" sz="1700" dirty="0" err="1">
                <a:solidFill>
                  <a:schemeClr val="tx2">
                    <a:lumMod val="50000"/>
                  </a:schemeClr>
                </a:solidFill>
              </a:rPr>
              <a:t>Anesthesiologists</a:t>
            </a:r>
            <a:r>
              <a:rPr lang="en-GB" sz="17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zh-CN" altLang="en-US" sz="1700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（美国麻醉师协会）期刊</a:t>
            </a:r>
            <a:endParaRPr lang="en-GB" sz="1700" dirty="0">
              <a:solidFill>
                <a:schemeClr val="tx2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1374740" lvl="3" indent="0">
              <a:buNone/>
            </a:pPr>
            <a:r>
              <a:rPr lang="en-GB" sz="1700" dirty="0">
                <a:solidFill>
                  <a:schemeClr val="tx2">
                    <a:lumMod val="50000"/>
                  </a:schemeClr>
                </a:solidFill>
              </a:rPr>
              <a:t>#5 </a:t>
            </a:r>
            <a:r>
              <a:rPr lang="en-GB" sz="1700" b="1" i="1" dirty="0">
                <a:solidFill>
                  <a:schemeClr val="tx2">
                    <a:lumMod val="50000"/>
                  </a:schemeClr>
                </a:solidFill>
              </a:rPr>
              <a:t>Regional </a:t>
            </a:r>
            <a:r>
              <a:rPr lang="en-GB" sz="1700" b="1" i="1" dirty="0" err="1">
                <a:solidFill>
                  <a:schemeClr val="tx2">
                    <a:lumMod val="50000"/>
                  </a:schemeClr>
                </a:solidFill>
              </a:rPr>
              <a:t>Anesthesia</a:t>
            </a:r>
            <a:r>
              <a:rPr lang="en-GB" sz="1700" b="1" i="1" dirty="0">
                <a:solidFill>
                  <a:schemeClr val="tx2">
                    <a:lumMod val="50000"/>
                  </a:schemeClr>
                </a:solidFill>
              </a:rPr>
              <a:t> and Pain Medicine</a:t>
            </a:r>
            <a:r>
              <a:rPr lang="en-GB" sz="1700" dirty="0">
                <a:solidFill>
                  <a:schemeClr val="tx2">
                    <a:lumMod val="50000"/>
                  </a:schemeClr>
                </a:solidFill>
              </a:rPr>
              <a:t>, American Society of Regional </a:t>
            </a:r>
            <a:r>
              <a:rPr lang="en-GB" sz="1700" dirty="0" err="1">
                <a:solidFill>
                  <a:schemeClr val="tx2">
                    <a:lumMod val="50000"/>
                  </a:schemeClr>
                </a:solidFill>
              </a:rPr>
              <a:t>Anesthesia</a:t>
            </a:r>
            <a:r>
              <a:rPr lang="en-GB" sz="1700" dirty="0">
                <a:solidFill>
                  <a:schemeClr val="tx2">
                    <a:lumMod val="50000"/>
                  </a:schemeClr>
                </a:solidFill>
              </a:rPr>
              <a:t> and Pain Medicine </a:t>
            </a:r>
            <a:r>
              <a:rPr lang="zh-CN" altLang="en-US" sz="1700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（美国区域麻醉和疼痛医学学会）期刊</a:t>
            </a:r>
            <a:endParaRPr lang="en-GB" sz="1700" dirty="0">
              <a:solidFill>
                <a:schemeClr val="tx2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1374740" lvl="3" indent="0">
              <a:buNone/>
            </a:pPr>
            <a:r>
              <a:rPr lang="en-GB" sz="1700" dirty="0">
                <a:solidFill>
                  <a:schemeClr val="tx2">
                    <a:lumMod val="50000"/>
                  </a:schemeClr>
                </a:solidFill>
              </a:rPr>
              <a:t>#6 </a:t>
            </a:r>
            <a:r>
              <a:rPr lang="en-GB" sz="1700" b="1" i="1" dirty="0" err="1">
                <a:solidFill>
                  <a:schemeClr val="tx2">
                    <a:lumMod val="50000"/>
                  </a:schemeClr>
                </a:solidFill>
              </a:rPr>
              <a:t>Anesthesia</a:t>
            </a:r>
            <a:r>
              <a:rPr lang="en-GB" sz="1700" b="1" i="1" dirty="0">
                <a:solidFill>
                  <a:schemeClr val="tx2">
                    <a:lumMod val="50000"/>
                  </a:schemeClr>
                </a:solidFill>
              </a:rPr>
              <a:t> &amp; Analgesia</a:t>
            </a:r>
            <a:r>
              <a:rPr lang="en-GB" sz="1700" dirty="0">
                <a:solidFill>
                  <a:schemeClr val="tx2">
                    <a:lumMod val="50000"/>
                  </a:schemeClr>
                </a:solidFill>
              </a:rPr>
              <a:t>, international </a:t>
            </a:r>
            <a:r>
              <a:rPr lang="en-GB" sz="1700" dirty="0" err="1">
                <a:solidFill>
                  <a:schemeClr val="tx2">
                    <a:lumMod val="50000"/>
                  </a:schemeClr>
                </a:solidFill>
              </a:rPr>
              <a:t>Anesthesia</a:t>
            </a:r>
            <a:r>
              <a:rPr lang="en-GB" sz="1700" dirty="0">
                <a:solidFill>
                  <a:schemeClr val="tx2">
                    <a:lumMod val="50000"/>
                  </a:schemeClr>
                </a:solidFill>
              </a:rPr>
              <a:t> Research Society </a:t>
            </a:r>
            <a:r>
              <a:rPr lang="zh-CN" altLang="en-US" sz="1700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（国际麻醉研究协会）期刊</a:t>
            </a:r>
            <a:endParaRPr lang="en-GB" sz="1700" dirty="0">
              <a:solidFill>
                <a:schemeClr val="tx2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1374740" lvl="3" indent="0">
              <a:buNone/>
            </a:pPr>
            <a:r>
              <a:rPr lang="en-GB" sz="1700" dirty="0">
                <a:solidFill>
                  <a:schemeClr val="tx2">
                    <a:lumMod val="50000"/>
                  </a:schemeClr>
                </a:solidFill>
              </a:rPr>
              <a:t>#9 </a:t>
            </a:r>
            <a:r>
              <a:rPr lang="en-GB" sz="1700" b="1" i="1" dirty="0">
                <a:solidFill>
                  <a:schemeClr val="tx2">
                    <a:lumMod val="50000"/>
                  </a:schemeClr>
                </a:solidFill>
              </a:rPr>
              <a:t>European Journal of Anaesthesiology</a:t>
            </a:r>
            <a:r>
              <a:rPr lang="en-GB" sz="1700" i="1" dirty="0">
                <a:solidFill>
                  <a:schemeClr val="tx2">
                    <a:lumMod val="50000"/>
                  </a:schemeClr>
                </a:solidFill>
              </a:rPr>
              <a:t>, European Society of Anaesthesiology </a:t>
            </a:r>
            <a:r>
              <a:rPr lang="en-GB" sz="1700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(</a:t>
            </a:r>
            <a:r>
              <a:rPr lang="zh-CN" altLang="en-US" sz="1700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欧洲麻醉协会）期刊</a:t>
            </a:r>
            <a:endParaRPr lang="en-GB" sz="1700" dirty="0">
              <a:solidFill>
                <a:schemeClr val="tx2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1374740" lvl="3" indent="0">
              <a:buNone/>
            </a:pPr>
            <a:r>
              <a:rPr lang="en-GB" sz="1700" dirty="0">
                <a:solidFill>
                  <a:schemeClr val="tx2">
                    <a:lumMod val="50000"/>
                  </a:schemeClr>
                </a:solidFill>
              </a:rPr>
              <a:t>LWW</a:t>
            </a:r>
            <a:r>
              <a:rPr lang="zh-CN" altLang="en-US" sz="1700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还出版该领域</a:t>
            </a:r>
            <a:r>
              <a:rPr lang="en-GB" sz="1700" dirty="0">
                <a:solidFill>
                  <a:schemeClr val="tx2">
                    <a:lumMod val="50000"/>
                  </a:schemeClr>
                </a:solidFill>
              </a:rPr>
              <a:t>:</a:t>
            </a:r>
          </a:p>
          <a:p>
            <a:pPr marL="1374740" lvl="3" indent="0">
              <a:buNone/>
            </a:pPr>
            <a:r>
              <a:rPr lang="en-GB" sz="1700" dirty="0">
                <a:solidFill>
                  <a:schemeClr val="tx2">
                    <a:lumMod val="50000"/>
                  </a:schemeClr>
                </a:solidFill>
              </a:rPr>
              <a:t>#11 </a:t>
            </a:r>
            <a:r>
              <a:rPr lang="en-GB" sz="1700" i="1" dirty="0">
                <a:solidFill>
                  <a:schemeClr val="tx2">
                    <a:lumMod val="50000"/>
                  </a:schemeClr>
                </a:solidFill>
              </a:rPr>
              <a:t>The Clinical Journal of Pain</a:t>
            </a:r>
          </a:p>
          <a:p>
            <a:pPr marL="1374740" lvl="3" indent="0">
              <a:buNone/>
            </a:pPr>
            <a:r>
              <a:rPr lang="en-GB" sz="1700" dirty="0">
                <a:solidFill>
                  <a:schemeClr val="tx2">
                    <a:lumMod val="50000"/>
                  </a:schemeClr>
                </a:solidFill>
              </a:rPr>
              <a:t>#13 </a:t>
            </a:r>
            <a:r>
              <a:rPr lang="en-GB" sz="1700" i="1" dirty="0">
                <a:solidFill>
                  <a:schemeClr val="tx2">
                    <a:lumMod val="50000"/>
                  </a:schemeClr>
                </a:solidFill>
              </a:rPr>
              <a:t>Current Opinion in Anesthesiology</a:t>
            </a:r>
            <a:endParaRPr lang="en-US" sz="1700" i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48" y="2966971"/>
            <a:ext cx="740635" cy="102762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8763000" y="6437871"/>
            <a:ext cx="3505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*2012 </a:t>
            </a:r>
            <a:r>
              <a:rPr lang="en-GB" sz="1000" i="1" dirty="0"/>
              <a:t>Journal Citation Reports</a:t>
            </a:r>
            <a:r>
              <a:rPr lang="en-GB" sz="1000" dirty="0"/>
              <a:t>® (Thomson Reuters, 2013)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982" y="1808653"/>
            <a:ext cx="762001" cy="1019176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96" y="4074921"/>
            <a:ext cx="793227" cy="1062681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16" y="5257800"/>
            <a:ext cx="768301" cy="1022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7830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/>
              <a:t>LWW</a:t>
            </a:r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期刊亮点</a:t>
            </a:r>
            <a:endParaRPr lang="en-US" sz="36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344479" lvl="1" indent="0">
              <a:buNone/>
            </a:pPr>
            <a:r>
              <a:rPr lang="en-GB" dirty="0">
                <a:solidFill>
                  <a:srgbClr val="0768A9"/>
                </a:solidFill>
              </a:rPr>
              <a:t>Cardiac &amp; Cardiovascular Systems </a:t>
            </a:r>
            <a:r>
              <a:rPr lang="zh-CN" altLang="en-US" dirty="0">
                <a:solidFill>
                  <a:srgbClr val="0768A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（心血管系统）</a:t>
            </a:r>
            <a:r>
              <a:rPr lang="en-US" altLang="zh-CN" dirty="0">
                <a:solidFill>
                  <a:srgbClr val="0768A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10</a:t>
            </a:r>
            <a:r>
              <a:rPr lang="zh-CN" altLang="en-US" dirty="0">
                <a:solidFill>
                  <a:srgbClr val="0768A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种顶级期刊中的</a:t>
            </a:r>
            <a:r>
              <a:rPr lang="en-US" altLang="zh-CN" dirty="0">
                <a:solidFill>
                  <a:srgbClr val="0768A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5</a:t>
            </a:r>
            <a:r>
              <a:rPr lang="zh-CN" altLang="en-US" dirty="0">
                <a:solidFill>
                  <a:srgbClr val="0768A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种</a:t>
            </a:r>
            <a:endParaRPr lang="en-GB" dirty="0">
              <a:solidFill>
                <a:srgbClr val="0768A9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4479" lvl="1" indent="0">
              <a:buNone/>
            </a:pPr>
            <a:endParaRPr lang="en-GB" sz="1600" dirty="0">
              <a:solidFill>
                <a:schemeClr val="bg2">
                  <a:lumMod val="75000"/>
                </a:schemeClr>
              </a:solidFill>
            </a:endParaRPr>
          </a:p>
          <a:p>
            <a:pPr marL="1374740" lvl="3" indent="0">
              <a:buNone/>
            </a:pPr>
            <a:r>
              <a:rPr lang="en-GB" sz="1700" dirty="0">
                <a:solidFill>
                  <a:schemeClr val="tx2">
                    <a:lumMod val="50000"/>
                  </a:schemeClr>
                </a:solidFill>
              </a:rPr>
              <a:t>LWW</a:t>
            </a:r>
            <a:r>
              <a:rPr lang="zh-CN" altLang="en-US" sz="1700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出版</a:t>
            </a:r>
            <a:r>
              <a:rPr lang="en-GB" sz="1700" dirty="0">
                <a:solidFill>
                  <a:schemeClr val="tx2">
                    <a:lumMod val="50000"/>
                  </a:schemeClr>
                </a:solidFill>
              </a:rPr>
              <a:t>American Heart Association</a:t>
            </a:r>
            <a:r>
              <a:rPr lang="zh-CN" altLang="en-US" sz="1700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（美国心脏协会）的期刊</a:t>
            </a:r>
            <a:r>
              <a:rPr lang="en-GB" sz="1700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, </a:t>
            </a:r>
            <a:r>
              <a:rPr lang="zh-CN" altLang="en-US" sz="1700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占据在</a:t>
            </a:r>
            <a:r>
              <a:rPr lang="en-GB" sz="1700" dirty="0">
                <a:solidFill>
                  <a:schemeClr val="tx2">
                    <a:lumMod val="50000"/>
                  </a:schemeClr>
                </a:solidFill>
              </a:rPr>
              <a:t>Cardiac &amp; Cardiovascular Systems</a:t>
            </a:r>
            <a:r>
              <a:rPr lang="zh-CN" altLang="en-US" sz="1700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（心血管系统）</a:t>
            </a:r>
            <a:r>
              <a:rPr lang="en-US" altLang="zh-CN" sz="1700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15</a:t>
            </a:r>
            <a:r>
              <a:rPr lang="zh-CN" altLang="en-US" sz="1700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种最顶级期刊中的</a:t>
            </a:r>
            <a:r>
              <a:rPr lang="en-US" altLang="zh-CN" sz="1700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8</a:t>
            </a:r>
            <a:r>
              <a:rPr lang="zh-CN" altLang="en-US" sz="1700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种</a:t>
            </a:r>
            <a:r>
              <a:rPr lang="en-GB" sz="1700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:</a:t>
            </a:r>
          </a:p>
          <a:p>
            <a:pPr marL="1374740" lvl="3" indent="0">
              <a:buNone/>
            </a:pPr>
            <a:endParaRPr lang="en-GB" sz="1700" dirty="0">
              <a:solidFill>
                <a:schemeClr val="tx2">
                  <a:lumMod val="50000"/>
                </a:schemeClr>
              </a:solidFill>
            </a:endParaRPr>
          </a:p>
          <a:p>
            <a:pPr marL="1374740" lvl="3" indent="0">
              <a:buNone/>
            </a:pPr>
            <a:r>
              <a:rPr lang="en-GB" sz="1700" dirty="0">
                <a:solidFill>
                  <a:schemeClr val="tx2">
                    <a:lumMod val="50000"/>
                  </a:schemeClr>
                </a:solidFill>
              </a:rPr>
              <a:t>#1 </a:t>
            </a:r>
            <a:r>
              <a:rPr lang="en-GB" sz="1700" b="1" i="1" dirty="0">
                <a:solidFill>
                  <a:schemeClr val="tx2">
                    <a:lumMod val="50000"/>
                  </a:schemeClr>
                </a:solidFill>
              </a:rPr>
              <a:t>Circulation </a:t>
            </a:r>
          </a:p>
          <a:p>
            <a:pPr marL="1374740" lvl="3" indent="0">
              <a:buNone/>
            </a:pPr>
            <a:r>
              <a:rPr lang="en-GB" sz="1700" dirty="0">
                <a:solidFill>
                  <a:schemeClr val="tx2">
                    <a:lumMod val="50000"/>
                  </a:schemeClr>
                </a:solidFill>
              </a:rPr>
              <a:t>#4 </a:t>
            </a:r>
            <a:r>
              <a:rPr lang="en-GB" sz="1700" b="1" i="1" dirty="0">
                <a:solidFill>
                  <a:schemeClr val="tx2">
                    <a:lumMod val="50000"/>
                  </a:schemeClr>
                </a:solidFill>
              </a:rPr>
              <a:t>Circulation Research </a:t>
            </a:r>
          </a:p>
          <a:p>
            <a:pPr marL="1374740" lvl="3" indent="0">
              <a:buNone/>
            </a:pPr>
            <a:r>
              <a:rPr lang="en-GB" sz="1700" dirty="0">
                <a:solidFill>
                  <a:schemeClr val="tx2">
                    <a:lumMod val="50000"/>
                  </a:schemeClr>
                </a:solidFill>
              </a:rPr>
              <a:t>#6 </a:t>
            </a:r>
            <a:r>
              <a:rPr lang="en-GB" sz="1700" b="1" i="1" dirty="0">
                <a:solidFill>
                  <a:schemeClr val="tx2">
                    <a:lumMod val="50000"/>
                  </a:schemeClr>
                </a:solidFill>
              </a:rPr>
              <a:t>Circulation: Cardiovascular Genetics </a:t>
            </a:r>
          </a:p>
          <a:p>
            <a:pPr marL="1374740" lvl="3" indent="0">
              <a:buNone/>
            </a:pPr>
            <a:r>
              <a:rPr lang="en-GB" sz="1700" dirty="0">
                <a:solidFill>
                  <a:schemeClr val="tx2">
                    <a:lumMod val="50000"/>
                  </a:schemeClr>
                </a:solidFill>
              </a:rPr>
              <a:t>#7 </a:t>
            </a:r>
            <a:r>
              <a:rPr lang="en-GB" sz="1700" b="1" i="1" dirty="0">
                <a:solidFill>
                  <a:schemeClr val="tx2">
                    <a:lumMod val="50000"/>
                  </a:schemeClr>
                </a:solidFill>
              </a:rPr>
              <a:t>Circulation: Heart Failure </a:t>
            </a:r>
          </a:p>
          <a:p>
            <a:pPr marL="1374740" lvl="3" indent="0">
              <a:buNone/>
            </a:pPr>
            <a:r>
              <a:rPr lang="en-GB" sz="1700" dirty="0">
                <a:solidFill>
                  <a:schemeClr val="tx2">
                    <a:lumMod val="50000"/>
                  </a:schemeClr>
                </a:solidFill>
              </a:rPr>
              <a:t>#9 </a:t>
            </a:r>
            <a:r>
              <a:rPr lang="en-GB" sz="1700" b="1" i="1" dirty="0">
                <a:solidFill>
                  <a:schemeClr val="tx2">
                    <a:lumMod val="50000"/>
                  </a:schemeClr>
                </a:solidFill>
              </a:rPr>
              <a:t>Circulation: Cardiovascular Interventions </a:t>
            </a:r>
          </a:p>
          <a:p>
            <a:pPr marL="1374740" lvl="3" indent="0">
              <a:buNone/>
            </a:pPr>
            <a:r>
              <a:rPr lang="en-GB" sz="1700" dirty="0">
                <a:solidFill>
                  <a:schemeClr val="tx2">
                    <a:lumMod val="50000"/>
                  </a:schemeClr>
                </a:solidFill>
              </a:rPr>
              <a:t>#11 </a:t>
            </a:r>
            <a:r>
              <a:rPr lang="en-GB" sz="1700" b="1" i="1" dirty="0">
                <a:solidFill>
                  <a:schemeClr val="tx2">
                    <a:lumMod val="50000"/>
                  </a:schemeClr>
                </a:solidFill>
              </a:rPr>
              <a:t>Circulation: Arrhythmia and Electrophysiology</a:t>
            </a:r>
            <a:endParaRPr lang="en-GB" sz="1700" dirty="0">
              <a:solidFill>
                <a:schemeClr val="tx2">
                  <a:lumMod val="50000"/>
                </a:schemeClr>
              </a:solidFill>
            </a:endParaRPr>
          </a:p>
          <a:p>
            <a:pPr marL="1374740" lvl="3" indent="0">
              <a:buNone/>
            </a:pPr>
            <a:r>
              <a:rPr lang="en-GB" sz="1700" dirty="0">
                <a:solidFill>
                  <a:schemeClr val="tx2">
                    <a:lumMod val="50000"/>
                  </a:schemeClr>
                </a:solidFill>
              </a:rPr>
              <a:t>#14 </a:t>
            </a:r>
            <a:r>
              <a:rPr lang="en-GB" sz="1700" b="1" i="1" dirty="0">
                <a:solidFill>
                  <a:schemeClr val="tx2">
                    <a:lumMod val="50000"/>
                  </a:schemeClr>
                </a:solidFill>
              </a:rPr>
              <a:t>Circulation: Cardiovascular Imaging</a:t>
            </a:r>
          </a:p>
          <a:p>
            <a:pPr marL="1374740" lvl="3" indent="0">
              <a:buNone/>
            </a:pPr>
            <a:r>
              <a:rPr lang="en-GB" sz="1700" dirty="0">
                <a:solidFill>
                  <a:schemeClr val="tx2">
                    <a:lumMod val="50000"/>
                  </a:schemeClr>
                </a:solidFill>
              </a:rPr>
              <a:t>#15 </a:t>
            </a:r>
            <a:r>
              <a:rPr lang="en-GB" sz="1700" b="1" i="1" dirty="0">
                <a:solidFill>
                  <a:schemeClr val="tx2">
                    <a:lumMod val="50000"/>
                  </a:schemeClr>
                </a:solidFill>
              </a:rPr>
              <a:t>Circulation: Cardiovascular Quality and Outcomes</a:t>
            </a:r>
            <a:endParaRPr lang="en-GB" sz="17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32" y="1963982"/>
            <a:ext cx="912435" cy="12192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32" y="3411782"/>
            <a:ext cx="950976" cy="12192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34" y="4814120"/>
            <a:ext cx="912433" cy="118846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8686800" y="6421932"/>
            <a:ext cx="3505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*2012 </a:t>
            </a:r>
            <a:r>
              <a:rPr lang="en-GB" sz="1000" i="1" dirty="0"/>
              <a:t>Journal Citation Reports</a:t>
            </a:r>
            <a:r>
              <a:rPr lang="en-GB" sz="1000" dirty="0"/>
              <a:t>® (Thomson Reuters, 2013)</a:t>
            </a:r>
          </a:p>
        </p:txBody>
      </p:sp>
    </p:spTree>
    <p:extLst>
      <p:ext uri="{BB962C8B-B14F-4D97-AF65-F5344CB8AC3E}">
        <p14:creationId xmlns:p14="http://schemas.microsoft.com/office/powerpoint/2010/main" val="3124519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/>
              <a:t>LWW</a:t>
            </a:r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期刊亮点</a:t>
            </a:r>
            <a:endParaRPr lang="en-US" sz="36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344479" lvl="1" indent="0">
              <a:buNone/>
            </a:pPr>
            <a:r>
              <a:rPr lang="en-GB" dirty="0">
                <a:solidFill>
                  <a:srgbClr val="0768A9"/>
                </a:solidFill>
              </a:rPr>
              <a:t>Infectious Disease </a:t>
            </a:r>
            <a:r>
              <a:rPr lang="zh-CN" altLang="en-US" dirty="0">
                <a:solidFill>
                  <a:srgbClr val="0768A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（传染病学）</a:t>
            </a:r>
            <a:r>
              <a:rPr lang="en-US" altLang="zh-CN" dirty="0">
                <a:solidFill>
                  <a:srgbClr val="0768A9"/>
                </a:solidFill>
              </a:rPr>
              <a:t>10</a:t>
            </a:r>
            <a:r>
              <a:rPr lang="zh-CN" altLang="en-US" dirty="0">
                <a:solidFill>
                  <a:srgbClr val="0768A9"/>
                </a:solidFill>
              </a:rPr>
              <a:t>种</a:t>
            </a:r>
            <a:r>
              <a:rPr lang="zh-CN" altLang="en-US" dirty="0">
                <a:solidFill>
                  <a:srgbClr val="0768A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顶级期刊中的</a:t>
            </a:r>
            <a:r>
              <a:rPr lang="en-US" altLang="zh-CN" dirty="0">
                <a:solidFill>
                  <a:srgbClr val="0768A9"/>
                </a:solidFill>
              </a:rPr>
              <a:t>4</a:t>
            </a:r>
            <a:r>
              <a:rPr lang="zh-CN" altLang="en-US" dirty="0">
                <a:solidFill>
                  <a:srgbClr val="0768A9"/>
                </a:solidFill>
              </a:rPr>
              <a:t>种</a:t>
            </a:r>
            <a:endParaRPr lang="en-GB" dirty="0">
              <a:solidFill>
                <a:srgbClr val="0768A9"/>
              </a:solidFill>
            </a:endParaRPr>
          </a:p>
          <a:p>
            <a:pPr marL="344479" lvl="1" indent="0">
              <a:buNone/>
            </a:pPr>
            <a:endParaRPr lang="en-GB" sz="1600" dirty="0">
              <a:solidFill>
                <a:schemeClr val="bg2">
                  <a:lumMod val="75000"/>
                </a:schemeClr>
              </a:solidFill>
            </a:endParaRPr>
          </a:p>
          <a:p>
            <a:pPr marL="1374740" lvl="3" indent="0">
              <a:buNone/>
            </a:pPr>
            <a:r>
              <a:rPr lang="en-GB" sz="1700" dirty="0">
                <a:solidFill>
                  <a:schemeClr val="tx2">
                    <a:lumMod val="50000"/>
                  </a:schemeClr>
                </a:solidFill>
              </a:rPr>
              <a:t>LWW</a:t>
            </a:r>
            <a:r>
              <a:rPr lang="zh-CN" altLang="en-US" sz="1700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出版</a:t>
            </a:r>
            <a:r>
              <a:rPr lang="en-US" altLang="zh-CN" sz="1700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10</a:t>
            </a:r>
            <a:r>
              <a:rPr lang="zh-CN" altLang="en-US" sz="1700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种顶级</a:t>
            </a:r>
            <a:r>
              <a:rPr lang="en-GB" sz="1700" dirty="0">
                <a:solidFill>
                  <a:schemeClr val="tx2">
                    <a:lumMod val="50000"/>
                  </a:schemeClr>
                </a:solidFill>
              </a:rPr>
              <a:t>Infectious Diseases* </a:t>
            </a:r>
            <a:r>
              <a:rPr lang="zh-CN" altLang="en-US" sz="1700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（传染病学）期刊中的</a:t>
            </a:r>
            <a:r>
              <a:rPr lang="en-US" altLang="zh-CN" sz="1700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4</a:t>
            </a:r>
            <a:r>
              <a:rPr lang="zh-CN" altLang="en-US" sz="1700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种，包括</a:t>
            </a:r>
            <a:r>
              <a:rPr lang="en-GB" sz="1700" dirty="0">
                <a:solidFill>
                  <a:schemeClr val="tx2">
                    <a:lumMod val="50000"/>
                  </a:schemeClr>
                </a:solidFill>
              </a:rPr>
              <a:t>AIDS and HIV</a:t>
            </a:r>
            <a:r>
              <a:rPr lang="zh-CN" altLang="en-US" sz="1700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（艾滋病）期刊中的</a:t>
            </a:r>
            <a:r>
              <a:rPr lang="en-US" altLang="zh-CN" sz="1700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1700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种</a:t>
            </a:r>
            <a:r>
              <a:rPr lang="en-GB" sz="1700" dirty="0">
                <a:solidFill>
                  <a:schemeClr val="tx2">
                    <a:lumMod val="50000"/>
                  </a:schemeClr>
                </a:solidFill>
              </a:rPr>
              <a:t>:</a:t>
            </a:r>
          </a:p>
          <a:p>
            <a:pPr marL="1374740" lvl="3" indent="0">
              <a:buNone/>
            </a:pPr>
            <a:endParaRPr lang="en-GB" sz="1700" dirty="0">
              <a:solidFill>
                <a:schemeClr val="tx2">
                  <a:lumMod val="50000"/>
                </a:schemeClr>
              </a:solidFill>
            </a:endParaRPr>
          </a:p>
          <a:p>
            <a:pPr marL="1374740" lvl="3" indent="0">
              <a:buNone/>
            </a:pPr>
            <a:r>
              <a:rPr lang="en-GB" sz="1700" dirty="0">
                <a:solidFill>
                  <a:schemeClr val="tx2">
                    <a:lumMod val="50000"/>
                  </a:schemeClr>
                </a:solidFill>
              </a:rPr>
              <a:t>#3 </a:t>
            </a:r>
            <a:r>
              <a:rPr lang="en-GB" sz="1700" b="1" i="1" dirty="0">
                <a:solidFill>
                  <a:schemeClr val="tx2">
                    <a:lumMod val="50000"/>
                  </a:schemeClr>
                </a:solidFill>
              </a:rPr>
              <a:t>AIDS</a:t>
            </a:r>
            <a:r>
              <a:rPr lang="en-GB" sz="1700" dirty="0">
                <a:solidFill>
                  <a:schemeClr val="tx2">
                    <a:lumMod val="50000"/>
                  </a:schemeClr>
                </a:solidFill>
              </a:rPr>
              <a:t>, International AIDS Society </a:t>
            </a:r>
            <a:r>
              <a:rPr lang="zh-CN" altLang="en-US" sz="1700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（国际艾滋病学会）官方期刊</a:t>
            </a:r>
            <a:endParaRPr lang="en-GB" sz="1700" dirty="0">
              <a:solidFill>
                <a:schemeClr val="tx2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1374740" lvl="3" indent="0">
              <a:buNone/>
            </a:pPr>
            <a:endParaRPr lang="en-GB" sz="1700" dirty="0">
              <a:solidFill>
                <a:schemeClr val="tx2">
                  <a:lumMod val="50000"/>
                </a:schemeClr>
              </a:solidFill>
            </a:endParaRPr>
          </a:p>
          <a:p>
            <a:pPr marL="1374740" lvl="3" indent="0">
              <a:buNone/>
            </a:pPr>
            <a:r>
              <a:rPr lang="en-GB" sz="1700" dirty="0">
                <a:solidFill>
                  <a:schemeClr val="tx2">
                    <a:lumMod val="50000"/>
                  </a:schemeClr>
                </a:solidFill>
              </a:rPr>
              <a:t>#8 </a:t>
            </a:r>
            <a:r>
              <a:rPr lang="en-GB" sz="1700" b="1" i="1" dirty="0">
                <a:solidFill>
                  <a:schemeClr val="tx2">
                    <a:lumMod val="50000"/>
                  </a:schemeClr>
                </a:solidFill>
              </a:rPr>
              <a:t>Current Opinion in Infectious Diseases</a:t>
            </a:r>
          </a:p>
          <a:p>
            <a:pPr marL="1374740" lvl="3" indent="0">
              <a:buNone/>
            </a:pPr>
            <a:endParaRPr lang="en-GB" sz="1700" dirty="0">
              <a:solidFill>
                <a:schemeClr val="tx2">
                  <a:lumMod val="50000"/>
                </a:schemeClr>
              </a:solidFill>
            </a:endParaRPr>
          </a:p>
          <a:p>
            <a:pPr marL="1374740" lvl="3" indent="0">
              <a:buNone/>
            </a:pPr>
            <a:r>
              <a:rPr lang="en-GB" sz="1700" dirty="0">
                <a:solidFill>
                  <a:schemeClr val="tx2">
                    <a:lumMod val="50000"/>
                  </a:schemeClr>
                </a:solidFill>
              </a:rPr>
              <a:t>#9 </a:t>
            </a:r>
            <a:r>
              <a:rPr lang="en-GB" sz="1700" b="1" i="1" dirty="0">
                <a:solidFill>
                  <a:schemeClr val="tx2">
                    <a:lumMod val="50000"/>
                  </a:schemeClr>
                </a:solidFill>
              </a:rPr>
              <a:t>Current Opinion in HIV and AIDS</a:t>
            </a:r>
          </a:p>
          <a:p>
            <a:pPr marL="1374740" lvl="3" indent="0">
              <a:buNone/>
            </a:pPr>
            <a:endParaRPr lang="en-GB" sz="1700" dirty="0">
              <a:solidFill>
                <a:schemeClr val="tx2">
                  <a:lumMod val="50000"/>
                </a:schemeClr>
              </a:solidFill>
            </a:endParaRPr>
          </a:p>
          <a:p>
            <a:pPr marL="1374740" lvl="3" indent="0">
              <a:buNone/>
            </a:pPr>
            <a:r>
              <a:rPr lang="en-GB" sz="1700" dirty="0">
                <a:solidFill>
                  <a:schemeClr val="tx2">
                    <a:lumMod val="50000"/>
                  </a:schemeClr>
                </a:solidFill>
              </a:rPr>
              <a:t>#10 </a:t>
            </a:r>
            <a:r>
              <a:rPr lang="en-GB" sz="1700" b="1" i="1" dirty="0">
                <a:solidFill>
                  <a:schemeClr val="tx2">
                    <a:lumMod val="50000"/>
                  </a:schemeClr>
                </a:solidFill>
              </a:rPr>
              <a:t>JAIDS</a:t>
            </a:r>
            <a:r>
              <a:rPr lang="en-GB" sz="1700" i="1" dirty="0">
                <a:solidFill>
                  <a:schemeClr val="tx2">
                    <a:lumMod val="50000"/>
                  </a:schemeClr>
                </a:solidFill>
              </a:rPr>
              <a:t> (Journal of Acquired Immune Deficiency Syndromes)</a:t>
            </a:r>
          </a:p>
          <a:p>
            <a:pPr marL="1374740" lvl="3" indent="0">
              <a:buNone/>
            </a:pPr>
            <a:endParaRPr lang="en-GB" sz="1600" dirty="0">
              <a:solidFill>
                <a:schemeClr val="bg2">
                  <a:lumMod val="75000"/>
                </a:schemeClr>
              </a:solidFill>
            </a:endParaRPr>
          </a:p>
          <a:p>
            <a:pPr marL="344479" lvl="1" indent="0">
              <a:buNone/>
            </a:pPr>
            <a:endParaRPr lang="en-GB" sz="1600" dirty="0">
              <a:solidFill>
                <a:schemeClr val="bg2">
                  <a:lumMod val="75000"/>
                </a:schemeClr>
              </a:solidFill>
            </a:endParaRPr>
          </a:p>
          <a:p>
            <a:pPr marL="344479" lvl="1" indent="0">
              <a:buNone/>
            </a:pPr>
            <a:endParaRPr lang="en-GB" sz="16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16" y="1868885"/>
            <a:ext cx="730397" cy="9906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73" y="4078686"/>
            <a:ext cx="756660" cy="102149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16" y="2935685"/>
            <a:ext cx="733777" cy="9906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8534400" y="6435185"/>
            <a:ext cx="3505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*2012 </a:t>
            </a:r>
            <a:r>
              <a:rPr lang="en-GB" sz="1000" i="1" dirty="0"/>
              <a:t>Journal Citation Reports</a:t>
            </a:r>
            <a:r>
              <a:rPr lang="en-GB" sz="1000" dirty="0"/>
              <a:t>® (Thomson Reuters, 2013)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22" y="5238161"/>
            <a:ext cx="744113" cy="990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6356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/>
              <a:t>LWW</a:t>
            </a:r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期刊亮点</a:t>
            </a:r>
            <a:endParaRPr lang="en-US" sz="36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344479" lvl="1" indent="0">
              <a:buNone/>
            </a:pPr>
            <a:r>
              <a:rPr lang="en-GB" dirty="0">
                <a:solidFill>
                  <a:srgbClr val="0768A9"/>
                </a:solidFill>
              </a:rPr>
              <a:t>Surgery </a:t>
            </a:r>
            <a:r>
              <a:rPr lang="zh-CN" altLang="en-US" dirty="0">
                <a:solidFill>
                  <a:srgbClr val="0768A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（外科学）领域的</a:t>
            </a:r>
            <a:r>
              <a:rPr lang="en-US" altLang="zh-CN" dirty="0">
                <a:solidFill>
                  <a:srgbClr val="0768A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5</a:t>
            </a:r>
            <a:r>
              <a:rPr lang="zh-CN" altLang="en-US" dirty="0">
                <a:solidFill>
                  <a:srgbClr val="0768A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种顶级期刊</a:t>
            </a:r>
            <a:endParaRPr lang="en-GB" dirty="0">
              <a:solidFill>
                <a:srgbClr val="0768A9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4479" lvl="1" indent="0">
              <a:buNone/>
            </a:pPr>
            <a:endParaRPr lang="en-GB" sz="1600" dirty="0">
              <a:solidFill>
                <a:schemeClr val="bg2">
                  <a:lumMod val="75000"/>
                </a:schemeClr>
              </a:solidFill>
            </a:endParaRPr>
          </a:p>
          <a:p>
            <a:pPr marL="1374740" lvl="3" indent="0">
              <a:buNone/>
            </a:pPr>
            <a:r>
              <a:rPr lang="en-GB" sz="1700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LWW</a:t>
            </a:r>
            <a:r>
              <a:rPr lang="zh-CN" altLang="en-US" sz="1700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出版</a:t>
            </a:r>
            <a:r>
              <a:rPr lang="en-US" altLang="zh-CN" sz="1700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Surgery </a:t>
            </a:r>
            <a:r>
              <a:rPr lang="zh-CN" altLang="en-US" sz="1700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（外科学领域）的顶级期刊，在</a:t>
            </a:r>
            <a:r>
              <a:rPr lang="en-US" altLang="zh-CN" sz="1700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JCR</a:t>
            </a:r>
            <a:r>
              <a:rPr lang="zh-CN" altLang="en-US" sz="1700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该领域排名前</a:t>
            </a:r>
            <a:r>
              <a:rPr lang="en-US" altLang="zh-CN" sz="1700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5</a:t>
            </a:r>
            <a:r>
              <a:rPr lang="zh-CN" altLang="en-US" sz="1700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的期刊中有</a:t>
            </a:r>
            <a:r>
              <a:rPr lang="en-US" altLang="zh-CN" sz="1700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2</a:t>
            </a:r>
            <a:r>
              <a:rPr lang="zh-CN" altLang="en-US" sz="1700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种由</a:t>
            </a:r>
            <a:r>
              <a:rPr lang="en-US" altLang="zh-CN" sz="1700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LWW</a:t>
            </a:r>
            <a:r>
              <a:rPr lang="zh-CN" altLang="en-US" sz="1700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出版，排名前</a:t>
            </a:r>
            <a:r>
              <a:rPr lang="en-US" altLang="zh-CN" sz="1700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20</a:t>
            </a:r>
            <a:r>
              <a:rPr lang="zh-CN" altLang="en-US" sz="1700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的期刊中有</a:t>
            </a:r>
            <a:r>
              <a:rPr lang="en-US" altLang="zh-CN" sz="1700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5</a:t>
            </a:r>
            <a:r>
              <a:rPr lang="zh-CN" altLang="en-US" sz="1700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种期刊由</a:t>
            </a:r>
            <a:r>
              <a:rPr lang="en-US" altLang="zh-CN" sz="1700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LWW</a:t>
            </a:r>
            <a:r>
              <a:rPr lang="zh-CN" altLang="en-US" sz="1700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出版</a:t>
            </a:r>
            <a:r>
              <a:rPr lang="en-GB" sz="1700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*:</a:t>
            </a:r>
          </a:p>
          <a:p>
            <a:pPr marL="1374740" lvl="3" indent="0">
              <a:buNone/>
            </a:pPr>
            <a:endParaRPr lang="en-GB" sz="1700" dirty="0">
              <a:solidFill>
                <a:schemeClr val="tx2">
                  <a:lumMod val="50000"/>
                </a:schemeClr>
              </a:solidFill>
              <a:ea typeface="黑体" panose="02010609060101010101" pitchFamily="49" charset="-122"/>
            </a:endParaRPr>
          </a:p>
          <a:p>
            <a:pPr marL="1374740" lvl="3" indent="0">
              <a:buNone/>
            </a:pPr>
            <a:r>
              <a:rPr lang="en-GB" sz="1700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#1 </a:t>
            </a:r>
            <a:r>
              <a:rPr lang="en-GB" sz="1700" b="1" i="1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Annals of Surgery</a:t>
            </a:r>
            <a:r>
              <a:rPr lang="en-GB" sz="1700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, American Surgical Association</a:t>
            </a:r>
            <a:r>
              <a:rPr lang="zh-CN" altLang="en-US" sz="1700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（美国外科学会）和</a:t>
            </a:r>
            <a:r>
              <a:rPr lang="en-GB" sz="1700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 European Surgical Association</a:t>
            </a:r>
            <a:r>
              <a:rPr lang="zh-CN" altLang="en-US" sz="1700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（欧洲外科学会）联合期刊</a:t>
            </a:r>
            <a:endParaRPr lang="en-GB" sz="1700" dirty="0">
              <a:solidFill>
                <a:schemeClr val="tx2">
                  <a:lumMod val="50000"/>
                </a:schemeClr>
              </a:solidFill>
              <a:ea typeface="黑体" panose="02010609060101010101" pitchFamily="49" charset="-122"/>
            </a:endParaRPr>
          </a:p>
          <a:p>
            <a:pPr marL="1374740" lvl="3" indent="0">
              <a:buNone/>
            </a:pPr>
            <a:endParaRPr lang="en-GB" sz="1700" dirty="0">
              <a:solidFill>
                <a:schemeClr val="tx2">
                  <a:lumMod val="50000"/>
                </a:schemeClr>
              </a:solidFill>
              <a:ea typeface="黑体" panose="02010609060101010101" pitchFamily="49" charset="-122"/>
            </a:endParaRPr>
          </a:p>
          <a:p>
            <a:pPr marL="1374740" lvl="3" indent="0">
              <a:buNone/>
            </a:pPr>
            <a:r>
              <a:rPr lang="en-GB" sz="1700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#5 </a:t>
            </a:r>
            <a:r>
              <a:rPr lang="en-GB" sz="1700" b="1" i="1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The American Journal of Surgical Pathology</a:t>
            </a:r>
            <a:r>
              <a:rPr lang="en-GB" sz="1700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, Arthur Purdy Stout Society of Surgical Pathologists </a:t>
            </a:r>
            <a:r>
              <a:rPr lang="zh-CN" altLang="en-US" sz="1700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（亚瑟</a:t>
            </a:r>
            <a:r>
              <a:rPr lang="en-US" altLang="zh-CN" sz="1700" dirty="0" err="1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purdy</a:t>
            </a:r>
            <a:r>
              <a:rPr lang="zh-CN" altLang="en-US" sz="1700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的外科病理学家协会）和</a:t>
            </a:r>
            <a:r>
              <a:rPr lang="en-GB" sz="1700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Gastrointestinal Pathology Society </a:t>
            </a:r>
            <a:r>
              <a:rPr lang="zh-CN" altLang="en-US" sz="1700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（胃肠道病理学会）联合期刊</a:t>
            </a:r>
            <a:r>
              <a:rPr lang="en-GB" sz="1700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 </a:t>
            </a:r>
          </a:p>
          <a:p>
            <a:pPr marL="1374740" lvl="3" indent="0">
              <a:buNone/>
            </a:pPr>
            <a:endParaRPr lang="en-GB" sz="1700" dirty="0">
              <a:solidFill>
                <a:schemeClr val="tx2">
                  <a:lumMod val="50000"/>
                </a:schemeClr>
              </a:solidFill>
              <a:ea typeface="黑体" panose="02010609060101010101" pitchFamily="49" charset="-122"/>
            </a:endParaRPr>
          </a:p>
          <a:p>
            <a:pPr marL="1374740" lvl="3" indent="0">
              <a:buNone/>
            </a:pPr>
            <a:r>
              <a:rPr lang="en-GB" sz="1700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LWW</a:t>
            </a:r>
            <a:r>
              <a:rPr lang="zh-CN" altLang="en-US" sz="1700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还出版</a:t>
            </a:r>
            <a:r>
              <a:rPr lang="en-GB" sz="1700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:</a:t>
            </a:r>
          </a:p>
          <a:p>
            <a:pPr marL="1374740" lvl="3" indent="0">
              <a:buNone/>
            </a:pPr>
            <a:r>
              <a:rPr lang="en-GB" sz="1700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#12 </a:t>
            </a:r>
            <a:r>
              <a:rPr lang="en-GB" sz="1700" i="1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Transplantation</a:t>
            </a:r>
          </a:p>
          <a:p>
            <a:pPr marL="1374740" lvl="3" indent="0">
              <a:buNone/>
            </a:pPr>
            <a:r>
              <a:rPr lang="en-GB" sz="1700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#13 </a:t>
            </a:r>
            <a:r>
              <a:rPr lang="en-GB" sz="1700" i="1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Plastic and Reconstructive Surgery </a:t>
            </a:r>
          </a:p>
          <a:p>
            <a:pPr marL="1374740" lvl="3" indent="0">
              <a:buNone/>
            </a:pPr>
            <a:r>
              <a:rPr lang="en-GB" sz="1700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#18 </a:t>
            </a:r>
            <a:r>
              <a:rPr lang="en-GB" sz="1700" i="1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Diseases of the Colon and Rectum</a:t>
            </a:r>
            <a:endParaRPr lang="en-GB" sz="1700" dirty="0">
              <a:solidFill>
                <a:schemeClr val="tx2">
                  <a:lumMod val="50000"/>
                </a:schemeClr>
              </a:solidFill>
              <a:ea typeface="黑体" panose="02010609060101010101" pitchFamily="49" charset="-122"/>
            </a:endParaRPr>
          </a:p>
          <a:p>
            <a:pPr marL="344479" lvl="1" indent="0">
              <a:buNone/>
            </a:pPr>
            <a:endParaRPr lang="en-GB" sz="1600" dirty="0">
              <a:solidFill>
                <a:schemeClr val="bg2">
                  <a:lumMod val="75000"/>
                </a:schemeClr>
              </a:solidFill>
            </a:endParaRPr>
          </a:p>
          <a:p>
            <a:pPr marL="344479" lvl="1" indent="0">
              <a:buNone/>
            </a:pPr>
            <a:endParaRPr lang="en-GB" sz="1600" dirty="0">
              <a:solidFill>
                <a:schemeClr val="bg2">
                  <a:lumMod val="75000"/>
                </a:schemeClr>
              </a:solidFill>
            </a:endParaRPr>
          </a:p>
          <a:p>
            <a:pPr marL="344479" lvl="1" indent="0">
              <a:buNone/>
            </a:pPr>
            <a:endParaRPr lang="en-GB" sz="1600" dirty="0">
              <a:solidFill>
                <a:schemeClr val="bg2">
                  <a:lumMod val="75000"/>
                </a:schemeClr>
              </a:solidFill>
            </a:endParaRPr>
          </a:p>
          <a:p>
            <a:pPr marL="344479" lvl="1" indent="0">
              <a:buNone/>
            </a:pPr>
            <a:endParaRPr lang="en-GB" sz="1600" dirty="0">
              <a:solidFill>
                <a:schemeClr val="bg2">
                  <a:lumMod val="75000"/>
                </a:schemeClr>
              </a:solidFill>
            </a:endParaRPr>
          </a:p>
          <a:p>
            <a:pPr marL="344479" lvl="1" indent="0">
              <a:buNone/>
            </a:pPr>
            <a:endParaRPr lang="en-GB" sz="1600" dirty="0">
              <a:solidFill>
                <a:schemeClr val="bg2">
                  <a:lumMod val="75000"/>
                </a:schemeClr>
              </a:solidFill>
            </a:endParaRPr>
          </a:p>
          <a:p>
            <a:pPr marL="344479" lvl="1" indent="0">
              <a:buNone/>
            </a:pPr>
            <a:endParaRPr lang="en-GB" sz="1600" dirty="0">
              <a:solidFill>
                <a:schemeClr val="bg2">
                  <a:lumMod val="75000"/>
                </a:schemeClr>
              </a:solidFill>
            </a:endParaRPr>
          </a:p>
          <a:p>
            <a:pPr marL="344479" lvl="1" indent="0">
              <a:buNone/>
            </a:pPr>
            <a:endParaRPr lang="en-GB" sz="16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50" y="2057241"/>
            <a:ext cx="979715" cy="13716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25" y="3657442"/>
            <a:ext cx="1030325" cy="137806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8686800" y="6448437"/>
            <a:ext cx="3505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*2012 </a:t>
            </a:r>
            <a:r>
              <a:rPr lang="en-GB" sz="1000" i="1" dirty="0"/>
              <a:t>Journal Citation Reports</a:t>
            </a:r>
            <a:r>
              <a:rPr lang="en-GB" sz="1000" dirty="0"/>
              <a:t>® (Thomson Reuters, 2013)</a:t>
            </a:r>
          </a:p>
        </p:txBody>
      </p:sp>
    </p:spTree>
    <p:extLst>
      <p:ext uri="{BB962C8B-B14F-4D97-AF65-F5344CB8AC3E}">
        <p14:creationId xmlns:p14="http://schemas.microsoft.com/office/powerpoint/2010/main" val="174624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3600" b="1" dirty="0">
                <a:latin typeface="方正姚体" panose="02010601030101010101" pitchFamily="2" charset="-122"/>
                <a:ea typeface="方正姚体" panose="02010601030101010101" pitchFamily="2" charset="-122"/>
              </a:rPr>
              <a:t>LWW </a:t>
            </a:r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循证医学期刊资源</a:t>
            </a:r>
            <a:endParaRPr lang="en-US" sz="36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9157" name="Content Placeholder 2"/>
          <p:cNvSpPr>
            <a:spLocks noGrp="1"/>
          </p:cNvSpPr>
          <p:nvPr>
            <p:ph type="body" sz="quarter" idx="13"/>
          </p:nvPr>
        </p:nvSpPr>
        <p:spPr>
          <a:xfrm>
            <a:off x="1386631" y="1449650"/>
            <a:ext cx="9048842" cy="4951148"/>
          </a:xfrm>
        </p:spPr>
        <p:txBody>
          <a:bodyPr>
            <a:noAutofit/>
          </a:bodyPr>
          <a:lstStyle/>
          <a:p>
            <a:pPr marL="40639" indent="0">
              <a:buNone/>
            </a:pPr>
            <a:r>
              <a:rPr lang="en-US" altLang="zh-CN" sz="1867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14</a:t>
            </a:r>
            <a:r>
              <a:rPr lang="zh-CN" altLang="en-US" sz="1867" dirty="0">
                <a:latin typeface="黑体" panose="02010609060101010101" pitchFamily="49" charset="-122"/>
                <a:ea typeface="黑体" panose="02010609060101010101" pitchFamily="49" charset="-122"/>
                <a:cs typeface="Arial Unicode MS" panose="020B0604020202020204" pitchFamily="34" charset="-122"/>
              </a:rPr>
              <a:t>种循证医学期刊，涵盖从护理到临床医学的各科系</a:t>
            </a:r>
          </a:p>
          <a:p>
            <a:pPr lvl="1"/>
            <a:r>
              <a:rPr lang="en-US" altLang="zh-CN" sz="1867" dirty="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Addictive Disorders &amp; Their Treatment</a:t>
            </a:r>
          </a:p>
          <a:p>
            <a:pPr lvl="1"/>
            <a:r>
              <a:rPr lang="en-US" altLang="zh-CN" sz="1867" dirty="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Advances in Skin and Wound Care</a:t>
            </a:r>
          </a:p>
          <a:p>
            <a:pPr lvl="1"/>
            <a:r>
              <a:rPr lang="en-US" altLang="zh-CN" sz="1867" dirty="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American Journal of Nursing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altLang="zh-CN" sz="1867" dirty="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Current Opinion in Psychiatry</a:t>
            </a:r>
          </a:p>
          <a:p>
            <a:pPr lvl="1"/>
            <a:r>
              <a:rPr lang="en-US" altLang="zh-CN" sz="1867" dirty="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Dimensions of Critical Care Nursing</a:t>
            </a:r>
          </a:p>
          <a:p>
            <a:pPr lvl="1"/>
            <a:r>
              <a:rPr lang="en-US" altLang="zh-CN" sz="1867" dirty="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JONA: The Journal of Nursing Administration</a:t>
            </a:r>
          </a:p>
          <a:p>
            <a:pPr lvl="1"/>
            <a:r>
              <a:rPr lang="en-US" altLang="zh-CN" sz="1867" dirty="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Journal of Geriatric Physical Therapy</a:t>
            </a:r>
          </a:p>
          <a:p>
            <a:pPr lvl="1"/>
            <a:r>
              <a:rPr lang="en-US" altLang="zh-CN" sz="1867" dirty="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Journal of Hospice and Palliative Care</a:t>
            </a:r>
          </a:p>
          <a:p>
            <a:pPr lvl="1"/>
            <a:r>
              <a:rPr lang="en-US" altLang="zh-CN" sz="1867" dirty="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Journal of Nursing Care Quality</a:t>
            </a:r>
          </a:p>
          <a:p>
            <a:pPr lvl="1"/>
            <a:r>
              <a:rPr lang="en-US" altLang="zh-CN" sz="1867" dirty="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Journal of Patient Safety</a:t>
            </a:r>
          </a:p>
          <a:p>
            <a:pPr lvl="1"/>
            <a:r>
              <a:rPr lang="en-US" altLang="zh-CN" sz="1867" dirty="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MCN, The American Journal of Maternal/Child Nursing</a:t>
            </a:r>
          </a:p>
          <a:p>
            <a:pPr lvl="1"/>
            <a:r>
              <a:rPr lang="en-US" altLang="zh-CN" sz="1867" dirty="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Medical Care</a:t>
            </a:r>
          </a:p>
          <a:p>
            <a:pPr lvl="1"/>
            <a:r>
              <a:rPr lang="en-US" altLang="zh-CN" sz="1867" dirty="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Nursing Research</a:t>
            </a:r>
          </a:p>
          <a:p>
            <a:pPr lvl="1"/>
            <a:r>
              <a:rPr lang="en-US" altLang="zh-CN" sz="1867" dirty="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Nutrition Today</a:t>
            </a:r>
          </a:p>
        </p:txBody>
      </p:sp>
    </p:spTree>
    <p:extLst>
      <p:ext uri="{BB962C8B-B14F-4D97-AF65-F5344CB8AC3E}">
        <p14:creationId xmlns:p14="http://schemas.microsoft.com/office/powerpoint/2010/main" val="80657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AA6DB0E-45CD-DB03-DB4D-9AB2F03F51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400" y="1858253"/>
            <a:ext cx="9739013" cy="482194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410" y="368792"/>
            <a:ext cx="11739244" cy="810003"/>
          </a:xfrm>
        </p:spPr>
        <p:txBody>
          <a:bodyPr/>
          <a:lstStyle/>
          <a:p>
            <a:r>
              <a:rPr lang="en-US" sz="3600" b="1" dirty="0">
                <a:ea typeface="黑体" panose="02010609060101010101" pitchFamily="49" charset="-122"/>
              </a:rPr>
              <a:t>LWW</a:t>
            </a:r>
            <a:r>
              <a:rPr lang="zh-CN" altLang="en-US" sz="3600" b="1" dirty="0">
                <a:ea typeface="黑体" panose="02010609060101010101" pitchFamily="49" charset="-122"/>
              </a:rPr>
              <a:t>期刊浏览</a:t>
            </a:r>
            <a:endParaRPr lang="en-US" sz="3600" b="1" dirty="0">
              <a:ea typeface="黑体" panose="02010609060101010101" pitchFamily="49" charset="-122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FBF52629-0101-4C4C-8046-1BE88394EF5B}"/>
              </a:ext>
            </a:extLst>
          </p:cNvPr>
          <p:cNvSpPr/>
          <p:nvPr/>
        </p:nvSpPr>
        <p:spPr>
          <a:xfrm>
            <a:off x="1828800" y="2474444"/>
            <a:ext cx="609600" cy="21573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D1478EE-44FB-4A31-85F9-0D94FEF1387C}"/>
              </a:ext>
            </a:extLst>
          </p:cNvPr>
          <p:cNvSpPr txBox="1"/>
          <p:nvPr/>
        </p:nvSpPr>
        <p:spPr>
          <a:xfrm>
            <a:off x="203200" y="941626"/>
            <a:ext cx="11785600" cy="7487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133" b="1" u="sng" dirty="0">
                <a:solidFill>
                  <a:srgbClr val="0000FF"/>
                </a:solidFill>
                <a:latin typeface="Trebuchet MS" panose="020B0603020202020204" pitchFamily="34" charset="0"/>
                <a:hlinkClick r:id="rId3"/>
              </a:rPr>
              <a:t>http://ovidsp.ovid.com/ovidweb.cgi?T=JS&amp;CSC=y&amp;PAGE=browse&amp;NEWS=n&amp;DBC=y&amp;BROWSEOPT=browseJournals&amp;D=yrovft</a:t>
            </a:r>
            <a:endParaRPr lang="zh-CN" altLang="en-US" sz="2133" dirty="0"/>
          </a:p>
        </p:txBody>
      </p:sp>
    </p:spTree>
    <p:extLst>
      <p:ext uri="{BB962C8B-B14F-4D97-AF65-F5344CB8AC3E}">
        <p14:creationId xmlns:p14="http://schemas.microsoft.com/office/powerpoint/2010/main" val="7915233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756" y="457202"/>
            <a:ext cx="11739244" cy="810003"/>
          </a:xfrm>
        </p:spPr>
        <p:txBody>
          <a:bodyPr/>
          <a:lstStyle/>
          <a:p>
            <a:r>
              <a:rPr lang="en-US" sz="3600" b="1" dirty="0"/>
              <a:t>LWW</a:t>
            </a:r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多媒体</a:t>
            </a:r>
            <a:endParaRPr lang="en-US" sz="36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97FEC6EE-9194-4B96-B3CD-AB6E0AA7F1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0400" y="1187209"/>
            <a:ext cx="9731979" cy="549372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392C79B0-5594-44EE-A0E8-24FE94B99B43}"/>
              </a:ext>
            </a:extLst>
          </p:cNvPr>
          <p:cNvSpPr/>
          <p:nvPr/>
        </p:nvSpPr>
        <p:spPr>
          <a:xfrm>
            <a:off x="3556000" y="2006600"/>
            <a:ext cx="609600" cy="4064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/>
          </a:p>
        </p:txBody>
      </p:sp>
    </p:spTree>
    <p:extLst>
      <p:ext uri="{BB962C8B-B14F-4D97-AF65-F5344CB8AC3E}">
        <p14:creationId xmlns:p14="http://schemas.microsoft.com/office/powerpoint/2010/main" val="12176306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kumimoji="0" lang="en-US" altLang="zh-TW" sz="3600" b="1" dirty="0"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MEDLINE  </a:t>
            </a:r>
            <a:r>
              <a:rPr kumimoji="0" lang="zh-CN" altLang="zh-TW" sz="3600" b="1" dirty="0">
                <a:latin typeface="黑体" panose="02010609060101010101" pitchFamily="49" charset="-122"/>
                <a:ea typeface="黑体" panose="02010609060101010101" pitchFamily="49" charset="-122"/>
                <a:cs typeface="Arial Unicode MS" pitchFamily="34" charset="-120"/>
              </a:rPr>
              <a:t>全科性医药学文献数据库</a:t>
            </a:r>
            <a:endParaRPr kumimoji="0" lang="zh-CN" altLang="en-US" sz="3600" b="1" dirty="0">
              <a:latin typeface="黑体" panose="02010609060101010101" pitchFamily="49" charset="-122"/>
              <a:ea typeface="黑体" panose="02010609060101010101" pitchFamily="49" charset="-122"/>
              <a:cs typeface="Arial Unicode MS" pitchFamily="34" charset="-120"/>
            </a:endParaRPr>
          </a:p>
        </p:txBody>
      </p:sp>
      <p:sp>
        <p:nvSpPr>
          <p:cNvPr id="9222" name="Rectangle 3"/>
          <p:cNvSpPr>
            <a:spLocks noGrp="1" noChangeArrowheads="1"/>
          </p:cNvSpPr>
          <p:nvPr>
            <p:ph type="body" sz="quarter" idx="13"/>
          </p:nvPr>
        </p:nvSpPr>
        <p:spPr/>
        <p:txBody>
          <a:bodyPr/>
          <a:lstStyle/>
          <a:p>
            <a:pPr eaLnBrk="1" hangingPunct="1"/>
            <a:r>
              <a:rPr lang="zh-CN" altLang="zh-TW" sz="28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美国国家医学图书馆</a:t>
            </a:r>
            <a:r>
              <a:rPr lang="en-US" altLang="zh-TW" sz="28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NLM</a:t>
            </a:r>
            <a:r>
              <a:rPr lang="zh-CN" altLang="en-US" sz="28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创建；</a:t>
            </a:r>
            <a:endParaRPr lang="en-US" altLang="zh-CN" sz="2800" dirty="0">
              <a:solidFill>
                <a:schemeClr val="tx2">
                  <a:lumMod val="50000"/>
                </a:schemeClr>
              </a:solidFill>
              <a:latin typeface="+mj-lt"/>
              <a:ea typeface="黑体" panose="02010609060101010101" pitchFamily="49" charset="-122"/>
            </a:endParaRPr>
          </a:p>
          <a:p>
            <a:pPr eaLnBrk="1" hangingPunct="1"/>
            <a:r>
              <a:rPr lang="zh-CN" altLang="zh-TW" sz="28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最重要且发展最早的当属</a:t>
            </a:r>
            <a:r>
              <a:rPr lang="en-US" altLang="zh-TW" sz="28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MEDLINE (MEDLARS ON LINE) </a:t>
            </a:r>
            <a:r>
              <a:rPr lang="zh-CN" altLang="zh-TW" sz="28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生物医学数据库。</a:t>
            </a:r>
            <a:endParaRPr lang="en-US" altLang="zh-CN" sz="2800" dirty="0">
              <a:solidFill>
                <a:schemeClr val="tx2">
                  <a:lumMod val="50000"/>
                </a:schemeClr>
              </a:solidFill>
              <a:latin typeface="+mj-lt"/>
              <a:ea typeface="黑体" panose="02010609060101010101" pitchFamily="49" charset="-122"/>
            </a:endParaRPr>
          </a:p>
          <a:p>
            <a:pPr eaLnBrk="1" hangingPunct="1"/>
            <a:r>
              <a:rPr lang="zh-CN" altLang="zh-TW" sz="28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该数据库包含</a:t>
            </a:r>
            <a:r>
              <a:rPr lang="zh-CN" altLang="en-US" sz="28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超过</a:t>
            </a:r>
            <a:r>
              <a:rPr lang="en-US" altLang="zh-CN" sz="28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5</a:t>
            </a:r>
            <a:r>
              <a:rPr lang="en-US" altLang="zh-TW" sz="28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,400</a:t>
            </a:r>
            <a:r>
              <a:rPr lang="zh-CN" altLang="zh-TW" sz="28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多种</a:t>
            </a:r>
            <a:r>
              <a:rPr lang="zh-CN" altLang="en-US" sz="28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医学</a:t>
            </a:r>
            <a:r>
              <a:rPr lang="zh-CN" altLang="zh-TW" sz="28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期刊文献资料</a:t>
            </a:r>
            <a:endParaRPr lang="en-US" altLang="zh-CN" sz="2800" dirty="0">
              <a:solidFill>
                <a:schemeClr val="tx2">
                  <a:lumMod val="50000"/>
                </a:schemeClr>
              </a:solidFill>
              <a:latin typeface="+mj-lt"/>
              <a:ea typeface="黑体" panose="02010609060101010101" pitchFamily="49" charset="-122"/>
            </a:endParaRPr>
          </a:p>
          <a:p>
            <a:pPr eaLnBrk="1" hangingPunct="1"/>
            <a:r>
              <a:rPr lang="zh-CN" altLang="en-US" sz="28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回溯至</a:t>
            </a:r>
            <a:r>
              <a:rPr lang="en-US" altLang="zh-CN" sz="28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1946</a:t>
            </a:r>
            <a:r>
              <a:rPr lang="zh-CN" altLang="en-US" sz="28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年</a:t>
            </a:r>
            <a:endParaRPr lang="en-US" altLang="zh-CN" sz="2800" dirty="0">
              <a:solidFill>
                <a:schemeClr val="tx2">
                  <a:lumMod val="50000"/>
                </a:schemeClr>
              </a:solidFill>
              <a:latin typeface="+mj-lt"/>
              <a:ea typeface="黑体" panose="02010609060101010101" pitchFamily="49" charset="-122"/>
            </a:endParaRPr>
          </a:p>
          <a:p>
            <a:pPr eaLnBrk="1" hangingPunct="1"/>
            <a:r>
              <a:rPr lang="zh-CN" altLang="zh-TW" sz="28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目前约有</a:t>
            </a:r>
            <a:r>
              <a:rPr lang="en-US" altLang="zh-CN" sz="28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2</a:t>
            </a:r>
            <a:r>
              <a:rPr lang="en-US" altLang="zh-TW" sz="28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,200</a:t>
            </a:r>
            <a:r>
              <a:rPr lang="zh-CN" altLang="zh-TW" sz="28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万</a:t>
            </a:r>
            <a:r>
              <a:rPr lang="zh-CN" altLang="en-US" sz="28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条记录</a:t>
            </a:r>
            <a:r>
              <a:rPr lang="zh-CN" altLang="zh-TW" sz="28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，且每年以</a:t>
            </a:r>
            <a:r>
              <a:rPr lang="en-US" altLang="zh-CN" sz="28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70</a:t>
            </a:r>
            <a:r>
              <a:rPr lang="en-US" altLang="zh-TW" sz="28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0,000</a:t>
            </a:r>
            <a:r>
              <a:rPr lang="zh-CN" altLang="en-US" sz="28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条记录</a:t>
            </a:r>
            <a:r>
              <a:rPr lang="zh-CN" altLang="zh-TW" sz="28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增加中，</a:t>
            </a:r>
            <a:r>
              <a:rPr lang="en-US" altLang="zh-TW" sz="28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75%</a:t>
            </a:r>
            <a:r>
              <a:rPr lang="zh-CN" altLang="zh-TW" sz="28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为英文文献，</a:t>
            </a:r>
            <a:r>
              <a:rPr lang="en-US" altLang="zh-TW" sz="28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25%</a:t>
            </a:r>
            <a:r>
              <a:rPr lang="zh-CN" altLang="zh-TW" sz="28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为非英文文献。</a:t>
            </a:r>
            <a:endParaRPr lang="zh-TW" altLang="zh-TW" sz="2800" dirty="0">
              <a:solidFill>
                <a:schemeClr val="tx2">
                  <a:lumMod val="50000"/>
                </a:schemeClr>
              </a:solidFill>
              <a:latin typeface="+mj-lt"/>
              <a:ea typeface="黑体" panose="02010609060101010101" pitchFamily="49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3FFE02B-BF0B-4AE4-81CE-B0AD9244D0F5}"/>
              </a:ext>
            </a:extLst>
          </p:cNvPr>
          <p:cNvSpPr txBox="1"/>
          <p:nvPr/>
        </p:nvSpPr>
        <p:spPr>
          <a:xfrm>
            <a:off x="550881" y="4851400"/>
            <a:ext cx="10749868" cy="1487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667" b="1" dirty="0">
                <a:solidFill>
                  <a:srgbClr val="0070C0"/>
                </a:solidFill>
                <a:latin typeface="Trebuchet MS" panose="020B0603020202020204" pitchFamily="34" charset="0"/>
              </a:rPr>
              <a:t>访问链接： </a:t>
            </a:r>
            <a:r>
              <a:rPr lang="en-US" altLang="zh-CN" sz="3200" b="1" u="sng" dirty="0">
                <a:solidFill>
                  <a:srgbClr val="0000FF"/>
                </a:solidFill>
                <a:latin typeface="Trebuchet MS" panose="020B0603020202020204" pitchFamily="34" charset="0"/>
                <a:hlinkClick r:id="rId2"/>
              </a:rPr>
              <a:t>http://ovidsp.ovid.com/ovidweb.cgi?T=JS&amp;NEWS=n&amp;CSC=Y&amp;PAGE=main&amp;D=medall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8989406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83723" y="1121726"/>
            <a:ext cx="1054936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/>
              <a:t>Focused on clinicians from learning to practice to improve access, quality and cost effectiveness of healthcare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1422400" y="1611119"/>
            <a:ext cx="9347200" cy="5246881"/>
            <a:chOff x="745065" y="1549259"/>
            <a:chExt cx="7737198" cy="4972919"/>
          </a:xfrm>
        </p:grpSpPr>
        <p:sp>
          <p:nvSpPr>
            <p:cNvPr id="52" name="Trapezoid 51"/>
            <p:cNvSpPr/>
            <p:nvPr/>
          </p:nvSpPr>
          <p:spPr>
            <a:xfrm rot="10800000">
              <a:off x="852979" y="5380771"/>
              <a:ext cx="7629284" cy="1015492"/>
            </a:xfrm>
            <a:prstGeom prst="trapezoid">
              <a:avLst>
                <a:gd name="adj" fmla="val 98338"/>
              </a:avLst>
            </a:prstGeom>
            <a:gradFill rotWithShape="1">
              <a:gsLst>
                <a:gs pos="100000">
                  <a:srgbClr val="6EBB1F">
                    <a:lumMod val="99000"/>
                    <a:lumOff val="1000"/>
                  </a:srgbClr>
                </a:gs>
                <a:gs pos="0">
                  <a:srgbClr val="FFFFFF">
                    <a:alpha val="0"/>
                    <a:lumMod val="100000"/>
                  </a:srgbClr>
                </a:gs>
              </a:gsLst>
              <a:lin ang="16200000" scaled="0"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 kern="0">
                <a:solidFill>
                  <a:srgbClr val="FFFFFF"/>
                </a:solidFill>
                <a:latin typeface="+mj-lt"/>
              </a:endParaRPr>
            </a:p>
          </p:txBody>
        </p:sp>
        <p:sp>
          <p:nvSpPr>
            <p:cNvPr id="53" name="Rectangle 56"/>
            <p:cNvSpPr>
              <a:spLocks noChangeArrowheads="1"/>
            </p:cNvSpPr>
            <p:nvPr/>
          </p:nvSpPr>
          <p:spPr bwMode="auto">
            <a:xfrm>
              <a:off x="2055840" y="6141177"/>
              <a:ext cx="5103436" cy="381001"/>
            </a:xfrm>
            <a:prstGeom prst="rect">
              <a:avLst/>
            </a:prstGeom>
            <a:solidFill>
              <a:srgbClr val="6EBB1F">
                <a:lumMod val="75000"/>
              </a:srgbClr>
            </a:solidFill>
            <a:ln w="3175" algn="ctr">
              <a:noFill/>
              <a:miter lim="800000"/>
              <a:headEnd/>
              <a:tailEnd/>
            </a:ln>
            <a:effectLst/>
          </p:spPr>
          <p:txBody>
            <a:bodyPr wrap="square" tIns="0" bIns="0" anchor="ctr">
              <a:noAutofit/>
            </a:bodyPr>
            <a:lstStyle/>
            <a:p>
              <a:pPr algn="ctr" defTabSz="914377" fontAlgn="base">
                <a:spcBef>
                  <a:spcPct val="0"/>
                </a:spcBef>
                <a:spcAft>
                  <a:spcPts val="600"/>
                </a:spcAft>
                <a:buClr>
                  <a:srgbClr val="0768A9"/>
                </a:buClr>
                <a:defRPr/>
              </a:pPr>
              <a:r>
                <a:rPr lang="en-US" altLang="zh-CN" sz="1600" kern="0" dirty="0">
                  <a:solidFill>
                    <a:srgbClr val="FFFFFF"/>
                  </a:solidFill>
                  <a:latin typeface="+mj-lt"/>
                  <a:ea typeface="SimSun" pitchFamily="2" charset="-122"/>
                  <a:cs typeface="Calibri"/>
                </a:rPr>
                <a:t>Physicians   | Nurses  |  Pharmacists  |  Allied health </a:t>
              </a:r>
              <a:endParaRPr lang="en-US" sz="1600" kern="0" dirty="0">
                <a:solidFill>
                  <a:srgbClr val="FFFFFF"/>
                </a:solidFill>
                <a:latin typeface="+mj-lt"/>
                <a:cs typeface="Calibri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852980" y="4206230"/>
              <a:ext cx="2605548" cy="5542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28594" indent="-228594" defTabSz="914377" fontAlgn="base">
                <a:spcBef>
                  <a:spcPct val="0"/>
                </a:spcBef>
                <a:spcAft>
                  <a:spcPct val="0"/>
                </a:spcAft>
                <a:buClr>
                  <a:srgbClr val="0768A9"/>
                </a:buClr>
                <a:buFont typeface="Wingdings" panose="05000000000000000000" pitchFamily="2" charset="2"/>
                <a:buChar char="§"/>
                <a:defRPr/>
              </a:pPr>
              <a:r>
                <a:rPr lang="zh-CN" altLang="en-US" sz="1600" kern="0" dirty="0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Calibri"/>
                </a:rPr>
                <a:t>提供医学、护理学教育材料和在线学习工具</a:t>
              </a:r>
              <a:endParaRPr lang="en-US" sz="1600" kern="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libri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862241" y="4206230"/>
              <a:ext cx="2468880" cy="5542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28594" indent="-228594" defTabSz="914377" fontAlgn="base">
                <a:spcBef>
                  <a:spcPct val="0"/>
                </a:spcBef>
                <a:spcAft>
                  <a:spcPct val="0"/>
                </a:spcAft>
                <a:buClr>
                  <a:srgbClr val="0768A9"/>
                </a:buClr>
                <a:buFont typeface="Wingdings" panose="05000000000000000000" pitchFamily="2" charset="2"/>
                <a:buChar char="§"/>
                <a:defRPr/>
              </a:pPr>
              <a:r>
                <a:rPr lang="zh-CN" altLang="en-US" sz="1600" kern="0" dirty="0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Calibri"/>
                </a:rPr>
                <a:t>为医学从业者提供治疗方案参考</a:t>
              </a:r>
              <a:endParaRPr lang="en-US" sz="1600" kern="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libri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3419795" y="4206230"/>
              <a:ext cx="2592236" cy="5542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28594" indent="-228594" defTabSz="914377" fontAlgn="base">
                <a:spcBef>
                  <a:spcPct val="0"/>
                </a:spcBef>
                <a:spcAft>
                  <a:spcPct val="0"/>
                </a:spcAft>
                <a:buClr>
                  <a:srgbClr val="0768A9"/>
                </a:buClr>
                <a:buFont typeface="Wingdings" panose="05000000000000000000" pitchFamily="2" charset="2"/>
                <a:buChar char="§"/>
                <a:defRPr/>
              </a:pPr>
              <a:r>
                <a:rPr lang="zh-CN" altLang="en-US" sz="1600" kern="0" dirty="0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Calibri"/>
                </a:rPr>
                <a:t>提供高质量的医学信息和精准的检索平台</a:t>
              </a:r>
              <a:endParaRPr lang="en-US" sz="1600" kern="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libri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1036122" y="1959581"/>
              <a:ext cx="2250129" cy="2200501"/>
            </a:xfrm>
            <a:prstGeom prst="rect">
              <a:avLst/>
            </a:prstGeom>
            <a:solidFill>
              <a:srgbClr val="7BC143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 kern="0">
                <a:solidFill>
                  <a:srgbClr val="FFFFFF"/>
                </a:solidFill>
                <a:latin typeface="+mj-lt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431622" y="1959581"/>
              <a:ext cx="2250129" cy="2200501"/>
            </a:xfrm>
            <a:prstGeom prst="rect">
              <a:avLst/>
            </a:prstGeom>
            <a:solidFill>
              <a:srgbClr val="7BC143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 kern="0">
                <a:solidFill>
                  <a:srgbClr val="FFFFFF"/>
                </a:solidFill>
                <a:latin typeface="+mj-lt"/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5827124" y="1959581"/>
              <a:ext cx="2250129" cy="2200501"/>
            </a:xfrm>
            <a:prstGeom prst="rect">
              <a:avLst/>
            </a:prstGeom>
            <a:solidFill>
              <a:srgbClr val="7BC143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 kern="0">
                <a:solidFill>
                  <a:srgbClr val="FFFFFF"/>
                </a:solidFill>
                <a:latin typeface="+mj-lt"/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745065" y="1549259"/>
              <a:ext cx="2777066" cy="7107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377" fontAlgn="base">
                <a:lnSpc>
                  <a:spcPct val="14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b="1" kern="0" dirty="0">
                  <a:solidFill>
                    <a:srgbClr val="0768A9"/>
                  </a:solidFill>
                  <a:latin typeface="+mj-lt"/>
                  <a:cs typeface="Calibri"/>
                </a:rPr>
                <a:t>Professional &amp; Education</a:t>
              </a:r>
            </a:p>
            <a:p>
              <a:pPr algn="ctr" defTabSz="914377" fontAlgn="base">
                <a:lnSpc>
                  <a:spcPct val="14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0" dirty="0">
                <a:solidFill>
                  <a:srgbClr val="0768A9"/>
                </a:solidFill>
                <a:latin typeface="+mj-lt"/>
                <a:cs typeface="Calibri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3361803" y="1549259"/>
              <a:ext cx="2331264" cy="3840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377" fontAlgn="base">
                <a:lnSpc>
                  <a:spcPct val="14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b="1" kern="0" dirty="0">
                  <a:solidFill>
                    <a:srgbClr val="0768A9"/>
                  </a:solidFill>
                  <a:latin typeface="+mj-lt"/>
                  <a:cs typeface="Calibri"/>
                </a:rPr>
                <a:t>Medical Research</a:t>
              </a: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5801687" y="1549259"/>
              <a:ext cx="2331264" cy="3840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377" fontAlgn="base">
                <a:lnSpc>
                  <a:spcPct val="14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b="1" kern="0" dirty="0">
                  <a:solidFill>
                    <a:srgbClr val="0768A9"/>
                  </a:solidFill>
                  <a:latin typeface="+mj-lt"/>
                  <a:cs typeface="Calibri"/>
                </a:rPr>
                <a:t>Clinical Solutions</a:t>
              </a:r>
            </a:p>
          </p:txBody>
        </p:sp>
        <p:sp>
          <p:nvSpPr>
            <p:cNvPr id="63" name="Chevron 62"/>
            <p:cNvSpPr/>
            <p:nvPr/>
          </p:nvSpPr>
          <p:spPr>
            <a:xfrm>
              <a:off x="748418" y="3687498"/>
              <a:ext cx="7620236" cy="472584"/>
            </a:xfrm>
            <a:prstGeom prst="chevron">
              <a:avLst/>
            </a:prstGeom>
            <a:solidFill>
              <a:srgbClr val="6EBB1F">
                <a:lumMod val="75000"/>
              </a:srgb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algn="ctr"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kern="0">
                <a:solidFill>
                  <a:srgbClr val="FFFFFF"/>
                </a:solidFill>
                <a:latin typeface="+mj-lt"/>
                <a:cs typeface="Calibri"/>
              </a:endParaRPr>
            </a:p>
          </p:txBody>
        </p:sp>
        <p:pic>
          <p:nvPicPr>
            <p:cNvPr id="64" name="Picture 63" descr="iStock_000000520081XSmall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6243" y="2170327"/>
              <a:ext cx="1828799" cy="1371600"/>
            </a:xfrm>
            <a:prstGeom prst="roundRect">
              <a:avLst>
                <a:gd name="adj" fmla="val 6115"/>
              </a:avLst>
            </a:prstGeom>
            <a:ln>
              <a:noFill/>
            </a:ln>
            <a:effectLst/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contourClr>
                <a:srgbClr val="969696"/>
              </a:contourClr>
            </a:sp3d>
          </p:spPr>
        </p:pic>
        <p:pic>
          <p:nvPicPr>
            <p:cNvPr id="65" name="Picture 6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27" r="5484"/>
            <a:stretch/>
          </p:blipFill>
          <p:spPr>
            <a:xfrm>
              <a:off x="3640025" y="2170327"/>
              <a:ext cx="1831235" cy="1371600"/>
            </a:xfrm>
            <a:prstGeom prst="roundRect">
              <a:avLst>
                <a:gd name="adj" fmla="val 6115"/>
              </a:avLst>
            </a:prstGeom>
            <a:ln>
              <a:noFill/>
            </a:ln>
            <a:effectLst/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contourClr>
                <a:srgbClr val="969696"/>
              </a:contourClr>
            </a:sp3d>
          </p:spPr>
        </p:pic>
        <p:pic>
          <p:nvPicPr>
            <p:cNvPr id="66" name="Picture 6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19"/>
            <a:stretch/>
          </p:blipFill>
          <p:spPr>
            <a:xfrm>
              <a:off x="1258700" y="2170327"/>
              <a:ext cx="1839349" cy="1371600"/>
            </a:xfrm>
            <a:prstGeom prst="roundRect">
              <a:avLst>
                <a:gd name="adj" fmla="val 6115"/>
              </a:avLst>
            </a:prstGeom>
            <a:solidFill>
              <a:srgbClr val="7BC143"/>
            </a:solidFill>
            <a:ln>
              <a:noFill/>
            </a:ln>
            <a:effectLst/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contourClr>
                <a:srgbClr val="969696"/>
              </a:contourClr>
            </a:sp3d>
          </p:spPr>
        </p:pic>
        <p:sp>
          <p:nvSpPr>
            <p:cNvPr id="67" name="Content Placeholder 1"/>
            <p:cNvSpPr txBox="1">
              <a:spLocks/>
            </p:cNvSpPr>
            <p:nvPr/>
          </p:nvSpPr>
          <p:spPr bwMode="auto">
            <a:xfrm>
              <a:off x="1306136" y="3690669"/>
              <a:ext cx="1766405" cy="592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marL="342891" indent="-342891" algn="ctr" defTabSz="914377" fontAlgn="base">
                <a:spcBef>
                  <a:spcPct val="20000"/>
                </a:spcBef>
                <a:spcAft>
                  <a:spcPct val="0"/>
                </a:spcAft>
                <a:buClr>
                  <a:srgbClr val="0768A9"/>
                </a:buClr>
                <a:defRPr/>
              </a:pPr>
              <a:r>
                <a:rPr lang="en-US" sz="2300" b="1" kern="0" dirty="0">
                  <a:solidFill>
                    <a:srgbClr val="FFFFFF"/>
                  </a:solidFill>
                  <a:latin typeface="+mj-lt"/>
                  <a:cs typeface="Calibri"/>
                </a:rPr>
                <a:t>Learning</a:t>
              </a:r>
              <a:endParaRPr lang="en-US" sz="2300" b="1" kern="0" baseline="30000" dirty="0">
                <a:solidFill>
                  <a:srgbClr val="FFFFFF"/>
                </a:solidFill>
                <a:latin typeface="+mj-lt"/>
                <a:cs typeface="Calibri"/>
              </a:endParaRPr>
            </a:p>
          </p:txBody>
        </p:sp>
        <p:sp>
          <p:nvSpPr>
            <p:cNvPr id="68" name="Content Placeholder 1"/>
            <p:cNvSpPr txBox="1">
              <a:spLocks/>
            </p:cNvSpPr>
            <p:nvPr/>
          </p:nvSpPr>
          <p:spPr bwMode="auto">
            <a:xfrm>
              <a:off x="3699344" y="3690669"/>
              <a:ext cx="1766405" cy="592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marL="342891" indent="-342891" algn="ctr" defTabSz="914377" fontAlgn="base">
                <a:spcBef>
                  <a:spcPct val="20000"/>
                </a:spcBef>
                <a:spcAft>
                  <a:spcPct val="0"/>
                </a:spcAft>
                <a:buClr>
                  <a:srgbClr val="0768A9"/>
                </a:buClr>
                <a:defRPr/>
              </a:pPr>
              <a:r>
                <a:rPr lang="en-US" sz="2300" b="1" kern="0" dirty="0">
                  <a:solidFill>
                    <a:srgbClr val="FFFFFF"/>
                  </a:solidFill>
                  <a:latin typeface="+mj-lt"/>
                  <a:cs typeface="Calibri"/>
                </a:rPr>
                <a:t>Research</a:t>
              </a:r>
              <a:endParaRPr lang="en-US" sz="2300" b="1" kern="0" baseline="30000" dirty="0">
                <a:solidFill>
                  <a:srgbClr val="FFFFFF"/>
                </a:solidFill>
                <a:latin typeface="+mj-lt"/>
                <a:cs typeface="Calibri"/>
              </a:endParaRPr>
            </a:p>
          </p:txBody>
        </p:sp>
        <p:sp>
          <p:nvSpPr>
            <p:cNvPr id="69" name="Content Placeholder 1"/>
            <p:cNvSpPr txBox="1">
              <a:spLocks/>
            </p:cNvSpPr>
            <p:nvPr/>
          </p:nvSpPr>
          <p:spPr bwMode="auto">
            <a:xfrm>
              <a:off x="6067892" y="3690669"/>
              <a:ext cx="1766405" cy="592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marL="342891" indent="-342891" algn="ctr" defTabSz="914377" fontAlgn="base">
                <a:spcBef>
                  <a:spcPct val="20000"/>
                </a:spcBef>
                <a:spcAft>
                  <a:spcPct val="0"/>
                </a:spcAft>
                <a:buClr>
                  <a:srgbClr val="0768A9"/>
                </a:buClr>
                <a:defRPr/>
              </a:pPr>
              <a:r>
                <a:rPr lang="en-US" sz="2300" b="1" kern="0" dirty="0">
                  <a:solidFill>
                    <a:srgbClr val="FFFFFF"/>
                  </a:solidFill>
                  <a:latin typeface="+mj-lt"/>
                  <a:cs typeface="Calibri"/>
                </a:rPr>
                <a:t>Care</a:t>
              </a:r>
              <a:endParaRPr lang="en-US" sz="2300" b="1" kern="0" baseline="30000" dirty="0">
                <a:solidFill>
                  <a:srgbClr val="FFFFFF"/>
                </a:solidFill>
                <a:latin typeface="+mj-lt"/>
                <a:cs typeface="Calibri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043318" y="5262056"/>
              <a:ext cx="3381361" cy="320877"/>
            </a:xfrm>
            <a:prstGeom prst="rect">
              <a:avLst/>
            </a:prstGeom>
            <a:noFill/>
            <a:ln w="19050">
              <a:solidFill>
                <a:srgbClr val="6EBB1F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pPr algn="ctr"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600" kern="0" dirty="0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全科医学文摘库</a:t>
              </a:r>
              <a:endParaRPr lang="en-US" sz="1600" kern="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1066980" y="5711938"/>
              <a:ext cx="2352814" cy="320877"/>
            </a:xfrm>
            <a:prstGeom prst="rect">
              <a:avLst/>
            </a:prstGeom>
            <a:noFill/>
            <a:ln w="19050">
              <a:solidFill>
                <a:srgbClr val="6EBB1F"/>
              </a:solidFill>
              <a:prstDash val="dash"/>
            </a:ln>
          </p:spPr>
          <p:txBody>
            <a:bodyPr wrap="square" lIns="0" rIns="0" rtlCol="0" anchor="ctr" anchorCtr="0">
              <a:spAutoFit/>
            </a:bodyPr>
            <a:lstStyle/>
            <a:p>
              <a:pPr algn="ctr" defTabSz="914377" fontAlgn="base">
                <a:spcBef>
                  <a:spcPct val="0"/>
                </a:spcBef>
                <a:spcAft>
                  <a:spcPts val="200"/>
                </a:spcAft>
                <a:defRPr/>
              </a:pPr>
              <a:r>
                <a:rPr lang="en-US" altLang="zh-CN" sz="1600" kern="0" dirty="0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Calibri"/>
                </a:rPr>
                <a:t>LWW</a:t>
              </a:r>
              <a:r>
                <a:rPr lang="zh-CN" altLang="en-US" sz="1600" kern="0" dirty="0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Calibri"/>
                </a:rPr>
                <a:t>期刊库</a:t>
              </a:r>
              <a:r>
                <a:rPr lang="en-US" altLang="zh-CN" sz="1600" kern="0" dirty="0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Calibri"/>
                </a:rPr>
                <a:t>&amp;</a:t>
              </a:r>
              <a:r>
                <a:rPr lang="zh-CN" altLang="en-US" sz="1600" kern="0" dirty="0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Calibri"/>
                </a:rPr>
                <a:t>图书库</a:t>
              </a:r>
              <a:endParaRPr lang="en-US" sz="1600" kern="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libri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1036124" y="4826813"/>
              <a:ext cx="7041131" cy="320877"/>
            </a:xfrm>
            <a:prstGeom prst="rect">
              <a:avLst/>
            </a:prstGeom>
            <a:noFill/>
            <a:ln w="19050">
              <a:solidFill>
                <a:srgbClr val="6EBB1F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pPr algn="ctr" defTabSz="914377" fontAlgn="base">
                <a:spcBef>
                  <a:spcPct val="0"/>
                </a:spcBef>
                <a:spcAft>
                  <a:spcPts val="600"/>
                </a:spcAft>
                <a:defRPr/>
              </a:pPr>
              <a:r>
                <a:rPr lang="en-US" sz="1600" b="1" kern="0" dirty="0">
                  <a:solidFill>
                    <a:srgbClr val="A50021"/>
                  </a:solidFill>
                  <a:latin typeface="+mj-lt"/>
                  <a:cs typeface="Calibri"/>
                </a:rPr>
                <a:t>Ovid</a:t>
              </a:r>
              <a:r>
                <a:rPr lang="zh-CN" altLang="en-US" sz="1600" b="1" kern="0" dirty="0">
                  <a:solidFill>
                    <a:srgbClr val="A50021"/>
                  </a:solidFill>
                  <a:latin typeface="+mj-lt"/>
                  <a:cs typeface="Calibri"/>
                </a:rPr>
                <a:t>、</a:t>
              </a:r>
              <a:r>
                <a:rPr lang="en-US" altLang="zh-CN" sz="1600" b="1" kern="0" dirty="0" err="1">
                  <a:solidFill>
                    <a:srgbClr val="A50021"/>
                  </a:solidFill>
                  <a:latin typeface="+mj-lt"/>
                  <a:cs typeface="Calibri"/>
                </a:rPr>
                <a:t>OvidDS</a:t>
              </a:r>
              <a:r>
                <a:rPr lang="zh-CN" altLang="en-US" sz="1600" b="1" kern="0" dirty="0">
                  <a:solidFill>
                    <a:srgbClr val="A50021"/>
                  </a:solidFill>
                  <a:latin typeface="+mj-lt"/>
                  <a:cs typeface="Calibri"/>
                </a:rPr>
                <a:t>、</a:t>
              </a:r>
              <a:r>
                <a:rPr lang="en-US" altLang="zh-CN" sz="1600" b="1" kern="0" dirty="0">
                  <a:solidFill>
                    <a:srgbClr val="A50021"/>
                  </a:solidFill>
                  <a:latin typeface="+mj-lt"/>
                  <a:cs typeface="Calibri"/>
                </a:rPr>
                <a:t>Third Party Platforms</a:t>
              </a:r>
              <a:endParaRPr lang="en-US" sz="1600" b="1" kern="0" dirty="0">
                <a:solidFill>
                  <a:srgbClr val="A50021"/>
                </a:solidFill>
                <a:latin typeface="+mj-lt"/>
                <a:cs typeface="Calibri"/>
              </a:endParaRPr>
            </a:p>
          </p:txBody>
        </p:sp>
      </p:grp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61227" y="375328"/>
            <a:ext cx="11930773" cy="676402"/>
          </a:xfrm>
        </p:spPr>
        <p:txBody>
          <a:bodyPr/>
          <a:lstStyle/>
          <a:p>
            <a:pPr marL="40639" indent="0">
              <a:buNone/>
            </a:pPr>
            <a:r>
              <a:rPr lang="zh-CN" altLang="en-US" sz="3733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威科集团</a:t>
            </a:r>
            <a:r>
              <a:rPr lang="en-US" altLang="zh-CN" sz="3733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3733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医学全覆盖</a:t>
            </a:r>
            <a:endParaRPr lang="en-US" sz="3733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081934" y="5188064"/>
            <a:ext cx="3469695" cy="338554"/>
          </a:xfrm>
          <a:prstGeom prst="rect">
            <a:avLst/>
          </a:prstGeom>
          <a:noFill/>
          <a:ln w="19050">
            <a:solidFill>
              <a:srgbClr val="6EBB1F"/>
            </a:solidFill>
            <a:prstDash val="dash"/>
          </a:ln>
        </p:spPr>
        <p:txBody>
          <a:bodyPr wrap="square" lIns="0" rIns="0" rtlCol="0" anchor="ctr" anchorCtr="0">
            <a:spAutoFit/>
          </a:bodyPr>
          <a:lstStyle/>
          <a:p>
            <a:pPr algn="ctr" defTabSz="914377" fontAlgn="base">
              <a:spcBef>
                <a:spcPct val="0"/>
              </a:spcBef>
              <a:spcAft>
                <a:spcPts val="200"/>
              </a:spcAft>
              <a:defRPr/>
            </a:pPr>
            <a:r>
              <a:rPr lang="zh-CN" altLang="en-US" sz="1600" kern="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libri"/>
              </a:rPr>
              <a:t>学科医学库</a:t>
            </a:r>
            <a:endParaRPr lang="en-US" sz="1600" kern="0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  <a:cs typeface="Calibri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316569" y="5624564"/>
            <a:ext cx="2235059" cy="338554"/>
          </a:xfrm>
          <a:prstGeom prst="rect">
            <a:avLst/>
          </a:prstGeom>
          <a:noFill/>
          <a:ln w="19050">
            <a:solidFill>
              <a:srgbClr val="6EBB1F"/>
            </a:solidFill>
            <a:prstDash val="dash"/>
          </a:ln>
        </p:spPr>
        <p:txBody>
          <a:bodyPr wrap="square" lIns="0" rIns="0" rtlCol="0" anchor="ctr" anchorCtr="0">
            <a:spAutoFit/>
          </a:bodyPr>
          <a:lstStyle/>
          <a:p>
            <a:pPr algn="ctr" defTabSz="914377" fontAlgn="base">
              <a:spcBef>
                <a:spcPct val="0"/>
              </a:spcBef>
              <a:spcAft>
                <a:spcPts val="200"/>
              </a:spcAft>
              <a:defRPr/>
            </a:pPr>
            <a:r>
              <a:rPr lang="zh-CN" altLang="en-US" sz="1600" kern="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libri"/>
              </a:rPr>
              <a:t>多媒体库</a:t>
            </a:r>
            <a:endParaRPr lang="en-US" sz="1600" kern="0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  <a:cs typeface="Calibri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108171" y="5624564"/>
            <a:ext cx="2059271" cy="338554"/>
          </a:xfrm>
          <a:prstGeom prst="rect">
            <a:avLst/>
          </a:prstGeom>
          <a:noFill/>
          <a:ln w="19050">
            <a:solidFill>
              <a:srgbClr val="6EBB1F"/>
            </a:solidFill>
            <a:prstDash val="dash"/>
          </a:ln>
        </p:spPr>
        <p:txBody>
          <a:bodyPr wrap="square" lIns="0" rIns="0" rtlCol="0" anchor="ctr" anchorCtr="0">
            <a:spAutoFit/>
          </a:bodyPr>
          <a:lstStyle/>
          <a:p>
            <a:pPr algn="ctr" defTabSz="914377" fontAlgn="base">
              <a:spcBef>
                <a:spcPct val="0"/>
              </a:spcBef>
              <a:spcAft>
                <a:spcPts val="200"/>
              </a:spcAft>
              <a:defRPr/>
            </a:pPr>
            <a:r>
              <a:rPr lang="zh-CN" altLang="en-US" sz="1600" kern="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libri"/>
              </a:rPr>
              <a:t>循证医学库</a:t>
            </a:r>
            <a:endParaRPr lang="en-US" sz="1600" kern="0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96158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altLang="zh-CN" sz="3600" b="1" dirty="0">
                <a:ea typeface="黑体" panose="02010609060101010101" pitchFamily="49" charset="-122"/>
              </a:rPr>
              <a:t>Ovid</a:t>
            </a:r>
            <a:r>
              <a:rPr lang="zh-CN" altLang="en-US" sz="3600" b="1" dirty="0">
                <a:ea typeface="黑体" panose="02010609060101010101" pitchFamily="49" charset="-122"/>
              </a:rPr>
              <a:t>平台访问链接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12056" y="1291347"/>
            <a:ext cx="75907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u="sng" dirty="0">
                <a:hlinkClick r:id="rId2"/>
              </a:rPr>
              <a:t>http://ovidsp.ovid.com/autologin.html</a:t>
            </a:r>
            <a:endParaRPr lang="en-US" altLang="zh-CN" sz="3200" u="sng" dirty="0"/>
          </a:p>
          <a:p>
            <a:pPr algn="ctr"/>
            <a:endParaRPr lang="zh-CN" altLang="en-US" sz="3200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457819E-ADCE-4A1B-8C1F-00ED7E0B0CAB}"/>
              </a:ext>
            </a:extLst>
          </p:cNvPr>
          <p:cNvSpPr txBox="1"/>
          <p:nvPr/>
        </p:nvSpPr>
        <p:spPr>
          <a:xfrm>
            <a:off x="457200" y="2368565"/>
            <a:ext cx="11277600" cy="34948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0990" indent="-38099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867" b="1" dirty="0"/>
              <a:t>所属校区（授权</a:t>
            </a:r>
            <a:r>
              <a:rPr lang="en-US" altLang="zh-CN" sz="1867" b="1" dirty="0"/>
              <a:t>IP</a:t>
            </a:r>
            <a:r>
              <a:rPr lang="zh-CN" altLang="en-US" sz="1867" b="1" dirty="0"/>
              <a:t>地址）范围以内</a:t>
            </a:r>
          </a:p>
          <a:p>
            <a:pPr>
              <a:lnSpc>
                <a:spcPct val="150000"/>
              </a:lnSpc>
            </a:pPr>
            <a:r>
              <a:rPr lang="zh-CN" altLang="en-US" sz="1867" dirty="0">
                <a:solidFill>
                  <a:srgbClr val="000000"/>
                </a:solidFill>
              </a:rPr>
              <a:t>如您已在所属学校的校区内，请将您的电脑或移动设备接入学校的正式网络（有线网或无线</a:t>
            </a:r>
            <a:r>
              <a:rPr lang="en-US" altLang="zh-CN" sz="1867" dirty="0">
                <a:solidFill>
                  <a:srgbClr val="000000"/>
                </a:solidFill>
              </a:rPr>
              <a:t>Wi-Fi</a:t>
            </a:r>
            <a:r>
              <a:rPr lang="zh-CN" altLang="en-US" sz="1867" dirty="0">
                <a:solidFill>
                  <a:srgbClr val="000000"/>
                </a:solidFill>
              </a:rPr>
              <a:t>），直接访问上面链接，即可进入</a:t>
            </a:r>
            <a:r>
              <a:rPr lang="en-US" altLang="zh-CN" sz="1867" dirty="0">
                <a:solidFill>
                  <a:srgbClr val="000000"/>
                </a:solidFill>
              </a:rPr>
              <a:t>Ovid</a:t>
            </a:r>
            <a:r>
              <a:rPr lang="zh-CN" altLang="en-US" sz="1867" dirty="0">
                <a:solidFill>
                  <a:srgbClr val="000000"/>
                </a:solidFill>
              </a:rPr>
              <a:t>平台。</a:t>
            </a:r>
            <a:br>
              <a:rPr lang="zh-CN" altLang="en-US" sz="1867" dirty="0">
                <a:solidFill>
                  <a:schemeClr val="tx2">
                    <a:lumMod val="50000"/>
                  </a:schemeClr>
                </a:solidFill>
              </a:rPr>
            </a:br>
            <a:endParaRPr lang="zh-CN" altLang="en-US" sz="1867" dirty="0">
              <a:solidFill>
                <a:schemeClr val="tx2">
                  <a:lumMod val="50000"/>
                </a:schemeClr>
              </a:solidFill>
            </a:endParaRPr>
          </a:p>
          <a:p>
            <a:pPr marL="380990" indent="-38099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867" b="1" dirty="0"/>
              <a:t>不在所属学校校区，无法接入所属学校的正式网络</a:t>
            </a:r>
            <a:endParaRPr lang="zh-CN" altLang="en-US" sz="1867" dirty="0"/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zh-CN" altLang="en-US" sz="1867" dirty="0">
                <a:solidFill>
                  <a:schemeClr val="tx2">
                    <a:lumMod val="50000"/>
                  </a:schemeClr>
                </a:solidFill>
              </a:rPr>
              <a:t>使用所属学校提供的</a:t>
            </a:r>
            <a:r>
              <a:rPr lang="en-US" altLang="zh-CN" sz="1867" dirty="0">
                <a:solidFill>
                  <a:schemeClr val="tx2">
                    <a:lumMod val="50000"/>
                  </a:schemeClr>
                </a:solidFill>
              </a:rPr>
              <a:t>VPN</a:t>
            </a:r>
            <a:r>
              <a:rPr lang="zh-CN" altLang="en-US" sz="1867" dirty="0">
                <a:solidFill>
                  <a:schemeClr val="tx2">
                    <a:lumMod val="50000"/>
                  </a:schemeClr>
                </a:solidFill>
              </a:rPr>
              <a:t>远程登录服务。先登录您学校的</a:t>
            </a:r>
            <a:r>
              <a:rPr lang="en-US" altLang="zh-CN" sz="1867" dirty="0">
                <a:solidFill>
                  <a:schemeClr val="tx2">
                    <a:lumMod val="50000"/>
                  </a:schemeClr>
                </a:solidFill>
              </a:rPr>
              <a:t>VPN</a:t>
            </a:r>
            <a:r>
              <a:rPr lang="zh-CN" altLang="en-US" sz="1867" dirty="0">
                <a:solidFill>
                  <a:schemeClr val="tx2">
                    <a:lumMod val="50000"/>
                  </a:schemeClr>
                </a:solidFill>
              </a:rPr>
              <a:t>系统，再访问上面链接，即可进入</a:t>
            </a:r>
            <a:r>
              <a:rPr lang="en-US" altLang="zh-CN" sz="1867" dirty="0">
                <a:solidFill>
                  <a:schemeClr val="tx2">
                    <a:lumMod val="50000"/>
                  </a:schemeClr>
                </a:solidFill>
              </a:rPr>
              <a:t>Ovid</a:t>
            </a:r>
            <a:r>
              <a:rPr lang="zh-CN" altLang="en-US" sz="1867" dirty="0">
                <a:solidFill>
                  <a:schemeClr val="tx2">
                    <a:lumMod val="50000"/>
                  </a:schemeClr>
                </a:solidFill>
              </a:rPr>
              <a:t>平台。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zh-CN" altLang="en-US" sz="1867" dirty="0">
                <a:solidFill>
                  <a:schemeClr val="tx2">
                    <a:lumMod val="50000"/>
                  </a:schemeClr>
                </a:solidFill>
              </a:rPr>
              <a:t>所属学校不提供</a:t>
            </a:r>
            <a:r>
              <a:rPr lang="en-US" altLang="zh-CN" sz="1867" dirty="0">
                <a:solidFill>
                  <a:schemeClr val="tx2">
                    <a:lumMod val="50000"/>
                  </a:schemeClr>
                </a:solidFill>
              </a:rPr>
              <a:t>VPN</a:t>
            </a:r>
            <a:r>
              <a:rPr lang="zh-CN" altLang="en-US" sz="1867" dirty="0">
                <a:solidFill>
                  <a:schemeClr val="tx2">
                    <a:lumMod val="50000"/>
                  </a:schemeClr>
                </a:solidFill>
              </a:rPr>
              <a:t>远程登录服务，请联系您学校的图书馆取远程登录信息。</a:t>
            </a:r>
            <a:endParaRPr lang="en-US" altLang="zh-CN" sz="1867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zh-CN" altLang="en-US" sz="1867" dirty="0">
                <a:solidFill>
                  <a:schemeClr val="tx2">
                    <a:lumMod val="50000"/>
                  </a:schemeClr>
                </a:solidFill>
              </a:rPr>
              <a:t>所属学校已开通</a:t>
            </a:r>
            <a:r>
              <a:rPr lang="en-US" altLang="zh-CN" sz="1867" dirty="0">
                <a:solidFill>
                  <a:schemeClr val="tx2">
                    <a:lumMod val="50000"/>
                  </a:schemeClr>
                </a:solidFill>
              </a:rPr>
              <a:t>Shibboleth</a:t>
            </a:r>
            <a:r>
              <a:rPr lang="zh-CN" altLang="en-US" sz="1867" dirty="0">
                <a:solidFill>
                  <a:schemeClr val="tx2">
                    <a:lumMod val="50000"/>
                  </a:schemeClr>
                </a:solidFill>
              </a:rPr>
              <a:t>访问服务，高校用户已加入</a:t>
            </a:r>
            <a:r>
              <a:rPr lang="en-US" altLang="zh-CN" sz="1867" dirty="0">
                <a:solidFill>
                  <a:schemeClr val="tx2">
                    <a:lumMod val="50000"/>
                  </a:schemeClr>
                </a:solidFill>
              </a:rPr>
              <a:t>CARSI</a:t>
            </a:r>
            <a:r>
              <a:rPr lang="zh-CN" altLang="en-US" sz="1867" dirty="0">
                <a:solidFill>
                  <a:schemeClr val="tx2">
                    <a:lumMod val="50000"/>
                  </a:schemeClr>
                </a:solidFill>
              </a:rPr>
              <a:t>访问服务，请按相关指南，进入</a:t>
            </a:r>
            <a:r>
              <a:rPr lang="en-US" altLang="zh-CN" sz="1867" dirty="0">
                <a:solidFill>
                  <a:schemeClr val="tx2">
                    <a:lumMod val="50000"/>
                  </a:schemeClr>
                </a:solidFill>
              </a:rPr>
              <a:t>Ovid</a:t>
            </a:r>
            <a:r>
              <a:rPr lang="zh-CN" altLang="en-US" sz="1867" dirty="0">
                <a:solidFill>
                  <a:schemeClr val="tx2">
                    <a:lumMod val="50000"/>
                  </a:schemeClr>
                </a:solidFill>
              </a:rPr>
              <a:t>平台。</a:t>
            </a:r>
          </a:p>
        </p:txBody>
      </p:sp>
    </p:spTree>
    <p:extLst>
      <p:ext uri="{BB962C8B-B14F-4D97-AF65-F5344CB8AC3E}">
        <p14:creationId xmlns:p14="http://schemas.microsoft.com/office/powerpoint/2010/main" val="2795155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604CD1-9432-4A76-ACEC-5F1A7A980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378" y="284480"/>
            <a:ext cx="11739244" cy="810003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CN" sz="4133" dirty="0">
                <a:ea typeface="黑体" panose="02010609060101010101" pitchFamily="49" charset="-122"/>
              </a:rPr>
              <a:t>CARSI</a:t>
            </a:r>
            <a:r>
              <a:rPr lang="zh-CN" altLang="en-US" sz="4133" dirty="0">
                <a:ea typeface="黑体" panose="02010609060101010101" pitchFamily="49" charset="-122"/>
              </a:rPr>
              <a:t>校外访问</a:t>
            </a:r>
            <a:br>
              <a:rPr lang="zh-CN" altLang="zh-CN" sz="2667" dirty="0">
                <a:ea typeface="黑体" panose="02010609060101010101" pitchFamily="49" charset="-122"/>
              </a:rPr>
            </a:br>
            <a:endParaRPr lang="en-US" sz="2667" dirty="0">
              <a:ea typeface="黑体" panose="02010609060101010101" pitchFamily="49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C13016B2-7824-4555-BF21-5B45B232CB9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560" y="2512316"/>
            <a:ext cx="7853680" cy="386308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" name="Rectangle 41">
            <a:extLst>
              <a:ext uri="{FF2B5EF4-FFF2-40B4-BE49-F238E27FC236}">
                <a16:creationId xmlns:a16="http://schemas.microsoft.com/office/drawing/2014/main" id="{7A4BE069-306E-4E36-9CED-4A5296A95E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1849" y="5943600"/>
            <a:ext cx="1452471" cy="3048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121920" tIns="60960" rIns="121920" bIns="60960" anchor="t" anchorCtr="0" upright="1">
            <a:noAutofit/>
          </a:bodyPr>
          <a:lstStyle/>
          <a:p>
            <a:endParaRPr lang="zh-CN" altLang="en-US" sz="320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C11DEEA-E1BB-46AE-B7A1-4BF01D8F3929}"/>
              </a:ext>
            </a:extLst>
          </p:cNvPr>
          <p:cNvSpPr txBox="1">
            <a:spLocks/>
          </p:cNvSpPr>
          <p:nvPr/>
        </p:nvSpPr>
        <p:spPr>
          <a:xfrm>
            <a:off x="307658" y="1092200"/>
            <a:ext cx="11739244" cy="810003"/>
          </a:xfrm>
          <a:prstGeom prst="rect">
            <a:avLst/>
          </a:prstGeom>
        </p:spPr>
        <p:txBody>
          <a:bodyPr vert="horz" lIns="90000" tIns="46800" rIns="90000" bIns="46800" rtlCol="0" anchor="t">
            <a:noAutofit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+mj-lt"/>
                <a:ea typeface="Fira Sans Light" panose="020B0403050000020004" pitchFamily="34" charset="0"/>
                <a:cs typeface="+mj-cs"/>
              </a:defRPr>
            </a:lvl1pPr>
          </a:lstStyle>
          <a:p>
            <a:r>
              <a:rPr lang="en-US" altLang="zh-CN" dirty="0">
                <a:ea typeface="黑体" panose="02010609060101010101" pitchFamily="49" charset="-122"/>
              </a:rPr>
              <a:t>1</a:t>
            </a:r>
            <a:r>
              <a:rPr lang="zh-CN" altLang="zh-CN" dirty="0">
                <a:ea typeface="黑体" panose="02010609060101010101" pitchFamily="49" charset="-122"/>
              </a:rPr>
              <a:t>、打开浏览器，输入</a:t>
            </a:r>
            <a:r>
              <a:rPr lang="en-US" altLang="zh-CN" u="sng" dirty="0">
                <a:ea typeface="黑体" panose="02010609060101010101" pitchFamily="49" charset="-122"/>
                <a:hlinkClick r:id="rId3"/>
              </a:rPr>
              <a:t>http://ovidsp.ovid.com/</a:t>
            </a:r>
            <a:r>
              <a:rPr lang="zh-CN" altLang="zh-CN" dirty="0">
                <a:ea typeface="黑体" panose="02010609060101010101" pitchFamily="49" charset="-122"/>
              </a:rPr>
              <a:t>， 选择“</a:t>
            </a:r>
            <a:r>
              <a:rPr lang="en-US" altLang="zh-CN" dirty="0" err="1">
                <a:ea typeface="黑体" panose="02010609060101010101" pitchFamily="49" charset="-122"/>
              </a:rPr>
              <a:t>OpenAthens</a:t>
            </a:r>
            <a:r>
              <a:rPr lang="en-US" altLang="zh-CN" dirty="0">
                <a:ea typeface="黑体" panose="02010609060101010101" pitchFamily="49" charset="-122"/>
              </a:rPr>
              <a:t> | Institutional</a:t>
            </a:r>
            <a:r>
              <a:rPr lang="zh-CN" altLang="zh-CN" dirty="0">
                <a:ea typeface="黑体" panose="02010609060101010101" pitchFamily="49" charset="-122"/>
              </a:rPr>
              <a:t>”。</a:t>
            </a:r>
            <a:br>
              <a:rPr lang="zh-CN" altLang="zh-CN" dirty="0">
                <a:ea typeface="黑体" panose="02010609060101010101" pitchFamily="49" charset="-122"/>
              </a:rPr>
            </a:br>
            <a:endParaRPr lang="en-US" dirty="0"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712181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C234352-0B98-7746-1B5A-569E45A6CE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00" y="1564676"/>
            <a:ext cx="11918623" cy="398984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DEDC172F-C7D4-4EA3-A407-DB438D291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dirty="0">
                <a:ea typeface="黑体" panose="02010609060101010101" pitchFamily="49" charset="-122"/>
              </a:rPr>
              <a:t>2</a:t>
            </a:r>
            <a:r>
              <a:rPr lang="zh-CN" altLang="zh-CN" dirty="0">
                <a:ea typeface="黑体" panose="02010609060101010101" pitchFamily="49" charset="-122"/>
              </a:rPr>
              <a:t>、 输入学校</a:t>
            </a:r>
            <a:r>
              <a:rPr lang="zh-CN" altLang="en-US" dirty="0">
                <a:ea typeface="黑体" panose="02010609060101010101" pitchFamily="49" charset="-122"/>
              </a:rPr>
              <a:t>名称（中文名、英文名都可）检索</a:t>
            </a:r>
            <a:r>
              <a:rPr lang="zh-CN" altLang="zh-CN" dirty="0">
                <a:ea typeface="黑体" panose="02010609060101010101" pitchFamily="49" charset="-122"/>
              </a:rPr>
              <a:t>，</a:t>
            </a:r>
            <a:r>
              <a:rPr lang="zh-CN" altLang="en-US" dirty="0">
                <a:ea typeface="黑体" panose="02010609060101010101" pitchFamily="49" charset="-122"/>
              </a:rPr>
              <a:t>找到您所属学校，</a:t>
            </a:r>
            <a:r>
              <a:rPr lang="zh-CN" altLang="zh-CN" dirty="0">
                <a:ea typeface="黑体" panose="02010609060101010101" pitchFamily="49" charset="-122"/>
              </a:rPr>
              <a:t>然后点击进入。</a:t>
            </a:r>
            <a:br>
              <a:rPr lang="zh-CN" altLang="zh-CN" dirty="0">
                <a:ea typeface="黑体" panose="02010609060101010101" pitchFamily="49" charset="-122"/>
              </a:rPr>
            </a:br>
            <a:endParaRPr lang="zh-CN" altLang="en-US" dirty="0">
              <a:ea typeface="黑体" panose="02010609060101010101" pitchFamily="49" charset="-122"/>
            </a:endParaRPr>
          </a:p>
        </p:txBody>
      </p:sp>
      <p:sp>
        <p:nvSpPr>
          <p:cNvPr id="3" name="Rectangle 41">
            <a:extLst>
              <a:ext uri="{FF2B5EF4-FFF2-40B4-BE49-F238E27FC236}">
                <a16:creationId xmlns:a16="http://schemas.microsoft.com/office/drawing/2014/main" id="{E514F55E-FC59-4359-8CE5-4AC275D09C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885" y="3305597"/>
            <a:ext cx="6215866" cy="578246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121920" tIns="60960" rIns="121920" bIns="60960" anchor="t" anchorCtr="0" upright="1">
            <a:noAutofit/>
          </a:bodyPr>
          <a:lstStyle/>
          <a:p>
            <a:endParaRPr lang="zh-CN" altLang="en-US" sz="3200"/>
          </a:p>
        </p:txBody>
      </p:sp>
    </p:spTree>
    <p:extLst>
      <p:ext uri="{BB962C8B-B14F-4D97-AF65-F5344CB8AC3E}">
        <p14:creationId xmlns:p14="http://schemas.microsoft.com/office/powerpoint/2010/main" val="6343229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75A5D9-FF02-4D74-BE7E-87BEC9F65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dirty="0">
                <a:ea typeface="黑体" panose="02010609060101010101" pitchFamily="49" charset="-122"/>
              </a:rPr>
              <a:t>3</a:t>
            </a:r>
            <a:r>
              <a:rPr lang="zh-CN" altLang="zh-CN" dirty="0">
                <a:ea typeface="黑体" panose="02010609060101010101" pitchFamily="49" charset="-122"/>
              </a:rPr>
              <a:t>、 跳转到您所属学校登录页面，输入您学校的账号和密码后，即可进入</a:t>
            </a:r>
            <a:r>
              <a:rPr lang="en-US" altLang="zh-CN" dirty="0">
                <a:ea typeface="黑体" panose="02010609060101010101" pitchFamily="49" charset="-122"/>
              </a:rPr>
              <a:t>Ovid</a:t>
            </a:r>
            <a:r>
              <a:rPr lang="zh-CN" altLang="zh-CN" dirty="0">
                <a:ea typeface="黑体" panose="02010609060101010101" pitchFamily="49" charset="-122"/>
              </a:rPr>
              <a:t>平台开始资源访问。</a:t>
            </a:r>
            <a:r>
              <a:rPr lang="zh-CN" altLang="en-US" dirty="0">
                <a:ea typeface="黑体" panose="02010609060101010101" pitchFamily="49" charset="-122"/>
              </a:rPr>
              <a:t>（北京大学为例）</a:t>
            </a:r>
            <a:br>
              <a:rPr lang="zh-CN" altLang="zh-CN" dirty="0">
                <a:ea typeface="黑体" panose="02010609060101010101" pitchFamily="49" charset="-122"/>
              </a:rPr>
            </a:br>
            <a:endParaRPr lang="zh-CN" altLang="en-US" dirty="0">
              <a:ea typeface="黑体" panose="02010609060101010101" pitchFamily="49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701B3A0-710A-37D8-E7B6-4D657044F8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653" y="1551338"/>
            <a:ext cx="9076076" cy="5306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8322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666" y="3332639"/>
            <a:ext cx="5821363" cy="77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6252" y="4777700"/>
            <a:ext cx="30298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zh-CN" altLang="en-US" sz="4400" b="1" kern="0" dirty="0">
                <a:solidFill>
                  <a:srgbClr val="0768A9"/>
                </a:solidFill>
                <a:latin typeface="黑体" panose="02010609060101010101" pitchFamily="49" charset="-122"/>
                <a:ea typeface="黑体" panose="02010609060101010101" pitchFamily="49" charset="-122"/>
                <a:cs typeface="ＭＳ Ｐゴシック"/>
              </a:rPr>
              <a:t>检索技巧</a:t>
            </a:r>
          </a:p>
        </p:txBody>
      </p:sp>
      <p:pic>
        <p:nvPicPr>
          <p:cNvPr id="8" name="图片 7" descr="卡通人物&#10;&#10;中度可信度描述已自动生成">
            <a:extLst>
              <a:ext uri="{FF2B5EF4-FFF2-40B4-BE49-F238E27FC236}">
                <a16:creationId xmlns:a16="http://schemas.microsoft.com/office/drawing/2014/main" id="{C354DD1D-3EFD-444F-AEE4-F94C722A1A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1453" y="985952"/>
            <a:ext cx="2819400" cy="151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6146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CB6C6ED-43EE-470D-B1D1-B2EE8C694E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720" y="1321647"/>
            <a:ext cx="10322560" cy="547045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55AB56B7-2008-4859-9E8C-33C4CF07E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选择一个或多个数据库</a:t>
            </a:r>
          </a:p>
        </p:txBody>
      </p:sp>
      <p:sp>
        <p:nvSpPr>
          <p:cNvPr id="5" name="Oval 4"/>
          <p:cNvSpPr/>
          <p:nvPr/>
        </p:nvSpPr>
        <p:spPr>
          <a:xfrm>
            <a:off x="3173264" y="3387785"/>
            <a:ext cx="474881" cy="7920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endParaRPr lang="zh-CN" altLang="en-US" sz="1800">
              <a:solidFill>
                <a:srgbClr val="FFFFFF"/>
              </a:solidFill>
              <a:latin typeface="Trebuchet MS" pitchFamily="34" charset="0"/>
              <a:ea typeface="宋体" pitchFamily="2" charset="-122"/>
            </a:endParaRPr>
          </a:p>
        </p:txBody>
      </p:sp>
      <p:sp>
        <p:nvSpPr>
          <p:cNvPr id="6" name="Oval 4"/>
          <p:cNvSpPr/>
          <p:nvPr/>
        </p:nvSpPr>
        <p:spPr>
          <a:xfrm>
            <a:off x="3027862" y="6206596"/>
            <a:ext cx="1279977" cy="3262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endParaRPr lang="zh-CN" altLang="en-US" sz="1800">
              <a:solidFill>
                <a:srgbClr val="FFFFFF"/>
              </a:solidFill>
              <a:latin typeface="Trebuchet MS" pitchFamily="34" charset="0"/>
              <a:ea typeface="宋体" pitchFamily="2" charset="-122"/>
            </a:endParaRPr>
          </a:p>
        </p:txBody>
      </p:sp>
      <p:sp>
        <p:nvSpPr>
          <p:cNvPr id="7" name="Oval 4"/>
          <p:cNvSpPr/>
          <p:nvPr/>
        </p:nvSpPr>
        <p:spPr>
          <a:xfrm>
            <a:off x="8659376" y="3387785"/>
            <a:ext cx="576065" cy="7920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endParaRPr lang="zh-CN" altLang="en-US" sz="1800">
              <a:solidFill>
                <a:srgbClr val="FFFFFF"/>
              </a:solidFill>
              <a:latin typeface="Trebuchet MS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5670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A8E632AB-C03E-4F65-A785-0E1724C412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378" y="1165604"/>
            <a:ext cx="11919244" cy="555720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点击  了解数据库内容</a:t>
            </a:r>
            <a:endParaRPr lang="en-US" sz="36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Oval 1"/>
          <p:cNvSpPr/>
          <p:nvPr/>
        </p:nvSpPr>
        <p:spPr>
          <a:xfrm>
            <a:off x="297358" y="3429000"/>
            <a:ext cx="1184821" cy="8890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52" y="663173"/>
            <a:ext cx="358255" cy="398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7389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D3E4ECE9-DD6A-4C1A-92D0-C54A6148FC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720" y="1267205"/>
            <a:ext cx="10322560" cy="547045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sz="3733" b="1" dirty="0">
                <a:ea typeface="黑体" panose="02010609060101010101" pitchFamily="49" charset="-122"/>
              </a:rPr>
              <a:t>点击</a:t>
            </a:r>
            <a:r>
              <a:rPr lang="en-US" altLang="zh-CN" sz="3733" b="1" dirty="0" err="1">
                <a:ea typeface="黑体" panose="02010609060101010101" pitchFamily="49" charset="-122"/>
              </a:rPr>
              <a:t>TopArticles</a:t>
            </a:r>
            <a:r>
              <a:rPr lang="zh-CN" altLang="en-US" sz="3733" b="1" dirty="0">
                <a:ea typeface="黑体" panose="02010609060101010101" pitchFamily="49" charset="-122"/>
              </a:rPr>
              <a:t>，查看全球下载文章排行榜</a:t>
            </a:r>
            <a:br>
              <a:rPr lang="zh-CN" altLang="en-US" sz="3733" b="1" dirty="0">
                <a:ea typeface="黑体" panose="02010609060101010101" pitchFamily="49" charset="-122"/>
              </a:rPr>
            </a:br>
            <a:endParaRPr lang="zh-CN" altLang="en-US" sz="3733" b="1" dirty="0"/>
          </a:p>
        </p:txBody>
      </p:sp>
      <p:sp>
        <p:nvSpPr>
          <p:cNvPr id="5" name="椭圆 4"/>
          <p:cNvSpPr/>
          <p:nvPr/>
        </p:nvSpPr>
        <p:spPr>
          <a:xfrm>
            <a:off x="8830586" y="1339886"/>
            <a:ext cx="982641" cy="61756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7A6FB8D-DB8C-42A7-8DDD-D7CCE36AB9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7120" y="3182288"/>
            <a:ext cx="7406640" cy="329367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E5DDCF28-FB40-4CBF-9AE7-484B4225579D}"/>
              </a:ext>
            </a:extLst>
          </p:cNvPr>
          <p:cNvCxnSpPr>
            <a:cxnSpLocks/>
          </p:cNvCxnSpPr>
          <p:nvPr/>
        </p:nvCxnSpPr>
        <p:spPr>
          <a:xfrm>
            <a:off x="9321906" y="1976611"/>
            <a:ext cx="0" cy="2411353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855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5A272DFD-5362-4EDD-96BF-76C89BB594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267205"/>
            <a:ext cx="10322560" cy="547045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sz="3600" b="1" dirty="0">
                <a:ea typeface="黑体" panose="02010609060101010101" pitchFamily="49" charset="-122"/>
              </a:rPr>
              <a:t>点击</a:t>
            </a:r>
            <a:r>
              <a:rPr lang="en-US" altLang="zh-CN" sz="3600" b="1" dirty="0">
                <a:ea typeface="黑体" panose="02010609060101010101" pitchFamily="49" charset="-122"/>
              </a:rPr>
              <a:t>Search Builder</a:t>
            </a:r>
            <a:r>
              <a:rPr lang="zh-CN" altLang="en-US" sz="3600" b="1" dirty="0">
                <a:ea typeface="黑体" panose="02010609060101010101" pitchFamily="49" charset="-122"/>
              </a:rPr>
              <a:t>，使用药物检索专项工具</a:t>
            </a:r>
            <a:endParaRPr lang="zh-CN" altLang="en-US" sz="3600" dirty="0"/>
          </a:p>
        </p:txBody>
      </p:sp>
      <p:sp>
        <p:nvSpPr>
          <p:cNvPr id="5" name="椭圆 4"/>
          <p:cNvSpPr/>
          <p:nvPr/>
        </p:nvSpPr>
        <p:spPr>
          <a:xfrm>
            <a:off x="6919329" y="1437963"/>
            <a:ext cx="1365752" cy="61756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941FD6AA-3DE5-4AF1-B187-3498B2FA43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0481" y="2945035"/>
            <a:ext cx="7569200" cy="386884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A0DF5702-7878-4D1C-B659-625E5EC83A0C}"/>
              </a:ext>
            </a:extLst>
          </p:cNvPr>
          <p:cNvCxnSpPr>
            <a:cxnSpLocks/>
          </p:cNvCxnSpPr>
          <p:nvPr/>
        </p:nvCxnSpPr>
        <p:spPr>
          <a:xfrm>
            <a:off x="7602205" y="2077208"/>
            <a:ext cx="861075" cy="179375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80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69CB377-07CB-4AD2-A674-FA52ED9EF6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19" y="2097389"/>
            <a:ext cx="12192000" cy="407977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b="1" dirty="0">
                <a:ea typeface="黑体" panose="02010609060101010101" pitchFamily="49" charset="-122"/>
              </a:rPr>
              <a:t>Ovid</a:t>
            </a:r>
            <a:r>
              <a:rPr lang="zh-CN" altLang="en-US" sz="3600" b="1" dirty="0">
                <a:ea typeface="黑体" panose="02010609060101010101" pitchFamily="49" charset="-122"/>
              </a:rPr>
              <a:t>平台检索界面</a:t>
            </a:r>
          </a:p>
        </p:txBody>
      </p:sp>
      <p:sp>
        <p:nvSpPr>
          <p:cNvPr id="26626" name="Rectangle 3"/>
          <p:cNvSpPr>
            <a:spLocks noGrp="1" noChangeArrowheads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algn="ctr">
              <a:buFont typeface="Wingdings" pitchFamily="2" charset="2"/>
              <a:buNone/>
            </a:pPr>
            <a:r>
              <a:rPr altLang="zh-CN" sz="2133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Ovid</a:t>
            </a:r>
            <a:r>
              <a:rPr lang="zh-CN" altLang="en-US" sz="2133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平台检索界面将多种检索方式、限制条件、检索历史、以及管理工具等整合在一个界面。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5260" y="5495329"/>
            <a:ext cx="6396936" cy="461665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>
              <a:ea typeface="新細明體" pitchFamily="18" charset="-12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943368" y="6261174"/>
            <a:ext cx="653727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768A9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zh-CN" altLang="en-US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运用底部的语种标识，自主切换平台显示语言。</a:t>
            </a:r>
            <a:endParaRPr lang="en-US" altLang="zh-CN" dirty="0">
              <a:solidFill>
                <a:schemeClr val="tx2">
                  <a:lumMod val="50000"/>
                </a:schemeClr>
              </a:solidFill>
              <a:latin typeface="+mj-lt"/>
              <a:ea typeface="黑体" panose="02010609060101010101" pitchFamily="49" charset="-122"/>
              <a:cs typeface="Arial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zh-CN" altLang="en-US" dirty="0">
              <a:solidFill>
                <a:schemeClr val="tx2">
                  <a:lumMod val="50000"/>
                </a:schemeClr>
              </a:solidFill>
              <a:latin typeface="+mj-lt"/>
              <a:ea typeface="黑体" panose="02010609060101010101" pitchFamily="49" charset="-122"/>
              <a:cs typeface="Arial" pitchFamily="34" charset="0"/>
            </a:endParaRPr>
          </a:p>
        </p:txBody>
      </p:sp>
      <p:sp>
        <p:nvSpPr>
          <p:cNvPr id="9" name="矩形标注 8"/>
          <p:cNvSpPr/>
          <p:nvPr/>
        </p:nvSpPr>
        <p:spPr>
          <a:xfrm>
            <a:off x="2775243" y="2763648"/>
            <a:ext cx="2139751" cy="1010013"/>
          </a:xfrm>
          <a:prstGeom prst="wedgeRectCallout">
            <a:avLst>
              <a:gd name="adj1" fmla="val -87258"/>
              <a:gd name="adj2" fmla="val 108092"/>
            </a:avLst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点击“变更”，更改所选数据库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711201" y="4439920"/>
            <a:ext cx="2926079" cy="225225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63830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5" descr="ear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812800" y="609600"/>
            <a:ext cx="10363200" cy="624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zh-CN" sz="3600" dirty="0">
                <a:solidFill>
                  <a:schemeClr val="bg1"/>
                </a:solidFill>
                <a:latin typeface="+mj-lt"/>
                <a:ea typeface="黑体" panose="02010609060101010101" pitchFamily="49" charset="-122"/>
              </a:rPr>
              <a:t>Ovid</a:t>
            </a:r>
            <a:r>
              <a:rPr lang="zh-CN" altLang="en-US" sz="3600" dirty="0">
                <a:solidFill>
                  <a:schemeClr val="bg1"/>
                </a:solidFill>
                <a:latin typeface="+mj-lt"/>
                <a:ea typeface="黑体" panose="02010609060101010101" pitchFamily="49" charset="-122"/>
              </a:rPr>
              <a:t>平台高度集成内容、工具、服务，提供全面的定制化解决方案，成为学术搜索的首要选择之一。</a:t>
            </a:r>
            <a:endParaRPr lang="en-US" altLang="zh-CN" sz="3600" dirty="0">
              <a:solidFill>
                <a:schemeClr val="bg1"/>
              </a:solidFill>
              <a:latin typeface="+mj-lt"/>
              <a:ea typeface="黑体" panose="02010609060101010101" pitchFamily="49" charset="-122"/>
            </a:endParaRPr>
          </a:p>
          <a:p>
            <a:pPr eaLnBrk="1" hangingPunct="1"/>
            <a:r>
              <a:rPr lang="en-US" altLang="zh-CN" sz="3600" dirty="0">
                <a:solidFill>
                  <a:schemeClr val="bg1"/>
                </a:solidFill>
                <a:latin typeface="+mj-lt"/>
                <a:ea typeface="黑体" panose="02010609060101010101" pitchFamily="49" charset="-122"/>
              </a:rPr>
              <a:t> </a:t>
            </a:r>
          </a:p>
          <a:p>
            <a:pPr eaLnBrk="1" hangingPunct="1"/>
            <a:endParaRPr lang="en-US" altLang="zh-CN" sz="3600" dirty="0">
              <a:solidFill>
                <a:schemeClr val="bg1"/>
              </a:solidFill>
              <a:latin typeface="+mj-lt"/>
              <a:ea typeface="黑体" panose="02010609060101010101" pitchFamily="49" charset="-122"/>
            </a:endParaRPr>
          </a:p>
          <a:p>
            <a:pPr eaLnBrk="1" hangingPunct="1"/>
            <a:endParaRPr lang="en-US" altLang="zh-CN" sz="3600" dirty="0">
              <a:solidFill>
                <a:schemeClr val="bg1"/>
              </a:solidFill>
              <a:latin typeface="+mj-lt"/>
              <a:ea typeface="黑体" panose="02010609060101010101" pitchFamily="49" charset="-122"/>
            </a:endParaRPr>
          </a:p>
          <a:p>
            <a:pPr eaLnBrk="1" hangingPunct="1"/>
            <a:endParaRPr lang="en-US" altLang="zh-CN" sz="3600" dirty="0">
              <a:solidFill>
                <a:schemeClr val="bg1"/>
              </a:solidFill>
              <a:latin typeface="+mj-lt"/>
              <a:ea typeface="黑体" panose="02010609060101010101" pitchFamily="49" charset="-122"/>
            </a:endParaRPr>
          </a:p>
          <a:p>
            <a:pPr eaLnBrk="1" hangingPunct="1"/>
            <a:endParaRPr lang="en-US" altLang="zh-CN" sz="3600" dirty="0">
              <a:solidFill>
                <a:schemeClr val="bg1"/>
              </a:solidFill>
              <a:latin typeface="+mj-lt"/>
              <a:ea typeface="黑体" panose="02010609060101010101" pitchFamily="49" charset="-122"/>
            </a:endParaRPr>
          </a:p>
          <a:p>
            <a:pPr eaLnBrk="1" hangingPunct="1"/>
            <a:r>
              <a:rPr lang="en-US" altLang="zh-TW" sz="3600" dirty="0">
                <a:solidFill>
                  <a:schemeClr val="bg1"/>
                </a:solidFill>
                <a:latin typeface="+mj-lt"/>
                <a:ea typeface="黑体" panose="02010609060101010101" pitchFamily="49" charset="-122"/>
              </a:rPr>
              <a:t>The Professional's </a:t>
            </a:r>
            <a:r>
              <a:rPr lang="en-US" altLang="zh-CN" sz="3600" dirty="0">
                <a:solidFill>
                  <a:schemeClr val="bg1"/>
                </a:solidFill>
                <a:latin typeface="+mj-lt"/>
                <a:ea typeface="黑体" panose="02010609060101010101" pitchFamily="49" charset="-122"/>
              </a:rPr>
              <a:t>Top</a:t>
            </a:r>
            <a:r>
              <a:rPr lang="en-US" altLang="zh-TW" sz="3600" dirty="0">
                <a:solidFill>
                  <a:schemeClr val="bg1"/>
                </a:solidFill>
                <a:latin typeface="+mj-lt"/>
                <a:ea typeface="黑体" panose="02010609060101010101" pitchFamily="49" charset="-122"/>
              </a:rPr>
              <a:t> Choice </a:t>
            </a:r>
            <a:endParaRPr lang="en-US" altLang="zh-CN" sz="3600" dirty="0">
              <a:solidFill>
                <a:schemeClr val="bg1"/>
              </a:solidFill>
              <a:latin typeface="+mj-lt"/>
              <a:ea typeface="黑体" panose="02010609060101010101" pitchFamily="49" charset="-122"/>
            </a:endParaRPr>
          </a:p>
          <a:p>
            <a:pPr eaLnBrk="1" hangingPunct="1"/>
            <a:endParaRPr lang="en-US" altLang="zh-CN" sz="3600" dirty="0">
              <a:solidFill>
                <a:schemeClr val="bg1"/>
              </a:solidFill>
              <a:latin typeface="+mj-lt"/>
              <a:ea typeface="黑体" panose="02010609060101010101" pitchFamily="49" charset="-122"/>
            </a:endParaRPr>
          </a:p>
          <a:p>
            <a:pPr eaLnBrk="1" hangingPunct="1"/>
            <a:endParaRPr lang="en-US" altLang="zh-CN" sz="4000" dirty="0">
              <a:latin typeface="+mj-lt"/>
              <a:ea typeface="黑体" panose="02010609060101010101" pitchFamily="49" charset="-122"/>
            </a:endParaRPr>
          </a:p>
          <a:p>
            <a:pPr eaLnBrk="1" hangingPunct="1"/>
            <a:endParaRPr lang="zh-CN" altLang="en-US" sz="3600" dirty="0">
              <a:solidFill>
                <a:schemeClr val="bg1"/>
              </a:solidFill>
              <a:latin typeface="+mj-lt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3801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根据研究课题特点，选择合适的检索模式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3"/>
          </p:nvPr>
        </p:nvSpPr>
        <p:spPr>
          <a:xfrm>
            <a:off x="854758" y="1525065"/>
            <a:ext cx="11669545" cy="4951148"/>
          </a:xfrm>
        </p:spPr>
        <p:txBody>
          <a:bodyPr>
            <a:normAutofit/>
          </a:bodyPr>
          <a:lstStyle/>
          <a:p>
            <a:pPr marL="380990" indent="-380990" eaLnBrk="0" hangingPunct="0">
              <a:buClr>
                <a:srgbClr val="0768A9"/>
              </a:buClr>
              <a:buSzPct val="80000"/>
            </a:pPr>
            <a:r>
              <a:rPr lang="zh-CN" altLang="en-US" sz="24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基本检索</a:t>
            </a:r>
            <a:r>
              <a:rPr lang="zh-CN" altLang="en-US" sz="2400" dirty="0">
                <a:solidFill>
                  <a:schemeClr val="tx1"/>
                </a:solidFill>
                <a:latin typeface="+mj-lt"/>
                <a:ea typeface="黑体" panose="02010609060101010101" pitchFamily="49" charset="-122"/>
              </a:rPr>
              <a:t>可用于初步查找某个科研课题或问题，最快速获取最新的文献信息；</a:t>
            </a:r>
          </a:p>
          <a:p>
            <a:pPr marL="380990" indent="-380990" eaLnBrk="0" hangingPunct="0">
              <a:buClr>
                <a:srgbClr val="0768A9"/>
              </a:buClr>
              <a:buSzPct val="80000"/>
            </a:pPr>
            <a:r>
              <a:rPr lang="zh-CN" altLang="en-US" sz="2400" dirty="0">
                <a:solidFill>
                  <a:schemeClr val="tx1"/>
                </a:solidFill>
                <a:latin typeface="+mj-lt"/>
                <a:ea typeface="黑体" panose="02010609060101010101" pitchFamily="49" charset="-122"/>
              </a:rPr>
              <a:t>利用</a:t>
            </a:r>
            <a:r>
              <a:rPr lang="zh-CN" altLang="en-US" sz="2400" dirty="0">
                <a:latin typeface="+mj-lt"/>
                <a:ea typeface="黑体" panose="02010609060101010101" pitchFamily="49" charset="-122"/>
              </a:rPr>
              <a:t>高级检索</a:t>
            </a:r>
            <a:r>
              <a:rPr lang="zh-CN" altLang="en-US" sz="2400" dirty="0">
                <a:solidFill>
                  <a:schemeClr val="tx1"/>
                </a:solidFill>
                <a:latin typeface="+mj-lt"/>
                <a:ea typeface="黑体" panose="02010609060101010101" pitchFamily="49" charset="-122"/>
              </a:rPr>
              <a:t>进行更加全面和精准的查找所有符合条件的结果；</a:t>
            </a:r>
            <a:endParaRPr lang="en-US" altLang="zh-CN" sz="2400" dirty="0">
              <a:solidFill>
                <a:schemeClr val="tx1"/>
              </a:solidFill>
              <a:latin typeface="+mj-lt"/>
              <a:ea typeface="黑体" panose="02010609060101010101" pitchFamily="49" charset="-122"/>
            </a:endParaRPr>
          </a:p>
          <a:p>
            <a:pPr marL="380990" indent="-380990" eaLnBrk="0" hangingPunct="0">
              <a:buClr>
                <a:srgbClr val="0768A9"/>
              </a:buClr>
              <a:buSzPct val="80000"/>
            </a:pPr>
            <a:r>
              <a:rPr lang="zh-CN" altLang="en-US" sz="2400" dirty="0">
                <a:latin typeface="+mj-lt"/>
                <a:ea typeface="黑体" panose="02010609060101010101" pitchFamily="49" charset="-122"/>
              </a:rPr>
              <a:t>检索工具</a:t>
            </a:r>
            <a:r>
              <a:rPr lang="zh-CN" altLang="en-US" sz="2400" dirty="0">
                <a:solidFill>
                  <a:schemeClr val="tx1"/>
                </a:solidFill>
                <a:latin typeface="+mj-lt"/>
                <a:ea typeface="黑体" panose="02010609060101010101" pitchFamily="49" charset="-122"/>
              </a:rPr>
              <a:t>主要应用于数据库的主题词表；</a:t>
            </a:r>
            <a:endParaRPr lang="en-US" altLang="zh-CN" sz="2400" dirty="0">
              <a:solidFill>
                <a:schemeClr val="tx1"/>
              </a:solidFill>
              <a:latin typeface="+mj-lt"/>
              <a:ea typeface="黑体" panose="02010609060101010101" pitchFamily="49" charset="-122"/>
            </a:endParaRPr>
          </a:p>
          <a:p>
            <a:pPr marL="380990" indent="-380990" eaLnBrk="0" hangingPunct="0">
              <a:buClr>
                <a:srgbClr val="0768A9"/>
              </a:buClr>
              <a:buSzPct val="80000"/>
            </a:pPr>
            <a:r>
              <a:rPr lang="zh-CN" altLang="en-US" sz="2400" dirty="0">
                <a:latin typeface="+mj-lt"/>
                <a:ea typeface="黑体" panose="02010609060101010101" pitchFamily="49" charset="-122"/>
              </a:rPr>
              <a:t>多字段检索</a:t>
            </a:r>
            <a:r>
              <a:rPr lang="zh-CN" altLang="en-US" sz="2400" dirty="0">
                <a:solidFill>
                  <a:schemeClr val="tx1"/>
                </a:solidFill>
                <a:latin typeface="+mj-lt"/>
                <a:ea typeface="黑体" panose="02010609060101010101" pitchFamily="49" charset="-122"/>
              </a:rPr>
              <a:t>组合多个字段检索和主题检索；</a:t>
            </a:r>
          </a:p>
          <a:p>
            <a:pPr marL="380990" indent="-380990" eaLnBrk="0" hangingPunct="0">
              <a:buClr>
                <a:srgbClr val="0768A9"/>
              </a:buClr>
              <a:buSzPct val="80000"/>
            </a:pPr>
            <a:r>
              <a:rPr lang="zh-CN" altLang="en-US" sz="2400" dirty="0">
                <a:latin typeface="+mj-lt"/>
                <a:ea typeface="黑体" panose="02010609060101010101" pitchFamily="49" charset="-122"/>
              </a:rPr>
              <a:t>常用字段检索</a:t>
            </a:r>
            <a:r>
              <a:rPr lang="zh-CN" altLang="en-US" sz="2400" dirty="0">
                <a:solidFill>
                  <a:schemeClr val="tx1"/>
                </a:solidFill>
                <a:latin typeface="+mj-lt"/>
                <a:ea typeface="黑体" panose="02010609060101010101" pitchFamily="49" charset="-122"/>
              </a:rPr>
              <a:t>通过常用引文字段定位某篇或某几篇文献</a:t>
            </a:r>
          </a:p>
          <a:p>
            <a:pPr marL="380990" indent="-380990" eaLnBrk="0" hangingPunct="0">
              <a:buClr>
                <a:srgbClr val="0768A9"/>
              </a:buClr>
              <a:buSzPct val="80000"/>
            </a:pPr>
            <a:r>
              <a:rPr lang="zh-CN" altLang="en-US" sz="2400" dirty="0">
                <a:latin typeface="+mj-lt"/>
                <a:ea typeface="黑体" panose="02010609060101010101" pitchFamily="49" charset="-122"/>
              </a:rPr>
              <a:t>字段检索</a:t>
            </a:r>
            <a:r>
              <a:rPr lang="zh-CN" altLang="en-US" sz="2400" dirty="0">
                <a:solidFill>
                  <a:schemeClr val="tx1"/>
                </a:solidFill>
                <a:latin typeface="+mj-lt"/>
                <a:ea typeface="黑体" panose="02010609060101010101" pitchFamily="49" charset="-122"/>
              </a:rPr>
              <a:t>浏览或检索单个、多个或所有字段，</a:t>
            </a:r>
            <a:r>
              <a:rPr lang="zh-CN" altLang="en-US" sz="2400" dirty="0">
                <a:solidFill>
                  <a:schemeClr val="tx1"/>
                </a:solidFill>
                <a:ea typeface="黑体" panose="02010609060101010101" pitchFamily="49" charset="-122"/>
              </a:rPr>
              <a:t>更加精准的限定检索部位 </a:t>
            </a:r>
            <a:endParaRPr lang="zh-CN" altLang="en-US" sz="2400" dirty="0">
              <a:solidFill>
                <a:schemeClr val="tx1"/>
              </a:solidFill>
              <a:latin typeface="+mj-lt"/>
              <a:ea typeface="黑体" panose="02010609060101010101" pitchFamily="49" charset="-122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altLang="zh-CN" sz="2400" dirty="0">
              <a:latin typeface="+mj-lt"/>
              <a:ea typeface="黑体" panose="02010609060101010101" pitchFamily="49" charset="-122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altLang="zh-CN" sz="2400" dirty="0">
              <a:latin typeface="+mj-lt"/>
              <a:ea typeface="黑体" panose="02010609060101010101" pitchFamily="49" charset="-122"/>
            </a:endParaRPr>
          </a:p>
          <a:p>
            <a:pPr>
              <a:buFont typeface="Arial" panose="020B0604020202020204" pitchFamily="34" charset="0"/>
              <a:buChar char="•"/>
            </a:pPr>
            <a:endParaRPr lang="zh-CN" altLang="en-US" sz="2400" dirty="0">
              <a:latin typeface="+mj-lt"/>
              <a:ea typeface="黑体" panose="02010609060101010101" pitchFamily="49" charset="-122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946537" y="4931296"/>
            <a:ext cx="8651612" cy="954107"/>
          </a:xfrm>
          <a:prstGeom prst="rect">
            <a:avLst/>
          </a:prstGeom>
          <a:solidFill>
            <a:srgbClr val="0768A9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768A9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zh-CN" altLang="en-US" sz="2800" b="1" dirty="0">
                <a:solidFill>
                  <a:schemeClr val="bg1"/>
                </a:solidFill>
                <a:ea typeface="黑体" panose="02010609060101010101" pitchFamily="49" charset="-122"/>
              </a:rPr>
              <a:t>以查找</a:t>
            </a:r>
            <a:r>
              <a:rPr lang="en-US" altLang="zh-CN" sz="2800" b="1" dirty="0">
                <a:solidFill>
                  <a:schemeClr val="bg1"/>
                </a:solidFill>
                <a:ea typeface="黑体" panose="02010609060101010101" pitchFamily="49" charset="-122"/>
              </a:rPr>
              <a:t>2010</a:t>
            </a:r>
            <a:r>
              <a:rPr lang="zh-CN" altLang="en-US" sz="2800" b="1" dirty="0">
                <a:solidFill>
                  <a:schemeClr val="bg1"/>
                </a:solidFill>
                <a:ea typeface="黑体" panose="02010609060101010101" pitchFamily="49" charset="-122"/>
              </a:rPr>
              <a:t>至</a:t>
            </a:r>
            <a:r>
              <a:rPr lang="en-US" altLang="zh-CN" sz="2800" b="1" dirty="0">
                <a:solidFill>
                  <a:schemeClr val="bg1"/>
                </a:solidFill>
                <a:ea typeface="黑体" panose="02010609060101010101" pitchFamily="49" charset="-122"/>
              </a:rPr>
              <a:t>2013</a:t>
            </a:r>
            <a:r>
              <a:rPr lang="zh-CN" altLang="en-US" sz="2800" b="1" dirty="0">
                <a:solidFill>
                  <a:schemeClr val="bg1"/>
                </a:solidFill>
                <a:ea typeface="黑体" panose="02010609060101010101" pitchFamily="49" charset="-122"/>
              </a:rPr>
              <a:t>年出版的有关</a:t>
            </a:r>
            <a:r>
              <a:rPr lang="en-US" altLang="zh-CN" sz="2800" b="1" dirty="0">
                <a:solidFill>
                  <a:schemeClr val="bg1"/>
                </a:solidFill>
                <a:ea typeface="黑体" panose="02010609060101010101" pitchFamily="49" charset="-122"/>
              </a:rPr>
              <a:t>warfarin treatment for heart failure in men</a:t>
            </a:r>
            <a:r>
              <a:rPr lang="zh-CN" altLang="en-US" sz="2800" b="1" dirty="0">
                <a:solidFill>
                  <a:schemeClr val="bg1"/>
                </a:solidFill>
                <a:ea typeface="黑体" panose="02010609060101010101" pitchFamily="49" charset="-122"/>
              </a:rPr>
              <a:t>的文章为例</a:t>
            </a:r>
            <a:endParaRPr lang="zh-CN" altLang="en-US" sz="3200" b="1" dirty="0">
              <a:solidFill>
                <a:schemeClr val="bg1"/>
              </a:solidFill>
              <a:latin typeface="+mj-lt"/>
              <a:ea typeface="黑体" panose="02010609060101010101" pitchFamily="49" charset="-12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706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1AFE6409-13BE-4F66-8A3E-2D9488C0DC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89112"/>
            <a:ext cx="12192000" cy="407977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867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基本检索快速获取初步结果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55707" y="4017609"/>
            <a:ext cx="5029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768A9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1800" b="1" dirty="0">
                <a:solidFill>
                  <a:schemeClr val="tx2">
                    <a:lumMod val="50000"/>
                  </a:schemeClr>
                </a:solidFill>
              </a:rPr>
              <a:t>warfarin treatment for heart failure in men</a:t>
            </a:r>
            <a:endParaRPr lang="zh-CN" altLang="en-US" sz="1800" dirty="0">
              <a:solidFill>
                <a:schemeClr val="tx2">
                  <a:lumMod val="50000"/>
                </a:schemeClr>
              </a:solidFill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 flipH="1" flipV="1">
            <a:off x="462065" y="4065989"/>
            <a:ext cx="362319" cy="30334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endParaRPr lang="zh-CN" altLang="en-US" sz="1800">
              <a:solidFill>
                <a:srgbClr val="FFFFFF"/>
              </a:solidFill>
              <a:latin typeface="Trebuchet MS" pitchFamily="34" charset="0"/>
              <a:ea typeface="宋体" pitchFamily="2" charset="-122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9093" y="2169817"/>
            <a:ext cx="42672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3810307" y="4335570"/>
            <a:ext cx="1160047" cy="46166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>
              <a:ea typeface="新細明體" pitchFamily="18" charset="-120"/>
            </a:endParaRPr>
          </a:p>
        </p:txBody>
      </p:sp>
      <p:sp>
        <p:nvSpPr>
          <p:cNvPr id="10" name="Left Arrow 9"/>
          <p:cNvSpPr/>
          <p:nvPr/>
        </p:nvSpPr>
        <p:spPr>
          <a:xfrm>
            <a:off x="6371677" y="4170986"/>
            <a:ext cx="1007660" cy="246732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endParaRPr lang="zh-CN" altLang="en-US" sz="1800">
              <a:solidFill>
                <a:srgbClr val="FFFFFF"/>
              </a:solidFill>
              <a:latin typeface="Trebuchet MS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7847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7" grpId="1" animBg="1"/>
      <p:bldP spid="9" grpId="0" animBg="1"/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A8F6597-2C15-4D95-A936-492F8B41A9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936" y="1100252"/>
            <a:ext cx="10608784" cy="85739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69D8A39-7F90-4A35-BA04-D0B209DAEF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2570" y="1894431"/>
            <a:ext cx="7480092" cy="484143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Left Arrow 9"/>
          <p:cNvSpPr/>
          <p:nvPr/>
        </p:nvSpPr>
        <p:spPr>
          <a:xfrm>
            <a:off x="8913605" y="1610031"/>
            <a:ext cx="1007660" cy="246732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endParaRPr lang="zh-CN" altLang="en-US" sz="1800">
              <a:solidFill>
                <a:srgbClr val="FFFFFF"/>
              </a:solidFill>
              <a:latin typeface="Trebuchet MS" pitchFamily="34" charset="0"/>
              <a:ea typeface="宋体" pitchFamily="2" charset="-122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2363967" y="2216443"/>
            <a:ext cx="1820212" cy="4519421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>
              <a:ea typeface="新細明體" pitchFamily="18" charset="-120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8007822" y="2702560"/>
            <a:ext cx="1874840" cy="4070971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>
              <a:ea typeface="新細明體" pitchFamily="18" charset="-12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7417080" y="3398575"/>
            <a:ext cx="2504185" cy="646331"/>
          </a:xfrm>
          <a:prstGeom prst="rect">
            <a:avLst/>
          </a:prstGeom>
          <a:solidFill>
            <a:srgbClr val="0768A9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768A9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zh-CN" altLang="en-US" sz="1800" b="1" dirty="0">
                <a:solidFill>
                  <a:schemeClr val="bg1"/>
                </a:solidFill>
                <a:ea typeface="黑体" panose="02010609060101010101" pitchFamily="49" charset="-122"/>
              </a:rPr>
              <a:t>基本检索同时提供开放获取文章的检索结果</a:t>
            </a:r>
            <a:endParaRPr lang="zh-CN" altLang="en-US" sz="1800" b="1" dirty="0">
              <a:solidFill>
                <a:schemeClr val="bg1"/>
              </a:solidFill>
              <a:latin typeface="+mj-lt"/>
              <a:ea typeface="黑体" panose="02010609060101010101" pitchFamily="49" charset="-122"/>
              <a:cs typeface="Arial" pitchFamily="34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6378" y="280973"/>
            <a:ext cx="11739244" cy="810003"/>
          </a:xfrm>
        </p:spPr>
        <p:txBody>
          <a:bodyPr/>
          <a:lstStyle/>
          <a:p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基本检索结果</a:t>
            </a:r>
          </a:p>
        </p:txBody>
      </p:sp>
    </p:spTree>
    <p:extLst>
      <p:ext uri="{BB962C8B-B14F-4D97-AF65-F5344CB8AC3E}">
        <p14:creationId xmlns:p14="http://schemas.microsoft.com/office/powerpoint/2010/main" val="309637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9" grpId="0" animBg="1"/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688B37C-19D2-468E-BF38-21869C3CB9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53004"/>
            <a:ext cx="12192000" cy="400157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867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高级检索</a:t>
            </a:r>
            <a:r>
              <a:rPr lang="en-US" altLang="zh-CN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—</a:t>
            </a:r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关键词检索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554481" y="5504996"/>
            <a:ext cx="982789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768A9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marL="380990" indent="-38099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要求输入单词或词组；</a:t>
            </a:r>
            <a:endParaRPr lang="en-US" altLang="zh-CN" dirty="0">
              <a:solidFill>
                <a:schemeClr val="tx2">
                  <a:lumMod val="50000"/>
                </a:schemeClr>
              </a:solidFill>
              <a:latin typeface="+mj-lt"/>
              <a:ea typeface="黑体" panose="02010609060101010101" pitchFamily="49" charset="-122"/>
            </a:endParaRPr>
          </a:p>
          <a:p>
            <a:pPr marL="380990" indent="-38099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  <a:cs typeface="Arial" pitchFamily="34" charset="0"/>
              </a:rPr>
              <a:t>对输入检索词进行精确匹配，不进行同义词或单复数等相关词汇的自动匹配；</a:t>
            </a:r>
            <a:endParaRPr lang="en-US" altLang="zh-CN" dirty="0">
              <a:solidFill>
                <a:schemeClr val="tx2">
                  <a:lumMod val="50000"/>
                </a:schemeClr>
              </a:solidFill>
              <a:latin typeface="+mj-lt"/>
              <a:ea typeface="黑体" panose="02010609060101010101" pitchFamily="49" charset="-122"/>
              <a:cs typeface="Arial" pitchFamily="34" charset="0"/>
            </a:endParaRPr>
          </a:p>
          <a:p>
            <a:pPr marL="380990" indent="-38099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  <a:cs typeface="Arial" pitchFamily="34" charset="0"/>
              </a:rPr>
              <a:t>利用截词符：</a:t>
            </a:r>
            <a:r>
              <a:rPr lang="en-US" altLang="zh-CN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  <a:cs typeface="Arial" pitchFamily="34" charset="0"/>
              </a:rPr>
              <a:t>$</a:t>
            </a:r>
            <a:r>
              <a:rPr lang="zh-CN" altLang="en-US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  <a:cs typeface="Arial" pitchFamily="34" charset="0"/>
              </a:rPr>
              <a:t>或</a:t>
            </a:r>
            <a:r>
              <a:rPr lang="en-US" altLang="zh-CN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  <a:cs typeface="Arial" pitchFamily="34" charset="0"/>
              </a:rPr>
              <a:t>* </a:t>
            </a:r>
            <a:r>
              <a:rPr lang="zh-CN" altLang="en-US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  <a:cs typeface="Arial" pitchFamily="34" charset="0"/>
              </a:rPr>
              <a:t>替代</a:t>
            </a:r>
            <a:r>
              <a:rPr lang="en-US" altLang="zh-CN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  <a:cs typeface="Arial" pitchFamily="34" charset="0"/>
              </a:rPr>
              <a:t>0-n</a:t>
            </a:r>
            <a:r>
              <a:rPr lang="zh-CN" altLang="en-US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  <a:cs typeface="Arial" pitchFamily="34" charset="0"/>
              </a:rPr>
              <a:t>个字符；</a:t>
            </a:r>
            <a:r>
              <a:rPr lang="en-US" altLang="zh-CN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  <a:cs typeface="Arial" pitchFamily="34" charset="0"/>
              </a:rPr>
              <a:t>#</a:t>
            </a:r>
            <a:r>
              <a:rPr lang="zh-CN" altLang="en-US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  <a:cs typeface="Arial" pitchFamily="34" charset="0"/>
              </a:rPr>
              <a:t>替代</a:t>
            </a:r>
            <a:r>
              <a:rPr lang="en-US" altLang="zh-CN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  <a:cs typeface="Arial" pitchFamily="34" charset="0"/>
              </a:rPr>
              <a:t>1</a:t>
            </a:r>
            <a:r>
              <a:rPr lang="zh-CN" altLang="en-US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  <a:cs typeface="Arial" pitchFamily="34" charset="0"/>
              </a:rPr>
              <a:t>个字符；</a:t>
            </a:r>
            <a:r>
              <a:rPr lang="en-US" altLang="zh-CN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  <a:cs typeface="Arial" pitchFamily="34" charset="0"/>
              </a:rPr>
              <a:t>?</a:t>
            </a:r>
            <a:r>
              <a:rPr lang="zh-CN" altLang="en-US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  <a:cs typeface="Arial" pitchFamily="34" charset="0"/>
              </a:rPr>
              <a:t>替代</a:t>
            </a:r>
            <a:r>
              <a:rPr lang="en-US" altLang="zh-CN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  <a:cs typeface="Arial" pitchFamily="34" charset="0"/>
              </a:rPr>
              <a:t>0</a:t>
            </a:r>
            <a:r>
              <a:rPr lang="zh-CN" altLang="en-US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  <a:cs typeface="Arial" pitchFamily="34" charset="0"/>
              </a:rPr>
              <a:t>或</a:t>
            </a:r>
            <a:r>
              <a:rPr lang="en-US" altLang="zh-CN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  <a:cs typeface="Arial" pitchFamily="34" charset="0"/>
              </a:rPr>
              <a:t>1</a:t>
            </a:r>
            <a:r>
              <a:rPr lang="zh-CN" altLang="en-US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  <a:cs typeface="Arial" pitchFamily="34" charset="0"/>
              </a:rPr>
              <a:t>个字符</a:t>
            </a:r>
            <a:endParaRPr lang="en-US" altLang="zh-CN" dirty="0">
              <a:solidFill>
                <a:schemeClr val="tx2">
                  <a:lumMod val="50000"/>
                </a:schemeClr>
              </a:solidFill>
              <a:latin typeface="+mj-lt"/>
              <a:ea typeface="黑体" panose="02010609060101010101" pitchFamily="49" charset="-122"/>
              <a:cs typeface="Arial" pitchFamily="34" charset="0"/>
            </a:endParaRPr>
          </a:p>
          <a:p>
            <a:pPr marL="380990" indent="-380990" eaLnBrk="1" hangingPunct="1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endParaRPr lang="zh-CN" altLang="en-US" dirty="0">
              <a:solidFill>
                <a:schemeClr val="tx2">
                  <a:lumMod val="50000"/>
                </a:schemeClr>
              </a:solidFill>
              <a:latin typeface="+mj-lt"/>
              <a:ea typeface="黑体" panose="02010609060101010101" pitchFamily="49" charset="-122"/>
              <a:cs typeface="Arial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72067" y="4114602"/>
            <a:ext cx="1497564" cy="46166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>
              <a:ea typeface="新細明體" pitchFamily="18" charset="-12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727200" y="4248091"/>
            <a:ext cx="216999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768A9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1800" b="1" dirty="0">
                <a:solidFill>
                  <a:schemeClr val="tx2">
                    <a:lumMod val="50000"/>
                  </a:schemeClr>
                </a:solidFill>
              </a:rPr>
              <a:t>Heart failure*</a:t>
            </a:r>
            <a:endParaRPr lang="zh-CN" altLang="en-US" sz="1800" dirty="0">
              <a:solidFill>
                <a:schemeClr val="tx2">
                  <a:lumMod val="50000"/>
                </a:schemeClr>
              </a:solidFill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9" name="Left Arrow 9"/>
          <p:cNvSpPr/>
          <p:nvPr/>
        </p:nvSpPr>
        <p:spPr>
          <a:xfrm>
            <a:off x="7795343" y="4295610"/>
            <a:ext cx="1007660" cy="246732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endParaRPr lang="zh-CN" altLang="en-US" sz="1800">
              <a:solidFill>
                <a:srgbClr val="FFFFFF"/>
              </a:solidFill>
              <a:latin typeface="Trebuchet MS" pitchFamily="34" charset="0"/>
              <a:ea typeface="宋体" pitchFamily="2" charset="-122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745204" y="3987538"/>
            <a:ext cx="2383735" cy="292684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0302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 animBg="1"/>
      <p:bldP spid="7" grpId="0"/>
      <p:bldP spid="9" grpId="0" animBg="1"/>
      <p:bldP spid="10" grpId="0" animBg="1"/>
      <p:bldP spid="10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19EBBD5F-9A43-4E30-A22C-EC192396B6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59780"/>
            <a:ext cx="12192000" cy="400157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867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600" b="1" dirty="0">
                <a:latin typeface="+mn-lt"/>
                <a:ea typeface="黑体" panose="02010609060101010101" pitchFamily="49" charset="-122"/>
              </a:rPr>
              <a:t>高级检索</a:t>
            </a:r>
            <a:r>
              <a:rPr lang="en-US" altLang="zh-CN" sz="3600" b="1" dirty="0">
                <a:latin typeface="+mn-lt"/>
                <a:ea typeface="黑体" panose="02010609060101010101" pitchFamily="49" charset="-122"/>
              </a:rPr>
              <a:t>—Term Finder </a:t>
            </a:r>
            <a:r>
              <a:rPr lang="hy-AM" altLang="zh-CN" sz="3600" b="1" dirty="0">
                <a:latin typeface="+mn-lt"/>
                <a:ea typeface="黑体" panose="02010609060101010101" pitchFamily="49" charset="-122"/>
              </a:rPr>
              <a:t>֍</a:t>
            </a:r>
            <a:endParaRPr lang="zh-CN" altLang="en-US" sz="3600" b="1" dirty="0">
              <a:latin typeface="+mn-lt"/>
              <a:ea typeface="黑体" panose="02010609060101010101" pitchFamily="49" charset="-122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940561" y="5309347"/>
            <a:ext cx="970857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768A9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marL="380990" indent="-38099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新推出的</a:t>
            </a:r>
            <a:r>
              <a:rPr lang="en-AU" altLang="zh-CN" dirty="0">
                <a:solidFill>
                  <a:schemeClr val="tx2">
                    <a:lumMod val="50000"/>
                  </a:schemeClr>
                </a:solidFill>
              </a:rPr>
              <a:t>TermFinder</a:t>
            </a:r>
          </a:p>
          <a:p>
            <a:pPr marL="380990" indent="-38099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帮助用户快速构建复杂检索式；</a:t>
            </a:r>
            <a:endParaRPr lang="en-US" altLang="zh-CN" dirty="0">
              <a:solidFill>
                <a:schemeClr val="tx2">
                  <a:lumMod val="50000"/>
                </a:schemeClr>
              </a:solidFill>
              <a:latin typeface="+mj-lt"/>
              <a:ea typeface="黑体" panose="02010609060101010101" pitchFamily="49" charset="-122"/>
            </a:endParaRPr>
          </a:p>
          <a:p>
            <a:pPr marL="380990" indent="-38099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  <a:cs typeface="Arial" pitchFamily="34" charset="0"/>
              </a:rPr>
              <a:t>揭示关键词、主题词、同义词、以及概念层级关系；</a:t>
            </a:r>
            <a:endParaRPr lang="en-US" altLang="zh-CN" dirty="0">
              <a:solidFill>
                <a:schemeClr val="tx2">
                  <a:lumMod val="50000"/>
                </a:schemeClr>
              </a:solidFill>
              <a:latin typeface="+mj-lt"/>
              <a:ea typeface="黑体" panose="02010609060101010101" pitchFamily="49" charset="-122"/>
              <a:cs typeface="Arial" pitchFamily="34" charset="0"/>
            </a:endParaRPr>
          </a:p>
          <a:p>
            <a:pPr marL="380990" indent="-38099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  <a:cs typeface="Arial" pitchFamily="34" charset="0"/>
              </a:rPr>
              <a:t>建议检索用词</a:t>
            </a:r>
            <a:endParaRPr lang="en-US" altLang="zh-CN" dirty="0">
              <a:solidFill>
                <a:schemeClr val="tx2">
                  <a:lumMod val="50000"/>
                </a:schemeClr>
              </a:solidFill>
              <a:latin typeface="+mj-lt"/>
              <a:ea typeface="黑体" panose="02010609060101010101" pitchFamily="49" charset="-122"/>
              <a:cs typeface="Arial" pitchFamily="34" charset="0"/>
            </a:endParaRPr>
          </a:p>
          <a:p>
            <a:pPr marL="380990" indent="-380990" eaLnBrk="1" hangingPunct="1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endParaRPr lang="zh-CN" altLang="en-US" dirty="0">
              <a:solidFill>
                <a:schemeClr val="tx2">
                  <a:lumMod val="50000"/>
                </a:schemeClr>
              </a:solidFill>
              <a:latin typeface="+mj-lt"/>
              <a:ea typeface="黑体" panose="02010609060101010101" pitchFamily="49" charset="-122"/>
              <a:cs typeface="Arial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7573860" y="3955810"/>
            <a:ext cx="1522121" cy="46166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>
              <a:ea typeface="新細明體" pitchFamily="18" charset="-12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140F457-DEF1-4BCB-BDF0-E299A645D2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4111" y="2170050"/>
            <a:ext cx="4327375" cy="2517900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0967A46C-FA7A-48FA-B40F-9C899434C0BF}"/>
              </a:ext>
            </a:extLst>
          </p:cNvPr>
          <p:cNvCxnSpPr>
            <a:stCxn id="10" idx="1"/>
          </p:cNvCxnSpPr>
          <p:nvPr/>
        </p:nvCxnSpPr>
        <p:spPr>
          <a:xfrm flipH="1" flipV="1">
            <a:off x="6358379" y="3563514"/>
            <a:ext cx="1215481" cy="623129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>
            <a:extLst>
              <a:ext uri="{FF2B5EF4-FFF2-40B4-BE49-F238E27FC236}">
                <a16:creationId xmlns:a16="http://schemas.microsoft.com/office/drawing/2014/main" id="{FA3D1AC0-67A4-44CE-BA46-C3294DADEDB4}"/>
              </a:ext>
            </a:extLst>
          </p:cNvPr>
          <p:cNvSpPr txBox="1"/>
          <p:nvPr/>
        </p:nvSpPr>
        <p:spPr>
          <a:xfrm>
            <a:off x="4038611" y="2564648"/>
            <a:ext cx="2288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b="1" dirty="0"/>
              <a:t>hypnosis</a:t>
            </a:r>
            <a:endParaRPr lang="zh-CN" alt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342397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  <p:bldP spid="10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Title 1"/>
          <p:cNvSpPr>
            <a:spLocks noGrp="1"/>
          </p:cNvSpPr>
          <p:nvPr>
            <p:ph type="title"/>
          </p:nvPr>
        </p:nvSpPr>
        <p:spPr>
          <a:xfrm>
            <a:off x="226378" y="256036"/>
            <a:ext cx="11739244" cy="810003"/>
          </a:xfrm>
        </p:spPr>
        <p:txBody>
          <a:bodyPr/>
          <a:lstStyle/>
          <a:p>
            <a:r>
              <a:rPr lang="en-US" altLang="zh-CN" sz="3600" b="1" dirty="0">
                <a:latin typeface="+mn-lt"/>
                <a:ea typeface="黑体" panose="02010609060101010101" pitchFamily="49" charset="-122"/>
              </a:rPr>
              <a:t>Term Finder </a:t>
            </a:r>
            <a:r>
              <a:rPr lang="zh-CN" altLang="en-US" sz="3600" b="1" dirty="0">
                <a:latin typeface="+mn-lt"/>
                <a:ea typeface="黑体" panose="02010609060101010101" pitchFamily="49" charset="-122"/>
              </a:rPr>
              <a:t>术语查询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881613" y="1295401"/>
            <a:ext cx="4294387" cy="5118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768A9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22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新推出的</a:t>
            </a:r>
            <a:r>
              <a:rPr lang="en-AU" altLang="zh-CN" sz="2200" dirty="0">
                <a:solidFill>
                  <a:schemeClr val="tx2">
                    <a:lumMod val="50000"/>
                  </a:schemeClr>
                </a:solidFill>
              </a:rPr>
              <a:t>TermFinder</a:t>
            </a:r>
          </a:p>
          <a:p>
            <a:pPr marL="380990" indent="-380990"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zh-CN" altLang="en-US" sz="22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揭示检索词在</a:t>
            </a:r>
            <a:r>
              <a:rPr lang="en-US" altLang="zh-CN" sz="22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Stedman</a:t>
            </a:r>
            <a:r>
              <a:rPr lang="zh-CN" altLang="en-US" sz="22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医学词典中的定义；</a:t>
            </a:r>
            <a:endParaRPr lang="en-US" altLang="zh-CN" sz="2200" dirty="0">
              <a:solidFill>
                <a:schemeClr val="tx2">
                  <a:lumMod val="50000"/>
                </a:schemeClr>
              </a:solidFill>
              <a:latin typeface="+mj-lt"/>
              <a:ea typeface="黑体" panose="02010609060101010101" pitchFamily="49" charset="-122"/>
            </a:endParaRPr>
          </a:p>
          <a:p>
            <a:pPr marL="380990" indent="-380990"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zh-CN" altLang="en-US" sz="22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  <a:cs typeface="Arial" pitchFamily="34" charset="0"/>
              </a:rPr>
              <a:t>揭示在</a:t>
            </a:r>
            <a:r>
              <a:rPr lang="en-US" altLang="zh-CN" sz="2200" dirty="0" err="1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  <a:cs typeface="Arial" pitchFamily="34" charset="0"/>
              </a:rPr>
              <a:t>MeSH</a:t>
            </a:r>
            <a:r>
              <a:rPr lang="zh-CN" altLang="en-US" sz="22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  <a:cs typeface="Arial" pitchFamily="34" charset="0"/>
              </a:rPr>
              <a:t>主题词表中匹配的结果；</a:t>
            </a:r>
            <a:endParaRPr lang="en-US" altLang="zh-CN" sz="2200" dirty="0">
              <a:solidFill>
                <a:schemeClr val="tx2">
                  <a:lumMod val="50000"/>
                </a:schemeClr>
              </a:solidFill>
              <a:latin typeface="+mj-lt"/>
              <a:ea typeface="黑体" panose="02010609060101010101" pitchFamily="49" charset="-122"/>
              <a:cs typeface="Arial" pitchFamily="34" charset="0"/>
            </a:endParaRPr>
          </a:p>
          <a:p>
            <a:pPr marL="380990" indent="-380990"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zh-CN" altLang="en-US" sz="22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  <a:cs typeface="Arial" pitchFamily="34" charset="0"/>
              </a:rPr>
              <a:t>揭示</a:t>
            </a:r>
            <a:r>
              <a:rPr lang="en-US" altLang="zh-CN" sz="2200" dirty="0" err="1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  <a:cs typeface="Arial" pitchFamily="34" charset="0"/>
              </a:rPr>
              <a:t>MeSH</a:t>
            </a:r>
            <a:r>
              <a:rPr lang="zh-CN" altLang="en-US" sz="22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  <a:cs typeface="Arial" pitchFamily="34" charset="0"/>
              </a:rPr>
              <a:t>主题词表轮排索引的结果（即包含检索词的</a:t>
            </a:r>
            <a:r>
              <a:rPr lang="en-US" altLang="zh-CN" sz="2200" dirty="0" err="1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  <a:cs typeface="Arial" pitchFamily="34" charset="0"/>
              </a:rPr>
              <a:t>MeSH</a:t>
            </a:r>
            <a:r>
              <a:rPr lang="zh-CN" altLang="en-US" sz="22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  <a:cs typeface="Arial" pitchFamily="34" charset="0"/>
              </a:rPr>
              <a:t>词汇都有哪些）</a:t>
            </a:r>
            <a:endParaRPr lang="en-US" altLang="zh-CN" sz="2200" dirty="0">
              <a:solidFill>
                <a:schemeClr val="tx2">
                  <a:lumMod val="50000"/>
                </a:schemeClr>
              </a:solidFill>
              <a:latin typeface="+mj-lt"/>
              <a:ea typeface="黑体" panose="02010609060101010101" pitchFamily="49" charset="-122"/>
              <a:cs typeface="Arial" pitchFamily="34" charset="0"/>
            </a:endParaRPr>
          </a:p>
          <a:p>
            <a:pPr marL="380990" indent="-380990"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zh-CN" altLang="en-US" sz="22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  <a:cs typeface="Arial" pitchFamily="34" charset="0"/>
              </a:rPr>
              <a:t>揭示</a:t>
            </a:r>
            <a:r>
              <a:rPr lang="en-US" altLang="zh-CN" sz="22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  <a:cs typeface="Arial" pitchFamily="34" charset="0"/>
              </a:rPr>
              <a:t>UMLS</a:t>
            </a:r>
            <a:r>
              <a:rPr lang="zh-CN" altLang="en-US" sz="22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  <a:cs typeface="Arial" pitchFamily="34" charset="0"/>
              </a:rPr>
              <a:t>中的词汇</a:t>
            </a:r>
            <a:endParaRPr lang="en-US" altLang="zh-CN" sz="2200" dirty="0">
              <a:solidFill>
                <a:schemeClr val="tx2">
                  <a:lumMod val="50000"/>
                </a:schemeClr>
              </a:solidFill>
              <a:latin typeface="+mj-lt"/>
              <a:ea typeface="黑体" panose="02010609060101010101" pitchFamily="49" charset="-122"/>
              <a:cs typeface="Arial" pitchFamily="34" charset="0"/>
            </a:endParaRPr>
          </a:p>
          <a:p>
            <a:pPr marL="380990" indent="-380990" eaLnBrk="1" hangingPunct="1">
              <a:lnSpc>
                <a:spcPct val="150000"/>
              </a:lnSpc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endParaRPr lang="zh-CN" altLang="en-US" sz="2200" dirty="0">
              <a:solidFill>
                <a:schemeClr val="tx2">
                  <a:lumMod val="50000"/>
                </a:schemeClr>
              </a:solidFill>
              <a:latin typeface="+mj-lt"/>
              <a:ea typeface="黑体" panose="02010609060101010101" pitchFamily="49" charset="-122"/>
              <a:cs typeface="Arial" pitchFamily="34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350FD89-5BB3-4A43-B53A-C6FEA54169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9657" y="1066039"/>
            <a:ext cx="4606393" cy="558570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5192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Title 1"/>
          <p:cNvSpPr>
            <a:spLocks noGrp="1"/>
          </p:cNvSpPr>
          <p:nvPr>
            <p:ph type="title"/>
          </p:nvPr>
        </p:nvSpPr>
        <p:spPr>
          <a:xfrm>
            <a:off x="226378" y="341904"/>
            <a:ext cx="11739244" cy="810003"/>
          </a:xfrm>
        </p:spPr>
        <p:txBody>
          <a:bodyPr>
            <a:normAutofit/>
          </a:bodyPr>
          <a:lstStyle/>
          <a:p>
            <a:r>
              <a:rPr lang="en-US" altLang="zh-CN" sz="3600" b="1" dirty="0">
                <a:latin typeface="+mn-lt"/>
                <a:ea typeface="黑体" panose="02010609060101010101" pitchFamily="49" charset="-122"/>
              </a:rPr>
              <a:t>Term Finder——Stedman</a:t>
            </a:r>
            <a:r>
              <a:rPr lang="zh-CN" altLang="en-US" sz="3600" b="1" dirty="0">
                <a:latin typeface="+mn-lt"/>
                <a:ea typeface="黑体" panose="02010609060101010101" pitchFamily="49" charset="-122"/>
              </a:rPr>
              <a:t>医学词典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809874" y="1043516"/>
            <a:ext cx="4803006" cy="2071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768A9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2200" dirty="0">
                <a:solidFill>
                  <a:schemeClr val="tx2">
                    <a:lumMod val="50000"/>
                  </a:schemeClr>
                </a:solidFill>
                <a:latin typeface="+mn-lt"/>
                <a:ea typeface="黑体" panose="02010609060101010101" pitchFamily="49" charset="-122"/>
              </a:rPr>
              <a:t>查看词汇在</a:t>
            </a:r>
            <a:r>
              <a:rPr lang="en-US" altLang="zh-CN" sz="2200" dirty="0">
                <a:solidFill>
                  <a:schemeClr val="tx2">
                    <a:lumMod val="50000"/>
                  </a:schemeClr>
                </a:solidFill>
                <a:latin typeface="+mn-lt"/>
                <a:ea typeface="黑体" panose="02010609060101010101" pitchFamily="49" charset="-122"/>
              </a:rPr>
              <a:t>Stedman</a:t>
            </a:r>
            <a:r>
              <a:rPr lang="zh-CN" altLang="en-US" sz="2200" dirty="0">
                <a:solidFill>
                  <a:schemeClr val="tx2">
                    <a:lumMod val="50000"/>
                  </a:schemeClr>
                </a:solidFill>
                <a:latin typeface="+mn-lt"/>
                <a:ea typeface="黑体" panose="02010609060101010101" pitchFamily="49" charset="-122"/>
              </a:rPr>
              <a:t>医学词典中的定义；     可以听单词发音；“复制”可将定义文字复制到粘贴板</a:t>
            </a:r>
            <a:endParaRPr lang="en-US" altLang="zh-CN" sz="2200" dirty="0">
              <a:solidFill>
                <a:schemeClr val="tx2">
                  <a:lumMod val="50000"/>
                </a:schemeClr>
              </a:solidFill>
              <a:latin typeface="+mn-lt"/>
              <a:ea typeface="黑体" panose="02010609060101010101" pitchFamily="49" charset="-122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FontTx/>
              <a:buNone/>
            </a:pPr>
            <a:endParaRPr lang="zh-CN" altLang="en-US" sz="2200" dirty="0">
              <a:solidFill>
                <a:schemeClr val="tx2">
                  <a:lumMod val="50000"/>
                </a:schemeClr>
              </a:solidFill>
              <a:latin typeface="+mn-lt"/>
              <a:ea typeface="黑体" panose="02010609060101010101" pitchFamily="49" charset="-122"/>
              <a:cs typeface="Arial" pitchFamily="34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350FD89-5BB3-4A43-B53A-C6FEA54169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257" y="1066039"/>
            <a:ext cx="4606393" cy="558570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430E279C-40E8-4186-B3B4-483A154559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3465" y="2904083"/>
            <a:ext cx="4124543" cy="381418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id="{46413A35-E541-401A-846E-CD71315F48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9465" y="2407033"/>
            <a:ext cx="1244184" cy="46166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>
              <a:ea typeface="新細明體" pitchFamily="18" charset="-120"/>
            </a:endParaRPr>
          </a:p>
        </p:txBody>
      </p:sp>
      <p:cxnSp>
        <p:nvCxnSpPr>
          <p:cNvPr id="4" name="直接箭头连接符 3">
            <a:extLst>
              <a:ext uri="{FF2B5EF4-FFF2-40B4-BE49-F238E27FC236}">
                <a16:creationId xmlns:a16="http://schemas.microsoft.com/office/drawing/2014/main" id="{C4B40C7E-E06C-4F31-913C-2F46D7C23BEA}"/>
              </a:ext>
            </a:extLst>
          </p:cNvPr>
          <p:cNvCxnSpPr>
            <a:cxnSpLocks/>
            <a:endCxn id="2" idx="1"/>
          </p:cNvCxnSpPr>
          <p:nvPr/>
        </p:nvCxnSpPr>
        <p:spPr>
          <a:xfrm>
            <a:off x="5455392" y="2884085"/>
            <a:ext cx="1558073" cy="192708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5">
            <a:extLst>
              <a:ext uri="{FF2B5EF4-FFF2-40B4-BE49-F238E27FC236}">
                <a16:creationId xmlns:a16="http://schemas.microsoft.com/office/drawing/2014/main" id="{EA5592D4-3AA3-485D-BAEA-2454436194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3453" y="1660148"/>
            <a:ext cx="371475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443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Title 1"/>
          <p:cNvSpPr>
            <a:spLocks noGrp="1"/>
          </p:cNvSpPr>
          <p:nvPr>
            <p:ph type="title"/>
          </p:nvPr>
        </p:nvSpPr>
        <p:spPr>
          <a:xfrm>
            <a:off x="226378" y="365762"/>
            <a:ext cx="11739244" cy="810003"/>
          </a:xfrm>
        </p:spPr>
        <p:txBody>
          <a:bodyPr/>
          <a:lstStyle/>
          <a:p>
            <a:r>
              <a:rPr lang="en-US" altLang="zh-CN" sz="3600" b="1" dirty="0">
                <a:latin typeface="+mn-lt"/>
                <a:ea typeface="黑体" panose="02010609060101010101" pitchFamily="49" charset="-122"/>
              </a:rPr>
              <a:t>Term Finder——</a:t>
            </a:r>
            <a:r>
              <a:rPr lang="en-US" altLang="zh-CN" sz="3600" b="1" dirty="0" err="1">
                <a:latin typeface="+mn-lt"/>
                <a:ea typeface="黑体" panose="02010609060101010101" pitchFamily="49" charset="-122"/>
              </a:rPr>
              <a:t>MeSH</a:t>
            </a:r>
            <a:r>
              <a:rPr lang="zh-CN" altLang="en-US" sz="3600" b="1" dirty="0">
                <a:latin typeface="+mn-lt"/>
                <a:ea typeface="黑体" panose="02010609060101010101" pitchFamily="49" charset="-122"/>
              </a:rPr>
              <a:t>主题词表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864351" y="1316175"/>
            <a:ext cx="4606392" cy="5118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768A9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2200" dirty="0">
                <a:solidFill>
                  <a:schemeClr val="tx2">
                    <a:lumMod val="50000"/>
                  </a:schemeClr>
                </a:solidFill>
                <a:latin typeface="+mn-lt"/>
                <a:ea typeface="黑体" panose="02010609060101010101" pitchFamily="49" charset="-122"/>
              </a:rPr>
              <a:t>查看检索词在</a:t>
            </a:r>
            <a:r>
              <a:rPr lang="en-US" altLang="zh-CN" sz="2200" dirty="0" err="1">
                <a:solidFill>
                  <a:schemeClr val="tx2">
                    <a:lumMod val="50000"/>
                  </a:schemeClr>
                </a:solidFill>
                <a:latin typeface="+mn-lt"/>
                <a:ea typeface="黑体" panose="02010609060101010101" pitchFamily="49" charset="-122"/>
              </a:rPr>
              <a:t>MeSH</a:t>
            </a:r>
            <a:r>
              <a:rPr lang="zh-CN" altLang="en-US" sz="2200" dirty="0">
                <a:solidFill>
                  <a:schemeClr val="tx2">
                    <a:lumMod val="50000"/>
                  </a:schemeClr>
                </a:solidFill>
                <a:latin typeface="+mn-lt"/>
                <a:ea typeface="黑体" panose="02010609060101010101" pitchFamily="49" charset="-122"/>
              </a:rPr>
              <a:t>主题词表中的匹配结果；</a:t>
            </a:r>
            <a:endParaRPr lang="en-US" altLang="zh-CN" sz="2200" dirty="0">
              <a:solidFill>
                <a:schemeClr val="tx2">
                  <a:lumMod val="50000"/>
                </a:schemeClr>
              </a:solidFill>
              <a:latin typeface="+mn-lt"/>
              <a:ea typeface="黑体" panose="02010609060101010101" pitchFamily="49" charset="-122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2200" dirty="0">
                <a:solidFill>
                  <a:schemeClr val="tx2">
                    <a:lumMod val="50000"/>
                  </a:schemeClr>
                </a:solidFill>
                <a:latin typeface="+mn-lt"/>
                <a:ea typeface="黑体" panose="02010609060101010101" pitchFamily="49" charset="-122"/>
              </a:rPr>
              <a:t>查看词汇的四项内容：</a:t>
            </a:r>
            <a:endParaRPr lang="en-US" altLang="zh-CN" sz="2200" dirty="0">
              <a:solidFill>
                <a:schemeClr val="tx2">
                  <a:lumMod val="50000"/>
                </a:schemeClr>
              </a:solidFill>
              <a:latin typeface="+mn-lt"/>
              <a:ea typeface="黑体" panose="02010609060101010101" pitchFamily="49" charset="-122"/>
            </a:endParaRPr>
          </a:p>
          <a:p>
            <a:pPr marL="380990" indent="-380990"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zh-CN" sz="2200" dirty="0" err="1">
                <a:solidFill>
                  <a:schemeClr val="tx2">
                    <a:lumMod val="50000"/>
                  </a:schemeClr>
                </a:solidFill>
                <a:latin typeface="+mn-lt"/>
                <a:ea typeface="黑体" panose="02010609060101010101" pitchFamily="49" charset="-122"/>
              </a:rPr>
              <a:t>MeSH</a:t>
            </a:r>
            <a:r>
              <a:rPr lang="zh-CN" altLang="en-US" sz="2200" dirty="0">
                <a:solidFill>
                  <a:schemeClr val="tx2">
                    <a:lumMod val="50000"/>
                  </a:schemeClr>
                </a:solidFill>
                <a:latin typeface="+mn-lt"/>
                <a:ea typeface="黑体" panose="02010609060101010101" pitchFamily="49" charset="-122"/>
              </a:rPr>
              <a:t>树状结构 （</a:t>
            </a:r>
            <a:r>
              <a:rPr lang="en-US" altLang="zh-CN" sz="2200" dirty="0" err="1">
                <a:solidFill>
                  <a:schemeClr val="tx2">
                    <a:lumMod val="50000"/>
                  </a:schemeClr>
                </a:solidFill>
                <a:latin typeface="+mn-lt"/>
                <a:ea typeface="黑体" panose="02010609060101010101" pitchFamily="49" charset="-122"/>
              </a:rPr>
              <a:t>MeSH</a:t>
            </a:r>
            <a:r>
              <a:rPr lang="en-US" altLang="zh-CN" sz="2200" dirty="0">
                <a:solidFill>
                  <a:schemeClr val="tx2">
                    <a:lumMod val="50000"/>
                  </a:schemeClr>
                </a:solidFill>
                <a:latin typeface="+mn-lt"/>
                <a:ea typeface="黑体" panose="02010609060101010101" pitchFamily="49" charset="-122"/>
              </a:rPr>
              <a:t> Tree</a:t>
            </a:r>
            <a:r>
              <a:rPr lang="zh-CN" altLang="en-US" sz="2200" dirty="0">
                <a:solidFill>
                  <a:schemeClr val="tx2">
                    <a:lumMod val="50000"/>
                  </a:schemeClr>
                </a:solidFill>
                <a:latin typeface="+mn-lt"/>
                <a:ea typeface="黑体" panose="02010609060101010101" pitchFamily="49" charset="-122"/>
              </a:rPr>
              <a:t>）</a:t>
            </a:r>
            <a:endParaRPr lang="en-US" altLang="zh-CN" sz="2200" dirty="0">
              <a:solidFill>
                <a:schemeClr val="tx2">
                  <a:lumMod val="50000"/>
                </a:schemeClr>
              </a:solidFill>
              <a:latin typeface="+mn-lt"/>
              <a:ea typeface="黑体" panose="02010609060101010101" pitchFamily="49" charset="-122"/>
            </a:endParaRPr>
          </a:p>
          <a:p>
            <a:pPr marL="380990" indent="-380990"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zh-CN" altLang="en-US" sz="2200" dirty="0">
                <a:solidFill>
                  <a:schemeClr val="tx2">
                    <a:lumMod val="50000"/>
                  </a:schemeClr>
                </a:solidFill>
                <a:latin typeface="+mn-lt"/>
                <a:ea typeface="黑体" panose="02010609060101010101" pitchFamily="49" charset="-122"/>
              </a:rPr>
              <a:t>作为术语使用（</a:t>
            </a:r>
            <a:r>
              <a:rPr lang="en-US" altLang="zh-CN" sz="2200" dirty="0">
                <a:solidFill>
                  <a:schemeClr val="tx2">
                    <a:lumMod val="50000"/>
                  </a:schemeClr>
                </a:solidFill>
                <a:latin typeface="+mn-lt"/>
                <a:ea typeface="黑体" panose="02010609060101010101" pitchFamily="49" charset="-122"/>
              </a:rPr>
              <a:t>Used For Terms</a:t>
            </a:r>
            <a:r>
              <a:rPr lang="zh-CN" altLang="en-US" sz="2200" dirty="0">
                <a:solidFill>
                  <a:schemeClr val="tx2">
                    <a:lumMod val="50000"/>
                  </a:schemeClr>
                </a:solidFill>
                <a:latin typeface="+mn-lt"/>
                <a:ea typeface="黑体" panose="02010609060101010101" pitchFamily="49" charset="-122"/>
              </a:rPr>
              <a:t>，即同义词）</a:t>
            </a:r>
            <a:endParaRPr lang="en-US" altLang="zh-CN" sz="2200" dirty="0">
              <a:solidFill>
                <a:schemeClr val="tx2">
                  <a:lumMod val="50000"/>
                </a:schemeClr>
              </a:solidFill>
              <a:latin typeface="+mn-lt"/>
              <a:ea typeface="黑体" panose="02010609060101010101" pitchFamily="49" charset="-122"/>
            </a:endParaRPr>
          </a:p>
          <a:p>
            <a:pPr marL="380990" indent="-380990"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zh-CN" altLang="en-US" sz="2200" dirty="0">
                <a:solidFill>
                  <a:schemeClr val="tx2">
                    <a:lumMod val="50000"/>
                  </a:schemeClr>
                </a:solidFill>
                <a:latin typeface="+mn-lt"/>
                <a:ea typeface="黑体" panose="02010609060101010101" pitchFamily="49" charset="-122"/>
              </a:rPr>
              <a:t>范围注释 （</a:t>
            </a:r>
            <a:r>
              <a:rPr lang="en-US" altLang="zh-CN" sz="2200" dirty="0">
                <a:solidFill>
                  <a:schemeClr val="tx2">
                    <a:lumMod val="50000"/>
                  </a:schemeClr>
                </a:solidFill>
                <a:latin typeface="+mn-lt"/>
                <a:ea typeface="黑体" panose="02010609060101010101" pitchFamily="49" charset="-122"/>
              </a:rPr>
              <a:t>Scope Note</a:t>
            </a:r>
            <a:r>
              <a:rPr lang="zh-CN" altLang="en-US" sz="2200" dirty="0">
                <a:solidFill>
                  <a:schemeClr val="tx2">
                    <a:lumMod val="50000"/>
                  </a:schemeClr>
                </a:solidFill>
                <a:latin typeface="+mn-lt"/>
                <a:ea typeface="黑体" panose="02010609060101010101" pitchFamily="49" charset="-122"/>
              </a:rPr>
              <a:t>）</a:t>
            </a:r>
            <a:endParaRPr lang="en-US" altLang="zh-CN" sz="2200" dirty="0">
              <a:solidFill>
                <a:schemeClr val="tx2">
                  <a:lumMod val="50000"/>
                </a:schemeClr>
              </a:solidFill>
              <a:latin typeface="+mn-lt"/>
              <a:ea typeface="黑体" panose="02010609060101010101" pitchFamily="49" charset="-122"/>
            </a:endParaRPr>
          </a:p>
          <a:p>
            <a:pPr marL="380990" indent="-380990"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zh-CN" altLang="en-US" sz="2200" dirty="0">
                <a:solidFill>
                  <a:schemeClr val="tx2">
                    <a:lumMod val="50000"/>
                  </a:schemeClr>
                </a:solidFill>
                <a:latin typeface="+mn-lt"/>
                <a:ea typeface="黑体" panose="02010609060101010101" pitchFamily="49" charset="-122"/>
              </a:rPr>
              <a:t>副标题（</a:t>
            </a:r>
            <a:r>
              <a:rPr lang="en-US" altLang="zh-CN" sz="2200" dirty="0">
                <a:solidFill>
                  <a:schemeClr val="tx2">
                    <a:lumMod val="50000"/>
                  </a:schemeClr>
                </a:solidFill>
                <a:latin typeface="+mn-lt"/>
                <a:ea typeface="黑体" panose="02010609060101010101" pitchFamily="49" charset="-122"/>
              </a:rPr>
              <a:t>Subheading</a:t>
            </a:r>
            <a:r>
              <a:rPr lang="zh-CN" altLang="en-US" sz="2200" dirty="0">
                <a:solidFill>
                  <a:schemeClr val="tx2">
                    <a:lumMod val="50000"/>
                  </a:schemeClr>
                </a:solidFill>
                <a:latin typeface="+mn-lt"/>
                <a:ea typeface="黑体" panose="02010609060101010101" pitchFamily="49" charset="-122"/>
              </a:rPr>
              <a:t>）</a:t>
            </a:r>
            <a:endParaRPr lang="en-US" altLang="zh-CN" sz="2200" dirty="0">
              <a:solidFill>
                <a:schemeClr val="tx2">
                  <a:lumMod val="50000"/>
                </a:schemeClr>
              </a:solidFill>
              <a:latin typeface="+mn-lt"/>
              <a:ea typeface="黑体" panose="02010609060101010101" pitchFamily="49" charset="-122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None/>
            </a:pPr>
            <a:endParaRPr lang="en-US" altLang="zh-CN" sz="2200" dirty="0">
              <a:solidFill>
                <a:schemeClr val="tx2">
                  <a:lumMod val="50000"/>
                </a:schemeClr>
              </a:solidFill>
              <a:latin typeface="+mn-lt"/>
              <a:ea typeface="黑体" panose="02010609060101010101" pitchFamily="49" charset="-122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FontTx/>
              <a:buNone/>
            </a:pPr>
            <a:endParaRPr lang="zh-CN" altLang="en-US" sz="2200" dirty="0">
              <a:solidFill>
                <a:schemeClr val="tx2">
                  <a:lumMod val="50000"/>
                </a:schemeClr>
              </a:solidFill>
              <a:latin typeface="+mn-lt"/>
              <a:ea typeface="黑体" panose="02010609060101010101" pitchFamily="49" charset="-122"/>
              <a:cs typeface="Arial" pitchFamily="34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350FD89-5BB3-4A43-B53A-C6FEA54169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0872" y="1066039"/>
            <a:ext cx="4606393" cy="558570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id="{46413A35-E541-401A-846E-CD71315F48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0869" y="4015242"/>
            <a:ext cx="4405131" cy="46166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548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Title 1"/>
          <p:cNvSpPr>
            <a:spLocks noGrp="1"/>
          </p:cNvSpPr>
          <p:nvPr>
            <p:ph type="title"/>
          </p:nvPr>
        </p:nvSpPr>
        <p:spPr>
          <a:xfrm>
            <a:off x="226378" y="387859"/>
            <a:ext cx="11739244" cy="810003"/>
          </a:xfrm>
        </p:spPr>
        <p:txBody>
          <a:bodyPr>
            <a:noAutofit/>
          </a:bodyPr>
          <a:lstStyle/>
          <a:p>
            <a:r>
              <a:rPr lang="en-US" altLang="zh-CN" sz="3600" b="1" dirty="0">
                <a:latin typeface="+mn-lt"/>
                <a:ea typeface="黑体" panose="02010609060101010101" pitchFamily="49" charset="-122"/>
              </a:rPr>
              <a:t>Term Finder——</a:t>
            </a:r>
            <a:r>
              <a:rPr lang="en-US" altLang="zh-CN" sz="3600" b="1" dirty="0" err="1">
                <a:latin typeface="+mn-lt"/>
                <a:ea typeface="黑体" panose="02010609060101010101" pitchFamily="49" charset="-122"/>
              </a:rPr>
              <a:t>MeSH</a:t>
            </a:r>
            <a:r>
              <a:rPr lang="zh-CN" altLang="en-US" sz="3600" b="1" dirty="0">
                <a:latin typeface="+mn-lt"/>
                <a:ea typeface="黑体" panose="02010609060101010101" pitchFamily="49" charset="-122"/>
              </a:rPr>
              <a:t>主题词表</a:t>
            </a:r>
            <a:r>
              <a:rPr lang="en-US" altLang="zh-CN" sz="3600" b="1" dirty="0">
                <a:latin typeface="+mn-lt"/>
                <a:ea typeface="黑体" panose="02010609060101010101" pitchFamily="49" charset="-122"/>
              </a:rPr>
              <a:t>——</a:t>
            </a:r>
            <a:r>
              <a:rPr lang="en-US" altLang="zh-CN" sz="3600" b="1" dirty="0" err="1">
                <a:latin typeface="+mn-lt"/>
                <a:ea typeface="黑体" panose="02010609060101010101" pitchFamily="49" charset="-122"/>
              </a:rPr>
              <a:t>MeSH</a:t>
            </a:r>
            <a:r>
              <a:rPr lang="zh-CN" altLang="en-US" sz="3600" b="1" dirty="0">
                <a:latin typeface="+mn-lt"/>
                <a:ea typeface="黑体" panose="02010609060101010101" pitchFamily="49" charset="-122"/>
              </a:rPr>
              <a:t>树状结构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350FD89-5BB3-4A43-B53A-C6FEA54169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1191" y="1497621"/>
            <a:ext cx="4217520" cy="511415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id="{46413A35-E541-401A-846E-CD71315F48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6249" y="4070090"/>
            <a:ext cx="1172019" cy="46166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>
              <a:ea typeface="新細明體" pitchFamily="18" charset="-12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53F6EB93-471D-437A-8FAD-8746FAD0BD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9120" y="1743841"/>
            <a:ext cx="4205163" cy="511415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4" name="直接箭头连接符 3">
            <a:extLst>
              <a:ext uri="{FF2B5EF4-FFF2-40B4-BE49-F238E27FC236}">
                <a16:creationId xmlns:a16="http://schemas.microsoft.com/office/drawing/2014/main" id="{31D0C97D-80A6-435D-941C-7BBFBFA76FA7}"/>
              </a:ext>
            </a:extLst>
          </p:cNvPr>
          <p:cNvCxnSpPr>
            <a:stCxn id="7" idx="3"/>
            <a:endCxn id="2" idx="1"/>
          </p:cNvCxnSpPr>
          <p:nvPr/>
        </p:nvCxnSpPr>
        <p:spPr>
          <a:xfrm flipV="1">
            <a:off x="3148268" y="4300921"/>
            <a:ext cx="3780852" cy="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4">
            <a:extLst>
              <a:ext uri="{FF2B5EF4-FFF2-40B4-BE49-F238E27FC236}">
                <a16:creationId xmlns:a16="http://schemas.microsoft.com/office/drawing/2014/main" id="{33DA693A-30CD-43FF-99D9-9B75CAD508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0292" y="2835799"/>
            <a:ext cx="3762819" cy="46166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25156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3CC2387-C029-42EF-9277-A8F01DA1B2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5921" y="1704697"/>
            <a:ext cx="4385116" cy="378117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8675" name="Title 1"/>
          <p:cNvSpPr>
            <a:spLocks noGrp="1"/>
          </p:cNvSpPr>
          <p:nvPr>
            <p:ph type="title"/>
          </p:nvPr>
        </p:nvSpPr>
        <p:spPr>
          <a:xfrm>
            <a:off x="226378" y="456898"/>
            <a:ext cx="11739244" cy="810003"/>
          </a:xfrm>
        </p:spPr>
        <p:txBody>
          <a:bodyPr>
            <a:noAutofit/>
          </a:bodyPr>
          <a:lstStyle/>
          <a:p>
            <a:r>
              <a:rPr lang="en-US" altLang="zh-CN" sz="3600" b="1" dirty="0">
                <a:latin typeface="+mn-lt"/>
                <a:ea typeface="黑体" panose="02010609060101010101" pitchFamily="49" charset="-122"/>
              </a:rPr>
              <a:t>Term Finder——</a:t>
            </a:r>
            <a:r>
              <a:rPr lang="en-US" altLang="zh-CN" sz="3600" b="1" dirty="0" err="1">
                <a:latin typeface="+mn-lt"/>
                <a:ea typeface="黑体" panose="02010609060101010101" pitchFamily="49" charset="-122"/>
              </a:rPr>
              <a:t>MeSH</a:t>
            </a:r>
            <a:r>
              <a:rPr lang="zh-CN" altLang="en-US" sz="3600" b="1" dirty="0">
                <a:latin typeface="+mn-lt"/>
                <a:ea typeface="黑体" panose="02010609060101010101" pitchFamily="49" charset="-122"/>
              </a:rPr>
              <a:t>主题词表</a:t>
            </a:r>
            <a:r>
              <a:rPr lang="en-US" altLang="zh-CN" sz="3600" b="1" dirty="0">
                <a:latin typeface="+mn-lt"/>
                <a:ea typeface="黑体" panose="02010609060101010101" pitchFamily="49" charset="-122"/>
              </a:rPr>
              <a:t>——</a:t>
            </a:r>
            <a:r>
              <a:rPr lang="zh-CN" altLang="en-US" sz="3600" b="1" dirty="0">
                <a:latin typeface="+mn-lt"/>
                <a:ea typeface="黑体" panose="02010609060101010101" pitchFamily="49" charset="-122"/>
              </a:rPr>
              <a:t>作为术语使用</a:t>
            </a:r>
            <a:r>
              <a:rPr lang="en-US" altLang="zh-CN" sz="3600" b="1" dirty="0">
                <a:latin typeface="+mn-lt"/>
                <a:ea typeface="黑体" panose="02010609060101010101" pitchFamily="49" charset="-122"/>
              </a:rPr>
              <a:t>(</a:t>
            </a:r>
            <a:r>
              <a:rPr lang="zh-CN" altLang="en-US" sz="3600" b="1" dirty="0">
                <a:latin typeface="+mn-lt"/>
                <a:ea typeface="黑体" panose="02010609060101010101" pitchFamily="49" charset="-122"/>
              </a:rPr>
              <a:t>同义词</a:t>
            </a:r>
            <a:r>
              <a:rPr lang="en-US" altLang="zh-CN" sz="3600" b="1" dirty="0">
                <a:latin typeface="+mn-lt"/>
                <a:ea typeface="黑体" panose="02010609060101010101" pitchFamily="49" charset="-122"/>
              </a:rPr>
              <a:t>)</a:t>
            </a:r>
            <a:endParaRPr lang="zh-CN" altLang="en-US" sz="3600" b="1" dirty="0">
              <a:latin typeface="+mn-lt"/>
              <a:ea typeface="黑体" panose="02010609060101010101" pitchFamily="49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350FD89-5BB3-4A43-B53A-C6FEA54169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9201" y="1423111"/>
            <a:ext cx="4217520" cy="511415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id="{46413A35-E541-401A-846E-CD71315F48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8282" y="3995580"/>
            <a:ext cx="989639" cy="46166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>
              <a:ea typeface="新細明體" pitchFamily="18" charset="-120"/>
            </a:endParaRPr>
          </a:p>
        </p:txBody>
      </p:sp>
      <p:cxnSp>
        <p:nvCxnSpPr>
          <p:cNvPr id="4" name="直接箭头连接符 3">
            <a:extLst>
              <a:ext uri="{FF2B5EF4-FFF2-40B4-BE49-F238E27FC236}">
                <a16:creationId xmlns:a16="http://schemas.microsoft.com/office/drawing/2014/main" id="{31D0C97D-80A6-435D-941C-7BBFBFA76FA7}"/>
              </a:ext>
            </a:extLst>
          </p:cNvPr>
          <p:cNvCxnSpPr>
            <a:cxnSpLocks/>
          </p:cNvCxnSpPr>
          <p:nvPr/>
        </p:nvCxnSpPr>
        <p:spPr>
          <a:xfrm flipV="1">
            <a:off x="3677920" y="2938041"/>
            <a:ext cx="3275104" cy="108140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5">
            <a:extLst>
              <a:ext uri="{FF2B5EF4-FFF2-40B4-BE49-F238E27FC236}">
                <a16:creationId xmlns:a16="http://schemas.microsoft.com/office/drawing/2014/main" id="{59C606B5-F7D1-4443-BEBD-D5B027C026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5281" y="5721743"/>
            <a:ext cx="4572000" cy="542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768A9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2200" dirty="0">
                <a:solidFill>
                  <a:schemeClr val="tx2">
                    <a:lumMod val="50000"/>
                  </a:schemeClr>
                </a:solidFill>
                <a:latin typeface="+mn-lt"/>
                <a:ea typeface="黑体" panose="02010609060101010101" pitchFamily="49" charset="-122"/>
              </a:rPr>
              <a:t>可直接勾选同义词，进行检索。</a:t>
            </a:r>
            <a:endParaRPr lang="zh-CN" altLang="en-US" sz="2200" dirty="0">
              <a:solidFill>
                <a:schemeClr val="tx2">
                  <a:lumMod val="50000"/>
                </a:schemeClr>
              </a:solidFill>
              <a:latin typeface="+mn-lt"/>
              <a:ea typeface="黑体" panose="02010609060101010101" pitchFamily="49" charset="-122"/>
              <a:cs typeface="Arial" pitchFamily="34" charset="0"/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9FE7E918-7FC3-459B-8B67-6676335EC0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9119" y="2706601"/>
            <a:ext cx="3962399" cy="46166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835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ic31.nipic.com/20130715/2531170_170435768000_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050" y="522765"/>
            <a:ext cx="2726492" cy="272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组合 1"/>
          <p:cNvGrpSpPr/>
          <p:nvPr/>
        </p:nvGrpSpPr>
        <p:grpSpPr>
          <a:xfrm>
            <a:off x="2035659" y="4864738"/>
            <a:ext cx="2538659" cy="1579683"/>
            <a:chOff x="817114" y="1113086"/>
            <a:chExt cx="2538659" cy="1579683"/>
          </a:xfrm>
        </p:grpSpPr>
        <p:pic>
          <p:nvPicPr>
            <p:cNvPr id="16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114" y="1113086"/>
              <a:ext cx="2538659" cy="1579683"/>
            </a:xfrm>
            <a:prstGeom prst="rect">
              <a:avLst/>
            </a:prstGeom>
            <a:noFill/>
            <a:ln w="9525">
              <a:solidFill>
                <a:schemeClr val="accent2">
                  <a:lumMod val="75000"/>
                </a:schemeClr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9" name="TextBox 4"/>
            <p:cNvSpPr txBox="1">
              <a:spLocks noChangeArrowheads="1"/>
            </p:cNvSpPr>
            <p:nvPr/>
          </p:nvSpPr>
          <p:spPr bwMode="auto">
            <a:xfrm>
              <a:off x="1474610" y="1651201"/>
              <a:ext cx="1316386" cy="461665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altLang="zh-CN" dirty="0">
                  <a:solidFill>
                    <a:schemeClr val="bg1"/>
                  </a:solidFill>
                  <a:latin typeface="+mj-lt"/>
                  <a:ea typeface="黑体" panose="02010609060101010101" pitchFamily="49" charset="-122"/>
                </a:rPr>
                <a:t>PDF</a:t>
              </a:r>
              <a:r>
                <a:rPr lang="zh-CN" altLang="en-US" dirty="0">
                  <a:solidFill>
                    <a:schemeClr val="bg1"/>
                  </a:solidFill>
                  <a:latin typeface="+mj-lt"/>
                  <a:ea typeface="黑体" panose="02010609060101010101" pitchFamily="49" charset="-122"/>
                </a:rPr>
                <a:t>全文</a:t>
              </a:r>
              <a:endParaRPr lang="en-GB" altLang="zh-CN" dirty="0">
                <a:solidFill>
                  <a:schemeClr val="bg1"/>
                </a:solidFill>
                <a:latin typeface="+mj-lt"/>
                <a:ea typeface="黑体" panose="02010609060101010101" pitchFamily="49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4930450" y="4702399"/>
            <a:ext cx="2251693" cy="1843731"/>
            <a:chOff x="844410" y="2836866"/>
            <a:chExt cx="2251692" cy="1843731"/>
          </a:xfrm>
        </p:grpSpPr>
        <p:pic>
          <p:nvPicPr>
            <p:cNvPr id="20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4410" y="2836866"/>
              <a:ext cx="2251692" cy="1843731"/>
            </a:xfrm>
            <a:prstGeom prst="rect">
              <a:avLst/>
            </a:prstGeom>
            <a:noFill/>
            <a:ln w="9525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1" name="TextBox 4"/>
            <p:cNvSpPr txBox="1">
              <a:spLocks noChangeArrowheads="1"/>
            </p:cNvSpPr>
            <p:nvPr/>
          </p:nvSpPr>
          <p:spPr bwMode="auto">
            <a:xfrm>
              <a:off x="1178033" y="3527898"/>
              <a:ext cx="1544011" cy="461665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altLang="zh-CN" dirty="0">
                  <a:solidFill>
                    <a:schemeClr val="bg1"/>
                  </a:solidFill>
                  <a:latin typeface="+mj-lt"/>
                  <a:ea typeface="黑体" panose="02010609060101010101" pitchFamily="49" charset="-122"/>
                </a:rPr>
                <a:t>HTML</a:t>
              </a:r>
              <a:r>
                <a:rPr lang="zh-CN" altLang="en-US" dirty="0">
                  <a:solidFill>
                    <a:schemeClr val="bg1"/>
                  </a:solidFill>
                  <a:latin typeface="+mj-lt"/>
                  <a:ea typeface="黑体" panose="02010609060101010101" pitchFamily="49" charset="-122"/>
                </a:rPr>
                <a:t>全文</a:t>
              </a:r>
              <a:endParaRPr lang="en-GB" altLang="zh-CN" dirty="0">
                <a:solidFill>
                  <a:schemeClr val="bg1"/>
                </a:solidFill>
                <a:latin typeface="+mj-lt"/>
                <a:ea typeface="黑体" panose="02010609060101010101" pitchFamily="49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7512748" y="4743344"/>
            <a:ext cx="2534324" cy="1767881"/>
            <a:chOff x="835094" y="4818083"/>
            <a:chExt cx="2534324" cy="1767881"/>
          </a:xfrm>
        </p:grpSpPr>
        <p:pic>
          <p:nvPicPr>
            <p:cNvPr id="22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5094" y="4818083"/>
              <a:ext cx="2534324" cy="1767881"/>
            </a:xfrm>
            <a:prstGeom prst="rect">
              <a:avLst/>
            </a:prstGeom>
            <a:noFill/>
            <a:ln w="9525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2" name="TextBox 4"/>
            <p:cNvSpPr txBox="1">
              <a:spLocks noChangeArrowheads="1"/>
            </p:cNvSpPr>
            <p:nvPr/>
          </p:nvSpPr>
          <p:spPr bwMode="auto">
            <a:xfrm>
              <a:off x="1443763" y="5512134"/>
              <a:ext cx="1107996" cy="461665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zh-CN" altLang="en-US" dirty="0">
                  <a:solidFill>
                    <a:schemeClr val="bg1"/>
                  </a:solidFill>
                  <a:latin typeface="+mj-lt"/>
                  <a:ea typeface="黑体" panose="02010609060101010101" pitchFamily="49" charset="-122"/>
                </a:rPr>
                <a:t>多媒体</a:t>
              </a:r>
              <a:endParaRPr lang="en-GB" altLang="zh-CN" dirty="0">
                <a:solidFill>
                  <a:schemeClr val="bg1"/>
                </a:solidFill>
                <a:latin typeface="+mj-lt"/>
                <a:ea typeface="黑体" panose="02010609060101010101" pitchFamily="49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2035659" y="3554635"/>
            <a:ext cx="8613488" cy="967975"/>
            <a:chOff x="777922" y="3630305"/>
            <a:chExt cx="7178723" cy="967974"/>
          </a:xfrm>
        </p:grpSpPr>
        <p:sp>
          <p:nvSpPr>
            <p:cNvPr id="6" name="上凸弯带形 5"/>
            <p:cNvSpPr/>
            <p:nvPr/>
          </p:nvSpPr>
          <p:spPr>
            <a:xfrm>
              <a:off x="777922" y="3630305"/>
              <a:ext cx="7178723" cy="967974"/>
            </a:xfrm>
            <a:prstGeom prst="ellipseRibbon2">
              <a:avLst/>
            </a:prstGeom>
            <a:solidFill>
              <a:srgbClr val="92D4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17" name="TextBox 4"/>
            <p:cNvSpPr txBox="1">
              <a:spLocks noChangeArrowheads="1"/>
            </p:cNvSpPr>
            <p:nvPr/>
          </p:nvSpPr>
          <p:spPr bwMode="auto">
            <a:xfrm>
              <a:off x="1132759" y="3836526"/>
              <a:ext cx="668740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zh-CN" altLang="en-US" dirty="0">
                  <a:latin typeface="+mj-lt"/>
                  <a:ea typeface="黑体" panose="02010609060101010101" pitchFamily="49" charset="-122"/>
                </a:rPr>
                <a:t>文摘数据（题名、作者、主题词、参考文献等）</a:t>
              </a:r>
              <a:endParaRPr lang="en-GB" altLang="zh-CN" dirty="0">
                <a:latin typeface="+mj-lt"/>
                <a:ea typeface="黑体" panose="02010609060101010101" pitchFamily="49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605849" y="498568"/>
            <a:ext cx="9879537" cy="5945853"/>
            <a:chOff x="391916" y="1276815"/>
            <a:chExt cx="7976977" cy="5275813"/>
          </a:xfrm>
        </p:grpSpPr>
        <p:sp>
          <p:nvSpPr>
            <p:cNvPr id="23" name="Cloud 1"/>
            <p:cNvSpPr/>
            <p:nvPr/>
          </p:nvSpPr>
          <p:spPr>
            <a:xfrm>
              <a:off x="584029" y="1276815"/>
              <a:ext cx="7784864" cy="5275813"/>
            </a:xfrm>
            <a:prstGeom prst="cloud">
              <a:avLst/>
            </a:prstGeom>
            <a:noFill/>
            <a:ln w="635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800"/>
            </a:p>
          </p:txBody>
        </p:sp>
        <p:pic>
          <p:nvPicPr>
            <p:cNvPr id="1034" name="Picture 10" descr="D:\Landing Page\Quiz site\quize-cn\files\images\logo2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916" y="1320607"/>
              <a:ext cx="2160279" cy="8186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16375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9DCE26B-4A9D-4C8B-B139-12CB200D80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7093" y="1462277"/>
            <a:ext cx="4281820" cy="511415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8675" name="Title 1"/>
          <p:cNvSpPr>
            <a:spLocks noGrp="1"/>
          </p:cNvSpPr>
          <p:nvPr>
            <p:ph type="title"/>
          </p:nvPr>
        </p:nvSpPr>
        <p:spPr>
          <a:xfrm>
            <a:off x="301920" y="477663"/>
            <a:ext cx="11739244" cy="810003"/>
          </a:xfrm>
        </p:spPr>
        <p:txBody>
          <a:bodyPr>
            <a:normAutofit/>
          </a:bodyPr>
          <a:lstStyle/>
          <a:p>
            <a:r>
              <a:rPr lang="en-US" altLang="zh-CN" sz="3600" b="1" dirty="0">
                <a:latin typeface="+mn-lt"/>
                <a:ea typeface="黑体" panose="02010609060101010101" pitchFamily="49" charset="-122"/>
              </a:rPr>
              <a:t>Term Finder——</a:t>
            </a:r>
            <a:r>
              <a:rPr lang="en-US" altLang="zh-CN" sz="3600" b="1" dirty="0" err="1">
                <a:latin typeface="+mn-lt"/>
                <a:ea typeface="黑体" panose="02010609060101010101" pitchFamily="49" charset="-122"/>
              </a:rPr>
              <a:t>MeSH</a:t>
            </a:r>
            <a:r>
              <a:rPr lang="zh-CN" altLang="en-US" sz="3600" b="1" dirty="0">
                <a:latin typeface="+mn-lt"/>
                <a:ea typeface="黑体" panose="02010609060101010101" pitchFamily="49" charset="-122"/>
              </a:rPr>
              <a:t>主题词表</a:t>
            </a:r>
            <a:r>
              <a:rPr lang="en-US" altLang="zh-CN" sz="3600" b="1" dirty="0">
                <a:latin typeface="+mn-lt"/>
                <a:ea typeface="黑体" panose="02010609060101010101" pitchFamily="49" charset="-122"/>
              </a:rPr>
              <a:t>——</a:t>
            </a:r>
            <a:r>
              <a:rPr lang="zh-CN" altLang="en-US" sz="3600" b="1" dirty="0">
                <a:latin typeface="+mn-lt"/>
                <a:ea typeface="黑体" panose="02010609060101010101" pitchFamily="49" charset="-122"/>
              </a:rPr>
              <a:t>范围注释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350FD89-5BB3-4A43-B53A-C6FEA54169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8887" y="1462278"/>
            <a:ext cx="4217520" cy="511415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id="{46413A35-E541-401A-846E-CD71315F48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0211" y="4106754"/>
            <a:ext cx="884419" cy="46166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>
              <a:ea typeface="新細明體" pitchFamily="18" charset="-120"/>
            </a:endParaRPr>
          </a:p>
        </p:txBody>
      </p:sp>
      <p:cxnSp>
        <p:nvCxnSpPr>
          <p:cNvPr id="4" name="直接箭头连接符 3">
            <a:extLst>
              <a:ext uri="{FF2B5EF4-FFF2-40B4-BE49-F238E27FC236}">
                <a16:creationId xmlns:a16="http://schemas.microsoft.com/office/drawing/2014/main" id="{31D0C97D-80A6-435D-941C-7BBFBFA76FA7}"/>
              </a:ext>
            </a:extLst>
          </p:cNvPr>
          <p:cNvCxnSpPr>
            <a:cxnSpLocks/>
          </p:cNvCxnSpPr>
          <p:nvPr/>
        </p:nvCxnSpPr>
        <p:spPr>
          <a:xfrm flipV="1">
            <a:off x="4400926" y="4019356"/>
            <a:ext cx="3306805" cy="42477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4">
            <a:extLst>
              <a:ext uri="{FF2B5EF4-FFF2-40B4-BE49-F238E27FC236}">
                <a16:creationId xmlns:a16="http://schemas.microsoft.com/office/drawing/2014/main" id="{85FFC1B9-AC09-476C-8EEE-9F1F8CE980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76592" y="2398465"/>
            <a:ext cx="3762819" cy="46166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8924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E9D3B46-9905-46BF-84F5-F2F0D6DA19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8684" y="1287928"/>
            <a:ext cx="4434173" cy="531403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8675" name="Title 1"/>
          <p:cNvSpPr>
            <a:spLocks noGrp="1"/>
          </p:cNvSpPr>
          <p:nvPr>
            <p:ph type="title"/>
          </p:nvPr>
        </p:nvSpPr>
        <p:spPr>
          <a:xfrm>
            <a:off x="352720" y="477925"/>
            <a:ext cx="11739244" cy="810003"/>
          </a:xfrm>
        </p:spPr>
        <p:txBody>
          <a:bodyPr>
            <a:normAutofit/>
          </a:bodyPr>
          <a:lstStyle/>
          <a:p>
            <a:r>
              <a:rPr lang="en-US" altLang="zh-CN" sz="3600" b="1" dirty="0">
                <a:latin typeface="+mn-lt"/>
                <a:ea typeface="黑体" panose="02010609060101010101" pitchFamily="49" charset="-122"/>
              </a:rPr>
              <a:t>Term Finder——</a:t>
            </a:r>
            <a:r>
              <a:rPr lang="en-US" altLang="zh-CN" sz="3600" b="1" dirty="0" err="1">
                <a:latin typeface="+mn-lt"/>
                <a:ea typeface="黑体" panose="02010609060101010101" pitchFamily="49" charset="-122"/>
              </a:rPr>
              <a:t>MeSH</a:t>
            </a:r>
            <a:r>
              <a:rPr lang="zh-CN" altLang="en-US" sz="3600" b="1" dirty="0">
                <a:latin typeface="+mn-lt"/>
                <a:ea typeface="黑体" panose="02010609060101010101" pitchFamily="49" charset="-122"/>
              </a:rPr>
              <a:t>主题词表</a:t>
            </a:r>
            <a:r>
              <a:rPr lang="en-US" altLang="zh-CN" sz="3600" b="1" dirty="0">
                <a:latin typeface="+mn-lt"/>
                <a:ea typeface="黑体" panose="02010609060101010101" pitchFamily="49" charset="-122"/>
              </a:rPr>
              <a:t>——</a:t>
            </a:r>
            <a:r>
              <a:rPr lang="zh-CN" altLang="en-US" sz="3600" b="1" dirty="0">
                <a:latin typeface="+mn-lt"/>
                <a:ea typeface="黑体" panose="02010609060101010101" pitchFamily="49" charset="-122"/>
              </a:rPr>
              <a:t>副标题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350FD89-5BB3-4A43-B53A-C6FEA54169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3588" y="1287929"/>
            <a:ext cx="4217520" cy="511415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id="{46413A35-E541-401A-846E-CD71315F48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1365" y="3879184"/>
            <a:ext cx="884419" cy="46166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>
              <a:ea typeface="新細明體" pitchFamily="18" charset="-120"/>
            </a:endParaRPr>
          </a:p>
        </p:txBody>
      </p:sp>
      <p:cxnSp>
        <p:nvCxnSpPr>
          <p:cNvPr id="4" name="直接箭头连接符 3">
            <a:extLst>
              <a:ext uri="{FF2B5EF4-FFF2-40B4-BE49-F238E27FC236}">
                <a16:creationId xmlns:a16="http://schemas.microsoft.com/office/drawing/2014/main" id="{31D0C97D-80A6-435D-941C-7BBFBFA76FA7}"/>
              </a:ext>
            </a:extLst>
          </p:cNvPr>
          <p:cNvCxnSpPr>
            <a:cxnSpLocks/>
          </p:cNvCxnSpPr>
          <p:nvPr/>
        </p:nvCxnSpPr>
        <p:spPr>
          <a:xfrm flipV="1">
            <a:off x="5388856" y="3841839"/>
            <a:ext cx="1489009" cy="254793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4">
            <a:extLst>
              <a:ext uri="{FF2B5EF4-FFF2-40B4-BE49-F238E27FC236}">
                <a16:creationId xmlns:a16="http://schemas.microsoft.com/office/drawing/2014/main" id="{85FFC1B9-AC09-476C-8EEE-9F1F8CE980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4361" y="2369398"/>
            <a:ext cx="3762819" cy="46166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67457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1276F92-9F41-4C1B-93B5-D9D7825ED8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7201" y="1487335"/>
            <a:ext cx="4395879" cy="430012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8675" name="Title 1"/>
          <p:cNvSpPr>
            <a:spLocks noGrp="1"/>
          </p:cNvSpPr>
          <p:nvPr>
            <p:ph type="title"/>
          </p:nvPr>
        </p:nvSpPr>
        <p:spPr>
          <a:xfrm>
            <a:off x="226378" y="421387"/>
            <a:ext cx="11739244" cy="810003"/>
          </a:xfrm>
        </p:spPr>
        <p:txBody>
          <a:bodyPr>
            <a:normAutofit/>
          </a:bodyPr>
          <a:lstStyle/>
          <a:p>
            <a:r>
              <a:rPr lang="en-US" altLang="zh-CN" sz="3600" b="1" dirty="0">
                <a:latin typeface="+mn-lt"/>
                <a:ea typeface="黑体" panose="02010609060101010101" pitchFamily="49" charset="-122"/>
              </a:rPr>
              <a:t>Term Finder——</a:t>
            </a:r>
            <a:r>
              <a:rPr lang="en-US" altLang="zh-CN" sz="3600" b="1" dirty="0" err="1">
                <a:latin typeface="+mn-lt"/>
                <a:ea typeface="黑体" panose="02010609060101010101" pitchFamily="49" charset="-122"/>
              </a:rPr>
              <a:t>MeSH</a:t>
            </a:r>
            <a:r>
              <a:rPr lang="zh-CN" altLang="en-US" sz="3600" b="1" dirty="0">
                <a:latin typeface="+mn-lt"/>
                <a:ea typeface="黑体" panose="02010609060101010101" pitchFamily="49" charset="-122"/>
              </a:rPr>
              <a:t>轮排索引结果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350FD89-5BB3-4A43-B53A-C6FEA54169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5403" y="1322456"/>
            <a:ext cx="4217520" cy="511415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id="{46413A35-E541-401A-846E-CD71315F48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2174" y="5556630"/>
            <a:ext cx="3657599" cy="46166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>
              <a:ea typeface="新細明體" pitchFamily="18" charset="-120"/>
            </a:endParaRPr>
          </a:p>
        </p:txBody>
      </p:sp>
      <p:cxnSp>
        <p:nvCxnSpPr>
          <p:cNvPr id="4" name="直接箭头连接符 3">
            <a:extLst>
              <a:ext uri="{FF2B5EF4-FFF2-40B4-BE49-F238E27FC236}">
                <a16:creationId xmlns:a16="http://schemas.microsoft.com/office/drawing/2014/main" id="{31D0C97D-80A6-435D-941C-7BBFBFA76FA7}"/>
              </a:ext>
            </a:extLst>
          </p:cNvPr>
          <p:cNvCxnSpPr>
            <a:cxnSpLocks/>
          </p:cNvCxnSpPr>
          <p:nvPr/>
        </p:nvCxnSpPr>
        <p:spPr>
          <a:xfrm flipV="1">
            <a:off x="4416213" y="4410557"/>
            <a:ext cx="2390988" cy="118730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5">
            <a:extLst>
              <a:ext uri="{FF2B5EF4-FFF2-40B4-BE49-F238E27FC236}">
                <a16:creationId xmlns:a16="http://schemas.microsoft.com/office/drawing/2014/main" id="{1E323888-341F-47AE-8EBC-9640688F87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9079" y="6033683"/>
            <a:ext cx="5194922" cy="542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768A9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2200" dirty="0" err="1">
                <a:solidFill>
                  <a:schemeClr val="tx2">
                    <a:lumMod val="50000"/>
                  </a:schemeClr>
                </a:solidFill>
                <a:latin typeface="+mn-lt"/>
                <a:ea typeface="黑体" panose="02010609060101010101" pitchFamily="49" charset="-122"/>
              </a:rPr>
              <a:t>MeSH</a:t>
            </a:r>
            <a:r>
              <a:rPr lang="zh-CN" altLang="en-US" sz="2200" dirty="0">
                <a:solidFill>
                  <a:schemeClr val="tx2">
                    <a:lumMod val="50000"/>
                  </a:schemeClr>
                </a:solidFill>
                <a:latin typeface="+mn-lt"/>
                <a:ea typeface="黑体" panose="02010609060101010101" pitchFamily="49" charset="-122"/>
              </a:rPr>
              <a:t>词表中包含检索词的词汇都有哪些</a:t>
            </a:r>
            <a:endParaRPr lang="zh-CN" altLang="en-US" sz="2200" dirty="0">
              <a:solidFill>
                <a:schemeClr val="tx2">
                  <a:lumMod val="50000"/>
                </a:schemeClr>
              </a:solidFill>
              <a:latin typeface="+mn-lt"/>
              <a:ea typeface="黑体" panose="02010609060101010101" pitchFamily="49" charset="-12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656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 b="1" dirty="0">
                <a:latin typeface="+mn-lt"/>
                <a:ea typeface="黑体" panose="02010609060101010101" pitchFamily="49" charset="-122"/>
              </a:rPr>
              <a:t>Term Finder——</a:t>
            </a:r>
            <a:r>
              <a:rPr lang="zh-CN" altLang="en-US" sz="3600" b="1" dirty="0">
                <a:latin typeface="+mn-lt"/>
                <a:ea typeface="黑体" panose="02010609060101010101" pitchFamily="49" charset="-122"/>
              </a:rPr>
              <a:t>来自</a:t>
            </a:r>
            <a:r>
              <a:rPr lang="en-US" altLang="zh-CN" sz="3600" b="1" dirty="0">
                <a:latin typeface="+mn-lt"/>
                <a:ea typeface="黑体" panose="02010609060101010101" pitchFamily="49" charset="-122"/>
              </a:rPr>
              <a:t>UMLS</a:t>
            </a:r>
            <a:r>
              <a:rPr lang="zh-CN" altLang="en-US" sz="3600" b="1" dirty="0">
                <a:latin typeface="+mn-lt"/>
                <a:ea typeface="黑体" panose="02010609060101010101" pitchFamily="49" charset="-122"/>
              </a:rPr>
              <a:t>的相关术语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350FD89-5BB3-4A43-B53A-C6FEA54169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5280" y="1493616"/>
            <a:ext cx="4217520" cy="511415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id="{46413A35-E541-401A-846E-CD71315F48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5185" y="6128170"/>
            <a:ext cx="3657599" cy="46166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>
              <a:ea typeface="新細明體" pitchFamily="18" charset="-120"/>
            </a:endParaRPr>
          </a:p>
        </p:txBody>
      </p:sp>
      <p:cxnSp>
        <p:nvCxnSpPr>
          <p:cNvPr id="4" name="直接箭头连接符 3">
            <a:extLst>
              <a:ext uri="{FF2B5EF4-FFF2-40B4-BE49-F238E27FC236}">
                <a16:creationId xmlns:a16="http://schemas.microsoft.com/office/drawing/2014/main" id="{31D0C97D-80A6-435D-941C-7BBFBFA76FA7}"/>
              </a:ext>
            </a:extLst>
          </p:cNvPr>
          <p:cNvCxnSpPr>
            <a:cxnSpLocks/>
          </p:cNvCxnSpPr>
          <p:nvPr/>
        </p:nvCxnSpPr>
        <p:spPr>
          <a:xfrm flipV="1">
            <a:off x="4958080" y="4073931"/>
            <a:ext cx="1893872" cy="2000199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>
            <a:extLst>
              <a:ext uri="{FF2B5EF4-FFF2-40B4-BE49-F238E27FC236}">
                <a16:creationId xmlns:a16="http://schemas.microsoft.com/office/drawing/2014/main" id="{82D609B1-3FB5-4AA9-B0F1-F145F31C99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6122" y="1959961"/>
            <a:ext cx="4348519" cy="411416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283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sz="3600" b="1" dirty="0">
                <a:latin typeface="+mn-lt"/>
                <a:ea typeface="黑体" panose="02010609060101010101" pitchFamily="49" charset="-122"/>
              </a:rPr>
              <a:t>Term Finder——</a:t>
            </a:r>
            <a:r>
              <a:rPr lang="zh-CN" altLang="en-US" sz="3600" b="1" dirty="0">
                <a:latin typeface="+mn-lt"/>
                <a:ea typeface="黑体" panose="02010609060101010101" pitchFamily="49" charset="-122"/>
              </a:rPr>
              <a:t>选好要检索的词汇，直接添加进行检索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5054FA9-A35B-4DEE-8D2F-FB7A3728AF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0089" y="1651422"/>
            <a:ext cx="4752975" cy="465772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" name="Rectangle 4">
            <a:extLst>
              <a:ext uri="{FF2B5EF4-FFF2-40B4-BE49-F238E27FC236}">
                <a16:creationId xmlns:a16="http://schemas.microsoft.com/office/drawing/2014/main" id="{A65DF136-6B22-40BA-B4CE-64FE51FB4F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8253" y="4472726"/>
            <a:ext cx="424707" cy="46166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>
              <a:ea typeface="新細明體" pitchFamily="18" charset="-120"/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85639409-7994-488A-A398-BB48FFB2D1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1361" y="3311886"/>
            <a:ext cx="1364105" cy="46166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>
              <a:ea typeface="新細明體" pitchFamily="18" charset="-12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E1494B-E4E2-4B76-8E8F-FA457BCDD7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4419" y="1602780"/>
            <a:ext cx="1809751" cy="164782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3E7A8076-6C09-4DC8-9448-DCF445A4A244}"/>
              </a:ext>
            </a:extLst>
          </p:cNvPr>
          <p:cNvCxnSpPr>
            <a:cxnSpLocks/>
            <a:endCxn id="9" idx="1"/>
          </p:cNvCxnSpPr>
          <p:nvPr/>
        </p:nvCxnSpPr>
        <p:spPr>
          <a:xfrm flipV="1">
            <a:off x="5895466" y="2426692"/>
            <a:ext cx="1808953" cy="82391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图片 13">
            <a:extLst>
              <a:ext uri="{FF2B5EF4-FFF2-40B4-BE49-F238E27FC236}">
                <a16:creationId xmlns:a16="http://schemas.microsoft.com/office/drawing/2014/main" id="{CA91142A-3484-4F7D-A3C9-C8EC14C972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3970" y="4102054"/>
            <a:ext cx="4886325" cy="84772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AC147425-4C0E-40D4-9D2F-276F986E211A}"/>
              </a:ext>
            </a:extLst>
          </p:cNvPr>
          <p:cNvCxnSpPr>
            <a:cxnSpLocks/>
          </p:cNvCxnSpPr>
          <p:nvPr/>
        </p:nvCxnSpPr>
        <p:spPr>
          <a:xfrm>
            <a:off x="8696960" y="3428136"/>
            <a:ext cx="0" cy="67391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5">
            <a:extLst>
              <a:ext uri="{FF2B5EF4-FFF2-40B4-BE49-F238E27FC236}">
                <a16:creationId xmlns:a16="http://schemas.microsoft.com/office/drawing/2014/main" id="{D654AB34-509C-4CE3-A04A-A4A0A8D005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1065" y="5297355"/>
            <a:ext cx="4559231" cy="105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768A9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2200" dirty="0">
                <a:solidFill>
                  <a:schemeClr val="tx2">
                    <a:lumMod val="50000"/>
                  </a:schemeClr>
                </a:solidFill>
                <a:latin typeface="+mn-lt"/>
                <a:ea typeface="黑体" panose="02010609060101010101" pitchFamily="49" charset="-122"/>
              </a:rPr>
              <a:t>可多选</a:t>
            </a:r>
            <a:endParaRPr lang="en-US" altLang="zh-CN" sz="2200" dirty="0">
              <a:solidFill>
                <a:schemeClr val="tx2">
                  <a:lumMod val="50000"/>
                </a:schemeClr>
              </a:solidFill>
              <a:latin typeface="+mn-lt"/>
              <a:ea typeface="黑体" panose="02010609060101010101" pitchFamily="49" charset="-122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2200" dirty="0">
                <a:solidFill>
                  <a:schemeClr val="tx2">
                    <a:lumMod val="50000"/>
                  </a:schemeClr>
                </a:solidFill>
                <a:latin typeface="+mn-lt"/>
                <a:ea typeface="黑体" panose="02010609060101010101" pitchFamily="49" charset="-122"/>
                <a:cs typeface="Arial" pitchFamily="34" charset="0"/>
              </a:rPr>
              <a:t>可多次添加，构成一个复杂检索式</a:t>
            </a:r>
          </a:p>
        </p:txBody>
      </p:sp>
    </p:spTree>
    <p:extLst>
      <p:ext uri="{BB962C8B-B14F-4D97-AF65-F5344CB8AC3E}">
        <p14:creationId xmlns:p14="http://schemas.microsoft.com/office/powerpoint/2010/main" val="96924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1385576-8A57-4125-9F4C-3CCAC590BF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873" y="1474944"/>
            <a:ext cx="4202527" cy="457849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867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 b="1" dirty="0">
                <a:latin typeface="+mn-lt"/>
                <a:ea typeface="黑体" panose="02010609060101010101" pitchFamily="49" charset="-122"/>
              </a:rPr>
              <a:t>Term Finder——</a:t>
            </a:r>
            <a:r>
              <a:rPr lang="zh-CN" altLang="en-US" sz="3600" b="1" dirty="0">
                <a:latin typeface="+mn-lt"/>
                <a:ea typeface="黑体" panose="02010609060101010101" pitchFamily="49" charset="-122"/>
              </a:rPr>
              <a:t>选择</a:t>
            </a:r>
            <a:r>
              <a:rPr lang="en-US" altLang="zh-CN" sz="3600" b="1" dirty="0" err="1">
                <a:latin typeface="+mn-lt"/>
                <a:ea typeface="黑体" panose="02010609060101010101" pitchFamily="49" charset="-122"/>
              </a:rPr>
              <a:t>MeSH</a:t>
            </a:r>
            <a:r>
              <a:rPr lang="zh-CN" altLang="en-US" sz="3600" b="1" dirty="0">
                <a:latin typeface="+mn-lt"/>
                <a:ea typeface="黑体" panose="02010609060101010101" pitchFamily="49" charset="-122"/>
              </a:rPr>
              <a:t>主题词检索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096000" y="4407846"/>
            <a:ext cx="5694064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768A9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CN" altLang="en-US" sz="2200" dirty="0">
                <a:solidFill>
                  <a:schemeClr val="tx2">
                    <a:lumMod val="50000"/>
                  </a:schemeClr>
                </a:solidFill>
                <a:latin typeface="+mn-lt"/>
                <a:ea typeface="黑体" panose="02010609060101010101" pitchFamily="49" charset="-122"/>
              </a:rPr>
              <a:t>扩展检索：检索主题词和下属狭义主题词</a:t>
            </a:r>
            <a:endParaRPr lang="en-US" altLang="zh-CN" sz="2200" dirty="0">
              <a:solidFill>
                <a:schemeClr val="tx2">
                  <a:lumMod val="50000"/>
                </a:schemeClr>
              </a:solidFill>
              <a:latin typeface="+mn-lt"/>
              <a:ea typeface="黑体" panose="02010609060101010101" pitchFamily="49" charset="-122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zh-CN" altLang="en-US" sz="2200" dirty="0">
                <a:solidFill>
                  <a:schemeClr val="tx2">
                    <a:lumMod val="50000"/>
                  </a:schemeClr>
                </a:solidFill>
                <a:latin typeface="+mn-lt"/>
                <a:ea typeface="黑体" panose="02010609060101010101" pitchFamily="49" charset="-122"/>
              </a:rPr>
              <a:t>精准检索：仅检索所勾选的主题词</a:t>
            </a:r>
            <a:endParaRPr lang="en-US" altLang="zh-CN" sz="2200" dirty="0">
              <a:solidFill>
                <a:schemeClr val="tx2">
                  <a:lumMod val="50000"/>
                </a:schemeClr>
              </a:solidFill>
              <a:latin typeface="+mn-lt"/>
              <a:ea typeface="黑体" panose="02010609060101010101" pitchFamily="49" charset="-122"/>
            </a:endParaRPr>
          </a:p>
          <a:p>
            <a:pPr eaLnBrk="1" hangingPunct="1">
              <a:spcBef>
                <a:spcPct val="0"/>
              </a:spcBef>
              <a:buNone/>
            </a:pPr>
            <a:endParaRPr lang="en-US" altLang="zh-CN" sz="2200" dirty="0">
              <a:solidFill>
                <a:schemeClr val="tx2">
                  <a:lumMod val="50000"/>
                </a:schemeClr>
              </a:solidFill>
              <a:latin typeface="+mn-lt"/>
              <a:ea typeface="黑体" panose="02010609060101010101" pitchFamily="49" charset="-122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CN" altLang="en-US" sz="2200" dirty="0">
              <a:solidFill>
                <a:schemeClr val="tx2">
                  <a:lumMod val="50000"/>
                </a:schemeClr>
              </a:solidFill>
              <a:latin typeface="+mn-lt"/>
              <a:ea typeface="黑体" panose="02010609060101010101" pitchFamily="49" charset="-122"/>
              <a:cs typeface="Arial" pitchFamily="34" charset="0"/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6413A35-E541-401A-846E-CD71315F48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9361" y="4996198"/>
            <a:ext cx="195633" cy="46166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>
              <a:ea typeface="新細明體" pitchFamily="18" charset="-120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AD33F004-7AE1-400E-87C6-243F071FCD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6452" y="4167840"/>
            <a:ext cx="1364105" cy="46166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>
              <a:ea typeface="新細明體" pitchFamily="18" charset="-12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26DCAFDD-A8CF-4E70-BC45-3BE44E17B4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2965" y="1474944"/>
            <a:ext cx="1724025" cy="246697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7B6F189D-C6AD-4A5C-9853-68100A8F97DA}"/>
              </a:ext>
            </a:extLst>
          </p:cNvPr>
          <p:cNvCxnSpPr>
            <a:cxnSpLocks/>
            <a:endCxn id="9" idx="1"/>
          </p:cNvCxnSpPr>
          <p:nvPr/>
        </p:nvCxnSpPr>
        <p:spPr>
          <a:xfrm flipV="1">
            <a:off x="4848414" y="2708432"/>
            <a:ext cx="2224551" cy="1436321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>
            <a:extLst>
              <a:ext uri="{FF2B5EF4-FFF2-40B4-BE49-F238E27FC236}">
                <a16:creationId xmlns:a16="http://schemas.microsoft.com/office/drawing/2014/main" id="{D2B0D313-B86D-44FB-8D37-5D4CFAE968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0473" y="5887955"/>
            <a:ext cx="4933951" cy="82867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AE35064C-7201-4849-8742-49A84255D4D0}"/>
              </a:ext>
            </a:extLst>
          </p:cNvPr>
          <p:cNvCxnSpPr>
            <a:cxnSpLocks/>
          </p:cNvCxnSpPr>
          <p:nvPr/>
        </p:nvCxnSpPr>
        <p:spPr>
          <a:xfrm>
            <a:off x="7528560" y="4027489"/>
            <a:ext cx="0" cy="179334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486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AB292439-42E7-46DD-892F-0AAA2B2081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94428"/>
            <a:ext cx="12192000" cy="400157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867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高级检索</a:t>
            </a:r>
            <a:r>
              <a:rPr lang="en-US" altLang="zh-CN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—</a:t>
            </a:r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主题词自动匹配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127237" y="5389047"/>
            <a:ext cx="993752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768A9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marL="380990" indent="-38099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zh-CN" altLang="en-US" sz="22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要求输入单词或词组；</a:t>
            </a:r>
            <a:endParaRPr lang="en-US" altLang="zh-CN" sz="2200" dirty="0">
              <a:solidFill>
                <a:schemeClr val="tx2">
                  <a:lumMod val="50000"/>
                </a:schemeClr>
              </a:solidFill>
              <a:latin typeface="+mj-lt"/>
              <a:ea typeface="黑体" panose="02010609060101010101" pitchFamily="49" charset="-122"/>
            </a:endParaRPr>
          </a:p>
          <a:p>
            <a:pPr marL="380990" indent="-38099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zh-CN" altLang="en-US" sz="22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  <a:cs typeface="Arial" pitchFamily="34" charset="0"/>
              </a:rPr>
              <a:t>对输入检索词进行精确匹配，不进行同义词或单复数等相关词汇的自动匹配；</a:t>
            </a:r>
            <a:endParaRPr lang="en-US" altLang="zh-CN" sz="2200" dirty="0">
              <a:solidFill>
                <a:schemeClr val="tx2">
                  <a:lumMod val="50000"/>
                </a:schemeClr>
              </a:solidFill>
              <a:latin typeface="+mj-lt"/>
              <a:ea typeface="黑体" panose="02010609060101010101" pitchFamily="49" charset="-122"/>
              <a:cs typeface="Arial" pitchFamily="34" charset="0"/>
            </a:endParaRPr>
          </a:p>
          <a:p>
            <a:pPr marL="380990" indent="-38099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zh-CN" altLang="en-US" sz="22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  <a:cs typeface="Arial" pitchFamily="34" charset="0"/>
              </a:rPr>
              <a:t>利用截词符：</a:t>
            </a:r>
            <a:r>
              <a:rPr lang="en-US" altLang="zh-CN" sz="22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  <a:cs typeface="Arial" pitchFamily="34" charset="0"/>
              </a:rPr>
              <a:t>$</a:t>
            </a:r>
            <a:r>
              <a:rPr lang="zh-CN" altLang="en-US" sz="22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  <a:cs typeface="Arial" pitchFamily="34" charset="0"/>
              </a:rPr>
              <a:t>或</a:t>
            </a:r>
            <a:r>
              <a:rPr lang="en-US" altLang="zh-CN" sz="22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  <a:cs typeface="Arial" pitchFamily="34" charset="0"/>
              </a:rPr>
              <a:t>* </a:t>
            </a:r>
            <a:r>
              <a:rPr lang="zh-CN" altLang="en-US" sz="22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  <a:cs typeface="Arial" pitchFamily="34" charset="0"/>
              </a:rPr>
              <a:t>替代</a:t>
            </a:r>
            <a:r>
              <a:rPr lang="en-US" altLang="zh-CN" sz="22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  <a:cs typeface="Arial" pitchFamily="34" charset="0"/>
              </a:rPr>
              <a:t>0-n</a:t>
            </a:r>
            <a:r>
              <a:rPr lang="zh-CN" altLang="en-US" sz="22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  <a:cs typeface="Arial" pitchFamily="34" charset="0"/>
              </a:rPr>
              <a:t>个字符；</a:t>
            </a:r>
            <a:r>
              <a:rPr lang="en-US" altLang="zh-CN" sz="22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  <a:cs typeface="Arial" pitchFamily="34" charset="0"/>
              </a:rPr>
              <a:t>#</a:t>
            </a:r>
            <a:r>
              <a:rPr lang="zh-CN" altLang="en-US" sz="22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  <a:cs typeface="Arial" pitchFamily="34" charset="0"/>
              </a:rPr>
              <a:t>替代</a:t>
            </a:r>
            <a:r>
              <a:rPr lang="en-US" altLang="zh-CN" sz="22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  <a:cs typeface="Arial" pitchFamily="34" charset="0"/>
              </a:rPr>
              <a:t>1</a:t>
            </a:r>
            <a:r>
              <a:rPr lang="zh-CN" altLang="en-US" sz="22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  <a:cs typeface="Arial" pitchFamily="34" charset="0"/>
              </a:rPr>
              <a:t>个字符；</a:t>
            </a:r>
            <a:r>
              <a:rPr lang="en-US" altLang="zh-CN" sz="22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  <a:cs typeface="Arial" pitchFamily="34" charset="0"/>
              </a:rPr>
              <a:t>?</a:t>
            </a:r>
            <a:r>
              <a:rPr lang="zh-CN" altLang="en-US" sz="22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  <a:cs typeface="Arial" pitchFamily="34" charset="0"/>
              </a:rPr>
              <a:t>替代</a:t>
            </a:r>
            <a:r>
              <a:rPr lang="en-US" altLang="zh-CN" sz="22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  <a:cs typeface="Arial" pitchFamily="34" charset="0"/>
              </a:rPr>
              <a:t>0</a:t>
            </a:r>
            <a:r>
              <a:rPr lang="zh-CN" altLang="en-US" sz="22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  <a:cs typeface="Arial" pitchFamily="34" charset="0"/>
              </a:rPr>
              <a:t>或</a:t>
            </a:r>
            <a:r>
              <a:rPr lang="en-US" altLang="zh-CN" sz="22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  <a:cs typeface="Arial" pitchFamily="34" charset="0"/>
              </a:rPr>
              <a:t>1</a:t>
            </a:r>
            <a:r>
              <a:rPr lang="zh-CN" altLang="en-US" sz="22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  <a:cs typeface="Arial" pitchFamily="34" charset="0"/>
              </a:rPr>
              <a:t>个字符</a:t>
            </a:r>
            <a:endParaRPr lang="en-US" altLang="zh-CN" sz="2200" dirty="0">
              <a:solidFill>
                <a:schemeClr val="tx2">
                  <a:lumMod val="50000"/>
                </a:schemeClr>
              </a:solidFill>
              <a:latin typeface="+mj-lt"/>
              <a:ea typeface="黑体" panose="02010609060101010101" pitchFamily="49" charset="-122"/>
              <a:cs typeface="Arial" pitchFamily="34" charset="0"/>
            </a:endParaRPr>
          </a:p>
          <a:p>
            <a:pPr marL="380990" indent="-380990" eaLnBrk="1" hangingPunct="1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endParaRPr lang="zh-CN" altLang="en-US" sz="2200" dirty="0">
              <a:solidFill>
                <a:schemeClr val="tx2">
                  <a:lumMod val="50000"/>
                </a:schemeClr>
              </a:solidFill>
              <a:latin typeface="+mj-lt"/>
              <a:ea typeface="黑体" panose="02010609060101010101" pitchFamily="49" charset="-122"/>
              <a:cs typeface="Arial" pitchFamily="34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832224" y="4080598"/>
            <a:ext cx="216999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768A9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1800" b="1" dirty="0">
                <a:solidFill>
                  <a:schemeClr val="tx2">
                    <a:lumMod val="50000"/>
                  </a:schemeClr>
                </a:solidFill>
              </a:rPr>
              <a:t>Heart failure*</a:t>
            </a:r>
            <a:endParaRPr lang="zh-CN" altLang="en-US" sz="1800" dirty="0">
              <a:solidFill>
                <a:schemeClr val="tx2">
                  <a:lumMod val="50000"/>
                </a:schemeClr>
              </a:solidFill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5068001" y="4303762"/>
            <a:ext cx="1396407" cy="46166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>
              <a:ea typeface="新細明體" pitchFamily="18" charset="-120"/>
            </a:endParaRPr>
          </a:p>
        </p:txBody>
      </p:sp>
      <p:sp>
        <p:nvSpPr>
          <p:cNvPr id="9" name="Left Arrow 9"/>
          <p:cNvSpPr/>
          <p:nvPr/>
        </p:nvSpPr>
        <p:spPr>
          <a:xfrm>
            <a:off x="8048413" y="4165006"/>
            <a:ext cx="1007660" cy="246732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endParaRPr lang="zh-CN" altLang="en-US" sz="1800">
              <a:solidFill>
                <a:srgbClr val="FFFFFF"/>
              </a:solidFill>
              <a:latin typeface="Trebuchet MS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8479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265" y="1001658"/>
            <a:ext cx="8443763" cy="5759823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8675" name="Title 1"/>
          <p:cNvSpPr>
            <a:spLocks noGrp="1"/>
          </p:cNvSpPr>
          <p:nvPr>
            <p:ph type="title"/>
          </p:nvPr>
        </p:nvSpPr>
        <p:spPr>
          <a:xfrm>
            <a:off x="226378" y="345204"/>
            <a:ext cx="11739244" cy="810003"/>
          </a:xfrm>
        </p:spPr>
        <p:txBody>
          <a:bodyPr/>
          <a:lstStyle/>
          <a:p>
            <a:r>
              <a:rPr lang="zh-CN" altLang="en-US" sz="3600" b="1" dirty="0">
                <a:ea typeface="黑体" panose="02010609060101010101" pitchFamily="49" charset="-122"/>
              </a:rPr>
              <a:t>主题词组合检索</a:t>
            </a:r>
          </a:p>
        </p:txBody>
      </p:sp>
      <p:sp>
        <p:nvSpPr>
          <p:cNvPr id="9" name="椭圆 8"/>
          <p:cNvSpPr/>
          <p:nvPr/>
        </p:nvSpPr>
        <p:spPr>
          <a:xfrm>
            <a:off x="2289268" y="3334506"/>
            <a:ext cx="446056" cy="67733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7" name="椭圆 6"/>
          <p:cNvSpPr/>
          <p:nvPr/>
        </p:nvSpPr>
        <p:spPr>
          <a:xfrm>
            <a:off x="2185265" y="2281319"/>
            <a:ext cx="1050931" cy="4798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8" name="Left Arrow 9"/>
          <p:cNvSpPr/>
          <p:nvPr/>
        </p:nvSpPr>
        <p:spPr>
          <a:xfrm>
            <a:off x="3896058" y="2427459"/>
            <a:ext cx="1050052" cy="264484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endParaRPr lang="zh-CN" altLang="en-US" sz="1800">
              <a:solidFill>
                <a:srgbClr val="FFFFFF"/>
              </a:solidFill>
              <a:latin typeface="Trebuchet MS" pitchFamily="34" charset="0"/>
              <a:ea typeface="宋体" pitchFamily="2" charset="-122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7001202" y="2654733"/>
            <a:ext cx="2062181" cy="46166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1681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  <p:bldP spid="8" grpId="0" animBg="1"/>
      <p:bldP spid="11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541" y="883074"/>
            <a:ext cx="7148273" cy="5726007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867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600" b="1" dirty="0">
                <a:ea typeface="黑体" panose="02010609060101010101" pitchFamily="49" charset="-122"/>
              </a:rPr>
              <a:t>选择副主题词</a:t>
            </a:r>
          </a:p>
        </p:txBody>
      </p:sp>
      <p:sp>
        <p:nvSpPr>
          <p:cNvPr id="7" name="椭圆 6"/>
          <p:cNvSpPr/>
          <p:nvPr/>
        </p:nvSpPr>
        <p:spPr>
          <a:xfrm>
            <a:off x="3193541" y="2498748"/>
            <a:ext cx="428048" cy="6318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8" name="椭圆 7"/>
          <p:cNvSpPr/>
          <p:nvPr/>
        </p:nvSpPr>
        <p:spPr>
          <a:xfrm>
            <a:off x="3200684" y="1065089"/>
            <a:ext cx="841811" cy="4043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9" name="Left Arrow 9"/>
          <p:cNvSpPr/>
          <p:nvPr/>
        </p:nvSpPr>
        <p:spPr>
          <a:xfrm>
            <a:off x="5061790" y="1169006"/>
            <a:ext cx="627809" cy="290537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endParaRPr lang="zh-CN" altLang="en-US" sz="1800">
              <a:solidFill>
                <a:srgbClr val="FFFFFF"/>
              </a:solidFill>
              <a:latin typeface="Trebuchet MS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4781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EEAA223-7EF6-42D8-856B-86A0204887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0" y="1041856"/>
            <a:ext cx="11408181" cy="464916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226378" y="356980"/>
            <a:ext cx="11739244" cy="810003"/>
          </a:xfrm>
        </p:spPr>
        <p:txBody>
          <a:bodyPr>
            <a:normAutofit/>
          </a:bodyPr>
          <a:lstStyle/>
          <a:p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组合检索</a:t>
            </a:r>
          </a:p>
        </p:txBody>
      </p:sp>
      <p:sp>
        <p:nvSpPr>
          <p:cNvPr id="7" name="椭圆 6"/>
          <p:cNvSpPr/>
          <p:nvPr/>
        </p:nvSpPr>
        <p:spPr>
          <a:xfrm>
            <a:off x="609600" y="1783240"/>
            <a:ext cx="428048" cy="8032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8" name="椭圆 7"/>
          <p:cNvSpPr/>
          <p:nvPr/>
        </p:nvSpPr>
        <p:spPr>
          <a:xfrm>
            <a:off x="2284570" y="2736807"/>
            <a:ext cx="825885" cy="4248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082647" y="4880433"/>
            <a:ext cx="35848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768A9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2400" dirty="0">
                <a:ea typeface="MS PGothic" pitchFamily="34" charset="-128"/>
                <a:cs typeface="Arial" pitchFamily="34" charset="0"/>
              </a:rPr>
              <a:t>warfarin </a:t>
            </a:r>
            <a:r>
              <a:rPr lang="en-US" altLang="zh-CN" sz="2400" dirty="0">
                <a:solidFill>
                  <a:srgbClr val="FF0000"/>
                </a:solidFill>
                <a:ea typeface="MS PGothic" pitchFamily="34" charset="-128"/>
                <a:cs typeface="Arial" pitchFamily="34" charset="0"/>
              </a:rPr>
              <a:t>OR</a:t>
            </a:r>
            <a:r>
              <a:rPr lang="en-US" altLang="zh-CN" sz="2400" dirty="0">
                <a:ea typeface="MS PGothic" pitchFamily="34" charset="-128"/>
                <a:cs typeface="Arial" pitchFamily="34" charset="0"/>
              </a:rPr>
              <a:t> dabigatran</a:t>
            </a:r>
            <a:endParaRPr lang="zh-CN" altLang="en-US" sz="2400" dirty="0"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698466" y="4880433"/>
            <a:ext cx="146713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768A9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2400" dirty="0">
                <a:ea typeface="MS PGothic" pitchFamily="34" charset="-128"/>
                <a:cs typeface="Arial" pitchFamily="34" charset="0"/>
              </a:rPr>
              <a:t>2 </a:t>
            </a:r>
            <a:r>
              <a:rPr lang="en-US" altLang="zh-CN" sz="2400" dirty="0">
                <a:solidFill>
                  <a:srgbClr val="FF0000"/>
                </a:solidFill>
                <a:ea typeface="MS PGothic" pitchFamily="34" charset="-128"/>
                <a:cs typeface="Arial" pitchFamily="34" charset="0"/>
              </a:rPr>
              <a:t>OR</a:t>
            </a:r>
            <a:r>
              <a:rPr lang="en-US" altLang="zh-CN" sz="2400" dirty="0">
                <a:ea typeface="MS PGothic" pitchFamily="34" charset="-128"/>
                <a:cs typeface="Arial" pitchFamily="34" charset="0"/>
              </a:rPr>
              <a:t> 3</a:t>
            </a:r>
            <a:endParaRPr lang="zh-CN" altLang="en-US" sz="2400" dirty="0"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1309601" y="5816144"/>
            <a:ext cx="9804978" cy="992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rgbClr val="0768A9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SzPct val="100000"/>
              <a:buFont typeface="Wingdings" panose="05000000000000000000" pitchFamily="2" charset="2"/>
              <a:buChar char="l"/>
            </a:pPr>
            <a:r>
              <a:rPr lang="zh-CN" altLang="en-US" sz="22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运用截词符等技巧，在高级检索构建复杂的检索式：</a:t>
            </a:r>
            <a:endParaRPr lang="en-US" altLang="zh-CN" sz="2200" dirty="0">
              <a:solidFill>
                <a:schemeClr val="tx2">
                  <a:lumMod val="50000"/>
                </a:schemeClr>
              </a:solidFill>
              <a:latin typeface="+mj-lt"/>
              <a:ea typeface="黑体" panose="02010609060101010101" pitchFamily="49" charset="-122"/>
            </a:endParaRPr>
          </a:p>
          <a:p>
            <a:pPr marL="0" indent="0" eaLnBrk="1" hangingPunct="1">
              <a:lnSpc>
                <a:spcPct val="90000"/>
              </a:lnSpc>
              <a:buSzPct val="80000"/>
              <a:buNone/>
            </a:pPr>
            <a:r>
              <a:rPr lang="en-US" altLang="zh-CN" sz="22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     heart* OR cardiac OR cardiology OR </a:t>
            </a:r>
            <a:r>
              <a:rPr lang="en-US" altLang="zh-CN" sz="2200" dirty="0" err="1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cardiological</a:t>
            </a:r>
            <a:r>
              <a:rPr lang="en-US" altLang="zh-CN" sz="22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 OR </a:t>
            </a:r>
            <a:r>
              <a:rPr lang="en-US" altLang="zh-CN" sz="2200" dirty="0" err="1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cardiopathy</a:t>
            </a:r>
            <a:endParaRPr lang="zh-CN" altLang="en-US" sz="2200" dirty="0">
              <a:solidFill>
                <a:schemeClr val="tx2">
                  <a:lumMod val="50000"/>
                </a:schemeClr>
              </a:solidFill>
              <a:latin typeface="+mj-lt"/>
              <a:ea typeface="黑体" panose="02010609060101010101" pitchFamily="49" charset="-122"/>
            </a:endParaRPr>
          </a:p>
          <a:p>
            <a:pPr marL="0" indent="0" eaLnBrk="1" hangingPunct="1">
              <a:lnSpc>
                <a:spcPct val="90000"/>
              </a:lnSpc>
              <a:buSzPct val="80000"/>
              <a:buNone/>
            </a:pPr>
            <a:r>
              <a:rPr lang="en-US" altLang="zh-CN" sz="22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     rice ADJ6 straw</a:t>
            </a:r>
          </a:p>
        </p:txBody>
      </p:sp>
    </p:spTree>
    <p:extLst>
      <p:ext uri="{BB962C8B-B14F-4D97-AF65-F5344CB8AC3E}">
        <p14:creationId xmlns:p14="http://schemas.microsoft.com/office/powerpoint/2010/main" val="2488931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9" grpId="1"/>
      <p:bldP spid="10" grpId="0"/>
      <p:bldP spid="10" grpId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4343401" y="1828800"/>
            <a:ext cx="6172200" cy="933451"/>
          </a:xfrm>
          <a:prstGeom prst="rect">
            <a:avLst/>
          </a:prstGeom>
          <a:noFill/>
          <a:ln w="12700" cmpd="dbl">
            <a:noFill/>
            <a:round/>
            <a:headEnd/>
            <a:tailEnd/>
          </a:ln>
          <a:scene3d>
            <a:camera prst="orthographicFront"/>
            <a:lightRig rig="threePt" dir="t"/>
          </a:scene3d>
          <a:sp3d>
            <a:bevelT w="0" h="63500"/>
            <a:bevelB w="0" h="63500"/>
          </a:sp3d>
        </p:spPr>
        <p:txBody>
          <a:bodyPr vert="horz" wrap="square" lIns="18288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>
              <a:defRPr/>
            </a:lvl1pPr>
          </a:lstStyle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800" kern="0" dirty="0">
              <a:latin typeface="+mj-lt"/>
              <a:ea typeface="+mj-ea"/>
              <a:cs typeface="ＭＳ Ｐゴシック"/>
            </a:endParaRPr>
          </a:p>
        </p:txBody>
      </p:sp>
      <p:sp>
        <p:nvSpPr>
          <p:cNvPr id="5" name="Subtitle 9"/>
          <p:cNvSpPr txBox="1">
            <a:spLocks/>
          </p:cNvSpPr>
          <p:nvPr/>
        </p:nvSpPr>
        <p:spPr bwMode="auto">
          <a:xfrm>
            <a:off x="598404" y="918182"/>
            <a:ext cx="321002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400" b="1" baseline="2000">
                <a:solidFill>
                  <a:srgbClr val="0768A9"/>
                </a:solidFill>
                <a:latin typeface="+mn-lt"/>
                <a:ea typeface="+mn-ea"/>
                <a:cs typeface="ＭＳ Ｐゴシック"/>
              </a:defRPr>
            </a:lvl1pPr>
            <a:lvl2pPr marL="569913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757575"/>
                </a:solidFill>
                <a:latin typeface="+mn-lt"/>
                <a:ea typeface="+mn-ea"/>
                <a:cs typeface="ＭＳ Ｐゴシック"/>
              </a:defRPr>
            </a:lvl2pPr>
            <a:lvl3pPr marL="8001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757575"/>
                </a:solidFill>
                <a:latin typeface="+mn-lt"/>
                <a:ea typeface="+mn-ea"/>
                <a:cs typeface="ＭＳ Ｐゴシック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757575"/>
                </a:solidFill>
                <a:latin typeface="+mn-lt"/>
                <a:ea typeface="+mn-ea"/>
                <a:cs typeface="ＭＳ Ｐゴシック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57575"/>
                </a:solidFill>
                <a:latin typeface="+mn-lt"/>
                <a:ea typeface="+mn-ea"/>
                <a:cs typeface="ＭＳ Ｐゴシック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57575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57575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57575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57575"/>
                </a:solidFill>
                <a:latin typeface="+mn-lt"/>
                <a:ea typeface="+mn-ea"/>
              </a:defRPr>
            </a:lvl9pPr>
          </a:lstStyle>
          <a:p>
            <a:r>
              <a:rPr lang="en-US" sz="4400" b="0" kern="0" baseline="0" dirty="0"/>
              <a:t>LWW</a:t>
            </a:r>
            <a:r>
              <a:rPr lang="zh-CN" altLang="en-US" sz="4400" kern="0" baseline="0" dirty="0">
                <a:latin typeface="黑体" panose="02010609060101010101" pitchFamily="49" charset="-122"/>
                <a:ea typeface="黑体" panose="02010609060101010101" pitchFamily="49" charset="-122"/>
              </a:rPr>
              <a:t>医学</a:t>
            </a:r>
            <a:endParaRPr lang="en-US" altLang="zh-CN" sz="4400" kern="0" baseline="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4400" kern="0" baseline="0" dirty="0">
                <a:latin typeface="黑体" panose="02010609060101010101" pitchFamily="49" charset="-122"/>
                <a:ea typeface="黑体" panose="02010609060101010101" pitchFamily="49" charset="-122"/>
              </a:rPr>
              <a:t>期刊和图书</a:t>
            </a:r>
            <a:endParaRPr lang="en-US" altLang="zh-CN" sz="4400" kern="0" baseline="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4400" kern="0" baseline="0" dirty="0">
                <a:latin typeface="黑体" panose="02010609060101010101" pitchFamily="49" charset="-122"/>
                <a:ea typeface="黑体" panose="02010609060101010101" pitchFamily="49" charset="-122"/>
              </a:rPr>
              <a:t>内容特色</a:t>
            </a:r>
            <a:endParaRPr lang="en-US" sz="4400" kern="0" baseline="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C72245D-D20A-4FEE-959D-B0D9E8864EB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B144BE66-C769-49AF-A22D-130DE8ABBB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709995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高级检索步骤化检索，更全面准确查找文献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3"/>
          </p:nvPr>
        </p:nvSpPr>
        <p:spPr>
          <a:xfrm>
            <a:off x="522455" y="1449650"/>
            <a:ext cx="11669545" cy="4951148"/>
          </a:xfrm>
        </p:spPr>
        <p:txBody>
          <a:bodyPr>
            <a:normAutofit/>
          </a:bodyPr>
          <a:lstStyle/>
          <a:p>
            <a:pPr marL="0" indent="0" eaLnBrk="0" hangingPunct="0">
              <a:buClr>
                <a:srgbClr val="0768A9"/>
              </a:buClr>
              <a:buSzPct val="80000"/>
              <a:buNone/>
            </a:pPr>
            <a:r>
              <a:rPr lang="zh-CN" altLang="en-US" sz="2133" dirty="0">
                <a:latin typeface="+mj-lt"/>
                <a:ea typeface="黑体" panose="02010609060101010101" pitchFamily="49" charset="-122"/>
              </a:rPr>
              <a:t>检索主题：</a:t>
            </a:r>
            <a:r>
              <a:rPr lang="en-US" altLang="zh-CN" sz="2133" dirty="0">
                <a:latin typeface="+mj-lt"/>
                <a:ea typeface="黑体" panose="02010609060101010101" pitchFamily="49" charset="-122"/>
              </a:rPr>
              <a:t>Warfarin treatment for heart failure in men</a:t>
            </a:r>
          </a:p>
          <a:p>
            <a:pPr marL="285744" indent="-285744" eaLnBrk="0" hangingPunct="0">
              <a:buClr>
                <a:srgbClr val="0768A9"/>
              </a:buClr>
              <a:buSzPct val="80000"/>
              <a:buFont typeface="Wingdings" panose="05000000000000000000" pitchFamily="2" charset="2"/>
              <a:buChar char="l"/>
            </a:pPr>
            <a:r>
              <a:rPr lang="zh-CN" altLang="en-US" sz="2133" dirty="0">
                <a:solidFill>
                  <a:schemeClr val="tx1"/>
                </a:solidFill>
                <a:latin typeface="+mj-lt"/>
                <a:ea typeface="黑体" panose="02010609060101010101" pitchFamily="49" charset="-122"/>
              </a:rPr>
              <a:t>用概念词细化检索主题，例如</a:t>
            </a:r>
            <a:r>
              <a:rPr lang="en-US" altLang="zh-CN" sz="2133" dirty="0">
                <a:solidFill>
                  <a:schemeClr val="tx1"/>
                </a:solidFill>
                <a:latin typeface="+mj-lt"/>
                <a:ea typeface="黑体" panose="02010609060101010101" pitchFamily="49" charset="-122"/>
              </a:rPr>
              <a:t>:warfarin, heart failure, treatment, male,</a:t>
            </a:r>
            <a:r>
              <a:rPr lang="zh-CN" altLang="en-US" sz="2133" dirty="0">
                <a:solidFill>
                  <a:schemeClr val="tx1"/>
                </a:solidFill>
                <a:latin typeface="+mj-lt"/>
                <a:ea typeface="黑体" panose="02010609060101010101" pitchFamily="49" charset="-122"/>
              </a:rPr>
              <a:t>等</a:t>
            </a:r>
            <a:endParaRPr lang="en-US" altLang="zh-CN" sz="2133" dirty="0">
              <a:solidFill>
                <a:schemeClr val="tx1"/>
              </a:solidFill>
              <a:latin typeface="+mj-lt"/>
              <a:ea typeface="黑体" panose="02010609060101010101" pitchFamily="49" charset="-122"/>
            </a:endParaRPr>
          </a:p>
          <a:p>
            <a:pPr marL="285744" indent="-285744" eaLnBrk="0" hangingPunct="0">
              <a:buClr>
                <a:srgbClr val="0768A9"/>
              </a:buClr>
              <a:buSzPct val="80000"/>
              <a:buFont typeface="Wingdings" panose="05000000000000000000" pitchFamily="2" charset="2"/>
              <a:buChar char="l"/>
            </a:pPr>
            <a:r>
              <a:rPr lang="zh-CN" altLang="en-US" sz="2133" dirty="0">
                <a:solidFill>
                  <a:schemeClr val="tx1"/>
                </a:solidFill>
                <a:latin typeface="+mj-lt"/>
                <a:ea typeface="黑体" panose="02010609060101010101" pitchFamily="49" charset="-122"/>
              </a:rPr>
              <a:t>检索词是否可以应用主题词；</a:t>
            </a:r>
            <a:endParaRPr lang="en-US" altLang="zh-CN" sz="2133" dirty="0">
              <a:solidFill>
                <a:schemeClr val="tx1"/>
              </a:solidFill>
              <a:latin typeface="+mj-lt"/>
              <a:ea typeface="黑体" panose="02010609060101010101" pitchFamily="49" charset="-122"/>
            </a:endParaRPr>
          </a:p>
          <a:p>
            <a:pPr marL="285744" indent="-285744" eaLnBrk="0" hangingPunct="0">
              <a:buClr>
                <a:srgbClr val="0768A9"/>
              </a:buClr>
              <a:buSzPct val="80000"/>
              <a:buFont typeface="Wingdings" panose="05000000000000000000" pitchFamily="2" charset="2"/>
              <a:buChar char="l"/>
            </a:pPr>
            <a:r>
              <a:rPr lang="zh-CN" altLang="en-US" sz="2133" dirty="0">
                <a:solidFill>
                  <a:schemeClr val="tx1"/>
                </a:solidFill>
                <a:latin typeface="+mj-lt"/>
                <a:ea typeface="黑体" panose="02010609060101010101" pitchFamily="49" charset="-122"/>
              </a:rPr>
              <a:t>步骤化检索，如下图所示；</a:t>
            </a:r>
            <a:endParaRPr lang="en-US" altLang="zh-CN" sz="2133" dirty="0">
              <a:latin typeface="+mj-lt"/>
              <a:ea typeface="黑体" panose="02010609060101010101" pitchFamily="49" charset="-122"/>
            </a:endParaRPr>
          </a:p>
          <a:p>
            <a:endParaRPr lang="en-US" altLang="zh-CN" sz="2133" dirty="0">
              <a:latin typeface="+mj-lt"/>
              <a:ea typeface="黑体" panose="02010609060101010101" pitchFamily="49" charset="-122"/>
            </a:endParaRPr>
          </a:p>
          <a:p>
            <a:endParaRPr lang="zh-CN" altLang="en-US" sz="2133" dirty="0">
              <a:latin typeface="+mj-lt"/>
              <a:ea typeface="黑体" panose="02010609060101010101" pitchFamily="49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275559C-7371-4BE2-8916-85A326951B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4105" y="3134405"/>
            <a:ext cx="9144000" cy="326639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97350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组合 14"/>
          <p:cNvGrpSpPr>
            <a:grpSpLocks/>
          </p:cNvGrpSpPr>
          <p:nvPr/>
        </p:nvGrpSpPr>
        <p:grpSpPr bwMode="auto">
          <a:xfrm>
            <a:off x="2411411" y="1444765"/>
            <a:ext cx="5503229" cy="5337035"/>
            <a:chOff x="5778834" y="1081826"/>
            <a:chExt cx="5357095" cy="5424184"/>
          </a:xfrm>
        </p:grpSpPr>
        <p:sp>
          <p:nvSpPr>
            <p:cNvPr id="16" name="椭圆 4"/>
            <p:cNvSpPr/>
            <p:nvPr/>
          </p:nvSpPr>
          <p:spPr>
            <a:xfrm rot="197558">
              <a:off x="5778834" y="1081826"/>
              <a:ext cx="5357095" cy="5424184"/>
            </a:xfrm>
            <a:custGeom>
              <a:avLst/>
              <a:gdLst/>
              <a:ahLst/>
              <a:cxnLst/>
              <a:rect l="l" t="t" r="r" b="b"/>
              <a:pathLst>
                <a:path w="6373853" h="6453678">
                  <a:moveTo>
                    <a:pt x="1748789" y="3781"/>
                  </a:moveTo>
                  <a:cubicBezTo>
                    <a:pt x="1773410" y="1281"/>
                    <a:pt x="1798391" y="0"/>
                    <a:pt x="1823671" y="0"/>
                  </a:cubicBezTo>
                  <a:cubicBezTo>
                    <a:pt x="2222376" y="0"/>
                    <a:pt x="2546668" y="318599"/>
                    <a:pt x="2555176" y="715114"/>
                  </a:cubicBezTo>
                  <a:cubicBezTo>
                    <a:pt x="2646063" y="945229"/>
                    <a:pt x="2815509" y="1149545"/>
                    <a:pt x="3050234" y="1286278"/>
                  </a:cubicBezTo>
                  <a:cubicBezTo>
                    <a:pt x="3277270" y="1418531"/>
                    <a:pt x="3529180" y="1466470"/>
                    <a:pt x="3767051" y="1437382"/>
                  </a:cubicBezTo>
                  <a:cubicBezTo>
                    <a:pt x="4043009" y="1173698"/>
                    <a:pt x="4417184" y="1012566"/>
                    <a:pt x="4828995" y="1012566"/>
                  </a:cubicBezTo>
                  <a:cubicBezTo>
                    <a:pt x="5682197" y="1012566"/>
                    <a:pt x="6373853" y="1704222"/>
                    <a:pt x="6373853" y="2557424"/>
                  </a:cubicBezTo>
                  <a:cubicBezTo>
                    <a:pt x="6373853" y="3315640"/>
                    <a:pt x="5827627" y="3946278"/>
                    <a:pt x="5106977" y="4075988"/>
                  </a:cubicBezTo>
                  <a:cubicBezTo>
                    <a:pt x="4860269" y="4198053"/>
                    <a:pt x="4655938" y="4415360"/>
                    <a:pt x="4548276" y="4699239"/>
                  </a:cubicBezTo>
                  <a:cubicBezTo>
                    <a:pt x="4488061" y="4858013"/>
                    <a:pt x="4464290" y="5021251"/>
                    <a:pt x="4473846" y="5178965"/>
                  </a:cubicBezTo>
                  <a:cubicBezTo>
                    <a:pt x="4624448" y="5311033"/>
                    <a:pt x="4718008" y="5505241"/>
                    <a:pt x="4718008" y="5721301"/>
                  </a:cubicBezTo>
                  <a:cubicBezTo>
                    <a:pt x="4718008" y="6125782"/>
                    <a:pt x="4390112" y="6453678"/>
                    <a:pt x="3985631" y="6453678"/>
                  </a:cubicBezTo>
                  <a:cubicBezTo>
                    <a:pt x="3581150" y="6453678"/>
                    <a:pt x="3253254" y="6125782"/>
                    <a:pt x="3253254" y="5721301"/>
                  </a:cubicBezTo>
                  <a:cubicBezTo>
                    <a:pt x="3253254" y="5342100"/>
                    <a:pt x="3541444" y="5030211"/>
                    <a:pt x="3910750" y="4992705"/>
                  </a:cubicBezTo>
                  <a:lnTo>
                    <a:pt x="3970068" y="4989710"/>
                  </a:lnTo>
                  <a:cubicBezTo>
                    <a:pt x="4089426" y="4874941"/>
                    <a:pt x="4186035" y="4731148"/>
                    <a:pt x="4249282" y="4564379"/>
                  </a:cubicBezTo>
                  <a:cubicBezTo>
                    <a:pt x="4318623" y="4381544"/>
                    <a:pt x="4339635" y="4192787"/>
                    <a:pt x="4317136" y="4013436"/>
                  </a:cubicBezTo>
                  <a:cubicBezTo>
                    <a:pt x="4256166" y="3992601"/>
                    <a:pt x="4197322" y="3967056"/>
                    <a:pt x="4140584" y="3937908"/>
                  </a:cubicBezTo>
                  <a:cubicBezTo>
                    <a:pt x="3785942" y="3880704"/>
                    <a:pt x="3361104" y="3968836"/>
                    <a:pt x="2972750" y="4207511"/>
                  </a:cubicBezTo>
                  <a:cubicBezTo>
                    <a:pt x="2649524" y="4406159"/>
                    <a:pt x="2407922" y="4674458"/>
                    <a:pt x="2273557" y="4956562"/>
                  </a:cubicBezTo>
                  <a:cubicBezTo>
                    <a:pt x="2243728" y="5333109"/>
                    <a:pt x="1928537" y="5629160"/>
                    <a:pt x="1544199" y="5629160"/>
                  </a:cubicBezTo>
                  <a:cubicBezTo>
                    <a:pt x="1139718" y="5629161"/>
                    <a:pt x="811822" y="5301265"/>
                    <a:pt x="811822" y="4896783"/>
                  </a:cubicBezTo>
                  <a:cubicBezTo>
                    <a:pt x="811822" y="4517582"/>
                    <a:pt x="1100012" y="4205693"/>
                    <a:pt x="1469317" y="4168187"/>
                  </a:cubicBezTo>
                  <a:cubicBezTo>
                    <a:pt x="1493938" y="4165687"/>
                    <a:pt x="1518919" y="4164406"/>
                    <a:pt x="1544199" y="4164406"/>
                  </a:cubicBezTo>
                  <a:cubicBezTo>
                    <a:pt x="1614188" y="4164406"/>
                    <a:pt x="1681885" y="4174224"/>
                    <a:pt x="1745054" y="4195817"/>
                  </a:cubicBezTo>
                  <a:cubicBezTo>
                    <a:pt x="2080595" y="4225945"/>
                    <a:pt x="2467608" y="4133688"/>
                    <a:pt x="2823912" y="3914711"/>
                  </a:cubicBezTo>
                  <a:cubicBezTo>
                    <a:pt x="3105509" y="3741648"/>
                    <a:pt x="3325152" y="3515718"/>
                    <a:pt x="3465145" y="3273270"/>
                  </a:cubicBezTo>
                  <a:cubicBezTo>
                    <a:pt x="3451578" y="3254462"/>
                    <a:pt x="3441393" y="3233849"/>
                    <a:pt x="3431663" y="3212981"/>
                  </a:cubicBezTo>
                  <a:cubicBezTo>
                    <a:pt x="3160269" y="2960984"/>
                    <a:pt x="2737001" y="2800878"/>
                    <a:pt x="2261862" y="2800878"/>
                  </a:cubicBezTo>
                  <a:cubicBezTo>
                    <a:pt x="1915427" y="2800878"/>
                    <a:pt x="1596569" y="2885993"/>
                    <a:pt x="1343736" y="3029603"/>
                  </a:cubicBezTo>
                  <a:cubicBezTo>
                    <a:pt x="1213416" y="3228799"/>
                    <a:pt x="988216" y="3359981"/>
                    <a:pt x="732377" y="3359981"/>
                  </a:cubicBezTo>
                  <a:cubicBezTo>
                    <a:pt x="327896" y="3359981"/>
                    <a:pt x="0" y="3032085"/>
                    <a:pt x="0" y="2627604"/>
                  </a:cubicBezTo>
                  <a:cubicBezTo>
                    <a:pt x="0" y="2248403"/>
                    <a:pt x="288190" y="1936513"/>
                    <a:pt x="657496" y="1899008"/>
                  </a:cubicBezTo>
                  <a:cubicBezTo>
                    <a:pt x="682116" y="1896508"/>
                    <a:pt x="707097" y="1895227"/>
                    <a:pt x="732377" y="1895227"/>
                  </a:cubicBezTo>
                  <a:cubicBezTo>
                    <a:pt x="990216" y="1895227"/>
                    <a:pt x="1216935" y="2028468"/>
                    <a:pt x="1346404" y="2230521"/>
                  </a:cubicBezTo>
                  <a:cubicBezTo>
                    <a:pt x="1602758" y="2382858"/>
                    <a:pt x="1930881" y="2473491"/>
                    <a:pt x="2288367" y="2473491"/>
                  </a:cubicBezTo>
                  <a:cubicBezTo>
                    <a:pt x="2697774" y="2473492"/>
                    <a:pt x="3068669" y="2354621"/>
                    <a:pt x="3337053" y="2160075"/>
                  </a:cubicBezTo>
                  <a:cubicBezTo>
                    <a:pt x="3340926" y="2141545"/>
                    <a:pt x="3346143" y="2123420"/>
                    <a:pt x="3351687" y="2105436"/>
                  </a:cubicBezTo>
                  <a:cubicBezTo>
                    <a:pt x="3259746" y="1885205"/>
                    <a:pt x="3094211" y="1690778"/>
                    <a:pt x="2868101" y="1559064"/>
                  </a:cubicBezTo>
                  <a:cubicBezTo>
                    <a:pt x="2612420" y="1410124"/>
                    <a:pt x="2325191" y="1368116"/>
                    <a:pt x="2062135" y="1421669"/>
                  </a:cubicBezTo>
                  <a:cubicBezTo>
                    <a:pt x="2020112" y="1439592"/>
                    <a:pt x="1975220" y="1450584"/>
                    <a:pt x="1928800" y="1456357"/>
                  </a:cubicBezTo>
                  <a:cubicBezTo>
                    <a:pt x="1920816" y="1457887"/>
                    <a:pt x="1913196" y="1460508"/>
                    <a:pt x="1905608" y="1463212"/>
                  </a:cubicBezTo>
                  <a:lnTo>
                    <a:pt x="1907728" y="1459572"/>
                  </a:lnTo>
                  <a:cubicBezTo>
                    <a:pt x="1880177" y="1463133"/>
                    <a:pt x="1852113" y="1464754"/>
                    <a:pt x="1823671" y="1464754"/>
                  </a:cubicBezTo>
                  <a:cubicBezTo>
                    <a:pt x="1419190" y="1464754"/>
                    <a:pt x="1091294" y="1136858"/>
                    <a:pt x="1091294" y="732377"/>
                  </a:cubicBezTo>
                  <a:cubicBezTo>
                    <a:pt x="1091294" y="353176"/>
                    <a:pt x="1379484" y="41286"/>
                    <a:pt x="1748789" y="3781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ap="flat" cmpd="sng" algn="ctr">
              <a:solidFill>
                <a:schemeClr val="bg1">
                  <a:lumMod val="75000"/>
                </a:schemeClr>
              </a:solidFill>
              <a:prstDash val="solid"/>
            </a:ln>
            <a:effectLst>
              <a:innerShdw blurRad="381000">
                <a:schemeClr val="bg1">
                  <a:lumMod val="65000"/>
                </a:schemeClr>
              </a:innerShdw>
            </a:effectLst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kern="0" dirty="0">
                <a:solidFill>
                  <a:sysClr val="window" lastClr="FFFFFF"/>
                </a:solidFill>
              </a:endParaRPr>
            </a:p>
          </p:txBody>
        </p:sp>
        <p:grpSp>
          <p:nvGrpSpPr>
            <p:cNvPr id="6160" name="组合 89"/>
            <p:cNvGrpSpPr>
              <a:grpSpLocks/>
            </p:cNvGrpSpPr>
            <p:nvPr/>
          </p:nvGrpSpPr>
          <p:grpSpPr bwMode="auto">
            <a:xfrm>
              <a:off x="8812786" y="2196009"/>
              <a:ext cx="2192124" cy="2192123"/>
              <a:chOff x="2848131" y="1860029"/>
              <a:chExt cx="3807502" cy="3807502"/>
            </a:xfrm>
          </p:grpSpPr>
          <p:sp>
            <p:nvSpPr>
              <p:cNvPr id="44" name="椭圆 43"/>
              <p:cNvSpPr/>
              <p:nvPr/>
            </p:nvSpPr>
            <p:spPr>
              <a:xfrm>
                <a:off x="2847659" y="1860435"/>
                <a:ext cx="3808524" cy="3808535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E0E0E0"/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/>
              </a:p>
            </p:txBody>
          </p:sp>
          <p:sp>
            <p:nvSpPr>
              <p:cNvPr id="45" name="椭圆 44"/>
              <p:cNvSpPr/>
              <p:nvPr/>
            </p:nvSpPr>
            <p:spPr>
              <a:xfrm>
                <a:off x="2937271" y="1950048"/>
                <a:ext cx="3629299" cy="3629310"/>
              </a:xfrm>
              <a:prstGeom prst="ellipse">
                <a:avLst/>
              </a:prstGeom>
              <a:solidFill>
                <a:srgbClr val="C1B7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/>
              </a:p>
            </p:txBody>
          </p:sp>
        </p:grpSp>
        <p:grpSp>
          <p:nvGrpSpPr>
            <p:cNvPr id="6161" name="组合 109"/>
            <p:cNvGrpSpPr>
              <a:grpSpLocks/>
            </p:cNvGrpSpPr>
            <p:nvPr/>
          </p:nvGrpSpPr>
          <p:grpSpPr bwMode="auto">
            <a:xfrm>
              <a:off x="6962370" y="1155522"/>
              <a:ext cx="928603" cy="928602"/>
              <a:chOff x="2848131" y="1860029"/>
              <a:chExt cx="3807502" cy="3807502"/>
            </a:xfrm>
          </p:grpSpPr>
          <p:sp>
            <p:nvSpPr>
              <p:cNvPr id="40" name="椭圆 39"/>
              <p:cNvSpPr/>
              <p:nvPr/>
            </p:nvSpPr>
            <p:spPr>
              <a:xfrm>
                <a:off x="2846772" y="1861068"/>
                <a:ext cx="3807808" cy="3807826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E0E0E0"/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/>
              </a:p>
            </p:txBody>
          </p:sp>
          <p:sp>
            <p:nvSpPr>
              <p:cNvPr id="41" name="椭圆 40"/>
              <p:cNvSpPr/>
              <p:nvPr/>
            </p:nvSpPr>
            <p:spPr>
              <a:xfrm>
                <a:off x="2938443" y="1952741"/>
                <a:ext cx="3624470" cy="3624486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/>
              </a:p>
            </p:txBody>
          </p:sp>
        </p:grpSp>
        <p:grpSp>
          <p:nvGrpSpPr>
            <p:cNvPr id="6162" name="组合 123"/>
            <p:cNvGrpSpPr>
              <a:grpSpLocks/>
            </p:cNvGrpSpPr>
            <p:nvPr/>
          </p:nvGrpSpPr>
          <p:grpSpPr bwMode="auto">
            <a:xfrm>
              <a:off x="5967465" y="2701597"/>
              <a:ext cx="928603" cy="928602"/>
              <a:chOff x="2848131" y="1860029"/>
              <a:chExt cx="3807502" cy="3807502"/>
            </a:xfrm>
          </p:grpSpPr>
          <p:sp>
            <p:nvSpPr>
              <p:cNvPr id="35" name="椭圆 34"/>
              <p:cNvSpPr/>
              <p:nvPr/>
            </p:nvSpPr>
            <p:spPr>
              <a:xfrm>
                <a:off x="2850361" y="1861100"/>
                <a:ext cx="3807808" cy="3807826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E0E0E0"/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/>
              </a:p>
            </p:txBody>
          </p:sp>
          <p:sp>
            <p:nvSpPr>
              <p:cNvPr id="36" name="椭圆 35"/>
              <p:cNvSpPr/>
              <p:nvPr/>
            </p:nvSpPr>
            <p:spPr>
              <a:xfrm>
                <a:off x="2942033" y="1952767"/>
                <a:ext cx="3624470" cy="3624486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/>
              </a:p>
            </p:txBody>
          </p:sp>
        </p:grpSp>
        <p:grpSp>
          <p:nvGrpSpPr>
            <p:cNvPr id="6163" name="组合 129"/>
            <p:cNvGrpSpPr>
              <a:grpSpLocks/>
            </p:cNvGrpSpPr>
            <p:nvPr/>
          </p:nvGrpSpPr>
          <p:grpSpPr bwMode="auto">
            <a:xfrm>
              <a:off x="6541770" y="4645921"/>
              <a:ext cx="928603" cy="928602"/>
              <a:chOff x="2848131" y="1860029"/>
              <a:chExt cx="3807502" cy="3807502"/>
            </a:xfrm>
          </p:grpSpPr>
          <p:sp>
            <p:nvSpPr>
              <p:cNvPr id="30" name="椭圆 29"/>
              <p:cNvSpPr/>
              <p:nvPr/>
            </p:nvSpPr>
            <p:spPr>
              <a:xfrm>
                <a:off x="2850769" y="1857111"/>
                <a:ext cx="3807808" cy="3807826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E0E0E0"/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/>
              </a:p>
            </p:txBody>
          </p:sp>
          <p:sp>
            <p:nvSpPr>
              <p:cNvPr id="31" name="椭圆 30"/>
              <p:cNvSpPr/>
              <p:nvPr/>
            </p:nvSpPr>
            <p:spPr>
              <a:xfrm>
                <a:off x="2942441" y="1948778"/>
                <a:ext cx="3624470" cy="3624486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/>
              </a:p>
            </p:txBody>
          </p:sp>
        </p:grpSp>
        <p:grpSp>
          <p:nvGrpSpPr>
            <p:cNvPr id="6164" name="组合 135"/>
            <p:cNvGrpSpPr>
              <a:grpSpLocks/>
            </p:cNvGrpSpPr>
            <p:nvPr/>
          </p:nvGrpSpPr>
          <p:grpSpPr bwMode="auto">
            <a:xfrm>
              <a:off x="8540058" y="5468856"/>
              <a:ext cx="928603" cy="928602"/>
              <a:chOff x="2848131" y="1860029"/>
              <a:chExt cx="3807502" cy="3807502"/>
            </a:xfrm>
          </p:grpSpPr>
          <p:sp>
            <p:nvSpPr>
              <p:cNvPr id="25" name="椭圆 24"/>
              <p:cNvSpPr/>
              <p:nvPr/>
            </p:nvSpPr>
            <p:spPr>
              <a:xfrm>
                <a:off x="2851134" y="1860549"/>
                <a:ext cx="3807808" cy="3807826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E0E0E0"/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/>
              </a:p>
            </p:txBody>
          </p:sp>
          <p:sp>
            <p:nvSpPr>
              <p:cNvPr id="26" name="椭圆 25"/>
              <p:cNvSpPr/>
              <p:nvPr/>
            </p:nvSpPr>
            <p:spPr>
              <a:xfrm>
                <a:off x="2942805" y="1952221"/>
                <a:ext cx="3624470" cy="3624486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/>
              </a:p>
            </p:txBody>
          </p:sp>
        </p:grpSp>
      </p:grpSp>
      <p:sp>
        <p:nvSpPr>
          <p:cNvPr id="6147" name="TextBox 5" hidden="1"/>
          <p:cNvSpPr txBox="1">
            <a:spLocks noChangeArrowheads="1"/>
          </p:cNvSpPr>
          <p:nvPr/>
        </p:nvSpPr>
        <p:spPr bwMode="auto">
          <a:xfrm>
            <a:off x="3463926" y="1954214"/>
            <a:ext cx="19431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1800">
                <a:latin typeface="微软雅黑" pitchFamily="34" charset="-122"/>
                <a:ea typeface="微软雅黑" pitchFamily="34" charset="-122"/>
              </a:rPr>
              <a:t>点击添加文本</a:t>
            </a:r>
          </a:p>
        </p:txBody>
      </p:sp>
      <p:sp>
        <p:nvSpPr>
          <p:cNvPr id="6148" name="矩形 6" hidden="1"/>
          <p:cNvSpPr>
            <a:spLocks noChangeArrowheads="1"/>
          </p:cNvSpPr>
          <p:nvPr/>
        </p:nvSpPr>
        <p:spPr bwMode="auto">
          <a:xfrm>
            <a:off x="3463926" y="3025775"/>
            <a:ext cx="147161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1800">
                <a:latin typeface="微软雅黑" pitchFamily="34" charset="-122"/>
                <a:ea typeface="微软雅黑" pitchFamily="34" charset="-122"/>
              </a:rPr>
              <a:t>点击添加文本</a:t>
            </a:r>
          </a:p>
        </p:txBody>
      </p:sp>
      <p:sp>
        <p:nvSpPr>
          <p:cNvPr id="6149" name="矩形 7" hidden="1"/>
          <p:cNvSpPr>
            <a:spLocks noChangeArrowheads="1"/>
          </p:cNvSpPr>
          <p:nvPr/>
        </p:nvSpPr>
        <p:spPr bwMode="auto">
          <a:xfrm>
            <a:off x="3535363" y="4240214"/>
            <a:ext cx="14716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1800">
                <a:latin typeface="微软雅黑" pitchFamily="34" charset="-122"/>
                <a:ea typeface="微软雅黑" pitchFamily="34" charset="-122"/>
              </a:rPr>
              <a:t>点击添加文本</a:t>
            </a:r>
          </a:p>
        </p:txBody>
      </p:sp>
      <p:sp>
        <p:nvSpPr>
          <p:cNvPr id="6150" name="矩形 8" hidden="1"/>
          <p:cNvSpPr>
            <a:spLocks noChangeArrowheads="1"/>
          </p:cNvSpPr>
          <p:nvPr/>
        </p:nvSpPr>
        <p:spPr bwMode="auto">
          <a:xfrm>
            <a:off x="3535363" y="5526089"/>
            <a:ext cx="14716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1800">
                <a:latin typeface="微软雅黑" pitchFamily="34" charset="-122"/>
                <a:ea typeface="微软雅黑" pitchFamily="34" charset="-122"/>
              </a:rPr>
              <a:t>点击添加文本</a:t>
            </a:r>
          </a:p>
        </p:txBody>
      </p:sp>
      <p:sp>
        <p:nvSpPr>
          <p:cNvPr id="6151" name="矩形 6"/>
          <p:cNvSpPr>
            <a:spLocks noChangeArrowheads="1"/>
          </p:cNvSpPr>
          <p:nvPr/>
        </p:nvSpPr>
        <p:spPr bwMode="auto">
          <a:xfrm>
            <a:off x="192851" y="356221"/>
            <a:ext cx="479827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什么是主题词表</a:t>
            </a:r>
          </a:p>
        </p:txBody>
      </p:sp>
      <p:sp>
        <p:nvSpPr>
          <p:cNvPr id="6152" name="矩形 12"/>
          <p:cNvSpPr>
            <a:spLocks noChangeArrowheads="1"/>
          </p:cNvSpPr>
          <p:nvPr/>
        </p:nvSpPr>
        <p:spPr bwMode="auto">
          <a:xfrm>
            <a:off x="1673961" y="1304304"/>
            <a:ext cx="3494011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tx2">
                    <a:lumMod val="50000"/>
                  </a:schemeClr>
                </a:solidFill>
                <a:latin typeface="+mj-lt"/>
                <a:ea typeface="微软雅黑" pitchFamily="34" charset="-122"/>
              </a:rPr>
              <a:t>Disease Heart</a:t>
            </a:r>
          </a:p>
          <a:p>
            <a:r>
              <a:rPr lang="en-US" altLang="zh-CN" dirty="0">
                <a:solidFill>
                  <a:schemeClr val="tx2">
                    <a:lumMod val="50000"/>
                  </a:schemeClr>
                </a:solidFill>
                <a:latin typeface="+mj-lt"/>
                <a:ea typeface="微软雅黑" pitchFamily="34" charset="-122"/>
              </a:rPr>
              <a:t>Cardiac diseases</a:t>
            </a:r>
          </a:p>
          <a:p>
            <a:r>
              <a:rPr lang="en-US" altLang="zh-CN" dirty="0">
                <a:solidFill>
                  <a:schemeClr val="tx2">
                    <a:lumMod val="50000"/>
                  </a:schemeClr>
                </a:solidFill>
                <a:latin typeface="+mj-lt"/>
                <a:ea typeface="微软雅黑" pitchFamily="34" charset="-122"/>
              </a:rPr>
              <a:t>Disease Cardiac</a:t>
            </a:r>
          </a:p>
          <a:p>
            <a:r>
              <a:rPr lang="en-US" altLang="zh-CN" dirty="0">
                <a:solidFill>
                  <a:schemeClr val="tx2">
                    <a:lumMod val="50000"/>
                  </a:schemeClr>
                </a:solidFill>
                <a:latin typeface="+mj-lt"/>
                <a:ea typeface="微软雅黑" pitchFamily="34" charset="-122"/>
              </a:rPr>
              <a:t>…</a:t>
            </a:r>
            <a:endParaRPr lang="zh-CN" altLang="en-US" dirty="0">
              <a:solidFill>
                <a:schemeClr val="tx2">
                  <a:lumMod val="50000"/>
                </a:schemeClr>
              </a:solidFill>
              <a:latin typeface="+mj-lt"/>
              <a:ea typeface="微软雅黑" pitchFamily="34" charset="-122"/>
            </a:endParaRPr>
          </a:p>
        </p:txBody>
      </p:sp>
      <p:sp>
        <p:nvSpPr>
          <p:cNvPr id="6153" name="矩形 13"/>
          <p:cNvSpPr>
            <a:spLocks noChangeArrowheads="1"/>
          </p:cNvSpPr>
          <p:nvPr/>
        </p:nvSpPr>
        <p:spPr bwMode="auto">
          <a:xfrm>
            <a:off x="5965873" y="3201313"/>
            <a:ext cx="132375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chemeClr val="tx2">
                    <a:lumMod val="50000"/>
                  </a:schemeClr>
                </a:solidFill>
                <a:latin typeface="+mj-lt"/>
                <a:ea typeface="微软雅黑" pitchFamily="34" charset="-122"/>
              </a:rPr>
              <a:t>Heart disease</a:t>
            </a:r>
            <a:endParaRPr lang="zh-CN" altLang="en-US" dirty="0">
              <a:solidFill>
                <a:schemeClr val="tx2">
                  <a:lumMod val="50000"/>
                </a:schemeClr>
              </a:solidFill>
              <a:latin typeface="+mj-lt"/>
              <a:ea typeface="微软雅黑" pitchFamily="34" charset="-122"/>
            </a:endParaRPr>
          </a:p>
        </p:txBody>
      </p:sp>
      <p:sp>
        <p:nvSpPr>
          <p:cNvPr id="6154" name="矩形 14"/>
          <p:cNvSpPr>
            <a:spLocks noChangeArrowheads="1"/>
          </p:cNvSpPr>
          <p:nvPr/>
        </p:nvSpPr>
        <p:spPr bwMode="auto">
          <a:xfrm>
            <a:off x="4471306" y="5980537"/>
            <a:ext cx="212910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tx2">
                    <a:lumMod val="50000"/>
                  </a:schemeClr>
                </a:solidFill>
                <a:latin typeface="+mj-lt"/>
                <a:ea typeface="微软雅黑" pitchFamily="34" charset="-122"/>
              </a:rPr>
              <a:t>Heart Rupture</a:t>
            </a:r>
            <a:endParaRPr lang="zh-CN" altLang="en-US" dirty="0">
              <a:solidFill>
                <a:schemeClr val="tx2">
                  <a:lumMod val="50000"/>
                </a:schemeClr>
              </a:solidFill>
              <a:latin typeface="+mj-lt"/>
              <a:ea typeface="微软雅黑" pitchFamily="34" charset="-122"/>
            </a:endParaRPr>
          </a:p>
        </p:txBody>
      </p:sp>
      <p:sp>
        <p:nvSpPr>
          <p:cNvPr id="6155" name="矩形 15"/>
          <p:cNvSpPr>
            <a:spLocks noChangeArrowheads="1"/>
          </p:cNvSpPr>
          <p:nvPr/>
        </p:nvSpPr>
        <p:spPr bwMode="auto">
          <a:xfrm>
            <a:off x="1833329" y="3280205"/>
            <a:ext cx="197041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tx2">
                    <a:lumMod val="50000"/>
                  </a:schemeClr>
                </a:solidFill>
                <a:latin typeface="+mj-lt"/>
                <a:ea typeface="微软雅黑" pitchFamily="34" charset="-122"/>
              </a:rPr>
              <a:t>Heart Failure</a:t>
            </a:r>
            <a:endParaRPr lang="zh-CN" altLang="en-US" dirty="0">
              <a:solidFill>
                <a:schemeClr val="tx2">
                  <a:lumMod val="50000"/>
                </a:schemeClr>
              </a:solidFill>
              <a:latin typeface="+mj-lt"/>
              <a:ea typeface="微软雅黑" pitchFamily="34" charset="-122"/>
            </a:endParaRPr>
          </a:p>
        </p:txBody>
      </p:sp>
      <p:sp>
        <p:nvSpPr>
          <p:cNvPr id="6156" name="矩形 15"/>
          <p:cNvSpPr>
            <a:spLocks noChangeArrowheads="1"/>
          </p:cNvSpPr>
          <p:nvPr/>
        </p:nvSpPr>
        <p:spPr bwMode="auto">
          <a:xfrm>
            <a:off x="2234645" y="5092709"/>
            <a:ext cx="184377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tx2">
                    <a:lumMod val="50000"/>
                  </a:schemeClr>
                </a:solidFill>
                <a:latin typeface="+mj-lt"/>
                <a:ea typeface="微软雅黑" pitchFamily="34" charset="-122"/>
              </a:rPr>
              <a:t>Heart Arrest</a:t>
            </a:r>
            <a:endParaRPr lang="zh-CN" altLang="en-US" dirty="0">
              <a:solidFill>
                <a:schemeClr val="tx2">
                  <a:lumMod val="50000"/>
                </a:schemeClr>
              </a:solidFill>
              <a:latin typeface="+mj-lt"/>
              <a:ea typeface="微软雅黑" pitchFamily="34" charset="-122"/>
            </a:endParaRPr>
          </a:p>
        </p:txBody>
      </p:sp>
      <p:grpSp>
        <p:nvGrpSpPr>
          <p:cNvPr id="29" name="组合 31"/>
          <p:cNvGrpSpPr>
            <a:grpSpLocks/>
          </p:cNvGrpSpPr>
          <p:nvPr/>
        </p:nvGrpSpPr>
        <p:grpSpPr bwMode="auto">
          <a:xfrm flipV="1">
            <a:off x="8452179" y="773308"/>
            <a:ext cx="2670586" cy="2099322"/>
            <a:chOff x="4892554" y="1179176"/>
            <a:chExt cx="2088232" cy="1769047"/>
          </a:xfrm>
          <a:solidFill>
            <a:srgbClr val="0C77B7"/>
          </a:solidFill>
        </p:grpSpPr>
        <p:sp>
          <p:nvSpPr>
            <p:cNvPr id="32" name="矩形 31"/>
            <p:cNvSpPr/>
            <p:nvPr/>
          </p:nvSpPr>
          <p:spPr>
            <a:xfrm>
              <a:off x="4892554" y="1610781"/>
              <a:ext cx="2088232" cy="1337442"/>
            </a:xfrm>
            <a:prstGeom prst="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en-US" sz="1800" kern="0">
                <a:solidFill>
                  <a:sysClr val="window" lastClr="FFFFFF"/>
                </a:solidFill>
                <a:latin typeface="Bodoni MT"/>
                <a:ea typeface="微软雅黑"/>
              </a:endParaRPr>
            </a:p>
          </p:txBody>
        </p:sp>
        <p:sp>
          <p:nvSpPr>
            <p:cNvPr id="33" name="等腰三角形 32"/>
            <p:cNvSpPr/>
            <p:nvPr/>
          </p:nvSpPr>
          <p:spPr>
            <a:xfrm>
              <a:off x="4892554" y="1179176"/>
              <a:ext cx="2088232" cy="431605"/>
            </a:xfrm>
            <a:prstGeom prst="triangl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zh-CN" altLang="en-US" sz="1800" kern="0">
                <a:solidFill>
                  <a:sysClr val="window" lastClr="FFFFFF"/>
                </a:solidFill>
                <a:latin typeface="Bodoni MT"/>
                <a:ea typeface="微软雅黑"/>
              </a:endParaRPr>
            </a:p>
          </p:txBody>
        </p:sp>
      </p:grpSp>
      <p:sp>
        <p:nvSpPr>
          <p:cNvPr id="34" name="矩形 12"/>
          <p:cNvSpPr>
            <a:spLocks noChangeArrowheads="1"/>
          </p:cNvSpPr>
          <p:nvPr/>
        </p:nvSpPr>
        <p:spPr bwMode="auto">
          <a:xfrm>
            <a:off x="8452179" y="1213916"/>
            <a:ext cx="267058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+mj-lt"/>
                <a:ea typeface="微软雅黑" pitchFamily="34" charset="-122"/>
              </a:rPr>
              <a:t>Cardiovascular </a:t>
            </a:r>
          </a:p>
          <a:p>
            <a:r>
              <a:rPr lang="en-US" altLang="zh-CN" sz="2800" dirty="0">
                <a:solidFill>
                  <a:schemeClr val="bg1"/>
                </a:solidFill>
                <a:latin typeface="+mj-lt"/>
                <a:ea typeface="微软雅黑" pitchFamily="34" charset="-122"/>
              </a:rPr>
              <a:t>Disease</a:t>
            </a:r>
            <a:endParaRPr lang="zh-CN" altLang="en-US" sz="2800" dirty="0">
              <a:solidFill>
                <a:schemeClr val="bg1"/>
              </a:solidFill>
              <a:latin typeface="+mj-lt"/>
              <a:ea typeface="微软雅黑" pitchFamily="34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312454" y="4973766"/>
            <a:ext cx="2950035" cy="1015663"/>
          </a:xfrm>
          <a:prstGeom prst="rect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相关词（</a:t>
            </a:r>
            <a:r>
              <a:rPr lang="en-US" altLang="zh-CN" sz="20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Related terms</a:t>
            </a:r>
            <a:r>
              <a:rPr lang="zh-CN" altLang="en-US" sz="20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）</a:t>
            </a:r>
            <a:endParaRPr lang="en-US" altLang="zh-CN" sz="2000" dirty="0">
              <a:solidFill>
                <a:schemeClr val="tx2">
                  <a:lumMod val="50000"/>
                </a:schemeClr>
              </a:solidFill>
              <a:latin typeface="+mj-lt"/>
              <a:ea typeface="黑体" panose="02010609060101010101" pitchFamily="49" charset="-122"/>
            </a:endParaRPr>
          </a:p>
          <a:p>
            <a:r>
              <a:rPr lang="en-US" altLang="zh-CN" sz="200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NEUROCIRCULATORY ASTHENIA</a:t>
            </a:r>
            <a:endParaRPr lang="en-US" altLang="zh-CN" sz="2000" dirty="0">
              <a:solidFill>
                <a:schemeClr val="tx2">
                  <a:lumMod val="50000"/>
                </a:schemeClr>
              </a:solidFill>
              <a:latin typeface="+mj-lt"/>
              <a:ea typeface="黑体" panose="02010609060101010101" pitchFamily="49" charset="-122"/>
            </a:endParaRPr>
          </a:p>
        </p:txBody>
      </p:sp>
      <p:sp>
        <p:nvSpPr>
          <p:cNvPr id="37" name="矩形 14"/>
          <p:cNvSpPr>
            <a:spLocks noChangeArrowheads="1"/>
          </p:cNvSpPr>
          <p:nvPr/>
        </p:nvSpPr>
        <p:spPr bwMode="auto">
          <a:xfrm>
            <a:off x="6254520" y="6314488"/>
            <a:ext cx="50526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000" dirty="0">
                <a:solidFill>
                  <a:schemeClr val="tx2">
                    <a:lumMod val="50000"/>
                  </a:schemeClr>
                </a:solidFill>
                <a:latin typeface="+mj-lt"/>
                <a:ea typeface="微软雅黑" pitchFamily="34" charset="-122"/>
              </a:rPr>
              <a:t>……</a:t>
            </a:r>
            <a:endParaRPr lang="zh-CN" altLang="en-US" sz="2000" dirty="0">
              <a:solidFill>
                <a:schemeClr val="tx2">
                  <a:lumMod val="50000"/>
                </a:schemeClr>
              </a:solidFill>
              <a:latin typeface="+mj-lt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59545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758920A-4C2F-4186-BAE0-B9E65724A1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844" y="2560237"/>
            <a:ext cx="11582400" cy="408293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249699" y="385645"/>
            <a:ext cx="11739244" cy="810003"/>
          </a:xfrm>
        </p:spPr>
        <p:txBody>
          <a:bodyPr/>
          <a:lstStyle/>
          <a:p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检索工具</a:t>
            </a:r>
          </a:p>
        </p:txBody>
      </p:sp>
      <p:sp>
        <p:nvSpPr>
          <p:cNvPr id="26626" name="Rectangle 3"/>
          <p:cNvSpPr>
            <a:spLocks noGrp="1" noChangeArrowheads="1"/>
          </p:cNvSpPr>
          <p:nvPr>
            <p:ph type="body" sz="quarter" idx="13"/>
          </p:nvPr>
        </p:nvSpPr>
        <p:spPr>
          <a:xfrm>
            <a:off x="249699" y="1195648"/>
            <a:ext cx="11669545" cy="4951148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zh-CN" altLang="en-US" sz="2200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检索工具主要针对主题词表（叙词表）进行检索；</a:t>
            </a:r>
            <a:endParaRPr lang="en-US" altLang="zh-CN" sz="2200" dirty="0">
              <a:solidFill>
                <a:schemeClr val="tx2">
                  <a:lumMod val="50000"/>
                </a:schemeClr>
              </a:solidFill>
              <a:ea typeface="黑体" panose="02010609060101010101" pitchFamily="49" charset="-122"/>
            </a:endParaRPr>
          </a:p>
          <a:p>
            <a:pPr algn="ctr">
              <a:buFont typeface="Wingdings" pitchFamily="2" charset="2"/>
              <a:buNone/>
            </a:pPr>
            <a:r>
              <a:rPr lang="zh-CN" altLang="en-US" sz="2200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只有包含主题词表（叙词表）的数据库可以使用；</a:t>
            </a:r>
            <a:endParaRPr lang="en-US" altLang="zh-CN" sz="2200" dirty="0">
              <a:solidFill>
                <a:schemeClr val="tx2">
                  <a:lumMod val="50000"/>
                </a:schemeClr>
              </a:solidFill>
              <a:ea typeface="黑体" panose="02010609060101010101" pitchFamily="49" charset="-122"/>
            </a:endParaRPr>
          </a:p>
          <a:p>
            <a:pPr algn="ctr">
              <a:buFont typeface="Wingdings" pitchFamily="2" charset="2"/>
              <a:buNone/>
            </a:pPr>
            <a:r>
              <a:rPr lang="zh-CN" altLang="en-US" sz="2200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提供</a:t>
            </a:r>
            <a:r>
              <a:rPr lang="en-US" altLang="zh-CN" sz="2200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6</a:t>
            </a:r>
            <a:r>
              <a:rPr lang="zh-CN" altLang="en-US" sz="2200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个检索选项。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914400" y="5090160"/>
            <a:ext cx="1168400" cy="1553013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67516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02468B3-C659-4AE2-BBB7-A9F525363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15287"/>
            <a:ext cx="12192000" cy="355970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主题匹配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869440" y="5162734"/>
            <a:ext cx="944935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768A9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marL="342891" indent="-342891" eaLnBrk="1" hangingPunct="1"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zh-CN" altLang="en-US" sz="22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  <a:cs typeface="Arial" pitchFamily="34" charset="0"/>
              </a:rPr>
              <a:t>输入单词或词组，</a:t>
            </a:r>
            <a:r>
              <a:rPr lang="en-US" altLang="zh-CN" sz="22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  <a:cs typeface="Arial" pitchFamily="34" charset="0"/>
              </a:rPr>
              <a:t>Ovid</a:t>
            </a:r>
            <a:r>
              <a:rPr lang="zh-CN" altLang="en-US" sz="22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  <a:cs typeface="Arial" pitchFamily="34" charset="0"/>
              </a:rPr>
              <a:t>直接匹配对应的主题词；</a:t>
            </a:r>
            <a:endParaRPr lang="en-US" altLang="zh-CN" sz="2200" dirty="0">
              <a:solidFill>
                <a:schemeClr val="tx2">
                  <a:lumMod val="50000"/>
                </a:schemeClr>
              </a:solidFill>
              <a:latin typeface="+mj-lt"/>
              <a:ea typeface="黑体" panose="02010609060101010101" pitchFamily="49" charset="-122"/>
              <a:cs typeface="Arial" pitchFamily="34" charset="0"/>
            </a:endParaRPr>
          </a:p>
          <a:p>
            <a:pPr marL="342891" indent="-342891" eaLnBrk="1" hangingPunct="1"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zh-CN" altLang="en-US" sz="22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  <a:cs typeface="Arial" pitchFamily="34" charset="0"/>
              </a:rPr>
              <a:t>可使用截词符；</a:t>
            </a:r>
            <a:endParaRPr lang="en-US" altLang="zh-CN" sz="2200" dirty="0">
              <a:solidFill>
                <a:schemeClr val="tx2">
                  <a:lumMod val="50000"/>
                </a:schemeClr>
              </a:solidFill>
              <a:latin typeface="+mj-lt"/>
              <a:ea typeface="黑体" panose="02010609060101010101" pitchFamily="49" charset="-122"/>
              <a:cs typeface="Arial" pitchFamily="34" charset="0"/>
            </a:endParaRPr>
          </a:p>
          <a:p>
            <a:pPr marL="342891" indent="-342891" eaLnBrk="1" hangingPunct="1"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zh-CN" altLang="en-US" sz="22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  <a:cs typeface="Arial" pitchFamily="34" charset="0"/>
              </a:rPr>
              <a:t>不能输入句子或使用布尔运算符</a:t>
            </a:r>
            <a:endParaRPr lang="en-US" altLang="zh-CN" sz="2200" dirty="0">
              <a:solidFill>
                <a:schemeClr val="tx2">
                  <a:lumMod val="50000"/>
                </a:schemeClr>
              </a:solidFill>
              <a:ea typeface="黑体" panose="02010609060101010101" pitchFamily="49" charset="-122"/>
              <a:cs typeface="Arial" pitchFamily="34" charset="0"/>
            </a:endParaRPr>
          </a:p>
          <a:p>
            <a:pPr eaLnBrk="1" hangingPunct="1">
              <a:spcBef>
                <a:spcPct val="0"/>
              </a:spcBef>
              <a:buClrTx/>
              <a:buNone/>
            </a:pPr>
            <a:endParaRPr lang="zh-CN" altLang="en-US" sz="2200" dirty="0">
              <a:solidFill>
                <a:schemeClr val="tx2">
                  <a:lumMod val="50000"/>
                </a:schemeClr>
              </a:solidFill>
              <a:latin typeface="+mj-lt"/>
              <a:ea typeface="黑体" panose="02010609060101010101" pitchFamily="49" charset="-122"/>
              <a:cs typeface="Arial" pitchFamily="34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711200" y="3906597"/>
            <a:ext cx="877795" cy="46166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>
              <a:ea typeface="新細明體" pitchFamily="18" charset="-12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747020" y="3952763"/>
            <a:ext cx="216999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768A9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b="1" dirty="0">
                <a:solidFill>
                  <a:schemeClr val="tx2">
                    <a:lumMod val="50000"/>
                  </a:schemeClr>
                </a:solidFill>
              </a:rPr>
              <a:t>glaucoma</a:t>
            </a:r>
            <a:endParaRPr lang="zh-CN" altLang="en-US" dirty="0">
              <a:solidFill>
                <a:schemeClr val="tx2">
                  <a:lumMod val="50000"/>
                </a:schemeClr>
              </a:solidFill>
              <a:ea typeface="MS PGothic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36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226378" y="415650"/>
            <a:ext cx="11739244" cy="810003"/>
          </a:xfrm>
        </p:spPr>
        <p:txBody>
          <a:bodyPr>
            <a:normAutofit/>
          </a:bodyPr>
          <a:lstStyle/>
          <a:p>
            <a:r>
              <a:rPr lang="en-US" altLang="zh-CN" sz="3600" b="1" dirty="0">
                <a:ea typeface="黑体" panose="02010609060101010101" pitchFamily="49" charset="-122"/>
              </a:rPr>
              <a:t>Ovid</a:t>
            </a:r>
            <a:r>
              <a:rPr lang="zh-CN" altLang="en-US" sz="3600" b="1" dirty="0">
                <a:ea typeface="黑体" panose="02010609060101010101" pitchFamily="49" charset="-122"/>
              </a:rPr>
              <a:t>根据主题词表提供可能匹配的主题词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365" y="1305548"/>
            <a:ext cx="9235435" cy="5462485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椭圆 5"/>
          <p:cNvSpPr/>
          <p:nvPr/>
        </p:nvSpPr>
        <p:spPr>
          <a:xfrm>
            <a:off x="2063843" y="3620902"/>
            <a:ext cx="178220" cy="6386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7" name="椭圆 6"/>
          <p:cNvSpPr/>
          <p:nvPr/>
        </p:nvSpPr>
        <p:spPr>
          <a:xfrm>
            <a:off x="10127463" y="3620901"/>
            <a:ext cx="178220" cy="6386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7039136" y="3122128"/>
            <a:ext cx="2183200" cy="46166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>
              <a:ea typeface="新細明體" pitchFamily="18" charset="-120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2340929" y="4725950"/>
            <a:ext cx="2183200" cy="46166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>
              <a:ea typeface="新細明體" pitchFamily="18" charset="-120"/>
            </a:endParaRPr>
          </a:p>
        </p:txBody>
      </p:sp>
      <p:sp>
        <p:nvSpPr>
          <p:cNvPr id="10" name="Left Arrow 9"/>
          <p:cNvSpPr/>
          <p:nvPr/>
        </p:nvSpPr>
        <p:spPr>
          <a:xfrm>
            <a:off x="3701963" y="2844341"/>
            <a:ext cx="1062517" cy="145115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endParaRPr lang="zh-CN" altLang="en-US" sz="1800">
              <a:solidFill>
                <a:srgbClr val="FFFFFF"/>
              </a:solidFill>
              <a:latin typeface="Trebuchet MS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1902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D40D554-F910-4ADC-8021-BC04C5C575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79169"/>
            <a:ext cx="12192000" cy="361317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树型图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913797" y="5325418"/>
            <a:ext cx="848677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768A9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marL="342891" indent="-342891" eaLnBrk="1" hangingPunct="1"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zh-CN" altLang="en-US" sz="22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  <a:cs typeface="Arial" pitchFamily="34" charset="0"/>
              </a:rPr>
              <a:t>输入单词或词组，</a:t>
            </a:r>
            <a:r>
              <a:rPr lang="en-US" altLang="zh-CN" sz="22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  <a:cs typeface="Arial" pitchFamily="34" charset="0"/>
              </a:rPr>
              <a:t>Ovid</a:t>
            </a:r>
            <a:r>
              <a:rPr lang="zh-CN" altLang="en-US" sz="22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  <a:cs typeface="Arial" pitchFamily="34" charset="0"/>
              </a:rPr>
              <a:t>直接匹配至主题词表中对应的主题词；</a:t>
            </a:r>
            <a:endParaRPr lang="en-US" altLang="zh-CN" sz="2200" dirty="0">
              <a:solidFill>
                <a:schemeClr val="tx2">
                  <a:lumMod val="50000"/>
                </a:schemeClr>
              </a:solidFill>
              <a:latin typeface="+mj-lt"/>
              <a:ea typeface="黑体" panose="02010609060101010101" pitchFamily="49" charset="-122"/>
              <a:cs typeface="Arial" pitchFamily="34" charset="0"/>
            </a:endParaRPr>
          </a:p>
          <a:p>
            <a:pPr marL="342891" indent="-342891" eaLnBrk="1" hangingPunct="1"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zh-CN" altLang="en-US" sz="22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  <a:cs typeface="Arial" pitchFamily="34" charset="0"/>
              </a:rPr>
              <a:t>直接揭示该主题词在主题词表中所在的等级位置；</a:t>
            </a:r>
            <a:endParaRPr lang="en-US" altLang="zh-CN" sz="2200" dirty="0">
              <a:solidFill>
                <a:schemeClr val="tx2">
                  <a:lumMod val="50000"/>
                </a:schemeClr>
              </a:solidFill>
              <a:latin typeface="+mj-lt"/>
              <a:ea typeface="黑体" panose="02010609060101010101" pitchFamily="49" charset="-122"/>
              <a:cs typeface="Arial" pitchFamily="34" charset="0"/>
            </a:endParaRPr>
          </a:p>
          <a:p>
            <a:pPr marL="342891" indent="-342891" eaLnBrk="1" hangingPunct="1"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zh-CN" altLang="en-US" sz="22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  <a:cs typeface="Arial" pitchFamily="34" charset="0"/>
              </a:rPr>
              <a:t>不能输入句子或使用布尔运算符</a:t>
            </a:r>
            <a:endParaRPr lang="en-US" altLang="zh-CN" sz="2200" dirty="0">
              <a:solidFill>
                <a:schemeClr val="tx2">
                  <a:lumMod val="50000"/>
                </a:schemeClr>
              </a:solidFill>
              <a:ea typeface="黑体" panose="02010609060101010101" pitchFamily="49" charset="-122"/>
              <a:cs typeface="Arial" pitchFamily="34" charset="0"/>
            </a:endParaRPr>
          </a:p>
          <a:p>
            <a:pPr eaLnBrk="1" hangingPunct="1">
              <a:spcBef>
                <a:spcPct val="0"/>
              </a:spcBef>
              <a:buClrTx/>
              <a:buNone/>
            </a:pPr>
            <a:endParaRPr lang="zh-CN" altLang="en-US" sz="2200" dirty="0">
              <a:solidFill>
                <a:schemeClr val="tx2">
                  <a:lumMod val="50000"/>
                </a:schemeClr>
              </a:solidFill>
              <a:latin typeface="+mj-lt"/>
              <a:ea typeface="黑体" panose="02010609060101010101" pitchFamily="49" charset="-122"/>
              <a:cs typeface="Arial" pitchFamily="34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602228" y="4154008"/>
            <a:ext cx="1080995" cy="46166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>
              <a:ea typeface="新細明體" pitchFamily="18" charset="-12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828800" y="4200173"/>
            <a:ext cx="216999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768A9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b="1" dirty="0">
                <a:solidFill>
                  <a:schemeClr val="tx2">
                    <a:lumMod val="50000"/>
                  </a:schemeClr>
                </a:solidFill>
              </a:rPr>
              <a:t>Encephalitis</a:t>
            </a:r>
            <a:endParaRPr lang="zh-CN" altLang="en-US" b="1" dirty="0">
              <a:solidFill>
                <a:schemeClr val="tx2">
                  <a:lumMod val="50000"/>
                </a:schemeClr>
              </a:solidFill>
              <a:ea typeface="MS PGothic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58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510" y="1424795"/>
            <a:ext cx="7272979" cy="5269449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92230" y="404188"/>
            <a:ext cx="10871200" cy="1323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768A9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zh-CN" altLang="en-US" sz="2667" dirty="0">
                <a:latin typeface="+mj-lt"/>
                <a:ea typeface="黑体" panose="02010609060101010101" pitchFamily="49" charset="-122"/>
                <a:cs typeface="Arial" pitchFamily="34" charset="0"/>
              </a:rPr>
              <a:t>主题词表由经过规范化的主题词，根据各自概念涵盖范围大小，形成等级层次，有机的结合在一起。</a:t>
            </a:r>
            <a:endParaRPr lang="en-US" altLang="zh-CN" sz="2667" dirty="0">
              <a:ea typeface="黑体" panose="02010609060101010101" pitchFamily="49" charset="-122"/>
              <a:cs typeface="Arial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None/>
            </a:pPr>
            <a:endParaRPr lang="zh-CN" altLang="en-US" sz="2667" dirty="0">
              <a:latin typeface="+mj-lt"/>
              <a:ea typeface="黑体" panose="02010609060101010101" pitchFamily="49" charset="-122"/>
              <a:cs typeface="Arial" pitchFamily="34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2487001" y="3603739"/>
            <a:ext cx="7245487" cy="46166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>
              <a:ea typeface="新細明體" pitchFamily="18" charset="-120"/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960" y="4678943"/>
            <a:ext cx="7833389" cy="2015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Left Arrow 9"/>
          <p:cNvSpPr/>
          <p:nvPr/>
        </p:nvSpPr>
        <p:spPr>
          <a:xfrm>
            <a:off x="4397680" y="1826432"/>
            <a:ext cx="703431" cy="133351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endParaRPr lang="zh-CN" altLang="en-US" sz="1800">
              <a:solidFill>
                <a:srgbClr val="FFFFFF"/>
              </a:solidFill>
              <a:latin typeface="Trebuchet MS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7982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B1B951-D055-47C0-9988-90B60AB348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11" y="1441517"/>
            <a:ext cx="12192000" cy="364574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轮排索引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711200" y="4180613"/>
            <a:ext cx="1016000" cy="46166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>
              <a:ea typeface="新細明體" pitchFamily="18" charset="-12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861403" y="4127119"/>
            <a:ext cx="216999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768A9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b="1" dirty="0">
                <a:solidFill>
                  <a:schemeClr val="tx2">
                    <a:lumMod val="50000"/>
                  </a:schemeClr>
                </a:solidFill>
                <a:ea typeface="MS PGothic" pitchFamily="34" charset="-128"/>
                <a:cs typeface="Arial" pitchFamily="34" charset="0"/>
              </a:rPr>
              <a:t>Heterologous</a:t>
            </a:r>
            <a:endParaRPr lang="zh-CN" altLang="en-US" b="1" dirty="0">
              <a:solidFill>
                <a:schemeClr val="tx2">
                  <a:lumMod val="50000"/>
                </a:schemeClr>
              </a:solidFill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541855" y="5323736"/>
            <a:ext cx="848677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768A9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marL="342891" indent="-342891" eaLnBrk="1" hangingPunct="1"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zh-CN" altLang="en-US" sz="22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  <a:cs typeface="Arial" pitchFamily="34" charset="0"/>
              </a:rPr>
              <a:t>不进行主题词匹配；</a:t>
            </a:r>
            <a:endParaRPr lang="en-US" altLang="zh-CN" sz="2200" dirty="0">
              <a:solidFill>
                <a:schemeClr val="tx2">
                  <a:lumMod val="50000"/>
                </a:schemeClr>
              </a:solidFill>
              <a:latin typeface="+mj-lt"/>
              <a:ea typeface="黑体" panose="02010609060101010101" pitchFamily="49" charset="-122"/>
              <a:cs typeface="Arial" pitchFamily="34" charset="0"/>
            </a:endParaRPr>
          </a:p>
          <a:p>
            <a:pPr marL="342891" indent="-342891" eaLnBrk="1" hangingPunct="1"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zh-CN" altLang="en-US" sz="22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  <a:cs typeface="Arial" pitchFamily="34" charset="0"/>
              </a:rPr>
              <a:t>仅检索主题词表中包含所输入检索词的主题词；</a:t>
            </a:r>
            <a:endParaRPr lang="en-US" altLang="zh-CN" sz="2200" dirty="0">
              <a:solidFill>
                <a:schemeClr val="tx2">
                  <a:lumMod val="50000"/>
                </a:schemeClr>
              </a:solidFill>
              <a:latin typeface="+mj-lt"/>
              <a:ea typeface="黑体" panose="02010609060101010101" pitchFamily="49" charset="-122"/>
              <a:cs typeface="Arial" pitchFamily="34" charset="0"/>
            </a:endParaRPr>
          </a:p>
          <a:p>
            <a:pPr marL="342891" indent="-342891" eaLnBrk="1" hangingPunct="1"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zh-CN" altLang="en-US" sz="22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  <a:cs typeface="Arial" pitchFamily="34" charset="0"/>
              </a:rPr>
              <a:t>不能输入句子或使用布尔运算符。</a:t>
            </a:r>
            <a:endParaRPr lang="en-US" altLang="zh-CN" sz="2200" dirty="0">
              <a:solidFill>
                <a:schemeClr val="tx2">
                  <a:lumMod val="50000"/>
                </a:schemeClr>
              </a:solidFill>
              <a:ea typeface="黑体" panose="02010609060101010101" pitchFamily="49" charset="-122"/>
              <a:cs typeface="Arial" pitchFamily="34" charset="0"/>
            </a:endParaRPr>
          </a:p>
          <a:p>
            <a:pPr eaLnBrk="1" hangingPunct="1">
              <a:spcBef>
                <a:spcPct val="0"/>
              </a:spcBef>
              <a:buClrTx/>
              <a:buNone/>
            </a:pPr>
            <a:endParaRPr lang="zh-CN" altLang="en-US" sz="2200" dirty="0">
              <a:solidFill>
                <a:schemeClr val="tx2">
                  <a:lumMod val="50000"/>
                </a:schemeClr>
              </a:solidFill>
              <a:latin typeface="+mj-lt"/>
              <a:ea typeface="黑体" panose="02010609060101010101" pitchFamily="49" charset="-12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957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230" y="178016"/>
            <a:ext cx="8598089" cy="6557373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Left Arrow 9"/>
          <p:cNvSpPr/>
          <p:nvPr/>
        </p:nvSpPr>
        <p:spPr>
          <a:xfrm>
            <a:off x="4064001" y="1139589"/>
            <a:ext cx="703431" cy="133351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endParaRPr lang="zh-CN" altLang="en-US" sz="1800">
              <a:solidFill>
                <a:srgbClr val="FFFFFF"/>
              </a:solidFill>
              <a:latin typeface="Trebuchet MS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542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B13A18B4-8AA7-4E0C-BE5A-4B67B0672B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675" y="1480565"/>
            <a:ext cx="8117326" cy="363766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其他检索模式</a:t>
            </a:r>
            <a:r>
              <a:rPr lang="en-US" altLang="zh-CN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常用字段检索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type="body" sz="quarter" idx="13"/>
          </p:nvPr>
        </p:nvSpPr>
        <p:spPr>
          <a:xfrm>
            <a:off x="8808205" y="2017111"/>
            <a:ext cx="2885440" cy="2311049"/>
          </a:xfrm>
          <a:noFill/>
        </p:spPr>
        <p:txBody>
          <a:bodyPr/>
          <a:lstStyle/>
          <a:p>
            <a:pPr marL="0" indent="0" eaLnBrk="0" hangingPunct="0">
              <a:buClr>
                <a:srgbClr val="0768A9"/>
              </a:buClr>
              <a:buSzPct val="80000"/>
              <a:buNone/>
            </a:pPr>
            <a:r>
              <a:rPr lang="zh-CN" altLang="en-US" sz="2200" dirty="0">
                <a:latin typeface="+mj-lt"/>
                <a:ea typeface="黑体" panose="02010609060101010101" pitchFamily="49" charset="-122"/>
              </a:rPr>
              <a:t>常用字段检索</a:t>
            </a:r>
            <a:r>
              <a:rPr lang="zh-CN" altLang="en-US" sz="2200" dirty="0">
                <a:solidFill>
                  <a:schemeClr val="tx1"/>
                </a:solidFill>
                <a:latin typeface="+mj-lt"/>
                <a:ea typeface="黑体" panose="02010609060101010101" pitchFamily="49" charset="-122"/>
              </a:rPr>
              <a:t>通过少量信息找到某篇或某几篇特定文献。</a:t>
            </a:r>
            <a:endParaRPr lang="en-US" altLang="zh-CN" sz="2200" dirty="0">
              <a:solidFill>
                <a:schemeClr val="tx1"/>
              </a:solidFill>
              <a:latin typeface="+mj-lt"/>
              <a:ea typeface="黑体" panose="02010609060101010101" pitchFamily="49" charset="-122"/>
            </a:endParaRPr>
          </a:p>
          <a:p>
            <a:pPr marL="0" indent="0">
              <a:buNone/>
            </a:pPr>
            <a:endParaRPr lang="en-US" altLang="zh-CN" sz="2200" dirty="0">
              <a:latin typeface="+mj-lt"/>
              <a:ea typeface="黑体" panose="02010609060101010101" pitchFamily="49" charset="-122"/>
            </a:endParaRPr>
          </a:p>
          <a:p>
            <a:endParaRPr lang="zh-CN" altLang="en-US" sz="2200" dirty="0">
              <a:latin typeface="+mj-lt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922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282038E1-5D86-49A8-BC58-108CF1710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378" y="535028"/>
            <a:ext cx="11739244" cy="810003"/>
          </a:xfrm>
        </p:spPr>
        <p:txBody>
          <a:bodyPr/>
          <a:lstStyle/>
          <a:p>
            <a:r>
              <a:rPr lang="zh-CN" altLang="en-US" sz="3600" b="1" dirty="0">
                <a:ea typeface="黑体" panose="02010609060101010101" pitchFamily="49" charset="-122"/>
              </a:rPr>
              <a:t>关于</a:t>
            </a:r>
            <a:r>
              <a:rPr lang="en-US" altLang="zh-CN" sz="3600" b="1" dirty="0">
                <a:ea typeface="黑体" panose="02010609060101010101" pitchFamily="49" charset="-122"/>
              </a:rPr>
              <a:t>Lippincott Williams &amp; Wilkins </a:t>
            </a:r>
            <a:endParaRPr lang="zh-CN" altLang="en-US" sz="3600" b="1" dirty="0">
              <a:ea typeface="黑体" panose="02010609060101010101" pitchFamily="49" charset="-122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4A27BD2E-6671-4431-998D-A1D688785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800"/>
              </a:spcAft>
              <a:defRPr/>
            </a:pPr>
            <a:fld id="{9F5F26F2-1299-4B62-BDE9-4D4A55938103}" type="slidenum">
              <a:rPr lang="en-US" altLang="zh-CN"/>
              <a:pPr>
                <a:spcAft>
                  <a:spcPts val="800"/>
                </a:spcAft>
                <a:defRPr/>
              </a:pPr>
              <a:t>6</a:t>
            </a:fld>
            <a:endParaRPr lang="en-US" altLang="zh-CN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B41BA05-713E-4B7C-B44A-D251772F0628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656683706"/>
              </p:ext>
            </p:extLst>
          </p:nvPr>
        </p:nvGraphicFramePr>
        <p:xfrm>
          <a:off x="272360" y="1477922"/>
          <a:ext cx="11582400" cy="4845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2564377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00EEF067-1DBA-4222-8AAF-A6634C667F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976" y="1505829"/>
            <a:ext cx="8082289" cy="432601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其他检索模式</a:t>
            </a:r>
            <a:r>
              <a:rPr lang="en-US" altLang="zh-CN" b="1" dirty="0"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字段检索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8991600" y="2555241"/>
            <a:ext cx="2418080" cy="1569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768A9"/>
                </a:solidFill>
                <a:latin typeface="+mn-lt"/>
                <a:ea typeface="+mn-ea"/>
                <a:cs typeface="ＭＳ Ｐゴシック"/>
              </a:defRPr>
            </a:lvl1pPr>
            <a:lvl2pPr marL="569913" indent="-225425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757575"/>
                </a:solidFill>
                <a:latin typeface="+mn-lt"/>
                <a:ea typeface="+mn-ea"/>
                <a:cs typeface="ＭＳ Ｐゴシック"/>
              </a:defRPr>
            </a:lvl2pPr>
            <a:lvl3pPr marL="8001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757575"/>
                </a:solidFill>
                <a:latin typeface="+mn-lt"/>
                <a:ea typeface="+mn-ea"/>
                <a:cs typeface="ＭＳ Ｐゴシック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757575"/>
                </a:solidFill>
                <a:latin typeface="+mn-lt"/>
                <a:ea typeface="+mn-ea"/>
                <a:cs typeface="ＭＳ Ｐゴシック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57575"/>
                </a:solidFill>
                <a:latin typeface="+mn-lt"/>
                <a:ea typeface="+mn-ea"/>
                <a:cs typeface="ＭＳ Ｐゴシック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57575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57575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57575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57575"/>
                </a:solidFill>
                <a:latin typeface="+mn-lt"/>
                <a:ea typeface="+mn-ea"/>
              </a:defRPr>
            </a:lvl9pPr>
          </a:lstStyle>
          <a:p>
            <a:pPr marL="0" indent="0" eaLnBrk="0" hangingPunct="0">
              <a:buClr>
                <a:srgbClr val="0768A9"/>
              </a:buClr>
              <a:buSzPct val="80000"/>
              <a:buNone/>
            </a:pPr>
            <a:r>
              <a:rPr lang="zh-CN" altLang="en-US" sz="2200" kern="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字段检索</a:t>
            </a:r>
            <a:r>
              <a:rPr lang="zh-CN" altLang="en-US" sz="2200" kern="0" dirty="0">
                <a:solidFill>
                  <a:schemeClr val="tx1"/>
                </a:solidFill>
                <a:latin typeface="+mj-lt"/>
                <a:ea typeface="黑体" panose="02010609060101010101" pitchFamily="49" charset="-122"/>
              </a:rPr>
              <a:t>浏览和检索任何数据字段，并可进行单独或组合检索。</a:t>
            </a:r>
            <a:endParaRPr lang="en-US" altLang="zh-CN" sz="2200" kern="0" dirty="0">
              <a:solidFill>
                <a:schemeClr val="tx1"/>
              </a:solidFill>
              <a:latin typeface="+mj-lt"/>
              <a:ea typeface="黑体" panose="02010609060101010101" pitchFamily="49" charset="-122"/>
            </a:endParaRPr>
          </a:p>
          <a:p>
            <a:pPr marL="0" indent="0">
              <a:buNone/>
            </a:pPr>
            <a:endParaRPr lang="en-US" altLang="zh-CN" sz="2200" kern="0" dirty="0">
              <a:latin typeface="+mj-lt"/>
              <a:ea typeface="黑体" panose="02010609060101010101" pitchFamily="49" charset="-122"/>
            </a:endParaRPr>
          </a:p>
          <a:p>
            <a:endParaRPr lang="zh-CN" altLang="en-US" sz="2200" kern="0" dirty="0">
              <a:latin typeface="+mj-lt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37741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F57F6A8-B04F-467A-AD93-F415AE03FE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456" y="1631741"/>
            <a:ext cx="8720264" cy="348952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00320" y="454823"/>
            <a:ext cx="7799548" cy="5948354"/>
          </a:xfrm>
        </p:spPr>
        <p:txBody>
          <a:bodyPr/>
          <a:lstStyle/>
          <a:p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其他检索模式</a:t>
            </a:r>
            <a:r>
              <a:rPr lang="en-US" altLang="zh-CN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多个字段检索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9580880" y="2565401"/>
            <a:ext cx="2082800" cy="151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768A9"/>
                </a:solidFill>
                <a:latin typeface="+mn-lt"/>
                <a:ea typeface="+mn-ea"/>
                <a:cs typeface="ＭＳ Ｐゴシック"/>
              </a:defRPr>
            </a:lvl1pPr>
            <a:lvl2pPr marL="569913" indent="-225425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757575"/>
                </a:solidFill>
                <a:latin typeface="+mn-lt"/>
                <a:ea typeface="+mn-ea"/>
                <a:cs typeface="ＭＳ Ｐゴシック"/>
              </a:defRPr>
            </a:lvl2pPr>
            <a:lvl3pPr marL="8001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757575"/>
                </a:solidFill>
                <a:latin typeface="+mn-lt"/>
                <a:ea typeface="+mn-ea"/>
                <a:cs typeface="ＭＳ Ｐゴシック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757575"/>
                </a:solidFill>
                <a:latin typeface="+mn-lt"/>
                <a:ea typeface="+mn-ea"/>
                <a:cs typeface="ＭＳ Ｐゴシック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57575"/>
                </a:solidFill>
                <a:latin typeface="+mn-lt"/>
                <a:ea typeface="+mn-ea"/>
                <a:cs typeface="ＭＳ Ｐゴシック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57575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57575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57575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57575"/>
                </a:solidFill>
                <a:latin typeface="+mn-lt"/>
                <a:ea typeface="+mn-ea"/>
              </a:defRPr>
            </a:lvl9pPr>
          </a:lstStyle>
          <a:p>
            <a:pPr marL="0" indent="0" eaLnBrk="0" hangingPunct="0">
              <a:buClr>
                <a:srgbClr val="0768A9"/>
              </a:buClr>
              <a:buSzPct val="80000"/>
              <a:buNone/>
            </a:pPr>
            <a:r>
              <a:rPr lang="zh-CN" altLang="en-US" sz="2200" kern="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多个字段检索</a:t>
            </a:r>
            <a:r>
              <a:rPr lang="zh-CN" altLang="en-US" sz="2200" kern="0" dirty="0">
                <a:solidFill>
                  <a:schemeClr val="tx1"/>
                </a:solidFill>
                <a:latin typeface="+mj-lt"/>
                <a:ea typeface="黑体" panose="02010609060101010101" pitchFamily="49" charset="-122"/>
              </a:rPr>
              <a:t>提供便捷的多字段组合检索，建立复杂的检索策略。</a:t>
            </a:r>
            <a:endParaRPr lang="en-US" altLang="zh-CN" sz="2200" kern="0" dirty="0">
              <a:solidFill>
                <a:schemeClr val="tx1"/>
              </a:solidFill>
              <a:latin typeface="+mj-lt"/>
              <a:ea typeface="黑体" panose="02010609060101010101" pitchFamily="49" charset="-122"/>
            </a:endParaRPr>
          </a:p>
          <a:p>
            <a:pPr marL="0" indent="0">
              <a:buNone/>
            </a:pPr>
            <a:endParaRPr lang="en-US" altLang="zh-CN" sz="2200" kern="0" dirty="0">
              <a:latin typeface="+mj-lt"/>
              <a:ea typeface="黑体" panose="02010609060101010101" pitchFamily="49" charset="-122"/>
            </a:endParaRPr>
          </a:p>
          <a:p>
            <a:endParaRPr lang="zh-CN" altLang="en-US" sz="2200" kern="0" dirty="0">
              <a:latin typeface="+mj-lt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35965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FD42E296-59A0-4C86-800C-CC27960E2F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681" y="1146151"/>
            <a:ext cx="11341100" cy="42037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378" y="366364"/>
            <a:ext cx="11739244" cy="810003"/>
          </a:xfrm>
        </p:spPr>
        <p:txBody>
          <a:bodyPr/>
          <a:lstStyle/>
          <a:p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限制功能</a:t>
            </a:r>
            <a:r>
              <a:rPr lang="en-US" altLang="zh-CN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-</a:t>
            </a:r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与检索同时进行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type="body" sz="quarter" idx="13"/>
          </p:nvPr>
        </p:nvSpPr>
        <p:spPr>
          <a:xfrm>
            <a:off x="-690833" y="5673115"/>
            <a:ext cx="9608826" cy="810003"/>
          </a:xfrm>
        </p:spPr>
        <p:txBody>
          <a:bodyPr/>
          <a:lstStyle/>
          <a:p>
            <a:pPr marL="0" indent="0" algn="ctr" eaLnBrk="0" hangingPunct="0">
              <a:buClr>
                <a:srgbClr val="0768A9"/>
              </a:buClr>
              <a:buSzPct val="80000"/>
              <a:buNone/>
            </a:pPr>
            <a:r>
              <a:rPr lang="zh-CN" altLang="en-US" sz="2000" b="1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例：</a:t>
            </a:r>
            <a:r>
              <a:rPr lang="en-US" altLang="zh-CN" sz="2000" b="1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warfarin treatment for heart failure in men of 2010-2013</a:t>
            </a:r>
            <a:endParaRPr lang="en-US" altLang="zh-CN" sz="2000" dirty="0">
              <a:solidFill>
                <a:schemeClr val="tx2">
                  <a:lumMod val="50000"/>
                </a:schemeClr>
              </a:solidFill>
              <a:latin typeface="+mj-lt"/>
              <a:ea typeface="黑体" panose="02010609060101010101" pitchFamily="49" charset="-122"/>
            </a:endParaRPr>
          </a:p>
          <a:p>
            <a:pPr marL="0" indent="0" algn="ctr" eaLnBrk="0" hangingPunct="0">
              <a:buClr>
                <a:srgbClr val="0768A9"/>
              </a:buClr>
              <a:buSzPct val="80000"/>
              <a:buNone/>
            </a:pPr>
            <a:r>
              <a:rPr lang="zh-CN" altLang="en-US" sz="2000" dirty="0">
                <a:solidFill>
                  <a:schemeClr val="tx1"/>
                </a:solidFill>
                <a:latin typeface="+mj-lt"/>
                <a:ea typeface="黑体" panose="02010609060101010101" pitchFamily="49" charset="-122"/>
              </a:rPr>
              <a:t>根据检索实例，我们可通过</a:t>
            </a:r>
            <a:r>
              <a:rPr lang="en-US" altLang="zh-CN" sz="2000" dirty="0">
                <a:solidFill>
                  <a:schemeClr val="tx1"/>
                </a:solidFill>
                <a:latin typeface="+mj-lt"/>
                <a:ea typeface="黑体" panose="02010609060101010101" pitchFamily="49" charset="-122"/>
              </a:rPr>
              <a:t>Publication Year</a:t>
            </a:r>
            <a:r>
              <a:rPr lang="zh-CN" altLang="en-US" sz="2000" dirty="0">
                <a:solidFill>
                  <a:schemeClr val="tx1"/>
                </a:solidFill>
                <a:latin typeface="+mj-lt"/>
                <a:ea typeface="黑体" panose="02010609060101010101" pitchFamily="49" charset="-122"/>
              </a:rPr>
              <a:t>设置出版年份的区间</a:t>
            </a:r>
            <a:endParaRPr lang="en-US" altLang="zh-CN" sz="2000" dirty="0">
              <a:latin typeface="+mj-lt"/>
              <a:ea typeface="黑体" panose="02010609060101010101" pitchFamily="49" charset="-122"/>
            </a:endParaRPr>
          </a:p>
          <a:p>
            <a:pPr algn="ctr"/>
            <a:endParaRPr lang="en-US" altLang="zh-CN" sz="2000" dirty="0">
              <a:latin typeface="+mj-lt"/>
              <a:ea typeface="黑体" panose="02010609060101010101" pitchFamily="49" charset="-122"/>
            </a:endParaRPr>
          </a:p>
          <a:p>
            <a:pPr algn="ctr"/>
            <a:endParaRPr lang="zh-CN" altLang="en-US" sz="2000" dirty="0">
              <a:latin typeface="+mj-lt"/>
              <a:ea typeface="黑体" panose="02010609060101010101" pitchFamily="49" charset="-122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208275" y="4708849"/>
            <a:ext cx="6318919" cy="46166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>
              <a:ea typeface="新細明體" pitchFamily="18" charset="-12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208275" y="2382465"/>
            <a:ext cx="5029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768A9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1800" b="1" dirty="0">
                <a:solidFill>
                  <a:schemeClr val="tx2">
                    <a:lumMod val="50000"/>
                  </a:schemeClr>
                </a:solidFill>
              </a:rPr>
              <a:t>warfarin treatment for heart failure in men</a:t>
            </a:r>
            <a:endParaRPr lang="zh-CN" altLang="en-US" sz="1800" dirty="0">
              <a:solidFill>
                <a:schemeClr val="tx2">
                  <a:lumMod val="50000"/>
                </a:schemeClr>
              </a:solidFill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349609" y="4230291"/>
            <a:ext cx="5029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768A9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marL="342891" indent="-342891" eaLnBrk="1" hangingPunct="1">
              <a:spcBef>
                <a:spcPct val="0"/>
              </a:spcBef>
              <a:buClrTx/>
              <a:buFontTx/>
              <a:buAutoNum type="arabicPlain" startAt="2010"/>
            </a:pPr>
            <a:r>
              <a:rPr lang="en-US" altLang="zh-CN" sz="1800" b="1" dirty="0">
                <a:solidFill>
                  <a:schemeClr val="tx2">
                    <a:lumMod val="50000"/>
                  </a:schemeClr>
                </a:solidFill>
              </a:rPr>
              <a:t>-   2013</a:t>
            </a:r>
            <a:endParaRPr lang="zh-CN" altLang="en-US" sz="1800" dirty="0">
              <a:solidFill>
                <a:schemeClr val="tx2">
                  <a:lumMod val="50000"/>
                </a:schemeClr>
              </a:solidFill>
              <a:ea typeface="MS PGothic" pitchFamily="34" charset="-128"/>
              <a:cs typeface="Arial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533" y="2131480"/>
            <a:ext cx="5389629" cy="3580369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5532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3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1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03" y="1107335"/>
            <a:ext cx="7801971" cy="5750665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6378" y="311293"/>
            <a:ext cx="11739244" cy="810003"/>
          </a:xfrm>
        </p:spPr>
        <p:txBody>
          <a:bodyPr/>
          <a:lstStyle/>
          <a:p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限制功能筛选全文文章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855234" y="1463040"/>
            <a:ext cx="3513565" cy="2032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>
              <a:ea typeface="新細明體" pitchFamily="18" charset="-120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688357AA-1E31-4239-AB88-A76AA2B16A98}"/>
              </a:ext>
            </a:extLst>
          </p:cNvPr>
          <p:cNvGrpSpPr/>
          <p:nvPr/>
        </p:nvGrpSpPr>
        <p:grpSpPr>
          <a:xfrm>
            <a:off x="2821622" y="1813937"/>
            <a:ext cx="9144000" cy="4896365"/>
            <a:chOff x="1698523" y="1267809"/>
            <a:chExt cx="6858000" cy="3672274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A9AA7194-5B9D-482C-B3EE-620F25CAE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98523" y="1267809"/>
              <a:ext cx="6858000" cy="3672274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6" name="直接箭头连接符 5"/>
            <p:cNvCxnSpPr/>
            <p:nvPr/>
          </p:nvCxnSpPr>
          <p:spPr>
            <a:xfrm flipV="1">
              <a:off x="7261872" y="1979608"/>
              <a:ext cx="419669" cy="20471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箭头连接符 8"/>
            <p:cNvCxnSpPr/>
            <p:nvPr/>
          </p:nvCxnSpPr>
          <p:spPr>
            <a:xfrm flipV="1">
              <a:off x="7347238" y="4324350"/>
              <a:ext cx="419669" cy="20471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55862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2075BD7-735B-4BEB-AE81-CA6582004D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1" y="1267205"/>
            <a:ext cx="9228324" cy="536240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检索结果工具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676401" y="1690982"/>
            <a:ext cx="2092959" cy="3104538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7545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06CF8E5-AC0E-4D8B-8EAF-71867856BD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7200" y="1184715"/>
            <a:ext cx="3716837" cy="529228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检索结果工具</a:t>
            </a:r>
            <a:r>
              <a:rPr lang="en-US" altLang="zh-CN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-</a:t>
            </a:r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检索信息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type="body" sz="quarter" idx="13"/>
          </p:nvPr>
        </p:nvSpPr>
        <p:spPr>
          <a:xfrm>
            <a:off x="5689600" y="1449648"/>
            <a:ext cx="6159944" cy="1374832"/>
          </a:xfrm>
        </p:spPr>
        <p:txBody>
          <a:bodyPr/>
          <a:lstStyle/>
          <a:p>
            <a:pPr marL="285744" indent="-285744" eaLnBrk="0" hangingPunct="0">
              <a:buClr>
                <a:srgbClr val="0768A9"/>
              </a:buClr>
              <a:buSzPct val="80000"/>
              <a:buFont typeface="Wingdings" panose="05000000000000000000" pitchFamily="2" charset="2"/>
              <a:buChar char="l"/>
            </a:pPr>
            <a:r>
              <a:rPr lang="zh-CN" altLang="en-US" sz="22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检索信息显示每次检索的具体操作和内容、所使用的词汇和返回结果，以及排序依据</a:t>
            </a:r>
            <a:r>
              <a:rPr lang="en-US" altLang="zh-CN" sz="22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;</a:t>
            </a:r>
          </a:p>
          <a:p>
            <a:pPr marL="285744" indent="-285744" eaLnBrk="0" hangingPunct="0">
              <a:buClr>
                <a:srgbClr val="0768A9"/>
              </a:buClr>
              <a:buSzPct val="80000"/>
              <a:buFont typeface="Wingdings" panose="05000000000000000000" pitchFamily="2" charset="2"/>
              <a:buChar char="l"/>
            </a:pPr>
            <a:r>
              <a:rPr lang="zh-CN" altLang="en-US" sz="22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用户个性化设置排序和显示选项</a:t>
            </a:r>
            <a:endParaRPr lang="en-US" altLang="zh-CN" sz="2200" dirty="0">
              <a:solidFill>
                <a:schemeClr val="tx2">
                  <a:lumMod val="50000"/>
                </a:schemeClr>
              </a:solidFill>
              <a:latin typeface="+mj-lt"/>
              <a:ea typeface="黑体" panose="02010609060101010101" pitchFamily="49" charset="-122"/>
            </a:endParaRPr>
          </a:p>
          <a:p>
            <a:endParaRPr lang="en-US" altLang="zh-CN" sz="2200" dirty="0">
              <a:solidFill>
                <a:schemeClr val="tx2">
                  <a:lumMod val="50000"/>
                </a:schemeClr>
              </a:solidFill>
              <a:latin typeface="+mj-lt"/>
              <a:ea typeface="黑体" panose="02010609060101010101" pitchFamily="49" charset="-122"/>
            </a:endParaRPr>
          </a:p>
          <a:p>
            <a:endParaRPr lang="zh-CN" altLang="en-US" sz="2200" dirty="0">
              <a:solidFill>
                <a:schemeClr val="tx2">
                  <a:lumMod val="50000"/>
                </a:schemeClr>
              </a:solidFill>
              <a:latin typeface="+mj-lt"/>
              <a:ea typeface="黑体" panose="02010609060101010101" pitchFamily="49" charset="-122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2336800" y="5827574"/>
            <a:ext cx="1665027" cy="46166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>
              <a:ea typeface="新細明體" pitchFamily="18" charset="-12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83A5632-188C-4673-8B00-029A44D141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4198" y="3432287"/>
            <a:ext cx="3552825" cy="26670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5789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ADE1A21-2DAA-40E1-B754-C6714CF74F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5036" y="1003088"/>
            <a:ext cx="2713061" cy="567711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6378" y="221070"/>
            <a:ext cx="11739244" cy="810003"/>
          </a:xfrm>
        </p:spPr>
        <p:txBody>
          <a:bodyPr/>
          <a:lstStyle/>
          <a:p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检索结果工具</a:t>
            </a:r>
            <a:r>
              <a:rPr lang="en-US" altLang="zh-CN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-</a:t>
            </a:r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筛选工具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type="body" sz="quarter" idx="13"/>
          </p:nvPr>
        </p:nvSpPr>
        <p:spPr>
          <a:xfrm>
            <a:off x="5659120" y="1449648"/>
            <a:ext cx="6190424" cy="4951148"/>
          </a:xfrm>
        </p:spPr>
        <p:txBody>
          <a:bodyPr>
            <a:normAutofit/>
          </a:bodyPr>
          <a:lstStyle/>
          <a:p>
            <a:pPr marL="380990" indent="-380990" eaLnBrk="0" hangingPunct="0">
              <a:buClr>
                <a:srgbClr val="0768A9"/>
              </a:buClr>
              <a:buSzPct val="80000"/>
            </a:pPr>
            <a:r>
              <a:rPr lang="zh-CN" altLang="en-US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筛选工具可以根据选项对检索结果进行多次快捷筛选；</a:t>
            </a:r>
            <a:endParaRPr lang="en-US" altLang="zh-CN" dirty="0">
              <a:solidFill>
                <a:schemeClr val="tx2">
                  <a:lumMod val="50000"/>
                </a:schemeClr>
              </a:solidFill>
              <a:latin typeface="+mj-lt"/>
              <a:ea typeface="黑体" panose="02010609060101010101" pitchFamily="49" charset="-122"/>
            </a:endParaRPr>
          </a:p>
          <a:p>
            <a:pPr marL="380990" indent="-380990" eaLnBrk="0" hangingPunct="0">
              <a:buClr>
                <a:srgbClr val="0768A9"/>
              </a:buClr>
              <a:buSzPct val="80000"/>
            </a:pPr>
            <a:r>
              <a:rPr lang="zh-CN" altLang="en-US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全文期刊库提供相关度、年代、期刊、出版类型的选项；</a:t>
            </a:r>
            <a:endParaRPr lang="en-US" altLang="zh-CN" dirty="0">
              <a:solidFill>
                <a:schemeClr val="tx2">
                  <a:lumMod val="50000"/>
                </a:schemeClr>
              </a:solidFill>
              <a:latin typeface="+mj-lt"/>
              <a:ea typeface="黑体" panose="02010609060101010101" pitchFamily="49" charset="-122"/>
            </a:endParaRPr>
          </a:p>
          <a:p>
            <a:pPr marL="380990" indent="-380990" eaLnBrk="0" hangingPunct="0">
              <a:buClr>
                <a:srgbClr val="0768A9"/>
              </a:buClr>
              <a:buSzPct val="80000"/>
            </a:pPr>
            <a:r>
              <a:rPr lang="zh-CN" altLang="en-US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高级检索后的结果没有相关度选项。</a:t>
            </a:r>
            <a:endParaRPr lang="en-US" altLang="zh-CN" dirty="0">
              <a:solidFill>
                <a:schemeClr val="tx2">
                  <a:lumMod val="50000"/>
                </a:schemeClr>
              </a:solidFill>
              <a:latin typeface="+mj-lt"/>
              <a:ea typeface="黑体" panose="02010609060101010101" pitchFamily="49" charset="-122"/>
            </a:endParaRPr>
          </a:p>
          <a:p>
            <a:pPr marL="380990" indent="-380990" eaLnBrk="0" hangingPunct="0">
              <a:buClr>
                <a:srgbClr val="0768A9"/>
              </a:buClr>
              <a:buSzPct val="80000"/>
            </a:pPr>
            <a:endParaRPr lang="en-US" altLang="zh-CN" dirty="0">
              <a:solidFill>
                <a:schemeClr val="tx2">
                  <a:lumMod val="50000"/>
                </a:schemeClr>
              </a:solidFill>
              <a:latin typeface="+mj-lt"/>
              <a:ea typeface="黑体" panose="02010609060101010101" pitchFamily="49" charset="-122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altLang="zh-CN" dirty="0">
              <a:solidFill>
                <a:schemeClr val="tx2">
                  <a:lumMod val="50000"/>
                </a:schemeClr>
              </a:solidFill>
              <a:latin typeface="+mj-lt"/>
              <a:ea typeface="黑体" panose="02010609060101010101" pitchFamily="49" charset="-122"/>
            </a:endParaRPr>
          </a:p>
          <a:p>
            <a:pPr>
              <a:buFont typeface="Arial" panose="020B0604020202020204" pitchFamily="34" charset="0"/>
              <a:buChar char="•"/>
            </a:pPr>
            <a:endParaRPr lang="zh-CN" altLang="en-US" dirty="0">
              <a:solidFill>
                <a:schemeClr val="tx2">
                  <a:lumMod val="50000"/>
                </a:schemeClr>
              </a:solidFill>
              <a:latin typeface="+mj-lt"/>
              <a:ea typeface="黑体" panose="02010609060101010101" pitchFamily="49" charset="-122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6150505" y="4374813"/>
            <a:ext cx="5287921" cy="2262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768A9"/>
                </a:solidFill>
                <a:latin typeface="+mn-lt"/>
                <a:ea typeface="+mn-ea"/>
                <a:cs typeface="ＭＳ Ｐゴシック"/>
              </a:defRPr>
            </a:lvl1pPr>
            <a:lvl2pPr marL="569913" indent="-225425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757575"/>
                </a:solidFill>
                <a:latin typeface="+mn-lt"/>
                <a:ea typeface="+mn-ea"/>
                <a:cs typeface="ＭＳ Ｐゴシック"/>
              </a:defRPr>
            </a:lvl2pPr>
            <a:lvl3pPr marL="8001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757575"/>
                </a:solidFill>
                <a:latin typeface="+mn-lt"/>
                <a:ea typeface="+mn-ea"/>
                <a:cs typeface="ＭＳ Ｐゴシック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757575"/>
                </a:solidFill>
                <a:latin typeface="+mn-lt"/>
                <a:ea typeface="+mn-ea"/>
                <a:cs typeface="ＭＳ Ｐゴシック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57575"/>
                </a:solidFill>
                <a:latin typeface="+mn-lt"/>
                <a:ea typeface="+mn-ea"/>
                <a:cs typeface="ＭＳ Ｐゴシック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57575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57575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57575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57575"/>
                </a:solidFill>
                <a:latin typeface="+mn-lt"/>
                <a:ea typeface="+mn-ea"/>
              </a:defRPr>
            </a:lvl9pPr>
          </a:lstStyle>
          <a:p>
            <a:pPr marL="0" indent="0" eaLnBrk="0" hangingPunct="0">
              <a:buClr>
                <a:srgbClr val="0768A9"/>
              </a:buClr>
              <a:buSzPct val="80000"/>
              <a:buNone/>
            </a:pPr>
            <a:r>
              <a:rPr lang="zh-CN" altLang="en-US" b="1" kern="0" dirty="0">
                <a:ea typeface="黑体" panose="02010609060101010101" pitchFamily="49" charset="-122"/>
              </a:rPr>
              <a:t>例：</a:t>
            </a:r>
            <a:r>
              <a:rPr lang="en-US" altLang="zh-CN" b="1" kern="0" dirty="0">
                <a:ea typeface="黑体" panose="02010609060101010101" pitchFamily="49" charset="-122"/>
              </a:rPr>
              <a:t>warfarin treatment for heart failure in men of 2010-2013</a:t>
            </a:r>
            <a:endParaRPr lang="en-US" altLang="zh-CN" kern="0" dirty="0">
              <a:latin typeface="+mj-lt"/>
              <a:ea typeface="黑体" panose="02010609060101010101" pitchFamily="49" charset="-122"/>
            </a:endParaRPr>
          </a:p>
          <a:p>
            <a:pPr marL="0" indent="0" eaLnBrk="0" hangingPunct="0">
              <a:buClr>
                <a:srgbClr val="0768A9"/>
              </a:buClr>
              <a:buSzPct val="80000"/>
              <a:buNone/>
            </a:pPr>
            <a:r>
              <a:rPr lang="zh-CN" altLang="en-US" kern="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我们可通过“特定年代范围”设置出版年份的区间</a:t>
            </a:r>
            <a:endParaRPr lang="en-US" altLang="zh-CN" kern="0" dirty="0">
              <a:solidFill>
                <a:schemeClr val="tx2">
                  <a:lumMod val="50000"/>
                </a:schemeClr>
              </a:solidFill>
              <a:latin typeface="+mj-lt"/>
              <a:ea typeface="黑体" panose="02010609060101010101" pitchFamily="49" charset="-122"/>
            </a:endParaRPr>
          </a:p>
          <a:p>
            <a:endParaRPr lang="en-US" altLang="zh-CN" kern="0" dirty="0">
              <a:latin typeface="+mj-lt"/>
              <a:ea typeface="黑体" panose="02010609060101010101" pitchFamily="49" charset="-122"/>
            </a:endParaRPr>
          </a:p>
          <a:p>
            <a:endParaRPr lang="zh-CN" altLang="en-US" kern="0" dirty="0">
              <a:latin typeface="+mj-lt"/>
              <a:ea typeface="黑体" panose="02010609060101010101" pitchFamily="49" charset="-122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159960" y="4935211"/>
            <a:ext cx="81886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768A9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1800" dirty="0">
                <a:solidFill>
                  <a:schemeClr val="tx2">
                    <a:lumMod val="50000"/>
                  </a:schemeClr>
                </a:solidFill>
                <a:ea typeface="MS PGothic" pitchFamily="34" charset="-128"/>
                <a:cs typeface="Arial" pitchFamily="34" charset="0"/>
              </a:rPr>
              <a:t>2010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1800" dirty="0">
                <a:solidFill>
                  <a:schemeClr val="tx2">
                    <a:lumMod val="50000"/>
                  </a:schemeClr>
                </a:solidFill>
                <a:ea typeface="MS PGothic" pitchFamily="34" charset="-128"/>
                <a:cs typeface="Arial" pitchFamily="34" charset="0"/>
              </a:rPr>
              <a:t>2013</a:t>
            </a:r>
            <a:endParaRPr lang="zh-CN" altLang="en-US" sz="1800" dirty="0">
              <a:solidFill>
                <a:schemeClr val="tx2">
                  <a:lumMod val="50000"/>
                </a:schemeClr>
              </a:solidFill>
              <a:ea typeface="MS PGothic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370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4EA3809-92D9-442A-8151-A25BC01390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9980" y="984193"/>
            <a:ext cx="9106184" cy="530266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6378" y="349578"/>
            <a:ext cx="11739244" cy="810003"/>
          </a:xfrm>
        </p:spPr>
        <p:txBody>
          <a:bodyPr/>
          <a:lstStyle/>
          <a:p>
            <a:r>
              <a:rPr lang="en-US" altLang="zh-CN" sz="3600" b="1" dirty="0">
                <a:ea typeface="黑体" panose="02010609060101010101" pitchFamily="49" charset="-122"/>
              </a:rPr>
              <a:t>Ovid</a:t>
            </a:r>
            <a:r>
              <a:rPr lang="zh-CN" altLang="en-US" sz="3600" b="1" dirty="0">
                <a:ea typeface="黑体" panose="02010609060101010101" pitchFamily="49" charset="-122"/>
              </a:rPr>
              <a:t>检索结果输出</a:t>
            </a:r>
          </a:p>
        </p:txBody>
      </p:sp>
      <p:sp>
        <p:nvSpPr>
          <p:cNvPr id="12" name="Oval 6"/>
          <p:cNvSpPr/>
          <p:nvPr/>
        </p:nvSpPr>
        <p:spPr>
          <a:xfrm>
            <a:off x="3886915" y="2033331"/>
            <a:ext cx="304800" cy="3363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endParaRPr lang="zh-CN" altLang="en-US" sz="1800">
              <a:solidFill>
                <a:srgbClr val="FFFFFF"/>
              </a:solidFill>
              <a:latin typeface="Trebuchet MS" pitchFamily="34" charset="0"/>
              <a:ea typeface="宋体" pitchFamily="2" charset="-122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7369653" y="950282"/>
            <a:ext cx="556513" cy="46166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>
              <a:ea typeface="新細明體" pitchFamily="18" charset="-120"/>
            </a:endParaRPr>
          </a:p>
        </p:txBody>
      </p:sp>
      <p:sp>
        <p:nvSpPr>
          <p:cNvPr id="14" name="Oval 6"/>
          <p:cNvSpPr/>
          <p:nvPr/>
        </p:nvSpPr>
        <p:spPr>
          <a:xfrm>
            <a:off x="3860800" y="5327896"/>
            <a:ext cx="304800" cy="3363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endParaRPr lang="zh-CN" altLang="en-US" sz="1800">
              <a:solidFill>
                <a:srgbClr val="FFFFFF"/>
              </a:solidFill>
              <a:latin typeface="Trebuchet MS" pitchFamily="34" charset="0"/>
              <a:ea typeface="宋体" pitchFamily="2" charset="-122"/>
            </a:endParaRPr>
          </a:p>
        </p:txBody>
      </p:sp>
      <p:sp>
        <p:nvSpPr>
          <p:cNvPr id="13" name="Oval 6"/>
          <p:cNvSpPr/>
          <p:nvPr/>
        </p:nvSpPr>
        <p:spPr>
          <a:xfrm>
            <a:off x="3792928" y="1312955"/>
            <a:ext cx="1367065" cy="3363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endParaRPr lang="zh-CN" altLang="en-US" sz="1800">
              <a:solidFill>
                <a:srgbClr val="FFFFFF"/>
              </a:solidFill>
              <a:latin typeface="Trebuchet MS" pitchFamily="34" charset="0"/>
              <a:ea typeface="宋体" pitchFamily="2" charset="-122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7981212" y="946957"/>
            <a:ext cx="602777" cy="46166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>
              <a:ea typeface="新細明體" pitchFamily="18" charset="-12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8639032" y="904390"/>
            <a:ext cx="504968" cy="46166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>
              <a:ea typeface="新細明體" pitchFamily="18" charset="-120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7280327" y="953608"/>
            <a:ext cx="1731719" cy="46166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>
              <a:ea typeface="新細明體" pitchFamily="18" charset="-12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5759" y="1803401"/>
            <a:ext cx="3581400" cy="3324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333" y="1813331"/>
            <a:ext cx="3213336" cy="49754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341" y="1813331"/>
            <a:ext cx="3562351" cy="4181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344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5" grpId="0" animBg="1"/>
      <p:bldP spid="5" grpId="1" animBg="1"/>
      <p:bldP spid="14" grpId="0" animBg="1"/>
      <p:bldP spid="13" grpId="0" animBg="1"/>
      <p:bldP spid="7" grpId="0" animBg="1"/>
      <p:bldP spid="7" grpId="1" animBg="1"/>
      <p:bldP spid="8" grpId="0" animBg="1"/>
      <p:bldP spid="8" grpId="1" animBg="1"/>
      <p:bldP spid="11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DDDDDF1-8DFC-4CFD-9B5F-A41509A351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" y="1474293"/>
            <a:ext cx="10998200" cy="45847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6378" y="275722"/>
            <a:ext cx="11739244" cy="810003"/>
          </a:xfrm>
        </p:spPr>
        <p:txBody>
          <a:bodyPr/>
          <a:lstStyle/>
          <a:p>
            <a:r>
              <a:rPr lang="en-US" altLang="zh-CN" sz="3600" b="1" dirty="0">
                <a:ea typeface="黑体" panose="02010609060101010101" pitchFamily="49" charset="-122"/>
              </a:rPr>
              <a:t>Ovid</a:t>
            </a:r>
            <a:r>
              <a:rPr lang="zh-CN" altLang="en-US" sz="3600" b="1" dirty="0">
                <a:ea typeface="黑体" panose="02010609060101010101" pitchFamily="49" charset="-122"/>
              </a:rPr>
              <a:t>提供多种全文链接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0003497" y="1540193"/>
            <a:ext cx="1575376" cy="46166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>
              <a:ea typeface="新細明體" pitchFamily="18" charset="-12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731735" y="4776136"/>
            <a:ext cx="1678823" cy="369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768A9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zh-CN" altLang="en-US" sz="18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itchFamily="34" charset="0"/>
              </a:rPr>
              <a:t>获取</a:t>
            </a:r>
            <a:r>
              <a:rPr lang="en-US" altLang="zh-CN" sz="18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itchFamily="34" charset="0"/>
              </a:rPr>
              <a:t>PDF</a:t>
            </a:r>
            <a:r>
              <a:rPr lang="zh-CN" altLang="en-US" sz="18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itchFamily="34" charset="0"/>
              </a:rPr>
              <a:t>全文</a:t>
            </a: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1747520" y="5379117"/>
            <a:ext cx="1422400" cy="46166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>
              <a:ea typeface="新細明體" pitchFamily="18" charset="-120"/>
            </a:endParaRP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10038977" y="3432241"/>
            <a:ext cx="1014329" cy="46166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>
              <a:ea typeface="新細明體" pitchFamily="18" charset="-12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4726615" y="1480643"/>
            <a:ext cx="4920243" cy="5101635"/>
            <a:chOff x="748244" y="1075014"/>
            <a:chExt cx="4920242" cy="5101634"/>
          </a:xfrm>
        </p:grpSpPr>
        <p:pic>
          <p:nvPicPr>
            <p:cNvPr id="10245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244" y="1075014"/>
              <a:ext cx="4920242" cy="510163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6" name="TextBox 15"/>
            <p:cNvSpPr txBox="1">
              <a:spLocks noChangeArrowheads="1"/>
            </p:cNvSpPr>
            <p:nvPr/>
          </p:nvSpPr>
          <p:spPr bwMode="auto">
            <a:xfrm>
              <a:off x="2337182" y="3591344"/>
              <a:ext cx="1852680" cy="64633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768A9"/>
                </a:buClr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rebuchet MS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768A9"/>
                </a:buClr>
                <a:buFont typeface="Arial" pitchFamily="34" charset="0"/>
                <a:buChar char="–"/>
                <a:defRPr sz="1700">
                  <a:solidFill>
                    <a:schemeClr val="tx1"/>
                  </a:solidFill>
                  <a:latin typeface="Trebuchet MS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768A9"/>
                </a:buClr>
                <a:buFont typeface="Arial" pitchFamily="34" charset="0"/>
                <a:buChar char="•"/>
                <a:defRPr sz="1700">
                  <a:solidFill>
                    <a:schemeClr val="tx1"/>
                  </a:solidFill>
                  <a:latin typeface="Trebuchet MS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768A9"/>
                </a:buClr>
                <a:buFont typeface="Arial" pitchFamily="34" charset="0"/>
                <a:buChar char="–"/>
                <a:defRPr sz="1700">
                  <a:solidFill>
                    <a:schemeClr val="tx1"/>
                  </a:solidFill>
                  <a:latin typeface="Trebuchet MS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768A9"/>
                </a:buClr>
                <a:buFont typeface="Arial" pitchFamily="34" charset="0"/>
                <a:buChar char="»"/>
                <a:defRPr sz="1700">
                  <a:solidFill>
                    <a:schemeClr val="tx1"/>
                  </a:solidFill>
                  <a:latin typeface="Trebuchet MS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768A9"/>
                </a:buClr>
                <a:buFont typeface="Arial" pitchFamily="34" charset="0"/>
                <a:buChar char="»"/>
                <a:defRPr sz="1700">
                  <a:solidFill>
                    <a:schemeClr val="tx1"/>
                  </a:solidFill>
                  <a:latin typeface="Trebuchet MS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768A9"/>
                </a:buClr>
                <a:buFont typeface="Arial" pitchFamily="34" charset="0"/>
                <a:buChar char="»"/>
                <a:defRPr sz="1700">
                  <a:solidFill>
                    <a:schemeClr val="tx1"/>
                  </a:solidFill>
                  <a:latin typeface="Trebuchet MS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768A9"/>
                </a:buClr>
                <a:buFont typeface="Arial" pitchFamily="34" charset="0"/>
                <a:buChar char="»"/>
                <a:defRPr sz="1700">
                  <a:solidFill>
                    <a:schemeClr val="tx1"/>
                  </a:solidFill>
                  <a:latin typeface="Trebuchet MS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768A9"/>
                </a:buClr>
                <a:buFont typeface="Arial" pitchFamily="34" charset="0"/>
                <a:buChar char="»"/>
                <a:defRPr sz="1700">
                  <a:solidFill>
                    <a:schemeClr val="tx1"/>
                  </a:solidFill>
                  <a:latin typeface="Trebuchet MS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1800" b="1" dirty="0">
                  <a:solidFill>
                    <a:schemeClr val="bg1"/>
                  </a:solidFill>
                  <a:latin typeface="+mj-lt"/>
                  <a:ea typeface="黑体" panose="02010609060101010101" pitchFamily="49" charset="-122"/>
                  <a:cs typeface="Arial" pitchFamily="34" charset="0"/>
                </a:rPr>
                <a:t>Ovid</a:t>
              </a:r>
              <a:r>
                <a:rPr lang="zh-CN" altLang="en-US" sz="1800" b="1" dirty="0">
                  <a:solidFill>
                    <a:schemeClr val="bg1"/>
                  </a:solidFill>
                  <a:latin typeface="+mj-lt"/>
                  <a:ea typeface="黑体" panose="02010609060101010101" pitchFamily="49" charset="-122"/>
                  <a:cs typeface="Arial" pitchFamily="34" charset="0"/>
                </a:rPr>
                <a:t>平台提供的</a:t>
              </a:r>
              <a:r>
                <a:rPr lang="en-US" altLang="zh-CN" sz="1800" b="1" dirty="0">
                  <a:solidFill>
                    <a:schemeClr val="bg1"/>
                  </a:solidFill>
                  <a:latin typeface="+mj-lt"/>
                  <a:ea typeface="黑体" panose="02010609060101010101" pitchFamily="49" charset="-122"/>
                  <a:cs typeface="Arial" pitchFamily="34" charset="0"/>
                </a:rPr>
                <a:t>HTML</a:t>
              </a:r>
              <a:r>
                <a:rPr lang="zh-CN" altLang="en-US" sz="1800" b="1" dirty="0">
                  <a:solidFill>
                    <a:schemeClr val="bg1"/>
                  </a:solidFill>
                  <a:latin typeface="+mj-lt"/>
                  <a:ea typeface="黑体" panose="02010609060101010101" pitchFamily="49" charset="-122"/>
                  <a:cs typeface="Arial" pitchFamily="34" charset="0"/>
                </a:rPr>
                <a:t>全文</a:t>
              </a: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FA2FF6C4-EBF2-4DD6-A2D6-16DA082E5E03}"/>
              </a:ext>
            </a:extLst>
          </p:cNvPr>
          <p:cNvGrpSpPr/>
          <p:nvPr/>
        </p:nvGrpSpPr>
        <p:grpSpPr>
          <a:xfrm>
            <a:off x="1179335" y="2188004"/>
            <a:ext cx="7989119" cy="3962603"/>
            <a:chOff x="869261" y="1387771"/>
            <a:chExt cx="5991839" cy="2971952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DC2DE61-2457-4224-907A-F9F304C370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9261" y="1387771"/>
              <a:ext cx="5991839" cy="2971952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TextBox 18"/>
            <p:cNvSpPr txBox="1">
              <a:spLocks noChangeArrowheads="1"/>
            </p:cNvSpPr>
            <p:nvPr/>
          </p:nvSpPr>
          <p:spPr bwMode="auto">
            <a:xfrm>
              <a:off x="3007513" y="2429094"/>
              <a:ext cx="1503119" cy="48474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768A9"/>
                </a:buClr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rebuchet MS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768A9"/>
                </a:buClr>
                <a:buFont typeface="Arial" pitchFamily="34" charset="0"/>
                <a:buChar char="–"/>
                <a:defRPr sz="1700">
                  <a:solidFill>
                    <a:schemeClr val="tx1"/>
                  </a:solidFill>
                  <a:latin typeface="Trebuchet MS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768A9"/>
                </a:buClr>
                <a:buFont typeface="Arial" pitchFamily="34" charset="0"/>
                <a:buChar char="•"/>
                <a:defRPr sz="1700">
                  <a:solidFill>
                    <a:schemeClr val="tx1"/>
                  </a:solidFill>
                  <a:latin typeface="Trebuchet MS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768A9"/>
                </a:buClr>
                <a:buFont typeface="Arial" pitchFamily="34" charset="0"/>
                <a:buChar char="–"/>
                <a:defRPr sz="1700">
                  <a:solidFill>
                    <a:schemeClr val="tx1"/>
                  </a:solidFill>
                  <a:latin typeface="Trebuchet MS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768A9"/>
                </a:buClr>
                <a:buFont typeface="Arial" pitchFamily="34" charset="0"/>
                <a:buChar char="»"/>
                <a:defRPr sz="1700">
                  <a:solidFill>
                    <a:schemeClr val="tx1"/>
                  </a:solidFill>
                  <a:latin typeface="Trebuchet MS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768A9"/>
                </a:buClr>
                <a:buFont typeface="Arial" pitchFamily="34" charset="0"/>
                <a:buChar char="»"/>
                <a:defRPr sz="1700">
                  <a:solidFill>
                    <a:schemeClr val="tx1"/>
                  </a:solidFill>
                  <a:latin typeface="Trebuchet MS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768A9"/>
                </a:buClr>
                <a:buFont typeface="Arial" pitchFamily="34" charset="0"/>
                <a:buChar char="»"/>
                <a:defRPr sz="1700">
                  <a:solidFill>
                    <a:schemeClr val="tx1"/>
                  </a:solidFill>
                  <a:latin typeface="Trebuchet MS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768A9"/>
                </a:buClr>
                <a:buFont typeface="Arial" pitchFamily="34" charset="0"/>
                <a:buChar char="»"/>
                <a:defRPr sz="1700">
                  <a:solidFill>
                    <a:schemeClr val="tx1"/>
                  </a:solidFill>
                  <a:latin typeface="Trebuchet MS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768A9"/>
                </a:buClr>
                <a:buFont typeface="Arial" pitchFamily="34" charset="0"/>
                <a:buChar char="»"/>
                <a:defRPr sz="1700">
                  <a:solidFill>
                    <a:schemeClr val="tx1"/>
                  </a:solidFill>
                  <a:latin typeface="Trebuchet MS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zh-CN" altLang="en-US" sz="1800" b="1" dirty="0">
                  <a:solidFill>
                    <a:schemeClr val="bg1"/>
                  </a:solidFill>
                  <a:latin typeface="+mj-lt"/>
                  <a:ea typeface="黑体" panose="02010609060101010101" pitchFamily="49" charset="-122"/>
                  <a:cs typeface="Arial" pitchFamily="34" charset="0"/>
                </a:rPr>
                <a:t>链接至非</a:t>
              </a:r>
              <a:r>
                <a:rPr lang="en-US" altLang="zh-CN" sz="1800" b="1" dirty="0">
                  <a:solidFill>
                    <a:schemeClr val="bg1"/>
                  </a:solidFill>
                  <a:latin typeface="+mj-lt"/>
                  <a:ea typeface="黑体" panose="02010609060101010101" pitchFamily="49" charset="-122"/>
                  <a:cs typeface="Arial" pitchFamily="34" charset="0"/>
                </a:rPr>
                <a:t>Ovid</a:t>
              </a:r>
              <a:r>
                <a:rPr lang="zh-CN" altLang="en-US" sz="1800" b="1" dirty="0">
                  <a:solidFill>
                    <a:schemeClr val="bg1"/>
                  </a:solidFill>
                  <a:latin typeface="+mj-lt"/>
                  <a:ea typeface="黑体" panose="02010609060101010101" pitchFamily="49" charset="-122"/>
                  <a:cs typeface="Arial" pitchFamily="34" charset="0"/>
                </a:rPr>
                <a:t>平台的全文页面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6257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147" y="1002334"/>
            <a:ext cx="9112695" cy="5779465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6378" y="272475"/>
            <a:ext cx="11739244" cy="810003"/>
          </a:xfrm>
        </p:spPr>
        <p:txBody>
          <a:bodyPr/>
          <a:lstStyle/>
          <a:p>
            <a:r>
              <a:rPr lang="en-US" altLang="zh-CN" sz="3600" b="1" dirty="0">
                <a:ea typeface="黑体" panose="02010609060101010101" pitchFamily="49" charset="-122"/>
              </a:rPr>
              <a:t>Ovid Full Text</a:t>
            </a:r>
            <a:r>
              <a:rPr lang="zh-CN" altLang="en-US" sz="3600" b="1" dirty="0">
                <a:ea typeface="黑体" panose="02010609060101010101" pitchFamily="49" charset="-122"/>
              </a:rPr>
              <a:t>提供详细全文和便捷功能</a:t>
            </a:r>
            <a:r>
              <a:rPr lang="en-US" altLang="zh-CN" sz="3600" b="1" dirty="0">
                <a:ea typeface="黑体" panose="02010609060101010101" pitchFamily="49" charset="-122"/>
              </a:rPr>
              <a:t>-1</a:t>
            </a:r>
            <a:endParaRPr lang="zh-CN" altLang="en-US" sz="3600" b="1" dirty="0">
              <a:ea typeface="黑体" panose="02010609060101010101" pitchFamily="49" charset="-122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8964112" y="1059953"/>
            <a:ext cx="2286729" cy="4528047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>
              <a:ea typeface="新細明體" pitchFamily="18" charset="-12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448" y="1059953"/>
            <a:ext cx="2179481" cy="552557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5618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b="1" dirty="0"/>
              <a:t>LWW Collection</a:t>
            </a:r>
            <a:endParaRPr lang="zh-CN" altLang="en-US" sz="3600" b="1" dirty="0"/>
          </a:p>
        </p:txBody>
      </p:sp>
      <p:grpSp>
        <p:nvGrpSpPr>
          <p:cNvPr id="18435" name="Group 3"/>
          <p:cNvGrpSpPr>
            <a:grpSpLocks noChangeAspect="1"/>
          </p:cNvGrpSpPr>
          <p:nvPr/>
        </p:nvGrpSpPr>
        <p:grpSpPr bwMode="auto">
          <a:xfrm>
            <a:off x="1783783" y="1258444"/>
            <a:ext cx="8864600" cy="5325197"/>
            <a:chOff x="0" y="0"/>
            <a:chExt cx="12359" cy="8013"/>
          </a:xfrm>
        </p:grpSpPr>
        <p:pic>
          <p:nvPicPr>
            <p:cNvPr id="18436" name="Picture 4" descr="Neurology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7" y="480"/>
              <a:ext cx="2910" cy="3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8437" name="Picture 5" descr="0269937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0" y="225"/>
              <a:ext cx="1875" cy="25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8438" name="Picture 6" descr="0003302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95"/>
              <a:ext cx="1875" cy="25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8439" name="Picture 7" descr="0009732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03"/>
              <a:ext cx="1875" cy="24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8440" name="Picture 8" descr="0032105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2" y="1455"/>
              <a:ext cx="1875" cy="25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8441" name="Picture 9" descr="0148396X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5" y="833"/>
              <a:ext cx="1875" cy="24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8442" name="Picture 10" descr="00392499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0" y="2745"/>
              <a:ext cx="1875" cy="24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8443" name="Picture 11" descr="00411337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2" y="1740"/>
              <a:ext cx="1875" cy="25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8444" name="Picture 12" descr="0263635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" y="3520"/>
              <a:ext cx="1875" cy="25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8445" name="Picture 13" descr="9780781733908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15" y="0"/>
              <a:ext cx="1875" cy="24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8446" name="Picture 14" descr="9780781768658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22" y="1090"/>
              <a:ext cx="1875" cy="27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8447" name="Picture 15" descr="9780781779500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85" y="2273"/>
              <a:ext cx="1875" cy="2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8448" name="Picture 16" descr="Spine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7" y="3000"/>
              <a:ext cx="1860" cy="24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8449" name="Picture 17" descr="Current opinion on Neurology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2" y="2430"/>
              <a:ext cx="1870" cy="24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8450" name="Picture 18" descr="9780781769426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2" y="5583"/>
              <a:ext cx="1875" cy="24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8451" name="Picture 19" descr="9780781775779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" y="5583"/>
              <a:ext cx="1875" cy="24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8452" name="Picture 20" descr="9780781783385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72" y="5583"/>
              <a:ext cx="1708" cy="24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8453" name="Picture 21" descr="9781608312597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7" y="5568"/>
              <a:ext cx="1875" cy="24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8454" name="Picture 22" descr="9781608316304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85" y="5583"/>
              <a:ext cx="1875" cy="24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52240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226378" y="343612"/>
            <a:ext cx="11739244" cy="810003"/>
          </a:xfrm>
        </p:spPr>
        <p:txBody>
          <a:bodyPr>
            <a:normAutofit/>
          </a:bodyPr>
          <a:lstStyle/>
          <a:p>
            <a:r>
              <a:rPr lang="en-US" altLang="zh-CN" sz="3600" b="1" dirty="0">
                <a:ea typeface="黑体" panose="02010609060101010101" pitchFamily="49" charset="-122"/>
              </a:rPr>
              <a:t>Ovid Full Text</a:t>
            </a:r>
            <a:r>
              <a:rPr lang="zh-CN" altLang="en-US" sz="3600" b="1" dirty="0">
                <a:ea typeface="黑体" panose="02010609060101010101" pitchFamily="49" charset="-122"/>
              </a:rPr>
              <a:t>提供详细全文和便捷功能</a:t>
            </a:r>
            <a:r>
              <a:rPr lang="en-US" altLang="zh-CN" sz="3600" b="1" dirty="0">
                <a:ea typeface="黑体" panose="02010609060101010101" pitchFamily="49" charset="-122"/>
              </a:rPr>
              <a:t>-2</a:t>
            </a:r>
            <a:endParaRPr lang="zh-CN" altLang="en-US" sz="3600" b="1" dirty="0">
              <a:ea typeface="黑体" panose="02010609060101010101" pitchFamily="49" charset="-122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0" y="1060331"/>
            <a:ext cx="5745153" cy="5619869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6449048" y="3431861"/>
            <a:ext cx="764553" cy="46166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>
              <a:ea typeface="新細明體" pitchFamily="18" charset="-120"/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487" y="2599897"/>
            <a:ext cx="6229351" cy="3571875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0039516" y="2846436"/>
            <a:ext cx="1258403" cy="104709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1459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168791" y="274322"/>
            <a:ext cx="11739244" cy="810003"/>
          </a:xfrm>
        </p:spPr>
        <p:txBody>
          <a:bodyPr>
            <a:normAutofit/>
          </a:bodyPr>
          <a:lstStyle/>
          <a:p>
            <a:r>
              <a:rPr lang="en-US" altLang="zh-CN" sz="3600" b="1" dirty="0">
                <a:ea typeface="黑体" panose="02010609060101010101" pitchFamily="49" charset="-122"/>
              </a:rPr>
              <a:t>Ovid Full Text</a:t>
            </a:r>
            <a:r>
              <a:rPr lang="zh-CN" altLang="en-US" sz="3600" b="1" dirty="0">
                <a:ea typeface="黑体" panose="02010609060101010101" pitchFamily="49" charset="-122"/>
              </a:rPr>
              <a:t>提供详细全文和便捷功能</a:t>
            </a:r>
            <a:r>
              <a:rPr lang="en-US" altLang="zh-CN" sz="3600" b="1" dirty="0">
                <a:ea typeface="黑体" panose="02010609060101010101" pitchFamily="49" charset="-122"/>
              </a:rPr>
              <a:t>-3</a:t>
            </a:r>
            <a:endParaRPr lang="zh-CN" altLang="en-US" sz="3600" b="1" dirty="0">
              <a:ea typeface="黑体" panose="02010609060101010101" pitchFamily="49" charset="-122"/>
            </a:endParaRP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2827" y="933452"/>
            <a:ext cx="6211173" cy="5813657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2987229" y="1431074"/>
            <a:ext cx="5908464" cy="46166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>
              <a:ea typeface="新細明體" pitchFamily="18" charset="-120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3895341" y="4138734"/>
            <a:ext cx="3808355" cy="46166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42193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b="1" dirty="0">
                <a:ea typeface="黑体" panose="02010609060101010101" pitchFamily="49" charset="-122"/>
              </a:rPr>
              <a:t>Ovid Full Text</a:t>
            </a:r>
            <a:r>
              <a:rPr lang="zh-CN" altLang="en-US" sz="3600" b="1" dirty="0">
                <a:ea typeface="黑体" panose="02010609060101010101" pitchFamily="49" charset="-122"/>
              </a:rPr>
              <a:t>输出图片、图表至幻灯片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751911" y="1414708"/>
            <a:ext cx="5316797" cy="3500723"/>
            <a:chOff x="436729" y="1026777"/>
            <a:chExt cx="5316797" cy="3500723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29" y="1026777"/>
              <a:ext cx="5316797" cy="3500723"/>
            </a:xfrm>
            <a:prstGeom prst="rect">
              <a:avLst/>
            </a:prstGeom>
            <a:noFill/>
            <a:ln w="9525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4544707" y="2863908"/>
              <a:ext cx="1132763" cy="461665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>
              <a:lvl1pPr eaLnBrk="0" hangingPunct="0">
                <a:defRPr kumimoji="1" sz="2400">
                  <a:solidFill>
                    <a:srgbClr val="0768A9"/>
                  </a:solidFill>
                  <a:latin typeface="Trebuchet MS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kumimoji="1" sz="2400">
                  <a:solidFill>
                    <a:srgbClr val="0768A9"/>
                  </a:solidFill>
                  <a:latin typeface="Trebuchet MS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kumimoji="1" sz="2400">
                  <a:solidFill>
                    <a:srgbClr val="0768A9"/>
                  </a:solidFill>
                  <a:latin typeface="Trebuchet MS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kumimoji="1" sz="2400">
                  <a:solidFill>
                    <a:srgbClr val="0768A9"/>
                  </a:solidFill>
                  <a:latin typeface="Trebuchet MS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kumimoji="1" sz="2400">
                  <a:solidFill>
                    <a:srgbClr val="0768A9"/>
                  </a:solidFill>
                  <a:latin typeface="Trebuchet MS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rgbClr val="0768A9"/>
                  </a:solidFill>
                  <a:latin typeface="Trebuchet MS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rgbClr val="0768A9"/>
                  </a:solidFill>
                  <a:latin typeface="Trebuchet MS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rgbClr val="0768A9"/>
                  </a:solidFill>
                  <a:latin typeface="Trebuchet MS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rgbClr val="0768A9"/>
                  </a:solidFill>
                  <a:latin typeface="Trebuchet MS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endParaRPr lang="zh-TW" altLang="en-US">
                <a:ea typeface="新細明體" pitchFamily="18" charset="-120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2158565" y="3093039"/>
            <a:ext cx="6229351" cy="3571875"/>
            <a:chOff x="1621099" y="1730468"/>
            <a:chExt cx="6229350" cy="357187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1099" y="1730468"/>
              <a:ext cx="6229350" cy="3571875"/>
            </a:xfrm>
            <a:prstGeom prst="rect">
              <a:avLst/>
            </a:prstGeom>
            <a:noFill/>
            <a:ln w="9525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8" name="Rectangle 4"/>
            <p:cNvSpPr>
              <a:spLocks noChangeArrowheads="1"/>
            </p:cNvSpPr>
            <p:nvPr/>
          </p:nvSpPr>
          <p:spPr bwMode="auto">
            <a:xfrm>
              <a:off x="6414449" y="2478067"/>
              <a:ext cx="1023581" cy="461665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>
              <a:lvl1pPr eaLnBrk="0" hangingPunct="0">
                <a:defRPr kumimoji="1" sz="2400">
                  <a:solidFill>
                    <a:srgbClr val="0768A9"/>
                  </a:solidFill>
                  <a:latin typeface="Trebuchet MS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kumimoji="1" sz="2400">
                  <a:solidFill>
                    <a:srgbClr val="0768A9"/>
                  </a:solidFill>
                  <a:latin typeface="Trebuchet MS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kumimoji="1" sz="2400">
                  <a:solidFill>
                    <a:srgbClr val="0768A9"/>
                  </a:solidFill>
                  <a:latin typeface="Trebuchet MS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kumimoji="1" sz="2400">
                  <a:solidFill>
                    <a:srgbClr val="0768A9"/>
                  </a:solidFill>
                  <a:latin typeface="Trebuchet MS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kumimoji="1" sz="2400">
                  <a:solidFill>
                    <a:srgbClr val="0768A9"/>
                  </a:solidFill>
                  <a:latin typeface="Trebuchet MS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rgbClr val="0768A9"/>
                  </a:solidFill>
                  <a:latin typeface="Trebuchet MS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rgbClr val="0768A9"/>
                  </a:solidFill>
                  <a:latin typeface="Trebuchet MS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rgbClr val="0768A9"/>
                  </a:solidFill>
                  <a:latin typeface="Trebuchet MS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rgbClr val="0768A9"/>
                  </a:solidFill>
                  <a:latin typeface="Trebuchet MS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endParaRPr lang="zh-TW" altLang="en-US">
                <a:ea typeface="新細明體" pitchFamily="18" charset="-120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7620001" y="1542841"/>
            <a:ext cx="4165751" cy="3879660"/>
            <a:chOff x="4099558" y="2279174"/>
            <a:chExt cx="4165750" cy="387966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16386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9558" y="2279174"/>
              <a:ext cx="4165750" cy="3879660"/>
            </a:xfrm>
            <a:prstGeom prst="rect">
              <a:avLst/>
            </a:prstGeom>
            <a:noFill/>
            <a:ln w="9525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0" name="Rectangle 4"/>
            <p:cNvSpPr>
              <a:spLocks noChangeArrowheads="1"/>
            </p:cNvSpPr>
            <p:nvPr/>
          </p:nvSpPr>
          <p:spPr bwMode="auto">
            <a:xfrm>
              <a:off x="6728350" y="2392731"/>
              <a:ext cx="1392070" cy="461665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>
              <a:lvl1pPr eaLnBrk="0" hangingPunct="0">
                <a:defRPr kumimoji="1" sz="2400">
                  <a:solidFill>
                    <a:srgbClr val="0768A9"/>
                  </a:solidFill>
                  <a:latin typeface="Trebuchet MS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kumimoji="1" sz="2400">
                  <a:solidFill>
                    <a:srgbClr val="0768A9"/>
                  </a:solidFill>
                  <a:latin typeface="Trebuchet MS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kumimoji="1" sz="2400">
                  <a:solidFill>
                    <a:srgbClr val="0768A9"/>
                  </a:solidFill>
                  <a:latin typeface="Trebuchet MS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kumimoji="1" sz="2400">
                  <a:solidFill>
                    <a:srgbClr val="0768A9"/>
                  </a:solidFill>
                  <a:latin typeface="Trebuchet MS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kumimoji="1" sz="2400">
                  <a:solidFill>
                    <a:srgbClr val="0768A9"/>
                  </a:solidFill>
                  <a:latin typeface="Trebuchet MS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rgbClr val="0768A9"/>
                  </a:solidFill>
                  <a:latin typeface="Trebuchet MS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rgbClr val="0768A9"/>
                  </a:solidFill>
                  <a:latin typeface="Trebuchet MS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rgbClr val="0768A9"/>
                  </a:solidFill>
                  <a:latin typeface="Trebuchet MS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rgbClr val="0768A9"/>
                  </a:solidFill>
                  <a:latin typeface="Trebuchet MS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endParaRPr lang="zh-TW" altLang="en-US">
                <a:ea typeface="新細明體" pitchFamily="18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053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032" y="564044"/>
            <a:ext cx="2857500" cy="476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Rectangle 5"/>
          <p:cNvSpPr>
            <a:spLocks noChangeArrowheads="1"/>
          </p:cNvSpPr>
          <p:nvPr/>
        </p:nvSpPr>
        <p:spPr bwMode="auto">
          <a:xfrm>
            <a:off x="1442719" y="1553541"/>
            <a:ext cx="912812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zh-TW" altLang="en-US" sz="4400" dirty="0">
                <a:solidFill>
                  <a:srgbClr val="000000"/>
                </a:solidFill>
                <a:latin typeface="Calibri" pitchFamily="34" charset="0"/>
                <a:ea typeface="新細明體" pitchFamily="18" charset="-120"/>
              </a:rPr>
              <a:t>感谢您</a:t>
            </a:r>
          </a:p>
        </p:txBody>
      </p:sp>
      <p:sp>
        <p:nvSpPr>
          <p:cNvPr id="28676" name="Rectangle 6"/>
          <p:cNvSpPr>
            <a:spLocks noChangeArrowheads="1"/>
          </p:cNvSpPr>
          <p:nvPr/>
        </p:nvSpPr>
        <p:spPr bwMode="auto">
          <a:xfrm>
            <a:off x="2913062" y="2836228"/>
            <a:ext cx="6350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zh-TW" altLang="en-US" sz="2800" dirty="0">
                <a:solidFill>
                  <a:srgbClr val="999999"/>
                </a:solidFill>
                <a:latin typeface="Calibri" pitchFamily="34" charset="0"/>
                <a:ea typeface="新細明體" pitchFamily="18" charset="-120"/>
              </a:rPr>
              <a:t>本幻灯片内容包含挑选的图像文件。</a:t>
            </a:r>
          </a:p>
        </p:txBody>
      </p:sp>
      <p:sp>
        <p:nvSpPr>
          <p:cNvPr id="28677" name="Rectangle 7"/>
          <p:cNvSpPr>
            <a:spLocks noChangeArrowheads="1"/>
          </p:cNvSpPr>
          <p:nvPr/>
        </p:nvSpPr>
        <p:spPr bwMode="auto">
          <a:xfrm>
            <a:off x="2682874" y="4066638"/>
            <a:ext cx="6826251" cy="150810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r>
              <a:rPr lang="zh-TW" altLang="en-US" sz="1400" b="1" dirty="0">
                <a:solidFill>
                  <a:srgbClr val="000000"/>
                </a:solidFill>
                <a:latin typeface="Calibri" pitchFamily="34" charset="0"/>
                <a:ea typeface="新細明體" pitchFamily="18" charset="-120"/>
              </a:rPr>
              <a:t>版权声明</a:t>
            </a:r>
          </a:p>
          <a:p>
            <a:endParaRPr lang="zh-TW" altLang="en-US" sz="1300" dirty="0">
              <a:solidFill>
                <a:srgbClr val="000000"/>
              </a:solidFill>
              <a:latin typeface="Calibri" pitchFamily="34" charset="0"/>
              <a:ea typeface="新細明體" pitchFamily="18" charset="-120"/>
            </a:endParaRPr>
          </a:p>
          <a:p>
            <a:r>
              <a:rPr lang="zh-TW" altLang="en-US" sz="1300" dirty="0">
                <a:solidFill>
                  <a:srgbClr val="000000"/>
                </a:solidFill>
                <a:latin typeface="Calibri" pitchFamily="34" charset="0"/>
                <a:ea typeface="新細明體" pitchFamily="18" charset="-120"/>
              </a:rPr>
              <a:t>本网站提供的服务中对于由</a:t>
            </a:r>
            <a:r>
              <a:rPr lang="en-US" altLang="zh-TW" sz="1300" dirty="0">
                <a:solidFill>
                  <a:srgbClr val="000000"/>
                </a:solidFill>
                <a:latin typeface="Calibri" pitchFamily="34" charset="0"/>
                <a:ea typeface="新細明體" pitchFamily="18" charset="-120"/>
              </a:rPr>
              <a:t>Ovid</a:t>
            </a:r>
            <a:r>
              <a:rPr lang="zh-TW" altLang="en-US" sz="1300" dirty="0">
                <a:solidFill>
                  <a:srgbClr val="000000"/>
                </a:solidFill>
                <a:latin typeface="Calibri" pitchFamily="34" charset="0"/>
                <a:ea typeface="新細明體" pitchFamily="18" charset="-120"/>
              </a:rPr>
              <a:t>或其授权者提供包括但不限于文字、照片、图像和其他档案等数据保留所有权利。除上述指定授权使用范围之外，不得复制、修改、散布或以任何其他方式使用本网站提供的内容。同时不得以镜像方式保存任何来自于本网站以及其他服务器的内容。任何未经授权使用本网站内容者皆可能违反了著作权、商标、隐私、宣传、通讯之相关法令及法规。</a:t>
            </a:r>
          </a:p>
        </p:txBody>
      </p:sp>
    </p:spTree>
    <p:extLst>
      <p:ext uri="{BB962C8B-B14F-4D97-AF65-F5344CB8AC3E}">
        <p14:creationId xmlns:p14="http://schemas.microsoft.com/office/powerpoint/2010/main" val="182941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49" y="6310313"/>
            <a:ext cx="2381251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ectangle 5"/>
          <p:cNvSpPr>
            <a:spLocks noChangeArrowheads="1"/>
          </p:cNvSpPr>
          <p:nvPr/>
        </p:nvSpPr>
        <p:spPr bwMode="auto">
          <a:xfrm>
            <a:off x="4381500" y="6350471"/>
            <a:ext cx="555625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en-US" altLang="zh-TW" sz="900">
                <a:solidFill>
                  <a:srgbClr val="999999"/>
                </a:solidFill>
                <a:latin typeface="Calibri" pitchFamily="34" charset="0"/>
                <a:ea typeface="新細明體" pitchFamily="18" charset="-120"/>
              </a:rPr>
              <a:t>Copyright 2010 Adis Data Information BV.</a:t>
            </a:r>
          </a:p>
        </p:txBody>
      </p:sp>
      <p:sp>
        <p:nvSpPr>
          <p:cNvPr id="29700" name="Rectangle 6"/>
          <p:cNvSpPr>
            <a:spLocks noChangeArrowheads="1"/>
          </p:cNvSpPr>
          <p:nvPr/>
        </p:nvSpPr>
        <p:spPr bwMode="auto">
          <a:xfrm>
            <a:off x="10096500" y="6350471"/>
            <a:ext cx="47625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US" altLang="zh-TW" sz="900">
                <a:solidFill>
                  <a:srgbClr val="999999"/>
                </a:solidFill>
                <a:latin typeface="Calibri" pitchFamily="34" charset="0"/>
                <a:ea typeface="新細明體" pitchFamily="18" charset="-120"/>
              </a:rPr>
              <a:t>2</a:t>
            </a:r>
          </a:p>
        </p:txBody>
      </p:sp>
      <p:pic>
        <p:nvPicPr>
          <p:cNvPr id="29701" name="Picture 7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967290"/>
            <a:ext cx="5395531" cy="492342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2" name="Rectangle 8"/>
          <p:cNvSpPr>
            <a:spLocks noChangeArrowheads="1"/>
          </p:cNvSpPr>
          <p:nvPr/>
        </p:nvSpPr>
        <p:spPr bwMode="auto">
          <a:xfrm>
            <a:off x="1444626" y="483792"/>
            <a:ext cx="9128125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US" altLang="zh-TW" sz="2300" dirty="0">
                <a:solidFill>
                  <a:srgbClr val="000000"/>
                </a:solidFill>
                <a:latin typeface="Calibri" pitchFamily="34" charset="0"/>
                <a:ea typeface="新細明體" pitchFamily="18" charset="-120"/>
              </a:rPr>
              <a:t>Fig. 1</a:t>
            </a:r>
          </a:p>
        </p:txBody>
      </p:sp>
      <p:sp>
        <p:nvSpPr>
          <p:cNvPr id="29703" name="Rectangle 9"/>
          <p:cNvSpPr>
            <a:spLocks noChangeArrowheads="1"/>
          </p:cNvSpPr>
          <p:nvPr/>
        </p:nvSpPr>
        <p:spPr bwMode="auto">
          <a:xfrm>
            <a:off x="7684771" y="1052091"/>
            <a:ext cx="3562349" cy="370287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/>
          <a:p>
            <a:r>
              <a:rPr lang="en-US" altLang="zh-TW" sz="2133" b="1" dirty="0">
                <a:solidFill>
                  <a:srgbClr val="000000"/>
                </a:solidFill>
                <a:latin typeface="Calibri" pitchFamily="34" charset="0"/>
                <a:ea typeface="新細明體" pitchFamily="18" charset="-120"/>
              </a:rPr>
              <a:t>Cost effectiveness of preventive screening </a:t>
            </a:r>
            <a:r>
              <a:rPr lang="en-US" altLang="zh-TW" sz="2133" b="1" dirty="0" err="1">
                <a:solidFill>
                  <a:srgbClr val="000000"/>
                </a:solidFill>
                <a:latin typeface="Calibri" pitchFamily="34" charset="0"/>
                <a:ea typeface="新細明體" pitchFamily="18" charset="-120"/>
              </a:rPr>
              <a:t>programmes</a:t>
            </a:r>
            <a:r>
              <a:rPr lang="en-US" altLang="zh-TW" sz="2133" b="1" dirty="0">
                <a:solidFill>
                  <a:srgbClr val="000000"/>
                </a:solidFill>
                <a:latin typeface="Calibri" pitchFamily="34" charset="0"/>
                <a:ea typeface="新細明體" pitchFamily="18" charset="-120"/>
              </a:rPr>
              <a:t> for type 2 diabetes mellitus in Germany.</a:t>
            </a:r>
          </a:p>
          <a:p>
            <a:r>
              <a:rPr lang="en-US" altLang="zh-TW" sz="2133" dirty="0" err="1">
                <a:solidFill>
                  <a:srgbClr val="000000"/>
                </a:solidFill>
                <a:latin typeface="Calibri" pitchFamily="34" charset="0"/>
                <a:ea typeface="新細明體" pitchFamily="18" charset="-120"/>
              </a:rPr>
              <a:t>Schaufler</a:t>
            </a:r>
            <a:r>
              <a:rPr lang="en-US" altLang="zh-TW" sz="2133" dirty="0">
                <a:solidFill>
                  <a:srgbClr val="000000"/>
                </a:solidFill>
                <a:latin typeface="Calibri" pitchFamily="34" charset="0"/>
                <a:ea typeface="新細明體" pitchFamily="18" charset="-120"/>
              </a:rPr>
              <a:t> TM; Wolff M</a:t>
            </a:r>
          </a:p>
          <a:p>
            <a:endParaRPr lang="en-US" altLang="zh-TW" sz="2133" dirty="0">
              <a:solidFill>
                <a:srgbClr val="000000"/>
              </a:solidFill>
              <a:latin typeface="Calibri" pitchFamily="34" charset="0"/>
              <a:ea typeface="新細明體" pitchFamily="18" charset="-120"/>
            </a:endParaRPr>
          </a:p>
          <a:p>
            <a:r>
              <a:rPr lang="en-US" altLang="zh-TW" sz="2133" dirty="0">
                <a:solidFill>
                  <a:srgbClr val="000000"/>
                </a:solidFill>
                <a:latin typeface="Calibri" pitchFamily="34" charset="0"/>
                <a:ea typeface="新細明體" pitchFamily="18" charset="-120"/>
              </a:rPr>
              <a:t>Applied Health Economics &amp; Health Policy.  8(3):191-202, 2010.</a:t>
            </a:r>
          </a:p>
          <a:p>
            <a:r>
              <a:rPr lang="en-US" altLang="zh-TW" sz="2133" dirty="0">
                <a:solidFill>
                  <a:srgbClr val="000000"/>
                </a:solidFill>
                <a:latin typeface="Calibri" pitchFamily="34" charset="0"/>
                <a:ea typeface="新細明體" pitchFamily="18" charset="-120"/>
              </a:rPr>
              <a:t>DOI??? 10.2165/11532880-000000000-00000</a:t>
            </a:r>
          </a:p>
        </p:txBody>
      </p:sp>
      <p:sp>
        <p:nvSpPr>
          <p:cNvPr id="29704" name="Rectangle 10"/>
          <p:cNvSpPr>
            <a:spLocks noChangeArrowheads="1"/>
          </p:cNvSpPr>
          <p:nvPr/>
        </p:nvSpPr>
        <p:spPr bwMode="auto">
          <a:xfrm>
            <a:off x="7794626" y="5457241"/>
            <a:ext cx="2857500" cy="908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anchor="ctr">
            <a:spAutoFit/>
          </a:bodyPr>
          <a:lstStyle/>
          <a:p>
            <a:r>
              <a:rPr lang="en-US" altLang="zh-TW" sz="1867" dirty="0">
                <a:solidFill>
                  <a:srgbClr val="000000"/>
                </a:solidFill>
                <a:latin typeface="Calibri" pitchFamily="34" charset="0"/>
                <a:ea typeface="新細明體" pitchFamily="18" charset="-120"/>
              </a:rPr>
              <a:t>Fig. 1  Basic outline of the microsimulation model. MI = myocardial infarction.</a:t>
            </a:r>
          </a:p>
        </p:txBody>
      </p:sp>
    </p:spTree>
    <p:extLst>
      <p:ext uri="{BB962C8B-B14F-4D97-AF65-F5344CB8AC3E}">
        <p14:creationId xmlns:p14="http://schemas.microsoft.com/office/powerpoint/2010/main" val="1403376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9237F2E4-6094-4CA0-8752-A11E8CFBD0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780" y="1147361"/>
            <a:ext cx="10998200" cy="45847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6378" y="337358"/>
            <a:ext cx="11739244" cy="810003"/>
          </a:xfrm>
        </p:spPr>
        <p:txBody>
          <a:bodyPr/>
          <a:lstStyle/>
          <a:p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其他链接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0322560" y="1837801"/>
            <a:ext cx="858898" cy="230833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>
              <a:ea typeface="新細明體" pitchFamily="18" charset="-120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A34C806E-65B0-4F62-BFF8-018D6B2FC4BC}"/>
              </a:ext>
            </a:extLst>
          </p:cNvPr>
          <p:cNvGrpSpPr/>
          <p:nvPr/>
        </p:nvGrpSpPr>
        <p:grpSpPr>
          <a:xfrm>
            <a:off x="3286739" y="2535994"/>
            <a:ext cx="5618521" cy="4089181"/>
            <a:chOff x="1475020" y="651970"/>
            <a:chExt cx="4213891" cy="3066886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15728B8-3D9A-4071-B4EA-1156DF9D98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75020" y="651970"/>
              <a:ext cx="4213891" cy="3066886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TextBox 11"/>
            <p:cNvSpPr txBox="1">
              <a:spLocks noChangeArrowheads="1"/>
            </p:cNvSpPr>
            <p:nvPr/>
          </p:nvSpPr>
          <p:spPr bwMode="auto">
            <a:xfrm>
              <a:off x="2583663" y="1866333"/>
              <a:ext cx="1504665" cy="48474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768A9"/>
                </a:buClr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rebuchet MS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768A9"/>
                </a:buClr>
                <a:buFont typeface="Arial" pitchFamily="34" charset="0"/>
                <a:buChar char="–"/>
                <a:defRPr sz="1700">
                  <a:solidFill>
                    <a:schemeClr val="tx1"/>
                  </a:solidFill>
                  <a:latin typeface="Trebuchet MS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768A9"/>
                </a:buClr>
                <a:buFont typeface="Arial" pitchFamily="34" charset="0"/>
                <a:buChar char="•"/>
                <a:defRPr sz="1700">
                  <a:solidFill>
                    <a:schemeClr val="tx1"/>
                  </a:solidFill>
                  <a:latin typeface="Trebuchet MS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768A9"/>
                </a:buClr>
                <a:buFont typeface="Arial" pitchFamily="34" charset="0"/>
                <a:buChar char="–"/>
                <a:defRPr sz="1700">
                  <a:solidFill>
                    <a:schemeClr val="tx1"/>
                  </a:solidFill>
                  <a:latin typeface="Trebuchet MS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768A9"/>
                </a:buClr>
                <a:buFont typeface="Arial" pitchFamily="34" charset="0"/>
                <a:buChar char="»"/>
                <a:defRPr sz="1700">
                  <a:solidFill>
                    <a:schemeClr val="tx1"/>
                  </a:solidFill>
                  <a:latin typeface="Trebuchet MS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768A9"/>
                </a:buClr>
                <a:buFont typeface="Arial" pitchFamily="34" charset="0"/>
                <a:buChar char="»"/>
                <a:defRPr sz="1700">
                  <a:solidFill>
                    <a:schemeClr val="tx1"/>
                  </a:solidFill>
                  <a:latin typeface="Trebuchet MS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768A9"/>
                </a:buClr>
                <a:buFont typeface="Arial" pitchFamily="34" charset="0"/>
                <a:buChar char="»"/>
                <a:defRPr sz="1700">
                  <a:solidFill>
                    <a:schemeClr val="tx1"/>
                  </a:solidFill>
                  <a:latin typeface="Trebuchet MS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768A9"/>
                </a:buClr>
                <a:buFont typeface="Arial" pitchFamily="34" charset="0"/>
                <a:buChar char="»"/>
                <a:defRPr sz="1700">
                  <a:solidFill>
                    <a:schemeClr val="tx1"/>
                  </a:solidFill>
                  <a:latin typeface="Trebuchet MS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768A9"/>
                </a:buClr>
                <a:buFont typeface="Arial" pitchFamily="34" charset="0"/>
                <a:buChar char="»"/>
                <a:defRPr sz="1700">
                  <a:solidFill>
                    <a:schemeClr val="tx1"/>
                  </a:solidFill>
                  <a:latin typeface="Trebuchet MS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zh-CN" altLang="en-US" sz="1800" b="1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Arial" pitchFamily="34" charset="0"/>
                </a:rPr>
                <a:t>查看该篇文章的完整书目数据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74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9237F2E4-6094-4CA0-8752-A11E8CFBD0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900" y="1136650"/>
            <a:ext cx="10998200" cy="45847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11511" y="326647"/>
            <a:ext cx="11739244" cy="810003"/>
          </a:xfrm>
        </p:spPr>
        <p:txBody>
          <a:bodyPr/>
          <a:lstStyle/>
          <a:p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其他链接</a:t>
            </a: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10201562" y="2396360"/>
            <a:ext cx="1269796" cy="46166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>
              <a:ea typeface="新細明體" pitchFamily="18" charset="-120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6016CB8A-1D87-42C5-B06D-9B740AE5CF1A}"/>
              </a:ext>
            </a:extLst>
          </p:cNvPr>
          <p:cNvGrpSpPr/>
          <p:nvPr/>
        </p:nvGrpSpPr>
        <p:grpSpPr>
          <a:xfrm>
            <a:off x="242094" y="1768111"/>
            <a:ext cx="6889121" cy="3889483"/>
            <a:chOff x="181570" y="1891948"/>
            <a:chExt cx="5166841" cy="2917112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F119790C-9307-41CE-ACF0-FD89FB7B3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1570" y="1891948"/>
              <a:ext cx="5166841" cy="2917112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TextBox 14"/>
            <p:cNvSpPr txBox="1">
              <a:spLocks noChangeArrowheads="1"/>
            </p:cNvSpPr>
            <p:nvPr/>
          </p:nvSpPr>
          <p:spPr bwMode="auto">
            <a:xfrm>
              <a:off x="1693887" y="3096588"/>
              <a:ext cx="1430151" cy="48474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768A9"/>
                </a:buClr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rebuchet MS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768A9"/>
                </a:buClr>
                <a:buFont typeface="Arial" pitchFamily="34" charset="0"/>
                <a:buChar char="–"/>
                <a:defRPr sz="1700">
                  <a:solidFill>
                    <a:schemeClr val="tx1"/>
                  </a:solidFill>
                  <a:latin typeface="Trebuchet MS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768A9"/>
                </a:buClr>
                <a:buFont typeface="Arial" pitchFamily="34" charset="0"/>
                <a:buChar char="•"/>
                <a:defRPr sz="1700">
                  <a:solidFill>
                    <a:schemeClr val="tx1"/>
                  </a:solidFill>
                  <a:latin typeface="Trebuchet MS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768A9"/>
                </a:buClr>
                <a:buFont typeface="Arial" pitchFamily="34" charset="0"/>
                <a:buChar char="–"/>
                <a:defRPr sz="1700">
                  <a:solidFill>
                    <a:schemeClr val="tx1"/>
                  </a:solidFill>
                  <a:latin typeface="Trebuchet MS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768A9"/>
                </a:buClr>
                <a:buFont typeface="Arial" pitchFamily="34" charset="0"/>
                <a:buChar char="»"/>
                <a:defRPr sz="1700">
                  <a:solidFill>
                    <a:schemeClr val="tx1"/>
                  </a:solidFill>
                  <a:latin typeface="Trebuchet MS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768A9"/>
                </a:buClr>
                <a:buFont typeface="Arial" pitchFamily="34" charset="0"/>
                <a:buChar char="»"/>
                <a:defRPr sz="1700">
                  <a:solidFill>
                    <a:schemeClr val="tx1"/>
                  </a:solidFill>
                  <a:latin typeface="Trebuchet MS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768A9"/>
                </a:buClr>
                <a:buFont typeface="Arial" pitchFamily="34" charset="0"/>
                <a:buChar char="»"/>
                <a:defRPr sz="1700">
                  <a:solidFill>
                    <a:schemeClr val="tx1"/>
                  </a:solidFill>
                  <a:latin typeface="Trebuchet MS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768A9"/>
                </a:buClr>
                <a:buFont typeface="Arial" pitchFamily="34" charset="0"/>
                <a:buChar char="»"/>
                <a:defRPr sz="1700">
                  <a:solidFill>
                    <a:schemeClr val="tx1"/>
                  </a:solidFill>
                  <a:latin typeface="Trebuchet MS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768A9"/>
                </a:buClr>
                <a:buFont typeface="Arial" pitchFamily="34" charset="0"/>
                <a:buChar char="»"/>
                <a:defRPr sz="1700">
                  <a:solidFill>
                    <a:schemeClr val="tx1"/>
                  </a:solidFill>
                  <a:latin typeface="Trebuchet MS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zh-CN" altLang="en-US" sz="1800" b="1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Arial" pitchFamily="34" charset="0"/>
                </a:rPr>
                <a:t>查找与该篇文章相似的文章</a:t>
              </a:r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C0F65239-74F3-453A-AF65-566936F5C531}"/>
              </a:ext>
            </a:extLst>
          </p:cNvPr>
          <p:cNvGrpSpPr/>
          <p:nvPr/>
        </p:nvGrpSpPr>
        <p:grpSpPr>
          <a:xfrm>
            <a:off x="4582057" y="3190913"/>
            <a:ext cx="6889123" cy="3424552"/>
            <a:chOff x="3436543" y="2393185"/>
            <a:chExt cx="5166842" cy="2568414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2D7AB123-3EEF-4E1A-BD51-6CB2DEF598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36543" y="2393185"/>
              <a:ext cx="5166842" cy="2568414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TextBox 15"/>
            <p:cNvSpPr txBox="1">
              <a:spLocks noChangeArrowheads="1"/>
            </p:cNvSpPr>
            <p:nvPr/>
          </p:nvSpPr>
          <p:spPr bwMode="auto">
            <a:xfrm>
              <a:off x="5945448" y="3423477"/>
              <a:ext cx="1504665" cy="48474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768A9"/>
                </a:buClr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rebuchet MS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768A9"/>
                </a:buClr>
                <a:buFont typeface="Arial" pitchFamily="34" charset="0"/>
                <a:buChar char="–"/>
                <a:defRPr sz="1700">
                  <a:solidFill>
                    <a:schemeClr val="tx1"/>
                  </a:solidFill>
                  <a:latin typeface="Trebuchet MS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768A9"/>
                </a:buClr>
                <a:buFont typeface="Arial" pitchFamily="34" charset="0"/>
                <a:buChar char="•"/>
                <a:defRPr sz="1700">
                  <a:solidFill>
                    <a:schemeClr val="tx1"/>
                  </a:solidFill>
                  <a:latin typeface="Trebuchet MS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768A9"/>
                </a:buClr>
                <a:buFont typeface="Arial" pitchFamily="34" charset="0"/>
                <a:buChar char="–"/>
                <a:defRPr sz="1700">
                  <a:solidFill>
                    <a:schemeClr val="tx1"/>
                  </a:solidFill>
                  <a:latin typeface="Trebuchet MS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768A9"/>
                </a:buClr>
                <a:buFont typeface="Arial" pitchFamily="34" charset="0"/>
                <a:buChar char="»"/>
                <a:defRPr sz="1700">
                  <a:solidFill>
                    <a:schemeClr val="tx1"/>
                  </a:solidFill>
                  <a:latin typeface="Trebuchet MS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768A9"/>
                </a:buClr>
                <a:buFont typeface="Arial" pitchFamily="34" charset="0"/>
                <a:buChar char="»"/>
                <a:defRPr sz="1700">
                  <a:solidFill>
                    <a:schemeClr val="tx1"/>
                  </a:solidFill>
                  <a:latin typeface="Trebuchet MS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768A9"/>
                </a:buClr>
                <a:buFont typeface="Arial" pitchFamily="34" charset="0"/>
                <a:buChar char="»"/>
                <a:defRPr sz="1700">
                  <a:solidFill>
                    <a:schemeClr val="tx1"/>
                  </a:solidFill>
                  <a:latin typeface="Trebuchet MS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768A9"/>
                </a:buClr>
                <a:buFont typeface="Arial" pitchFamily="34" charset="0"/>
                <a:buChar char="»"/>
                <a:defRPr sz="1700">
                  <a:solidFill>
                    <a:schemeClr val="tx1"/>
                  </a:solidFill>
                  <a:latin typeface="Trebuchet MS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768A9"/>
                </a:buClr>
                <a:buFont typeface="Arial" pitchFamily="34" charset="0"/>
                <a:buChar char="»"/>
                <a:defRPr sz="1700">
                  <a:solidFill>
                    <a:schemeClr val="tx1"/>
                  </a:solidFill>
                  <a:latin typeface="Trebuchet MS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zh-CN" altLang="en-US" sz="1800" b="1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Arial" pitchFamily="34" charset="0"/>
                </a:rPr>
                <a:t>查找引用了该篇文章的文献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49691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9237F2E4-6094-4CA0-8752-A11E8CFBD0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900" y="1136650"/>
            <a:ext cx="10998200" cy="45847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6378" y="326647"/>
            <a:ext cx="11739244" cy="810003"/>
          </a:xfrm>
        </p:spPr>
        <p:txBody>
          <a:bodyPr/>
          <a:lstStyle/>
          <a:p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其他链接</a:t>
            </a: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2994943" y="5153864"/>
            <a:ext cx="865859" cy="46166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>
              <a:ea typeface="新細明體" pitchFamily="18" charset="-120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702A6930-2329-44A9-9B4D-B0C0F5878FD4}"/>
              </a:ext>
            </a:extLst>
          </p:cNvPr>
          <p:cNvGrpSpPr/>
          <p:nvPr/>
        </p:nvGrpSpPr>
        <p:grpSpPr>
          <a:xfrm>
            <a:off x="4267201" y="2717801"/>
            <a:ext cx="6377484" cy="3920359"/>
            <a:chOff x="3200400" y="1456709"/>
            <a:chExt cx="4783113" cy="2940269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CA66233B-A665-4098-B8BA-D352BCA91B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00400" y="1456709"/>
              <a:ext cx="4783113" cy="2940269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TextBox 14"/>
            <p:cNvSpPr txBox="1">
              <a:spLocks noChangeArrowheads="1"/>
            </p:cNvSpPr>
            <p:nvPr/>
          </p:nvSpPr>
          <p:spPr bwMode="auto">
            <a:xfrm>
              <a:off x="4724400" y="2615916"/>
              <a:ext cx="1828800" cy="2769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768A9"/>
                </a:buClr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rebuchet MS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768A9"/>
                </a:buClr>
                <a:buFont typeface="Arial" pitchFamily="34" charset="0"/>
                <a:buChar char="–"/>
                <a:defRPr sz="1700">
                  <a:solidFill>
                    <a:schemeClr val="tx1"/>
                  </a:solidFill>
                  <a:latin typeface="Trebuchet MS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768A9"/>
                </a:buClr>
                <a:buFont typeface="Arial" pitchFamily="34" charset="0"/>
                <a:buChar char="•"/>
                <a:defRPr sz="1700">
                  <a:solidFill>
                    <a:schemeClr val="tx1"/>
                  </a:solidFill>
                  <a:latin typeface="Trebuchet MS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768A9"/>
                </a:buClr>
                <a:buFont typeface="Arial" pitchFamily="34" charset="0"/>
                <a:buChar char="–"/>
                <a:defRPr sz="1700">
                  <a:solidFill>
                    <a:schemeClr val="tx1"/>
                  </a:solidFill>
                  <a:latin typeface="Trebuchet MS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768A9"/>
                </a:buClr>
                <a:buFont typeface="Arial" pitchFamily="34" charset="0"/>
                <a:buChar char="»"/>
                <a:defRPr sz="1700">
                  <a:solidFill>
                    <a:schemeClr val="tx1"/>
                  </a:solidFill>
                  <a:latin typeface="Trebuchet MS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768A9"/>
                </a:buClr>
                <a:buFont typeface="Arial" pitchFamily="34" charset="0"/>
                <a:buChar char="»"/>
                <a:defRPr sz="1700">
                  <a:solidFill>
                    <a:schemeClr val="tx1"/>
                  </a:solidFill>
                  <a:latin typeface="Trebuchet MS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768A9"/>
                </a:buClr>
                <a:buFont typeface="Arial" pitchFamily="34" charset="0"/>
                <a:buChar char="»"/>
                <a:defRPr sz="1700">
                  <a:solidFill>
                    <a:schemeClr val="tx1"/>
                  </a:solidFill>
                  <a:latin typeface="Trebuchet MS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768A9"/>
                </a:buClr>
                <a:buFont typeface="Arial" pitchFamily="34" charset="0"/>
                <a:buChar char="»"/>
                <a:defRPr sz="1700">
                  <a:solidFill>
                    <a:schemeClr val="tx1"/>
                  </a:solidFill>
                  <a:latin typeface="Trebuchet MS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768A9"/>
                </a:buClr>
                <a:buFont typeface="Arial" pitchFamily="34" charset="0"/>
                <a:buChar char="»"/>
                <a:defRPr sz="1700">
                  <a:solidFill>
                    <a:schemeClr val="tx1"/>
                  </a:solidFill>
                  <a:latin typeface="Trebuchet MS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zh-CN" altLang="en-US" sz="1800" b="1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Arial" pitchFamily="34" charset="0"/>
                </a:rPr>
                <a:t>不同格式标准的引文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1558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F8E9470B-45D0-4F65-B9DD-CFB2E1A7A9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163" y="1250688"/>
            <a:ext cx="10658557" cy="533807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6378" y="383212"/>
            <a:ext cx="11739244" cy="810003"/>
          </a:xfrm>
        </p:spPr>
        <p:txBody>
          <a:bodyPr/>
          <a:lstStyle/>
          <a:p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期刊浏览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79117" y="2047708"/>
            <a:ext cx="573204" cy="46166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>
              <a:ea typeface="新細明體" pitchFamily="18" charset="-120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FD4A9727-BDE8-42B8-89B4-E457DB8D9C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163" y="2582086"/>
            <a:ext cx="1931117" cy="2152474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2154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1F5D3A61-35CC-4998-9832-6086BA186A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351108"/>
            <a:ext cx="11582400" cy="514560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6378" y="389186"/>
            <a:ext cx="11739244" cy="810003"/>
          </a:xfrm>
        </p:spPr>
        <p:txBody>
          <a:bodyPr/>
          <a:lstStyle/>
          <a:p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期刊浏览</a:t>
            </a:r>
            <a:r>
              <a:rPr lang="en-US" altLang="zh-CN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—</a:t>
            </a:r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显示页面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181600" y="3109110"/>
            <a:ext cx="2133600" cy="46166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>
              <a:ea typeface="新細明體" pitchFamily="18" charset="-12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651760" y="3570776"/>
            <a:ext cx="2968109" cy="15240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>
              <a:ea typeface="新細明體" pitchFamily="18" charset="-12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304800" y="2840190"/>
            <a:ext cx="2032000" cy="46166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23703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756" y="457204"/>
            <a:ext cx="11739244" cy="810003"/>
          </a:xfrm>
        </p:spPr>
        <p:txBody>
          <a:bodyPr/>
          <a:lstStyle/>
          <a:p>
            <a:r>
              <a:rPr lang="en-US" sz="3600" b="1" dirty="0"/>
              <a:t>LWW</a:t>
            </a:r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期刊亮点</a:t>
            </a:r>
            <a:endParaRPr lang="en-US" sz="36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344479" lvl="1" indent="0">
              <a:buNone/>
            </a:pPr>
            <a:r>
              <a:rPr lang="en-GB" dirty="0">
                <a:solidFill>
                  <a:srgbClr val="0768A9"/>
                </a:solidFill>
                <a:ea typeface="黑体" panose="02010609060101010101" pitchFamily="49" charset="-122"/>
              </a:rPr>
              <a:t>6</a:t>
            </a:r>
            <a:r>
              <a:rPr lang="zh-CN" altLang="en-US" dirty="0">
                <a:solidFill>
                  <a:srgbClr val="0768A9"/>
                </a:solidFill>
                <a:ea typeface="黑体" panose="02010609060101010101" pitchFamily="49" charset="-122"/>
              </a:rPr>
              <a:t>种期刊在</a:t>
            </a:r>
            <a:r>
              <a:rPr lang="en-US" altLang="zh-CN" dirty="0">
                <a:solidFill>
                  <a:srgbClr val="0768A9"/>
                </a:solidFill>
                <a:ea typeface="黑体" panose="02010609060101010101" pitchFamily="49" charset="-122"/>
              </a:rPr>
              <a:t>7</a:t>
            </a:r>
            <a:r>
              <a:rPr lang="zh-CN" altLang="en-US" dirty="0">
                <a:solidFill>
                  <a:srgbClr val="0768A9"/>
                </a:solidFill>
                <a:ea typeface="黑体" panose="02010609060101010101" pitchFamily="49" charset="-122"/>
              </a:rPr>
              <a:t>个</a:t>
            </a:r>
            <a:r>
              <a:rPr lang="en-US" altLang="zh-CN" dirty="0">
                <a:solidFill>
                  <a:srgbClr val="0768A9"/>
                </a:solidFill>
                <a:ea typeface="黑体" panose="02010609060101010101" pitchFamily="49" charset="-122"/>
              </a:rPr>
              <a:t>JCR</a:t>
            </a:r>
            <a:r>
              <a:rPr lang="zh-CN" altLang="en-US" dirty="0">
                <a:solidFill>
                  <a:srgbClr val="0768A9"/>
                </a:solidFill>
                <a:ea typeface="黑体" panose="02010609060101010101" pitchFamily="49" charset="-122"/>
              </a:rPr>
              <a:t>目录中排名第一</a:t>
            </a:r>
            <a:endParaRPr lang="en-GB" sz="1600" dirty="0">
              <a:ea typeface="黑体" panose="02010609060101010101" pitchFamily="49" charset="-122"/>
            </a:endParaRPr>
          </a:p>
          <a:p>
            <a:pPr marL="344479" lvl="1" indent="0">
              <a:buNone/>
            </a:pPr>
            <a:r>
              <a:rPr lang="en-GB" sz="1600" dirty="0">
                <a:ea typeface="华文中宋" panose="02010600040101010101" pitchFamily="2" charset="-122"/>
              </a:rPr>
              <a:t> </a:t>
            </a:r>
          </a:p>
          <a:p>
            <a:pPr marL="1831929" lvl="4" indent="0">
              <a:buNone/>
            </a:pPr>
            <a:r>
              <a:rPr lang="en-GB" sz="1700" b="1" i="1" dirty="0">
                <a:solidFill>
                  <a:schemeClr val="tx2">
                    <a:lumMod val="50000"/>
                  </a:schemeClr>
                </a:solidFill>
                <a:ea typeface="华文中宋" panose="02010600040101010101" pitchFamily="2" charset="-122"/>
              </a:rPr>
              <a:t>Circulation</a:t>
            </a:r>
            <a:r>
              <a:rPr lang="en-GB" sz="1700" dirty="0">
                <a:solidFill>
                  <a:schemeClr val="tx2">
                    <a:lumMod val="50000"/>
                  </a:schemeClr>
                </a:solidFill>
                <a:ea typeface="华文中宋" panose="02010600040101010101" pitchFamily="2" charset="-122"/>
              </a:rPr>
              <a:t>, </a:t>
            </a:r>
            <a:r>
              <a:rPr lang="zh-CN" altLang="en-US" sz="1700" dirty="0">
                <a:solidFill>
                  <a:schemeClr val="tx2">
                    <a:lumMod val="50000"/>
                  </a:schemeClr>
                </a:solidFill>
                <a:ea typeface="华文中宋" panose="02010600040101010101" pitchFamily="2" charset="-122"/>
              </a:rPr>
              <a:t>由</a:t>
            </a:r>
            <a:r>
              <a:rPr lang="en-GB" sz="1700" dirty="0">
                <a:solidFill>
                  <a:schemeClr val="tx2">
                    <a:lumMod val="50000"/>
                  </a:schemeClr>
                </a:solidFill>
                <a:ea typeface="华文中宋" panose="02010600040101010101" pitchFamily="2" charset="-122"/>
              </a:rPr>
              <a:t>American Heart Association</a:t>
            </a:r>
            <a:r>
              <a:rPr lang="zh-CN" altLang="en-US" sz="1700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（美国心脏学会）出版</a:t>
            </a:r>
            <a:r>
              <a:rPr lang="en-GB" sz="1700" dirty="0">
                <a:solidFill>
                  <a:schemeClr val="tx2">
                    <a:lumMod val="50000"/>
                  </a:schemeClr>
                </a:solidFill>
                <a:ea typeface="华文中宋" panose="02010600040101010101" pitchFamily="2" charset="-122"/>
              </a:rPr>
              <a:t>, </a:t>
            </a:r>
            <a:r>
              <a:rPr lang="zh-CN" altLang="en-US" sz="1700" dirty="0">
                <a:solidFill>
                  <a:schemeClr val="tx2">
                    <a:lumMod val="50000"/>
                  </a:schemeClr>
                </a:solidFill>
                <a:ea typeface="华文中宋" panose="02010600040101010101" pitchFamily="2" charset="-122"/>
              </a:rPr>
              <a:t>在</a:t>
            </a:r>
            <a:r>
              <a:rPr lang="en-GB" sz="1700" dirty="0">
                <a:solidFill>
                  <a:schemeClr val="tx2">
                    <a:lumMod val="50000"/>
                  </a:schemeClr>
                </a:solidFill>
                <a:ea typeface="华文中宋" panose="02010600040101010101" pitchFamily="2" charset="-122"/>
              </a:rPr>
              <a:t>Cardiac and Cardiovascular Systems</a:t>
            </a:r>
            <a:r>
              <a:rPr lang="zh-CN" altLang="en-US" sz="1700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（心脏和心血管系统）</a:t>
            </a:r>
            <a:r>
              <a:rPr lang="en-GB" sz="1700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 </a:t>
            </a:r>
            <a:r>
              <a:rPr lang="en-GB" sz="1700" dirty="0">
                <a:solidFill>
                  <a:schemeClr val="tx2">
                    <a:lumMod val="50000"/>
                  </a:schemeClr>
                </a:solidFill>
                <a:ea typeface="华文中宋" panose="02010600040101010101" pitchFamily="2" charset="-122"/>
              </a:rPr>
              <a:t>and Peripheral Vascular Disease </a:t>
            </a:r>
            <a:r>
              <a:rPr lang="zh-CN" altLang="en-US" sz="1700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（外周血管）排名第一</a:t>
            </a:r>
            <a:r>
              <a:rPr lang="en-GB" sz="1700" dirty="0">
                <a:solidFill>
                  <a:schemeClr val="tx2">
                    <a:lumMod val="50000"/>
                  </a:schemeClr>
                </a:solidFill>
                <a:ea typeface="华文中宋" panose="02010600040101010101" pitchFamily="2" charset="-122"/>
              </a:rPr>
              <a:t>. (IF 15.202*)</a:t>
            </a:r>
          </a:p>
          <a:p>
            <a:pPr marL="1831929" lvl="4" indent="0">
              <a:buNone/>
            </a:pPr>
            <a:endParaRPr lang="en-GB" sz="1700" dirty="0">
              <a:solidFill>
                <a:schemeClr val="tx2">
                  <a:lumMod val="50000"/>
                </a:schemeClr>
              </a:solidFill>
              <a:ea typeface="华文中宋" panose="02010600040101010101" pitchFamily="2" charset="-122"/>
            </a:endParaRPr>
          </a:p>
          <a:p>
            <a:pPr marL="1831929" lvl="4" indent="0">
              <a:buNone/>
            </a:pPr>
            <a:r>
              <a:rPr lang="en-GB" sz="1700" b="1" i="1" dirty="0">
                <a:solidFill>
                  <a:schemeClr val="tx2">
                    <a:lumMod val="50000"/>
                  </a:schemeClr>
                </a:solidFill>
                <a:ea typeface="华文中宋" panose="02010600040101010101" pitchFamily="2" charset="-122"/>
              </a:rPr>
              <a:t>Annals of Surgery</a:t>
            </a:r>
            <a:r>
              <a:rPr lang="en-GB" sz="1700" dirty="0">
                <a:solidFill>
                  <a:schemeClr val="tx2">
                    <a:lumMod val="50000"/>
                  </a:schemeClr>
                </a:solidFill>
                <a:ea typeface="华文中宋" panose="02010600040101010101" pitchFamily="2" charset="-122"/>
              </a:rPr>
              <a:t>, </a:t>
            </a:r>
            <a:r>
              <a:rPr lang="zh-CN" altLang="en-US" sz="1700" dirty="0">
                <a:solidFill>
                  <a:schemeClr val="tx2">
                    <a:lumMod val="50000"/>
                  </a:schemeClr>
                </a:solidFill>
                <a:ea typeface="华文中宋" panose="02010600040101010101" pitchFamily="2" charset="-122"/>
              </a:rPr>
              <a:t>由</a:t>
            </a:r>
            <a:r>
              <a:rPr lang="en-GB" sz="1700" dirty="0">
                <a:solidFill>
                  <a:schemeClr val="tx2">
                    <a:lumMod val="50000"/>
                  </a:schemeClr>
                </a:solidFill>
                <a:ea typeface="华文中宋" panose="02010600040101010101" pitchFamily="2" charset="-122"/>
              </a:rPr>
              <a:t>American Surgical Association</a:t>
            </a:r>
            <a:r>
              <a:rPr lang="zh-CN" altLang="en-US" sz="1700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（美国外科学会）</a:t>
            </a:r>
            <a:r>
              <a:rPr lang="en-GB" sz="1700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 </a:t>
            </a:r>
            <a:r>
              <a:rPr lang="zh-CN" altLang="en-US" sz="1700" dirty="0">
                <a:solidFill>
                  <a:schemeClr val="tx2">
                    <a:lumMod val="50000"/>
                  </a:schemeClr>
                </a:solidFill>
                <a:ea typeface="华文中宋" panose="02010600040101010101" pitchFamily="2" charset="-122"/>
              </a:rPr>
              <a:t>和</a:t>
            </a:r>
            <a:r>
              <a:rPr lang="en-GB" sz="1700" dirty="0">
                <a:solidFill>
                  <a:schemeClr val="tx2">
                    <a:lumMod val="50000"/>
                  </a:schemeClr>
                </a:solidFill>
                <a:ea typeface="华文中宋" panose="02010600040101010101" pitchFamily="2" charset="-122"/>
              </a:rPr>
              <a:t> European Surgical Association</a:t>
            </a:r>
            <a:r>
              <a:rPr lang="zh-CN" altLang="en-US" sz="1700" dirty="0">
                <a:solidFill>
                  <a:schemeClr val="tx2">
                    <a:lumMod val="50000"/>
                  </a:schemeClr>
                </a:solidFill>
                <a:ea typeface="华文中宋" panose="02010600040101010101" pitchFamily="2" charset="-122"/>
              </a:rPr>
              <a:t>（</a:t>
            </a:r>
            <a:r>
              <a:rPr lang="zh-CN" altLang="en-US" sz="1700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欧洲外科学会）</a:t>
            </a:r>
            <a:r>
              <a:rPr lang="zh-CN" altLang="en-US" sz="1700" dirty="0">
                <a:solidFill>
                  <a:schemeClr val="tx2">
                    <a:lumMod val="50000"/>
                  </a:schemeClr>
                </a:solidFill>
                <a:ea typeface="华文中宋" panose="02010600040101010101" pitchFamily="2" charset="-122"/>
              </a:rPr>
              <a:t>联合出版</a:t>
            </a:r>
            <a:r>
              <a:rPr lang="en-GB" sz="1700" dirty="0">
                <a:solidFill>
                  <a:schemeClr val="tx2">
                    <a:lumMod val="50000"/>
                  </a:schemeClr>
                </a:solidFill>
                <a:ea typeface="华文中宋" panose="02010600040101010101" pitchFamily="2" charset="-122"/>
              </a:rPr>
              <a:t>, </a:t>
            </a:r>
            <a:r>
              <a:rPr lang="zh-CN" altLang="en-US" sz="1700" dirty="0">
                <a:solidFill>
                  <a:schemeClr val="tx2">
                    <a:lumMod val="50000"/>
                  </a:schemeClr>
                </a:solidFill>
                <a:ea typeface="华文中宋" panose="02010600040101010101" pitchFamily="2" charset="-122"/>
              </a:rPr>
              <a:t>在</a:t>
            </a:r>
            <a:r>
              <a:rPr lang="en-GB" sz="1700" dirty="0">
                <a:solidFill>
                  <a:schemeClr val="tx2">
                    <a:lumMod val="50000"/>
                  </a:schemeClr>
                </a:solidFill>
                <a:ea typeface="华文中宋" panose="02010600040101010101" pitchFamily="2" charset="-122"/>
              </a:rPr>
              <a:t>Surgery </a:t>
            </a:r>
            <a:r>
              <a:rPr lang="zh-CN" altLang="en-US" sz="1700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（外科学）排名第一</a:t>
            </a:r>
            <a:r>
              <a:rPr lang="en-GB" sz="1700" dirty="0">
                <a:solidFill>
                  <a:schemeClr val="tx2">
                    <a:lumMod val="50000"/>
                  </a:schemeClr>
                </a:solidFill>
                <a:ea typeface="华文中宋" panose="02010600040101010101" pitchFamily="2" charset="-122"/>
              </a:rPr>
              <a:t>. </a:t>
            </a:r>
          </a:p>
          <a:p>
            <a:pPr marL="1831929" lvl="4" indent="0">
              <a:buNone/>
            </a:pPr>
            <a:r>
              <a:rPr lang="en-GB" sz="1700" dirty="0">
                <a:solidFill>
                  <a:schemeClr val="tx2">
                    <a:lumMod val="50000"/>
                  </a:schemeClr>
                </a:solidFill>
                <a:ea typeface="华文中宋" panose="02010600040101010101" pitchFamily="2" charset="-122"/>
              </a:rPr>
              <a:t>(IF 6.329*)</a:t>
            </a:r>
          </a:p>
          <a:p>
            <a:pPr marL="1831929" lvl="4" indent="0">
              <a:buNone/>
            </a:pPr>
            <a:endParaRPr lang="en-GB" sz="1700" dirty="0">
              <a:solidFill>
                <a:schemeClr val="tx2">
                  <a:lumMod val="50000"/>
                </a:schemeClr>
              </a:solidFill>
              <a:ea typeface="华文中宋" panose="02010600040101010101" pitchFamily="2" charset="-122"/>
            </a:endParaRPr>
          </a:p>
          <a:p>
            <a:pPr marL="1831929" lvl="4" indent="0">
              <a:buNone/>
            </a:pPr>
            <a:r>
              <a:rPr lang="en-GB" sz="1700" b="1" i="1" dirty="0">
                <a:solidFill>
                  <a:schemeClr val="tx2">
                    <a:lumMod val="50000"/>
                  </a:schemeClr>
                </a:solidFill>
                <a:ea typeface="华文中宋" panose="02010600040101010101" pitchFamily="2" charset="-122"/>
              </a:rPr>
              <a:t>The Journal of Head Trauma Rehabilitation</a:t>
            </a:r>
            <a:r>
              <a:rPr lang="en-GB" sz="1700" dirty="0">
                <a:solidFill>
                  <a:schemeClr val="tx2">
                    <a:lumMod val="50000"/>
                  </a:schemeClr>
                </a:solidFill>
                <a:ea typeface="华文中宋" panose="02010600040101010101" pitchFamily="2" charset="-122"/>
              </a:rPr>
              <a:t>, </a:t>
            </a:r>
            <a:r>
              <a:rPr lang="zh-CN" altLang="en-US" sz="1700" dirty="0">
                <a:solidFill>
                  <a:schemeClr val="tx2">
                    <a:lumMod val="50000"/>
                  </a:schemeClr>
                </a:solidFill>
                <a:ea typeface="华文中宋" panose="02010600040101010101" pitchFamily="2" charset="-122"/>
              </a:rPr>
              <a:t>是</a:t>
            </a:r>
            <a:r>
              <a:rPr lang="en-GB" sz="1700" dirty="0">
                <a:solidFill>
                  <a:schemeClr val="tx2">
                    <a:lumMod val="50000"/>
                  </a:schemeClr>
                </a:solidFill>
                <a:ea typeface="华文中宋" panose="02010600040101010101" pitchFamily="2" charset="-122"/>
              </a:rPr>
              <a:t>Brain Injury Association of America </a:t>
            </a:r>
            <a:r>
              <a:rPr lang="zh-CN" altLang="en-US" sz="1700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（美国脑损伤协会）的官方期刊，经过同行评议，在康复医学中排名第一</a:t>
            </a:r>
            <a:r>
              <a:rPr lang="en-GB" sz="1700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.</a:t>
            </a:r>
          </a:p>
          <a:p>
            <a:pPr marL="1831929" lvl="4" indent="0">
              <a:buNone/>
            </a:pPr>
            <a:r>
              <a:rPr lang="en-GB" sz="1700" dirty="0">
                <a:solidFill>
                  <a:schemeClr val="tx2">
                    <a:lumMod val="50000"/>
                  </a:schemeClr>
                </a:solidFill>
                <a:ea typeface="华文中宋" panose="02010600040101010101" pitchFamily="2" charset="-122"/>
              </a:rPr>
              <a:t>(IF 4.443*)</a:t>
            </a:r>
          </a:p>
          <a:p>
            <a:pPr lvl="1"/>
            <a:endParaRPr lang="en-US" sz="1400" dirty="0">
              <a:ea typeface="华文中宋" panose="02010600040101010101" pitchFamily="2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00" y="6375400"/>
            <a:ext cx="3505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*2012 </a:t>
            </a:r>
            <a:r>
              <a:rPr lang="en-GB" sz="1000" i="1" dirty="0"/>
              <a:t>Journal Citation Reports</a:t>
            </a:r>
            <a:r>
              <a:rPr lang="en-GB" sz="1000" dirty="0"/>
              <a:t>® (Thomson Reuters, 2013)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586" y="1999269"/>
            <a:ext cx="969461" cy="129540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587" y="3447069"/>
            <a:ext cx="925287" cy="129540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73" y="4894865"/>
            <a:ext cx="925287" cy="12954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303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4D0B86-A229-49F9-9CAC-6FD9EC1BE9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9770" y="1145285"/>
            <a:ext cx="8657303" cy="532027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6378" y="335282"/>
            <a:ext cx="11739244" cy="810003"/>
          </a:xfrm>
        </p:spPr>
        <p:txBody>
          <a:bodyPr/>
          <a:lstStyle/>
          <a:p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单刊浏览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869767" y="1238396"/>
            <a:ext cx="1902543" cy="46166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>
              <a:ea typeface="新細明體" pitchFamily="18" charset="-12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869770" y="4543186"/>
            <a:ext cx="1902543" cy="46166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36726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1752601" y="1798092"/>
            <a:ext cx="8763001" cy="933451"/>
          </a:xfrm>
          <a:prstGeom prst="rect">
            <a:avLst/>
          </a:prstGeom>
          <a:noFill/>
          <a:ln w="12700" cmpd="dbl">
            <a:noFill/>
            <a:round/>
            <a:headEnd/>
            <a:tailEnd/>
          </a:ln>
          <a:scene3d>
            <a:camera prst="orthographicFront"/>
            <a:lightRig rig="threePt" dir="t"/>
          </a:scene3d>
          <a:sp3d>
            <a:bevelT w="0" h="63500"/>
            <a:bevelB w="0" h="63500"/>
          </a:sp3d>
        </p:spPr>
        <p:txBody>
          <a:bodyPr lIns="182880" anchor="ctr"/>
          <a:lstStyle>
            <a:lvl1pPr marL="0" indent="0">
              <a:defRPr/>
            </a:lvl1pPr>
          </a:lstStyle>
          <a:p>
            <a:pPr algn="ctr" eaLnBrk="0" hangingPunct="0">
              <a:defRPr/>
            </a:pPr>
            <a:r>
              <a:rPr lang="en-US" altLang="zh-CN" sz="4800" b="1" dirty="0">
                <a:solidFill>
                  <a:srgbClr val="0768A9"/>
                </a:solidFill>
                <a:ea typeface="ＭＳ Ｐゴシック"/>
                <a:cs typeface="Arial" charset="0"/>
              </a:rPr>
              <a:t>Ovid</a:t>
            </a:r>
            <a:r>
              <a:rPr lang="zh-CN" altLang="en-US" sz="4800" b="1" dirty="0">
                <a:solidFill>
                  <a:srgbClr val="0768A9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charset="0"/>
              </a:rPr>
              <a:t>平台上的多媒体资源</a:t>
            </a:r>
            <a:endParaRPr lang="en-US" sz="4800" b="1" kern="0" dirty="0">
              <a:solidFill>
                <a:srgbClr val="0768A9"/>
              </a:solidFill>
              <a:latin typeface="黑体" panose="02010609060101010101" pitchFamily="49" charset="-122"/>
              <a:ea typeface="黑体" panose="02010609060101010101" pitchFamily="49" charset="-122"/>
              <a:cs typeface="ＭＳ Ｐゴシック"/>
            </a:endParaRPr>
          </a:p>
        </p:txBody>
      </p:sp>
      <p:pic>
        <p:nvPicPr>
          <p:cNvPr id="19461" name="Picture 2" descr="http://site.ovid.com/resources/img/buttons/multimedia_portal_butt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600" y="3143251"/>
            <a:ext cx="243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211360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丰富的多媒体资源</a:t>
            </a:r>
          </a:p>
        </p:txBody>
      </p:sp>
      <p:sp>
        <p:nvSpPr>
          <p:cNvPr id="26626" name="Rectangle 3"/>
          <p:cNvSpPr>
            <a:spLocks noGrp="1" noChangeArrowheads="1"/>
          </p:cNvSpPr>
          <p:nvPr>
            <p:ph type="body" sz="quarter" idx="13"/>
          </p:nvPr>
        </p:nvSpPr>
        <p:spPr>
          <a:xfrm>
            <a:off x="577679" y="1471936"/>
            <a:ext cx="11036641" cy="1240784"/>
          </a:xfrm>
        </p:spPr>
        <p:txBody>
          <a:bodyPr/>
          <a:lstStyle/>
          <a:p>
            <a:pPr>
              <a:lnSpc>
                <a:spcPct val="150000"/>
              </a:lnSpc>
              <a:buFont typeface="Wingdings" pitchFamily="2" charset="2"/>
              <a:buNone/>
            </a:pPr>
            <a:r>
              <a:rPr altLang="zh-CN" sz="2200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Ovid</a:t>
            </a:r>
            <a:r>
              <a:rPr lang="zh-CN" altLang="en-US" sz="2200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平台提供丰富的多媒体资源，包含视频、音频、图片、图表、动画等；并将其与期刊、图书的书目和全文信息全面集成，进行一体化检索和浏览。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2082565" y="3101485"/>
            <a:ext cx="8347448" cy="3026959"/>
            <a:chOff x="423080" y="2333767"/>
            <a:chExt cx="8347448" cy="3026959"/>
          </a:xfrm>
        </p:grpSpPr>
        <p:pic>
          <p:nvPicPr>
            <p:cNvPr id="12293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080" y="2333767"/>
              <a:ext cx="3996961" cy="30269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94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2289" y="2333767"/>
              <a:ext cx="4038239" cy="30269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31380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772510F-584F-463A-88F6-DBD03E037A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65028"/>
            <a:ext cx="12192000" cy="398508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1507" name="Title 1"/>
          <p:cNvSpPr>
            <a:spLocks noGrp="1"/>
          </p:cNvSpPr>
          <p:nvPr>
            <p:ph type="title"/>
          </p:nvPr>
        </p:nvSpPr>
        <p:spPr>
          <a:xfrm>
            <a:off x="226378" y="355025"/>
            <a:ext cx="11739244" cy="810003"/>
          </a:xfrm>
        </p:spPr>
        <p:txBody>
          <a:bodyPr/>
          <a:lstStyle/>
          <a:p>
            <a:r>
              <a:rPr lang="zh-CN" altLang="en-US" sz="3600" b="1" dirty="0">
                <a:latin typeface="黑体" pitchFamily="49" charset="-122"/>
                <a:ea typeface="黑体" pitchFamily="49" charset="-122"/>
              </a:rPr>
              <a:t>多媒体检索</a:t>
            </a:r>
            <a:r>
              <a:rPr lang="zh-CN" altLang="en-US" sz="3600" b="1" dirty="0">
                <a:solidFill>
                  <a:srgbClr val="0768A9"/>
                </a:solidFill>
                <a:latin typeface="黑体" pitchFamily="49" charset="-122"/>
                <a:ea typeface="黑体" pitchFamily="49" charset="-122"/>
              </a:rPr>
              <a:t> 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087120" y="5369668"/>
            <a:ext cx="1037336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768A9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marL="342891" indent="-342891" eaLnBrk="1" hangingPunct="1"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zh-CN" altLang="en-US" sz="22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  <a:cs typeface="Arial" pitchFamily="34" charset="0"/>
              </a:rPr>
              <a:t>基本检索和高级检索都可进行多媒体检索；</a:t>
            </a:r>
            <a:endParaRPr lang="en-US" altLang="zh-CN" sz="2200" dirty="0">
              <a:solidFill>
                <a:schemeClr val="tx2">
                  <a:lumMod val="50000"/>
                </a:schemeClr>
              </a:solidFill>
              <a:latin typeface="+mj-lt"/>
              <a:ea typeface="黑体" panose="02010609060101010101" pitchFamily="49" charset="-122"/>
              <a:cs typeface="Arial" pitchFamily="34" charset="0"/>
            </a:endParaRPr>
          </a:p>
          <a:p>
            <a:pPr marL="342891" indent="-342891" eaLnBrk="1" hangingPunct="1"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zh-CN" altLang="en-US" sz="2200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  <a:cs typeface="Arial" pitchFamily="34" charset="0"/>
              </a:rPr>
              <a:t>自然语言检索、包含相关词汇、主题词自动匹配、截词符、布尔运算符等都可以应用于多媒体检索；</a:t>
            </a:r>
            <a:endParaRPr lang="en-US" altLang="zh-CN" sz="2200" dirty="0">
              <a:solidFill>
                <a:schemeClr val="tx2">
                  <a:lumMod val="50000"/>
                </a:schemeClr>
              </a:solidFill>
              <a:ea typeface="黑体" panose="02010609060101010101" pitchFamily="49" charset="-122"/>
              <a:cs typeface="Arial" pitchFamily="34" charset="0"/>
            </a:endParaRPr>
          </a:p>
          <a:p>
            <a:pPr marL="342891" indent="-342891" eaLnBrk="1" hangingPunct="1"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zh-CN" altLang="en-US" sz="2200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  <a:cs typeface="Arial" pitchFamily="34" charset="0"/>
              </a:rPr>
              <a:t>勾选“包含多媒体”选项</a:t>
            </a:r>
            <a:endParaRPr lang="en-US" altLang="zh-CN" sz="2200" dirty="0">
              <a:solidFill>
                <a:schemeClr val="tx2">
                  <a:lumMod val="50000"/>
                </a:schemeClr>
              </a:solidFill>
              <a:ea typeface="黑体" panose="02010609060101010101" pitchFamily="49" charset="-122"/>
              <a:cs typeface="Arial" pitchFamily="34" charset="0"/>
            </a:endParaRPr>
          </a:p>
          <a:p>
            <a:pPr marL="342891" indent="-342891" eaLnBrk="1" hangingPunct="1">
              <a:spcBef>
                <a:spcPct val="0"/>
              </a:spcBef>
              <a:buFont typeface="Wingdings" panose="05000000000000000000" pitchFamily="2" charset="2"/>
              <a:buChar char="l"/>
            </a:pPr>
            <a:endParaRPr lang="en-US" altLang="zh-CN" sz="2200" dirty="0">
              <a:solidFill>
                <a:schemeClr val="tx2">
                  <a:lumMod val="50000"/>
                </a:schemeClr>
              </a:solidFill>
              <a:ea typeface="黑体" panose="02010609060101010101" pitchFamily="49" charset="-122"/>
              <a:cs typeface="Arial" pitchFamily="34" charset="0"/>
            </a:endParaRPr>
          </a:p>
          <a:p>
            <a:pPr eaLnBrk="1" hangingPunct="1">
              <a:spcBef>
                <a:spcPct val="0"/>
              </a:spcBef>
              <a:buClrTx/>
              <a:buNone/>
            </a:pPr>
            <a:endParaRPr lang="zh-CN" altLang="en-US" sz="2200" dirty="0">
              <a:solidFill>
                <a:schemeClr val="tx2">
                  <a:lumMod val="50000"/>
                </a:schemeClr>
              </a:solidFill>
              <a:latin typeface="+mj-lt"/>
              <a:ea typeface="黑体" panose="02010609060101010101" pitchFamily="49" charset="-122"/>
              <a:cs typeface="Arial" pitchFamily="34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2649941" y="4182208"/>
            <a:ext cx="1109260" cy="46166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>
              <a:ea typeface="新細明體" pitchFamily="18" charset="-12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735785" y="3921012"/>
            <a:ext cx="216999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768A9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b="1" dirty="0">
                <a:solidFill>
                  <a:schemeClr val="tx2">
                    <a:lumMod val="50000"/>
                  </a:schemeClr>
                </a:solidFill>
                <a:ea typeface="MS PGothic" pitchFamily="34" charset="-128"/>
                <a:cs typeface="Arial" pitchFamily="34" charset="0"/>
              </a:rPr>
              <a:t>Heart disease</a:t>
            </a:r>
            <a:endParaRPr lang="zh-CN" altLang="en-US" b="1" dirty="0">
              <a:solidFill>
                <a:schemeClr val="tx2">
                  <a:lumMod val="50000"/>
                </a:schemeClr>
              </a:solidFill>
              <a:ea typeface="MS PGothic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0902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64DA18E-3C96-4D12-95D3-621F46B964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0400" y="1851951"/>
            <a:ext cx="9042400" cy="483990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445224" y="1267205"/>
            <a:ext cx="730155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768A9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zh-CN" altLang="en-US" sz="2200" b="1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点击多媒体结果，查看对应的多媒体资源。</a:t>
            </a:r>
            <a:endParaRPr lang="zh-CN" altLang="en-US" sz="2200" b="1" dirty="0">
              <a:solidFill>
                <a:schemeClr val="tx2">
                  <a:lumMod val="50000"/>
                </a:schemeClr>
              </a:solidFill>
              <a:latin typeface="+mj-lt"/>
              <a:ea typeface="黑体" panose="02010609060101010101" pitchFamily="49" charset="-122"/>
              <a:cs typeface="Arial" pitchFamily="34" charset="0"/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2032000" y="5487524"/>
            <a:ext cx="1524000" cy="46166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>
              <a:ea typeface="新細明體" pitchFamily="18" charset="-120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3987925" y="5584004"/>
            <a:ext cx="1396876" cy="46166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>
              <a:ea typeface="新細明體" pitchFamily="18" charset="-12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文本和多媒体检索结果一体化显示</a:t>
            </a:r>
          </a:p>
        </p:txBody>
      </p:sp>
    </p:spTree>
    <p:extLst>
      <p:ext uri="{BB962C8B-B14F-4D97-AF65-F5344CB8AC3E}">
        <p14:creationId xmlns:p14="http://schemas.microsoft.com/office/powerpoint/2010/main" val="564903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13DDBB3F-C6EC-40B8-9DEE-053598945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5600" y="1865085"/>
            <a:ext cx="9652000" cy="479031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0" y="1193724"/>
            <a:ext cx="122936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768A9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2200" b="1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Ovid</a:t>
            </a:r>
            <a:r>
              <a:rPr lang="zh-CN" altLang="en-US" sz="2200" b="1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设置专门的筛选工具对多媒体结果进行进一步的精炼，如出版类型、持续时间、媒体类型。</a:t>
            </a:r>
            <a:endParaRPr lang="zh-CN" altLang="en-US" sz="2200" b="1" dirty="0">
              <a:solidFill>
                <a:schemeClr val="tx2">
                  <a:lumMod val="50000"/>
                </a:schemeClr>
              </a:solidFill>
              <a:latin typeface="+mj-lt"/>
              <a:ea typeface="黑体" panose="02010609060101010101" pitchFamily="49" charset="-122"/>
              <a:cs typeface="Arial" pitchFamily="34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631346" y="2967335"/>
            <a:ext cx="1711294" cy="30880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>
              <a:ea typeface="新細明體" pitchFamily="18" charset="-12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091" y="1937775"/>
            <a:ext cx="2311397" cy="4717620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多媒体筛选工具</a:t>
            </a:r>
          </a:p>
        </p:txBody>
      </p:sp>
    </p:spTree>
    <p:extLst>
      <p:ext uri="{BB962C8B-B14F-4D97-AF65-F5344CB8AC3E}">
        <p14:creationId xmlns:p14="http://schemas.microsoft.com/office/powerpoint/2010/main" val="1274234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B67BE31-5036-4AD3-890C-1835629BD4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293" y="1157088"/>
            <a:ext cx="10972800" cy="5499969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914400" y="1532753"/>
            <a:ext cx="1919784" cy="46166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>
              <a:ea typeface="新細明體" pitchFamily="18" charset="-12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0322877" y="2004080"/>
            <a:ext cx="1079831" cy="46166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>
              <a:ea typeface="新細明體" pitchFamily="18" charset="-12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6251789" y="5527210"/>
            <a:ext cx="1214057" cy="46166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>
              <a:ea typeface="新細明體" pitchFamily="18" charset="-12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6378" y="365580"/>
            <a:ext cx="11739244" cy="810003"/>
          </a:xfrm>
        </p:spPr>
        <p:txBody>
          <a:bodyPr/>
          <a:lstStyle/>
          <a:p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多媒体结果页面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6316638" y="3076265"/>
            <a:ext cx="1214057" cy="46166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4245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8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00" y="1125966"/>
            <a:ext cx="7040467" cy="5457660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226378" y="381718"/>
            <a:ext cx="11739244" cy="810003"/>
          </a:xfrm>
        </p:spPr>
        <p:txBody>
          <a:bodyPr/>
          <a:lstStyle/>
          <a:p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视频播放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7544572" y="1544425"/>
            <a:ext cx="1461065" cy="46166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>
              <a:ea typeface="新細明體" pitchFamily="18" charset="-12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930400" y="5842900"/>
            <a:ext cx="7075237" cy="46166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>
              <a:ea typeface="新細明體" pitchFamily="18" charset="-120"/>
            </a:endParaRP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1" y="2064450"/>
            <a:ext cx="6677025" cy="4657725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6217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A7E50BE-3D1A-4F99-97A1-8857EEDCD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0" y="1473909"/>
            <a:ext cx="8802805" cy="534986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834271" y="900292"/>
            <a:ext cx="880280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768A9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zh-CN" altLang="en-US" sz="2200" b="1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通过功能栏上的“多媒体”按键可以浏览所有的多媒体资源</a:t>
            </a:r>
            <a:endParaRPr lang="zh-CN" altLang="en-US" sz="2200" b="1" dirty="0">
              <a:solidFill>
                <a:schemeClr val="tx2">
                  <a:lumMod val="50000"/>
                </a:schemeClr>
              </a:solidFill>
              <a:latin typeface="+mj-lt"/>
              <a:ea typeface="黑体" panose="02010609060101010101" pitchFamily="49" charset="-122"/>
              <a:cs typeface="Arial" pitchFamily="34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3866156" y="2067816"/>
            <a:ext cx="716945" cy="46166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>
              <a:ea typeface="新細明體" pitchFamily="18" charset="-12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2123440" y="2672211"/>
            <a:ext cx="1950720" cy="2184269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>
              <a:ea typeface="新細明體" pitchFamily="18" charset="-12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6378" y="374434"/>
            <a:ext cx="11739244" cy="810003"/>
          </a:xfrm>
        </p:spPr>
        <p:txBody>
          <a:bodyPr/>
          <a:lstStyle/>
          <a:p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多媒体浏览</a:t>
            </a:r>
          </a:p>
        </p:txBody>
      </p:sp>
    </p:spTree>
    <p:extLst>
      <p:ext uri="{BB962C8B-B14F-4D97-AF65-F5344CB8AC3E}">
        <p14:creationId xmlns:p14="http://schemas.microsoft.com/office/powerpoint/2010/main" val="1431749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301920" y="465024"/>
            <a:ext cx="11739244" cy="810003"/>
          </a:xfrm>
        </p:spPr>
        <p:txBody>
          <a:bodyPr>
            <a:noAutofit/>
          </a:bodyPr>
          <a:lstStyle/>
          <a:p>
            <a:r>
              <a:rPr lang="zh-CN" altLang="en-US" sz="3600" b="1" dirty="0">
                <a:solidFill>
                  <a:srgbClr val="0768A9"/>
                </a:solidFill>
                <a:latin typeface="黑体" pitchFamily="49" charset="-122"/>
                <a:ea typeface="黑体" pitchFamily="49" charset="-122"/>
              </a:rPr>
              <a:t>应用实例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3"/>
          </p:nvPr>
        </p:nvSpPr>
        <p:spPr>
          <a:xfrm>
            <a:off x="646613" y="1441828"/>
            <a:ext cx="7673681" cy="495114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zh-CN" altLang="en-US" sz="2133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检索</a:t>
            </a:r>
            <a:r>
              <a:rPr lang="en-US" sz="2133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Skin Grafts</a:t>
            </a:r>
            <a:r>
              <a:rPr lang="zh-CN" altLang="en-US" sz="2133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（植皮手术），观看头部的植皮手术</a:t>
            </a:r>
            <a:endParaRPr lang="en-US" sz="2133" dirty="0">
              <a:solidFill>
                <a:schemeClr val="tx2">
                  <a:lumMod val="50000"/>
                </a:schemeClr>
              </a:solidFill>
              <a:ea typeface="黑体" panose="02010609060101010101" pitchFamily="49" charset="-122"/>
            </a:endParaRPr>
          </a:p>
          <a:p>
            <a:pPr>
              <a:defRPr/>
            </a:pPr>
            <a:endParaRPr lang="en-US" sz="2133" dirty="0">
              <a:solidFill>
                <a:schemeClr val="tx2">
                  <a:lumMod val="50000"/>
                </a:schemeClr>
              </a:solidFill>
              <a:ea typeface="黑体" panose="02010609060101010101" pitchFamily="49" charset="-122"/>
            </a:endParaRPr>
          </a:p>
          <a:p>
            <a:pPr>
              <a:defRPr/>
            </a:pPr>
            <a:r>
              <a:rPr lang="zh-CN" altLang="en-US" sz="2133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在神经外科（</a:t>
            </a:r>
            <a:r>
              <a:rPr lang="en-US" altLang="zh-CN" sz="2133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Neurosurgery</a:t>
            </a:r>
            <a:r>
              <a:rPr lang="zh-CN" altLang="en-US" sz="2133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）中检索</a:t>
            </a:r>
            <a:r>
              <a:rPr lang="en-US" sz="2133" dirty="0" err="1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Waterjet</a:t>
            </a:r>
            <a:r>
              <a:rPr lang="en-US" sz="2133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 Dissection</a:t>
            </a:r>
            <a:r>
              <a:rPr lang="zh-CN" altLang="en-US" sz="2133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（水射流切割），获取</a:t>
            </a:r>
            <a:r>
              <a:rPr lang="en-US" altLang="zh-CN" sz="2133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3</a:t>
            </a:r>
            <a:r>
              <a:rPr lang="zh-CN" altLang="en-US" sz="2133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个系列视频，学习脑内操作的每一步</a:t>
            </a:r>
            <a:endParaRPr lang="en-US" sz="2133" dirty="0">
              <a:solidFill>
                <a:schemeClr val="tx2">
                  <a:lumMod val="50000"/>
                </a:schemeClr>
              </a:solidFill>
              <a:ea typeface="黑体" panose="02010609060101010101" pitchFamily="49" charset="-122"/>
            </a:endParaRPr>
          </a:p>
          <a:p>
            <a:pPr>
              <a:defRPr/>
            </a:pPr>
            <a:endParaRPr lang="en-US" sz="2133" dirty="0">
              <a:solidFill>
                <a:schemeClr val="tx2">
                  <a:lumMod val="50000"/>
                </a:schemeClr>
              </a:solidFill>
              <a:ea typeface="黑体" panose="02010609060101010101" pitchFamily="49" charset="-122"/>
            </a:endParaRPr>
          </a:p>
          <a:p>
            <a:pPr>
              <a:defRPr/>
            </a:pPr>
            <a:r>
              <a:rPr lang="zh-CN" altLang="en-US" sz="2133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观察一个发育</a:t>
            </a:r>
            <a:r>
              <a:rPr lang="en-US" altLang="zh-CN" sz="2133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10</a:t>
            </a:r>
            <a:r>
              <a:rPr lang="zh-CN" altLang="en-US" sz="2133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周的</a:t>
            </a:r>
            <a:r>
              <a:rPr lang="en-US" altLang="zh-CN" sz="2133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quadruplet</a:t>
            </a:r>
            <a:r>
              <a:rPr lang="zh-CN" altLang="en-US" sz="2133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（四胞胎）超声波图</a:t>
            </a:r>
            <a:endParaRPr lang="en-US" sz="2133" dirty="0">
              <a:solidFill>
                <a:schemeClr val="tx2">
                  <a:lumMod val="50000"/>
                </a:schemeClr>
              </a:solidFill>
              <a:ea typeface="黑体" panose="02010609060101010101" pitchFamily="49" charset="-122"/>
            </a:endParaRPr>
          </a:p>
          <a:p>
            <a:pPr>
              <a:defRPr/>
            </a:pPr>
            <a:endParaRPr lang="en-US" sz="2133" dirty="0">
              <a:solidFill>
                <a:schemeClr val="tx2">
                  <a:lumMod val="50000"/>
                </a:schemeClr>
              </a:solidFill>
              <a:ea typeface="黑体" panose="02010609060101010101" pitchFamily="49" charset="-122"/>
            </a:endParaRPr>
          </a:p>
          <a:p>
            <a:pPr>
              <a:defRPr/>
            </a:pPr>
            <a:r>
              <a:rPr lang="zh-CN" altLang="en-US" sz="2133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查看由于导管敷料引起的</a:t>
            </a:r>
            <a:r>
              <a:rPr lang="en-US" sz="2133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contact dermatitis</a:t>
            </a:r>
            <a:r>
              <a:rPr lang="zh-CN" altLang="en-US" sz="2133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（接触性皮炎）图片</a:t>
            </a:r>
            <a:r>
              <a:rPr lang="en-US" sz="2133" dirty="0">
                <a:solidFill>
                  <a:schemeClr val="tx2">
                    <a:lumMod val="50000"/>
                  </a:schemeClr>
                </a:solidFill>
                <a:ea typeface="黑体" panose="02010609060101010101" pitchFamily="49" charset="-122"/>
              </a:rPr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64986" y="596031"/>
            <a:ext cx="2586772" cy="194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81720" y="4728845"/>
            <a:ext cx="2616200" cy="1962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81722" y="2690182"/>
            <a:ext cx="2597789" cy="1947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64237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/>
              <a:t>LWW</a:t>
            </a:r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期刊亮点</a:t>
            </a:r>
            <a:endParaRPr lang="en-US" sz="36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344479" lvl="1" indent="0">
              <a:buNone/>
            </a:pPr>
            <a:r>
              <a:rPr lang="en-GB" dirty="0">
                <a:solidFill>
                  <a:srgbClr val="0768A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6</a:t>
            </a:r>
            <a:r>
              <a:rPr lang="zh-CN" altLang="en-US" dirty="0">
                <a:solidFill>
                  <a:srgbClr val="0768A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种期刊在</a:t>
            </a:r>
            <a:r>
              <a:rPr lang="en-US" altLang="zh-CN" dirty="0">
                <a:solidFill>
                  <a:srgbClr val="0768A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7</a:t>
            </a:r>
            <a:r>
              <a:rPr lang="zh-CN" altLang="en-US" dirty="0">
                <a:solidFill>
                  <a:srgbClr val="0768A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个</a:t>
            </a:r>
            <a:r>
              <a:rPr lang="en-US" altLang="zh-CN" dirty="0">
                <a:solidFill>
                  <a:srgbClr val="0768A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JCR</a:t>
            </a:r>
            <a:r>
              <a:rPr lang="zh-CN" altLang="en-US" dirty="0">
                <a:solidFill>
                  <a:srgbClr val="0768A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目录中排名第一</a:t>
            </a:r>
            <a:endParaRPr lang="en-GB" dirty="0">
              <a:solidFill>
                <a:srgbClr val="0768A9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4479" lvl="1" indent="0">
              <a:buNone/>
            </a:pPr>
            <a:r>
              <a:rPr lang="en-GB" sz="1600" dirty="0">
                <a:latin typeface="华文中宋" panose="02010600040101010101" pitchFamily="2" charset="-122"/>
                <a:ea typeface="华文中宋" panose="02010600040101010101" pitchFamily="2" charset="-122"/>
              </a:rPr>
              <a:t> </a:t>
            </a:r>
          </a:p>
          <a:p>
            <a:pPr marL="344479" lvl="1" indent="0">
              <a:buNone/>
            </a:pPr>
            <a:r>
              <a:rPr lang="en-GB" sz="1600" dirty="0">
                <a:latin typeface="华文中宋" panose="02010600040101010101" pitchFamily="2" charset="-122"/>
                <a:ea typeface="华文中宋" panose="02010600040101010101" pitchFamily="2" charset="-122"/>
              </a:rPr>
              <a:t> </a:t>
            </a:r>
          </a:p>
          <a:p>
            <a:pPr marL="1831929" lvl="4" indent="0">
              <a:buNone/>
            </a:pPr>
            <a:r>
              <a:rPr lang="en-GB" sz="1700" b="1" i="1" dirty="0">
                <a:solidFill>
                  <a:schemeClr val="tx2">
                    <a:lumMod val="50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Ear and Hearing</a:t>
            </a:r>
            <a:r>
              <a:rPr lang="en-GB" sz="1700" dirty="0">
                <a:solidFill>
                  <a:schemeClr val="tx2">
                    <a:lumMod val="50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, American Auditory Society</a:t>
            </a:r>
            <a:r>
              <a:rPr lang="zh-CN" altLang="en-US" sz="1700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（美国听觉协会）的官方期刊</a:t>
            </a:r>
            <a:r>
              <a:rPr lang="en-GB" sz="1700" dirty="0">
                <a:solidFill>
                  <a:schemeClr val="tx2">
                    <a:lumMod val="50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, </a:t>
            </a:r>
            <a:r>
              <a:rPr lang="zh-CN" altLang="en-US" sz="1700" dirty="0">
                <a:solidFill>
                  <a:schemeClr val="tx2">
                    <a:lumMod val="50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在</a:t>
            </a:r>
            <a:r>
              <a:rPr lang="en-GB" sz="1700" dirty="0">
                <a:solidFill>
                  <a:schemeClr val="tx2">
                    <a:lumMod val="50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Otorhinolaryngology</a:t>
            </a:r>
            <a:r>
              <a:rPr lang="zh-CN" altLang="en-US" sz="1700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（耳鼻喉科学）排名第一</a:t>
            </a:r>
            <a:r>
              <a:rPr lang="en-GB" sz="1700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. </a:t>
            </a:r>
          </a:p>
          <a:p>
            <a:pPr marL="1831929" lvl="4" indent="0">
              <a:buNone/>
            </a:pPr>
            <a:r>
              <a:rPr lang="en-GB" sz="1700" dirty="0">
                <a:solidFill>
                  <a:schemeClr val="tx2">
                    <a:lumMod val="50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(IF 3.262*)</a:t>
            </a:r>
          </a:p>
          <a:p>
            <a:pPr marL="1831929" lvl="4" indent="0">
              <a:buNone/>
            </a:pPr>
            <a:endParaRPr lang="en-GB" sz="1700" dirty="0">
              <a:solidFill>
                <a:schemeClr val="tx2">
                  <a:lumMod val="50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marL="1831929" lvl="4" indent="0">
              <a:buNone/>
            </a:pPr>
            <a:r>
              <a:rPr lang="en-GB" sz="1700" b="1" i="1" dirty="0">
                <a:solidFill>
                  <a:schemeClr val="tx2">
                    <a:lumMod val="50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Epidemiology</a:t>
            </a:r>
            <a:r>
              <a:rPr lang="en-GB" sz="1700" dirty="0">
                <a:solidFill>
                  <a:schemeClr val="tx2">
                    <a:lumMod val="50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, International Society for Environmental Epidemiology</a:t>
            </a:r>
            <a:r>
              <a:rPr lang="zh-CN" altLang="en-US" sz="1700" dirty="0">
                <a:solidFill>
                  <a:schemeClr val="tx2">
                    <a:lumMod val="50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（</a:t>
            </a:r>
            <a:r>
              <a:rPr lang="zh-CN" altLang="en-US" sz="1700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国际环境流行病学会）官方期刊</a:t>
            </a:r>
            <a:r>
              <a:rPr lang="en-GB" sz="1700" dirty="0">
                <a:solidFill>
                  <a:schemeClr val="tx2">
                    <a:lumMod val="50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, </a:t>
            </a:r>
            <a:r>
              <a:rPr lang="zh-CN" altLang="en-US" sz="1700" dirty="0">
                <a:solidFill>
                  <a:schemeClr val="tx2">
                    <a:lumMod val="50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在</a:t>
            </a:r>
            <a:r>
              <a:rPr lang="en-GB" sz="1700" dirty="0">
                <a:solidFill>
                  <a:schemeClr val="tx2">
                    <a:lumMod val="50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Public, Environmental &amp; Occupational Health</a:t>
            </a:r>
            <a:r>
              <a:rPr lang="zh-CN" altLang="en-US" sz="1700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（公共、环境、职业保健）排名第一</a:t>
            </a:r>
            <a:r>
              <a:rPr lang="en-GB" sz="1700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.</a:t>
            </a:r>
          </a:p>
          <a:p>
            <a:pPr marL="1831929" lvl="4" indent="0">
              <a:buNone/>
            </a:pPr>
            <a:r>
              <a:rPr lang="en-GB" sz="1700" dirty="0">
                <a:solidFill>
                  <a:schemeClr val="tx2">
                    <a:lumMod val="50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(IF 5.738*)</a:t>
            </a:r>
          </a:p>
          <a:p>
            <a:pPr marL="1831929" lvl="4" indent="0">
              <a:buNone/>
            </a:pPr>
            <a:endParaRPr lang="en-GB" sz="1700" dirty="0">
              <a:solidFill>
                <a:schemeClr val="tx2">
                  <a:lumMod val="50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marL="1831929" lvl="4" indent="0">
              <a:buNone/>
            </a:pPr>
            <a:r>
              <a:rPr lang="en-GB" sz="1700" b="1" i="1" dirty="0">
                <a:solidFill>
                  <a:schemeClr val="tx2">
                    <a:lumMod val="50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Circulation Research, </a:t>
            </a:r>
            <a:r>
              <a:rPr lang="en-GB" sz="1700" dirty="0">
                <a:solidFill>
                  <a:schemeClr val="tx2">
                    <a:lumMod val="50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American Heart Association</a:t>
            </a:r>
            <a:r>
              <a:rPr lang="zh-CN" altLang="en-US" sz="1700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（美国心脏学会）期刊</a:t>
            </a:r>
            <a:r>
              <a:rPr lang="en-GB" sz="1700" dirty="0">
                <a:solidFill>
                  <a:schemeClr val="tx2">
                    <a:lumMod val="50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, </a:t>
            </a:r>
            <a:r>
              <a:rPr lang="zh-CN" altLang="en-US" sz="1700" dirty="0">
                <a:solidFill>
                  <a:schemeClr val="tx2">
                    <a:lumMod val="50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在</a:t>
            </a:r>
            <a:r>
              <a:rPr lang="en-GB" sz="1700" dirty="0" err="1">
                <a:solidFill>
                  <a:schemeClr val="tx2">
                    <a:lumMod val="50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Hematology</a:t>
            </a:r>
            <a:r>
              <a:rPr lang="zh-CN" altLang="en-US" sz="1700" dirty="0">
                <a:solidFill>
                  <a:schemeClr val="tx2">
                    <a:lumMod val="50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（</a:t>
            </a:r>
            <a:r>
              <a:rPr lang="zh-CN" altLang="en-US" sz="1700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血液学）排名第一</a:t>
            </a:r>
            <a:r>
              <a:rPr lang="en-GB" sz="1700" dirty="0">
                <a:solidFill>
                  <a:schemeClr val="tx2">
                    <a:lumMod val="50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.</a:t>
            </a:r>
          </a:p>
          <a:p>
            <a:pPr marL="1831929" lvl="4" indent="0">
              <a:buNone/>
            </a:pPr>
            <a:r>
              <a:rPr lang="en-GB" sz="1700" dirty="0">
                <a:solidFill>
                  <a:schemeClr val="tx2">
                    <a:lumMod val="50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(IF 11.86*1)</a:t>
            </a:r>
            <a:endParaRPr lang="en-US" sz="1700" dirty="0">
              <a:solidFill>
                <a:schemeClr val="tx2">
                  <a:lumMod val="50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29600" y="6375400"/>
            <a:ext cx="3505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*2012 </a:t>
            </a:r>
            <a:r>
              <a:rPr lang="en-GB" sz="1000" i="1" dirty="0"/>
              <a:t>Journal Citation Reports</a:t>
            </a:r>
            <a:r>
              <a:rPr lang="en-GB" sz="1000" dirty="0"/>
              <a:t>® (Thomson Reuters, 2013)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18" y="2046403"/>
            <a:ext cx="1046789" cy="1295401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50" y="3494203"/>
            <a:ext cx="968524" cy="12954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51" y="4942003"/>
            <a:ext cx="967233" cy="12954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8664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title" idx="4294967295"/>
          </p:nvPr>
        </p:nvSpPr>
        <p:spPr>
          <a:xfrm>
            <a:off x="538481" y="894080"/>
            <a:ext cx="6461760" cy="809625"/>
          </a:xfrm>
        </p:spPr>
        <p:txBody>
          <a:bodyPr>
            <a:noAutofit/>
          </a:bodyPr>
          <a:lstStyle/>
          <a:p>
            <a:r>
              <a:rPr lang="zh-CN" altLang="en-US" b="1" dirty="0">
                <a:latin typeface="黑体" pitchFamily="49" charset="-122"/>
                <a:ea typeface="黑体" pitchFamily="49" charset="-122"/>
              </a:rPr>
              <a:t>   个性化功能</a:t>
            </a:r>
            <a:br>
              <a:rPr lang="en-US" altLang="zh-CN" b="1" dirty="0">
                <a:latin typeface="黑体" pitchFamily="49" charset="-122"/>
                <a:ea typeface="黑体" pitchFamily="49" charset="-122"/>
              </a:rPr>
            </a:br>
            <a:r>
              <a:rPr lang="en-US" altLang="zh-CN" b="1" dirty="0">
                <a:latin typeface="黑体" pitchFamily="49" charset="-122"/>
                <a:ea typeface="黑体" pitchFamily="49" charset="-122"/>
              </a:rPr>
              <a:t>            ——</a:t>
            </a:r>
            <a:r>
              <a:rPr lang="zh-CN" altLang="en-US" b="1" dirty="0">
                <a:latin typeface="黑体" pitchFamily="49" charset="-122"/>
                <a:ea typeface="黑体" pitchFamily="49" charset="-122"/>
                <a:hlinkClick r:id="rId2" action="ppaction://hlinkfile"/>
              </a:rPr>
              <a:t>我的工作区</a:t>
            </a:r>
            <a:endParaRPr lang="zh-CN" altLang="en-US" b="1" dirty="0"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43967BCE-CE0B-481B-8DD9-03B48BFD75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481" y="2362469"/>
            <a:ext cx="7835705" cy="419225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2205787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3F82BAC-71B8-4F16-B433-2FEC37476B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4001" y="2372629"/>
            <a:ext cx="7835705" cy="419225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标题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600" b="1" dirty="0">
                <a:ea typeface="黑体" panose="02010609060101010101" pitchFamily="49" charset="-122"/>
              </a:rPr>
              <a:t>登录个人账号，激活我的工作区</a:t>
            </a:r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pPr marL="0" indent="0" algn="ctr">
              <a:buNone/>
            </a:pPr>
            <a:r>
              <a:rPr lang="zh-CN" altLang="en-US" sz="22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登录</a:t>
            </a:r>
            <a:r>
              <a:rPr lang="en-US" altLang="zh-CN" sz="22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Ovid</a:t>
            </a:r>
            <a:r>
              <a:rPr lang="zh-CN" altLang="en-US" sz="22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平台后，点击“我的账号”，登录您的个人账号，激活我的工作区</a:t>
            </a:r>
            <a:endParaRPr lang="en-US" altLang="zh-CN" sz="2200" dirty="0">
              <a:solidFill>
                <a:schemeClr val="tx2">
                  <a:lumMod val="50000"/>
                </a:schemeClr>
              </a:solidFill>
              <a:latin typeface="+mj-lt"/>
              <a:ea typeface="黑体" panose="02010609060101010101" pitchFamily="49" charset="-122"/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7620000" y="2461676"/>
            <a:ext cx="600501" cy="46166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>
              <a:ea typeface="新細明體" pitchFamily="18" charset="-120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3909848" y="3402573"/>
            <a:ext cx="2795752" cy="277751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>
              <a:ea typeface="新細明體" pitchFamily="18" charset="-120"/>
            </a:endParaRP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7150269" y="4083908"/>
            <a:ext cx="1357007" cy="46166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5741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A984566-8F98-49E6-A0DC-9851157F3D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5888" y="1875386"/>
            <a:ext cx="7835705" cy="419225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标题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600" b="1" dirty="0">
                <a:ea typeface="黑体" panose="02010609060101010101" pitchFamily="49" charset="-122"/>
              </a:rPr>
              <a:t>创建新的个人账号</a:t>
            </a:r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3"/>
          </p:nvPr>
        </p:nvSpPr>
        <p:spPr>
          <a:xfrm>
            <a:off x="214849" y="1267205"/>
            <a:ext cx="11669545" cy="495114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zh-CN" altLang="en-US" sz="22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登录</a:t>
            </a:r>
            <a:r>
              <a:rPr lang="en-US" altLang="zh-CN" sz="22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Ovid</a:t>
            </a:r>
            <a:r>
              <a:rPr lang="zh-CN" altLang="en-US" sz="22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平台后，您可以免费创建并使用自己的个人账号。</a:t>
            </a:r>
            <a:endParaRPr lang="en-US" altLang="zh-CN" sz="2200" dirty="0">
              <a:solidFill>
                <a:schemeClr val="tx2">
                  <a:lumMod val="50000"/>
                </a:schemeClr>
              </a:solidFill>
              <a:latin typeface="+mj-lt"/>
              <a:ea typeface="黑体" panose="02010609060101010101" pitchFamily="49" charset="-122"/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7052603" y="3181133"/>
            <a:ext cx="1583396" cy="46166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>
              <a:ea typeface="新細明體" pitchFamily="18" charset="-12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1F2E8994-C585-4A6D-8FD1-8C29DBD931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3747" y="2549347"/>
            <a:ext cx="5299983" cy="4323292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4242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415591-3D0E-4E43-91EB-0EFB834FFE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1387" y="1091977"/>
            <a:ext cx="9371381" cy="548662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6378" y="281974"/>
            <a:ext cx="11739244" cy="810003"/>
          </a:xfrm>
        </p:spPr>
        <p:txBody>
          <a:bodyPr/>
          <a:lstStyle/>
          <a:p>
            <a:r>
              <a:rPr lang="zh-CN" altLang="en-US" sz="3600" b="1" dirty="0">
                <a:latin typeface="+mn-lt"/>
                <a:ea typeface="黑体" panose="02010609060101010101" pitchFamily="49" charset="-122"/>
              </a:rPr>
              <a:t>我的工作区主要功能</a:t>
            </a:r>
            <a:endParaRPr lang="en-US" sz="36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8940801" y="1293234"/>
            <a:ext cx="1793087" cy="46166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>
              <a:ea typeface="新細明體" pitchFamily="18" charset="-120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D530F18F-6FF7-4DE2-AF1C-E6524D772D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2135" y="1847290"/>
            <a:ext cx="3149885" cy="46166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9847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600" b="1" dirty="0">
                <a:ea typeface="黑体" panose="02010609060101010101" pitchFamily="49" charset="-122"/>
              </a:rPr>
              <a:t>我的课题</a:t>
            </a:r>
            <a:endParaRPr lang="zh-CN" altLang="en-US" sz="3600" dirty="0"/>
          </a:p>
        </p:txBody>
      </p:sp>
      <p:sp>
        <p:nvSpPr>
          <p:cNvPr id="4" name="文本占位符 7"/>
          <p:cNvSpPr txBox="1">
            <a:spLocks/>
          </p:cNvSpPr>
          <p:nvPr/>
        </p:nvSpPr>
        <p:spPr bwMode="auto">
          <a:xfrm>
            <a:off x="1787857" y="1208122"/>
            <a:ext cx="8988188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768A9"/>
                </a:solidFill>
                <a:latin typeface="+mn-lt"/>
                <a:ea typeface="+mn-ea"/>
                <a:cs typeface="ＭＳ Ｐゴシック"/>
              </a:defRPr>
            </a:lvl1pPr>
            <a:lvl2pPr marL="569913" indent="-225425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757575"/>
                </a:solidFill>
                <a:latin typeface="+mn-lt"/>
                <a:ea typeface="+mn-ea"/>
                <a:cs typeface="ＭＳ Ｐゴシック"/>
              </a:defRPr>
            </a:lvl2pPr>
            <a:lvl3pPr marL="8001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757575"/>
                </a:solidFill>
                <a:latin typeface="+mn-lt"/>
                <a:ea typeface="+mn-ea"/>
                <a:cs typeface="ＭＳ Ｐゴシック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757575"/>
                </a:solidFill>
                <a:latin typeface="+mn-lt"/>
                <a:ea typeface="+mn-ea"/>
                <a:cs typeface="ＭＳ Ｐゴシック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57575"/>
                </a:solidFill>
                <a:latin typeface="+mn-lt"/>
                <a:ea typeface="+mn-ea"/>
                <a:cs typeface="ＭＳ Ｐゴシック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57575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57575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57575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57575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zh-CN" altLang="en-US" sz="2667" kern="0" dirty="0">
                <a:solidFill>
                  <a:schemeClr val="tx1"/>
                </a:solidFill>
                <a:latin typeface="+mj-lt"/>
                <a:ea typeface="黑体" panose="02010609060101010101" pitchFamily="49" charset="-122"/>
              </a:rPr>
              <a:t>可以在线添加、标识、管理</a:t>
            </a:r>
            <a:r>
              <a:rPr lang="en-US" altLang="zh-CN" sz="2667" kern="0" dirty="0">
                <a:solidFill>
                  <a:schemeClr val="tx1"/>
                </a:solidFill>
                <a:latin typeface="+mj-lt"/>
                <a:ea typeface="黑体" panose="02010609060101010101" pitchFamily="49" charset="-122"/>
              </a:rPr>
              <a:t>Ovid</a:t>
            </a:r>
            <a:r>
              <a:rPr lang="zh-CN" altLang="en-US" sz="2667" kern="0" dirty="0">
                <a:solidFill>
                  <a:schemeClr val="tx1"/>
                </a:solidFill>
                <a:latin typeface="+mj-lt"/>
                <a:ea typeface="黑体" panose="02010609060101010101" pitchFamily="49" charset="-122"/>
              </a:rPr>
              <a:t>平台提供的多种类型资源。</a:t>
            </a:r>
            <a:endParaRPr lang="en-US" altLang="zh-CN" sz="2667" kern="0" dirty="0">
              <a:solidFill>
                <a:schemeClr val="tx1"/>
              </a:solidFill>
              <a:latin typeface="+mj-lt"/>
              <a:ea typeface="黑体" panose="02010609060101010101" pitchFamily="49" charset="-122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664673" y="1893250"/>
            <a:ext cx="9802113" cy="4653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2880"/>
          <a:lstStyle>
            <a:lvl1pPr marL="342900" indent="-3429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569913" indent="-225425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marL="0" indent="0" eaLnBrk="1" hangingPunct="1">
              <a:lnSpc>
                <a:spcPct val="90000"/>
              </a:lnSpc>
              <a:spcBef>
                <a:spcPct val="20000"/>
              </a:spcBef>
            </a:pPr>
            <a:r>
              <a:rPr kumimoji="0" lang="en-US" altLang="zh-TW" sz="22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  </a:t>
            </a:r>
            <a:r>
              <a:rPr kumimoji="0" lang="zh-CN" altLang="en-US" sz="22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包括：</a:t>
            </a:r>
            <a:endParaRPr kumimoji="0" lang="en-US" altLang="zh-TW" sz="2200" dirty="0">
              <a:solidFill>
                <a:schemeClr val="tx2">
                  <a:lumMod val="50000"/>
                </a:schemeClr>
              </a:solidFill>
              <a:latin typeface="+mj-lt"/>
              <a:ea typeface="黑体" panose="02010609060101010101" pitchFamily="49" charset="-122"/>
            </a:endParaRPr>
          </a:p>
          <a:p>
            <a:pPr marL="687371" lvl="1" indent="-342891" eaLnBrk="1" hangingPunct="1">
              <a:lnSpc>
                <a:spcPct val="90000"/>
              </a:lnSpc>
              <a:spcBef>
                <a:spcPct val="20000"/>
              </a:spcBef>
              <a:buClr>
                <a:srgbClr val="0768A9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altLang="zh-TW" sz="22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Ovid Results </a:t>
            </a:r>
            <a:r>
              <a:rPr lang="zh-TW" altLang="en-US" sz="22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（</a:t>
            </a:r>
            <a:r>
              <a:rPr lang="en-US" altLang="zh-TW" sz="22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Ovid</a:t>
            </a:r>
            <a:r>
              <a:rPr lang="zh-TW" altLang="en-US" sz="22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检索結果）</a:t>
            </a:r>
            <a:endParaRPr lang="en-US" altLang="zh-TW" sz="2200" dirty="0">
              <a:solidFill>
                <a:schemeClr val="tx2">
                  <a:lumMod val="50000"/>
                </a:schemeClr>
              </a:solidFill>
              <a:latin typeface="+mj-lt"/>
              <a:ea typeface="黑体" panose="02010609060101010101" pitchFamily="49" charset="-122"/>
            </a:endParaRPr>
          </a:p>
          <a:p>
            <a:pPr marL="687371" lvl="1" indent="-342891" eaLnBrk="1" hangingPunct="1">
              <a:lnSpc>
                <a:spcPct val="90000"/>
              </a:lnSpc>
              <a:spcBef>
                <a:spcPct val="20000"/>
              </a:spcBef>
              <a:buClr>
                <a:srgbClr val="0768A9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altLang="zh-TW" sz="22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Saved Searches </a:t>
            </a:r>
            <a:r>
              <a:rPr lang="zh-TW" altLang="en-US" sz="22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（储存的检索历史）</a:t>
            </a:r>
            <a:endParaRPr lang="en-US" altLang="zh-TW" sz="2200" dirty="0">
              <a:solidFill>
                <a:schemeClr val="tx2">
                  <a:lumMod val="50000"/>
                </a:schemeClr>
              </a:solidFill>
              <a:latin typeface="+mj-lt"/>
              <a:ea typeface="黑体" panose="02010609060101010101" pitchFamily="49" charset="-122"/>
            </a:endParaRPr>
          </a:p>
          <a:p>
            <a:pPr marL="687371" lvl="1" indent="-342891" eaLnBrk="1" hangingPunct="1">
              <a:lnSpc>
                <a:spcPct val="90000"/>
              </a:lnSpc>
              <a:spcBef>
                <a:spcPct val="20000"/>
              </a:spcBef>
              <a:buClr>
                <a:srgbClr val="0768A9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altLang="zh-TW" sz="22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Journal Articles – PDF or HTML </a:t>
            </a:r>
            <a:r>
              <a:rPr lang="zh-TW" altLang="en-US" sz="22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（期刊文章全文</a:t>
            </a:r>
            <a:r>
              <a:rPr lang="en-US" altLang="zh-TW" sz="22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– PDF or HTML </a:t>
            </a:r>
            <a:r>
              <a:rPr lang="zh-TW" altLang="en-US" sz="22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）</a:t>
            </a:r>
            <a:endParaRPr lang="en-US" altLang="zh-TW" sz="2200" dirty="0">
              <a:solidFill>
                <a:schemeClr val="tx2">
                  <a:lumMod val="50000"/>
                </a:schemeClr>
              </a:solidFill>
              <a:latin typeface="+mj-lt"/>
              <a:ea typeface="黑体" panose="02010609060101010101" pitchFamily="49" charset="-122"/>
            </a:endParaRPr>
          </a:p>
          <a:p>
            <a:pPr marL="687371" lvl="1" indent="-342891" eaLnBrk="1" hangingPunct="1">
              <a:lnSpc>
                <a:spcPct val="90000"/>
              </a:lnSpc>
              <a:spcBef>
                <a:spcPct val="20000"/>
              </a:spcBef>
              <a:buClr>
                <a:srgbClr val="0768A9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altLang="zh-TW" sz="22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Images </a:t>
            </a:r>
            <a:r>
              <a:rPr lang="zh-TW" altLang="en-US" sz="22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（图像）</a:t>
            </a:r>
            <a:endParaRPr lang="en-US" altLang="zh-TW" sz="2200" dirty="0">
              <a:solidFill>
                <a:schemeClr val="tx2">
                  <a:lumMod val="50000"/>
                </a:schemeClr>
              </a:solidFill>
              <a:latin typeface="+mj-lt"/>
              <a:ea typeface="黑体" panose="02010609060101010101" pitchFamily="49" charset="-122"/>
            </a:endParaRPr>
          </a:p>
          <a:p>
            <a:pPr marL="687371" lvl="1" indent="-342891" eaLnBrk="1" hangingPunct="1">
              <a:lnSpc>
                <a:spcPct val="90000"/>
              </a:lnSpc>
              <a:spcBef>
                <a:spcPct val="20000"/>
              </a:spcBef>
              <a:buClr>
                <a:srgbClr val="0768A9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altLang="zh-CN" sz="22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Video</a:t>
            </a:r>
            <a:r>
              <a:rPr lang="zh-CN" altLang="en-US" sz="22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（视频）</a:t>
            </a:r>
            <a:endParaRPr lang="en-US" altLang="zh-CN" sz="2200" dirty="0">
              <a:solidFill>
                <a:schemeClr val="tx2">
                  <a:lumMod val="50000"/>
                </a:schemeClr>
              </a:solidFill>
              <a:latin typeface="+mj-lt"/>
              <a:ea typeface="黑体" panose="02010609060101010101" pitchFamily="49" charset="-122"/>
            </a:endParaRPr>
          </a:p>
          <a:p>
            <a:pPr marL="687371" lvl="1" indent="-342891" eaLnBrk="1" hangingPunct="1">
              <a:lnSpc>
                <a:spcPct val="90000"/>
              </a:lnSpc>
              <a:spcBef>
                <a:spcPct val="20000"/>
              </a:spcBef>
              <a:buClr>
                <a:srgbClr val="0768A9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altLang="zh-CN" sz="22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Audio</a:t>
            </a:r>
            <a:r>
              <a:rPr lang="zh-CN" altLang="en-US" sz="22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（音频）</a:t>
            </a:r>
            <a:endParaRPr lang="en-US" altLang="zh-TW" sz="2200" dirty="0">
              <a:solidFill>
                <a:schemeClr val="tx2">
                  <a:lumMod val="50000"/>
                </a:schemeClr>
              </a:solidFill>
              <a:latin typeface="+mj-lt"/>
              <a:ea typeface="黑体" panose="02010609060101010101" pitchFamily="49" charset="-122"/>
            </a:endParaRPr>
          </a:p>
          <a:p>
            <a:pPr marL="687371" lvl="1" indent="-342891" eaLnBrk="1" hangingPunct="1">
              <a:lnSpc>
                <a:spcPct val="90000"/>
              </a:lnSpc>
              <a:spcBef>
                <a:spcPct val="20000"/>
              </a:spcBef>
              <a:buClr>
                <a:srgbClr val="0768A9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altLang="zh-TW" sz="22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Text Snippets </a:t>
            </a:r>
            <a:r>
              <a:rPr lang="zh-TW" altLang="en-US" sz="22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（</a:t>
            </a:r>
            <a:r>
              <a:rPr lang="zh-CN" altLang="en-US" sz="22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文本</a:t>
            </a:r>
            <a:r>
              <a:rPr lang="zh-TW" altLang="en-US" sz="22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剪</a:t>
            </a:r>
            <a:r>
              <a:rPr lang="zh-CN" altLang="en-US" sz="22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贴</a:t>
            </a:r>
            <a:r>
              <a:rPr lang="zh-TW" altLang="en-US" sz="22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）</a:t>
            </a:r>
            <a:endParaRPr lang="en-US" altLang="zh-TW" sz="2200" dirty="0">
              <a:solidFill>
                <a:schemeClr val="tx2">
                  <a:lumMod val="50000"/>
                </a:schemeClr>
              </a:solidFill>
              <a:latin typeface="+mj-lt"/>
              <a:ea typeface="黑体" panose="02010609060101010101" pitchFamily="49" charset="-122"/>
            </a:endParaRPr>
          </a:p>
          <a:p>
            <a:pPr marL="687371" lvl="1" indent="-342891" eaLnBrk="1" hangingPunct="1">
              <a:lnSpc>
                <a:spcPct val="90000"/>
              </a:lnSpc>
              <a:spcBef>
                <a:spcPct val="20000"/>
              </a:spcBef>
              <a:buClr>
                <a:srgbClr val="0768A9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altLang="zh-TW" sz="22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User-created Citations </a:t>
            </a:r>
            <a:r>
              <a:rPr lang="zh-TW" altLang="en-US" sz="22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（客戶自己生成的</a:t>
            </a:r>
            <a:r>
              <a:rPr lang="zh-CN" altLang="en-US" sz="22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题录</a:t>
            </a:r>
            <a:r>
              <a:rPr lang="zh-TW" altLang="en-US" sz="22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）</a:t>
            </a:r>
            <a:endParaRPr lang="en-US" altLang="zh-TW" sz="2200" dirty="0">
              <a:solidFill>
                <a:schemeClr val="tx2">
                  <a:lumMod val="50000"/>
                </a:schemeClr>
              </a:solidFill>
              <a:latin typeface="+mj-lt"/>
              <a:ea typeface="黑体" panose="02010609060101010101" pitchFamily="49" charset="-122"/>
            </a:endParaRPr>
          </a:p>
          <a:p>
            <a:pPr marL="687371" lvl="1" indent="-342891" eaLnBrk="1" hangingPunct="1">
              <a:lnSpc>
                <a:spcPct val="90000"/>
              </a:lnSpc>
              <a:spcBef>
                <a:spcPct val="20000"/>
              </a:spcBef>
              <a:buClr>
                <a:srgbClr val="0768A9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altLang="zh-TW" sz="22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Book Chapter </a:t>
            </a:r>
            <a:r>
              <a:rPr lang="zh-TW" altLang="en-US" sz="22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（电子书章</a:t>
            </a:r>
            <a:r>
              <a:rPr lang="zh-CN" altLang="en-US" sz="22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节</a:t>
            </a:r>
            <a:r>
              <a:rPr lang="zh-TW" altLang="en-US" sz="22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）</a:t>
            </a:r>
            <a:endParaRPr lang="en-US" altLang="zh-TW" sz="2200" dirty="0">
              <a:solidFill>
                <a:schemeClr val="tx2">
                  <a:lumMod val="50000"/>
                </a:schemeClr>
              </a:solidFill>
              <a:latin typeface="+mj-lt"/>
              <a:ea typeface="黑体" panose="02010609060101010101" pitchFamily="49" charset="-122"/>
            </a:endParaRPr>
          </a:p>
          <a:p>
            <a:pPr marL="687371" lvl="1" indent="-342891" eaLnBrk="1" hangingPunct="1">
              <a:lnSpc>
                <a:spcPct val="90000"/>
              </a:lnSpc>
              <a:spcBef>
                <a:spcPct val="20000"/>
              </a:spcBef>
              <a:buClr>
                <a:srgbClr val="0768A9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altLang="zh-TW" sz="22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Journal Issue List result </a:t>
            </a:r>
            <a:r>
              <a:rPr lang="zh-TW" altLang="en-US" sz="22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（期刊目</a:t>
            </a:r>
            <a:r>
              <a:rPr lang="zh-CN" altLang="en-US" sz="22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录</a:t>
            </a:r>
            <a:r>
              <a:rPr lang="zh-TW" altLang="en-US" sz="22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結果）</a:t>
            </a:r>
            <a:endParaRPr lang="en-US" altLang="zh-TW" sz="2200" dirty="0">
              <a:solidFill>
                <a:schemeClr val="tx2">
                  <a:lumMod val="50000"/>
                </a:schemeClr>
              </a:solidFill>
              <a:latin typeface="+mj-lt"/>
              <a:ea typeface="黑体" panose="02010609060101010101" pitchFamily="49" charset="-122"/>
            </a:endParaRPr>
          </a:p>
          <a:p>
            <a:pPr marL="687371" lvl="1" indent="-342891" eaLnBrk="1" hangingPunct="1">
              <a:lnSpc>
                <a:spcPct val="90000"/>
              </a:lnSpc>
              <a:spcBef>
                <a:spcPct val="20000"/>
              </a:spcBef>
              <a:buClr>
                <a:srgbClr val="0768A9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altLang="zh-TW" sz="22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Auto-Alert results </a:t>
            </a:r>
            <a:r>
              <a:rPr lang="zh-TW" altLang="en-US" sz="22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（储存</a:t>
            </a:r>
            <a:r>
              <a:rPr lang="zh-CN" altLang="en-US" sz="22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定题通告</a:t>
            </a:r>
            <a:r>
              <a:rPr lang="zh-TW" altLang="en-US" sz="22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）</a:t>
            </a:r>
            <a:endParaRPr lang="en-US" altLang="zh-TW" sz="2200" dirty="0">
              <a:solidFill>
                <a:schemeClr val="tx2">
                  <a:lumMod val="50000"/>
                </a:schemeClr>
              </a:solidFill>
              <a:latin typeface="+mj-lt"/>
              <a:ea typeface="黑体" panose="02010609060101010101" pitchFamily="49" charset="-122"/>
            </a:endParaRPr>
          </a:p>
          <a:p>
            <a:pPr marL="687371" lvl="1" indent="-342891" eaLnBrk="1" hangingPunct="1">
              <a:lnSpc>
                <a:spcPct val="90000"/>
              </a:lnSpc>
              <a:spcBef>
                <a:spcPct val="20000"/>
              </a:spcBef>
              <a:buClr>
                <a:srgbClr val="0768A9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altLang="zh-TW" sz="22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Uploaded files </a:t>
            </a:r>
            <a:r>
              <a:rPr lang="zh-TW" altLang="en-US" sz="220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（上传文件）</a:t>
            </a:r>
            <a:endParaRPr lang="en-US" altLang="zh-TW" sz="2200" dirty="0">
              <a:solidFill>
                <a:schemeClr val="tx2">
                  <a:lumMod val="50000"/>
                </a:schemeClr>
              </a:solidFill>
              <a:latin typeface="+mj-lt"/>
              <a:ea typeface="黑体" panose="02010609060101010101" pitchFamily="49" charset="-122"/>
            </a:endParaRP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endParaRPr kumimoji="0" lang="en-US" altLang="zh-TW" sz="2200" dirty="0">
              <a:solidFill>
                <a:schemeClr val="tx2">
                  <a:lumMod val="50000"/>
                </a:schemeClr>
              </a:solidFill>
              <a:latin typeface="+mj-lt"/>
              <a:ea typeface="黑体" panose="02010609060101010101" pitchFamily="49" charset="-122"/>
            </a:endParaRPr>
          </a:p>
          <a:p>
            <a:pPr marL="344479" lvl="1" indent="0" eaLnBrk="1" hangingPunct="1">
              <a:lnSpc>
                <a:spcPct val="90000"/>
              </a:lnSpc>
              <a:spcBef>
                <a:spcPct val="20000"/>
              </a:spcBef>
            </a:pPr>
            <a:endParaRPr kumimoji="0" lang="en-US" altLang="zh-TW" sz="2200" dirty="0">
              <a:solidFill>
                <a:schemeClr val="tx2">
                  <a:lumMod val="50000"/>
                </a:schemeClr>
              </a:solidFill>
              <a:latin typeface="+mj-lt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15737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6378" y="364054"/>
            <a:ext cx="11739244" cy="810003"/>
          </a:xfrm>
        </p:spPr>
        <p:txBody>
          <a:bodyPr/>
          <a:lstStyle/>
          <a:p>
            <a:r>
              <a:rPr lang="zh-CN" altLang="en-US" sz="3600" b="1" dirty="0">
                <a:ea typeface="黑体" panose="02010609060101010101" pitchFamily="49" charset="-122"/>
              </a:rPr>
              <a:t>我的课题功能嵌入整个</a:t>
            </a:r>
            <a:r>
              <a:rPr lang="en-US" altLang="zh-CN" sz="3600" b="1" dirty="0">
                <a:ea typeface="黑体" panose="02010609060101010101" pitchFamily="49" charset="-122"/>
              </a:rPr>
              <a:t>Ovid</a:t>
            </a:r>
            <a:r>
              <a:rPr lang="zh-CN" altLang="en-US" sz="3600" b="1" dirty="0">
                <a:ea typeface="黑体" panose="02010609060101010101" pitchFamily="49" charset="-122"/>
              </a:rPr>
              <a:t>平台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2965" y="1304334"/>
            <a:ext cx="4125671" cy="2391428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6111" y="5233948"/>
            <a:ext cx="4171951" cy="1466851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038" y="5334511"/>
            <a:ext cx="3800475" cy="1457325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733" y="2912007"/>
            <a:ext cx="3827195" cy="1815823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710" y="1239988"/>
            <a:ext cx="3919179" cy="2485627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548" y="1970228"/>
            <a:ext cx="3432271" cy="2660643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8986" y="2830124"/>
            <a:ext cx="3733160" cy="2140575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183" y="2224403"/>
            <a:ext cx="3636968" cy="3907681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20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7FD57D8-9E4C-4E4C-9878-ED7B99DEB0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396" y="1209710"/>
            <a:ext cx="11034139" cy="5090769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我的课题的管理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685181" y="3044146"/>
            <a:ext cx="2566019" cy="46166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>
              <a:ea typeface="新細明體" pitchFamily="18" charset="-12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883704" y="4645741"/>
            <a:ext cx="4008749" cy="120032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768A9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zh-CN" altLang="en-US" sz="18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itchFamily="34" charset="0"/>
              </a:rPr>
              <a:t>您不经常使用，但又暂时不想删除的课题可以放在封存课题中；删除的课题直接放入回收筒，您可以手动清空，或</a:t>
            </a:r>
            <a:r>
              <a:rPr lang="en-US" altLang="zh-CN" sz="18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itchFamily="34" charset="0"/>
              </a:rPr>
              <a:t>30</a:t>
            </a:r>
            <a:r>
              <a:rPr lang="zh-CN" altLang="en-US" sz="18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itchFamily="34" charset="0"/>
              </a:rPr>
              <a:t>天后系统自动彻底删除。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717396" y="5129252"/>
            <a:ext cx="2566019" cy="46166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>
              <a:ea typeface="新細明體" pitchFamily="18" charset="-12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235200" y="6161620"/>
            <a:ext cx="8134067" cy="40011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768A9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–"/>
              <a:defRPr sz="17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68A9"/>
              </a:buClr>
              <a:buFont typeface="Arial" pitchFamily="34" charset="0"/>
              <a:buChar char="»"/>
              <a:defRPr sz="17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zh-CN" altLang="en-US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itchFamily="34" charset="0"/>
              </a:rPr>
              <a:t>如果您的机器安装了</a:t>
            </a:r>
            <a:r>
              <a:rPr lang="en-US" altLang="zh-CN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itchFamily="34" charset="0"/>
              </a:rPr>
              <a:t>Java</a:t>
            </a:r>
            <a:r>
              <a:rPr lang="zh-CN" altLang="en-US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itchFamily="34" charset="0"/>
              </a:rPr>
              <a:t>，您可以用鼠标拖动课题项目放置在不同目录。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92BCAEFA-ADFB-442A-95AF-54CC2CC032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1780" y="2071394"/>
            <a:ext cx="5264088" cy="2102425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438014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4E21B9-9384-4635-8B6E-4961115B45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092072"/>
            <a:ext cx="9144000" cy="4060209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6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我的检索与定题通告</a:t>
            </a:r>
            <a:endParaRPr lang="en-US" sz="3600" b="1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1676401" y="5573022"/>
            <a:ext cx="1733267" cy="46166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>
              <a:ea typeface="新細明體" pitchFamily="18" charset="-120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8702588" y="5180616"/>
            <a:ext cx="815037" cy="46166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>
              <a:ea typeface="新細明體" pitchFamily="18" charset="-120"/>
            </a:endParaRPr>
          </a:p>
        </p:txBody>
      </p:sp>
      <p:sp>
        <p:nvSpPr>
          <p:cNvPr id="11" name="文本占位符 7"/>
          <p:cNvSpPr txBox="1">
            <a:spLocks/>
          </p:cNvSpPr>
          <p:nvPr/>
        </p:nvSpPr>
        <p:spPr bwMode="auto">
          <a:xfrm>
            <a:off x="1422400" y="1345046"/>
            <a:ext cx="987036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768A9"/>
                </a:solidFill>
                <a:latin typeface="+mn-lt"/>
                <a:ea typeface="+mn-ea"/>
                <a:cs typeface="ＭＳ Ｐゴシック"/>
              </a:defRPr>
            </a:lvl1pPr>
            <a:lvl2pPr marL="569913" indent="-225425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757575"/>
                </a:solidFill>
                <a:latin typeface="+mn-lt"/>
                <a:ea typeface="+mn-ea"/>
                <a:cs typeface="ＭＳ Ｐゴシック"/>
              </a:defRPr>
            </a:lvl2pPr>
            <a:lvl3pPr marL="8001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757575"/>
                </a:solidFill>
                <a:latin typeface="+mn-lt"/>
                <a:ea typeface="+mn-ea"/>
                <a:cs typeface="ＭＳ Ｐゴシック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757575"/>
                </a:solidFill>
                <a:latin typeface="+mn-lt"/>
                <a:ea typeface="+mn-ea"/>
                <a:cs typeface="ＭＳ Ｐゴシック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57575"/>
                </a:solidFill>
                <a:latin typeface="+mn-lt"/>
                <a:ea typeface="+mn-ea"/>
                <a:cs typeface="ＭＳ Ｐゴシック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57575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57575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57575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57575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zh-CN" altLang="en-US" kern="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让您不用登录</a:t>
            </a:r>
            <a:r>
              <a:rPr lang="en-US" altLang="zh-CN" kern="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Ovid</a:t>
            </a:r>
            <a:r>
              <a:rPr lang="zh-CN" altLang="en-US" kern="0" dirty="0">
                <a:solidFill>
                  <a:schemeClr val="tx2">
                    <a:lumMod val="50000"/>
                  </a:schemeClr>
                </a:solidFill>
                <a:latin typeface="+mj-lt"/>
                <a:ea typeface="黑体" panose="02010609060101010101" pitchFamily="49" charset="-122"/>
              </a:rPr>
              <a:t>平台，不用检索，就可以随时跟踪获得最新研究进展。</a:t>
            </a:r>
            <a:endParaRPr lang="en-US" altLang="zh-CN" kern="0" dirty="0">
              <a:solidFill>
                <a:schemeClr val="tx2">
                  <a:lumMod val="50000"/>
                </a:schemeClr>
              </a:solidFill>
              <a:latin typeface="+mj-lt"/>
              <a:ea typeface="黑体" panose="02010609060101010101" pitchFamily="49" charset="-122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1676400" y="4990730"/>
            <a:ext cx="820995" cy="46166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3619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3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BD805AA-B29D-40A0-8ACC-0126DB2159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55" y="1157899"/>
            <a:ext cx="5797599" cy="3617763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EA36808-E258-4A66-89B2-D93B57ED87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3954" y="441756"/>
            <a:ext cx="6113108" cy="6293028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378" y="347896"/>
            <a:ext cx="11739244" cy="810003"/>
          </a:xfrm>
        </p:spPr>
        <p:txBody>
          <a:bodyPr/>
          <a:lstStyle/>
          <a:p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自动定题通告设置</a:t>
            </a:r>
            <a:r>
              <a:rPr lang="en-US" altLang="zh-CN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endParaRPr lang="zh-CN" altLang="en-US" sz="36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226379" y="1997785"/>
            <a:ext cx="1561782" cy="46166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0768A9"/>
                </a:solidFill>
                <a:latin typeface="Trebuchet MS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zh-TW" altLang="en-US"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4755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80396" y="341434"/>
            <a:ext cx="11739244" cy="810003"/>
          </a:xfrm>
        </p:spPr>
        <p:txBody>
          <a:bodyPr anchor="ctr">
            <a:normAutofit/>
          </a:bodyPr>
          <a:lstStyle/>
          <a:p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编辑修改定题通告</a:t>
            </a:r>
            <a:endParaRPr lang="en-US" sz="36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BE885F3A-BA62-4182-8996-3D3DDC213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800"/>
              </a:spcAft>
            </a:pPr>
            <a:fld id="{C3C3236D-FB65-584A-8227-5A449D06E62A}" type="slidenum">
              <a:rPr lang="en-US" smtClean="0"/>
              <a:pPr>
                <a:spcAft>
                  <a:spcPts val="800"/>
                </a:spcAft>
              </a:pPr>
              <a:t>99</a:t>
            </a:fld>
            <a:endParaRPr lang="en-US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27C1EA64-984E-4A36-BE92-CB026FA6D13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图片 2" descr="图形用户界面, 文本, 应用程序, 电子邮件&#10;&#10;描述已自动生成">
            <a:extLst>
              <a:ext uri="{FF2B5EF4-FFF2-40B4-BE49-F238E27FC236}">
                <a16:creationId xmlns:a16="http://schemas.microsoft.com/office/drawing/2014/main" id="{CA63E4DC-8FF5-486B-8F69-378525C62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360" y="1445225"/>
            <a:ext cx="11623881" cy="4388015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423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Wolters Kluwer (2021)">
  <a:themeElements>
    <a:clrScheme name="Wolters Kluwer (2022)">
      <a:dk1>
        <a:srgbClr val="000000"/>
      </a:dk1>
      <a:lt1>
        <a:srgbClr val="FFFFFF"/>
      </a:lt1>
      <a:dk2>
        <a:srgbClr val="000000"/>
      </a:dk2>
      <a:lt2>
        <a:srgbClr val="EDEDED"/>
      </a:lt2>
      <a:accent1>
        <a:srgbClr val="007AC3"/>
      </a:accent1>
      <a:accent2>
        <a:srgbClr val="A6D1EA"/>
      </a:accent2>
      <a:accent3>
        <a:srgbClr val="85BC20"/>
      </a:accent3>
      <a:accent4>
        <a:srgbClr val="C2DD90"/>
      </a:accent4>
      <a:accent5>
        <a:srgbClr val="E5202E"/>
      </a:accent5>
      <a:accent6>
        <a:srgbClr val="FAD2D5"/>
      </a:accent6>
      <a:hlink>
        <a:srgbClr val="007AC3"/>
      </a:hlink>
      <a:folHlink>
        <a:srgbClr val="007AC3"/>
      </a:folHlink>
    </a:clrScheme>
    <a:fontScheme name="Wolters Kluwer">
      <a:majorFont>
        <a:latin typeface="Fira Sans Light"/>
        <a:ea typeface=""/>
        <a:cs typeface=""/>
      </a:majorFont>
      <a:minorFont>
        <a:latin typeface="Fira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tIns="90000" bIns="90000" rtlCol="0" anchor="t"/>
      <a:lstStyle>
        <a:defPPr algn="l">
          <a:defRPr sz="1800" dirty="0">
            <a:solidFill>
              <a:schemeClr val="tx1"/>
            </a:solidFill>
          </a:defRPr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E2352DE6AFB1745A0C3630A08615850" ma:contentTypeVersion="13" ma:contentTypeDescription="Create a new document." ma:contentTypeScope="" ma:versionID="97a53cfa27d920baf5f89119fc17fa35">
  <xsd:schema xmlns:xsd="http://www.w3.org/2001/XMLSchema" xmlns:xs="http://www.w3.org/2001/XMLSchema" xmlns:p="http://schemas.microsoft.com/office/2006/metadata/properties" xmlns:ns1="http://schemas.microsoft.com/sharepoint/v3" xmlns:ns2="73ecf2bf-e916-4bf5-acc3-036969702ef7" xmlns:ns3="3f8ba4e0-0036-40b4-8a87-ac1dc8e54df7" targetNamespace="http://schemas.microsoft.com/office/2006/metadata/properties" ma:root="true" ma:fieldsID="ffe837f990fb10741cc4789a4efe61fb" ns1:_="" ns2:_="" ns3:_="">
    <xsd:import namespace="http://schemas.microsoft.com/sharepoint/v3"/>
    <xsd:import namespace="73ecf2bf-e916-4bf5-acc3-036969702ef7"/>
    <xsd:import namespace="3f8ba4e0-0036-40b4-8a87-ac1dc8e54df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9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0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ecf2bf-e916-4bf5-acc3-036969702ef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8ba4e0-0036-40b4-8a87-ac1dc8e54df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SharedWithUsers xmlns="3f8ba4e0-0036-40b4-8a87-ac1dc8e54df7">
      <UserInfo>
        <DisplayName>Geerbex, Ingrid</DisplayName>
        <AccountId>17</AccountId>
        <AccountType/>
      </UserInfo>
      <UserInfo>
        <DisplayName>Genderen Stort, Gerbert van</DisplayName>
        <AccountId>2458</AccountId>
        <AccountType/>
      </UserInfo>
      <UserInfo>
        <DisplayName>Burke, Alice</DisplayName>
        <AccountId>2631</AccountId>
        <AccountType/>
      </UserInfo>
      <UserInfo>
        <DisplayName>Griesheimer, Marlijn</DisplayName>
        <AccountId>15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F951CA2D-65C1-429C-9F15-BBAF8995EC1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67E0296-745D-4097-969E-75D42070A61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3ecf2bf-e916-4bf5-acc3-036969702ef7"/>
    <ds:schemaRef ds:uri="3f8ba4e0-0036-40b4-8a87-ac1dc8e54df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BC17EEB-22D9-4605-A8CE-5810827C48BA}">
  <ds:schemaRefs>
    <ds:schemaRef ds:uri="http://purl.org/dc/elements/1.1/"/>
    <ds:schemaRef ds:uri="http://schemas.microsoft.com/office/2006/metadata/properties"/>
    <ds:schemaRef ds:uri="http://schemas.microsoft.com/sharepoint/v3"/>
    <ds:schemaRef ds:uri="http://purl.org/dc/terms/"/>
    <ds:schemaRef ds:uri="73ecf2bf-e916-4bf5-acc3-036969702ef7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3f8ba4e0-0036-40b4-8a87-ac1dc8e54df7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16037</TotalTime>
  <Words>7949</Words>
  <Application>Microsoft Office PowerPoint</Application>
  <PresentationFormat>宽屏</PresentationFormat>
  <Paragraphs>594</Paragraphs>
  <Slides>105</Slides>
  <Notes>77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105</vt:i4>
      </vt:variant>
    </vt:vector>
  </HeadingPairs>
  <TitlesOfParts>
    <vt:vector size="119" baseType="lpstr">
      <vt:lpstr>Arial Unicode MS</vt:lpstr>
      <vt:lpstr>方正姚体</vt:lpstr>
      <vt:lpstr>黑体</vt:lpstr>
      <vt:lpstr>华文中宋</vt:lpstr>
      <vt:lpstr>微软雅黑</vt:lpstr>
      <vt:lpstr>Arial</vt:lpstr>
      <vt:lpstr>Bodoni MT</vt:lpstr>
      <vt:lpstr>Calibri</vt:lpstr>
      <vt:lpstr>Candara</vt:lpstr>
      <vt:lpstr>Fira Sans</vt:lpstr>
      <vt:lpstr>Fira Sans Light</vt:lpstr>
      <vt:lpstr>Trebuchet MS</vt:lpstr>
      <vt:lpstr>Wingdings</vt:lpstr>
      <vt:lpstr>Wolters Kluwer (2021)</vt:lpstr>
      <vt:lpstr>Ovid平台资源使用指南 LWW期刊 &amp; MEDLINE </vt:lpstr>
      <vt:lpstr>PowerPoint 演示文稿</vt:lpstr>
      <vt:lpstr>PowerPoint 演示文稿</vt:lpstr>
      <vt:lpstr>PowerPoint 演示文稿</vt:lpstr>
      <vt:lpstr>PowerPoint 演示文稿</vt:lpstr>
      <vt:lpstr>关于Lippincott Williams &amp; Wilkins </vt:lpstr>
      <vt:lpstr>LWW Collection</vt:lpstr>
      <vt:lpstr>LWW期刊亮点</vt:lpstr>
      <vt:lpstr>LWW期刊亮点</vt:lpstr>
      <vt:lpstr>LWW期刊亮点</vt:lpstr>
      <vt:lpstr>LWW期刊亮点</vt:lpstr>
      <vt:lpstr>LWW期刊亮点</vt:lpstr>
      <vt:lpstr>LWW期刊亮点</vt:lpstr>
      <vt:lpstr>LWW期刊亮点</vt:lpstr>
      <vt:lpstr>LWW期刊亮点</vt:lpstr>
      <vt:lpstr>LWW 循证医学期刊资源</vt:lpstr>
      <vt:lpstr>LWW期刊浏览</vt:lpstr>
      <vt:lpstr>LWW多媒体</vt:lpstr>
      <vt:lpstr>MEDLINE  全科性医药学文献数据库</vt:lpstr>
      <vt:lpstr>Ovid平台访问链接</vt:lpstr>
      <vt:lpstr>CARSI校外访问 </vt:lpstr>
      <vt:lpstr>2、 输入学校名称（中文名、英文名都可）检索，找到您所属学校，然后点击进入。 </vt:lpstr>
      <vt:lpstr>3、 跳转到您所属学校登录页面，输入您学校的账号和密码后，即可进入Ovid平台开始资源访问。（北京大学为例） </vt:lpstr>
      <vt:lpstr>PowerPoint 演示文稿</vt:lpstr>
      <vt:lpstr>选择一个或多个数据库</vt:lpstr>
      <vt:lpstr>点击  了解数据库内容</vt:lpstr>
      <vt:lpstr>点击TopArticles，查看全球下载文章排行榜 </vt:lpstr>
      <vt:lpstr>点击Search Builder，使用药物检索专项工具</vt:lpstr>
      <vt:lpstr>Ovid平台检索界面</vt:lpstr>
      <vt:lpstr>根据研究课题特点，选择合适的检索模式</vt:lpstr>
      <vt:lpstr>基本检索快速获取初步结果</vt:lpstr>
      <vt:lpstr>基本检索结果</vt:lpstr>
      <vt:lpstr>高级检索—关键词检索</vt:lpstr>
      <vt:lpstr>高级检索—Term Finder ֍</vt:lpstr>
      <vt:lpstr>Term Finder 术语查询</vt:lpstr>
      <vt:lpstr>Term Finder——Stedman医学词典</vt:lpstr>
      <vt:lpstr>Term Finder——MeSH主题词表</vt:lpstr>
      <vt:lpstr>Term Finder——MeSH主题词表——MeSH树状结构</vt:lpstr>
      <vt:lpstr>Term Finder——MeSH主题词表——作为术语使用(同义词)</vt:lpstr>
      <vt:lpstr>Term Finder——MeSH主题词表——范围注释</vt:lpstr>
      <vt:lpstr>Term Finder——MeSH主题词表——副标题</vt:lpstr>
      <vt:lpstr>Term Finder——MeSH轮排索引结果</vt:lpstr>
      <vt:lpstr>Term Finder——来自UMLS的相关术语</vt:lpstr>
      <vt:lpstr>Term Finder——选好要检索的词汇，直接添加进行检索</vt:lpstr>
      <vt:lpstr>Term Finder——选择MeSH主题词检索</vt:lpstr>
      <vt:lpstr>高级检索—主题词自动匹配</vt:lpstr>
      <vt:lpstr>主题词组合检索</vt:lpstr>
      <vt:lpstr>选择副主题词</vt:lpstr>
      <vt:lpstr>组合检索</vt:lpstr>
      <vt:lpstr>高级检索步骤化检索，更全面准确查找文献</vt:lpstr>
      <vt:lpstr>PowerPoint 演示文稿</vt:lpstr>
      <vt:lpstr>检索工具</vt:lpstr>
      <vt:lpstr>主题匹配</vt:lpstr>
      <vt:lpstr>Ovid根据主题词表提供可能匹配的主题词</vt:lpstr>
      <vt:lpstr>树型图</vt:lpstr>
      <vt:lpstr>PowerPoint 演示文稿</vt:lpstr>
      <vt:lpstr>轮排索引</vt:lpstr>
      <vt:lpstr>PowerPoint 演示文稿</vt:lpstr>
      <vt:lpstr>其他检索模式——常用字段检索</vt:lpstr>
      <vt:lpstr>其他检索模式——字段检索</vt:lpstr>
      <vt:lpstr>其他检索模式——多个字段检索</vt:lpstr>
      <vt:lpstr>限制功能-与检索同时进行</vt:lpstr>
      <vt:lpstr>限制功能筛选全文文章</vt:lpstr>
      <vt:lpstr>检索结果工具</vt:lpstr>
      <vt:lpstr>检索结果工具-检索信息</vt:lpstr>
      <vt:lpstr>检索结果工具-筛选工具</vt:lpstr>
      <vt:lpstr>Ovid检索结果输出</vt:lpstr>
      <vt:lpstr>Ovid提供多种全文链接</vt:lpstr>
      <vt:lpstr>Ovid Full Text提供详细全文和便捷功能-1</vt:lpstr>
      <vt:lpstr>Ovid Full Text提供详细全文和便捷功能-2</vt:lpstr>
      <vt:lpstr>Ovid Full Text提供详细全文和便捷功能-3</vt:lpstr>
      <vt:lpstr>Ovid Full Text输出图片、图表至幻灯片</vt:lpstr>
      <vt:lpstr>PowerPoint 演示文稿</vt:lpstr>
      <vt:lpstr>PowerPoint 演示文稿</vt:lpstr>
      <vt:lpstr>其他链接</vt:lpstr>
      <vt:lpstr>其他链接</vt:lpstr>
      <vt:lpstr>其他链接</vt:lpstr>
      <vt:lpstr>期刊浏览</vt:lpstr>
      <vt:lpstr>期刊浏览—显示页面</vt:lpstr>
      <vt:lpstr>单刊浏览</vt:lpstr>
      <vt:lpstr>PowerPoint 演示文稿</vt:lpstr>
      <vt:lpstr>丰富的多媒体资源</vt:lpstr>
      <vt:lpstr>多媒体检索 </vt:lpstr>
      <vt:lpstr>文本和多媒体检索结果一体化显示</vt:lpstr>
      <vt:lpstr>多媒体筛选工具</vt:lpstr>
      <vt:lpstr>多媒体结果页面</vt:lpstr>
      <vt:lpstr>视频播放</vt:lpstr>
      <vt:lpstr>多媒体浏览</vt:lpstr>
      <vt:lpstr>应用实例</vt:lpstr>
      <vt:lpstr>   个性化功能             ——我的工作区</vt:lpstr>
      <vt:lpstr>登录个人账号，激活我的工作区</vt:lpstr>
      <vt:lpstr>创建新的个人账号</vt:lpstr>
      <vt:lpstr>我的工作区主要功能</vt:lpstr>
      <vt:lpstr>我的课题</vt:lpstr>
      <vt:lpstr>我的课题功能嵌入整个Ovid平台</vt:lpstr>
      <vt:lpstr>我的课题的管理</vt:lpstr>
      <vt:lpstr>我的检索与定题通告</vt:lpstr>
      <vt:lpstr>自动定题通告设置1</vt:lpstr>
      <vt:lpstr>编辑修改定题通告</vt:lpstr>
      <vt:lpstr>Email收到的定题通告-实例</vt:lpstr>
      <vt:lpstr>我的期刊目录订阅服务</vt:lpstr>
      <vt:lpstr>剪贴摘录直接保存文本信息至我的课题</vt:lpstr>
      <vt:lpstr>批注</vt:lpstr>
      <vt:lpstr>如需要更多详细内容</vt:lpstr>
      <vt:lpstr>PowerPoint 演示文稿</vt:lpstr>
    </vt:vector>
  </TitlesOfParts>
  <Company>Wolters Kluwer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Cui, Megan</dc:creator>
  <cp:lastModifiedBy>Li, Ning  （李宁）</cp:lastModifiedBy>
  <cp:revision>119</cp:revision>
  <cp:lastPrinted>2020-01-31T13:19:22Z</cp:lastPrinted>
  <dcterms:created xsi:type="dcterms:W3CDTF">2014-09-21T18:13:09Z</dcterms:created>
  <dcterms:modified xsi:type="dcterms:W3CDTF">2023-02-15T06:11:24Z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0x0101002E2352DE6AFB1745A0C3630A08615850</vt:lpwstr>
  </property>
</Properties>
</file>