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42"/>
  </p:notesMasterIdLst>
  <p:sldIdLst>
    <p:sldId id="256" r:id="rId3"/>
    <p:sldId id="270" r:id="rId4"/>
    <p:sldId id="261" r:id="rId5"/>
    <p:sldId id="257" r:id="rId6"/>
    <p:sldId id="260" r:id="rId7"/>
    <p:sldId id="258" r:id="rId8"/>
    <p:sldId id="279" r:id="rId9"/>
    <p:sldId id="271" r:id="rId10"/>
    <p:sldId id="259" r:id="rId11"/>
    <p:sldId id="262" r:id="rId12"/>
    <p:sldId id="263" r:id="rId13"/>
    <p:sldId id="265" r:id="rId14"/>
    <p:sldId id="297" r:id="rId15"/>
    <p:sldId id="264" r:id="rId16"/>
    <p:sldId id="296" r:id="rId17"/>
    <p:sldId id="266" r:id="rId18"/>
    <p:sldId id="298" r:id="rId19"/>
    <p:sldId id="267" r:id="rId20"/>
    <p:sldId id="268" r:id="rId21"/>
    <p:sldId id="269" r:id="rId22"/>
    <p:sldId id="272" r:id="rId23"/>
    <p:sldId id="273" r:id="rId24"/>
    <p:sldId id="274" r:id="rId25"/>
    <p:sldId id="275" r:id="rId26"/>
    <p:sldId id="277" r:id="rId27"/>
    <p:sldId id="276" r:id="rId28"/>
    <p:sldId id="280" r:id="rId29"/>
    <p:sldId id="281" r:id="rId30"/>
    <p:sldId id="299" r:id="rId31"/>
    <p:sldId id="282" r:id="rId32"/>
    <p:sldId id="283" r:id="rId33"/>
    <p:sldId id="284" r:id="rId34"/>
    <p:sldId id="291" r:id="rId35"/>
    <p:sldId id="285" r:id="rId36"/>
    <p:sldId id="293" r:id="rId37"/>
    <p:sldId id="288" r:id="rId38"/>
    <p:sldId id="294" r:id="rId39"/>
    <p:sldId id="289" r:id="rId40"/>
    <p:sldId id="290"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orient="horz" pos="12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D34817"/>
    <a:srgbClr val="D71F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963" autoAdjust="0"/>
  </p:normalViewPr>
  <p:slideViewPr>
    <p:cSldViewPr snapToGrid="0">
      <p:cViewPr>
        <p:scale>
          <a:sx n="50" d="100"/>
          <a:sy n="50" d="100"/>
        </p:scale>
        <p:origin x="540" y="444"/>
      </p:cViewPr>
      <p:guideLst>
        <p:guide orient="horz" pos="2183"/>
        <p:guide pos="3840"/>
        <p:guide orient="horz" pos="1207"/>
      </p:guideLst>
    </p:cSldViewPr>
  </p:slideViewPr>
  <p:notesTextViewPr>
    <p:cViewPr>
      <p:scale>
        <a:sx n="1" d="1"/>
        <a:sy n="1" d="1"/>
      </p:scale>
      <p:origin x="0" y="0"/>
    </p:cViewPr>
  </p:notesTextViewPr>
  <p:sorterViewPr>
    <p:cViewPr>
      <p:scale>
        <a:sx n="150" d="100"/>
        <a:sy n="150" d="100"/>
      </p:scale>
      <p:origin x="0" y="-336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2EFB2C-798E-414C-85A8-CDF4B55782C9}" type="datetimeFigureOut">
              <a:rPr lang="zh-CN" altLang="en-US" smtClean="0"/>
              <a:t>2023/2/2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B1196-D92C-4B80-B791-26C159808B93}" type="slidenum">
              <a:rPr lang="zh-CN" altLang="en-US" smtClean="0"/>
              <a:t>‹#›</a:t>
            </a:fld>
            <a:endParaRPr lang="zh-CN" altLang="en-US"/>
          </a:p>
        </p:txBody>
      </p:sp>
    </p:spTree>
    <p:extLst>
      <p:ext uri="{BB962C8B-B14F-4D97-AF65-F5344CB8AC3E}">
        <p14:creationId xmlns:p14="http://schemas.microsoft.com/office/powerpoint/2010/main" val="511145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0" i="0" dirty="0" smtClean="0">
                <a:solidFill>
                  <a:srgbClr val="707070"/>
                </a:solidFill>
                <a:effectLst/>
                <a:latin typeface="Open Sans"/>
              </a:rPr>
              <a:t>AMA</a:t>
            </a:r>
            <a:r>
              <a:rPr lang="zh-CN" altLang="en-US" b="0" i="0" dirty="0" smtClean="0">
                <a:solidFill>
                  <a:srgbClr val="707070"/>
                </a:solidFill>
                <a:effectLst/>
                <a:latin typeface="Open Sans"/>
              </a:rPr>
              <a:t>美国医学会是</a:t>
            </a:r>
            <a:r>
              <a:rPr lang="zh-CN" altLang="en-US" b="0" i="0" dirty="0" smtClean="0">
                <a:solidFill>
                  <a:srgbClr val="D71F35"/>
                </a:solidFill>
                <a:effectLst/>
                <a:latin typeface="Open Sans"/>
              </a:rPr>
              <a:t>世界上三大医学会之一</a:t>
            </a:r>
            <a:r>
              <a:rPr lang="zh-CN" altLang="en-US" b="0" i="0" dirty="0" smtClean="0">
                <a:solidFill>
                  <a:srgbClr val="707070"/>
                </a:solidFill>
                <a:effectLst/>
                <a:latin typeface="Open Sans"/>
              </a:rPr>
              <a:t>，创建于</a:t>
            </a:r>
            <a:r>
              <a:rPr lang="en-US" altLang="zh-CN" b="0" i="0" dirty="0" smtClean="0">
                <a:solidFill>
                  <a:srgbClr val="707070"/>
                </a:solidFill>
                <a:effectLst/>
                <a:latin typeface="Open Sans"/>
              </a:rPr>
              <a:t>1847</a:t>
            </a:r>
            <a:r>
              <a:rPr lang="zh-CN" altLang="en-US" b="0" i="0" dirty="0" smtClean="0">
                <a:solidFill>
                  <a:srgbClr val="707070"/>
                </a:solidFill>
                <a:effectLst/>
                <a:latin typeface="Open Sans"/>
              </a:rPr>
              <a:t>年，拥有</a:t>
            </a:r>
            <a:r>
              <a:rPr lang="zh-CN" altLang="en-US" b="0" i="0" dirty="0" smtClean="0">
                <a:solidFill>
                  <a:srgbClr val="D71F35"/>
                </a:solidFill>
                <a:effectLst/>
                <a:latin typeface="Open Sans"/>
              </a:rPr>
              <a:t>会员</a:t>
            </a:r>
            <a:r>
              <a:rPr lang="en-US" altLang="zh-CN" b="0" i="0" dirty="0" smtClean="0">
                <a:solidFill>
                  <a:srgbClr val="D71F35"/>
                </a:solidFill>
                <a:effectLst/>
                <a:latin typeface="Open Sans"/>
              </a:rPr>
              <a:t>30</a:t>
            </a:r>
            <a:r>
              <a:rPr lang="zh-CN" altLang="en-US" b="0" i="0" dirty="0" smtClean="0">
                <a:solidFill>
                  <a:srgbClr val="D71F35"/>
                </a:solidFill>
                <a:effectLst/>
                <a:latin typeface="Open Sans"/>
              </a:rPr>
              <a:t>多万名</a:t>
            </a:r>
            <a:r>
              <a:rPr lang="zh-CN" altLang="en-US" b="0" i="0" dirty="0" smtClean="0">
                <a:solidFill>
                  <a:srgbClr val="707070"/>
                </a:solidFill>
                <a:effectLst/>
                <a:latin typeface="Open Sans"/>
              </a:rPr>
              <a:t>，在医学领域拥有很高的地位，美国医学会始终致力于</a:t>
            </a:r>
            <a:r>
              <a:rPr lang="zh-CN" altLang="en-US" b="0" i="0" dirty="0" smtClean="0">
                <a:solidFill>
                  <a:srgbClr val="D71F35"/>
                </a:solidFill>
                <a:effectLst/>
                <a:latin typeface="Open Sans"/>
              </a:rPr>
              <a:t>促进医疗艺术、科学的发展和更好的改善公共健康</a:t>
            </a:r>
            <a:r>
              <a:rPr lang="zh-CN" altLang="en-US" b="0" i="0" dirty="0" smtClean="0">
                <a:solidFill>
                  <a:srgbClr val="707070"/>
                </a:solidFill>
                <a:effectLst/>
                <a:latin typeface="Open Sans"/>
              </a:rPr>
              <a:t>。美国医学会杂志是</a:t>
            </a:r>
            <a:r>
              <a:rPr lang="zh-CN" altLang="en-US" b="0" i="0" dirty="0" smtClean="0">
                <a:solidFill>
                  <a:srgbClr val="D71F35"/>
                </a:solidFill>
                <a:effectLst/>
                <a:latin typeface="Open Sans"/>
              </a:rPr>
              <a:t>医学领域的权威期刊</a:t>
            </a:r>
            <a:endParaRPr lang="zh-CN" altLang="en-US" dirty="0" smtClean="0">
              <a:solidFill>
                <a:srgbClr val="D71F35"/>
              </a:solidFill>
            </a:endParaRPr>
          </a:p>
        </p:txBody>
      </p:sp>
      <p:sp>
        <p:nvSpPr>
          <p:cNvPr id="4" name="灯片编号占位符 3"/>
          <p:cNvSpPr>
            <a:spLocks noGrp="1"/>
          </p:cNvSpPr>
          <p:nvPr>
            <p:ph type="sldNum" sz="quarter" idx="10"/>
          </p:nvPr>
        </p:nvSpPr>
        <p:spPr/>
        <p:txBody>
          <a:bodyPr/>
          <a:lstStyle/>
          <a:p>
            <a:fld id="{714B1196-D92C-4B80-B791-26C159808B93}" type="slidenum">
              <a:rPr lang="zh-CN" altLang="en-US" smtClean="0"/>
              <a:t>4</a:t>
            </a:fld>
            <a:endParaRPr lang="zh-CN" altLang="en-US"/>
          </a:p>
        </p:txBody>
      </p:sp>
    </p:spTree>
    <p:extLst>
      <p:ext uri="{BB962C8B-B14F-4D97-AF65-F5344CB8AC3E}">
        <p14:creationId xmlns:p14="http://schemas.microsoft.com/office/powerpoint/2010/main" val="1831002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多媒体资源包含</a:t>
            </a:r>
            <a:r>
              <a:rPr lang="en-US" altLang="en-US" dirty="0" smtClean="0"/>
              <a:t>: </a:t>
            </a:r>
            <a:r>
              <a:rPr lang="zh-CN" altLang="en-US" dirty="0" smtClean="0"/>
              <a:t>视频，交互式媒体，电话会议，主编语音总结等。播放期间依旧可以进行其他操作。</a:t>
            </a:r>
            <a:endParaRPr lang="en-US" altLang="en-US" dirty="0" smtClean="0"/>
          </a:p>
          <a:p>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16</a:t>
            </a:fld>
            <a:endParaRPr lang="zh-CN" altLang="en-US"/>
          </a:p>
        </p:txBody>
      </p:sp>
    </p:spTree>
    <p:extLst>
      <p:ext uri="{BB962C8B-B14F-4D97-AF65-F5344CB8AC3E}">
        <p14:creationId xmlns:p14="http://schemas.microsoft.com/office/powerpoint/2010/main" val="3034036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多媒体资源包含</a:t>
            </a:r>
            <a:r>
              <a:rPr lang="en-US" altLang="en-US" dirty="0" smtClean="0"/>
              <a:t>: </a:t>
            </a:r>
            <a:r>
              <a:rPr lang="zh-CN" altLang="en-US" dirty="0" smtClean="0"/>
              <a:t>视频，交互式媒体，电话会议，主编语音总结等。播放期间依旧可以进行其他操作。</a:t>
            </a:r>
            <a:endParaRPr lang="en-US" altLang="en-US" dirty="0" smtClean="0"/>
          </a:p>
          <a:p>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17</a:t>
            </a:fld>
            <a:endParaRPr lang="zh-CN" altLang="en-US"/>
          </a:p>
        </p:txBody>
      </p:sp>
    </p:spTree>
    <p:extLst>
      <p:ext uri="{BB962C8B-B14F-4D97-AF65-F5344CB8AC3E}">
        <p14:creationId xmlns:p14="http://schemas.microsoft.com/office/powerpoint/2010/main" val="90393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每</a:t>
            </a:r>
            <a:r>
              <a:rPr lang="en-US" altLang="zh-CN" baseline="0" dirty="0" smtClean="0"/>
              <a:t>90</a:t>
            </a:r>
            <a:r>
              <a:rPr lang="zh-CN" altLang="en-US" baseline="0" dirty="0" smtClean="0"/>
              <a:t>天要在学校登录一次。</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18</a:t>
            </a:fld>
            <a:endParaRPr lang="zh-CN" altLang="en-US"/>
          </a:p>
        </p:txBody>
      </p:sp>
    </p:spTree>
    <p:extLst>
      <p:ext uri="{BB962C8B-B14F-4D97-AF65-F5344CB8AC3E}">
        <p14:creationId xmlns:p14="http://schemas.microsoft.com/office/powerpoint/2010/main" val="219326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smtClean="0">
                <a:solidFill>
                  <a:srgbClr val="404040"/>
                </a:solidFill>
                <a:latin typeface="+mn-ea"/>
                <a:cs typeface="Arial Unicode MS" panose="020B0604020202020204" pitchFamily="34" charset="-122"/>
              </a:rPr>
              <a:t>JAMA NetWork Open 秉持了JAMA 一贯的出版原则，</a:t>
            </a:r>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22</a:t>
            </a:fld>
            <a:endParaRPr lang="zh-CN" altLang="en-US"/>
          </a:p>
        </p:txBody>
      </p:sp>
    </p:spTree>
    <p:extLst>
      <p:ext uri="{BB962C8B-B14F-4D97-AF65-F5344CB8AC3E}">
        <p14:creationId xmlns:p14="http://schemas.microsoft.com/office/powerpoint/2010/main" val="1151967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患者页面是用简明的语言来对疾病和健康相关的主题进行解释，是病患教育方面的文章</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语言通俗易懂，帮助患者理解。该内容供用户免费访问。</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23</a:t>
            </a:fld>
            <a:endParaRPr lang="zh-CN" altLang="en-US"/>
          </a:p>
        </p:txBody>
      </p:sp>
    </p:spTree>
    <p:extLst>
      <p:ext uri="{BB962C8B-B14F-4D97-AF65-F5344CB8AC3E}">
        <p14:creationId xmlns:p14="http://schemas.microsoft.com/office/powerpoint/2010/main" val="3836333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err="1" smtClean="0">
                <a:solidFill>
                  <a:schemeClr val="tx1"/>
                </a:solidFill>
                <a:effectLst/>
                <a:latin typeface="+mn-lt"/>
                <a:ea typeface="+mn-ea"/>
                <a:cs typeface="+mn-cs"/>
              </a:rPr>
              <a:t>Jama</a:t>
            </a:r>
            <a:r>
              <a:rPr lang="zh-CN" altLang="zh-CN" sz="1200" kern="1200" dirty="0" smtClean="0">
                <a:solidFill>
                  <a:schemeClr val="tx1"/>
                </a:solidFill>
                <a:effectLst/>
                <a:latin typeface="+mn-lt"/>
                <a:ea typeface="+mn-ea"/>
                <a:cs typeface="+mn-cs"/>
              </a:rPr>
              <a:t>健康论坛</a:t>
            </a:r>
            <a:r>
              <a:rPr lang="zh-CN" altLang="en-US" sz="1200" noProof="1" smtClean="0">
                <a:latin typeface="Arial Unicode MS" panose="020B0604020202020204" pitchFamily="34" charset="-122"/>
                <a:ea typeface="Arial Unicode MS" panose="020B0604020202020204" pitchFamily="34" charset="-122"/>
                <a:cs typeface="Arial Unicode MS" panose="020B0604020202020204" pitchFamily="34" charset="-122"/>
              </a:rPr>
              <a:t>是一个在线论坛，致力于</a:t>
            </a:r>
            <a:r>
              <a:rPr lang="zh-CN" altLang="zh-CN" sz="1200" kern="1200" dirty="0" smtClean="0">
                <a:solidFill>
                  <a:schemeClr val="tx1"/>
                </a:solidFill>
                <a:effectLst/>
                <a:latin typeface="+mn-lt"/>
                <a:ea typeface="+mn-ea"/>
                <a:cs typeface="+mn-cs"/>
              </a:rPr>
              <a:t>处理医疗健康政策和卫生战略问题，愿景是创建一个数字访问网站，从整个</a:t>
            </a:r>
            <a:r>
              <a:rPr lang="en-US" altLang="zh-CN" sz="1200" kern="1200" dirty="0" smtClean="0">
                <a:solidFill>
                  <a:schemeClr val="tx1"/>
                </a:solidFill>
                <a:effectLst/>
                <a:latin typeface="+mn-lt"/>
                <a:ea typeface="+mn-ea"/>
                <a:cs typeface="+mn-cs"/>
              </a:rPr>
              <a:t> JAMA</a:t>
            </a:r>
            <a:r>
              <a:rPr lang="zh-CN" altLang="en-US" sz="1200" kern="1200" dirty="0" smtClean="0">
                <a:solidFill>
                  <a:schemeClr val="tx1"/>
                </a:solidFill>
                <a:effectLst/>
                <a:latin typeface="+mn-lt"/>
                <a:ea typeface="+mn-ea"/>
                <a:cs typeface="+mn-cs"/>
              </a:rPr>
              <a:t>数据库</a:t>
            </a:r>
            <a:r>
              <a:rPr lang="zh-CN" altLang="zh-CN" sz="1200" kern="1200" dirty="0" smtClean="0">
                <a:solidFill>
                  <a:schemeClr val="tx1"/>
                </a:solidFill>
                <a:effectLst/>
                <a:latin typeface="+mn-lt"/>
                <a:ea typeface="+mn-ea"/>
                <a:cs typeface="+mn-cs"/>
              </a:rPr>
              <a:t>中整理卫生政策和卫生战略内容，并通报影响医药和医疗保健的关键卫生政策。</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24</a:t>
            </a:fld>
            <a:endParaRPr lang="zh-CN" altLang="en-US"/>
          </a:p>
        </p:txBody>
      </p:sp>
    </p:spTree>
    <p:extLst>
      <p:ext uri="{BB962C8B-B14F-4D97-AF65-F5344CB8AC3E}">
        <p14:creationId xmlns:p14="http://schemas.microsoft.com/office/powerpoint/2010/main" val="927689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smtClean="0">
                <a:solidFill>
                  <a:schemeClr val="tx1"/>
                </a:solidFill>
                <a:effectLst/>
                <a:latin typeface="+mn-lt"/>
                <a:ea typeface="+mn-ea"/>
                <a:cs typeface="+mn-cs"/>
              </a:rPr>
              <a:t>临床挑战是给出一个具体的案例，来供医生回答和参考的，我这截取了一篇案例的摘要，说的是一名</a:t>
            </a:r>
            <a:r>
              <a:rPr lang="en-US" altLang="zh-CN" sz="1200" b="0" i="0" kern="1200" dirty="0" smtClean="0">
                <a:solidFill>
                  <a:schemeClr val="tx1"/>
                </a:solidFill>
                <a:effectLst/>
                <a:latin typeface="+mn-lt"/>
                <a:ea typeface="+mn-ea"/>
                <a:cs typeface="+mn-cs"/>
              </a:rPr>
              <a:t>66</a:t>
            </a:r>
            <a:r>
              <a:rPr lang="zh-CN" altLang="en-US" sz="1200" b="0" i="0" kern="1200" dirty="0" smtClean="0">
                <a:solidFill>
                  <a:schemeClr val="tx1"/>
                </a:solidFill>
                <a:effectLst/>
                <a:latin typeface="+mn-lt"/>
                <a:ea typeface="+mn-ea"/>
                <a:cs typeface="+mn-cs"/>
              </a:rPr>
              <a:t>岁男子患有双侧腕管综合征，并有</a:t>
            </a:r>
            <a:r>
              <a:rPr lang="en-US" altLang="zh-CN" sz="1200" b="0" i="0" kern="1200" dirty="0" smtClean="0">
                <a:solidFill>
                  <a:schemeClr val="tx1"/>
                </a:solidFill>
                <a:effectLst/>
                <a:latin typeface="+mn-lt"/>
                <a:ea typeface="+mn-ea"/>
                <a:cs typeface="+mn-cs"/>
              </a:rPr>
              <a:t>6</a:t>
            </a:r>
            <a:r>
              <a:rPr lang="zh-CN" altLang="en-US" sz="1200" b="0" i="0" kern="1200" dirty="0" smtClean="0">
                <a:solidFill>
                  <a:schemeClr val="tx1"/>
                </a:solidFill>
                <a:effectLst/>
                <a:latin typeface="+mn-lt"/>
                <a:ea typeface="+mn-ea"/>
                <a:cs typeface="+mn-cs"/>
              </a:rPr>
              <a:t>年的慢性关节疼痛和僵硬的肩膀，臀部和膝盖。据报道，他的眼睛周围偶尔有瘀伤</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体格检查显示胸骨锁骨关节及肩胛周围软组织肿块增大，实验室检查显示蛋白及白蛋白水平显著。一般都会在文章的结尾提出问题，对这个案例的诊断，以及下一步的操作。</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25</a:t>
            </a:fld>
            <a:endParaRPr lang="zh-CN" altLang="en-US"/>
          </a:p>
        </p:txBody>
      </p:sp>
    </p:spTree>
    <p:extLst>
      <p:ext uri="{BB962C8B-B14F-4D97-AF65-F5344CB8AC3E}">
        <p14:creationId xmlns:p14="http://schemas.microsoft.com/office/powerpoint/2010/main" val="230398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36</a:t>
            </a:fld>
            <a:endParaRPr lang="zh-CN" altLang="en-US"/>
          </a:p>
        </p:txBody>
      </p:sp>
    </p:spTree>
    <p:extLst>
      <p:ext uri="{BB962C8B-B14F-4D97-AF65-F5344CB8AC3E}">
        <p14:creationId xmlns:p14="http://schemas.microsoft.com/office/powerpoint/2010/main" val="2373766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还记得刚才讲的可选择检索范围有哪些吗</a:t>
            </a:r>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37</a:t>
            </a:fld>
            <a:endParaRPr lang="zh-CN" altLang="en-US"/>
          </a:p>
        </p:txBody>
      </p:sp>
    </p:spTree>
    <p:extLst>
      <p:ext uri="{BB962C8B-B14F-4D97-AF65-F5344CB8AC3E}">
        <p14:creationId xmlns:p14="http://schemas.microsoft.com/office/powerpoint/2010/main" val="3563713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JAMA</a:t>
            </a:r>
            <a:r>
              <a:rPr lang="zh-CN" altLang="en-US" dirty="0" smtClean="0"/>
              <a:t>主刊</a:t>
            </a:r>
          </a:p>
        </p:txBody>
      </p:sp>
      <p:sp>
        <p:nvSpPr>
          <p:cNvPr id="4" name="灯片编号占位符 3"/>
          <p:cNvSpPr>
            <a:spLocks noGrp="1"/>
          </p:cNvSpPr>
          <p:nvPr>
            <p:ph type="sldNum" sz="quarter" idx="10"/>
          </p:nvPr>
        </p:nvSpPr>
        <p:spPr/>
        <p:txBody>
          <a:bodyPr/>
          <a:lstStyle/>
          <a:p>
            <a:fld id="{714B1196-D92C-4B80-B791-26C159808B93}" type="slidenum">
              <a:rPr lang="zh-CN" altLang="en-US" smtClean="0"/>
              <a:t>5</a:t>
            </a:fld>
            <a:endParaRPr lang="zh-CN" altLang="en-US"/>
          </a:p>
        </p:txBody>
      </p:sp>
    </p:spTree>
    <p:extLst>
      <p:ext uri="{BB962C8B-B14F-4D97-AF65-F5344CB8AC3E}">
        <p14:creationId xmlns:p14="http://schemas.microsoft.com/office/powerpoint/2010/main" val="1087174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714B1196-D92C-4B80-B791-26C159808B93}" type="slidenum">
              <a:rPr lang="zh-CN" altLang="en-US" smtClean="0"/>
              <a:t>6</a:t>
            </a:fld>
            <a:endParaRPr lang="zh-CN" altLang="en-US"/>
          </a:p>
        </p:txBody>
      </p:sp>
    </p:spTree>
    <p:extLst>
      <p:ext uri="{BB962C8B-B14F-4D97-AF65-F5344CB8AC3E}">
        <p14:creationId xmlns:p14="http://schemas.microsoft.com/office/powerpoint/2010/main" val="3297152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JAMA </a:t>
            </a:r>
            <a:r>
              <a:rPr lang="zh-CN" altLang="en-US" dirty="0" smtClean="0"/>
              <a:t>创办于</a:t>
            </a:r>
            <a:r>
              <a:rPr lang="en-US" altLang="zh-CN" dirty="0" smtClean="0"/>
              <a:t>1883</a:t>
            </a:r>
            <a:r>
              <a:rPr lang="zh-CN" altLang="en-US" dirty="0" smtClean="0"/>
              <a:t>年，历史悠久，已有一百多年了，但是在</a:t>
            </a:r>
            <a:r>
              <a:rPr lang="en-US" altLang="zh-CN" dirty="0" smtClean="0"/>
              <a:t>2012</a:t>
            </a:r>
            <a:r>
              <a:rPr lang="zh-CN" altLang="en-US" dirty="0" smtClean="0"/>
              <a:t>年才建立</a:t>
            </a:r>
            <a:r>
              <a:rPr lang="en-US" altLang="zh-CN" dirty="0" smtClean="0"/>
              <a:t>JAMA Network</a:t>
            </a:r>
            <a:r>
              <a:rPr lang="zh-CN" altLang="en-US" dirty="0" smtClean="0"/>
              <a:t>， 才可以在网上浏览</a:t>
            </a:r>
            <a:r>
              <a:rPr lang="en-US" altLang="zh-CN" dirty="0" smtClean="0"/>
              <a:t>JAMA</a:t>
            </a:r>
            <a:r>
              <a:rPr lang="zh-CN" altLang="en-US" dirty="0" smtClean="0"/>
              <a:t>系列期刊。</a:t>
            </a:r>
            <a:r>
              <a:rPr lang="en-US" altLang="zh-CN" dirty="0" smtClean="0"/>
              <a:t>JAMA</a:t>
            </a:r>
            <a:r>
              <a:rPr lang="zh-CN" altLang="en-US" dirty="0" smtClean="0"/>
              <a:t>出版社非常注重用户体验，</a:t>
            </a:r>
            <a:r>
              <a:rPr lang="en-US" altLang="zh-CN" dirty="0" smtClean="0"/>
              <a:t>2012</a:t>
            </a:r>
            <a:r>
              <a:rPr lang="zh-CN" altLang="en-US" dirty="0" smtClean="0"/>
              <a:t>年到现在</a:t>
            </a:r>
            <a:r>
              <a:rPr lang="en-US" altLang="zh-CN" dirty="0" smtClean="0"/>
              <a:t>JAMA </a:t>
            </a:r>
            <a:r>
              <a:rPr lang="en-US" altLang="zh-CN" dirty="0" err="1" smtClean="0"/>
              <a:t>Nerwork</a:t>
            </a:r>
            <a:r>
              <a:rPr lang="zh-CN" altLang="en-US" dirty="0" smtClean="0"/>
              <a:t>也在不断的更新网站功能，改善网页相应速度，做不同终端的适配。</a:t>
            </a:r>
            <a:r>
              <a:rPr lang="en-US" altLang="zh-CN" dirty="0" smtClean="0"/>
              <a:t>2013</a:t>
            </a:r>
            <a:r>
              <a:rPr lang="zh-CN" altLang="en-US" dirty="0" smtClean="0"/>
              <a:t>年</a:t>
            </a:r>
            <a:r>
              <a:rPr lang="en-US" altLang="zh-CN" dirty="0" smtClean="0"/>
              <a:t>JAMA</a:t>
            </a:r>
            <a:r>
              <a:rPr lang="zh-CN" altLang="en-US" dirty="0" smtClean="0"/>
              <a:t>也推出了</a:t>
            </a:r>
            <a:r>
              <a:rPr lang="en-US" altLang="zh-CN" dirty="0" smtClean="0"/>
              <a:t>APP</a:t>
            </a:r>
            <a:r>
              <a:rPr lang="zh-CN" altLang="en-US" dirty="0" smtClean="0"/>
              <a:t>来满足用户对移动终端的需求。到</a:t>
            </a:r>
            <a:r>
              <a:rPr lang="en-US" altLang="zh-CN" dirty="0" smtClean="0"/>
              <a:t>2015</a:t>
            </a:r>
            <a:r>
              <a:rPr lang="zh-CN" altLang="en-US" dirty="0" smtClean="0"/>
              <a:t>年和</a:t>
            </a:r>
            <a:r>
              <a:rPr lang="en-US" altLang="zh-CN" dirty="0" smtClean="0"/>
              <a:t>2016</a:t>
            </a:r>
            <a:r>
              <a:rPr lang="zh-CN" altLang="en-US" dirty="0" smtClean="0"/>
              <a:t>年还推出了两本新的期刊，</a:t>
            </a:r>
            <a:r>
              <a:rPr lang="en-US" altLang="zh-CN" dirty="0" smtClean="0"/>
              <a:t>2018</a:t>
            </a:r>
            <a:r>
              <a:rPr lang="zh-CN" altLang="en-US" dirty="0" smtClean="0"/>
              <a:t>年又推出了一本开放获取期刊。</a:t>
            </a:r>
          </a:p>
        </p:txBody>
      </p:sp>
      <p:sp>
        <p:nvSpPr>
          <p:cNvPr id="4" name="灯片编号占位符 3"/>
          <p:cNvSpPr>
            <a:spLocks noGrp="1"/>
          </p:cNvSpPr>
          <p:nvPr>
            <p:ph type="sldNum" sz="quarter" idx="10"/>
          </p:nvPr>
        </p:nvSpPr>
        <p:spPr/>
        <p:txBody>
          <a:bodyPr/>
          <a:lstStyle/>
          <a:p>
            <a:fld id="{714B1196-D92C-4B80-B791-26C159808B93}" type="slidenum">
              <a:rPr lang="zh-CN" altLang="en-US" smtClean="0"/>
              <a:t>8</a:t>
            </a:fld>
            <a:endParaRPr lang="zh-CN" altLang="en-US"/>
          </a:p>
        </p:txBody>
      </p:sp>
    </p:spTree>
    <p:extLst>
      <p:ext uri="{BB962C8B-B14F-4D97-AF65-F5344CB8AC3E}">
        <p14:creationId xmlns:p14="http://schemas.microsoft.com/office/powerpoint/2010/main" val="1230014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en-US" dirty="0" smtClean="0"/>
              <a:t>JAMA</a:t>
            </a:r>
            <a:r>
              <a:rPr lang="zh-CN" altLang="en-US" dirty="0" smtClean="0"/>
              <a:t>期刊的文章通常分为</a:t>
            </a:r>
            <a:r>
              <a:rPr lang="en-US" altLang="zh-CN" dirty="0" smtClean="0"/>
              <a:t>3</a:t>
            </a:r>
            <a:r>
              <a:rPr lang="zh-CN" altLang="en-US" dirty="0" smtClean="0"/>
              <a:t>个部分：研究、观点和临床综述与教育</a:t>
            </a:r>
            <a:endParaRPr lang="en-US" altLang="zh-CN" dirty="0" smtClean="0"/>
          </a:p>
          <a:p>
            <a:r>
              <a:rPr lang="zh-CN" altLang="en-US" dirty="0" smtClean="0"/>
              <a:t>大家可以看到，期刊的封面内容也分别对应了这三个部分</a:t>
            </a:r>
          </a:p>
          <a:p>
            <a:r>
              <a:rPr lang="zh-CN" altLang="en-US" dirty="0" smtClean="0"/>
              <a:t>数据库的多种类文章也使得在线内容的整合效率更高，例如，如果有人搜索一个广泛主题的患者信息，他将从多个期刊获取相关结果。</a:t>
            </a:r>
          </a:p>
        </p:txBody>
      </p:sp>
      <p:sp>
        <p:nvSpPr>
          <p:cNvPr id="4" name="灯片编号占位符 3"/>
          <p:cNvSpPr>
            <a:spLocks noGrp="1"/>
          </p:cNvSpPr>
          <p:nvPr>
            <p:ph type="sldNum" sz="quarter" idx="10"/>
          </p:nvPr>
        </p:nvSpPr>
        <p:spPr/>
        <p:txBody>
          <a:bodyPr/>
          <a:lstStyle/>
          <a:p>
            <a:fld id="{714B1196-D92C-4B80-B791-26C159808B93}" type="slidenum">
              <a:rPr lang="zh-CN" altLang="en-US" smtClean="0"/>
              <a:t>10</a:t>
            </a:fld>
            <a:endParaRPr lang="zh-CN" altLang="en-US"/>
          </a:p>
        </p:txBody>
      </p:sp>
    </p:spTree>
    <p:extLst>
      <p:ext uri="{BB962C8B-B14F-4D97-AF65-F5344CB8AC3E}">
        <p14:creationId xmlns:p14="http://schemas.microsoft.com/office/powerpoint/2010/main" val="2057829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图片是网站直接截取的，每天都是新内容，作者下方会提示文章类型，框出来的是网络首发及是不是开放。</a:t>
            </a:r>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11</a:t>
            </a:fld>
            <a:endParaRPr lang="zh-CN" altLang="en-US"/>
          </a:p>
        </p:txBody>
      </p:sp>
    </p:spTree>
    <p:extLst>
      <p:ext uri="{BB962C8B-B14F-4D97-AF65-F5344CB8AC3E}">
        <p14:creationId xmlns:p14="http://schemas.microsoft.com/office/powerpoint/2010/main" val="3414213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JN</a:t>
            </a:r>
            <a:r>
              <a:rPr lang="zh-CN" altLang="en-US" dirty="0" smtClean="0"/>
              <a:t>上有个很棒的设计，就是分屏操作。右侧区域的文字都可以带点击跳转，左侧就是跳转结果，比如这个页面我点击了</a:t>
            </a:r>
            <a:r>
              <a:rPr lang="en-US" altLang="zh-CN" dirty="0" smtClean="0"/>
              <a:t>results</a:t>
            </a:r>
            <a:r>
              <a:rPr lang="zh-CN" altLang="en-US" dirty="0" smtClean="0"/>
              <a:t>，左侧就会跳转至结果部分。</a:t>
            </a:r>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13</a:t>
            </a:fld>
            <a:endParaRPr lang="zh-CN" altLang="en-US"/>
          </a:p>
        </p:txBody>
      </p:sp>
    </p:spTree>
    <p:extLst>
      <p:ext uri="{BB962C8B-B14F-4D97-AF65-F5344CB8AC3E}">
        <p14:creationId xmlns:p14="http://schemas.microsoft.com/office/powerpoint/2010/main" val="3291654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JN</a:t>
            </a:r>
            <a:r>
              <a:rPr lang="zh-CN" altLang="en-US" dirty="0" smtClean="0"/>
              <a:t>上有个很棒的设计，就是分屏操作。右侧区域的文字都可以带点击跳转，左侧就是跳转结果，比如这个页面我点击了</a:t>
            </a:r>
            <a:r>
              <a:rPr lang="en-US" altLang="zh-CN" dirty="0" smtClean="0"/>
              <a:t>results</a:t>
            </a:r>
            <a:r>
              <a:rPr lang="zh-CN" altLang="en-US" dirty="0" smtClean="0"/>
              <a:t>，左侧就会跳转至结果部分。</a:t>
            </a:r>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14</a:t>
            </a:fld>
            <a:endParaRPr lang="zh-CN" altLang="en-US"/>
          </a:p>
        </p:txBody>
      </p:sp>
    </p:spTree>
    <p:extLst>
      <p:ext uri="{BB962C8B-B14F-4D97-AF65-F5344CB8AC3E}">
        <p14:creationId xmlns:p14="http://schemas.microsoft.com/office/powerpoint/2010/main" val="738290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JN</a:t>
            </a:r>
            <a:r>
              <a:rPr lang="zh-CN" altLang="en-US" dirty="0" smtClean="0"/>
              <a:t>上有个很棒的设计，就是分屏操作。右侧区域的文字都可以带点击跳转，左侧就是跳转结果，比如这个页面我点击了</a:t>
            </a:r>
            <a:r>
              <a:rPr lang="en-US" altLang="zh-CN" dirty="0" smtClean="0"/>
              <a:t>results</a:t>
            </a:r>
            <a:r>
              <a:rPr lang="zh-CN" altLang="en-US" dirty="0" smtClean="0"/>
              <a:t>，左侧就会跳转至结果部分。</a:t>
            </a:r>
            <a:endParaRPr lang="zh-CN" altLang="en-US" dirty="0"/>
          </a:p>
        </p:txBody>
      </p:sp>
      <p:sp>
        <p:nvSpPr>
          <p:cNvPr id="4" name="灯片编号占位符 3"/>
          <p:cNvSpPr>
            <a:spLocks noGrp="1"/>
          </p:cNvSpPr>
          <p:nvPr>
            <p:ph type="sldNum" sz="quarter" idx="10"/>
          </p:nvPr>
        </p:nvSpPr>
        <p:spPr/>
        <p:txBody>
          <a:bodyPr/>
          <a:lstStyle/>
          <a:p>
            <a:fld id="{714B1196-D92C-4B80-B791-26C159808B93}" type="slidenum">
              <a:rPr lang="zh-CN" altLang="en-US" smtClean="0"/>
              <a:t>15</a:t>
            </a:fld>
            <a:endParaRPr lang="zh-CN" altLang="en-US"/>
          </a:p>
        </p:txBody>
      </p:sp>
    </p:spTree>
    <p:extLst>
      <p:ext uri="{BB962C8B-B14F-4D97-AF65-F5344CB8AC3E}">
        <p14:creationId xmlns:p14="http://schemas.microsoft.com/office/powerpoint/2010/main" val="2608186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1057194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351016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2668256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866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2582668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66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2833543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1097280" y="2582334"/>
            <a:ext cx="4937760" cy="33782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6217920" y="2582334"/>
            <a:ext cx="4937760" cy="33782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671781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1328362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CN" altLang="en-US"/>
          </a:p>
        </p:txBody>
      </p:sp>
      <p:sp>
        <p:nvSpPr>
          <p:cNvPr id="9" name="Slide Number Placeholder 8"/>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2070210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D3547D1-527E-4290-A159-A6F29646CB38}" type="datetimeFigureOut">
              <a:rPr lang="zh-CN" altLang="en-US" smtClean="0"/>
              <a:t>2023/2/2</a:t>
            </a:fld>
            <a:endParaRPr lang="zh-CN"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zh-CN"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4225592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330918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274858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754543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2845245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668889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2897881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45127" y="2507550"/>
            <a:ext cx="5156200" cy="3680525"/>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6172200" y="2507550"/>
            <a:ext cx="5181601" cy="3680525"/>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Date Placeholder 6"/>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0FC2381-DC85-4CF1-A100-007C0E6B8F22}" type="slidenum">
              <a:rPr lang="zh-CN" altLang="en-US" smtClean="0"/>
              <a:t>‹#›</a:t>
            </a:fld>
            <a:endParaRPr lang="zh-CN" altLang="en-US"/>
          </a:p>
        </p:txBody>
      </p:sp>
      <p:sp>
        <p:nvSpPr>
          <p:cNvPr id="10" name="Title 9"/>
          <p:cNvSpPr>
            <a:spLocks noGrp="1"/>
          </p:cNvSpPr>
          <p:nvPr>
            <p:ph type="title"/>
          </p:nvPr>
        </p:nvSpPr>
        <p:spPr/>
        <p:txBody>
          <a:bodyPr/>
          <a:lstStyle/>
          <a:p>
            <a:r>
              <a:rPr lang="zh-CN" altLang="en-US" smtClean="0"/>
              <a:t>单击此处编辑母版标题样式</a:t>
            </a:r>
            <a:endParaRPr lang="en-US" dirty="0"/>
          </a:p>
        </p:txBody>
      </p:sp>
    </p:spTree>
    <p:extLst>
      <p:ext uri="{BB962C8B-B14F-4D97-AF65-F5344CB8AC3E}">
        <p14:creationId xmlns:p14="http://schemas.microsoft.com/office/powerpoint/2010/main" val="391671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0FC2381-DC85-4CF1-A100-007C0E6B8F22}" type="slidenum">
              <a:rPr lang="zh-CN" altLang="en-US" smtClean="0"/>
              <a:t>‹#›</a:t>
            </a:fld>
            <a:endParaRPr lang="zh-CN" altLang="en-US"/>
          </a:p>
        </p:txBody>
      </p:sp>
      <p:sp>
        <p:nvSpPr>
          <p:cNvPr id="6" name="Title 5"/>
          <p:cNvSpPr>
            <a:spLocks noGrp="1"/>
          </p:cNvSpPr>
          <p:nvPr>
            <p:ph type="title"/>
          </p:nvPr>
        </p:nvSpPr>
        <p:spPr/>
        <p:txBody>
          <a:bodyPr/>
          <a:lstStyle/>
          <a:p>
            <a:r>
              <a:rPr lang="zh-CN" altLang="en-US" smtClean="0"/>
              <a:t>单击此处编辑母版标题样式</a:t>
            </a:r>
            <a:endParaRPr lang="en-US"/>
          </a:p>
        </p:txBody>
      </p:sp>
    </p:spTree>
    <p:extLst>
      <p:ext uri="{BB962C8B-B14F-4D97-AF65-F5344CB8AC3E}">
        <p14:creationId xmlns:p14="http://schemas.microsoft.com/office/powerpoint/2010/main" val="329869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3597186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1864449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8D3547D1-527E-4290-A159-A6F29646CB38}" type="datetimeFigureOut">
              <a:rPr lang="zh-CN" altLang="en-US" smtClean="0"/>
              <a:t>2023/2/2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2846257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8D3547D1-527E-4290-A159-A6F29646CB38}" type="datetimeFigureOut">
              <a:rPr lang="zh-CN" altLang="en-US" smtClean="0"/>
              <a:t>2023/2/2</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zh-CN"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C0FC2381-DC85-4CF1-A100-007C0E6B8F22}" type="slidenum">
              <a:rPr lang="zh-CN" altLang="en-US" smtClean="0"/>
              <a:t>‹#›</a:t>
            </a:fld>
            <a:endParaRPr lang="zh-CN" altLang="en-US"/>
          </a:p>
        </p:txBody>
      </p:sp>
    </p:spTree>
    <p:extLst>
      <p:ext uri="{BB962C8B-B14F-4D97-AF65-F5344CB8AC3E}">
        <p14:creationId xmlns:p14="http://schemas.microsoft.com/office/powerpoint/2010/main" val="1004594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D3547D1-527E-4290-A159-A6F29646CB38}" type="datetimeFigureOut">
              <a:rPr lang="zh-CN" altLang="en-US" smtClean="0"/>
              <a:t>2023/2/2</a:t>
            </a:fld>
            <a:endParaRPr lang="zh-CN"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CN"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0FC2381-DC85-4CF1-A100-007C0E6B8F22}" type="slidenum">
              <a:rPr lang="zh-CN" altLang="en-US" smtClean="0"/>
              <a:t>‹#›</a:t>
            </a:fld>
            <a:endParaRPr lang="zh-CN"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9838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emf"/><Relationship Id="rId12" Type="http://schemas.openxmlformats.org/officeDocument/2006/relationships/image" Target="../media/image16.em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6" descr="JAMANetworkRed.png">
            <a:extLst>
              <a:ext uri="{FF2B5EF4-FFF2-40B4-BE49-F238E27FC236}">
                <a16:creationId xmlns:a16="http://schemas.microsoft.com/office/drawing/2014/main" id="{3AC9879E-AF11-CB42-B61D-866BC3FE1CA8}"/>
              </a:ext>
            </a:extLst>
          </p:cNvPr>
          <p:cNvPicPr>
            <a:picLocks noChangeAspect="1"/>
          </p:cNvPicPr>
          <p:nvPr/>
        </p:nvPicPr>
        <p:blipFill>
          <a:blip r:embed="rId2"/>
          <a:srcRect/>
          <a:stretch>
            <a:fillRect/>
          </a:stretch>
        </p:blipFill>
        <p:spPr bwMode="auto">
          <a:xfrm>
            <a:off x="1660309" y="2290080"/>
            <a:ext cx="6114608" cy="1040569"/>
          </a:xfrm>
          <a:prstGeom prst="rect">
            <a:avLst/>
          </a:prstGeom>
          <a:noFill/>
          <a:ln w="9525">
            <a:noFill/>
            <a:miter lim="800000"/>
            <a:headEnd/>
            <a:tailEnd/>
          </a:ln>
        </p:spPr>
      </p:pic>
      <p:sp>
        <p:nvSpPr>
          <p:cNvPr id="10" name="Rectangle 3"/>
          <p:cNvSpPr txBox="1">
            <a:spLocks noChangeArrowheads="1"/>
          </p:cNvSpPr>
          <p:nvPr/>
        </p:nvSpPr>
        <p:spPr>
          <a:xfrm>
            <a:off x="4286764" y="4028457"/>
            <a:ext cx="7769225" cy="66675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en-US" sz="2800" b="0" i="0" u="none" strike="noStrike" kern="1200" cap="none" spc="0" normalizeH="0" baseline="0" noProof="0" dirty="0">
                <a:ln>
                  <a:noFill/>
                </a:ln>
                <a:solidFill>
                  <a:srgbClr val="D71F35"/>
                </a:solidFill>
                <a:effectLst/>
                <a:uLnTx/>
                <a:uFillTx/>
                <a:latin typeface="Times New Roman" panose="02020603050405020304" pitchFamily="18" charset="0"/>
                <a:ea typeface="+mj-ea"/>
                <a:cs typeface="Times New Roman" panose="02020603050405020304" pitchFamily="18" charset="0"/>
              </a:rPr>
              <a:t>Changing the Practice of Medicine</a:t>
            </a:r>
          </a:p>
        </p:txBody>
      </p:sp>
      <p:grpSp>
        <p:nvGrpSpPr>
          <p:cNvPr id="15" name="组合 14"/>
          <p:cNvGrpSpPr/>
          <p:nvPr/>
        </p:nvGrpSpPr>
        <p:grpSpPr>
          <a:xfrm>
            <a:off x="4286764" y="3333759"/>
            <a:ext cx="2100470" cy="83770"/>
            <a:chOff x="3932583" y="3200400"/>
            <a:chExt cx="2100470" cy="83770"/>
          </a:xfrm>
        </p:grpSpPr>
        <p:cxnSp>
          <p:nvCxnSpPr>
            <p:cNvPr id="12" name="直接连接符 11"/>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7" name="图片 6">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Tree>
    <p:extLst>
      <p:ext uri="{BB962C8B-B14F-4D97-AF65-F5344CB8AC3E}">
        <p14:creationId xmlns:p14="http://schemas.microsoft.com/office/powerpoint/2010/main" val="989413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1982675" y="1706281"/>
            <a:ext cx="4186334" cy="4175673"/>
          </a:xfrm>
          <a:prstGeom prst="rect">
            <a:avLst/>
          </a:prstGeom>
        </p:spPr>
        <p:txBody>
          <a:bodyPr/>
          <a:lstStyle/>
          <a:p>
            <a:pPr marL="457200" marR="0" lvl="0" indent="-457200" algn="l" defTabSz="914400" rtl="0" eaLnBrk="1" fontAlgn="auto" latinLnBrk="0" hangingPunct="1">
              <a:lnSpc>
                <a:spcPct val="100000"/>
              </a:lnSpc>
              <a:spcBef>
                <a:spcPct val="20000"/>
              </a:spcBef>
              <a:spcAft>
                <a:spcPts val="0"/>
              </a:spcAft>
              <a:buClrTx/>
              <a:buSzTx/>
              <a:buFont typeface="Helvetica" pitchFamily="34" charset="0"/>
              <a:buAutoNum type="arabicPeriod"/>
              <a:defRPr/>
            </a:pPr>
            <a:r>
              <a:rPr kumimoji="0" lang="en-US" altLang="en-US"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Research</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Original Investigations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Case </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Reports</a:t>
            </a:r>
            <a:endPar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R="0" lvl="0" indent="-457200" algn="l" defTabSz="914400" rtl="0" eaLnBrk="1" fontAlgn="auto" latinLnBrk="0" hangingPunct="1">
              <a:lnSpc>
                <a:spcPct val="100000"/>
              </a:lnSpc>
              <a:spcBef>
                <a:spcPts val="1800"/>
              </a:spcBef>
              <a:spcAft>
                <a:spcPts val="0"/>
              </a:spcAft>
              <a:buClrTx/>
              <a:buSzTx/>
              <a:buFont typeface="Helvetica" pitchFamily="34" charset="0"/>
              <a:buAutoNum type="arabicPeriod"/>
              <a:defRPr/>
            </a:pPr>
            <a:r>
              <a:rPr kumimoji="0" lang="en-US" altLang="en-US"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Opinion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Viewpoint</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Editorial</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Commentary</a:t>
            </a:r>
            <a:endPar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R="0" lvl="0" indent="-457200" algn="l" defTabSz="914400" rtl="0" eaLnBrk="1" fontAlgn="auto" latinLnBrk="0" hangingPunct="1">
              <a:lnSpc>
                <a:spcPct val="100000"/>
              </a:lnSpc>
              <a:spcBef>
                <a:spcPts val="1800"/>
              </a:spcBef>
              <a:spcAft>
                <a:spcPts val="0"/>
              </a:spcAft>
              <a:buClrTx/>
              <a:buSzTx/>
              <a:buFont typeface="Helvetica" pitchFamily="34" charset="0"/>
              <a:buAutoNum type="arabicPeriod"/>
              <a:defRPr/>
            </a:pPr>
            <a:r>
              <a:rPr kumimoji="0" lang="en-US" altLang="en-US"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Clinical Review &amp; Education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Review Articles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Continuing Medical Education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Clinical Challenge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altLang="en-US"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Patient Information</a:t>
            </a:r>
          </a:p>
        </p:txBody>
      </p:sp>
      <p:grpSp>
        <p:nvGrpSpPr>
          <p:cNvPr id="5" name="组合 4"/>
          <p:cNvGrpSpPr/>
          <p:nvPr/>
        </p:nvGrpSpPr>
        <p:grpSpPr>
          <a:xfrm>
            <a:off x="859489" y="1261514"/>
            <a:ext cx="2100470" cy="83770"/>
            <a:chOff x="3932583" y="3200400"/>
            <a:chExt cx="2100470" cy="83770"/>
          </a:xfrm>
        </p:grpSpPr>
        <p:cxnSp>
          <p:nvCxnSpPr>
            <p:cNvPr id="6" name="直接连接符 5"/>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9" name="Picture 7"/>
          <p:cNvPicPr>
            <a:picLocks noChangeAspect="1" noChangeArrowheads="1"/>
          </p:cNvPicPr>
          <p:nvPr/>
        </p:nvPicPr>
        <p:blipFill>
          <a:blip r:embed="rId3"/>
          <a:srcRect/>
          <a:stretch>
            <a:fillRect/>
          </a:stretch>
        </p:blipFill>
        <p:spPr bwMode="auto">
          <a:xfrm>
            <a:off x="8389757" y="2271821"/>
            <a:ext cx="3050770" cy="3515540"/>
          </a:xfrm>
          <a:prstGeom prst="rect">
            <a:avLst/>
          </a:prstGeom>
          <a:ln>
            <a:noFill/>
          </a:ln>
          <a:effectLst>
            <a:outerShdw blurRad="292100" dist="139700" dir="2700000" algn="tl" rotWithShape="0">
              <a:srgbClr val="333333">
                <a:alpha val="65000"/>
              </a:srgbClr>
            </a:outerShdw>
          </a:effectLst>
        </p:spPr>
      </p:pic>
      <p:pic>
        <p:nvPicPr>
          <p:cNvPr id="10" name="Picture 6"/>
          <p:cNvPicPr>
            <a:picLocks noChangeAspect="1" noChangeArrowheads="1"/>
          </p:cNvPicPr>
          <p:nvPr/>
        </p:nvPicPr>
        <p:blipFill>
          <a:blip r:embed="rId4"/>
          <a:srcRect b="156"/>
          <a:stretch>
            <a:fillRect/>
          </a:stretch>
        </p:blipFill>
        <p:spPr bwMode="auto">
          <a:xfrm>
            <a:off x="6561661" y="1166921"/>
            <a:ext cx="3049595" cy="3455974"/>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731533" y="602765"/>
            <a:ext cx="2356381" cy="707886"/>
          </a:xfrm>
          <a:prstGeom prst="rect">
            <a:avLst/>
          </a:prstGeom>
        </p:spPr>
        <p:txBody>
          <a:bodyPr wrap="square">
            <a:spAutoFit/>
          </a:bodyPr>
          <a:lstStyle/>
          <a:p>
            <a:pPr lvl="0" algn="ctr">
              <a:spcBef>
                <a:spcPct val="0"/>
              </a:spcBef>
              <a:defRPr/>
            </a:pPr>
            <a:r>
              <a:rPr lang="zh-CN" altLang="en-US" sz="4000" spc="150" dirty="0">
                <a:latin typeface="黑体" panose="02010609060101010101" pitchFamily="49" charset="-122"/>
                <a:ea typeface="黑体" panose="02010609060101010101" pitchFamily="49" charset="-122"/>
              </a:rPr>
              <a:t>文章类型</a:t>
            </a:r>
            <a:endParaRPr lang="en-US" altLang="en-US" sz="4000" spc="150" dirty="0">
              <a:latin typeface="黑体" panose="02010609060101010101" pitchFamily="49" charset="-122"/>
              <a:ea typeface="黑体" panose="02010609060101010101" pitchFamily="49" charset="-122"/>
            </a:endParaRPr>
          </a:p>
        </p:txBody>
      </p:sp>
      <p:pic>
        <p:nvPicPr>
          <p:cNvPr id="11" name="图片 10">
            <a:extLst>
              <a:ext uri="{FF2B5EF4-FFF2-40B4-BE49-F238E27FC236}">
                <a16:creationId xmlns:a16="http://schemas.microsoft.com/office/drawing/2014/main" id="{997FD6D2-75D2-4928-B87C-B72ADB54DD7E}"/>
              </a:ext>
            </a:extLst>
          </p:cNvPr>
          <p:cNvPicPr>
            <a:picLocks noChangeAspect="1"/>
          </p:cNvPicPr>
          <p:nvPr/>
        </p:nvPicPr>
        <p:blipFill rotWithShape="1">
          <a:blip r:embed="rId5">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Tree>
    <p:extLst>
      <p:ext uri="{BB962C8B-B14F-4D97-AF65-F5344CB8AC3E}">
        <p14:creationId xmlns:p14="http://schemas.microsoft.com/office/powerpoint/2010/main" val="378920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59489" y="1261514"/>
            <a:ext cx="2100470" cy="83770"/>
            <a:chOff x="3932583" y="3200400"/>
            <a:chExt cx="2100470" cy="83770"/>
          </a:xfrm>
        </p:grpSpPr>
        <p:cxnSp>
          <p:nvCxnSpPr>
            <p:cNvPr id="7" name="直接连接符 6"/>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731533" y="595513"/>
            <a:ext cx="2356381" cy="707886"/>
          </a:xfrm>
          <a:prstGeom prst="rect">
            <a:avLst/>
          </a:prstGeom>
        </p:spPr>
        <p:txBody>
          <a:bodyPr wrap="square">
            <a:spAutoFit/>
          </a:bodyPr>
          <a:lstStyle/>
          <a:p>
            <a:pPr algn="ctr"/>
            <a:r>
              <a:rPr lang="zh-CN" altLang="en-US" sz="4000" dirty="0">
                <a:latin typeface="黑体" panose="02010609060101010101" pitchFamily="49" charset="-122"/>
                <a:ea typeface="黑体" panose="02010609060101010101" pitchFamily="49" charset="-122"/>
              </a:rPr>
              <a:t>内容</a:t>
            </a:r>
            <a:r>
              <a:rPr lang="zh-CN" altLang="en-US" sz="4000" dirty="0" smtClean="0">
                <a:latin typeface="黑体" panose="02010609060101010101" pitchFamily="49" charset="-122"/>
                <a:ea typeface="黑体" panose="02010609060101010101" pitchFamily="49" charset="-122"/>
              </a:rPr>
              <a:t>阅读</a:t>
            </a:r>
            <a:endParaRPr lang="en-US" altLang="zh-CN" sz="4000" dirty="0">
              <a:latin typeface="黑体" panose="02010609060101010101" pitchFamily="49" charset="-122"/>
              <a:ea typeface="黑体" panose="02010609060101010101" pitchFamily="49" charset="-122"/>
            </a:endParaRPr>
          </a:p>
        </p:txBody>
      </p:sp>
      <p:sp>
        <p:nvSpPr>
          <p:cNvPr id="10" name="文本框 9"/>
          <p:cNvSpPr txBox="1"/>
          <p:nvPr/>
        </p:nvSpPr>
        <p:spPr>
          <a:xfrm>
            <a:off x="9038504" y="2671392"/>
            <a:ext cx="1232548" cy="369332"/>
          </a:xfrm>
          <a:prstGeom prst="rect">
            <a:avLst/>
          </a:prstGeom>
          <a:noFill/>
        </p:spPr>
        <p:txBody>
          <a:bodyPr wrap="square" rtlCol="0">
            <a:spAutoFit/>
          </a:bodyPr>
          <a:lstStyle/>
          <a:p>
            <a:r>
              <a:rPr lang="zh-CN" altLang="en-US" dirty="0" smtClean="0"/>
              <a:t>文章类型</a:t>
            </a:r>
            <a:endParaRPr lang="en-US" altLang="zh-CN" dirty="0" smtClean="0"/>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181" y="1427086"/>
            <a:ext cx="7044549" cy="5064495"/>
          </a:xfrm>
          <a:prstGeom prst="rect">
            <a:avLst/>
          </a:prstGeom>
          <a:effectLst>
            <a:outerShdw blurRad="266700" dist="177800" dir="2220000" sx="98000" sy="98000" algn="ctr" rotWithShape="0">
              <a:schemeClr val="tx1">
                <a:lumMod val="75000"/>
                <a:lumOff val="25000"/>
                <a:alpha val="74000"/>
              </a:schemeClr>
            </a:outerShdw>
          </a:effectLst>
        </p:spPr>
      </p:pic>
      <p:sp>
        <p:nvSpPr>
          <p:cNvPr id="13" name="文本框 12"/>
          <p:cNvSpPr txBox="1"/>
          <p:nvPr/>
        </p:nvSpPr>
        <p:spPr>
          <a:xfrm>
            <a:off x="9038504" y="3251994"/>
            <a:ext cx="1232548" cy="369332"/>
          </a:xfrm>
          <a:prstGeom prst="rect">
            <a:avLst/>
          </a:prstGeom>
          <a:noFill/>
        </p:spPr>
        <p:txBody>
          <a:bodyPr wrap="square" rtlCol="0">
            <a:spAutoFit/>
          </a:bodyPr>
          <a:lstStyle/>
          <a:p>
            <a:r>
              <a:rPr lang="zh-CN" altLang="en-US" dirty="0" smtClean="0"/>
              <a:t>是否开放</a:t>
            </a:r>
            <a:endParaRPr lang="en-US" altLang="zh-CN" dirty="0" smtClean="0"/>
          </a:p>
        </p:txBody>
      </p:sp>
      <p:sp>
        <p:nvSpPr>
          <p:cNvPr id="14" name="圆角矩形 13"/>
          <p:cNvSpPr/>
          <p:nvPr/>
        </p:nvSpPr>
        <p:spPr>
          <a:xfrm>
            <a:off x="6100371" y="2764243"/>
            <a:ext cx="1193800" cy="2082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右箭头 14"/>
          <p:cNvSpPr/>
          <p:nvPr/>
        </p:nvSpPr>
        <p:spPr>
          <a:xfrm>
            <a:off x="7294171" y="2843732"/>
            <a:ext cx="1783080" cy="58567"/>
          </a:xfrm>
          <a:prstGeom prst="rightArrow">
            <a:avLst>
              <a:gd name="adj1" fmla="val 50000"/>
              <a:gd name="adj2" fmla="val 35200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4566211" y="2764243"/>
            <a:ext cx="426720" cy="27648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上箭头 16"/>
          <p:cNvSpPr/>
          <p:nvPr/>
        </p:nvSpPr>
        <p:spPr>
          <a:xfrm rot="5400000">
            <a:off x="6705865" y="1091878"/>
            <a:ext cx="422540" cy="4320232"/>
          </a:xfrm>
          <a:prstGeom prst="bentUpArrow">
            <a:avLst>
              <a:gd name="adj1" fmla="val 6828"/>
              <a:gd name="adj2" fmla="val 6515"/>
              <a:gd name="adj3"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9" name="文本框 18"/>
          <p:cNvSpPr txBox="1"/>
          <p:nvPr/>
        </p:nvSpPr>
        <p:spPr>
          <a:xfrm>
            <a:off x="9038503" y="4318945"/>
            <a:ext cx="1798829" cy="369332"/>
          </a:xfrm>
          <a:prstGeom prst="rect">
            <a:avLst/>
          </a:prstGeom>
          <a:noFill/>
        </p:spPr>
        <p:txBody>
          <a:bodyPr wrap="square" rtlCol="0">
            <a:spAutoFit/>
          </a:bodyPr>
          <a:lstStyle/>
          <a:p>
            <a:r>
              <a:rPr lang="zh-CN" altLang="en-US" dirty="0" smtClean="0"/>
              <a:t>文章包含多媒体</a:t>
            </a:r>
            <a:endParaRPr lang="en-US" altLang="zh-CN" dirty="0" smtClean="0"/>
          </a:p>
        </p:txBody>
      </p:sp>
      <p:sp>
        <p:nvSpPr>
          <p:cNvPr id="20" name="文本框 19"/>
          <p:cNvSpPr txBox="1"/>
          <p:nvPr/>
        </p:nvSpPr>
        <p:spPr>
          <a:xfrm>
            <a:off x="9038503" y="4899547"/>
            <a:ext cx="2044363" cy="369332"/>
          </a:xfrm>
          <a:prstGeom prst="rect">
            <a:avLst/>
          </a:prstGeom>
          <a:noFill/>
        </p:spPr>
        <p:txBody>
          <a:bodyPr wrap="square" rtlCol="0">
            <a:spAutoFit/>
          </a:bodyPr>
          <a:lstStyle/>
          <a:p>
            <a:r>
              <a:rPr lang="zh-CN" altLang="en-US" dirty="0" smtClean="0"/>
              <a:t>文章包含</a:t>
            </a:r>
            <a:r>
              <a:rPr lang="en-US" altLang="zh-CN" dirty="0" smtClean="0"/>
              <a:t>CME</a:t>
            </a:r>
            <a:r>
              <a:rPr lang="zh-CN" altLang="en-US" dirty="0" smtClean="0"/>
              <a:t>测试</a:t>
            </a:r>
            <a:endParaRPr lang="en-US" altLang="zh-CN" dirty="0" smtClean="0"/>
          </a:p>
        </p:txBody>
      </p:sp>
      <p:sp>
        <p:nvSpPr>
          <p:cNvPr id="21" name="圆角矩形 20"/>
          <p:cNvSpPr/>
          <p:nvPr/>
        </p:nvSpPr>
        <p:spPr>
          <a:xfrm>
            <a:off x="6492875" y="4418146"/>
            <a:ext cx="257176" cy="2082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右箭头 21"/>
          <p:cNvSpPr/>
          <p:nvPr/>
        </p:nvSpPr>
        <p:spPr>
          <a:xfrm>
            <a:off x="6750051" y="4491285"/>
            <a:ext cx="2327200" cy="67354"/>
          </a:xfrm>
          <a:prstGeom prst="rightArrow">
            <a:avLst>
              <a:gd name="adj1" fmla="val 50000"/>
              <a:gd name="adj2" fmla="val 35200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6129338" y="4418147"/>
            <a:ext cx="323850" cy="2082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上箭头 23"/>
          <p:cNvSpPr/>
          <p:nvPr/>
        </p:nvSpPr>
        <p:spPr>
          <a:xfrm rot="5400000">
            <a:off x="7433330" y="3466897"/>
            <a:ext cx="484391" cy="2803451"/>
          </a:xfrm>
          <a:prstGeom prst="bentUpArrow">
            <a:avLst>
              <a:gd name="adj1" fmla="val 6828"/>
              <a:gd name="adj2" fmla="val 6515"/>
              <a:gd name="adj3"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969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9489" y="1261514"/>
            <a:ext cx="2100470" cy="83770"/>
            <a:chOff x="3932583" y="3200400"/>
            <a:chExt cx="2100470" cy="83770"/>
          </a:xfrm>
        </p:grpSpPr>
        <p:cxnSp>
          <p:nvCxnSpPr>
            <p:cNvPr id="3" name="直接连接符 2"/>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5" name="矩形 4"/>
          <p:cNvSpPr/>
          <p:nvPr/>
        </p:nvSpPr>
        <p:spPr>
          <a:xfrm>
            <a:off x="731533" y="602765"/>
            <a:ext cx="2356381" cy="707886"/>
          </a:xfrm>
          <a:prstGeom prst="rect">
            <a:avLst/>
          </a:prstGeom>
        </p:spPr>
        <p:txBody>
          <a:bodyPr wrap="square">
            <a:spAutoFit/>
          </a:bodyPr>
          <a:lstStyle/>
          <a:p>
            <a:pPr lvl="0" algn="ctr">
              <a:spcBef>
                <a:spcPct val="0"/>
              </a:spcBef>
              <a:defRPr/>
            </a:pPr>
            <a:r>
              <a:rPr lang="zh-CN" altLang="en-US" sz="4000" spc="150" dirty="0" smtClean="0">
                <a:latin typeface="黑体" panose="02010609060101010101" pitchFamily="49" charset="-122"/>
                <a:ea typeface="黑体" panose="02010609060101010101" pitchFamily="49" charset="-122"/>
              </a:rPr>
              <a:t>内容阅读</a:t>
            </a:r>
            <a:endParaRPr lang="en-US" altLang="en-US" sz="4000" spc="150" dirty="0">
              <a:latin typeface="黑体" panose="02010609060101010101" pitchFamily="49" charset="-122"/>
              <a:ea typeface="黑体" panose="02010609060101010101" pitchFamily="49" charset="-122"/>
            </a:endParaRPr>
          </a:p>
        </p:txBody>
      </p:sp>
      <p:pic>
        <p:nvPicPr>
          <p:cNvPr id="6" name="Picture 8"/>
          <p:cNvPicPr>
            <a:picLocks noChangeAspect="1" noChangeArrowheads="1"/>
          </p:cNvPicPr>
          <p:nvPr/>
        </p:nvPicPr>
        <p:blipFill>
          <a:blip r:embed="rId2" cstate="email"/>
          <a:srcRect/>
          <a:stretch>
            <a:fillRect/>
          </a:stretch>
        </p:blipFill>
        <p:spPr bwMode="auto">
          <a:xfrm>
            <a:off x="7533174" y="703749"/>
            <a:ext cx="3481028" cy="4731381"/>
          </a:xfrm>
          <a:prstGeom prst="rect">
            <a:avLst/>
          </a:prstGeom>
          <a:ln>
            <a:noFill/>
          </a:ln>
          <a:effectLst>
            <a:outerShdw blurRad="292100" dist="139700" dir="2700000" algn="tl" rotWithShape="0">
              <a:srgbClr val="333333">
                <a:alpha val="65000"/>
              </a:srgbClr>
            </a:outerShdw>
          </a:effectLst>
        </p:spPr>
      </p:pic>
      <p:pic>
        <p:nvPicPr>
          <p:cNvPr id="10" name="Picture 8"/>
          <p:cNvPicPr>
            <a:picLocks noChangeAspect="1" noChangeArrowheads="1"/>
          </p:cNvPicPr>
          <p:nvPr/>
        </p:nvPicPr>
        <p:blipFill>
          <a:blip r:embed="rId3" cstate="email"/>
          <a:srcRect/>
          <a:stretch>
            <a:fillRect/>
          </a:stretch>
        </p:blipFill>
        <p:spPr bwMode="auto">
          <a:xfrm>
            <a:off x="5503038" y="1598308"/>
            <a:ext cx="3052327" cy="4540114"/>
          </a:xfrm>
          <a:prstGeom prst="rect">
            <a:avLst/>
          </a:prstGeom>
          <a:solidFill>
            <a:srgbClr val="FFFFFF">
              <a:shade val="85000"/>
            </a:srgbClr>
          </a:solidFill>
          <a:ln w="88900" cap="sq">
            <a:solidFill>
              <a:srgbClr val="FFFFFF"/>
            </a:solidFill>
            <a:miter lim="800000"/>
            <a:headEnd/>
            <a:tailEnd/>
          </a:ln>
          <a:effectLst>
            <a:outerShdw blurRad="292100" dist="139700" dir="2700000" algn="tl" rotWithShape="0">
              <a:srgbClr val="000000">
                <a:alpha val="65000"/>
              </a:srgbClr>
            </a:outerShdw>
          </a:effectLst>
          <a:scene3d>
            <a:camera prst="orthographicFront"/>
            <a:lightRig rig="twoPt" dir="t">
              <a:rot lat="0" lon="0" rev="7200000"/>
            </a:lightRig>
          </a:scene3d>
          <a:sp3d>
            <a:bevelT w="25400" h="19050"/>
            <a:contourClr>
              <a:srgbClr val="FFFFFF"/>
            </a:contourClr>
          </a:sp3d>
        </p:spPr>
      </p:pic>
      <p:pic>
        <p:nvPicPr>
          <p:cNvPr id="7" name="Picture 2"/>
          <p:cNvPicPr>
            <a:picLocks noChangeAspect="1" noChangeArrowheads="1"/>
          </p:cNvPicPr>
          <p:nvPr/>
        </p:nvPicPr>
        <p:blipFill>
          <a:blip r:embed="rId4"/>
          <a:srcRect/>
          <a:stretch>
            <a:fillRect/>
          </a:stretch>
        </p:blipFill>
        <p:spPr bwMode="auto">
          <a:xfrm>
            <a:off x="3849410" y="3283840"/>
            <a:ext cx="3236013" cy="3364721"/>
          </a:xfrm>
          <a:prstGeom prst="rect">
            <a:avLst/>
          </a:prstGeom>
          <a:solidFill>
            <a:srgbClr val="FFFFFF">
              <a:shade val="85000"/>
            </a:srgbClr>
          </a:solidFill>
          <a:ln w="88900" cap="sq">
            <a:solidFill>
              <a:srgbClr val="FFFFFF"/>
            </a:solidFill>
            <a:miter lim="800000"/>
          </a:ln>
          <a:effectLst>
            <a:outerShdw blurRad="292100" dist="139700" dir="2700000" algn="tl" rotWithShape="0">
              <a:srgbClr val="000000">
                <a:alpha val="65000"/>
              </a:srgbClr>
            </a:outerShdw>
          </a:effectLst>
          <a:scene3d>
            <a:camera prst="orthographicFront"/>
            <a:lightRig rig="twoPt" dir="t">
              <a:rot lat="0" lon="0" rev="7200000"/>
            </a:lightRig>
          </a:scene3d>
          <a:sp3d>
            <a:bevelT w="25400" h="19050"/>
            <a:contourClr>
              <a:srgbClr val="FFFFFF"/>
            </a:contourClr>
          </a:sp3d>
        </p:spPr>
      </p:pic>
      <p:pic>
        <p:nvPicPr>
          <p:cNvPr id="9" name="Picture 1"/>
          <p:cNvPicPr>
            <a:picLocks noChangeAspect="1" noChangeArrowheads="1"/>
          </p:cNvPicPr>
          <p:nvPr/>
        </p:nvPicPr>
        <p:blipFill>
          <a:blip r:embed="rId5"/>
          <a:srcRect/>
          <a:stretch>
            <a:fillRect/>
          </a:stretch>
        </p:blipFill>
        <p:spPr bwMode="auto">
          <a:xfrm>
            <a:off x="9248488" y="3069439"/>
            <a:ext cx="2677267" cy="3331723"/>
          </a:xfrm>
          <a:prstGeom prst="rect">
            <a:avLst/>
          </a:prstGeom>
          <a:solidFill>
            <a:srgbClr val="FFFFFF">
              <a:shade val="85000"/>
            </a:srgbClr>
          </a:solidFill>
          <a:ln w="88900" cap="sq">
            <a:solidFill>
              <a:srgbClr val="FFFFFF"/>
            </a:solidFill>
            <a:miter lim="800000"/>
          </a:ln>
          <a:effectLst>
            <a:outerShdw blurRad="292100" dist="139700" dir="2700000" algn="tl" rotWithShape="0">
              <a:srgbClr val="000000">
                <a:alpha val="65000"/>
              </a:srgbClr>
            </a:outerShdw>
          </a:effectLst>
          <a:scene3d>
            <a:camera prst="orthographicFront"/>
            <a:lightRig rig="twoPt" dir="t">
              <a:rot lat="0" lon="0" rev="7200000"/>
            </a:lightRig>
          </a:scene3d>
          <a:sp3d>
            <a:bevelT w="25400" h="19050"/>
            <a:contourClr>
              <a:srgbClr val="FFFFFF"/>
            </a:contourClr>
          </a:sp3d>
        </p:spPr>
      </p:pic>
      <p:pic>
        <p:nvPicPr>
          <p:cNvPr id="11" name="Picture 9"/>
          <p:cNvPicPr>
            <a:picLocks noChangeAspect="1" noChangeArrowheads="1"/>
          </p:cNvPicPr>
          <p:nvPr/>
        </p:nvPicPr>
        <p:blipFill>
          <a:blip r:embed="rId6"/>
          <a:srcRect/>
          <a:stretch>
            <a:fillRect/>
          </a:stretch>
        </p:blipFill>
        <p:spPr bwMode="auto">
          <a:xfrm>
            <a:off x="2038656" y="3957265"/>
            <a:ext cx="2959959" cy="2555112"/>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610094" y="1369034"/>
            <a:ext cx="4990546" cy="2985433"/>
          </a:xfrm>
          <a:prstGeom prst="rect">
            <a:avLst/>
          </a:prstGeom>
        </p:spPr>
        <p:txBody>
          <a:bodyPr wrap="square">
            <a:spAutoFit/>
          </a:bodyPr>
          <a:lstStyle/>
          <a:p>
            <a:pPr marL="342900" lvl="0" indent="-342900">
              <a:spcBef>
                <a:spcPct val="20000"/>
              </a:spcBef>
              <a:buFont typeface="Arial" panose="020B0604020202020204" pitchFamily="34" charset="0"/>
              <a:buChar char="•"/>
              <a:defRPr/>
            </a:pPr>
            <a:r>
              <a:rPr lang="en-US" altLang="zh-CN" sz="2000" dirty="0" smtClean="0">
                <a:latin typeface="Times New Roman" panose="02020603050405020304" pitchFamily="18" charset="0"/>
                <a:ea typeface="Arial Unicode MS" panose="020B0604020202020204" pitchFamily="34" charset="-122"/>
                <a:cs typeface="Times New Roman" panose="02020603050405020304" pitchFamily="18" charset="0"/>
              </a:rPr>
              <a:t>Clinical </a:t>
            </a:r>
            <a:r>
              <a:rPr lang="en-US" altLang="zh-CN" sz="2000" dirty="0">
                <a:latin typeface="Times New Roman" panose="02020603050405020304" pitchFamily="18" charset="0"/>
                <a:ea typeface="Arial Unicode MS" panose="020B0604020202020204" pitchFamily="34" charset="-122"/>
                <a:cs typeface="Times New Roman" panose="02020603050405020304" pitchFamily="18" charset="0"/>
              </a:rPr>
              <a:t>trials</a:t>
            </a:r>
          </a:p>
          <a:p>
            <a:pPr marL="342900" lvl="0" indent="-342900">
              <a:spcBef>
                <a:spcPct val="20000"/>
              </a:spcBef>
              <a:buFont typeface="Arial" panose="020B0604020202020204" pitchFamily="34" charset="0"/>
              <a:buChar char="•"/>
              <a:defRPr/>
            </a:pPr>
            <a:r>
              <a:rPr lang="en-US" altLang="zh-CN" sz="2000" dirty="0" smtClean="0">
                <a:latin typeface="Times New Roman" panose="02020603050405020304" pitchFamily="18" charset="0"/>
                <a:ea typeface="Arial Unicode MS" panose="020B0604020202020204" pitchFamily="34" charset="-122"/>
                <a:cs typeface="Times New Roman" panose="02020603050405020304" pitchFamily="18" charset="0"/>
              </a:rPr>
              <a:t>Meta-analyses</a:t>
            </a:r>
            <a:endParaRPr lang="en-US" altLang="zh-CN" sz="2000" dirty="0">
              <a:latin typeface="Times New Roman" panose="02020603050405020304" pitchFamily="18" charset="0"/>
              <a:ea typeface="Arial Unicode MS" panose="020B0604020202020204" pitchFamily="34" charset="-122"/>
              <a:cs typeface="Times New Roman" panose="02020603050405020304" pitchFamily="18" charset="0"/>
            </a:endParaRPr>
          </a:p>
          <a:p>
            <a:pPr marL="342900" lvl="0" indent="-342900">
              <a:spcBef>
                <a:spcPct val="20000"/>
              </a:spcBef>
              <a:buFont typeface="Arial" panose="020B0604020202020204" pitchFamily="34" charset="0"/>
              <a:buChar char="•"/>
            </a:pPr>
            <a:r>
              <a:rPr lang="en-US" altLang="zh-CN" sz="2000" dirty="0" smtClean="0">
                <a:latin typeface="Times New Roman" panose="02020603050405020304" pitchFamily="18" charset="0"/>
                <a:ea typeface="Arial Unicode MS" panose="020B0604020202020204" pitchFamily="34" charset="-122"/>
                <a:cs typeface="Times New Roman" panose="02020603050405020304" pitchFamily="18" charset="0"/>
              </a:rPr>
              <a:t>Epidemiological studies</a:t>
            </a:r>
          </a:p>
          <a:p>
            <a:pPr marL="342900" lvl="0" indent="-342900">
              <a:spcBef>
                <a:spcPct val="20000"/>
              </a:spcBef>
              <a:buFont typeface="Arial" panose="020B0604020202020204" pitchFamily="34" charset="0"/>
              <a:buChar char="•"/>
              <a:defRPr/>
            </a:pPr>
            <a:r>
              <a:rPr lang="en-US" altLang="en-US" sz="2000" dirty="0">
                <a:latin typeface="Times New Roman" panose="02020603050405020304" pitchFamily="18" charset="0"/>
                <a:ea typeface="Arial Unicode MS" panose="020B0604020202020204" pitchFamily="34" charset="-122"/>
                <a:cs typeface="Times New Roman" panose="02020603050405020304" pitchFamily="18" charset="0"/>
              </a:rPr>
              <a:t>Review articles </a:t>
            </a:r>
          </a:p>
          <a:p>
            <a:pPr marL="342900" lvl="0" indent="-342900">
              <a:spcBef>
                <a:spcPct val="20000"/>
              </a:spcBef>
              <a:buFont typeface="Arial" panose="020B0604020202020204" pitchFamily="34" charset="0"/>
              <a:buChar char="•"/>
              <a:defRPr/>
            </a:pPr>
            <a:r>
              <a:rPr lang="en-US" altLang="en-US" sz="2000" dirty="0">
                <a:latin typeface="Times New Roman" panose="02020603050405020304" pitchFamily="18" charset="0"/>
                <a:ea typeface="Arial Unicode MS" panose="020B0604020202020204" pitchFamily="34" charset="-122"/>
                <a:cs typeface="Times New Roman" panose="02020603050405020304" pitchFamily="18" charset="0"/>
              </a:rPr>
              <a:t>New article types aimed at busy </a:t>
            </a:r>
            <a:r>
              <a:rPr lang="en-US" altLang="en-US" sz="2000" dirty="0" smtClean="0">
                <a:latin typeface="Times New Roman" panose="02020603050405020304" pitchFamily="18" charset="0"/>
                <a:ea typeface="Arial Unicode MS" panose="020B0604020202020204" pitchFamily="34" charset="-122"/>
                <a:cs typeface="Times New Roman" panose="02020603050405020304" pitchFamily="18" charset="0"/>
              </a:rPr>
              <a:t>clinicians</a:t>
            </a:r>
          </a:p>
          <a:p>
            <a:pPr marL="342900" lvl="0" indent="-342900">
              <a:spcBef>
                <a:spcPct val="20000"/>
              </a:spcBef>
              <a:buFont typeface="Arial" panose="020B0604020202020204" pitchFamily="34" charset="0"/>
              <a:buChar char="•"/>
              <a:defRPr/>
            </a:pPr>
            <a:r>
              <a:rPr lang="en-US" altLang="en-US" sz="2000" dirty="0">
                <a:latin typeface="Times New Roman" panose="02020603050405020304" pitchFamily="18" charset="0"/>
                <a:ea typeface="Arial Unicode MS" panose="020B0604020202020204" pitchFamily="34" charset="-122"/>
                <a:cs typeface="Times New Roman" panose="02020603050405020304" pitchFamily="18" charset="0"/>
              </a:rPr>
              <a:t>Viewpoints</a:t>
            </a:r>
          </a:p>
          <a:p>
            <a:pPr marL="342900" lvl="0" indent="-342900">
              <a:spcBef>
                <a:spcPct val="20000"/>
              </a:spcBef>
              <a:buFont typeface="Arial" panose="020B0604020202020204" pitchFamily="34" charset="0"/>
              <a:buChar char="•"/>
              <a:defRPr/>
            </a:pPr>
            <a:r>
              <a:rPr lang="en-US" altLang="en-US" sz="2000" dirty="0">
                <a:latin typeface="Times New Roman" panose="02020603050405020304" pitchFamily="18" charset="0"/>
                <a:ea typeface="Arial Unicode MS" panose="020B0604020202020204" pitchFamily="34" charset="-122"/>
                <a:cs typeface="Times New Roman" panose="02020603050405020304" pitchFamily="18" charset="0"/>
              </a:rPr>
              <a:t>Dueling Viewpoints</a:t>
            </a:r>
          </a:p>
          <a:p>
            <a:pPr marL="342900" lvl="0" indent="-342900">
              <a:spcBef>
                <a:spcPct val="20000"/>
              </a:spcBef>
              <a:buFont typeface="Arial" panose="020B0604020202020204" pitchFamily="34" charset="0"/>
              <a:buChar char="•"/>
              <a:defRPr/>
            </a:pPr>
            <a:r>
              <a:rPr lang="en-US" altLang="en-US" sz="2000" dirty="0" smtClean="0">
                <a:latin typeface="Times New Roman" panose="02020603050405020304" pitchFamily="18" charset="0"/>
                <a:ea typeface="Arial Unicode MS" panose="020B0604020202020204" pitchFamily="34" charset="-122"/>
                <a:cs typeface="Times New Roman" panose="02020603050405020304" pitchFamily="18" charset="0"/>
              </a:rPr>
              <a:t>Editorial</a:t>
            </a:r>
            <a:endParaRPr lang="en-US" altLang="en-US" sz="2000" dirty="0">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14" name="图片 13">
            <a:extLst>
              <a:ext uri="{FF2B5EF4-FFF2-40B4-BE49-F238E27FC236}">
                <a16:creationId xmlns:a16="http://schemas.microsoft.com/office/drawing/2014/main" id="{997FD6D2-75D2-4928-B87C-B72ADB54DD7E}"/>
              </a:ext>
            </a:extLst>
          </p:cNvPr>
          <p:cNvPicPr>
            <a:picLocks noChangeAspect="1"/>
          </p:cNvPicPr>
          <p:nvPr/>
        </p:nvPicPr>
        <p:blipFill rotWithShape="1">
          <a:blip r:embed="rId7">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Tree>
    <p:extLst>
      <p:ext uri="{BB962C8B-B14F-4D97-AF65-F5344CB8AC3E}">
        <p14:creationId xmlns:p14="http://schemas.microsoft.com/office/powerpoint/2010/main" val="1433315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stretch>
            <a:fillRect/>
          </a:stretch>
        </p:blipFill>
        <p:spPr>
          <a:xfrm>
            <a:off x="905344" y="1916113"/>
            <a:ext cx="10381311" cy="3960000"/>
          </a:xfrm>
          <a:prstGeom prst="rect">
            <a:avLst/>
          </a:prstGeom>
        </p:spPr>
      </p:pic>
      <p:grpSp>
        <p:nvGrpSpPr>
          <p:cNvPr id="6" name="组合 5"/>
          <p:cNvGrpSpPr/>
          <p:nvPr/>
        </p:nvGrpSpPr>
        <p:grpSpPr>
          <a:xfrm>
            <a:off x="859489" y="1261514"/>
            <a:ext cx="2100470" cy="83770"/>
            <a:chOff x="3932583" y="3200400"/>
            <a:chExt cx="2100470" cy="83770"/>
          </a:xfrm>
        </p:grpSpPr>
        <p:cxnSp>
          <p:nvCxnSpPr>
            <p:cNvPr id="7" name="直接连接符 6"/>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分屏操作</a:t>
            </a:r>
            <a:endParaRPr lang="en-US" altLang="en-US" sz="4000" spc="150" dirty="0">
              <a:latin typeface="黑体" panose="02010609060101010101" pitchFamily="49" charset="-122"/>
              <a:ea typeface="黑体" panose="02010609060101010101" pitchFamily="49" charset="-122"/>
            </a:endParaRPr>
          </a:p>
        </p:txBody>
      </p:sp>
      <p:pic>
        <p:nvPicPr>
          <p:cNvPr id="14" name="图片 13">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cxnSp>
        <p:nvCxnSpPr>
          <p:cNvPr id="18" name="直接连接符 17"/>
          <p:cNvCxnSpPr/>
          <p:nvPr/>
        </p:nvCxnSpPr>
        <p:spPr>
          <a:xfrm>
            <a:off x="6096000" y="1580696"/>
            <a:ext cx="0" cy="4660900"/>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9" name="圆角矩形 18"/>
          <p:cNvSpPr/>
          <p:nvPr/>
        </p:nvSpPr>
        <p:spPr>
          <a:xfrm>
            <a:off x="6137275" y="1928976"/>
            <a:ext cx="479425" cy="56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137275" y="1467311"/>
            <a:ext cx="1532487" cy="461665"/>
          </a:xfrm>
          <a:prstGeom prst="rect">
            <a:avLst/>
          </a:prstGeom>
          <a:noFill/>
        </p:spPr>
        <p:txBody>
          <a:bodyPr wrap="square" rtlCol="0">
            <a:spAutoFit/>
          </a:bodyPr>
          <a:lstStyle/>
          <a:p>
            <a:r>
              <a:rPr lang="zh-CN" altLang="en-US" sz="2400" dirty="0" smtClean="0">
                <a:solidFill>
                  <a:srgbClr val="FF0000"/>
                </a:solidFill>
              </a:rPr>
              <a:t>文章目录</a:t>
            </a:r>
            <a:endParaRPr lang="zh-CN" altLang="en-US" sz="2400" dirty="0">
              <a:solidFill>
                <a:srgbClr val="FF0000"/>
              </a:solidFill>
            </a:endParaRPr>
          </a:p>
        </p:txBody>
      </p:sp>
    </p:spTree>
    <p:extLst>
      <p:ext uri="{BB962C8B-B14F-4D97-AF65-F5344CB8AC3E}">
        <p14:creationId xmlns:p14="http://schemas.microsoft.com/office/powerpoint/2010/main" val="3617152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912890" y="1916113"/>
            <a:ext cx="10366220" cy="3960000"/>
          </a:xfrm>
          <a:prstGeom prst="rect">
            <a:avLst/>
          </a:prstGeom>
        </p:spPr>
      </p:pic>
      <p:grpSp>
        <p:nvGrpSpPr>
          <p:cNvPr id="6" name="组合 5"/>
          <p:cNvGrpSpPr/>
          <p:nvPr/>
        </p:nvGrpSpPr>
        <p:grpSpPr>
          <a:xfrm>
            <a:off x="859489" y="1261514"/>
            <a:ext cx="2100470" cy="83770"/>
            <a:chOff x="3932583" y="3200400"/>
            <a:chExt cx="2100470" cy="83770"/>
          </a:xfrm>
        </p:grpSpPr>
        <p:cxnSp>
          <p:nvCxnSpPr>
            <p:cNvPr id="7" name="直接连接符 6"/>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5" name="圆角矩形 4"/>
          <p:cNvSpPr/>
          <p:nvPr/>
        </p:nvSpPr>
        <p:spPr>
          <a:xfrm>
            <a:off x="4920191" y="3657992"/>
            <a:ext cx="454025" cy="1651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6638397" y="1916113"/>
            <a:ext cx="465136" cy="5879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5" name="矩形 14"/>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分屏操作</a:t>
            </a:r>
            <a:endParaRPr lang="en-US" altLang="en-US" sz="4000" spc="150" dirty="0">
              <a:latin typeface="黑体" panose="02010609060101010101" pitchFamily="49" charset="-122"/>
              <a:ea typeface="黑体" panose="02010609060101010101" pitchFamily="49" charset="-122"/>
            </a:endParaRPr>
          </a:p>
        </p:txBody>
      </p:sp>
      <p:cxnSp>
        <p:nvCxnSpPr>
          <p:cNvPr id="16" name="直接连接符 15"/>
          <p:cNvCxnSpPr/>
          <p:nvPr/>
        </p:nvCxnSpPr>
        <p:spPr>
          <a:xfrm>
            <a:off x="6096000" y="1580696"/>
            <a:ext cx="0" cy="4660900"/>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6638397" y="1454448"/>
            <a:ext cx="1532487" cy="461665"/>
          </a:xfrm>
          <a:prstGeom prst="rect">
            <a:avLst/>
          </a:prstGeom>
          <a:noFill/>
        </p:spPr>
        <p:txBody>
          <a:bodyPr wrap="square" rtlCol="0">
            <a:spAutoFit/>
          </a:bodyPr>
          <a:lstStyle/>
          <a:p>
            <a:r>
              <a:rPr lang="zh-CN" altLang="en-US" sz="2400" dirty="0" smtClean="0">
                <a:solidFill>
                  <a:srgbClr val="FF0000"/>
                </a:solidFill>
              </a:rPr>
              <a:t>图表合集</a:t>
            </a:r>
            <a:endParaRPr lang="zh-CN" altLang="en-US" sz="2400" dirty="0">
              <a:solidFill>
                <a:srgbClr val="FF0000"/>
              </a:solidFill>
            </a:endParaRPr>
          </a:p>
        </p:txBody>
      </p:sp>
    </p:spTree>
    <p:extLst>
      <p:ext uri="{BB962C8B-B14F-4D97-AF65-F5344CB8AC3E}">
        <p14:creationId xmlns:p14="http://schemas.microsoft.com/office/powerpoint/2010/main" val="327586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907134" y="1916113"/>
            <a:ext cx="10377731" cy="3960000"/>
          </a:xfrm>
          <a:prstGeom prst="rect">
            <a:avLst/>
          </a:prstGeom>
        </p:spPr>
      </p:pic>
      <p:grpSp>
        <p:nvGrpSpPr>
          <p:cNvPr id="6" name="组合 5"/>
          <p:cNvGrpSpPr/>
          <p:nvPr/>
        </p:nvGrpSpPr>
        <p:grpSpPr>
          <a:xfrm>
            <a:off x="859489" y="1261514"/>
            <a:ext cx="2100470" cy="83770"/>
            <a:chOff x="3932583" y="3200400"/>
            <a:chExt cx="2100470" cy="83770"/>
          </a:xfrm>
        </p:grpSpPr>
        <p:cxnSp>
          <p:nvCxnSpPr>
            <p:cNvPr id="7" name="直接连接符 6"/>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4" name="图片 13">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5" name="矩形 14"/>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分屏操作</a:t>
            </a:r>
            <a:endParaRPr lang="en-US" altLang="en-US" sz="4000" spc="150" dirty="0">
              <a:latin typeface="黑体" panose="02010609060101010101" pitchFamily="49" charset="-122"/>
              <a:ea typeface="黑体" panose="02010609060101010101" pitchFamily="49" charset="-122"/>
            </a:endParaRPr>
          </a:p>
        </p:txBody>
      </p:sp>
      <p:sp>
        <p:nvSpPr>
          <p:cNvPr id="17" name="圆角矩形 16"/>
          <p:cNvSpPr/>
          <p:nvPr/>
        </p:nvSpPr>
        <p:spPr>
          <a:xfrm>
            <a:off x="7123113" y="1916113"/>
            <a:ext cx="570969" cy="5879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7123114" y="1454448"/>
            <a:ext cx="1881176" cy="461665"/>
          </a:xfrm>
          <a:prstGeom prst="rect">
            <a:avLst/>
          </a:prstGeom>
          <a:noFill/>
        </p:spPr>
        <p:txBody>
          <a:bodyPr wrap="square" rtlCol="0">
            <a:spAutoFit/>
          </a:bodyPr>
          <a:lstStyle/>
          <a:p>
            <a:r>
              <a:rPr lang="zh-CN" altLang="en-US" sz="2400" dirty="0" smtClean="0">
                <a:solidFill>
                  <a:srgbClr val="FF0000"/>
                </a:solidFill>
              </a:rPr>
              <a:t>多媒体</a:t>
            </a:r>
            <a:endParaRPr lang="zh-CN" altLang="en-US" sz="2400" dirty="0">
              <a:solidFill>
                <a:srgbClr val="FF0000"/>
              </a:solidFill>
            </a:endParaRPr>
          </a:p>
        </p:txBody>
      </p:sp>
      <p:sp>
        <p:nvSpPr>
          <p:cNvPr id="19" name="矩形 18"/>
          <p:cNvSpPr/>
          <p:nvPr/>
        </p:nvSpPr>
        <p:spPr>
          <a:xfrm>
            <a:off x="8063702" y="445243"/>
            <a:ext cx="3275523" cy="1477328"/>
          </a:xfrm>
          <a:prstGeom prst="rect">
            <a:avLst/>
          </a:prstGeom>
        </p:spPr>
        <p:txBody>
          <a:bodyPr wrap="square">
            <a:spAutoFit/>
          </a:bodyPr>
          <a:lstStyle/>
          <a:p>
            <a:pPr marL="252000" indent="-180000">
              <a:buSzPct val="90000"/>
              <a:buFont typeface="Arial" panose="020B0604020202020204" pitchFamily="34" charset="0"/>
              <a:buChar char="•"/>
            </a:pPr>
            <a:r>
              <a:rPr lang="en-US" altLang="en-US" dirty="0" smtClean="0"/>
              <a:t>Videos</a:t>
            </a:r>
          </a:p>
          <a:p>
            <a:pPr marL="252000" indent="-180000">
              <a:buSzPct val="90000"/>
              <a:buFont typeface="Arial" panose="020B0604020202020204" pitchFamily="34" charset="0"/>
              <a:buChar char="•"/>
            </a:pPr>
            <a:r>
              <a:rPr lang="en-US" altLang="en-US" dirty="0" smtClean="0"/>
              <a:t>interactives</a:t>
            </a:r>
          </a:p>
          <a:p>
            <a:pPr marL="252000" indent="-180000">
              <a:buSzPct val="90000"/>
              <a:buFont typeface="Arial" panose="020B0604020202020204" pitchFamily="34" charset="0"/>
              <a:buChar char="•"/>
            </a:pPr>
            <a:r>
              <a:rPr lang="en-US" altLang="en-US" dirty="0" smtClean="0"/>
              <a:t>Teleconferences</a:t>
            </a:r>
          </a:p>
          <a:p>
            <a:pPr marL="252000" indent="-180000">
              <a:buSzPct val="90000"/>
              <a:buFont typeface="Arial" panose="020B0604020202020204" pitchFamily="34" charset="0"/>
              <a:buChar char="•"/>
            </a:pPr>
            <a:r>
              <a:rPr lang="en-US" altLang="en-US" dirty="0" smtClean="0"/>
              <a:t>Author interviews</a:t>
            </a:r>
          </a:p>
          <a:p>
            <a:pPr marL="252000" indent="-180000">
              <a:buSzPct val="90000"/>
              <a:buFont typeface="Arial" panose="020B0604020202020204" pitchFamily="34" charset="0"/>
              <a:buChar char="•"/>
            </a:pPr>
            <a:r>
              <a:rPr lang="en-US" altLang="en-US" dirty="0" smtClean="0"/>
              <a:t>the </a:t>
            </a:r>
            <a:r>
              <a:rPr lang="en-US" altLang="en-US" dirty="0"/>
              <a:t>Editor’s Audio summaries</a:t>
            </a:r>
            <a:endParaRPr lang="zh-CN" altLang="en-US" dirty="0"/>
          </a:p>
        </p:txBody>
      </p:sp>
      <p:cxnSp>
        <p:nvCxnSpPr>
          <p:cNvPr id="20" name="直接连接符 19"/>
          <p:cNvCxnSpPr/>
          <p:nvPr/>
        </p:nvCxnSpPr>
        <p:spPr>
          <a:xfrm>
            <a:off x="6096000" y="1580696"/>
            <a:ext cx="0" cy="4660900"/>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7990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930157" y="1916113"/>
            <a:ext cx="10331685" cy="3960000"/>
          </a:xfrm>
          <a:prstGeom prst="rect">
            <a:avLst/>
          </a:prstGeom>
        </p:spPr>
      </p:pic>
      <p:grpSp>
        <p:nvGrpSpPr>
          <p:cNvPr id="6" name="组合 5"/>
          <p:cNvGrpSpPr/>
          <p:nvPr/>
        </p:nvGrpSpPr>
        <p:grpSpPr>
          <a:xfrm>
            <a:off x="859489" y="1261514"/>
            <a:ext cx="2100470" cy="83770"/>
            <a:chOff x="3932583" y="3200400"/>
            <a:chExt cx="2100470" cy="83770"/>
          </a:xfrm>
        </p:grpSpPr>
        <p:cxnSp>
          <p:nvCxnSpPr>
            <p:cNvPr id="7" name="直接连接符 6"/>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2" name="图片 11">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3" name="矩形 12"/>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分屏操作</a:t>
            </a:r>
            <a:endParaRPr lang="en-US" altLang="en-US" sz="4000" spc="150" dirty="0">
              <a:latin typeface="黑体" panose="02010609060101010101" pitchFamily="49" charset="-122"/>
              <a:ea typeface="黑体" panose="02010609060101010101" pitchFamily="49" charset="-122"/>
            </a:endParaRPr>
          </a:p>
        </p:txBody>
      </p:sp>
      <p:sp>
        <p:nvSpPr>
          <p:cNvPr id="14" name="圆角矩形 13"/>
          <p:cNvSpPr/>
          <p:nvPr/>
        </p:nvSpPr>
        <p:spPr>
          <a:xfrm>
            <a:off x="7727951" y="1916113"/>
            <a:ext cx="574674" cy="5879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7727951" y="1454448"/>
            <a:ext cx="1893383" cy="461665"/>
          </a:xfrm>
          <a:prstGeom prst="rect">
            <a:avLst/>
          </a:prstGeom>
          <a:noFill/>
        </p:spPr>
        <p:txBody>
          <a:bodyPr wrap="square" rtlCol="0">
            <a:spAutoFit/>
          </a:bodyPr>
          <a:lstStyle/>
          <a:p>
            <a:r>
              <a:rPr lang="zh-CN" altLang="en-US" sz="2400" dirty="0">
                <a:solidFill>
                  <a:srgbClr val="FF0000"/>
                </a:solidFill>
              </a:rPr>
              <a:t>参考文献</a:t>
            </a:r>
          </a:p>
        </p:txBody>
      </p:sp>
      <p:cxnSp>
        <p:nvCxnSpPr>
          <p:cNvPr id="16" name="直接连接符 15"/>
          <p:cNvCxnSpPr/>
          <p:nvPr/>
        </p:nvCxnSpPr>
        <p:spPr>
          <a:xfrm>
            <a:off x="6096000" y="1580696"/>
            <a:ext cx="0" cy="4660900"/>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6310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90190" y="1916113"/>
            <a:ext cx="10411620" cy="3960000"/>
          </a:xfrm>
          <a:prstGeom prst="rect">
            <a:avLst/>
          </a:prstGeom>
        </p:spPr>
      </p:pic>
      <p:grpSp>
        <p:nvGrpSpPr>
          <p:cNvPr id="6" name="组合 5"/>
          <p:cNvGrpSpPr/>
          <p:nvPr/>
        </p:nvGrpSpPr>
        <p:grpSpPr>
          <a:xfrm>
            <a:off x="859489" y="1261514"/>
            <a:ext cx="2100470" cy="83770"/>
            <a:chOff x="3932583" y="3200400"/>
            <a:chExt cx="2100470" cy="83770"/>
          </a:xfrm>
        </p:grpSpPr>
        <p:cxnSp>
          <p:nvCxnSpPr>
            <p:cNvPr id="7" name="直接连接符 6"/>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2" name="图片 11">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3" name="矩形 12"/>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分屏操作</a:t>
            </a:r>
            <a:endParaRPr lang="en-US" altLang="en-US" sz="4000" spc="150" dirty="0">
              <a:latin typeface="黑体" panose="02010609060101010101" pitchFamily="49" charset="-122"/>
              <a:ea typeface="黑体" panose="02010609060101010101" pitchFamily="49" charset="-122"/>
            </a:endParaRPr>
          </a:p>
        </p:txBody>
      </p:sp>
      <p:cxnSp>
        <p:nvCxnSpPr>
          <p:cNvPr id="9" name="直接连接符 8"/>
          <p:cNvCxnSpPr/>
          <p:nvPr/>
        </p:nvCxnSpPr>
        <p:spPr>
          <a:xfrm>
            <a:off x="6096000" y="1580696"/>
            <a:ext cx="0" cy="4660900"/>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8347076" y="1916113"/>
            <a:ext cx="431799" cy="5879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8347077" y="1454448"/>
            <a:ext cx="1422652" cy="461665"/>
          </a:xfrm>
          <a:prstGeom prst="rect">
            <a:avLst/>
          </a:prstGeom>
          <a:noFill/>
        </p:spPr>
        <p:txBody>
          <a:bodyPr wrap="square" rtlCol="0">
            <a:spAutoFit/>
          </a:bodyPr>
          <a:lstStyle/>
          <a:p>
            <a:r>
              <a:rPr lang="zh-CN" altLang="en-US" sz="2400" dirty="0" smtClean="0">
                <a:solidFill>
                  <a:srgbClr val="FF0000"/>
                </a:solidFill>
              </a:rPr>
              <a:t>相关推荐</a:t>
            </a:r>
            <a:endParaRPr lang="zh-CN" altLang="en-US" sz="2400" dirty="0">
              <a:solidFill>
                <a:srgbClr val="FF0000"/>
              </a:solidFill>
            </a:endParaRPr>
          </a:p>
        </p:txBody>
      </p:sp>
    </p:spTree>
    <p:extLst>
      <p:ext uri="{BB962C8B-B14F-4D97-AF65-F5344CB8AC3E}">
        <p14:creationId xmlns:p14="http://schemas.microsoft.com/office/powerpoint/2010/main" val="26870303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859489" y="1261514"/>
            <a:ext cx="2100470" cy="83770"/>
            <a:chOff x="3932583" y="3200400"/>
            <a:chExt cx="2100470" cy="83770"/>
          </a:xfrm>
        </p:grpSpPr>
        <p:cxnSp>
          <p:nvCxnSpPr>
            <p:cNvPr id="11" name="直接连接符 10"/>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0" y="3417090"/>
            <a:ext cx="5243160" cy="2910316"/>
          </a:xfrm>
          <a:prstGeom prst="rect">
            <a:avLst/>
          </a:prstGeom>
        </p:spPr>
      </p:pic>
      <p:sp>
        <p:nvSpPr>
          <p:cNvPr id="15" name="Rectangle 3"/>
          <p:cNvSpPr txBox="1">
            <a:spLocks noChangeArrowheads="1"/>
          </p:cNvSpPr>
          <p:nvPr/>
        </p:nvSpPr>
        <p:spPr>
          <a:xfrm>
            <a:off x="7154054" y="1369034"/>
            <a:ext cx="2063504" cy="1455779"/>
          </a:xfrm>
          <a:prstGeom prst="rect">
            <a:avLst/>
          </a:prstGeom>
        </p:spPr>
        <p:txBody>
          <a:bodyPr vert="horz" lIns="91440" tIns="45720" rIns="91440" bIns="45720" rtlCol="0">
            <a:noAutofit/>
          </a:bodyPr>
          <a:lstStyle/>
          <a:p>
            <a:pPr marL="167005" marR="0" lvl="0" indent="-167005" algn="l" defTabSz="914400" rtl="0" eaLnBrk="1" fontAlgn="auto" latinLnBrk="0" hangingPunct="1">
              <a:lnSpc>
                <a:spcPct val="100000"/>
              </a:lnSpc>
              <a:spcBef>
                <a:spcPts val="1200"/>
              </a:spcBef>
              <a:spcAft>
                <a:spcPts val="0"/>
              </a:spcAft>
              <a:buClrTx/>
              <a:buSzTx/>
              <a:buFont typeface="Wingdings" panose="05000000000000000000" pitchFamily="2" charset="2"/>
              <a:buChar char="§"/>
              <a:defRPr/>
            </a:pPr>
            <a:r>
              <a:rPr kumimoji="0" lang="zh-CN" altLang="en-US" sz="2400" b="0" i="0" u="none" strike="noStrike" kern="1200" cap="none" spc="0" normalizeH="0" baseline="0" noProof="0" dirty="0" smtClean="0">
                <a:ln>
                  <a:noFill/>
                </a:ln>
                <a:solidFill>
                  <a:srgbClr val="404040"/>
                </a:solidFill>
                <a:effectLst/>
                <a:uLnTx/>
                <a:uFillTx/>
                <a:latin typeface="+mn-ea"/>
                <a:cs typeface="Arial Unicode MS" panose="020B0604020202020204" pitchFamily="34" charset="-122"/>
              </a:rPr>
              <a:t>书签</a:t>
            </a:r>
            <a:r>
              <a:rPr kumimoji="0" lang="zh-CN" altLang="en-US" sz="2400" b="0" i="0" u="none" strike="noStrike" kern="1200" cap="none" spc="0" normalizeH="0" baseline="0" noProof="0" dirty="0">
                <a:ln>
                  <a:noFill/>
                </a:ln>
                <a:solidFill>
                  <a:srgbClr val="404040"/>
                </a:solidFill>
                <a:effectLst/>
                <a:uLnTx/>
                <a:uFillTx/>
                <a:latin typeface="+mn-ea"/>
                <a:cs typeface="Arial Unicode MS" panose="020B0604020202020204" pitchFamily="34" charset="-122"/>
              </a:rPr>
              <a:t>功能</a:t>
            </a:r>
            <a:endParaRPr kumimoji="0" lang="en-US" altLang="zh-CN" sz="2400" b="0" i="0" u="none" strike="noStrike" kern="1200" cap="none" spc="0" normalizeH="0" baseline="0" noProof="0" dirty="0">
              <a:ln>
                <a:noFill/>
              </a:ln>
              <a:solidFill>
                <a:srgbClr val="404040"/>
              </a:solidFill>
              <a:effectLst/>
              <a:uLnTx/>
              <a:uFillTx/>
              <a:latin typeface="+mn-ea"/>
              <a:cs typeface="Arial Unicode MS" panose="020B0604020202020204" pitchFamily="34" charset="-122"/>
            </a:endParaRPr>
          </a:p>
          <a:p>
            <a:pPr marL="167005" marR="0" lvl="0" indent="-167005" algn="l" defTabSz="914400" rtl="0" eaLnBrk="1" fontAlgn="auto" latinLnBrk="0" hangingPunct="1">
              <a:lnSpc>
                <a:spcPct val="100000"/>
              </a:lnSpc>
              <a:spcBef>
                <a:spcPts val="1200"/>
              </a:spcBef>
              <a:spcAft>
                <a:spcPts val="0"/>
              </a:spcAft>
              <a:buClrTx/>
              <a:buSzTx/>
              <a:buFont typeface="Wingdings" panose="05000000000000000000" pitchFamily="2" charset="2"/>
              <a:buChar char="§"/>
              <a:defRPr/>
            </a:pPr>
            <a:r>
              <a:rPr kumimoji="0" lang="en-US" altLang="en-US" sz="2400" b="0" i="0" u="none" strike="noStrike" kern="1200" cap="none" spc="0" normalizeH="0" baseline="0" noProof="0" dirty="0" smtClean="0">
                <a:ln>
                  <a:noFill/>
                </a:ln>
                <a:solidFill>
                  <a:srgbClr val="404040"/>
                </a:solidFill>
                <a:effectLst/>
                <a:uLnTx/>
                <a:uFillTx/>
                <a:latin typeface="Times New Roman" panose="02020603050405020304" pitchFamily="18" charset="0"/>
                <a:cs typeface="Times New Roman" panose="02020603050405020304" pitchFamily="18" charset="0"/>
              </a:rPr>
              <a:t>Email</a:t>
            </a:r>
            <a:r>
              <a:rPr kumimoji="0" lang="zh-CN" altLang="en-US" sz="2400" b="0" i="0" u="none" strike="noStrike" kern="1200" cap="none" spc="0" normalizeH="0" baseline="0" noProof="0" dirty="0">
                <a:ln>
                  <a:noFill/>
                </a:ln>
                <a:solidFill>
                  <a:srgbClr val="404040"/>
                </a:solidFill>
                <a:effectLst/>
                <a:uLnTx/>
                <a:uFillTx/>
                <a:latin typeface="+mn-ea"/>
                <a:cs typeface="Arial Unicode MS" panose="020B0604020202020204" pitchFamily="34" charset="-122"/>
              </a:rPr>
              <a:t>提醒</a:t>
            </a:r>
            <a:endParaRPr kumimoji="0" lang="en-US" altLang="en-US" sz="2400" b="0" i="0" u="none" strike="noStrike" kern="1200" cap="none" spc="0" normalizeH="0" baseline="0" noProof="0" dirty="0">
              <a:ln>
                <a:noFill/>
              </a:ln>
              <a:solidFill>
                <a:srgbClr val="404040"/>
              </a:solidFill>
              <a:effectLst/>
              <a:uLnTx/>
              <a:uFillTx/>
              <a:latin typeface="+mn-ea"/>
              <a:cs typeface="Arial Unicode MS" panose="020B0604020202020204" pitchFamily="34" charset="-122"/>
            </a:endParaRPr>
          </a:p>
          <a:p>
            <a:pPr marL="167005" marR="0" lvl="0" indent="-167005" algn="l" defTabSz="914400" rtl="0" eaLnBrk="1" fontAlgn="auto" latinLnBrk="0" hangingPunct="1">
              <a:lnSpc>
                <a:spcPct val="100000"/>
              </a:lnSpc>
              <a:spcBef>
                <a:spcPts val="1200"/>
              </a:spcBef>
              <a:spcAft>
                <a:spcPts val="0"/>
              </a:spcAft>
              <a:buClrTx/>
              <a:buSzTx/>
              <a:buFont typeface="Wingdings" panose="05000000000000000000" pitchFamily="2" charset="2"/>
              <a:buChar char="§"/>
              <a:defRPr/>
            </a:pPr>
            <a:r>
              <a:rPr kumimoji="0" lang="zh-CN" altLang="en-US" sz="2400" b="0" i="0" u="none" strike="noStrike" kern="1200" cap="none" spc="0" normalizeH="0" baseline="0" noProof="0" dirty="0" smtClean="0">
                <a:ln>
                  <a:noFill/>
                </a:ln>
                <a:solidFill>
                  <a:srgbClr val="404040"/>
                </a:solidFill>
                <a:effectLst/>
                <a:uLnTx/>
                <a:uFillTx/>
                <a:latin typeface="+mn-ea"/>
                <a:cs typeface="Arial Unicode MS" panose="020B0604020202020204" pitchFamily="34" charset="-122"/>
              </a:rPr>
              <a:t>离线</a:t>
            </a:r>
            <a:r>
              <a:rPr kumimoji="0" lang="zh-CN" altLang="en-US" sz="2400" b="0" i="0" u="none" strike="noStrike" kern="1200" cap="none" spc="0" normalizeH="0" baseline="0" noProof="0" dirty="0">
                <a:ln>
                  <a:noFill/>
                </a:ln>
                <a:solidFill>
                  <a:srgbClr val="404040"/>
                </a:solidFill>
                <a:effectLst/>
                <a:uLnTx/>
                <a:uFillTx/>
                <a:latin typeface="+mn-ea"/>
                <a:cs typeface="Arial Unicode MS" panose="020B0604020202020204" pitchFamily="34" charset="-122"/>
              </a:rPr>
              <a:t>阅读</a:t>
            </a:r>
            <a:endParaRPr kumimoji="0" lang="en-US" altLang="zh-CN" sz="2400" b="0" i="0" u="none" strike="noStrike" kern="1200" cap="none" spc="0" normalizeH="0" baseline="0" noProof="0" dirty="0">
              <a:ln>
                <a:noFill/>
              </a:ln>
              <a:solidFill>
                <a:srgbClr val="404040"/>
              </a:solidFill>
              <a:effectLst/>
              <a:uLnTx/>
              <a:uFillTx/>
              <a:latin typeface="+mn-ea"/>
              <a:cs typeface="Arial Unicode MS" panose="020B0604020202020204" pitchFamily="34" charset="-122"/>
            </a:endParaRPr>
          </a:p>
        </p:txBody>
      </p:sp>
      <p:sp>
        <p:nvSpPr>
          <p:cNvPr id="16" name="文本框 15"/>
          <p:cNvSpPr txBox="1"/>
          <p:nvPr/>
        </p:nvSpPr>
        <p:spPr>
          <a:xfrm>
            <a:off x="1792971" y="3688327"/>
            <a:ext cx="3668029" cy="1569660"/>
          </a:xfrm>
          <a:prstGeom prst="rect">
            <a:avLst/>
          </a:prstGeom>
          <a:noFill/>
        </p:spPr>
        <p:txBody>
          <a:bodyPr wrap="square" rtlCol="0">
            <a:spAutoFit/>
          </a:bodyPr>
          <a:lstStyle/>
          <a:p>
            <a:r>
              <a:rPr lang="zh-CN" altLang="en-US" sz="2400" dirty="0">
                <a:solidFill>
                  <a:srgbClr val="404040"/>
                </a:solidFill>
                <a:latin typeface="+mn-ea"/>
                <a:cs typeface="Arial Unicode MS" panose="020B0604020202020204" pitchFamily="34" charset="-122"/>
              </a:rPr>
              <a:t>订购用户在</a:t>
            </a:r>
            <a:r>
              <a:rPr lang="zh-CN" altLang="en-US" sz="2400" dirty="0">
                <a:solidFill>
                  <a:srgbClr val="FF0000"/>
                </a:solidFill>
                <a:latin typeface="+mn-ea"/>
                <a:cs typeface="Arial Unicode MS" panose="020B0604020202020204" pitchFamily="34" charset="-122"/>
              </a:rPr>
              <a:t>IP范围内</a:t>
            </a:r>
            <a:r>
              <a:rPr lang="zh-CN" altLang="en-US" sz="2400" dirty="0">
                <a:solidFill>
                  <a:srgbClr val="404040"/>
                </a:solidFill>
                <a:latin typeface="+mn-ea"/>
                <a:cs typeface="Arial Unicode MS" panose="020B0604020202020204" pitchFamily="34" charset="-122"/>
              </a:rPr>
              <a:t>注册个人账号，在IP范围外登录个人账号即可实现远程访问的</a:t>
            </a:r>
            <a:r>
              <a:rPr lang="zh-CN" altLang="en-US" sz="2400" dirty="0" smtClean="0">
                <a:solidFill>
                  <a:srgbClr val="404040"/>
                </a:solidFill>
                <a:latin typeface="+mn-ea"/>
                <a:cs typeface="Arial Unicode MS" panose="020B0604020202020204" pitchFamily="34" charset="-122"/>
              </a:rPr>
              <a:t>功能。</a:t>
            </a:r>
            <a:endParaRPr lang="zh-CN" altLang="en-US" sz="2400" dirty="0">
              <a:solidFill>
                <a:srgbClr val="404040"/>
              </a:solidFill>
              <a:latin typeface="+mn-ea"/>
              <a:cs typeface="Arial Unicode MS" panose="020B0604020202020204" pitchFamily="34" charset="-122"/>
            </a:endParaRPr>
          </a:p>
        </p:txBody>
      </p:sp>
      <p:sp>
        <p:nvSpPr>
          <p:cNvPr id="3" name="矩形 2"/>
          <p:cNvSpPr/>
          <p:nvPr/>
        </p:nvSpPr>
        <p:spPr>
          <a:xfrm>
            <a:off x="859489" y="1866091"/>
            <a:ext cx="6186309" cy="461665"/>
          </a:xfrm>
          <a:prstGeom prst="rect">
            <a:avLst/>
          </a:prstGeom>
        </p:spPr>
        <p:txBody>
          <a:bodyPr wrap="none">
            <a:spAutoFit/>
          </a:bodyPr>
          <a:lstStyle/>
          <a:p>
            <a:pPr lvl="0">
              <a:spcBef>
                <a:spcPts val="1200"/>
              </a:spcBef>
              <a:defRPr/>
            </a:pPr>
            <a:r>
              <a:rPr lang="zh-CN" altLang="en-US" sz="2400" dirty="0">
                <a:solidFill>
                  <a:srgbClr val="404040"/>
                </a:solidFill>
                <a:latin typeface="黑体" panose="02010609060101010101" pitchFamily="49" charset="-122"/>
                <a:ea typeface="黑体" panose="02010609060101010101" pitchFamily="49" charset="-122"/>
                <a:cs typeface="Arial Unicode MS" panose="020B0604020202020204" pitchFamily="34" charset="-122"/>
              </a:rPr>
              <a:t>适用于</a:t>
            </a:r>
            <a:r>
              <a:rPr lang="zh-CN" altLang="en-US" sz="2400" dirty="0">
                <a:solidFill>
                  <a:srgbClr val="FF0000"/>
                </a:solidFill>
                <a:latin typeface="黑体" panose="02010609060101010101" pitchFamily="49" charset="-122"/>
                <a:ea typeface="黑体" panose="02010609060101010101" pitchFamily="49" charset="-122"/>
                <a:cs typeface="Arial Unicode MS" panose="020B0604020202020204" pitchFamily="34" charset="-122"/>
              </a:rPr>
              <a:t>所有设备</a:t>
            </a:r>
            <a:r>
              <a:rPr lang="en-US" altLang="en-US" sz="2400" dirty="0">
                <a:solidFill>
                  <a:srgbClr val="404040"/>
                </a:solidFill>
                <a:latin typeface="黑体" panose="02010609060101010101" pitchFamily="49" charset="-122"/>
                <a:ea typeface="黑体" panose="02010609060101010101" pitchFamily="49" charset="-122"/>
                <a:cs typeface="Arial Unicode MS" panose="020B0604020202020204" pitchFamily="34" charset="-122"/>
              </a:rPr>
              <a:t>:  </a:t>
            </a:r>
            <a:r>
              <a:rPr lang="zh-CN" altLang="en-US" sz="2400" dirty="0">
                <a:solidFill>
                  <a:srgbClr val="404040"/>
                </a:solidFill>
                <a:latin typeface="黑体" panose="02010609060101010101" pitchFamily="49" charset="-122"/>
                <a:ea typeface="黑体" panose="02010609060101010101" pitchFamily="49" charset="-122"/>
                <a:cs typeface="Arial Unicode MS" panose="020B0604020202020204" pitchFamily="34" charset="-122"/>
              </a:rPr>
              <a:t>手机，平板电脑</a:t>
            </a:r>
            <a:r>
              <a:rPr lang="en-US" altLang="zh-CN" sz="2400" dirty="0">
                <a:solidFill>
                  <a:srgbClr val="404040"/>
                </a:solidFill>
                <a:latin typeface="黑体" panose="02010609060101010101" pitchFamily="49" charset="-122"/>
                <a:ea typeface="黑体" panose="02010609060101010101" pitchFamily="49" charset="-122"/>
                <a:cs typeface="Arial Unicode MS" panose="020B0604020202020204" pitchFamily="34" charset="-122"/>
              </a:rPr>
              <a:t>，</a:t>
            </a:r>
            <a:r>
              <a:rPr lang="zh-CN" altLang="en-US" sz="2400" dirty="0">
                <a:solidFill>
                  <a:srgbClr val="404040"/>
                </a:solidFill>
                <a:latin typeface="黑体" panose="02010609060101010101" pitchFamily="49" charset="-122"/>
                <a:ea typeface="黑体" panose="02010609060101010101" pitchFamily="49" charset="-122"/>
                <a:cs typeface="Arial Unicode MS" panose="020B0604020202020204" pitchFamily="34" charset="-122"/>
              </a:rPr>
              <a:t>台式机</a:t>
            </a:r>
            <a:endParaRPr lang="en-US" altLang="en-US" sz="2400" b="1" dirty="0">
              <a:solidFill>
                <a:srgbClr val="404040"/>
              </a:solidFill>
              <a:latin typeface="黑体" panose="02010609060101010101" pitchFamily="49" charset="-122"/>
              <a:ea typeface="黑体" panose="02010609060101010101" pitchFamily="49" charset="-122"/>
              <a:cs typeface="Arial Unicode MS" panose="020B0604020202020204" pitchFamily="34" charset="-122"/>
            </a:endParaRPr>
          </a:p>
        </p:txBody>
      </p:sp>
      <p:cxnSp>
        <p:nvCxnSpPr>
          <p:cNvPr id="18" name="直接连接符 17"/>
          <p:cNvCxnSpPr/>
          <p:nvPr/>
        </p:nvCxnSpPr>
        <p:spPr>
          <a:xfrm>
            <a:off x="859489" y="2310822"/>
            <a:ext cx="618630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154054" y="1662076"/>
            <a:ext cx="0" cy="86969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3" name="图片 22">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7" name="矩形 16"/>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远程访问</a:t>
            </a:r>
            <a:endParaRPr lang="en-US" altLang="en-US" sz="4000" spc="15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22981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59489" y="1261514"/>
            <a:ext cx="2100470" cy="83770"/>
            <a:chOff x="3932583" y="3200400"/>
            <a:chExt cx="2100470" cy="83770"/>
          </a:xfrm>
        </p:grpSpPr>
        <p:cxnSp>
          <p:nvCxnSpPr>
            <p:cNvPr id="4" name="直接连接符 3"/>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4" name="图片 13">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1" name="矩形 10"/>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远程访问</a:t>
            </a:r>
            <a:endParaRPr lang="en-US" altLang="en-US" sz="4000" spc="150" dirty="0">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3"/>
          <a:stretch>
            <a:fillRect/>
          </a:stretch>
        </p:blipFill>
        <p:spPr>
          <a:xfrm>
            <a:off x="3056179" y="1591840"/>
            <a:ext cx="8009397" cy="2943263"/>
          </a:xfrm>
          <a:prstGeom prst="rect">
            <a:avLst/>
          </a:prstGeom>
        </p:spPr>
      </p:pic>
      <p:pic>
        <p:nvPicPr>
          <p:cNvPr id="2"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9848" y="3286992"/>
            <a:ext cx="3990983" cy="290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内容占位符 6"/>
          <p:cNvSpPr txBox="1">
            <a:spLocks noChangeArrowheads="1"/>
          </p:cNvSpPr>
          <p:nvPr/>
        </p:nvSpPr>
        <p:spPr>
          <a:xfrm>
            <a:off x="1231900" y="1847072"/>
            <a:ext cx="1728059" cy="972327"/>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zh-CN" altLang="en-US" sz="2800" dirty="0" smtClean="0">
                <a:solidFill>
                  <a:srgbClr val="D71635"/>
                </a:solidFill>
                <a:latin typeface="+mn-ea"/>
              </a:rPr>
              <a:t>登录或注册账号</a:t>
            </a:r>
            <a:endParaRPr lang="en-US" altLang="zh-CN" sz="2800" dirty="0" smtClean="0">
              <a:solidFill>
                <a:srgbClr val="D71635"/>
              </a:solidFill>
              <a:latin typeface="+mn-ea"/>
            </a:endParaRPr>
          </a:p>
        </p:txBody>
      </p:sp>
      <p:sp>
        <p:nvSpPr>
          <p:cNvPr id="9" name="圆角矩形 8"/>
          <p:cNvSpPr/>
          <p:nvPr/>
        </p:nvSpPr>
        <p:spPr>
          <a:xfrm>
            <a:off x="9169400" y="2415117"/>
            <a:ext cx="1348317" cy="2010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9591040" y="5166824"/>
            <a:ext cx="2309622" cy="8021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注意：请在学习</a:t>
            </a:r>
            <a:r>
              <a:rPr lang="en-US" altLang="zh-CN" dirty="0" smtClean="0"/>
              <a:t>IP</a:t>
            </a:r>
            <a:r>
              <a:rPr lang="zh-CN" altLang="en-US" dirty="0" smtClean="0"/>
              <a:t>范围内进行以下操作</a:t>
            </a:r>
            <a:endParaRPr lang="zh-CN" altLang="en-US" dirty="0"/>
          </a:p>
        </p:txBody>
      </p:sp>
      <p:sp>
        <p:nvSpPr>
          <p:cNvPr id="15" name="圆角右箭头 14"/>
          <p:cNvSpPr/>
          <p:nvPr/>
        </p:nvSpPr>
        <p:spPr>
          <a:xfrm flipH="1" flipV="1">
            <a:off x="5350831" y="2628243"/>
            <a:ext cx="4555170" cy="2507767"/>
          </a:xfrm>
          <a:prstGeom prst="bentArrow">
            <a:avLst>
              <a:gd name="adj1" fmla="val 2254"/>
              <a:gd name="adj2" fmla="val 6099"/>
              <a:gd name="adj3" fmla="val 41897"/>
              <a:gd name="adj4" fmla="val 1214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圆角矩形 15"/>
          <p:cNvSpPr/>
          <p:nvPr/>
        </p:nvSpPr>
        <p:spPr>
          <a:xfrm>
            <a:off x="2616200" y="5699666"/>
            <a:ext cx="1441450" cy="17249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83688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右箭头 2"/>
          <p:cNvSpPr/>
          <p:nvPr/>
        </p:nvSpPr>
        <p:spPr>
          <a:xfrm>
            <a:off x="5107959" y="4245971"/>
            <a:ext cx="1502149" cy="190876"/>
          </a:xfrm>
          <a:prstGeom prst="rightArrow">
            <a:avLst/>
          </a:prstGeom>
          <a:solidFill>
            <a:srgbClr val="D3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p:cNvSpPr/>
          <p:nvPr/>
        </p:nvSpPr>
        <p:spPr>
          <a:xfrm>
            <a:off x="3935413" y="1852039"/>
            <a:ext cx="2674695" cy="190876"/>
          </a:xfrm>
          <a:prstGeom prst="rightArrow">
            <a:avLst/>
          </a:prstGeom>
          <a:solidFill>
            <a:srgbClr val="D3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20"/>
          <p:cNvSpPr/>
          <p:nvPr/>
        </p:nvSpPr>
        <p:spPr>
          <a:xfrm>
            <a:off x="4856163" y="3011380"/>
            <a:ext cx="1753945" cy="190876"/>
          </a:xfrm>
          <a:prstGeom prst="rightArrow">
            <a:avLst/>
          </a:prstGeom>
          <a:solidFill>
            <a:srgbClr val="D3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189143" y="1766030"/>
            <a:ext cx="2991224" cy="3419123"/>
            <a:chOff x="1377122" y="1991077"/>
            <a:chExt cx="2991224" cy="3419123"/>
          </a:xfrm>
        </p:grpSpPr>
        <p:sp>
          <p:nvSpPr>
            <p:cNvPr id="8" name="椭圆 7"/>
            <p:cNvSpPr/>
            <p:nvPr/>
          </p:nvSpPr>
          <p:spPr>
            <a:xfrm>
              <a:off x="1377122" y="1991077"/>
              <a:ext cx="2509078" cy="25090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874148" y="2916002"/>
              <a:ext cx="2494198" cy="2494198"/>
            </a:xfrm>
            <a:prstGeom prst="ellipse">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3103543" y="1653314"/>
            <a:ext cx="1594678" cy="2308324"/>
          </a:xfrm>
          <a:prstGeom prst="rect">
            <a:avLst/>
          </a:prstGeom>
          <a:noFill/>
        </p:spPr>
        <p:txBody>
          <a:bodyPr wrap="square" rtlCol="0">
            <a:spAutoFit/>
          </a:bodyPr>
          <a:lstStyle/>
          <a:p>
            <a:r>
              <a:rPr lang="en-US" altLang="zh-CN" sz="7200" b="1" dirty="0" smtClean="0">
                <a:solidFill>
                  <a:schemeClr val="bg1">
                    <a:lumMod val="95000"/>
                  </a:schemeClr>
                </a:solidFill>
                <a:latin typeface="黑体" panose="02010609060101010101" pitchFamily="49" charset="-122"/>
                <a:ea typeface="黑体" panose="02010609060101010101" pitchFamily="49" charset="-122"/>
              </a:rPr>
              <a:t>J</a:t>
            </a:r>
          </a:p>
          <a:p>
            <a:r>
              <a:rPr lang="en-US" altLang="zh-CN" sz="7200" b="1" dirty="0" smtClean="0">
                <a:solidFill>
                  <a:schemeClr val="bg1">
                    <a:lumMod val="95000"/>
                  </a:schemeClr>
                </a:solidFill>
                <a:latin typeface="黑体" panose="02010609060101010101" pitchFamily="49" charset="-122"/>
                <a:ea typeface="黑体" panose="02010609060101010101" pitchFamily="49" charset="-122"/>
              </a:rPr>
              <a:t>N</a:t>
            </a:r>
            <a:endParaRPr lang="zh-CN" altLang="en-US" sz="7200" b="1" dirty="0">
              <a:solidFill>
                <a:schemeClr val="bg1">
                  <a:lumMod val="95000"/>
                </a:schemeClr>
              </a:solidFill>
              <a:latin typeface="黑体" panose="02010609060101010101" pitchFamily="49" charset="-122"/>
              <a:ea typeface="黑体" panose="02010609060101010101" pitchFamily="49" charset="-122"/>
            </a:endParaRPr>
          </a:p>
        </p:txBody>
      </p:sp>
      <p:sp>
        <p:nvSpPr>
          <p:cNvPr id="6" name="文本框 5"/>
          <p:cNvSpPr txBox="1"/>
          <p:nvPr/>
        </p:nvSpPr>
        <p:spPr>
          <a:xfrm>
            <a:off x="6610108" y="4047246"/>
            <a:ext cx="3997521" cy="584775"/>
          </a:xfrm>
          <a:prstGeom prst="rect">
            <a:avLst/>
          </a:prstGeom>
          <a:noFill/>
        </p:spPr>
        <p:txBody>
          <a:bodyPr wrap="square" rtlCol="0">
            <a:spAutoFit/>
          </a:bodyPr>
          <a:lstStyle/>
          <a:p>
            <a:r>
              <a:rPr lang="en-US" altLang="zh-CN" sz="3200" dirty="0" smtClean="0">
                <a:latin typeface="黑体" panose="02010609060101010101" pitchFamily="49" charset="-122"/>
                <a:ea typeface="黑体" panose="02010609060101010101" pitchFamily="49" charset="-122"/>
              </a:rPr>
              <a:t>JAMA</a:t>
            </a:r>
            <a:r>
              <a:rPr lang="zh-CN" altLang="en-US" sz="3200" dirty="0">
                <a:latin typeface="黑体" panose="02010609060101010101" pitchFamily="49" charset="-122"/>
                <a:ea typeface="黑体" panose="02010609060101010101" pitchFamily="49" charset="-122"/>
              </a:rPr>
              <a:t>数据库</a:t>
            </a:r>
            <a:r>
              <a:rPr lang="zh-CN" altLang="en-US" sz="3200" dirty="0" smtClean="0">
                <a:latin typeface="黑体" panose="02010609060101010101" pitchFamily="49" charset="-122"/>
                <a:ea typeface="黑体" panose="02010609060101010101" pitchFamily="49" charset="-122"/>
              </a:rPr>
              <a:t>使用指南</a:t>
            </a:r>
            <a:endParaRPr lang="en-US" altLang="zh-CN" sz="3200" dirty="0" smtClean="0">
              <a:latin typeface="黑体" panose="02010609060101010101" pitchFamily="49" charset="-122"/>
              <a:ea typeface="黑体" panose="02010609060101010101" pitchFamily="49" charset="-122"/>
            </a:endParaRPr>
          </a:p>
        </p:txBody>
      </p:sp>
      <p:sp>
        <p:nvSpPr>
          <p:cNvPr id="18" name="矩形 17"/>
          <p:cNvSpPr/>
          <p:nvPr/>
        </p:nvSpPr>
        <p:spPr>
          <a:xfrm>
            <a:off x="6610109" y="1653313"/>
            <a:ext cx="2031325" cy="584775"/>
          </a:xfrm>
          <a:prstGeom prst="rect">
            <a:avLst/>
          </a:prstGeom>
        </p:spPr>
        <p:txBody>
          <a:bodyPr wrap="none">
            <a:spAutoFit/>
          </a:bodyPr>
          <a:lstStyle/>
          <a:p>
            <a:r>
              <a:rPr lang="en-US" altLang="zh-CN" sz="3200" dirty="0" smtClean="0">
                <a:latin typeface="黑体" panose="02010609060101010101" pitchFamily="49" charset="-122"/>
                <a:ea typeface="黑体" panose="02010609060101010101" pitchFamily="49" charset="-122"/>
              </a:rPr>
              <a:t>AMA</a:t>
            </a:r>
            <a:r>
              <a:rPr lang="zh-CN" altLang="en-US" sz="3200" dirty="0" smtClean="0">
                <a:latin typeface="黑体" panose="02010609060101010101" pitchFamily="49" charset="-122"/>
                <a:ea typeface="黑体" panose="02010609060101010101" pitchFamily="49" charset="-122"/>
              </a:rPr>
              <a:t>和</a:t>
            </a:r>
            <a:r>
              <a:rPr lang="en-US" altLang="zh-CN" sz="3200" dirty="0" smtClean="0">
                <a:latin typeface="黑体" panose="02010609060101010101" pitchFamily="49" charset="-122"/>
                <a:ea typeface="黑体" panose="02010609060101010101" pitchFamily="49" charset="-122"/>
              </a:rPr>
              <a:t>JAMA</a:t>
            </a:r>
          </a:p>
        </p:txBody>
      </p:sp>
      <p:sp>
        <p:nvSpPr>
          <p:cNvPr id="19" name="矩形 18"/>
          <p:cNvSpPr/>
          <p:nvPr/>
        </p:nvSpPr>
        <p:spPr>
          <a:xfrm>
            <a:off x="6610109" y="2814431"/>
            <a:ext cx="2236510" cy="584775"/>
          </a:xfrm>
          <a:prstGeom prst="rect">
            <a:avLst/>
          </a:prstGeom>
        </p:spPr>
        <p:txBody>
          <a:bodyPr wrap="none">
            <a:spAutoFit/>
          </a:bodyPr>
          <a:lstStyle/>
          <a:p>
            <a:r>
              <a:rPr lang="en-US" altLang="zh-CN" sz="3200" dirty="0" smtClean="0">
                <a:latin typeface="黑体" panose="02010609060101010101" pitchFamily="49" charset="-122"/>
                <a:ea typeface="黑体" panose="02010609060101010101" pitchFamily="49" charset="-122"/>
              </a:rPr>
              <a:t>JAMA</a:t>
            </a:r>
            <a:r>
              <a:rPr lang="zh-CN" altLang="en-US" sz="3200" dirty="0" smtClean="0">
                <a:latin typeface="黑体" panose="02010609060101010101" pitchFamily="49" charset="-122"/>
                <a:ea typeface="黑体" panose="02010609060101010101" pitchFamily="49" charset="-122"/>
              </a:rPr>
              <a:t>数据库</a:t>
            </a:r>
            <a:endParaRPr lang="en-US" altLang="zh-CN" sz="3200" dirty="0" smtClean="0">
              <a:latin typeface="黑体" panose="02010609060101010101" pitchFamily="49" charset="-122"/>
              <a:ea typeface="黑体" panose="02010609060101010101" pitchFamily="49" charset="-122"/>
            </a:endParaRPr>
          </a:p>
        </p:txBody>
      </p:sp>
      <p:sp>
        <p:nvSpPr>
          <p:cNvPr id="62" name="文本框 61"/>
          <p:cNvSpPr txBox="1"/>
          <p:nvPr/>
        </p:nvSpPr>
        <p:spPr>
          <a:xfrm>
            <a:off x="8698856" y="1530201"/>
            <a:ext cx="2902226" cy="830997"/>
          </a:xfrm>
          <a:prstGeom prst="rect">
            <a:avLst/>
          </a:prstGeom>
          <a:noFill/>
        </p:spPr>
        <p:txBody>
          <a:bodyPr wrap="square" rtlCol="0">
            <a:spAutoFit/>
          </a:bodyPr>
          <a:lstStyle/>
          <a:p>
            <a:r>
              <a:rPr lang="zh-CN" altLang="en-US" sz="2400" dirty="0" smtClean="0">
                <a:latin typeface="黑体" panose="02010609060101010101" pitchFamily="49" charset="-122"/>
                <a:ea typeface="黑体" panose="02010609060101010101" pitchFamily="49" charset="-122"/>
              </a:rPr>
              <a:t>出版社</a:t>
            </a:r>
            <a:endParaRPr lang="en-US" altLang="zh-CN" sz="2400" dirty="0" smtClean="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出版物</a:t>
            </a:r>
          </a:p>
        </p:txBody>
      </p:sp>
      <p:sp>
        <p:nvSpPr>
          <p:cNvPr id="63" name="文本框 62"/>
          <p:cNvSpPr txBox="1"/>
          <p:nvPr/>
        </p:nvSpPr>
        <p:spPr>
          <a:xfrm>
            <a:off x="8858228" y="2420404"/>
            <a:ext cx="2902226" cy="1200329"/>
          </a:xfrm>
          <a:prstGeom prst="rect">
            <a:avLst/>
          </a:prstGeom>
          <a:noFill/>
        </p:spPr>
        <p:txBody>
          <a:bodyPr wrap="square" rtlCol="0">
            <a:spAutoFit/>
          </a:bodyPr>
          <a:lstStyle/>
          <a:p>
            <a:r>
              <a:rPr lang="zh-CN" altLang="en-US" sz="2400" dirty="0" smtClean="0">
                <a:latin typeface="黑体" panose="02010609060101010101" pitchFamily="49" charset="-122"/>
                <a:ea typeface="黑体" panose="02010609060101010101" pitchFamily="49" charset="-122"/>
              </a:rPr>
              <a:t>种类</a:t>
            </a:r>
            <a:endParaRPr lang="en-US" altLang="zh-CN" sz="2400" dirty="0" smtClean="0">
              <a:latin typeface="黑体" panose="02010609060101010101" pitchFamily="49" charset="-122"/>
              <a:ea typeface="黑体" panose="02010609060101010101" pitchFamily="49" charset="-122"/>
            </a:endParaRPr>
          </a:p>
          <a:p>
            <a:r>
              <a:rPr lang="zh-CN" altLang="en-US" sz="2400" dirty="0" smtClean="0">
                <a:latin typeface="黑体" panose="02010609060101010101" pitchFamily="49" charset="-122"/>
                <a:ea typeface="黑体" panose="02010609060101010101" pitchFamily="49" charset="-122"/>
              </a:rPr>
              <a:t>内容</a:t>
            </a:r>
            <a:endParaRPr lang="en-US" altLang="zh-CN" sz="2400" dirty="0" smtClean="0">
              <a:latin typeface="黑体" panose="02010609060101010101" pitchFamily="49" charset="-122"/>
              <a:ea typeface="黑体" panose="02010609060101010101" pitchFamily="49" charset="-122"/>
            </a:endParaRPr>
          </a:p>
          <a:p>
            <a:r>
              <a:rPr lang="zh-CN" altLang="en-US" sz="2400" dirty="0" smtClean="0">
                <a:latin typeface="黑体" panose="02010609060101010101" pitchFamily="49" charset="-122"/>
                <a:ea typeface="黑体" panose="02010609060101010101" pitchFamily="49" charset="-122"/>
              </a:rPr>
              <a:t>特色</a:t>
            </a:r>
            <a:endParaRPr lang="zh-CN" altLang="en-US" sz="2400" dirty="0">
              <a:latin typeface="黑体" panose="02010609060101010101" pitchFamily="49" charset="-122"/>
              <a:ea typeface="黑体" panose="02010609060101010101" pitchFamily="49" charset="-122"/>
            </a:endParaRPr>
          </a:p>
        </p:txBody>
      </p:sp>
      <p:cxnSp>
        <p:nvCxnSpPr>
          <p:cNvPr id="22" name="直接连接符 21"/>
          <p:cNvCxnSpPr/>
          <p:nvPr/>
        </p:nvCxnSpPr>
        <p:spPr>
          <a:xfrm>
            <a:off x="8698856" y="1644894"/>
            <a:ext cx="0" cy="6016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8858228" y="2710397"/>
            <a:ext cx="0" cy="79284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997FD6D2-75D2-4928-B87C-B72ADB54DD7E}"/>
              </a:ext>
            </a:extLst>
          </p:cNvPr>
          <p:cNvPicPr>
            <a:picLocks noChangeAspect="1"/>
          </p:cNvPicPr>
          <p:nvPr/>
        </p:nvPicPr>
        <p:blipFill rotWithShape="1">
          <a:blip r:embed="rId2">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Tree>
    <p:extLst>
      <p:ext uri="{BB962C8B-B14F-4D97-AF65-F5344CB8AC3E}">
        <p14:creationId xmlns:p14="http://schemas.microsoft.com/office/powerpoint/2010/main" val="11757051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593" y="2559308"/>
            <a:ext cx="3904204" cy="317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1075" y="1260366"/>
            <a:ext cx="2920553" cy="4476720"/>
          </a:xfrm>
          <a:prstGeom prst="rect">
            <a:avLst/>
          </a:pr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859489" y="1261514"/>
            <a:ext cx="2100470" cy="83770"/>
            <a:chOff x="3932583" y="3200400"/>
            <a:chExt cx="2100470" cy="83770"/>
          </a:xfrm>
        </p:grpSpPr>
        <p:cxnSp>
          <p:nvCxnSpPr>
            <p:cNvPr id="5" name="直接连接符 4"/>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内容占位符 6"/>
          <p:cNvSpPr txBox="1">
            <a:spLocks noChangeArrowheads="1"/>
          </p:cNvSpPr>
          <p:nvPr/>
        </p:nvSpPr>
        <p:spPr>
          <a:xfrm>
            <a:off x="3337462" y="5815529"/>
            <a:ext cx="3468291" cy="421481"/>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zh-CN" altLang="en-US" sz="2400" dirty="0" smtClean="0">
                <a:solidFill>
                  <a:schemeClr val="tx1"/>
                </a:solidFill>
                <a:latin typeface="+mn-ea"/>
              </a:rPr>
              <a:t>填写邮箱地址</a:t>
            </a:r>
            <a:endParaRPr lang="en-US" altLang="zh-CN" sz="2400" dirty="0" smtClean="0">
              <a:solidFill>
                <a:schemeClr val="tx1"/>
              </a:solidFill>
              <a:latin typeface="+mn-ea"/>
            </a:endParaRPr>
          </a:p>
        </p:txBody>
      </p:sp>
      <p:sp>
        <p:nvSpPr>
          <p:cNvPr id="11" name="内容占位符 6"/>
          <p:cNvSpPr txBox="1">
            <a:spLocks noChangeArrowheads="1"/>
          </p:cNvSpPr>
          <p:nvPr/>
        </p:nvSpPr>
        <p:spPr>
          <a:xfrm>
            <a:off x="7066930" y="5815528"/>
            <a:ext cx="3468291" cy="421481"/>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zh-CN" altLang="en-US" sz="2400" dirty="0" smtClean="0">
                <a:solidFill>
                  <a:schemeClr val="tx1"/>
                </a:solidFill>
                <a:latin typeface="+mn-ea"/>
              </a:rPr>
              <a:t>登录邮箱确定邮件</a:t>
            </a:r>
            <a:endParaRPr lang="en-US" altLang="zh-CN" sz="2400" dirty="0" smtClean="0">
              <a:solidFill>
                <a:schemeClr val="tx1"/>
              </a:solidFill>
              <a:latin typeface="+mn-ea"/>
            </a:endParaRPr>
          </a:p>
        </p:txBody>
      </p:sp>
      <p:pic>
        <p:nvPicPr>
          <p:cNvPr id="12" name="图片 11">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3" name="矩形 12"/>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远程访问</a:t>
            </a:r>
            <a:endParaRPr lang="en-US" altLang="en-US" sz="4000" spc="150" dirty="0">
              <a:latin typeface="黑体" panose="02010609060101010101" pitchFamily="49" charset="-122"/>
              <a:ea typeface="黑体" panose="02010609060101010101" pitchFamily="49" charset="-122"/>
            </a:endParaRPr>
          </a:p>
        </p:txBody>
      </p:sp>
      <p:sp>
        <p:nvSpPr>
          <p:cNvPr id="14" name="内容占位符 6"/>
          <p:cNvSpPr txBox="1">
            <a:spLocks noChangeArrowheads="1"/>
          </p:cNvSpPr>
          <p:nvPr/>
        </p:nvSpPr>
        <p:spPr>
          <a:xfrm>
            <a:off x="1231900" y="1847072"/>
            <a:ext cx="2730500" cy="972327"/>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zh-CN" altLang="en-US" sz="2800" dirty="0">
                <a:solidFill>
                  <a:srgbClr val="D71635"/>
                </a:solidFill>
                <a:latin typeface="+mn-ea"/>
              </a:rPr>
              <a:t>创建</a:t>
            </a:r>
            <a:r>
              <a:rPr lang="zh-CN" altLang="en-US" sz="2800" dirty="0" smtClean="0">
                <a:solidFill>
                  <a:srgbClr val="D71635"/>
                </a:solidFill>
                <a:latin typeface="+mn-ea"/>
              </a:rPr>
              <a:t>账号</a:t>
            </a:r>
            <a:endParaRPr lang="en-US" altLang="zh-CN" sz="2800" dirty="0" smtClean="0">
              <a:solidFill>
                <a:srgbClr val="D71635"/>
              </a:solidFill>
              <a:latin typeface="+mn-ea"/>
            </a:endParaRPr>
          </a:p>
        </p:txBody>
      </p:sp>
    </p:spTree>
    <p:extLst>
      <p:ext uri="{BB962C8B-B14F-4D97-AF65-F5344CB8AC3E}">
        <p14:creationId xmlns:p14="http://schemas.microsoft.com/office/powerpoint/2010/main" val="9117663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9489" y="1261514"/>
            <a:ext cx="2100470" cy="83770"/>
            <a:chOff x="3932583" y="3200400"/>
            <a:chExt cx="2100470" cy="83770"/>
          </a:xfrm>
        </p:grpSpPr>
        <p:cxnSp>
          <p:nvCxnSpPr>
            <p:cNvPr id="3" name="直接连接符 2"/>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7" name="图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565" y="615503"/>
            <a:ext cx="3517900" cy="536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p:nvPr/>
        </p:nvSpPr>
        <p:spPr>
          <a:xfrm>
            <a:off x="3484665" y="2598003"/>
            <a:ext cx="3263900" cy="830997"/>
          </a:xfrm>
          <a:prstGeom prst="rect">
            <a:avLst/>
          </a:prstGeom>
          <a:noFill/>
        </p:spPr>
        <p:txBody>
          <a:bodyPr wrap="square" rtlCol="0">
            <a:spAutoFit/>
          </a:bodyPr>
          <a:lstStyle/>
          <a:p>
            <a:r>
              <a:rPr lang="zh-CN" altLang="en-US" sz="2400" dirty="0" smtClean="0">
                <a:latin typeface="+mn-ea"/>
              </a:rPr>
              <a:t>填写个人信息</a:t>
            </a:r>
            <a:endParaRPr lang="en-US" altLang="zh-CN" sz="2400" dirty="0" smtClean="0">
              <a:latin typeface="+mn-ea"/>
            </a:endParaRPr>
          </a:p>
          <a:p>
            <a:r>
              <a:rPr lang="zh-CN" altLang="en-US" sz="2400" dirty="0" smtClean="0">
                <a:solidFill>
                  <a:srgbClr val="FF0000"/>
                </a:solidFill>
                <a:latin typeface="+mn-ea"/>
              </a:rPr>
              <a:t>账号密码</a:t>
            </a:r>
            <a:r>
              <a:rPr lang="zh-CN" altLang="en-US" sz="2400" dirty="0" smtClean="0">
                <a:latin typeface="+mn-ea"/>
              </a:rPr>
              <a:t>务必记牢</a:t>
            </a:r>
            <a:endParaRPr lang="zh-CN" altLang="en-US" sz="2400" dirty="0">
              <a:latin typeface="+mn-ea"/>
            </a:endParaRPr>
          </a:p>
        </p:txBody>
      </p:sp>
      <p:pic>
        <p:nvPicPr>
          <p:cNvPr id="10" name="图片 9">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1" name="矩形 10"/>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zh-CN" altLang="en-US" sz="4000" spc="150" dirty="0" smtClean="0">
                <a:latin typeface="黑体" panose="02010609060101010101" pitchFamily="49" charset="-122"/>
                <a:ea typeface="黑体" panose="02010609060101010101" pitchFamily="49" charset="-122"/>
              </a:rPr>
              <a:t>远程访问</a:t>
            </a:r>
            <a:endParaRPr lang="en-US" altLang="en-US" sz="4000" spc="150" dirty="0">
              <a:latin typeface="黑体" panose="02010609060101010101" pitchFamily="49" charset="-122"/>
              <a:ea typeface="黑体" panose="02010609060101010101" pitchFamily="49" charset="-122"/>
            </a:endParaRPr>
          </a:p>
        </p:txBody>
      </p:sp>
      <p:sp>
        <p:nvSpPr>
          <p:cNvPr id="12" name="内容占位符 6"/>
          <p:cNvSpPr txBox="1">
            <a:spLocks noChangeArrowheads="1"/>
          </p:cNvSpPr>
          <p:nvPr/>
        </p:nvSpPr>
        <p:spPr>
          <a:xfrm>
            <a:off x="1231900" y="1847072"/>
            <a:ext cx="2730500" cy="972327"/>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zh-CN" altLang="en-US" sz="2800" dirty="0">
                <a:solidFill>
                  <a:srgbClr val="D71635"/>
                </a:solidFill>
                <a:latin typeface="+mn-ea"/>
              </a:rPr>
              <a:t>创建</a:t>
            </a:r>
            <a:r>
              <a:rPr lang="zh-CN" altLang="en-US" sz="2800" dirty="0" smtClean="0">
                <a:solidFill>
                  <a:srgbClr val="D71635"/>
                </a:solidFill>
                <a:latin typeface="+mn-ea"/>
              </a:rPr>
              <a:t>账号</a:t>
            </a:r>
            <a:endParaRPr lang="en-US" altLang="zh-CN" sz="2800" dirty="0" smtClean="0">
              <a:solidFill>
                <a:srgbClr val="D71635"/>
              </a:solidFill>
              <a:latin typeface="+mn-ea"/>
            </a:endParaRPr>
          </a:p>
        </p:txBody>
      </p:sp>
      <p:sp>
        <p:nvSpPr>
          <p:cNvPr id="13" name="文本框 12"/>
          <p:cNvSpPr txBox="1"/>
          <p:nvPr/>
        </p:nvSpPr>
        <p:spPr>
          <a:xfrm>
            <a:off x="1909724" y="4211171"/>
            <a:ext cx="4470400" cy="1200329"/>
          </a:xfrm>
          <a:prstGeom prst="rect">
            <a:avLst/>
          </a:prstGeom>
          <a:noFill/>
        </p:spPr>
        <p:txBody>
          <a:bodyPr wrap="square" rtlCol="0">
            <a:spAutoFit/>
          </a:bodyPr>
          <a:lstStyle/>
          <a:p>
            <a:r>
              <a:rPr lang="zh-CN" altLang="en-US" sz="2400" dirty="0" smtClean="0">
                <a:latin typeface="+mn-ea"/>
              </a:rPr>
              <a:t>完成注册后重新登录，该账号即可进行远程访问，无论在家还是出差，从任一端口登录账号即可。</a:t>
            </a:r>
            <a:endParaRPr lang="zh-CN" altLang="en-US" sz="2400" dirty="0">
              <a:latin typeface="+mn-ea"/>
            </a:endParaRPr>
          </a:p>
        </p:txBody>
      </p:sp>
    </p:spTree>
    <p:extLst>
      <p:ext uri="{BB962C8B-B14F-4D97-AF65-F5344CB8AC3E}">
        <p14:creationId xmlns:p14="http://schemas.microsoft.com/office/powerpoint/2010/main" val="3724242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9489" y="1261514"/>
            <a:ext cx="2100470" cy="83770"/>
            <a:chOff x="3932583" y="3200400"/>
            <a:chExt cx="2100470" cy="83770"/>
          </a:xfrm>
        </p:grpSpPr>
        <p:cxnSp>
          <p:nvCxnSpPr>
            <p:cNvPr id="3" name="直接连接符 2"/>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1350924" y="1655028"/>
            <a:ext cx="4011295" cy="954107"/>
          </a:xfrm>
          <a:prstGeom prst="rect">
            <a:avLst/>
          </a:prstGeom>
          <a:noFill/>
        </p:spPr>
        <p:txBody>
          <a:bodyPr wrap="square" rtlCol="0">
            <a:spAutoFit/>
          </a:bodyPr>
          <a:lstStyle/>
          <a:p>
            <a:r>
              <a:rPr lang="zh-CN" altLang="en-US" sz="2800" b="1" dirty="0">
                <a:solidFill>
                  <a:srgbClr val="404040"/>
                </a:solidFill>
                <a:latin typeface="+mn-ea"/>
                <a:cs typeface="Arial Unicode MS" panose="020B0604020202020204" pitchFamily="34" charset="-122"/>
              </a:rPr>
              <a:t>JAMA 2018年</a:t>
            </a:r>
            <a:r>
              <a:rPr lang="zh-CN" altLang="en-US" sz="2800" b="1" dirty="0" smtClean="0">
                <a:solidFill>
                  <a:srgbClr val="404040"/>
                </a:solidFill>
                <a:latin typeface="+mn-ea"/>
                <a:cs typeface="Arial Unicode MS" panose="020B0604020202020204" pitchFamily="34" charset="-122"/>
              </a:rPr>
              <a:t>推出</a:t>
            </a:r>
            <a:endParaRPr lang="zh-CN" altLang="zh-CN" sz="2800" b="1" dirty="0">
              <a:latin typeface="+mn-ea"/>
            </a:endParaRPr>
          </a:p>
          <a:p>
            <a:endParaRPr lang="zh-CN" altLang="zh-CN" sz="2800" b="1" dirty="0">
              <a:latin typeface="+mn-ea"/>
            </a:endParaRPr>
          </a:p>
        </p:txBody>
      </p:sp>
      <p:sp>
        <p:nvSpPr>
          <p:cNvPr id="9" name="文本框 8"/>
          <p:cNvSpPr txBox="1"/>
          <p:nvPr/>
        </p:nvSpPr>
        <p:spPr>
          <a:xfrm>
            <a:off x="969010" y="2486025"/>
            <a:ext cx="4822190" cy="3046988"/>
          </a:xfrm>
          <a:prstGeom prst="rect">
            <a:avLst/>
          </a:prstGeom>
          <a:noFill/>
        </p:spPr>
        <p:txBody>
          <a:bodyPr wrap="square" rtlCol="0">
            <a:spAutoFit/>
          </a:bodyPr>
          <a:lstStyle/>
          <a:p>
            <a:pPr marL="342900" indent="-342900">
              <a:buFont typeface="Arial" panose="020B0604020202020204" pitchFamily="34" charset="0"/>
              <a:buChar char="•"/>
            </a:pPr>
            <a:r>
              <a:rPr lang="zh-CN" altLang="en-US" sz="2400" dirty="0" smtClean="0">
                <a:solidFill>
                  <a:srgbClr val="404040"/>
                </a:solidFill>
                <a:latin typeface="+mn-ea"/>
                <a:cs typeface="Arial Unicode MS" panose="020B0604020202020204" pitchFamily="34" charset="-122"/>
              </a:rPr>
              <a:t>是</a:t>
            </a:r>
            <a:r>
              <a:rPr lang="zh-CN" altLang="en-US" sz="2400" dirty="0">
                <a:solidFill>
                  <a:srgbClr val="404040"/>
                </a:solidFill>
                <a:latin typeface="+mn-ea"/>
                <a:cs typeface="Arial Unicode MS" panose="020B0604020202020204" pitchFamily="34" charset="-122"/>
              </a:rPr>
              <a:t>一本经过同行评审的高质量期刊。</a:t>
            </a:r>
          </a:p>
          <a:p>
            <a:pPr marL="342900" indent="-342900">
              <a:buFont typeface="Arial" panose="020B0604020202020204" pitchFamily="34" charset="0"/>
              <a:buChar char="•"/>
            </a:pPr>
            <a:endParaRPr lang="zh-CN" altLang="en-US" sz="2400" dirty="0">
              <a:solidFill>
                <a:srgbClr val="404040"/>
              </a:solidFill>
              <a:latin typeface="+mn-ea"/>
              <a:cs typeface="Arial Unicode MS" panose="020B0604020202020204" pitchFamily="34" charset="-122"/>
            </a:endParaRPr>
          </a:p>
          <a:p>
            <a:pPr marL="342900" indent="-342900">
              <a:buFont typeface="Arial" panose="020B0604020202020204" pitchFamily="34" charset="0"/>
              <a:buChar char="•"/>
            </a:pPr>
            <a:r>
              <a:rPr lang="zh-CN" altLang="en-US" sz="2400" dirty="0">
                <a:solidFill>
                  <a:srgbClr val="404040"/>
                </a:solidFill>
                <a:latin typeface="+mn-ea"/>
                <a:cs typeface="Arial Unicode MS" panose="020B0604020202020204" pitchFamily="34" charset="-122"/>
              </a:rPr>
              <a:t>每周五在网上发布。</a:t>
            </a:r>
          </a:p>
          <a:p>
            <a:pPr marL="342900" indent="-342900">
              <a:buFont typeface="Arial" panose="020B0604020202020204" pitchFamily="34" charset="0"/>
              <a:buChar char="•"/>
            </a:pPr>
            <a:endParaRPr lang="zh-CN" altLang="en-US" sz="2400" dirty="0">
              <a:solidFill>
                <a:srgbClr val="404040"/>
              </a:solidFill>
              <a:latin typeface="+mn-ea"/>
              <a:cs typeface="Arial Unicode MS" panose="020B0604020202020204" pitchFamily="34" charset="-122"/>
            </a:endParaRPr>
          </a:p>
          <a:p>
            <a:pPr marL="342900" indent="-342900">
              <a:buFont typeface="Arial" panose="020B0604020202020204" pitchFamily="34" charset="0"/>
              <a:buChar char="•"/>
            </a:pPr>
            <a:r>
              <a:rPr lang="zh-CN" altLang="en-US" sz="2400" dirty="0">
                <a:solidFill>
                  <a:srgbClr val="404040"/>
                </a:solidFill>
                <a:latin typeface="+mn-ea"/>
                <a:cs typeface="Arial Unicode MS" panose="020B0604020202020204" pitchFamily="34" charset="-122"/>
              </a:rPr>
              <a:t>涵盖了医学和临床医学、医疗卫生保健、医疗技术创新、卫生政策等全部与医学相关的领域。</a:t>
            </a:r>
            <a:endParaRPr lang="zh-CN" altLang="en-US" sz="2400" dirty="0">
              <a:latin typeface="+mn-ea"/>
            </a:endParaRPr>
          </a:p>
        </p:txBody>
      </p:sp>
      <p:pic>
        <p:nvPicPr>
          <p:cNvPr id="11" name="图片 10">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2" name="矩形 11"/>
          <p:cNvSpPr/>
          <p:nvPr/>
        </p:nvSpPr>
        <p:spPr>
          <a:xfrm>
            <a:off x="731533" y="602765"/>
            <a:ext cx="5506264"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-OA</a:t>
            </a:r>
            <a:r>
              <a:rPr lang="zh-CN" altLang="en-US" sz="4000" spc="150" dirty="0" smtClean="0">
                <a:latin typeface="黑体" panose="02010609060101010101" pitchFamily="49" charset="-122"/>
                <a:ea typeface="黑体" panose="02010609060101010101" pitchFamily="49" charset="-122"/>
              </a:rPr>
              <a:t>期刊</a:t>
            </a:r>
            <a:endParaRPr lang="en-US" altLang="en-US" sz="4000" spc="150"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4"/>
          <a:stretch>
            <a:fillRect/>
          </a:stretch>
        </p:blipFill>
        <p:spPr>
          <a:xfrm>
            <a:off x="5978286" y="2023328"/>
            <a:ext cx="5659624" cy="3648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6620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3365027" y="1463051"/>
            <a:ext cx="5618735" cy="4664830"/>
          </a:xfrm>
          <a:prstGeom prst="rect">
            <a:avLst/>
          </a:prstGeom>
          <a:ln>
            <a:noFill/>
          </a:ln>
          <a:effectLst>
            <a:outerShdw blurRad="292100" dist="139700" dir="2700000" algn="tl" rotWithShape="0">
              <a:srgbClr val="333333">
                <a:alpha val="65000"/>
              </a:srgbClr>
            </a:outerShdw>
          </a:effectLst>
        </p:spPr>
      </p:pic>
      <p:grpSp>
        <p:nvGrpSpPr>
          <p:cNvPr id="5" name="组合 4"/>
          <p:cNvGrpSpPr/>
          <p:nvPr/>
        </p:nvGrpSpPr>
        <p:grpSpPr>
          <a:xfrm>
            <a:off x="859489" y="1261514"/>
            <a:ext cx="2100470" cy="83770"/>
            <a:chOff x="3932583" y="3200400"/>
            <a:chExt cx="2100470" cy="83770"/>
          </a:xfrm>
        </p:grpSpPr>
        <p:cxnSp>
          <p:nvCxnSpPr>
            <p:cNvPr id="6" name="直接连接符 5"/>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2306977" y="1670707"/>
            <a:ext cx="1712400" cy="1628988"/>
            <a:chOff x="2424253" y="1608953"/>
            <a:chExt cx="1712400" cy="1628988"/>
          </a:xfrm>
        </p:grpSpPr>
        <p:sp>
          <p:nvSpPr>
            <p:cNvPr id="12" name="椭圆 11"/>
            <p:cNvSpPr/>
            <p:nvPr/>
          </p:nvSpPr>
          <p:spPr>
            <a:xfrm>
              <a:off x="2424253" y="1608953"/>
              <a:ext cx="1712400" cy="16289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Content Placeholder 2"/>
            <p:cNvSpPr txBox="1"/>
            <p:nvPr/>
          </p:nvSpPr>
          <p:spPr>
            <a:xfrm>
              <a:off x="2723856" y="1980839"/>
              <a:ext cx="1317252" cy="990177"/>
            </a:xfrm>
            <a:prstGeom prst="rect">
              <a:avLst/>
            </a:prstGeom>
          </p:spPr>
          <p:txBody>
            <a:bodyPr/>
            <a:lstStyle/>
            <a:p>
              <a:pPr marR="0" lvl="0" algn="l" defTabSz="914400" rtl="0" eaLnBrk="1" fontAlgn="auto" latinLnBrk="0" hangingPunct="1">
                <a:lnSpc>
                  <a:spcPct val="100000"/>
                </a:lnSpc>
                <a:spcBef>
                  <a:spcPct val="20000"/>
                </a:spcBef>
                <a:spcAft>
                  <a:spcPts val="0"/>
                </a:spcAft>
                <a:buClrTx/>
                <a:buSzTx/>
                <a:defRPr/>
              </a:pPr>
              <a:r>
                <a:rPr lang="zh-CN" altLang="en-US" sz="2400" dirty="0">
                  <a:solidFill>
                    <a:schemeClr val="bg1">
                      <a:lumMod val="95000"/>
                    </a:schemeClr>
                  </a:solidFill>
                  <a:latin typeface="黑体" panose="02010609060101010101" pitchFamily="49" charset="-122"/>
                  <a:ea typeface="黑体" panose="02010609060101010101" pitchFamily="49" charset="-122"/>
                  <a:cs typeface="Arial Unicode MS" panose="020B0604020202020204" pitchFamily="34" charset="-122"/>
                </a:rPr>
                <a:t>医患</a:t>
              </a:r>
              <a:r>
                <a:rPr lang="zh-CN" altLang="en-US" sz="2400" dirty="0" smtClean="0">
                  <a:solidFill>
                    <a:schemeClr val="bg1">
                      <a:lumMod val="95000"/>
                    </a:schemeClr>
                  </a:solidFill>
                  <a:latin typeface="黑体" panose="02010609060101010101" pitchFamily="49" charset="-122"/>
                  <a:ea typeface="黑体" panose="02010609060101010101" pitchFamily="49" charset="-122"/>
                  <a:cs typeface="Arial Unicode MS" panose="020B0604020202020204" pitchFamily="34" charset="-122"/>
                </a:rPr>
                <a:t>交流工具</a:t>
              </a:r>
              <a:endParaRPr kumimoji="0" lang="en-US" altLang="en-US" sz="2400" b="0" i="0" u="none" strike="noStrike" kern="1200" cap="none" spc="0" normalizeH="0" baseline="0" noProof="0" dirty="0">
                <a:ln>
                  <a:noFill/>
                </a:ln>
                <a:solidFill>
                  <a:schemeClr val="bg1">
                    <a:lumMod val="95000"/>
                  </a:schemeClr>
                </a:solidFill>
                <a:effectLst/>
                <a:uLnTx/>
                <a:uFillTx/>
                <a:latin typeface="黑体" panose="02010609060101010101" pitchFamily="49" charset="-122"/>
                <a:ea typeface="黑体" panose="02010609060101010101" pitchFamily="49" charset="-122"/>
                <a:cs typeface="Arial Unicode MS" panose="020B0604020202020204" pitchFamily="34" charset="-122"/>
              </a:endParaRPr>
            </a:p>
          </p:txBody>
        </p:sp>
      </p:grpSp>
      <p:grpSp>
        <p:nvGrpSpPr>
          <p:cNvPr id="20" name="组合 19"/>
          <p:cNvGrpSpPr/>
          <p:nvPr/>
        </p:nvGrpSpPr>
        <p:grpSpPr>
          <a:xfrm>
            <a:off x="9804370" y="3582589"/>
            <a:ext cx="1295400" cy="1295400"/>
            <a:chOff x="9092739" y="3376995"/>
            <a:chExt cx="1295400" cy="1295400"/>
          </a:xfrm>
        </p:grpSpPr>
        <p:sp>
          <p:nvSpPr>
            <p:cNvPr id="14" name="椭圆 13"/>
            <p:cNvSpPr/>
            <p:nvPr/>
          </p:nvSpPr>
          <p:spPr>
            <a:xfrm>
              <a:off x="9092739" y="3376995"/>
              <a:ext cx="1295400" cy="1295400"/>
            </a:xfrm>
            <a:prstGeom prst="ellipse">
              <a:avLst/>
            </a:prstGeom>
            <a:solidFill>
              <a:srgbClr val="D71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9342784" y="3609196"/>
              <a:ext cx="973109" cy="830997"/>
            </a:xfrm>
            <a:prstGeom prst="rect">
              <a:avLst/>
            </a:prstGeom>
          </p:spPr>
          <p:txBody>
            <a:bodyPr wrap="square">
              <a:spAutoFit/>
            </a:bodyPr>
            <a:lstStyle/>
            <a:p>
              <a:r>
                <a:rPr lang="zh-CN" altLang="en-US" sz="2400" dirty="0" smtClean="0">
                  <a:solidFill>
                    <a:schemeClr val="bg1">
                      <a:lumMod val="95000"/>
                    </a:schemeClr>
                  </a:solidFill>
                  <a:latin typeface="黑体" panose="02010609060101010101" pitchFamily="49" charset="-122"/>
                  <a:ea typeface="黑体" panose="02010609060101010101" pitchFamily="49" charset="-122"/>
                </a:rPr>
                <a:t>简明语言</a:t>
              </a:r>
              <a:endParaRPr lang="zh-CN" altLang="en-US" sz="2400" dirty="0">
                <a:solidFill>
                  <a:schemeClr val="bg1">
                    <a:lumMod val="95000"/>
                  </a:schemeClr>
                </a:solidFill>
                <a:latin typeface="黑体" panose="02010609060101010101" pitchFamily="49" charset="-122"/>
                <a:ea typeface="黑体" panose="02010609060101010101" pitchFamily="49" charset="-122"/>
              </a:endParaRPr>
            </a:p>
          </p:txBody>
        </p:sp>
      </p:grpSp>
      <p:grpSp>
        <p:nvGrpSpPr>
          <p:cNvPr id="21" name="组合 20"/>
          <p:cNvGrpSpPr/>
          <p:nvPr/>
        </p:nvGrpSpPr>
        <p:grpSpPr>
          <a:xfrm>
            <a:off x="8302240" y="955470"/>
            <a:ext cx="1502130" cy="1502130"/>
            <a:chOff x="8083040" y="1130300"/>
            <a:chExt cx="1502130" cy="1502130"/>
          </a:xfrm>
        </p:grpSpPr>
        <p:sp>
          <p:nvSpPr>
            <p:cNvPr id="13" name="椭圆 12"/>
            <p:cNvSpPr/>
            <p:nvPr/>
          </p:nvSpPr>
          <p:spPr>
            <a:xfrm>
              <a:off x="8083040" y="1130300"/>
              <a:ext cx="1502130" cy="15021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388943" y="1465867"/>
              <a:ext cx="890325" cy="830997"/>
            </a:xfrm>
            <a:prstGeom prst="rect">
              <a:avLst/>
            </a:prstGeom>
          </p:spPr>
          <p:txBody>
            <a:bodyPr wrap="square">
              <a:spAutoFit/>
            </a:bodyPr>
            <a:lstStyle/>
            <a:p>
              <a:r>
                <a:rPr lang="zh-CN" altLang="en-US" sz="2400" dirty="0" smtClean="0">
                  <a:solidFill>
                    <a:schemeClr val="bg1">
                      <a:lumMod val="95000"/>
                    </a:schemeClr>
                  </a:solidFill>
                  <a:latin typeface="黑体" panose="02010609060101010101" pitchFamily="49" charset="-122"/>
                  <a:ea typeface="黑体" panose="02010609060101010101" pitchFamily="49" charset="-122"/>
                </a:rPr>
                <a:t>主题解释</a:t>
              </a:r>
              <a:endParaRPr lang="zh-CN" altLang="en-US" sz="2400" dirty="0">
                <a:solidFill>
                  <a:schemeClr val="bg1">
                    <a:lumMod val="95000"/>
                  </a:schemeClr>
                </a:solidFill>
                <a:latin typeface="黑体" panose="02010609060101010101" pitchFamily="49" charset="-122"/>
                <a:ea typeface="黑体" panose="02010609060101010101" pitchFamily="49" charset="-122"/>
              </a:endParaRPr>
            </a:p>
          </p:txBody>
        </p:sp>
      </p:grpSp>
      <p:grpSp>
        <p:nvGrpSpPr>
          <p:cNvPr id="19" name="组合 18"/>
          <p:cNvGrpSpPr/>
          <p:nvPr/>
        </p:nvGrpSpPr>
        <p:grpSpPr>
          <a:xfrm>
            <a:off x="1249019" y="3998088"/>
            <a:ext cx="1295400" cy="1295400"/>
            <a:chOff x="876028" y="3919265"/>
            <a:chExt cx="1295400" cy="1295400"/>
          </a:xfrm>
        </p:grpSpPr>
        <p:sp>
          <p:nvSpPr>
            <p:cNvPr id="11" name="椭圆 10"/>
            <p:cNvSpPr/>
            <p:nvPr/>
          </p:nvSpPr>
          <p:spPr>
            <a:xfrm>
              <a:off x="876028" y="3919265"/>
              <a:ext cx="1295400" cy="1295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113469" y="4151466"/>
              <a:ext cx="820517" cy="830997"/>
            </a:xfrm>
            <a:prstGeom prst="rect">
              <a:avLst/>
            </a:prstGeom>
          </p:spPr>
          <p:txBody>
            <a:bodyPr wrap="square">
              <a:spAutoFit/>
            </a:bodyPr>
            <a:lstStyle/>
            <a:p>
              <a:pPr lvl="0">
                <a:spcBef>
                  <a:spcPct val="20000"/>
                </a:spcBef>
                <a:defRPr/>
              </a:pPr>
              <a:r>
                <a:rPr lang="zh-CN" altLang="en-US" sz="2400" dirty="0">
                  <a:solidFill>
                    <a:schemeClr val="bg1">
                      <a:lumMod val="95000"/>
                    </a:schemeClr>
                  </a:solidFill>
                  <a:latin typeface="黑体" panose="02010609060101010101" pitchFamily="49" charset="-122"/>
                  <a:ea typeface="黑体" panose="02010609060101010101" pitchFamily="49" charset="-122"/>
                  <a:cs typeface="Arial Unicode MS" panose="020B0604020202020204" pitchFamily="34" charset="-122"/>
                </a:rPr>
                <a:t>原创文章</a:t>
              </a:r>
              <a:endParaRPr lang="en-US" altLang="en-US" sz="2400" dirty="0">
                <a:solidFill>
                  <a:schemeClr val="bg1">
                    <a:lumMod val="95000"/>
                  </a:schemeClr>
                </a:solidFill>
                <a:latin typeface="黑体" panose="02010609060101010101" pitchFamily="49" charset="-122"/>
                <a:ea typeface="黑体" panose="02010609060101010101" pitchFamily="49" charset="-122"/>
                <a:cs typeface="Arial Unicode MS" panose="020B0604020202020204" pitchFamily="34" charset="-122"/>
              </a:endParaRPr>
            </a:p>
          </p:txBody>
        </p:sp>
      </p:grpSp>
      <p:pic>
        <p:nvPicPr>
          <p:cNvPr id="15" name="图片 14">
            <a:extLst>
              <a:ext uri="{FF2B5EF4-FFF2-40B4-BE49-F238E27FC236}">
                <a16:creationId xmlns:a16="http://schemas.microsoft.com/office/drawing/2014/main" id="{997FD6D2-75D2-4928-B87C-B72ADB54DD7E}"/>
              </a:ext>
            </a:extLst>
          </p:cNvPr>
          <p:cNvPicPr>
            <a:picLocks noChangeAspect="1"/>
          </p:cNvPicPr>
          <p:nvPr/>
        </p:nvPicPr>
        <p:blipFill rotWithShape="1">
          <a:blip r:embed="rId4">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7" name="矩形 16"/>
          <p:cNvSpPr/>
          <p:nvPr/>
        </p:nvSpPr>
        <p:spPr>
          <a:xfrm>
            <a:off x="731532" y="602765"/>
            <a:ext cx="6189967" cy="707886"/>
          </a:xfrm>
          <a:prstGeom prst="rect">
            <a:avLst/>
          </a:prstGeom>
        </p:spPr>
        <p:txBody>
          <a:bodyPr wrap="square">
            <a:spAutoFit/>
          </a:bodyPr>
          <a:lstStyle/>
          <a:p>
            <a:pPr lvl="0">
              <a:spcBef>
                <a:spcPct val="0"/>
              </a:spcBef>
              <a:defRPr/>
            </a:pPr>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en-US" altLang="en-US" sz="4000" spc="-200" dirty="0">
                <a:latin typeface="黑体" panose="02010609060101010101" pitchFamily="49" charset="-122"/>
                <a:ea typeface="黑体" panose="02010609060101010101" pitchFamily="49" charset="-122"/>
              </a:rPr>
              <a:t>Patient Page</a:t>
            </a:r>
          </a:p>
        </p:txBody>
      </p:sp>
    </p:spTree>
    <p:extLst>
      <p:ext uri="{BB962C8B-B14F-4D97-AF65-F5344CB8AC3E}">
        <p14:creationId xmlns:p14="http://schemas.microsoft.com/office/powerpoint/2010/main" val="1271560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2773" y="1665020"/>
            <a:ext cx="5073227" cy="3600986"/>
          </a:xfrm>
          <a:prstGeom prst="rect">
            <a:avLst/>
          </a:prstGeom>
        </p:spPr>
        <p:txBody>
          <a:bodyPr/>
          <a:lstStyle/>
          <a:p>
            <a:pPr marL="342900" indent="-342900">
              <a:spcBef>
                <a:spcPts val="1800"/>
              </a:spcBef>
              <a:buFont typeface="Arial" panose="020B0604020202020204" pitchFamily="34" charset="0"/>
              <a:buChar char="•"/>
            </a:pPr>
            <a:r>
              <a:rPr lang="zh-CN" altLang="en-US" sz="2400" noProof="1" smtClean="0">
                <a:solidFill>
                  <a:srgbClr val="FF0000"/>
                </a:solidFill>
                <a:latin typeface="+mn-ea"/>
                <a:cs typeface="Arial Unicode MS" panose="020B0604020202020204" pitchFamily="34" charset="-122"/>
              </a:rPr>
              <a:t>在线论坛</a:t>
            </a:r>
            <a:endParaRPr lang="en-US" altLang="zh-CN" sz="2400" noProof="1">
              <a:solidFill>
                <a:srgbClr val="FF0000"/>
              </a:solidFill>
              <a:latin typeface="+mn-ea"/>
              <a:cs typeface="Arial Unicode MS" panose="020B0604020202020204" pitchFamily="34" charset="-122"/>
            </a:endParaRPr>
          </a:p>
          <a:p>
            <a:pPr marL="342900" indent="-342900">
              <a:spcBef>
                <a:spcPts val="1800"/>
              </a:spcBef>
              <a:buFont typeface="Arial" panose="020B0604020202020204" pitchFamily="34" charset="0"/>
              <a:buChar char="•"/>
            </a:pPr>
            <a:r>
              <a:rPr lang="zh-CN" altLang="en-US" sz="2400" noProof="1" smtClean="0">
                <a:latin typeface="+mn-ea"/>
                <a:cs typeface="Arial Unicode MS" panose="020B0604020202020204" pitchFamily="34" charset="-122"/>
              </a:rPr>
              <a:t>解决</a:t>
            </a:r>
            <a:r>
              <a:rPr lang="zh-CN" altLang="en-US" sz="2400" noProof="1">
                <a:latin typeface="+mn-ea"/>
                <a:cs typeface="Arial Unicode MS" panose="020B0604020202020204" pitchFamily="34" charset="-122"/>
              </a:rPr>
              <a:t>影响医学和卫生保健的</a:t>
            </a:r>
            <a:r>
              <a:rPr lang="zh-CN" altLang="en-US" sz="2400" noProof="1">
                <a:solidFill>
                  <a:srgbClr val="FF0000"/>
                </a:solidFill>
                <a:latin typeface="+mn-ea"/>
                <a:cs typeface="Arial Unicode MS" panose="020B0604020202020204" pitchFamily="34" charset="-122"/>
              </a:rPr>
              <a:t>卫生政策和健康策略</a:t>
            </a:r>
            <a:r>
              <a:rPr lang="zh-CN" altLang="en-US" sz="2400" noProof="1" smtClean="0">
                <a:latin typeface="+mn-ea"/>
                <a:cs typeface="Arial Unicode MS" panose="020B0604020202020204" pitchFamily="34" charset="-122"/>
              </a:rPr>
              <a:t>问题</a:t>
            </a:r>
            <a:endParaRPr lang="zh-CN" altLang="en-US" sz="2400" noProof="1">
              <a:latin typeface="+mn-ea"/>
              <a:cs typeface="Arial Unicode MS" panose="020B0604020202020204" pitchFamily="34" charset="-122"/>
            </a:endParaRPr>
          </a:p>
          <a:p>
            <a:pPr marL="342900" indent="-342900">
              <a:spcBef>
                <a:spcPts val="1800"/>
              </a:spcBef>
              <a:buFont typeface="Arial" panose="020B0604020202020204" pitchFamily="34" charset="0"/>
              <a:buChar char="•"/>
            </a:pPr>
            <a:r>
              <a:rPr lang="zh-CN" altLang="en-US" sz="2400" noProof="1" smtClean="0">
                <a:latin typeface="+mn-ea"/>
                <a:cs typeface="Arial Unicode MS" panose="020B0604020202020204" pitchFamily="34" charset="-122"/>
              </a:rPr>
              <a:t>卫生经济学家、卫生</a:t>
            </a:r>
            <a:r>
              <a:rPr lang="zh-CN" altLang="en-US" sz="2400" noProof="1">
                <a:latin typeface="+mn-ea"/>
                <a:cs typeface="Arial Unicode MS" panose="020B0604020202020204" pitchFamily="34" charset="-122"/>
              </a:rPr>
              <a:t>政策专家和法律学</a:t>
            </a:r>
            <a:r>
              <a:rPr lang="zh-CN" altLang="en-US" sz="2400" noProof="1" smtClean="0">
                <a:latin typeface="+mn-ea"/>
                <a:cs typeface="Arial Unicode MS" panose="020B0604020202020204" pitchFamily="34" charset="-122"/>
              </a:rPr>
              <a:t>者带领</a:t>
            </a:r>
            <a:endParaRPr lang="en-US" altLang="zh-CN" sz="2400" noProof="1" smtClean="0">
              <a:latin typeface="+mn-ea"/>
              <a:cs typeface="Arial Unicode MS" panose="020B0604020202020204" pitchFamily="34" charset="-122"/>
            </a:endParaRPr>
          </a:p>
          <a:p>
            <a:pPr marL="342900" indent="-342900">
              <a:spcBef>
                <a:spcPts val="1800"/>
              </a:spcBef>
              <a:buFont typeface="Arial" panose="020B0604020202020204" pitchFamily="34" charset="0"/>
              <a:buChar char="•"/>
            </a:pPr>
            <a:r>
              <a:rPr lang="zh-CN" altLang="en-US" sz="2400" noProof="1" smtClean="0">
                <a:latin typeface="+mn-ea"/>
                <a:cs typeface="Arial Unicode MS" panose="020B0604020202020204" pitchFamily="34" charset="-122"/>
              </a:rPr>
              <a:t>对卫生</a:t>
            </a:r>
            <a:r>
              <a:rPr lang="zh-CN" altLang="en-US" sz="2400" noProof="1">
                <a:latin typeface="+mn-ea"/>
                <a:cs typeface="Arial Unicode MS" panose="020B0604020202020204" pitchFamily="34" charset="-122"/>
              </a:rPr>
              <a:t>政策与</a:t>
            </a:r>
            <a:r>
              <a:rPr lang="zh-CN" altLang="en-US" sz="2400" noProof="1" smtClean="0">
                <a:latin typeface="+mn-ea"/>
                <a:cs typeface="Arial Unicode MS" panose="020B0604020202020204" pitchFamily="34" charset="-122"/>
              </a:rPr>
              <a:t>政治、经</a:t>
            </a:r>
            <a:endParaRPr lang="en-US" altLang="zh-CN" sz="2400" noProof="1" smtClean="0">
              <a:latin typeface="+mn-ea"/>
              <a:cs typeface="Arial Unicode MS" panose="020B0604020202020204" pitchFamily="34" charset="-122"/>
            </a:endParaRPr>
          </a:p>
          <a:p>
            <a:r>
              <a:rPr lang="zh-CN" altLang="en-US" sz="2400" noProof="1" smtClean="0">
                <a:latin typeface="+mn-ea"/>
                <a:cs typeface="Arial Unicode MS" panose="020B0604020202020204" pitchFamily="34" charset="-122"/>
              </a:rPr>
              <a:t>  济学</a:t>
            </a:r>
            <a:r>
              <a:rPr lang="zh-CN" altLang="en-US" sz="2400" noProof="1">
                <a:latin typeface="+mn-ea"/>
                <a:cs typeface="Arial Unicode MS" panose="020B0604020202020204" pitchFamily="34" charset="-122"/>
              </a:rPr>
              <a:t>和</a:t>
            </a:r>
            <a:r>
              <a:rPr lang="zh-CN" altLang="en-US" sz="2400" noProof="1" smtClean="0">
                <a:latin typeface="+mn-ea"/>
                <a:cs typeface="Arial Unicode MS" panose="020B0604020202020204" pitchFamily="34" charset="-122"/>
              </a:rPr>
              <a:t>法律等的</a:t>
            </a:r>
            <a:r>
              <a:rPr lang="zh-CN" altLang="en-US" sz="2400" noProof="1" smtClean="0">
                <a:solidFill>
                  <a:srgbClr val="FF0000"/>
                </a:solidFill>
                <a:latin typeface="+mn-ea"/>
                <a:cs typeface="Arial Unicode MS" panose="020B0604020202020204" pitchFamily="34" charset="-122"/>
              </a:rPr>
              <a:t>交叉见解</a:t>
            </a:r>
            <a:endParaRPr lang="zh-CN" altLang="en-US" sz="2400" noProof="1">
              <a:solidFill>
                <a:srgbClr val="FF0000"/>
              </a:solidFill>
              <a:latin typeface="+mn-ea"/>
              <a:cs typeface="Arial Unicode MS" panose="020B0604020202020204" pitchFamily="34" charset="-122"/>
            </a:endParaRPr>
          </a:p>
        </p:txBody>
      </p:sp>
      <p:sp>
        <p:nvSpPr>
          <p:cNvPr id="4" name="标题 1"/>
          <p:cNvSpPr txBox="1">
            <a:spLocks noChangeArrowheads="1"/>
          </p:cNvSpPr>
          <p:nvPr/>
        </p:nvSpPr>
        <p:spPr>
          <a:xfrm>
            <a:off x="5369620" y="-436720"/>
            <a:ext cx="5400600" cy="864096"/>
          </a:xfrm>
          <a:prstGeom prst="rect">
            <a:avLst/>
          </a:prstGeom>
        </p:spPr>
        <p:txBody>
          <a:bodyPr/>
          <a:lstStyle>
            <a:defPPr>
              <a:defRPr lang="zh-CN"/>
            </a:defPPr>
            <a:lvl1pPr marR="0" lvl="0" indent="0" fontAlgn="auto">
              <a:lnSpc>
                <a:spcPct val="100000"/>
              </a:lnSpc>
              <a:spcBef>
                <a:spcPct val="0"/>
              </a:spcBef>
              <a:spcAft>
                <a:spcPts val="0"/>
              </a:spcAft>
              <a:buClrTx/>
              <a:buSzTx/>
              <a:buFontTx/>
              <a:buNone/>
              <a:defRPr kumimoji="0" sz="4400" b="1" i="0" u="none" strike="noStrike" cap="none" spc="0" normalizeH="0" baseline="0">
                <a:ln>
                  <a:noFill/>
                </a:ln>
                <a:solidFill>
                  <a:schemeClr val="accent2"/>
                </a:solidFill>
                <a:effectLst/>
                <a:uLnTx/>
                <a:uFillTx/>
                <a:latin typeface="+mn-ea"/>
                <a:cs typeface="+mj-cs"/>
              </a:defRPr>
            </a:lvl1pPr>
          </a:lstStyle>
          <a:p>
            <a:endParaRPr lang="en-US" altLang="zh-CN" sz="4000" b="0" spc="-200" dirty="0">
              <a:solidFill>
                <a:schemeClr val="tx1"/>
              </a:solidFill>
              <a:latin typeface="黑体" panose="02010609060101010101" pitchFamily="49" charset="-122"/>
              <a:ea typeface="黑体" panose="02010609060101010101" pitchFamily="49" charset="-122"/>
            </a:endParaRPr>
          </a:p>
        </p:txBody>
      </p:sp>
      <p:grpSp>
        <p:nvGrpSpPr>
          <p:cNvPr id="5" name="组合 4"/>
          <p:cNvGrpSpPr/>
          <p:nvPr/>
        </p:nvGrpSpPr>
        <p:grpSpPr>
          <a:xfrm>
            <a:off x="859489" y="1261514"/>
            <a:ext cx="2100470" cy="83770"/>
            <a:chOff x="3932583" y="3200400"/>
            <a:chExt cx="2100470" cy="83770"/>
          </a:xfrm>
        </p:grpSpPr>
        <p:cxnSp>
          <p:nvCxnSpPr>
            <p:cNvPr id="6" name="直接连接符 5"/>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0" name="图片 9">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1" name="矩形 10"/>
          <p:cNvSpPr/>
          <p:nvPr/>
        </p:nvSpPr>
        <p:spPr>
          <a:xfrm>
            <a:off x="731532" y="602765"/>
            <a:ext cx="6189967" cy="707886"/>
          </a:xfrm>
          <a:prstGeom prst="rect">
            <a:avLst/>
          </a:prstGeom>
        </p:spPr>
        <p:txBody>
          <a:bodyPr wrap="square">
            <a:spAutoFit/>
          </a:bodyPr>
          <a:lstStyle/>
          <a:p>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en-US" altLang="zh-CN" sz="4000" spc="-200" dirty="0" smtClean="0">
                <a:latin typeface="黑体" panose="02010609060101010101" pitchFamily="49" charset="-122"/>
                <a:ea typeface="黑体" panose="02010609060101010101" pitchFamily="49" charset="-122"/>
              </a:rPr>
              <a:t>Health </a:t>
            </a:r>
            <a:r>
              <a:rPr lang="en-US" altLang="zh-CN" sz="4000" spc="-200" dirty="0">
                <a:latin typeface="黑体" panose="02010609060101010101" pitchFamily="49" charset="-122"/>
                <a:ea typeface="黑体" panose="02010609060101010101" pitchFamily="49" charset="-122"/>
              </a:rPr>
              <a:t>Forum</a:t>
            </a:r>
            <a:endParaRPr lang="en-US" altLang="zh-CN" sz="4000" spc="-200" dirty="0">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4"/>
          <a:stretch>
            <a:fillRect/>
          </a:stretch>
        </p:blipFill>
        <p:spPr>
          <a:xfrm>
            <a:off x="6311900" y="1916113"/>
            <a:ext cx="5236600" cy="41531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33226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59489" y="1261514"/>
            <a:ext cx="2100470" cy="83770"/>
            <a:chOff x="3932583" y="3200400"/>
            <a:chExt cx="2100470" cy="83770"/>
          </a:xfrm>
        </p:grpSpPr>
        <p:cxnSp>
          <p:nvCxnSpPr>
            <p:cNvPr id="6" name="直接连接符 5"/>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7801621" y="1497221"/>
            <a:ext cx="3416320" cy="1815882"/>
          </a:xfrm>
          <a:prstGeom prst="rect">
            <a:avLst/>
          </a:prstGeom>
          <a:ln>
            <a:noFill/>
          </a:ln>
        </p:spPr>
        <p:txBody>
          <a:bodyPr wrap="none">
            <a:spAutoFit/>
          </a:bodyPr>
          <a:lstStyle/>
          <a:p>
            <a:r>
              <a:rPr lang="zh-CN" altLang="en-US" sz="2800" dirty="0" smtClean="0"/>
              <a:t>真实临床案例</a:t>
            </a:r>
            <a:endParaRPr lang="en-US" altLang="zh-CN" sz="2800" dirty="0"/>
          </a:p>
          <a:p>
            <a:r>
              <a:rPr lang="zh-CN" altLang="en-US" sz="2800" dirty="0" smtClean="0"/>
              <a:t>高</a:t>
            </a:r>
            <a:r>
              <a:rPr lang="zh-CN" altLang="en-US" sz="2800" dirty="0" smtClean="0"/>
              <a:t>清医学</a:t>
            </a:r>
            <a:r>
              <a:rPr lang="zh-CN" altLang="en-US" sz="2800" dirty="0" smtClean="0"/>
              <a:t>影像</a:t>
            </a:r>
            <a:endParaRPr lang="en-US" altLang="zh-CN" sz="2800" dirty="0" smtClean="0"/>
          </a:p>
          <a:p>
            <a:r>
              <a:rPr lang="zh-CN" altLang="en-US" sz="2800" dirty="0"/>
              <a:t>音</a:t>
            </a:r>
            <a:r>
              <a:rPr lang="zh-CN" altLang="en-US" sz="2800" dirty="0" smtClean="0"/>
              <a:t>视频辅助学习</a:t>
            </a:r>
            <a:endParaRPr lang="en-US" altLang="zh-CN" sz="2800" dirty="0" smtClean="0"/>
          </a:p>
          <a:p>
            <a:r>
              <a:rPr lang="zh-CN" altLang="en-US" sz="2800" dirty="0" smtClean="0"/>
              <a:t>分数校对及有效证书</a:t>
            </a:r>
            <a:endParaRPr lang="zh-CN" altLang="en-US" sz="2800" dirty="0"/>
          </a:p>
        </p:txBody>
      </p:sp>
      <p:pic>
        <p:nvPicPr>
          <p:cNvPr id="10" name="图片 9">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
        <p:nvSpPr>
          <p:cNvPr id="11" name="矩形 10"/>
          <p:cNvSpPr/>
          <p:nvPr/>
        </p:nvSpPr>
        <p:spPr>
          <a:xfrm>
            <a:off x="731532" y="602765"/>
            <a:ext cx="7421868" cy="707886"/>
          </a:xfrm>
          <a:prstGeom prst="rect">
            <a:avLst/>
          </a:prstGeom>
        </p:spPr>
        <p:txBody>
          <a:bodyPr wrap="square">
            <a:spAutoFit/>
          </a:bodyPr>
          <a:lstStyle/>
          <a:p>
            <a:r>
              <a:rPr lang="zh-CN" altLang="en-US" sz="4000" spc="150" dirty="0" smtClean="0">
                <a:latin typeface="黑体" panose="02010609060101010101" pitchFamily="49" charset="-122"/>
                <a:ea typeface="黑体" panose="02010609060101010101" pitchFamily="49" charset="-122"/>
              </a:rPr>
              <a:t>数据库特色</a:t>
            </a:r>
            <a:r>
              <a:rPr lang="en-US" altLang="zh-CN" sz="4000" spc="150" dirty="0" smtClean="0">
                <a:latin typeface="黑体" panose="02010609060101010101" pitchFamily="49" charset="-122"/>
                <a:ea typeface="黑体" panose="02010609060101010101" pitchFamily="49" charset="-122"/>
              </a:rPr>
              <a:t>-</a:t>
            </a:r>
            <a:r>
              <a:rPr lang="en-US" altLang="zh-CN" sz="4000" spc="-200" dirty="0">
                <a:latin typeface="黑体" panose="02010609060101010101" pitchFamily="49" charset="-122"/>
                <a:ea typeface="黑体" panose="02010609060101010101" pitchFamily="49" charset="-122"/>
              </a:rPr>
              <a:t>Clinical Challenge</a:t>
            </a:r>
            <a:endParaRPr lang="en-US" altLang="zh-CN" sz="4000" spc="-200" dirty="0">
              <a:latin typeface="黑体" panose="02010609060101010101" pitchFamily="49" charset="-122"/>
              <a:ea typeface="黑体" panose="02010609060101010101" pitchFamily="49" charset="-122"/>
            </a:endParaRPr>
          </a:p>
        </p:txBody>
      </p:sp>
      <p:pic>
        <p:nvPicPr>
          <p:cNvPr id="12" name="图片 11"/>
          <p:cNvPicPr>
            <a:picLocks noChangeAspect="1"/>
          </p:cNvPicPr>
          <p:nvPr/>
        </p:nvPicPr>
        <p:blipFill>
          <a:blip r:embed="rId4"/>
          <a:stretch>
            <a:fillRect/>
          </a:stretch>
        </p:blipFill>
        <p:spPr>
          <a:xfrm>
            <a:off x="534513" y="1656562"/>
            <a:ext cx="4250831" cy="3307054"/>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5"/>
          <a:stretch>
            <a:fillRect/>
          </a:stretch>
        </p:blipFill>
        <p:spPr>
          <a:xfrm>
            <a:off x="1743603" y="3091702"/>
            <a:ext cx="5397726" cy="1992947"/>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6"/>
          <a:stretch>
            <a:fillRect/>
          </a:stretch>
        </p:blipFill>
        <p:spPr>
          <a:xfrm>
            <a:off x="3725411" y="3725386"/>
            <a:ext cx="5181823" cy="1873084"/>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7"/>
          <a:stretch>
            <a:fillRect/>
          </a:stretch>
        </p:blipFill>
        <p:spPr>
          <a:xfrm>
            <a:off x="6725189" y="4400165"/>
            <a:ext cx="5175473" cy="18125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52831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682957" y="1455788"/>
            <a:ext cx="2991224" cy="3419123"/>
            <a:chOff x="1377122" y="1991077"/>
            <a:chExt cx="2991224" cy="3419123"/>
          </a:xfrm>
        </p:grpSpPr>
        <p:sp>
          <p:nvSpPr>
            <p:cNvPr id="4" name="椭圆 3"/>
            <p:cNvSpPr/>
            <p:nvPr/>
          </p:nvSpPr>
          <p:spPr>
            <a:xfrm>
              <a:off x="1377122" y="1991077"/>
              <a:ext cx="2509078" cy="25090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874148" y="2916002"/>
              <a:ext cx="2494198" cy="2494198"/>
            </a:xfrm>
            <a:prstGeom prst="ellipse">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2523237" y="1690942"/>
            <a:ext cx="1594678" cy="1569660"/>
          </a:xfrm>
          <a:prstGeom prst="rect">
            <a:avLst/>
          </a:prstGeom>
          <a:noFill/>
        </p:spPr>
        <p:txBody>
          <a:bodyPr wrap="square" rtlCol="0">
            <a:spAutoFit/>
          </a:bodyPr>
          <a:lstStyle/>
          <a:p>
            <a:r>
              <a:rPr lang="en-US" altLang="zh-CN" sz="9600" b="1" dirty="0" smtClean="0">
                <a:solidFill>
                  <a:schemeClr val="bg1">
                    <a:lumMod val="95000"/>
                  </a:schemeClr>
                </a:solidFill>
                <a:latin typeface="黑体" panose="02010609060101010101" pitchFamily="49" charset="-122"/>
                <a:ea typeface="黑体" panose="02010609060101010101" pitchFamily="49" charset="-122"/>
              </a:rPr>
              <a:t>3</a:t>
            </a:r>
            <a:endParaRPr lang="zh-CN" altLang="en-US" sz="9600" b="1" dirty="0">
              <a:solidFill>
                <a:schemeClr val="bg1">
                  <a:lumMod val="95000"/>
                </a:schemeClr>
              </a:solidFill>
              <a:latin typeface="黑体" panose="02010609060101010101" pitchFamily="49" charset="-122"/>
              <a:ea typeface="黑体" panose="02010609060101010101" pitchFamily="49" charset="-122"/>
            </a:endParaRPr>
          </a:p>
        </p:txBody>
      </p:sp>
      <p:sp>
        <p:nvSpPr>
          <p:cNvPr id="7" name="矩形 6"/>
          <p:cNvSpPr/>
          <p:nvPr/>
        </p:nvSpPr>
        <p:spPr>
          <a:xfrm>
            <a:off x="5032315" y="2294828"/>
            <a:ext cx="5724644" cy="830997"/>
          </a:xfrm>
          <a:prstGeom prst="rect">
            <a:avLst/>
          </a:prstGeom>
        </p:spPr>
        <p:txBody>
          <a:bodyPr wrap="none">
            <a:spAutoFit/>
          </a:bodyPr>
          <a:lstStyle/>
          <a:p>
            <a:r>
              <a:rPr lang="en-US" altLang="zh-CN" sz="4800" dirty="0" smtClean="0">
                <a:latin typeface="黑体" panose="02010609060101010101" pitchFamily="49" charset="-122"/>
                <a:ea typeface="黑体" panose="02010609060101010101" pitchFamily="49" charset="-122"/>
              </a:rPr>
              <a:t>JAMA</a:t>
            </a:r>
            <a:r>
              <a:rPr lang="zh-CN" altLang="en-US" sz="4800" dirty="0">
                <a:latin typeface="黑体" panose="02010609060101010101" pitchFamily="49" charset="-122"/>
                <a:ea typeface="黑体" panose="02010609060101010101" pitchFamily="49" charset="-122"/>
              </a:rPr>
              <a:t>数据库</a:t>
            </a:r>
            <a:r>
              <a:rPr lang="zh-CN" altLang="en-US" sz="4800" dirty="0" smtClean="0">
                <a:latin typeface="黑体" panose="02010609060101010101" pitchFamily="49" charset="-122"/>
                <a:ea typeface="黑体" panose="02010609060101010101" pitchFamily="49" charset="-122"/>
              </a:rPr>
              <a:t>使用指南</a:t>
            </a:r>
            <a:endParaRPr lang="zh-CN" altLang="en-US" sz="48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583052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n主页面" descr="A screenshot of a cell phone&#10;&#10;Description automatically generated">
            <a:extLst>
              <a:ext uri="{FF2B5EF4-FFF2-40B4-BE49-F238E27FC236}">
                <a16:creationId xmlns:a16="http://schemas.microsoft.com/office/drawing/2014/main" id="{738C7E44-0DBA-4844-884C-0C34B811A63B}"/>
              </a:ext>
            </a:extLst>
          </p:cNvPr>
          <p:cNvPicPr>
            <a:picLocks noChangeAspect="1"/>
          </p:cNvPicPr>
          <p:nvPr/>
        </p:nvPicPr>
        <p:blipFill>
          <a:blip r:embed="rId2"/>
          <a:stretch>
            <a:fillRect/>
          </a:stretch>
        </p:blipFill>
        <p:spPr>
          <a:xfrm>
            <a:off x="2138117" y="0"/>
            <a:ext cx="9596683" cy="6860064"/>
          </a:xfrm>
          <a:prstGeom prst="rect">
            <a:avLst/>
          </a:prstGeom>
          <a:ln>
            <a:noFill/>
          </a:ln>
          <a:effectLst>
            <a:outerShdw blurRad="292100" dist="139700" dir="2700000" algn="tl" rotWithShape="0">
              <a:srgbClr val="333333">
                <a:alpha val="65000"/>
              </a:srgbClr>
            </a:outerShdw>
          </a:effectLst>
        </p:spPr>
      </p:pic>
      <p:sp>
        <p:nvSpPr>
          <p:cNvPr id="3" name="Donut 8">
            <a:extLst>
              <a:ext uri="{FF2B5EF4-FFF2-40B4-BE49-F238E27FC236}">
                <a16:creationId xmlns:a16="http://schemas.microsoft.com/office/drawing/2014/main" id="{F0182739-96BC-CD41-8AE8-8C8C6F1FBB10}"/>
              </a:ext>
            </a:extLst>
          </p:cNvPr>
          <p:cNvSpPr/>
          <p:nvPr/>
        </p:nvSpPr>
        <p:spPr>
          <a:xfrm>
            <a:off x="2046395" y="324468"/>
            <a:ext cx="1254885" cy="364296"/>
          </a:xfrm>
          <a:prstGeom prst="donut">
            <a:avLst>
              <a:gd name="adj" fmla="val 10178"/>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 name="导航栏">
            <a:extLst>
              <a:ext uri="{FF2B5EF4-FFF2-40B4-BE49-F238E27FC236}">
                <a16:creationId xmlns:a16="http://schemas.microsoft.com/office/drawing/2014/main" id="{583F1E3D-724D-CF4A-A8BD-9925855E7102}"/>
              </a:ext>
            </a:extLst>
          </p:cNvPr>
          <p:cNvSpPr/>
          <p:nvPr/>
        </p:nvSpPr>
        <p:spPr>
          <a:xfrm>
            <a:off x="266700" y="324468"/>
            <a:ext cx="1504108" cy="704145"/>
          </a:xfrm>
          <a:prstGeom prst="wedgeEllipseCallout">
            <a:avLst>
              <a:gd name="adj1" fmla="val 70392"/>
              <a:gd name="adj2" fmla="val -28719"/>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rPr>
              <a:t>点击</a:t>
            </a:r>
            <a:r>
              <a:rPr lang="en-US" altLang="zh-CN" sz="1400" b="1" dirty="0">
                <a:solidFill>
                  <a:schemeClr val="tx1"/>
                </a:solidFill>
              </a:rPr>
              <a:t>“JAMA Network”</a:t>
            </a:r>
            <a:r>
              <a:rPr lang="en-US" altLang="zh-CN" sz="1400" dirty="0"/>
              <a:t> </a:t>
            </a:r>
            <a:endParaRPr lang="zh-CN" altLang="en-US" sz="1400" dirty="0"/>
          </a:p>
        </p:txBody>
      </p:sp>
      <p:pic>
        <p:nvPicPr>
          <p:cNvPr id="5" name="jn侧边栏1">
            <a:extLst>
              <a:ext uri="{FF2B5EF4-FFF2-40B4-BE49-F238E27FC236}">
                <a16:creationId xmlns:a16="http://schemas.microsoft.com/office/drawing/2014/main" id="{68966A81-2F54-9B49-884B-D52BEC1BF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1355" y="688764"/>
            <a:ext cx="1716617" cy="5620534"/>
          </a:xfrm>
          <a:prstGeom prst="rect">
            <a:avLst/>
          </a:prstGeom>
          <a:ln w="38100">
            <a:solidFill>
              <a:srgbClr val="FFFF00"/>
            </a:solidFill>
          </a:ln>
        </p:spPr>
      </p:pic>
      <p:pic>
        <p:nvPicPr>
          <p:cNvPr id="6" name="jn侧边栏2">
            <a:extLst>
              <a:ext uri="{FF2B5EF4-FFF2-40B4-BE49-F238E27FC236}">
                <a16:creationId xmlns:a16="http://schemas.microsoft.com/office/drawing/2014/main" id="{892B087A-BE25-8044-8D09-80600F0ED258}"/>
              </a:ext>
            </a:extLst>
          </p:cNvPr>
          <p:cNvPicPr>
            <a:picLocks noChangeAspect="1"/>
          </p:cNvPicPr>
          <p:nvPr/>
        </p:nvPicPr>
        <p:blipFill rotWithShape="1">
          <a:blip r:embed="rId4">
            <a:extLst>
              <a:ext uri="{28A0092B-C50C-407E-A947-70E740481C1C}">
                <a14:useLocalDpi xmlns:a14="http://schemas.microsoft.com/office/drawing/2010/main" val="0"/>
              </a:ext>
            </a:extLst>
          </a:blip>
          <a:srcRect b="13881"/>
          <a:stretch/>
        </p:blipFill>
        <p:spPr>
          <a:xfrm>
            <a:off x="2953856" y="2499665"/>
            <a:ext cx="1782234" cy="4358335"/>
          </a:xfrm>
          <a:prstGeom prst="rect">
            <a:avLst/>
          </a:prstGeom>
          <a:ln w="38100">
            <a:solidFill>
              <a:srgbClr val="FFFF00"/>
            </a:solidFill>
          </a:ln>
        </p:spPr>
      </p:pic>
      <p:sp>
        <p:nvSpPr>
          <p:cNvPr id="7" name="Frame 16">
            <a:extLst>
              <a:ext uri="{FF2B5EF4-FFF2-40B4-BE49-F238E27FC236}">
                <a16:creationId xmlns:a16="http://schemas.microsoft.com/office/drawing/2014/main" id="{94BC5BD0-4186-C246-92E4-DB739FC70A93}"/>
              </a:ext>
            </a:extLst>
          </p:cNvPr>
          <p:cNvSpPr/>
          <p:nvPr/>
        </p:nvSpPr>
        <p:spPr>
          <a:xfrm>
            <a:off x="3702459" y="252954"/>
            <a:ext cx="6378801" cy="542794"/>
          </a:xfrm>
          <a:prstGeom prst="frame">
            <a:avLst>
              <a:gd name="adj1" fmla="val 1016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8" name="快速检索">
            <a:extLst>
              <a:ext uri="{FF2B5EF4-FFF2-40B4-BE49-F238E27FC236}">
                <a16:creationId xmlns:a16="http://schemas.microsoft.com/office/drawing/2014/main" id="{AEE8D4CF-B180-4449-BD65-AA6D54F0A39C}"/>
              </a:ext>
            </a:extLst>
          </p:cNvPr>
          <p:cNvSpPr/>
          <p:nvPr/>
        </p:nvSpPr>
        <p:spPr>
          <a:xfrm>
            <a:off x="8519008" y="998406"/>
            <a:ext cx="1342188" cy="514736"/>
          </a:xfrm>
          <a:prstGeom prst="wedgeEllipseCallout">
            <a:avLst>
              <a:gd name="adj1" fmla="val -55144"/>
              <a:gd name="adj2" fmla="val -9606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tx1"/>
                </a:solidFill>
              </a:rPr>
              <a:t>快速检索</a:t>
            </a:r>
            <a:endParaRPr lang="zh-CN" altLang="en-US" sz="1400" dirty="0"/>
          </a:p>
        </p:txBody>
      </p:sp>
      <p:sp>
        <p:nvSpPr>
          <p:cNvPr id="9" name="Donut 9">
            <a:extLst>
              <a:ext uri="{FF2B5EF4-FFF2-40B4-BE49-F238E27FC236}">
                <a16:creationId xmlns:a16="http://schemas.microsoft.com/office/drawing/2014/main" id="{8AA5ADBD-D070-DF44-9A7C-D6831A6AFB96}"/>
              </a:ext>
            </a:extLst>
          </p:cNvPr>
          <p:cNvSpPr/>
          <p:nvPr/>
        </p:nvSpPr>
        <p:spPr>
          <a:xfrm>
            <a:off x="10848975" y="272988"/>
            <a:ext cx="863204" cy="467256"/>
          </a:xfrm>
          <a:prstGeom prst="donut">
            <a:avLst>
              <a:gd name="adj" fmla="val 9276"/>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登录">
            <a:extLst>
              <a:ext uri="{FF2B5EF4-FFF2-40B4-BE49-F238E27FC236}">
                <a16:creationId xmlns:a16="http://schemas.microsoft.com/office/drawing/2014/main" id="{AEE8D4CF-B180-4449-BD65-AA6D54F0A39C}"/>
              </a:ext>
            </a:extLst>
          </p:cNvPr>
          <p:cNvSpPr/>
          <p:nvPr/>
        </p:nvSpPr>
        <p:spPr>
          <a:xfrm>
            <a:off x="10287000" y="998406"/>
            <a:ext cx="1337735" cy="514735"/>
          </a:xfrm>
          <a:prstGeom prst="wedgeEllipseCallout">
            <a:avLst>
              <a:gd name="adj1" fmla="val 25215"/>
              <a:gd name="adj2" fmla="val -10563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tx1"/>
                </a:solidFill>
              </a:rPr>
              <a:t>注册登录</a:t>
            </a:r>
            <a:endParaRPr lang="zh-CN" altLang="en-US" sz="1400" dirty="0"/>
          </a:p>
        </p:txBody>
      </p:sp>
      <p:sp>
        <p:nvSpPr>
          <p:cNvPr id="11" name="Donut 9">
            <a:extLst>
              <a:ext uri="{FF2B5EF4-FFF2-40B4-BE49-F238E27FC236}">
                <a16:creationId xmlns:a16="http://schemas.microsoft.com/office/drawing/2014/main" id="{8AA5ADBD-D070-DF44-9A7C-D6831A6AFB96}"/>
              </a:ext>
            </a:extLst>
          </p:cNvPr>
          <p:cNvSpPr/>
          <p:nvPr/>
        </p:nvSpPr>
        <p:spPr>
          <a:xfrm>
            <a:off x="4595216" y="1772920"/>
            <a:ext cx="1242538" cy="337054"/>
          </a:xfrm>
          <a:prstGeom prst="donut">
            <a:avLst>
              <a:gd name="adj" fmla="val 13521"/>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2" name="出版物">
            <a:extLst>
              <a:ext uri="{FF2B5EF4-FFF2-40B4-BE49-F238E27FC236}">
                <a16:creationId xmlns:a16="http://schemas.microsoft.com/office/drawing/2014/main" id="{AEE8D4CF-B180-4449-BD65-AA6D54F0A39C}"/>
              </a:ext>
            </a:extLst>
          </p:cNvPr>
          <p:cNvSpPr/>
          <p:nvPr/>
        </p:nvSpPr>
        <p:spPr>
          <a:xfrm>
            <a:off x="4045943" y="997505"/>
            <a:ext cx="1368803" cy="579795"/>
          </a:xfrm>
          <a:prstGeom prst="wedgeEllipseCallout">
            <a:avLst>
              <a:gd name="adj1" fmla="val 34178"/>
              <a:gd name="adj2" fmla="val 8715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rPr>
              <a:t>快速浏览</a:t>
            </a:r>
            <a:r>
              <a:rPr lang="en-US" altLang="zh-CN" sz="1400" b="1" dirty="0">
                <a:solidFill>
                  <a:schemeClr val="tx1"/>
                </a:solidFill>
              </a:rPr>
              <a:t>JAMA</a:t>
            </a:r>
            <a:r>
              <a:rPr lang="zh-CN" altLang="en-US" sz="1400" b="1" dirty="0">
                <a:solidFill>
                  <a:schemeClr val="tx1"/>
                </a:solidFill>
              </a:rPr>
              <a:t>期刊</a:t>
            </a:r>
            <a:r>
              <a:rPr lang="en-US" altLang="zh-CN" sz="1400" dirty="0"/>
              <a:t> </a:t>
            </a:r>
            <a:endParaRPr lang="zh-CN" altLang="en-US" sz="1400" dirty="0"/>
          </a:p>
        </p:txBody>
      </p:sp>
      <p:pic>
        <p:nvPicPr>
          <p:cNvPr id="13" name="出版物列表">
            <a:extLst>
              <a:ext uri="{FF2B5EF4-FFF2-40B4-BE49-F238E27FC236}">
                <a16:creationId xmlns:a16="http://schemas.microsoft.com/office/drawing/2014/main" id="{92D3DA0A-6D70-4B41-895C-927FD352C4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9966" y="2109974"/>
            <a:ext cx="1725032" cy="4831362"/>
          </a:xfrm>
          <a:prstGeom prst="rect">
            <a:avLst/>
          </a:prstGeom>
          <a:ln w="38100">
            <a:solidFill>
              <a:srgbClr val="FFFF00"/>
            </a:solidFill>
          </a:ln>
        </p:spPr>
      </p:pic>
      <p:sp>
        <p:nvSpPr>
          <p:cNvPr id="14" name="导航栏">
            <a:extLst>
              <a:ext uri="{FF2B5EF4-FFF2-40B4-BE49-F238E27FC236}">
                <a16:creationId xmlns:a16="http://schemas.microsoft.com/office/drawing/2014/main" id="{583F1E3D-724D-CF4A-A8BD-9925855E7102}"/>
              </a:ext>
            </a:extLst>
          </p:cNvPr>
          <p:cNvSpPr/>
          <p:nvPr/>
        </p:nvSpPr>
        <p:spPr>
          <a:xfrm>
            <a:off x="348043" y="1951602"/>
            <a:ext cx="1504108" cy="704145"/>
          </a:xfrm>
          <a:prstGeom prst="wedgeEllipseCallout">
            <a:avLst>
              <a:gd name="adj1" fmla="val 70392"/>
              <a:gd name="adj2" fmla="val -28719"/>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tx1"/>
                </a:solidFill>
              </a:rPr>
              <a:t>期刊快捷入口</a:t>
            </a:r>
            <a:endParaRPr lang="zh-CN" altLang="en-US" sz="1400" dirty="0"/>
          </a:p>
        </p:txBody>
      </p:sp>
      <p:sp>
        <p:nvSpPr>
          <p:cNvPr id="15" name="文本框 14"/>
          <p:cNvSpPr txBox="1"/>
          <p:nvPr/>
        </p:nvSpPr>
        <p:spPr>
          <a:xfrm>
            <a:off x="95738" y="5041704"/>
            <a:ext cx="1950657" cy="707886"/>
          </a:xfrm>
          <a:prstGeom prst="rect">
            <a:avLst/>
          </a:prstGeom>
          <a:noFill/>
        </p:spPr>
        <p:txBody>
          <a:bodyPr wrap="square" rtlCol="0">
            <a:spAutoFit/>
          </a:bodyPr>
          <a:lstStyle/>
          <a:p>
            <a:r>
              <a:rPr lang="en-US" altLang="zh-CN" sz="4000" dirty="0" smtClean="0">
                <a:latin typeface="思源黑体 CN Bold" panose="020B0800000000000000" pitchFamily="34" charset="-122"/>
                <a:ea typeface="思源黑体 CN Bold" panose="020B0800000000000000" pitchFamily="34" charset="-122"/>
              </a:rPr>
              <a:t>JN</a:t>
            </a:r>
            <a:r>
              <a:rPr lang="zh-CN" altLang="en-US" sz="4000" dirty="0" smtClean="0">
                <a:latin typeface="思源黑体 CN Bold" panose="020B0800000000000000" pitchFamily="34" charset="-122"/>
                <a:ea typeface="思源黑体 CN Bold" panose="020B0800000000000000" pitchFamily="34" charset="-122"/>
              </a:rPr>
              <a:t>主页</a:t>
            </a:r>
            <a:endParaRPr lang="zh-CN" altLang="en-US" sz="4000"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236650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par>
                          <p:cTn id="60" fill="hold">
                            <p:stCondLst>
                              <p:cond delay="2000"/>
                            </p:stCondLst>
                            <p:childTnLst>
                              <p:par>
                                <p:cTn id="61" presetID="42"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0" grpId="0" animBg="1"/>
      <p:bldP spid="11" grpId="0" animBg="1"/>
      <p:bldP spid="12" grpId="0" animBg="1"/>
      <p:bldP spid="14" grpId="0" animBg="1"/>
      <p:bldP spid="1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n主页面" descr="A screenshot of a cell phone&#10;&#10;Description automatically generated">
            <a:extLst>
              <a:ext uri="{FF2B5EF4-FFF2-40B4-BE49-F238E27FC236}">
                <a16:creationId xmlns:a16="http://schemas.microsoft.com/office/drawing/2014/main" id="{738C7E44-0DBA-4844-884C-0C34B811A63B}"/>
              </a:ext>
            </a:extLst>
          </p:cNvPr>
          <p:cNvPicPr>
            <a:picLocks noChangeAspect="1"/>
          </p:cNvPicPr>
          <p:nvPr/>
        </p:nvPicPr>
        <p:blipFill>
          <a:blip r:embed="rId2"/>
          <a:stretch>
            <a:fillRect/>
          </a:stretch>
        </p:blipFill>
        <p:spPr>
          <a:xfrm>
            <a:off x="2120899" y="0"/>
            <a:ext cx="9513381" cy="6891400"/>
          </a:xfrm>
          <a:prstGeom prst="rect">
            <a:avLst/>
          </a:prstGeom>
          <a:ln>
            <a:noFill/>
          </a:ln>
          <a:effectLst>
            <a:outerShdw blurRad="292100" dist="139700" dir="2700000" algn="tl" rotWithShape="0">
              <a:srgbClr val="333333">
                <a:alpha val="65000"/>
              </a:srgbClr>
            </a:outerShdw>
          </a:effectLst>
        </p:spPr>
      </p:pic>
      <p:sp>
        <p:nvSpPr>
          <p:cNvPr id="6" name="Donut 11">
            <a:extLst>
              <a:ext uri="{FF2B5EF4-FFF2-40B4-BE49-F238E27FC236}">
                <a16:creationId xmlns:a16="http://schemas.microsoft.com/office/drawing/2014/main" id="{BB454C3F-91EA-1844-9968-0561FFE9121D}"/>
              </a:ext>
            </a:extLst>
          </p:cNvPr>
          <p:cNvSpPr/>
          <p:nvPr/>
        </p:nvSpPr>
        <p:spPr>
          <a:xfrm>
            <a:off x="7862833" y="1775257"/>
            <a:ext cx="1462242" cy="352004"/>
          </a:xfrm>
          <a:prstGeom prst="donut">
            <a:avLst>
              <a:gd name="adj" fmla="val 11788"/>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mobile">
            <a:extLst>
              <a:ext uri="{FF2B5EF4-FFF2-40B4-BE49-F238E27FC236}">
                <a16:creationId xmlns:a16="http://schemas.microsoft.com/office/drawing/2014/main" id="{F6B60289-5204-364F-9A4F-FEA491048EB9}"/>
              </a:ext>
            </a:extLst>
          </p:cNvPr>
          <p:cNvSpPr/>
          <p:nvPr/>
        </p:nvSpPr>
        <p:spPr>
          <a:xfrm>
            <a:off x="8255255" y="1008364"/>
            <a:ext cx="1265376" cy="599192"/>
          </a:xfrm>
          <a:prstGeom prst="wedgeEllipseCallout">
            <a:avLst>
              <a:gd name="adj1" fmla="val -27794"/>
              <a:gd name="adj2" fmla="val 8178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tx1"/>
                </a:solidFill>
              </a:rPr>
              <a:t>移动端</a:t>
            </a:r>
            <a:endParaRPr lang="en-US" sz="1350" dirty="0">
              <a:ln>
                <a:solidFill>
                  <a:schemeClr val="tx1"/>
                </a:solidFill>
              </a:ln>
            </a:endParaRPr>
          </a:p>
        </p:txBody>
      </p:sp>
      <p:pic>
        <p:nvPicPr>
          <p:cNvPr id="8" name="图片 7"/>
          <p:cNvPicPr>
            <a:picLocks noChangeAspect="1"/>
          </p:cNvPicPr>
          <p:nvPr/>
        </p:nvPicPr>
        <p:blipFill>
          <a:blip r:embed="rId3"/>
          <a:stretch>
            <a:fillRect/>
          </a:stretch>
        </p:blipFill>
        <p:spPr>
          <a:xfrm>
            <a:off x="4330700" y="2127261"/>
            <a:ext cx="7303580" cy="2697589"/>
          </a:xfrm>
          <a:prstGeom prst="rect">
            <a:avLst/>
          </a:prstGeom>
          <a:ln w="38100">
            <a:solidFill>
              <a:srgbClr val="FFFF00"/>
            </a:solidFill>
          </a:ln>
        </p:spPr>
      </p:pic>
    </p:spTree>
    <p:extLst>
      <p:ext uri="{BB962C8B-B14F-4D97-AF65-F5344CB8AC3E}">
        <p14:creationId xmlns:p14="http://schemas.microsoft.com/office/powerpoint/2010/main" val="358747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n主页面" descr="A screenshot of a cell phone&#10;&#10;Description automatically generated">
            <a:extLst>
              <a:ext uri="{FF2B5EF4-FFF2-40B4-BE49-F238E27FC236}">
                <a16:creationId xmlns:a16="http://schemas.microsoft.com/office/drawing/2014/main" id="{738C7E44-0DBA-4844-884C-0C34B811A63B}"/>
              </a:ext>
            </a:extLst>
          </p:cNvPr>
          <p:cNvPicPr>
            <a:picLocks noChangeAspect="1"/>
          </p:cNvPicPr>
          <p:nvPr/>
        </p:nvPicPr>
        <p:blipFill>
          <a:blip r:embed="rId2"/>
          <a:stretch>
            <a:fillRect/>
          </a:stretch>
        </p:blipFill>
        <p:spPr>
          <a:xfrm>
            <a:off x="2120899" y="0"/>
            <a:ext cx="9513381" cy="6891400"/>
          </a:xfrm>
          <a:prstGeom prst="rect">
            <a:avLst/>
          </a:prstGeom>
          <a:ln>
            <a:noFill/>
          </a:ln>
          <a:effectLst>
            <a:outerShdw blurRad="292100" dist="139700" dir="2700000" algn="tl" rotWithShape="0">
              <a:srgbClr val="333333">
                <a:alpha val="65000"/>
              </a:srgbClr>
            </a:outerShdw>
          </a:effectLst>
        </p:spPr>
      </p:pic>
      <p:sp>
        <p:nvSpPr>
          <p:cNvPr id="3" name="Donut 10">
            <a:extLst>
              <a:ext uri="{FF2B5EF4-FFF2-40B4-BE49-F238E27FC236}">
                <a16:creationId xmlns:a16="http://schemas.microsoft.com/office/drawing/2014/main" id="{BB454C3F-91EA-1844-9968-0561FFE9121D}"/>
              </a:ext>
            </a:extLst>
          </p:cNvPr>
          <p:cNvSpPr/>
          <p:nvPr/>
        </p:nvSpPr>
        <p:spPr>
          <a:xfrm>
            <a:off x="6121794" y="1735140"/>
            <a:ext cx="1377105" cy="392534"/>
          </a:xfrm>
          <a:prstGeom prst="donut">
            <a:avLst>
              <a:gd name="adj" fmla="val 10206"/>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 name="继续学习">
            <a:extLst>
              <a:ext uri="{FF2B5EF4-FFF2-40B4-BE49-F238E27FC236}">
                <a16:creationId xmlns:a16="http://schemas.microsoft.com/office/drawing/2014/main" id="{F6B60289-5204-364F-9A4F-FEA491048EB9}"/>
              </a:ext>
            </a:extLst>
          </p:cNvPr>
          <p:cNvSpPr/>
          <p:nvPr/>
        </p:nvSpPr>
        <p:spPr>
          <a:xfrm>
            <a:off x="6273895" y="987724"/>
            <a:ext cx="1512476" cy="599192"/>
          </a:xfrm>
          <a:prstGeom prst="wedgeEllipseCallout">
            <a:avLst>
              <a:gd name="adj1" fmla="val -20217"/>
              <a:gd name="adj2" fmla="val 7884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rPr>
              <a:t>医学继续教育版块</a:t>
            </a:r>
            <a:endParaRPr lang="en-US" sz="1350" dirty="0">
              <a:ln>
                <a:solidFill>
                  <a:schemeClr val="tx1"/>
                </a:solidFill>
              </a:ln>
            </a:endParaRPr>
          </a:p>
        </p:txBody>
      </p:sp>
      <p:pic>
        <p:nvPicPr>
          <p:cNvPr id="5" name="jnlearning" descr="A screenshot of a cell phone&#10;&#10;Description automatically generated">
            <a:extLst>
              <a:ext uri="{FF2B5EF4-FFF2-40B4-BE49-F238E27FC236}">
                <a16:creationId xmlns:a16="http://schemas.microsoft.com/office/drawing/2014/main" id="{E2FA9FB2-263D-1E40-B49D-295425D56CF7}"/>
              </a:ext>
            </a:extLst>
          </p:cNvPr>
          <p:cNvPicPr>
            <a:picLocks noChangeAspect="1"/>
          </p:cNvPicPr>
          <p:nvPr/>
        </p:nvPicPr>
        <p:blipFill>
          <a:blip r:embed="rId3"/>
          <a:stretch>
            <a:fillRect/>
          </a:stretch>
        </p:blipFill>
        <p:spPr>
          <a:xfrm>
            <a:off x="4749800" y="2127674"/>
            <a:ext cx="6587572" cy="4805017"/>
          </a:xfrm>
          <a:prstGeom prst="rect">
            <a:avLst/>
          </a:prstGeom>
          <a:ln w="38100">
            <a:solidFill>
              <a:srgbClr val="FFFF00"/>
            </a:solidFill>
          </a:ln>
          <a:effectLst/>
        </p:spPr>
      </p:pic>
    </p:spTree>
    <p:extLst>
      <p:ext uri="{BB962C8B-B14F-4D97-AF65-F5344CB8AC3E}">
        <p14:creationId xmlns:p14="http://schemas.microsoft.com/office/powerpoint/2010/main" val="328090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682957" y="1455788"/>
            <a:ext cx="2991224" cy="3419123"/>
            <a:chOff x="1377122" y="1991077"/>
            <a:chExt cx="2991224" cy="3419123"/>
          </a:xfrm>
        </p:grpSpPr>
        <p:sp>
          <p:nvSpPr>
            <p:cNvPr id="5" name="椭圆 4"/>
            <p:cNvSpPr/>
            <p:nvPr/>
          </p:nvSpPr>
          <p:spPr>
            <a:xfrm>
              <a:off x="1377122" y="1991077"/>
              <a:ext cx="2509078" cy="25090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874148" y="2916002"/>
              <a:ext cx="2494198" cy="2494198"/>
            </a:xfrm>
            <a:prstGeom prst="ellipse">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2523237" y="1690942"/>
            <a:ext cx="1594678" cy="1569660"/>
          </a:xfrm>
          <a:prstGeom prst="rect">
            <a:avLst/>
          </a:prstGeom>
          <a:noFill/>
        </p:spPr>
        <p:txBody>
          <a:bodyPr wrap="square" rtlCol="0">
            <a:spAutoFit/>
          </a:bodyPr>
          <a:lstStyle/>
          <a:p>
            <a:r>
              <a:rPr lang="en-US" altLang="zh-CN" sz="9600" b="1" dirty="0" smtClean="0">
                <a:solidFill>
                  <a:schemeClr val="bg1">
                    <a:lumMod val="95000"/>
                  </a:schemeClr>
                </a:solidFill>
                <a:latin typeface="黑体" panose="02010609060101010101" pitchFamily="49" charset="-122"/>
                <a:ea typeface="黑体" panose="02010609060101010101" pitchFamily="49" charset="-122"/>
              </a:rPr>
              <a:t>1</a:t>
            </a:r>
            <a:endParaRPr lang="zh-CN" altLang="en-US" sz="9600" b="1" dirty="0">
              <a:solidFill>
                <a:schemeClr val="bg1">
                  <a:lumMod val="95000"/>
                </a:schemeClr>
              </a:solidFill>
              <a:latin typeface="黑体" panose="02010609060101010101" pitchFamily="49" charset="-122"/>
              <a:ea typeface="黑体" panose="02010609060101010101" pitchFamily="49" charset="-122"/>
            </a:endParaRPr>
          </a:p>
        </p:txBody>
      </p:sp>
      <p:sp>
        <p:nvSpPr>
          <p:cNvPr id="8" name="矩形 7"/>
          <p:cNvSpPr/>
          <p:nvPr/>
        </p:nvSpPr>
        <p:spPr>
          <a:xfrm>
            <a:off x="5032315" y="2294828"/>
            <a:ext cx="2954655" cy="830997"/>
          </a:xfrm>
          <a:prstGeom prst="rect">
            <a:avLst/>
          </a:prstGeom>
        </p:spPr>
        <p:txBody>
          <a:bodyPr wrap="none">
            <a:spAutoFit/>
          </a:bodyPr>
          <a:lstStyle/>
          <a:p>
            <a:r>
              <a:rPr lang="en-US" altLang="zh-CN" sz="4800" dirty="0" smtClean="0">
                <a:latin typeface="黑体" panose="02010609060101010101" pitchFamily="49" charset="-122"/>
                <a:ea typeface="黑体" panose="02010609060101010101" pitchFamily="49" charset="-122"/>
              </a:rPr>
              <a:t>AMA</a:t>
            </a:r>
            <a:r>
              <a:rPr lang="zh-CN" altLang="en-US" sz="4800" dirty="0" smtClean="0">
                <a:latin typeface="黑体" panose="02010609060101010101" pitchFamily="49" charset="-122"/>
                <a:ea typeface="黑体" panose="02010609060101010101" pitchFamily="49" charset="-122"/>
              </a:rPr>
              <a:t>和</a:t>
            </a:r>
            <a:r>
              <a:rPr lang="en-US" altLang="zh-CN" sz="4800" dirty="0" smtClean="0">
                <a:latin typeface="黑体" panose="02010609060101010101" pitchFamily="49" charset="-122"/>
                <a:ea typeface="黑体" panose="02010609060101010101" pitchFamily="49" charset="-122"/>
              </a:rPr>
              <a:t>JAMA</a:t>
            </a:r>
          </a:p>
        </p:txBody>
      </p:sp>
    </p:spTree>
    <p:extLst>
      <p:ext uri="{BB962C8B-B14F-4D97-AF65-F5344CB8AC3E}">
        <p14:creationId xmlns:p14="http://schemas.microsoft.com/office/powerpoint/2010/main" val="35805039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n主页面" descr="A screenshot of a cell phone&#10;&#10;Description automatically generated">
            <a:extLst>
              <a:ext uri="{FF2B5EF4-FFF2-40B4-BE49-F238E27FC236}">
                <a16:creationId xmlns:a16="http://schemas.microsoft.com/office/drawing/2014/main" id="{738C7E44-0DBA-4844-884C-0C34B811A63B}"/>
              </a:ext>
            </a:extLst>
          </p:cNvPr>
          <p:cNvPicPr>
            <a:picLocks noChangeAspect="1"/>
          </p:cNvPicPr>
          <p:nvPr/>
        </p:nvPicPr>
        <p:blipFill>
          <a:blip r:embed="rId2"/>
          <a:stretch>
            <a:fillRect/>
          </a:stretch>
        </p:blipFill>
        <p:spPr>
          <a:xfrm>
            <a:off x="1011676" y="0"/>
            <a:ext cx="10714336" cy="6858000"/>
          </a:xfrm>
          <a:prstGeom prst="rect">
            <a:avLst/>
          </a:prstGeom>
          <a:ln>
            <a:noFill/>
          </a:ln>
          <a:effectLst>
            <a:outerShdw blurRad="292100" dist="139700" dir="2700000" algn="tl" rotWithShape="0">
              <a:srgbClr val="333333">
                <a:alpha val="65000"/>
              </a:srgbClr>
            </a:outerShdw>
          </a:effectLst>
        </p:spPr>
      </p:pic>
      <p:sp>
        <p:nvSpPr>
          <p:cNvPr id="3" name="Donut 11">
            <a:extLst>
              <a:ext uri="{FF2B5EF4-FFF2-40B4-BE49-F238E27FC236}">
                <a16:creationId xmlns:a16="http://schemas.microsoft.com/office/drawing/2014/main" id="{FC7A0DF6-5E84-0142-9A2D-3355A5B5D130}"/>
              </a:ext>
            </a:extLst>
          </p:cNvPr>
          <p:cNvSpPr/>
          <p:nvPr/>
        </p:nvSpPr>
        <p:spPr>
          <a:xfrm>
            <a:off x="1318110" y="4921747"/>
            <a:ext cx="1801822" cy="574178"/>
          </a:xfrm>
          <a:prstGeom prst="donut">
            <a:avLst>
              <a:gd name="adj" fmla="val 11480"/>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 name="特色">
            <a:extLst>
              <a:ext uri="{FF2B5EF4-FFF2-40B4-BE49-F238E27FC236}">
                <a16:creationId xmlns:a16="http://schemas.microsoft.com/office/drawing/2014/main" id="{2DF3CA57-43C4-0D44-9265-D2371B8EBBC9}"/>
              </a:ext>
            </a:extLst>
          </p:cNvPr>
          <p:cNvSpPr/>
          <p:nvPr/>
        </p:nvSpPr>
        <p:spPr>
          <a:xfrm>
            <a:off x="1506705" y="4184650"/>
            <a:ext cx="1246020" cy="571500"/>
          </a:xfrm>
          <a:prstGeom prst="wedgeEllipseCallout">
            <a:avLst>
              <a:gd name="adj1" fmla="val 11936"/>
              <a:gd name="adj2" fmla="val 8525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ln>
                  <a:solidFill>
                    <a:schemeClr val="tx1"/>
                  </a:solidFill>
                </a:ln>
              </a:rPr>
              <a:t>特色内容</a:t>
            </a:r>
            <a:endParaRPr lang="en-US" sz="1350" dirty="0">
              <a:ln>
                <a:solidFill>
                  <a:schemeClr val="tx1"/>
                </a:solidFill>
              </a:ln>
            </a:endParaRPr>
          </a:p>
        </p:txBody>
      </p:sp>
      <p:pic>
        <p:nvPicPr>
          <p:cNvPr id="5" name="特色内容" descr="A screenshot of a cell phone&#10;&#10;Description automatically generated">
            <a:extLst>
              <a:ext uri="{FF2B5EF4-FFF2-40B4-BE49-F238E27FC236}">
                <a16:creationId xmlns:a16="http://schemas.microsoft.com/office/drawing/2014/main" id="{A718BE0D-4320-634F-B179-4F7626F35099}"/>
              </a:ext>
            </a:extLst>
          </p:cNvPr>
          <p:cNvPicPr>
            <a:picLocks noChangeAspect="1"/>
          </p:cNvPicPr>
          <p:nvPr/>
        </p:nvPicPr>
        <p:blipFill>
          <a:blip r:embed="rId3"/>
          <a:stretch>
            <a:fillRect/>
          </a:stretch>
        </p:blipFill>
        <p:spPr>
          <a:xfrm>
            <a:off x="3110407" y="2296213"/>
            <a:ext cx="5463511" cy="4386428"/>
          </a:xfrm>
          <a:prstGeom prst="rect">
            <a:avLst/>
          </a:prstGeom>
          <a:ln w="38100">
            <a:solidFill>
              <a:srgbClr val="FFFF00"/>
            </a:solidFill>
          </a:ln>
        </p:spPr>
      </p:pic>
      <p:pic>
        <p:nvPicPr>
          <p:cNvPr id="6" name="jn侧边栏1">
            <a:extLst>
              <a:ext uri="{FF2B5EF4-FFF2-40B4-BE49-F238E27FC236}">
                <a16:creationId xmlns:a16="http://schemas.microsoft.com/office/drawing/2014/main" id="{0253B3EC-22ED-8E4E-91A1-CFD3E4893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201" y="695317"/>
            <a:ext cx="2098731" cy="5328592"/>
          </a:xfrm>
          <a:prstGeom prst="rect">
            <a:avLst/>
          </a:prstGeom>
          <a:ln w="38100">
            <a:solidFill>
              <a:srgbClr val="FFFF00"/>
            </a:solidFill>
          </a:ln>
        </p:spPr>
      </p:pic>
      <p:sp>
        <p:nvSpPr>
          <p:cNvPr id="7" name="Donut 22">
            <a:extLst>
              <a:ext uri="{FF2B5EF4-FFF2-40B4-BE49-F238E27FC236}">
                <a16:creationId xmlns:a16="http://schemas.microsoft.com/office/drawing/2014/main" id="{BB99CED2-C2B4-2348-A4E5-9E6F83D397A1}"/>
              </a:ext>
            </a:extLst>
          </p:cNvPr>
          <p:cNvSpPr/>
          <p:nvPr/>
        </p:nvSpPr>
        <p:spPr>
          <a:xfrm>
            <a:off x="1091033" y="4622476"/>
            <a:ext cx="1139934" cy="412773"/>
          </a:xfrm>
          <a:prstGeom prst="donut">
            <a:avLst>
              <a:gd name="adj" fmla="val 10889"/>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244737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2255776" y="74466"/>
            <a:ext cx="9744206" cy="6154635"/>
          </a:xfrm>
          <a:prstGeom prst="rect">
            <a:avLst/>
          </a:prstGeom>
          <a:ln>
            <a:noFill/>
          </a:ln>
          <a:effectLst>
            <a:outerShdw blurRad="292100" dist="139700" dir="2700000" algn="tl" rotWithShape="0">
              <a:srgbClr val="333333">
                <a:alpha val="65000"/>
              </a:srgbClr>
            </a:outerShdw>
          </a:effectLst>
        </p:spPr>
      </p:pic>
      <p:sp>
        <p:nvSpPr>
          <p:cNvPr id="3" name="Donut 6">
            <a:extLst>
              <a:ext uri="{FF2B5EF4-FFF2-40B4-BE49-F238E27FC236}">
                <a16:creationId xmlns:a16="http://schemas.microsoft.com/office/drawing/2014/main" id="{A0F42CDA-3D4A-8940-AFE7-2AD9B75B2BD7}"/>
              </a:ext>
            </a:extLst>
          </p:cNvPr>
          <p:cNvSpPr/>
          <p:nvPr/>
        </p:nvSpPr>
        <p:spPr>
          <a:xfrm>
            <a:off x="2141540" y="4128510"/>
            <a:ext cx="796083" cy="364168"/>
          </a:xfrm>
          <a:prstGeom prst="donut">
            <a:avLst>
              <a:gd name="adj" fmla="val 11550"/>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 name="Rectangular Callout 39">
            <a:extLst>
              <a:ext uri="{FF2B5EF4-FFF2-40B4-BE49-F238E27FC236}">
                <a16:creationId xmlns:a16="http://schemas.microsoft.com/office/drawing/2014/main" id="{7BCAA91A-6F88-884A-86BE-D62073372062}"/>
              </a:ext>
            </a:extLst>
          </p:cNvPr>
          <p:cNvSpPr/>
          <p:nvPr/>
        </p:nvSpPr>
        <p:spPr>
          <a:xfrm>
            <a:off x="2441780" y="3185427"/>
            <a:ext cx="1573052" cy="698882"/>
          </a:xfrm>
          <a:prstGeom prst="wedgeEllipseCallout">
            <a:avLst>
              <a:gd name="adj1" fmla="val -45295"/>
              <a:gd name="adj2" fmla="val 9248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Original Investigation; Case </a:t>
            </a:r>
            <a:r>
              <a:rPr lang="en-US" sz="1200" b="1" dirty="0" smtClean="0">
                <a:solidFill>
                  <a:schemeClr val="tx1"/>
                </a:solidFill>
                <a:latin typeface="Times New Roman" panose="02020603050405020304" pitchFamily="18" charset="0"/>
                <a:cs typeface="Times New Roman" panose="02020603050405020304" pitchFamily="18" charset="0"/>
              </a:rPr>
              <a:t>Reports</a:t>
            </a: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5" name="Donut 7">
            <a:extLst>
              <a:ext uri="{FF2B5EF4-FFF2-40B4-BE49-F238E27FC236}">
                <a16:creationId xmlns:a16="http://schemas.microsoft.com/office/drawing/2014/main" id="{4D865EA6-0FEA-854B-9242-C5FA9E3210E8}"/>
              </a:ext>
            </a:extLst>
          </p:cNvPr>
          <p:cNvSpPr/>
          <p:nvPr/>
        </p:nvSpPr>
        <p:spPr>
          <a:xfrm>
            <a:off x="4437236" y="4128510"/>
            <a:ext cx="796083" cy="364168"/>
          </a:xfrm>
          <a:prstGeom prst="donut">
            <a:avLst>
              <a:gd name="adj" fmla="val 11559"/>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 name="Rectangular Callout 40">
            <a:extLst>
              <a:ext uri="{FF2B5EF4-FFF2-40B4-BE49-F238E27FC236}">
                <a16:creationId xmlns:a16="http://schemas.microsoft.com/office/drawing/2014/main" id="{05705CA7-922F-064B-8180-F297EF7D4850}"/>
              </a:ext>
            </a:extLst>
          </p:cNvPr>
          <p:cNvSpPr/>
          <p:nvPr/>
        </p:nvSpPr>
        <p:spPr>
          <a:xfrm>
            <a:off x="4858476" y="3263567"/>
            <a:ext cx="1573052" cy="698882"/>
          </a:xfrm>
          <a:prstGeom prst="wedgeEllipseCallout">
            <a:avLst>
              <a:gd name="adj1" fmla="val -50785"/>
              <a:gd name="adj2" fmla="val 7703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Viewpoint; Editorial; Commentary</a:t>
            </a:r>
            <a:endParaRPr lang="en-US" sz="1200" b="1"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7" name="Donut 8">
            <a:extLst>
              <a:ext uri="{FF2B5EF4-FFF2-40B4-BE49-F238E27FC236}">
                <a16:creationId xmlns:a16="http://schemas.microsoft.com/office/drawing/2014/main" id="{C92083BC-1284-C441-9D13-D283D90F559F}"/>
              </a:ext>
            </a:extLst>
          </p:cNvPr>
          <p:cNvSpPr/>
          <p:nvPr/>
        </p:nvSpPr>
        <p:spPr>
          <a:xfrm>
            <a:off x="6872438" y="4044180"/>
            <a:ext cx="1875231" cy="448498"/>
          </a:xfrm>
          <a:prstGeom prst="donut">
            <a:avLst>
              <a:gd name="adj" fmla="val 13060"/>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 name="Donut 24">
            <a:extLst>
              <a:ext uri="{FF2B5EF4-FFF2-40B4-BE49-F238E27FC236}">
                <a16:creationId xmlns:a16="http://schemas.microsoft.com/office/drawing/2014/main" id="{C067137D-EDC3-DA49-B618-490E842AAEA2}"/>
              </a:ext>
            </a:extLst>
          </p:cNvPr>
          <p:cNvSpPr/>
          <p:nvPr/>
        </p:nvSpPr>
        <p:spPr>
          <a:xfrm>
            <a:off x="10150218" y="815942"/>
            <a:ext cx="1408854" cy="428501"/>
          </a:xfrm>
          <a:prstGeom prst="donut">
            <a:avLst>
              <a:gd name="adj" fmla="val 9915"/>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10" name="for authors" descr="A screenshot of a cell phone&#10;&#10;Description automatically generated">
            <a:extLst>
              <a:ext uri="{FF2B5EF4-FFF2-40B4-BE49-F238E27FC236}">
                <a16:creationId xmlns:a16="http://schemas.microsoft.com/office/drawing/2014/main" id="{C9BD7E79-C8EE-3140-8AA1-B31F4F08EAF9}"/>
              </a:ext>
            </a:extLst>
          </p:cNvPr>
          <p:cNvPicPr>
            <a:picLocks noChangeAspect="1"/>
          </p:cNvPicPr>
          <p:nvPr/>
        </p:nvPicPr>
        <p:blipFill>
          <a:blip r:embed="rId3"/>
          <a:stretch>
            <a:fillRect/>
          </a:stretch>
        </p:blipFill>
        <p:spPr>
          <a:xfrm>
            <a:off x="6872438" y="1244443"/>
            <a:ext cx="4686634" cy="2479625"/>
          </a:xfrm>
          <a:prstGeom prst="rect">
            <a:avLst/>
          </a:prstGeom>
          <a:solidFill>
            <a:srgbClr val="FF0000"/>
          </a:solidFill>
          <a:ln w="38100">
            <a:solidFill>
              <a:srgbClr val="FF0000"/>
            </a:solidFill>
          </a:ln>
        </p:spPr>
      </p:pic>
      <p:sp>
        <p:nvSpPr>
          <p:cNvPr id="8" name="Rectangular Callout 41">
            <a:extLst>
              <a:ext uri="{FF2B5EF4-FFF2-40B4-BE49-F238E27FC236}">
                <a16:creationId xmlns:a16="http://schemas.microsoft.com/office/drawing/2014/main" id="{BB7E61AF-B2F8-7A4E-97EA-25CB4281272B}"/>
              </a:ext>
            </a:extLst>
          </p:cNvPr>
          <p:cNvSpPr/>
          <p:nvPr/>
        </p:nvSpPr>
        <p:spPr>
          <a:xfrm>
            <a:off x="7810053" y="4608053"/>
            <a:ext cx="3130549" cy="867301"/>
          </a:xfrm>
          <a:prstGeom prst="wedgeEllipseCallout">
            <a:avLst>
              <a:gd name="adj1" fmla="val -53328"/>
              <a:gd name="adj2" fmla="val -610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Review Articles; </a:t>
            </a:r>
          </a:p>
          <a:p>
            <a:pPr algn="ctr"/>
            <a:r>
              <a:rPr lang="en-US" sz="1200" b="1" dirty="0">
                <a:solidFill>
                  <a:schemeClr val="tx1"/>
                </a:solidFill>
                <a:latin typeface="Times New Roman" panose="02020603050405020304" pitchFamily="18" charset="0"/>
                <a:cs typeface="Times New Roman" panose="02020603050405020304" pitchFamily="18" charset="0"/>
              </a:rPr>
              <a:t>Continuing Medical Education; Clinical Challenge; </a:t>
            </a:r>
          </a:p>
          <a:p>
            <a:pPr algn="ctr"/>
            <a:r>
              <a:rPr lang="en-US" sz="1200" b="1" dirty="0">
                <a:solidFill>
                  <a:schemeClr val="tx1"/>
                </a:solidFill>
                <a:latin typeface="Times New Roman" panose="02020603050405020304" pitchFamily="18" charset="0"/>
                <a:cs typeface="Times New Roman" panose="02020603050405020304" pitchFamily="18" charset="0"/>
              </a:rPr>
              <a:t>Patient Information </a:t>
            </a:r>
            <a:endParaRPr lang="en-US" sz="1200" b="1"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20" name="文本框 19"/>
          <p:cNvSpPr txBox="1"/>
          <p:nvPr/>
        </p:nvSpPr>
        <p:spPr>
          <a:xfrm>
            <a:off x="95738" y="5041704"/>
            <a:ext cx="2296185" cy="707886"/>
          </a:xfrm>
          <a:prstGeom prst="rect">
            <a:avLst/>
          </a:prstGeom>
          <a:noFill/>
        </p:spPr>
        <p:txBody>
          <a:bodyPr wrap="square" rtlCol="0">
            <a:spAutoFit/>
          </a:bodyPr>
          <a:lstStyle/>
          <a:p>
            <a:r>
              <a:rPr lang="zh-CN" altLang="en-US" sz="4000" dirty="0" smtClean="0">
                <a:latin typeface="思源黑体 CN Bold" panose="020B0800000000000000" pitchFamily="34" charset="-122"/>
                <a:ea typeface="思源黑体 CN Bold" panose="020B0800000000000000" pitchFamily="34" charset="-122"/>
              </a:rPr>
              <a:t>期刊主页</a:t>
            </a:r>
            <a:endParaRPr lang="zh-CN" altLang="en-US" sz="4000"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99316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2255776" y="74466"/>
            <a:ext cx="9744206" cy="6154635"/>
          </a:xfrm>
          <a:prstGeom prst="rect">
            <a:avLst/>
          </a:prstGeom>
          <a:ln>
            <a:noFill/>
          </a:ln>
          <a:effectLst>
            <a:outerShdw blurRad="292100" dist="139700" dir="2700000" algn="tl" rotWithShape="0">
              <a:srgbClr val="333333">
                <a:alpha val="65000"/>
              </a:srgbClr>
            </a:outerShdw>
          </a:effectLst>
        </p:spPr>
      </p:pic>
      <p:sp>
        <p:nvSpPr>
          <p:cNvPr id="3" name="Donut 10">
            <a:extLst>
              <a:ext uri="{FF2B5EF4-FFF2-40B4-BE49-F238E27FC236}">
                <a16:creationId xmlns:a16="http://schemas.microsoft.com/office/drawing/2014/main" id="{A860828B-B0F4-8C41-A1B8-6A7A4FEE8A43}"/>
              </a:ext>
            </a:extLst>
          </p:cNvPr>
          <p:cNvSpPr/>
          <p:nvPr/>
        </p:nvSpPr>
        <p:spPr>
          <a:xfrm>
            <a:off x="5258340" y="844234"/>
            <a:ext cx="1417625" cy="431401"/>
          </a:xfrm>
          <a:prstGeom prst="donut">
            <a:avLst>
              <a:gd name="adj" fmla="val 10788"/>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5" name="图片 4"/>
          <p:cNvPicPr>
            <a:picLocks noChangeAspect="1"/>
          </p:cNvPicPr>
          <p:nvPr/>
        </p:nvPicPr>
        <p:blipFill>
          <a:blip r:embed="rId3"/>
          <a:stretch>
            <a:fillRect/>
          </a:stretch>
        </p:blipFill>
        <p:spPr>
          <a:xfrm>
            <a:off x="3771901" y="1275635"/>
            <a:ext cx="6934200" cy="4574100"/>
          </a:xfrm>
          <a:prstGeom prst="rect">
            <a:avLst/>
          </a:prstGeom>
          <a:solidFill>
            <a:srgbClr val="FF0000"/>
          </a:solidFill>
          <a:ln w="38100">
            <a:solidFill>
              <a:srgbClr val="FF0000"/>
            </a:solidFill>
          </a:ln>
        </p:spPr>
      </p:pic>
      <p:sp>
        <p:nvSpPr>
          <p:cNvPr id="7" name="文本框 6"/>
          <p:cNvSpPr txBox="1"/>
          <p:nvPr/>
        </p:nvSpPr>
        <p:spPr>
          <a:xfrm>
            <a:off x="95738" y="5041704"/>
            <a:ext cx="2296185" cy="707886"/>
          </a:xfrm>
          <a:prstGeom prst="rect">
            <a:avLst/>
          </a:prstGeom>
          <a:noFill/>
        </p:spPr>
        <p:txBody>
          <a:bodyPr wrap="square" rtlCol="0">
            <a:spAutoFit/>
          </a:bodyPr>
          <a:lstStyle/>
          <a:p>
            <a:r>
              <a:rPr lang="zh-CN" altLang="en-US" sz="4000" dirty="0" smtClean="0">
                <a:latin typeface="思源黑体 CN Bold" panose="020B0800000000000000" pitchFamily="34" charset="-122"/>
                <a:ea typeface="思源黑体 CN Bold" panose="020B0800000000000000" pitchFamily="34" charset="-122"/>
              </a:rPr>
              <a:t>最新发表</a:t>
            </a:r>
            <a:endParaRPr lang="zh-CN" altLang="en-US" sz="4000"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29442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436392" y="132488"/>
            <a:ext cx="9298297" cy="6115912"/>
          </a:xfrm>
          <a:prstGeom prst="rect">
            <a:avLst/>
          </a:prstGeom>
          <a:ln>
            <a:noFill/>
          </a:ln>
          <a:effectLst>
            <a:outerShdw blurRad="292100" dist="139700" dir="2700000" algn="tl" rotWithShape="0">
              <a:srgbClr val="333333">
                <a:alpha val="65000"/>
              </a:srgbClr>
            </a:outerShdw>
          </a:effectLst>
        </p:spPr>
      </p:pic>
      <p:sp>
        <p:nvSpPr>
          <p:cNvPr id="5" name="Donut 12">
            <a:extLst>
              <a:ext uri="{FF2B5EF4-FFF2-40B4-BE49-F238E27FC236}">
                <a16:creationId xmlns:a16="http://schemas.microsoft.com/office/drawing/2014/main" id="{DAD34018-7981-DB46-BCE3-47F5AF9FCC45}"/>
              </a:ext>
            </a:extLst>
          </p:cNvPr>
          <p:cNvSpPr/>
          <p:nvPr/>
        </p:nvSpPr>
        <p:spPr>
          <a:xfrm>
            <a:off x="6036543" y="132488"/>
            <a:ext cx="2097996" cy="636991"/>
          </a:xfrm>
          <a:prstGeom prst="donut">
            <a:avLst>
              <a:gd name="adj" fmla="val 9008"/>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 name="文本框 5"/>
          <p:cNvSpPr txBox="1"/>
          <p:nvPr/>
        </p:nvSpPr>
        <p:spPr>
          <a:xfrm>
            <a:off x="95738" y="5041704"/>
            <a:ext cx="2296185" cy="707886"/>
          </a:xfrm>
          <a:prstGeom prst="rect">
            <a:avLst/>
          </a:prstGeom>
          <a:noFill/>
        </p:spPr>
        <p:txBody>
          <a:bodyPr wrap="square" rtlCol="0">
            <a:spAutoFit/>
          </a:bodyPr>
          <a:lstStyle/>
          <a:p>
            <a:r>
              <a:rPr lang="zh-CN" altLang="en-US" sz="4000" dirty="0" smtClean="0">
                <a:latin typeface="思源黑体 CN Bold" panose="020B0800000000000000" pitchFamily="34" charset="-122"/>
                <a:ea typeface="思源黑体 CN Bold" panose="020B0800000000000000" pitchFamily="34" charset="-122"/>
              </a:rPr>
              <a:t>现刊目录</a:t>
            </a:r>
            <a:endParaRPr lang="zh-CN" altLang="en-US" sz="4000" dirty="0">
              <a:latin typeface="思源黑体 CN Bold" panose="020B0800000000000000" pitchFamily="34" charset="-122"/>
              <a:ea typeface="思源黑体 CN Bold" panose="020B0800000000000000" pitchFamily="34" charset="-122"/>
            </a:endParaRPr>
          </a:p>
        </p:txBody>
      </p:sp>
      <p:sp>
        <p:nvSpPr>
          <p:cNvPr id="7" name="Left Arrow 15">
            <a:extLst>
              <a:ext uri="{FF2B5EF4-FFF2-40B4-BE49-F238E27FC236}">
                <a16:creationId xmlns:a16="http://schemas.microsoft.com/office/drawing/2014/main" id="{DF3FD95E-712E-0341-B5DE-EC96FFD2704E}"/>
              </a:ext>
            </a:extLst>
          </p:cNvPr>
          <p:cNvSpPr/>
          <p:nvPr/>
        </p:nvSpPr>
        <p:spPr>
          <a:xfrm rot="10800000">
            <a:off x="1473200" y="3531279"/>
            <a:ext cx="1168400" cy="220885"/>
          </a:xfrm>
          <a:prstGeom prst="leftArrow">
            <a:avLst>
              <a:gd name="adj1" fmla="val 29351"/>
              <a:gd name="adj2" fmla="val 1502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Left Arrow 15">
            <a:extLst>
              <a:ext uri="{FF2B5EF4-FFF2-40B4-BE49-F238E27FC236}">
                <a16:creationId xmlns:a16="http://schemas.microsoft.com/office/drawing/2014/main" id="{DF3FD95E-712E-0341-B5DE-EC96FFD2704E}"/>
              </a:ext>
            </a:extLst>
          </p:cNvPr>
          <p:cNvSpPr/>
          <p:nvPr/>
        </p:nvSpPr>
        <p:spPr>
          <a:xfrm rot="10800000">
            <a:off x="1473200" y="1321479"/>
            <a:ext cx="1168400" cy="220885"/>
          </a:xfrm>
          <a:prstGeom prst="leftArrow">
            <a:avLst>
              <a:gd name="adj1" fmla="val 29351"/>
              <a:gd name="adj2" fmla="val 1502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文本框 8"/>
          <p:cNvSpPr txBox="1"/>
          <p:nvPr/>
        </p:nvSpPr>
        <p:spPr>
          <a:xfrm>
            <a:off x="8420" y="998313"/>
            <a:ext cx="1464780" cy="646331"/>
          </a:xfrm>
          <a:prstGeom prst="rect">
            <a:avLst/>
          </a:prstGeom>
          <a:noFill/>
        </p:spPr>
        <p:txBody>
          <a:bodyPr wrap="square" rtlCol="0">
            <a:spAutoFit/>
          </a:bodyPr>
          <a:lstStyle/>
          <a:p>
            <a:pPr algn="r"/>
            <a:r>
              <a:rPr lang="zh-CN" altLang="en-US" dirty="0" smtClean="0"/>
              <a:t>当前期刊卷期信息</a:t>
            </a:r>
            <a:endParaRPr lang="zh-CN" altLang="en-US" dirty="0"/>
          </a:p>
        </p:txBody>
      </p:sp>
      <p:sp>
        <p:nvSpPr>
          <p:cNvPr id="10" name="文本框 9"/>
          <p:cNvSpPr txBox="1"/>
          <p:nvPr/>
        </p:nvSpPr>
        <p:spPr>
          <a:xfrm>
            <a:off x="279400" y="3105149"/>
            <a:ext cx="1193800" cy="646331"/>
          </a:xfrm>
          <a:prstGeom prst="rect">
            <a:avLst/>
          </a:prstGeom>
          <a:noFill/>
        </p:spPr>
        <p:txBody>
          <a:bodyPr wrap="square" rtlCol="0">
            <a:spAutoFit/>
          </a:bodyPr>
          <a:lstStyle/>
          <a:p>
            <a:pPr algn="r"/>
            <a:r>
              <a:rPr lang="zh-CN" altLang="en-US" dirty="0" smtClean="0"/>
              <a:t>查看摘要或全文</a:t>
            </a:r>
            <a:endParaRPr lang="zh-CN" altLang="en-US" dirty="0"/>
          </a:p>
        </p:txBody>
      </p:sp>
      <p:sp>
        <p:nvSpPr>
          <p:cNvPr id="11" name="Left Arrow 15">
            <a:extLst>
              <a:ext uri="{FF2B5EF4-FFF2-40B4-BE49-F238E27FC236}">
                <a16:creationId xmlns:a16="http://schemas.microsoft.com/office/drawing/2014/main" id="{DF3FD95E-712E-0341-B5DE-EC96FFD2704E}"/>
              </a:ext>
            </a:extLst>
          </p:cNvPr>
          <p:cNvSpPr/>
          <p:nvPr/>
        </p:nvSpPr>
        <p:spPr>
          <a:xfrm rot="10800000">
            <a:off x="1473200" y="3850364"/>
            <a:ext cx="1168400" cy="220885"/>
          </a:xfrm>
          <a:prstGeom prst="leftArrow">
            <a:avLst>
              <a:gd name="adj1" fmla="val 29351"/>
              <a:gd name="adj2" fmla="val 1502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文本框 11"/>
          <p:cNvSpPr txBox="1"/>
          <p:nvPr/>
        </p:nvSpPr>
        <p:spPr>
          <a:xfrm>
            <a:off x="257804" y="3850364"/>
            <a:ext cx="1206975" cy="646331"/>
          </a:xfrm>
          <a:prstGeom prst="rect">
            <a:avLst/>
          </a:prstGeom>
          <a:noFill/>
        </p:spPr>
        <p:txBody>
          <a:bodyPr wrap="square" rtlCol="0">
            <a:spAutoFit/>
          </a:bodyPr>
          <a:lstStyle/>
          <a:p>
            <a:pPr algn="r"/>
            <a:r>
              <a:rPr lang="zh-CN" altLang="en-US" dirty="0"/>
              <a:t>开放</a:t>
            </a:r>
            <a:r>
              <a:rPr lang="zh-CN" altLang="en-US" dirty="0" smtClean="0"/>
              <a:t>获取</a:t>
            </a:r>
            <a:endParaRPr lang="en-US" altLang="zh-CN" dirty="0" smtClean="0"/>
          </a:p>
          <a:p>
            <a:pPr algn="r"/>
            <a:r>
              <a:rPr lang="en-US" altLang="zh-CN" dirty="0" smtClean="0"/>
              <a:t>DOI</a:t>
            </a:r>
            <a:r>
              <a:rPr lang="zh-CN" altLang="en-US" dirty="0" smtClean="0"/>
              <a:t>号</a:t>
            </a:r>
            <a:endParaRPr lang="zh-CN" altLang="en-US" dirty="0"/>
          </a:p>
        </p:txBody>
      </p:sp>
      <p:sp>
        <p:nvSpPr>
          <p:cNvPr id="13" name="Left Arrow 15">
            <a:extLst>
              <a:ext uri="{FF2B5EF4-FFF2-40B4-BE49-F238E27FC236}">
                <a16:creationId xmlns:a16="http://schemas.microsoft.com/office/drawing/2014/main" id="{DF3FD95E-712E-0341-B5DE-EC96FFD2704E}"/>
              </a:ext>
            </a:extLst>
          </p:cNvPr>
          <p:cNvSpPr/>
          <p:nvPr/>
        </p:nvSpPr>
        <p:spPr>
          <a:xfrm rot="10800000">
            <a:off x="1464780" y="1869008"/>
            <a:ext cx="1168400" cy="220885"/>
          </a:xfrm>
          <a:prstGeom prst="leftArrow">
            <a:avLst>
              <a:gd name="adj1" fmla="val 29351"/>
              <a:gd name="adj2" fmla="val 1502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文本框 13"/>
          <p:cNvSpPr txBox="1"/>
          <p:nvPr/>
        </p:nvSpPr>
        <p:spPr>
          <a:xfrm>
            <a:off x="279400" y="1811201"/>
            <a:ext cx="1193800" cy="369332"/>
          </a:xfrm>
          <a:prstGeom prst="rect">
            <a:avLst/>
          </a:prstGeom>
          <a:noFill/>
        </p:spPr>
        <p:txBody>
          <a:bodyPr wrap="square" rtlCol="0">
            <a:spAutoFit/>
          </a:bodyPr>
          <a:lstStyle/>
          <a:p>
            <a:pPr algn="r"/>
            <a:r>
              <a:rPr lang="zh-CN" altLang="en-US" dirty="0"/>
              <a:t>文章类型</a:t>
            </a:r>
          </a:p>
        </p:txBody>
      </p:sp>
      <p:sp>
        <p:nvSpPr>
          <p:cNvPr id="15" name="Left Arrow 15">
            <a:extLst>
              <a:ext uri="{FF2B5EF4-FFF2-40B4-BE49-F238E27FC236}">
                <a16:creationId xmlns:a16="http://schemas.microsoft.com/office/drawing/2014/main" id="{DF3FD95E-712E-0341-B5DE-EC96FFD2704E}"/>
              </a:ext>
            </a:extLst>
          </p:cNvPr>
          <p:cNvSpPr/>
          <p:nvPr/>
        </p:nvSpPr>
        <p:spPr>
          <a:xfrm rot="5400000">
            <a:off x="8152880" y="2958317"/>
            <a:ext cx="512520" cy="173790"/>
          </a:xfrm>
          <a:prstGeom prst="leftArrow">
            <a:avLst>
              <a:gd name="adj1" fmla="val 27627"/>
              <a:gd name="adj2" fmla="val 11331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文本框 15"/>
          <p:cNvSpPr txBox="1"/>
          <p:nvPr/>
        </p:nvSpPr>
        <p:spPr>
          <a:xfrm>
            <a:off x="7835100" y="3301472"/>
            <a:ext cx="1148080" cy="369332"/>
          </a:xfrm>
          <a:prstGeom prst="rect">
            <a:avLst/>
          </a:prstGeom>
          <a:noFill/>
        </p:spPr>
        <p:txBody>
          <a:bodyPr wrap="square" rtlCol="0">
            <a:spAutoFit/>
          </a:bodyPr>
          <a:lstStyle/>
          <a:p>
            <a:r>
              <a:rPr lang="en-US" altLang="zh-CN" dirty="0" smtClean="0"/>
              <a:t>PDF</a:t>
            </a:r>
            <a:r>
              <a:rPr lang="zh-CN" altLang="en-US" dirty="0" smtClean="0"/>
              <a:t>下载</a:t>
            </a:r>
            <a:endParaRPr lang="zh-CN" altLang="en-US" dirty="0"/>
          </a:p>
        </p:txBody>
      </p:sp>
    </p:spTree>
    <p:extLst>
      <p:ext uri="{BB962C8B-B14F-4D97-AF65-F5344CB8AC3E}">
        <p14:creationId xmlns:p14="http://schemas.microsoft.com/office/powerpoint/2010/main" val="4374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1" grpId="0" animBg="1"/>
      <p:bldP spid="13"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391924" y="113246"/>
            <a:ext cx="9323810" cy="6170392"/>
          </a:xfrm>
          <a:prstGeom prst="rect">
            <a:avLst/>
          </a:prstGeom>
          <a:ln>
            <a:noFill/>
          </a:ln>
          <a:effectLst>
            <a:outerShdw blurRad="292100" dist="139700" dir="2700000" algn="tl" rotWithShape="0">
              <a:srgbClr val="333333">
                <a:alpha val="65000"/>
              </a:srgbClr>
            </a:outerShdw>
          </a:effectLst>
        </p:spPr>
      </p:pic>
      <p:sp>
        <p:nvSpPr>
          <p:cNvPr id="5" name="Frame 16">
            <a:extLst>
              <a:ext uri="{FF2B5EF4-FFF2-40B4-BE49-F238E27FC236}">
                <a16:creationId xmlns:a16="http://schemas.microsoft.com/office/drawing/2014/main" id="{94BC5BD0-4186-C246-92E4-DB739FC70A93}"/>
              </a:ext>
            </a:extLst>
          </p:cNvPr>
          <p:cNvSpPr/>
          <p:nvPr/>
        </p:nvSpPr>
        <p:spPr>
          <a:xfrm>
            <a:off x="2543860" y="1447800"/>
            <a:ext cx="6473139" cy="1879600"/>
          </a:xfrm>
          <a:prstGeom prst="frame">
            <a:avLst>
              <a:gd name="adj1" fmla="val 544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 name="Donut 17">
            <a:extLst>
              <a:ext uri="{FF2B5EF4-FFF2-40B4-BE49-F238E27FC236}">
                <a16:creationId xmlns:a16="http://schemas.microsoft.com/office/drawing/2014/main" id="{507B5B3C-0937-724A-B80C-796F05199A0D}"/>
              </a:ext>
            </a:extLst>
          </p:cNvPr>
          <p:cNvSpPr/>
          <p:nvPr/>
        </p:nvSpPr>
        <p:spPr>
          <a:xfrm>
            <a:off x="7826258" y="30452"/>
            <a:ext cx="1940041" cy="698500"/>
          </a:xfrm>
          <a:prstGeom prst="donut">
            <a:avLst>
              <a:gd name="adj" fmla="val 14853"/>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文本框 6"/>
          <p:cNvSpPr txBox="1"/>
          <p:nvPr/>
        </p:nvSpPr>
        <p:spPr>
          <a:xfrm>
            <a:off x="95738" y="5041704"/>
            <a:ext cx="2296185" cy="707886"/>
          </a:xfrm>
          <a:prstGeom prst="rect">
            <a:avLst/>
          </a:prstGeom>
          <a:noFill/>
        </p:spPr>
        <p:txBody>
          <a:bodyPr wrap="square" rtlCol="0">
            <a:spAutoFit/>
          </a:bodyPr>
          <a:lstStyle/>
          <a:p>
            <a:r>
              <a:rPr lang="zh-CN" altLang="en-US" sz="4000" dirty="0" smtClean="0">
                <a:latin typeface="思源黑体 CN Bold" panose="020B0800000000000000" pitchFamily="34" charset="-122"/>
                <a:ea typeface="思源黑体 CN Bold" panose="020B0800000000000000" pitchFamily="34" charset="-122"/>
              </a:rPr>
              <a:t>过刊合集</a:t>
            </a:r>
            <a:endParaRPr lang="zh-CN" altLang="en-US" sz="4000" dirty="0">
              <a:latin typeface="思源黑体 CN Bold" panose="020B0800000000000000" pitchFamily="34" charset="-122"/>
              <a:ea typeface="思源黑体 CN Bold" panose="020B0800000000000000" pitchFamily="34" charset="-122"/>
            </a:endParaRPr>
          </a:p>
        </p:txBody>
      </p:sp>
      <p:sp>
        <p:nvSpPr>
          <p:cNvPr id="8" name="Left Arrow 15">
            <a:extLst>
              <a:ext uri="{FF2B5EF4-FFF2-40B4-BE49-F238E27FC236}">
                <a16:creationId xmlns:a16="http://schemas.microsoft.com/office/drawing/2014/main" id="{DF3FD95E-712E-0341-B5DE-EC96FFD2704E}"/>
              </a:ext>
            </a:extLst>
          </p:cNvPr>
          <p:cNvSpPr/>
          <p:nvPr/>
        </p:nvSpPr>
        <p:spPr>
          <a:xfrm rot="10800000">
            <a:off x="1525588" y="1575478"/>
            <a:ext cx="1018272" cy="220885"/>
          </a:xfrm>
          <a:prstGeom prst="leftArrow">
            <a:avLst>
              <a:gd name="adj1" fmla="val 29351"/>
              <a:gd name="adj2" fmla="val 1502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文本框 8"/>
          <p:cNvSpPr txBox="1"/>
          <p:nvPr/>
        </p:nvSpPr>
        <p:spPr>
          <a:xfrm>
            <a:off x="19967" y="1362756"/>
            <a:ext cx="1631950" cy="646331"/>
          </a:xfrm>
          <a:prstGeom prst="rect">
            <a:avLst/>
          </a:prstGeom>
          <a:noFill/>
        </p:spPr>
        <p:txBody>
          <a:bodyPr wrap="square" rtlCol="0">
            <a:spAutoFit/>
          </a:bodyPr>
          <a:lstStyle/>
          <a:p>
            <a:r>
              <a:rPr lang="zh-CN" altLang="en-US" dirty="0" smtClean="0"/>
              <a:t>通过年月信息进行期刊浏览</a:t>
            </a:r>
            <a:endParaRPr lang="zh-CN" altLang="en-US" dirty="0"/>
          </a:p>
        </p:txBody>
      </p:sp>
    </p:spTree>
    <p:extLst>
      <p:ext uri="{BB962C8B-B14F-4D97-AF65-F5344CB8AC3E}">
        <p14:creationId xmlns:p14="http://schemas.microsoft.com/office/powerpoint/2010/main" val="21169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AMA主页面" descr="A screenshot of a cell phone&#10;&#10;Description automatically generated">
            <a:extLst>
              <a:ext uri="{FF2B5EF4-FFF2-40B4-BE49-F238E27FC236}">
                <a16:creationId xmlns:a16="http://schemas.microsoft.com/office/drawing/2014/main" id="{78ADCBEB-6DC8-F44B-B7A3-EB1B169EFE28}"/>
              </a:ext>
            </a:extLst>
          </p:cNvPr>
          <p:cNvPicPr>
            <a:picLocks noChangeAspect="1"/>
          </p:cNvPicPr>
          <p:nvPr/>
        </p:nvPicPr>
        <p:blipFill>
          <a:blip r:embed="rId2"/>
          <a:stretch>
            <a:fillRect/>
          </a:stretch>
        </p:blipFill>
        <p:spPr>
          <a:xfrm>
            <a:off x="2667672" y="0"/>
            <a:ext cx="9115539" cy="6858000"/>
          </a:xfrm>
          <a:prstGeom prst="rect">
            <a:avLst/>
          </a:prstGeom>
          <a:ln>
            <a:noFill/>
          </a:ln>
          <a:effectLst>
            <a:outerShdw blurRad="292100" dist="139700" dir="2700000" algn="tl" rotWithShape="0">
              <a:srgbClr val="333333">
                <a:alpha val="65000"/>
              </a:srgbClr>
            </a:outerShdw>
          </a:effectLst>
        </p:spPr>
      </p:pic>
      <p:sp>
        <p:nvSpPr>
          <p:cNvPr id="3" name="输入关键词">
            <a:extLst>
              <a:ext uri="{FF2B5EF4-FFF2-40B4-BE49-F238E27FC236}">
                <a16:creationId xmlns:a16="http://schemas.microsoft.com/office/drawing/2014/main" id="{A3AEB382-D115-104A-B4B6-EF4BD35D47C8}"/>
              </a:ext>
            </a:extLst>
          </p:cNvPr>
          <p:cNvSpPr/>
          <p:nvPr/>
        </p:nvSpPr>
        <p:spPr>
          <a:xfrm>
            <a:off x="7518772" y="937110"/>
            <a:ext cx="2145928" cy="589660"/>
          </a:xfrm>
          <a:prstGeom prst="wedgeEllipseCallout">
            <a:avLst>
              <a:gd name="adj1" fmla="val -62515"/>
              <a:gd name="adj2" fmla="val -14211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505050"/>
                </a:solidFill>
                <a:latin typeface="思源黑体 CN Medium" panose="020B0600000000000000" pitchFamily="34" charset="-122"/>
                <a:ea typeface="思源黑体 CN Medium" panose="020B0600000000000000" pitchFamily="34" charset="-122"/>
              </a:rPr>
              <a:t>输入关键词</a:t>
            </a:r>
            <a:endParaRPr lang="en-US" sz="2000" dirty="0">
              <a:solidFill>
                <a:srgbClr val="505050"/>
              </a:solidFill>
              <a:latin typeface="思源黑体 CN Medium" panose="020B0600000000000000" pitchFamily="34" charset="-122"/>
              <a:ea typeface="思源黑体 CN Medium" panose="020B0600000000000000" pitchFamily="34" charset="-122"/>
            </a:endParaRPr>
          </a:p>
        </p:txBody>
      </p:sp>
      <p:sp>
        <p:nvSpPr>
          <p:cNvPr id="17" name="文本框 16"/>
          <p:cNvSpPr txBox="1"/>
          <p:nvPr/>
        </p:nvSpPr>
        <p:spPr>
          <a:xfrm>
            <a:off x="95738" y="5041704"/>
            <a:ext cx="2296185" cy="707886"/>
          </a:xfrm>
          <a:prstGeom prst="rect">
            <a:avLst/>
          </a:prstGeom>
          <a:noFill/>
        </p:spPr>
        <p:txBody>
          <a:bodyPr wrap="square" rtlCol="0">
            <a:spAutoFit/>
          </a:bodyPr>
          <a:lstStyle/>
          <a:p>
            <a:r>
              <a:rPr lang="zh-CN" altLang="en-US" sz="4000" dirty="0" smtClean="0">
                <a:latin typeface="思源黑体 CN Bold" panose="020B0800000000000000" pitchFamily="34" charset="-122"/>
                <a:ea typeface="思源黑体 CN Bold" panose="020B0800000000000000" pitchFamily="34" charset="-122"/>
              </a:rPr>
              <a:t>快速检索</a:t>
            </a:r>
            <a:endParaRPr lang="zh-CN" altLang="en-US" sz="4000" dirty="0">
              <a:latin typeface="思源黑体 CN Bold" panose="020B0800000000000000" pitchFamily="34" charset="-122"/>
              <a:ea typeface="思源黑体 CN Bold" panose="020B0800000000000000" pitchFamily="34" charset="-122"/>
            </a:endParaRPr>
          </a:p>
        </p:txBody>
      </p:sp>
      <p:sp>
        <p:nvSpPr>
          <p:cNvPr id="19" name="同心圆 18"/>
          <p:cNvSpPr/>
          <p:nvPr/>
        </p:nvSpPr>
        <p:spPr>
          <a:xfrm>
            <a:off x="3781161" y="0"/>
            <a:ext cx="7731811" cy="680796"/>
          </a:xfrm>
          <a:prstGeom prst="donut">
            <a:avLst>
              <a:gd name="adj" fmla="val 1277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矩形 19"/>
          <p:cNvSpPr/>
          <p:nvPr/>
        </p:nvSpPr>
        <p:spPr>
          <a:xfrm>
            <a:off x="4287520" y="619760"/>
            <a:ext cx="2062480" cy="577088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输入关键词">
            <a:extLst>
              <a:ext uri="{FF2B5EF4-FFF2-40B4-BE49-F238E27FC236}">
                <a16:creationId xmlns:a16="http://schemas.microsoft.com/office/drawing/2014/main" id="{A3AEB382-D115-104A-B4B6-EF4BD35D47C8}"/>
              </a:ext>
            </a:extLst>
          </p:cNvPr>
          <p:cNvSpPr/>
          <p:nvPr/>
        </p:nvSpPr>
        <p:spPr>
          <a:xfrm>
            <a:off x="1547568" y="1231940"/>
            <a:ext cx="1930028" cy="589660"/>
          </a:xfrm>
          <a:prstGeom prst="wedgeEllipseCallout">
            <a:avLst>
              <a:gd name="adj1" fmla="val 92722"/>
              <a:gd name="adj2" fmla="val -9591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rgbClr val="505050"/>
                </a:solidFill>
                <a:latin typeface="思源黑体 CN Medium" panose="020B0600000000000000" pitchFamily="34" charset="-122"/>
                <a:ea typeface="思源黑体 CN Medium" panose="020B0600000000000000" pitchFamily="34" charset="-122"/>
              </a:rPr>
              <a:t>选择期刊</a:t>
            </a:r>
            <a:endParaRPr lang="en-US" sz="2000" dirty="0">
              <a:solidFill>
                <a:srgbClr val="505050"/>
              </a:solidFill>
              <a:latin typeface="思源黑体 CN Medium" panose="020B0600000000000000" pitchFamily="34" charset="-122"/>
              <a:ea typeface="思源黑体 CN Medium" panose="020B0600000000000000" pitchFamily="34" charset="-122"/>
            </a:endParaRPr>
          </a:p>
        </p:txBody>
      </p:sp>
    </p:spTree>
    <p:extLst>
      <p:ext uri="{BB962C8B-B14F-4D97-AF65-F5344CB8AC3E}">
        <p14:creationId xmlns:p14="http://schemas.microsoft.com/office/powerpoint/2010/main" val="254002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17" y="92457"/>
            <a:ext cx="11256069" cy="6654800"/>
          </a:xfrm>
          <a:prstGeom prst="rect">
            <a:avLst/>
          </a:prstGeom>
          <a:ln>
            <a:noFill/>
          </a:ln>
          <a:effectLst>
            <a:outerShdw blurRad="292100" dist="139700" dir="2700000" algn="tl" rotWithShape="0">
              <a:srgbClr val="333333">
                <a:alpha val="65000"/>
              </a:srgbClr>
            </a:outerShdw>
          </a:effectLst>
        </p:spPr>
      </p:pic>
      <p:sp>
        <p:nvSpPr>
          <p:cNvPr id="5" name="Donut 17">
            <a:extLst>
              <a:ext uri="{FF2B5EF4-FFF2-40B4-BE49-F238E27FC236}">
                <a16:creationId xmlns:a16="http://schemas.microsoft.com/office/drawing/2014/main" id="{507B5B3C-0937-724A-B80C-796F05199A0D}"/>
              </a:ext>
            </a:extLst>
          </p:cNvPr>
          <p:cNvSpPr/>
          <p:nvPr/>
        </p:nvSpPr>
        <p:spPr>
          <a:xfrm>
            <a:off x="283417" y="194057"/>
            <a:ext cx="1393749" cy="440944"/>
          </a:xfrm>
          <a:prstGeom prst="donut">
            <a:avLst>
              <a:gd name="adj" fmla="val 15255"/>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 name="框1">
            <a:extLst>
              <a:ext uri="{FF2B5EF4-FFF2-40B4-BE49-F238E27FC236}">
                <a16:creationId xmlns:a16="http://schemas.microsoft.com/office/drawing/2014/main" id="{A40C4AB6-17F1-9D47-9E00-A080E29B3D53}"/>
              </a:ext>
            </a:extLst>
          </p:cNvPr>
          <p:cNvSpPr/>
          <p:nvPr/>
        </p:nvSpPr>
        <p:spPr>
          <a:xfrm>
            <a:off x="423117" y="2419927"/>
            <a:ext cx="2082134" cy="4327330"/>
          </a:xfrm>
          <a:prstGeom prst="frame">
            <a:avLst>
              <a:gd name="adj1" fmla="val 434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搜索范围">
            <a:extLst>
              <a:ext uri="{FF2B5EF4-FFF2-40B4-BE49-F238E27FC236}">
                <a16:creationId xmlns:a16="http://schemas.microsoft.com/office/drawing/2014/main" id="{ABFDD720-7856-9D43-8EBA-A326A977642F}"/>
              </a:ext>
            </a:extLst>
          </p:cNvPr>
          <p:cNvSpPr/>
          <p:nvPr/>
        </p:nvSpPr>
        <p:spPr>
          <a:xfrm>
            <a:off x="8732665" y="813401"/>
            <a:ext cx="2100435" cy="655550"/>
          </a:xfrm>
          <a:prstGeom prst="wedgeRoundRectCallout">
            <a:avLst>
              <a:gd name="adj1" fmla="val -73397"/>
              <a:gd name="adj2" fmla="val 48359"/>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rgbClr val="505050"/>
                </a:solidFill>
                <a:latin typeface="思源黑体 CN Medium" panose="020B0600000000000000" pitchFamily="34" charset="-122"/>
                <a:ea typeface="思源黑体 CN Medium" panose="020B0600000000000000" pitchFamily="34" charset="-122"/>
              </a:rPr>
              <a:t>限定检索</a:t>
            </a:r>
            <a:r>
              <a:rPr lang="zh-CN" altLang="en-US" sz="2000" b="1" dirty="0">
                <a:solidFill>
                  <a:srgbClr val="505050"/>
                </a:solidFill>
                <a:latin typeface="思源黑体 CN Medium" panose="020B0600000000000000" pitchFamily="34" charset="-122"/>
                <a:ea typeface="思源黑体 CN Medium" panose="020B0600000000000000" pitchFamily="34" charset="-122"/>
              </a:rPr>
              <a:t>范围</a:t>
            </a:r>
            <a:endParaRPr lang="en-US" sz="2000" b="1" dirty="0">
              <a:solidFill>
                <a:srgbClr val="505050"/>
              </a:solidFill>
              <a:latin typeface="思源黑体 CN Medium" panose="020B0600000000000000" pitchFamily="34" charset="-122"/>
              <a:ea typeface="思源黑体 CN Medium" panose="020B0600000000000000" pitchFamily="34" charset="-122"/>
            </a:endParaRPr>
          </a:p>
        </p:txBody>
      </p:sp>
      <p:pic>
        <p:nvPicPr>
          <p:cNvPr id="8" name="范围1" descr="A screenshot of a cell phone&#10;&#10;Description automatically generated">
            <a:extLst>
              <a:ext uri="{FF2B5EF4-FFF2-40B4-BE49-F238E27FC236}">
                <a16:creationId xmlns:a16="http://schemas.microsoft.com/office/drawing/2014/main" id="{674E9F8F-A5BC-4243-86F1-A9B9B51BD50F}"/>
              </a:ext>
            </a:extLst>
          </p:cNvPr>
          <p:cNvPicPr>
            <a:picLocks noChangeAspect="1"/>
          </p:cNvPicPr>
          <p:nvPr/>
        </p:nvPicPr>
        <p:blipFill>
          <a:blip r:embed="rId4"/>
          <a:stretch>
            <a:fillRect/>
          </a:stretch>
        </p:blipFill>
        <p:spPr>
          <a:xfrm>
            <a:off x="2569906" y="1141176"/>
            <a:ext cx="1767339" cy="5386624"/>
          </a:xfrm>
          <a:prstGeom prst="rect">
            <a:avLst/>
          </a:prstGeom>
          <a:ln w="76200">
            <a:solidFill>
              <a:srgbClr val="FFFF00"/>
            </a:solidFill>
          </a:ln>
        </p:spPr>
      </p:pic>
      <p:pic>
        <p:nvPicPr>
          <p:cNvPr id="10" name="范围2" descr="A screenshot of a cell phone&#10;&#10;Description automatically generated">
            <a:extLst>
              <a:ext uri="{FF2B5EF4-FFF2-40B4-BE49-F238E27FC236}">
                <a16:creationId xmlns:a16="http://schemas.microsoft.com/office/drawing/2014/main" id="{71BF97A9-1261-E646-802E-215C638346B3}"/>
              </a:ext>
            </a:extLst>
          </p:cNvPr>
          <p:cNvPicPr>
            <a:picLocks noChangeAspect="1"/>
          </p:cNvPicPr>
          <p:nvPr/>
        </p:nvPicPr>
        <p:blipFill>
          <a:blip r:embed="rId5"/>
          <a:stretch>
            <a:fillRect/>
          </a:stretch>
        </p:blipFill>
        <p:spPr>
          <a:xfrm>
            <a:off x="4474774" y="635001"/>
            <a:ext cx="1839025" cy="5556834"/>
          </a:xfrm>
          <a:prstGeom prst="rect">
            <a:avLst/>
          </a:prstGeom>
          <a:ln w="76200">
            <a:solidFill>
              <a:srgbClr val="FFFF00"/>
            </a:solidFill>
          </a:ln>
        </p:spPr>
      </p:pic>
      <p:pic>
        <p:nvPicPr>
          <p:cNvPr id="12" name="范围3" descr="A screenshot of a cell phone&#10;&#10;Description automatically generated">
            <a:extLst>
              <a:ext uri="{FF2B5EF4-FFF2-40B4-BE49-F238E27FC236}">
                <a16:creationId xmlns:a16="http://schemas.microsoft.com/office/drawing/2014/main" id="{8068393B-699D-4F47-9E51-3233CFC70895}"/>
              </a:ext>
            </a:extLst>
          </p:cNvPr>
          <p:cNvPicPr>
            <a:picLocks noChangeAspect="1"/>
          </p:cNvPicPr>
          <p:nvPr/>
        </p:nvPicPr>
        <p:blipFill>
          <a:blip r:embed="rId6"/>
          <a:stretch>
            <a:fillRect/>
          </a:stretch>
        </p:blipFill>
        <p:spPr>
          <a:xfrm>
            <a:off x="6448798" y="1141176"/>
            <a:ext cx="1765055" cy="5231388"/>
          </a:xfrm>
          <a:prstGeom prst="rect">
            <a:avLst/>
          </a:prstGeom>
          <a:ln w="76200">
            <a:solidFill>
              <a:srgbClr val="FFFF00"/>
            </a:solidFill>
          </a:ln>
        </p:spPr>
      </p:pic>
    </p:spTree>
    <p:extLst>
      <p:ext uri="{BB962C8B-B14F-4D97-AF65-F5344CB8AC3E}">
        <p14:creationId xmlns:p14="http://schemas.microsoft.com/office/powerpoint/2010/main" val="336571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搜索结果" descr="A screenshot of a cell phone&#10;&#10;Description automatically generated">
            <a:extLst>
              <a:ext uri="{FF2B5EF4-FFF2-40B4-BE49-F238E27FC236}">
                <a16:creationId xmlns:a16="http://schemas.microsoft.com/office/drawing/2014/main" id="{EFFFCED8-66F9-8141-B4BA-6C2DA4A3DB60}"/>
              </a:ext>
            </a:extLst>
          </p:cNvPr>
          <p:cNvPicPr>
            <a:picLocks noChangeAspect="1"/>
          </p:cNvPicPr>
          <p:nvPr/>
        </p:nvPicPr>
        <p:blipFill>
          <a:blip r:embed="rId3"/>
          <a:stretch>
            <a:fillRect/>
          </a:stretch>
        </p:blipFill>
        <p:spPr>
          <a:xfrm>
            <a:off x="2128384" y="173267"/>
            <a:ext cx="8647618" cy="6341833"/>
          </a:xfrm>
          <a:prstGeom prst="rect">
            <a:avLst/>
          </a:prstGeom>
        </p:spPr>
      </p:pic>
      <p:sp>
        <p:nvSpPr>
          <p:cNvPr id="6" name="框1">
            <a:extLst>
              <a:ext uri="{FF2B5EF4-FFF2-40B4-BE49-F238E27FC236}">
                <a16:creationId xmlns:a16="http://schemas.microsoft.com/office/drawing/2014/main" id="{A40C4AB6-17F1-9D47-9E00-A080E29B3D53}"/>
              </a:ext>
            </a:extLst>
          </p:cNvPr>
          <p:cNvSpPr/>
          <p:nvPr/>
        </p:nvSpPr>
        <p:spPr>
          <a:xfrm>
            <a:off x="2396358" y="3877441"/>
            <a:ext cx="1008993" cy="525518"/>
          </a:xfrm>
          <a:prstGeom prst="frame">
            <a:avLst>
              <a:gd name="adj1" fmla="val 1634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14" name="缩小范围" descr="A screenshot of a cell phone&#10;&#10;Description automatically generated">
            <a:extLst>
              <a:ext uri="{FF2B5EF4-FFF2-40B4-BE49-F238E27FC236}">
                <a16:creationId xmlns:a16="http://schemas.microsoft.com/office/drawing/2014/main" id="{0A0D1761-BB78-6447-93BA-8A96DDBEE6C8}"/>
              </a:ext>
            </a:extLst>
          </p:cNvPr>
          <p:cNvPicPr>
            <a:picLocks noChangeAspect="1"/>
          </p:cNvPicPr>
          <p:nvPr/>
        </p:nvPicPr>
        <p:blipFill>
          <a:blip r:embed="rId4"/>
          <a:stretch>
            <a:fillRect/>
          </a:stretch>
        </p:blipFill>
        <p:spPr>
          <a:xfrm>
            <a:off x="2128384" y="173267"/>
            <a:ext cx="8697143" cy="6468833"/>
          </a:xfrm>
          <a:prstGeom prst="rect">
            <a:avLst/>
          </a:prstGeom>
          <a:ln>
            <a:noFill/>
          </a:ln>
          <a:effectLst>
            <a:outerShdw blurRad="292100" dist="139700" dir="2700000" algn="tl" rotWithShape="0">
              <a:srgbClr val="333333">
                <a:alpha val="65000"/>
              </a:srgbClr>
            </a:outerShdw>
          </a:effectLst>
        </p:spPr>
      </p:pic>
      <p:sp>
        <p:nvSpPr>
          <p:cNvPr id="15" name="Donut 17">
            <a:extLst>
              <a:ext uri="{FF2B5EF4-FFF2-40B4-BE49-F238E27FC236}">
                <a16:creationId xmlns:a16="http://schemas.microsoft.com/office/drawing/2014/main" id="{507B5B3C-0937-724A-B80C-796F05199A0D}"/>
              </a:ext>
            </a:extLst>
          </p:cNvPr>
          <p:cNvSpPr/>
          <p:nvPr/>
        </p:nvSpPr>
        <p:spPr>
          <a:xfrm>
            <a:off x="1949450" y="58967"/>
            <a:ext cx="1095375" cy="398234"/>
          </a:xfrm>
          <a:prstGeom prst="donut">
            <a:avLst>
              <a:gd name="adj" fmla="val 19423"/>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3" name="Donut 17">
            <a:extLst>
              <a:ext uri="{FF2B5EF4-FFF2-40B4-BE49-F238E27FC236}">
                <a16:creationId xmlns:a16="http://schemas.microsoft.com/office/drawing/2014/main" id="{507B5B3C-0937-724A-B80C-796F05199A0D}"/>
              </a:ext>
            </a:extLst>
          </p:cNvPr>
          <p:cNvSpPr/>
          <p:nvPr/>
        </p:nvSpPr>
        <p:spPr>
          <a:xfrm>
            <a:off x="3931784" y="1314448"/>
            <a:ext cx="5199516" cy="806451"/>
          </a:xfrm>
          <a:prstGeom prst="donut">
            <a:avLst>
              <a:gd name="adj" fmla="val 12996"/>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同心圆 6"/>
          <p:cNvSpPr/>
          <p:nvPr/>
        </p:nvSpPr>
        <p:spPr>
          <a:xfrm>
            <a:off x="1847964" y="841677"/>
            <a:ext cx="1943553" cy="626443"/>
          </a:xfrm>
          <a:prstGeom prst="donut">
            <a:avLst>
              <a:gd name="adj" fmla="val 1255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输入关键词">
            <a:extLst>
              <a:ext uri="{FF2B5EF4-FFF2-40B4-BE49-F238E27FC236}">
                <a16:creationId xmlns:a16="http://schemas.microsoft.com/office/drawing/2014/main" id="{A3AEB382-D115-104A-B4B6-EF4BD35D47C8}"/>
              </a:ext>
            </a:extLst>
          </p:cNvPr>
          <p:cNvSpPr/>
          <p:nvPr/>
        </p:nvSpPr>
        <p:spPr>
          <a:xfrm>
            <a:off x="184574" y="1741279"/>
            <a:ext cx="1663390" cy="790502"/>
          </a:xfrm>
          <a:prstGeom prst="wedgeEllipseCallout">
            <a:avLst>
              <a:gd name="adj1" fmla="val 80305"/>
              <a:gd name="adj2" fmla="val -10374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rgbClr val="505050"/>
                </a:solidFill>
                <a:latin typeface="思源黑体 CN Medium" panose="020B0600000000000000" pitchFamily="34" charset="-122"/>
                <a:ea typeface="思源黑体 CN Medium" panose="020B0600000000000000" pitchFamily="34" charset="-122"/>
              </a:rPr>
              <a:t>高级检索入口</a:t>
            </a:r>
            <a:endParaRPr lang="en-US" sz="2000" dirty="0">
              <a:solidFill>
                <a:srgbClr val="505050"/>
              </a:solidFill>
              <a:latin typeface="思源黑体 CN Medium" panose="020B0600000000000000" pitchFamily="34" charset="-122"/>
              <a:ea typeface="思源黑体 CN Medium" panose="020B0600000000000000" pitchFamily="34" charset="-122"/>
            </a:endParaRPr>
          </a:p>
        </p:txBody>
      </p:sp>
      <p:sp>
        <p:nvSpPr>
          <p:cNvPr id="10" name="文本框 9"/>
          <p:cNvSpPr txBox="1"/>
          <p:nvPr/>
        </p:nvSpPr>
        <p:spPr>
          <a:xfrm>
            <a:off x="95738" y="5041704"/>
            <a:ext cx="2296185" cy="707886"/>
          </a:xfrm>
          <a:prstGeom prst="rect">
            <a:avLst/>
          </a:prstGeom>
          <a:noFill/>
        </p:spPr>
        <p:txBody>
          <a:bodyPr wrap="square" rtlCol="0">
            <a:spAutoFit/>
          </a:bodyPr>
          <a:lstStyle/>
          <a:p>
            <a:r>
              <a:rPr lang="zh-CN" altLang="en-US" sz="4000" dirty="0" smtClean="0">
                <a:latin typeface="思源黑体 CN Bold" panose="020B0800000000000000" pitchFamily="34" charset="-122"/>
                <a:ea typeface="思源黑体 CN Bold" panose="020B0800000000000000" pitchFamily="34" charset="-122"/>
              </a:rPr>
              <a:t>高级检索</a:t>
            </a:r>
            <a:endParaRPr lang="zh-CN" altLang="en-US" sz="4000" dirty="0">
              <a:latin typeface="思源黑体 CN Bold" panose="020B0800000000000000" pitchFamily="34" charset="-122"/>
              <a:ea typeface="思源黑体 CN Bold" panose="020B0800000000000000" pitchFamily="34" charset="-122"/>
            </a:endParaRPr>
          </a:p>
        </p:txBody>
      </p:sp>
      <p:sp>
        <p:nvSpPr>
          <p:cNvPr id="3" name="直角上箭头 2"/>
          <p:cNvSpPr/>
          <p:nvPr/>
        </p:nvSpPr>
        <p:spPr>
          <a:xfrm rot="16200000">
            <a:off x="4103690" y="-1058864"/>
            <a:ext cx="1314448" cy="3432175"/>
          </a:xfrm>
          <a:prstGeom prst="bentUpArrow">
            <a:avLst>
              <a:gd name="adj1" fmla="val 8856"/>
              <a:gd name="adj2" fmla="val 19798"/>
              <a:gd name="adj3"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407150" y="334057"/>
            <a:ext cx="1593850" cy="646331"/>
          </a:xfrm>
          <a:prstGeom prst="rect">
            <a:avLst/>
          </a:prstGeom>
          <a:noFill/>
        </p:spPr>
        <p:txBody>
          <a:bodyPr wrap="square" rtlCol="0">
            <a:spAutoFit/>
          </a:bodyPr>
          <a:lstStyle/>
          <a:p>
            <a:r>
              <a:rPr lang="zh-CN" altLang="en-US" dirty="0" smtClean="0"/>
              <a:t>限定文章范围，缩减结果数量</a:t>
            </a:r>
            <a:endParaRPr lang="zh-CN" altLang="en-US" dirty="0"/>
          </a:p>
        </p:txBody>
      </p:sp>
    </p:spTree>
    <p:extLst>
      <p:ext uri="{BB962C8B-B14F-4D97-AF65-F5344CB8AC3E}">
        <p14:creationId xmlns:p14="http://schemas.microsoft.com/office/powerpoint/2010/main" val="284916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3" grpId="0" animBg="1"/>
      <p:bldP spid="7"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5829300" y="420429"/>
            <a:ext cx="6047576" cy="6090167"/>
            <a:chOff x="1714500" y="0"/>
            <a:chExt cx="6810039" cy="6858000"/>
          </a:xfrm>
        </p:grpSpPr>
        <p:pic>
          <p:nvPicPr>
            <p:cNvPr id="2" name="Picture 2" descr="A screenshot of a cell phone&#10;&#10;Description automatically generated">
              <a:extLst>
                <a:ext uri="{FF2B5EF4-FFF2-40B4-BE49-F238E27FC236}">
                  <a16:creationId xmlns:a16="http://schemas.microsoft.com/office/drawing/2014/main" id="{BE0B0469-289C-4647-8679-BA2BCBBCF8DB}"/>
                </a:ext>
              </a:extLst>
            </p:cNvPr>
            <p:cNvPicPr>
              <a:picLocks noChangeAspect="1"/>
            </p:cNvPicPr>
            <p:nvPr/>
          </p:nvPicPr>
          <p:blipFill>
            <a:blip r:embed="rId2"/>
            <a:stretch>
              <a:fillRect/>
            </a:stretch>
          </p:blipFill>
          <p:spPr>
            <a:xfrm>
              <a:off x="1714500" y="0"/>
              <a:ext cx="6810039" cy="4680778"/>
            </a:xfrm>
            <a:prstGeom prst="rect">
              <a:avLst/>
            </a:prstGeom>
            <a:ln>
              <a:noFill/>
            </a:ln>
            <a:effectLst>
              <a:outerShdw blurRad="292100" dist="139700" dir="2700000" algn="tl" rotWithShape="0">
                <a:srgbClr val="333333">
                  <a:alpha val="65000"/>
                </a:srgbClr>
              </a:outerShdw>
            </a:effectLst>
          </p:spPr>
        </p:pic>
        <p:pic>
          <p:nvPicPr>
            <p:cNvPr id="3" name="Picture 11" descr="A screenshot of a cell phone&#10;&#10;Description automatically generated">
              <a:extLst>
                <a:ext uri="{FF2B5EF4-FFF2-40B4-BE49-F238E27FC236}">
                  <a16:creationId xmlns:a16="http://schemas.microsoft.com/office/drawing/2014/main" id="{66E80C25-AFD3-254B-BA14-01BBAD2CB783}"/>
                </a:ext>
              </a:extLst>
            </p:cNvPr>
            <p:cNvPicPr>
              <a:picLocks noChangeAspect="1"/>
            </p:cNvPicPr>
            <p:nvPr/>
          </p:nvPicPr>
          <p:blipFill>
            <a:blip r:embed="rId3"/>
            <a:stretch>
              <a:fillRect/>
            </a:stretch>
          </p:blipFill>
          <p:spPr>
            <a:xfrm>
              <a:off x="1714501" y="4303900"/>
              <a:ext cx="6810038" cy="2554100"/>
            </a:xfrm>
            <a:prstGeom prst="rect">
              <a:avLst/>
            </a:prstGeom>
            <a:ln>
              <a:noFill/>
            </a:ln>
            <a:effectLst>
              <a:outerShdw blurRad="292100" dist="139700" dir="2700000" algn="tl" rotWithShape="0">
                <a:srgbClr val="333333">
                  <a:alpha val="65000"/>
                </a:srgbClr>
              </a:outerShdw>
            </a:effectLst>
          </p:spPr>
        </p:pic>
      </p:grpSp>
      <p:pic>
        <p:nvPicPr>
          <p:cNvPr id="4" name="Picture 15" descr="A screenshot of a cell phone&#10;&#10;Description automatically generated">
            <a:extLst>
              <a:ext uri="{FF2B5EF4-FFF2-40B4-BE49-F238E27FC236}">
                <a16:creationId xmlns:a16="http://schemas.microsoft.com/office/drawing/2014/main" id="{BFE18EBC-924C-B445-80F8-6A041F97BA03}"/>
              </a:ext>
            </a:extLst>
          </p:cNvPr>
          <p:cNvPicPr>
            <a:picLocks noChangeAspect="1"/>
          </p:cNvPicPr>
          <p:nvPr/>
        </p:nvPicPr>
        <p:blipFill>
          <a:blip r:embed="rId4"/>
          <a:stretch>
            <a:fillRect/>
          </a:stretch>
        </p:blipFill>
        <p:spPr>
          <a:xfrm>
            <a:off x="586571" y="1333500"/>
            <a:ext cx="4789128" cy="3423270"/>
          </a:xfrm>
          <a:prstGeom prst="rect">
            <a:avLst/>
          </a:prstGeom>
          <a:ln>
            <a:noFill/>
          </a:ln>
          <a:effectLst>
            <a:outerShdw blurRad="292100" dist="139700" dir="2700000" algn="tl" rotWithShape="0">
              <a:srgbClr val="333333">
                <a:alpha val="65000"/>
              </a:srgbClr>
            </a:outerShdw>
          </a:effectLst>
        </p:spPr>
      </p:pic>
      <p:sp>
        <p:nvSpPr>
          <p:cNvPr id="8" name="同心圆 7"/>
          <p:cNvSpPr/>
          <p:nvPr/>
        </p:nvSpPr>
        <p:spPr>
          <a:xfrm>
            <a:off x="5692185" y="840409"/>
            <a:ext cx="1391104" cy="493091"/>
          </a:xfrm>
          <a:prstGeom prst="donut">
            <a:avLst>
              <a:gd name="adj" fmla="val 1255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文本框 9"/>
          <p:cNvSpPr txBox="1"/>
          <p:nvPr/>
        </p:nvSpPr>
        <p:spPr>
          <a:xfrm>
            <a:off x="95738" y="5041704"/>
            <a:ext cx="2296185" cy="707886"/>
          </a:xfrm>
          <a:prstGeom prst="rect">
            <a:avLst/>
          </a:prstGeom>
          <a:noFill/>
        </p:spPr>
        <p:txBody>
          <a:bodyPr wrap="square" rtlCol="0">
            <a:spAutoFit/>
          </a:bodyPr>
          <a:lstStyle/>
          <a:p>
            <a:r>
              <a:rPr lang="zh-CN" altLang="en-US" sz="4000" dirty="0" smtClean="0">
                <a:latin typeface="思源黑体 CN Bold" panose="020B0800000000000000" pitchFamily="34" charset="-122"/>
                <a:ea typeface="思源黑体 CN Bold" panose="020B0800000000000000" pitchFamily="34" charset="-122"/>
              </a:rPr>
              <a:t>高级检索</a:t>
            </a:r>
            <a:endParaRPr lang="zh-CN" altLang="en-US" sz="4000" dirty="0">
              <a:latin typeface="思源黑体 CN Bold" panose="020B0800000000000000" pitchFamily="34" charset="-122"/>
              <a:ea typeface="思源黑体 CN Bold" panose="020B0800000000000000" pitchFamily="34" charset="-122"/>
            </a:endParaRPr>
          </a:p>
        </p:txBody>
      </p:sp>
      <p:sp>
        <p:nvSpPr>
          <p:cNvPr id="11" name="直角上箭头 10"/>
          <p:cNvSpPr/>
          <p:nvPr/>
        </p:nvSpPr>
        <p:spPr>
          <a:xfrm rot="10800000">
            <a:off x="3900955" y="840407"/>
            <a:ext cx="2441108" cy="493092"/>
          </a:xfrm>
          <a:prstGeom prst="bentUpArrow">
            <a:avLst>
              <a:gd name="adj1" fmla="val 12001"/>
              <a:gd name="adj2" fmla="val 17222"/>
              <a:gd name="adj3"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spTree>
    <p:extLst>
      <p:ext uri="{BB962C8B-B14F-4D97-AF65-F5344CB8AC3E}">
        <p14:creationId xmlns:p14="http://schemas.microsoft.com/office/powerpoint/2010/main" val="383438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28272" y="649583"/>
            <a:ext cx="2823210" cy="646331"/>
          </a:xfrm>
          <a:prstGeom prst="rect">
            <a:avLst/>
          </a:prstGeom>
          <a:noFill/>
        </p:spPr>
        <p:txBody>
          <a:bodyPr wrap="square" rtlCol="0">
            <a:spAutoFit/>
          </a:bodyPr>
          <a:lstStyle/>
          <a:p>
            <a:pPr algn="ctr"/>
            <a:r>
              <a:rPr lang="zh-CN" altLang="en-US" sz="3600" dirty="0" smtClean="0">
                <a:latin typeface="思源黑体 CN Medium" panose="020B0600000000000000" pitchFamily="34" charset="-122"/>
                <a:ea typeface="思源黑体 CN Medium" panose="020B0600000000000000" pitchFamily="34" charset="-122"/>
              </a:rPr>
              <a:t>关注我们</a:t>
            </a:r>
            <a:endParaRPr lang="zh-CN" altLang="en-US" sz="3600" dirty="0">
              <a:latin typeface="思源黑体 CN Medium" panose="020B0600000000000000" pitchFamily="34" charset="-122"/>
              <a:ea typeface="思源黑体 CN Medium" panose="020B0600000000000000" pitchFamily="34" charset="-122"/>
            </a:endParaRPr>
          </a:p>
        </p:txBody>
      </p:sp>
      <p:pic>
        <p:nvPicPr>
          <p:cNvPr id="3" name="Picture 2"/>
          <p:cNvPicPr>
            <a:picLocks noChangeAspect="1" noChangeArrowheads="1"/>
          </p:cNvPicPr>
          <p:nvPr/>
        </p:nvPicPr>
        <p:blipFill>
          <a:blip r:embed="rId2"/>
          <a:srcRect/>
          <a:stretch>
            <a:fillRect/>
          </a:stretch>
        </p:blipFill>
        <p:spPr bwMode="auto">
          <a:xfrm>
            <a:off x="8487994" y="2124651"/>
            <a:ext cx="2011839" cy="1898068"/>
          </a:xfrm>
          <a:prstGeom prst="rect">
            <a:avLst/>
          </a:prstGeom>
          <a:noFill/>
          <a:ln w="9525">
            <a:noFill/>
            <a:miter lim="800000"/>
            <a:headEnd/>
            <a:tailEnd/>
          </a:ln>
        </p:spPr>
      </p:pic>
      <p:sp>
        <p:nvSpPr>
          <p:cNvPr id="4" name="TextBox 6"/>
          <p:cNvSpPr txBox="1"/>
          <p:nvPr/>
        </p:nvSpPr>
        <p:spPr>
          <a:xfrm>
            <a:off x="6141624" y="1465654"/>
            <a:ext cx="2844721" cy="523220"/>
          </a:xfrm>
          <a:prstGeom prst="rect">
            <a:avLst/>
          </a:prstGeom>
          <a:noFill/>
        </p:spPr>
        <p:txBody>
          <a:bodyPr wrap="square" rtlCol="0">
            <a:spAutoFit/>
          </a:bodyPr>
          <a:lstStyle/>
          <a:p>
            <a:r>
              <a:rPr lang="en-US" altLang="zh-CN" sz="2800" dirty="0" smtClean="0">
                <a:latin typeface="黑体" panose="02010609060101010101" pitchFamily="49" charset="-122"/>
                <a:ea typeface="黑体" panose="02010609060101010101" pitchFamily="49" charset="-122"/>
              </a:rPr>
              <a:t>iGroup</a:t>
            </a:r>
            <a:r>
              <a:rPr lang="zh-CN" altLang="en-US" sz="2800" dirty="0">
                <a:latin typeface="黑体" panose="02010609060101010101" pitchFamily="49" charset="-122"/>
                <a:ea typeface="黑体" panose="02010609060101010101" pitchFamily="49" charset="-122"/>
              </a:rPr>
              <a:t>信息服务 </a:t>
            </a:r>
          </a:p>
        </p:txBody>
      </p:sp>
      <p:pic>
        <p:nvPicPr>
          <p:cNvPr id="9" name="Picture 8" descr="D:\work\VI设计资料\iGroup产品设计\iGroup LOGO\iGroup Logo\iGroup Logo小图\igroup logo .png"/>
          <p:cNvPicPr>
            <a:picLocks noChangeAspect="1" noChangeArrowheads="1"/>
          </p:cNvPicPr>
          <p:nvPr/>
        </p:nvPicPr>
        <p:blipFill>
          <a:blip r:embed="rId3"/>
          <a:srcRect/>
          <a:stretch>
            <a:fillRect/>
          </a:stretch>
        </p:blipFill>
        <p:spPr bwMode="auto">
          <a:xfrm>
            <a:off x="6462828" y="2249729"/>
            <a:ext cx="1830666" cy="1647913"/>
          </a:xfrm>
          <a:prstGeom prst="rect">
            <a:avLst/>
          </a:prstGeom>
          <a:noFill/>
        </p:spPr>
      </p:pic>
      <p:sp>
        <p:nvSpPr>
          <p:cNvPr id="10" name="TextBox 12"/>
          <p:cNvSpPr txBox="1"/>
          <p:nvPr/>
        </p:nvSpPr>
        <p:spPr>
          <a:xfrm>
            <a:off x="5868649" y="4158496"/>
            <a:ext cx="5238690" cy="1323439"/>
          </a:xfrm>
          <a:prstGeom prst="rect">
            <a:avLst/>
          </a:prstGeom>
          <a:noFill/>
        </p:spPr>
        <p:txBody>
          <a:bodyPr wrap="square" rtlCol="0">
            <a:spAutoFit/>
          </a:bodyPr>
          <a:lstStyle/>
          <a:p>
            <a:r>
              <a:rPr lang="en-US" altLang="zh-CN" sz="2000" dirty="0" smtClean="0">
                <a:solidFill>
                  <a:schemeClr val="tx2"/>
                </a:solidFill>
                <a:ea typeface="黑体" panose="02010609060101010101" pitchFamily="49" charset="-122"/>
              </a:rPr>
              <a:t>iGroup</a:t>
            </a:r>
            <a:r>
              <a:rPr lang="zh-CN" altLang="en-US" sz="2000" dirty="0">
                <a:solidFill>
                  <a:schemeClr val="tx2"/>
                </a:solidFill>
                <a:ea typeface="黑体" panose="02010609060101010101" pitchFamily="49" charset="-122"/>
              </a:rPr>
              <a:t>信息</a:t>
            </a:r>
            <a:r>
              <a:rPr lang="zh-CN" altLang="en-US" sz="2000" dirty="0" smtClean="0">
                <a:solidFill>
                  <a:schemeClr val="tx2"/>
                </a:solidFill>
                <a:ea typeface="黑体" panose="02010609060101010101" pitchFamily="49" charset="-122"/>
              </a:rPr>
              <a:t>服务微</a:t>
            </a:r>
            <a:r>
              <a:rPr lang="zh-CN" altLang="en-US" sz="2000" dirty="0">
                <a:solidFill>
                  <a:schemeClr val="tx2"/>
                </a:solidFill>
                <a:ea typeface="黑体" panose="02010609060101010101" pitchFamily="49" charset="-122"/>
              </a:rPr>
              <a:t>信公众</a:t>
            </a:r>
            <a:r>
              <a:rPr lang="zh-CN" altLang="en-US" sz="2000" dirty="0" smtClean="0">
                <a:solidFill>
                  <a:schemeClr val="tx2"/>
                </a:solidFill>
                <a:ea typeface="黑体" panose="02010609060101010101" pitchFamily="49" charset="-122"/>
              </a:rPr>
              <a:t>号    国内</a:t>
            </a:r>
            <a:r>
              <a:rPr lang="zh-CN" altLang="en-US" sz="2000" dirty="0">
                <a:solidFill>
                  <a:schemeClr val="tx2"/>
                </a:solidFill>
                <a:ea typeface="黑体" panose="02010609060101010101" pitchFamily="49" charset="-122"/>
              </a:rPr>
              <a:t>最受欢迎的学术图书馆员职业培训和互动交流平台</a:t>
            </a:r>
            <a:r>
              <a:rPr lang="zh-CN" altLang="en-US" sz="2000" dirty="0" smtClean="0">
                <a:solidFill>
                  <a:schemeClr val="tx2"/>
                </a:solidFill>
                <a:ea typeface="黑体" panose="02010609060101010101" pitchFamily="49" charset="-122"/>
              </a:rPr>
              <a:t>之一，涵盖</a:t>
            </a:r>
            <a:r>
              <a:rPr lang="en-US" altLang="zh-CN" sz="2000" dirty="0" smtClean="0">
                <a:solidFill>
                  <a:schemeClr val="tx2"/>
                </a:solidFill>
                <a:ea typeface="黑体" panose="02010609060101010101" pitchFamily="49" charset="-122"/>
              </a:rPr>
              <a:t>Science</a:t>
            </a:r>
            <a:r>
              <a:rPr lang="zh-CN" altLang="en-US" sz="2000" dirty="0" smtClean="0">
                <a:solidFill>
                  <a:schemeClr val="tx2"/>
                </a:solidFill>
                <a:ea typeface="黑体" panose="02010609060101010101" pitchFamily="49" charset="-122"/>
              </a:rPr>
              <a:t>，</a:t>
            </a:r>
            <a:r>
              <a:rPr lang="en-US" altLang="zh-CN" sz="2000" dirty="0" smtClean="0">
                <a:solidFill>
                  <a:schemeClr val="tx2"/>
                </a:solidFill>
                <a:ea typeface="黑体" panose="02010609060101010101" pitchFamily="49" charset="-122"/>
              </a:rPr>
              <a:t>JAAM</a:t>
            </a:r>
            <a:r>
              <a:rPr lang="zh-CN" altLang="en-US" sz="2000" dirty="0" smtClean="0">
                <a:solidFill>
                  <a:schemeClr val="tx2"/>
                </a:solidFill>
                <a:ea typeface="黑体" panose="02010609060101010101" pitchFamily="49" charset="-122"/>
              </a:rPr>
              <a:t>，</a:t>
            </a:r>
            <a:r>
              <a:rPr lang="en-US" altLang="zh-CN" sz="2000" dirty="0" smtClean="0">
                <a:solidFill>
                  <a:schemeClr val="tx2"/>
                </a:solidFill>
                <a:ea typeface="黑体" panose="02010609060101010101" pitchFamily="49" charset="-122"/>
              </a:rPr>
              <a:t>BMJ</a:t>
            </a:r>
            <a:r>
              <a:rPr lang="zh-CN" altLang="en-US" sz="2000" dirty="0" smtClean="0">
                <a:solidFill>
                  <a:schemeClr val="tx2"/>
                </a:solidFill>
                <a:ea typeface="黑体" panose="02010609060101010101" pitchFamily="49" charset="-122"/>
              </a:rPr>
              <a:t>，</a:t>
            </a:r>
            <a:r>
              <a:rPr lang="en-US" altLang="zh-CN" sz="2000" dirty="0" smtClean="0">
                <a:solidFill>
                  <a:schemeClr val="tx2"/>
                </a:solidFill>
                <a:ea typeface="黑体" panose="02010609060101010101" pitchFamily="49" charset="-122"/>
              </a:rPr>
              <a:t>Annual Reviews</a:t>
            </a:r>
            <a:r>
              <a:rPr lang="zh-CN" altLang="en-US" sz="2000" dirty="0" smtClean="0">
                <a:solidFill>
                  <a:schemeClr val="tx2"/>
                </a:solidFill>
                <a:ea typeface="黑体" panose="02010609060101010101" pitchFamily="49" charset="-122"/>
              </a:rPr>
              <a:t>，</a:t>
            </a:r>
            <a:r>
              <a:rPr lang="en-US" altLang="zh-CN" sz="2000" dirty="0" smtClean="0">
                <a:solidFill>
                  <a:schemeClr val="tx2"/>
                </a:solidFill>
                <a:ea typeface="黑体" panose="02010609060101010101" pitchFamily="49" charset="-122"/>
              </a:rPr>
              <a:t>NEJM</a:t>
            </a:r>
            <a:r>
              <a:rPr lang="zh-CN" altLang="en-US" sz="2000" dirty="0" smtClean="0">
                <a:solidFill>
                  <a:schemeClr val="tx2"/>
                </a:solidFill>
                <a:ea typeface="黑体" panose="02010609060101010101" pitchFamily="49" charset="-122"/>
              </a:rPr>
              <a:t>等多个数据库的最新咨询和客服服务。</a:t>
            </a:r>
            <a:endParaRPr lang="zh-CN" altLang="en-US" sz="2000" dirty="0">
              <a:solidFill>
                <a:schemeClr val="tx2"/>
              </a:solidFill>
              <a:ea typeface="黑体" panose="02010609060101010101" pitchFamily="49" charset="-122"/>
            </a:endParaRPr>
          </a:p>
        </p:txBody>
      </p:sp>
      <p:sp>
        <p:nvSpPr>
          <p:cNvPr id="11" name="文本框 10"/>
          <p:cNvSpPr txBox="1"/>
          <p:nvPr/>
        </p:nvSpPr>
        <p:spPr>
          <a:xfrm>
            <a:off x="1408386" y="2795119"/>
            <a:ext cx="4351283" cy="954107"/>
          </a:xfrm>
          <a:prstGeom prst="rect">
            <a:avLst/>
          </a:prstGeom>
          <a:noFill/>
        </p:spPr>
        <p:txBody>
          <a:bodyPr wrap="square" rtlCol="0">
            <a:spAutoFit/>
          </a:bodyPr>
          <a:lstStyle/>
          <a:p>
            <a:r>
              <a:rPr lang="zh-CN" altLang="en-US" sz="2800" dirty="0" smtClean="0">
                <a:ea typeface="黑体" panose="02010609060101010101" pitchFamily="49" charset="-122"/>
              </a:rPr>
              <a:t>李茜茹    </a:t>
            </a:r>
            <a:r>
              <a:rPr lang="en-US" altLang="zh-CN" sz="2800" dirty="0" smtClean="0">
                <a:ea typeface="黑体" panose="02010609060101010101" pitchFamily="49" charset="-122"/>
              </a:rPr>
              <a:t>iGroup</a:t>
            </a:r>
          </a:p>
          <a:p>
            <a:r>
              <a:rPr lang="en-US" altLang="zh-CN" sz="2800" dirty="0" smtClean="0">
                <a:ea typeface="黑体" panose="02010609060101010101" pitchFamily="49" charset="-122"/>
              </a:rPr>
              <a:t>Grace_li@igroup.com.cn</a:t>
            </a:r>
            <a:endParaRPr lang="zh-CN" altLang="en-US" sz="2800" dirty="0">
              <a:ea typeface="黑体" panose="02010609060101010101" pitchFamily="49" charset="-122"/>
            </a:endParaRPr>
          </a:p>
        </p:txBody>
      </p:sp>
    </p:spTree>
    <p:extLst>
      <p:ext uri="{BB962C8B-B14F-4D97-AF65-F5344CB8AC3E}">
        <p14:creationId xmlns:p14="http://schemas.microsoft.com/office/powerpoint/2010/main" val="5941632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59489" y="1261514"/>
            <a:ext cx="2100470" cy="83770"/>
            <a:chOff x="3932583" y="3200400"/>
            <a:chExt cx="2100470" cy="83770"/>
          </a:xfrm>
        </p:grpSpPr>
        <p:cxnSp>
          <p:nvCxnSpPr>
            <p:cNvPr id="6" name="直接连接符 5"/>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1047949" y="564511"/>
            <a:ext cx="1723549" cy="707886"/>
          </a:xfrm>
          <a:prstGeom prst="rect">
            <a:avLst/>
          </a:prstGeom>
        </p:spPr>
        <p:txBody>
          <a:bodyPr wrap="none">
            <a:spAutoFit/>
          </a:bodyPr>
          <a:lstStyle/>
          <a:p>
            <a:r>
              <a:rPr lang="zh-CN" altLang="en-US" sz="4000" dirty="0" smtClean="0">
                <a:latin typeface="黑体" panose="02010609060101010101" pitchFamily="49" charset="-122"/>
                <a:ea typeface="黑体" panose="02010609060101010101" pitchFamily="49" charset="-122"/>
              </a:rPr>
              <a:t>出版社</a:t>
            </a:r>
            <a:endParaRPr lang="en-US" altLang="zh-CN" sz="4000" dirty="0" smtClean="0">
              <a:latin typeface="黑体" panose="02010609060101010101" pitchFamily="49" charset="-122"/>
              <a:ea typeface="黑体" panose="02010609060101010101" pitchFamily="49" charset="-122"/>
            </a:endParaRPr>
          </a:p>
        </p:txBody>
      </p:sp>
      <p:pic>
        <p:nvPicPr>
          <p:cNvPr id="15" name="图片 14">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pic>
        <p:nvPicPr>
          <p:cNvPr id="63" name="Picture 95" descr="A drawing of a person&#10;&#10;Description automatically generated">
            <a:extLst>
              <a:ext uri="{FF2B5EF4-FFF2-40B4-BE49-F238E27FC236}">
                <a16:creationId xmlns:a16="http://schemas.microsoft.com/office/drawing/2014/main" id="{0E300075-6879-0243-94E1-7E237B1961B7}"/>
              </a:ext>
            </a:extLst>
          </p:cNvPr>
          <p:cNvPicPr>
            <a:picLocks noChangeAspect="1"/>
          </p:cNvPicPr>
          <p:nvPr/>
        </p:nvPicPr>
        <p:blipFill rotWithShape="1">
          <a:blip r:embed="rId4"/>
          <a:srcRect l="13966" t="22039" r="13720" b="18136"/>
          <a:stretch/>
        </p:blipFill>
        <p:spPr>
          <a:xfrm>
            <a:off x="4423721" y="3585617"/>
            <a:ext cx="3199737" cy="1541260"/>
          </a:xfrm>
          <a:prstGeom prst="rect">
            <a:avLst/>
          </a:prstGeom>
        </p:spPr>
      </p:pic>
      <p:grpSp>
        <p:nvGrpSpPr>
          <p:cNvPr id="3" name="组合 2"/>
          <p:cNvGrpSpPr/>
          <p:nvPr/>
        </p:nvGrpSpPr>
        <p:grpSpPr>
          <a:xfrm>
            <a:off x="1047949" y="4758533"/>
            <a:ext cx="2496016" cy="676527"/>
            <a:chOff x="1244426" y="4185838"/>
            <a:chExt cx="2496016" cy="676527"/>
          </a:xfrm>
        </p:grpSpPr>
        <p:grpSp>
          <p:nvGrpSpPr>
            <p:cNvPr id="2" name="组合 1"/>
            <p:cNvGrpSpPr/>
            <p:nvPr/>
          </p:nvGrpSpPr>
          <p:grpSpPr>
            <a:xfrm>
              <a:off x="3064167" y="4185838"/>
              <a:ext cx="676275" cy="676275"/>
              <a:chOff x="3064167" y="4185838"/>
              <a:chExt cx="676275" cy="676275"/>
            </a:xfrm>
          </p:grpSpPr>
          <p:sp>
            <p:nvSpPr>
              <p:cNvPr id="67" name="íṡ1îďè">
                <a:extLst>
                  <a:ext uri="{FF2B5EF4-FFF2-40B4-BE49-F238E27FC236}">
                    <a16:creationId xmlns:a16="http://schemas.microsoft.com/office/drawing/2014/main" id="{6BD0F4DC-7FE8-A94B-87C6-4166A397B4E4}"/>
                  </a:ext>
                </a:extLst>
              </p:cNvPr>
              <p:cNvSpPr>
                <a:spLocks/>
              </p:cNvSpPr>
              <p:nvPr/>
            </p:nvSpPr>
            <p:spPr bwMode="auto">
              <a:xfrm>
                <a:off x="3064167" y="4185838"/>
                <a:ext cx="676275" cy="676275"/>
              </a:xfrm>
              <a:prstGeom prst="ellipse">
                <a:avLst/>
              </a:prstGeom>
              <a:solidFill>
                <a:srgbClr val="ECBF29"/>
              </a:solidFill>
              <a:ln>
                <a:noFill/>
              </a:ln>
            </p:spPr>
            <p:txBody>
              <a:bodyPr anchor="ctr"/>
              <a:lstStyle/>
              <a:p>
                <a:pPr algn="ctr"/>
                <a:endParaRPr sz="1350"/>
              </a:p>
            </p:txBody>
          </p:sp>
          <p:sp>
            <p:nvSpPr>
              <p:cNvPr id="68" name="îṥḻîḍè">
                <a:extLst>
                  <a:ext uri="{FF2B5EF4-FFF2-40B4-BE49-F238E27FC236}">
                    <a16:creationId xmlns:a16="http://schemas.microsoft.com/office/drawing/2014/main" id="{77FD09B9-1484-B542-B4E6-808F34EC5E4A}"/>
                  </a:ext>
                </a:extLst>
              </p:cNvPr>
              <p:cNvSpPr>
                <a:spLocks/>
              </p:cNvSpPr>
              <p:nvPr/>
            </p:nvSpPr>
            <p:spPr bwMode="auto">
              <a:xfrm>
                <a:off x="3267367" y="4314425"/>
                <a:ext cx="95250" cy="419100"/>
              </a:xfrm>
              <a:custGeom>
                <a:avLst/>
                <a:gdLst>
                  <a:gd name="T0" fmla="*/ 50 w 50"/>
                  <a:gd name="T1" fmla="*/ 173 h 220"/>
                  <a:gd name="T2" fmla="*/ 36 w 50"/>
                  <a:gd name="T3" fmla="*/ 0 h 220"/>
                  <a:gd name="T4" fmla="*/ 0 w 50"/>
                  <a:gd name="T5" fmla="*/ 14 h 220"/>
                  <a:gd name="T6" fmla="*/ 0 w 50"/>
                  <a:gd name="T7" fmla="*/ 173 h 220"/>
                  <a:gd name="T8" fmla="*/ 0 w 50"/>
                  <a:gd name="T9" fmla="*/ 173 h 220"/>
                  <a:gd name="T10" fmla="*/ 0 w 50"/>
                  <a:gd name="T11" fmla="*/ 174 h 220"/>
                  <a:gd name="T12" fmla="*/ 0 w 50"/>
                  <a:gd name="T13" fmla="*/ 174 h 220"/>
                  <a:gd name="T14" fmla="*/ 25 w 50"/>
                  <a:gd name="T15" fmla="*/ 220 h 220"/>
                  <a:gd name="T16" fmla="*/ 50 w 50"/>
                  <a:gd name="T17" fmla="*/ 174 h 220"/>
                  <a:gd name="T18" fmla="*/ 50 w 50"/>
                  <a:gd name="T19" fmla="*/ 174 h 220"/>
                  <a:gd name="T20" fmla="*/ 50 w 50"/>
                  <a:gd name="T21" fmla="*/ 174 h 220"/>
                  <a:gd name="T22" fmla="*/ 31 w 50"/>
                  <a:gd name="T23" fmla="*/ 201 h 220"/>
                  <a:gd name="T24" fmla="*/ 7 w 50"/>
                  <a:gd name="T25" fmla="*/ 177 h 220"/>
                  <a:gd name="T26" fmla="*/ 16 w 50"/>
                  <a:gd name="T27" fmla="*/ 177 h 220"/>
                  <a:gd name="T28" fmla="*/ 18 w 50"/>
                  <a:gd name="T29" fmla="*/ 177 h 220"/>
                  <a:gd name="T30" fmla="*/ 44 w 50"/>
                  <a:gd name="T31" fmla="*/ 175 h 220"/>
                  <a:gd name="T32" fmla="*/ 45 w 50"/>
                  <a:gd name="T33" fmla="*/ 53 h 220"/>
                  <a:gd name="T34" fmla="*/ 4 w 50"/>
                  <a:gd name="T35" fmla="*/ 34 h 220"/>
                  <a:gd name="T36" fmla="*/ 45 w 50"/>
                  <a:gd name="T37" fmla="*/ 53 h 220"/>
                  <a:gd name="T38" fmla="*/ 19 w 50"/>
                  <a:gd name="T39" fmla="*/ 172 h 220"/>
                  <a:gd name="T40" fmla="*/ 31 w 50"/>
                  <a:gd name="T41" fmla="*/ 58 h 220"/>
                  <a:gd name="T42" fmla="*/ 23 w 50"/>
                  <a:gd name="T43" fmla="*/ 171 h 220"/>
                  <a:gd name="T44" fmla="*/ 4 w 50"/>
                  <a:gd name="T45" fmla="*/ 58 h 220"/>
                  <a:gd name="T46" fmla="*/ 14 w 50"/>
                  <a:gd name="T47" fmla="*/ 173 h 220"/>
                  <a:gd name="T48" fmla="*/ 36 w 50"/>
                  <a:gd name="T49" fmla="*/ 169 h 220"/>
                  <a:gd name="T50" fmla="*/ 45 w 50"/>
                  <a:gd name="T51" fmla="*/ 58 h 220"/>
                  <a:gd name="T52" fmla="*/ 36 w 50"/>
                  <a:gd name="T53" fmla="*/ 169 h 220"/>
                  <a:gd name="T54" fmla="*/ 36 w 50"/>
                  <a:gd name="T55" fmla="*/ 5 h 220"/>
                  <a:gd name="T56" fmla="*/ 45 w 50"/>
                  <a:gd name="T57" fmla="*/ 29 h 220"/>
                  <a:gd name="T58" fmla="*/ 4 w 50"/>
                  <a:gd name="T59" fmla="*/ 14 h 220"/>
                  <a:gd name="T60" fmla="*/ 22 w 50"/>
                  <a:gd name="T61" fmla="*/ 206 h 220"/>
                  <a:gd name="T62" fmla="*/ 25 w 50"/>
                  <a:gd name="T63" fmla="*/ 21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220">
                    <a:moveTo>
                      <a:pt x="50" y="173"/>
                    </a:moveTo>
                    <a:cubicBezTo>
                      <a:pt x="50" y="173"/>
                      <a:pt x="50" y="173"/>
                      <a:pt x="50" y="173"/>
                    </a:cubicBezTo>
                    <a:cubicBezTo>
                      <a:pt x="50" y="14"/>
                      <a:pt x="50" y="14"/>
                      <a:pt x="50" y="14"/>
                    </a:cubicBezTo>
                    <a:cubicBezTo>
                      <a:pt x="50" y="6"/>
                      <a:pt x="44" y="0"/>
                      <a:pt x="36" y="0"/>
                    </a:cubicBezTo>
                    <a:cubicBezTo>
                      <a:pt x="13" y="0"/>
                      <a:pt x="13" y="0"/>
                      <a:pt x="13" y="0"/>
                    </a:cubicBezTo>
                    <a:cubicBezTo>
                      <a:pt x="6" y="0"/>
                      <a:pt x="0" y="6"/>
                      <a:pt x="0" y="14"/>
                    </a:cubicBezTo>
                    <a:cubicBezTo>
                      <a:pt x="0" y="173"/>
                      <a:pt x="0" y="173"/>
                      <a:pt x="0" y="173"/>
                    </a:cubicBezTo>
                    <a:cubicBezTo>
                      <a:pt x="0" y="173"/>
                      <a:pt x="0" y="173"/>
                      <a:pt x="0" y="173"/>
                    </a:cubicBezTo>
                    <a:cubicBezTo>
                      <a:pt x="0" y="173"/>
                      <a:pt x="0" y="173"/>
                      <a:pt x="0" y="173"/>
                    </a:cubicBezTo>
                    <a:cubicBezTo>
                      <a:pt x="0" y="173"/>
                      <a:pt x="0" y="173"/>
                      <a:pt x="0" y="173"/>
                    </a:cubicBezTo>
                    <a:cubicBezTo>
                      <a:pt x="0" y="174"/>
                      <a:pt x="0" y="174"/>
                      <a:pt x="0" y="174"/>
                    </a:cubicBezTo>
                    <a:cubicBezTo>
                      <a:pt x="0" y="174"/>
                      <a:pt x="0" y="174"/>
                      <a:pt x="0" y="174"/>
                    </a:cubicBezTo>
                    <a:cubicBezTo>
                      <a:pt x="0" y="174"/>
                      <a:pt x="0" y="174"/>
                      <a:pt x="0" y="174"/>
                    </a:cubicBezTo>
                    <a:cubicBezTo>
                      <a:pt x="0" y="174"/>
                      <a:pt x="0" y="174"/>
                      <a:pt x="0" y="174"/>
                    </a:cubicBezTo>
                    <a:cubicBezTo>
                      <a:pt x="23" y="218"/>
                      <a:pt x="23" y="218"/>
                      <a:pt x="23" y="218"/>
                    </a:cubicBezTo>
                    <a:cubicBezTo>
                      <a:pt x="23" y="219"/>
                      <a:pt x="24" y="220"/>
                      <a:pt x="25" y="220"/>
                    </a:cubicBezTo>
                    <a:cubicBezTo>
                      <a:pt x="26" y="220"/>
                      <a:pt x="27" y="219"/>
                      <a:pt x="27" y="218"/>
                    </a:cubicBezTo>
                    <a:cubicBezTo>
                      <a:pt x="50" y="174"/>
                      <a:pt x="50" y="174"/>
                      <a:pt x="50" y="174"/>
                    </a:cubicBezTo>
                    <a:cubicBezTo>
                      <a:pt x="50" y="174"/>
                      <a:pt x="50" y="174"/>
                      <a:pt x="50" y="174"/>
                    </a:cubicBezTo>
                    <a:cubicBezTo>
                      <a:pt x="50" y="174"/>
                      <a:pt x="50" y="174"/>
                      <a:pt x="50" y="174"/>
                    </a:cubicBezTo>
                    <a:cubicBezTo>
                      <a:pt x="50" y="174"/>
                      <a:pt x="50" y="174"/>
                      <a:pt x="50" y="174"/>
                    </a:cubicBezTo>
                    <a:cubicBezTo>
                      <a:pt x="50" y="174"/>
                      <a:pt x="50" y="174"/>
                      <a:pt x="50" y="174"/>
                    </a:cubicBezTo>
                    <a:cubicBezTo>
                      <a:pt x="50" y="174"/>
                      <a:pt x="50" y="174"/>
                      <a:pt x="50" y="173"/>
                    </a:cubicBezTo>
                    <a:close/>
                    <a:moveTo>
                      <a:pt x="31" y="201"/>
                    </a:moveTo>
                    <a:cubicBezTo>
                      <a:pt x="19" y="201"/>
                      <a:pt x="19" y="201"/>
                      <a:pt x="19" y="201"/>
                    </a:cubicBezTo>
                    <a:cubicBezTo>
                      <a:pt x="7" y="177"/>
                      <a:pt x="7" y="177"/>
                      <a:pt x="7" y="177"/>
                    </a:cubicBezTo>
                    <a:cubicBezTo>
                      <a:pt x="8" y="177"/>
                      <a:pt x="9" y="177"/>
                      <a:pt x="11" y="177"/>
                    </a:cubicBezTo>
                    <a:cubicBezTo>
                      <a:pt x="13" y="177"/>
                      <a:pt x="14" y="177"/>
                      <a:pt x="16" y="177"/>
                    </a:cubicBezTo>
                    <a:cubicBezTo>
                      <a:pt x="16" y="177"/>
                      <a:pt x="16" y="177"/>
                      <a:pt x="17" y="177"/>
                    </a:cubicBezTo>
                    <a:cubicBezTo>
                      <a:pt x="17" y="177"/>
                      <a:pt x="17" y="177"/>
                      <a:pt x="18" y="177"/>
                    </a:cubicBezTo>
                    <a:cubicBezTo>
                      <a:pt x="20" y="176"/>
                      <a:pt x="22" y="176"/>
                      <a:pt x="24" y="176"/>
                    </a:cubicBezTo>
                    <a:cubicBezTo>
                      <a:pt x="31" y="174"/>
                      <a:pt x="38" y="173"/>
                      <a:pt x="44" y="175"/>
                    </a:cubicBezTo>
                    <a:lnTo>
                      <a:pt x="31" y="201"/>
                    </a:lnTo>
                    <a:close/>
                    <a:moveTo>
                      <a:pt x="45" y="53"/>
                    </a:moveTo>
                    <a:cubicBezTo>
                      <a:pt x="4" y="53"/>
                      <a:pt x="4" y="53"/>
                      <a:pt x="4" y="53"/>
                    </a:cubicBezTo>
                    <a:cubicBezTo>
                      <a:pt x="4" y="34"/>
                      <a:pt x="4" y="34"/>
                      <a:pt x="4" y="34"/>
                    </a:cubicBezTo>
                    <a:cubicBezTo>
                      <a:pt x="45" y="34"/>
                      <a:pt x="45" y="34"/>
                      <a:pt x="45" y="34"/>
                    </a:cubicBezTo>
                    <a:lnTo>
                      <a:pt x="45" y="53"/>
                    </a:lnTo>
                    <a:close/>
                    <a:moveTo>
                      <a:pt x="23" y="171"/>
                    </a:moveTo>
                    <a:cubicBezTo>
                      <a:pt x="22" y="171"/>
                      <a:pt x="20" y="172"/>
                      <a:pt x="19" y="172"/>
                    </a:cubicBezTo>
                    <a:cubicBezTo>
                      <a:pt x="19" y="58"/>
                      <a:pt x="19" y="58"/>
                      <a:pt x="19" y="58"/>
                    </a:cubicBezTo>
                    <a:cubicBezTo>
                      <a:pt x="31" y="58"/>
                      <a:pt x="31" y="58"/>
                      <a:pt x="31" y="58"/>
                    </a:cubicBezTo>
                    <a:cubicBezTo>
                      <a:pt x="31" y="169"/>
                      <a:pt x="31" y="169"/>
                      <a:pt x="31" y="169"/>
                    </a:cubicBezTo>
                    <a:cubicBezTo>
                      <a:pt x="28" y="170"/>
                      <a:pt x="26" y="170"/>
                      <a:pt x="23" y="171"/>
                    </a:cubicBezTo>
                    <a:close/>
                    <a:moveTo>
                      <a:pt x="4" y="172"/>
                    </a:moveTo>
                    <a:cubicBezTo>
                      <a:pt x="4" y="58"/>
                      <a:pt x="4" y="58"/>
                      <a:pt x="4" y="58"/>
                    </a:cubicBezTo>
                    <a:cubicBezTo>
                      <a:pt x="14" y="58"/>
                      <a:pt x="14" y="58"/>
                      <a:pt x="14" y="58"/>
                    </a:cubicBezTo>
                    <a:cubicBezTo>
                      <a:pt x="14" y="173"/>
                      <a:pt x="14" y="173"/>
                      <a:pt x="14" y="173"/>
                    </a:cubicBezTo>
                    <a:cubicBezTo>
                      <a:pt x="11" y="173"/>
                      <a:pt x="7" y="173"/>
                      <a:pt x="4" y="172"/>
                    </a:cubicBezTo>
                    <a:close/>
                    <a:moveTo>
                      <a:pt x="36" y="169"/>
                    </a:moveTo>
                    <a:cubicBezTo>
                      <a:pt x="36" y="58"/>
                      <a:pt x="36" y="58"/>
                      <a:pt x="36" y="58"/>
                    </a:cubicBezTo>
                    <a:cubicBezTo>
                      <a:pt x="45" y="58"/>
                      <a:pt x="45" y="58"/>
                      <a:pt x="45" y="58"/>
                    </a:cubicBezTo>
                    <a:cubicBezTo>
                      <a:pt x="45" y="170"/>
                      <a:pt x="45" y="170"/>
                      <a:pt x="45" y="170"/>
                    </a:cubicBezTo>
                    <a:cubicBezTo>
                      <a:pt x="42" y="169"/>
                      <a:pt x="39" y="169"/>
                      <a:pt x="36" y="169"/>
                    </a:cubicBezTo>
                    <a:close/>
                    <a:moveTo>
                      <a:pt x="13" y="5"/>
                    </a:moveTo>
                    <a:cubicBezTo>
                      <a:pt x="36" y="5"/>
                      <a:pt x="36" y="5"/>
                      <a:pt x="36" y="5"/>
                    </a:cubicBezTo>
                    <a:cubicBezTo>
                      <a:pt x="41" y="5"/>
                      <a:pt x="45" y="9"/>
                      <a:pt x="45" y="14"/>
                    </a:cubicBezTo>
                    <a:cubicBezTo>
                      <a:pt x="45" y="29"/>
                      <a:pt x="45" y="29"/>
                      <a:pt x="45" y="29"/>
                    </a:cubicBezTo>
                    <a:cubicBezTo>
                      <a:pt x="4" y="29"/>
                      <a:pt x="4" y="29"/>
                      <a:pt x="4" y="29"/>
                    </a:cubicBezTo>
                    <a:cubicBezTo>
                      <a:pt x="4" y="14"/>
                      <a:pt x="4" y="14"/>
                      <a:pt x="4" y="14"/>
                    </a:cubicBezTo>
                    <a:cubicBezTo>
                      <a:pt x="4" y="9"/>
                      <a:pt x="8" y="5"/>
                      <a:pt x="13" y="5"/>
                    </a:cubicBezTo>
                    <a:close/>
                    <a:moveTo>
                      <a:pt x="22" y="206"/>
                    </a:moveTo>
                    <a:cubicBezTo>
                      <a:pt x="28" y="206"/>
                      <a:pt x="28" y="206"/>
                      <a:pt x="28" y="206"/>
                    </a:cubicBezTo>
                    <a:cubicBezTo>
                      <a:pt x="25" y="212"/>
                      <a:pt x="25" y="212"/>
                      <a:pt x="25" y="212"/>
                    </a:cubicBezTo>
                    <a:lnTo>
                      <a:pt x="22" y="2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69" name="işľîḑé">
                <a:extLst>
                  <a:ext uri="{FF2B5EF4-FFF2-40B4-BE49-F238E27FC236}">
                    <a16:creationId xmlns:a16="http://schemas.microsoft.com/office/drawing/2014/main" id="{1FCF89F7-8725-3640-9300-661EAB5DEE21}"/>
                  </a:ext>
                </a:extLst>
              </p:cNvPr>
              <p:cNvSpPr>
                <a:spLocks/>
              </p:cNvSpPr>
              <p:nvPr/>
            </p:nvSpPr>
            <p:spPr bwMode="auto">
              <a:xfrm>
                <a:off x="3415004" y="4314425"/>
                <a:ext cx="122237" cy="419100"/>
              </a:xfrm>
              <a:custGeom>
                <a:avLst/>
                <a:gdLst>
                  <a:gd name="T0" fmla="*/ 61 w 64"/>
                  <a:gd name="T1" fmla="*/ 0 h 220"/>
                  <a:gd name="T2" fmla="*/ 3 w 64"/>
                  <a:gd name="T3" fmla="*/ 0 h 220"/>
                  <a:gd name="T4" fmla="*/ 0 w 64"/>
                  <a:gd name="T5" fmla="*/ 3 h 220"/>
                  <a:gd name="T6" fmla="*/ 0 w 64"/>
                  <a:gd name="T7" fmla="*/ 217 h 220"/>
                  <a:gd name="T8" fmla="*/ 3 w 64"/>
                  <a:gd name="T9" fmla="*/ 220 h 220"/>
                  <a:gd name="T10" fmla="*/ 61 w 64"/>
                  <a:gd name="T11" fmla="*/ 220 h 220"/>
                  <a:gd name="T12" fmla="*/ 64 w 64"/>
                  <a:gd name="T13" fmla="*/ 217 h 220"/>
                  <a:gd name="T14" fmla="*/ 64 w 64"/>
                  <a:gd name="T15" fmla="*/ 3 h 220"/>
                  <a:gd name="T16" fmla="*/ 61 w 64"/>
                  <a:gd name="T17" fmla="*/ 0 h 220"/>
                  <a:gd name="T18" fmla="*/ 5 w 64"/>
                  <a:gd name="T19" fmla="*/ 215 h 220"/>
                  <a:gd name="T20" fmla="*/ 5 w 64"/>
                  <a:gd name="T21" fmla="*/ 5 h 220"/>
                  <a:gd name="T22" fmla="*/ 59 w 64"/>
                  <a:gd name="T23" fmla="*/ 5 h 220"/>
                  <a:gd name="T24" fmla="*/ 59 w 64"/>
                  <a:gd name="T25" fmla="*/ 22 h 220"/>
                  <a:gd name="T26" fmla="*/ 39 w 64"/>
                  <a:gd name="T27" fmla="*/ 22 h 220"/>
                  <a:gd name="T28" fmla="*/ 37 w 64"/>
                  <a:gd name="T29" fmla="*/ 25 h 220"/>
                  <a:gd name="T30" fmla="*/ 39 w 64"/>
                  <a:gd name="T31" fmla="*/ 27 h 220"/>
                  <a:gd name="T32" fmla="*/ 59 w 64"/>
                  <a:gd name="T33" fmla="*/ 27 h 220"/>
                  <a:gd name="T34" fmla="*/ 59 w 64"/>
                  <a:gd name="T35" fmla="*/ 47 h 220"/>
                  <a:gd name="T36" fmla="*/ 32 w 64"/>
                  <a:gd name="T37" fmla="*/ 47 h 220"/>
                  <a:gd name="T38" fmla="*/ 30 w 64"/>
                  <a:gd name="T39" fmla="*/ 49 h 220"/>
                  <a:gd name="T40" fmla="*/ 32 w 64"/>
                  <a:gd name="T41" fmla="*/ 51 h 220"/>
                  <a:gd name="T42" fmla="*/ 59 w 64"/>
                  <a:gd name="T43" fmla="*/ 51 h 220"/>
                  <a:gd name="T44" fmla="*/ 59 w 64"/>
                  <a:gd name="T45" fmla="*/ 71 h 220"/>
                  <a:gd name="T46" fmla="*/ 39 w 64"/>
                  <a:gd name="T47" fmla="*/ 71 h 220"/>
                  <a:gd name="T48" fmla="*/ 37 w 64"/>
                  <a:gd name="T49" fmla="*/ 73 h 220"/>
                  <a:gd name="T50" fmla="*/ 39 w 64"/>
                  <a:gd name="T51" fmla="*/ 76 h 220"/>
                  <a:gd name="T52" fmla="*/ 59 w 64"/>
                  <a:gd name="T53" fmla="*/ 76 h 220"/>
                  <a:gd name="T54" fmla="*/ 59 w 64"/>
                  <a:gd name="T55" fmla="*/ 95 h 220"/>
                  <a:gd name="T56" fmla="*/ 32 w 64"/>
                  <a:gd name="T57" fmla="*/ 95 h 220"/>
                  <a:gd name="T58" fmla="*/ 30 w 64"/>
                  <a:gd name="T59" fmla="*/ 97 h 220"/>
                  <a:gd name="T60" fmla="*/ 32 w 64"/>
                  <a:gd name="T61" fmla="*/ 100 h 220"/>
                  <a:gd name="T62" fmla="*/ 59 w 64"/>
                  <a:gd name="T63" fmla="*/ 100 h 220"/>
                  <a:gd name="T64" fmla="*/ 59 w 64"/>
                  <a:gd name="T65" fmla="*/ 119 h 220"/>
                  <a:gd name="T66" fmla="*/ 39 w 64"/>
                  <a:gd name="T67" fmla="*/ 119 h 220"/>
                  <a:gd name="T68" fmla="*/ 37 w 64"/>
                  <a:gd name="T69" fmla="*/ 122 h 220"/>
                  <a:gd name="T70" fmla="*/ 39 w 64"/>
                  <a:gd name="T71" fmla="*/ 124 h 220"/>
                  <a:gd name="T72" fmla="*/ 59 w 64"/>
                  <a:gd name="T73" fmla="*/ 124 h 220"/>
                  <a:gd name="T74" fmla="*/ 59 w 64"/>
                  <a:gd name="T75" fmla="*/ 143 h 220"/>
                  <a:gd name="T76" fmla="*/ 32 w 64"/>
                  <a:gd name="T77" fmla="*/ 143 h 220"/>
                  <a:gd name="T78" fmla="*/ 30 w 64"/>
                  <a:gd name="T79" fmla="*/ 146 h 220"/>
                  <a:gd name="T80" fmla="*/ 32 w 64"/>
                  <a:gd name="T81" fmla="*/ 148 h 220"/>
                  <a:gd name="T82" fmla="*/ 59 w 64"/>
                  <a:gd name="T83" fmla="*/ 148 h 220"/>
                  <a:gd name="T84" fmla="*/ 59 w 64"/>
                  <a:gd name="T85" fmla="*/ 168 h 220"/>
                  <a:gd name="T86" fmla="*/ 39 w 64"/>
                  <a:gd name="T87" fmla="*/ 168 h 220"/>
                  <a:gd name="T88" fmla="*/ 37 w 64"/>
                  <a:gd name="T89" fmla="*/ 170 h 220"/>
                  <a:gd name="T90" fmla="*/ 39 w 64"/>
                  <a:gd name="T91" fmla="*/ 172 h 220"/>
                  <a:gd name="T92" fmla="*/ 59 w 64"/>
                  <a:gd name="T93" fmla="*/ 172 h 220"/>
                  <a:gd name="T94" fmla="*/ 59 w 64"/>
                  <a:gd name="T95" fmla="*/ 192 h 220"/>
                  <a:gd name="T96" fmla="*/ 32 w 64"/>
                  <a:gd name="T97" fmla="*/ 192 h 220"/>
                  <a:gd name="T98" fmla="*/ 30 w 64"/>
                  <a:gd name="T99" fmla="*/ 194 h 220"/>
                  <a:gd name="T100" fmla="*/ 32 w 64"/>
                  <a:gd name="T101" fmla="*/ 196 h 220"/>
                  <a:gd name="T102" fmla="*/ 59 w 64"/>
                  <a:gd name="T103" fmla="*/ 196 h 220"/>
                  <a:gd name="T104" fmla="*/ 59 w 64"/>
                  <a:gd name="T105" fmla="*/ 215 h 220"/>
                  <a:gd name="T106" fmla="*/ 5 w 64"/>
                  <a:gd name="T107" fmla="*/ 21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 h="220">
                    <a:moveTo>
                      <a:pt x="61" y="0"/>
                    </a:moveTo>
                    <a:cubicBezTo>
                      <a:pt x="3" y="0"/>
                      <a:pt x="3" y="0"/>
                      <a:pt x="3" y="0"/>
                    </a:cubicBezTo>
                    <a:cubicBezTo>
                      <a:pt x="1" y="0"/>
                      <a:pt x="0" y="1"/>
                      <a:pt x="0" y="3"/>
                    </a:cubicBezTo>
                    <a:cubicBezTo>
                      <a:pt x="0" y="217"/>
                      <a:pt x="0" y="217"/>
                      <a:pt x="0" y="217"/>
                    </a:cubicBezTo>
                    <a:cubicBezTo>
                      <a:pt x="0" y="218"/>
                      <a:pt x="1" y="220"/>
                      <a:pt x="3" y="220"/>
                    </a:cubicBezTo>
                    <a:cubicBezTo>
                      <a:pt x="61" y="220"/>
                      <a:pt x="61" y="220"/>
                      <a:pt x="61" y="220"/>
                    </a:cubicBezTo>
                    <a:cubicBezTo>
                      <a:pt x="63" y="220"/>
                      <a:pt x="64" y="218"/>
                      <a:pt x="64" y="217"/>
                    </a:cubicBezTo>
                    <a:cubicBezTo>
                      <a:pt x="64" y="3"/>
                      <a:pt x="64" y="3"/>
                      <a:pt x="64" y="3"/>
                    </a:cubicBezTo>
                    <a:cubicBezTo>
                      <a:pt x="64" y="1"/>
                      <a:pt x="63" y="0"/>
                      <a:pt x="61" y="0"/>
                    </a:cubicBezTo>
                    <a:close/>
                    <a:moveTo>
                      <a:pt x="5" y="215"/>
                    </a:moveTo>
                    <a:cubicBezTo>
                      <a:pt x="5" y="5"/>
                      <a:pt x="5" y="5"/>
                      <a:pt x="5" y="5"/>
                    </a:cubicBezTo>
                    <a:cubicBezTo>
                      <a:pt x="59" y="5"/>
                      <a:pt x="59" y="5"/>
                      <a:pt x="59" y="5"/>
                    </a:cubicBezTo>
                    <a:cubicBezTo>
                      <a:pt x="59" y="22"/>
                      <a:pt x="59" y="22"/>
                      <a:pt x="59" y="22"/>
                    </a:cubicBezTo>
                    <a:cubicBezTo>
                      <a:pt x="39" y="22"/>
                      <a:pt x="39" y="22"/>
                      <a:pt x="39" y="22"/>
                    </a:cubicBezTo>
                    <a:cubicBezTo>
                      <a:pt x="38" y="22"/>
                      <a:pt x="37" y="24"/>
                      <a:pt x="37" y="25"/>
                    </a:cubicBezTo>
                    <a:cubicBezTo>
                      <a:pt x="37" y="26"/>
                      <a:pt x="38" y="27"/>
                      <a:pt x="39" y="27"/>
                    </a:cubicBezTo>
                    <a:cubicBezTo>
                      <a:pt x="59" y="27"/>
                      <a:pt x="59" y="27"/>
                      <a:pt x="59" y="27"/>
                    </a:cubicBezTo>
                    <a:cubicBezTo>
                      <a:pt x="59" y="47"/>
                      <a:pt x="59" y="47"/>
                      <a:pt x="59" y="47"/>
                    </a:cubicBezTo>
                    <a:cubicBezTo>
                      <a:pt x="32" y="47"/>
                      <a:pt x="32" y="47"/>
                      <a:pt x="32" y="47"/>
                    </a:cubicBezTo>
                    <a:cubicBezTo>
                      <a:pt x="31" y="47"/>
                      <a:pt x="30" y="48"/>
                      <a:pt x="30" y="49"/>
                    </a:cubicBezTo>
                    <a:cubicBezTo>
                      <a:pt x="30" y="50"/>
                      <a:pt x="31" y="51"/>
                      <a:pt x="32" y="51"/>
                    </a:cubicBezTo>
                    <a:cubicBezTo>
                      <a:pt x="59" y="51"/>
                      <a:pt x="59" y="51"/>
                      <a:pt x="59" y="51"/>
                    </a:cubicBezTo>
                    <a:cubicBezTo>
                      <a:pt x="59" y="71"/>
                      <a:pt x="59" y="71"/>
                      <a:pt x="59" y="71"/>
                    </a:cubicBezTo>
                    <a:cubicBezTo>
                      <a:pt x="39" y="71"/>
                      <a:pt x="39" y="71"/>
                      <a:pt x="39" y="71"/>
                    </a:cubicBezTo>
                    <a:cubicBezTo>
                      <a:pt x="38" y="71"/>
                      <a:pt x="37" y="72"/>
                      <a:pt x="37" y="73"/>
                    </a:cubicBezTo>
                    <a:cubicBezTo>
                      <a:pt x="37" y="74"/>
                      <a:pt x="38" y="76"/>
                      <a:pt x="39" y="76"/>
                    </a:cubicBezTo>
                    <a:cubicBezTo>
                      <a:pt x="59" y="76"/>
                      <a:pt x="59" y="76"/>
                      <a:pt x="59" y="76"/>
                    </a:cubicBezTo>
                    <a:cubicBezTo>
                      <a:pt x="59" y="95"/>
                      <a:pt x="59" y="95"/>
                      <a:pt x="59" y="95"/>
                    </a:cubicBezTo>
                    <a:cubicBezTo>
                      <a:pt x="32" y="95"/>
                      <a:pt x="32" y="95"/>
                      <a:pt x="32" y="95"/>
                    </a:cubicBezTo>
                    <a:cubicBezTo>
                      <a:pt x="31" y="95"/>
                      <a:pt x="30" y="96"/>
                      <a:pt x="30" y="97"/>
                    </a:cubicBezTo>
                    <a:cubicBezTo>
                      <a:pt x="30" y="99"/>
                      <a:pt x="31" y="100"/>
                      <a:pt x="32" y="100"/>
                    </a:cubicBezTo>
                    <a:cubicBezTo>
                      <a:pt x="59" y="100"/>
                      <a:pt x="59" y="100"/>
                      <a:pt x="59" y="100"/>
                    </a:cubicBezTo>
                    <a:cubicBezTo>
                      <a:pt x="59" y="119"/>
                      <a:pt x="59" y="119"/>
                      <a:pt x="59" y="119"/>
                    </a:cubicBezTo>
                    <a:cubicBezTo>
                      <a:pt x="39" y="119"/>
                      <a:pt x="39" y="119"/>
                      <a:pt x="39" y="119"/>
                    </a:cubicBezTo>
                    <a:cubicBezTo>
                      <a:pt x="38" y="119"/>
                      <a:pt x="37" y="120"/>
                      <a:pt x="37" y="122"/>
                    </a:cubicBezTo>
                    <a:cubicBezTo>
                      <a:pt x="37" y="123"/>
                      <a:pt x="38" y="124"/>
                      <a:pt x="39" y="124"/>
                    </a:cubicBezTo>
                    <a:cubicBezTo>
                      <a:pt x="59" y="124"/>
                      <a:pt x="59" y="124"/>
                      <a:pt x="59" y="124"/>
                    </a:cubicBezTo>
                    <a:cubicBezTo>
                      <a:pt x="59" y="143"/>
                      <a:pt x="59" y="143"/>
                      <a:pt x="59" y="143"/>
                    </a:cubicBezTo>
                    <a:cubicBezTo>
                      <a:pt x="32" y="143"/>
                      <a:pt x="32" y="143"/>
                      <a:pt x="32" y="143"/>
                    </a:cubicBezTo>
                    <a:cubicBezTo>
                      <a:pt x="31" y="143"/>
                      <a:pt x="30" y="144"/>
                      <a:pt x="30" y="146"/>
                    </a:cubicBezTo>
                    <a:cubicBezTo>
                      <a:pt x="30" y="147"/>
                      <a:pt x="31" y="148"/>
                      <a:pt x="32" y="148"/>
                    </a:cubicBezTo>
                    <a:cubicBezTo>
                      <a:pt x="59" y="148"/>
                      <a:pt x="59" y="148"/>
                      <a:pt x="59" y="148"/>
                    </a:cubicBezTo>
                    <a:cubicBezTo>
                      <a:pt x="59" y="168"/>
                      <a:pt x="59" y="168"/>
                      <a:pt x="59" y="168"/>
                    </a:cubicBezTo>
                    <a:cubicBezTo>
                      <a:pt x="39" y="168"/>
                      <a:pt x="39" y="168"/>
                      <a:pt x="39" y="168"/>
                    </a:cubicBezTo>
                    <a:cubicBezTo>
                      <a:pt x="38" y="168"/>
                      <a:pt x="37" y="169"/>
                      <a:pt x="37" y="170"/>
                    </a:cubicBezTo>
                    <a:cubicBezTo>
                      <a:pt x="37" y="171"/>
                      <a:pt x="38" y="172"/>
                      <a:pt x="39" y="172"/>
                    </a:cubicBezTo>
                    <a:cubicBezTo>
                      <a:pt x="59" y="172"/>
                      <a:pt x="59" y="172"/>
                      <a:pt x="59" y="172"/>
                    </a:cubicBezTo>
                    <a:cubicBezTo>
                      <a:pt x="59" y="192"/>
                      <a:pt x="59" y="192"/>
                      <a:pt x="59" y="192"/>
                    </a:cubicBezTo>
                    <a:cubicBezTo>
                      <a:pt x="32" y="192"/>
                      <a:pt x="32" y="192"/>
                      <a:pt x="32" y="192"/>
                    </a:cubicBezTo>
                    <a:cubicBezTo>
                      <a:pt x="31" y="192"/>
                      <a:pt x="30" y="193"/>
                      <a:pt x="30" y="194"/>
                    </a:cubicBezTo>
                    <a:cubicBezTo>
                      <a:pt x="30" y="195"/>
                      <a:pt x="31" y="196"/>
                      <a:pt x="32" y="196"/>
                    </a:cubicBezTo>
                    <a:cubicBezTo>
                      <a:pt x="59" y="196"/>
                      <a:pt x="59" y="196"/>
                      <a:pt x="59" y="196"/>
                    </a:cubicBezTo>
                    <a:cubicBezTo>
                      <a:pt x="59" y="215"/>
                      <a:pt x="59" y="215"/>
                      <a:pt x="59" y="215"/>
                    </a:cubicBezTo>
                    <a:lnTo>
                      <a:pt x="5" y="2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grpSp>
        <p:sp>
          <p:nvSpPr>
            <p:cNvPr id="70" name="iś1îḋè">
              <a:extLst>
                <a:ext uri="{FF2B5EF4-FFF2-40B4-BE49-F238E27FC236}">
                  <a16:creationId xmlns:a16="http://schemas.microsoft.com/office/drawing/2014/main" id="{C82561A3-DF0B-B54F-8334-ECB7370A772E}"/>
                </a:ext>
              </a:extLst>
            </p:cNvPr>
            <p:cNvSpPr txBox="1">
              <a:spLocks/>
            </p:cNvSpPr>
            <p:nvPr/>
          </p:nvSpPr>
          <p:spPr bwMode="auto">
            <a:xfrm>
              <a:off x="1244426" y="4419062"/>
              <a:ext cx="1913494" cy="443303"/>
            </a:xfrm>
            <a:prstGeom prst="rect">
              <a:avLst/>
            </a:prstGeom>
            <a:noFill/>
          </p:spPr>
          <p:txBody>
            <a:bodyPr wrap="square" lIns="0" tIns="0" rIns="216000" bIns="0" anchor="t" anchorCtr="0">
              <a:normAutofit/>
            </a:bodyPr>
            <a:lstStyle/>
            <a:p>
              <a:r>
                <a:rPr lang="zh-CN" altLang="en-US" sz="2000" b="1" dirty="0">
                  <a:solidFill>
                    <a:srgbClr val="7A631A"/>
                  </a:solidFill>
                </a:rPr>
                <a:t>创建于</a:t>
              </a:r>
              <a:r>
                <a:rPr lang="en-US" altLang="zh-CN" sz="2000" b="1" dirty="0">
                  <a:solidFill>
                    <a:srgbClr val="7A631A"/>
                  </a:solidFill>
                </a:rPr>
                <a:t>1847 </a:t>
              </a:r>
              <a:r>
                <a:rPr lang="zh-CN" altLang="en-US" sz="2000" b="1" dirty="0">
                  <a:solidFill>
                    <a:srgbClr val="7A631A"/>
                  </a:solidFill>
                </a:rPr>
                <a:t>年</a:t>
              </a:r>
              <a:endParaRPr lang="en-US" altLang="zh-CN" sz="2000" b="1" dirty="0">
                <a:solidFill>
                  <a:srgbClr val="7A631A"/>
                </a:solidFill>
              </a:endParaRPr>
            </a:p>
          </p:txBody>
        </p:sp>
      </p:grpSp>
      <p:grpSp>
        <p:nvGrpSpPr>
          <p:cNvPr id="9" name="组合 8"/>
          <p:cNvGrpSpPr/>
          <p:nvPr/>
        </p:nvGrpSpPr>
        <p:grpSpPr>
          <a:xfrm>
            <a:off x="1288386" y="3266911"/>
            <a:ext cx="2939639" cy="726282"/>
            <a:chOff x="1482663" y="2761578"/>
            <a:chExt cx="2939639" cy="726282"/>
          </a:xfrm>
        </p:grpSpPr>
        <p:grpSp>
          <p:nvGrpSpPr>
            <p:cNvPr id="4" name="组合 3"/>
            <p:cNvGrpSpPr/>
            <p:nvPr/>
          </p:nvGrpSpPr>
          <p:grpSpPr>
            <a:xfrm>
              <a:off x="3697210" y="2761578"/>
              <a:ext cx="725092" cy="726282"/>
              <a:chOff x="3697210" y="2761578"/>
              <a:chExt cx="725092" cy="726282"/>
            </a:xfrm>
          </p:grpSpPr>
          <p:sp>
            <p:nvSpPr>
              <p:cNvPr id="74" name="ïslîḓê">
                <a:extLst>
                  <a:ext uri="{FF2B5EF4-FFF2-40B4-BE49-F238E27FC236}">
                    <a16:creationId xmlns:a16="http://schemas.microsoft.com/office/drawing/2014/main" id="{109B626A-4B8C-1A42-888D-EB5115A38B81}"/>
                  </a:ext>
                </a:extLst>
              </p:cNvPr>
              <p:cNvSpPr>
                <a:spLocks/>
              </p:cNvSpPr>
              <p:nvPr/>
            </p:nvSpPr>
            <p:spPr bwMode="auto">
              <a:xfrm rot="21540000">
                <a:off x="3697210" y="2761578"/>
                <a:ext cx="725092" cy="726282"/>
              </a:xfrm>
              <a:prstGeom prst="ellipse">
                <a:avLst/>
              </a:prstGeom>
              <a:solidFill>
                <a:srgbClr val="A5A5A5"/>
              </a:solidFill>
              <a:ln>
                <a:noFill/>
              </a:ln>
            </p:spPr>
            <p:txBody>
              <a:bodyPr anchor="ctr"/>
              <a:lstStyle/>
              <a:p>
                <a:pPr algn="ctr"/>
                <a:endParaRPr sz="1350"/>
              </a:p>
            </p:txBody>
          </p:sp>
          <p:sp>
            <p:nvSpPr>
              <p:cNvPr id="75" name="îs1ïḓé">
                <a:extLst>
                  <a:ext uri="{FF2B5EF4-FFF2-40B4-BE49-F238E27FC236}">
                    <a16:creationId xmlns:a16="http://schemas.microsoft.com/office/drawing/2014/main" id="{AC46EBCF-756B-5847-BA06-11BF9DA23EBF}"/>
                  </a:ext>
                </a:extLst>
              </p:cNvPr>
              <p:cNvSpPr>
                <a:spLocks/>
              </p:cNvSpPr>
              <p:nvPr/>
            </p:nvSpPr>
            <p:spPr bwMode="auto">
              <a:xfrm rot="21540000">
                <a:off x="3882514" y="2895331"/>
                <a:ext cx="88034" cy="88034"/>
              </a:xfrm>
              <a:custGeom>
                <a:avLst/>
                <a:gdLst>
                  <a:gd name="T0" fmla="*/ 22 w 43"/>
                  <a:gd name="T1" fmla="*/ 43 h 43"/>
                  <a:gd name="T2" fmla="*/ 43 w 43"/>
                  <a:gd name="T3" fmla="*/ 21 h 43"/>
                  <a:gd name="T4" fmla="*/ 22 w 43"/>
                  <a:gd name="T5" fmla="*/ 0 h 43"/>
                  <a:gd name="T6" fmla="*/ 0 w 43"/>
                  <a:gd name="T7" fmla="*/ 21 h 43"/>
                  <a:gd name="T8" fmla="*/ 22 w 43"/>
                  <a:gd name="T9" fmla="*/ 43 h 43"/>
                  <a:gd name="T10" fmla="*/ 22 w 43"/>
                  <a:gd name="T11" fmla="*/ 5 h 43"/>
                  <a:gd name="T12" fmla="*/ 39 w 43"/>
                  <a:gd name="T13" fmla="*/ 21 h 43"/>
                  <a:gd name="T14" fmla="*/ 22 w 43"/>
                  <a:gd name="T15" fmla="*/ 38 h 43"/>
                  <a:gd name="T16" fmla="*/ 5 w 43"/>
                  <a:gd name="T17" fmla="*/ 21 h 43"/>
                  <a:gd name="T18" fmla="*/ 22 w 43"/>
                  <a:gd name="T1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2" y="43"/>
                    </a:moveTo>
                    <a:cubicBezTo>
                      <a:pt x="34" y="43"/>
                      <a:pt x="43" y="33"/>
                      <a:pt x="43" y="21"/>
                    </a:cubicBezTo>
                    <a:cubicBezTo>
                      <a:pt x="43" y="10"/>
                      <a:pt x="34" y="0"/>
                      <a:pt x="22" y="0"/>
                    </a:cubicBezTo>
                    <a:cubicBezTo>
                      <a:pt x="10" y="0"/>
                      <a:pt x="0" y="10"/>
                      <a:pt x="0" y="21"/>
                    </a:cubicBezTo>
                    <a:cubicBezTo>
                      <a:pt x="0" y="33"/>
                      <a:pt x="10" y="43"/>
                      <a:pt x="22" y="43"/>
                    </a:cubicBezTo>
                    <a:close/>
                    <a:moveTo>
                      <a:pt x="22" y="5"/>
                    </a:moveTo>
                    <a:cubicBezTo>
                      <a:pt x="31" y="5"/>
                      <a:pt x="39" y="12"/>
                      <a:pt x="39" y="21"/>
                    </a:cubicBezTo>
                    <a:cubicBezTo>
                      <a:pt x="39" y="31"/>
                      <a:pt x="31" y="38"/>
                      <a:pt x="22" y="38"/>
                    </a:cubicBezTo>
                    <a:cubicBezTo>
                      <a:pt x="12" y="38"/>
                      <a:pt x="5" y="31"/>
                      <a:pt x="5" y="21"/>
                    </a:cubicBezTo>
                    <a:cubicBezTo>
                      <a:pt x="5" y="12"/>
                      <a:pt x="12" y="5"/>
                      <a:pt x="2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76" name="ïṡľide">
                <a:extLst>
                  <a:ext uri="{FF2B5EF4-FFF2-40B4-BE49-F238E27FC236}">
                    <a16:creationId xmlns:a16="http://schemas.microsoft.com/office/drawing/2014/main" id="{73972068-C513-BF44-98FE-C5365D1FB6F6}"/>
                  </a:ext>
                </a:extLst>
              </p:cNvPr>
              <p:cNvSpPr>
                <a:spLocks/>
              </p:cNvSpPr>
              <p:nvPr/>
            </p:nvSpPr>
            <p:spPr bwMode="auto">
              <a:xfrm rot="21540000">
                <a:off x="4142413" y="2890795"/>
                <a:ext cx="88034" cy="88034"/>
              </a:xfrm>
              <a:custGeom>
                <a:avLst/>
                <a:gdLst>
                  <a:gd name="T0" fmla="*/ 22 w 43"/>
                  <a:gd name="T1" fmla="*/ 43 h 43"/>
                  <a:gd name="T2" fmla="*/ 43 w 43"/>
                  <a:gd name="T3" fmla="*/ 21 h 43"/>
                  <a:gd name="T4" fmla="*/ 22 w 43"/>
                  <a:gd name="T5" fmla="*/ 0 h 43"/>
                  <a:gd name="T6" fmla="*/ 0 w 43"/>
                  <a:gd name="T7" fmla="*/ 21 h 43"/>
                  <a:gd name="T8" fmla="*/ 22 w 43"/>
                  <a:gd name="T9" fmla="*/ 43 h 43"/>
                  <a:gd name="T10" fmla="*/ 22 w 43"/>
                  <a:gd name="T11" fmla="*/ 5 h 43"/>
                  <a:gd name="T12" fmla="*/ 39 w 43"/>
                  <a:gd name="T13" fmla="*/ 21 h 43"/>
                  <a:gd name="T14" fmla="*/ 22 w 43"/>
                  <a:gd name="T15" fmla="*/ 38 h 43"/>
                  <a:gd name="T16" fmla="*/ 5 w 43"/>
                  <a:gd name="T17" fmla="*/ 21 h 43"/>
                  <a:gd name="T18" fmla="*/ 22 w 43"/>
                  <a:gd name="T1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2" y="43"/>
                    </a:moveTo>
                    <a:cubicBezTo>
                      <a:pt x="34" y="43"/>
                      <a:pt x="43" y="33"/>
                      <a:pt x="43" y="21"/>
                    </a:cubicBezTo>
                    <a:cubicBezTo>
                      <a:pt x="43" y="10"/>
                      <a:pt x="34" y="0"/>
                      <a:pt x="22" y="0"/>
                    </a:cubicBezTo>
                    <a:cubicBezTo>
                      <a:pt x="10" y="0"/>
                      <a:pt x="0" y="10"/>
                      <a:pt x="0" y="21"/>
                    </a:cubicBezTo>
                    <a:cubicBezTo>
                      <a:pt x="0" y="33"/>
                      <a:pt x="10" y="43"/>
                      <a:pt x="22" y="43"/>
                    </a:cubicBezTo>
                    <a:close/>
                    <a:moveTo>
                      <a:pt x="22" y="5"/>
                    </a:moveTo>
                    <a:cubicBezTo>
                      <a:pt x="31" y="5"/>
                      <a:pt x="39" y="12"/>
                      <a:pt x="39" y="21"/>
                    </a:cubicBezTo>
                    <a:cubicBezTo>
                      <a:pt x="39" y="31"/>
                      <a:pt x="31" y="38"/>
                      <a:pt x="22" y="38"/>
                    </a:cubicBezTo>
                    <a:cubicBezTo>
                      <a:pt x="13" y="38"/>
                      <a:pt x="5" y="31"/>
                      <a:pt x="5" y="21"/>
                    </a:cubicBezTo>
                    <a:cubicBezTo>
                      <a:pt x="5" y="12"/>
                      <a:pt x="13" y="5"/>
                      <a:pt x="2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77" name="îṥḻïḓé">
                <a:extLst>
                  <a:ext uri="{FF2B5EF4-FFF2-40B4-BE49-F238E27FC236}">
                    <a16:creationId xmlns:a16="http://schemas.microsoft.com/office/drawing/2014/main" id="{95C2E6CF-B4AA-E146-868E-CB66F75AB835}"/>
                  </a:ext>
                </a:extLst>
              </p:cNvPr>
              <p:cNvSpPr>
                <a:spLocks/>
              </p:cNvSpPr>
              <p:nvPr/>
            </p:nvSpPr>
            <p:spPr bwMode="auto">
              <a:xfrm rot="21540000">
                <a:off x="3831307" y="2991157"/>
                <a:ext cx="460394" cy="365223"/>
              </a:xfrm>
              <a:custGeom>
                <a:avLst/>
                <a:gdLst>
                  <a:gd name="T0" fmla="*/ 205 w 225"/>
                  <a:gd name="T1" fmla="*/ 13 h 178"/>
                  <a:gd name="T2" fmla="*/ 151 w 225"/>
                  <a:gd name="T3" fmla="*/ 13 h 178"/>
                  <a:gd name="T4" fmla="*/ 112 w 225"/>
                  <a:gd name="T5" fmla="*/ 60 h 178"/>
                  <a:gd name="T6" fmla="*/ 74 w 225"/>
                  <a:gd name="T7" fmla="*/ 13 h 178"/>
                  <a:gd name="T8" fmla="*/ 19 w 225"/>
                  <a:gd name="T9" fmla="*/ 13 h 178"/>
                  <a:gd name="T10" fmla="*/ 2 w 225"/>
                  <a:gd name="T11" fmla="*/ 54 h 178"/>
                  <a:gd name="T12" fmla="*/ 26 w 225"/>
                  <a:gd name="T13" fmla="*/ 94 h 178"/>
                  <a:gd name="T14" fmla="*/ 36 w 225"/>
                  <a:gd name="T15" fmla="*/ 178 h 178"/>
                  <a:gd name="T16" fmla="*/ 53 w 225"/>
                  <a:gd name="T17" fmla="*/ 169 h 178"/>
                  <a:gd name="T18" fmla="*/ 74 w 225"/>
                  <a:gd name="T19" fmla="*/ 169 h 178"/>
                  <a:gd name="T20" fmla="*/ 77 w 225"/>
                  <a:gd name="T21" fmla="*/ 60 h 178"/>
                  <a:gd name="T22" fmla="*/ 112 w 225"/>
                  <a:gd name="T23" fmla="*/ 78 h 178"/>
                  <a:gd name="T24" fmla="*/ 147 w 225"/>
                  <a:gd name="T25" fmla="*/ 61 h 178"/>
                  <a:gd name="T26" fmla="*/ 151 w 225"/>
                  <a:gd name="T27" fmla="*/ 169 h 178"/>
                  <a:gd name="T28" fmla="*/ 171 w 225"/>
                  <a:gd name="T29" fmla="*/ 169 h 178"/>
                  <a:gd name="T30" fmla="*/ 189 w 225"/>
                  <a:gd name="T31" fmla="*/ 178 h 178"/>
                  <a:gd name="T32" fmla="*/ 199 w 225"/>
                  <a:gd name="T33" fmla="*/ 169 h 178"/>
                  <a:gd name="T34" fmla="*/ 207 w 225"/>
                  <a:gd name="T35" fmla="*/ 90 h 178"/>
                  <a:gd name="T36" fmla="*/ 81 w 225"/>
                  <a:gd name="T37" fmla="*/ 57 h 178"/>
                  <a:gd name="T38" fmla="*/ 68 w 225"/>
                  <a:gd name="T39" fmla="*/ 24 h 178"/>
                  <a:gd name="T40" fmla="*/ 66 w 225"/>
                  <a:gd name="T41" fmla="*/ 44 h 178"/>
                  <a:gd name="T42" fmla="*/ 69 w 225"/>
                  <a:gd name="T43" fmla="*/ 147 h 178"/>
                  <a:gd name="T44" fmla="*/ 69 w 225"/>
                  <a:gd name="T45" fmla="*/ 169 h 178"/>
                  <a:gd name="T46" fmla="*/ 52 w 225"/>
                  <a:gd name="T47" fmla="*/ 92 h 178"/>
                  <a:gd name="T48" fmla="*/ 41 w 225"/>
                  <a:gd name="T49" fmla="*/ 168 h 178"/>
                  <a:gd name="T50" fmla="*/ 30 w 225"/>
                  <a:gd name="T51" fmla="*/ 169 h 178"/>
                  <a:gd name="T52" fmla="*/ 31 w 225"/>
                  <a:gd name="T53" fmla="*/ 92 h 178"/>
                  <a:gd name="T54" fmla="*/ 31 w 225"/>
                  <a:gd name="T55" fmla="*/ 76 h 178"/>
                  <a:gd name="T56" fmla="*/ 27 w 225"/>
                  <a:gd name="T57" fmla="*/ 35 h 178"/>
                  <a:gd name="T58" fmla="*/ 23 w 225"/>
                  <a:gd name="T59" fmla="*/ 68 h 178"/>
                  <a:gd name="T60" fmla="*/ 27 w 225"/>
                  <a:gd name="T61" fmla="*/ 80 h 178"/>
                  <a:gd name="T62" fmla="*/ 26 w 225"/>
                  <a:gd name="T63" fmla="*/ 89 h 178"/>
                  <a:gd name="T64" fmla="*/ 6 w 225"/>
                  <a:gd name="T65" fmla="*/ 42 h 178"/>
                  <a:gd name="T66" fmla="*/ 48 w 225"/>
                  <a:gd name="T67" fmla="*/ 4 h 178"/>
                  <a:gd name="T68" fmla="*/ 88 w 225"/>
                  <a:gd name="T69" fmla="*/ 47 h 178"/>
                  <a:gd name="T70" fmla="*/ 110 w 225"/>
                  <a:gd name="T71" fmla="*/ 64 h 178"/>
                  <a:gd name="T72" fmla="*/ 114 w 225"/>
                  <a:gd name="T73" fmla="*/ 72 h 178"/>
                  <a:gd name="T74" fmla="*/ 26 w 225"/>
                  <a:gd name="T75" fmla="*/ 43 h 178"/>
                  <a:gd name="T76" fmla="*/ 26 w 225"/>
                  <a:gd name="T77" fmla="*/ 43 h 178"/>
                  <a:gd name="T78" fmla="*/ 198 w 225"/>
                  <a:gd name="T79" fmla="*/ 89 h 178"/>
                  <a:gd name="T80" fmla="*/ 198 w 225"/>
                  <a:gd name="T81" fmla="*/ 80 h 178"/>
                  <a:gd name="T82" fmla="*/ 202 w 225"/>
                  <a:gd name="T83" fmla="*/ 68 h 178"/>
                  <a:gd name="T84" fmla="*/ 198 w 225"/>
                  <a:gd name="T85" fmla="*/ 35 h 178"/>
                  <a:gd name="T86" fmla="*/ 194 w 225"/>
                  <a:gd name="T87" fmla="*/ 76 h 178"/>
                  <a:gd name="T88" fmla="*/ 194 w 225"/>
                  <a:gd name="T89" fmla="*/ 92 h 178"/>
                  <a:gd name="T90" fmla="*/ 195 w 225"/>
                  <a:gd name="T91" fmla="*/ 169 h 178"/>
                  <a:gd name="T92" fmla="*/ 183 w 225"/>
                  <a:gd name="T93" fmla="*/ 168 h 178"/>
                  <a:gd name="T94" fmla="*/ 173 w 225"/>
                  <a:gd name="T95" fmla="*/ 92 h 178"/>
                  <a:gd name="T96" fmla="*/ 155 w 225"/>
                  <a:gd name="T97" fmla="*/ 169 h 178"/>
                  <a:gd name="T98" fmla="*/ 156 w 225"/>
                  <a:gd name="T99" fmla="*/ 147 h 178"/>
                  <a:gd name="T100" fmla="*/ 159 w 225"/>
                  <a:gd name="T101" fmla="*/ 44 h 178"/>
                  <a:gd name="T102" fmla="*/ 157 w 225"/>
                  <a:gd name="T103" fmla="*/ 24 h 178"/>
                  <a:gd name="T104" fmla="*/ 144 w 225"/>
                  <a:gd name="T105" fmla="*/ 57 h 178"/>
                  <a:gd name="T106" fmla="*/ 117 w 225"/>
                  <a:gd name="T107" fmla="*/ 63 h 178"/>
                  <a:gd name="T108" fmla="*/ 137 w 225"/>
                  <a:gd name="T109" fmla="*/ 47 h 178"/>
                  <a:gd name="T110" fmla="*/ 177 w 225"/>
                  <a:gd name="T111" fmla="*/ 4 h 178"/>
                  <a:gd name="T112" fmla="*/ 218 w 225"/>
                  <a:gd name="T113" fmla="*/ 42 h 178"/>
                  <a:gd name="T114" fmla="*/ 203 w 225"/>
                  <a:gd name="T115" fmla="*/ 5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5" h="178">
                    <a:moveTo>
                      <a:pt x="222" y="40"/>
                    </a:moveTo>
                    <a:cubicBezTo>
                      <a:pt x="222" y="40"/>
                      <a:pt x="222" y="40"/>
                      <a:pt x="222" y="40"/>
                    </a:cubicBezTo>
                    <a:cubicBezTo>
                      <a:pt x="205" y="13"/>
                      <a:pt x="205" y="13"/>
                      <a:pt x="205" y="13"/>
                    </a:cubicBezTo>
                    <a:cubicBezTo>
                      <a:pt x="199" y="4"/>
                      <a:pt x="195" y="0"/>
                      <a:pt x="177" y="0"/>
                    </a:cubicBezTo>
                    <a:cubicBezTo>
                      <a:pt x="177" y="0"/>
                      <a:pt x="177" y="0"/>
                      <a:pt x="177" y="0"/>
                    </a:cubicBezTo>
                    <a:cubicBezTo>
                      <a:pt x="158" y="0"/>
                      <a:pt x="154" y="8"/>
                      <a:pt x="151" y="13"/>
                    </a:cubicBezTo>
                    <a:cubicBezTo>
                      <a:pt x="151" y="13"/>
                      <a:pt x="151" y="13"/>
                      <a:pt x="151" y="13"/>
                    </a:cubicBezTo>
                    <a:cubicBezTo>
                      <a:pt x="147" y="20"/>
                      <a:pt x="135" y="41"/>
                      <a:pt x="133" y="44"/>
                    </a:cubicBezTo>
                    <a:cubicBezTo>
                      <a:pt x="131" y="46"/>
                      <a:pt x="119" y="55"/>
                      <a:pt x="112" y="60"/>
                    </a:cubicBezTo>
                    <a:cubicBezTo>
                      <a:pt x="107" y="56"/>
                      <a:pt x="98" y="49"/>
                      <a:pt x="92" y="44"/>
                    </a:cubicBezTo>
                    <a:cubicBezTo>
                      <a:pt x="90" y="41"/>
                      <a:pt x="77" y="20"/>
                      <a:pt x="74" y="13"/>
                    </a:cubicBezTo>
                    <a:cubicBezTo>
                      <a:pt x="74" y="13"/>
                      <a:pt x="74" y="13"/>
                      <a:pt x="74" y="13"/>
                    </a:cubicBezTo>
                    <a:cubicBezTo>
                      <a:pt x="71" y="8"/>
                      <a:pt x="66" y="0"/>
                      <a:pt x="48" y="0"/>
                    </a:cubicBezTo>
                    <a:cubicBezTo>
                      <a:pt x="48" y="0"/>
                      <a:pt x="48" y="0"/>
                      <a:pt x="48" y="0"/>
                    </a:cubicBezTo>
                    <a:cubicBezTo>
                      <a:pt x="29" y="0"/>
                      <a:pt x="26" y="4"/>
                      <a:pt x="19" y="13"/>
                    </a:cubicBezTo>
                    <a:cubicBezTo>
                      <a:pt x="2" y="40"/>
                      <a:pt x="2" y="40"/>
                      <a:pt x="2" y="40"/>
                    </a:cubicBezTo>
                    <a:cubicBezTo>
                      <a:pt x="2" y="40"/>
                      <a:pt x="2" y="40"/>
                      <a:pt x="2" y="40"/>
                    </a:cubicBezTo>
                    <a:cubicBezTo>
                      <a:pt x="0" y="44"/>
                      <a:pt x="0" y="49"/>
                      <a:pt x="2" y="54"/>
                    </a:cubicBezTo>
                    <a:cubicBezTo>
                      <a:pt x="17" y="90"/>
                      <a:pt x="17" y="90"/>
                      <a:pt x="17" y="90"/>
                    </a:cubicBezTo>
                    <a:cubicBezTo>
                      <a:pt x="19" y="92"/>
                      <a:pt x="21" y="94"/>
                      <a:pt x="25" y="94"/>
                    </a:cubicBezTo>
                    <a:cubicBezTo>
                      <a:pt x="25" y="94"/>
                      <a:pt x="25" y="94"/>
                      <a:pt x="26" y="94"/>
                    </a:cubicBezTo>
                    <a:cubicBezTo>
                      <a:pt x="25" y="153"/>
                      <a:pt x="25" y="167"/>
                      <a:pt x="25" y="169"/>
                    </a:cubicBezTo>
                    <a:cubicBezTo>
                      <a:pt x="25" y="169"/>
                      <a:pt x="25" y="169"/>
                      <a:pt x="25" y="169"/>
                    </a:cubicBezTo>
                    <a:cubicBezTo>
                      <a:pt x="26" y="174"/>
                      <a:pt x="30" y="178"/>
                      <a:pt x="36" y="178"/>
                    </a:cubicBezTo>
                    <a:cubicBezTo>
                      <a:pt x="41" y="177"/>
                      <a:pt x="46" y="173"/>
                      <a:pt x="46" y="169"/>
                    </a:cubicBezTo>
                    <a:cubicBezTo>
                      <a:pt x="50" y="122"/>
                      <a:pt x="50" y="122"/>
                      <a:pt x="50" y="122"/>
                    </a:cubicBezTo>
                    <a:cubicBezTo>
                      <a:pt x="53" y="169"/>
                      <a:pt x="53" y="169"/>
                      <a:pt x="53" y="169"/>
                    </a:cubicBezTo>
                    <a:cubicBezTo>
                      <a:pt x="54" y="173"/>
                      <a:pt x="58" y="177"/>
                      <a:pt x="63" y="178"/>
                    </a:cubicBezTo>
                    <a:cubicBezTo>
                      <a:pt x="64" y="178"/>
                      <a:pt x="64" y="178"/>
                      <a:pt x="64" y="178"/>
                    </a:cubicBezTo>
                    <a:cubicBezTo>
                      <a:pt x="69" y="178"/>
                      <a:pt x="73" y="174"/>
                      <a:pt x="74" y="169"/>
                    </a:cubicBezTo>
                    <a:cubicBezTo>
                      <a:pt x="74" y="169"/>
                      <a:pt x="74" y="169"/>
                      <a:pt x="74" y="169"/>
                    </a:cubicBezTo>
                    <a:cubicBezTo>
                      <a:pt x="74" y="166"/>
                      <a:pt x="72" y="100"/>
                      <a:pt x="71" y="51"/>
                    </a:cubicBezTo>
                    <a:cubicBezTo>
                      <a:pt x="77" y="60"/>
                      <a:pt x="77" y="60"/>
                      <a:pt x="77" y="60"/>
                    </a:cubicBezTo>
                    <a:cubicBezTo>
                      <a:pt x="77" y="60"/>
                      <a:pt x="78" y="61"/>
                      <a:pt x="78" y="61"/>
                    </a:cubicBezTo>
                    <a:cubicBezTo>
                      <a:pt x="107" y="77"/>
                      <a:pt x="107" y="77"/>
                      <a:pt x="107" y="77"/>
                    </a:cubicBezTo>
                    <a:cubicBezTo>
                      <a:pt x="108" y="78"/>
                      <a:pt x="110" y="78"/>
                      <a:pt x="112" y="78"/>
                    </a:cubicBezTo>
                    <a:cubicBezTo>
                      <a:pt x="113" y="78"/>
                      <a:pt x="113" y="78"/>
                      <a:pt x="114" y="78"/>
                    </a:cubicBezTo>
                    <a:cubicBezTo>
                      <a:pt x="115" y="78"/>
                      <a:pt x="117" y="78"/>
                      <a:pt x="118" y="77"/>
                    </a:cubicBezTo>
                    <a:cubicBezTo>
                      <a:pt x="147" y="61"/>
                      <a:pt x="147" y="61"/>
                      <a:pt x="147" y="61"/>
                    </a:cubicBezTo>
                    <a:cubicBezTo>
                      <a:pt x="147" y="61"/>
                      <a:pt x="147" y="60"/>
                      <a:pt x="147" y="60"/>
                    </a:cubicBezTo>
                    <a:cubicBezTo>
                      <a:pt x="154" y="51"/>
                      <a:pt x="154" y="51"/>
                      <a:pt x="154" y="51"/>
                    </a:cubicBezTo>
                    <a:cubicBezTo>
                      <a:pt x="152" y="100"/>
                      <a:pt x="151" y="166"/>
                      <a:pt x="151" y="169"/>
                    </a:cubicBezTo>
                    <a:cubicBezTo>
                      <a:pt x="151" y="169"/>
                      <a:pt x="151" y="169"/>
                      <a:pt x="151" y="169"/>
                    </a:cubicBezTo>
                    <a:cubicBezTo>
                      <a:pt x="151" y="174"/>
                      <a:pt x="156" y="178"/>
                      <a:pt x="161" y="178"/>
                    </a:cubicBezTo>
                    <a:cubicBezTo>
                      <a:pt x="167" y="177"/>
                      <a:pt x="171" y="173"/>
                      <a:pt x="171" y="169"/>
                    </a:cubicBezTo>
                    <a:cubicBezTo>
                      <a:pt x="175" y="122"/>
                      <a:pt x="175" y="122"/>
                      <a:pt x="175" y="122"/>
                    </a:cubicBezTo>
                    <a:cubicBezTo>
                      <a:pt x="179" y="169"/>
                      <a:pt x="179" y="169"/>
                      <a:pt x="179" y="169"/>
                    </a:cubicBezTo>
                    <a:cubicBezTo>
                      <a:pt x="179" y="173"/>
                      <a:pt x="183" y="177"/>
                      <a:pt x="189" y="178"/>
                    </a:cubicBezTo>
                    <a:cubicBezTo>
                      <a:pt x="189" y="178"/>
                      <a:pt x="189" y="178"/>
                      <a:pt x="189" y="178"/>
                    </a:cubicBezTo>
                    <a:cubicBezTo>
                      <a:pt x="194" y="178"/>
                      <a:pt x="199" y="174"/>
                      <a:pt x="199" y="169"/>
                    </a:cubicBezTo>
                    <a:cubicBezTo>
                      <a:pt x="199" y="169"/>
                      <a:pt x="199" y="169"/>
                      <a:pt x="199" y="169"/>
                    </a:cubicBezTo>
                    <a:cubicBezTo>
                      <a:pt x="199" y="167"/>
                      <a:pt x="199" y="153"/>
                      <a:pt x="199" y="94"/>
                    </a:cubicBezTo>
                    <a:cubicBezTo>
                      <a:pt x="199" y="94"/>
                      <a:pt x="200" y="94"/>
                      <a:pt x="200" y="94"/>
                    </a:cubicBezTo>
                    <a:cubicBezTo>
                      <a:pt x="203" y="94"/>
                      <a:pt x="206" y="92"/>
                      <a:pt x="207" y="90"/>
                    </a:cubicBezTo>
                    <a:cubicBezTo>
                      <a:pt x="223" y="54"/>
                      <a:pt x="223" y="54"/>
                      <a:pt x="223" y="54"/>
                    </a:cubicBezTo>
                    <a:cubicBezTo>
                      <a:pt x="225" y="49"/>
                      <a:pt x="225" y="44"/>
                      <a:pt x="222" y="40"/>
                    </a:cubicBezTo>
                    <a:close/>
                    <a:moveTo>
                      <a:pt x="81" y="57"/>
                    </a:moveTo>
                    <a:cubicBezTo>
                      <a:pt x="71" y="43"/>
                      <a:pt x="71" y="43"/>
                      <a:pt x="71" y="43"/>
                    </a:cubicBezTo>
                    <a:cubicBezTo>
                      <a:pt x="71" y="37"/>
                      <a:pt x="70" y="32"/>
                      <a:pt x="70" y="27"/>
                    </a:cubicBezTo>
                    <a:cubicBezTo>
                      <a:pt x="70" y="25"/>
                      <a:pt x="69" y="24"/>
                      <a:pt x="68" y="24"/>
                    </a:cubicBezTo>
                    <a:cubicBezTo>
                      <a:pt x="68" y="24"/>
                      <a:pt x="68" y="24"/>
                      <a:pt x="68" y="24"/>
                    </a:cubicBezTo>
                    <a:cubicBezTo>
                      <a:pt x="67" y="24"/>
                      <a:pt x="66" y="25"/>
                      <a:pt x="66" y="27"/>
                    </a:cubicBezTo>
                    <a:cubicBezTo>
                      <a:pt x="66" y="27"/>
                      <a:pt x="66" y="33"/>
                      <a:pt x="66" y="44"/>
                    </a:cubicBezTo>
                    <a:cubicBezTo>
                      <a:pt x="66" y="44"/>
                      <a:pt x="66" y="44"/>
                      <a:pt x="66" y="44"/>
                    </a:cubicBezTo>
                    <a:cubicBezTo>
                      <a:pt x="66" y="58"/>
                      <a:pt x="67" y="78"/>
                      <a:pt x="67" y="98"/>
                    </a:cubicBezTo>
                    <a:cubicBezTo>
                      <a:pt x="68" y="116"/>
                      <a:pt x="68" y="133"/>
                      <a:pt x="69" y="147"/>
                    </a:cubicBezTo>
                    <a:cubicBezTo>
                      <a:pt x="69" y="153"/>
                      <a:pt x="69" y="159"/>
                      <a:pt x="69" y="163"/>
                    </a:cubicBezTo>
                    <a:cubicBezTo>
                      <a:pt x="69" y="166"/>
                      <a:pt x="69" y="167"/>
                      <a:pt x="69" y="169"/>
                    </a:cubicBezTo>
                    <a:cubicBezTo>
                      <a:pt x="69" y="169"/>
                      <a:pt x="69" y="169"/>
                      <a:pt x="69" y="169"/>
                    </a:cubicBezTo>
                    <a:cubicBezTo>
                      <a:pt x="69" y="171"/>
                      <a:pt x="67" y="173"/>
                      <a:pt x="64" y="173"/>
                    </a:cubicBezTo>
                    <a:cubicBezTo>
                      <a:pt x="61" y="173"/>
                      <a:pt x="58" y="171"/>
                      <a:pt x="58" y="168"/>
                    </a:cubicBezTo>
                    <a:cubicBezTo>
                      <a:pt x="52" y="92"/>
                      <a:pt x="52" y="92"/>
                      <a:pt x="52" y="92"/>
                    </a:cubicBezTo>
                    <a:cubicBezTo>
                      <a:pt x="52" y="91"/>
                      <a:pt x="51" y="90"/>
                      <a:pt x="50" y="90"/>
                    </a:cubicBezTo>
                    <a:cubicBezTo>
                      <a:pt x="48" y="90"/>
                      <a:pt x="47" y="91"/>
                      <a:pt x="47" y="92"/>
                    </a:cubicBezTo>
                    <a:cubicBezTo>
                      <a:pt x="41" y="168"/>
                      <a:pt x="41" y="168"/>
                      <a:pt x="41" y="168"/>
                    </a:cubicBezTo>
                    <a:cubicBezTo>
                      <a:pt x="41" y="171"/>
                      <a:pt x="39" y="173"/>
                      <a:pt x="36" y="173"/>
                    </a:cubicBezTo>
                    <a:cubicBezTo>
                      <a:pt x="33" y="173"/>
                      <a:pt x="30" y="171"/>
                      <a:pt x="30" y="169"/>
                    </a:cubicBezTo>
                    <a:cubicBezTo>
                      <a:pt x="30" y="169"/>
                      <a:pt x="30" y="169"/>
                      <a:pt x="30" y="169"/>
                    </a:cubicBezTo>
                    <a:cubicBezTo>
                      <a:pt x="30" y="167"/>
                      <a:pt x="30" y="165"/>
                      <a:pt x="30" y="162"/>
                    </a:cubicBezTo>
                    <a:cubicBezTo>
                      <a:pt x="30" y="157"/>
                      <a:pt x="30" y="151"/>
                      <a:pt x="30" y="144"/>
                    </a:cubicBezTo>
                    <a:cubicBezTo>
                      <a:pt x="30" y="129"/>
                      <a:pt x="30" y="110"/>
                      <a:pt x="31" y="92"/>
                    </a:cubicBezTo>
                    <a:cubicBezTo>
                      <a:pt x="33" y="90"/>
                      <a:pt x="34" y="87"/>
                      <a:pt x="33" y="84"/>
                    </a:cubicBezTo>
                    <a:cubicBezTo>
                      <a:pt x="33" y="84"/>
                      <a:pt x="33" y="84"/>
                      <a:pt x="33" y="83"/>
                    </a:cubicBezTo>
                    <a:cubicBezTo>
                      <a:pt x="33" y="83"/>
                      <a:pt x="32" y="80"/>
                      <a:pt x="31" y="76"/>
                    </a:cubicBezTo>
                    <a:cubicBezTo>
                      <a:pt x="31" y="50"/>
                      <a:pt x="31" y="36"/>
                      <a:pt x="31" y="36"/>
                    </a:cubicBezTo>
                    <a:cubicBezTo>
                      <a:pt x="31" y="35"/>
                      <a:pt x="30" y="34"/>
                      <a:pt x="29" y="34"/>
                    </a:cubicBezTo>
                    <a:cubicBezTo>
                      <a:pt x="28" y="34"/>
                      <a:pt x="27" y="34"/>
                      <a:pt x="27" y="35"/>
                    </a:cubicBezTo>
                    <a:cubicBezTo>
                      <a:pt x="17" y="48"/>
                      <a:pt x="17" y="48"/>
                      <a:pt x="17" y="48"/>
                    </a:cubicBezTo>
                    <a:cubicBezTo>
                      <a:pt x="17" y="48"/>
                      <a:pt x="17" y="49"/>
                      <a:pt x="17" y="50"/>
                    </a:cubicBezTo>
                    <a:cubicBezTo>
                      <a:pt x="17" y="50"/>
                      <a:pt x="20" y="59"/>
                      <a:pt x="23" y="68"/>
                    </a:cubicBezTo>
                    <a:cubicBezTo>
                      <a:pt x="24" y="71"/>
                      <a:pt x="25" y="74"/>
                      <a:pt x="26" y="77"/>
                    </a:cubicBezTo>
                    <a:cubicBezTo>
                      <a:pt x="26" y="77"/>
                      <a:pt x="26" y="77"/>
                      <a:pt x="26" y="77"/>
                    </a:cubicBezTo>
                    <a:cubicBezTo>
                      <a:pt x="26" y="78"/>
                      <a:pt x="27" y="79"/>
                      <a:pt x="27" y="80"/>
                    </a:cubicBezTo>
                    <a:cubicBezTo>
                      <a:pt x="28" y="82"/>
                      <a:pt x="28" y="84"/>
                      <a:pt x="29" y="85"/>
                    </a:cubicBezTo>
                    <a:cubicBezTo>
                      <a:pt x="29" y="85"/>
                      <a:pt x="29" y="85"/>
                      <a:pt x="29" y="85"/>
                    </a:cubicBezTo>
                    <a:cubicBezTo>
                      <a:pt x="29" y="87"/>
                      <a:pt x="28" y="88"/>
                      <a:pt x="26" y="89"/>
                    </a:cubicBezTo>
                    <a:cubicBezTo>
                      <a:pt x="24" y="90"/>
                      <a:pt x="22" y="89"/>
                      <a:pt x="21" y="88"/>
                    </a:cubicBezTo>
                    <a:cubicBezTo>
                      <a:pt x="6" y="52"/>
                      <a:pt x="6" y="52"/>
                      <a:pt x="6" y="52"/>
                    </a:cubicBezTo>
                    <a:cubicBezTo>
                      <a:pt x="5" y="49"/>
                      <a:pt x="5" y="45"/>
                      <a:pt x="6" y="42"/>
                    </a:cubicBezTo>
                    <a:cubicBezTo>
                      <a:pt x="23" y="16"/>
                      <a:pt x="23" y="16"/>
                      <a:pt x="23" y="16"/>
                    </a:cubicBezTo>
                    <a:cubicBezTo>
                      <a:pt x="29" y="8"/>
                      <a:pt x="31" y="4"/>
                      <a:pt x="48" y="4"/>
                    </a:cubicBezTo>
                    <a:cubicBezTo>
                      <a:pt x="48" y="4"/>
                      <a:pt x="48" y="4"/>
                      <a:pt x="48" y="4"/>
                    </a:cubicBezTo>
                    <a:cubicBezTo>
                      <a:pt x="64" y="4"/>
                      <a:pt x="67" y="11"/>
                      <a:pt x="69" y="15"/>
                    </a:cubicBezTo>
                    <a:cubicBezTo>
                      <a:pt x="70" y="15"/>
                      <a:pt x="70" y="15"/>
                      <a:pt x="70" y="15"/>
                    </a:cubicBezTo>
                    <a:cubicBezTo>
                      <a:pt x="74" y="22"/>
                      <a:pt x="88" y="47"/>
                      <a:pt x="88" y="47"/>
                    </a:cubicBezTo>
                    <a:cubicBezTo>
                      <a:pt x="88" y="47"/>
                      <a:pt x="88" y="47"/>
                      <a:pt x="88" y="47"/>
                    </a:cubicBezTo>
                    <a:cubicBezTo>
                      <a:pt x="88" y="47"/>
                      <a:pt x="95" y="52"/>
                      <a:pt x="101" y="57"/>
                    </a:cubicBezTo>
                    <a:cubicBezTo>
                      <a:pt x="104" y="60"/>
                      <a:pt x="108" y="62"/>
                      <a:pt x="110" y="64"/>
                    </a:cubicBezTo>
                    <a:cubicBezTo>
                      <a:pt x="112" y="65"/>
                      <a:pt x="113" y="66"/>
                      <a:pt x="114" y="67"/>
                    </a:cubicBezTo>
                    <a:cubicBezTo>
                      <a:pt x="114" y="67"/>
                      <a:pt x="114" y="67"/>
                      <a:pt x="114" y="67"/>
                    </a:cubicBezTo>
                    <a:cubicBezTo>
                      <a:pt x="115" y="68"/>
                      <a:pt x="115" y="70"/>
                      <a:pt x="114" y="72"/>
                    </a:cubicBezTo>
                    <a:cubicBezTo>
                      <a:pt x="113" y="73"/>
                      <a:pt x="111" y="74"/>
                      <a:pt x="109" y="73"/>
                    </a:cubicBezTo>
                    <a:lnTo>
                      <a:pt x="81" y="57"/>
                    </a:lnTo>
                    <a:close/>
                    <a:moveTo>
                      <a:pt x="26" y="43"/>
                    </a:moveTo>
                    <a:cubicBezTo>
                      <a:pt x="26" y="48"/>
                      <a:pt x="26" y="54"/>
                      <a:pt x="26" y="63"/>
                    </a:cubicBezTo>
                    <a:cubicBezTo>
                      <a:pt x="25" y="58"/>
                      <a:pt x="23" y="54"/>
                      <a:pt x="22" y="50"/>
                    </a:cubicBezTo>
                    <a:lnTo>
                      <a:pt x="26" y="43"/>
                    </a:lnTo>
                    <a:close/>
                    <a:moveTo>
                      <a:pt x="219" y="52"/>
                    </a:moveTo>
                    <a:cubicBezTo>
                      <a:pt x="203" y="88"/>
                      <a:pt x="203" y="88"/>
                      <a:pt x="203" y="88"/>
                    </a:cubicBezTo>
                    <a:cubicBezTo>
                      <a:pt x="202" y="89"/>
                      <a:pt x="200" y="90"/>
                      <a:pt x="198" y="89"/>
                    </a:cubicBezTo>
                    <a:cubicBezTo>
                      <a:pt x="196" y="88"/>
                      <a:pt x="195" y="87"/>
                      <a:pt x="196" y="85"/>
                    </a:cubicBezTo>
                    <a:cubicBezTo>
                      <a:pt x="196" y="85"/>
                      <a:pt x="196" y="85"/>
                      <a:pt x="196" y="85"/>
                    </a:cubicBezTo>
                    <a:cubicBezTo>
                      <a:pt x="196" y="84"/>
                      <a:pt x="197" y="82"/>
                      <a:pt x="198" y="80"/>
                    </a:cubicBezTo>
                    <a:cubicBezTo>
                      <a:pt x="198" y="79"/>
                      <a:pt x="198" y="78"/>
                      <a:pt x="198" y="77"/>
                    </a:cubicBezTo>
                    <a:cubicBezTo>
                      <a:pt x="198" y="77"/>
                      <a:pt x="198" y="77"/>
                      <a:pt x="198" y="77"/>
                    </a:cubicBezTo>
                    <a:cubicBezTo>
                      <a:pt x="199" y="74"/>
                      <a:pt x="201" y="71"/>
                      <a:pt x="202" y="68"/>
                    </a:cubicBezTo>
                    <a:cubicBezTo>
                      <a:pt x="205" y="59"/>
                      <a:pt x="208" y="50"/>
                      <a:pt x="208" y="50"/>
                    </a:cubicBezTo>
                    <a:cubicBezTo>
                      <a:pt x="208" y="49"/>
                      <a:pt x="208" y="48"/>
                      <a:pt x="207" y="48"/>
                    </a:cubicBezTo>
                    <a:cubicBezTo>
                      <a:pt x="198" y="35"/>
                      <a:pt x="198" y="35"/>
                      <a:pt x="198" y="35"/>
                    </a:cubicBezTo>
                    <a:cubicBezTo>
                      <a:pt x="197" y="34"/>
                      <a:pt x="196" y="34"/>
                      <a:pt x="195" y="34"/>
                    </a:cubicBezTo>
                    <a:cubicBezTo>
                      <a:pt x="194" y="34"/>
                      <a:pt x="194" y="35"/>
                      <a:pt x="194" y="36"/>
                    </a:cubicBezTo>
                    <a:cubicBezTo>
                      <a:pt x="194" y="36"/>
                      <a:pt x="194" y="50"/>
                      <a:pt x="194" y="76"/>
                    </a:cubicBezTo>
                    <a:cubicBezTo>
                      <a:pt x="193" y="80"/>
                      <a:pt x="192" y="83"/>
                      <a:pt x="191" y="83"/>
                    </a:cubicBezTo>
                    <a:cubicBezTo>
                      <a:pt x="191" y="84"/>
                      <a:pt x="191" y="84"/>
                      <a:pt x="191" y="84"/>
                    </a:cubicBezTo>
                    <a:cubicBezTo>
                      <a:pt x="190" y="87"/>
                      <a:pt x="192" y="90"/>
                      <a:pt x="194" y="92"/>
                    </a:cubicBezTo>
                    <a:cubicBezTo>
                      <a:pt x="194" y="110"/>
                      <a:pt x="194" y="129"/>
                      <a:pt x="194" y="144"/>
                    </a:cubicBezTo>
                    <a:cubicBezTo>
                      <a:pt x="194" y="151"/>
                      <a:pt x="195" y="157"/>
                      <a:pt x="195" y="162"/>
                    </a:cubicBezTo>
                    <a:cubicBezTo>
                      <a:pt x="195" y="165"/>
                      <a:pt x="195" y="167"/>
                      <a:pt x="195" y="169"/>
                    </a:cubicBezTo>
                    <a:cubicBezTo>
                      <a:pt x="195" y="169"/>
                      <a:pt x="195" y="169"/>
                      <a:pt x="195" y="169"/>
                    </a:cubicBezTo>
                    <a:cubicBezTo>
                      <a:pt x="194" y="171"/>
                      <a:pt x="192" y="173"/>
                      <a:pt x="189" y="173"/>
                    </a:cubicBezTo>
                    <a:cubicBezTo>
                      <a:pt x="186" y="173"/>
                      <a:pt x="183" y="171"/>
                      <a:pt x="183" y="168"/>
                    </a:cubicBezTo>
                    <a:cubicBezTo>
                      <a:pt x="177" y="92"/>
                      <a:pt x="177" y="92"/>
                      <a:pt x="177" y="92"/>
                    </a:cubicBezTo>
                    <a:cubicBezTo>
                      <a:pt x="177" y="91"/>
                      <a:pt x="176" y="90"/>
                      <a:pt x="175" y="90"/>
                    </a:cubicBezTo>
                    <a:cubicBezTo>
                      <a:pt x="174" y="90"/>
                      <a:pt x="173" y="91"/>
                      <a:pt x="173" y="92"/>
                    </a:cubicBezTo>
                    <a:cubicBezTo>
                      <a:pt x="167" y="168"/>
                      <a:pt x="167" y="168"/>
                      <a:pt x="167" y="168"/>
                    </a:cubicBezTo>
                    <a:cubicBezTo>
                      <a:pt x="166" y="171"/>
                      <a:pt x="164" y="173"/>
                      <a:pt x="161" y="173"/>
                    </a:cubicBezTo>
                    <a:cubicBezTo>
                      <a:pt x="158" y="173"/>
                      <a:pt x="155" y="171"/>
                      <a:pt x="155" y="169"/>
                    </a:cubicBezTo>
                    <a:cubicBezTo>
                      <a:pt x="155" y="169"/>
                      <a:pt x="155" y="169"/>
                      <a:pt x="155" y="169"/>
                    </a:cubicBezTo>
                    <a:cubicBezTo>
                      <a:pt x="155" y="167"/>
                      <a:pt x="155" y="166"/>
                      <a:pt x="155" y="163"/>
                    </a:cubicBezTo>
                    <a:cubicBezTo>
                      <a:pt x="156" y="159"/>
                      <a:pt x="156" y="153"/>
                      <a:pt x="156" y="147"/>
                    </a:cubicBezTo>
                    <a:cubicBezTo>
                      <a:pt x="156" y="133"/>
                      <a:pt x="157" y="116"/>
                      <a:pt x="157" y="98"/>
                    </a:cubicBezTo>
                    <a:cubicBezTo>
                      <a:pt x="158" y="78"/>
                      <a:pt x="158" y="58"/>
                      <a:pt x="159" y="44"/>
                    </a:cubicBezTo>
                    <a:cubicBezTo>
                      <a:pt x="159" y="44"/>
                      <a:pt x="159" y="44"/>
                      <a:pt x="159" y="44"/>
                    </a:cubicBezTo>
                    <a:cubicBezTo>
                      <a:pt x="159" y="33"/>
                      <a:pt x="159" y="27"/>
                      <a:pt x="159" y="27"/>
                    </a:cubicBezTo>
                    <a:cubicBezTo>
                      <a:pt x="159" y="25"/>
                      <a:pt x="158" y="24"/>
                      <a:pt x="157" y="24"/>
                    </a:cubicBezTo>
                    <a:cubicBezTo>
                      <a:pt x="157" y="24"/>
                      <a:pt x="157" y="24"/>
                      <a:pt x="157" y="24"/>
                    </a:cubicBezTo>
                    <a:cubicBezTo>
                      <a:pt x="155" y="24"/>
                      <a:pt x="154" y="25"/>
                      <a:pt x="154" y="27"/>
                    </a:cubicBezTo>
                    <a:cubicBezTo>
                      <a:pt x="154" y="32"/>
                      <a:pt x="154" y="37"/>
                      <a:pt x="154" y="43"/>
                    </a:cubicBezTo>
                    <a:cubicBezTo>
                      <a:pt x="144" y="57"/>
                      <a:pt x="144" y="57"/>
                      <a:pt x="144" y="57"/>
                    </a:cubicBezTo>
                    <a:cubicBezTo>
                      <a:pt x="119" y="71"/>
                      <a:pt x="119" y="71"/>
                      <a:pt x="119" y="71"/>
                    </a:cubicBezTo>
                    <a:cubicBezTo>
                      <a:pt x="120" y="68"/>
                      <a:pt x="119" y="65"/>
                      <a:pt x="117" y="63"/>
                    </a:cubicBezTo>
                    <a:cubicBezTo>
                      <a:pt x="117" y="63"/>
                      <a:pt x="117" y="63"/>
                      <a:pt x="117" y="63"/>
                    </a:cubicBezTo>
                    <a:cubicBezTo>
                      <a:pt x="117" y="63"/>
                      <a:pt x="116" y="63"/>
                      <a:pt x="116" y="63"/>
                    </a:cubicBezTo>
                    <a:cubicBezTo>
                      <a:pt x="124" y="57"/>
                      <a:pt x="136" y="47"/>
                      <a:pt x="136" y="47"/>
                    </a:cubicBezTo>
                    <a:cubicBezTo>
                      <a:pt x="136" y="47"/>
                      <a:pt x="137" y="47"/>
                      <a:pt x="137" y="47"/>
                    </a:cubicBezTo>
                    <a:cubicBezTo>
                      <a:pt x="137" y="47"/>
                      <a:pt x="151" y="22"/>
                      <a:pt x="155" y="15"/>
                    </a:cubicBezTo>
                    <a:cubicBezTo>
                      <a:pt x="155" y="15"/>
                      <a:pt x="155" y="15"/>
                      <a:pt x="155" y="15"/>
                    </a:cubicBezTo>
                    <a:cubicBezTo>
                      <a:pt x="157" y="11"/>
                      <a:pt x="161" y="4"/>
                      <a:pt x="177" y="4"/>
                    </a:cubicBezTo>
                    <a:cubicBezTo>
                      <a:pt x="177" y="4"/>
                      <a:pt x="177" y="4"/>
                      <a:pt x="177" y="4"/>
                    </a:cubicBezTo>
                    <a:cubicBezTo>
                      <a:pt x="194" y="4"/>
                      <a:pt x="196" y="8"/>
                      <a:pt x="201" y="16"/>
                    </a:cubicBezTo>
                    <a:cubicBezTo>
                      <a:pt x="218" y="42"/>
                      <a:pt x="218" y="42"/>
                      <a:pt x="218" y="42"/>
                    </a:cubicBezTo>
                    <a:cubicBezTo>
                      <a:pt x="220" y="45"/>
                      <a:pt x="220" y="49"/>
                      <a:pt x="219" y="52"/>
                    </a:cubicBezTo>
                    <a:close/>
                    <a:moveTo>
                      <a:pt x="198" y="43"/>
                    </a:moveTo>
                    <a:cubicBezTo>
                      <a:pt x="203" y="50"/>
                      <a:pt x="203" y="50"/>
                      <a:pt x="203" y="50"/>
                    </a:cubicBezTo>
                    <a:cubicBezTo>
                      <a:pt x="202" y="54"/>
                      <a:pt x="200" y="58"/>
                      <a:pt x="198" y="63"/>
                    </a:cubicBezTo>
                    <a:cubicBezTo>
                      <a:pt x="198" y="54"/>
                      <a:pt x="198" y="48"/>
                      <a:pt x="198"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grpSp>
        <p:sp>
          <p:nvSpPr>
            <p:cNvPr id="78" name="iśľíḍè">
              <a:extLst>
                <a:ext uri="{FF2B5EF4-FFF2-40B4-BE49-F238E27FC236}">
                  <a16:creationId xmlns:a16="http://schemas.microsoft.com/office/drawing/2014/main" id="{334A05DD-9CD0-1545-ACDE-ABDE2EEF7B4A}"/>
                </a:ext>
              </a:extLst>
            </p:cNvPr>
            <p:cNvSpPr txBox="1">
              <a:spLocks/>
            </p:cNvSpPr>
            <p:nvPr/>
          </p:nvSpPr>
          <p:spPr bwMode="auto">
            <a:xfrm>
              <a:off x="1482663" y="2923703"/>
              <a:ext cx="2345492" cy="509834"/>
            </a:xfrm>
            <a:prstGeom prst="rect">
              <a:avLst/>
            </a:prstGeom>
            <a:noFill/>
          </p:spPr>
          <p:txBody>
            <a:bodyPr wrap="square" lIns="0" tIns="0" rIns="216000" bIns="0" anchor="t" anchorCtr="0">
              <a:noAutofit/>
            </a:bodyPr>
            <a:lstStyle/>
            <a:p>
              <a:r>
                <a:rPr lang="zh-CN" altLang="en-US" sz="2000" b="1" dirty="0">
                  <a:solidFill>
                    <a:srgbClr val="7A631A"/>
                  </a:solidFill>
                </a:rPr>
                <a:t>拥有会员</a:t>
              </a:r>
              <a:r>
                <a:rPr lang="en-US" altLang="zh-CN" sz="2000" b="1" dirty="0">
                  <a:solidFill>
                    <a:srgbClr val="7A631A"/>
                  </a:solidFill>
                </a:rPr>
                <a:t>30 </a:t>
              </a:r>
              <a:r>
                <a:rPr lang="zh-CN" altLang="en-US" sz="2000" b="1" dirty="0">
                  <a:solidFill>
                    <a:srgbClr val="7A631A"/>
                  </a:solidFill>
                </a:rPr>
                <a:t>多万名</a:t>
              </a:r>
              <a:endParaRPr lang="en-US" altLang="zh-CN" sz="2000" b="1" dirty="0">
                <a:solidFill>
                  <a:srgbClr val="7A631A"/>
                </a:solidFill>
              </a:endParaRPr>
            </a:p>
          </p:txBody>
        </p:sp>
      </p:grpSp>
      <p:grpSp>
        <p:nvGrpSpPr>
          <p:cNvPr id="11" name="组合 10"/>
          <p:cNvGrpSpPr/>
          <p:nvPr/>
        </p:nvGrpSpPr>
        <p:grpSpPr>
          <a:xfrm>
            <a:off x="4040513" y="1756081"/>
            <a:ext cx="3966153" cy="1536564"/>
            <a:chOff x="4053342" y="1537255"/>
            <a:chExt cx="3966153" cy="1536564"/>
          </a:xfrm>
        </p:grpSpPr>
        <p:grpSp>
          <p:nvGrpSpPr>
            <p:cNvPr id="10" name="组合 9"/>
            <p:cNvGrpSpPr/>
            <p:nvPr/>
          </p:nvGrpSpPr>
          <p:grpSpPr>
            <a:xfrm>
              <a:off x="5479345" y="2345157"/>
              <a:ext cx="725094" cy="728662"/>
              <a:chOff x="5479345" y="2345157"/>
              <a:chExt cx="725094" cy="728662"/>
            </a:xfrm>
          </p:grpSpPr>
          <p:sp>
            <p:nvSpPr>
              <p:cNvPr id="81" name="îš1íḍé">
                <a:extLst>
                  <a:ext uri="{FF2B5EF4-FFF2-40B4-BE49-F238E27FC236}">
                    <a16:creationId xmlns:a16="http://schemas.microsoft.com/office/drawing/2014/main" id="{EC8AF4FD-4667-B249-9076-39EF8F59085B}"/>
                  </a:ext>
                </a:extLst>
              </p:cNvPr>
              <p:cNvSpPr>
                <a:spLocks/>
              </p:cNvSpPr>
              <p:nvPr/>
            </p:nvSpPr>
            <p:spPr bwMode="auto">
              <a:xfrm>
                <a:off x="5479345" y="2345157"/>
                <a:ext cx="725094" cy="728662"/>
              </a:xfrm>
              <a:prstGeom prst="ellipse">
                <a:avLst/>
              </a:prstGeom>
              <a:solidFill>
                <a:srgbClr val="505050"/>
              </a:solidFill>
              <a:ln>
                <a:noFill/>
              </a:ln>
            </p:spPr>
            <p:txBody>
              <a:bodyPr anchor="ctr"/>
              <a:lstStyle/>
              <a:p>
                <a:pPr algn="ctr"/>
                <a:endParaRPr sz="1350"/>
              </a:p>
            </p:txBody>
          </p:sp>
          <p:sp>
            <p:nvSpPr>
              <p:cNvPr id="82" name="ïsḷîḋe">
                <a:extLst>
                  <a:ext uri="{FF2B5EF4-FFF2-40B4-BE49-F238E27FC236}">
                    <a16:creationId xmlns:a16="http://schemas.microsoft.com/office/drawing/2014/main" id="{C268950C-BA53-D144-9EA6-C8256AA73E66}"/>
                  </a:ext>
                </a:extLst>
              </p:cNvPr>
              <p:cNvSpPr>
                <a:spLocks/>
              </p:cNvSpPr>
              <p:nvPr/>
            </p:nvSpPr>
            <p:spPr bwMode="auto">
              <a:xfrm>
                <a:off x="5673853" y="2468286"/>
                <a:ext cx="356302" cy="293844"/>
              </a:xfrm>
              <a:custGeom>
                <a:avLst/>
                <a:gdLst>
                  <a:gd name="T0" fmla="*/ 172 w 174"/>
                  <a:gd name="T1" fmla="*/ 143 h 143"/>
                  <a:gd name="T2" fmla="*/ 2 w 174"/>
                  <a:gd name="T3" fmla="*/ 143 h 143"/>
                  <a:gd name="T4" fmla="*/ 0 w 174"/>
                  <a:gd name="T5" fmla="*/ 140 h 143"/>
                  <a:gd name="T6" fmla="*/ 0 w 174"/>
                  <a:gd name="T7" fmla="*/ 2 h 143"/>
                  <a:gd name="T8" fmla="*/ 2 w 174"/>
                  <a:gd name="T9" fmla="*/ 0 h 143"/>
                  <a:gd name="T10" fmla="*/ 172 w 174"/>
                  <a:gd name="T11" fmla="*/ 0 h 143"/>
                  <a:gd name="T12" fmla="*/ 174 w 174"/>
                  <a:gd name="T13" fmla="*/ 2 h 143"/>
                  <a:gd name="T14" fmla="*/ 174 w 174"/>
                  <a:gd name="T15" fmla="*/ 140 h 143"/>
                  <a:gd name="T16" fmla="*/ 172 w 174"/>
                  <a:gd name="T17" fmla="*/ 143 h 143"/>
                  <a:gd name="T18" fmla="*/ 4 w 174"/>
                  <a:gd name="T19" fmla="*/ 138 h 143"/>
                  <a:gd name="T20" fmla="*/ 169 w 174"/>
                  <a:gd name="T21" fmla="*/ 138 h 143"/>
                  <a:gd name="T22" fmla="*/ 169 w 174"/>
                  <a:gd name="T23" fmla="*/ 4 h 143"/>
                  <a:gd name="T24" fmla="*/ 4 w 174"/>
                  <a:gd name="T25" fmla="*/ 4 h 143"/>
                  <a:gd name="T26" fmla="*/ 4 w 174"/>
                  <a:gd name="T27" fmla="*/ 13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4" h="143">
                    <a:moveTo>
                      <a:pt x="172" y="143"/>
                    </a:moveTo>
                    <a:cubicBezTo>
                      <a:pt x="2" y="143"/>
                      <a:pt x="2" y="143"/>
                      <a:pt x="2" y="143"/>
                    </a:cubicBezTo>
                    <a:cubicBezTo>
                      <a:pt x="1" y="143"/>
                      <a:pt x="0" y="142"/>
                      <a:pt x="0" y="140"/>
                    </a:cubicBezTo>
                    <a:cubicBezTo>
                      <a:pt x="0" y="2"/>
                      <a:pt x="0" y="2"/>
                      <a:pt x="0" y="2"/>
                    </a:cubicBezTo>
                    <a:cubicBezTo>
                      <a:pt x="0" y="1"/>
                      <a:pt x="1" y="0"/>
                      <a:pt x="2" y="0"/>
                    </a:cubicBezTo>
                    <a:cubicBezTo>
                      <a:pt x="172" y="0"/>
                      <a:pt x="172" y="0"/>
                      <a:pt x="172" y="0"/>
                    </a:cubicBezTo>
                    <a:cubicBezTo>
                      <a:pt x="173" y="0"/>
                      <a:pt x="174" y="1"/>
                      <a:pt x="174" y="2"/>
                    </a:cubicBezTo>
                    <a:cubicBezTo>
                      <a:pt x="174" y="140"/>
                      <a:pt x="174" y="140"/>
                      <a:pt x="174" y="140"/>
                    </a:cubicBezTo>
                    <a:cubicBezTo>
                      <a:pt x="174" y="142"/>
                      <a:pt x="173" y="143"/>
                      <a:pt x="172" y="143"/>
                    </a:cubicBezTo>
                    <a:close/>
                    <a:moveTo>
                      <a:pt x="4" y="138"/>
                    </a:moveTo>
                    <a:cubicBezTo>
                      <a:pt x="169" y="138"/>
                      <a:pt x="169" y="138"/>
                      <a:pt x="169" y="138"/>
                    </a:cubicBezTo>
                    <a:cubicBezTo>
                      <a:pt x="169" y="4"/>
                      <a:pt x="169" y="4"/>
                      <a:pt x="169" y="4"/>
                    </a:cubicBezTo>
                    <a:cubicBezTo>
                      <a:pt x="4" y="4"/>
                      <a:pt x="4" y="4"/>
                      <a:pt x="4" y="4"/>
                    </a:cubicBezTo>
                    <a:lnTo>
                      <a:pt x="4" y="1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83" name="ïṧḻïdé">
                <a:extLst>
                  <a:ext uri="{FF2B5EF4-FFF2-40B4-BE49-F238E27FC236}">
                    <a16:creationId xmlns:a16="http://schemas.microsoft.com/office/drawing/2014/main" id="{DBC31B21-8E9A-8448-8123-95C481BAE82B}"/>
                  </a:ext>
                </a:extLst>
              </p:cNvPr>
              <p:cNvSpPr>
                <a:spLocks/>
              </p:cNvSpPr>
              <p:nvPr/>
            </p:nvSpPr>
            <p:spPr bwMode="auto">
              <a:xfrm>
                <a:off x="5788655" y="2509329"/>
                <a:ext cx="127293" cy="35095"/>
              </a:xfrm>
              <a:custGeom>
                <a:avLst/>
                <a:gdLst>
                  <a:gd name="T0" fmla="*/ 53 w 62"/>
                  <a:gd name="T1" fmla="*/ 17 h 17"/>
                  <a:gd name="T2" fmla="*/ 9 w 62"/>
                  <a:gd name="T3" fmla="*/ 17 h 17"/>
                  <a:gd name="T4" fmla="*/ 0 w 62"/>
                  <a:gd name="T5" fmla="*/ 9 h 17"/>
                  <a:gd name="T6" fmla="*/ 9 w 62"/>
                  <a:gd name="T7" fmla="*/ 0 h 17"/>
                  <a:gd name="T8" fmla="*/ 53 w 62"/>
                  <a:gd name="T9" fmla="*/ 0 h 17"/>
                  <a:gd name="T10" fmla="*/ 62 w 62"/>
                  <a:gd name="T11" fmla="*/ 9 h 17"/>
                  <a:gd name="T12" fmla="*/ 53 w 62"/>
                  <a:gd name="T13" fmla="*/ 17 h 17"/>
                  <a:gd name="T14" fmla="*/ 9 w 62"/>
                  <a:gd name="T15" fmla="*/ 4 h 17"/>
                  <a:gd name="T16" fmla="*/ 4 w 62"/>
                  <a:gd name="T17" fmla="*/ 9 h 17"/>
                  <a:gd name="T18" fmla="*/ 9 w 62"/>
                  <a:gd name="T19" fmla="*/ 13 h 17"/>
                  <a:gd name="T20" fmla="*/ 53 w 62"/>
                  <a:gd name="T21" fmla="*/ 13 h 17"/>
                  <a:gd name="T22" fmla="*/ 57 w 62"/>
                  <a:gd name="T23" fmla="*/ 9 h 17"/>
                  <a:gd name="T24" fmla="*/ 53 w 62"/>
                  <a:gd name="T25" fmla="*/ 4 h 17"/>
                  <a:gd name="T26" fmla="*/ 9 w 62"/>
                  <a:gd name="T27"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17">
                    <a:moveTo>
                      <a:pt x="53" y="17"/>
                    </a:moveTo>
                    <a:cubicBezTo>
                      <a:pt x="9" y="17"/>
                      <a:pt x="9" y="17"/>
                      <a:pt x="9" y="17"/>
                    </a:cubicBezTo>
                    <a:cubicBezTo>
                      <a:pt x="4" y="17"/>
                      <a:pt x="0" y="13"/>
                      <a:pt x="0" y="9"/>
                    </a:cubicBezTo>
                    <a:cubicBezTo>
                      <a:pt x="0" y="4"/>
                      <a:pt x="4" y="0"/>
                      <a:pt x="9" y="0"/>
                    </a:cubicBezTo>
                    <a:cubicBezTo>
                      <a:pt x="53" y="0"/>
                      <a:pt x="53" y="0"/>
                      <a:pt x="53" y="0"/>
                    </a:cubicBezTo>
                    <a:cubicBezTo>
                      <a:pt x="58" y="0"/>
                      <a:pt x="62" y="4"/>
                      <a:pt x="62" y="9"/>
                    </a:cubicBezTo>
                    <a:cubicBezTo>
                      <a:pt x="62" y="13"/>
                      <a:pt x="58" y="17"/>
                      <a:pt x="53" y="17"/>
                    </a:cubicBezTo>
                    <a:close/>
                    <a:moveTo>
                      <a:pt x="9" y="4"/>
                    </a:moveTo>
                    <a:cubicBezTo>
                      <a:pt x="6" y="4"/>
                      <a:pt x="4" y="6"/>
                      <a:pt x="4" y="9"/>
                    </a:cubicBezTo>
                    <a:cubicBezTo>
                      <a:pt x="4" y="11"/>
                      <a:pt x="6" y="13"/>
                      <a:pt x="9" y="13"/>
                    </a:cubicBezTo>
                    <a:cubicBezTo>
                      <a:pt x="53" y="13"/>
                      <a:pt x="53" y="13"/>
                      <a:pt x="53" y="13"/>
                    </a:cubicBezTo>
                    <a:cubicBezTo>
                      <a:pt x="55" y="13"/>
                      <a:pt x="57" y="11"/>
                      <a:pt x="57" y="9"/>
                    </a:cubicBezTo>
                    <a:cubicBezTo>
                      <a:pt x="57" y="6"/>
                      <a:pt x="55" y="4"/>
                      <a:pt x="53" y="4"/>
                    </a:cubicBezTo>
                    <a:lnTo>
                      <a:pt x="9"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84" name="ïŝlíďe">
                <a:extLst>
                  <a:ext uri="{FF2B5EF4-FFF2-40B4-BE49-F238E27FC236}">
                    <a16:creationId xmlns:a16="http://schemas.microsoft.com/office/drawing/2014/main" id="{C2271413-25D3-894E-A750-EB1A1FD1F43B}"/>
                  </a:ext>
                </a:extLst>
              </p:cNvPr>
              <p:cNvSpPr>
                <a:spLocks/>
              </p:cNvSpPr>
              <p:nvPr/>
            </p:nvSpPr>
            <p:spPr bwMode="auto">
              <a:xfrm>
                <a:off x="5667905" y="2850164"/>
                <a:ext cx="57104" cy="57698"/>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5 h 28"/>
                  <a:gd name="T12" fmla="*/ 5 w 28"/>
                  <a:gd name="T13" fmla="*/ 14 h 28"/>
                  <a:gd name="T14" fmla="*/ 14 w 28"/>
                  <a:gd name="T15" fmla="*/ 23 h 28"/>
                  <a:gd name="T16" fmla="*/ 23 w 28"/>
                  <a:gd name="T17" fmla="*/ 14 h 28"/>
                  <a:gd name="T18" fmla="*/ 14 w 28"/>
                  <a:gd name="T1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7"/>
                      <a:pt x="6" y="0"/>
                      <a:pt x="14" y="0"/>
                    </a:cubicBezTo>
                    <a:cubicBezTo>
                      <a:pt x="22" y="0"/>
                      <a:pt x="28" y="7"/>
                      <a:pt x="28" y="14"/>
                    </a:cubicBezTo>
                    <a:cubicBezTo>
                      <a:pt x="28" y="22"/>
                      <a:pt x="22" y="28"/>
                      <a:pt x="14" y="28"/>
                    </a:cubicBezTo>
                    <a:close/>
                    <a:moveTo>
                      <a:pt x="14" y="5"/>
                    </a:moveTo>
                    <a:cubicBezTo>
                      <a:pt x="9" y="5"/>
                      <a:pt x="5" y="9"/>
                      <a:pt x="5" y="14"/>
                    </a:cubicBezTo>
                    <a:cubicBezTo>
                      <a:pt x="5" y="19"/>
                      <a:pt x="9" y="23"/>
                      <a:pt x="14" y="23"/>
                    </a:cubicBezTo>
                    <a:cubicBezTo>
                      <a:pt x="19" y="23"/>
                      <a:pt x="23" y="19"/>
                      <a:pt x="23" y="14"/>
                    </a:cubicBezTo>
                    <a:cubicBezTo>
                      <a:pt x="23" y="9"/>
                      <a:pt x="19" y="5"/>
                      <a:pt x="1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85" name="îṧḻíḑé">
                <a:extLst>
                  <a:ext uri="{FF2B5EF4-FFF2-40B4-BE49-F238E27FC236}">
                    <a16:creationId xmlns:a16="http://schemas.microsoft.com/office/drawing/2014/main" id="{DEFA43EC-B285-144B-91DD-39B7C79A0D24}"/>
                  </a:ext>
                </a:extLst>
              </p:cNvPr>
              <p:cNvSpPr>
                <a:spLocks/>
              </p:cNvSpPr>
              <p:nvPr/>
            </p:nvSpPr>
            <p:spPr bwMode="auto">
              <a:xfrm>
                <a:off x="5760103" y="2850164"/>
                <a:ext cx="57104" cy="57698"/>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5 h 28"/>
                  <a:gd name="T12" fmla="*/ 5 w 28"/>
                  <a:gd name="T13" fmla="*/ 14 h 28"/>
                  <a:gd name="T14" fmla="*/ 14 w 28"/>
                  <a:gd name="T15" fmla="*/ 23 h 28"/>
                  <a:gd name="T16" fmla="*/ 23 w 28"/>
                  <a:gd name="T17" fmla="*/ 14 h 28"/>
                  <a:gd name="T18" fmla="*/ 14 w 28"/>
                  <a:gd name="T1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7"/>
                      <a:pt x="6" y="0"/>
                      <a:pt x="14" y="0"/>
                    </a:cubicBezTo>
                    <a:cubicBezTo>
                      <a:pt x="21" y="0"/>
                      <a:pt x="28" y="7"/>
                      <a:pt x="28" y="14"/>
                    </a:cubicBezTo>
                    <a:cubicBezTo>
                      <a:pt x="28" y="22"/>
                      <a:pt x="21" y="28"/>
                      <a:pt x="14" y="28"/>
                    </a:cubicBezTo>
                    <a:close/>
                    <a:moveTo>
                      <a:pt x="14" y="5"/>
                    </a:moveTo>
                    <a:cubicBezTo>
                      <a:pt x="9" y="5"/>
                      <a:pt x="5" y="9"/>
                      <a:pt x="5" y="14"/>
                    </a:cubicBezTo>
                    <a:cubicBezTo>
                      <a:pt x="5" y="19"/>
                      <a:pt x="9" y="23"/>
                      <a:pt x="14" y="23"/>
                    </a:cubicBezTo>
                    <a:cubicBezTo>
                      <a:pt x="19" y="23"/>
                      <a:pt x="23" y="19"/>
                      <a:pt x="23" y="14"/>
                    </a:cubicBezTo>
                    <a:cubicBezTo>
                      <a:pt x="23" y="9"/>
                      <a:pt x="19" y="5"/>
                      <a:pt x="1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86" name="îSļiďê">
                <a:extLst>
                  <a:ext uri="{FF2B5EF4-FFF2-40B4-BE49-F238E27FC236}">
                    <a16:creationId xmlns:a16="http://schemas.microsoft.com/office/drawing/2014/main" id="{563D78A3-C16F-3D43-8D83-BDCA97B30FF0}"/>
                  </a:ext>
                </a:extLst>
              </p:cNvPr>
              <p:cNvSpPr>
                <a:spLocks/>
              </p:cNvSpPr>
              <p:nvPr/>
            </p:nvSpPr>
            <p:spPr bwMode="auto">
              <a:xfrm>
                <a:off x="5852302" y="2850164"/>
                <a:ext cx="55319" cy="57698"/>
              </a:xfrm>
              <a:custGeom>
                <a:avLst/>
                <a:gdLst>
                  <a:gd name="T0" fmla="*/ 14 w 27"/>
                  <a:gd name="T1" fmla="*/ 28 h 28"/>
                  <a:gd name="T2" fmla="*/ 0 w 27"/>
                  <a:gd name="T3" fmla="*/ 14 h 28"/>
                  <a:gd name="T4" fmla="*/ 14 w 27"/>
                  <a:gd name="T5" fmla="*/ 0 h 28"/>
                  <a:gd name="T6" fmla="*/ 27 w 27"/>
                  <a:gd name="T7" fmla="*/ 14 h 28"/>
                  <a:gd name="T8" fmla="*/ 14 w 27"/>
                  <a:gd name="T9" fmla="*/ 28 h 28"/>
                  <a:gd name="T10" fmla="*/ 14 w 27"/>
                  <a:gd name="T11" fmla="*/ 5 h 28"/>
                  <a:gd name="T12" fmla="*/ 4 w 27"/>
                  <a:gd name="T13" fmla="*/ 14 h 28"/>
                  <a:gd name="T14" fmla="*/ 14 w 27"/>
                  <a:gd name="T15" fmla="*/ 23 h 28"/>
                  <a:gd name="T16" fmla="*/ 23 w 27"/>
                  <a:gd name="T17" fmla="*/ 14 h 28"/>
                  <a:gd name="T18" fmla="*/ 14 w 27"/>
                  <a:gd name="T1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8">
                    <a:moveTo>
                      <a:pt x="14" y="28"/>
                    </a:moveTo>
                    <a:cubicBezTo>
                      <a:pt x="6" y="28"/>
                      <a:pt x="0" y="22"/>
                      <a:pt x="0" y="14"/>
                    </a:cubicBezTo>
                    <a:cubicBezTo>
                      <a:pt x="0" y="7"/>
                      <a:pt x="6" y="0"/>
                      <a:pt x="14" y="0"/>
                    </a:cubicBezTo>
                    <a:cubicBezTo>
                      <a:pt x="21" y="0"/>
                      <a:pt x="27" y="7"/>
                      <a:pt x="27" y="14"/>
                    </a:cubicBezTo>
                    <a:cubicBezTo>
                      <a:pt x="27" y="22"/>
                      <a:pt x="21" y="28"/>
                      <a:pt x="14" y="28"/>
                    </a:cubicBezTo>
                    <a:close/>
                    <a:moveTo>
                      <a:pt x="14" y="5"/>
                    </a:moveTo>
                    <a:cubicBezTo>
                      <a:pt x="9" y="5"/>
                      <a:pt x="4" y="9"/>
                      <a:pt x="4" y="14"/>
                    </a:cubicBezTo>
                    <a:cubicBezTo>
                      <a:pt x="4" y="19"/>
                      <a:pt x="9" y="23"/>
                      <a:pt x="14" y="23"/>
                    </a:cubicBezTo>
                    <a:cubicBezTo>
                      <a:pt x="19" y="23"/>
                      <a:pt x="23" y="19"/>
                      <a:pt x="23" y="14"/>
                    </a:cubicBezTo>
                    <a:cubicBezTo>
                      <a:pt x="23" y="9"/>
                      <a:pt x="19" y="5"/>
                      <a:pt x="1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87" name="iṡľîḓé">
                <a:extLst>
                  <a:ext uri="{FF2B5EF4-FFF2-40B4-BE49-F238E27FC236}">
                    <a16:creationId xmlns:a16="http://schemas.microsoft.com/office/drawing/2014/main" id="{173B55DD-327C-5941-A291-F36F02200B39}"/>
                  </a:ext>
                </a:extLst>
              </p:cNvPr>
              <p:cNvSpPr>
                <a:spLocks/>
              </p:cNvSpPr>
              <p:nvPr/>
            </p:nvSpPr>
            <p:spPr bwMode="auto">
              <a:xfrm>
                <a:off x="5944500" y="2850164"/>
                <a:ext cx="55319" cy="57698"/>
              </a:xfrm>
              <a:custGeom>
                <a:avLst/>
                <a:gdLst>
                  <a:gd name="T0" fmla="*/ 13 w 27"/>
                  <a:gd name="T1" fmla="*/ 28 h 28"/>
                  <a:gd name="T2" fmla="*/ 0 w 27"/>
                  <a:gd name="T3" fmla="*/ 14 h 28"/>
                  <a:gd name="T4" fmla="*/ 13 w 27"/>
                  <a:gd name="T5" fmla="*/ 0 h 28"/>
                  <a:gd name="T6" fmla="*/ 27 w 27"/>
                  <a:gd name="T7" fmla="*/ 14 h 28"/>
                  <a:gd name="T8" fmla="*/ 13 w 27"/>
                  <a:gd name="T9" fmla="*/ 28 h 28"/>
                  <a:gd name="T10" fmla="*/ 13 w 27"/>
                  <a:gd name="T11" fmla="*/ 5 h 28"/>
                  <a:gd name="T12" fmla="*/ 4 w 27"/>
                  <a:gd name="T13" fmla="*/ 14 h 28"/>
                  <a:gd name="T14" fmla="*/ 13 w 27"/>
                  <a:gd name="T15" fmla="*/ 23 h 28"/>
                  <a:gd name="T16" fmla="*/ 23 w 27"/>
                  <a:gd name="T17" fmla="*/ 14 h 28"/>
                  <a:gd name="T18" fmla="*/ 13 w 27"/>
                  <a:gd name="T1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8">
                    <a:moveTo>
                      <a:pt x="13" y="28"/>
                    </a:moveTo>
                    <a:cubicBezTo>
                      <a:pt x="6" y="28"/>
                      <a:pt x="0" y="22"/>
                      <a:pt x="0" y="14"/>
                    </a:cubicBezTo>
                    <a:cubicBezTo>
                      <a:pt x="0" y="7"/>
                      <a:pt x="6" y="0"/>
                      <a:pt x="13" y="0"/>
                    </a:cubicBezTo>
                    <a:cubicBezTo>
                      <a:pt x="21" y="0"/>
                      <a:pt x="27" y="7"/>
                      <a:pt x="27" y="14"/>
                    </a:cubicBezTo>
                    <a:cubicBezTo>
                      <a:pt x="27" y="22"/>
                      <a:pt x="21" y="28"/>
                      <a:pt x="13" y="28"/>
                    </a:cubicBezTo>
                    <a:close/>
                    <a:moveTo>
                      <a:pt x="13" y="5"/>
                    </a:moveTo>
                    <a:cubicBezTo>
                      <a:pt x="8" y="5"/>
                      <a:pt x="4" y="9"/>
                      <a:pt x="4" y="14"/>
                    </a:cubicBezTo>
                    <a:cubicBezTo>
                      <a:pt x="4" y="19"/>
                      <a:pt x="8" y="23"/>
                      <a:pt x="13" y="23"/>
                    </a:cubicBezTo>
                    <a:cubicBezTo>
                      <a:pt x="19" y="23"/>
                      <a:pt x="23" y="19"/>
                      <a:pt x="23" y="14"/>
                    </a:cubicBezTo>
                    <a:cubicBezTo>
                      <a:pt x="23" y="9"/>
                      <a:pt x="19" y="5"/>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88" name="îṩļiďè">
                <a:extLst>
                  <a:ext uri="{FF2B5EF4-FFF2-40B4-BE49-F238E27FC236}">
                    <a16:creationId xmlns:a16="http://schemas.microsoft.com/office/drawing/2014/main" id="{26D6B4B1-F16C-0C48-8EA2-5EB9B23CAE99}"/>
                  </a:ext>
                </a:extLst>
              </p:cNvPr>
              <p:cNvSpPr>
                <a:spLocks/>
              </p:cNvSpPr>
              <p:nvPr/>
            </p:nvSpPr>
            <p:spPr bwMode="auto">
              <a:xfrm>
                <a:off x="5625078" y="2807336"/>
                <a:ext cx="434224" cy="145138"/>
              </a:xfrm>
              <a:custGeom>
                <a:avLst/>
                <a:gdLst>
                  <a:gd name="T0" fmla="*/ 210 w 212"/>
                  <a:gd name="T1" fmla="*/ 71 h 71"/>
                  <a:gd name="T2" fmla="*/ 35 w 212"/>
                  <a:gd name="T3" fmla="*/ 71 h 71"/>
                  <a:gd name="T4" fmla="*/ 0 w 212"/>
                  <a:gd name="T5" fmla="*/ 35 h 71"/>
                  <a:gd name="T6" fmla="*/ 35 w 212"/>
                  <a:gd name="T7" fmla="*/ 0 h 71"/>
                  <a:gd name="T8" fmla="*/ 210 w 212"/>
                  <a:gd name="T9" fmla="*/ 0 h 71"/>
                  <a:gd name="T10" fmla="*/ 212 w 212"/>
                  <a:gd name="T11" fmla="*/ 2 h 71"/>
                  <a:gd name="T12" fmla="*/ 210 w 212"/>
                  <a:gd name="T13" fmla="*/ 5 h 71"/>
                  <a:gd name="T14" fmla="*/ 35 w 212"/>
                  <a:gd name="T15" fmla="*/ 5 h 71"/>
                  <a:gd name="T16" fmla="*/ 4 w 212"/>
                  <a:gd name="T17" fmla="*/ 35 h 71"/>
                  <a:gd name="T18" fmla="*/ 35 w 212"/>
                  <a:gd name="T19" fmla="*/ 66 h 71"/>
                  <a:gd name="T20" fmla="*/ 210 w 212"/>
                  <a:gd name="T21" fmla="*/ 66 h 71"/>
                  <a:gd name="T22" fmla="*/ 212 w 212"/>
                  <a:gd name="T23" fmla="*/ 68 h 71"/>
                  <a:gd name="T24" fmla="*/ 210 w 212"/>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71">
                    <a:moveTo>
                      <a:pt x="210" y="71"/>
                    </a:moveTo>
                    <a:cubicBezTo>
                      <a:pt x="35" y="71"/>
                      <a:pt x="35" y="71"/>
                      <a:pt x="35" y="71"/>
                    </a:cubicBezTo>
                    <a:cubicBezTo>
                      <a:pt x="15" y="71"/>
                      <a:pt x="0" y="55"/>
                      <a:pt x="0" y="35"/>
                    </a:cubicBezTo>
                    <a:cubicBezTo>
                      <a:pt x="0" y="16"/>
                      <a:pt x="15" y="0"/>
                      <a:pt x="35" y="0"/>
                    </a:cubicBezTo>
                    <a:cubicBezTo>
                      <a:pt x="210" y="0"/>
                      <a:pt x="210" y="0"/>
                      <a:pt x="210" y="0"/>
                    </a:cubicBezTo>
                    <a:cubicBezTo>
                      <a:pt x="211" y="0"/>
                      <a:pt x="212" y="1"/>
                      <a:pt x="212" y="2"/>
                    </a:cubicBezTo>
                    <a:cubicBezTo>
                      <a:pt x="212" y="4"/>
                      <a:pt x="211" y="5"/>
                      <a:pt x="210" y="5"/>
                    </a:cubicBezTo>
                    <a:cubicBezTo>
                      <a:pt x="35" y="5"/>
                      <a:pt x="35" y="5"/>
                      <a:pt x="35" y="5"/>
                    </a:cubicBezTo>
                    <a:cubicBezTo>
                      <a:pt x="18" y="5"/>
                      <a:pt x="4" y="18"/>
                      <a:pt x="4" y="35"/>
                    </a:cubicBezTo>
                    <a:cubicBezTo>
                      <a:pt x="4" y="52"/>
                      <a:pt x="18" y="66"/>
                      <a:pt x="35" y="66"/>
                    </a:cubicBezTo>
                    <a:cubicBezTo>
                      <a:pt x="210" y="66"/>
                      <a:pt x="210" y="66"/>
                      <a:pt x="210" y="66"/>
                    </a:cubicBezTo>
                    <a:cubicBezTo>
                      <a:pt x="211" y="66"/>
                      <a:pt x="212" y="67"/>
                      <a:pt x="212" y="68"/>
                    </a:cubicBezTo>
                    <a:cubicBezTo>
                      <a:pt x="212" y="69"/>
                      <a:pt x="211" y="71"/>
                      <a:pt x="210" y="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grpSp>
        <p:sp>
          <p:nvSpPr>
            <p:cNvPr id="89" name="î$1íḋé">
              <a:extLst>
                <a:ext uri="{FF2B5EF4-FFF2-40B4-BE49-F238E27FC236}">
                  <a16:creationId xmlns:a16="http://schemas.microsoft.com/office/drawing/2014/main" id="{F66B49B4-4360-8D4F-91EC-446D1C160C28}"/>
                </a:ext>
              </a:extLst>
            </p:cNvPr>
            <p:cNvSpPr txBox="1">
              <a:spLocks/>
            </p:cNvSpPr>
            <p:nvPr/>
          </p:nvSpPr>
          <p:spPr bwMode="auto">
            <a:xfrm>
              <a:off x="4053342" y="1537255"/>
              <a:ext cx="3966153" cy="754368"/>
            </a:xfrm>
            <a:prstGeom prst="rect">
              <a:avLst/>
            </a:prstGeom>
            <a:noFill/>
          </p:spPr>
          <p:txBody>
            <a:bodyPr wrap="square" lIns="216000" tIns="0" rIns="216000" bIns="0" anchor="t" anchorCtr="1">
              <a:noAutofit/>
            </a:bodyPr>
            <a:lstStyle/>
            <a:p>
              <a:pPr algn="ctr">
                <a:lnSpc>
                  <a:spcPct val="120000"/>
                </a:lnSpc>
              </a:pPr>
              <a:r>
                <a:rPr lang="zh-CN" altLang="en-US" sz="2000" b="1" dirty="0">
                  <a:solidFill>
                    <a:srgbClr val="7A631A"/>
                  </a:solidFill>
                </a:rPr>
                <a:t>美国医学会（</a:t>
              </a:r>
              <a:r>
                <a:rPr lang="en-US" sz="2000" b="1" dirty="0">
                  <a:solidFill>
                    <a:srgbClr val="7A631A"/>
                  </a:solidFill>
                </a:rPr>
                <a:t>American Medical Association，</a:t>
              </a:r>
              <a:r>
                <a:rPr lang="zh-CN" altLang="en-US" sz="2000" b="1" dirty="0">
                  <a:solidFill>
                    <a:srgbClr val="7A631A"/>
                  </a:solidFill>
                </a:rPr>
                <a:t>简称</a:t>
              </a:r>
              <a:r>
                <a:rPr lang="en-US" sz="2000" b="1" dirty="0">
                  <a:solidFill>
                    <a:srgbClr val="7A631A"/>
                  </a:solidFill>
                </a:rPr>
                <a:t>AMA</a:t>
              </a:r>
              <a:r>
                <a:rPr lang="en-US" sz="2000" b="1" dirty="0" smtClean="0">
                  <a:solidFill>
                    <a:srgbClr val="7A631A"/>
                  </a:solidFill>
                </a:rPr>
                <a:t>）</a:t>
              </a:r>
              <a:endParaRPr lang="zh-CN" altLang="en-US" sz="2000" b="1" dirty="0">
                <a:solidFill>
                  <a:srgbClr val="7A631A"/>
                </a:solidFill>
              </a:endParaRPr>
            </a:p>
          </p:txBody>
        </p:sp>
      </p:grpSp>
      <p:grpSp>
        <p:nvGrpSpPr>
          <p:cNvPr id="13" name="组合 12"/>
          <p:cNvGrpSpPr/>
          <p:nvPr/>
        </p:nvGrpSpPr>
        <p:grpSpPr>
          <a:xfrm>
            <a:off x="8006666" y="3314794"/>
            <a:ext cx="3186991" cy="728662"/>
            <a:chOff x="8058415" y="2649722"/>
            <a:chExt cx="3186991" cy="728662"/>
          </a:xfrm>
        </p:grpSpPr>
        <p:grpSp>
          <p:nvGrpSpPr>
            <p:cNvPr id="12" name="组合 11"/>
            <p:cNvGrpSpPr/>
            <p:nvPr/>
          </p:nvGrpSpPr>
          <p:grpSpPr>
            <a:xfrm>
              <a:off x="8058415" y="2649722"/>
              <a:ext cx="726878" cy="728662"/>
              <a:chOff x="8058415" y="2649722"/>
              <a:chExt cx="726878" cy="728662"/>
            </a:xfrm>
          </p:grpSpPr>
          <p:sp>
            <p:nvSpPr>
              <p:cNvPr id="90" name="işḷide">
                <a:extLst>
                  <a:ext uri="{FF2B5EF4-FFF2-40B4-BE49-F238E27FC236}">
                    <a16:creationId xmlns:a16="http://schemas.microsoft.com/office/drawing/2014/main" id="{C1CFAE02-1FD3-F844-A468-13135E9FAC16}"/>
                  </a:ext>
                </a:extLst>
              </p:cNvPr>
              <p:cNvSpPr>
                <a:spLocks/>
              </p:cNvSpPr>
              <p:nvPr/>
            </p:nvSpPr>
            <p:spPr bwMode="auto">
              <a:xfrm>
                <a:off x="8058415" y="2649722"/>
                <a:ext cx="726878" cy="728662"/>
              </a:xfrm>
              <a:prstGeom prst="ellipse">
                <a:avLst/>
              </a:prstGeom>
              <a:solidFill>
                <a:srgbClr val="A5A5A5"/>
              </a:solidFill>
              <a:ln>
                <a:noFill/>
              </a:ln>
            </p:spPr>
            <p:txBody>
              <a:bodyPr anchor="ctr"/>
              <a:lstStyle/>
              <a:p>
                <a:pPr algn="ctr"/>
                <a:endParaRPr sz="1350"/>
              </a:p>
            </p:txBody>
          </p:sp>
          <p:sp>
            <p:nvSpPr>
              <p:cNvPr id="91" name="îšlïde">
                <a:extLst>
                  <a:ext uri="{FF2B5EF4-FFF2-40B4-BE49-F238E27FC236}">
                    <a16:creationId xmlns:a16="http://schemas.microsoft.com/office/drawing/2014/main" id="{2C0C7E4B-698D-D04D-87BD-6342C4FB9F92}"/>
                  </a:ext>
                </a:extLst>
              </p:cNvPr>
              <p:cNvSpPr>
                <a:spLocks/>
              </p:cNvSpPr>
              <p:nvPr/>
            </p:nvSpPr>
            <p:spPr bwMode="auto">
              <a:xfrm>
                <a:off x="8176786" y="2785343"/>
                <a:ext cx="440767" cy="418757"/>
              </a:xfrm>
              <a:custGeom>
                <a:avLst/>
                <a:gdLst>
                  <a:gd name="T0" fmla="*/ 211 w 215"/>
                  <a:gd name="T1" fmla="*/ 164 h 204"/>
                  <a:gd name="T2" fmla="*/ 147 w 215"/>
                  <a:gd name="T3" fmla="*/ 199 h 204"/>
                  <a:gd name="T4" fmla="*/ 46 w 215"/>
                  <a:gd name="T5" fmla="*/ 10 h 204"/>
                  <a:gd name="T6" fmla="*/ 35 w 215"/>
                  <a:gd name="T7" fmla="*/ 1 h 204"/>
                  <a:gd name="T8" fmla="*/ 22 w 215"/>
                  <a:gd name="T9" fmla="*/ 3 h 204"/>
                  <a:gd name="T10" fmla="*/ 1 w 215"/>
                  <a:gd name="T11" fmla="*/ 14 h 204"/>
                  <a:gd name="T12" fmla="*/ 0 w 215"/>
                  <a:gd name="T13" fmla="*/ 17 h 204"/>
                  <a:gd name="T14" fmla="*/ 3 w 215"/>
                  <a:gd name="T15" fmla="*/ 18 h 204"/>
                  <a:gd name="T16" fmla="*/ 24 w 215"/>
                  <a:gd name="T17" fmla="*/ 7 h 204"/>
                  <a:gd name="T18" fmla="*/ 34 w 215"/>
                  <a:gd name="T19" fmla="*/ 6 h 204"/>
                  <a:gd name="T20" fmla="*/ 41 w 215"/>
                  <a:gd name="T21" fmla="*/ 12 h 204"/>
                  <a:gd name="T22" fmla="*/ 144 w 215"/>
                  <a:gd name="T23" fmla="*/ 203 h 204"/>
                  <a:gd name="T24" fmla="*/ 146 w 215"/>
                  <a:gd name="T25" fmla="*/ 204 h 204"/>
                  <a:gd name="T26" fmla="*/ 146 w 215"/>
                  <a:gd name="T27" fmla="*/ 204 h 204"/>
                  <a:gd name="T28" fmla="*/ 148 w 215"/>
                  <a:gd name="T29" fmla="*/ 204 h 204"/>
                  <a:gd name="T30" fmla="*/ 213 w 215"/>
                  <a:gd name="T31" fmla="*/ 168 h 204"/>
                  <a:gd name="T32" fmla="*/ 214 w 215"/>
                  <a:gd name="T33" fmla="*/ 165 h 204"/>
                  <a:gd name="T34" fmla="*/ 211 w 215"/>
                  <a:gd name="T35"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04">
                    <a:moveTo>
                      <a:pt x="211" y="164"/>
                    </a:moveTo>
                    <a:cubicBezTo>
                      <a:pt x="147" y="199"/>
                      <a:pt x="147" y="199"/>
                      <a:pt x="147" y="199"/>
                    </a:cubicBezTo>
                    <a:cubicBezTo>
                      <a:pt x="46" y="10"/>
                      <a:pt x="46" y="10"/>
                      <a:pt x="46" y="10"/>
                    </a:cubicBezTo>
                    <a:cubicBezTo>
                      <a:pt x="43" y="6"/>
                      <a:pt x="40" y="3"/>
                      <a:pt x="35" y="1"/>
                    </a:cubicBezTo>
                    <a:cubicBezTo>
                      <a:pt x="31" y="0"/>
                      <a:pt x="26" y="1"/>
                      <a:pt x="22" y="3"/>
                    </a:cubicBezTo>
                    <a:cubicBezTo>
                      <a:pt x="1" y="14"/>
                      <a:pt x="1" y="14"/>
                      <a:pt x="1" y="14"/>
                    </a:cubicBezTo>
                    <a:cubicBezTo>
                      <a:pt x="0" y="15"/>
                      <a:pt x="0" y="16"/>
                      <a:pt x="0" y="17"/>
                    </a:cubicBezTo>
                    <a:cubicBezTo>
                      <a:pt x="1" y="18"/>
                      <a:pt x="2" y="19"/>
                      <a:pt x="3" y="18"/>
                    </a:cubicBezTo>
                    <a:cubicBezTo>
                      <a:pt x="24" y="7"/>
                      <a:pt x="24" y="7"/>
                      <a:pt x="24" y="7"/>
                    </a:cubicBezTo>
                    <a:cubicBezTo>
                      <a:pt x="27" y="5"/>
                      <a:pt x="31" y="5"/>
                      <a:pt x="34" y="6"/>
                    </a:cubicBezTo>
                    <a:cubicBezTo>
                      <a:pt x="37" y="7"/>
                      <a:pt x="40" y="9"/>
                      <a:pt x="41" y="12"/>
                    </a:cubicBezTo>
                    <a:cubicBezTo>
                      <a:pt x="144" y="203"/>
                      <a:pt x="144" y="203"/>
                      <a:pt x="144" y="203"/>
                    </a:cubicBezTo>
                    <a:cubicBezTo>
                      <a:pt x="145" y="203"/>
                      <a:pt x="145" y="204"/>
                      <a:pt x="146" y="204"/>
                    </a:cubicBezTo>
                    <a:cubicBezTo>
                      <a:pt x="146" y="204"/>
                      <a:pt x="146" y="204"/>
                      <a:pt x="146" y="204"/>
                    </a:cubicBezTo>
                    <a:cubicBezTo>
                      <a:pt x="147" y="204"/>
                      <a:pt x="147" y="204"/>
                      <a:pt x="148" y="204"/>
                    </a:cubicBezTo>
                    <a:cubicBezTo>
                      <a:pt x="213" y="168"/>
                      <a:pt x="213" y="168"/>
                      <a:pt x="213" y="168"/>
                    </a:cubicBezTo>
                    <a:cubicBezTo>
                      <a:pt x="215" y="168"/>
                      <a:pt x="215" y="166"/>
                      <a:pt x="214" y="165"/>
                    </a:cubicBezTo>
                    <a:cubicBezTo>
                      <a:pt x="214" y="164"/>
                      <a:pt x="212" y="164"/>
                      <a:pt x="211" y="1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92" name="îs1îďè">
                <a:extLst>
                  <a:ext uri="{FF2B5EF4-FFF2-40B4-BE49-F238E27FC236}">
                    <a16:creationId xmlns:a16="http://schemas.microsoft.com/office/drawing/2014/main" id="{BC94D953-7291-EE41-838E-CD2DC69C824B}"/>
                  </a:ext>
                </a:extLst>
              </p:cNvPr>
              <p:cNvSpPr>
                <a:spLocks/>
              </p:cNvSpPr>
              <p:nvPr/>
            </p:nvSpPr>
            <p:spPr bwMode="auto">
              <a:xfrm>
                <a:off x="8373673" y="3183281"/>
                <a:ext cx="71379" cy="67811"/>
              </a:xfrm>
              <a:custGeom>
                <a:avLst/>
                <a:gdLst>
                  <a:gd name="T0" fmla="*/ 18 w 35"/>
                  <a:gd name="T1" fmla="*/ 0 h 33"/>
                  <a:gd name="T2" fmla="*/ 11 w 35"/>
                  <a:gd name="T3" fmla="*/ 2 h 33"/>
                  <a:gd name="T4" fmla="*/ 4 w 35"/>
                  <a:gd name="T5" fmla="*/ 24 h 33"/>
                  <a:gd name="T6" fmla="*/ 19 w 35"/>
                  <a:gd name="T7" fmla="*/ 33 h 33"/>
                  <a:gd name="T8" fmla="*/ 26 w 35"/>
                  <a:gd name="T9" fmla="*/ 31 h 33"/>
                  <a:gd name="T10" fmla="*/ 34 w 35"/>
                  <a:gd name="T11" fmla="*/ 21 h 33"/>
                  <a:gd name="T12" fmla="*/ 33 w 35"/>
                  <a:gd name="T13" fmla="*/ 9 h 33"/>
                  <a:gd name="T14" fmla="*/ 18 w 35"/>
                  <a:gd name="T15" fmla="*/ 0 h 33"/>
                  <a:gd name="T16" fmla="*/ 30 w 35"/>
                  <a:gd name="T17" fmla="*/ 20 h 33"/>
                  <a:gd name="T18" fmla="*/ 24 w 35"/>
                  <a:gd name="T19" fmla="*/ 27 h 33"/>
                  <a:gd name="T20" fmla="*/ 19 w 35"/>
                  <a:gd name="T21" fmla="*/ 28 h 33"/>
                  <a:gd name="T22" fmla="*/ 8 w 35"/>
                  <a:gd name="T23" fmla="*/ 22 h 33"/>
                  <a:gd name="T24" fmla="*/ 13 w 35"/>
                  <a:gd name="T25" fmla="*/ 6 h 33"/>
                  <a:gd name="T26" fmla="*/ 18 w 35"/>
                  <a:gd name="T27" fmla="*/ 5 h 33"/>
                  <a:gd name="T28" fmla="*/ 29 w 35"/>
                  <a:gd name="T29" fmla="*/ 11 h 33"/>
                  <a:gd name="T30" fmla="*/ 30 w 35"/>
                  <a:gd name="T31"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33">
                    <a:moveTo>
                      <a:pt x="18" y="0"/>
                    </a:moveTo>
                    <a:cubicBezTo>
                      <a:pt x="16" y="0"/>
                      <a:pt x="13" y="1"/>
                      <a:pt x="11" y="2"/>
                    </a:cubicBezTo>
                    <a:cubicBezTo>
                      <a:pt x="3" y="6"/>
                      <a:pt x="0" y="16"/>
                      <a:pt x="4" y="24"/>
                    </a:cubicBezTo>
                    <a:cubicBezTo>
                      <a:pt x="7" y="30"/>
                      <a:pt x="13" y="33"/>
                      <a:pt x="19" y="33"/>
                    </a:cubicBezTo>
                    <a:cubicBezTo>
                      <a:pt x="21" y="33"/>
                      <a:pt x="24" y="32"/>
                      <a:pt x="26" y="31"/>
                    </a:cubicBezTo>
                    <a:cubicBezTo>
                      <a:pt x="30" y="29"/>
                      <a:pt x="33" y="25"/>
                      <a:pt x="34" y="21"/>
                    </a:cubicBezTo>
                    <a:cubicBezTo>
                      <a:pt x="35" y="17"/>
                      <a:pt x="35" y="13"/>
                      <a:pt x="33" y="9"/>
                    </a:cubicBezTo>
                    <a:cubicBezTo>
                      <a:pt x="30" y="4"/>
                      <a:pt x="24" y="0"/>
                      <a:pt x="18" y="0"/>
                    </a:cubicBezTo>
                    <a:close/>
                    <a:moveTo>
                      <a:pt x="30" y="20"/>
                    </a:moveTo>
                    <a:cubicBezTo>
                      <a:pt x="29" y="23"/>
                      <a:pt x="27" y="25"/>
                      <a:pt x="24" y="27"/>
                    </a:cubicBezTo>
                    <a:cubicBezTo>
                      <a:pt x="22" y="28"/>
                      <a:pt x="20" y="28"/>
                      <a:pt x="19" y="28"/>
                    </a:cubicBezTo>
                    <a:cubicBezTo>
                      <a:pt x="14" y="28"/>
                      <a:pt x="10" y="26"/>
                      <a:pt x="8" y="22"/>
                    </a:cubicBezTo>
                    <a:cubicBezTo>
                      <a:pt x="5" y="16"/>
                      <a:pt x="7" y="9"/>
                      <a:pt x="13" y="6"/>
                    </a:cubicBezTo>
                    <a:cubicBezTo>
                      <a:pt x="15" y="5"/>
                      <a:pt x="17" y="5"/>
                      <a:pt x="18" y="5"/>
                    </a:cubicBezTo>
                    <a:cubicBezTo>
                      <a:pt x="23" y="5"/>
                      <a:pt x="27" y="7"/>
                      <a:pt x="29" y="11"/>
                    </a:cubicBezTo>
                    <a:cubicBezTo>
                      <a:pt x="30" y="14"/>
                      <a:pt x="31" y="17"/>
                      <a:pt x="30"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93" name="ïṧ1íḓè">
                <a:extLst>
                  <a:ext uri="{FF2B5EF4-FFF2-40B4-BE49-F238E27FC236}">
                    <a16:creationId xmlns:a16="http://schemas.microsoft.com/office/drawing/2014/main" id="{F4D7CA1E-29A3-E841-AC25-FBEE679287A7}"/>
                  </a:ext>
                </a:extLst>
              </p:cNvPr>
              <p:cNvSpPr>
                <a:spLocks/>
              </p:cNvSpPr>
              <p:nvPr/>
            </p:nvSpPr>
            <p:spPr bwMode="auto">
              <a:xfrm>
                <a:off x="8342742" y="2777015"/>
                <a:ext cx="325965" cy="375930"/>
              </a:xfrm>
              <a:custGeom>
                <a:avLst/>
                <a:gdLst>
                  <a:gd name="T0" fmla="*/ 158 w 159"/>
                  <a:gd name="T1" fmla="*/ 135 h 183"/>
                  <a:gd name="T2" fmla="*/ 86 w 159"/>
                  <a:gd name="T3" fmla="*/ 2 h 183"/>
                  <a:gd name="T4" fmla="*/ 84 w 159"/>
                  <a:gd name="T5" fmla="*/ 0 h 183"/>
                  <a:gd name="T6" fmla="*/ 83 w 159"/>
                  <a:gd name="T7" fmla="*/ 1 h 183"/>
                  <a:gd name="T8" fmla="*/ 1 w 159"/>
                  <a:gd name="T9" fmla="*/ 45 h 183"/>
                  <a:gd name="T10" fmla="*/ 0 w 159"/>
                  <a:gd name="T11" fmla="*/ 48 h 183"/>
                  <a:gd name="T12" fmla="*/ 72 w 159"/>
                  <a:gd name="T13" fmla="*/ 181 h 183"/>
                  <a:gd name="T14" fmla="*/ 74 w 159"/>
                  <a:gd name="T15" fmla="*/ 183 h 183"/>
                  <a:gd name="T16" fmla="*/ 74 w 159"/>
                  <a:gd name="T17" fmla="*/ 183 h 183"/>
                  <a:gd name="T18" fmla="*/ 76 w 159"/>
                  <a:gd name="T19" fmla="*/ 182 h 183"/>
                  <a:gd name="T20" fmla="*/ 157 w 159"/>
                  <a:gd name="T21" fmla="*/ 138 h 183"/>
                  <a:gd name="T22" fmla="*/ 158 w 159"/>
                  <a:gd name="T23" fmla="*/ 135 h 183"/>
                  <a:gd name="T24" fmla="*/ 83 w 159"/>
                  <a:gd name="T25" fmla="*/ 6 h 183"/>
                  <a:gd name="T26" fmla="*/ 117 w 159"/>
                  <a:gd name="T27" fmla="*/ 69 h 183"/>
                  <a:gd name="T28" fmla="*/ 39 w 159"/>
                  <a:gd name="T29" fmla="*/ 110 h 183"/>
                  <a:gd name="T30" fmla="*/ 6 w 159"/>
                  <a:gd name="T31" fmla="*/ 48 h 183"/>
                  <a:gd name="T32" fmla="*/ 83 w 159"/>
                  <a:gd name="T33" fmla="*/ 6 h 183"/>
                  <a:gd name="T34" fmla="*/ 75 w 159"/>
                  <a:gd name="T35" fmla="*/ 177 h 183"/>
                  <a:gd name="T36" fmla="*/ 42 w 159"/>
                  <a:gd name="T37" fmla="*/ 114 h 183"/>
                  <a:gd name="T38" fmla="*/ 119 w 159"/>
                  <a:gd name="T39" fmla="*/ 73 h 183"/>
                  <a:gd name="T40" fmla="*/ 153 w 159"/>
                  <a:gd name="T41" fmla="*/ 135 h 183"/>
                  <a:gd name="T42" fmla="*/ 75 w 159"/>
                  <a:gd name="T43" fmla="*/ 17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83">
                    <a:moveTo>
                      <a:pt x="158" y="135"/>
                    </a:moveTo>
                    <a:cubicBezTo>
                      <a:pt x="86" y="2"/>
                      <a:pt x="86" y="2"/>
                      <a:pt x="86" y="2"/>
                    </a:cubicBezTo>
                    <a:cubicBezTo>
                      <a:pt x="86" y="1"/>
                      <a:pt x="85" y="1"/>
                      <a:pt x="84" y="0"/>
                    </a:cubicBezTo>
                    <a:cubicBezTo>
                      <a:pt x="84" y="0"/>
                      <a:pt x="83" y="0"/>
                      <a:pt x="83" y="1"/>
                    </a:cubicBezTo>
                    <a:cubicBezTo>
                      <a:pt x="1" y="45"/>
                      <a:pt x="1" y="45"/>
                      <a:pt x="1" y="45"/>
                    </a:cubicBezTo>
                    <a:cubicBezTo>
                      <a:pt x="0" y="45"/>
                      <a:pt x="0" y="47"/>
                      <a:pt x="0" y="48"/>
                    </a:cubicBezTo>
                    <a:cubicBezTo>
                      <a:pt x="72" y="181"/>
                      <a:pt x="72" y="181"/>
                      <a:pt x="72" y="181"/>
                    </a:cubicBezTo>
                    <a:cubicBezTo>
                      <a:pt x="73" y="182"/>
                      <a:pt x="73" y="182"/>
                      <a:pt x="74" y="183"/>
                    </a:cubicBezTo>
                    <a:cubicBezTo>
                      <a:pt x="74" y="183"/>
                      <a:pt x="74" y="183"/>
                      <a:pt x="74" y="183"/>
                    </a:cubicBezTo>
                    <a:cubicBezTo>
                      <a:pt x="75" y="183"/>
                      <a:pt x="75" y="183"/>
                      <a:pt x="76" y="182"/>
                    </a:cubicBezTo>
                    <a:cubicBezTo>
                      <a:pt x="157" y="138"/>
                      <a:pt x="157" y="138"/>
                      <a:pt x="157" y="138"/>
                    </a:cubicBezTo>
                    <a:cubicBezTo>
                      <a:pt x="158" y="138"/>
                      <a:pt x="159" y="136"/>
                      <a:pt x="158" y="135"/>
                    </a:cubicBezTo>
                    <a:close/>
                    <a:moveTo>
                      <a:pt x="83" y="6"/>
                    </a:moveTo>
                    <a:cubicBezTo>
                      <a:pt x="117" y="69"/>
                      <a:pt x="117" y="69"/>
                      <a:pt x="117" y="69"/>
                    </a:cubicBezTo>
                    <a:cubicBezTo>
                      <a:pt x="39" y="110"/>
                      <a:pt x="39" y="110"/>
                      <a:pt x="39" y="110"/>
                    </a:cubicBezTo>
                    <a:cubicBezTo>
                      <a:pt x="6" y="48"/>
                      <a:pt x="6" y="48"/>
                      <a:pt x="6" y="48"/>
                    </a:cubicBezTo>
                    <a:lnTo>
                      <a:pt x="83" y="6"/>
                    </a:lnTo>
                    <a:close/>
                    <a:moveTo>
                      <a:pt x="75" y="177"/>
                    </a:moveTo>
                    <a:cubicBezTo>
                      <a:pt x="42" y="114"/>
                      <a:pt x="42" y="114"/>
                      <a:pt x="42" y="114"/>
                    </a:cubicBezTo>
                    <a:cubicBezTo>
                      <a:pt x="119" y="73"/>
                      <a:pt x="119" y="73"/>
                      <a:pt x="119" y="73"/>
                    </a:cubicBezTo>
                    <a:cubicBezTo>
                      <a:pt x="153" y="135"/>
                      <a:pt x="153" y="135"/>
                      <a:pt x="153" y="135"/>
                    </a:cubicBezTo>
                    <a:lnTo>
                      <a:pt x="75" y="1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94" name="išľîdê">
                <a:extLst>
                  <a:ext uri="{FF2B5EF4-FFF2-40B4-BE49-F238E27FC236}">
                    <a16:creationId xmlns:a16="http://schemas.microsoft.com/office/drawing/2014/main" id="{5234032F-82F0-4648-BF81-6A91BFDF0602}"/>
                  </a:ext>
                </a:extLst>
              </p:cNvPr>
              <p:cNvSpPr>
                <a:spLocks/>
              </p:cNvSpPr>
              <p:nvPr/>
            </p:nvSpPr>
            <p:spPr bwMode="auto">
              <a:xfrm>
                <a:off x="8406389" y="2838878"/>
                <a:ext cx="88034" cy="51155"/>
              </a:xfrm>
              <a:custGeom>
                <a:avLst/>
                <a:gdLst>
                  <a:gd name="T0" fmla="*/ 42 w 43"/>
                  <a:gd name="T1" fmla="*/ 4 h 25"/>
                  <a:gd name="T2" fmla="*/ 43 w 43"/>
                  <a:gd name="T3" fmla="*/ 1 h 25"/>
                  <a:gd name="T4" fmla="*/ 40 w 43"/>
                  <a:gd name="T5" fmla="*/ 0 h 25"/>
                  <a:gd name="T6" fmla="*/ 2 w 43"/>
                  <a:gd name="T7" fmla="*/ 21 h 25"/>
                  <a:gd name="T8" fmla="*/ 1 w 43"/>
                  <a:gd name="T9" fmla="*/ 24 h 25"/>
                  <a:gd name="T10" fmla="*/ 3 w 43"/>
                  <a:gd name="T11" fmla="*/ 25 h 25"/>
                  <a:gd name="T12" fmla="*/ 4 w 43"/>
                  <a:gd name="T13" fmla="*/ 25 h 25"/>
                  <a:gd name="T14" fmla="*/ 42 w 43"/>
                  <a:gd name="T15" fmla="*/ 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5">
                    <a:moveTo>
                      <a:pt x="42" y="4"/>
                    </a:moveTo>
                    <a:cubicBezTo>
                      <a:pt x="43" y="4"/>
                      <a:pt x="43" y="2"/>
                      <a:pt x="43" y="1"/>
                    </a:cubicBezTo>
                    <a:cubicBezTo>
                      <a:pt x="42" y="0"/>
                      <a:pt x="41" y="0"/>
                      <a:pt x="40" y="0"/>
                    </a:cubicBezTo>
                    <a:cubicBezTo>
                      <a:pt x="2" y="21"/>
                      <a:pt x="2" y="21"/>
                      <a:pt x="2" y="21"/>
                    </a:cubicBezTo>
                    <a:cubicBezTo>
                      <a:pt x="0" y="21"/>
                      <a:pt x="0" y="23"/>
                      <a:pt x="1" y="24"/>
                    </a:cubicBezTo>
                    <a:cubicBezTo>
                      <a:pt x="1" y="25"/>
                      <a:pt x="2" y="25"/>
                      <a:pt x="3" y="25"/>
                    </a:cubicBezTo>
                    <a:cubicBezTo>
                      <a:pt x="3" y="25"/>
                      <a:pt x="3" y="25"/>
                      <a:pt x="4" y="25"/>
                    </a:cubicBezTo>
                    <a:lnTo>
                      <a:pt x="42"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95" name="iṩľîḑê">
                <a:extLst>
                  <a:ext uri="{FF2B5EF4-FFF2-40B4-BE49-F238E27FC236}">
                    <a16:creationId xmlns:a16="http://schemas.microsoft.com/office/drawing/2014/main" id="{89B2D79C-E1F9-3849-A3BB-63A9E3B01A82}"/>
                  </a:ext>
                </a:extLst>
              </p:cNvPr>
              <p:cNvSpPr>
                <a:spLocks/>
              </p:cNvSpPr>
              <p:nvPr/>
            </p:nvSpPr>
            <p:spPr bwMode="auto">
              <a:xfrm>
                <a:off x="8480148" y="2973903"/>
                <a:ext cx="88034" cy="51750"/>
              </a:xfrm>
              <a:custGeom>
                <a:avLst/>
                <a:gdLst>
                  <a:gd name="T0" fmla="*/ 43 w 43"/>
                  <a:gd name="T1" fmla="*/ 1 h 25"/>
                  <a:gd name="T2" fmla="*/ 39 w 43"/>
                  <a:gd name="T3" fmla="*/ 0 h 25"/>
                  <a:gd name="T4" fmla="*/ 1 w 43"/>
                  <a:gd name="T5" fmla="*/ 21 h 25"/>
                  <a:gd name="T6" fmla="*/ 0 w 43"/>
                  <a:gd name="T7" fmla="*/ 24 h 25"/>
                  <a:gd name="T8" fmla="*/ 2 w 43"/>
                  <a:gd name="T9" fmla="*/ 25 h 25"/>
                  <a:gd name="T10" fmla="*/ 3 w 43"/>
                  <a:gd name="T11" fmla="*/ 25 h 25"/>
                  <a:gd name="T12" fmla="*/ 42 w 43"/>
                  <a:gd name="T13" fmla="*/ 4 h 25"/>
                  <a:gd name="T14" fmla="*/ 43 w 43"/>
                  <a:gd name="T15" fmla="*/ 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5">
                    <a:moveTo>
                      <a:pt x="43" y="1"/>
                    </a:moveTo>
                    <a:cubicBezTo>
                      <a:pt x="42" y="0"/>
                      <a:pt x="41" y="0"/>
                      <a:pt x="39" y="0"/>
                    </a:cubicBezTo>
                    <a:cubicBezTo>
                      <a:pt x="1" y="21"/>
                      <a:pt x="1" y="21"/>
                      <a:pt x="1" y="21"/>
                    </a:cubicBezTo>
                    <a:cubicBezTo>
                      <a:pt x="0" y="22"/>
                      <a:pt x="0" y="23"/>
                      <a:pt x="0" y="24"/>
                    </a:cubicBezTo>
                    <a:cubicBezTo>
                      <a:pt x="1" y="25"/>
                      <a:pt x="2" y="25"/>
                      <a:pt x="2" y="25"/>
                    </a:cubicBezTo>
                    <a:cubicBezTo>
                      <a:pt x="3" y="25"/>
                      <a:pt x="3" y="25"/>
                      <a:pt x="3" y="25"/>
                    </a:cubicBezTo>
                    <a:cubicBezTo>
                      <a:pt x="42" y="4"/>
                      <a:pt x="42" y="4"/>
                      <a:pt x="42" y="4"/>
                    </a:cubicBezTo>
                    <a:cubicBezTo>
                      <a:pt x="43" y="4"/>
                      <a:pt x="43" y="2"/>
                      <a:pt x="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grpSp>
        <p:sp>
          <p:nvSpPr>
            <p:cNvPr id="96" name="Rectangle 102">
              <a:extLst>
                <a:ext uri="{FF2B5EF4-FFF2-40B4-BE49-F238E27FC236}">
                  <a16:creationId xmlns:a16="http://schemas.microsoft.com/office/drawing/2014/main" id="{16E98E32-B616-AE49-840D-73023333D92B}"/>
                </a:ext>
              </a:extLst>
            </p:cNvPr>
            <p:cNvSpPr/>
            <p:nvPr/>
          </p:nvSpPr>
          <p:spPr>
            <a:xfrm>
              <a:off x="8754958" y="2890033"/>
              <a:ext cx="2490448" cy="400110"/>
            </a:xfrm>
            <a:prstGeom prst="rect">
              <a:avLst/>
            </a:prstGeom>
          </p:spPr>
          <p:txBody>
            <a:bodyPr wrap="square">
              <a:spAutoFit/>
            </a:bodyPr>
            <a:lstStyle/>
            <a:p>
              <a:r>
                <a:rPr lang="zh-CN" altLang="en-US" sz="2000" b="1" dirty="0">
                  <a:solidFill>
                    <a:srgbClr val="7A631A"/>
                  </a:solidFill>
                </a:rPr>
                <a:t>世界三大医学会之一</a:t>
              </a:r>
              <a:endParaRPr lang="en-US" sz="2000" b="1" dirty="0">
                <a:solidFill>
                  <a:srgbClr val="7A631A"/>
                </a:solidFill>
              </a:endParaRPr>
            </a:p>
          </p:txBody>
        </p:sp>
      </p:grpSp>
      <p:grpSp>
        <p:nvGrpSpPr>
          <p:cNvPr id="16" name="组合 15"/>
          <p:cNvGrpSpPr/>
          <p:nvPr/>
        </p:nvGrpSpPr>
        <p:grpSpPr>
          <a:xfrm>
            <a:off x="8503214" y="4708778"/>
            <a:ext cx="3176639" cy="1120522"/>
            <a:chOff x="8480148" y="4307209"/>
            <a:chExt cx="3176639" cy="1120522"/>
          </a:xfrm>
        </p:grpSpPr>
        <p:sp>
          <p:nvSpPr>
            <p:cNvPr id="97" name="ïs1iďé">
              <a:extLst>
                <a:ext uri="{FF2B5EF4-FFF2-40B4-BE49-F238E27FC236}">
                  <a16:creationId xmlns:a16="http://schemas.microsoft.com/office/drawing/2014/main" id="{A3065185-863E-2749-8A61-D17E998B53DA}"/>
                </a:ext>
              </a:extLst>
            </p:cNvPr>
            <p:cNvSpPr txBox="1">
              <a:spLocks/>
            </p:cNvSpPr>
            <p:nvPr/>
          </p:nvSpPr>
          <p:spPr bwMode="auto">
            <a:xfrm>
              <a:off x="9083219" y="4361329"/>
              <a:ext cx="2573568" cy="1066402"/>
            </a:xfrm>
            <a:prstGeom prst="rect">
              <a:avLst/>
            </a:prstGeom>
            <a:noFill/>
          </p:spPr>
          <p:txBody>
            <a:bodyPr wrap="square" lIns="216000" tIns="0" rIns="216000" bIns="0" anchor="t" anchorCtr="0">
              <a:noAutofit/>
            </a:bodyPr>
            <a:lstStyle/>
            <a:p>
              <a:r>
                <a:rPr lang="zh-CN" altLang="en-US" sz="2000" b="1" dirty="0">
                  <a:solidFill>
                    <a:srgbClr val="7A631A"/>
                  </a:solidFill>
                </a:rPr>
                <a:t>目标：促进医疗艺术、科学的发展，改善公共健康</a:t>
              </a:r>
              <a:endParaRPr lang="en-US" altLang="zh-CN" sz="2000" b="1" dirty="0">
                <a:solidFill>
                  <a:srgbClr val="7A631A"/>
                </a:solidFill>
              </a:endParaRPr>
            </a:p>
            <a:p>
              <a:pPr algn="l" latinLnBrk="0">
                <a:lnSpc>
                  <a:spcPct val="120000"/>
                </a:lnSpc>
              </a:pPr>
              <a:endParaRPr lang="zh-CN" altLang="en-US" sz="2000" dirty="0">
                <a:solidFill>
                  <a:schemeClr val="tx1">
                    <a:lumMod val="85000"/>
                    <a:lumOff val="15000"/>
                  </a:schemeClr>
                </a:solidFill>
              </a:endParaRPr>
            </a:p>
          </p:txBody>
        </p:sp>
        <p:grpSp>
          <p:nvGrpSpPr>
            <p:cNvPr id="14" name="组合 13"/>
            <p:cNvGrpSpPr/>
            <p:nvPr/>
          </p:nvGrpSpPr>
          <p:grpSpPr>
            <a:xfrm>
              <a:off x="8480148" y="4307209"/>
              <a:ext cx="726878" cy="726282"/>
              <a:chOff x="8480148" y="4307209"/>
              <a:chExt cx="726878" cy="726282"/>
            </a:xfrm>
          </p:grpSpPr>
          <p:sp>
            <p:nvSpPr>
              <p:cNvPr id="98" name="ïŝļíḑè">
                <a:extLst>
                  <a:ext uri="{FF2B5EF4-FFF2-40B4-BE49-F238E27FC236}">
                    <a16:creationId xmlns:a16="http://schemas.microsoft.com/office/drawing/2014/main" id="{52872564-EAF1-5044-B8A3-26A5BCA18B26}"/>
                  </a:ext>
                </a:extLst>
              </p:cNvPr>
              <p:cNvSpPr>
                <a:spLocks/>
              </p:cNvSpPr>
              <p:nvPr/>
            </p:nvSpPr>
            <p:spPr bwMode="auto">
              <a:xfrm>
                <a:off x="8480148" y="4307209"/>
                <a:ext cx="726878" cy="726282"/>
              </a:xfrm>
              <a:prstGeom prst="ellipse">
                <a:avLst/>
              </a:prstGeom>
              <a:solidFill>
                <a:srgbClr val="ECBF29"/>
              </a:solidFill>
              <a:ln w="12700" cap="flat" cmpd="sng" algn="ctr">
                <a:noFill/>
                <a:prstDash val="solid"/>
                <a:round/>
                <a:headEnd type="none" w="med" len="med"/>
                <a:tailEnd type="none" w="med" len="med"/>
              </a:ln>
            </p:spPr>
            <p:txBody>
              <a:bodyPr anchor="ctr"/>
              <a:lstStyle/>
              <a:p>
                <a:pPr algn="ctr"/>
                <a:endParaRPr sz="1350"/>
              </a:p>
            </p:txBody>
          </p:sp>
          <p:sp>
            <p:nvSpPr>
              <p:cNvPr id="99" name="íşļïďè">
                <a:extLst>
                  <a:ext uri="{FF2B5EF4-FFF2-40B4-BE49-F238E27FC236}">
                    <a16:creationId xmlns:a16="http://schemas.microsoft.com/office/drawing/2014/main" id="{D300EECB-B70F-E240-8AAC-242103B16D49}"/>
                  </a:ext>
                </a:extLst>
              </p:cNvPr>
              <p:cNvSpPr>
                <a:spLocks/>
              </p:cNvSpPr>
              <p:nvPr/>
            </p:nvSpPr>
            <p:spPr bwMode="auto">
              <a:xfrm>
                <a:off x="8699043" y="4522536"/>
                <a:ext cx="405671" cy="295628"/>
              </a:xfrm>
              <a:custGeom>
                <a:avLst/>
                <a:gdLst>
                  <a:gd name="T0" fmla="*/ 192 w 198"/>
                  <a:gd name="T1" fmla="*/ 72 h 144"/>
                  <a:gd name="T2" fmla="*/ 184 w 198"/>
                  <a:gd name="T3" fmla="*/ 72 h 144"/>
                  <a:gd name="T4" fmla="*/ 172 w 198"/>
                  <a:gd name="T5" fmla="*/ 43 h 144"/>
                  <a:gd name="T6" fmla="*/ 157 w 198"/>
                  <a:gd name="T7" fmla="*/ 32 h 144"/>
                  <a:gd name="T8" fmla="*/ 126 w 198"/>
                  <a:gd name="T9" fmla="*/ 32 h 144"/>
                  <a:gd name="T10" fmla="*/ 126 w 198"/>
                  <a:gd name="T11" fmla="*/ 2 h 144"/>
                  <a:gd name="T12" fmla="*/ 124 w 198"/>
                  <a:gd name="T13" fmla="*/ 0 h 144"/>
                  <a:gd name="T14" fmla="*/ 2 w 198"/>
                  <a:gd name="T15" fmla="*/ 0 h 144"/>
                  <a:gd name="T16" fmla="*/ 0 w 198"/>
                  <a:gd name="T17" fmla="*/ 2 h 144"/>
                  <a:gd name="T18" fmla="*/ 0 w 198"/>
                  <a:gd name="T19" fmla="*/ 123 h 144"/>
                  <a:gd name="T20" fmla="*/ 2 w 198"/>
                  <a:gd name="T21" fmla="*/ 125 h 144"/>
                  <a:gd name="T22" fmla="*/ 19 w 198"/>
                  <a:gd name="T23" fmla="*/ 125 h 144"/>
                  <a:gd name="T24" fmla="*/ 40 w 198"/>
                  <a:gd name="T25" fmla="*/ 144 h 144"/>
                  <a:gd name="T26" fmla="*/ 61 w 198"/>
                  <a:gd name="T27" fmla="*/ 125 h 144"/>
                  <a:gd name="T28" fmla="*/ 138 w 198"/>
                  <a:gd name="T29" fmla="*/ 125 h 144"/>
                  <a:gd name="T30" fmla="*/ 159 w 198"/>
                  <a:gd name="T31" fmla="*/ 144 h 144"/>
                  <a:gd name="T32" fmla="*/ 180 w 198"/>
                  <a:gd name="T33" fmla="*/ 125 h 144"/>
                  <a:gd name="T34" fmla="*/ 192 w 198"/>
                  <a:gd name="T35" fmla="*/ 125 h 144"/>
                  <a:gd name="T36" fmla="*/ 198 w 198"/>
                  <a:gd name="T37" fmla="*/ 119 h 144"/>
                  <a:gd name="T38" fmla="*/ 198 w 198"/>
                  <a:gd name="T39" fmla="*/ 78 h 144"/>
                  <a:gd name="T40" fmla="*/ 192 w 198"/>
                  <a:gd name="T41" fmla="*/ 72 h 144"/>
                  <a:gd name="T42" fmla="*/ 157 w 198"/>
                  <a:gd name="T43" fmla="*/ 36 h 144"/>
                  <a:gd name="T44" fmla="*/ 168 w 198"/>
                  <a:gd name="T45" fmla="*/ 45 h 144"/>
                  <a:gd name="T46" fmla="*/ 179 w 198"/>
                  <a:gd name="T47" fmla="*/ 72 h 144"/>
                  <a:gd name="T48" fmla="*/ 126 w 198"/>
                  <a:gd name="T49" fmla="*/ 72 h 144"/>
                  <a:gd name="T50" fmla="*/ 126 w 198"/>
                  <a:gd name="T51" fmla="*/ 36 h 144"/>
                  <a:gd name="T52" fmla="*/ 157 w 198"/>
                  <a:gd name="T53" fmla="*/ 36 h 144"/>
                  <a:gd name="T54" fmla="*/ 5 w 198"/>
                  <a:gd name="T55" fmla="*/ 5 h 144"/>
                  <a:gd name="T56" fmla="*/ 121 w 198"/>
                  <a:gd name="T57" fmla="*/ 5 h 144"/>
                  <a:gd name="T58" fmla="*/ 121 w 198"/>
                  <a:gd name="T59" fmla="*/ 120 h 144"/>
                  <a:gd name="T60" fmla="*/ 61 w 198"/>
                  <a:gd name="T61" fmla="*/ 120 h 144"/>
                  <a:gd name="T62" fmla="*/ 40 w 198"/>
                  <a:gd name="T63" fmla="*/ 102 h 144"/>
                  <a:gd name="T64" fmla="*/ 19 w 198"/>
                  <a:gd name="T65" fmla="*/ 120 h 144"/>
                  <a:gd name="T66" fmla="*/ 5 w 198"/>
                  <a:gd name="T67" fmla="*/ 120 h 144"/>
                  <a:gd name="T68" fmla="*/ 5 w 198"/>
                  <a:gd name="T69" fmla="*/ 5 h 144"/>
                  <a:gd name="T70" fmla="*/ 40 w 198"/>
                  <a:gd name="T71" fmla="*/ 139 h 144"/>
                  <a:gd name="T72" fmla="*/ 23 w 198"/>
                  <a:gd name="T73" fmla="*/ 123 h 144"/>
                  <a:gd name="T74" fmla="*/ 40 w 198"/>
                  <a:gd name="T75" fmla="*/ 106 h 144"/>
                  <a:gd name="T76" fmla="*/ 56 w 198"/>
                  <a:gd name="T77" fmla="*/ 123 h 144"/>
                  <a:gd name="T78" fmla="*/ 40 w 198"/>
                  <a:gd name="T79" fmla="*/ 139 h 144"/>
                  <a:gd name="T80" fmla="*/ 159 w 198"/>
                  <a:gd name="T81" fmla="*/ 139 h 144"/>
                  <a:gd name="T82" fmla="*/ 143 w 198"/>
                  <a:gd name="T83" fmla="*/ 123 h 144"/>
                  <a:gd name="T84" fmla="*/ 159 w 198"/>
                  <a:gd name="T85" fmla="*/ 106 h 144"/>
                  <a:gd name="T86" fmla="*/ 175 w 198"/>
                  <a:gd name="T87" fmla="*/ 122 h 144"/>
                  <a:gd name="T88" fmla="*/ 175 w 198"/>
                  <a:gd name="T89" fmla="*/ 123 h 144"/>
                  <a:gd name="T90" fmla="*/ 175 w 198"/>
                  <a:gd name="T91" fmla="*/ 123 h 144"/>
                  <a:gd name="T92" fmla="*/ 159 w 198"/>
                  <a:gd name="T93" fmla="*/ 139 h 144"/>
                  <a:gd name="T94" fmla="*/ 193 w 198"/>
                  <a:gd name="T95" fmla="*/ 119 h 144"/>
                  <a:gd name="T96" fmla="*/ 192 w 198"/>
                  <a:gd name="T97" fmla="*/ 120 h 144"/>
                  <a:gd name="T98" fmla="*/ 180 w 198"/>
                  <a:gd name="T99" fmla="*/ 120 h 144"/>
                  <a:gd name="T100" fmla="*/ 159 w 198"/>
                  <a:gd name="T101" fmla="*/ 102 h 144"/>
                  <a:gd name="T102" fmla="*/ 138 w 198"/>
                  <a:gd name="T103" fmla="*/ 120 h 144"/>
                  <a:gd name="T104" fmla="*/ 126 w 198"/>
                  <a:gd name="T105" fmla="*/ 120 h 144"/>
                  <a:gd name="T106" fmla="*/ 126 w 198"/>
                  <a:gd name="T107" fmla="*/ 77 h 144"/>
                  <a:gd name="T108" fmla="*/ 192 w 198"/>
                  <a:gd name="T109" fmla="*/ 77 h 144"/>
                  <a:gd name="T110" fmla="*/ 193 w 198"/>
                  <a:gd name="T111" fmla="*/ 78 h 144"/>
                  <a:gd name="T112" fmla="*/ 193 w 198"/>
                  <a:gd name="T113" fmla="*/ 1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 h="144">
                    <a:moveTo>
                      <a:pt x="192" y="72"/>
                    </a:moveTo>
                    <a:cubicBezTo>
                      <a:pt x="184" y="72"/>
                      <a:pt x="184" y="72"/>
                      <a:pt x="184" y="72"/>
                    </a:cubicBezTo>
                    <a:cubicBezTo>
                      <a:pt x="181" y="65"/>
                      <a:pt x="172" y="43"/>
                      <a:pt x="172" y="43"/>
                    </a:cubicBezTo>
                    <a:cubicBezTo>
                      <a:pt x="170" y="37"/>
                      <a:pt x="163" y="32"/>
                      <a:pt x="157" y="32"/>
                    </a:cubicBezTo>
                    <a:cubicBezTo>
                      <a:pt x="126" y="32"/>
                      <a:pt x="126" y="32"/>
                      <a:pt x="126" y="32"/>
                    </a:cubicBezTo>
                    <a:cubicBezTo>
                      <a:pt x="126" y="2"/>
                      <a:pt x="126" y="2"/>
                      <a:pt x="126" y="2"/>
                    </a:cubicBezTo>
                    <a:cubicBezTo>
                      <a:pt x="126" y="1"/>
                      <a:pt x="125" y="0"/>
                      <a:pt x="124" y="0"/>
                    </a:cubicBezTo>
                    <a:cubicBezTo>
                      <a:pt x="2" y="0"/>
                      <a:pt x="2" y="0"/>
                      <a:pt x="2" y="0"/>
                    </a:cubicBezTo>
                    <a:cubicBezTo>
                      <a:pt x="1" y="0"/>
                      <a:pt x="0" y="1"/>
                      <a:pt x="0" y="2"/>
                    </a:cubicBezTo>
                    <a:cubicBezTo>
                      <a:pt x="0" y="123"/>
                      <a:pt x="0" y="123"/>
                      <a:pt x="0" y="123"/>
                    </a:cubicBezTo>
                    <a:cubicBezTo>
                      <a:pt x="0" y="124"/>
                      <a:pt x="1" y="125"/>
                      <a:pt x="2" y="125"/>
                    </a:cubicBezTo>
                    <a:cubicBezTo>
                      <a:pt x="19" y="125"/>
                      <a:pt x="19" y="125"/>
                      <a:pt x="19" y="125"/>
                    </a:cubicBezTo>
                    <a:cubicBezTo>
                      <a:pt x="20" y="135"/>
                      <a:pt x="29" y="144"/>
                      <a:pt x="40" y="144"/>
                    </a:cubicBezTo>
                    <a:cubicBezTo>
                      <a:pt x="51" y="144"/>
                      <a:pt x="59" y="135"/>
                      <a:pt x="61" y="125"/>
                    </a:cubicBezTo>
                    <a:cubicBezTo>
                      <a:pt x="138" y="125"/>
                      <a:pt x="138" y="125"/>
                      <a:pt x="138" y="125"/>
                    </a:cubicBezTo>
                    <a:cubicBezTo>
                      <a:pt x="139" y="135"/>
                      <a:pt x="148" y="144"/>
                      <a:pt x="159" y="144"/>
                    </a:cubicBezTo>
                    <a:cubicBezTo>
                      <a:pt x="170" y="144"/>
                      <a:pt x="179" y="135"/>
                      <a:pt x="180" y="125"/>
                    </a:cubicBezTo>
                    <a:cubicBezTo>
                      <a:pt x="192" y="125"/>
                      <a:pt x="192" y="125"/>
                      <a:pt x="192" y="125"/>
                    </a:cubicBezTo>
                    <a:cubicBezTo>
                      <a:pt x="195" y="125"/>
                      <a:pt x="198" y="122"/>
                      <a:pt x="198" y="119"/>
                    </a:cubicBezTo>
                    <a:cubicBezTo>
                      <a:pt x="198" y="78"/>
                      <a:pt x="198" y="78"/>
                      <a:pt x="198" y="78"/>
                    </a:cubicBezTo>
                    <a:cubicBezTo>
                      <a:pt x="198" y="75"/>
                      <a:pt x="195" y="72"/>
                      <a:pt x="192" y="72"/>
                    </a:cubicBezTo>
                    <a:close/>
                    <a:moveTo>
                      <a:pt x="157" y="36"/>
                    </a:moveTo>
                    <a:cubicBezTo>
                      <a:pt x="161" y="36"/>
                      <a:pt x="166" y="40"/>
                      <a:pt x="168" y="45"/>
                    </a:cubicBezTo>
                    <a:cubicBezTo>
                      <a:pt x="168" y="46"/>
                      <a:pt x="176" y="64"/>
                      <a:pt x="179" y="72"/>
                    </a:cubicBezTo>
                    <a:cubicBezTo>
                      <a:pt x="126" y="72"/>
                      <a:pt x="126" y="72"/>
                      <a:pt x="126" y="72"/>
                    </a:cubicBezTo>
                    <a:cubicBezTo>
                      <a:pt x="126" y="36"/>
                      <a:pt x="126" y="36"/>
                      <a:pt x="126" y="36"/>
                    </a:cubicBezTo>
                    <a:lnTo>
                      <a:pt x="157" y="36"/>
                    </a:lnTo>
                    <a:close/>
                    <a:moveTo>
                      <a:pt x="5" y="5"/>
                    </a:moveTo>
                    <a:cubicBezTo>
                      <a:pt x="121" y="5"/>
                      <a:pt x="121" y="5"/>
                      <a:pt x="121" y="5"/>
                    </a:cubicBezTo>
                    <a:cubicBezTo>
                      <a:pt x="121" y="120"/>
                      <a:pt x="121" y="120"/>
                      <a:pt x="121" y="120"/>
                    </a:cubicBezTo>
                    <a:cubicBezTo>
                      <a:pt x="61" y="120"/>
                      <a:pt x="61" y="120"/>
                      <a:pt x="61" y="120"/>
                    </a:cubicBezTo>
                    <a:cubicBezTo>
                      <a:pt x="59" y="110"/>
                      <a:pt x="51" y="102"/>
                      <a:pt x="40" y="102"/>
                    </a:cubicBezTo>
                    <a:cubicBezTo>
                      <a:pt x="29" y="102"/>
                      <a:pt x="20" y="110"/>
                      <a:pt x="19" y="120"/>
                    </a:cubicBezTo>
                    <a:cubicBezTo>
                      <a:pt x="5" y="120"/>
                      <a:pt x="5" y="120"/>
                      <a:pt x="5" y="120"/>
                    </a:cubicBezTo>
                    <a:lnTo>
                      <a:pt x="5" y="5"/>
                    </a:lnTo>
                    <a:close/>
                    <a:moveTo>
                      <a:pt x="40" y="139"/>
                    </a:moveTo>
                    <a:cubicBezTo>
                      <a:pt x="31" y="139"/>
                      <a:pt x="23" y="132"/>
                      <a:pt x="23" y="123"/>
                    </a:cubicBezTo>
                    <a:cubicBezTo>
                      <a:pt x="23" y="114"/>
                      <a:pt x="31" y="106"/>
                      <a:pt x="40" y="106"/>
                    </a:cubicBezTo>
                    <a:cubicBezTo>
                      <a:pt x="49" y="106"/>
                      <a:pt x="56" y="114"/>
                      <a:pt x="56" y="123"/>
                    </a:cubicBezTo>
                    <a:cubicBezTo>
                      <a:pt x="56" y="132"/>
                      <a:pt x="49" y="139"/>
                      <a:pt x="40" y="139"/>
                    </a:cubicBezTo>
                    <a:close/>
                    <a:moveTo>
                      <a:pt x="159" y="139"/>
                    </a:moveTo>
                    <a:cubicBezTo>
                      <a:pt x="150" y="139"/>
                      <a:pt x="143" y="132"/>
                      <a:pt x="143" y="123"/>
                    </a:cubicBezTo>
                    <a:cubicBezTo>
                      <a:pt x="143" y="114"/>
                      <a:pt x="150" y="106"/>
                      <a:pt x="159" y="106"/>
                    </a:cubicBezTo>
                    <a:cubicBezTo>
                      <a:pt x="168" y="106"/>
                      <a:pt x="175" y="113"/>
                      <a:pt x="175" y="122"/>
                    </a:cubicBezTo>
                    <a:cubicBezTo>
                      <a:pt x="175" y="122"/>
                      <a:pt x="175" y="122"/>
                      <a:pt x="175" y="123"/>
                    </a:cubicBezTo>
                    <a:cubicBezTo>
                      <a:pt x="175" y="123"/>
                      <a:pt x="175" y="123"/>
                      <a:pt x="175" y="123"/>
                    </a:cubicBezTo>
                    <a:cubicBezTo>
                      <a:pt x="175" y="132"/>
                      <a:pt x="168" y="139"/>
                      <a:pt x="159" y="139"/>
                    </a:cubicBezTo>
                    <a:close/>
                    <a:moveTo>
                      <a:pt x="193" y="119"/>
                    </a:moveTo>
                    <a:cubicBezTo>
                      <a:pt x="193" y="120"/>
                      <a:pt x="192" y="120"/>
                      <a:pt x="192" y="120"/>
                    </a:cubicBezTo>
                    <a:cubicBezTo>
                      <a:pt x="180" y="120"/>
                      <a:pt x="180" y="120"/>
                      <a:pt x="180" y="120"/>
                    </a:cubicBezTo>
                    <a:cubicBezTo>
                      <a:pt x="179" y="110"/>
                      <a:pt x="170" y="102"/>
                      <a:pt x="159" y="102"/>
                    </a:cubicBezTo>
                    <a:cubicBezTo>
                      <a:pt x="148" y="102"/>
                      <a:pt x="139" y="110"/>
                      <a:pt x="138" y="120"/>
                    </a:cubicBezTo>
                    <a:cubicBezTo>
                      <a:pt x="126" y="120"/>
                      <a:pt x="126" y="120"/>
                      <a:pt x="126" y="120"/>
                    </a:cubicBezTo>
                    <a:cubicBezTo>
                      <a:pt x="126" y="77"/>
                      <a:pt x="126" y="77"/>
                      <a:pt x="126" y="77"/>
                    </a:cubicBezTo>
                    <a:cubicBezTo>
                      <a:pt x="192" y="77"/>
                      <a:pt x="192" y="77"/>
                      <a:pt x="192" y="77"/>
                    </a:cubicBezTo>
                    <a:cubicBezTo>
                      <a:pt x="192" y="77"/>
                      <a:pt x="193" y="78"/>
                      <a:pt x="193" y="78"/>
                    </a:cubicBezTo>
                    <a:lnTo>
                      <a:pt x="193"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100" name="ï$ľïḑe">
                <a:extLst>
                  <a:ext uri="{FF2B5EF4-FFF2-40B4-BE49-F238E27FC236}">
                    <a16:creationId xmlns:a16="http://schemas.microsoft.com/office/drawing/2014/main" id="{A5A5E579-47F4-7C48-8555-78CDFE7FDA82}"/>
                  </a:ext>
                </a:extLst>
              </p:cNvPr>
              <p:cNvSpPr>
                <a:spLocks/>
              </p:cNvSpPr>
              <p:nvPr/>
            </p:nvSpPr>
            <p:spPr bwMode="auto">
              <a:xfrm>
                <a:off x="8584837" y="4522536"/>
                <a:ext cx="89819" cy="10707"/>
              </a:xfrm>
              <a:custGeom>
                <a:avLst/>
                <a:gdLst>
                  <a:gd name="T0" fmla="*/ 42 w 44"/>
                  <a:gd name="T1" fmla="*/ 0 h 5"/>
                  <a:gd name="T2" fmla="*/ 2 w 44"/>
                  <a:gd name="T3" fmla="*/ 0 h 5"/>
                  <a:gd name="T4" fmla="*/ 0 w 44"/>
                  <a:gd name="T5" fmla="*/ 2 h 5"/>
                  <a:gd name="T6" fmla="*/ 2 w 44"/>
                  <a:gd name="T7" fmla="*/ 5 h 5"/>
                  <a:gd name="T8" fmla="*/ 42 w 44"/>
                  <a:gd name="T9" fmla="*/ 5 h 5"/>
                  <a:gd name="T10" fmla="*/ 44 w 44"/>
                  <a:gd name="T11" fmla="*/ 2 h 5"/>
                  <a:gd name="T12" fmla="*/ 42 w 4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4" h="5">
                    <a:moveTo>
                      <a:pt x="42" y="0"/>
                    </a:moveTo>
                    <a:cubicBezTo>
                      <a:pt x="2" y="0"/>
                      <a:pt x="2" y="0"/>
                      <a:pt x="2" y="0"/>
                    </a:cubicBezTo>
                    <a:cubicBezTo>
                      <a:pt x="1" y="0"/>
                      <a:pt x="0" y="1"/>
                      <a:pt x="0" y="2"/>
                    </a:cubicBezTo>
                    <a:cubicBezTo>
                      <a:pt x="0" y="4"/>
                      <a:pt x="1" y="5"/>
                      <a:pt x="2" y="5"/>
                    </a:cubicBezTo>
                    <a:cubicBezTo>
                      <a:pt x="42" y="5"/>
                      <a:pt x="42" y="5"/>
                      <a:pt x="42" y="5"/>
                    </a:cubicBezTo>
                    <a:cubicBezTo>
                      <a:pt x="43" y="5"/>
                      <a:pt x="44" y="4"/>
                      <a:pt x="44" y="2"/>
                    </a:cubicBezTo>
                    <a:cubicBezTo>
                      <a:pt x="44" y="1"/>
                      <a:pt x="43" y="0"/>
                      <a:pt x="4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101" name="ïṧḷïḍê">
                <a:extLst>
                  <a:ext uri="{FF2B5EF4-FFF2-40B4-BE49-F238E27FC236}">
                    <a16:creationId xmlns:a16="http://schemas.microsoft.com/office/drawing/2014/main" id="{3286D5C4-4674-8A49-8393-6890FC90E7FB}"/>
                  </a:ext>
                </a:extLst>
              </p:cNvPr>
              <p:cNvSpPr>
                <a:spLocks/>
              </p:cNvSpPr>
              <p:nvPr/>
            </p:nvSpPr>
            <p:spPr bwMode="auto">
              <a:xfrm>
                <a:off x="8603276" y="4567743"/>
                <a:ext cx="71379" cy="10112"/>
              </a:xfrm>
              <a:custGeom>
                <a:avLst/>
                <a:gdLst>
                  <a:gd name="T0" fmla="*/ 33 w 35"/>
                  <a:gd name="T1" fmla="*/ 0 h 5"/>
                  <a:gd name="T2" fmla="*/ 3 w 35"/>
                  <a:gd name="T3" fmla="*/ 0 h 5"/>
                  <a:gd name="T4" fmla="*/ 0 w 35"/>
                  <a:gd name="T5" fmla="*/ 2 h 5"/>
                  <a:gd name="T6" fmla="*/ 3 w 35"/>
                  <a:gd name="T7" fmla="*/ 5 h 5"/>
                  <a:gd name="T8" fmla="*/ 33 w 35"/>
                  <a:gd name="T9" fmla="*/ 5 h 5"/>
                  <a:gd name="T10" fmla="*/ 35 w 35"/>
                  <a:gd name="T11" fmla="*/ 2 h 5"/>
                  <a:gd name="T12" fmla="*/ 33 w 3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35" h="5">
                    <a:moveTo>
                      <a:pt x="33" y="0"/>
                    </a:moveTo>
                    <a:cubicBezTo>
                      <a:pt x="3" y="0"/>
                      <a:pt x="3" y="0"/>
                      <a:pt x="3" y="0"/>
                    </a:cubicBezTo>
                    <a:cubicBezTo>
                      <a:pt x="2" y="0"/>
                      <a:pt x="0" y="1"/>
                      <a:pt x="0" y="2"/>
                    </a:cubicBezTo>
                    <a:cubicBezTo>
                      <a:pt x="0" y="4"/>
                      <a:pt x="2" y="5"/>
                      <a:pt x="3" y="5"/>
                    </a:cubicBezTo>
                    <a:cubicBezTo>
                      <a:pt x="33" y="5"/>
                      <a:pt x="33" y="5"/>
                      <a:pt x="33" y="5"/>
                    </a:cubicBezTo>
                    <a:cubicBezTo>
                      <a:pt x="34" y="5"/>
                      <a:pt x="35" y="4"/>
                      <a:pt x="35" y="2"/>
                    </a:cubicBezTo>
                    <a:cubicBezTo>
                      <a:pt x="35" y="1"/>
                      <a:pt x="34" y="0"/>
                      <a:pt x="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sp>
            <p:nvSpPr>
              <p:cNvPr id="102" name="íṧlïḑe">
                <a:extLst>
                  <a:ext uri="{FF2B5EF4-FFF2-40B4-BE49-F238E27FC236}">
                    <a16:creationId xmlns:a16="http://schemas.microsoft.com/office/drawing/2014/main" id="{F2212C0D-802D-634F-8E5A-D9B67BB1C0A8}"/>
                  </a:ext>
                </a:extLst>
              </p:cNvPr>
              <p:cNvSpPr>
                <a:spLocks/>
              </p:cNvSpPr>
              <p:nvPr/>
            </p:nvSpPr>
            <p:spPr bwMode="auto">
              <a:xfrm>
                <a:off x="8623501" y="4612949"/>
                <a:ext cx="51155" cy="10112"/>
              </a:xfrm>
              <a:custGeom>
                <a:avLst/>
                <a:gdLst>
                  <a:gd name="T0" fmla="*/ 23 w 25"/>
                  <a:gd name="T1" fmla="*/ 0 h 5"/>
                  <a:gd name="T2" fmla="*/ 3 w 25"/>
                  <a:gd name="T3" fmla="*/ 0 h 5"/>
                  <a:gd name="T4" fmla="*/ 0 w 25"/>
                  <a:gd name="T5" fmla="*/ 3 h 5"/>
                  <a:gd name="T6" fmla="*/ 3 w 25"/>
                  <a:gd name="T7" fmla="*/ 5 h 5"/>
                  <a:gd name="T8" fmla="*/ 23 w 25"/>
                  <a:gd name="T9" fmla="*/ 5 h 5"/>
                  <a:gd name="T10" fmla="*/ 25 w 25"/>
                  <a:gd name="T11" fmla="*/ 3 h 5"/>
                  <a:gd name="T12" fmla="*/ 23 w 2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5" h="5">
                    <a:moveTo>
                      <a:pt x="23" y="0"/>
                    </a:moveTo>
                    <a:cubicBezTo>
                      <a:pt x="3" y="0"/>
                      <a:pt x="3" y="0"/>
                      <a:pt x="3" y="0"/>
                    </a:cubicBezTo>
                    <a:cubicBezTo>
                      <a:pt x="2" y="0"/>
                      <a:pt x="0" y="1"/>
                      <a:pt x="0" y="3"/>
                    </a:cubicBezTo>
                    <a:cubicBezTo>
                      <a:pt x="0" y="4"/>
                      <a:pt x="2" y="5"/>
                      <a:pt x="3" y="5"/>
                    </a:cubicBezTo>
                    <a:cubicBezTo>
                      <a:pt x="23" y="5"/>
                      <a:pt x="23" y="5"/>
                      <a:pt x="23" y="5"/>
                    </a:cubicBezTo>
                    <a:cubicBezTo>
                      <a:pt x="24" y="5"/>
                      <a:pt x="25" y="4"/>
                      <a:pt x="25" y="3"/>
                    </a:cubicBezTo>
                    <a:cubicBezTo>
                      <a:pt x="25" y="1"/>
                      <a:pt x="24" y="0"/>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350"/>
              </a:p>
            </p:txBody>
          </p:sp>
        </p:grpSp>
      </p:grpSp>
    </p:spTree>
    <p:extLst>
      <p:ext uri="{BB962C8B-B14F-4D97-AF65-F5344CB8AC3E}">
        <p14:creationId xmlns:p14="http://schemas.microsoft.com/office/powerpoint/2010/main" val="2509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59489" y="1261514"/>
            <a:ext cx="2100470" cy="83770"/>
            <a:chOff x="3932583" y="3200400"/>
            <a:chExt cx="2100470" cy="83770"/>
          </a:xfrm>
        </p:grpSpPr>
        <p:cxnSp>
          <p:nvCxnSpPr>
            <p:cNvPr id="4" name="直接连接符 3"/>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Rectangle 2"/>
          <p:cNvSpPr txBox="1">
            <a:spLocks noChangeArrowheads="1"/>
          </p:cNvSpPr>
          <p:nvPr/>
        </p:nvSpPr>
        <p:spPr>
          <a:xfrm>
            <a:off x="401338" y="608892"/>
            <a:ext cx="3016772" cy="81681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000" b="1" i="0" u="none" strike="noStrike" kern="0" cap="none" spc="150" normalizeH="0" noProof="0" dirty="0">
                <a:ln>
                  <a:noFill/>
                </a:ln>
                <a:effectLst/>
                <a:uLnTx/>
                <a:uFillTx/>
                <a:latin typeface="黑体" panose="02010609060101010101" pitchFamily="49" charset="-122"/>
                <a:ea typeface="黑体" panose="02010609060101010101" pitchFamily="49" charset="-122"/>
                <a:cs typeface="+mj-cs"/>
              </a:rPr>
              <a:t>JAMA</a:t>
            </a:r>
          </a:p>
        </p:txBody>
      </p:sp>
      <p:sp>
        <p:nvSpPr>
          <p:cNvPr id="8" name="Rectangle 3"/>
          <p:cNvSpPr txBox="1">
            <a:spLocks noChangeArrowheads="1"/>
          </p:cNvSpPr>
          <p:nvPr/>
        </p:nvSpPr>
        <p:spPr>
          <a:xfrm>
            <a:off x="1475961" y="1579014"/>
            <a:ext cx="4800600" cy="4714908"/>
          </a:xfrm>
          <a:prstGeom prst="rect">
            <a:avLst/>
          </a:prstGeom>
        </p:spPr>
        <p:txBody>
          <a:bodyPr/>
          <a:lstStyle/>
          <a:p>
            <a:pPr lvl="0">
              <a:spcAft>
                <a:spcPts val="1200"/>
              </a:spcAft>
            </a:pPr>
            <a:r>
              <a:rPr lang="zh-CN" altLang="en-US" sz="2000" b="1" dirty="0"/>
              <a:t>主编：</a:t>
            </a:r>
            <a:r>
              <a:rPr lang="en-US" altLang="zh-CN" dirty="0"/>
              <a:t>Howard </a:t>
            </a:r>
            <a:r>
              <a:rPr lang="en-US" altLang="zh-CN" dirty="0" err="1"/>
              <a:t>Bauchner</a:t>
            </a:r>
            <a:r>
              <a:rPr lang="en-US" altLang="zh-CN" dirty="0"/>
              <a:t>, </a:t>
            </a:r>
            <a:r>
              <a:rPr lang="en-US" altLang="zh-CN" dirty="0" smtClean="0"/>
              <a:t>MD</a:t>
            </a:r>
            <a:endParaRPr lang="en-US" altLang="zh-CN" dirty="0"/>
          </a:p>
          <a:p>
            <a:pPr lvl="0">
              <a:spcAft>
                <a:spcPts val="1200"/>
              </a:spcAft>
            </a:pPr>
            <a:r>
              <a:rPr lang="zh-CN" altLang="en-US" sz="2000" b="1" dirty="0"/>
              <a:t>创刊年：</a:t>
            </a:r>
            <a:r>
              <a:rPr lang="en-US" altLang="zh-CN" dirty="0" smtClean="0"/>
              <a:t>1883</a:t>
            </a:r>
            <a:endParaRPr lang="en-US" altLang="zh-CN" dirty="0"/>
          </a:p>
          <a:p>
            <a:pPr lvl="0">
              <a:spcAft>
                <a:spcPts val="1200"/>
              </a:spcAft>
            </a:pPr>
            <a:r>
              <a:rPr lang="en-US" altLang="zh-CN" sz="2000" b="1" dirty="0" smtClean="0"/>
              <a:t>2020</a:t>
            </a:r>
            <a:r>
              <a:rPr lang="zh-CN" altLang="en-US" sz="2000" b="1" dirty="0" smtClean="0"/>
              <a:t>年 </a:t>
            </a:r>
            <a:r>
              <a:rPr lang="en-US" altLang="zh-CN" sz="2000" b="1" dirty="0"/>
              <a:t>IF: </a:t>
            </a:r>
            <a:r>
              <a:rPr lang="zh-CN" altLang="en-US" sz="2000" b="1" dirty="0"/>
              <a:t>  </a:t>
            </a:r>
            <a:r>
              <a:rPr lang="en-US" altLang="zh-CN" dirty="0" smtClean="0"/>
              <a:t>56.272</a:t>
            </a:r>
          </a:p>
          <a:p>
            <a:pPr lvl="0">
              <a:spcAft>
                <a:spcPts val="1200"/>
              </a:spcAft>
            </a:pPr>
            <a:r>
              <a:rPr lang="zh-CN" altLang="en-US" sz="2000" b="1" dirty="0" smtClean="0"/>
              <a:t>访问</a:t>
            </a:r>
            <a:r>
              <a:rPr lang="zh-CN" altLang="en-US" sz="2000" b="1" dirty="0"/>
              <a:t>量：</a:t>
            </a:r>
            <a:r>
              <a:rPr lang="en-US" altLang="zh-CN" dirty="0"/>
              <a:t>5000</a:t>
            </a:r>
            <a:r>
              <a:rPr lang="zh-CN" altLang="en-US" dirty="0"/>
              <a:t>万次访问</a:t>
            </a:r>
            <a:r>
              <a:rPr lang="zh-CN" altLang="en-US" dirty="0" smtClean="0"/>
              <a:t>次数</a:t>
            </a:r>
            <a:endParaRPr lang="zh-CN" altLang="en-US" dirty="0"/>
          </a:p>
          <a:p>
            <a:pPr lvl="0">
              <a:spcAft>
                <a:spcPts val="1200"/>
              </a:spcAft>
            </a:pPr>
            <a:r>
              <a:rPr lang="zh-CN" altLang="en-US" sz="2000" b="1" dirty="0"/>
              <a:t>发行量：</a:t>
            </a:r>
            <a:r>
              <a:rPr lang="zh-CN" altLang="en-US" dirty="0"/>
              <a:t>超过</a:t>
            </a:r>
            <a:r>
              <a:rPr lang="en-US" altLang="zh-CN" dirty="0"/>
              <a:t>27</a:t>
            </a:r>
            <a:r>
              <a:rPr lang="zh-CN" altLang="en-US" dirty="0"/>
              <a:t>万纸本</a:t>
            </a:r>
            <a:r>
              <a:rPr lang="zh-CN" altLang="en-US" dirty="0" smtClean="0"/>
              <a:t>用户</a:t>
            </a:r>
            <a:endParaRPr lang="en-US" altLang="zh-CN" dirty="0"/>
          </a:p>
          <a:p>
            <a:pPr>
              <a:spcAft>
                <a:spcPts val="1200"/>
              </a:spcAft>
            </a:pPr>
            <a:r>
              <a:rPr lang="zh-CN" altLang="en-US" sz="2000" b="1" dirty="0"/>
              <a:t>出版内容：</a:t>
            </a:r>
            <a:r>
              <a:rPr lang="zh-CN" altLang="en-US" dirty="0"/>
              <a:t>世界上发行范围最广的综合性医学杂志。主要刊载临床及实验研究论文，还包括编者述评、读者来信等文章，除主要关注临床医学外，还涉及卫生保健、政治、哲学、伦理、经济、历史等非临床信息。此外，期刊注重教育职能，设有</a:t>
            </a:r>
            <a:r>
              <a:rPr lang="en-US" altLang="zh-CN" dirty="0"/>
              <a:t>CME</a:t>
            </a:r>
            <a:r>
              <a:rPr lang="zh-CN" altLang="en-US" dirty="0"/>
              <a:t>栏目，向临床医师提供基础医学与临床医学方面的继续教育服务。</a:t>
            </a:r>
            <a:endParaRPr lang="en-US" altLang="zh-CN" dirty="0"/>
          </a:p>
          <a:p>
            <a:pPr marL="342900" lvl="0" indent="-342900">
              <a:spcBef>
                <a:spcPct val="20000"/>
              </a:spcBef>
              <a:buFont typeface="Arial" panose="020B0604020202020204" pitchFamily="34" charset="0"/>
              <a:buChar char="•"/>
            </a:pPr>
            <a:endParaRPr lang="zh-CN" altLang="en-US" dirty="0"/>
          </a:p>
        </p:txBody>
      </p:sp>
      <p:grpSp>
        <p:nvGrpSpPr>
          <p:cNvPr id="11" name="组合 10"/>
          <p:cNvGrpSpPr/>
          <p:nvPr/>
        </p:nvGrpSpPr>
        <p:grpSpPr>
          <a:xfrm>
            <a:off x="7731892" y="2489200"/>
            <a:ext cx="4220801" cy="3804722"/>
            <a:chOff x="3583237" y="802641"/>
            <a:chExt cx="6289046" cy="5669082"/>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19502" r="1499" b="5464"/>
            <a:stretch/>
          </p:blipFill>
          <p:spPr>
            <a:xfrm>
              <a:off x="3583237" y="3776981"/>
              <a:ext cx="6289046" cy="2694742"/>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9966" r="1528" b="6862"/>
            <a:stretch/>
          </p:blipFill>
          <p:spPr>
            <a:xfrm>
              <a:off x="3583237" y="802641"/>
              <a:ext cx="6287204" cy="2987040"/>
            </a:xfrm>
            <a:prstGeom prst="rect">
              <a:avLst/>
            </a:prstGeom>
          </p:spPr>
        </p:pic>
      </p:grpSp>
      <p:sp>
        <p:nvSpPr>
          <p:cNvPr id="2" name="上箭头 1"/>
          <p:cNvSpPr/>
          <p:nvPr/>
        </p:nvSpPr>
        <p:spPr>
          <a:xfrm>
            <a:off x="3488636" y="2544418"/>
            <a:ext cx="129208" cy="278295"/>
          </a:xfrm>
          <a:prstGeom prst="upArrow">
            <a:avLst/>
          </a:prstGeom>
          <a:solidFill>
            <a:srgbClr val="D71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上箭头 11"/>
          <p:cNvSpPr/>
          <p:nvPr/>
        </p:nvSpPr>
        <p:spPr>
          <a:xfrm>
            <a:off x="4436167" y="2994992"/>
            <a:ext cx="129208" cy="278295"/>
          </a:xfrm>
          <a:prstGeom prst="upArrow">
            <a:avLst/>
          </a:prstGeom>
          <a:solidFill>
            <a:srgbClr val="D71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997FD6D2-75D2-4928-B87C-B72ADB54DD7E}"/>
              </a:ext>
            </a:extLst>
          </p:cNvPr>
          <p:cNvPicPr>
            <a:picLocks noChangeAspect="1"/>
          </p:cNvPicPr>
          <p:nvPr/>
        </p:nvPicPr>
        <p:blipFill rotWithShape="1">
          <a:blip r:embed="rId5">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Tree>
    <p:extLst>
      <p:ext uri="{BB962C8B-B14F-4D97-AF65-F5344CB8AC3E}">
        <p14:creationId xmlns:p14="http://schemas.microsoft.com/office/powerpoint/2010/main" val="1675954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59958" y="965069"/>
            <a:ext cx="7845288" cy="369332"/>
          </a:xfrm>
          <a:prstGeom prst="rect">
            <a:avLst/>
          </a:prstGeom>
        </p:spPr>
        <p:txBody>
          <a:bodyPr wrap="square">
            <a:spAutoFit/>
          </a:bodyPr>
          <a:lstStyle/>
          <a:p>
            <a:r>
              <a:rPr lang="zh-CN" altLang="en-US" b="1" i="0" dirty="0" smtClean="0">
                <a:solidFill>
                  <a:schemeClr val="tx2">
                    <a:lumMod val="50000"/>
                  </a:schemeClr>
                </a:solidFill>
                <a:effectLst/>
                <a:latin typeface="Open Sans"/>
              </a:rPr>
              <a:t>涵盖学科：</a:t>
            </a:r>
            <a:r>
              <a:rPr lang="zh-CN" altLang="en-US" b="0" i="0" dirty="0" smtClean="0">
                <a:solidFill>
                  <a:schemeClr val="tx2">
                    <a:lumMod val="50000"/>
                  </a:schemeClr>
                </a:solidFill>
                <a:effectLst/>
                <a:latin typeface="Open Sans"/>
              </a:rPr>
              <a:t>综合医学，内科学，肿瘤领域，心血管科学，外科学等医学学科。</a:t>
            </a:r>
            <a:endParaRPr lang="zh-CN" altLang="en-US" b="0" i="0" dirty="0">
              <a:solidFill>
                <a:schemeClr val="tx2">
                  <a:lumMod val="50000"/>
                </a:schemeClr>
              </a:solidFill>
              <a:effectLst/>
              <a:latin typeface="Open Sans"/>
            </a:endParaRPr>
          </a:p>
        </p:txBody>
      </p:sp>
      <p:grpSp>
        <p:nvGrpSpPr>
          <p:cNvPr id="4" name="组合 3"/>
          <p:cNvGrpSpPr/>
          <p:nvPr/>
        </p:nvGrpSpPr>
        <p:grpSpPr>
          <a:xfrm>
            <a:off x="859489" y="1261514"/>
            <a:ext cx="2100470" cy="83770"/>
            <a:chOff x="3932583" y="3200400"/>
            <a:chExt cx="2100470" cy="83770"/>
          </a:xfrm>
        </p:grpSpPr>
        <p:cxnSp>
          <p:nvCxnSpPr>
            <p:cNvPr id="5" name="直接连接符 4"/>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1047949" y="564511"/>
            <a:ext cx="1723549" cy="707886"/>
          </a:xfrm>
          <a:prstGeom prst="rect">
            <a:avLst/>
          </a:prstGeom>
        </p:spPr>
        <p:txBody>
          <a:bodyPr wrap="none">
            <a:spAutoFit/>
          </a:bodyPr>
          <a:lstStyle/>
          <a:p>
            <a:r>
              <a:rPr lang="zh-CN" altLang="en-US" sz="4000" dirty="0" smtClean="0">
                <a:latin typeface="黑体" panose="02010609060101010101" pitchFamily="49" charset="-122"/>
                <a:ea typeface="黑体" panose="02010609060101010101" pitchFamily="49" charset="-122"/>
              </a:rPr>
              <a:t>出版</a:t>
            </a:r>
            <a:r>
              <a:rPr lang="zh-CN" altLang="en-US" sz="4000" dirty="0">
                <a:latin typeface="黑体" panose="02010609060101010101" pitchFamily="49" charset="-122"/>
                <a:ea typeface="黑体" panose="02010609060101010101" pitchFamily="49" charset="-122"/>
              </a:rPr>
              <a:t>物</a:t>
            </a:r>
            <a:endParaRPr lang="en-US" altLang="zh-CN" sz="4000" dirty="0" smtClean="0">
              <a:latin typeface="黑体" panose="02010609060101010101" pitchFamily="49" charset="-122"/>
              <a:ea typeface="黑体" panose="02010609060101010101" pitchFamily="49" charset="-122"/>
            </a:endParaRPr>
          </a:p>
        </p:txBody>
      </p:sp>
      <p:pic>
        <p:nvPicPr>
          <p:cNvPr id="10" name="图片 9">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graphicFrame>
        <p:nvGraphicFramePr>
          <p:cNvPr id="11" name="表格 10"/>
          <p:cNvGraphicFramePr>
            <a:graphicFrameLocks noGrp="1"/>
          </p:cNvGraphicFramePr>
          <p:nvPr>
            <p:extLst>
              <p:ext uri="{D42A27DB-BD31-4B8C-83A1-F6EECF244321}">
                <p14:modId xmlns:p14="http://schemas.microsoft.com/office/powerpoint/2010/main" val="3356309481"/>
              </p:ext>
            </p:extLst>
          </p:nvPr>
        </p:nvGraphicFramePr>
        <p:xfrm>
          <a:off x="1267546" y="1783246"/>
          <a:ext cx="9537700" cy="3971736"/>
        </p:xfrm>
        <a:graphic>
          <a:graphicData uri="http://schemas.openxmlformats.org/drawingml/2006/table">
            <a:tbl>
              <a:tblPr>
                <a:tableStyleId>{5C22544A-7EE6-4342-B048-85BDC9FD1C3A}</a:tableStyleId>
              </a:tblPr>
              <a:tblGrid>
                <a:gridCol w="3848100">
                  <a:extLst>
                    <a:ext uri="{9D8B030D-6E8A-4147-A177-3AD203B41FA5}">
                      <a16:colId xmlns:a16="http://schemas.microsoft.com/office/drawing/2014/main" val="1004953956"/>
                    </a:ext>
                  </a:extLst>
                </a:gridCol>
                <a:gridCol w="3733800">
                  <a:extLst>
                    <a:ext uri="{9D8B030D-6E8A-4147-A177-3AD203B41FA5}">
                      <a16:colId xmlns:a16="http://schemas.microsoft.com/office/drawing/2014/main" val="2097804422"/>
                    </a:ext>
                  </a:extLst>
                </a:gridCol>
                <a:gridCol w="1955800">
                  <a:extLst>
                    <a:ext uri="{9D8B030D-6E8A-4147-A177-3AD203B41FA5}">
                      <a16:colId xmlns:a16="http://schemas.microsoft.com/office/drawing/2014/main" val="1367135652"/>
                    </a:ext>
                  </a:extLst>
                </a:gridCol>
              </a:tblGrid>
              <a:tr h="0">
                <a:tc>
                  <a:txBody>
                    <a:bodyPr/>
                    <a:lstStyle/>
                    <a:p>
                      <a:pPr marL="108000" algn="ctr" fontAlgn="ctr"/>
                      <a:r>
                        <a:rPr lang="en-US" sz="2000" b="1" u="none" strike="noStrike" dirty="0">
                          <a:solidFill>
                            <a:schemeClr val="bg1"/>
                          </a:solidFill>
                          <a:effectLst/>
                          <a:latin typeface="+mn-lt"/>
                        </a:rPr>
                        <a:t>Journal </a:t>
                      </a:r>
                      <a:r>
                        <a:rPr lang="en-US" sz="2000" b="1" u="none" strike="noStrike" dirty="0" smtClean="0">
                          <a:solidFill>
                            <a:schemeClr val="bg1"/>
                          </a:solidFill>
                          <a:effectLst/>
                          <a:latin typeface="+mn-lt"/>
                        </a:rPr>
                        <a:t>Title</a:t>
                      </a:r>
                      <a:endParaRPr lang="zh-CN" altLang="en-US" sz="2000" b="1" i="0" u="none" strike="noStrike" dirty="0">
                        <a:solidFill>
                          <a:schemeClr val="bg1"/>
                        </a:solidFill>
                        <a:effectLst/>
                        <a:latin typeface="+mn-lt"/>
                        <a:ea typeface="+mn-ea"/>
                      </a:endParaRPr>
                    </a:p>
                  </a:txBody>
                  <a:tcPr marL="778" marR="778" marT="778" marB="0" anchor="ctr">
                    <a:solidFill>
                      <a:schemeClr val="accent2"/>
                    </a:solidFill>
                  </a:tcPr>
                </a:tc>
                <a:tc>
                  <a:txBody>
                    <a:bodyPr/>
                    <a:lstStyle/>
                    <a:p>
                      <a:pPr marL="108000" algn="ctr" fontAlgn="ctr"/>
                      <a:r>
                        <a:rPr lang="zh-CN" altLang="en-US" sz="2000" b="1" u="none" strike="noStrike" dirty="0">
                          <a:solidFill>
                            <a:schemeClr val="bg1"/>
                          </a:solidFill>
                          <a:effectLst/>
                          <a:latin typeface="+mn-lt"/>
                        </a:rPr>
                        <a:t>中文刊名</a:t>
                      </a:r>
                      <a:endParaRPr lang="zh-CN" altLang="en-US" sz="2000" b="1" i="0" u="none" strike="noStrike" dirty="0">
                        <a:solidFill>
                          <a:schemeClr val="bg1"/>
                        </a:solidFill>
                        <a:effectLst/>
                        <a:latin typeface="+mn-lt"/>
                        <a:ea typeface="+mn-ea"/>
                      </a:endParaRPr>
                    </a:p>
                  </a:txBody>
                  <a:tcPr marL="778" marR="778" marT="778" marB="0" anchor="ctr">
                    <a:solidFill>
                      <a:schemeClr val="accent2"/>
                    </a:solidFill>
                  </a:tcPr>
                </a:tc>
                <a:tc>
                  <a:txBody>
                    <a:bodyPr/>
                    <a:lstStyle/>
                    <a:p>
                      <a:pPr algn="ctr" fontAlgn="ctr"/>
                      <a:r>
                        <a:rPr lang="zh-CN" altLang="en-US" sz="2000" b="1" u="none" strike="noStrike" dirty="0" smtClean="0">
                          <a:solidFill>
                            <a:schemeClr val="bg1"/>
                          </a:solidFill>
                          <a:effectLst/>
                          <a:latin typeface="+mn-lt"/>
                        </a:rPr>
                        <a:t>影响因子</a:t>
                      </a:r>
                      <a:endParaRPr lang="en-US" sz="2000" b="1" i="0" u="none" strike="noStrike" dirty="0">
                        <a:solidFill>
                          <a:schemeClr val="bg1"/>
                        </a:solidFill>
                        <a:effectLst/>
                        <a:latin typeface="+mn-lt"/>
                        <a:ea typeface="+mn-ea"/>
                      </a:endParaRPr>
                    </a:p>
                  </a:txBody>
                  <a:tcPr marL="778" marR="778" marT="778" marB="0" anchor="ctr">
                    <a:solidFill>
                      <a:schemeClr val="accent2"/>
                    </a:solidFill>
                  </a:tcPr>
                </a:tc>
                <a:extLst>
                  <a:ext uri="{0D108BD9-81ED-4DB2-BD59-A6C34878D82A}">
                    <a16:rowId xmlns:a16="http://schemas.microsoft.com/office/drawing/2014/main" val="1140419088"/>
                  </a:ext>
                </a:extLst>
              </a:tr>
              <a:tr h="0">
                <a:tc>
                  <a:txBody>
                    <a:bodyPr/>
                    <a:lstStyle/>
                    <a:p>
                      <a:pPr marL="108000" algn="l" fontAlgn="ctr"/>
                      <a:r>
                        <a:rPr lang="en-US" sz="2000" u="none" strike="noStrike" dirty="0">
                          <a:effectLst/>
                          <a:latin typeface="+mn-lt"/>
                        </a:rPr>
                        <a:t>JAMA</a:t>
                      </a:r>
                      <a:endParaRPr lang="en-US" sz="2000" b="0" i="0" u="none" strike="noStrike" dirty="0">
                        <a:effectLst/>
                        <a:latin typeface="+mn-lt"/>
                        <a:ea typeface="+mn-ea"/>
                      </a:endParaRPr>
                    </a:p>
                  </a:txBody>
                  <a:tcPr marL="778" marR="778" marT="778" marB="0" anchor="ctr"/>
                </a:tc>
                <a:tc>
                  <a:txBody>
                    <a:bodyPr/>
                    <a:lstStyle/>
                    <a:p>
                      <a:pPr marL="108000" algn="l" fontAlgn="ctr"/>
                      <a:r>
                        <a:rPr lang="en-US" altLang="zh-CN" sz="2000" u="none" strike="noStrike">
                          <a:effectLst/>
                          <a:latin typeface="+mn-lt"/>
                        </a:rPr>
                        <a:t>《</a:t>
                      </a:r>
                      <a:r>
                        <a:rPr lang="zh-CN" altLang="en-US" sz="2000" u="none" strike="noStrike">
                          <a:effectLst/>
                          <a:latin typeface="+mn-lt"/>
                        </a:rPr>
                        <a:t>美国医学会志</a:t>
                      </a:r>
                      <a:r>
                        <a:rPr lang="en-US" altLang="zh-CN" sz="2000" u="none" strike="noStrike">
                          <a:effectLst/>
                          <a:latin typeface="+mn-lt"/>
                        </a:rPr>
                        <a:t>》</a:t>
                      </a:r>
                      <a:endParaRPr lang="en-US" altLang="zh-CN" sz="2000" b="0" i="0" u="none" strike="noStrike">
                        <a:effectLst/>
                        <a:latin typeface="+mn-lt"/>
                        <a:ea typeface="+mn-ea"/>
                      </a:endParaRPr>
                    </a:p>
                  </a:txBody>
                  <a:tcPr marL="778" marR="778" marT="778" marB="0" anchor="ctr"/>
                </a:tc>
                <a:tc>
                  <a:txBody>
                    <a:bodyPr/>
                    <a:lstStyle/>
                    <a:p>
                      <a:pPr algn="ctr" fontAlgn="ctr"/>
                      <a:r>
                        <a:rPr lang="en-US" altLang="zh-CN" sz="2000" b="1" u="none" strike="noStrike" dirty="0">
                          <a:effectLst/>
                          <a:latin typeface="+mn-lt"/>
                        </a:rPr>
                        <a:t>157.335</a:t>
                      </a:r>
                      <a:endParaRPr lang="en-US" altLang="zh-CN" sz="2000" b="1" i="0" u="none" strike="noStrike" dirty="0">
                        <a:effectLst/>
                        <a:latin typeface="+mn-lt"/>
                        <a:ea typeface="+mn-ea"/>
                      </a:endParaRPr>
                    </a:p>
                  </a:txBody>
                  <a:tcPr marL="778" marR="778" marT="778" marB="0" anchor="ctr"/>
                </a:tc>
                <a:extLst>
                  <a:ext uri="{0D108BD9-81ED-4DB2-BD59-A6C34878D82A}">
                    <a16:rowId xmlns:a16="http://schemas.microsoft.com/office/drawing/2014/main" val="3051879859"/>
                  </a:ext>
                </a:extLst>
              </a:tr>
              <a:tr h="0">
                <a:tc>
                  <a:txBody>
                    <a:bodyPr/>
                    <a:lstStyle/>
                    <a:p>
                      <a:pPr marL="108000" algn="l" fontAlgn="ctr"/>
                      <a:r>
                        <a:rPr lang="en-US" sz="2000" u="none" strike="noStrike" dirty="0">
                          <a:effectLst/>
                          <a:latin typeface="+mn-lt"/>
                        </a:rPr>
                        <a:t>JAMA Dermatology</a:t>
                      </a:r>
                      <a:endParaRPr lang="en-US" sz="2000" b="0" i="0" u="none" strike="noStrike" dirty="0">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皮肤病学纪要</a:t>
                      </a:r>
                      <a:r>
                        <a:rPr lang="en-US" altLang="zh-CN" sz="2000" u="none" strike="noStrike" dirty="0">
                          <a:effectLst/>
                          <a:latin typeface="+mn-lt"/>
                        </a:rPr>
                        <a:t>》</a:t>
                      </a:r>
                      <a:endParaRPr lang="en-US" altLang="zh-CN" sz="2000" b="0" i="0" u="none" strike="noStrike" dirty="0">
                        <a:effectLst/>
                        <a:latin typeface="+mn-lt"/>
                        <a:ea typeface="+mn-ea"/>
                      </a:endParaRPr>
                    </a:p>
                  </a:txBody>
                  <a:tcPr marL="778" marR="778" marT="778" marB="0" anchor="ctr"/>
                </a:tc>
                <a:tc>
                  <a:txBody>
                    <a:bodyPr/>
                    <a:lstStyle/>
                    <a:p>
                      <a:pPr algn="ctr" fontAlgn="ctr"/>
                      <a:r>
                        <a:rPr lang="en-US" altLang="zh-CN" sz="2000" b="1" u="none" strike="noStrike" dirty="0">
                          <a:effectLst/>
                          <a:latin typeface="+mn-lt"/>
                        </a:rPr>
                        <a:t>44.409</a:t>
                      </a:r>
                      <a:endParaRPr lang="en-US" altLang="zh-CN" sz="2000" b="1" i="0" u="none" strike="noStrike" dirty="0">
                        <a:effectLst/>
                        <a:latin typeface="+mn-lt"/>
                        <a:ea typeface="+mn-ea"/>
                      </a:endParaRPr>
                    </a:p>
                  </a:txBody>
                  <a:tcPr marL="778" marR="778" marT="778" marB="0" anchor="ctr"/>
                </a:tc>
                <a:extLst>
                  <a:ext uri="{0D108BD9-81ED-4DB2-BD59-A6C34878D82A}">
                    <a16:rowId xmlns:a16="http://schemas.microsoft.com/office/drawing/2014/main" val="1930429538"/>
                  </a:ext>
                </a:extLst>
              </a:tr>
              <a:tr h="0">
                <a:tc>
                  <a:txBody>
                    <a:bodyPr/>
                    <a:lstStyle/>
                    <a:p>
                      <a:pPr marL="108000" algn="l" fontAlgn="ctr"/>
                      <a:r>
                        <a:rPr lang="en-US" sz="2000" u="none" strike="noStrike">
                          <a:effectLst/>
                          <a:latin typeface="+mn-lt"/>
                        </a:rPr>
                        <a:t>JAMA Psychiatry</a:t>
                      </a:r>
                      <a:endParaRPr lang="en-US" sz="2000" b="0" i="0" u="none" strike="noStrike">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精神病学纪要</a:t>
                      </a:r>
                      <a:r>
                        <a:rPr lang="en-US" altLang="zh-CN" sz="2000" u="none" strike="noStrike" dirty="0">
                          <a:effectLst/>
                          <a:latin typeface="+mn-lt"/>
                        </a:rPr>
                        <a:t>》</a:t>
                      </a:r>
                      <a:endParaRPr lang="en-US" altLang="zh-CN" sz="2000" b="0" i="0" u="none" strike="noStrike" dirty="0">
                        <a:solidFill>
                          <a:srgbClr val="000000"/>
                        </a:solidFill>
                        <a:effectLst/>
                        <a:latin typeface="+mn-lt"/>
                        <a:ea typeface="+mn-ea"/>
                      </a:endParaRPr>
                    </a:p>
                  </a:txBody>
                  <a:tcPr marL="778" marR="778" marT="778" marB="0" anchor="ctr"/>
                </a:tc>
                <a:tc>
                  <a:txBody>
                    <a:bodyPr/>
                    <a:lstStyle/>
                    <a:p>
                      <a:pPr algn="ctr" fontAlgn="ctr"/>
                      <a:r>
                        <a:rPr lang="en-US" altLang="zh-CN" sz="2000" b="1" u="none" strike="noStrike" dirty="0">
                          <a:effectLst/>
                          <a:latin typeface="+mn-lt"/>
                        </a:rPr>
                        <a:t>33.006</a:t>
                      </a:r>
                      <a:endParaRPr lang="en-US" altLang="zh-CN" sz="2000" b="1" i="0" u="none" strike="noStrike" dirty="0">
                        <a:effectLst/>
                        <a:latin typeface="+mn-lt"/>
                        <a:ea typeface="+mn-ea"/>
                      </a:endParaRPr>
                    </a:p>
                  </a:txBody>
                  <a:tcPr marL="778" marR="778" marT="778" marB="0" anchor="ctr"/>
                </a:tc>
                <a:extLst>
                  <a:ext uri="{0D108BD9-81ED-4DB2-BD59-A6C34878D82A}">
                    <a16:rowId xmlns:a16="http://schemas.microsoft.com/office/drawing/2014/main" val="2455495143"/>
                  </a:ext>
                </a:extLst>
              </a:tr>
              <a:tr h="0">
                <a:tc>
                  <a:txBody>
                    <a:bodyPr/>
                    <a:lstStyle/>
                    <a:p>
                      <a:pPr marL="108000" algn="l" fontAlgn="ctr"/>
                      <a:r>
                        <a:rPr lang="en-US" sz="2000" u="none" strike="noStrike" dirty="0">
                          <a:effectLst/>
                          <a:latin typeface="+mn-lt"/>
                        </a:rPr>
                        <a:t>JAMA Internal Medicine</a:t>
                      </a:r>
                      <a:endParaRPr lang="en-US" sz="2000" b="0" i="0" u="none" strike="noStrike" dirty="0">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内科学纪要</a:t>
                      </a:r>
                      <a:r>
                        <a:rPr lang="en-US" altLang="zh-CN" sz="2000" u="none" strike="noStrike" dirty="0">
                          <a:effectLst/>
                          <a:latin typeface="+mn-lt"/>
                        </a:rPr>
                        <a:t>》</a:t>
                      </a:r>
                      <a:endParaRPr lang="en-US" altLang="zh-CN" sz="2000" b="0" i="0" u="none" strike="noStrike" dirty="0">
                        <a:effectLst/>
                        <a:latin typeface="+mn-lt"/>
                        <a:ea typeface="+mn-ea"/>
                      </a:endParaRPr>
                    </a:p>
                  </a:txBody>
                  <a:tcPr marL="778" marR="778" marT="778" marB="0" anchor="ctr"/>
                </a:tc>
                <a:tc>
                  <a:txBody>
                    <a:bodyPr/>
                    <a:lstStyle/>
                    <a:p>
                      <a:pPr algn="ctr" fontAlgn="ctr"/>
                      <a:r>
                        <a:rPr lang="en-US" altLang="zh-CN" sz="2000" b="1" u="none" strike="noStrike" dirty="0">
                          <a:effectLst/>
                          <a:latin typeface="+mn-lt"/>
                        </a:rPr>
                        <a:t>30.154</a:t>
                      </a:r>
                      <a:endParaRPr lang="en-US" altLang="zh-CN" sz="2000" b="1" i="0" u="none" strike="noStrike" dirty="0">
                        <a:effectLst/>
                        <a:latin typeface="+mn-lt"/>
                        <a:ea typeface="+mn-ea"/>
                      </a:endParaRPr>
                    </a:p>
                  </a:txBody>
                  <a:tcPr marL="778" marR="778" marT="778" marB="0" anchor="ctr"/>
                </a:tc>
                <a:extLst>
                  <a:ext uri="{0D108BD9-81ED-4DB2-BD59-A6C34878D82A}">
                    <a16:rowId xmlns:a16="http://schemas.microsoft.com/office/drawing/2014/main" val="2205305012"/>
                  </a:ext>
                </a:extLst>
              </a:tr>
              <a:tr h="0">
                <a:tc>
                  <a:txBody>
                    <a:bodyPr/>
                    <a:lstStyle/>
                    <a:p>
                      <a:pPr marL="108000" algn="l" fontAlgn="ctr"/>
                      <a:r>
                        <a:rPr lang="en-US" sz="2000" u="none" strike="noStrike">
                          <a:effectLst/>
                          <a:latin typeface="+mn-lt"/>
                        </a:rPr>
                        <a:t>JAMA Neurology</a:t>
                      </a:r>
                      <a:endParaRPr lang="en-US" sz="2000" b="0" i="0" u="none" strike="noStrike">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神经病学纪要</a:t>
                      </a:r>
                      <a:r>
                        <a:rPr lang="en-US" altLang="zh-CN" sz="2000" u="none" strike="noStrike" dirty="0">
                          <a:effectLst/>
                          <a:latin typeface="+mn-lt"/>
                        </a:rPr>
                        <a:t>》</a:t>
                      </a:r>
                      <a:endParaRPr lang="en-US" altLang="zh-CN" sz="2000" b="0" i="0" u="none" strike="noStrike" dirty="0">
                        <a:effectLst/>
                        <a:latin typeface="+mn-lt"/>
                        <a:ea typeface="+mn-ea"/>
                      </a:endParaRPr>
                    </a:p>
                  </a:txBody>
                  <a:tcPr marL="778" marR="778" marT="778" marB="0" anchor="ctr"/>
                </a:tc>
                <a:tc>
                  <a:txBody>
                    <a:bodyPr/>
                    <a:lstStyle/>
                    <a:p>
                      <a:pPr algn="ctr" fontAlgn="ctr"/>
                      <a:r>
                        <a:rPr lang="en-US" altLang="zh-CN" sz="2000" b="1" u="none" strike="noStrike" dirty="0">
                          <a:effectLst/>
                          <a:latin typeface="+mn-lt"/>
                        </a:rPr>
                        <a:t>29.907</a:t>
                      </a:r>
                      <a:endParaRPr lang="en-US" altLang="zh-CN" sz="2000" b="1" i="0" u="none" strike="noStrike" dirty="0">
                        <a:effectLst/>
                        <a:latin typeface="+mn-lt"/>
                        <a:ea typeface="+mn-ea"/>
                      </a:endParaRPr>
                    </a:p>
                  </a:txBody>
                  <a:tcPr marL="778" marR="778" marT="778" marB="0" anchor="ctr"/>
                </a:tc>
                <a:extLst>
                  <a:ext uri="{0D108BD9-81ED-4DB2-BD59-A6C34878D82A}">
                    <a16:rowId xmlns:a16="http://schemas.microsoft.com/office/drawing/2014/main" val="2318282723"/>
                  </a:ext>
                </a:extLst>
              </a:tr>
              <a:tr h="0">
                <a:tc>
                  <a:txBody>
                    <a:bodyPr/>
                    <a:lstStyle/>
                    <a:p>
                      <a:pPr marL="108000" algn="l" fontAlgn="ctr"/>
                      <a:r>
                        <a:rPr lang="en-US" sz="2000" u="none" strike="noStrike">
                          <a:effectLst/>
                          <a:latin typeface="+mn-lt"/>
                        </a:rPr>
                        <a:t>JAMA Ophthalmology</a:t>
                      </a:r>
                      <a:endParaRPr lang="en-US" sz="2000" b="0" i="0" u="none" strike="noStrike">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眼科学纪要</a:t>
                      </a:r>
                      <a:r>
                        <a:rPr lang="en-US" altLang="zh-CN" sz="2000" u="none" strike="noStrike" dirty="0">
                          <a:effectLst/>
                          <a:latin typeface="+mn-lt"/>
                        </a:rPr>
                        <a:t>》</a:t>
                      </a:r>
                      <a:endParaRPr lang="en-US" altLang="zh-CN" sz="2000" b="0" i="0" u="none" strike="noStrike" dirty="0">
                        <a:effectLst/>
                        <a:latin typeface="+mn-lt"/>
                        <a:ea typeface="+mn-ea"/>
                      </a:endParaRPr>
                    </a:p>
                  </a:txBody>
                  <a:tcPr marL="778" marR="778" marT="778" marB="0" anchor="ctr"/>
                </a:tc>
                <a:tc>
                  <a:txBody>
                    <a:bodyPr/>
                    <a:lstStyle/>
                    <a:p>
                      <a:pPr algn="ctr" fontAlgn="ctr"/>
                      <a:r>
                        <a:rPr lang="en-US" altLang="zh-CN" sz="2000" b="1" u="none" strike="noStrike" dirty="0">
                          <a:effectLst/>
                          <a:latin typeface="+mn-lt"/>
                        </a:rPr>
                        <a:t>26.796</a:t>
                      </a:r>
                      <a:endParaRPr lang="en-US" altLang="zh-CN" sz="2000" b="1" i="0" u="none" strike="noStrike" dirty="0">
                        <a:effectLst/>
                        <a:latin typeface="+mn-lt"/>
                        <a:ea typeface="+mn-ea"/>
                      </a:endParaRPr>
                    </a:p>
                  </a:txBody>
                  <a:tcPr marL="778" marR="778" marT="778" marB="0" anchor="ctr"/>
                </a:tc>
                <a:extLst>
                  <a:ext uri="{0D108BD9-81ED-4DB2-BD59-A6C34878D82A}">
                    <a16:rowId xmlns:a16="http://schemas.microsoft.com/office/drawing/2014/main" val="6841104"/>
                  </a:ext>
                </a:extLst>
              </a:tr>
              <a:tr h="0">
                <a:tc>
                  <a:txBody>
                    <a:bodyPr/>
                    <a:lstStyle/>
                    <a:p>
                      <a:pPr marL="108000" algn="l" fontAlgn="ctr"/>
                      <a:r>
                        <a:rPr lang="en-US" sz="2000" u="none" strike="noStrike" dirty="0">
                          <a:effectLst/>
                          <a:latin typeface="+mn-lt"/>
                        </a:rPr>
                        <a:t>JAMA Otolaryngology-Head &amp; Neck Surgery</a:t>
                      </a:r>
                      <a:endParaRPr lang="en-US" sz="2000" b="0" i="0" u="none" strike="noStrike" dirty="0">
                        <a:effectLst/>
                        <a:latin typeface="+mn-lt"/>
                        <a:ea typeface="+mn-ea"/>
                      </a:endParaRPr>
                    </a:p>
                  </a:txBody>
                  <a:tcPr marL="778" marR="778" marT="778" marB="0" anchor="ctr"/>
                </a:tc>
                <a:tc>
                  <a:txBody>
                    <a:bodyPr/>
                    <a:lstStyle/>
                    <a:p>
                      <a:pPr marL="108000" algn="l" fontAlgn="ctr"/>
                      <a:r>
                        <a:rPr lang="en-US" altLang="zh-CN" sz="2000" u="none" strike="noStrike" dirty="0" smtClean="0">
                          <a:effectLst/>
                          <a:latin typeface="+mn-lt"/>
                        </a:rPr>
                        <a:t>《</a:t>
                      </a:r>
                      <a:r>
                        <a:rPr lang="zh-CN" altLang="en-US" sz="2000" u="none" strike="noStrike" dirty="0" smtClean="0">
                          <a:effectLst/>
                          <a:latin typeface="+mn-lt"/>
                        </a:rPr>
                        <a:t>耳鼻喉科学文献集：头和颈  外科学</a:t>
                      </a:r>
                      <a:r>
                        <a:rPr lang="en-US" altLang="zh-CN" sz="2000" u="none" strike="noStrike" dirty="0" smtClean="0">
                          <a:effectLst/>
                          <a:latin typeface="+mn-lt"/>
                        </a:rPr>
                        <a:t>》</a:t>
                      </a:r>
                      <a:endParaRPr lang="en-US" altLang="zh-CN" sz="2000" b="0" i="0" u="none" strike="noStrike" dirty="0">
                        <a:effectLst/>
                        <a:latin typeface="+mn-lt"/>
                        <a:ea typeface="+mn-ea"/>
                      </a:endParaRPr>
                    </a:p>
                  </a:txBody>
                  <a:tcPr marL="778" marR="778" marT="778" marB="0" anchor="ctr"/>
                </a:tc>
                <a:tc>
                  <a:txBody>
                    <a:bodyPr/>
                    <a:lstStyle/>
                    <a:p>
                      <a:pPr algn="ctr" fontAlgn="ctr"/>
                      <a:r>
                        <a:rPr lang="en-US" altLang="zh-CN" sz="2000" b="1" u="none" strike="noStrike" dirty="0">
                          <a:effectLst/>
                          <a:latin typeface="+mn-lt"/>
                        </a:rPr>
                        <a:t>25.911</a:t>
                      </a:r>
                      <a:endParaRPr lang="en-US" altLang="zh-CN" sz="2000" b="1" i="0" u="none" strike="noStrike" dirty="0">
                        <a:effectLst/>
                        <a:latin typeface="+mn-lt"/>
                        <a:ea typeface="+mn-ea"/>
                      </a:endParaRPr>
                    </a:p>
                  </a:txBody>
                  <a:tcPr marL="778" marR="778" marT="778" marB="0" anchor="ctr"/>
                </a:tc>
                <a:extLst>
                  <a:ext uri="{0D108BD9-81ED-4DB2-BD59-A6C34878D82A}">
                    <a16:rowId xmlns:a16="http://schemas.microsoft.com/office/drawing/2014/main" val="1542827953"/>
                  </a:ext>
                </a:extLst>
              </a:tr>
              <a:tr h="0">
                <a:tc>
                  <a:txBody>
                    <a:bodyPr/>
                    <a:lstStyle/>
                    <a:p>
                      <a:pPr marL="108000" algn="l" fontAlgn="ctr"/>
                      <a:r>
                        <a:rPr lang="en-US" sz="2000" u="none" strike="noStrike">
                          <a:effectLst/>
                          <a:latin typeface="+mn-lt"/>
                        </a:rPr>
                        <a:t>JAMA Pediatrics</a:t>
                      </a:r>
                      <a:endParaRPr lang="en-US" sz="2000" b="0" i="0" u="none" strike="noStrike">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儿科学与青少年疾病文献集</a:t>
                      </a:r>
                      <a:r>
                        <a:rPr lang="en-US" altLang="zh-CN" sz="2000" u="none" strike="noStrike" dirty="0">
                          <a:effectLst/>
                          <a:latin typeface="+mn-lt"/>
                        </a:rPr>
                        <a:t>》</a:t>
                      </a:r>
                      <a:endParaRPr lang="en-US" altLang="zh-CN" sz="2000" b="0" i="0" u="none" strike="noStrike" dirty="0">
                        <a:effectLst/>
                        <a:latin typeface="+mn-lt"/>
                        <a:ea typeface="+mn-ea"/>
                      </a:endParaRPr>
                    </a:p>
                  </a:txBody>
                  <a:tcPr marL="778" marR="778" marT="778" marB="0" anchor="ctr"/>
                </a:tc>
                <a:tc>
                  <a:txBody>
                    <a:bodyPr/>
                    <a:lstStyle/>
                    <a:p>
                      <a:pPr algn="ctr" fontAlgn="ctr"/>
                      <a:r>
                        <a:rPr lang="en-US" altLang="zh-CN" sz="2000" b="1" u="none" strike="noStrike" dirty="0">
                          <a:effectLst/>
                          <a:latin typeface="+mn-lt"/>
                        </a:rPr>
                        <a:t>16.681</a:t>
                      </a:r>
                      <a:endParaRPr lang="en-US" altLang="zh-CN" sz="2000" b="1" i="0" u="none" strike="noStrike" dirty="0">
                        <a:effectLst/>
                        <a:latin typeface="+mn-lt"/>
                        <a:ea typeface="+mn-ea"/>
                      </a:endParaRPr>
                    </a:p>
                  </a:txBody>
                  <a:tcPr marL="778" marR="778" marT="778" marB="0" anchor="ctr"/>
                </a:tc>
                <a:extLst>
                  <a:ext uri="{0D108BD9-81ED-4DB2-BD59-A6C34878D82A}">
                    <a16:rowId xmlns:a16="http://schemas.microsoft.com/office/drawing/2014/main" val="3913006631"/>
                  </a:ext>
                </a:extLst>
              </a:tr>
              <a:tr h="0">
                <a:tc>
                  <a:txBody>
                    <a:bodyPr/>
                    <a:lstStyle/>
                    <a:p>
                      <a:pPr marL="108000" algn="l" fontAlgn="ctr"/>
                      <a:r>
                        <a:rPr lang="en-US" sz="2000" u="none" strike="noStrike">
                          <a:effectLst/>
                          <a:latin typeface="+mn-lt"/>
                        </a:rPr>
                        <a:t>JAMA Surgery</a:t>
                      </a:r>
                      <a:endParaRPr lang="en-US" sz="2000" b="0" i="0" u="none" strike="noStrike">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外科学纪要</a:t>
                      </a:r>
                      <a:r>
                        <a:rPr lang="en-US" altLang="zh-CN" sz="2000" u="none" strike="noStrike" dirty="0">
                          <a:effectLst/>
                          <a:latin typeface="+mn-lt"/>
                        </a:rPr>
                        <a:t>》</a:t>
                      </a:r>
                      <a:endParaRPr lang="en-US" altLang="zh-CN" sz="2000" b="0" i="0" u="none" strike="noStrike" dirty="0">
                        <a:solidFill>
                          <a:srgbClr val="000000"/>
                        </a:solidFill>
                        <a:effectLst/>
                        <a:latin typeface="+mn-lt"/>
                        <a:ea typeface="+mn-ea"/>
                      </a:endParaRPr>
                    </a:p>
                  </a:txBody>
                  <a:tcPr marL="778" marR="778" marT="778" marB="0" anchor="ctr"/>
                </a:tc>
                <a:tc>
                  <a:txBody>
                    <a:bodyPr/>
                    <a:lstStyle/>
                    <a:p>
                      <a:pPr algn="ctr" fontAlgn="ctr"/>
                      <a:r>
                        <a:rPr lang="en-US" altLang="zh-CN" sz="2000" b="1" u="none" strike="noStrike" dirty="0">
                          <a:effectLst/>
                          <a:latin typeface="+mn-lt"/>
                        </a:rPr>
                        <a:t>13.353</a:t>
                      </a:r>
                      <a:endParaRPr lang="en-US" altLang="zh-CN" sz="2000" b="1" i="0" u="none" strike="noStrike" dirty="0">
                        <a:effectLst/>
                        <a:latin typeface="+mn-lt"/>
                        <a:ea typeface="+mn-ea"/>
                      </a:endParaRPr>
                    </a:p>
                  </a:txBody>
                  <a:tcPr marL="778" marR="778" marT="778" marB="0" anchor="ctr"/>
                </a:tc>
                <a:extLst>
                  <a:ext uri="{0D108BD9-81ED-4DB2-BD59-A6C34878D82A}">
                    <a16:rowId xmlns:a16="http://schemas.microsoft.com/office/drawing/2014/main" val="3425038306"/>
                  </a:ext>
                </a:extLst>
              </a:tr>
              <a:tr h="0">
                <a:tc>
                  <a:txBody>
                    <a:bodyPr/>
                    <a:lstStyle/>
                    <a:p>
                      <a:pPr marL="108000" algn="l" fontAlgn="ctr"/>
                      <a:r>
                        <a:rPr lang="en-US" sz="2000" u="none" strike="noStrike">
                          <a:effectLst/>
                          <a:latin typeface="+mn-lt"/>
                        </a:rPr>
                        <a:t>JAMA Cardiology</a:t>
                      </a:r>
                      <a:endParaRPr lang="en-US" sz="2000" b="0" i="0" u="none" strike="noStrike">
                        <a:solidFill>
                          <a:srgbClr val="000000"/>
                        </a:solidFill>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心脏病学纪要</a:t>
                      </a:r>
                      <a:r>
                        <a:rPr lang="en-US" altLang="zh-CN" sz="2000" u="none" strike="noStrike" dirty="0">
                          <a:effectLst/>
                          <a:latin typeface="+mn-lt"/>
                        </a:rPr>
                        <a:t>》</a:t>
                      </a:r>
                      <a:endParaRPr lang="en-US" altLang="zh-CN" sz="2000" b="0" i="0" u="none" strike="noStrike" dirty="0">
                        <a:solidFill>
                          <a:srgbClr val="000000"/>
                        </a:solidFill>
                        <a:effectLst/>
                        <a:latin typeface="+mn-lt"/>
                        <a:ea typeface="+mn-ea"/>
                      </a:endParaRPr>
                    </a:p>
                  </a:txBody>
                  <a:tcPr marL="778" marR="778" marT="778" marB="0" anchor="ctr"/>
                </a:tc>
                <a:tc>
                  <a:txBody>
                    <a:bodyPr/>
                    <a:lstStyle/>
                    <a:p>
                      <a:pPr algn="ctr" fontAlgn="ctr"/>
                      <a:r>
                        <a:rPr lang="en-US" altLang="zh-CN" sz="2000" b="1" u="none" strike="noStrike" dirty="0">
                          <a:effectLst/>
                          <a:latin typeface="+mn-lt"/>
                        </a:rPr>
                        <a:t>11.816</a:t>
                      </a:r>
                      <a:endParaRPr lang="en-US" altLang="zh-CN" sz="2000" b="1" i="0" u="none" strike="noStrike" dirty="0">
                        <a:effectLst/>
                        <a:latin typeface="+mn-lt"/>
                        <a:ea typeface="+mn-ea"/>
                      </a:endParaRPr>
                    </a:p>
                  </a:txBody>
                  <a:tcPr marL="778" marR="778" marT="778" marB="0" anchor="ctr"/>
                </a:tc>
                <a:extLst>
                  <a:ext uri="{0D108BD9-81ED-4DB2-BD59-A6C34878D82A}">
                    <a16:rowId xmlns:a16="http://schemas.microsoft.com/office/drawing/2014/main" val="3171461661"/>
                  </a:ext>
                </a:extLst>
              </a:tr>
              <a:tr h="0">
                <a:tc>
                  <a:txBody>
                    <a:bodyPr/>
                    <a:lstStyle/>
                    <a:p>
                      <a:pPr marL="108000" algn="l" fontAlgn="ctr"/>
                      <a:r>
                        <a:rPr lang="en-US" sz="2000" u="none" strike="noStrike" dirty="0">
                          <a:effectLst/>
                          <a:latin typeface="+mn-lt"/>
                        </a:rPr>
                        <a:t>JAMA Oncology</a:t>
                      </a:r>
                      <a:endParaRPr lang="en-US" sz="2000" b="0" i="0" u="none" strike="noStrike" dirty="0">
                        <a:solidFill>
                          <a:srgbClr val="000000"/>
                        </a:solidFill>
                        <a:effectLst/>
                        <a:latin typeface="+mn-lt"/>
                        <a:ea typeface="+mn-ea"/>
                      </a:endParaRPr>
                    </a:p>
                  </a:txBody>
                  <a:tcPr marL="778" marR="778" marT="778" marB="0" anchor="ctr"/>
                </a:tc>
                <a:tc>
                  <a:txBody>
                    <a:bodyPr/>
                    <a:lstStyle/>
                    <a:p>
                      <a:pPr marL="108000" algn="l" fontAlgn="ctr"/>
                      <a:r>
                        <a:rPr lang="en-US" altLang="zh-CN" sz="2000" u="none" strike="noStrike" dirty="0">
                          <a:effectLst/>
                          <a:latin typeface="+mn-lt"/>
                        </a:rPr>
                        <a:t>《</a:t>
                      </a:r>
                      <a:r>
                        <a:rPr lang="zh-CN" altLang="en-US" sz="2000" u="none" strike="noStrike" dirty="0">
                          <a:effectLst/>
                          <a:latin typeface="+mn-lt"/>
                        </a:rPr>
                        <a:t>肿瘤学纪要</a:t>
                      </a:r>
                      <a:r>
                        <a:rPr lang="en-US" altLang="zh-CN" sz="2000" u="none" strike="noStrike" dirty="0">
                          <a:effectLst/>
                          <a:latin typeface="+mn-lt"/>
                        </a:rPr>
                        <a:t>》</a:t>
                      </a:r>
                      <a:endParaRPr lang="en-US" altLang="zh-CN" sz="2000" b="0" i="0" u="none" strike="noStrike" dirty="0">
                        <a:solidFill>
                          <a:srgbClr val="000000"/>
                        </a:solidFill>
                        <a:effectLst/>
                        <a:latin typeface="+mn-lt"/>
                        <a:ea typeface="+mn-ea"/>
                      </a:endParaRPr>
                    </a:p>
                  </a:txBody>
                  <a:tcPr marL="778" marR="778" marT="778" marB="0" anchor="ctr"/>
                </a:tc>
                <a:tc>
                  <a:txBody>
                    <a:bodyPr/>
                    <a:lstStyle/>
                    <a:p>
                      <a:pPr algn="ctr" fontAlgn="ctr"/>
                      <a:r>
                        <a:rPr lang="en-US" altLang="zh-CN" sz="2000" b="1" u="none" strike="noStrike" dirty="0">
                          <a:effectLst/>
                          <a:latin typeface="+mn-lt"/>
                        </a:rPr>
                        <a:t>8.961</a:t>
                      </a:r>
                      <a:endParaRPr lang="en-US" altLang="zh-CN" sz="2000" b="1" i="0" u="none" strike="noStrike" dirty="0">
                        <a:effectLst/>
                        <a:latin typeface="+mn-lt"/>
                        <a:ea typeface="+mn-ea"/>
                      </a:endParaRPr>
                    </a:p>
                  </a:txBody>
                  <a:tcPr marL="778" marR="778" marT="778" marB="0" anchor="ctr"/>
                </a:tc>
                <a:extLst>
                  <a:ext uri="{0D108BD9-81ED-4DB2-BD59-A6C34878D82A}">
                    <a16:rowId xmlns:a16="http://schemas.microsoft.com/office/drawing/2014/main" val="1948674780"/>
                  </a:ext>
                </a:extLst>
              </a:tr>
            </a:tbl>
          </a:graphicData>
        </a:graphic>
      </p:graphicFrame>
      <p:sp>
        <p:nvSpPr>
          <p:cNvPr id="2" name="文本框 1"/>
          <p:cNvSpPr txBox="1"/>
          <p:nvPr/>
        </p:nvSpPr>
        <p:spPr>
          <a:xfrm>
            <a:off x="1267546" y="5754982"/>
            <a:ext cx="3022600" cy="338554"/>
          </a:xfrm>
          <a:prstGeom prst="rect">
            <a:avLst/>
          </a:prstGeom>
          <a:noFill/>
        </p:spPr>
        <p:txBody>
          <a:bodyPr wrap="square" rtlCol="0">
            <a:spAutoFit/>
          </a:bodyPr>
          <a:lstStyle/>
          <a:p>
            <a:r>
              <a:rPr lang="zh-CN" altLang="en-US" sz="1600" dirty="0" smtClean="0"/>
              <a:t>以上数据均来自</a:t>
            </a:r>
            <a:r>
              <a:rPr lang="en-US" altLang="zh-CN" sz="1600" dirty="0" smtClean="0"/>
              <a:t>2022</a:t>
            </a:r>
            <a:r>
              <a:rPr lang="zh-CN" altLang="en-US" sz="1600" dirty="0" smtClean="0"/>
              <a:t>年</a:t>
            </a:r>
            <a:r>
              <a:rPr lang="en-US" altLang="zh-CN" sz="1600" dirty="0" smtClean="0"/>
              <a:t>JCR</a:t>
            </a:r>
            <a:r>
              <a:rPr lang="zh-CN" altLang="en-US" sz="1600" dirty="0" smtClean="0"/>
              <a:t>报道</a:t>
            </a:r>
            <a:endParaRPr lang="zh-CN" altLang="en-US" sz="1600" dirty="0"/>
          </a:p>
        </p:txBody>
      </p:sp>
    </p:spTree>
    <p:extLst>
      <p:ext uri="{BB962C8B-B14F-4D97-AF65-F5344CB8AC3E}">
        <p14:creationId xmlns:p14="http://schemas.microsoft.com/office/powerpoint/2010/main" val="27669131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a:extLst>
              <a:ext uri="{FF2B5EF4-FFF2-40B4-BE49-F238E27FC236}">
                <a16:creationId xmlns:a16="http://schemas.microsoft.com/office/drawing/2014/main" id="{1582D2AC-A882-9242-A34C-B154289E0E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299159" y="1332821"/>
            <a:ext cx="4023078" cy="249477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3" name="Title 1">
            <a:extLst>
              <a:ext uri="{FF2B5EF4-FFF2-40B4-BE49-F238E27FC236}">
                <a16:creationId xmlns:a16="http://schemas.microsoft.com/office/drawing/2014/main" id="{913E3FA0-476E-7647-9376-BCBFD1D2C290}"/>
              </a:ext>
            </a:extLst>
          </p:cNvPr>
          <p:cNvSpPr txBox="1">
            <a:spLocks/>
          </p:cNvSpPr>
          <p:nvPr/>
        </p:nvSpPr>
        <p:spPr>
          <a:xfrm>
            <a:off x="326337" y="605110"/>
            <a:ext cx="7201665" cy="66728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n-US" sz="4000" spc="150" dirty="0">
                <a:solidFill>
                  <a:srgbClr val="D34817"/>
                </a:solidFill>
                <a:latin typeface="黑体" panose="02010609060101010101" pitchFamily="49" charset="-122"/>
                <a:ea typeface="黑体" panose="02010609060101010101" pitchFamily="49" charset="-122"/>
                <a:cs typeface="+mn-cs"/>
              </a:rPr>
              <a:t>What is the </a:t>
            </a:r>
            <a:r>
              <a:rPr lang="en-US" sz="4000" spc="150" dirty="0" smtClean="0">
                <a:solidFill>
                  <a:srgbClr val="D34817"/>
                </a:solidFill>
                <a:latin typeface="黑体" panose="02010609060101010101" pitchFamily="49" charset="-122"/>
                <a:ea typeface="黑体" panose="02010609060101010101" pitchFamily="49" charset="-122"/>
                <a:cs typeface="+mn-cs"/>
              </a:rPr>
              <a:t>JAMA </a:t>
            </a:r>
            <a:r>
              <a:rPr lang="en-US" sz="4000" spc="150" dirty="0">
                <a:solidFill>
                  <a:srgbClr val="D34817"/>
                </a:solidFill>
                <a:latin typeface="黑体" panose="02010609060101010101" pitchFamily="49" charset="-122"/>
                <a:ea typeface="黑体" panose="02010609060101010101" pitchFamily="49" charset="-122"/>
                <a:cs typeface="+mn-cs"/>
              </a:rPr>
              <a:t>Network? </a:t>
            </a:r>
          </a:p>
        </p:txBody>
      </p:sp>
      <p:sp>
        <p:nvSpPr>
          <p:cNvPr id="4" name="Content Placeholder 3">
            <a:extLst>
              <a:ext uri="{FF2B5EF4-FFF2-40B4-BE49-F238E27FC236}">
                <a16:creationId xmlns:a16="http://schemas.microsoft.com/office/drawing/2014/main" id="{E5CA5EED-9058-674D-8232-62CB875A0D17}"/>
              </a:ext>
            </a:extLst>
          </p:cNvPr>
          <p:cNvSpPr txBox="1">
            <a:spLocks/>
          </p:cNvSpPr>
          <p:nvPr/>
        </p:nvSpPr>
        <p:spPr>
          <a:xfrm>
            <a:off x="581902" y="2140022"/>
            <a:ext cx="6259770" cy="337515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10000"/>
              </a:lnSpc>
              <a:spcBef>
                <a:spcPct val="0"/>
              </a:spcBef>
            </a:pPr>
            <a:r>
              <a:rPr lang="en-US" altLang="en-US" sz="2400" dirty="0" smtClean="0">
                <a:cs typeface="Helvetica" panose="020B0604020202020204" pitchFamily="34" charset="0"/>
              </a:rPr>
              <a:t>“JAMA Network unites 12 journals linked by their commitment to the same high standards of publication, medical and scientific excellence, pursuit and development of outstanding content, and the use of technology to present that content in novel and creative formats.” </a:t>
            </a:r>
          </a:p>
          <a:p>
            <a:pPr algn="r">
              <a:spcBef>
                <a:spcPct val="0"/>
              </a:spcBef>
            </a:pPr>
            <a:endParaRPr lang="en-US" altLang="en-US" sz="2400" dirty="0" smtClean="0">
              <a:cs typeface="Helvetica" panose="020B0604020202020204" pitchFamily="34" charset="0"/>
            </a:endParaRPr>
          </a:p>
          <a:p>
            <a:pPr algn="r">
              <a:spcBef>
                <a:spcPct val="0"/>
              </a:spcBef>
            </a:pPr>
            <a:r>
              <a:rPr lang="en-US" altLang="en-US" sz="2400" b="1" dirty="0" smtClean="0">
                <a:cs typeface="Helvetica" panose="020B0604020202020204" pitchFamily="34" charset="0"/>
              </a:rPr>
              <a:t>– Howard </a:t>
            </a:r>
            <a:r>
              <a:rPr lang="en-US" altLang="en-US" sz="2400" b="1" dirty="0" err="1" smtClean="0">
                <a:cs typeface="Helvetica" panose="020B0604020202020204" pitchFamily="34" charset="0"/>
              </a:rPr>
              <a:t>Bauchner</a:t>
            </a:r>
            <a:r>
              <a:rPr lang="en-US" altLang="en-US" sz="2400" b="1" dirty="0" smtClean="0">
                <a:cs typeface="Helvetica" panose="020B0604020202020204" pitchFamily="34" charset="0"/>
              </a:rPr>
              <a:t>, MD, Editor-in-Chief, </a:t>
            </a:r>
            <a:r>
              <a:rPr lang="en-US" altLang="en-US" sz="2400" b="1" i="1" dirty="0" smtClean="0">
                <a:cs typeface="Helvetica" panose="020B0604020202020204" pitchFamily="34" charset="0"/>
              </a:rPr>
              <a:t>JAMA</a:t>
            </a:r>
            <a:endParaRPr lang="en-US" altLang="en-US" sz="2400" b="1" i="1" dirty="0">
              <a:cs typeface="Helvetica" panose="020B0604020202020204" pitchFamily="34" charset="0"/>
            </a:endParaRPr>
          </a:p>
        </p:txBody>
      </p:sp>
      <p:grpSp>
        <p:nvGrpSpPr>
          <p:cNvPr id="22" name="组合 21"/>
          <p:cNvGrpSpPr/>
          <p:nvPr/>
        </p:nvGrpSpPr>
        <p:grpSpPr>
          <a:xfrm>
            <a:off x="7299159" y="3889976"/>
            <a:ext cx="4023079" cy="1969147"/>
            <a:chOff x="7299159" y="3889976"/>
            <a:chExt cx="4023079" cy="1969147"/>
          </a:xfrm>
        </p:grpSpPr>
        <p:pic>
          <p:nvPicPr>
            <p:cNvPr id="8" name="Picture 15">
              <a:extLst>
                <a:ext uri="{FF2B5EF4-FFF2-40B4-BE49-F238E27FC236}">
                  <a16:creationId xmlns:a16="http://schemas.microsoft.com/office/drawing/2014/main" id="{1C42DFCE-A6B1-6947-80C3-C2D36E2DEB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9159" y="3889976"/>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9" name="Picture 16">
              <a:extLst>
                <a:ext uri="{FF2B5EF4-FFF2-40B4-BE49-F238E27FC236}">
                  <a16:creationId xmlns:a16="http://schemas.microsoft.com/office/drawing/2014/main" id="{2FF135E2-1F17-AB45-884D-35E20F5123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6481" y="3889976"/>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10" name="Picture 17">
              <a:extLst>
                <a:ext uri="{FF2B5EF4-FFF2-40B4-BE49-F238E27FC236}">
                  <a16:creationId xmlns:a16="http://schemas.microsoft.com/office/drawing/2014/main" id="{5E109169-D399-3345-8978-F75F4B27A4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53803" y="3889976"/>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11" name="Picture 19">
              <a:extLst>
                <a:ext uri="{FF2B5EF4-FFF2-40B4-BE49-F238E27FC236}">
                  <a16:creationId xmlns:a16="http://schemas.microsoft.com/office/drawing/2014/main" id="{DE304B45-DB5F-DE49-9A82-5D2C8B764A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81125" y="3889976"/>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12" name="Picture 20">
              <a:extLst>
                <a:ext uri="{FF2B5EF4-FFF2-40B4-BE49-F238E27FC236}">
                  <a16:creationId xmlns:a16="http://schemas.microsoft.com/office/drawing/2014/main" id="{68B645BC-DC05-8F46-B0C4-1D19ED98E2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08446" y="3889976"/>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13" name="Picture 21">
              <a:extLst>
                <a:ext uri="{FF2B5EF4-FFF2-40B4-BE49-F238E27FC236}">
                  <a16:creationId xmlns:a16="http://schemas.microsoft.com/office/drawing/2014/main" id="{90AA9A08-6E5A-AB42-88FB-799D40AD163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9159" y="4907401"/>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14" name="Picture 22">
              <a:extLst>
                <a:ext uri="{FF2B5EF4-FFF2-40B4-BE49-F238E27FC236}">
                  <a16:creationId xmlns:a16="http://schemas.microsoft.com/office/drawing/2014/main" id="{DAF89025-BE0E-5C41-A5D4-34AE70A452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26481" y="4907401"/>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15" name="Picture 23">
              <a:extLst>
                <a:ext uri="{FF2B5EF4-FFF2-40B4-BE49-F238E27FC236}">
                  <a16:creationId xmlns:a16="http://schemas.microsoft.com/office/drawing/2014/main" id="{06E27042-C948-674B-AFF4-3E4BE24BA84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53803" y="4907401"/>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16" name="Picture 24">
              <a:extLst>
                <a:ext uri="{FF2B5EF4-FFF2-40B4-BE49-F238E27FC236}">
                  <a16:creationId xmlns:a16="http://schemas.microsoft.com/office/drawing/2014/main" id="{97268B9E-7FD7-D944-9035-A5762C726CB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781125" y="4907401"/>
              <a:ext cx="713791" cy="951722"/>
            </a:xfrm>
            <a:prstGeom prst="rect">
              <a:avLst/>
            </a:prstGeom>
            <a:solidFill>
              <a:schemeClr val="bg1"/>
            </a:solidFill>
            <a:effectLst>
              <a:outerShdw blurRad="63500" sx="102000" sy="102000" algn="ctr" rotWithShape="0">
                <a:prstClr val="black">
                  <a:alpha val="22000"/>
                </a:prstClr>
              </a:outerShdw>
            </a:effectLst>
          </p:spPr>
        </p:pic>
        <p:pic>
          <p:nvPicPr>
            <p:cNvPr id="17" name="Picture 25">
              <a:extLst>
                <a:ext uri="{FF2B5EF4-FFF2-40B4-BE49-F238E27FC236}">
                  <a16:creationId xmlns:a16="http://schemas.microsoft.com/office/drawing/2014/main" id="{52F7711F-6B5A-BA42-8CD2-290654D3454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608447" y="4907401"/>
              <a:ext cx="713791" cy="951722"/>
            </a:xfrm>
            <a:prstGeom prst="rect">
              <a:avLst/>
            </a:prstGeom>
            <a:solidFill>
              <a:schemeClr val="bg1"/>
            </a:solidFill>
            <a:effectLst>
              <a:outerShdw blurRad="63500" sx="102000" sy="102000" algn="ctr" rotWithShape="0">
                <a:prstClr val="black">
                  <a:alpha val="22000"/>
                </a:prstClr>
              </a:outerShdw>
            </a:effectLst>
          </p:spPr>
        </p:pic>
      </p:grpSp>
      <p:grpSp>
        <p:nvGrpSpPr>
          <p:cNvPr id="18" name="组合 17"/>
          <p:cNvGrpSpPr/>
          <p:nvPr/>
        </p:nvGrpSpPr>
        <p:grpSpPr>
          <a:xfrm>
            <a:off x="859489" y="1261514"/>
            <a:ext cx="2100470" cy="83770"/>
            <a:chOff x="3932583" y="3200400"/>
            <a:chExt cx="2100470" cy="83770"/>
          </a:xfrm>
        </p:grpSpPr>
        <p:cxnSp>
          <p:nvCxnSpPr>
            <p:cNvPr id="19" name="直接连接符 18"/>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5539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59489" y="1261514"/>
            <a:ext cx="2100470" cy="83770"/>
            <a:chOff x="3932583" y="3200400"/>
            <a:chExt cx="2100470" cy="83770"/>
          </a:xfrm>
        </p:grpSpPr>
        <p:cxnSp>
          <p:nvCxnSpPr>
            <p:cNvPr id="4" name="直接连接符 3"/>
            <p:cNvCxnSpPr/>
            <p:nvPr/>
          </p:nvCxnSpPr>
          <p:spPr>
            <a:xfrm flipV="1">
              <a:off x="3932583" y="3200400"/>
              <a:ext cx="2100470" cy="1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3932583" y="3273287"/>
              <a:ext cx="2100470" cy="108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2149659" y="1528529"/>
            <a:ext cx="9068282" cy="4662815"/>
          </a:xfrm>
          <a:prstGeom prst="rect">
            <a:avLst/>
          </a:prstGeom>
        </p:spPr>
        <p:txBody>
          <a:bodyPr wrap="square">
            <a:spAutoFit/>
          </a:bodyPr>
          <a:lstStyle/>
          <a:p>
            <a:pPr marL="342900" lvl="0" indent="-342900">
              <a:spcBef>
                <a:spcPts val="1800"/>
              </a:spcBef>
              <a:buFont typeface="Wingdings" panose="05000000000000000000" pitchFamily="2" charset="2"/>
              <a:buChar char="Ø"/>
              <a:defRPr/>
            </a:pPr>
            <a:r>
              <a:rPr lang="en-US" altLang="en-US" sz="2400" b="1" dirty="0" smtClean="0">
                <a:latin typeface="+mn-ea"/>
              </a:rPr>
              <a:t>2012</a:t>
            </a:r>
            <a:r>
              <a:rPr lang="zh-CN" altLang="en-US" sz="2400" b="1" dirty="0">
                <a:latin typeface="+mn-ea"/>
              </a:rPr>
              <a:t>年</a:t>
            </a:r>
            <a:r>
              <a:rPr lang="en-US" altLang="zh-CN" sz="2400" b="1" dirty="0">
                <a:latin typeface="+mn-ea"/>
              </a:rPr>
              <a:t>2</a:t>
            </a:r>
            <a:r>
              <a:rPr lang="zh-CN" altLang="en-US" sz="2400" b="1" dirty="0">
                <a:latin typeface="+mn-ea"/>
              </a:rPr>
              <a:t>月</a:t>
            </a:r>
            <a:r>
              <a:rPr lang="zh-CN" altLang="en-US" sz="2400" dirty="0">
                <a:latin typeface="+mn-ea"/>
              </a:rPr>
              <a:t>：</a:t>
            </a:r>
            <a:r>
              <a:rPr lang="en-US" altLang="zh-CN" sz="2400" dirty="0">
                <a:latin typeface="+mn-ea"/>
              </a:rPr>
              <a:t>AMA</a:t>
            </a:r>
            <a:r>
              <a:rPr lang="zh-CN" altLang="en-US" sz="2400" dirty="0">
                <a:latin typeface="+mn-ea"/>
              </a:rPr>
              <a:t>在线数据库更名为：</a:t>
            </a:r>
            <a:r>
              <a:rPr lang="en-US" altLang="en-US" sz="2400" dirty="0">
                <a:latin typeface="Times New Roman" panose="02020603050405020304" pitchFamily="18" charset="0"/>
                <a:cs typeface="Times New Roman" panose="02020603050405020304" pitchFamily="18" charset="0"/>
              </a:rPr>
              <a:t>The JAMA </a:t>
            </a:r>
            <a:r>
              <a:rPr lang="en-US" altLang="en-US" sz="2400" dirty="0" smtClean="0">
                <a:latin typeface="Times New Roman" panose="02020603050405020304" pitchFamily="18" charset="0"/>
                <a:cs typeface="Times New Roman" panose="02020603050405020304" pitchFamily="18" charset="0"/>
              </a:rPr>
              <a:t>Network</a:t>
            </a:r>
            <a:endParaRPr lang="en-US" altLang="en-US" sz="2400" dirty="0">
              <a:latin typeface="Times New Roman" panose="02020603050405020304" pitchFamily="18" charset="0"/>
              <a:cs typeface="Times New Roman" panose="02020603050405020304" pitchFamily="18" charset="0"/>
            </a:endParaRPr>
          </a:p>
          <a:p>
            <a:pPr marL="342900" lvl="0" indent="-342900">
              <a:spcBef>
                <a:spcPts val="1800"/>
              </a:spcBef>
              <a:buFont typeface="Wingdings" panose="05000000000000000000" pitchFamily="2" charset="2"/>
              <a:buChar char="Ø"/>
              <a:defRPr/>
            </a:pPr>
            <a:r>
              <a:rPr lang="en-US" altLang="en-US" sz="2400" b="1" dirty="0">
                <a:latin typeface="+mn-ea"/>
              </a:rPr>
              <a:t>2012</a:t>
            </a:r>
            <a:r>
              <a:rPr lang="zh-CN" altLang="en-US" sz="2400" b="1" dirty="0">
                <a:latin typeface="+mn-ea"/>
              </a:rPr>
              <a:t>年</a:t>
            </a:r>
            <a:r>
              <a:rPr lang="en-US" altLang="zh-CN" sz="2400" b="1" dirty="0">
                <a:latin typeface="+mn-ea"/>
              </a:rPr>
              <a:t>5</a:t>
            </a:r>
            <a:r>
              <a:rPr lang="zh-CN" altLang="en-US" sz="2400" b="1" dirty="0">
                <a:latin typeface="+mn-ea"/>
              </a:rPr>
              <a:t>月</a:t>
            </a:r>
            <a:r>
              <a:rPr lang="zh-CN" altLang="en-US" sz="2400" dirty="0">
                <a:latin typeface="+mn-ea"/>
              </a:rPr>
              <a:t>：</a:t>
            </a:r>
            <a:r>
              <a:rPr lang="zh-CN" altLang="en-US" sz="2400" dirty="0">
                <a:solidFill>
                  <a:srgbClr val="D71F35"/>
                </a:solidFill>
                <a:latin typeface="+mn-ea"/>
              </a:rPr>
              <a:t>新平台上线：</a:t>
            </a:r>
            <a:r>
              <a:rPr lang="en-US" altLang="en-US" sz="2400" dirty="0" smtClean="0">
                <a:solidFill>
                  <a:srgbClr val="D71F35"/>
                </a:solidFill>
                <a:latin typeface="Times New Roman" panose="02020603050405020304" pitchFamily="18" charset="0"/>
                <a:cs typeface="Times New Roman" panose="02020603050405020304" pitchFamily="18" charset="0"/>
              </a:rPr>
              <a:t>jamanetwork.com</a:t>
            </a:r>
            <a:endParaRPr lang="en-US" altLang="en-US" sz="2400" dirty="0">
              <a:solidFill>
                <a:srgbClr val="D71F35"/>
              </a:solidFill>
              <a:latin typeface="Times New Roman" panose="02020603050405020304" pitchFamily="18" charset="0"/>
              <a:cs typeface="Times New Roman" panose="02020603050405020304" pitchFamily="18" charset="0"/>
            </a:endParaRPr>
          </a:p>
          <a:p>
            <a:pPr marL="342900" lvl="0" indent="-342900">
              <a:spcBef>
                <a:spcPts val="1800"/>
              </a:spcBef>
              <a:buFont typeface="Wingdings" panose="05000000000000000000" pitchFamily="2" charset="2"/>
              <a:buChar char="Ø"/>
              <a:defRPr/>
            </a:pPr>
            <a:r>
              <a:rPr lang="en-US" altLang="en-US" sz="2400" b="1" dirty="0">
                <a:latin typeface="+mn-ea"/>
              </a:rPr>
              <a:t>2013</a:t>
            </a:r>
            <a:r>
              <a:rPr lang="zh-CN" altLang="en-US" sz="2400" b="1" dirty="0">
                <a:latin typeface="+mn-ea"/>
              </a:rPr>
              <a:t>年</a:t>
            </a:r>
            <a:r>
              <a:rPr lang="en-US" altLang="zh-CN" sz="2400" b="1" dirty="0">
                <a:latin typeface="+mn-ea"/>
              </a:rPr>
              <a:t>3</a:t>
            </a:r>
            <a:r>
              <a:rPr lang="zh-CN" altLang="en-US" sz="2400" b="1" dirty="0">
                <a:latin typeface="+mn-ea"/>
              </a:rPr>
              <a:t>月</a:t>
            </a:r>
            <a:r>
              <a:rPr lang="zh-CN" altLang="en-US" sz="2400" dirty="0">
                <a:latin typeface="+mn-ea"/>
              </a:rPr>
              <a:t>：</a:t>
            </a:r>
            <a:r>
              <a:rPr lang="en-US" altLang="en-US" sz="2400" dirty="0">
                <a:latin typeface="+mn-ea"/>
              </a:rPr>
              <a:t>APP</a:t>
            </a:r>
            <a:r>
              <a:rPr lang="zh-CN" altLang="en-US" sz="2400" dirty="0">
                <a:latin typeface="+mn-ea"/>
              </a:rPr>
              <a:t>上线</a:t>
            </a:r>
            <a:r>
              <a:rPr lang="en-US" altLang="en-US" sz="2400" dirty="0">
                <a:latin typeface="+mn-ea"/>
              </a:rPr>
              <a:t>: </a:t>
            </a:r>
            <a:r>
              <a:rPr lang="en-US" altLang="en-US" sz="2400" dirty="0">
                <a:latin typeface="Times New Roman" panose="02020603050405020304" pitchFamily="18" charset="0"/>
                <a:cs typeface="Times New Roman" panose="02020603050405020304" pitchFamily="18" charset="0"/>
              </a:rPr>
              <a:t>The JAMA Network </a:t>
            </a:r>
            <a:r>
              <a:rPr lang="en-US" altLang="en-US" sz="2400" dirty="0" smtClean="0">
                <a:latin typeface="Times New Roman" panose="02020603050405020304" pitchFamily="18" charset="0"/>
                <a:cs typeface="Times New Roman" panose="02020603050405020304" pitchFamily="18" charset="0"/>
              </a:rPr>
              <a:t>Reader</a:t>
            </a:r>
            <a:endParaRPr lang="en-US" altLang="en-US" sz="2400" dirty="0">
              <a:latin typeface="Times New Roman" panose="02020603050405020304" pitchFamily="18" charset="0"/>
              <a:cs typeface="Times New Roman" panose="02020603050405020304" pitchFamily="18" charset="0"/>
            </a:endParaRPr>
          </a:p>
          <a:p>
            <a:pPr marL="342900" lvl="0" indent="-342900">
              <a:spcBef>
                <a:spcPts val="1800"/>
              </a:spcBef>
              <a:buFont typeface="Wingdings" panose="05000000000000000000" pitchFamily="2" charset="2"/>
              <a:buChar char="Ø"/>
              <a:defRPr/>
            </a:pPr>
            <a:r>
              <a:rPr lang="en-US" altLang="en-US" sz="2400" b="1" dirty="0">
                <a:latin typeface="+mn-ea"/>
              </a:rPr>
              <a:t>2013</a:t>
            </a:r>
            <a:r>
              <a:rPr lang="zh-CN" altLang="en-US" sz="2400" b="1" dirty="0">
                <a:latin typeface="+mn-ea"/>
              </a:rPr>
              <a:t>年</a:t>
            </a:r>
            <a:r>
              <a:rPr lang="en-US" altLang="zh-CN" sz="2400" b="1" dirty="0">
                <a:latin typeface="+mn-ea"/>
              </a:rPr>
              <a:t>7</a:t>
            </a:r>
            <a:r>
              <a:rPr lang="zh-CN" altLang="en-US" sz="2400" b="1" dirty="0">
                <a:latin typeface="+mn-ea"/>
              </a:rPr>
              <a:t>月</a:t>
            </a:r>
            <a:r>
              <a:rPr lang="zh-CN" altLang="en-US" sz="2400" dirty="0">
                <a:latin typeface="+mn-ea"/>
              </a:rPr>
              <a:t>：期刊改版：</a:t>
            </a:r>
            <a:r>
              <a:rPr lang="en-US" altLang="en-US" sz="2400" dirty="0">
                <a:latin typeface="Times New Roman" panose="02020603050405020304" pitchFamily="18" charset="0"/>
                <a:cs typeface="Times New Roman" panose="02020603050405020304" pitchFamily="18" charset="0"/>
              </a:rPr>
              <a:t>JAMA Network </a:t>
            </a:r>
            <a:r>
              <a:rPr lang="en-US" altLang="en-US" sz="2400" dirty="0" smtClean="0">
                <a:latin typeface="Times New Roman" panose="02020603050405020304" pitchFamily="18" charset="0"/>
                <a:cs typeface="Times New Roman" panose="02020603050405020304" pitchFamily="18" charset="0"/>
              </a:rPr>
              <a:t>journals</a:t>
            </a:r>
            <a:endParaRPr lang="en-US" altLang="en-US" sz="2400" dirty="0">
              <a:latin typeface="Times New Roman" panose="02020603050405020304" pitchFamily="18" charset="0"/>
              <a:cs typeface="Times New Roman" panose="02020603050405020304" pitchFamily="18" charset="0"/>
            </a:endParaRPr>
          </a:p>
          <a:p>
            <a:pPr marL="342900" lvl="0" indent="-342900">
              <a:spcBef>
                <a:spcPts val="1800"/>
              </a:spcBef>
              <a:buFont typeface="Wingdings" panose="05000000000000000000" pitchFamily="2" charset="2"/>
              <a:buChar char="Ø"/>
            </a:pPr>
            <a:r>
              <a:rPr lang="en-US" altLang="en-US" sz="2400" b="1" dirty="0">
                <a:latin typeface="+mn-ea"/>
              </a:rPr>
              <a:t>2013</a:t>
            </a:r>
            <a:r>
              <a:rPr lang="zh-CN" altLang="en-US" sz="2400" b="1" dirty="0">
                <a:latin typeface="+mn-ea"/>
              </a:rPr>
              <a:t>年</a:t>
            </a:r>
            <a:r>
              <a:rPr lang="en-US" altLang="zh-CN" sz="2400" b="1" dirty="0">
                <a:latin typeface="+mn-ea"/>
              </a:rPr>
              <a:t>12</a:t>
            </a:r>
            <a:r>
              <a:rPr lang="zh-CN" altLang="en-US" sz="2400" b="1" dirty="0">
                <a:latin typeface="+mn-ea"/>
              </a:rPr>
              <a:t>月</a:t>
            </a:r>
            <a:r>
              <a:rPr lang="zh-CN" altLang="en-US" sz="2400" dirty="0">
                <a:latin typeface="+mn-ea"/>
              </a:rPr>
              <a:t>：</a:t>
            </a:r>
            <a:r>
              <a:rPr lang="en-US" altLang="zh-CN" sz="2400" dirty="0">
                <a:latin typeface="Times New Roman" panose="02020603050405020304" pitchFamily="18" charset="0"/>
                <a:cs typeface="Times New Roman" panose="02020603050405020304" pitchFamily="18" charset="0"/>
              </a:rPr>
              <a:t>CME</a:t>
            </a:r>
            <a:r>
              <a:rPr lang="zh-CN" altLang="en-US" sz="2400" dirty="0">
                <a:latin typeface="+mn-ea"/>
              </a:rPr>
              <a:t>部分增加离线访问</a:t>
            </a:r>
            <a:r>
              <a:rPr lang="zh-CN" altLang="en-US" sz="2400" dirty="0" smtClean="0">
                <a:latin typeface="+mn-ea"/>
              </a:rPr>
              <a:t>功能</a:t>
            </a:r>
            <a:endParaRPr lang="en-US" altLang="en-US" sz="2400" dirty="0">
              <a:latin typeface="+mn-ea"/>
            </a:endParaRPr>
          </a:p>
          <a:p>
            <a:pPr marL="342900" lvl="0" indent="-342900">
              <a:spcBef>
                <a:spcPts val="1800"/>
              </a:spcBef>
              <a:buFont typeface="Wingdings" panose="05000000000000000000" pitchFamily="2" charset="2"/>
              <a:buChar char="Ø"/>
            </a:pPr>
            <a:r>
              <a:rPr lang="en-US" altLang="en-US" sz="2400" b="1" dirty="0">
                <a:latin typeface="+mn-ea"/>
              </a:rPr>
              <a:t>2015</a:t>
            </a:r>
            <a:r>
              <a:rPr lang="zh-CN" altLang="en-US" sz="2400" b="1" dirty="0">
                <a:latin typeface="+mn-ea"/>
              </a:rPr>
              <a:t>年</a:t>
            </a:r>
            <a:r>
              <a:rPr lang="en-US" altLang="zh-CN" sz="2400" b="1" dirty="0">
                <a:latin typeface="+mn-ea"/>
              </a:rPr>
              <a:t>2</a:t>
            </a:r>
            <a:r>
              <a:rPr lang="zh-CN" altLang="en-US" sz="2400" b="1" dirty="0">
                <a:latin typeface="+mn-ea"/>
              </a:rPr>
              <a:t>月</a:t>
            </a:r>
            <a:r>
              <a:rPr lang="zh-CN" altLang="en-US" sz="2400" dirty="0">
                <a:latin typeface="+mn-ea"/>
              </a:rPr>
              <a:t>：</a:t>
            </a:r>
            <a:r>
              <a:rPr lang="en-US" altLang="en-US" sz="2400" dirty="0">
                <a:latin typeface="Times New Roman" panose="02020603050405020304" pitchFamily="18" charset="0"/>
                <a:cs typeface="Times New Roman" panose="02020603050405020304" pitchFamily="18" charset="0"/>
              </a:rPr>
              <a:t>JAMA Oncology</a:t>
            </a:r>
            <a:r>
              <a:rPr lang="zh-CN" altLang="en-US" sz="2400" dirty="0" smtClean="0">
                <a:latin typeface="+mn-ea"/>
              </a:rPr>
              <a:t>创刊</a:t>
            </a:r>
            <a:endParaRPr lang="en-US" altLang="en-US" sz="2400" dirty="0">
              <a:latin typeface="+mn-ea"/>
            </a:endParaRPr>
          </a:p>
          <a:p>
            <a:pPr marL="342900" lvl="0" indent="-342900">
              <a:spcBef>
                <a:spcPts val="1800"/>
              </a:spcBef>
              <a:buFont typeface="Wingdings" panose="05000000000000000000" pitchFamily="2" charset="2"/>
              <a:buChar char="Ø"/>
            </a:pPr>
            <a:r>
              <a:rPr lang="en-US" altLang="en-US" sz="2400" b="1" dirty="0">
                <a:latin typeface="+mn-ea"/>
              </a:rPr>
              <a:t>2016</a:t>
            </a:r>
            <a:r>
              <a:rPr lang="zh-CN" altLang="en-US" sz="2400" b="1" dirty="0">
                <a:latin typeface="+mn-ea"/>
              </a:rPr>
              <a:t>年</a:t>
            </a:r>
            <a:r>
              <a:rPr lang="en-US" altLang="zh-CN" sz="2400" b="1" dirty="0">
                <a:latin typeface="+mn-ea"/>
              </a:rPr>
              <a:t>2</a:t>
            </a:r>
            <a:r>
              <a:rPr lang="zh-CN" altLang="en-US" sz="2400" b="1" dirty="0">
                <a:latin typeface="+mn-ea"/>
              </a:rPr>
              <a:t>月</a:t>
            </a:r>
            <a:r>
              <a:rPr lang="zh-CN" altLang="en-US" sz="2400" dirty="0" smtClean="0">
                <a:latin typeface="+mn-ea"/>
              </a:rPr>
              <a:t>：</a:t>
            </a:r>
            <a:r>
              <a:rPr lang="en-US" altLang="en-US" sz="2400" dirty="0" smtClean="0">
                <a:latin typeface="Times New Roman" panose="02020603050405020304" pitchFamily="18" charset="0"/>
                <a:cs typeface="Times New Roman" panose="02020603050405020304" pitchFamily="18" charset="0"/>
              </a:rPr>
              <a:t>JAMA </a:t>
            </a:r>
            <a:r>
              <a:rPr lang="en-US" altLang="en-US" sz="2400" dirty="0">
                <a:latin typeface="Times New Roman" panose="02020603050405020304" pitchFamily="18" charset="0"/>
                <a:cs typeface="Times New Roman" panose="02020603050405020304" pitchFamily="18" charset="0"/>
              </a:rPr>
              <a:t>Cardiology</a:t>
            </a:r>
            <a:r>
              <a:rPr lang="zh-CN" altLang="en-US" sz="2400" dirty="0" smtClean="0">
                <a:latin typeface="+mn-ea"/>
              </a:rPr>
              <a:t>创刊</a:t>
            </a:r>
            <a:endParaRPr lang="en-US" altLang="zh-CN" sz="2400" dirty="0">
              <a:latin typeface="+mn-ea"/>
            </a:endParaRPr>
          </a:p>
          <a:p>
            <a:pPr marL="342900" lvl="0" indent="-342900">
              <a:spcBef>
                <a:spcPts val="1800"/>
              </a:spcBef>
              <a:buFont typeface="Wingdings" panose="05000000000000000000" pitchFamily="2" charset="2"/>
              <a:buChar char="Ø"/>
            </a:pPr>
            <a:r>
              <a:rPr lang="en-US" altLang="zh-CN" sz="2400" b="1" dirty="0">
                <a:latin typeface="+mn-ea"/>
              </a:rPr>
              <a:t>2018</a:t>
            </a:r>
            <a:r>
              <a:rPr lang="zh-CN" altLang="en-US" sz="2400" b="1" dirty="0">
                <a:latin typeface="+mn-ea"/>
              </a:rPr>
              <a:t>年</a:t>
            </a:r>
            <a:r>
              <a:rPr lang="en-US" altLang="zh-CN" sz="2400" b="1" dirty="0">
                <a:latin typeface="+mn-ea"/>
              </a:rPr>
              <a:t>5</a:t>
            </a:r>
            <a:r>
              <a:rPr lang="zh-CN" altLang="en-US" sz="2400" b="1" dirty="0">
                <a:latin typeface="+mn-ea"/>
              </a:rPr>
              <a:t>月</a:t>
            </a:r>
            <a:r>
              <a:rPr lang="zh-CN" altLang="en-US" sz="2400" dirty="0" smtClean="0">
                <a:latin typeface="+mn-ea"/>
              </a:rPr>
              <a:t>：</a:t>
            </a:r>
            <a:r>
              <a:rPr lang="en-US" altLang="zh-CN" sz="2400" dirty="0">
                <a:solidFill>
                  <a:srgbClr val="D71F35"/>
                </a:solidFill>
                <a:latin typeface="Times New Roman" panose="02020603050405020304" pitchFamily="18" charset="0"/>
                <a:cs typeface="Times New Roman" panose="02020603050405020304" pitchFamily="18" charset="0"/>
              </a:rPr>
              <a:t>JAMA Network Open</a:t>
            </a:r>
            <a:r>
              <a:rPr lang="zh-CN" altLang="en-US" sz="2400" dirty="0" smtClean="0">
                <a:solidFill>
                  <a:srgbClr val="D71F35"/>
                </a:solidFill>
                <a:latin typeface="+mn-ea"/>
              </a:rPr>
              <a:t>创刊</a:t>
            </a:r>
            <a:endParaRPr lang="en-US" altLang="zh-CN" sz="2400" dirty="0">
              <a:solidFill>
                <a:srgbClr val="D71F35"/>
              </a:solidFill>
              <a:latin typeface="+mn-ea"/>
            </a:endParaRPr>
          </a:p>
        </p:txBody>
      </p:sp>
      <p:sp>
        <p:nvSpPr>
          <p:cNvPr id="13" name="矩形 12"/>
          <p:cNvSpPr/>
          <p:nvPr/>
        </p:nvSpPr>
        <p:spPr>
          <a:xfrm>
            <a:off x="517448" y="564511"/>
            <a:ext cx="4885022" cy="707886"/>
          </a:xfrm>
          <a:prstGeom prst="rect">
            <a:avLst/>
          </a:prstGeom>
        </p:spPr>
        <p:txBody>
          <a:bodyPr wrap="square">
            <a:spAutoFit/>
          </a:bodyPr>
          <a:lstStyle/>
          <a:p>
            <a:pPr lvl="0">
              <a:spcBef>
                <a:spcPct val="0"/>
              </a:spcBef>
              <a:defRPr/>
            </a:pPr>
            <a:r>
              <a:rPr lang="en-US" altLang="en-US" sz="4000" spc="150" dirty="0" smtClean="0">
                <a:latin typeface="黑体" panose="02010609060101010101" pitchFamily="49" charset="-122"/>
                <a:ea typeface="黑体" panose="02010609060101010101" pitchFamily="49" charset="-122"/>
              </a:rPr>
              <a:t>The JAMA Network</a:t>
            </a:r>
            <a:endParaRPr lang="en-US" altLang="en-US" sz="4000" spc="150" dirty="0">
              <a:latin typeface="黑体" panose="02010609060101010101" pitchFamily="49" charset="-122"/>
              <a:ea typeface="黑体" panose="02010609060101010101" pitchFamily="49" charset="-122"/>
            </a:endParaRPr>
          </a:p>
        </p:txBody>
      </p:sp>
      <p:pic>
        <p:nvPicPr>
          <p:cNvPr id="7" name="图片 6">
            <a:extLst>
              <a:ext uri="{FF2B5EF4-FFF2-40B4-BE49-F238E27FC236}">
                <a16:creationId xmlns:a16="http://schemas.microsoft.com/office/drawing/2014/main" id="{997FD6D2-75D2-4928-B87C-B72ADB54DD7E}"/>
              </a:ext>
            </a:extLst>
          </p:cNvPr>
          <p:cNvPicPr>
            <a:picLocks noChangeAspect="1"/>
          </p:cNvPicPr>
          <p:nvPr/>
        </p:nvPicPr>
        <p:blipFill rotWithShape="1">
          <a:blip r:embed="rId3">
            <a:extLst>
              <a:ext uri="{28A0092B-C50C-407E-A947-70E740481C1C}">
                <a14:useLocalDpi xmlns:a14="http://schemas.microsoft.com/office/drawing/2010/main" val="0"/>
              </a:ext>
            </a:extLst>
          </a:blip>
          <a:srcRect t="9069"/>
          <a:stretch/>
        </p:blipFill>
        <p:spPr>
          <a:xfrm>
            <a:off x="10535221" y="198783"/>
            <a:ext cx="1365441" cy="492921"/>
          </a:xfrm>
          <a:prstGeom prst="rect">
            <a:avLst/>
          </a:prstGeom>
        </p:spPr>
      </p:pic>
    </p:spTree>
    <p:extLst>
      <p:ext uri="{BB962C8B-B14F-4D97-AF65-F5344CB8AC3E}">
        <p14:creationId xmlns:p14="http://schemas.microsoft.com/office/powerpoint/2010/main" val="28334742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682957" y="1455788"/>
            <a:ext cx="2991224" cy="3419123"/>
            <a:chOff x="1377122" y="1991077"/>
            <a:chExt cx="2991224" cy="3419123"/>
          </a:xfrm>
        </p:grpSpPr>
        <p:sp>
          <p:nvSpPr>
            <p:cNvPr id="4" name="椭圆 3"/>
            <p:cNvSpPr/>
            <p:nvPr/>
          </p:nvSpPr>
          <p:spPr>
            <a:xfrm>
              <a:off x="1377122" y="1991077"/>
              <a:ext cx="2509078" cy="25090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874148" y="2916002"/>
              <a:ext cx="2494198" cy="2494198"/>
            </a:xfrm>
            <a:prstGeom prst="ellipse">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2523237" y="1690942"/>
            <a:ext cx="1594678" cy="1569660"/>
          </a:xfrm>
          <a:prstGeom prst="rect">
            <a:avLst/>
          </a:prstGeom>
          <a:noFill/>
        </p:spPr>
        <p:txBody>
          <a:bodyPr wrap="square" rtlCol="0">
            <a:spAutoFit/>
          </a:bodyPr>
          <a:lstStyle/>
          <a:p>
            <a:r>
              <a:rPr lang="en-US" altLang="zh-CN" sz="9600" b="1" dirty="0">
                <a:solidFill>
                  <a:schemeClr val="bg1">
                    <a:lumMod val="95000"/>
                  </a:schemeClr>
                </a:solidFill>
                <a:latin typeface="黑体" panose="02010609060101010101" pitchFamily="49" charset="-122"/>
                <a:ea typeface="黑体" panose="02010609060101010101" pitchFamily="49" charset="-122"/>
              </a:rPr>
              <a:t>2</a:t>
            </a:r>
            <a:endParaRPr lang="zh-CN" altLang="en-US" sz="9600" b="1" dirty="0">
              <a:solidFill>
                <a:schemeClr val="bg1">
                  <a:lumMod val="95000"/>
                </a:schemeClr>
              </a:solidFill>
              <a:latin typeface="黑体" panose="02010609060101010101" pitchFamily="49" charset="-122"/>
              <a:ea typeface="黑体" panose="02010609060101010101" pitchFamily="49" charset="-122"/>
            </a:endParaRPr>
          </a:p>
        </p:txBody>
      </p:sp>
      <p:sp>
        <p:nvSpPr>
          <p:cNvPr id="7" name="矩形 6"/>
          <p:cNvSpPr/>
          <p:nvPr/>
        </p:nvSpPr>
        <p:spPr>
          <a:xfrm>
            <a:off x="5032315" y="2294828"/>
            <a:ext cx="3262432" cy="830997"/>
          </a:xfrm>
          <a:prstGeom prst="rect">
            <a:avLst/>
          </a:prstGeom>
        </p:spPr>
        <p:txBody>
          <a:bodyPr wrap="none">
            <a:spAutoFit/>
          </a:bodyPr>
          <a:lstStyle/>
          <a:p>
            <a:r>
              <a:rPr lang="en-US" altLang="zh-CN" sz="4800" dirty="0" smtClean="0">
                <a:latin typeface="黑体" panose="02010609060101010101" pitchFamily="49" charset="-122"/>
                <a:ea typeface="黑体" panose="02010609060101010101" pitchFamily="49" charset="-122"/>
              </a:rPr>
              <a:t>JAMA</a:t>
            </a:r>
            <a:r>
              <a:rPr lang="zh-CN" altLang="en-US" sz="4800" dirty="0" smtClean="0">
                <a:latin typeface="黑体" panose="02010609060101010101" pitchFamily="49" charset="-122"/>
                <a:ea typeface="黑体" panose="02010609060101010101" pitchFamily="49" charset="-122"/>
              </a:rPr>
              <a:t>数据库</a:t>
            </a:r>
            <a:endParaRPr lang="en-US" altLang="zh-CN" sz="4800" dirty="0" smtClean="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141342550"/>
      </p:ext>
    </p:extLst>
  </p:cSld>
  <p:clrMapOvr>
    <a:masterClrMapping/>
  </p:clrMapOvr>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回顾">
  <a:themeElements>
    <a:clrScheme name="回顾">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TM02900720[[fn=积分]]</Template>
  <TotalTime>1508</TotalTime>
  <Words>1654</Words>
  <Application>Microsoft Office PowerPoint</Application>
  <PresentationFormat>宽屏</PresentationFormat>
  <Paragraphs>241</Paragraphs>
  <Slides>39</Slides>
  <Notes>18</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39</vt:i4>
      </vt:variant>
    </vt:vector>
  </HeadingPairs>
  <TitlesOfParts>
    <vt:vector size="55" baseType="lpstr">
      <vt:lpstr>Arial Unicode MS</vt:lpstr>
      <vt:lpstr>Open Sans</vt:lpstr>
      <vt:lpstr>等线</vt:lpstr>
      <vt:lpstr>黑体</vt:lpstr>
      <vt:lpstr>思源黑体 CN Bold</vt:lpstr>
      <vt:lpstr>思源黑体 CN Medium</vt:lpstr>
      <vt:lpstr>宋体</vt:lpstr>
      <vt:lpstr>Arial</vt:lpstr>
      <vt:lpstr>Calibri</vt:lpstr>
      <vt:lpstr>Calibri Light</vt:lpstr>
      <vt:lpstr>Helvetica</vt:lpstr>
      <vt:lpstr>Times New Roman</vt:lpstr>
      <vt:lpstr>Wingdings</vt:lpstr>
      <vt:lpstr>Wingdings 2</vt:lpstr>
      <vt:lpstr>HDOfficeLightV0</vt:lpstr>
      <vt:lpstr>回顾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iGroup</dc:creator>
  <cp:lastModifiedBy>iGroup</cp:lastModifiedBy>
  <cp:revision>84</cp:revision>
  <dcterms:created xsi:type="dcterms:W3CDTF">2021-12-16T05:07:13Z</dcterms:created>
  <dcterms:modified xsi:type="dcterms:W3CDTF">2023-02-02T08:22:21Z</dcterms:modified>
</cp:coreProperties>
</file>