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95" r:id="rId2"/>
    <p:sldId id="296" r:id="rId3"/>
    <p:sldId id="260" r:id="rId4"/>
    <p:sldId id="318" r:id="rId5"/>
    <p:sldId id="258" r:id="rId6"/>
    <p:sldId id="259" r:id="rId7"/>
    <p:sldId id="261" r:id="rId8"/>
    <p:sldId id="262" r:id="rId9"/>
    <p:sldId id="264" r:id="rId10"/>
    <p:sldId id="265" r:id="rId11"/>
    <p:sldId id="266" r:id="rId12"/>
    <p:sldId id="299" r:id="rId13"/>
    <p:sldId id="267" r:id="rId14"/>
    <p:sldId id="268" r:id="rId15"/>
    <p:sldId id="304" r:id="rId16"/>
    <p:sldId id="300" r:id="rId17"/>
    <p:sldId id="301" r:id="rId18"/>
    <p:sldId id="302" r:id="rId19"/>
    <p:sldId id="303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314" r:id="rId34"/>
    <p:sldId id="315" r:id="rId35"/>
    <p:sldId id="313" r:id="rId36"/>
    <p:sldId id="316" r:id="rId37"/>
    <p:sldId id="317" r:id="rId38"/>
    <p:sldId id="298" r:id="rId3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17" userDrawn="1">
          <p15:clr>
            <a:srgbClr val="A4A3A4"/>
          </p15:clr>
        </p15:guide>
        <p15:guide id="3" pos="801" userDrawn="1">
          <p15:clr>
            <a:srgbClr val="A4A3A4"/>
          </p15:clr>
        </p15:guide>
        <p15:guide id="4" pos="7265" userDrawn="1">
          <p15:clr>
            <a:srgbClr val="A4A3A4"/>
          </p15:clr>
        </p15:guide>
        <p15:guide id="6" pos="415" userDrawn="1">
          <p15:clr>
            <a:srgbClr val="A4A3A4"/>
          </p15:clr>
        </p15:guide>
        <p15:guide id="7" orient="horz" pos="118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BCA67"/>
    <a:srgbClr val="F4EFD0"/>
    <a:srgbClr val="E56C33"/>
    <a:srgbClr val="D04C33"/>
    <a:srgbClr val="2E5E82"/>
    <a:srgbClr val="D5C14C"/>
    <a:srgbClr val="FBF9EF"/>
    <a:srgbClr val="DFD077"/>
    <a:srgbClr val="A6C3E6"/>
    <a:srgbClr val="D1C7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07" autoAdjust="0"/>
    <p:restoredTop sz="94660"/>
  </p:normalViewPr>
  <p:slideViewPr>
    <p:cSldViewPr snapToGrid="0" showGuides="1">
      <p:cViewPr varScale="1">
        <p:scale>
          <a:sx n="60" d="100"/>
          <a:sy n="60" d="100"/>
        </p:scale>
        <p:origin x="32" y="136"/>
      </p:cViewPr>
      <p:guideLst>
        <p:guide orient="horz" pos="2137"/>
        <p:guide pos="3817"/>
        <p:guide pos="801"/>
        <p:guide pos="7265"/>
        <p:guide pos="415"/>
        <p:guide orient="horz" pos="118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5343CC1-BB2E-4B58-9DA2-DB7664638F74}" type="doc">
      <dgm:prSet loTypeId="urn:microsoft.com/office/officeart/2005/8/layout/cycle3" loCatId="cycle" qsTypeId="urn:microsoft.com/office/officeart/2005/8/quickstyle/simple4" qsCatId="simple" csTypeId="urn:microsoft.com/office/officeart/2005/8/colors/accent2_3" csCatId="accent2" phldr="1"/>
      <dgm:spPr/>
      <dgm:t>
        <a:bodyPr/>
        <a:lstStyle/>
        <a:p>
          <a:endParaRPr lang="zh-CN" altLang="en-US"/>
        </a:p>
      </dgm:t>
    </dgm:pt>
    <dgm:pt modelId="{62C548A1-A4BC-47B2-9F1B-416DC325169D}">
      <dgm:prSet phldrT="[文本]" custT="1"/>
      <dgm:spPr/>
      <dgm:t>
        <a:bodyPr/>
        <a:lstStyle/>
        <a:p>
          <a:r>
            <a:rPr lang="zh-CN" altLang="en-US" sz="2400" b="0" dirty="0" smtClean="0">
              <a:latin typeface="思源黑体 CN Medium" panose="020B0600000000000000" pitchFamily="34" charset="-122"/>
              <a:ea typeface="思源黑体 CN Medium" panose="020B0600000000000000" pitchFamily="34" charset="-122"/>
            </a:rPr>
            <a:t>文献调研</a:t>
          </a:r>
          <a:endParaRPr lang="zh-CN" altLang="en-US" sz="2400" b="0" dirty="0">
            <a:latin typeface="思源黑体 CN Medium" panose="020B0600000000000000" pitchFamily="34" charset="-122"/>
            <a:ea typeface="思源黑体 CN Medium" panose="020B0600000000000000" pitchFamily="34" charset="-122"/>
          </a:endParaRPr>
        </a:p>
      </dgm:t>
    </dgm:pt>
    <dgm:pt modelId="{1D3A571D-6E19-40E0-A2E2-ADDA10153F4B}" type="parTrans" cxnId="{1B1B8767-AF01-4238-965B-54459E4BACD2}">
      <dgm:prSet/>
      <dgm:spPr/>
      <dgm:t>
        <a:bodyPr/>
        <a:lstStyle/>
        <a:p>
          <a:endParaRPr lang="zh-CN" altLang="en-US" sz="1800">
            <a:latin typeface="思源黑体 CN Medium" panose="020B0600000000000000" pitchFamily="34" charset="-122"/>
            <a:ea typeface="思源黑体 CN Medium" panose="020B0600000000000000" pitchFamily="34" charset="-122"/>
          </a:endParaRPr>
        </a:p>
      </dgm:t>
    </dgm:pt>
    <dgm:pt modelId="{AE48E6B6-590E-4F75-9CD1-9DD65CB0F58B}" type="sibTrans" cxnId="{1B1B8767-AF01-4238-965B-54459E4BACD2}">
      <dgm:prSet/>
      <dgm:spPr/>
      <dgm:t>
        <a:bodyPr/>
        <a:lstStyle/>
        <a:p>
          <a:endParaRPr lang="zh-CN" altLang="en-US" sz="1800">
            <a:latin typeface="思源黑体 CN Medium" panose="020B0600000000000000" pitchFamily="34" charset="-122"/>
            <a:ea typeface="思源黑体 CN Medium" panose="020B0600000000000000" pitchFamily="34" charset="-122"/>
          </a:endParaRPr>
        </a:p>
      </dgm:t>
    </dgm:pt>
    <dgm:pt modelId="{FB0F92E7-B416-4BD4-A650-8BAF97049A6D}">
      <dgm:prSet phldrT="[文本]" custT="1"/>
      <dgm:spPr/>
      <dgm:t>
        <a:bodyPr/>
        <a:lstStyle/>
        <a:p>
          <a:r>
            <a:rPr lang="zh-CN" altLang="en-US" sz="1800" dirty="0" smtClean="0">
              <a:latin typeface="思源黑体 CN Medium" panose="020B0600000000000000" pitchFamily="34" charset="-122"/>
              <a:ea typeface="思源黑体 CN Medium" panose="020B0600000000000000" pitchFamily="34" charset="-122"/>
            </a:rPr>
            <a:t>提出创新点</a:t>
          </a:r>
          <a:endParaRPr lang="zh-CN" altLang="en-US" sz="1800" dirty="0">
            <a:latin typeface="思源黑体 CN Medium" panose="020B0600000000000000" pitchFamily="34" charset="-122"/>
            <a:ea typeface="思源黑体 CN Medium" panose="020B0600000000000000" pitchFamily="34" charset="-122"/>
          </a:endParaRPr>
        </a:p>
      </dgm:t>
    </dgm:pt>
    <dgm:pt modelId="{90AFA002-5276-49CA-9E9F-2BF609D3A1CD}" type="parTrans" cxnId="{D7F33B28-1C96-4FC5-B636-11952603CE22}">
      <dgm:prSet/>
      <dgm:spPr/>
      <dgm:t>
        <a:bodyPr/>
        <a:lstStyle/>
        <a:p>
          <a:endParaRPr lang="zh-CN" altLang="en-US" sz="1800">
            <a:latin typeface="思源黑体 CN Medium" panose="020B0600000000000000" pitchFamily="34" charset="-122"/>
            <a:ea typeface="思源黑体 CN Medium" panose="020B0600000000000000" pitchFamily="34" charset="-122"/>
          </a:endParaRPr>
        </a:p>
      </dgm:t>
    </dgm:pt>
    <dgm:pt modelId="{A7F162DA-C51B-4C84-A89E-451C82A32728}" type="sibTrans" cxnId="{D7F33B28-1C96-4FC5-B636-11952603CE22}">
      <dgm:prSet/>
      <dgm:spPr/>
      <dgm:t>
        <a:bodyPr/>
        <a:lstStyle/>
        <a:p>
          <a:endParaRPr lang="zh-CN" altLang="en-US" sz="1800">
            <a:latin typeface="思源黑体 CN Medium" panose="020B0600000000000000" pitchFamily="34" charset="-122"/>
            <a:ea typeface="思源黑体 CN Medium" panose="020B0600000000000000" pitchFamily="34" charset="-122"/>
          </a:endParaRPr>
        </a:p>
      </dgm:t>
    </dgm:pt>
    <dgm:pt modelId="{7DC5C155-9A48-462E-A140-591F12F3D9E5}">
      <dgm:prSet phldrT="[文本]" custT="1"/>
      <dgm:spPr/>
      <dgm:t>
        <a:bodyPr/>
        <a:lstStyle/>
        <a:p>
          <a:r>
            <a:rPr lang="zh-CN" altLang="en-US" sz="1800" dirty="0" smtClean="0">
              <a:latin typeface="思源黑体 CN Medium" panose="020B0600000000000000" pitchFamily="34" charset="-122"/>
              <a:ea typeface="思源黑体 CN Medium" panose="020B0600000000000000" pitchFamily="34" charset="-122"/>
            </a:rPr>
            <a:t>设计研究方案</a:t>
          </a:r>
          <a:endParaRPr lang="zh-CN" altLang="en-US" sz="1800" dirty="0">
            <a:latin typeface="思源黑体 CN Medium" panose="020B0600000000000000" pitchFamily="34" charset="-122"/>
            <a:ea typeface="思源黑体 CN Medium" panose="020B0600000000000000" pitchFamily="34" charset="-122"/>
          </a:endParaRPr>
        </a:p>
      </dgm:t>
    </dgm:pt>
    <dgm:pt modelId="{042ADDC0-942F-46B8-952A-92812216B5FB}" type="parTrans" cxnId="{BE3B2E33-3794-4E75-9904-16AE1897EF94}">
      <dgm:prSet/>
      <dgm:spPr/>
      <dgm:t>
        <a:bodyPr/>
        <a:lstStyle/>
        <a:p>
          <a:endParaRPr lang="zh-CN" altLang="en-US" sz="1800">
            <a:latin typeface="思源黑体 CN Medium" panose="020B0600000000000000" pitchFamily="34" charset="-122"/>
            <a:ea typeface="思源黑体 CN Medium" panose="020B0600000000000000" pitchFamily="34" charset="-122"/>
          </a:endParaRPr>
        </a:p>
      </dgm:t>
    </dgm:pt>
    <dgm:pt modelId="{79D1460F-7FC4-449C-9AAC-F5EBA384D1EB}" type="sibTrans" cxnId="{BE3B2E33-3794-4E75-9904-16AE1897EF94}">
      <dgm:prSet/>
      <dgm:spPr/>
      <dgm:t>
        <a:bodyPr/>
        <a:lstStyle/>
        <a:p>
          <a:endParaRPr lang="zh-CN" altLang="en-US" sz="1800">
            <a:latin typeface="思源黑体 CN Medium" panose="020B0600000000000000" pitchFamily="34" charset="-122"/>
            <a:ea typeface="思源黑体 CN Medium" panose="020B0600000000000000" pitchFamily="34" charset="-122"/>
          </a:endParaRPr>
        </a:p>
      </dgm:t>
    </dgm:pt>
    <dgm:pt modelId="{4BCA7EA4-DCA6-472D-99E3-252E6D7C3475}">
      <dgm:prSet custT="1"/>
      <dgm:spPr/>
      <dgm:t>
        <a:bodyPr/>
        <a:lstStyle/>
        <a:p>
          <a:r>
            <a:rPr lang="zh-CN" altLang="en-US" sz="1800" dirty="0" smtClean="0">
              <a:latin typeface="思源黑体 CN Medium" panose="020B0600000000000000" pitchFamily="34" charset="-122"/>
              <a:ea typeface="思源黑体 CN Medium" panose="020B0600000000000000" pitchFamily="34" charset="-122"/>
            </a:rPr>
            <a:t>实施研究路线</a:t>
          </a:r>
          <a:endParaRPr lang="zh-CN" altLang="en-US" sz="1800" dirty="0">
            <a:latin typeface="思源黑体 CN Medium" panose="020B0600000000000000" pitchFamily="34" charset="-122"/>
            <a:ea typeface="思源黑体 CN Medium" panose="020B0600000000000000" pitchFamily="34" charset="-122"/>
          </a:endParaRPr>
        </a:p>
      </dgm:t>
    </dgm:pt>
    <dgm:pt modelId="{F6493E90-9BCD-493A-A3AD-9ADA04F4F118}" type="parTrans" cxnId="{91B130CF-C6B2-4D4C-B62F-8FB8C94DD524}">
      <dgm:prSet/>
      <dgm:spPr/>
      <dgm:t>
        <a:bodyPr/>
        <a:lstStyle/>
        <a:p>
          <a:endParaRPr lang="zh-CN" altLang="en-US" sz="1800">
            <a:latin typeface="思源黑体 CN Medium" panose="020B0600000000000000" pitchFamily="34" charset="-122"/>
            <a:ea typeface="思源黑体 CN Medium" panose="020B0600000000000000" pitchFamily="34" charset="-122"/>
          </a:endParaRPr>
        </a:p>
      </dgm:t>
    </dgm:pt>
    <dgm:pt modelId="{35330FCD-C623-4FFE-81B6-3734FA2AFEC8}" type="sibTrans" cxnId="{91B130CF-C6B2-4D4C-B62F-8FB8C94DD524}">
      <dgm:prSet/>
      <dgm:spPr/>
      <dgm:t>
        <a:bodyPr/>
        <a:lstStyle/>
        <a:p>
          <a:endParaRPr lang="zh-CN" altLang="en-US" sz="1800">
            <a:latin typeface="思源黑体 CN Medium" panose="020B0600000000000000" pitchFamily="34" charset="-122"/>
            <a:ea typeface="思源黑体 CN Medium" panose="020B0600000000000000" pitchFamily="34" charset="-122"/>
          </a:endParaRPr>
        </a:p>
      </dgm:t>
    </dgm:pt>
    <dgm:pt modelId="{8810696E-CB82-448B-A60F-8B4BFD5FC9FA}">
      <dgm:prSet custT="1"/>
      <dgm:spPr/>
      <dgm:t>
        <a:bodyPr/>
        <a:lstStyle/>
        <a:p>
          <a:r>
            <a:rPr lang="zh-CN" altLang="en-US" sz="1800" dirty="0" smtClean="0">
              <a:latin typeface="思源黑体 CN Medium" panose="020B0600000000000000" pitchFamily="34" charset="-122"/>
              <a:ea typeface="思源黑体 CN Medium" panose="020B0600000000000000" pitchFamily="34" charset="-122"/>
            </a:rPr>
            <a:t>发现新问题</a:t>
          </a:r>
          <a:endParaRPr lang="zh-CN" altLang="en-US" sz="1800" dirty="0">
            <a:latin typeface="思源黑体 CN Medium" panose="020B0600000000000000" pitchFamily="34" charset="-122"/>
            <a:ea typeface="思源黑体 CN Medium" panose="020B0600000000000000" pitchFamily="34" charset="-122"/>
          </a:endParaRPr>
        </a:p>
      </dgm:t>
    </dgm:pt>
    <dgm:pt modelId="{B87E73C5-4181-443E-AFEC-466731033C89}" type="parTrans" cxnId="{F47D0A89-AE43-47D1-8B8F-9E29824CEF5C}">
      <dgm:prSet/>
      <dgm:spPr/>
      <dgm:t>
        <a:bodyPr/>
        <a:lstStyle/>
        <a:p>
          <a:endParaRPr lang="zh-CN" altLang="en-US" sz="1800">
            <a:latin typeface="思源黑体 CN Medium" panose="020B0600000000000000" pitchFamily="34" charset="-122"/>
            <a:ea typeface="思源黑体 CN Medium" panose="020B0600000000000000" pitchFamily="34" charset="-122"/>
          </a:endParaRPr>
        </a:p>
      </dgm:t>
    </dgm:pt>
    <dgm:pt modelId="{A389EDC5-B8D0-4116-B40E-83B2DDE36EB2}" type="sibTrans" cxnId="{F47D0A89-AE43-47D1-8B8F-9E29824CEF5C}">
      <dgm:prSet/>
      <dgm:spPr/>
      <dgm:t>
        <a:bodyPr/>
        <a:lstStyle/>
        <a:p>
          <a:endParaRPr lang="zh-CN" altLang="en-US" sz="1800">
            <a:latin typeface="思源黑体 CN Medium" panose="020B0600000000000000" pitchFamily="34" charset="-122"/>
            <a:ea typeface="思源黑体 CN Medium" panose="020B0600000000000000" pitchFamily="34" charset="-122"/>
          </a:endParaRPr>
        </a:p>
      </dgm:t>
    </dgm:pt>
    <dgm:pt modelId="{940D72E5-BB41-4E63-BED8-1A2E32D85278}" type="pres">
      <dgm:prSet presAssocID="{E5343CC1-BB2E-4B58-9DA2-DB7664638F7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1A4651B0-BAC3-43B7-A90E-320D8425E548}" type="pres">
      <dgm:prSet presAssocID="{E5343CC1-BB2E-4B58-9DA2-DB7664638F74}" presName="cycle" presStyleCnt="0"/>
      <dgm:spPr/>
    </dgm:pt>
    <dgm:pt modelId="{95C2BB75-F3CD-408D-8B60-9F2E3058E6F9}" type="pres">
      <dgm:prSet presAssocID="{62C548A1-A4BC-47B2-9F1B-416DC325169D}" presName="nodeFirs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0444063-412C-48A6-9A63-15F4EC365A0E}" type="pres">
      <dgm:prSet presAssocID="{AE48E6B6-590E-4F75-9CD1-9DD65CB0F58B}" presName="sibTransFirstNode" presStyleLbl="bgShp" presStyleIdx="0" presStyleCnt="1"/>
      <dgm:spPr/>
      <dgm:t>
        <a:bodyPr/>
        <a:lstStyle/>
        <a:p>
          <a:endParaRPr lang="zh-CN" altLang="en-US"/>
        </a:p>
      </dgm:t>
    </dgm:pt>
    <dgm:pt modelId="{C0BC6D69-4D05-4F90-855A-CD4D6239E212}" type="pres">
      <dgm:prSet presAssocID="{FB0F92E7-B416-4BD4-A650-8BAF97049A6D}" presName="nodeFollowingNodes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DEED00E-96FD-435E-AF2F-213DE9A8510C}" type="pres">
      <dgm:prSet presAssocID="{7DC5C155-9A48-462E-A140-591F12F3D9E5}" presName="nodeFollowingNodes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9B7B19C-7905-49A4-80CD-A94A058D809F}" type="pres">
      <dgm:prSet presAssocID="{4BCA7EA4-DCA6-472D-99E3-252E6D7C3475}" presName="nodeFollowingNodes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7F78C409-911E-46BD-8E2D-813C653155F5}" type="pres">
      <dgm:prSet presAssocID="{8810696E-CB82-448B-A60F-8B4BFD5FC9FA}" presName="nodeFollowingNodes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4123CDD5-F50D-47FB-9ECE-DD0DE30C4FD9}" type="presOf" srcId="{8810696E-CB82-448B-A60F-8B4BFD5FC9FA}" destId="{7F78C409-911E-46BD-8E2D-813C653155F5}" srcOrd="0" destOrd="0" presId="urn:microsoft.com/office/officeart/2005/8/layout/cycle3"/>
    <dgm:cxn modelId="{F47D0A89-AE43-47D1-8B8F-9E29824CEF5C}" srcId="{E5343CC1-BB2E-4B58-9DA2-DB7664638F74}" destId="{8810696E-CB82-448B-A60F-8B4BFD5FC9FA}" srcOrd="4" destOrd="0" parTransId="{B87E73C5-4181-443E-AFEC-466731033C89}" sibTransId="{A389EDC5-B8D0-4116-B40E-83B2DDE36EB2}"/>
    <dgm:cxn modelId="{F0B72662-7C38-45A4-864F-DCAD75E62193}" type="presOf" srcId="{4BCA7EA4-DCA6-472D-99E3-252E6D7C3475}" destId="{C9B7B19C-7905-49A4-80CD-A94A058D809F}" srcOrd="0" destOrd="0" presId="urn:microsoft.com/office/officeart/2005/8/layout/cycle3"/>
    <dgm:cxn modelId="{1B1B8767-AF01-4238-965B-54459E4BACD2}" srcId="{E5343CC1-BB2E-4B58-9DA2-DB7664638F74}" destId="{62C548A1-A4BC-47B2-9F1B-416DC325169D}" srcOrd="0" destOrd="0" parTransId="{1D3A571D-6E19-40E0-A2E2-ADDA10153F4B}" sibTransId="{AE48E6B6-590E-4F75-9CD1-9DD65CB0F58B}"/>
    <dgm:cxn modelId="{A65E39FC-2176-4EFD-BE2F-E06EB0045D42}" type="presOf" srcId="{FB0F92E7-B416-4BD4-A650-8BAF97049A6D}" destId="{C0BC6D69-4D05-4F90-855A-CD4D6239E212}" srcOrd="0" destOrd="0" presId="urn:microsoft.com/office/officeart/2005/8/layout/cycle3"/>
    <dgm:cxn modelId="{492D0B5C-687F-4D97-8041-26A015091972}" type="presOf" srcId="{7DC5C155-9A48-462E-A140-591F12F3D9E5}" destId="{3DEED00E-96FD-435E-AF2F-213DE9A8510C}" srcOrd="0" destOrd="0" presId="urn:microsoft.com/office/officeart/2005/8/layout/cycle3"/>
    <dgm:cxn modelId="{91B130CF-C6B2-4D4C-B62F-8FB8C94DD524}" srcId="{E5343CC1-BB2E-4B58-9DA2-DB7664638F74}" destId="{4BCA7EA4-DCA6-472D-99E3-252E6D7C3475}" srcOrd="3" destOrd="0" parTransId="{F6493E90-9BCD-493A-A3AD-9ADA04F4F118}" sibTransId="{35330FCD-C623-4FFE-81B6-3734FA2AFEC8}"/>
    <dgm:cxn modelId="{031C32CB-DDB8-4AD8-96E1-729F63E8ABCA}" type="presOf" srcId="{AE48E6B6-590E-4F75-9CD1-9DD65CB0F58B}" destId="{50444063-412C-48A6-9A63-15F4EC365A0E}" srcOrd="0" destOrd="0" presId="urn:microsoft.com/office/officeart/2005/8/layout/cycle3"/>
    <dgm:cxn modelId="{BE3B2E33-3794-4E75-9904-16AE1897EF94}" srcId="{E5343CC1-BB2E-4B58-9DA2-DB7664638F74}" destId="{7DC5C155-9A48-462E-A140-591F12F3D9E5}" srcOrd="2" destOrd="0" parTransId="{042ADDC0-942F-46B8-952A-92812216B5FB}" sibTransId="{79D1460F-7FC4-449C-9AAC-F5EBA384D1EB}"/>
    <dgm:cxn modelId="{58EAEEBB-01BF-487A-BF04-B5111144B6B2}" type="presOf" srcId="{E5343CC1-BB2E-4B58-9DA2-DB7664638F74}" destId="{940D72E5-BB41-4E63-BED8-1A2E32D85278}" srcOrd="0" destOrd="0" presId="urn:microsoft.com/office/officeart/2005/8/layout/cycle3"/>
    <dgm:cxn modelId="{147DF5BF-F444-454A-A5E6-ADD5BC9B2C83}" type="presOf" srcId="{62C548A1-A4BC-47B2-9F1B-416DC325169D}" destId="{95C2BB75-F3CD-408D-8B60-9F2E3058E6F9}" srcOrd="0" destOrd="0" presId="urn:microsoft.com/office/officeart/2005/8/layout/cycle3"/>
    <dgm:cxn modelId="{D7F33B28-1C96-4FC5-B636-11952603CE22}" srcId="{E5343CC1-BB2E-4B58-9DA2-DB7664638F74}" destId="{FB0F92E7-B416-4BD4-A650-8BAF97049A6D}" srcOrd="1" destOrd="0" parTransId="{90AFA002-5276-49CA-9E9F-2BF609D3A1CD}" sibTransId="{A7F162DA-C51B-4C84-A89E-451C82A32728}"/>
    <dgm:cxn modelId="{BE86E783-F194-48EA-A538-E4397E33991B}" type="presParOf" srcId="{940D72E5-BB41-4E63-BED8-1A2E32D85278}" destId="{1A4651B0-BAC3-43B7-A90E-320D8425E548}" srcOrd="0" destOrd="0" presId="urn:microsoft.com/office/officeart/2005/8/layout/cycle3"/>
    <dgm:cxn modelId="{659EDF1F-A149-4EF5-8FC6-28DEF9E93B6A}" type="presParOf" srcId="{1A4651B0-BAC3-43B7-A90E-320D8425E548}" destId="{95C2BB75-F3CD-408D-8B60-9F2E3058E6F9}" srcOrd="0" destOrd="0" presId="urn:microsoft.com/office/officeart/2005/8/layout/cycle3"/>
    <dgm:cxn modelId="{C32F9C2A-3F58-4670-8E8A-49158D1DE046}" type="presParOf" srcId="{1A4651B0-BAC3-43B7-A90E-320D8425E548}" destId="{50444063-412C-48A6-9A63-15F4EC365A0E}" srcOrd="1" destOrd="0" presId="urn:microsoft.com/office/officeart/2005/8/layout/cycle3"/>
    <dgm:cxn modelId="{59169698-76BB-4ED1-9943-73C90497D4B3}" type="presParOf" srcId="{1A4651B0-BAC3-43B7-A90E-320D8425E548}" destId="{C0BC6D69-4D05-4F90-855A-CD4D6239E212}" srcOrd="2" destOrd="0" presId="urn:microsoft.com/office/officeart/2005/8/layout/cycle3"/>
    <dgm:cxn modelId="{8EBA3747-EC5C-4AC9-A6B4-B9CFF6EFC30B}" type="presParOf" srcId="{1A4651B0-BAC3-43B7-A90E-320D8425E548}" destId="{3DEED00E-96FD-435E-AF2F-213DE9A8510C}" srcOrd="3" destOrd="0" presId="urn:microsoft.com/office/officeart/2005/8/layout/cycle3"/>
    <dgm:cxn modelId="{E8AA0B31-F0D1-4FAE-BFB8-C92D1DC58697}" type="presParOf" srcId="{1A4651B0-BAC3-43B7-A90E-320D8425E548}" destId="{C9B7B19C-7905-49A4-80CD-A94A058D809F}" srcOrd="4" destOrd="0" presId="urn:microsoft.com/office/officeart/2005/8/layout/cycle3"/>
    <dgm:cxn modelId="{627693B9-CAD0-436D-81E4-98EA3E7443B3}" type="presParOf" srcId="{1A4651B0-BAC3-43B7-A90E-320D8425E548}" destId="{7F78C409-911E-46BD-8E2D-813C653155F5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444063-412C-48A6-9A63-15F4EC365A0E}">
      <dsp:nvSpPr>
        <dsp:cNvPr id="0" name=""/>
        <dsp:cNvSpPr/>
      </dsp:nvSpPr>
      <dsp:spPr>
        <a:xfrm>
          <a:off x="560209" y="63840"/>
          <a:ext cx="4207970" cy="4207970"/>
        </a:xfrm>
        <a:prstGeom prst="circularArrow">
          <a:avLst>
            <a:gd name="adj1" fmla="val 5544"/>
            <a:gd name="adj2" fmla="val 330680"/>
            <a:gd name="adj3" fmla="val 13840961"/>
            <a:gd name="adj4" fmla="val 17346510"/>
            <a:gd name="adj5" fmla="val 5757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5C2BB75-F3CD-408D-8B60-9F2E3058E6F9}">
      <dsp:nvSpPr>
        <dsp:cNvPr id="0" name=""/>
        <dsp:cNvSpPr/>
      </dsp:nvSpPr>
      <dsp:spPr>
        <a:xfrm>
          <a:off x="1706749" y="87203"/>
          <a:ext cx="1914889" cy="957444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b="0" kern="1200" dirty="0" smtClean="0">
              <a:latin typeface="思源黑体 CN Medium" panose="020B0600000000000000" pitchFamily="34" charset="-122"/>
              <a:ea typeface="思源黑体 CN Medium" panose="020B0600000000000000" pitchFamily="34" charset="-122"/>
            </a:rPr>
            <a:t>文献调研</a:t>
          </a:r>
          <a:endParaRPr lang="zh-CN" altLang="en-US" sz="2400" b="0" kern="1200" dirty="0">
            <a:latin typeface="思源黑体 CN Medium" panose="020B0600000000000000" pitchFamily="34" charset="-122"/>
            <a:ea typeface="思源黑体 CN Medium" panose="020B0600000000000000" pitchFamily="34" charset="-122"/>
          </a:endParaRPr>
        </a:p>
      </dsp:txBody>
      <dsp:txXfrm>
        <a:off x="1753488" y="133942"/>
        <a:ext cx="1821411" cy="863966"/>
      </dsp:txXfrm>
    </dsp:sp>
    <dsp:sp modelId="{C0BC6D69-4D05-4F90-855A-CD4D6239E212}">
      <dsp:nvSpPr>
        <dsp:cNvPr id="0" name=""/>
        <dsp:cNvSpPr/>
      </dsp:nvSpPr>
      <dsp:spPr>
        <a:xfrm>
          <a:off x="3413367" y="1327133"/>
          <a:ext cx="1914889" cy="957444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-120354"/>
                <a:satOff val="2542"/>
                <a:lumOff val="677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80000"/>
                <a:hueOff val="-120354"/>
                <a:satOff val="2542"/>
                <a:lumOff val="677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80000"/>
                <a:hueOff val="-120354"/>
                <a:satOff val="2542"/>
                <a:lumOff val="677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kern="1200" dirty="0" smtClean="0">
              <a:latin typeface="思源黑体 CN Medium" panose="020B0600000000000000" pitchFamily="34" charset="-122"/>
              <a:ea typeface="思源黑体 CN Medium" panose="020B0600000000000000" pitchFamily="34" charset="-122"/>
            </a:rPr>
            <a:t>提出创新点</a:t>
          </a:r>
          <a:endParaRPr lang="zh-CN" altLang="en-US" sz="1800" kern="1200" dirty="0">
            <a:latin typeface="思源黑体 CN Medium" panose="020B0600000000000000" pitchFamily="34" charset="-122"/>
            <a:ea typeface="思源黑体 CN Medium" panose="020B0600000000000000" pitchFamily="34" charset="-122"/>
          </a:endParaRPr>
        </a:p>
      </dsp:txBody>
      <dsp:txXfrm>
        <a:off x="3460106" y="1373872"/>
        <a:ext cx="1821411" cy="863966"/>
      </dsp:txXfrm>
    </dsp:sp>
    <dsp:sp modelId="{3DEED00E-96FD-435E-AF2F-213DE9A8510C}">
      <dsp:nvSpPr>
        <dsp:cNvPr id="0" name=""/>
        <dsp:cNvSpPr/>
      </dsp:nvSpPr>
      <dsp:spPr>
        <a:xfrm>
          <a:off x="2761497" y="3333382"/>
          <a:ext cx="1914889" cy="957444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-240708"/>
                <a:satOff val="5083"/>
                <a:lumOff val="1354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80000"/>
                <a:hueOff val="-240708"/>
                <a:satOff val="5083"/>
                <a:lumOff val="1354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80000"/>
                <a:hueOff val="-240708"/>
                <a:satOff val="5083"/>
                <a:lumOff val="1354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kern="1200" dirty="0" smtClean="0">
              <a:latin typeface="思源黑体 CN Medium" panose="020B0600000000000000" pitchFamily="34" charset="-122"/>
              <a:ea typeface="思源黑体 CN Medium" panose="020B0600000000000000" pitchFamily="34" charset="-122"/>
            </a:rPr>
            <a:t>设计研究方案</a:t>
          </a:r>
          <a:endParaRPr lang="zh-CN" altLang="en-US" sz="1800" kern="1200" dirty="0">
            <a:latin typeface="思源黑体 CN Medium" panose="020B0600000000000000" pitchFamily="34" charset="-122"/>
            <a:ea typeface="思源黑体 CN Medium" panose="020B0600000000000000" pitchFamily="34" charset="-122"/>
          </a:endParaRPr>
        </a:p>
      </dsp:txBody>
      <dsp:txXfrm>
        <a:off x="2808236" y="3380121"/>
        <a:ext cx="1821411" cy="863966"/>
      </dsp:txXfrm>
    </dsp:sp>
    <dsp:sp modelId="{C9B7B19C-7905-49A4-80CD-A94A058D809F}">
      <dsp:nvSpPr>
        <dsp:cNvPr id="0" name=""/>
        <dsp:cNvSpPr/>
      </dsp:nvSpPr>
      <dsp:spPr>
        <a:xfrm>
          <a:off x="652002" y="3333382"/>
          <a:ext cx="1914889" cy="957444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-361061"/>
                <a:satOff val="7625"/>
                <a:lumOff val="2031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80000"/>
                <a:hueOff val="-361061"/>
                <a:satOff val="7625"/>
                <a:lumOff val="2031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80000"/>
                <a:hueOff val="-361061"/>
                <a:satOff val="7625"/>
                <a:lumOff val="2031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kern="1200" dirty="0" smtClean="0">
              <a:latin typeface="思源黑体 CN Medium" panose="020B0600000000000000" pitchFamily="34" charset="-122"/>
              <a:ea typeface="思源黑体 CN Medium" panose="020B0600000000000000" pitchFamily="34" charset="-122"/>
            </a:rPr>
            <a:t>实施研究路线</a:t>
          </a:r>
          <a:endParaRPr lang="zh-CN" altLang="en-US" sz="1800" kern="1200" dirty="0">
            <a:latin typeface="思源黑体 CN Medium" panose="020B0600000000000000" pitchFamily="34" charset="-122"/>
            <a:ea typeface="思源黑体 CN Medium" panose="020B0600000000000000" pitchFamily="34" charset="-122"/>
          </a:endParaRPr>
        </a:p>
      </dsp:txBody>
      <dsp:txXfrm>
        <a:off x="698741" y="3380121"/>
        <a:ext cx="1821411" cy="863966"/>
      </dsp:txXfrm>
    </dsp:sp>
    <dsp:sp modelId="{7F78C409-911E-46BD-8E2D-813C653155F5}">
      <dsp:nvSpPr>
        <dsp:cNvPr id="0" name=""/>
        <dsp:cNvSpPr/>
      </dsp:nvSpPr>
      <dsp:spPr>
        <a:xfrm>
          <a:off x="132" y="1327133"/>
          <a:ext cx="1914889" cy="957444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-481415"/>
                <a:satOff val="10166"/>
                <a:lumOff val="2708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80000"/>
                <a:hueOff val="-481415"/>
                <a:satOff val="10166"/>
                <a:lumOff val="2708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80000"/>
                <a:hueOff val="-481415"/>
                <a:satOff val="10166"/>
                <a:lumOff val="2708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kern="1200" dirty="0" smtClean="0">
              <a:latin typeface="思源黑体 CN Medium" panose="020B0600000000000000" pitchFamily="34" charset="-122"/>
              <a:ea typeface="思源黑体 CN Medium" panose="020B0600000000000000" pitchFamily="34" charset="-122"/>
            </a:rPr>
            <a:t>发现新问题</a:t>
          </a:r>
          <a:endParaRPr lang="zh-CN" altLang="en-US" sz="1800" kern="1200" dirty="0">
            <a:latin typeface="思源黑体 CN Medium" panose="020B0600000000000000" pitchFamily="34" charset="-122"/>
            <a:ea typeface="思源黑体 CN Medium" panose="020B0600000000000000" pitchFamily="34" charset="-122"/>
          </a:endParaRPr>
        </a:p>
      </dsp:txBody>
      <dsp:txXfrm>
        <a:off x="46871" y="1373872"/>
        <a:ext cx="1821411" cy="8639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047BD9-DC80-4650-93E6-863F7E3392BC}" type="datetimeFigureOut">
              <a:rPr lang="zh-CN" altLang="en-US" smtClean="0"/>
              <a:t>2023/2/3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CA4B0C-F9FD-4EC5-912D-E9D2C3F1903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77072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换内容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CA4B0C-F9FD-4EC5-912D-E9D2C3F1903F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27718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换内容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CA4B0C-F9FD-4EC5-912D-E9D2C3F1903F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85052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换内容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CA4B0C-F9FD-4EC5-912D-E9D2C3F1903F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33620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换内容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CA4B0C-F9FD-4EC5-912D-E9D2C3F1903F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24732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换内容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CA4B0C-F9FD-4EC5-912D-E9D2C3F1903F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73200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换内容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CA4B0C-F9FD-4EC5-912D-E9D2C3F1903F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87778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CA4B0C-F9FD-4EC5-912D-E9D2C3F1903F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54037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CA4B0C-F9FD-4EC5-912D-E9D2C3F1903F}" type="slidenum">
              <a:rPr lang="zh-CN" altLang="en-US" smtClean="0"/>
              <a:t>36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05119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CA4B0C-F9FD-4EC5-912D-E9D2C3F1903F}" type="slidenum">
              <a:rPr lang="zh-CN" altLang="en-US" smtClean="0"/>
              <a:t>37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82409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7AB00-4491-4AB3-BE9C-4B3B76E5799D}" type="datetimeFigureOut">
              <a:rPr lang="zh-CN" altLang="en-US" smtClean="0"/>
              <a:t>2023/2/3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39A43-0A21-42DD-AF39-52E9686EF356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88" y="-25401"/>
            <a:ext cx="12226926" cy="1778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1500" y="5719634"/>
            <a:ext cx="2997200" cy="1460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0195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7AB00-4491-4AB3-BE9C-4B3B76E5799D}" type="datetimeFigureOut">
              <a:rPr lang="zh-CN" altLang="en-US" smtClean="0"/>
              <a:t>2023/2/3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39A43-0A21-42DD-AF39-52E9686EF35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9439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7AB00-4491-4AB3-BE9C-4B3B76E5799D}" type="datetimeFigureOut">
              <a:rPr lang="zh-CN" altLang="en-US" smtClean="0"/>
              <a:t>2023/2/3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39A43-0A21-42DD-AF39-52E9686EF35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62901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7AB00-4491-4AB3-BE9C-4B3B76E5799D}" type="datetimeFigureOut">
              <a:rPr lang="zh-CN" altLang="en-US" smtClean="0"/>
              <a:t>2023/2/3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39A43-0A21-42DD-AF39-52E9686EF35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91516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7AB00-4491-4AB3-BE9C-4B3B76E5799D}" type="datetimeFigureOut">
              <a:rPr lang="zh-CN" altLang="en-US" smtClean="0"/>
              <a:t>2023/2/3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39A43-0A21-42DD-AF39-52E9686EF35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69456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7AB00-4491-4AB3-BE9C-4B3B76E5799D}" type="datetimeFigureOut">
              <a:rPr lang="zh-CN" altLang="en-US" smtClean="0"/>
              <a:t>2023/2/3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39A43-0A21-42DD-AF39-52E9686EF35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6613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7AB00-4491-4AB3-BE9C-4B3B76E5799D}" type="datetimeFigureOut">
              <a:rPr lang="zh-CN" altLang="en-US" smtClean="0"/>
              <a:t>2023/2/3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39A43-0A21-42DD-AF39-52E9686EF35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67211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7AB00-4491-4AB3-BE9C-4B3B76E5799D}" type="datetimeFigureOut">
              <a:rPr lang="zh-CN" altLang="en-US" smtClean="0"/>
              <a:t>2023/2/3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39A43-0A21-42DD-AF39-52E9686EF35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3468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7AB00-4491-4AB3-BE9C-4B3B76E5799D}" type="datetimeFigureOut">
              <a:rPr lang="zh-CN" altLang="en-US" smtClean="0"/>
              <a:t>2023/2/3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39A43-0A21-42DD-AF39-52E9686EF356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1500" y="5719634"/>
            <a:ext cx="2997200" cy="1460756"/>
          </a:xfrm>
          <a:prstGeom prst="rect">
            <a:avLst/>
          </a:prstGeom>
        </p:spPr>
      </p:pic>
      <p:sp>
        <p:nvSpPr>
          <p:cNvPr id="7" name="线形标注 1 6"/>
          <p:cNvSpPr/>
          <p:nvPr userDrawn="1"/>
        </p:nvSpPr>
        <p:spPr>
          <a:xfrm rot="5400000">
            <a:off x="9861550" y="2190092"/>
            <a:ext cx="2984500" cy="914400"/>
          </a:xfrm>
          <a:prstGeom prst="borderCallout1">
            <a:avLst>
              <a:gd name="adj1" fmla="val 49306"/>
              <a:gd name="adj2" fmla="val 7"/>
              <a:gd name="adj3" fmla="val 49444"/>
              <a:gd name="adj4" fmla="val -33596"/>
            </a:avLst>
          </a:prstGeom>
          <a:solidFill>
            <a:srgbClr val="394C7D"/>
          </a:solidFill>
          <a:ln w="69850">
            <a:solidFill>
              <a:srgbClr val="394C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88" y="-25401"/>
            <a:ext cx="12226926" cy="17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88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7AB00-4491-4AB3-BE9C-4B3B76E5799D}" type="datetimeFigureOut">
              <a:rPr lang="zh-CN" altLang="en-US" smtClean="0"/>
              <a:t>2023/2/3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39A43-0A21-42DD-AF39-52E9686EF35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34022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7AB00-4491-4AB3-BE9C-4B3B76E5799D}" type="datetimeFigureOut">
              <a:rPr lang="zh-CN" altLang="en-US" smtClean="0"/>
              <a:t>2023/2/3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39A43-0A21-42DD-AF39-52E9686EF35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00231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D7AB00-4491-4AB3-BE9C-4B3B76E5799D}" type="datetimeFigureOut">
              <a:rPr lang="zh-CN" altLang="en-US" smtClean="0"/>
              <a:t>2023/2/3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A39A43-0A21-42DD-AF39-52E9686EF35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1227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nnualreviews.org/journal/biochem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414" y="1500645"/>
            <a:ext cx="2067749" cy="2099078"/>
          </a:xfrm>
          <a:prstGeom prst="rect">
            <a:avLst/>
          </a:prstGeom>
        </p:spPr>
      </p:pic>
      <p:sp>
        <p:nvSpPr>
          <p:cNvPr id="5" name="标题 5"/>
          <p:cNvSpPr txBox="1">
            <a:spLocks/>
          </p:cNvSpPr>
          <p:nvPr/>
        </p:nvSpPr>
        <p:spPr>
          <a:xfrm>
            <a:off x="4132263" y="2797702"/>
            <a:ext cx="6906052" cy="80202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7200" b="1" spc="300" dirty="0" smtClean="0">
                <a:solidFill>
                  <a:srgbClr val="296389"/>
                </a:solidFill>
                <a:latin typeface="Calibri" panose="020F0502020204030204" pitchFamily="34" charset="0"/>
                <a:ea typeface="华文细黑" panose="02010600040101010101" charset="-122"/>
                <a:cs typeface="Calibri" panose="020F0502020204030204" pitchFamily="34" charset="0"/>
              </a:rPr>
              <a:t>Annual Reviews</a:t>
            </a:r>
            <a:endParaRPr lang="zh-CN" altLang="en-US" sz="7200" b="1" spc="300" dirty="0">
              <a:solidFill>
                <a:srgbClr val="296389"/>
              </a:solidFill>
              <a:latin typeface="Calibri" panose="020F0502020204030204" pitchFamily="34" charset="0"/>
              <a:ea typeface="华文细黑" panose="02010600040101010101" charset="-122"/>
              <a:cs typeface="Calibri" panose="020F0502020204030204" pitchFamily="34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735723" y="4462786"/>
            <a:ext cx="7302592" cy="515966"/>
            <a:chOff x="2483415" y="4412797"/>
            <a:chExt cx="7302592" cy="515966"/>
          </a:xfrm>
        </p:grpSpPr>
        <p:sp>
          <p:nvSpPr>
            <p:cNvPr id="7" name="副标题 1"/>
            <p:cNvSpPr txBox="1">
              <a:spLocks/>
            </p:cNvSpPr>
            <p:nvPr/>
          </p:nvSpPr>
          <p:spPr>
            <a:xfrm>
              <a:off x="2602240" y="4435553"/>
              <a:ext cx="7183767" cy="493210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zh-CN" sz="2400" dirty="0" smtClean="0">
                  <a:latin typeface="Corbel" panose="020B0503020204020204" pitchFamily="34" charset="0"/>
                </a:rPr>
                <a:t>TIME-TESTED VALUE AND INSIGHT FOR THE FUTURE</a:t>
              </a:r>
              <a:endParaRPr lang="zh-CN" altLang="en-US" sz="2400" dirty="0">
                <a:latin typeface="Corbel" panose="020B0503020204020204" pitchFamily="34" charset="0"/>
              </a:endParaRPr>
            </a:p>
          </p:txBody>
        </p:sp>
        <p:sp>
          <p:nvSpPr>
            <p:cNvPr id="8" name="副标题 1"/>
            <p:cNvSpPr txBox="1">
              <a:spLocks/>
            </p:cNvSpPr>
            <p:nvPr/>
          </p:nvSpPr>
          <p:spPr>
            <a:xfrm>
              <a:off x="2483415" y="4412797"/>
              <a:ext cx="7294126" cy="493210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32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2400" dirty="0" smtClean="0">
                  <a:solidFill>
                    <a:schemeClr val="bg1">
                      <a:lumMod val="75000"/>
                    </a:schemeClr>
                  </a:solidFill>
                  <a:latin typeface="Corbel" panose="020B0503020204020204" pitchFamily="34" charset="0"/>
                </a:rPr>
                <a:t>TIME-TESTED VALUE AND INSIGHT FOR THE FUTURE</a:t>
              </a:r>
              <a:endParaRPr lang="zh-CN" altLang="en-US" sz="2400" dirty="0">
                <a:solidFill>
                  <a:schemeClr val="bg1">
                    <a:lumMod val="75000"/>
                  </a:schemeClr>
                </a:solidFill>
                <a:latin typeface="Corbel" panose="020B0503020204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84067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内容占位符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268" y="1504528"/>
            <a:ext cx="9677031" cy="4778391"/>
          </a:xfrm>
          <a:prstGeom prst="rect">
            <a:avLst/>
          </a:prstGeom>
        </p:spPr>
      </p:pic>
      <p:sp>
        <p:nvSpPr>
          <p:cNvPr id="5" name="标题 11"/>
          <p:cNvSpPr txBox="1">
            <a:spLocks/>
          </p:cNvSpPr>
          <p:nvPr/>
        </p:nvSpPr>
        <p:spPr>
          <a:xfrm>
            <a:off x="556854" y="494507"/>
            <a:ext cx="9285646" cy="62167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 smtClean="0">
                <a:solidFill>
                  <a:srgbClr val="296389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AR</a:t>
            </a:r>
            <a:r>
              <a:rPr lang="zh-CN" altLang="en-US" dirty="0" smtClean="0">
                <a:solidFill>
                  <a:srgbClr val="296389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数据库平台</a:t>
            </a:r>
            <a:r>
              <a:rPr lang="en-US" altLang="zh-CN" dirty="0" smtClean="0">
                <a:solidFill>
                  <a:srgbClr val="296389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-</a:t>
            </a:r>
            <a:r>
              <a:rPr lang="zh-CN" altLang="en-US" dirty="0" smtClean="0">
                <a:solidFill>
                  <a:srgbClr val="296389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编辑</a:t>
            </a:r>
            <a:r>
              <a:rPr lang="zh-CN" altLang="en-US" dirty="0">
                <a:solidFill>
                  <a:srgbClr val="296389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寄语</a:t>
            </a:r>
          </a:p>
        </p:txBody>
      </p:sp>
      <p:sp>
        <p:nvSpPr>
          <p:cNvPr id="7" name="下箭头 6"/>
          <p:cNvSpPr/>
          <p:nvPr/>
        </p:nvSpPr>
        <p:spPr>
          <a:xfrm>
            <a:off x="10490299" y="4937728"/>
            <a:ext cx="386382" cy="1920272"/>
          </a:xfrm>
          <a:prstGeom prst="downArrow">
            <a:avLst>
              <a:gd name="adj1" fmla="val 42016"/>
              <a:gd name="adj2" fmla="val 126069"/>
            </a:avLst>
          </a:prstGeom>
          <a:solidFill>
            <a:srgbClr val="E56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11150937" y="1149184"/>
            <a:ext cx="1015663" cy="2987758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 algn="ctr"/>
            <a:r>
              <a:rPr lang="zh-CN" altLang="en-US" sz="5400" dirty="0">
                <a:solidFill>
                  <a:schemeClr val="bg1">
                    <a:lumMod val="95000"/>
                  </a:schemeClr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使用指南</a:t>
            </a:r>
            <a:endParaRPr lang="zh-CN" altLang="en-US" sz="4800" dirty="0">
              <a:solidFill>
                <a:schemeClr val="bg1">
                  <a:lumMod val="95000"/>
                </a:schemeClr>
              </a:solidFill>
              <a:latin typeface="思源黑体 CN Heavy" panose="020B0A00000000000000" pitchFamily="34" charset="-122"/>
              <a:ea typeface="思源黑体 CN Heavy" panose="020B0A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1364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内容占位符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18" t="13321" r="17712" b="13333"/>
          <a:stretch/>
        </p:blipFill>
        <p:spPr>
          <a:xfrm>
            <a:off x="2003897" y="1393470"/>
            <a:ext cx="8486401" cy="5275330"/>
          </a:xfrm>
          <a:prstGeom prst="rect">
            <a:avLst/>
          </a:prstGeom>
        </p:spPr>
      </p:pic>
      <p:sp>
        <p:nvSpPr>
          <p:cNvPr id="7" name="标题 11"/>
          <p:cNvSpPr txBox="1">
            <a:spLocks/>
          </p:cNvSpPr>
          <p:nvPr/>
        </p:nvSpPr>
        <p:spPr>
          <a:xfrm>
            <a:off x="556854" y="494507"/>
            <a:ext cx="9285646" cy="62167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 smtClean="0">
                <a:solidFill>
                  <a:srgbClr val="296389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AR</a:t>
            </a:r>
            <a:r>
              <a:rPr lang="zh-CN" altLang="en-US" dirty="0" smtClean="0">
                <a:solidFill>
                  <a:srgbClr val="296389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数据库平台</a:t>
            </a:r>
            <a:r>
              <a:rPr lang="en-US" altLang="zh-CN" dirty="0" smtClean="0">
                <a:solidFill>
                  <a:srgbClr val="296389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-</a:t>
            </a:r>
            <a:r>
              <a:rPr lang="zh-CN" altLang="en-US" dirty="0" smtClean="0">
                <a:solidFill>
                  <a:srgbClr val="296389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新闻</a:t>
            </a:r>
            <a:r>
              <a:rPr lang="zh-CN" altLang="en-US" dirty="0">
                <a:solidFill>
                  <a:srgbClr val="296389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资讯</a:t>
            </a:r>
          </a:p>
        </p:txBody>
      </p:sp>
      <p:sp>
        <p:nvSpPr>
          <p:cNvPr id="6" name="矩形 5"/>
          <p:cNvSpPr/>
          <p:nvPr/>
        </p:nvSpPr>
        <p:spPr>
          <a:xfrm>
            <a:off x="11150937" y="1149184"/>
            <a:ext cx="1015663" cy="2987758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 algn="ctr"/>
            <a:r>
              <a:rPr lang="zh-CN" altLang="en-US" sz="5400" dirty="0">
                <a:solidFill>
                  <a:schemeClr val="bg1">
                    <a:lumMod val="95000"/>
                  </a:schemeClr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使用指南</a:t>
            </a:r>
            <a:endParaRPr lang="zh-CN" altLang="en-US" sz="4800" dirty="0">
              <a:solidFill>
                <a:schemeClr val="bg1">
                  <a:lumMod val="95000"/>
                </a:schemeClr>
              </a:solidFill>
              <a:latin typeface="思源黑体 CN Heavy" panose="020B0A00000000000000" pitchFamily="34" charset="-122"/>
              <a:ea typeface="思源黑体 CN Heavy" panose="020B0A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59068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11150937" y="1149184"/>
            <a:ext cx="1015663" cy="2987758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 algn="ctr"/>
            <a:r>
              <a:rPr lang="zh-CN" altLang="en-US" sz="5400" dirty="0">
                <a:solidFill>
                  <a:schemeClr val="bg1">
                    <a:lumMod val="95000"/>
                  </a:schemeClr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使用指南</a:t>
            </a:r>
            <a:endParaRPr lang="zh-CN" altLang="en-US" sz="4800" dirty="0">
              <a:solidFill>
                <a:schemeClr val="bg1">
                  <a:lumMod val="95000"/>
                </a:schemeClr>
              </a:solidFill>
              <a:latin typeface="思源黑体 CN Heavy" panose="020B0A00000000000000" pitchFamily="34" charset="-122"/>
              <a:ea typeface="思源黑体 CN Heavy" panose="020B0A00000000000000" pitchFamily="34" charset="-122"/>
            </a:endParaRPr>
          </a:p>
        </p:txBody>
      </p:sp>
      <p:sp>
        <p:nvSpPr>
          <p:cNvPr id="11" name="标题 11"/>
          <p:cNvSpPr txBox="1">
            <a:spLocks/>
          </p:cNvSpPr>
          <p:nvPr/>
        </p:nvSpPr>
        <p:spPr>
          <a:xfrm>
            <a:off x="556854" y="494507"/>
            <a:ext cx="9285646" cy="62167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 smtClean="0">
                <a:solidFill>
                  <a:srgbClr val="296389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AR</a:t>
            </a:r>
            <a:r>
              <a:rPr lang="zh-CN" altLang="en-US" dirty="0" smtClean="0">
                <a:solidFill>
                  <a:srgbClr val="296389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数据库平台</a:t>
            </a:r>
            <a:r>
              <a:rPr lang="en-US" altLang="zh-CN" dirty="0" smtClean="0">
                <a:solidFill>
                  <a:srgbClr val="296389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-</a:t>
            </a:r>
            <a:r>
              <a:rPr lang="zh-CN" altLang="en-US" dirty="0" smtClean="0">
                <a:solidFill>
                  <a:srgbClr val="296389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期刊列表</a:t>
            </a:r>
            <a:endParaRPr lang="zh-CN" altLang="en-US" dirty="0">
              <a:solidFill>
                <a:srgbClr val="296389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2"/>
          <a:srcRect t="2913"/>
          <a:stretch/>
        </p:blipFill>
        <p:spPr>
          <a:xfrm>
            <a:off x="1441069" y="1310715"/>
            <a:ext cx="9144000" cy="4988176"/>
          </a:xfrm>
          <a:prstGeom prst="rect">
            <a:avLst/>
          </a:prstGeom>
        </p:spPr>
      </p:pic>
      <p:grpSp>
        <p:nvGrpSpPr>
          <p:cNvPr id="15" name="组合 14"/>
          <p:cNvGrpSpPr/>
          <p:nvPr/>
        </p:nvGrpSpPr>
        <p:grpSpPr>
          <a:xfrm>
            <a:off x="1441069" y="1821291"/>
            <a:ext cx="9144000" cy="3566580"/>
            <a:chOff x="1441069" y="1821291"/>
            <a:chExt cx="9144000" cy="3566580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774" b="1"/>
            <a:stretch/>
          </p:blipFill>
          <p:spPr>
            <a:xfrm>
              <a:off x="1441069" y="1862667"/>
              <a:ext cx="9144000" cy="3525204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4" t="11124" r="93025" b="82372"/>
            <a:stretch/>
          </p:blipFill>
          <p:spPr>
            <a:xfrm>
              <a:off x="1498600" y="1821291"/>
              <a:ext cx="547688" cy="25636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29623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600" y="1479416"/>
            <a:ext cx="9984750" cy="4807862"/>
          </a:xfrm>
          <a:prstGeom prst="rect">
            <a:avLst/>
          </a:prstGeom>
        </p:spPr>
      </p:pic>
      <p:sp>
        <p:nvSpPr>
          <p:cNvPr id="3" name="Rectangle 8"/>
          <p:cNvSpPr>
            <a:spLocks noChangeArrowheads="1"/>
          </p:cNvSpPr>
          <p:nvPr/>
        </p:nvSpPr>
        <p:spPr bwMode="auto">
          <a:xfrm>
            <a:off x="776962" y="2741044"/>
            <a:ext cx="9912205" cy="3511589"/>
          </a:xfrm>
          <a:prstGeom prst="rect">
            <a:avLst/>
          </a:prstGeom>
          <a:noFill/>
          <a:ln w="57150">
            <a:solidFill>
              <a:srgbClr val="DBCA67"/>
            </a:solidFill>
            <a:miter lim="800000"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4" name="AutoShape 7"/>
          <p:cNvSpPr>
            <a:spLocks noChangeArrowheads="1"/>
          </p:cNvSpPr>
          <p:nvPr/>
        </p:nvSpPr>
        <p:spPr bwMode="auto">
          <a:xfrm>
            <a:off x="5319743" y="4136942"/>
            <a:ext cx="2794080" cy="1043840"/>
          </a:xfrm>
          <a:prstGeom prst="wedgeRectCallout">
            <a:avLst>
              <a:gd name="adj1" fmla="val 73315"/>
              <a:gd name="adj2" fmla="val -58646"/>
            </a:avLst>
          </a:prstGeom>
          <a:solidFill>
            <a:srgbClr val="DBCA67"/>
          </a:solidFill>
          <a:ln w="3175">
            <a:solidFill>
              <a:srgbClr val="DBCA67"/>
            </a:solidFill>
            <a:miter lim="800000"/>
          </a:ln>
          <a:effectLst/>
        </p:spPr>
        <p:txBody>
          <a:bodyPr anchor="ctr"/>
          <a:lstStyle/>
          <a:p>
            <a:pPr>
              <a:spcBef>
                <a:spcPct val="0"/>
              </a:spcBef>
              <a:defRPr/>
            </a:pPr>
            <a:r>
              <a:rPr lang="zh-CN" altLang="en-US" sz="2000" b="1" dirty="0">
                <a:latin typeface="+mn-ea"/>
              </a:rPr>
              <a:t>选择相应学科下的期刊，点击进入期刊</a:t>
            </a:r>
            <a:r>
              <a:rPr lang="zh-CN" altLang="en-US" sz="2000" b="1" dirty="0" smtClean="0">
                <a:latin typeface="+mn-ea"/>
              </a:rPr>
              <a:t>主页</a:t>
            </a:r>
            <a:endParaRPr lang="en-US" altLang="zh-CN" sz="2000" b="1" dirty="0" smtClean="0">
              <a:latin typeface="+mn-ea"/>
            </a:endParaRPr>
          </a:p>
          <a:p>
            <a:pPr>
              <a:spcBef>
                <a:spcPct val="0"/>
              </a:spcBef>
              <a:defRPr/>
            </a:pPr>
            <a:r>
              <a:rPr lang="en-US" altLang="zh-CN" sz="2400" b="1" dirty="0" smtClean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Biochemistry</a:t>
            </a:r>
            <a:endParaRPr lang="en-US" altLang="zh-CN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776962" y="2435380"/>
            <a:ext cx="5416406" cy="227441"/>
          </a:xfrm>
          <a:prstGeom prst="rect">
            <a:avLst/>
          </a:prstGeom>
          <a:noFill/>
          <a:ln w="57150">
            <a:solidFill>
              <a:srgbClr val="DBCA67"/>
            </a:solidFill>
            <a:miter lim="800000"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7" name="AutoShape 7"/>
          <p:cNvSpPr>
            <a:spLocks noChangeArrowheads="1"/>
          </p:cNvSpPr>
          <p:nvPr/>
        </p:nvSpPr>
        <p:spPr bwMode="auto">
          <a:xfrm>
            <a:off x="6591476" y="1526171"/>
            <a:ext cx="2013074" cy="819034"/>
          </a:xfrm>
          <a:prstGeom prst="wedgeRectCallout">
            <a:avLst>
              <a:gd name="adj1" fmla="val -87982"/>
              <a:gd name="adj2" fmla="val 58528"/>
            </a:avLst>
          </a:prstGeom>
          <a:solidFill>
            <a:srgbClr val="DBCA67"/>
          </a:solidFill>
          <a:ln w="3175">
            <a:solidFill>
              <a:srgbClr val="DBCA67"/>
            </a:solidFill>
            <a:miter lim="800000"/>
          </a:ln>
          <a:effectLst/>
        </p:spPr>
        <p:txBody>
          <a:bodyPr anchor="ctr"/>
          <a:lstStyle/>
          <a:p>
            <a:pPr>
              <a:spcBef>
                <a:spcPct val="0"/>
              </a:spcBef>
              <a:defRPr/>
            </a:pPr>
            <a:r>
              <a:rPr lang="zh-CN" altLang="zh-CN" sz="2000" b="1" dirty="0">
                <a:latin typeface="+mn-ea"/>
              </a:rPr>
              <a:t>按照不同的学科类别筛选期刊</a:t>
            </a:r>
            <a:r>
              <a:rPr lang="en-US" altLang="zh-CN" sz="2000" b="1" dirty="0">
                <a:latin typeface="+mn-ea"/>
              </a:rPr>
              <a:t> </a:t>
            </a:r>
          </a:p>
        </p:txBody>
      </p:sp>
      <p:sp>
        <p:nvSpPr>
          <p:cNvPr id="10" name="矩形 9"/>
          <p:cNvSpPr/>
          <p:nvPr/>
        </p:nvSpPr>
        <p:spPr>
          <a:xfrm>
            <a:off x="11150937" y="1149184"/>
            <a:ext cx="1015663" cy="2987758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 algn="ctr"/>
            <a:r>
              <a:rPr lang="zh-CN" altLang="en-US" sz="5400" dirty="0">
                <a:solidFill>
                  <a:schemeClr val="bg1">
                    <a:lumMod val="95000"/>
                  </a:schemeClr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使用指南</a:t>
            </a:r>
            <a:endParaRPr lang="zh-CN" altLang="en-US" sz="4800" dirty="0">
              <a:solidFill>
                <a:schemeClr val="bg1">
                  <a:lumMod val="95000"/>
                </a:schemeClr>
              </a:solidFill>
              <a:latin typeface="思源黑体 CN Heavy" panose="020B0A00000000000000" pitchFamily="34" charset="-122"/>
              <a:ea typeface="思源黑体 CN Heavy" panose="020B0A00000000000000" pitchFamily="34" charset="-122"/>
            </a:endParaRPr>
          </a:p>
        </p:txBody>
      </p:sp>
      <p:sp>
        <p:nvSpPr>
          <p:cNvPr id="11" name="标题 11"/>
          <p:cNvSpPr txBox="1">
            <a:spLocks/>
          </p:cNvSpPr>
          <p:nvPr/>
        </p:nvSpPr>
        <p:spPr>
          <a:xfrm>
            <a:off x="556854" y="494507"/>
            <a:ext cx="9285646" cy="62167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 smtClean="0">
                <a:solidFill>
                  <a:srgbClr val="296389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AR</a:t>
            </a:r>
            <a:r>
              <a:rPr lang="zh-CN" altLang="en-US" dirty="0" smtClean="0">
                <a:solidFill>
                  <a:srgbClr val="296389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数据库平台</a:t>
            </a:r>
            <a:r>
              <a:rPr lang="en-US" altLang="zh-CN" dirty="0" smtClean="0">
                <a:solidFill>
                  <a:srgbClr val="296389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-</a:t>
            </a:r>
            <a:r>
              <a:rPr lang="zh-CN" altLang="en-US" dirty="0" smtClean="0">
                <a:solidFill>
                  <a:srgbClr val="296389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期刊列表</a:t>
            </a:r>
            <a:endParaRPr lang="zh-CN" altLang="en-US" dirty="0">
              <a:solidFill>
                <a:srgbClr val="296389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8758768" y="2741044"/>
            <a:ext cx="1930400" cy="1953723"/>
          </a:xfrm>
          <a:prstGeom prst="rect">
            <a:avLst/>
          </a:prstGeom>
          <a:noFill/>
          <a:ln w="57150">
            <a:solidFill>
              <a:srgbClr val="DBCA67"/>
            </a:solidFill>
            <a:miter lim="800000"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356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bldLvl="0" animBg="1"/>
      <p:bldP spid="7" grpId="0" bldLvl="0" animBg="1"/>
      <p:bldP spid="12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272" y="1509806"/>
            <a:ext cx="10058400" cy="4835667"/>
          </a:xfrm>
          <a:prstGeom prst="rect">
            <a:avLst/>
          </a:prstGeom>
        </p:spPr>
      </p:pic>
      <p:sp>
        <p:nvSpPr>
          <p:cNvPr id="5" name="AutoShape 7"/>
          <p:cNvSpPr>
            <a:spLocks noChangeArrowheads="1"/>
          </p:cNvSpPr>
          <p:nvPr/>
        </p:nvSpPr>
        <p:spPr bwMode="auto">
          <a:xfrm flipH="1">
            <a:off x="6837679" y="1868310"/>
            <a:ext cx="1159875" cy="420010"/>
          </a:xfrm>
          <a:prstGeom prst="wedgeRectCallout">
            <a:avLst>
              <a:gd name="adj1" fmla="val -74522"/>
              <a:gd name="adj2" fmla="val 21624"/>
            </a:avLst>
          </a:prstGeom>
          <a:solidFill>
            <a:srgbClr val="DBCA67"/>
          </a:solidFill>
          <a:ln w="3175">
            <a:solidFill>
              <a:srgbClr val="DBCA67"/>
            </a:solidFill>
            <a:miter lim="800000"/>
          </a:ln>
          <a:effectLst/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defRPr/>
            </a:pPr>
            <a:r>
              <a:rPr lang="zh-CN" altLang="en-US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添加收藏</a:t>
            </a:r>
            <a:endParaRPr lang="zh-CN" altLang="en-US" b="1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4978400" y="2417232"/>
            <a:ext cx="1644650" cy="1068917"/>
          </a:xfrm>
          <a:prstGeom prst="rect">
            <a:avLst/>
          </a:prstGeom>
          <a:noFill/>
          <a:ln w="57150">
            <a:solidFill>
              <a:srgbClr val="DBCA67"/>
            </a:solidFill>
            <a:miter lim="800000"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7" name="AutoShape 7"/>
          <p:cNvSpPr>
            <a:spLocks noChangeArrowheads="1"/>
          </p:cNvSpPr>
          <p:nvPr/>
        </p:nvSpPr>
        <p:spPr bwMode="auto">
          <a:xfrm>
            <a:off x="7274086" y="2622427"/>
            <a:ext cx="2660331" cy="1124073"/>
          </a:xfrm>
          <a:prstGeom prst="wedgeRectCallout">
            <a:avLst>
              <a:gd name="adj1" fmla="val -74804"/>
              <a:gd name="adj2" fmla="val -18065"/>
            </a:avLst>
          </a:prstGeom>
          <a:solidFill>
            <a:srgbClr val="DBCA67"/>
          </a:solidFill>
          <a:ln w="3175">
            <a:solidFill>
              <a:srgbClr val="DBCA67"/>
            </a:solidFill>
            <a:miter lim="800000"/>
          </a:ln>
          <a:effectLst/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defRPr/>
            </a:pPr>
            <a:endParaRPr lang="zh-CN" altLang="en-US" b="1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defRPr/>
            </a:pPr>
            <a:endParaRPr lang="zh-CN" altLang="en-US" b="1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defRPr/>
            </a:pPr>
            <a:r>
              <a:rPr lang="zh-CN" altLang="en-US" b="1" dirty="0">
                <a:solidFill>
                  <a:schemeClr val="tx1"/>
                </a:solidFill>
                <a:latin typeface="Arial" panose="020B0604020202020204" pitchFamily="34" charset="0"/>
              </a:rPr>
              <a:t>投稿须知</a:t>
            </a:r>
          </a:p>
          <a:p>
            <a:pPr>
              <a:spcBef>
                <a:spcPct val="0"/>
              </a:spcBef>
              <a:defRPr/>
            </a:pPr>
            <a:r>
              <a:rPr lang="zh-CN" altLang="en-US" b="1" dirty="0">
                <a:solidFill>
                  <a:schemeClr val="tx1"/>
                </a:solidFill>
                <a:latin typeface="Arial" panose="020B0604020202020204" pitchFamily="34" charset="0"/>
              </a:rPr>
              <a:t>订阅和定价</a:t>
            </a:r>
          </a:p>
          <a:p>
            <a:pPr>
              <a:spcBef>
                <a:spcPct val="0"/>
              </a:spcBef>
              <a:defRPr/>
            </a:pPr>
            <a:r>
              <a:rPr lang="en-US" altLang="zh-CN" b="1" dirty="0">
                <a:solidFill>
                  <a:schemeClr val="tx1"/>
                </a:solidFill>
                <a:latin typeface="Arial" panose="020B0604020202020204" pitchFamily="34" charset="0"/>
              </a:rPr>
              <a:t>RSS</a:t>
            </a:r>
            <a:r>
              <a:rPr lang="zh-CN" altLang="en-US" b="1" dirty="0">
                <a:solidFill>
                  <a:schemeClr val="tx1"/>
                </a:solidFill>
                <a:latin typeface="Arial" panose="020B0604020202020204" pitchFamily="34" charset="0"/>
              </a:rPr>
              <a:t>订阅</a:t>
            </a:r>
          </a:p>
          <a:p>
            <a:pPr>
              <a:spcBef>
                <a:spcPct val="0"/>
              </a:spcBef>
              <a:defRPr/>
            </a:pPr>
            <a:r>
              <a:rPr lang="zh-CN" altLang="en-US" b="1" dirty="0">
                <a:solidFill>
                  <a:schemeClr val="tx1"/>
                </a:solidFill>
                <a:latin typeface="Arial" panose="020B0604020202020204" pitchFamily="34" charset="0"/>
              </a:rPr>
              <a:t>注册</a:t>
            </a:r>
            <a:r>
              <a:rPr lang="en-US" altLang="zh-CN" b="1" dirty="0">
                <a:solidFill>
                  <a:schemeClr val="tx1"/>
                </a:solidFill>
                <a:latin typeface="Arial" panose="020B0604020202020204" pitchFamily="34" charset="0"/>
              </a:rPr>
              <a:t>eTOC</a:t>
            </a:r>
            <a:r>
              <a:rPr lang="zh-CN" altLang="en-US" b="1" dirty="0">
                <a:solidFill>
                  <a:schemeClr val="tx1"/>
                </a:solidFill>
                <a:latin typeface="Arial" panose="020B0604020202020204" pitchFamily="34" charset="0"/>
              </a:rPr>
              <a:t>电子邮件</a:t>
            </a:r>
            <a:r>
              <a:rPr lang="zh-CN" altLang="en-US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提醒</a:t>
            </a:r>
            <a:endParaRPr lang="zh-CN" altLang="en-US" b="1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defRPr/>
            </a:pPr>
            <a:endParaRPr lang="zh-CN" altLang="en-US" b="1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defRPr/>
            </a:pPr>
            <a:endParaRPr lang="zh-CN" altLang="en-US" b="1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1753471" y="2844800"/>
            <a:ext cx="780314" cy="557844"/>
          </a:xfrm>
          <a:prstGeom prst="wedgeRectCallout">
            <a:avLst>
              <a:gd name="adj1" fmla="val -2598"/>
              <a:gd name="adj2" fmla="val 108054"/>
            </a:avLst>
          </a:prstGeom>
          <a:solidFill>
            <a:srgbClr val="DBCA67"/>
          </a:solidFill>
          <a:ln w="3175">
            <a:solidFill>
              <a:srgbClr val="DBCA67"/>
            </a:solidFill>
            <a:miter lim="800000"/>
          </a:ln>
          <a:effectLst/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defRPr/>
            </a:pPr>
            <a:r>
              <a:rPr lang="zh-CN" altLang="en-US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现刊</a:t>
            </a:r>
            <a:endParaRPr lang="zh-CN" altLang="en-US" b="1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9" name="AutoShape 7"/>
          <p:cNvSpPr>
            <a:spLocks noChangeArrowheads="1"/>
          </p:cNvSpPr>
          <p:nvPr/>
        </p:nvSpPr>
        <p:spPr bwMode="auto">
          <a:xfrm>
            <a:off x="791295" y="2844800"/>
            <a:ext cx="804671" cy="557844"/>
          </a:xfrm>
          <a:prstGeom prst="wedgeRectCallout">
            <a:avLst>
              <a:gd name="adj1" fmla="val -530"/>
              <a:gd name="adj2" fmla="val 107198"/>
            </a:avLst>
          </a:prstGeom>
          <a:solidFill>
            <a:srgbClr val="DBCA67"/>
          </a:solidFill>
          <a:ln w="3175">
            <a:solidFill>
              <a:srgbClr val="DBCA67"/>
            </a:solidFill>
            <a:miter lim="800000"/>
          </a:ln>
          <a:effectLst/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defRPr/>
            </a:pPr>
            <a:r>
              <a:rPr lang="zh-CN" altLang="en-US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期刊介绍</a:t>
            </a:r>
            <a:endParaRPr lang="zh-CN" altLang="en-US" b="1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0" name="AutoShape 7"/>
          <p:cNvSpPr>
            <a:spLocks noChangeArrowheads="1"/>
          </p:cNvSpPr>
          <p:nvPr/>
        </p:nvSpPr>
        <p:spPr bwMode="auto">
          <a:xfrm>
            <a:off x="3729303" y="2844800"/>
            <a:ext cx="802699" cy="557844"/>
          </a:xfrm>
          <a:prstGeom prst="wedgeRectCallout">
            <a:avLst>
              <a:gd name="adj1" fmla="val -3042"/>
              <a:gd name="adj2" fmla="val 111088"/>
            </a:avLst>
          </a:prstGeom>
          <a:solidFill>
            <a:srgbClr val="DBCA67"/>
          </a:solidFill>
          <a:ln w="3175">
            <a:solidFill>
              <a:srgbClr val="DBCA67"/>
            </a:solidFill>
            <a:miter lim="800000"/>
          </a:ln>
          <a:effectLst/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defRPr/>
            </a:pPr>
            <a:r>
              <a:rPr lang="zh-CN" altLang="en-US" b="1" dirty="0">
                <a:solidFill>
                  <a:schemeClr val="tx1"/>
                </a:solidFill>
                <a:latin typeface="Arial" panose="020B0604020202020204" pitchFamily="34" charset="0"/>
              </a:rPr>
              <a:t>所有卷期</a:t>
            </a:r>
          </a:p>
        </p:txBody>
      </p:sp>
      <p:sp>
        <p:nvSpPr>
          <p:cNvPr id="11" name="AutoShape 7"/>
          <p:cNvSpPr>
            <a:spLocks noChangeArrowheads="1"/>
          </p:cNvSpPr>
          <p:nvPr/>
        </p:nvSpPr>
        <p:spPr bwMode="auto">
          <a:xfrm>
            <a:off x="2691290" y="2844800"/>
            <a:ext cx="880509" cy="557844"/>
          </a:xfrm>
          <a:prstGeom prst="wedgeRectCallout">
            <a:avLst>
              <a:gd name="adj1" fmla="val -3988"/>
              <a:gd name="adj2" fmla="val 109144"/>
            </a:avLst>
          </a:prstGeom>
          <a:solidFill>
            <a:srgbClr val="DBCA67"/>
          </a:solidFill>
          <a:ln w="3175">
            <a:solidFill>
              <a:srgbClr val="DBCA67"/>
            </a:solidFill>
            <a:miter lim="800000"/>
          </a:ln>
          <a:effectLst/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defRPr/>
            </a:pPr>
            <a:r>
              <a:rPr lang="zh-CN" altLang="en-US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预出版</a:t>
            </a:r>
            <a:endParaRPr lang="zh-CN" altLang="en-US" b="1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5654040" y="4292688"/>
            <a:ext cx="2108200" cy="1069115"/>
          </a:xfrm>
          <a:prstGeom prst="rect">
            <a:avLst/>
          </a:prstGeom>
          <a:noFill/>
          <a:ln w="57150">
            <a:solidFill>
              <a:srgbClr val="DBCA67"/>
            </a:solidFill>
            <a:miter lim="800000"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3" name="AutoShape 7"/>
          <p:cNvSpPr>
            <a:spLocks noChangeArrowheads="1"/>
          </p:cNvSpPr>
          <p:nvPr/>
        </p:nvSpPr>
        <p:spPr bwMode="auto">
          <a:xfrm>
            <a:off x="5641333" y="5641137"/>
            <a:ext cx="2120907" cy="527205"/>
          </a:xfrm>
          <a:prstGeom prst="wedgeRectCallout">
            <a:avLst>
              <a:gd name="adj1" fmla="val -673"/>
              <a:gd name="adj2" fmla="val -104493"/>
            </a:avLst>
          </a:prstGeom>
          <a:solidFill>
            <a:srgbClr val="DBCA67"/>
          </a:solidFill>
          <a:ln w="3175">
            <a:solidFill>
              <a:srgbClr val="DBCA67"/>
            </a:solidFill>
            <a:miter lim="800000"/>
          </a:ln>
          <a:effectLst/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defRPr/>
            </a:pPr>
            <a:r>
              <a:rPr lang="zh-CN" altLang="en-US" b="1" dirty="0">
                <a:solidFill>
                  <a:schemeClr val="tx1"/>
                </a:solidFill>
                <a:latin typeface="Arial" panose="020B0604020202020204" pitchFamily="34" charset="0"/>
              </a:rPr>
              <a:t>查看</a:t>
            </a:r>
            <a:r>
              <a:rPr lang="zh-CN" altLang="en-US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当前</a:t>
            </a:r>
            <a:r>
              <a:rPr lang="zh-CN" altLang="en-US" b="1" dirty="0">
                <a:latin typeface="Arial" panose="020B0604020202020204" pitchFamily="34" charset="0"/>
              </a:rPr>
              <a:t>期刊</a:t>
            </a:r>
            <a:r>
              <a:rPr lang="zh-CN" altLang="en-US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目录</a:t>
            </a:r>
            <a:endParaRPr lang="zh-CN" altLang="en-US" b="1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4" name="AutoShape 7"/>
          <p:cNvSpPr>
            <a:spLocks noChangeArrowheads="1"/>
          </p:cNvSpPr>
          <p:nvPr/>
        </p:nvSpPr>
        <p:spPr bwMode="auto">
          <a:xfrm>
            <a:off x="3647878" y="5768428"/>
            <a:ext cx="1138525" cy="469804"/>
          </a:xfrm>
          <a:prstGeom prst="wedgeRectCallout">
            <a:avLst>
              <a:gd name="adj1" fmla="val -90337"/>
              <a:gd name="adj2" fmla="val 4206"/>
            </a:avLst>
          </a:prstGeom>
          <a:solidFill>
            <a:srgbClr val="DBCA67"/>
          </a:solidFill>
          <a:ln w="3175">
            <a:solidFill>
              <a:srgbClr val="DBCA67"/>
            </a:solidFill>
            <a:miter lim="800000"/>
          </a:ln>
          <a:effectLst/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defRPr/>
            </a:pPr>
            <a:r>
              <a:rPr lang="zh-CN" altLang="en-US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编辑信息</a:t>
            </a:r>
            <a:endParaRPr lang="zh-CN" altLang="en-US" b="1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5" name="Rectangle 8"/>
          <p:cNvSpPr>
            <a:spLocks noChangeArrowheads="1"/>
          </p:cNvSpPr>
          <p:nvPr/>
        </p:nvSpPr>
        <p:spPr bwMode="auto">
          <a:xfrm>
            <a:off x="1024354" y="5902634"/>
            <a:ext cx="2152722" cy="335598"/>
          </a:xfrm>
          <a:prstGeom prst="rect">
            <a:avLst/>
          </a:prstGeom>
          <a:noFill/>
          <a:ln w="57150">
            <a:solidFill>
              <a:srgbClr val="DBCA67"/>
            </a:solidFill>
            <a:miter lim="800000"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8279533" y="2049542"/>
            <a:ext cx="432048" cy="246120"/>
          </a:xfrm>
          <a:prstGeom prst="rect">
            <a:avLst/>
          </a:prstGeom>
          <a:noFill/>
          <a:ln w="57150">
            <a:solidFill>
              <a:srgbClr val="DBCA67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11150937" y="1149184"/>
            <a:ext cx="1015663" cy="2987758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 algn="ctr"/>
            <a:r>
              <a:rPr lang="zh-CN" altLang="en-US" sz="5400" dirty="0">
                <a:solidFill>
                  <a:schemeClr val="bg1">
                    <a:lumMod val="95000"/>
                  </a:schemeClr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使用指南</a:t>
            </a:r>
            <a:endParaRPr lang="zh-CN" altLang="en-US" sz="4800" dirty="0">
              <a:solidFill>
                <a:schemeClr val="bg1">
                  <a:lumMod val="95000"/>
                </a:schemeClr>
              </a:solidFill>
              <a:latin typeface="思源黑体 CN Heavy" panose="020B0A00000000000000" pitchFamily="34" charset="-122"/>
              <a:ea typeface="思源黑体 CN Heavy" panose="020B0A00000000000000" pitchFamily="34" charset="-122"/>
            </a:endParaRPr>
          </a:p>
        </p:txBody>
      </p:sp>
      <p:sp>
        <p:nvSpPr>
          <p:cNvPr id="19" name="标题 11"/>
          <p:cNvSpPr txBox="1">
            <a:spLocks/>
          </p:cNvSpPr>
          <p:nvPr/>
        </p:nvSpPr>
        <p:spPr>
          <a:xfrm>
            <a:off x="556854" y="494507"/>
            <a:ext cx="9285646" cy="62167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 smtClean="0">
                <a:solidFill>
                  <a:srgbClr val="296389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AR</a:t>
            </a:r>
            <a:r>
              <a:rPr lang="zh-CN" altLang="en-US" dirty="0" smtClean="0">
                <a:solidFill>
                  <a:srgbClr val="296389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数据库平台</a:t>
            </a:r>
            <a:r>
              <a:rPr lang="en-US" altLang="zh-CN" dirty="0" smtClean="0">
                <a:solidFill>
                  <a:srgbClr val="296389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-</a:t>
            </a:r>
            <a:r>
              <a:rPr lang="zh-CN" altLang="en-US" dirty="0" smtClean="0">
                <a:solidFill>
                  <a:srgbClr val="296389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浏览期刊</a:t>
            </a:r>
            <a:endParaRPr lang="zh-CN" altLang="en-US" dirty="0">
              <a:solidFill>
                <a:srgbClr val="296389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23" name="下箭头 22"/>
          <p:cNvSpPr/>
          <p:nvPr/>
        </p:nvSpPr>
        <p:spPr>
          <a:xfrm>
            <a:off x="10689672" y="4425201"/>
            <a:ext cx="470802" cy="1920272"/>
          </a:xfrm>
          <a:prstGeom prst="downArrow">
            <a:avLst>
              <a:gd name="adj1" fmla="val 42016"/>
              <a:gd name="adj2" fmla="val 92204"/>
            </a:avLst>
          </a:prstGeom>
          <a:solidFill>
            <a:srgbClr val="E56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3890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11150937" y="1149184"/>
            <a:ext cx="1015663" cy="2987758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 algn="ctr"/>
            <a:r>
              <a:rPr lang="zh-CN" altLang="en-US" sz="5400" dirty="0">
                <a:solidFill>
                  <a:schemeClr val="bg1">
                    <a:lumMod val="95000"/>
                  </a:schemeClr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使用指南</a:t>
            </a:r>
            <a:endParaRPr lang="zh-CN" altLang="en-US" sz="4800" dirty="0">
              <a:solidFill>
                <a:schemeClr val="bg1">
                  <a:lumMod val="95000"/>
                </a:schemeClr>
              </a:solidFill>
              <a:latin typeface="思源黑体 CN Heavy" panose="020B0A00000000000000" pitchFamily="34" charset="-122"/>
              <a:ea typeface="思源黑体 CN Heavy" panose="020B0A00000000000000" pitchFamily="34" charset="-122"/>
            </a:endParaRPr>
          </a:p>
        </p:txBody>
      </p:sp>
      <p:sp>
        <p:nvSpPr>
          <p:cNvPr id="19" name="标题 11"/>
          <p:cNvSpPr txBox="1">
            <a:spLocks/>
          </p:cNvSpPr>
          <p:nvPr/>
        </p:nvSpPr>
        <p:spPr>
          <a:xfrm>
            <a:off x="556854" y="494507"/>
            <a:ext cx="9285646" cy="62167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 smtClean="0">
                <a:solidFill>
                  <a:srgbClr val="296389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AR</a:t>
            </a:r>
            <a:r>
              <a:rPr lang="zh-CN" altLang="en-US" dirty="0" smtClean="0">
                <a:solidFill>
                  <a:srgbClr val="296389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数据库平台</a:t>
            </a:r>
            <a:r>
              <a:rPr lang="en-US" altLang="zh-CN" dirty="0" smtClean="0">
                <a:solidFill>
                  <a:srgbClr val="296389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-</a:t>
            </a:r>
            <a:r>
              <a:rPr lang="zh-CN" altLang="en-US" dirty="0" smtClean="0">
                <a:solidFill>
                  <a:srgbClr val="296389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浏览期刊</a:t>
            </a:r>
            <a:endParaRPr lang="zh-CN" altLang="en-US" dirty="0">
              <a:solidFill>
                <a:srgbClr val="296389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23" name="下箭头 22"/>
          <p:cNvSpPr/>
          <p:nvPr/>
        </p:nvSpPr>
        <p:spPr>
          <a:xfrm>
            <a:off x="10689672" y="4425201"/>
            <a:ext cx="470802" cy="1920272"/>
          </a:xfrm>
          <a:prstGeom prst="downArrow">
            <a:avLst>
              <a:gd name="adj1" fmla="val 42016"/>
              <a:gd name="adj2" fmla="val 92204"/>
            </a:avLst>
          </a:prstGeom>
          <a:solidFill>
            <a:srgbClr val="E56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2417755"/>
            <a:ext cx="10490200" cy="3373037"/>
          </a:xfrm>
          <a:prstGeom prst="rect">
            <a:avLst/>
          </a:prstGeom>
        </p:spPr>
      </p:pic>
      <p:sp>
        <p:nvSpPr>
          <p:cNvPr id="21" name="AutoShape 7"/>
          <p:cNvSpPr>
            <a:spLocks noChangeArrowheads="1"/>
          </p:cNvSpPr>
          <p:nvPr/>
        </p:nvSpPr>
        <p:spPr bwMode="auto">
          <a:xfrm>
            <a:off x="3029504" y="1419872"/>
            <a:ext cx="1390096" cy="694196"/>
          </a:xfrm>
          <a:prstGeom prst="wedgeRectCallout">
            <a:avLst>
              <a:gd name="adj1" fmla="val -52409"/>
              <a:gd name="adj2" fmla="val 125609"/>
            </a:avLst>
          </a:prstGeom>
          <a:solidFill>
            <a:srgbClr val="DBCA67"/>
          </a:solidFill>
          <a:ln w="3175">
            <a:solidFill>
              <a:srgbClr val="DBCA67"/>
            </a:solidFill>
            <a:miter lim="800000"/>
          </a:ln>
          <a:effectLst/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defRPr/>
            </a:pPr>
            <a:r>
              <a:rPr lang="zh-CN" altLang="en-US" sz="2800" b="1" dirty="0" smtClean="0">
                <a:solidFill>
                  <a:schemeClr val="tx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预出版</a:t>
            </a:r>
            <a:endParaRPr lang="zh-CN" altLang="en-US" sz="2800" b="1" dirty="0">
              <a:solidFill>
                <a:schemeClr val="tx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33924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11150937" y="1149184"/>
            <a:ext cx="1015663" cy="2987758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 algn="ctr"/>
            <a:r>
              <a:rPr lang="zh-CN" altLang="en-US" sz="5400" dirty="0">
                <a:solidFill>
                  <a:schemeClr val="bg1">
                    <a:lumMod val="95000"/>
                  </a:schemeClr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使用指南</a:t>
            </a:r>
            <a:endParaRPr lang="zh-CN" altLang="en-US" sz="4800" dirty="0">
              <a:solidFill>
                <a:schemeClr val="bg1">
                  <a:lumMod val="95000"/>
                </a:schemeClr>
              </a:solidFill>
              <a:latin typeface="思源黑体 CN Heavy" panose="020B0A00000000000000" pitchFamily="34" charset="-122"/>
              <a:ea typeface="思源黑体 CN Heavy" panose="020B0A00000000000000" pitchFamily="34" charset="-122"/>
            </a:endParaRPr>
          </a:p>
        </p:txBody>
      </p:sp>
      <p:sp>
        <p:nvSpPr>
          <p:cNvPr id="19" name="标题 11"/>
          <p:cNvSpPr txBox="1">
            <a:spLocks/>
          </p:cNvSpPr>
          <p:nvPr/>
        </p:nvSpPr>
        <p:spPr>
          <a:xfrm>
            <a:off x="556854" y="494507"/>
            <a:ext cx="9285646" cy="62167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 smtClean="0">
                <a:solidFill>
                  <a:srgbClr val="296389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AR</a:t>
            </a:r>
            <a:r>
              <a:rPr lang="zh-CN" altLang="en-US" dirty="0" smtClean="0">
                <a:solidFill>
                  <a:srgbClr val="296389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数据库平台</a:t>
            </a:r>
            <a:r>
              <a:rPr lang="en-US" altLang="zh-CN" dirty="0" smtClean="0">
                <a:solidFill>
                  <a:srgbClr val="296389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-</a:t>
            </a:r>
            <a:r>
              <a:rPr lang="zh-CN" altLang="en-US" dirty="0" smtClean="0">
                <a:solidFill>
                  <a:srgbClr val="296389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浏览期刊</a:t>
            </a:r>
            <a:endParaRPr lang="zh-CN" altLang="en-US" dirty="0">
              <a:solidFill>
                <a:srgbClr val="296389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75" y="2545341"/>
            <a:ext cx="10597597" cy="3183202"/>
          </a:xfrm>
          <a:prstGeom prst="rect">
            <a:avLst/>
          </a:prstGeom>
          <a:ln>
            <a:solidFill>
              <a:srgbClr val="E56C33"/>
            </a:solidFill>
          </a:ln>
        </p:spPr>
      </p:pic>
      <p:sp>
        <p:nvSpPr>
          <p:cNvPr id="21" name="下箭头 20"/>
          <p:cNvSpPr/>
          <p:nvPr/>
        </p:nvSpPr>
        <p:spPr>
          <a:xfrm>
            <a:off x="10689672" y="4425201"/>
            <a:ext cx="470802" cy="1920272"/>
          </a:xfrm>
          <a:prstGeom prst="downArrow">
            <a:avLst>
              <a:gd name="adj1" fmla="val 42016"/>
              <a:gd name="adj2" fmla="val 92204"/>
            </a:avLst>
          </a:prstGeom>
          <a:solidFill>
            <a:srgbClr val="E56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AutoShape 7"/>
          <p:cNvSpPr>
            <a:spLocks noChangeArrowheads="1"/>
          </p:cNvSpPr>
          <p:nvPr/>
        </p:nvSpPr>
        <p:spPr bwMode="auto">
          <a:xfrm>
            <a:off x="3448604" y="1581313"/>
            <a:ext cx="1669496" cy="694196"/>
          </a:xfrm>
          <a:prstGeom prst="wedgeRectCallout">
            <a:avLst>
              <a:gd name="adj1" fmla="val -52409"/>
              <a:gd name="adj2" fmla="val 125609"/>
            </a:avLst>
          </a:prstGeom>
          <a:solidFill>
            <a:srgbClr val="DBCA67"/>
          </a:solidFill>
          <a:ln w="3175">
            <a:solidFill>
              <a:srgbClr val="DBCA67"/>
            </a:solidFill>
            <a:miter lim="800000"/>
          </a:ln>
          <a:effectLst/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defRPr/>
            </a:pPr>
            <a:r>
              <a:rPr lang="zh-CN" altLang="en-US" sz="2800" b="1" dirty="0" smtClean="0">
                <a:solidFill>
                  <a:schemeClr val="tx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现刊精选</a:t>
            </a:r>
            <a:endParaRPr lang="zh-CN" altLang="en-US" sz="2800" b="1" dirty="0">
              <a:solidFill>
                <a:schemeClr val="tx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52245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11150937" y="1149184"/>
            <a:ext cx="1015663" cy="2987758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 algn="ctr"/>
            <a:r>
              <a:rPr lang="zh-CN" altLang="en-US" sz="5400" dirty="0">
                <a:solidFill>
                  <a:schemeClr val="bg1">
                    <a:lumMod val="95000"/>
                  </a:schemeClr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使用指南</a:t>
            </a:r>
            <a:endParaRPr lang="zh-CN" altLang="en-US" sz="4800" dirty="0">
              <a:solidFill>
                <a:schemeClr val="bg1">
                  <a:lumMod val="95000"/>
                </a:schemeClr>
              </a:solidFill>
              <a:latin typeface="思源黑体 CN Heavy" panose="020B0A00000000000000" pitchFamily="34" charset="-122"/>
              <a:ea typeface="思源黑体 CN Heavy" panose="020B0A00000000000000" pitchFamily="34" charset="-122"/>
            </a:endParaRPr>
          </a:p>
        </p:txBody>
      </p:sp>
      <p:sp>
        <p:nvSpPr>
          <p:cNvPr id="19" name="标题 11"/>
          <p:cNvSpPr txBox="1">
            <a:spLocks/>
          </p:cNvSpPr>
          <p:nvPr/>
        </p:nvSpPr>
        <p:spPr>
          <a:xfrm>
            <a:off x="556854" y="494507"/>
            <a:ext cx="9285646" cy="62167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 smtClean="0">
                <a:solidFill>
                  <a:srgbClr val="296389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AR</a:t>
            </a:r>
            <a:r>
              <a:rPr lang="zh-CN" altLang="en-US" dirty="0" smtClean="0">
                <a:solidFill>
                  <a:srgbClr val="296389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数据库平台</a:t>
            </a:r>
            <a:r>
              <a:rPr lang="en-US" altLang="zh-CN" dirty="0" smtClean="0">
                <a:solidFill>
                  <a:srgbClr val="296389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-</a:t>
            </a:r>
            <a:r>
              <a:rPr lang="zh-CN" altLang="en-US" dirty="0" smtClean="0">
                <a:solidFill>
                  <a:srgbClr val="296389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浏览期刊</a:t>
            </a:r>
            <a:endParaRPr lang="zh-CN" altLang="en-US" dirty="0">
              <a:solidFill>
                <a:srgbClr val="296389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422" y="1784738"/>
            <a:ext cx="10382250" cy="4560735"/>
          </a:xfrm>
          <a:prstGeom prst="rect">
            <a:avLst/>
          </a:prstGeom>
        </p:spPr>
      </p:pic>
      <p:sp>
        <p:nvSpPr>
          <p:cNvPr id="21" name="AutoShape 7"/>
          <p:cNvSpPr>
            <a:spLocks noChangeArrowheads="1"/>
          </p:cNvSpPr>
          <p:nvPr/>
        </p:nvSpPr>
        <p:spPr bwMode="auto">
          <a:xfrm>
            <a:off x="4854299" y="1090542"/>
            <a:ext cx="1356001" cy="694196"/>
          </a:xfrm>
          <a:prstGeom prst="wedgeRectCallout">
            <a:avLst>
              <a:gd name="adj1" fmla="val -48605"/>
              <a:gd name="adj2" fmla="val 99997"/>
            </a:avLst>
          </a:prstGeom>
          <a:solidFill>
            <a:srgbClr val="DBCA67"/>
          </a:solidFill>
          <a:ln w="3175">
            <a:solidFill>
              <a:srgbClr val="DBCA67"/>
            </a:solidFill>
            <a:miter lim="800000"/>
          </a:ln>
          <a:effectLst/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defRPr/>
            </a:pPr>
            <a:r>
              <a:rPr lang="zh-CN" altLang="en-US" sz="2800" b="1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高阅读</a:t>
            </a:r>
            <a:endParaRPr lang="zh-CN" altLang="en-US" sz="2800" b="1" dirty="0">
              <a:solidFill>
                <a:schemeClr val="tx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22" name="AutoShape 7"/>
          <p:cNvSpPr>
            <a:spLocks noChangeArrowheads="1"/>
          </p:cNvSpPr>
          <p:nvPr/>
        </p:nvSpPr>
        <p:spPr bwMode="auto">
          <a:xfrm>
            <a:off x="8634269" y="1090542"/>
            <a:ext cx="1356001" cy="694196"/>
          </a:xfrm>
          <a:prstGeom prst="wedgeRectCallout">
            <a:avLst>
              <a:gd name="adj1" fmla="val -47845"/>
              <a:gd name="adj2" fmla="val 101827"/>
            </a:avLst>
          </a:prstGeom>
          <a:solidFill>
            <a:srgbClr val="DBCA67"/>
          </a:solidFill>
          <a:ln w="3175">
            <a:solidFill>
              <a:srgbClr val="DBCA67"/>
            </a:solidFill>
            <a:miter lim="800000"/>
          </a:ln>
          <a:effectLst/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defRPr/>
            </a:pPr>
            <a:r>
              <a:rPr lang="zh-CN" altLang="en-US" sz="2800" b="1" dirty="0" smtClean="0">
                <a:solidFill>
                  <a:schemeClr val="tx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高引用</a:t>
            </a:r>
            <a:endParaRPr lang="zh-CN" altLang="en-US" sz="2800" b="1" dirty="0">
              <a:solidFill>
                <a:schemeClr val="tx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24" name="下箭头 23"/>
          <p:cNvSpPr/>
          <p:nvPr/>
        </p:nvSpPr>
        <p:spPr>
          <a:xfrm>
            <a:off x="10689672" y="4425201"/>
            <a:ext cx="470802" cy="1920272"/>
          </a:xfrm>
          <a:prstGeom prst="downArrow">
            <a:avLst>
              <a:gd name="adj1" fmla="val 42016"/>
              <a:gd name="adj2" fmla="val 92204"/>
            </a:avLst>
          </a:prstGeom>
          <a:solidFill>
            <a:srgbClr val="E56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0843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11150937" y="1149184"/>
            <a:ext cx="1015663" cy="2987758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 algn="ctr"/>
            <a:r>
              <a:rPr lang="zh-CN" altLang="en-US" sz="5400" dirty="0">
                <a:solidFill>
                  <a:schemeClr val="bg1">
                    <a:lumMod val="95000"/>
                  </a:schemeClr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使用指南</a:t>
            </a:r>
            <a:endParaRPr lang="zh-CN" altLang="en-US" sz="4800" dirty="0">
              <a:solidFill>
                <a:schemeClr val="bg1">
                  <a:lumMod val="95000"/>
                </a:schemeClr>
              </a:solidFill>
              <a:latin typeface="思源黑体 CN Heavy" panose="020B0A00000000000000" pitchFamily="34" charset="-122"/>
              <a:ea typeface="思源黑体 CN Heavy" panose="020B0A00000000000000" pitchFamily="34" charset="-122"/>
            </a:endParaRPr>
          </a:p>
        </p:txBody>
      </p:sp>
      <p:sp>
        <p:nvSpPr>
          <p:cNvPr id="19" name="标题 11"/>
          <p:cNvSpPr txBox="1">
            <a:spLocks/>
          </p:cNvSpPr>
          <p:nvPr/>
        </p:nvSpPr>
        <p:spPr>
          <a:xfrm>
            <a:off x="556854" y="494507"/>
            <a:ext cx="9285646" cy="62167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 smtClean="0">
                <a:solidFill>
                  <a:srgbClr val="296389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AR</a:t>
            </a:r>
            <a:r>
              <a:rPr lang="zh-CN" altLang="en-US" dirty="0" smtClean="0">
                <a:solidFill>
                  <a:srgbClr val="296389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数据库平台</a:t>
            </a:r>
            <a:r>
              <a:rPr lang="en-US" altLang="zh-CN" dirty="0" smtClean="0">
                <a:solidFill>
                  <a:srgbClr val="296389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-</a:t>
            </a:r>
            <a:r>
              <a:rPr lang="zh-CN" altLang="en-US" dirty="0" smtClean="0">
                <a:solidFill>
                  <a:srgbClr val="296389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浏览期刊</a:t>
            </a:r>
            <a:endParaRPr lang="zh-CN" altLang="en-US" dirty="0">
              <a:solidFill>
                <a:srgbClr val="296389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75" y="2328170"/>
            <a:ext cx="10597597" cy="3418580"/>
          </a:xfrm>
          <a:prstGeom prst="rect">
            <a:avLst/>
          </a:prstGeom>
          <a:ln>
            <a:solidFill>
              <a:srgbClr val="E56C33"/>
            </a:solidFill>
          </a:ln>
        </p:spPr>
      </p:pic>
      <p:sp>
        <p:nvSpPr>
          <p:cNvPr id="21" name="AutoShape 7"/>
          <p:cNvSpPr>
            <a:spLocks noChangeArrowheads="1"/>
          </p:cNvSpPr>
          <p:nvPr/>
        </p:nvSpPr>
        <p:spPr bwMode="auto">
          <a:xfrm>
            <a:off x="2669899" y="1497577"/>
            <a:ext cx="1724301" cy="694196"/>
          </a:xfrm>
          <a:prstGeom prst="wedgeRectCallout">
            <a:avLst>
              <a:gd name="adj1" fmla="val -57034"/>
              <a:gd name="adj2" fmla="val 114633"/>
            </a:avLst>
          </a:prstGeom>
          <a:solidFill>
            <a:srgbClr val="DBCA67"/>
          </a:solidFill>
          <a:ln w="3175">
            <a:solidFill>
              <a:srgbClr val="DBCA67"/>
            </a:solidFill>
            <a:miter lim="800000"/>
          </a:ln>
          <a:effectLst/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defRPr/>
            </a:pPr>
            <a:r>
              <a:rPr lang="zh-CN" altLang="en-US" sz="2800" b="1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猜你喜欢</a:t>
            </a:r>
            <a:endParaRPr lang="zh-CN" altLang="en-US" sz="2800" b="1" dirty="0">
              <a:solidFill>
                <a:schemeClr val="tx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22" name="下箭头 21"/>
          <p:cNvSpPr/>
          <p:nvPr/>
        </p:nvSpPr>
        <p:spPr>
          <a:xfrm>
            <a:off x="10689672" y="4425201"/>
            <a:ext cx="470802" cy="1920272"/>
          </a:xfrm>
          <a:prstGeom prst="downArrow">
            <a:avLst>
              <a:gd name="adj1" fmla="val 42016"/>
              <a:gd name="adj2" fmla="val 92204"/>
            </a:avLst>
          </a:prstGeom>
          <a:solidFill>
            <a:srgbClr val="E56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5014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11150937" y="1149184"/>
            <a:ext cx="1015663" cy="2987758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 algn="ctr"/>
            <a:r>
              <a:rPr lang="zh-CN" altLang="en-US" sz="5400" dirty="0">
                <a:solidFill>
                  <a:schemeClr val="bg1">
                    <a:lumMod val="95000"/>
                  </a:schemeClr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使用指南</a:t>
            </a:r>
            <a:endParaRPr lang="zh-CN" altLang="en-US" sz="4800" dirty="0">
              <a:solidFill>
                <a:schemeClr val="bg1">
                  <a:lumMod val="95000"/>
                </a:schemeClr>
              </a:solidFill>
              <a:latin typeface="思源黑体 CN Heavy" panose="020B0A00000000000000" pitchFamily="34" charset="-122"/>
              <a:ea typeface="思源黑体 CN Heavy" panose="020B0A00000000000000" pitchFamily="34" charset="-122"/>
            </a:endParaRPr>
          </a:p>
        </p:txBody>
      </p:sp>
      <p:sp>
        <p:nvSpPr>
          <p:cNvPr id="19" name="标题 11"/>
          <p:cNvSpPr txBox="1">
            <a:spLocks/>
          </p:cNvSpPr>
          <p:nvPr/>
        </p:nvSpPr>
        <p:spPr>
          <a:xfrm>
            <a:off x="556854" y="494507"/>
            <a:ext cx="9285646" cy="62167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 smtClean="0">
                <a:solidFill>
                  <a:srgbClr val="296389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AR</a:t>
            </a:r>
            <a:r>
              <a:rPr lang="zh-CN" altLang="en-US" dirty="0" smtClean="0">
                <a:solidFill>
                  <a:srgbClr val="296389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数据库平台</a:t>
            </a:r>
            <a:r>
              <a:rPr lang="en-US" altLang="zh-CN" dirty="0" smtClean="0">
                <a:solidFill>
                  <a:srgbClr val="296389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-</a:t>
            </a:r>
            <a:r>
              <a:rPr lang="zh-CN" altLang="en-US" dirty="0" smtClean="0">
                <a:solidFill>
                  <a:srgbClr val="296389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浏览期刊</a:t>
            </a:r>
            <a:endParaRPr lang="zh-CN" altLang="en-US" dirty="0">
              <a:solidFill>
                <a:srgbClr val="296389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343" y="1787360"/>
            <a:ext cx="10362329" cy="4558113"/>
          </a:xfrm>
          <a:prstGeom prst="rect">
            <a:avLst/>
          </a:prstGeom>
        </p:spPr>
      </p:pic>
      <p:sp>
        <p:nvSpPr>
          <p:cNvPr id="21" name="AutoShape 7"/>
          <p:cNvSpPr>
            <a:spLocks noChangeArrowheads="1"/>
          </p:cNvSpPr>
          <p:nvPr/>
        </p:nvSpPr>
        <p:spPr bwMode="auto">
          <a:xfrm>
            <a:off x="6975199" y="1093164"/>
            <a:ext cx="1724301" cy="694196"/>
          </a:xfrm>
          <a:prstGeom prst="wedgeRectCallout">
            <a:avLst>
              <a:gd name="adj1" fmla="val -52615"/>
              <a:gd name="adj2" fmla="val 120121"/>
            </a:avLst>
          </a:prstGeom>
          <a:solidFill>
            <a:srgbClr val="DBCA67"/>
          </a:solidFill>
          <a:ln w="3175">
            <a:solidFill>
              <a:srgbClr val="DBCA67"/>
            </a:solidFill>
            <a:miter lim="800000"/>
          </a:ln>
          <a:effectLst/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defRPr/>
            </a:pPr>
            <a:r>
              <a:rPr lang="zh-CN" altLang="en-US" sz="2800" b="1" dirty="0" smtClean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专题推荐</a:t>
            </a:r>
            <a:endParaRPr lang="zh-CN" altLang="en-US" sz="2800" b="1" dirty="0">
              <a:solidFill>
                <a:schemeClr val="tx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82791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646966" y="791175"/>
            <a:ext cx="4852610" cy="5663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  <a:defRPr/>
            </a:pPr>
            <a:r>
              <a:rPr lang="zh-CN" altLang="en-US" sz="2800" dirty="0">
                <a:solidFill>
                  <a:srgbClr val="394C7D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华文细黑" panose="02010600040101010101" charset="-122"/>
              </a:rPr>
              <a:t>文献在科研过程中的重要作用</a:t>
            </a:r>
          </a:p>
        </p:txBody>
      </p:sp>
      <p:sp>
        <p:nvSpPr>
          <p:cNvPr id="5" name="矩形 4"/>
          <p:cNvSpPr/>
          <p:nvPr/>
        </p:nvSpPr>
        <p:spPr>
          <a:xfrm>
            <a:off x="4646966" y="2239836"/>
            <a:ext cx="5752729" cy="5663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  <a:defRPr/>
            </a:pPr>
            <a:r>
              <a:rPr lang="en-US" altLang="zh-CN" sz="2800" dirty="0">
                <a:solidFill>
                  <a:srgbClr val="394C7D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华文细黑" panose="02010600040101010101" charset="-122"/>
              </a:rPr>
              <a:t>Annual Reviews</a:t>
            </a:r>
            <a:r>
              <a:rPr lang="zh-CN" altLang="en-US" sz="2800" dirty="0">
                <a:solidFill>
                  <a:srgbClr val="394C7D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华文细黑" panose="02010600040101010101" charset="-122"/>
              </a:rPr>
              <a:t>出版社及其出版物</a:t>
            </a:r>
            <a:endParaRPr lang="en-US" altLang="zh-CN" sz="2800" dirty="0">
              <a:solidFill>
                <a:srgbClr val="394C7D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华文细黑" panose="02010600040101010101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646966" y="3688497"/>
            <a:ext cx="64708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rgbClr val="394C7D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华文细黑" panose="02010600040101010101" charset="-122"/>
              </a:rPr>
              <a:t>Annual Reviews</a:t>
            </a:r>
            <a:r>
              <a:rPr lang="zh-CN" altLang="en-US" sz="2800" dirty="0">
                <a:solidFill>
                  <a:srgbClr val="394C7D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华文细黑" panose="02010600040101010101" charset="-122"/>
              </a:rPr>
              <a:t>全文数据库的使用方法</a:t>
            </a:r>
            <a:endParaRPr lang="zh-CN" altLang="en-US" sz="2800" dirty="0">
              <a:solidFill>
                <a:srgbClr val="394C7D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646966" y="5106381"/>
            <a:ext cx="2339102" cy="5663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  <a:defRPr/>
            </a:pPr>
            <a:r>
              <a:rPr lang="zh-CN" altLang="en-US" sz="2800" dirty="0">
                <a:solidFill>
                  <a:srgbClr val="394C7D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华文细黑" panose="02010600040101010101" charset="-122"/>
              </a:rPr>
              <a:t>论文投稿指南</a:t>
            </a:r>
          </a:p>
        </p:txBody>
      </p:sp>
      <p:sp>
        <p:nvSpPr>
          <p:cNvPr id="8" name="矩形 7"/>
          <p:cNvSpPr/>
          <p:nvPr/>
        </p:nvSpPr>
        <p:spPr>
          <a:xfrm>
            <a:off x="1818280" y="1603883"/>
            <a:ext cx="1292662" cy="3785652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pPr algn="ctr"/>
            <a:r>
              <a:rPr lang="zh-CN" altLang="en-US" sz="7200" dirty="0">
                <a:solidFill>
                  <a:srgbClr val="394C7D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内容纲要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3838080" y="674641"/>
            <a:ext cx="6472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i="1" dirty="0" smtClean="0">
                <a:solidFill>
                  <a:srgbClr val="394C7D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1</a:t>
            </a:r>
            <a:endParaRPr lang="zh-CN" altLang="en-US" sz="4800" i="1" dirty="0">
              <a:solidFill>
                <a:srgbClr val="394C7D"/>
              </a:solidFill>
              <a:latin typeface="思源黑体 CN Heavy" panose="020B0A00000000000000" pitchFamily="34" charset="-122"/>
              <a:ea typeface="思源黑体 CN Heavy" panose="020B0A00000000000000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838080" y="2110200"/>
            <a:ext cx="6472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i="1" dirty="0" smtClean="0">
                <a:solidFill>
                  <a:srgbClr val="394C7D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2</a:t>
            </a:r>
            <a:endParaRPr lang="zh-CN" altLang="en-US" sz="4800" i="1" dirty="0">
              <a:solidFill>
                <a:srgbClr val="394C7D"/>
              </a:solidFill>
              <a:latin typeface="思源黑体 CN Heavy" panose="020B0A00000000000000" pitchFamily="34" charset="-122"/>
              <a:ea typeface="思源黑体 CN Heavy" panose="020B0A00000000000000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838080" y="3545759"/>
            <a:ext cx="6472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i="1" dirty="0" smtClean="0">
                <a:solidFill>
                  <a:srgbClr val="394C7D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3</a:t>
            </a:r>
            <a:endParaRPr lang="zh-CN" altLang="en-US" sz="4800" i="1" dirty="0">
              <a:solidFill>
                <a:srgbClr val="394C7D"/>
              </a:solidFill>
              <a:latin typeface="思源黑体 CN Heavy" panose="020B0A00000000000000" pitchFamily="34" charset="-122"/>
              <a:ea typeface="思源黑体 CN Heavy" panose="020B0A00000000000000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3838080" y="4981319"/>
            <a:ext cx="6472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i="1" dirty="0" smtClean="0">
                <a:solidFill>
                  <a:srgbClr val="394C7D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4</a:t>
            </a:r>
            <a:endParaRPr lang="zh-CN" altLang="en-US" sz="4800" i="1" dirty="0">
              <a:solidFill>
                <a:srgbClr val="394C7D"/>
              </a:solidFill>
              <a:latin typeface="思源黑体 CN Heavy" panose="020B0A00000000000000" pitchFamily="34" charset="-122"/>
              <a:ea typeface="思源黑体 CN Heavy" panose="020B0A00000000000000" pitchFamily="34" charset="-122"/>
            </a:endParaRPr>
          </a:p>
        </p:txBody>
      </p:sp>
      <p:sp>
        <p:nvSpPr>
          <p:cNvPr id="13" name="圆角矩形 12"/>
          <p:cNvSpPr/>
          <p:nvPr/>
        </p:nvSpPr>
        <p:spPr>
          <a:xfrm>
            <a:off x="4161371" y="-7846"/>
            <a:ext cx="102291" cy="6472146"/>
          </a:xfrm>
          <a:prstGeom prst="roundRect">
            <a:avLst>
              <a:gd name="adj" fmla="val 50000"/>
            </a:avLst>
          </a:prstGeom>
          <a:gradFill>
            <a:gsLst>
              <a:gs pos="50000">
                <a:srgbClr val="394C7D">
                  <a:alpha val="63000"/>
                </a:srgbClr>
              </a:gs>
              <a:gs pos="0">
                <a:schemeClr val="accent1">
                  <a:lumMod val="5000"/>
                  <a:lumOff val="95000"/>
                  <a:alpha val="0"/>
                </a:schemeClr>
              </a:gs>
              <a:gs pos="100000">
                <a:srgbClr val="394C7D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394C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6192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88" y="1694923"/>
            <a:ext cx="10142947" cy="4884038"/>
          </a:xfrm>
          <a:prstGeom prst="rect">
            <a:avLst/>
          </a:prstGeom>
        </p:spPr>
      </p:pic>
      <p:sp>
        <p:nvSpPr>
          <p:cNvPr id="3" name="圆角矩形 2"/>
          <p:cNvSpPr/>
          <p:nvPr/>
        </p:nvSpPr>
        <p:spPr>
          <a:xfrm>
            <a:off x="6742113" y="4872587"/>
            <a:ext cx="1342752" cy="463508"/>
          </a:xfrm>
          <a:prstGeom prst="roundRect">
            <a:avLst>
              <a:gd name="adj" fmla="val 2767"/>
            </a:avLst>
          </a:prstGeom>
          <a:noFill/>
          <a:ln w="57150">
            <a:solidFill>
              <a:srgbClr val="DBCA67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AutoShape 7"/>
          <p:cNvSpPr>
            <a:spLocks noChangeArrowheads="1"/>
          </p:cNvSpPr>
          <p:nvPr/>
        </p:nvSpPr>
        <p:spPr bwMode="auto">
          <a:xfrm>
            <a:off x="4328781" y="4349419"/>
            <a:ext cx="2298986" cy="461351"/>
          </a:xfrm>
          <a:prstGeom prst="wedgeRectCallout">
            <a:avLst>
              <a:gd name="adj1" fmla="val 72263"/>
              <a:gd name="adj2" fmla="val 59303"/>
            </a:avLst>
          </a:prstGeom>
          <a:solidFill>
            <a:srgbClr val="DBCA67"/>
          </a:solidFill>
          <a:ln w="3175">
            <a:solidFill>
              <a:srgbClr val="DBCA67"/>
            </a:solidFill>
            <a:miter lim="800000"/>
          </a:ln>
          <a:effectLst/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defRPr/>
            </a:pPr>
            <a:r>
              <a:rPr lang="zh-CN" altLang="en-US" b="1" dirty="0" smtClean="0">
                <a:latin typeface="Arial" panose="020B0604020202020204" pitchFamily="34" charset="0"/>
              </a:rPr>
              <a:t>全文阅读与</a:t>
            </a:r>
            <a:r>
              <a:rPr lang="en-US" altLang="zh-CN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PDF</a:t>
            </a:r>
            <a:r>
              <a:rPr lang="zh-CN" altLang="en-US" b="1" dirty="0">
                <a:latin typeface="Arial" panose="020B0604020202020204" pitchFamily="34" charset="0"/>
              </a:rPr>
              <a:t>下载</a:t>
            </a:r>
            <a:endParaRPr lang="en-US" altLang="zh-CN" b="1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1150937" y="1149184"/>
            <a:ext cx="1015663" cy="2987758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 algn="ctr"/>
            <a:r>
              <a:rPr lang="zh-CN" altLang="en-US" sz="5400" dirty="0">
                <a:solidFill>
                  <a:schemeClr val="bg1">
                    <a:lumMod val="95000"/>
                  </a:schemeClr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使用指南</a:t>
            </a:r>
            <a:endParaRPr lang="zh-CN" altLang="en-US" sz="4800" dirty="0">
              <a:solidFill>
                <a:schemeClr val="bg1">
                  <a:lumMod val="95000"/>
                </a:schemeClr>
              </a:solidFill>
              <a:latin typeface="思源黑体 CN Heavy" panose="020B0A00000000000000" pitchFamily="34" charset="-122"/>
              <a:ea typeface="思源黑体 CN Heavy" panose="020B0A00000000000000" pitchFamily="34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79"/>
          <a:stretch/>
        </p:blipFill>
        <p:spPr>
          <a:xfrm>
            <a:off x="6742113" y="3703637"/>
            <a:ext cx="1342752" cy="592462"/>
          </a:xfrm>
          <a:prstGeom prst="rect">
            <a:avLst/>
          </a:prstGeom>
          <a:ln w="19050">
            <a:solidFill>
              <a:srgbClr val="DBCA67"/>
            </a:solidFill>
          </a:ln>
        </p:spPr>
      </p:pic>
      <p:sp>
        <p:nvSpPr>
          <p:cNvPr id="13" name="标题 11"/>
          <p:cNvSpPr txBox="1">
            <a:spLocks/>
          </p:cNvSpPr>
          <p:nvPr/>
        </p:nvSpPr>
        <p:spPr>
          <a:xfrm>
            <a:off x="660400" y="444500"/>
            <a:ext cx="9078554" cy="72169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 smtClean="0">
                <a:solidFill>
                  <a:srgbClr val="296389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AR</a:t>
            </a:r>
            <a:r>
              <a:rPr lang="zh-CN" altLang="en-US" dirty="0" smtClean="0">
                <a:solidFill>
                  <a:srgbClr val="296389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数据库平台</a:t>
            </a:r>
            <a:r>
              <a:rPr lang="en-US" altLang="zh-CN" dirty="0" smtClean="0">
                <a:solidFill>
                  <a:srgbClr val="296389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-</a:t>
            </a:r>
            <a:r>
              <a:rPr lang="zh-CN" altLang="en-US" dirty="0" smtClean="0">
                <a:solidFill>
                  <a:srgbClr val="296389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浏览文章</a:t>
            </a:r>
            <a:endParaRPr lang="zh-CN" altLang="en-US" dirty="0">
              <a:solidFill>
                <a:srgbClr val="296389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4" name="圆角矩形 3"/>
          <p:cNvSpPr/>
          <p:nvPr/>
        </p:nvSpPr>
        <p:spPr>
          <a:xfrm>
            <a:off x="799967" y="4349419"/>
            <a:ext cx="1338713" cy="277525"/>
          </a:xfrm>
          <a:prstGeom prst="roundRect">
            <a:avLst>
              <a:gd name="adj" fmla="val 0"/>
            </a:avLst>
          </a:prstGeom>
          <a:noFill/>
          <a:ln w="57150">
            <a:solidFill>
              <a:srgbClr val="DBCA67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 </a:t>
            </a:r>
            <a:endParaRPr lang="zh-CN" altLang="en-US" dirty="0"/>
          </a:p>
        </p:txBody>
      </p:sp>
      <p:sp>
        <p:nvSpPr>
          <p:cNvPr id="5" name="AutoShape 7"/>
          <p:cNvSpPr>
            <a:spLocks noChangeArrowheads="1"/>
          </p:cNvSpPr>
          <p:nvPr/>
        </p:nvSpPr>
        <p:spPr bwMode="auto">
          <a:xfrm>
            <a:off x="2892425" y="3634022"/>
            <a:ext cx="1820545" cy="502920"/>
          </a:xfrm>
          <a:prstGeom prst="wedgeRectCallout">
            <a:avLst>
              <a:gd name="adj1" fmla="val -90771"/>
              <a:gd name="adj2" fmla="val 90485"/>
            </a:avLst>
          </a:prstGeom>
          <a:solidFill>
            <a:srgbClr val="DBCA67"/>
          </a:solidFill>
          <a:ln w="3175">
            <a:solidFill>
              <a:srgbClr val="DBCA67"/>
            </a:solidFill>
            <a:miter lim="800000"/>
          </a:ln>
          <a:effectLst/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defRPr/>
            </a:pPr>
            <a:r>
              <a:rPr lang="zh-CN" altLang="en-US" b="1" dirty="0">
                <a:solidFill>
                  <a:schemeClr val="tx1"/>
                </a:solidFill>
                <a:latin typeface="Arial" panose="020B0604020202020204" pitchFamily="34" charset="0"/>
              </a:rPr>
              <a:t>预览摘要及图表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7" t="20074"/>
          <a:stretch/>
        </p:blipFill>
        <p:spPr>
          <a:xfrm>
            <a:off x="866007" y="4403831"/>
            <a:ext cx="3439054" cy="2081575"/>
          </a:xfrm>
          <a:prstGeom prst="rect">
            <a:avLst/>
          </a:prstGeom>
        </p:spPr>
      </p:pic>
      <p:sp>
        <p:nvSpPr>
          <p:cNvPr id="14" name="圆角矩形 13"/>
          <p:cNvSpPr/>
          <p:nvPr/>
        </p:nvSpPr>
        <p:spPr>
          <a:xfrm>
            <a:off x="6742114" y="3467099"/>
            <a:ext cx="1342752" cy="236537"/>
          </a:xfrm>
          <a:prstGeom prst="roundRect">
            <a:avLst>
              <a:gd name="adj" fmla="val 2767"/>
            </a:avLst>
          </a:prstGeom>
          <a:noFill/>
          <a:ln w="57150">
            <a:solidFill>
              <a:srgbClr val="DBCA67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AutoShape 7"/>
          <p:cNvSpPr>
            <a:spLocks noChangeArrowheads="1"/>
          </p:cNvSpPr>
          <p:nvPr/>
        </p:nvSpPr>
        <p:spPr bwMode="auto">
          <a:xfrm>
            <a:off x="5778499" y="2929045"/>
            <a:ext cx="1105823" cy="391708"/>
          </a:xfrm>
          <a:prstGeom prst="wedgeRectCallout">
            <a:avLst>
              <a:gd name="adj1" fmla="val 90834"/>
              <a:gd name="adj2" fmla="val 80940"/>
            </a:avLst>
          </a:prstGeom>
          <a:solidFill>
            <a:srgbClr val="DBCA67"/>
          </a:solidFill>
          <a:ln w="3175">
            <a:solidFill>
              <a:srgbClr val="DBCA67"/>
            </a:solidFill>
            <a:miter lim="800000"/>
          </a:ln>
          <a:effectLst/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defRPr/>
            </a:pPr>
            <a:r>
              <a:rPr lang="zh-CN" altLang="en-US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文章排序</a:t>
            </a:r>
            <a:endParaRPr lang="en-US" altLang="zh-CN" b="1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6" name="圆角矩形 15"/>
          <p:cNvSpPr/>
          <p:nvPr/>
        </p:nvSpPr>
        <p:spPr>
          <a:xfrm>
            <a:off x="8175489" y="2019300"/>
            <a:ext cx="2591346" cy="4559661"/>
          </a:xfrm>
          <a:prstGeom prst="roundRect">
            <a:avLst>
              <a:gd name="adj" fmla="val 2767"/>
            </a:avLst>
          </a:prstGeom>
          <a:noFill/>
          <a:ln w="57150">
            <a:solidFill>
              <a:srgbClr val="DBCA67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52793" y="2695305"/>
            <a:ext cx="2848058" cy="575196"/>
          </a:xfrm>
          <a:prstGeom prst="rect">
            <a:avLst/>
          </a:prstGeom>
          <a:ln w="57150">
            <a:solidFill>
              <a:srgbClr val="DBCA67"/>
            </a:solidFill>
          </a:ln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66213" y="2695305"/>
            <a:ext cx="1060721" cy="1381147"/>
          </a:xfrm>
          <a:prstGeom prst="rect">
            <a:avLst/>
          </a:prstGeom>
          <a:ln w="57150">
            <a:solidFill>
              <a:srgbClr val="DBCA67"/>
            </a:solidFill>
          </a:ln>
        </p:spPr>
      </p:pic>
    </p:spTree>
    <p:extLst>
      <p:ext uri="{BB962C8B-B14F-4D97-AF65-F5344CB8AC3E}">
        <p14:creationId xmlns:p14="http://schemas.microsoft.com/office/powerpoint/2010/main" val="2860186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4" grpId="0" animBg="1"/>
      <p:bldP spid="5" grpId="0" animBg="1"/>
      <p:bldP spid="14" grpId="0" animBg="1"/>
      <p:bldP spid="15" grpId="0" animBg="1"/>
      <p:bldP spid="1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>
            <a:spLocks/>
          </p:cNvSpPr>
          <p:nvPr/>
        </p:nvSpPr>
        <p:spPr>
          <a:xfrm>
            <a:off x="457200" y="642926"/>
            <a:ext cx="8229600" cy="10001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mtClean="0"/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zh-CN" altLang="en-US" dirty="0"/>
          </a:p>
        </p:txBody>
      </p:sp>
      <p:pic>
        <p:nvPicPr>
          <p:cNvPr id="3" name="内容占位符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2425" y="591820"/>
            <a:ext cx="3295015" cy="143700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2425" y="1591945"/>
            <a:ext cx="3295015" cy="246316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3060" y="2818130"/>
            <a:ext cx="3294380" cy="202247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93695" y="4347737"/>
            <a:ext cx="3293745" cy="1790065"/>
          </a:xfrm>
          <a:prstGeom prst="rect">
            <a:avLst/>
          </a:prstGeom>
        </p:spPr>
      </p:pic>
      <p:sp>
        <p:nvSpPr>
          <p:cNvPr id="7" name="AutoShape 7"/>
          <p:cNvSpPr>
            <a:spLocks noChangeArrowheads="1"/>
          </p:cNvSpPr>
          <p:nvPr/>
        </p:nvSpPr>
        <p:spPr bwMode="auto">
          <a:xfrm>
            <a:off x="6912928" y="328670"/>
            <a:ext cx="2492692" cy="538314"/>
          </a:xfrm>
          <a:prstGeom prst="wedgeRectCallout">
            <a:avLst>
              <a:gd name="adj1" fmla="val -86344"/>
              <a:gd name="adj2" fmla="val 28528"/>
            </a:avLst>
          </a:prstGeom>
          <a:solidFill>
            <a:srgbClr val="DBCA67"/>
          </a:solidFill>
          <a:ln w="3175">
            <a:noFill/>
            <a:miter lim="800000"/>
          </a:ln>
          <a:effectLst/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defRPr/>
            </a:pPr>
            <a:r>
              <a:rPr lang="zh-CN" altLang="en-US" b="1" dirty="0">
                <a:solidFill>
                  <a:schemeClr val="tx1"/>
                </a:solidFill>
                <a:latin typeface="Arial" panose="020B0604020202020204" pitchFamily="34" charset="0"/>
              </a:rPr>
              <a:t>查看这本期刊的信息</a:t>
            </a: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6912928" y="1292503"/>
            <a:ext cx="1158411" cy="538314"/>
          </a:xfrm>
          <a:prstGeom prst="wedgeRectCallout">
            <a:avLst>
              <a:gd name="adj1" fmla="val -132185"/>
              <a:gd name="adj2" fmla="val 50273"/>
            </a:avLst>
          </a:prstGeom>
          <a:solidFill>
            <a:srgbClr val="DBCA67"/>
          </a:solidFill>
          <a:ln w="3175">
            <a:noFill/>
            <a:miter lim="800000"/>
          </a:ln>
          <a:effectLst/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defRPr/>
            </a:pPr>
            <a:r>
              <a:rPr lang="zh-CN" altLang="en-US" b="1" dirty="0">
                <a:solidFill>
                  <a:schemeClr val="tx1"/>
                </a:solidFill>
                <a:latin typeface="Arial" panose="020B0604020202020204" pitchFamily="34" charset="0"/>
              </a:rPr>
              <a:t>特色内容</a:t>
            </a:r>
          </a:p>
        </p:txBody>
      </p:sp>
      <p:sp>
        <p:nvSpPr>
          <p:cNvPr id="9" name="AutoShape 7"/>
          <p:cNvSpPr>
            <a:spLocks noChangeArrowheads="1"/>
          </p:cNvSpPr>
          <p:nvPr/>
        </p:nvSpPr>
        <p:spPr bwMode="auto">
          <a:xfrm>
            <a:off x="6912928" y="2583962"/>
            <a:ext cx="1158411" cy="538314"/>
          </a:xfrm>
          <a:prstGeom prst="wedgeRectCallout">
            <a:avLst>
              <a:gd name="adj1" fmla="val -128672"/>
              <a:gd name="adj2" fmla="val 24927"/>
            </a:avLst>
          </a:prstGeom>
          <a:solidFill>
            <a:srgbClr val="DBCA67"/>
          </a:solidFill>
          <a:ln w="3175">
            <a:noFill/>
            <a:miter lim="800000"/>
          </a:ln>
          <a:effectLst/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defRPr/>
            </a:pPr>
            <a:r>
              <a:rPr lang="zh-CN" altLang="en-US" b="1" dirty="0">
                <a:solidFill>
                  <a:schemeClr val="tx1"/>
                </a:solidFill>
                <a:latin typeface="Arial" panose="020B0604020202020204" pitchFamily="34" charset="0"/>
              </a:rPr>
              <a:t>新闻资讯</a:t>
            </a:r>
          </a:p>
        </p:txBody>
      </p:sp>
      <p:sp>
        <p:nvSpPr>
          <p:cNvPr id="10" name="AutoShape 7"/>
          <p:cNvSpPr>
            <a:spLocks noChangeArrowheads="1"/>
          </p:cNvSpPr>
          <p:nvPr/>
        </p:nvSpPr>
        <p:spPr bwMode="auto">
          <a:xfrm>
            <a:off x="6912928" y="3963108"/>
            <a:ext cx="1870331" cy="538314"/>
          </a:xfrm>
          <a:prstGeom prst="wedgeRectCallout">
            <a:avLst>
              <a:gd name="adj1" fmla="val -92344"/>
              <a:gd name="adj2" fmla="val 85340"/>
            </a:avLst>
          </a:prstGeom>
          <a:solidFill>
            <a:srgbClr val="DBCA67"/>
          </a:solidFill>
          <a:ln w="3175">
            <a:noFill/>
            <a:miter lim="800000"/>
          </a:ln>
          <a:effectLst/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defRPr/>
            </a:pPr>
            <a:r>
              <a:rPr lang="zh-CN" altLang="en-US" b="1" dirty="0">
                <a:solidFill>
                  <a:schemeClr val="tx1"/>
                </a:solidFill>
                <a:latin typeface="Arial" panose="020B0604020202020204" pitchFamily="34" charset="0"/>
              </a:rPr>
              <a:t>计划出版的内容</a:t>
            </a:r>
          </a:p>
        </p:txBody>
      </p:sp>
      <p:sp>
        <p:nvSpPr>
          <p:cNvPr id="11" name="AutoShape 7"/>
          <p:cNvSpPr>
            <a:spLocks noChangeArrowheads="1"/>
          </p:cNvSpPr>
          <p:nvPr/>
        </p:nvSpPr>
        <p:spPr bwMode="auto">
          <a:xfrm>
            <a:off x="6912928" y="4716253"/>
            <a:ext cx="1158411" cy="538314"/>
          </a:xfrm>
          <a:prstGeom prst="wedgeRectCallout">
            <a:avLst>
              <a:gd name="adj1" fmla="val -120568"/>
              <a:gd name="adj2" fmla="val 14901"/>
            </a:avLst>
          </a:prstGeom>
          <a:solidFill>
            <a:srgbClr val="DBCA67"/>
          </a:solidFill>
          <a:ln w="3175">
            <a:noFill/>
            <a:miter lim="800000"/>
          </a:ln>
          <a:effectLst/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defRPr/>
            </a:pPr>
            <a:r>
              <a:rPr lang="zh-CN" altLang="en-US" b="1" dirty="0">
                <a:solidFill>
                  <a:schemeClr val="tx1"/>
                </a:solidFill>
                <a:latin typeface="Arial" panose="020B0604020202020204" pitchFamily="34" charset="0"/>
              </a:rPr>
              <a:t>编委会</a:t>
            </a:r>
          </a:p>
        </p:txBody>
      </p:sp>
      <p:sp>
        <p:nvSpPr>
          <p:cNvPr id="12" name="AutoShape 7"/>
          <p:cNvSpPr>
            <a:spLocks noChangeArrowheads="1"/>
          </p:cNvSpPr>
          <p:nvPr/>
        </p:nvSpPr>
        <p:spPr bwMode="auto">
          <a:xfrm>
            <a:off x="6912928" y="5447383"/>
            <a:ext cx="1158411" cy="538314"/>
          </a:xfrm>
          <a:prstGeom prst="wedgeRectCallout">
            <a:avLst>
              <a:gd name="adj1" fmla="val -120730"/>
              <a:gd name="adj2" fmla="val -50372"/>
            </a:avLst>
          </a:prstGeom>
          <a:solidFill>
            <a:srgbClr val="DBCA67"/>
          </a:solidFill>
          <a:ln w="3175">
            <a:noFill/>
            <a:miter lim="800000"/>
          </a:ln>
          <a:effectLst/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defRPr/>
            </a:pPr>
            <a:r>
              <a:rPr lang="zh-CN" altLang="en-US" b="1" dirty="0">
                <a:solidFill>
                  <a:schemeClr val="tx1"/>
                </a:solidFill>
                <a:latin typeface="Arial" panose="020B0604020202020204" pitchFamily="34" charset="0"/>
              </a:rPr>
              <a:t>勘误表</a:t>
            </a:r>
          </a:p>
        </p:txBody>
      </p:sp>
      <p:sp>
        <p:nvSpPr>
          <p:cNvPr id="13" name="AutoShape 7"/>
          <p:cNvSpPr>
            <a:spLocks noChangeArrowheads="1"/>
          </p:cNvSpPr>
          <p:nvPr/>
        </p:nvSpPr>
        <p:spPr bwMode="auto">
          <a:xfrm>
            <a:off x="6912928" y="6137802"/>
            <a:ext cx="1909446" cy="538314"/>
          </a:xfrm>
          <a:prstGeom prst="wedgeRectCallout">
            <a:avLst>
              <a:gd name="adj1" fmla="val -90438"/>
              <a:gd name="adj2" fmla="val -88489"/>
            </a:avLst>
          </a:prstGeom>
          <a:solidFill>
            <a:srgbClr val="DBCA67"/>
          </a:solidFill>
          <a:ln w="3175">
            <a:noFill/>
            <a:miter lim="800000"/>
          </a:ln>
          <a:effectLst/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defRPr/>
            </a:pPr>
            <a:r>
              <a:rPr lang="zh-CN" altLang="en-US" b="1" dirty="0">
                <a:solidFill>
                  <a:schemeClr val="tx1"/>
                </a:solidFill>
                <a:latin typeface="Arial" panose="020B0604020202020204" pitchFamily="34" charset="0"/>
              </a:rPr>
              <a:t>图书馆员提醒</a:t>
            </a:r>
          </a:p>
        </p:txBody>
      </p:sp>
      <p:sp>
        <p:nvSpPr>
          <p:cNvPr id="16" name="矩形 15"/>
          <p:cNvSpPr/>
          <p:nvPr/>
        </p:nvSpPr>
        <p:spPr>
          <a:xfrm>
            <a:off x="11150937" y="1149184"/>
            <a:ext cx="1015663" cy="2987758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 algn="ctr"/>
            <a:r>
              <a:rPr lang="zh-CN" altLang="en-US" sz="5400" dirty="0">
                <a:solidFill>
                  <a:schemeClr val="bg1">
                    <a:lumMod val="95000"/>
                  </a:schemeClr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使用指南</a:t>
            </a:r>
            <a:endParaRPr lang="zh-CN" altLang="en-US" sz="4800" dirty="0">
              <a:solidFill>
                <a:schemeClr val="bg1">
                  <a:lumMod val="95000"/>
                </a:schemeClr>
              </a:solidFill>
              <a:latin typeface="思源黑体 CN Heavy" panose="020B0A00000000000000" pitchFamily="34" charset="-122"/>
              <a:ea typeface="思源黑体 CN Heavy" panose="020B0A00000000000000" pitchFamily="34" charset="-122"/>
            </a:endParaRPr>
          </a:p>
        </p:txBody>
      </p:sp>
      <p:sp>
        <p:nvSpPr>
          <p:cNvPr id="17" name="标题 11"/>
          <p:cNvSpPr txBox="1">
            <a:spLocks/>
          </p:cNvSpPr>
          <p:nvPr/>
        </p:nvSpPr>
        <p:spPr>
          <a:xfrm>
            <a:off x="623888" y="1261083"/>
            <a:ext cx="2273937" cy="72169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dirty="0">
                <a:solidFill>
                  <a:srgbClr val="296389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侧边栏</a:t>
            </a:r>
          </a:p>
        </p:txBody>
      </p:sp>
    </p:spTree>
    <p:extLst>
      <p:ext uri="{BB962C8B-B14F-4D97-AF65-F5344CB8AC3E}">
        <p14:creationId xmlns:p14="http://schemas.microsoft.com/office/powerpoint/2010/main" val="1787987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下箭头 24"/>
          <p:cNvSpPr/>
          <p:nvPr/>
        </p:nvSpPr>
        <p:spPr>
          <a:xfrm>
            <a:off x="10689672" y="4425201"/>
            <a:ext cx="470802" cy="1920272"/>
          </a:xfrm>
          <a:prstGeom prst="downArrow">
            <a:avLst>
              <a:gd name="adj1" fmla="val 42016"/>
              <a:gd name="adj2" fmla="val 92204"/>
            </a:avLst>
          </a:prstGeom>
          <a:solidFill>
            <a:srgbClr val="E56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11150937" y="1148553"/>
            <a:ext cx="1015663" cy="2987758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 algn="ctr"/>
            <a:r>
              <a:rPr lang="zh-CN" altLang="en-US" sz="5400" dirty="0">
                <a:solidFill>
                  <a:schemeClr val="bg1">
                    <a:lumMod val="95000"/>
                  </a:schemeClr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使用指南</a:t>
            </a:r>
            <a:endParaRPr lang="zh-CN" altLang="en-US" sz="4800" dirty="0">
              <a:solidFill>
                <a:schemeClr val="bg1">
                  <a:lumMod val="95000"/>
                </a:schemeClr>
              </a:solidFill>
              <a:latin typeface="思源黑体 CN Heavy" panose="020B0A00000000000000" pitchFamily="34" charset="-122"/>
              <a:ea typeface="思源黑体 CN Heavy" panose="020B0A00000000000000" pitchFamily="34" charset="-122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681" y="1278953"/>
            <a:ext cx="10379583" cy="4998185"/>
          </a:xfrm>
          <a:prstGeom prst="rect">
            <a:avLst/>
          </a:prstGeom>
        </p:spPr>
      </p:pic>
      <p:sp>
        <p:nvSpPr>
          <p:cNvPr id="3" name="圆角矩形 2"/>
          <p:cNvSpPr/>
          <p:nvPr/>
        </p:nvSpPr>
        <p:spPr>
          <a:xfrm>
            <a:off x="570218" y="2204779"/>
            <a:ext cx="4083062" cy="239395"/>
          </a:xfrm>
          <a:prstGeom prst="roundRect">
            <a:avLst>
              <a:gd name="adj" fmla="val 0"/>
            </a:avLst>
          </a:prstGeom>
          <a:noFill/>
          <a:ln w="57150">
            <a:solidFill>
              <a:srgbClr val="DBCA67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407087" y="4258043"/>
            <a:ext cx="6563396" cy="1171034"/>
          </a:xfrm>
          <a:prstGeom prst="roundRect">
            <a:avLst>
              <a:gd name="adj" fmla="val 0"/>
            </a:avLst>
          </a:prstGeom>
          <a:noFill/>
          <a:ln w="57150">
            <a:solidFill>
              <a:srgbClr val="DBCA67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6" name="AutoShape 7"/>
          <p:cNvSpPr>
            <a:spLocks noChangeArrowheads="1"/>
          </p:cNvSpPr>
          <p:nvPr/>
        </p:nvSpPr>
        <p:spPr bwMode="auto">
          <a:xfrm>
            <a:off x="843280" y="1074122"/>
            <a:ext cx="1327744" cy="859137"/>
          </a:xfrm>
          <a:prstGeom prst="wedgeRectCallout">
            <a:avLst>
              <a:gd name="adj1" fmla="val 51830"/>
              <a:gd name="adj2" fmla="val 80679"/>
            </a:avLst>
          </a:prstGeom>
          <a:solidFill>
            <a:srgbClr val="DBCA67"/>
          </a:solidFill>
          <a:ln w="3175">
            <a:solidFill>
              <a:srgbClr val="DBCA67"/>
            </a:solidFill>
            <a:miter lim="800000"/>
          </a:ln>
          <a:effectLst/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b="1" dirty="0" smtClean="0">
                <a:sym typeface="+mn-ea"/>
              </a:rPr>
              <a:t>期刊名、卷期号、页码</a:t>
            </a:r>
            <a:endParaRPr lang="zh-CN" altLang="en-US" b="1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9130277" y="3515474"/>
            <a:ext cx="1783323" cy="633491"/>
          </a:xfrm>
          <a:prstGeom prst="wedgeRectCallout">
            <a:avLst>
              <a:gd name="adj1" fmla="val -46109"/>
              <a:gd name="adj2" fmla="val -112398"/>
            </a:avLst>
          </a:prstGeom>
          <a:solidFill>
            <a:srgbClr val="DBCA67"/>
          </a:solidFill>
          <a:ln w="3175">
            <a:solidFill>
              <a:srgbClr val="DBCA67"/>
            </a:solidFill>
            <a:miter lim="800000"/>
          </a:ln>
          <a:effectLst/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b="1" dirty="0">
                <a:solidFill>
                  <a:schemeClr val="tx1"/>
                </a:solidFill>
                <a:latin typeface="Arial" panose="020B0604020202020204" pitchFamily="34" charset="0"/>
              </a:rPr>
              <a:t>点此可查看前一篇或后一篇文章</a:t>
            </a:r>
          </a:p>
        </p:txBody>
      </p:sp>
      <p:sp>
        <p:nvSpPr>
          <p:cNvPr id="9" name="AutoShape 7"/>
          <p:cNvSpPr>
            <a:spLocks noChangeArrowheads="1"/>
          </p:cNvSpPr>
          <p:nvPr/>
        </p:nvSpPr>
        <p:spPr bwMode="auto">
          <a:xfrm>
            <a:off x="3788846" y="3409982"/>
            <a:ext cx="1113918" cy="464393"/>
          </a:xfrm>
          <a:prstGeom prst="wedgeRectCallout">
            <a:avLst>
              <a:gd name="adj1" fmla="val -63999"/>
              <a:gd name="adj2" fmla="val 133320"/>
            </a:avLst>
          </a:prstGeom>
          <a:solidFill>
            <a:srgbClr val="DBCA67"/>
          </a:solidFill>
          <a:ln w="3175">
            <a:solidFill>
              <a:srgbClr val="DBCA67"/>
            </a:solidFill>
            <a:miter lim="800000"/>
          </a:ln>
          <a:effectLst/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b="1" dirty="0">
                <a:solidFill>
                  <a:schemeClr val="tx1"/>
                </a:solidFill>
                <a:latin typeface="Arial" panose="020B0604020202020204" pitchFamily="34" charset="0"/>
              </a:rPr>
              <a:t>作者信息</a:t>
            </a:r>
          </a:p>
        </p:txBody>
      </p:sp>
      <p:sp>
        <p:nvSpPr>
          <p:cNvPr id="10" name="圆角矩形 9"/>
          <p:cNvSpPr/>
          <p:nvPr/>
        </p:nvSpPr>
        <p:spPr>
          <a:xfrm>
            <a:off x="1507152" y="4976930"/>
            <a:ext cx="3026748" cy="386929"/>
          </a:xfrm>
          <a:prstGeom prst="roundRect">
            <a:avLst>
              <a:gd name="adj" fmla="val 0"/>
            </a:avLst>
          </a:prstGeom>
          <a:noFill/>
          <a:ln w="57150">
            <a:solidFill>
              <a:srgbClr val="DBCA67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1" name="AutoShape 7"/>
          <p:cNvSpPr>
            <a:spLocks noChangeArrowheads="1"/>
          </p:cNvSpPr>
          <p:nvPr/>
        </p:nvSpPr>
        <p:spPr bwMode="auto">
          <a:xfrm>
            <a:off x="5055753" y="4868963"/>
            <a:ext cx="1764472" cy="530459"/>
          </a:xfrm>
          <a:prstGeom prst="wedgeRectCallout">
            <a:avLst>
              <a:gd name="adj1" fmla="val -79710"/>
              <a:gd name="adj2" fmla="val 6975"/>
            </a:avLst>
          </a:prstGeom>
          <a:solidFill>
            <a:srgbClr val="DBCA67"/>
          </a:solidFill>
          <a:ln w="3175">
            <a:solidFill>
              <a:srgbClr val="DBCA67"/>
            </a:solidFill>
            <a:miter lim="800000"/>
          </a:ln>
          <a:effectLst/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b="1" dirty="0">
                <a:solidFill>
                  <a:schemeClr val="tx1"/>
                </a:solidFill>
                <a:latin typeface="Arial" panose="020B0604020202020204" pitchFamily="34" charset="0"/>
              </a:rPr>
              <a:t>下载</a:t>
            </a:r>
            <a:r>
              <a:rPr lang="en-US" altLang="zh-CN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PDF; </a:t>
            </a:r>
            <a:r>
              <a:rPr lang="zh-CN" altLang="en-US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补充材料</a:t>
            </a:r>
            <a:r>
              <a:rPr lang="en-US" altLang="zh-CN" b="1" dirty="0" smtClean="0">
                <a:latin typeface="Arial" panose="020B0604020202020204" pitchFamily="34" charset="0"/>
              </a:rPr>
              <a:t>; </a:t>
            </a:r>
            <a:r>
              <a:rPr lang="zh-CN" altLang="en-US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文章</a:t>
            </a:r>
            <a:r>
              <a:rPr lang="zh-CN" altLang="en-US" b="1" dirty="0">
                <a:solidFill>
                  <a:schemeClr val="tx1"/>
                </a:solidFill>
                <a:latin typeface="Arial" panose="020B0604020202020204" pitchFamily="34" charset="0"/>
              </a:rPr>
              <a:t>度量</a:t>
            </a:r>
          </a:p>
        </p:txBody>
      </p:sp>
      <p:sp>
        <p:nvSpPr>
          <p:cNvPr id="12" name="AutoShape 7"/>
          <p:cNvSpPr>
            <a:spLocks noChangeArrowheads="1"/>
          </p:cNvSpPr>
          <p:nvPr/>
        </p:nvSpPr>
        <p:spPr bwMode="auto">
          <a:xfrm>
            <a:off x="8303799" y="1325880"/>
            <a:ext cx="661284" cy="408081"/>
          </a:xfrm>
          <a:prstGeom prst="wedgeRectCallout">
            <a:avLst>
              <a:gd name="adj1" fmla="val -44581"/>
              <a:gd name="adj2" fmla="val 157482"/>
            </a:avLst>
          </a:prstGeom>
          <a:solidFill>
            <a:srgbClr val="DBCA67"/>
          </a:solidFill>
          <a:ln w="3175">
            <a:solidFill>
              <a:srgbClr val="DBCA67"/>
            </a:solidFill>
            <a:miter lim="800000"/>
          </a:ln>
          <a:effectLst/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tx1"/>
                </a:solidFill>
                <a:latin typeface="Arial" panose="020B0604020202020204" pitchFamily="34" charset="0"/>
              </a:rPr>
              <a:t>收藏 </a:t>
            </a:r>
          </a:p>
        </p:txBody>
      </p:sp>
      <p:sp>
        <p:nvSpPr>
          <p:cNvPr id="13" name="AutoShape 7"/>
          <p:cNvSpPr>
            <a:spLocks noChangeArrowheads="1"/>
          </p:cNvSpPr>
          <p:nvPr/>
        </p:nvSpPr>
        <p:spPr bwMode="auto">
          <a:xfrm>
            <a:off x="4028661" y="5959286"/>
            <a:ext cx="2945031" cy="452960"/>
          </a:xfrm>
          <a:prstGeom prst="wedgeRectCallout">
            <a:avLst>
              <a:gd name="adj1" fmla="val -56387"/>
              <a:gd name="adj2" fmla="val -104525"/>
            </a:avLst>
          </a:prstGeom>
          <a:solidFill>
            <a:srgbClr val="DBCA67"/>
          </a:solidFill>
          <a:ln w="3175">
            <a:solidFill>
              <a:srgbClr val="DBCA67"/>
            </a:solidFill>
            <a:miter lim="800000"/>
          </a:ln>
          <a:effectLst/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打印</a:t>
            </a:r>
            <a:r>
              <a:rPr lang="en-US" altLang="zh-CN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; </a:t>
            </a:r>
            <a:r>
              <a:rPr lang="zh-CN" altLang="en-US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下载引用</a:t>
            </a:r>
            <a:r>
              <a:rPr lang="en-US" altLang="zh-CN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; </a:t>
            </a:r>
            <a:r>
              <a:rPr lang="zh-CN" altLang="en-US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引用</a:t>
            </a:r>
            <a:r>
              <a:rPr lang="zh-CN" altLang="en-US" b="1" dirty="0">
                <a:latin typeface="Arial" panose="020B0604020202020204" pitchFamily="34" charset="0"/>
              </a:rPr>
              <a:t>提醒</a:t>
            </a:r>
            <a:endParaRPr lang="zh-CN" altLang="en-US" b="1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4" name="AutoShape 7"/>
          <p:cNvSpPr>
            <a:spLocks noChangeArrowheads="1"/>
          </p:cNvSpPr>
          <p:nvPr/>
        </p:nvSpPr>
        <p:spPr bwMode="auto">
          <a:xfrm>
            <a:off x="10422058" y="5273408"/>
            <a:ext cx="1457758" cy="666750"/>
          </a:xfrm>
          <a:prstGeom prst="wedgeRectCallout">
            <a:avLst>
              <a:gd name="adj1" fmla="val -85278"/>
              <a:gd name="adj2" fmla="val -77512"/>
            </a:avLst>
          </a:prstGeom>
          <a:solidFill>
            <a:srgbClr val="DBCA67"/>
          </a:solidFill>
          <a:ln w="3175">
            <a:solidFill>
              <a:srgbClr val="DBCA67"/>
            </a:solidFill>
            <a:miter lim="800000"/>
          </a:ln>
          <a:effectLst/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b="1" dirty="0">
                <a:solidFill>
                  <a:schemeClr val="tx1"/>
                </a:solidFill>
                <a:latin typeface="Arial" panose="020B0604020202020204" pitchFamily="34" charset="0"/>
              </a:rPr>
              <a:t>文献引用及相关文章</a:t>
            </a:r>
          </a:p>
        </p:txBody>
      </p:sp>
      <p:sp>
        <p:nvSpPr>
          <p:cNvPr id="15" name="矩形 14"/>
          <p:cNvSpPr/>
          <p:nvPr/>
        </p:nvSpPr>
        <p:spPr>
          <a:xfrm>
            <a:off x="8279442" y="2169161"/>
            <a:ext cx="354999" cy="274616"/>
          </a:xfrm>
          <a:prstGeom prst="rect">
            <a:avLst/>
          </a:prstGeom>
          <a:noFill/>
          <a:ln w="57150">
            <a:solidFill>
              <a:srgbClr val="DBCA67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圆角矩形 15"/>
          <p:cNvSpPr/>
          <p:nvPr/>
        </p:nvSpPr>
        <p:spPr>
          <a:xfrm>
            <a:off x="8229813" y="2597315"/>
            <a:ext cx="1459513" cy="488117"/>
          </a:xfrm>
          <a:prstGeom prst="roundRect">
            <a:avLst>
              <a:gd name="adj" fmla="val 0"/>
            </a:avLst>
          </a:prstGeom>
          <a:noFill/>
          <a:ln w="57150">
            <a:solidFill>
              <a:srgbClr val="DBCA67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7" name="圆角矩形 16"/>
          <p:cNvSpPr/>
          <p:nvPr/>
        </p:nvSpPr>
        <p:spPr>
          <a:xfrm>
            <a:off x="1507152" y="5489590"/>
            <a:ext cx="3146128" cy="198654"/>
          </a:xfrm>
          <a:prstGeom prst="roundRect">
            <a:avLst>
              <a:gd name="adj" fmla="val 0"/>
            </a:avLst>
          </a:prstGeom>
          <a:noFill/>
          <a:ln w="57150">
            <a:solidFill>
              <a:srgbClr val="DBCA67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8" name="圆角矩形 17"/>
          <p:cNvSpPr/>
          <p:nvPr/>
        </p:nvSpPr>
        <p:spPr>
          <a:xfrm>
            <a:off x="7445156" y="4596255"/>
            <a:ext cx="3013294" cy="486555"/>
          </a:xfrm>
          <a:prstGeom prst="roundRect">
            <a:avLst>
              <a:gd name="adj" fmla="val 0"/>
            </a:avLst>
          </a:prstGeom>
          <a:noFill/>
          <a:ln w="57150">
            <a:solidFill>
              <a:srgbClr val="DBCA67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20" name="标题 11"/>
          <p:cNvSpPr txBox="1">
            <a:spLocks/>
          </p:cNvSpPr>
          <p:nvPr/>
        </p:nvSpPr>
        <p:spPr>
          <a:xfrm>
            <a:off x="660400" y="444500"/>
            <a:ext cx="9078554" cy="72169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 smtClean="0">
                <a:solidFill>
                  <a:srgbClr val="296389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AR</a:t>
            </a:r>
            <a:r>
              <a:rPr lang="zh-CN" altLang="en-US" dirty="0" smtClean="0">
                <a:solidFill>
                  <a:srgbClr val="296389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数据库平台</a:t>
            </a:r>
            <a:r>
              <a:rPr lang="en-US" altLang="zh-CN" dirty="0" smtClean="0">
                <a:solidFill>
                  <a:srgbClr val="296389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-</a:t>
            </a:r>
            <a:r>
              <a:rPr lang="zh-CN" altLang="en-US" dirty="0" smtClean="0">
                <a:solidFill>
                  <a:srgbClr val="296389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文章详情</a:t>
            </a:r>
            <a:endParaRPr lang="zh-CN" altLang="en-US" dirty="0">
              <a:solidFill>
                <a:srgbClr val="296389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1656435" y="1166192"/>
            <a:ext cx="8282884" cy="5267892"/>
            <a:chOff x="1544706" y="-5562363"/>
            <a:chExt cx="8282884" cy="5267892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44706" y="-5518179"/>
              <a:ext cx="8282884" cy="5223708"/>
            </a:xfrm>
            <a:prstGeom prst="rect">
              <a:avLst/>
            </a:prstGeom>
            <a:ln>
              <a:noFill/>
            </a:ln>
            <a:effectLst/>
          </p:spPr>
        </p:pic>
        <p:sp>
          <p:nvSpPr>
            <p:cNvPr id="4" name="圆角矩形 3"/>
            <p:cNvSpPr/>
            <p:nvPr/>
          </p:nvSpPr>
          <p:spPr>
            <a:xfrm>
              <a:off x="7199308" y="-4995125"/>
              <a:ext cx="2358436" cy="1152128"/>
            </a:xfrm>
            <a:prstGeom prst="roundRect">
              <a:avLst>
                <a:gd name="adj" fmla="val 0"/>
              </a:avLst>
            </a:prstGeom>
            <a:noFill/>
            <a:ln w="57150">
              <a:solidFill>
                <a:srgbClr val="DBCA67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7" name="AutoShape 7"/>
            <p:cNvSpPr>
              <a:spLocks noChangeArrowheads="1"/>
            </p:cNvSpPr>
            <p:nvPr/>
          </p:nvSpPr>
          <p:spPr bwMode="auto">
            <a:xfrm>
              <a:off x="5124803" y="-5562363"/>
              <a:ext cx="2808605" cy="502920"/>
            </a:xfrm>
            <a:prstGeom prst="wedgeRectCallout">
              <a:avLst>
                <a:gd name="adj1" fmla="val 65798"/>
                <a:gd name="adj2" fmla="val 58704"/>
              </a:avLst>
            </a:prstGeom>
            <a:solidFill>
              <a:srgbClr val="DBCA67"/>
            </a:solidFill>
            <a:ln w="3175">
              <a:solidFill>
                <a:srgbClr val="DBCA67"/>
              </a:solidFill>
              <a:miter lim="800000"/>
            </a:ln>
            <a:effectLst/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zh-CN" altLang="en-US" b="1" dirty="0">
                  <a:solidFill>
                    <a:schemeClr val="tx1"/>
                  </a:solidFill>
                  <a:latin typeface="Arial" panose="020B0604020202020204" pitchFamily="34" charset="0"/>
                </a:rPr>
                <a:t>查看本篇文章包含的图片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13249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00"/>
                            </p:stCondLst>
                            <p:childTnLst>
                              <p:par>
                                <p:cTn id="10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3" grpId="0" animBg="1"/>
      <p:bldP spid="3" grpId="1" animBg="1"/>
      <p:bldP spid="5" grpId="0" animBg="1"/>
      <p:bldP spid="5" grpId="1" animBg="1"/>
      <p:bldP spid="6" grpId="0" animBg="1"/>
      <p:bldP spid="6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11150937" y="1149184"/>
            <a:ext cx="1015663" cy="2987758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 algn="ctr"/>
            <a:r>
              <a:rPr lang="zh-CN" altLang="en-US" sz="5400" dirty="0">
                <a:solidFill>
                  <a:schemeClr val="bg1">
                    <a:lumMod val="95000"/>
                  </a:schemeClr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使用指南</a:t>
            </a:r>
            <a:endParaRPr lang="zh-CN" altLang="en-US" sz="4800" dirty="0">
              <a:solidFill>
                <a:schemeClr val="bg1">
                  <a:lumMod val="95000"/>
                </a:schemeClr>
              </a:solidFill>
              <a:latin typeface="思源黑体 CN Heavy" panose="020B0A00000000000000" pitchFamily="34" charset="-122"/>
              <a:ea typeface="思源黑体 CN Heavy" panose="020B0A00000000000000" pitchFamily="34" charset="-122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585" y="1698607"/>
            <a:ext cx="10345352" cy="4962715"/>
          </a:xfrm>
          <a:prstGeom prst="rect">
            <a:avLst/>
          </a:prstGeom>
        </p:spPr>
      </p:pic>
      <p:sp>
        <p:nvSpPr>
          <p:cNvPr id="3" name="AutoShape 7"/>
          <p:cNvSpPr>
            <a:spLocks noChangeArrowheads="1"/>
          </p:cNvSpPr>
          <p:nvPr/>
        </p:nvSpPr>
        <p:spPr bwMode="auto">
          <a:xfrm>
            <a:off x="1038419" y="2024933"/>
            <a:ext cx="1854006" cy="520108"/>
          </a:xfrm>
          <a:prstGeom prst="wedgeRectCallout">
            <a:avLst>
              <a:gd name="adj1" fmla="val -41401"/>
              <a:gd name="adj2" fmla="val 173828"/>
            </a:avLst>
          </a:prstGeom>
          <a:solidFill>
            <a:srgbClr val="DBCA67"/>
          </a:solidFill>
          <a:ln w="3175">
            <a:solidFill>
              <a:srgbClr val="DBCA67"/>
            </a:solidFill>
            <a:miter lim="800000"/>
          </a:ln>
          <a:effectLst>
            <a:outerShdw dist="23466" dir="6749980" algn="ctr" rotWithShape="0">
              <a:schemeClr val="bg2">
                <a:alpha val="50000"/>
              </a:schemeClr>
            </a:outerShdw>
          </a:effectLst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000" b="1" dirty="0">
                <a:solidFill>
                  <a:schemeClr val="tx1"/>
                </a:solidFill>
                <a:latin typeface="Arial" panose="020B0604020202020204" pitchFamily="34" charset="0"/>
              </a:rPr>
              <a:t>文章内容目录</a:t>
            </a:r>
          </a:p>
        </p:txBody>
      </p:sp>
      <p:sp>
        <p:nvSpPr>
          <p:cNvPr id="9" name="矩形 8"/>
          <p:cNvSpPr/>
          <p:nvPr/>
        </p:nvSpPr>
        <p:spPr>
          <a:xfrm>
            <a:off x="885811" y="3160239"/>
            <a:ext cx="1501789" cy="2884961"/>
          </a:xfrm>
          <a:prstGeom prst="rect">
            <a:avLst/>
          </a:prstGeom>
          <a:noFill/>
          <a:ln w="57150">
            <a:solidFill>
              <a:srgbClr val="DBCA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标题 11"/>
          <p:cNvSpPr txBox="1">
            <a:spLocks/>
          </p:cNvSpPr>
          <p:nvPr/>
        </p:nvSpPr>
        <p:spPr>
          <a:xfrm>
            <a:off x="660400" y="444500"/>
            <a:ext cx="9078554" cy="72169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 smtClean="0">
                <a:solidFill>
                  <a:srgbClr val="296389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AR</a:t>
            </a:r>
            <a:r>
              <a:rPr lang="zh-CN" altLang="en-US" dirty="0" smtClean="0">
                <a:solidFill>
                  <a:srgbClr val="296389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数据库平台</a:t>
            </a:r>
            <a:r>
              <a:rPr lang="en-US" altLang="zh-CN" dirty="0" smtClean="0">
                <a:solidFill>
                  <a:srgbClr val="296389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-</a:t>
            </a:r>
            <a:r>
              <a:rPr lang="zh-CN" altLang="en-US" dirty="0" smtClean="0">
                <a:solidFill>
                  <a:srgbClr val="296389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文章详情</a:t>
            </a:r>
            <a:endParaRPr lang="zh-CN" altLang="en-US" dirty="0">
              <a:solidFill>
                <a:srgbClr val="296389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8778" y="3352709"/>
            <a:ext cx="4850028" cy="2488897"/>
          </a:xfrm>
          <a:prstGeom prst="rect">
            <a:avLst/>
          </a:prstGeom>
          <a:ln w="38100">
            <a:solidFill>
              <a:srgbClr val="DBCA67"/>
            </a:solidFill>
          </a:ln>
        </p:spPr>
      </p:pic>
      <p:sp>
        <p:nvSpPr>
          <p:cNvPr id="7" name="AutoShape 7"/>
          <p:cNvSpPr>
            <a:spLocks noChangeArrowheads="1"/>
          </p:cNvSpPr>
          <p:nvPr/>
        </p:nvSpPr>
        <p:spPr bwMode="auto">
          <a:xfrm>
            <a:off x="4186885" y="3530067"/>
            <a:ext cx="2025583" cy="696438"/>
          </a:xfrm>
          <a:prstGeom prst="wedgeRectCallout">
            <a:avLst>
              <a:gd name="adj1" fmla="val -7757"/>
              <a:gd name="adj2" fmla="val 161085"/>
            </a:avLst>
          </a:prstGeom>
          <a:solidFill>
            <a:srgbClr val="DBCA67"/>
          </a:solidFill>
          <a:ln w="3175">
            <a:solidFill>
              <a:srgbClr val="DBCA67"/>
            </a:solidFill>
            <a:miter lim="800000"/>
          </a:ln>
          <a:effectLst>
            <a:outerShdw dist="23466" dir="6749980" algn="ctr" rotWithShape="0">
              <a:schemeClr val="bg2">
                <a:alpha val="50000"/>
              </a:schemeClr>
            </a:outerShdw>
          </a:effectLst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000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引文编号可</a:t>
            </a:r>
            <a:r>
              <a:rPr lang="zh-CN" altLang="en-US" sz="2000" b="1" dirty="0">
                <a:solidFill>
                  <a:schemeClr val="tx1"/>
                </a:solidFill>
                <a:latin typeface="Arial" panose="020B0604020202020204" pitchFamily="34" charset="0"/>
              </a:rPr>
              <a:t>跳转查看边</a:t>
            </a:r>
            <a:r>
              <a:rPr lang="zh-CN" altLang="en-US" sz="2000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栏信息</a:t>
            </a:r>
            <a:endParaRPr lang="zh-CN" altLang="en-US" sz="2000" b="1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8927503" y="1166192"/>
            <a:ext cx="1622902" cy="791603"/>
          </a:xfrm>
          <a:prstGeom prst="wedgeRectCallout">
            <a:avLst>
              <a:gd name="adj1" fmla="val -54851"/>
              <a:gd name="adj2" fmla="val 114928"/>
            </a:avLst>
          </a:prstGeom>
          <a:solidFill>
            <a:srgbClr val="DBCA67"/>
          </a:solidFill>
          <a:ln w="3175">
            <a:solidFill>
              <a:srgbClr val="DBCA67"/>
            </a:solidFill>
            <a:miter lim="800000"/>
          </a:ln>
          <a:effectLst>
            <a:outerShdw dist="23466" dir="6749980" algn="ctr" rotWithShape="0">
              <a:schemeClr val="bg2">
                <a:alpha val="50000"/>
              </a:schemeClr>
            </a:outerShdw>
          </a:effectLst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000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点击</a:t>
            </a:r>
            <a:r>
              <a:rPr lang="zh-CN" altLang="en-US" sz="2000" b="1" dirty="0">
                <a:solidFill>
                  <a:schemeClr val="tx1"/>
                </a:solidFill>
                <a:latin typeface="Arial" panose="020B0604020202020204" pitchFamily="34" charset="0"/>
              </a:rPr>
              <a:t>链接搜索查看引文</a:t>
            </a:r>
          </a:p>
        </p:txBody>
      </p:sp>
      <p:sp>
        <p:nvSpPr>
          <p:cNvPr id="10" name="矩形 9"/>
          <p:cNvSpPr/>
          <p:nvPr/>
        </p:nvSpPr>
        <p:spPr>
          <a:xfrm>
            <a:off x="7940071" y="2475743"/>
            <a:ext cx="3004667" cy="1736662"/>
          </a:xfrm>
          <a:prstGeom prst="rect">
            <a:avLst/>
          </a:prstGeom>
          <a:noFill/>
          <a:ln w="57150">
            <a:solidFill>
              <a:srgbClr val="DBCA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4718049" y="4993128"/>
            <a:ext cx="377825" cy="350397"/>
          </a:xfrm>
          <a:prstGeom prst="rect">
            <a:avLst/>
          </a:prstGeom>
          <a:noFill/>
          <a:ln w="57150">
            <a:solidFill>
              <a:srgbClr val="DBCA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右箭头 11"/>
          <p:cNvSpPr/>
          <p:nvPr/>
        </p:nvSpPr>
        <p:spPr>
          <a:xfrm rot="20549454">
            <a:off x="5048603" y="4519369"/>
            <a:ext cx="2938739" cy="138310"/>
          </a:xfrm>
          <a:prstGeom prst="rightArrow">
            <a:avLst>
              <a:gd name="adj1" fmla="val 34336"/>
              <a:gd name="adj2" fmla="val 434498"/>
            </a:avLst>
          </a:prstGeom>
          <a:solidFill>
            <a:srgbClr val="DBCA67"/>
          </a:solidFill>
          <a:ln>
            <a:solidFill>
              <a:srgbClr val="DBCA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4374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7" grpId="0" animBg="1"/>
      <p:bldP spid="8" grpId="0" animBg="1"/>
      <p:bldP spid="10" grpId="0" animBg="1"/>
      <p:bldP spid="11" grpId="0" animBg="1"/>
      <p:bldP spid="1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 txBox="1">
            <a:spLocks/>
          </p:cNvSpPr>
          <p:nvPr/>
        </p:nvSpPr>
        <p:spPr>
          <a:xfrm>
            <a:off x="1339776" y="1730375"/>
            <a:ext cx="8983378" cy="32255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  <a:defRPr/>
            </a:pPr>
            <a:endParaRPr lang="en-US" altLang="zh-CN" dirty="0" smtClean="0"/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zh-CN" altLang="en-US" sz="32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快速检索</a:t>
            </a:r>
            <a:endParaRPr lang="en-US" altLang="zh-CN" sz="320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1800"/>
              </a:spcAft>
              <a:defRPr/>
            </a:pPr>
            <a:r>
              <a:rPr lang="zh-CN" altLang="en-US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快速检索区始终位于页面的右上角，及主页</a:t>
            </a:r>
            <a:endParaRPr lang="en-US" altLang="zh-CN" sz="280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zh-CN" altLang="en-US" sz="32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高级检索</a:t>
            </a:r>
            <a:endParaRPr lang="en-US" altLang="zh-CN" sz="320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lvl="1">
              <a:lnSpc>
                <a:spcPct val="100000"/>
              </a:lnSpc>
              <a:spcBef>
                <a:spcPts val="600"/>
              </a:spcBef>
              <a:defRPr/>
            </a:pPr>
            <a:r>
              <a:rPr lang="zh-CN" altLang="en-US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点击主页</a:t>
            </a:r>
            <a:r>
              <a:rPr lang="zh-CN" altLang="en-US" sz="28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快速检索区中的“</a:t>
            </a:r>
            <a:r>
              <a:rPr lang="en-US" altLang="zh-CN" sz="28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Advanced Search</a:t>
            </a:r>
            <a:r>
              <a:rPr lang="zh-CN" altLang="en-US" sz="28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”</a:t>
            </a:r>
            <a:r>
              <a:rPr lang="zh-CN" altLang="en-US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链接，可进入高级检索页面</a:t>
            </a:r>
            <a:endParaRPr lang="zh-CN" altLang="en-US" sz="2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1150937" y="1149184"/>
            <a:ext cx="1015663" cy="2987758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 algn="ctr"/>
            <a:r>
              <a:rPr lang="zh-CN" altLang="en-US" sz="5400" dirty="0">
                <a:solidFill>
                  <a:schemeClr val="bg1">
                    <a:lumMod val="95000"/>
                  </a:schemeClr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使用指南</a:t>
            </a:r>
            <a:endParaRPr lang="zh-CN" altLang="en-US" sz="4800" dirty="0">
              <a:solidFill>
                <a:schemeClr val="bg1">
                  <a:lumMod val="95000"/>
                </a:schemeClr>
              </a:solidFill>
              <a:latin typeface="思源黑体 CN Heavy" panose="020B0A00000000000000" pitchFamily="34" charset="-122"/>
              <a:ea typeface="思源黑体 CN Heavy" panose="020B0A00000000000000" pitchFamily="34" charset="-122"/>
            </a:endParaRPr>
          </a:p>
        </p:txBody>
      </p:sp>
      <p:sp>
        <p:nvSpPr>
          <p:cNvPr id="6" name="标题 11"/>
          <p:cNvSpPr txBox="1">
            <a:spLocks/>
          </p:cNvSpPr>
          <p:nvPr/>
        </p:nvSpPr>
        <p:spPr>
          <a:xfrm>
            <a:off x="660400" y="444500"/>
            <a:ext cx="9078554" cy="72169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>
                <a:solidFill>
                  <a:srgbClr val="296389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Annual Reviews </a:t>
            </a:r>
            <a:r>
              <a:rPr lang="zh-CN" altLang="en-US" dirty="0">
                <a:solidFill>
                  <a:srgbClr val="296389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检索</a:t>
            </a:r>
          </a:p>
        </p:txBody>
      </p:sp>
    </p:spTree>
    <p:extLst>
      <p:ext uri="{BB962C8B-B14F-4D97-AF65-F5344CB8AC3E}">
        <p14:creationId xmlns:p14="http://schemas.microsoft.com/office/powerpoint/2010/main" val="2281147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/>
          <a:srcRect b="7006"/>
          <a:stretch/>
        </p:blipFill>
        <p:spPr>
          <a:xfrm>
            <a:off x="754587" y="1269303"/>
            <a:ext cx="9150985" cy="5298056"/>
          </a:xfrm>
          <a:prstGeom prst="rect">
            <a:avLst/>
          </a:prstGeom>
        </p:spPr>
      </p:pic>
      <p:sp>
        <p:nvSpPr>
          <p:cNvPr id="4" name="圆角矩形 3"/>
          <p:cNvSpPr/>
          <p:nvPr/>
        </p:nvSpPr>
        <p:spPr>
          <a:xfrm>
            <a:off x="8973334" y="1742222"/>
            <a:ext cx="922020" cy="365760"/>
          </a:xfrm>
          <a:prstGeom prst="roundRect">
            <a:avLst>
              <a:gd name="adj" fmla="val 0"/>
            </a:avLst>
          </a:prstGeom>
          <a:noFill/>
          <a:ln w="57150">
            <a:solidFill>
              <a:srgbClr val="DBCA67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2782175" y="4581671"/>
            <a:ext cx="5150485" cy="574529"/>
          </a:xfrm>
          <a:prstGeom prst="roundRect">
            <a:avLst>
              <a:gd name="adj" fmla="val 0"/>
            </a:avLst>
          </a:prstGeom>
          <a:noFill/>
          <a:ln w="57150">
            <a:solidFill>
              <a:srgbClr val="DBCA67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6" name="AutoShape 7"/>
          <p:cNvSpPr>
            <a:spLocks noChangeArrowheads="1"/>
          </p:cNvSpPr>
          <p:nvPr/>
        </p:nvSpPr>
        <p:spPr bwMode="auto">
          <a:xfrm>
            <a:off x="8912322" y="4891672"/>
            <a:ext cx="2095852" cy="1130935"/>
          </a:xfrm>
          <a:prstGeom prst="wedgeRectCallout">
            <a:avLst>
              <a:gd name="adj1" fmla="val -97247"/>
              <a:gd name="adj2" fmla="val -61135"/>
            </a:avLst>
          </a:prstGeom>
          <a:solidFill>
            <a:srgbClr val="DBCA67"/>
          </a:solidFill>
          <a:ln w="3175">
            <a:solidFill>
              <a:srgbClr val="DBCA67"/>
            </a:solidFill>
            <a:miter lim="800000"/>
          </a:ln>
          <a:effectLst/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b="1" dirty="0">
                <a:solidFill>
                  <a:schemeClr val="tx1"/>
                </a:solidFill>
                <a:latin typeface="Arial" panose="020B0604020202020204" pitchFamily="34" charset="0"/>
              </a:rPr>
              <a:t>可按单词、短语、</a:t>
            </a:r>
            <a:r>
              <a:rPr lang="en-US" altLang="zh-CN" b="1" dirty="0">
                <a:solidFill>
                  <a:schemeClr val="tx1"/>
                </a:solidFill>
                <a:latin typeface="Arial" panose="020B0604020202020204" pitchFamily="34" charset="0"/>
              </a:rPr>
              <a:t>DOI</a:t>
            </a:r>
            <a:r>
              <a:rPr lang="zh-CN" altLang="en-US" b="1" dirty="0">
                <a:solidFill>
                  <a:schemeClr val="tx1"/>
                </a:solidFill>
                <a:latin typeface="Arial" panose="020B0604020202020204" pitchFamily="34" charset="0"/>
              </a:rPr>
              <a:t>号、作者及关键词进行快速检索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1362" y="2218943"/>
            <a:ext cx="4466590" cy="657225"/>
          </a:xfrm>
          <a:prstGeom prst="rect">
            <a:avLst/>
          </a:prstGeom>
          <a:ln>
            <a:solidFill>
              <a:srgbClr val="DBCA67"/>
            </a:solidFill>
          </a:ln>
          <a:effectLst/>
        </p:spPr>
      </p:pic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1445140" y="2310700"/>
            <a:ext cx="2363311" cy="1130935"/>
          </a:xfrm>
          <a:prstGeom prst="wedgeRectCallout">
            <a:avLst>
              <a:gd name="adj1" fmla="val 112681"/>
              <a:gd name="adj2" fmla="val -26402"/>
            </a:avLst>
          </a:prstGeom>
          <a:solidFill>
            <a:srgbClr val="DBCA67"/>
          </a:solidFill>
          <a:ln w="3175">
            <a:solidFill>
              <a:srgbClr val="DBCA67"/>
            </a:solidFill>
            <a:miter lim="800000"/>
          </a:ln>
          <a:effectLst/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b="1" dirty="0">
                <a:solidFill>
                  <a:schemeClr val="tx1"/>
                </a:solidFill>
                <a:latin typeface="Arial" panose="020B0604020202020204" pitchFamily="34" charset="0"/>
              </a:rPr>
              <a:t>在期刊页面进行快速检索可选择将检索结果限定在这本期刊</a:t>
            </a:r>
          </a:p>
        </p:txBody>
      </p:sp>
      <p:sp>
        <p:nvSpPr>
          <p:cNvPr id="9" name="圆角矩形 8"/>
          <p:cNvSpPr/>
          <p:nvPr/>
        </p:nvSpPr>
        <p:spPr>
          <a:xfrm>
            <a:off x="5333572" y="2107802"/>
            <a:ext cx="4551564" cy="768366"/>
          </a:xfrm>
          <a:prstGeom prst="roundRect">
            <a:avLst>
              <a:gd name="adj" fmla="val 0"/>
            </a:avLst>
          </a:prstGeom>
          <a:noFill/>
          <a:ln w="57150">
            <a:solidFill>
              <a:srgbClr val="DBCA67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1150937" y="1149184"/>
            <a:ext cx="1015663" cy="2987758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 algn="ctr"/>
            <a:r>
              <a:rPr lang="zh-CN" altLang="en-US" sz="5400" dirty="0">
                <a:solidFill>
                  <a:schemeClr val="bg1">
                    <a:lumMod val="95000"/>
                  </a:schemeClr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使用指南</a:t>
            </a:r>
            <a:endParaRPr lang="zh-CN" altLang="en-US" sz="4800" dirty="0">
              <a:solidFill>
                <a:schemeClr val="bg1">
                  <a:lumMod val="95000"/>
                </a:schemeClr>
              </a:solidFill>
              <a:latin typeface="思源黑体 CN Heavy" panose="020B0A00000000000000" pitchFamily="34" charset="-122"/>
              <a:ea typeface="思源黑体 CN Heavy" panose="020B0A00000000000000" pitchFamily="34" charset="-122"/>
            </a:endParaRPr>
          </a:p>
        </p:txBody>
      </p:sp>
      <p:sp>
        <p:nvSpPr>
          <p:cNvPr id="12" name="标题 11"/>
          <p:cNvSpPr txBox="1">
            <a:spLocks/>
          </p:cNvSpPr>
          <p:nvPr/>
        </p:nvSpPr>
        <p:spPr>
          <a:xfrm>
            <a:off x="660400" y="444500"/>
            <a:ext cx="9078554" cy="72169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dirty="0" smtClean="0">
                <a:solidFill>
                  <a:srgbClr val="296389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快速检索</a:t>
            </a:r>
            <a:endParaRPr lang="zh-CN" altLang="en-US" dirty="0">
              <a:solidFill>
                <a:srgbClr val="296389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59537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内容占位符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476" y="1266198"/>
            <a:ext cx="9244901" cy="5446604"/>
          </a:xfrm>
          <a:prstGeom prst="rect">
            <a:avLst/>
          </a:prstGeom>
          <a:noFill/>
          <a:ln w="57150">
            <a:noFill/>
          </a:ln>
        </p:spPr>
      </p:pic>
      <p:sp>
        <p:nvSpPr>
          <p:cNvPr id="4" name="AutoShape 7"/>
          <p:cNvSpPr>
            <a:spLocks noChangeArrowheads="1"/>
          </p:cNvSpPr>
          <p:nvPr/>
        </p:nvSpPr>
        <p:spPr bwMode="auto">
          <a:xfrm>
            <a:off x="8580917" y="1149184"/>
            <a:ext cx="2088232" cy="889579"/>
          </a:xfrm>
          <a:prstGeom prst="wedgeRectCallout">
            <a:avLst>
              <a:gd name="adj1" fmla="val -91531"/>
              <a:gd name="adj2" fmla="val 5316"/>
            </a:avLst>
          </a:prstGeom>
          <a:solidFill>
            <a:srgbClr val="DBCA67"/>
          </a:solidFill>
          <a:ln w="3175">
            <a:solidFill>
              <a:srgbClr val="DBCA67"/>
            </a:solidFill>
            <a:miter lim="800000"/>
          </a:ln>
          <a:effectLst/>
        </p:spPr>
        <p:txBody>
          <a:bodyPr anchor="ctr"/>
          <a:lstStyle/>
          <a:p>
            <a:pPr>
              <a:spcBef>
                <a:spcPct val="0"/>
              </a:spcBef>
              <a:defRPr/>
            </a:pPr>
            <a:r>
              <a:rPr lang="zh-CN" altLang="zh-CN" sz="2000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检索</a:t>
            </a:r>
            <a:r>
              <a:rPr lang="zh-CN" altLang="zh-CN" sz="2000" b="1" dirty="0">
                <a:solidFill>
                  <a:schemeClr val="tx1"/>
                </a:solidFill>
                <a:latin typeface="Arial" panose="020B0604020202020204" pitchFamily="34" charset="0"/>
              </a:rPr>
              <a:t>结果总数</a:t>
            </a:r>
            <a:r>
              <a:rPr lang="zh-CN" altLang="zh-CN" sz="2000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量</a:t>
            </a:r>
            <a:endParaRPr lang="en-US" altLang="zh-CN" sz="2000" b="1" dirty="0" smtClean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defRPr/>
            </a:pPr>
            <a:r>
              <a:rPr lang="zh-CN" altLang="zh-CN" sz="2000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包括</a:t>
            </a:r>
            <a:r>
              <a:rPr lang="zh-CN" altLang="zh-CN" sz="2000" b="1" dirty="0">
                <a:solidFill>
                  <a:schemeClr val="tx1"/>
                </a:solidFill>
                <a:latin typeface="Arial" panose="020B0604020202020204" pitchFamily="34" charset="0"/>
              </a:rPr>
              <a:t>期刊、图表、作者及补充材料</a:t>
            </a:r>
          </a:p>
        </p:txBody>
      </p:sp>
      <p:sp>
        <p:nvSpPr>
          <p:cNvPr id="5" name="AutoShape 8"/>
          <p:cNvSpPr>
            <a:spLocks noChangeArrowheads="1"/>
          </p:cNvSpPr>
          <p:nvPr/>
        </p:nvSpPr>
        <p:spPr bwMode="auto">
          <a:xfrm>
            <a:off x="5657504" y="3112477"/>
            <a:ext cx="3086025" cy="1082795"/>
          </a:xfrm>
          <a:prstGeom prst="wedgeRectCallout">
            <a:avLst>
              <a:gd name="adj1" fmla="val -84152"/>
              <a:gd name="adj2" fmla="val -42233"/>
            </a:avLst>
          </a:prstGeom>
          <a:solidFill>
            <a:srgbClr val="DBCA67"/>
          </a:solidFill>
          <a:ln w="3175">
            <a:solidFill>
              <a:srgbClr val="DBCA67"/>
            </a:solidFill>
            <a:miter lim="800000"/>
          </a:ln>
          <a:effectLst/>
        </p:spPr>
        <p:txBody>
          <a:bodyPr anchor="ctr"/>
          <a:lstStyle/>
          <a:p>
            <a:pPr>
              <a:spcBef>
                <a:spcPct val="0"/>
              </a:spcBef>
              <a:defRPr/>
            </a:pPr>
            <a:r>
              <a:rPr lang="zh-CN" altLang="en-US" sz="2000" b="1" dirty="0">
                <a:solidFill>
                  <a:schemeClr val="tx1"/>
                </a:solidFill>
                <a:latin typeface="Arial" panose="020B0604020202020204" pitchFamily="34" charset="0"/>
              </a:rPr>
              <a:t>选择检索范围：全文、文章题名、作者、引文作者、关键词、摘要等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2732" y="3113232"/>
            <a:ext cx="1558925" cy="1082040"/>
          </a:xfrm>
          <a:prstGeom prst="rect">
            <a:avLst/>
          </a:prstGeom>
          <a:ln>
            <a:solidFill>
              <a:srgbClr val="DBCA67"/>
            </a:solidFill>
          </a:ln>
          <a:effectLst/>
        </p:spPr>
      </p:pic>
      <p:sp>
        <p:nvSpPr>
          <p:cNvPr id="7" name="矩形 6"/>
          <p:cNvSpPr/>
          <p:nvPr/>
        </p:nvSpPr>
        <p:spPr>
          <a:xfrm>
            <a:off x="516857" y="1312554"/>
            <a:ext cx="2240280" cy="4173855"/>
          </a:xfrm>
          <a:prstGeom prst="rect">
            <a:avLst/>
          </a:prstGeom>
          <a:noFill/>
          <a:ln w="57150">
            <a:solidFill>
              <a:srgbClr val="DBCA67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 dirty="0">
              <a:solidFill>
                <a:srgbClr val="FF0000"/>
              </a:solidFill>
            </a:endParaRPr>
          </a:p>
        </p:txBody>
      </p:sp>
      <p:sp>
        <p:nvSpPr>
          <p:cNvPr id="8" name="AutoShape 9"/>
          <p:cNvSpPr>
            <a:spLocks noChangeArrowheads="1"/>
          </p:cNvSpPr>
          <p:nvPr/>
        </p:nvSpPr>
        <p:spPr bwMode="auto">
          <a:xfrm>
            <a:off x="1728006" y="5926238"/>
            <a:ext cx="3029175" cy="832920"/>
          </a:xfrm>
          <a:prstGeom prst="wedgeRectCallout">
            <a:avLst>
              <a:gd name="adj1" fmla="val -47886"/>
              <a:gd name="adj2" fmla="val -101319"/>
            </a:avLst>
          </a:prstGeom>
          <a:solidFill>
            <a:srgbClr val="DBCA67"/>
          </a:solidFill>
          <a:ln w="3175">
            <a:solidFill>
              <a:srgbClr val="DBCA67"/>
            </a:solidFill>
            <a:miter lim="800000"/>
          </a:ln>
          <a:effectLst/>
        </p:spPr>
        <p:txBody>
          <a:bodyPr anchor="ctr"/>
          <a:lstStyle/>
          <a:p>
            <a:pPr>
              <a:spcBef>
                <a:spcPct val="0"/>
              </a:spcBef>
              <a:defRPr/>
            </a:pPr>
            <a:r>
              <a:rPr lang="zh-CN" altLang="en-US" sz="2000" b="1" dirty="0">
                <a:solidFill>
                  <a:schemeClr val="tx1"/>
                </a:solidFill>
                <a:latin typeface="Arial" panose="020B0604020202020204" pitchFamily="34" charset="0"/>
              </a:rPr>
              <a:t>限定要检索的学科领域或期刊、作者及发表年限</a:t>
            </a: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040247" y="2782896"/>
            <a:ext cx="1591410" cy="1412376"/>
          </a:xfrm>
          <a:prstGeom prst="rect">
            <a:avLst/>
          </a:prstGeom>
          <a:noFill/>
          <a:ln w="57150">
            <a:solidFill>
              <a:srgbClr val="DBCA67"/>
            </a:solidFill>
            <a:miter lim="800000"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0" name="AutoShape 8"/>
          <p:cNvSpPr>
            <a:spLocks noChangeArrowheads="1"/>
          </p:cNvSpPr>
          <p:nvPr/>
        </p:nvSpPr>
        <p:spPr bwMode="auto">
          <a:xfrm>
            <a:off x="7888864" y="5486409"/>
            <a:ext cx="2330399" cy="522003"/>
          </a:xfrm>
          <a:prstGeom prst="wedgeRectCallout">
            <a:avLst>
              <a:gd name="adj1" fmla="val -52600"/>
              <a:gd name="adj2" fmla="val -94367"/>
            </a:avLst>
          </a:prstGeom>
          <a:solidFill>
            <a:srgbClr val="DBCA67"/>
          </a:solidFill>
          <a:ln w="3175">
            <a:solidFill>
              <a:srgbClr val="DBCA67"/>
            </a:solidFill>
            <a:miter lim="800000"/>
          </a:ln>
          <a:effectLst/>
        </p:spPr>
        <p:txBody>
          <a:bodyPr anchor="ctr"/>
          <a:lstStyle/>
          <a:p>
            <a:pPr>
              <a:spcBef>
                <a:spcPct val="0"/>
              </a:spcBef>
              <a:defRPr/>
            </a:pPr>
            <a:r>
              <a:rPr lang="zh-CN" altLang="en-US" sz="2000" b="1" dirty="0">
                <a:solidFill>
                  <a:schemeClr val="tx1"/>
                </a:solidFill>
                <a:latin typeface="Arial" panose="020B0604020202020204" pitchFamily="34" charset="0"/>
              </a:rPr>
              <a:t>选择检索时间范围</a:t>
            </a: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3030504" y="2307931"/>
            <a:ext cx="3075305" cy="377825"/>
          </a:xfrm>
          <a:prstGeom prst="rect">
            <a:avLst/>
          </a:prstGeom>
          <a:noFill/>
          <a:ln w="57150">
            <a:solidFill>
              <a:srgbClr val="DBCA67"/>
            </a:solidFill>
            <a:miter lim="800000"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2" name="AutoShape 7"/>
          <p:cNvSpPr>
            <a:spLocks noChangeArrowheads="1"/>
          </p:cNvSpPr>
          <p:nvPr/>
        </p:nvSpPr>
        <p:spPr bwMode="auto">
          <a:xfrm>
            <a:off x="7029695" y="2221789"/>
            <a:ext cx="2088905" cy="674589"/>
          </a:xfrm>
          <a:prstGeom prst="wedgeRectCallout">
            <a:avLst>
              <a:gd name="adj1" fmla="val -86169"/>
              <a:gd name="adj2" fmla="val -8653"/>
            </a:avLst>
          </a:prstGeom>
          <a:solidFill>
            <a:srgbClr val="DBCA67"/>
          </a:solidFill>
          <a:ln w="3175">
            <a:solidFill>
              <a:srgbClr val="DBCA67"/>
            </a:solidFill>
            <a:miter lim="800000"/>
          </a:ln>
          <a:effectLst/>
        </p:spPr>
        <p:txBody>
          <a:bodyPr anchor="ctr"/>
          <a:lstStyle/>
          <a:p>
            <a:pPr>
              <a:spcBef>
                <a:spcPct val="0"/>
              </a:spcBef>
              <a:defRPr/>
            </a:pPr>
            <a:r>
              <a:rPr lang="zh-CN" altLang="zh-CN" sz="2000" b="1" dirty="0">
                <a:solidFill>
                  <a:schemeClr val="tx1"/>
                </a:solidFill>
                <a:latin typeface="Arial" panose="020B0604020202020204" pitchFamily="34" charset="0"/>
              </a:rPr>
              <a:t>查看检索历史及保存检索记录</a:t>
            </a:r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3030503" y="4441509"/>
            <a:ext cx="5713026" cy="766438"/>
          </a:xfrm>
          <a:prstGeom prst="rect">
            <a:avLst/>
          </a:prstGeom>
          <a:noFill/>
          <a:ln w="57150">
            <a:solidFill>
              <a:srgbClr val="DBCA67"/>
            </a:solidFill>
            <a:miter lim="800000"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2928617" y="1432132"/>
            <a:ext cx="4752528" cy="704533"/>
          </a:xfrm>
          <a:prstGeom prst="rect">
            <a:avLst/>
          </a:prstGeom>
          <a:noFill/>
          <a:ln w="57150">
            <a:solidFill>
              <a:srgbClr val="DBCA67"/>
            </a:solidFill>
            <a:miter lim="800000"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11150937" y="1149184"/>
            <a:ext cx="1015663" cy="2987758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 algn="ctr"/>
            <a:r>
              <a:rPr lang="zh-CN" altLang="en-US" sz="5400" dirty="0">
                <a:solidFill>
                  <a:schemeClr val="bg1">
                    <a:lumMod val="95000"/>
                  </a:schemeClr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使用指南</a:t>
            </a:r>
            <a:endParaRPr lang="zh-CN" altLang="en-US" sz="4800" dirty="0">
              <a:solidFill>
                <a:schemeClr val="bg1">
                  <a:lumMod val="95000"/>
                </a:schemeClr>
              </a:solidFill>
              <a:latin typeface="思源黑体 CN Heavy" panose="020B0A00000000000000" pitchFamily="34" charset="-122"/>
              <a:ea typeface="思源黑体 CN Heavy" panose="020B0A00000000000000" pitchFamily="34" charset="-122"/>
            </a:endParaRPr>
          </a:p>
        </p:txBody>
      </p:sp>
      <p:sp>
        <p:nvSpPr>
          <p:cNvPr id="17" name="标题 11"/>
          <p:cNvSpPr txBox="1">
            <a:spLocks/>
          </p:cNvSpPr>
          <p:nvPr/>
        </p:nvSpPr>
        <p:spPr>
          <a:xfrm>
            <a:off x="660400" y="444500"/>
            <a:ext cx="9078554" cy="72169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dirty="0" smtClean="0">
                <a:solidFill>
                  <a:srgbClr val="296389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快速检索</a:t>
            </a:r>
            <a:r>
              <a:rPr lang="en-US" altLang="zh-CN" dirty="0">
                <a:solidFill>
                  <a:srgbClr val="296389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-</a:t>
            </a:r>
            <a:r>
              <a:rPr lang="zh-CN" altLang="en-US" dirty="0">
                <a:solidFill>
                  <a:srgbClr val="296389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结果</a:t>
            </a:r>
            <a:r>
              <a:rPr lang="zh-CN" altLang="en-US" dirty="0" smtClean="0">
                <a:solidFill>
                  <a:srgbClr val="296389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页</a:t>
            </a:r>
            <a:endParaRPr lang="zh-CN" altLang="en-US" dirty="0">
              <a:solidFill>
                <a:srgbClr val="296389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76979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11150937" y="1149184"/>
            <a:ext cx="1015663" cy="2987758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 algn="ctr"/>
            <a:r>
              <a:rPr lang="zh-CN" altLang="en-US" sz="5400" dirty="0">
                <a:solidFill>
                  <a:schemeClr val="bg1">
                    <a:lumMod val="95000"/>
                  </a:schemeClr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使用指南</a:t>
            </a:r>
            <a:endParaRPr lang="zh-CN" altLang="en-US" sz="4800" dirty="0">
              <a:solidFill>
                <a:schemeClr val="bg1">
                  <a:lumMod val="95000"/>
                </a:schemeClr>
              </a:solidFill>
              <a:latin typeface="思源黑体 CN Heavy" panose="020B0A00000000000000" pitchFamily="34" charset="-122"/>
              <a:ea typeface="思源黑体 CN Heavy" panose="020B0A00000000000000" pitchFamily="34" charset="-122"/>
            </a:endParaRPr>
          </a:p>
        </p:txBody>
      </p:sp>
      <p:pic>
        <p:nvPicPr>
          <p:cNvPr id="2" name="内容占位符 3"/>
          <p:cNvPicPr>
            <a:picLocks noChangeAspect="1"/>
          </p:cNvPicPr>
          <p:nvPr/>
        </p:nvPicPr>
        <p:blipFill rotWithShape="1">
          <a:blip r:embed="rId2"/>
          <a:srcRect r="1303"/>
          <a:stretch/>
        </p:blipFill>
        <p:spPr>
          <a:xfrm>
            <a:off x="2200105" y="1149184"/>
            <a:ext cx="9041822" cy="5442585"/>
          </a:xfrm>
          <a:prstGeom prst="rect">
            <a:avLst/>
          </a:prstGeom>
          <a:ln>
            <a:solidFill>
              <a:srgbClr val="DBCA67"/>
            </a:solidFill>
          </a:ln>
        </p:spPr>
      </p:pic>
      <p:sp>
        <p:nvSpPr>
          <p:cNvPr id="4" name="AutoShape 9"/>
          <p:cNvSpPr>
            <a:spLocks noChangeArrowheads="1"/>
          </p:cNvSpPr>
          <p:nvPr/>
        </p:nvSpPr>
        <p:spPr bwMode="auto">
          <a:xfrm>
            <a:off x="184150" y="1765301"/>
            <a:ext cx="1741782" cy="977899"/>
          </a:xfrm>
          <a:prstGeom prst="wedgeRectCallout">
            <a:avLst>
              <a:gd name="adj1" fmla="val 79514"/>
              <a:gd name="adj2" fmla="val 14549"/>
            </a:avLst>
          </a:prstGeom>
          <a:solidFill>
            <a:srgbClr val="DBCA67"/>
          </a:solidFill>
          <a:ln w="3175">
            <a:solidFill>
              <a:srgbClr val="DBCA67"/>
            </a:solidFill>
            <a:miter lim="800000"/>
          </a:ln>
          <a:effectLst/>
        </p:spPr>
        <p:txBody>
          <a:bodyPr anchor="ctr"/>
          <a:lstStyle/>
          <a:p>
            <a:pPr>
              <a:spcBef>
                <a:spcPct val="0"/>
              </a:spcBef>
              <a:defRPr/>
            </a:pPr>
            <a:r>
              <a:rPr lang="zh-CN" altLang="en-US" sz="2000" b="1" dirty="0">
                <a:latin typeface="Arial" panose="020B0604020202020204" pitchFamily="34" charset="0"/>
              </a:rPr>
              <a:t>通过</a:t>
            </a:r>
            <a:r>
              <a:rPr lang="zh-CN" altLang="en-US" sz="2000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关联关键词，缩小</a:t>
            </a:r>
            <a:r>
              <a:rPr lang="zh-CN" altLang="en-US" sz="2000" b="1" dirty="0">
                <a:solidFill>
                  <a:schemeClr val="tx1"/>
                </a:solidFill>
                <a:latin typeface="Arial" panose="020B0604020202020204" pitchFamily="34" charset="0"/>
              </a:rPr>
              <a:t>检索</a:t>
            </a:r>
            <a:r>
              <a:rPr lang="zh-CN" altLang="en-US" sz="2000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结果范围</a:t>
            </a:r>
            <a:endParaRPr lang="zh-CN" altLang="en-US" sz="2000" b="1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5" name="AutoShape 9"/>
          <p:cNvSpPr>
            <a:spLocks noChangeArrowheads="1"/>
          </p:cNvSpPr>
          <p:nvPr/>
        </p:nvSpPr>
        <p:spPr bwMode="auto">
          <a:xfrm>
            <a:off x="139700" y="4136942"/>
            <a:ext cx="1741782" cy="501164"/>
          </a:xfrm>
          <a:prstGeom prst="wedgeRectCallout">
            <a:avLst>
              <a:gd name="adj1" fmla="val 81866"/>
              <a:gd name="adj2" fmla="val -36539"/>
            </a:avLst>
          </a:prstGeom>
          <a:solidFill>
            <a:srgbClr val="DBCA67"/>
          </a:solidFill>
          <a:ln w="3175">
            <a:solidFill>
              <a:srgbClr val="DBCA67"/>
            </a:solidFill>
            <a:miter lim="800000"/>
          </a:ln>
          <a:effectLst/>
        </p:spPr>
        <p:txBody>
          <a:bodyPr anchor="ctr"/>
          <a:lstStyle/>
          <a:p>
            <a:pPr>
              <a:spcBef>
                <a:spcPct val="0"/>
              </a:spcBef>
              <a:defRPr/>
            </a:pPr>
            <a:r>
              <a:rPr lang="zh-CN" altLang="en-US" sz="2000" b="1" dirty="0">
                <a:solidFill>
                  <a:schemeClr val="tx1"/>
                </a:solidFill>
                <a:latin typeface="Arial" panose="020B0604020202020204" pitchFamily="34" charset="0"/>
              </a:rPr>
              <a:t>限定文章类型</a:t>
            </a:r>
          </a:p>
        </p:txBody>
      </p:sp>
      <p:sp>
        <p:nvSpPr>
          <p:cNvPr id="6" name="AutoShape 9"/>
          <p:cNvSpPr>
            <a:spLocks noChangeArrowheads="1"/>
          </p:cNvSpPr>
          <p:nvPr/>
        </p:nvSpPr>
        <p:spPr bwMode="auto">
          <a:xfrm>
            <a:off x="7924799" y="1257300"/>
            <a:ext cx="1467777" cy="643060"/>
          </a:xfrm>
          <a:prstGeom prst="wedgeRectCallout">
            <a:avLst>
              <a:gd name="adj1" fmla="val 106842"/>
              <a:gd name="adj2" fmla="val -5854"/>
            </a:avLst>
          </a:prstGeom>
          <a:solidFill>
            <a:srgbClr val="DBCA67"/>
          </a:solidFill>
          <a:ln w="3175">
            <a:solidFill>
              <a:srgbClr val="DBCA67"/>
            </a:solidFill>
            <a:miter lim="800000"/>
          </a:ln>
          <a:effectLst/>
        </p:spPr>
        <p:txBody>
          <a:bodyPr anchor="ctr"/>
          <a:lstStyle/>
          <a:p>
            <a:pPr>
              <a:spcBef>
                <a:spcPct val="0"/>
              </a:spcBef>
              <a:defRPr/>
            </a:pPr>
            <a:r>
              <a:rPr lang="zh-CN" altLang="en-US" sz="2000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按关联</a:t>
            </a:r>
            <a:r>
              <a:rPr lang="zh-CN" altLang="en-US" sz="2000" b="1" dirty="0">
                <a:solidFill>
                  <a:schemeClr val="tx1"/>
                </a:solidFill>
                <a:latin typeface="Arial" panose="020B0604020202020204" pitchFamily="34" charset="0"/>
              </a:rPr>
              <a:t>程度或时间排序</a:t>
            </a:r>
          </a:p>
        </p:txBody>
      </p:sp>
      <p:sp>
        <p:nvSpPr>
          <p:cNvPr id="10" name="标题 11"/>
          <p:cNvSpPr txBox="1">
            <a:spLocks/>
          </p:cNvSpPr>
          <p:nvPr/>
        </p:nvSpPr>
        <p:spPr>
          <a:xfrm>
            <a:off x="660400" y="444500"/>
            <a:ext cx="9078554" cy="72169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dirty="0" smtClean="0">
                <a:solidFill>
                  <a:srgbClr val="296389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快速检索</a:t>
            </a:r>
            <a:r>
              <a:rPr lang="en-US" altLang="zh-CN" dirty="0">
                <a:solidFill>
                  <a:srgbClr val="296389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-</a:t>
            </a:r>
            <a:r>
              <a:rPr lang="zh-CN" altLang="en-US" dirty="0">
                <a:solidFill>
                  <a:srgbClr val="296389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结果</a:t>
            </a:r>
            <a:r>
              <a:rPr lang="zh-CN" altLang="en-US" dirty="0" smtClean="0">
                <a:solidFill>
                  <a:srgbClr val="296389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页</a:t>
            </a:r>
            <a:endParaRPr lang="zh-CN" altLang="en-US" dirty="0">
              <a:solidFill>
                <a:srgbClr val="296389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61331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 animBg="1"/>
      <p:bldP spid="5" grpId="0" build="allAtOnce" animBg="1"/>
      <p:bldP spid="6" grpId="0" build="allAtOnce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11150937" y="1149184"/>
            <a:ext cx="1015663" cy="2987758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 algn="ctr"/>
            <a:r>
              <a:rPr lang="zh-CN" altLang="en-US" sz="5400" dirty="0">
                <a:solidFill>
                  <a:schemeClr val="bg1">
                    <a:lumMod val="95000"/>
                  </a:schemeClr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使用指南</a:t>
            </a:r>
            <a:endParaRPr lang="zh-CN" altLang="en-US" sz="4800" dirty="0">
              <a:solidFill>
                <a:schemeClr val="bg1">
                  <a:lumMod val="95000"/>
                </a:schemeClr>
              </a:solidFill>
              <a:latin typeface="思源黑体 CN Heavy" panose="020B0A00000000000000" pitchFamily="34" charset="-122"/>
              <a:ea typeface="思源黑体 CN Heavy" panose="020B0A00000000000000" pitchFamily="34" charset="-122"/>
            </a:endParaRPr>
          </a:p>
        </p:txBody>
      </p:sp>
      <p:pic>
        <p:nvPicPr>
          <p:cNvPr id="3" name="内容占位符 3"/>
          <p:cNvPicPr>
            <a:picLocks noChangeAspect="1"/>
          </p:cNvPicPr>
          <p:nvPr/>
        </p:nvPicPr>
        <p:blipFill rotWithShape="1">
          <a:blip r:embed="rId2"/>
          <a:srcRect r="1254" b="1584"/>
          <a:stretch/>
        </p:blipFill>
        <p:spPr>
          <a:xfrm>
            <a:off x="1848147" y="1378584"/>
            <a:ext cx="9149501" cy="524032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3014" y="1761768"/>
            <a:ext cx="1397786" cy="970195"/>
          </a:xfrm>
          <a:prstGeom prst="rect">
            <a:avLst/>
          </a:prstGeom>
          <a:noFill/>
          <a:ln w="38100">
            <a:solidFill>
              <a:srgbClr val="DBCA67"/>
            </a:solidFill>
          </a:ln>
        </p:spPr>
      </p:pic>
      <p:sp>
        <p:nvSpPr>
          <p:cNvPr id="5" name="AutoShape 8"/>
          <p:cNvSpPr>
            <a:spLocks noChangeArrowheads="1"/>
          </p:cNvSpPr>
          <p:nvPr/>
        </p:nvSpPr>
        <p:spPr bwMode="auto">
          <a:xfrm>
            <a:off x="152775" y="1963946"/>
            <a:ext cx="2000547" cy="1312654"/>
          </a:xfrm>
          <a:prstGeom prst="wedgeRectCallout">
            <a:avLst>
              <a:gd name="adj1" fmla="val 67163"/>
              <a:gd name="adj2" fmla="val -79737"/>
            </a:avLst>
          </a:prstGeom>
          <a:solidFill>
            <a:srgbClr val="DBCA67"/>
          </a:solidFill>
          <a:ln w="3175">
            <a:solidFill>
              <a:srgbClr val="DBCA67"/>
            </a:solidFill>
            <a:miter lim="800000"/>
          </a:ln>
          <a:effectLst/>
        </p:spPr>
        <p:txBody>
          <a:bodyPr anchor="ctr"/>
          <a:lstStyle/>
          <a:p>
            <a:pPr>
              <a:spcBef>
                <a:spcPct val="0"/>
              </a:spcBef>
              <a:defRPr/>
            </a:pPr>
            <a:r>
              <a:rPr lang="zh-CN" altLang="en-US" sz="2000" b="1" dirty="0">
                <a:solidFill>
                  <a:schemeClr val="tx1"/>
                </a:solidFill>
                <a:latin typeface="Arial" panose="020B0604020202020204" pitchFamily="34" charset="0"/>
              </a:rPr>
              <a:t>选择检索范围：全文、文章题名、作者、引文作者、关键词、摘要等</a:t>
            </a:r>
          </a:p>
        </p:txBody>
      </p:sp>
      <p:sp>
        <p:nvSpPr>
          <p:cNvPr id="6" name="AutoShape 8"/>
          <p:cNvSpPr>
            <a:spLocks noChangeArrowheads="1"/>
          </p:cNvSpPr>
          <p:nvPr/>
        </p:nvSpPr>
        <p:spPr bwMode="auto">
          <a:xfrm>
            <a:off x="8304965" y="2593222"/>
            <a:ext cx="1965960" cy="588645"/>
          </a:xfrm>
          <a:prstGeom prst="wedgeRectCallout">
            <a:avLst>
              <a:gd name="adj1" fmla="val -55058"/>
              <a:gd name="adj2" fmla="val -112054"/>
            </a:avLst>
          </a:prstGeom>
          <a:solidFill>
            <a:srgbClr val="DBCA67"/>
          </a:solidFill>
          <a:ln w="3175">
            <a:solidFill>
              <a:srgbClr val="DBCA67"/>
            </a:solidFill>
            <a:miter lim="800000"/>
          </a:ln>
          <a:effectLst/>
        </p:spPr>
        <p:txBody>
          <a:bodyPr anchor="ctr"/>
          <a:lstStyle/>
          <a:p>
            <a:pPr>
              <a:spcBef>
                <a:spcPct val="0"/>
              </a:spcBef>
              <a:defRPr/>
            </a:pPr>
            <a:r>
              <a:rPr lang="zh-CN" altLang="en-US" sz="2000" b="1" dirty="0">
                <a:solidFill>
                  <a:schemeClr val="tx1"/>
                </a:solidFill>
                <a:latin typeface="Arial" panose="020B0604020202020204" pitchFamily="34" charset="0"/>
              </a:rPr>
              <a:t>限定出版的期刊</a:t>
            </a:r>
          </a:p>
        </p:txBody>
      </p:sp>
      <p:sp>
        <p:nvSpPr>
          <p:cNvPr id="7" name="AutoShape 8"/>
          <p:cNvSpPr>
            <a:spLocks noChangeArrowheads="1"/>
          </p:cNvSpPr>
          <p:nvPr/>
        </p:nvSpPr>
        <p:spPr bwMode="auto">
          <a:xfrm>
            <a:off x="7933068" y="672690"/>
            <a:ext cx="1713603" cy="588645"/>
          </a:xfrm>
          <a:prstGeom prst="wedgeRectCallout">
            <a:avLst>
              <a:gd name="adj1" fmla="val 57564"/>
              <a:gd name="adj2" fmla="val 94743"/>
            </a:avLst>
          </a:prstGeom>
          <a:solidFill>
            <a:srgbClr val="DBCA67"/>
          </a:solidFill>
          <a:ln w="3175">
            <a:solidFill>
              <a:srgbClr val="DBCA67"/>
            </a:solidFill>
            <a:miter lim="800000"/>
          </a:ln>
          <a:effectLst/>
        </p:spPr>
        <p:txBody>
          <a:bodyPr anchor="ctr"/>
          <a:lstStyle/>
          <a:p>
            <a:pPr>
              <a:spcBef>
                <a:spcPct val="0"/>
              </a:spcBef>
              <a:defRPr/>
            </a:pPr>
            <a:r>
              <a:rPr lang="zh-CN" altLang="en-US" sz="2000" b="1" dirty="0">
                <a:solidFill>
                  <a:schemeClr val="tx1"/>
                </a:solidFill>
                <a:latin typeface="Arial" panose="020B0604020202020204" pitchFamily="34" charset="0"/>
              </a:rPr>
              <a:t>增加检索条目</a:t>
            </a:r>
          </a:p>
        </p:txBody>
      </p:sp>
      <p:sp>
        <p:nvSpPr>
          <p:cNvPr id="8" name="AutoShape 8"/>
          <p:cNvSpPr>
            <a:spLocks noChangeArrowheads="1"/>
          </p:cNvSpPr>
          <p:nvPr/>
        </p:nvSpPr>
        <p:spPr bwMode="auto">
          <a:xfrm>
            <a:off x="5136177" y="3529749"/>
            <a:ext cx="2218788" cy="384821"/>
          </a:xfrm>
          <a:prstGeom prst="wedgeRectCallout">
            <a:avLst>
              <a:gd name="adj1" fmla="val -62233"/>
              <a:gd name="adj2" fmla="val -121265"/>
            </a:avLst>
          </a:prstGeom>
          <a:solidFill>
            <a:srgbClr val="DBCA67"/>
          </a:solidFill>
          <a:ln w="3175">
            <a:solidFill>
              <a:srgbClr val="DBCA67"/>
            </a:solidFill>
            <a:miter lim="800000"/>
          </a:ln>
          <a:effectLst/>
        </p:spPr>
        <p:txBody>
          <a:bodyPr anchor="ctr"/>
          <a:lstStyle/>
          <a:p>
            <a:pPr>
              <a:spcBef>
                <a:spcPct val="0"/>
              </a:spcBef>
              <a:defRPr/>
            </a:pPr>
            <a:r>
              <a:rPr lang="zh-CN" altLang="en-US" sz="2000" b="1" dirty="0">
                <a:solidFill>
                  <a:schemeClr val="tx1"/>
                </a:solidFill>
                <a:latin typeface="Arial" panose="020B0604020202020204" pitchFamily="34" charset="0"/>
              </a:rPr>
              <a:t>选择检索时间范围</a:t>
            </a:r>
          </a:p>
        </p:txBody>
      </p:sp>
      <p:sp>
        <p:nvSpPr>
          <p:cNvPr id="9" name="AutoShape 8"/>
          <p:cNvSpPr>
            <a:spLocks noChangeArrowheads="1"/>
          </p:cNvSpPr>
          <p:nvPr/>
        </p:nvSpPr>
        <p:spPr bwMode="auto">
          <a:xfrm>
            <a:off x="4455246" y="5399760"/>
            <a:ext cx="1828165" cy="401257"/>
          </a:xfrm>
          <a:prstGeom prst="wedgeRectCallout">
            <a:avLst>
              <a:gd name="adj1" fmla="val -118858"/>
              <a:gd name="adj2" fmla="val 22851"/>
            </a:avLst>
          </a:prstGeom>
          <a:solidFill>
            <a:srgbClr val="DBCA67"/>
          </a:solidFill>
          <a:ln w="3175">
            <a:solidFill>
              <a:srgbClr val="DBCA67"/>
            </a:solidFill>
            <a:miter lim="800000"/>
          </a:ln>
          <a:effectLst/>
        </p:spPr>
        <p:txBody>
          <a:bodyPr anchor="ctr"/>
          <a:lstStyle/>
          <a:p>
            <a:pPr>
              <a:spcBef>
                <a:spcPct val="0"/>
              </a:spcBef>
              <a:defRPr/>
            </a:pPr>
            <a:r>
              <a:rPr lang="zh-CN" altLang="en-US" sz="2000" b="1" dirty="0">
                <a:solidFill>
                  <a:schemeClr val="tx1"/>
                </a:solidFill>
                <a:latin typeface="Arial" panose="020B0604020202020204" pitchFamily="34" charset="0"/>
              </a:rPr>
              <a:t>历史检索记录</a:t>
            </a:r>
          </a:p>
        </p:txBody>
      </p:sp>
      <p:sp>
        <p:nvSpPr>
          <p:cNvPr id="10" name="AutoShape 7"/>
          <p:cNvSpPr>
            <a:spLocks noChangeArrowheads="1"/>
          </p:cNvSpPr>
          <p:nvPr/>
        </p:nvSpPr>
        <p:spPr bwMode="auto">
          <a:xfrm>
            <a:off x="4540829" y="4370399"/>
            <a:ext cx="3764136" cy="458240"/>
          </a:xfrm>
          <a:prstGeom prst="wedgeRectCallout">
            <a:avLst>
              <a:gd name="adj1" fmla="val -53276"/>
              <a:gd name="adj2" fmla="val 107610"/>
            </a:avLst>
          </a:prstGeom>
          <a:solidFill>
            <a:srgbClr val="DBCA67"/>
          </a:solidFill>
          <a:ln w="3175">
            <a:solidFill>
              <a:srgbClr val="DBCA67"/>
            </a:solidFill>
            <a:miter lim="800000"/>
          </a:ln>
          <a:effectLst/>
        </p:spPr>
        <p:txBody>
          <a:bodyPr anchor="ctr"/>
          <a:lstStyle/>
          <a:p>
            <a:pPr>
              <a:spcBef>
                <a:spcPct val="0"/>
              </a:spcBef>
              <a:defRPr/>
            </a:pPr>
            <a:r>
              <a:rPr lang="zh-CN" altLang="zh-CN" sz="2000" b="1" dirty="0">
                <a:solidFill>
                  <a:schemeClr val="tx1"/>
                </a:solidFill>
                <a:latin typeface="Arial" panose="020B0604020202020204" pitchFamily="34" charset="0"/>
              </a:rPr>
              <a:t>查看检索历史及保存检索记录</a:t>
            </a:r>
          </a:p>
        </p:txBody>
      </p:sp>
      <p:sp>
        <p:nvSpPr>
          <p:cNvPr id="13" name="标题 11"/>
          <p:cNvSpPr txBox="1">
            <a:spLocks/>
          </p:cNvSpPr>
          <p:nvPr/>
        </p:nvSpPr>
        <p:spPr>
          <a:xfrm>
            <a:off x="660400" y="444500"/>
            <a:ext cx="9078554" cy="72169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dirty="0">
                <a:solidFill>
                  <a:srgbClr val="296389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高级</a:t>
            </a:r>
            <a:r>
              <a:rPr lang="zh-CN" altLang="en-US" dirty="0" smtClean="0">
                <a:solidFill>
                  <a:srgbClr val="296389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检索</a:t>
            </a:r>
            <a:endParaRPr lang="zh-CN" altLang="en-US" dirty="0">
              <a:solidFill>
                <a:srgbClr val="296389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2463013" y="2855455"/>
            <a:ext cx="2401313" cy="1370387"/>
          </a:xfrm>
          <a:prstGeom prst="rect">
            <a:avLst/>
          </a:prstGeom>
          <a:noFill/>
          <a:ln w="57150">
            <a:solidFill>
              <a:srgbClr val="DBCA67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165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build="allAtOnce" animBg="1"/>
      <p:bldP spid="7" grpId="0" uiExpand="1" build="allAtOnce" animBg="1"/>
      <p:bldP spid="8" grpId="0" build="allAtOnce" animBg="1"/>
      <p:bldP spid="9" grpId="0" build="allAtOnce" animBg="1"/>
      <p:bldP spid="10" grpId="0" build="allAtOnce" animBg="1"/>
      <p:bldP spid="1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2892425" y="1730375"/>
            <a:ext cx="5886202" cy="4433971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</a:rPr>
              <a:t>收藏喜爱的期刊 </a:t>
            </a:r>
            <a:r>
              <a:rPr kumimoji="0" lang="en-US" altLang="zh-CN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</a:rPr>
              <a:t>/ </a:t>
            </a:r>
            <a:r>
              <a:rPr kumimoji="0" lang="zh-CN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</a:rPr>
              <a:t>文章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zh-CN" alt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zh-CN" altLang="en-US" sz="32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推荐</a:t>
            </a:r>
            <a:r>
              <a:rPr lang="zh-CN" altLang="en-US" sz="3200" dirty="0">
                <a:latin typeface="黑体" panose="02010609060101010101" pitchFamily="49" charset="-122"/>
                <a:ea typeface="黑体" panose="02010609060101010101" pitchFamily="49" charset="-122"/>
              </a:rPr>
              <a:t>文章</a:t>
            </a:r>
            <a:endParaRPr kumimoji="0" lang="zh-CN" alt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zh-CN" alt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</a:rPr>
              <a:t>电子邮件提醒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defRPr/>
            </a:pPr>
            <a:r>
              <a:rPr kumimoji="0" lang="zh-CN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</a:rPr>
              <a:t>期刊的新期目次信息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defRPr/>
            </a:pPr>
            <a:r>
              <a:rPr kumimoji="0" lang="zh-CN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</a:rPr>
              <a:t>文章被引用的信息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defRPr/>
            </a:pPr>
            <a:endParaRPr kumimoji="0" lang="zh-CN" alt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</a:rPr>
              <a:t>期刊更新信息的</a:t>
            </a:r>
            <a:r>
              <a:rPr kumimoji="0" lang="en-US" altLang="zh-CN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</a:rPr>
              <a:t>RSS</a:t>
            </a:r>
            <a:r>
              <a:rPr kumimoji="0" lang="zh-CN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</a:rPr>
              <a:t>订阅跟踪</a:t>
            </a:r>
          </a:p>
        </p:txBody>
      </p:sp>
      <p:sp>
        <p:nvSpPr>
          <p:cNvPr id="5" name="矩形 4"/>
          <p:cNvSpPr/>
          <p:nvPr/>
        </p:nvSpPr>
        <p:spPr>
          <a:xfrm>
            <a:off x="11150937" y="1149184"/>
            <a:ext cx="1015663" cy="2987758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 algn="ctr"/>
            <a:r>
              <a:rPr lang="zh-CN" altLang="en-US" sz="5400" dirty="0">
                <a:solidFill>
                  <a:schemeClr val="bg1">
                    <a:lumMod val="95000"/>
                  </a:schemeClr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使用指南</a:t>
            </a:r>
            <a:endParaRPr lang="zh-CN" altLang="en-US" sz="4800" dirty="0">
              <a:solidFill>
                <a:schemeClr val="bg1">
                  <a:lumMod val="95000"/>
                </a:schemeClr>
              </a:solidFill>
              <a:latin typeface="思源黑体 CN Heavy" panose="020B0A00000000000000" pitchFamily="34" charset="-122"/>
              <a:ea typeface="思源黑体 CN Heavy" panose="020B0A00000000000000" pitchFamily="34" charset="-122"/>
            </a:endParaRPr>
          </a:p>
        </p:txBody>
      </p:sp>
      <p:sp>
        <p:nvSpPr>
          <p:cNvPr id="6" name="标题 11"/>
          <p:cNvSpPr txBox="1">
            <a:spLocks/>
          </p:cNvSpPr>
          <p:nvPr/>
        </p:nvSpPr>
        <p:spPr>
          <a:xfrm>
            <a:off x="660400" y="444500"/>
            <a:ext cx="9078554" cy="72169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>
                <a:solidFill>
                  <a:srgbClr val="296389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ARs</a:t>
            </a:r>
            <a:r>
              <a:rPr lang="zh-CN" altLang="en-US" dirty="0" smtClean="0">
                <a:solidFill>
                  <a:srgbClr val="296389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数据库个性服务</a:t>
            </a:r>
            <a:endParaRPr lang="zh-CN" altLang="en-US" dirty="0">
              <a:solidFill>
                <a:srgbClr val="296389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31607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4"/>
          <p:cNvSpPr txBox="1"/>
          <p:nvPr/>
        </p:nvSpPr>
        <p:spPr>
          <a:xfrm>
            <a:off x="853060" y="432851"/>
            <a:ext cx="2087829" cy="7703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spcBef>
                <a:spcPct val="0"/>
              </a:spcBef>
              <a:buNone/>
              <a:defRPr sz="4000" b="1">
                <a:solidFill>
                  <a:srgbClr val="296389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j-cs"/>
              </a:defRPr>
            </a:lvl1pPr>
          </a:lstStyle>
          <a:p>
            <a:r>
              <a:rPr lang="zh-CN" altLang="en-US" sz="4400" b="0" dirty="0" smtClean="0"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文献</a:t>
            </a:r>
            <a:endParaRPr lang="zh-CN" altLang="en-US" sz="4400" b="0" dirty="0"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graphicFrame>
        <p:nvGraphicFramePr>
          <p:cNvPr id="14" name="图示 13"/>
          <p:cNvGraphicFramePr/>
          <p:nvPr>
            <p:extLst>
              <p:ext uri="{D42A27DB-BD31-4B8C-83A1-F6EECF244321}">
                <p14:modId xmlns:p14="http://schemas.microsoft.com/office/powerpoint/2010/main" val="3598678423"/>
              </p:ext>
            </p:extLst>
          </p:nvPr>
        </p:nvGraphicFramePr>
        <p:xfrm>
          <a:off x="3431805" y="1774740"/>
          <a:ext cx="5328389" cy="43780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" name="矩形 14"/>
          <p:cNvSpPr/>
          <p:nvPr/>
        </p:nvSpPr>
        <p:spPr>
          <a:xfrm>
            <a:off x="1397698" y="1482352"/>
            <a:ext cx="22365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dirty="0" smtClean="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科研</a:t>
            </a:r>
            <a:r>
              <a:rPr lang="zh-CN" altLang="en-US" sz="3200" dirty="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的基础</a:t>
            </a:r>
          </a:p>
        </p:txBody>
      </p:sp>
      <p:sp>
        <p:nvSpPr>
          <p:cNvPr id="19" name="矩形 18"/>
          <p:cNvSpPr/>
          <p:nvPr/>
        </p:nvSpPr>
        <p:spPr>
          <a:xfrm>
            <a:off x="11150937" y="1149184"/>
            <a:ext cx="1015663" cy="2987758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 algn="ctr"/>
            <a:r>
              <a:rPr lang="zh-CN" altLang="en-US" sz="5400" dirty="0">
                <a:solidFill>
                  <a:schemeClr val="bg1">
                    <a:lumMod val="95000"/>
                  </a:schemeClr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文献作用</a:t>
            </a:r>
          </a:p>
        </p:txBody>
      </p:sp>
    </p:spTree>
    <p:extLst>
      <p:ext uri="{BB962C8B-B14F-4D97-AF65-F5344CB8AC3E}">
        <p14:creationId xmlns:p14="http://schemas.microsoft.com/office/powerpoint/2010/main" val="2779595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95C2BB75-F3CD-408D-8B60-9F2E3058E6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>
                                            <p:graphicEl>
                                              <a:dgm id="{95C2BB75-F3CD-408D-8B60-9F2E3058E6F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>
                                            <p:graphicEl>
                                              <a:dgm id="{95C2BB75-F3CD-408D-8B60-9F2E3058E6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>
                                            <p:graphicEl>
                                              <a:dgm id="{95C2BB75-F3CD-408D-8B60-9F2E3058E6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C0BC6D69-4D05-4F90-855A-CD4D6239E2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>
                                            <p:graphicEl>
                                              <a:dgm id="{C0BC6D69-4D05-4F90-855A-CD4D6239E21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>
                                            <p:graphicEl>
                                              <a:dgm id="{C0BC6D69-4D05-4F90-855A-CD4D6239E2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>
                                            <p:graphicEl>
                                              <a:dgm id="{C0BC6D69-4D05-4F90-855A-CD4D6239E2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3DEED00E-96FD-435E-AF2F-213DE9A851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>
                                            <p:graphicEl>
                                              <a:dgm id="{3DEED00E-96FD-435E-AF2F-213DE9A851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>
                                            <p:graphicEl>
                                              <a:dgm id="{3DEED00E-96FD-435E-AF2F-213DE9A851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>
                                            <p:graphicEl>
                                              <a:dgm id="{3DEED00E-96FD-435E-AF2F-213DE9A851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C9B7B19C-7905-49A4-80CD-A94A058D80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">
                                            <p:graphicEl>
                                              <a:dgm id="{C9B7B19C-7905-49A4-80CD-A94A058D809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>
                                            <p:graphicEl>
                                              <a:dgm id="{C9B7B19C-7905-49A4-80CD-A94A058D80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>
                                            <p:graphicEl>
                                              <a:dgm id="{C9B7B19C-7905-49A4-80CD-A94A058D80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7F78C409-911E-46BD-8E2D-813C653155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>
                                            <p:graphicEl>
                                              <a:dgm id="{7F78C409-911E-46BD-8E2D-813C653155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>
                                            <p:graphicEl>
                                              <a:dgm id="{7F78C409-911E-46BD-8E2D-813C653155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>
                                            <p:graphicEl>
                                              <a:dgm id="{7F78C409-911E-46BD-8E2D-813C653155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4" grpId="0" uiExpand="1">
        <p:bldSub>
          <a:bldDgm bld="one"/>
        </p:bldSub>
      </p:bldGraphic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内容占位符 3"/>
          <p:cNvPicPr>
            <a:picLocks noChangeAspect="1"/>
          </p:cNvPicPr>
          <p:nvPr/>
        </p:nvPicPr>
        <p:blipFill rotWithShape="1">
          <a:blip r:embed="rId2"/>
          <a:srcRect r="1343"/>
          <a:stretch/>
        </p:blipFill>
        <p:spPr>
          <a:xfrm>
            <a:off x="1373312" y="1166192"/>
            <a:ext cx="8702021" cy="5465541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1150937" y="1149184"/>
            <a:ext cx="1015663" cy="2987758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 algn="ctr"/>
            <a:r>
              <a:rPr lang="zh-CN" altLang="en-US" sz="5400" dirty="0">
                <a:solidFill>
                  <a:schemeClr val="bg1">
                    <a:lumMod val="95000"/>
                  </a:schemeClr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使用指南</a:t>
            </a:r>
            <a:endParaRPr lang="zh-CN" altLang="en-US" sz="4800" dirty="0">
              <a:solidFill>
                <a:schemeClr val="bg1">
                  <a:lumMod val="95000"/>
                </a:schemeClr>
              </a:solidFill>
              <a:latin typeface="思源黑体 CN Heavy" panose="020B0A00000000000000" pitchFamily="34" charset="-122"/>
              <a:ea typeface="思源黑体 CN Heavy" panose="020B0A00000000000000" pitchFamily="34" charset="-122"/>
            </a:endParaRPr>
          </a:p>
        </p:txBody>
      </p:sp>
      <p:sp>
        <p:nvSpPr>
          <p:cNvPr id="6" name="标题 11"/>
          <p:cNvSpPr txBox="1">
            <a:spLocks/>
          </p:cNvSpPr>
          <p:nvPr/>
        </p:nvSpPr>
        <p:spPr>
          <a:xfrm>
            <a:off x="660400" y="444500"/>
            <a:ext cx="9078554" cy="72169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dirty="0" smtClean="0">
                <a:solidFill>
                  <a:srgbClr val="296389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个人账号</a:t>
            </a:r>
            <a:r>
              <a:rPr lang="en-US" altLang="zh-CN" dirty="0" smtClean="0">
                <a:solidFill>
                  <a:srgbClr val="296389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-</a:t>
            </a:r>
            <a:r>
              <a:rPr lang="zh-CN" altLang="en-US" dirty="0" smtClean="0">
                <a:solidFill>
                  <a:srgbClr val="296389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首页</a:t>
            </a:r>
            <a:endParaRPr lang="zh-CN" altLang="en-US" dirty="0">
              <a:solidFill>
                <a:srgbClr val="296389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23520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473200" y="1072493"/>
            <a:ext cx="8455991" cy="5785507"/>
            <a:chOff x="33500" y="557612"/>
            <a:chExt cx="8942973" cy="6118696"/>
          </a:xfrm>
        </p:grpSpPr>
        <p:grpSp>
          <p:nvGrpSpPr>
            <p:cNvPr id="3" name="组合 2"/>
            <p:cNvGrpSpPr/>
            <p:nvPr/>
          </p:nvGrpSpPr>
          <p:grpSpPr>
            <a:xfrm>
              <a:off x="33500" y="557612"/>
              <a:ext cx="8942973" cy="6118696"/>
              <a:chOff x="33500" y="557612"/>
              <a:chExt cx="8942973" cy="6118696"/>
            </a:xfrm>
          </p:grpSpPr>
          <p:pic>
            <p:nvPicPr>
              <p:cNvPr id="5" name="图片 4"/>
              <p:cNvPicPr>
                <a:picLocks noChangeAspect="1"/>
              </p:cNvPicPr>
              <p:nvPr/>
            </p:nvPicPr>
            <p:blipFill rotWithShape="1">
              <a:blip r:embed="rId2"/>
              <a:srcRect r="2584"/>
              <a:stretch/>
            </p:blipFill>
            <p:spPr>
              <a:xfrm>
                <a:off x="33500" y="557612"/>
                <a:ext cx="8942973" cy="6118696"/>
              </a:xfrm>
              <a:prstGeom prst="rect">
                <a:avLst/>
              </a:prstGeom>
            </p:spPr>
          </p:pic>
          <p:pic>
            <p:nvPicPr>
              <p:cNvPr id="6" name="图片 5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697297" y="4462703"/>
                <a:ext cx="4111381" cy="592637"/>
              </a:xfrm>
              <a:prstGeom prst="rect">
                <a:avLst/>
              </a:prstGeom>
            </p:spPr>
          </p:pic>
        </p:grpSp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8050" y="4477086"/>
              <a:ext cx="4086781" cy="877828"/>
            </a:xfrm>
            <a:prstGeom prst="rect">
              <a:avLst/>
            </a:prstGeom>
          </p:spPr>
        </p:pic>
      </p:grpSp>
      <p:sp>
        <p:nvSpPr>
          <p:cNvPr id="7" name="AutoShape 21"/>
          <p:cNvSpPr>
            <a:spLocks noChangeArrowheads="1"/>
          </p:cNvSpPr>
          <p:nvPr/>
        </p:nvSpPr>
        <p:spPr bwMode="auto">
          <a:xfrm>
            <a:off x="3516057" y="1298588"/>
            <a:ext cx="1498705" cy="495597"/>
          </a:xfrm>
          <a:prstGeom prst="wedgeRectCallout">
            <a:avLst>
              <a:gd name="adj1" fmla="val -99089"/>
              <a:gd name="adj2" fmla="val 47108"/>
            </a:avLst>
          </a:prstGeom>
          <a:solidFill>
            <a:srgbClr val="DBCA67"/>
          </a:solidFill>
          <a:ln w="3175">
            <a:solidFill>
              <a:srgbClr val="DBCA67"/>
            </a:solidFill>
            <a:miter lim="800000"/>
          </a:ln>
          <a:effectLst/>
        </p:spPr>
        <p:txBody>
          <a:bodyPr anchor="ctr"/>
          <a:lstStyle/>
          <a:p>
            <a:pPr>
              <a:spcBef>
                <a:spcPct val="0"/>
              </a:spcBef>
              <a:defRPr/>
            </a:pPr>
            <a:r>
              <a:rPr lang="zh-CN" altLang="en-US" sz="2000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收藏的期刊</a:t>
            </a:r>
            <a:endParaRPr lang="zh-CN" altLang="en-US" sz="2000" b="1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8" name="AutoShape 21"/>
          <p:cNvSpPr>
            <a:spLocks noChangeArrowheads="1"/>
          </p:cNvSpPr>
          <p:nvPr/>
        </p:nvSpPr>
        <p:spPr bwMode="auto">
          <a:xfrm>
            <a:off x="3503657" y="3449276"/>
            <a:ext cx="1511105" cy="481955"/>
          </a:xfrm>
          <a:prstGeom prst="wedgeRectCallout">
            <a:avLst>
              <a:gd name="adj1" fmla="val -102131"/>
              <a:gd name="adj2" fmla="val -12547"/>
            </a:avLst>
          </a:prstGeom>
          <a:solidFill>
            <a:srgbClr val="DBCA67"/>
          </a:solidFill>
          <a:ln w="3175">
            <a:solidFill>
              <a:srgbClr val="DBCA67"/>
            </a:solidFill>
            <a:miter lim="800000"/>
          </a:ln>
          <a:effectLst/>
        </p:spPr>
        <p:txBody>
          <a:bodyPr anchor="ctr"/>
          <a:lstStyle/>
          <a:p>
            <a:pPr>
              <a:spcBef>
                <a:spcPct val="0"/>
              </a:spcBef>
              <a:defRPr/>
            </a:pPr>
            <a:r>
              <a:rPr lang="zh-CN" altLang="en-US" sz="2000" b="1" dirty="0">
                <a:solidFill>
                  <a:schemeClr val="tx1"/>
                </a:solidFill>
                <a:latin typeface="Arial" panose="020B0604020202020204" pitchFamily="34" charset="0"/>
              </a:rPr>
              <a:t>收藏的</a:t>
            </a:r>
            <a:r>
              <a:rPr lang="zh-CN" altLang="en-US" sz="2000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文章</a:t>
            </a:r>
            <a:endParaRPr lang="zh-CN" altLang="en-US" sz="2000" b="1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1150937" y="1149184"/>
            <a:ext cx="1015663" cy="2987758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 algn="ctr"/>
            <a:r>
              <a:rPr lang="zh-CN" altLang="en-US" sz="5400" dirty="0">
                <a:solidFill>
                  <a:schemeClr val="bg1">
                    <a:lumMod val="95000"/>
                  </a:schemeClr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使用指南</a:t>
            </a:r>
            <a:endParaRPr lang="zh-CN" altLang="en-US" sz="4800" dirty="0">
              <a:solidFill>
                <a:schemeClr val="bg1">
                  <a:lumMod val="95000"/>
                </a:schemeClr>
              </a:solidFill>
              <a:latin typeface="思源黑体 CN Heavy" panose="020B0A00000000000000" pitchFamily="34" charset="-122"/>
              <a:ea typeface="思源黑体 CN Heavy" panose="020B0A00000000000000" pitchFamily="34" charset="-122"/>
            </a:endParaRPr>
          </a:p>
        </p:txBody>
      </p:sp>
      <p:sp>
        <p:nvSpPr>
          <p:cNvPr id="12" name="标题 11"/>
          <p:cNvSpPr txBox="1">
            <a:spLocks/>
          </p:cNvSpPr>
          <p:nvPr/>
        </p:nvSpPr>
        <p:spPr>
          <a:xfrm>
            <a:off x="660400" y="444500"/>
            <a:ext cx="9078554" cy="72169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dirty="0" smtClean="0">
                <a:solidFill>
                  <a:srgbClr val="296389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个人账号</a:t>
            </a:r>
            <a:r>
              <a:rPr lang="en-US" altLang="zh-CN" dirty="0" smtClean="0">
                <a:solidFill>
                  <a:srgbClr val="296389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-</a:t>
            </a:r>
            <a:r>
              <a:rPr lang="zh-CN" altLang="en-US" dirty="0" smtClean="0">
                <a:solidFill>
                  <a:srgbClr val="296389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收藏</a:t>
            </a:r>
            <a:endParaRPr lang="zh-CN" altLang="en-US" dirty="0">
              <a:solidFill>
                <a:srgbClr val="296389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1651071" y="3141133"/>
            <a:ext cx="8087883" cy="0"/>
          </a:xfrm>
          <a:prstGeom prst="line">
            <a:avLst/>
          </a:prstGeom>
          <a:ln w="22225">
            <a:solidFill>
              <a:srgbClr val="DBCA67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 13"/>
          <p:cNvSpPr/>
          <p:nvPr/>
        </p:nvSpPr>
        <p:spPr>
          <a:xfrm>
            <a:off x="2787948" y="2196577"/>
            <a:ext cx="18004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rgbClr val="DBCA67"/>
                </a:solidFill>
                <a:latin typeface="Arial" panose="020B0604020202020204" pitchFamily="34" charset="0"/>
              </a:rPr>
              <a:t>从第一期开始</a:t>
            </a:r>
            <a:r>
              <a:rPr lang="zh-CN" altLang="en-US" b="1" dirty="0" smtClean="0">
                <a:solidFill>
                  <a:srgbClr val="DBCA67"/>
                </a:solidFill>
                <a:latin typeface="Arial" panose="020B0604020202020204" pitchFamily="34" charset="0"/>
              </a:rPr>
              <a:t>看</a:t>
            </a:r>
            <a:endParaRPr lang="zh-CN" altLang="en-US" dirty="0">
              <a:solidFill>
                <a:srgbClr val="DBCA67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7516814" y="2196577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 smtClean="0">
                <a:solidFill>
                  <a:srgbClr val="DBCA67"/>
                </a:solidFill>
                <a:latin typeface="Arial" panose="020B0604020202020204" pitchFamily="34" charset="0"/>
              </a:rPr>
              <a:t>查看</a:t>
            </a:r>
            <a:r>
              <a:rPr lang="zh-CN" altLang="en-US" b="1" dirty="0">
                <a:solidFill>
                  <a:srgbClr val="DBCA67"/>
                </a:solidFill>
                <a:latin typeface="Arial" panose="020B0604020202020204" pitchFamily="34" charset="0"/>
              </a:rPr>
              <a:t>当前</a:t>
            </a:r>
            <a:r>
              <a:rPr lang="zh-CN" altLang="en-US" b="1" dirty="0" smtClean="0">
                <a:solidFill>
                  <a:srgbClr val="DBCA67"/>
                </a:solidFill>
                <a:latin typeface="Arial" panose="020B0604020202020204" pitchFamily="34" charset="0"/>
              </a:rPr>
              <a:t>期刊</a:t>
            </a:r>
            <a:endParaRPr lang="zh-CN" altLang="en-US" dirty="0">
              <a:solidFill>
                <a:srgbClr val="DBCA67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2787948" y="2527339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 smtClean="0">
                <a:solidFill>
                  <a:srgbClr val="DBCA67"/>
                </a:solidFill>
                <a:latin typeface="Arial" panose="020B0604020202020204" pitchFamily="34" charset="0"/>
              </a:rPr>
              <a:t>只</a:t>
            </a:r>
            <a:r>
              <a:rPr lang="zh-CN" altLang="en-US" b="1" dirty="0">
                <a:solidFill>
                  <a:srgbClr val="DBCA67"/>
                </a:solidFill>
                <a:latin typeface="Arial" panose="020B0604020202020204" pitchFamily="34" charset="0"/>
              </a:rPr>
              <a:t>看摘要</a:t>
            </a:r>
            <a:endParaRPr lang="zh-CN" altLang="en-US" dirty="0">
              <a:solidFill>
                <a:srgbClr val="DBCA67"/>
              </a:solidFill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3014709" y="4731883"/>
            <a:ext cx="20846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zh-CN" altLang="en-US" b="1" dirty="0">
                <a:solidFill>
                  <a:srgbClr val="DBCA67"/>
                </a:solidFill>
                <a:latin typeface="Arial" panose="020B0604020202020204" pitchFamily="34" charset="0"/>
              </a:rPr>
              <a:t>可以发送邮件给朋友、下载及跟踪引文，或删除收藏</a:t>
            </a:r>
          </a:p>
        </p:txBody>
      </p:sp>
      <p:sp>
        <p:nvSpPr>
          <p:cNvPr id="20" name="矩形 19"/>
          <p:cNvSpPr/>
          <p:nvPr/>
        </p:nvSpPr>
        <p:spPr>
          <a:xfrm>
            <a:off x="7283376" y="4663495"/>
            <a:ext cx="20795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zh-CN" altLang="en-US" b="1" dirty="0">
                <a:solidFill>
                  <a:srgbClr val="DBCA67"/>
                </a:solidFill>
                <a:latin typeface="Arial" panose="020B0604020202020204" pitchFamily="34" charset="0"/>
              </a:rPr>
              <a:t>按照出版物排序或按照出版时间排序</a:t>
            </a:r>
          </a:p>
        </p:txBody>
      </p:sp>
    </p:spTree>
    <p:extLst>
      <p:ext uri="{BB962C8B-B14F-4D97-AF65-F5344CB8AC3E}">
        <p14:creationId xmlns:p14="http://schemas.microsoft.com/office/powerpoint/2010/main" val="1618949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4" grpId="0"/>
      <p:bldP spid="15" grpId="0"/>
      <p:bldP spid="16" grpId="0"/>
      <p:bldP spid="19" grpId="0"/>
      <p:bldP spid="2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0058" y="1340768"/>
            <a:ext cx="8611433" cy="5115387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6790928" y="3898461"/>
            <a:ext cx="2657872" cy="1200329"/>
          </a:xfrm>
          <a:prstGeom prst="rect">
            <a:avLst/>
          </a:prstGeom>
          <a:solidFill>
            <a:srgbClr val="DBCA67"/>
          </a:solidFill>
          <a:ln>
            <a:solidFill>
              <a:srgbClr val="DBCA67"/>
            </a:solidFill>
          </a:ln>
          <a:effectLst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黑体" panose="02010609060101010101" pitchFamily="2" charset="-122"/>
                <a:ea typeface="黑体" panose="02010609060101010101" pitchFamily="2" charset="-122"/>
              </a:rPr>
              <a:t>选择您想要接收提醒的期刊，会提醒您更新的期刊目录</a:t>
            </a:r>
          </a:p>
        </p:txBody>
      </p:sp>
      <p:sp>
        <p:nvSpPr>
          <p:cNvPr id="6" name="矩形 5"/>
          <p:cNvSpPr/>
          <p:nvPr/>
        </p:nvSpPr>
        <p:spPr>
          <a:xfrm>
            <a:off x="11150937" y="1149184"/>
            <a:ext cx="1015663" cy="2987758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 algn="ctr"/>
            <a:r>
              <a:rPr lang="zh-CN" altLang="en-US" sz="5400" dirty="0">
                <a:solidFill>
                  <a:schemeClr val="bg1">
                    <a:lumMod val="95000"/>
                  </a:schemeClr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使用指南</a:t>
            </a:r>
            <a:endParaRPr lang="zh-CN" altLang="en-US" sz="4800" dirty="0">
              <a:solidFill>
                <a:schemeClr val="bg1">
                  <a:lumMod val="95000"/>
                </a:schemeClr>
              </a:solidFill>
              <a:latin typeface="思源黑体 CN Heavy" panose="020B0A00000000000000" pitchFamily="34" charset="-122"/>
              <a:ea typeface="思源黑体 CN Heavy" panose="020B0A00000000000000" pitchFamily="34" charset="-122"/>
            </a:endParaRPr>
          </a:p>
        </p:txBody>
      </p:sp>
      <p:sp>
        <p:nvSpPr>
          <p:cNvPr id="7" name="标题 11"/>
          <p:cNvSpPr txBox="1">
            <a:spLocks/>
          </p:cNvSpPr>
          <p:nvPr/>
        </p:nvSpPr>
        <p:spPr>
          <a:xfrm>
            <a:off x="660400" y="444500"/>
            <a:ext cx="9078554" cy="72169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dirty="0" smtClean="0">
                <a:solidFill>
                  <a:srgbClr val="296389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个人账号</a:t>
            </a:r>
            <a:r>
              <a:rPr lang="en-US" altLang="zh-CN" dirty="0" smtClean="0">
                <a:solidFill>
                  <a:srgbClr val="296389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-</a:t>
            </a:r>
            <a:r>
              <a:rPr lang="zh-CN" altLang="en-US" dirty="0">
                <a:solidFill>
                  <a:srgbClr val="296389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提醒设置</a:t>
            </a:r>
          </a:p>
        </p:txBody>
      </p:sp>
    </p:spTree>
    <p:extLst>
      <p:ext uri="{BB962C8B-B14F-4D97-AF65-F5344CB8AC3E}">
        <p14:creationId xmlns:p14="http://schemas.microsoft.com/office/powerpoint/2010/main" val="3393990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11150937" y="1149184"/>
            <a:ext cx="1015663" cy="2987758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 algn="ctr"/>
            <a:r>
              <a:rPr lang="zh-CN" altLang="en-US" sz="5400" dirty="0" smtClean="0">
                <a:solidFill>
                  <a:schemeClr val="bg1">
                    <a:lumMod val="95000"/>
                  </a:schemeClr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投稿指南</a:t>
            </a:r>
            <a:endParaRPr lang="zh-CN" altLang="en-US" sz="4800" dirty="0">
              <a:solidFill>
                <a:schemeClr val="bg1">
                  <a:lumMod val="95000"/>
                </a:schemeClr>
              </a:solidFill>
              <a:latin typeface="思源黑体 CN Heavy" panose="020B0A00000000000000" pitchFamily="34" charset="-122"/>
              <a:ea typeface="思源黑体 CN Heavy" panose="020B0A00000000000000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/>
          <a:srcRect t="2913"/>
          <a:stretch/>
        </p:blipFill>
        <p:spPr>
          <a:xfrm>
            <a:off x="1346299" y="1310715"/>
            <a:ext cx="9144000" cy="4988176"/>
          </a:xfrm>
          <a:prstGeom prst="rect">
            <a:avLst/>
          </a:prstGeom>
        </p:spPr>
      </p:pic>
      <p:sp>
        <p:nvSpPr>
          <p:cNvPr id="7" name="标题 11"/>
          <p:cNvSpPr txBox="1">
            <a:spLocks/>
          </p:cNvSpPr>
          <p:nvPr/>
        </p:nvSpPr>
        <p:spPr>
          <a:xfrm>
            <a:off x="660400" y="444500"/>
            <a:ext cx="9078554" cy="72169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dirty="0" smtClean="0">
                <a:solidFill>
                  <a:srgbClr val="296389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作者须知</a:t>
            </a:r>
            <a:endParaRPr lang="en-US" altLang="zh-CN" dirty="0">
              <a:solidFill>
                <a:srgbClr val="296389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8" name="圆角矩形 7"/>
          <p:cNvSpPr/>
          <p:nvPr/>
        </p:nvSpPr>
        <p:spPr>
          <a:xfrm>
            <a:off x="4284662" y="5759450"/>
            <a:ext cx="3252788" cy="539441"/>
          </a:xfrm>
          <a:prstGeom prst="roundRect">
            <a:avLst>
              <a:gd name="adj" fmla="val 2767"/>
            </a:avLst>
          </a:prstGeom>
          <a:noFill/>
          <a:ln w="57150">
            <a:solidFill>
              <a:srgbClr val="DBCA67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AutoShape 7"/>
          <p:cNvSpPr>
            <a:spLocks noChangeArrowheads="1"/>
          </p:cNvSpPr>
          <p:nvPr/>
        </p:nvSpPr>
        <p:spPr bwMode="auto">
          <a:xfrm>
            <a:off x="8005431" y="5796124"/>
            <a:ext cx="1166251" cy="364738"/>
          </a:xfrm>
          <a:prstGeom prst="wedgeRectCallout">
            <a:avLst>
              <a:gd name="adj1" fmla="val -109124"/>
              <a:gd name="adj2" fmla="val 26160"/>
            </a:avLst>
          </a:prstGeom>
          <a:solidFill>
            <a:srgbClr val="DBCA67"/>
          </a:solidFill>
          <a:ln w="3175">
            <a:solidFill>
              <a:srgbClr val="DBCA67"/>
            </a:solidFill>
            <a:miter lim="800000"/>
          </a:ln>
          <a:effectLst/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defRPr/>
            </a:pPr>
            <a:r>
              <a:rPr lang="zh-CN" altLang="en-US" b="1" dirty="0" smtClean="0">
                <a:latin typeface="Arial" panose="020B0604020202020204" pitchFamily="34" charset="0"/>
              </a:rPr>
              <a:t>作者须知</a:t>
            </a:r>
            <a:endParaRPr lang="en-US" altLang="zh-CN" b="1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9453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1588" y="1196901"/>
            <a:ext cx="9322151" cy="4464198"/>
          </a:xfrm>
          <a:prstGeom prst="rect">
            <a:avLst/>
          </a:prstGeom>
        </p:spPr>
      </p:pic>
      <p:sp>
        <p:nvSpPr>
          <p:cNvPr id="3" name="标题 11"/>
          <p:cNvSpPr txBox="1">
            <a:spLocks/>
          </p:cNvSpPr>
          <p:nvPr/>
        </p:nvSpPr>
        <p:spPr>
          <a:xfrm>
            <a:off x="660400" y="444500"/>
            <a:ext cx="9078554" cy="72169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dirty="0" smtClean="0">
                <a:solidFill>
                  <a:srgbClr val="296389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作者须知</a:t>
            </a:r>
            <a:endParaRPr lang="en-US" altLang="zh-CN" dirty="0">
              <a:solidFill>
                <a:srgbClr val="296389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1150937" y="1149184"/>
            <a:ext cx="1015663" cy="2987758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 algn="ctr"/>
            <a:r>
              <a:rPr lang="zh-CN" altLang="en-US" sz="5400" dirty="0" smtClean="0">
                <a:solidFill>
                  <a:schemeClr val="bg1">
                    <a:lumMod val="95000"/>
                  </a:schemeClr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投稿指南</a:t>
            </a:r>
            <a:endParaRPr lang="zh-CN" altLang="en-US" sz="4800" dirty="0">
              <a:solidFill>
                <a:schemeClr val="bg1">
                  <a:lumMod val="95000"/>
                </a:schemeClr>
              </a:solidFill>
              <a:latin typeface="思源黑体 CN Heavy" panose="020B0A00000000000000" pitchFamily="34" charset="-122"/>
              <a:ea typeface="思源黑体 CN Heavy" panose="020B0A00000000000000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52" b="31111"/>
          <a:stretch/>
        </p:blipFill>
        <p:spPr>
          <a:xfrm>
            <a:off x="6041558" y="2128899"/>
            <a:ext cx="4403387" cy="4226985"/>
          </a:xfrm>
          <a:prstGeom prst="rect">
            <a:avLst/>
          </a:prstGeom>
          <a:ln w="38100">
            <a:solidFill>
              <a:srgbClr val="DBCA67"/>
            </a:solidFill>
          </a:ln>
        </p:spPr>
      </p:pic>
      <p:sp>
        <p:nvSpPr>
          <p:cNvPr id="6" name="圆角矩形 5"/>
          <p:cNvSpPr/>
          <p:nvPr/>
        </p:nvSpPr>
        <p:spPr>
          <a:xfrm>
            <a:off x="1946889" y="3707247"/>
            <a:ext cx="2752111" cy="1953852"/>
          </a:xfrm>
          <a:prstGeom prst="roundRect">
            <a:avLst>
              <a:gd name="adj" fmla="val 2767"/>
            </a:avLst>
          </a:prstGeom>
          <a:noFill/>
          <a:ln w="57150">
            <a:solidFill>
              <a:srgbClr val="DBCA67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8" name="直接连接符 7"/>
          <p:cNvCxnSpPr/>
          <p:nvPr/>
        </p:nvCxnSpPr>
        <p:spPr>
          <a:xfrm flipV="1">
            <a:off x="4659101" y="2170880"/>
            <a:ext cx="1362816" cy="1618359"/>
          </a:xfrm>
          <a:prstGeom prst="line">
            <a:avLst/>
          </a:prstGeom>
          <a:ln w="57150">
            <a:solidFill>
              <a:srgbClr val="DBCA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 flipH="1" flipV="1">
            <a:off x="4699000" y="5661100"/>
            <a:ext cx="1322917" cy="694784"/>
          </a:xfrm>
          <a:prstGeom prst="line">
            <a:avLst/>
          </a:prstGeom>
          <a:ln w="57150">
            <a:solidFill>
              <a:srgbClr val="DBCA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图片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8081" y="2702559"/>
            <a:ext cx="2101353" cy="2288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392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1150937" y="1149184"/>
            <a:ext cx="1015663" cy="2987758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 algn="ctr"/>
            <a:r>
              <a:rPr lang="zh-CN" altLang="en-US" sz="5400" dirty="0" smtClean="0">
                <a:solidFill>
                  <a:schemeClr val="bg1">
                    <a:lumMod val="95000"/>
                  </a:schemeClr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投稿指南</a:t>
            </a:r>
            <a:endParaRPr lang="zh-CN" altLang="en-US" sz="4800" dirty="0">
              <a:solidFill>
                <a:schemeClr val="bg1">
                  <a:lumMod val="95000"/>
                </a:schemeClr>
              </a:solidFill>
              <a:latin typeface="思源黑体 CN Heavy" panose="020B0A00000000000000" pitchFamily="34" charset="-122"/>
              <a:ea typeface="思源黑体 CN Heavy" panose="020B0A00000000000000" pitchFamily="34" charset="-122"/>
            </a:endParaRPr>
          </a:p>
        </p:txBody>
      </p:sp>
      <p:sp>
        <p:nvSpPr>
          <p:cNvPr id="4" name="标题 11"/>
          <p:cNvSpPr txBox="1">
            <a:spLocks/>
          </p:cNvSpPr>
          <p:nvPr/>
        </p:nvSpPr>
        <p:spPr>
          <a:xfrm>
            <a:off x="660400" y="444500"/>
            <a:ext cx="9078554" cy="72169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dirty="0" smtClean="0">
                <a:solidFill>
                  <a:srgbClr val="296389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作者须知</a:t>
            </a:r>
            <a:endParaRPr lang="en-US" altLang="zh-CN" dirty="0">
              <a:solidFill>
                <a:srgbClr val="296389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300" y="1282700"/>
            <a:ext cx="10058400" cy="4835667"/>
          </a:xfrm>
          <a:prstGeom prst="rect">
            <a:avLst/>
          </a:prstGeom>
        </p:spPr>
      </p:pic>
      <p:sp>
        <p:nvSpPr>
          <p:cNvPr id="6" name="圆角矩形 5"/>
          <p:cNvSpPr/>
          <p:nvPr/>
        </p:nvSpPr>
        <p:spPr>
          <a:xfrm>
            <a:off x="5141912" y="2224636"/>
            <a:ext cx="1544637" cy="988463"/>
          </a:xfrm>
          <a:prstGeom prst="roundRect">
            <a:avLst>
              <a:gd name="adj" fmla="val 2767"/>
            </a:avLst>
          </a:prstGeom>
          <a:noFill/>
          <a:ln w="57150">
            <a:solidFill>
              <a:srgbClr val="DBCA67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AutoShape 7"/>
          <p:cNvSpPr>
            <a:spLocks noChangeArrowheads="1"/>
          </p:cNvSpPr>
          <p:nvPr/>
        </p:nvSpPr>
        <p:spPr bwMode="auto">
          <a:xfrm>
            <a:off x="6932281" y="2224636"/>
            <a:ext cx="1166251" cy="364738"/>
          </a:xfrm>
          <a:prstGeom prst="wedgeRectCallout">
            <a:avLst>
              <a:gd name="adj1" fmla="val -109124"/>
              <a:gd name="adj2" fmla="val 26160"/>
            </a:avLst>
          </a:prstGeom>
          <a:solidFill>
            <a:srgbClr val="DBCA67"/>
          </a:solidFill>
          <a:ln w="3175">
            <a:solidFill>
              <a:srgbClr val="DBCA67"/>
            </a:solidFill>
            <a:miter lim="800000"/>
          </a:ln>
          <a:effectLst/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defRPr/>
            </a:pPr>
            <a:r>
              <a:rPr lang="zh-CN" altLang="en-US" b="1" dirty="0" smtClean="0">
                <a:latin typeface="Arial" panose="020B0604020202020204" pitchFamily="34" charset="0"/>
              </a:rPr>
              <a:t>作者须知</a:t>
            </a:r>
            <a:endParaRPr lang="en-US" altLang="zh-CN" b="1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127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1150937" y="1149184"/>
            <a:ext cx="1015663" cy="2987758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 algn="ctr"/>
            <a:r>
              <a:rPr lang="zh-CN" altLang="en-US" sz="5400" dirty="0" smtClean="0">
                <a:solidFill>
                  <a:schemeClr val="bg1">
                    <a:lumMod val="95000"/>
                  </a:schemeClr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投稿指南</a:t>
            </a:r>
            <a:endParaRPr lang="zh-CN" altLang="en-US" sz="4800" dirty="0">
              <a:solidFill>
                <a:schemeClr val="bg1">
                  <a:lumMod val="95000"/>
                </a:schemeClr>
              </a:solidFill>
              <a:latin typeface="思源黑体 CN Heavy" panose="020B0A00000000000000" pitchFamily="34" charset="-122"/>
              <a:ea typeface="思源黑体 CN Heavy" panose="020B0A00000000000000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201" y="1149184"/>
            <a:ext cx="9174573" cy="5693119"/>
          </a:xfrm>
          <a:prstGeom prst="rect">
            <a:avLst/>
          </a:prstGeom>
        </p:spPr>
      </p:pic>
      <p:sp>
        <p:nvSpPr>
          <p:cNvPr id="4" name="标题 11"/>
          <p:cNvSpPr txBox="1">
            <a:spLocks/>
          </p:cNvSpPr>
          <p:nvPr/>
        </p:nvSpPr>
        <p:spPr>
          <a:xfrm>
            <a:off x="660400" y="444500"/>
            <a:ext cx="9078554" cy="72169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dirty="0" smtClean="0">
                <a:solidFill>
                  <a:srgbClr val="296389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作者须知</a:t>
            </a:r>
            <a:endParaRPr lang="en-US" altLang="zh-CN" dirty="0">
              <a:solidFill>
                <a:srgbClr val="296389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1651441" y="2935016"/>
            <a:ext cx="1634058" cy="239331"/>
          </a:xfrm>
          <a:prstGeom prst="roundRect">
            <a:avLst>
              <a:gd name="adj" fmla="val 2767"/>
            </a:avLst>
          </a:prstGeom>
          <a:noFill/>
          <a:ln w="57150">
            <a:solidFill>
              <a:srgbClr val="DBCA67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圆角矩形 9"/>
          <p:cNvSpPr/>
          <p:nvPr/>
        </p:nvSpPr>
        <p:spPr>
          <a:xfrm>
            <a:off x="1651441" y="4345081"/>
            <a:ext cx="1634058" cy="239331"/>
          </a:xfrm>
          <a:prstGeom prst="roundRect">
            <a:avLst>
              <a:gd name="adj" fmla="val 2767"/>
            </a:avLst>
          </a:prstGeom>
          <a:noFill/>
          <a:ln w="57150">
            <a:solidFill>
              <a:srgbClr val="DBCA67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圆角矩形 10"/>
          <p:cNvSpPr/>
          <p:nvPr/>
        </p:nvSpPr>
        <p:spPr>
          <a:xfrm>
            <a:off x="1651441" y="5995778"/>
            <a:ext cx="1634058" cy="239331"/>
          </a:xfrm>
          <a:prstGeom prst="roundRect">
            <a:avLst>
              <a:gd name="adj" fmla="val 2767"/>
            </a:avLst>
          </a:prstGeom>
          <a:noFill/>
          <a:ln w="57150">
            <a:solidFill>
              <a:srgbClr val="DBCA67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圆角矩形 11"/>
          <p:cNvSpPr/>
          <p:nvPr/>
        </p:nvSpPr>
        <p:spPr>
          <a:xfrm>
            <a:off x="4727142" y="1633362"/>
            <a:ext cx="1928182" cy="252906"/>
          </a:xfrm>
          <a:prstGeom prst="roundRect">
            <a:avLst>
              <a:gd name="adj" fmla="val 2767"/>
            </a:avLst>
          </a:prstGeom>
          <a:noFill/>
          <a:ln w="57150">
            <a:solidFill>
              <a:srgbClr val="DBCA67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圆角矩形 12"/>
          <p:cNvSpPr/>
          <p:nvPr/>
        </p:nvSpPr>
        <p:spPr>
          <a:xfrm>
            <a:off x="7843144" y="1619184"/>
            <a:ext cx="1796353" cy="281262"/>
          </a:xfrm>
          <a:prstGeom prst="roundRect">
            <a:avLst>
              <a:gd name="adj" fmla="val 2767"/>
            </a:avLst>
          </a:prstGeom>
          <a:noFill/>
          <a:ln w="57150">
            <a:solidFill>
              <a:srgbClr val="DBCA67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圆角矩形 13"/>
          <p:cNvSpPr/>
          <p:nvPr/>
        </p:nvSpPr>
        <p:spPr>
          <a:xfrm>
            <a:off x="7843143" y="2605130"/>
            <a:ext cx="1796353" cy="281262"/>
          </a:xfrm>
          <a:prstGeom prst="roundRect">
            <a:avLst>
              <a:gd name="adj" fmla="val 2767"/>
            </a:avLst>
          </a:prstGeom>
          <a:noFill/>
          <a:ln w="57150">
            <a:solidFill>
              <a:srgbClr val="DBCA67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AutoShape 7"/>
          <p:cNvSpPr>
            <a:spLocks noChangeArrowheads="1"/>
          </p:cNvSpPr>
          <p:nvPr/>
        </p:nvSpPr>
        <p:spPr bwMode="auto">
          <a:xfrm>
            <a:off x="238435" y="1164851"/>
            <a:ext cx="1233766" cy="455674"/>
          </a:xfrm>
          <a:prstGeom prst="wedgeRectCallout">
            <a:avLst>
              <a:gd name="adj1" fmla="val 85882"/>
              <a:gd name="adj2" fmla="val -559"/>
            </a:avLst>
          </a:prstGeom>
          <a:solidFill>
            <a:srgbClr val="DBCA67"/>
          </a:solidFill>
          <a:ln w="3175">
            <a:solidFill>
              <a:srgbClr val="DBCA67"/>
            </a:solidFill>
            <a:miter lim="800000"/>
          </a:ln>
          <a:effectLst/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latin typeface="Source Sans Pro"/>
              </a:rPr>
              <a:t>投稿指南</a:t>
            </a:r>
            <a:endParaRPr lang="zh-CN" altLang="en-US" dirty="0"/>
          </a:p>
        </p:txBody>
      </p:sp>
      <p:sp>
        <p:nvSpPr>
          <p:cNvPr id="16" name="AutoShape 7"/>
          <p:cNvSpPr>
            <a:spLocks noChangeArrowheads="1"/>
          </p:cNvSpPr>
          <p:nvPr/>
        </p:nvSpPr>
        <p:spPr bwMode="auto">
          <a:xfrm>
            <a:off x="9025089" y="695114"/>
            <a:ext cx="1360570" cy="480015"/>
          </a:xfrm>
          <a:prstGeom prst="wedgeRectCallout">
            <a:avLst>
              <a:gd name="adj1" fmla="val -56539"/>
              <a:gd name="adj2" fmla="val 96165"/>
            </a:avLst>
          </a:prstGeom>
          <a:solidFill>
            <a:srgbClr val="DBCA67"/>
          </a:solidFill>
          <a:ln w="3175">
            <a:solidFill>
              <a:srgbClr val="DBCA67"/>
            </a:solidFill>
            <a:miter lim="800000"/>
          </a:ln>
          <a:effectLst/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latin typeface="Source Sans Pro"/>
              </a:rPr>
              <a:t>分销和推广</a:t>
            </a:r>
          </a:p>
        </p:txBody>
      </p:sp>
      <p:sp>
        <p:nvSpPr>
          <p:cNvPr id="17" name="AutoShape 7"/>
          <p:cNvSpPr>
            <a:spLocks noChangeArrowheads="1"/>
          </p:cNvSpPr>
          <p:nvPr/>
        </p:nvSpPr>
        <p:spPr bwMode="auto">
          <a:xfrm>
            <a:off x="5322978" y="695115"/>
            <a:ext cx="736510" cy="454070"/>
          </a:xfrm>
          <a:prstGeom prst="wedgeRectCallout">
            <a:avLst>
              <a:gd name="adj1" fmla="val -67583"/>
              <a:gd name="adj2" fmla="val 109172"/>
            </a:avLst>
          </a:prstGeom>
          <a:solidFill>
            <a:srgbClr val="DBCA67"/>
          </a:solidFill>
          <a:ln w="3175">
            <a:solidFill>
              <a:srgbClr val="DBCA67"/>
            </a:solidFill>
            <a:miter lim="800000"/>
          </a:ln>
          <a:effectLst/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latin typeface="Source Sans Pro"/>
              </a:rPr>
              <a:t>出版</a:t>
            </a:r>
          </a:p>
        </p:txBody>
      </p:sp>
      <p:sp>
        <p:nvSpPr>
          <p:cNvPr id="18" name="AutoShape 7"/>
          <p:cNvSpPr>
            <a:spLocks noChangeArrowheads="1"/>
          </p:cNvSpPr>
          <p:nvPr/>
        </p:nvSpPr>
        <p:spPr bwMode="auto">
          <a:xfrm>
            <a:off x="238435" y="5025379"/>
            <a:ext cx="1233766" cy="455674"/>
          </a:xfrm>
          <a:prstGeom prst="wedgeRectCallout">
            <a:avLst>
              <a:gd name="adj1" fmla="val 85406"/>
              <a:gd name="adj2" fmla="val -6209"/>
            </a:avLst>
          </a:prstGeom>
          <a:solidFill>
            <a:srgbClr val="DBCA67"/>
          </a:solidFill>
          <a:ln w="3175">
            <a:solidFill>
              <a:srgbClr val="DBCA67"/>
            </a:solidFill>
            <a:miter lim="800000"/>
          </a:ln>
          <a:effectLst/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latin typeface="Source Sans Pro"/>
              </a:rPr>
              <a:t>编辑评审</a:t>
            </a:r>
            <a:endParaRPr lang="zh-CN" altLang="en-US" b="1" dirty="0">
              <a:latin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3846839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1150937" y="1149184"/>
            <a:ext cx="1015663" cy="2987758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 algn="ctr"/>
            <a:r>
              <a:rPr lang="zh-CN" altLang="en-US" sz="5400" dirty="0" smtClean="0">
                <a:solidFill>
                  <a:schemeClr val="bg1">
                    <a:lumMod val="95000"/>
                  </a:schemeClr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投稿指南</a:t>
            </a:r>
            <a:endParaRPr lang="zh-CN" altLang="en-US" sz="4800" dirty="0">
              <a:solidFill>
                <a:schemeClr val="bg1">
                  <a:lumMod val="95000"/>
                </a:schemeClr>
              </a:solidFill>
              <a:latin typeface="思源黑体 CN Heavy" panose="020B0A00000000000000" pitchFamily="34" charset="-122"/>
              <a:ea typeface="思源黑体 CN Heavy" panose="020B0A00000000000000" pitchFamily="34" charset="-122"/>
            </a:endParaRPr>
          </a:p>
        </p:txBody>
      </p:sp>
      <p:sp>
        <p:nvSpPr>
          <p:cNvPr id="4" name="标题 11"/>
          <p:cNvSpPr txBox="1">
            <a:spLocks/>
          </p:cNvSpPr>
          <p:nvPr/>
        </p:nvSpPr>
        <p:spPr>
          <a:xfrm>
            <a:off x="660400" y="444500"/>
            <a:ext cx="9078554" cy="72169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dirty="0" smtClean="0">
                <a:solidFill>
                  <a:srgbClr val="296389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作者须知</a:t>
            </a:r>
            <a:endParaRPr lang="en-US" altLang="zh-CN" dirty="0">
              <a:solidFill>
                <a:srgbClr val="296389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200" y="1310481"/>
            <a:ext cx="9653495" cy="5128419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965200" y="2643063"/>
            <a:ext cx="2603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投稿指南</a:t>
            </a:r>
          </a:p>
        </p:txBody>
      </p:sp>
    </p:spTree>
    <p:extLst>
      <p:ext uri="{BB962C8B-B14F-4D97-AF65-F5344CB8AC3E}">
        <p14:creationId xmlns:p14="http://schemas.microsoft.com/office/powerpoint/2010/main" val="4258343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1"/>
          <p:cNvSpPr txBox="1"/>
          <p:nvPr/>
        </p:nvSpPr>
        <p:spPr>
          <a:xfrm>
            <a:off x="621121" y="355202"/>
            <a:ext cx="37642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zh-CN" altLang="en-US" sz="4000" kern="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联系我们</a:t>
            </a:r>
          </a:p>
        </p:txBody>
      </p:sp>
      <p:pic>
        <p:nvPicPr>
          <p:cNvPr id="10" name="Picture 8" descr="D:\work\VI设计资料\iGroup产品设计\iGroup LOGO\iGroup Logo\iGroup Logo小图\igroup logo 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1833" y="2114264"/>
            <a:ext cx="1353539" cy="1291450"/>
          </a:xfrm>
          <a:prstGeom prst="rect">
            <a:avLst/>
          </a:prstGeom>
          <a:noFill/>
        </p:spPr>
      </p:pic>
      <p:sp>
        <p:nvSpPr>
          <p:cNvPr id="11" name="TextBox 8"/>
          <p:cNvSpPr txBox="1"/>
          <p:nvPr/>
        </p:nvSpPr>
        <p:spPr>
          <a:xfrm>
            <a:off x="5794252" y="3684252"/>
            <a:ext cx="4969112" cy="11426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iGroup</a:t>
            </a:r>
            <a:r>
              <a:rPr lang="zh-CN" altLang="en-US" sz="16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信息服务   微信公众号汇聚了国内外学术图书馆和出版界前沿资讯、图书馆员在线研修课堂；数据库使用统计查询和一键报障客户服务。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7208" y="2033556"/>
            <a:ext cx="1487492" cy="1487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文本框 12"/>
          <p:cNvSpPr txBox="1"/>
          <p:nvPr/>
        </p:nvSpPr>
        <p:spPr>
          <a:xfrm>
            <a:off x="1435100" y="2990215"/>
            <a:ext cx="355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/>
              <a:t>李茜茹       </a:t>
            </a:r>
            <a:r>
              <a:rPr lang="en-US" altLang="zh-CN" sz="2400" dirty="0" smtClean="0"/>
              <a:t>iGroup</a:t>
            </a:r>
          </a:p>
          <a:p>
            <a:r>
              <a:rPr lang="en-US" altLang="zh-CN" sz="2400" dirty="0" smtClean="0"/>
              <a:t>Grace_li@igroup.com.cn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445349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4"/>
          <p:cNvSpPr txBox="1"/>
          <p:nvPr/>
        </p:nvSpPr>
        <p:spPr>
          <a:xfrm>
            <a:off x="853060" y="432851"/>
            <a:ext cx="6424040" cy="7703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spcBef>
                <a:spcPct val="0"/>
              </a:spcBef>
              <a:buNone/>
              <a:defRPr sz="4000" b="1">
                <a:solidFill>
                  <a:srgbClr val="296389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j-cs"/>
              </a:defRPr>
            </a:lvl1pPr>
          </a:lstStyle>
          <a:p>
            <a:r>
              <a:rPr lang="zh-CN" altLang="en-US" sz="4400" b="0" dirty="0"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文献的类型</a:t>
            </a:r>
          </a:p>
        </p:txBody>
      </p:sp>
      <p:sp>
        <p:nvSpPr>
          <p:cNvPr id="19" name="矩形 18"/>
          <p:cNvSpPr/>
          <p:nvPr/>
        </p:nvSpPr>
        <p:spPr>
          <a:xfrm>
            <a:off x="11150937" y="1149184"/>
            <a:ext cx="1015663" cy="2987758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 algn="ctr"/>
            <a:r>
              <a:rPr lang="zh-CN" altLang="en-US" sz="5400" dirty="0">
                <a:solidFill>
                  <a:schemeClr val="bg1">
                    <a:lumMod val="95000"/>
                  </a:schemeClr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文献作用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153989" y="1203242"/>
            <a:ext cx="9272711" cy="523624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-252000">
              <a:lnSpc>
                <a:spcPct val="100000"/>
              </a:lnSpc>
              <a:spcBef>
                <a:spcPts val="1200"/>
              </a:spcBef>
              <a:defRPr/>
            </a:pPr>
            <a:r>
              <a:rPr lang="zh-CN" altLang="en-US" b="1" dirty="0" smtClean="0">
                <a:latin typeface="黑体" panose="02010609060101010101" pitchFamily="49" charset="-122"/>
                <a:ea typeface="黑体" panose="02010609060101010101" pitchFamily="49" charset="-122"/>
                <a:cs typeface="华文细黑" panose="02010600040101010101" charset="-122"/>
              </a:rPr>
              <a:t>一次文献 </a:t>
            </a:r>
            <a:r>
              <a:rPr lang="en-US" altLang="zh-CN" b="1" dirty="0" smtClean="0">
                <a:latin typeface="黑体" panose="02010609060101010101" pitchFamily="49" charset="-122"/>
                <a:ea typeface="黑体" panose="02010609060101010101" pitchFamily="49" charset="-122"/>
                <a:cs typeface="华文细黑" panose="02010600040101010101" charset="-122"/>
              </a:rPr>
              <a:t>- primary document</a:t>
            </a:r>
          </a:p>
          <a:p>
            <a:pPr marL="0" indent="43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r>
              <a:rPr lang="zh-CN" altLang="en-US" sz="2400" dirty="0" smtClean="0">
                <a:latin typeface="宋体" panose="02010600030101010101" pitchFamily="2" charset="-122"/>
                <a:ea typeface="宋体" panose="02010600030101010101" pitchFamily="2" charset="-122"/>
                <a:cs typeface="华文细黑" panose="02010600040101010101" charset="-122"/>
              </a:rPr>
              <a:t>作者以</a:t>
            </a:r>
            <a:r>
              <a:rPr lang="zh-CN" altLang="en-US" sz="2400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华文细黑" panose="02010600040101010101" charset="-122"/>
              </a:rPr>
              <a:t>本人研究成果为基本素材</a:t>
            </a:r>
            <a:r>
              <a:rPr lang="zh-CN" altLang="en-US" sz="2400" dirty="0" smtClean="0">
                <a:latin typeface="宋体" panose="02010600030101010101" pitchFamily="2" charset="-122"/>
                <a:ea typeface="宋体" panose="02010600030101010101" pitchFamily="2" charset="-122"/>
                <a:cs typeface="华文细黑" panose="02010600040101010101" charset="-122"/>
              </a:rPr>
              <a:t>而创作或撰写的文献，不管创作时是否参考或引用了他人的著作，也不管该文献以何种物质形式出现，均属一次文献。</a:t>
            </a:r>
            <a:r>
              <a:rPr lang="zh-CN" altLang="en-US" sz="2400" b="1" dirty="0" smtClean="0">
                <a:latin typeface="宋体" panose="02010600030101010101" pitchFamily="2" charset="-122"/>
                <a:ea typeface="宋体" panose="02010600030101010101" pitchFamily="2" charset="-122"/>
                <a:cs typeface="华文细黑" panose="02010600040101010101" charset="-122"/>
              </a:rPr>
              <a:t>大部分期刊上发表的文章和在科技会议上发表的论文均属一次文献</a:t>
            </a:r>
            <a:r>
              <a:rPr lang="zh-CN" altLang="en-US" sz="2400" dirty="0" smtClean="0">
                <a:latin typeface="宋体" panose="02010600030101010101" pitchFamily="2" charset="-122"/>
                <a:ea typeface="宋体" panose="02010600030101010101" pitchFamily="2" charset="-122"/>
                <a:cs typeface="华文细黑" panose="02010600040101010101" charset="-122"/>
              </a:rPr>
              <a:t>。</a:t>
            </a:r>
          </a:p>
          <a:p>
            <a:pPr marL="0" indent="-252000">
              <a:lnSpc>
                <a:spcPct val="100000"/>
              </a:lnSpc>
              <a:spcBef>
                <a:spcPts val="1200"/>
              </a:spcBef>
              <a:defRPr/>
            </a:pPr>
            <a:r>
              <a:rPr lang="zh-CN" altLang="en-US" b="1" dirty="0" smtClean="0">
                <a:latin typeface="黑体" panose="02010609060101010101" pitchFamily="49" charset="-122"/>
                <a:ea typeface="黑体" panose="02010609060101010101" pitchFamily="49" charset="-122"/>
                <a:cs typeface="华文细黑" panose="02010600040101010101" charset="-122"/>
              </a:rPr>
              <a:t>二次文献 </a:t>
            </a:r>
            <a:r>
              <a:rPr lang="en-US" altLang="zh-CN" b="1" dirty="0" smtClean="0">
                <a:latin typeface="黑体" panose="02010609060101010101" pitchFamily="49" charset="-122"/>
                <a:ea typeface="黑体" panose="02010609060101010101" pitchFamily="49" charset="-122"/>
                <a:cs typeface="华文细黑" panose="02010600040101010101" charset="-122"/>
              </a:rPr>
              <a:t>- secondary document</a:t>
            </a:r>
            <a:endParaRPr lang="zh-CN" altLang="en-US" b="1" dirty="0" smtClean="0">
              <a:latin typeface="黑体" panose="02010609060101010101" pitchFamily="49" charset="-122"/>
              <a:ea typeface="黑体" panose="02010609060101010101" pitchFamily="49" charset="-122"/>
              <a:cs typeface="华文细黑" panose="02010600040101010101" charset="-122"/>
            </a:endParaRPr>
          </a:p>
          <a:p>
            <a:pPr marL="0" lvl="1" indent="43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r>
              <a:rPr lang="zh-CN" altLang="en-US" dirty="0" smtClean="0">
                <a:latin typeface="宋体" panose="02010600030101010101" pitchFamily="2" charset="-122"/>
                <a:ea typeface="宋体" panose="02010600030101010101" pitchFamily="2" charset="-122"/>
                <a:cs typeface="华文细黑" panose="02010600040101010101" charset="-122"/>
              </a:rPr>
              <a:t>文献工作者</a:t>
            </a:r>
            <a:r>
              <a:rPr lang="zh-CN" altLang="en-US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华文细黑" panose="02010600040101010101" charset="-122"/>
              </a:rPr>
              <a:t>对一次文献进行加工</a:t>
            </a:r>
            <a:r>
              <a:rPr lang="zh-CN" altLang="en-US" dirty="0" smtClean="0">
                <a:latin typeface="宋体" panose="02010600030101010101" pitchFamily="2" charset="-122"/>
                <a:ea typeface="宋体" panose="02010600030101010101" pitchFamily="2" charset="-122"/>
                <a:cs typeface="华文细黑" panose="02010600040101010101" charset="-122"/>
              </a:rPr>
              <a:t>、提炼和压缩之后的产物，以及为了便于管理和利用一次文献而编辑、出版和累积起来工具性文献。</a:t>
            </a:r>
            <a:r>
              <a:rPr lang="zh-CN" altLang="en-US" b="1" dirty="0" smtClean="0">
                <a:latin typeface="宋体" panose="02010600030101010101" pitchFamily="2" charset="-122"/>
                <a:ea typeface="宋体" panose="02010600030101010101" pitchFamily="2" charset="-122"/>
                <a:cs typeface="华文细黑" panose="02010600040101010101" charset="-122"/>
              </a:rPr>
              <a:t>比如文摘、索引，检索工具</a:t>
            </a:r>
            <a:r>
              <a:rPr lang="en-US" altLang="zh-CN" b="1" dirty="0" smtClean="0">
                <a:latin typeface="宋体" panose="02010600030101010101" pitchFamily="2" charset="-122"/>
                <a:ea typeface="宋体" panose="02010600030101010101" pitchFamily="2" charset="-122"/>
                <a:cs typeface="华文细黑" panose="02010600040101010101" charset="-122"/>
              </a:rPr>
              <a:t>……</a:t>
            </a:r>
            <a:endParaRPr lang="zh-CN" altLang="en-US" b="1" dirty="0" smtClean="0">
              <a:latin typeface="宋体" panose="02010600030101010101" pitchFamily="2" charset="-122"/>
              <a:ea typeface="宋体" panose="02010600030101010101" pitchFamily="2" charset="-122"/>
              <a:cs typeface="华文细黑" panose="02010600040101010101" charset="-122"/>
            </a:endParaRPr>
          </a:p>
          <a:p>
            <a:pPr marL="0" lvl="1" indent="-252000">
              <a:lnSpc>
                <a:spcPct val="100000"/>
              </a:lnSpc>
              <a:spcBef>
                <a:spcPts val="1200"/>
              </a:spcBef>
              <a:defRPr/>
            </a:pPr>
            <a:r>
              <a:rPr lang="zh-CN" altLang="en-US" sz="2800" b="1" dirty="0" smtClean="0">
                <a:latin typeface="黑体" panose="02010609060101010101" pitchFamily="49" charset="-122"/>
                <a:ea typeface="黑体" panose="02010609060101010101" pitchFamily="49" charset="-122"/>
                <a:cs typeface="华文细黑" panose="02010600040101010101" charset="-122"/>
              </a:rPr>
              <a:t>三次文献 </a:t>
            </a:r>
            <a:r>
              <a:rPr lang="en-US" altLang="zh-CN" sz="2800" b="1" dirty="0" smtClean="0">
                <a:latin typeface="黑体" panose="02010609060101010101" pitchFamily="49" charset="-122"/>
                <a:ea typeface="黑体" panose="02010609060101010101" pitchFamily="49" charset="-122"/>
                <a:cs typeface="华文细黑" panose="02010600040101010101" charset="-122"/>
              </a:rPr>
              <a:t>- tertiary document</a:t>
            </a:r>
            <a:r>
              <a:rPr lang="zh-CN" altLang="en-US" sz="2800" b="1" dirty="0" smtClean="0">
                <a:latin typeface="黑体" panose="02010609060101010101" pitchFamily="49" charset="-122"/>
                <a:ea typeface="黑体" panose="02010609060101010101" pitchFamily="49" charset="-122"/>
                <a:cs typeface="华文细黑" panose="02010600040101010101" charset="-122"/>
              </a:rPr>
              <a:t> </a:t>
            </a:r>
            <a:endParaRPr lang="en-US" altLang="zh-CN" sz="2800" b="1" dirty="0" smtClean="0">
              <a:latin typeface="黑体" panose="02010609060101010101" pitchFamily="49" charset="-122"/>
              <a:ea typeface="黑体" panose="02010609060101010101" pitchFamily="49" charset="-122"/>
              <a:cs typeface="华文细黑" panose="02010600040101010101" charset="-122"/>
            </a:endParaRPr>
          </a:p>
          <a:p>
            <a:pPr marL="0" lvl="1" indent="43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r>
              <a:rPr lang="zh-CN" altLang="en-US" dirty="0" smtClean="0">
                <a:latin typeface="宋体" panose="02010600030101010101" pitchFamily="2" charset="-122"/>
                <a:ea typeface="宋体" panose="02010600030101010101" pitchFamily="2" charset="-122"/>
                <a:cs typeface="华文细黑" panose="02010600040101010101" charset="-122"/>
              </a:rPr>
              <a:t>对有关的</a:t>
            </a:r>
            <a:r>
              <a:rPr lang="zh-CN" altLang="en-US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华文细黑" panose="02010600040101010101" charset="-122"/>
              </a:rPr>
              <a:t>一次文献和二次文献</a:t>
            </a:r>
            <a:r>
              <a:rPr lang="zh-CN" altLang="en-US" dirty="0" smtClean="0">
                <a:latin typeface="宋体" panose="02010600030101010101" pitchFamily="2" charset="-122"/>
                <a:ea typeface="宋体" panose="02010600030101010101" pitchFamily="2" charset="-122"/>
                <a:cs typeface="华文细黑" panose="02010600040101010101" charset="-122"/>
              </a:rPr>
              <a:t>进行</a:t>
            </a:r>
            <a:r>
              <a:rPr lang="zh-CN" altLang="en-US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华文细黑" panose="02010600040101010101" charset="-122"/>
              </a:rPr>
              <a:t>广泛深入的分析研究</a:t>
            </a:r>
            <a:r>
              <a:rPr lang="zh-CN" altLang="en-US" dirty="0" smtClean="0">
                <a:latin typeface="宋体" panose="02010600030101010101" pitchFamily="2" charset="-122"/>
                <a:ea typeface="宋体" panose="02010600030101010101" pitchFamily="2" charset="-122"/>
                <a:cs typeface="华文细黑" panose="02010600040101010101" charset="-122"/>
              </a:rPr>
              <a:t>综合概括而成的产物。</a:t>
            </a:r>
            <a:r>
              <a:rPr lang="zh-CN" altLang="en-US" b="1" dirty="0" smtClean="0">
                <a:latin typeface="宋体" panose="02010600030101010101" pitchFamily="2" charset="-122"/>
                <a:ea typeface="宋体" panose="02010600030101010101" pitchFamily="2" charset="-122"/>
                <a:cs typeface="华文细黑" panose="02010600040101010101" charset="-122"/>
              </a:rPr>
              <a:t>如</a:t>
            </a:r>
            <a:r>
              <a:rPr lang="zh-CN" altLang="en-US" sz="28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华文细黑" panose="02010600040101010101" charset="-122"/>
              </a:rPr>
              <a:t>综述</a:t>
            </a:r>
            <a:r>
              <a:rPr lang="zh-CN" altLang="en-US" b="1" dirty="0" smtClean="0">
                <a:latin typeface="宋体" panose="02010600030101010101" pitchFamily="2" charset="-122"/>
                <a:ea typeface="宋体" panose="02010600030101010101" pitchFamily="2" charset="-122"/>
                <a:cs typeface="华文细黑" panose="02010600040101010101" charset="-122"/>
              </a:rPr>
              <a:t>、述评、百科全书、辞典等。</a:t>
            </a:r>
          </a:p>
        </p:txBody>
      </p:sp>
    </p:spTree>
    <p:extLst>
      <p:ext uri="{BB962C8B-B14F-4D97-AF65-F5344CB8AC3E}">
        <p14:creationId xmlns:p14="http://schemas.microsoft.com/office/powerpoint/2010/main" val="2475012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1"/>
          <p:cNvSpPr txBox="1">
            <a:spLocks/>
          </p:cNvSpPr>
          <p:nvPr/>
        </p:nvSpPr>
        <p:spPr>
          <a:xfrm>
            <a:off x="556854" y="507207"/>
            <a:ext cx="4929546" cy="62167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dirty="0">
                <a:solidFill>
                  <a:srgbClr val="296389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综述</a:t>
            </a:r>
            <a:r>
              <a:rPr lang="zh-CN" altLang="en-US" dirty="0" smtClean="0">
                <a:solidFill>
                  <a:srgbClr val="296389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文献</a:t>
            </a:r>
            <a:r>
              <a:rPr lang="zh-CN" altLang="en-US" dirty="0">
                <a:solidFill>
                  <a:srgbClr val="296389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是什么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631458" y="2045751"/>
            <a:ext cx="7709884" cy="373396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3000"/>
              </a:spcBef>
              <a:buClr>
                <a:srgbClr val="394C7D"/>
              </a:buClr>
              <a:buFont typeface="Calibri" panose="020F0502020204030204" pitchFamily="34" charset="0"/>
              <a:buChar char="▪"/>
              <a:defRPr/>
            </a:pPr>
            <a:r>
              <a:rPr lang="zh-CN" altLang="en-US" sz="2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对某一科学领域进行全面、客观的评述</a:t>
            </a:r>
            <a:endParaRPr lang="en-US" altLang="zh-CN" sz="240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446400">
              <a:lnSpc>
                <a:spcPct val="100000"/>
              </a:lnSpc>
              <a:spcBef>
                <a:spcPts val="3000"/>
              </a:spcBef>
              <a:buClr>
                <a:srgbClr val="394C7D"/>
              </a:buClr>
              <a:buFont typeface="Calibri" panose="020F0502020204030204" pitchFamily="34" charset="0"/>
              <a:buChar char="▪"/>
              <a:defRPr/>
            </a:pPr>
            <a:r>
              <a:rPr lang="zh-CN" altLang="en-US" sz="2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提供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这一学科系统的、周期性的最新研究状况，不仅总结，还找出错误来引起讨论，形成新的研究；</a:t>
            </a:r>
          </a:p>
          <a:p>
            <a:pPr marL="662400">
              <a:lnSpc>
                <a:spcPct val="100000"/>
              </a:lnSpc>
              <a:spcBef>
                <a:spcPts val="3000"/>
              </a:spcBef>
              <a:buClr>
                <a:srgbClr val="394C7D"/>
              </a:buClr>
              <a:buFont typeface="Calibri" panose="020F0502020204030204" pitchFamily="34" charset="0"/>
              <a:buChar char="▪"/>
              <a:defRPr/>
            </a:pP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已经找到了这一领域最重要的文献，这比任何搜索引擎更有效。</a:t>
            </a:r>
          </a:p>
          <a:p>
            <a:pPr marL="878400">
              <a:lnSpc>
                <a:spcPct val="100000"/>
              </a:lnSpc>
              <a:spcBef>
                <a:spcPts val="3000"/>
              </a:spcBef>
              <a:buClr>
                <a:srgbClr val="394C7D"/>
              </a:buClr>
              <a:buFont typeface="Calibri" panose="020F0502020204030204" pitchFamily="34" charset="0"/>
              <a:buChar char="▪"/>
              <a:defRPr/>
            </a:pP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  <a:cs typeface="华文细黑" panose="02010600040101010101" charset="-122"/>
              </a:rPr>
              <a:t>从综述文献开始，是科研的最高起点</a:t>
            </a:r>
            <a:r>
              <a:rPr lang="en-US" altLang="zh-CN" sz="2400" dirty="0" smtClean="0">
                <a:latin typeface="黑体" panose="02010609060101010101" pitchFamily="49" charset="-122"/>
                <a:ea typeface="黑体" panose="02010609060101010101" pitchFamily="49" charset="-122"/>
                <a:cs typeface="华文细黑" panose="02010600040101010101" charset="-122"/>
              </a:rPr>
              <a:t>……</a:t>
            </a:r>
            <a:endParaRPr lang="zh-CN" altLang="en-US" sz="2400" dirty="0">
              <a:latin typeface="黑体" panose="02010609060101010101" pitchFamily="49" charset="-122"/>
              <a:ea typeface="黑体" panose="02010609060101010101" pitchFamily="49" charset="-122"/>
              <a:cs typeface="华文细黑" panose="02010600040101010101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1150937" y="1149184"/>
            <a:ext cx="1015663" cy="2987758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 algn="ctr"/>
            <a:r>
              <a:rPr lang="zh-CN" altLang="en-US" sz="5400" dirty="0">
                <a:solidFill>
                  <a:schemeClr val="bg1">
                    <a:lumMod val="95000"/>
                  </a:schemeClr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文献作用</a:t>
            </a:r>
          </a:p>
        </p:txBody>
      </p:sp>
    </p:spTree>
    <p:extLst>
      <p:ext uri="{BB962C8B-B14F-4D97-AF65-F5344CB8AC3E}">
        <p14:creationId xmlns:p14="http://schemas.microsoft.com/office/powerpoint/2010/main" val="2946363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1217576" y="2340682"/>
            <a:ext cx="9310724" cy="2176636"/>
          </a:xfrm>
          <a:prstGeom prst="rect">
            <a:avLst/>
          </a:prstGeom>
        </p:spPr>
        <p:txBody>
          <a:bodyPr/>
          <a:lstStyle/>
          <a:p>
            <a:pPr marR="0" lvl="0" indent="2304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394C7D"/>
              </a:buClr>
              <a:buSzTx/>
              <a:buFont typeface="Calibri" panose="020F0502020204030204" pitchFamily="34" charset="0"/>
              <a:buChar char="▪"/>
              <a:defRPr/>
            </a:pPr>
            <a:r>
              <a:rPr kumimoji="0" lang="zh-CN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细黑" panose="02010600040101010101" charset="-122"/>
                <a:ea typeface="华文细黑" panose="02010600040101010101" charset="-122"/>
                <a:cs typeface="+mn-cs"/>
              </a:rPr>
              <a:t>各领域杰出的专家对某一领域大量的、快速增长的研究资料进行严格地评论、总结和筛选而成。</a:t>
            </a:r>
            <a:endParaRPr lang="en-US" altLang="zh-CN" sz="2800" dirty="0">
              <a:latin typeface="华文细黑" panose="02010600040101010101" charset="-122"/>
              <a:ea typeface="华文细黑" panose="02010600040101010101" charset="-122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394C7D"/>
              </a:buClr>
              <a:buSzTx/>
              <a:defRPr/>
            </a:pPr>
            <a:endParaRPr kumimoji="0" lang="en-US" altLang="zh-CN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华文细黑" panose="02010600040101010101" charset="-122"/>
              <a:ea typeface="华文细黑" panose="02010600040101010101" charset="-122"/>
              <a:cs typeface="+mn-cs"/>
            </a:endParaRPr>
          </a:p>
          <a:p>
            <a:pPr marR="0" lvl="0" indent="2304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394C7D"/>
              </a:buClr>
              <a:buSzTx/>
              <a:buFont typeface="Calibri" panose="020F0502020204030204" pitchFamily="34" charset="0"/>
              <a:buChar char="▪"/>
              <a:defRPr/>
            </a:pPr>
            <a:r>
              <a:rPr kumimoji="0" lang="zh-CN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细黑" panose="02010600040101010101" charset="-122"/>
                <a:ea typeface="华文细黑" panose="02010600040101010101" charset="-122"/>
                <a:cs typeface="+mn-cs"/>
              </a:rPr>
              <a:t>益处：指引研究人员进入最重要的文献，节省时间和</a:t>
            </a:r>
            <a:r>
              <a:rPr lang="zh-CN" altLang="en-US" sz="2800" dirty="0">
                <a:latin typeface="华文细黑" panose="02010600040101010101" charset="-122"/>
                <a:ea typeface="华文细黑" panose="02010600040101010101" charset="-122"/>
              </a:rPr>
              <a:t>精力</a:t>
            </a:r>
            <a:r>
              <a:rPr kumimoji="0" lang="zh-CN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细黑" panose="02010600040101010101" charset="-122"/>
                <a:ea typeface="华文细黑" panose="02010600040101010101" charset="-122"/>
                <a:cs typeface="+mn-cs"/>
              </a:rPr>
              <a:t>。</a:t>
            </a:r>
          </a:p>
        </p:txBody>
      </p:sp>
      <p:sp>
        <p:nvSpPr>
          <p:cNvPr id="4" name="标题 11"/>
          <p:cNvSpPr txBox="1">
            <a:spLocks/>
          </p:cNvSpPr>
          <p:nvPr/>
        </p:nvSpPr>
        <p:spPr>
          <a:xfrm>
            <a:off x="556854" y="507207"/>
            <a:ext cx="5502634" cy="62167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dirty="0">
                <a:solidFill>
                  <a:srgbClr val="296389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综述</a:t>
            </a:r>
            <a:r>
              <a:rPr lang="zh-CN" altLang="en-US" dirty="0" smtClean="0">
                <a:solidFill>
                  <a:srgbClr val="296389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文献如何产生</a:t>
            </a:r>
            <a:endParaRPr lang="zh-CN" altLang="en-US" dirty="0">
              <a:solidFill>
                <a:srgbClr val="296389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1150937" y="1149184"/>
            <a:ext cx="1015663" cy="2987758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 algn="ctr"/>
            <a:r>
              <a:rPr lang="zh-CN" altLang="en-US" sz="5400" dirty="0">
                <a:solidFill>
                  <a:schemeClr val="bg1">
                    <a:lumMod val="95000"/>
                  </a:schemeClr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文献作用</a:t>
            </a:r>
          </a:p>
        </p:txBody>
      </p:sp>
    </p:spTree>
    <p:extLst>
      <p:ext uri="{BB962C8B-B14F-4D97-AF65-F5344CB8AC3E}">
        <p14:creationId xmlns:p14="http://schemas.microsoft.com/office/powerpoint/2010/main" val="3111372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4994490" y="1912212"/>
            <a:ext cx="5670289" cy="303357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394C7D"/>
              </a:buClr>
              <a:buFont typeface="Calibri" panose="020F0502020204030204" pitchFamily="34" charset="0"/>
              <a:buChar char="▪"/>
              <a:defRPr/>
            </a:pPr>
            <a:r>
              <a:rPr lang="zh-CN" altLang="en-US" sz="2000" dirty="0" smtClean="0">
                <a:latin typeface="思源黑体 CN Normal" panose="020B0400000000000000" pitchFamily="34" charset="-122"/>
                <a:ea typeface="思源黑体 CN Normal" panose="020B0400000000000000" pitchFamily="34" charset="-122"/>
                <a:cs typeface="华文细黑" panose="02010600040101010101" charset="-122"/>
              </a:rPr>
              <a:t>成立于</a:t>
            </a:r>
            <a:r>
              <a:rPr lang="en-US" altLang="zh-CN" sz="2000" dirty="0" smtClean="0">
                <a:latin typeface="思源黑体 CN Normal" panose="020B0400000000000000" pitchFamily="34" charset="-122"/>
                <a:ea typeface="思源黑体 CN Normal" panose="020B0400000000000000" pitchFamily="34" charset="-122"/>
                <a:cs typeface="华文细黑" panose="02010600040101010101" charset="-122"/>
              </a:rPr>
              <a:t>1932</a:t>
            </a:r>
            <a:r>
              <a:rPr lang="zh-CN" altLang="en-US" sz="2000" dirty="0" smtClean="0">
                <a:latin typeface="思源黑体 CN Normal" panose="020B0400000000000000" pitchFamily="34" charset="-122"/>
                <a:ea typeface="思源黑体 CN Normal" panose="020B0400000000000000" pitchFamily="34" charset="-122"/>
                <a:cs typeface="华文细黑" panose="02010600040101010101" charset="-122"/>
              </a:rPr>
              <a:t>年，是一个提供高度概括、实用信息的非赢利组织</a:t>
            </a:r>
            <a:r>
              <a:rPr lang="en-US" altLang="zh-CN" sz="2000" dirty="0" smtClean="0">
                <a:latin typeface="思源黑体 CN Normal" panose="020B0400000000000000" pitchFamily="34" charset="-122"/>
                <a:ea typeface="思源黑体 CN Normal" panose="020B0400000000000000" pitchFamily="34" charset="-122"/>
                <a:cs typeface="华文细黑" panose="02010600040101010101" charset="-122"/>
              </a:rPr>
              <a:t>,</a:t>
            </a:r>
            <a:r>
              <a:rPr lang="zh-CN" altLang="en-US" sz="2000" dirty="0" smtClean="0">
                <a:latin typeface="思源黑体 CN Normal" panose="020B0400000000000000" pitchFamily="34" charset="-122"/>
                <a:ea typeface="思源黑体 CN Normal" panose="020B0400000000000000" pitchFamily="34" charset="-122"/>
                <a:cs typeface="华文细黑" panose="02010600040101010101" charset="-122"/>
              </a:rPr>
              <a:t>专注于出版权威综述性期刊；</a:t>
            </a:r>
          </a:p>
          <a:p>
            <a:pPr>
              <a:buClr>
                <a:srgbClr val="394C7D"/>
              </a:buClr>
              <a:buFont typeface="Calibri" panose="020F0502020204030204" pitchFamily="34" charset="0"/>
              <a:buChar char="▪"/>
              <a:defRPr/>
            </a:pPr>
            <a:endParaRPr lang="zh-CN" altLang="en-US" sz="2000" dirty="0" smtClean="0">
              <a:latin typeface="思源黑体 CN Normal" panose="020B0400000000000000" pitchFamily="34" charset="-122"/>
              <a:ea typeface="思源黑体 CN Normal" panose="020B0400000000000000" pitchFamily="34" charset="-122"/>
              <a:cs typeface="华文细黑" panose="02010600040101010101" charset="-122"/>
            </a:endParaRPr>
          </a:p>
          <a:p>
            <a:pPr>
              <a:buClr>
                <a:srgbClr val="394C7D"/>
              </a:buClr>
              <a:buFont typeface="Calibri" panose="020F0502020204030204" pitchFamily="34" charset="0"/>
              <a:buChar char="▪"/>
              <a:defRPr/>
            </a:pPr>
            <a:r>
              <a:rPr lang="en-US" altLang="zh-CN" sz="2000" dirty="0" smtClean="0">
                <a:latin typeface="思源黑体 CN Normal" panose="020B0400000000000000" pitchFamily="34" charset="-122"/>
                <a:ea typeface="思源黑体 CN Normal" panose="020B0400000000000000" pitchFamily="34" charset="-122"/>
                <a:cs typeface="华文细黑" panose="02010600040101010101" charset="-122"/>
              </a:rPr>
              <a:t>1932</a:t>
            </a:r>
            <a:r>
              <a:rPr lang="zh-CN" altLang="en-US" sz="2000" dirty="0" smtClean="0">
                <a:latin typeface="思源黑体 CN Normal" panose="020B0400000000000000" pitchFamily="34" charset="-122"/>
                <a:ea typeface="思源黑体 CN Normal" panose="020B0400000000000000" pitchFamily="34" charset="-122"/>
                <a:cs typeface="华文细黑" panose="02010600040101010101" charset="-122"/>
              </a:rPr>
              <a:t>年出版了第一本杂志：</a:t>
            </a:r>
            <a:r>
              <a:rPr lang="en-US" altLang="zh-CN" sz="2000" i="1" dirty="0" smtClean="0">
                <a:latin typeface="思源黑体 CN Normal" panose="020B0400000000000000" pitchFamily="34" charset="-122"/>
                <a:ea typeface="思源黑体 CN Normal" panose="020B0400000000000000" pitchFamily="34" charset="-122"/>
                <a:cs typeface="华文细黑" panose="02010600040101010101" charset="-122"/>
              </a:rPr>
              <a:t>Annual Review of Biochemistry</a:t>
            </a:r>
            <a:r>
              <a:rPr lang="zh-CN" altLang="en-US" sz="2000" i="1" dirty="0" smtClean="0">
                <a:latin typeface="思源黑体 CN Normal" panose="020B0400000000000000" pitchFamily="34" charset="-122"/>
                <a:ea typeface="思源黑体 CN Normal" panose="020B0400000000000000" pitchFamily="34" charset="-122"/>
                <a:cs typeface="华文细黑" panose="02010600040101010101" charset="-122"/>
              </a:rPr>
              <a:t>；</a:t>
            </a:r>
          </a:p>
          <a:p>
            <a:pPr>
              <a:buClr>
                <a:srgbClr val="394C7D"/>
              </a:buClr>
              <a:buFont typeface="Calibri" panose="020F0502020204030204" pitchFamily="34" charset="0"/>
              <a:buChar char="▪"/>
              <a:defRPr/>
            </a:pPr>
            <a:endParaRPr lang="zh-CN" altLang="en-US" sz="2000" i="1" dirty="0" smtClean="0">
              <a:latin typeface="思源黑体 CN Normal" panose="020B0400000000000000" pitchFamily="34" charset="-122"/>
              <a:ea typeface="思源黑体 CN Normal" panose="020B0400000000000000" pitchFamily="34" charset="-122"/>
              <a:cs typeface="华文细黑" panose="02010600040101010101" charset="-122"/>
            </a:endParaRPr>
          </a:p>
          <a:p>
            <a:pPr>
              <a:buClr>
                <a:srgbClr val="394C7D"/>
              </a:buClr>
              <a:buFont typeface="Calibri" panose="020F0502020204030204" pitchFamily="34" charset="0"/>
              <a:buChar char="▪"/>
              <a:defRPr/>
            </a:pPr>
            <a:r>
              <a:rPr lang="en-US" altLang="zh-CN" sz="2000" dirty="0" smtClean="0">
                <a:latin typeface="思源黑体 CN Normal" panose="020B0400000000000000" pitchFamily="34" charset="-122"/>
                <a:ea typeface="思源黑体 CN Normal" panose="020B0400000000000000" pitchFamily="34" charset="-122"/>
                <a:cs typeface="华文细黑" panose="02010600040101010101" charset="-122"/>
              </a:rPr>
              <a:t>AR</a:t>
            </a:r>
            <a:r>
              <a:rPr lang="zh-CN" altLang="en-US" sz="2000" dirty="0" smtClean="0">
                <a:latin typeface="思源黑体 CN Normal" panose="020B0400000000000000" pitchFamily="34" charset="-122"/>
                <a:ea typeface="思源黑体 CN Normal" panose="020B0400000000000000" pitchFamily="34" charset="-122"/>
                <a:cs typeface="华文细黑" panose="02010600040101010101" charset="-122"/>
              </a:rPr>
              <a:t>系列期刊的所有文章均为特约作者（编辑委员会）完成，不接受投稿。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1092070" y="2643063"/>
            <a:ext cx="3527685" cy="3287776"/>
            <a:chOff x="1044242" y="2931641"/>
            <a:chExt cx="3826396" cy="3566172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44242" y="2931641"/>
              <a:ext cx="3826396" cy="3196840"/>
            </a:xfrm>
            <a:prstGeom prst="rect">
              <a:avLst/>
            </a:prstGeom>
          </p:spPr>
        </p:pic>
        <p:sp>
          <p:nvSpPr>
            <p:cNvPr id="5" name="矩形 4"/>
            <p:cNvSpPr/>
            <p:nvPr/>
          </p:nvSpPr>
          <p:spPr>
            <a:xfrm>
              <a:off x="1208372" y="6128481"/>
              <a:ext cx="349813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b="1" kern="0" dirty="0" err="1" smtClean="0">
                  <a:solidFill>
                    <a:srgbClr val="33333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J.Murray</a:t>
              </a:r>
              <a:r>
                <a:rPr lang="en-US" altLang="zh-CN" b="1" kern="0" dirty="0" smtClean="0">
                  <a:solidFill>
                    <a:srgbClr val="33333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zh-CN" b="1" kern="0" dirty="0">
                  <a:solidFill>
                    <a:srgbClr val="33333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Luck</a:t>
              </a:r>
              <a:endParaRPr lang="zh-CN" altLang="en-US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" name="标题 11"/>
          <p:cNvSpPr txBox="1">
            <a:spLocks/>
          </p:cNvSpPr>
          <p:nvPr/>
        </p:nvSpPr>
        <p:spPr>
          <a:xfrm>
            <a:off x="556854" y="494507"/>
            <a:ext cx="6694846" cy="62167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>
                <a:solidFill>
                  <a:srgbClr val="296389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Annual Reviews</a:t>
            </a:r>
            <a:r>
              <a:rPr lang="zh-CN" altLang="en-US" dirty="0">
                <a:solidFill>
                  <a:srgbClr val="296389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出版社</a:t>
            </a:r>
          </a:p>
        </p:txBody>
      </p:sp>
      <p:sp>
        <p:nvSpPr>
          <p:cNvPr id="8" name="矩形 7"/>
          <p:cNvSpPr/>
          <p:nvPr/>
        </p:nvSpPr>
        <p:spPr>
          <a:xfrm>
            <a:off x="11109404" y="1149184"/>
            <a:ext cx="1107996" cy="2987758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 algn="ctr"/>
            <a:r>
              <a:rPr lang="en-US" altLang="zh-CN" sz="6000" dirty="0">
                <a:solidFill>
                  <a:schemeClr val="bg1">
                    <a:lumMod val="95000"/>
                  </a:schemeClr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AR</a:t>
            </a:r>
            <a:r>
              <a:rPr lang="zh-CN" altLang="en-US" sz="5400" dirty="0">
                <a:solidFill>
                  <a:schemeClr val="bg1">
                    <a:lumMod val="95000"/>
                  </a:schemeClr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简介</a:t>
            </a:r>
          </a:p>
        </p:txBody>
      </p:sp>
    </p:spTree>
    <p:extLst>
      <p:ext uri="{BB962C8B-B14F-4D97-AF65-F5344CB8AC3E}">
        <p14:creationId xmlns:p14="http://schemas.microsoft.com/office/powerpoint/2010/main" val="948987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939811" y="1356453"/>
            <a:ext cx="10099704" cy="4859337"/>
          </a:xfrm>
          <a:prstGeom prst="rect">
            <a:avLst/>
          </a:prstGeom>
        </p:spPr>
        <p:txBody>
          <a:bodyPr>
            <a:normAutofit fontScale="95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36000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394C7D"/>
              </a:buClr>
              <a:buFont typeface="Calibri" panose="020F0502020204030204" pitchFamily="34" charset="0"/>
              <a:buChar char="▪"/>
              <a:defRPr/>
            </a:pPr>
            <a:r>
              <a:rPr lang="en-US" altLang="zh-CN" sz="2900" b="1" dirty="0" smtClean="0">
                <a:solidFill>
                  <a:srgbClr val="DFD077"/>
                </a:solidFill>
                <a:latin typeface="黑体" panose="02010609060101010101" pitchFamily="49" charset="-122"/>
                <a:ea typeface="黑体" panose="02010609060101010101" pitchFamily="49" charset="-122"/>
                <a:cs typeface="华文细黑" panose="02010600040101010101" charset="-122"/>
              </a:rPr>
              <a:t>51</a:t>
            </a:r>
            <a:r>
              <a:rPr lang="zh-CN" altLang="en-US" sz="2900" dirty="0" smtClean="0">
                <a:latin typeface="黑体" panose="02010609060101010101" pitchFamily="49" charset="-122"/>
                <a:ea typeface="黑体" panose="02010609060101010101" pitchFamily="49" charset="-122"/>
                <a:cs typeface="华文细黑" panose="02010600040101010101" charset="-122"/>
              </a:rPr>
              <a:t>本权威综述期刊，涉及</a:t>
            </a:r>
            <a:r>
              <a:rPr lang="zh-CN" altLang="en-US" sz="2900" b="1" dirty="0" smtClean="0">
                <a:latin typeface="黑体" panose="02010609060101010101" pitchFamily="49" charset="-122"/>
                <a:ea typeface="黑体" panose="02010609060101010101" pitchFamily="49" charset="-122"/>
                <a:cs typeface="华文细黑" panose="02010600040101010101" charset="-122"/>
              </a:rPr>
              <a:t>农学</a:t>
            </a:r>
            <a:r>
              <a:rPr lang="zh-CN" altLang="en-US" sz="2900" dirty="0" smtClean="0">
                <a:latin typeface="黑体" panose="02010609060101010101" pitchFamily="49" charset="-122"/>
                <a:ea typeface="黑体" panose="02010609060101010101" pitchFamily="49" charset="-122"/>
                <a:cs typeface="华文细黑" panose="02010600040101010101" charset="-122"/>
              </a:rPr>
              <a:t>、生物学、医学、物理学和社 会科学等多个学科领域（有交叉）：</a:t>
            </a:r>
            <a:endParaRPr lang="zh-CN" altLang="en-US" sz="1100" dirty="0" smtClean="0">
              <a:latin typeface="黑体" panose="02010609060101010101" pitchFamily="49" charset="-122"/>
              <a:ea typeface="黑体" panose="02010609060101010101" pitchFamily="49" charset="-122"/>
              <a:cs typeface="华文细黑" panose="02010600040101010101" charset="-122"/>
            </a:endParaRPr>
          </a:p>
          <a:p>
            <a:pPr marL="576000" lvl="1" indent="-252000">
              <a:lnSpc>
                <a:spcPct val="110000"/>
              </a:lnSpc>
              <a:spcBef>
                <a:spcPts val="0"/>
              </a:spcBef>
              <a:defRPr/>
            </a:pPr>
            <a:r>
              <a:rPr lang="zh-CN" altLang="en-US" sz="2500" dirty="0" smtClean="0">
                <a:latin typeface="黑体" panose="02010609060101010101" pitchFamily="49" charset="-122"/>
                <a:ea typeface="黑体" panose="02010609060101010101" pitchFamily="49" charset="-122"/>
                <a:cs typeface="华文细黑" panose="02010600040101010101" charset="-122"/>
              </a:rPr>
              <a:t>生物医学类（</a:t>
            </a:r>
            <a:r>
              <a:rPr lang="en-US" altLang="zh-CN" sz="2500" dirty="0" smtClean="0">
                <a:latin typeface="黑体" panose="02010609060101010101" pitchFamily="49" charset="-122"/>
                <a:ea typeface="黑体" panose="02010609060101010101" pitchFamily="49" charset="-122"/>
                <a:cs typeface="华文细黑" panose="02010600040101010101" charset="-122"/>
              </a:rPr>
              <a:t>Biomedical Science</a:t>
            </a:r>
            <a:r>
              <a:rPr lang="zh-CN" altLang="en-US" sz="2500" dirty="0" smtClean="0">
                <a:latin typeface="黑体" panose="02010609060101010101" pitchFamily="49" charset="-122"/>
                <a:ea typeface="黑体" panose="02010609060101010101" pitchFamily="49" charset="-122"/>
                <a:cs typeface="华文细黑" panose="02010600040101010101" charset="-122"/>
              </a:rPr>
              <a:t>）</a:t>
            </a:r>
            <a:r>
              <a:rPr lang="en-US" altLang="zh-CN" sz="2500" dirty="0" smtClean="0">
                <a:latin typeface="黑体" panose="02010609060101010101" pitchFamily="49" charset="-122"/>
                <a:ea typeface="黑体" panose="02010609060101010101" pitchFamily="49" charset="-122"/>
                <a:cs typeface="华文细黑" panose="02010600040101010101" charset="-122"/>
              </a:rPr>
              <a:t>32</a:t>
            </a:r>
            <a:r>
              <a:rPr lang="zh-CN" altLang="en-US" sz="2500" dirty="0" smtClean="0">
                <a:latin typeface="黑体" panose="02010609060101010101" pitchFamily="49" charset="-122"/>
                <a:ea typeface="黑体" panose="02010609060101010101" pitchFamily="49" charset="-122"/>
                <a:cs typeface="华文细黑" panose="02010600040101010101" charset="-122"/>
              </a:rPr>
              <a:t>种期刊</a:t>
            </a:r>
          </a:p>
          <a:p>
            <a:pPr marL="576000" lvl="1" indent="-252000">
              <a:lnSpc>
                <a:spcPct val="110000"/>
              </a:lnSpc>
              <a:spcBef>
                <a:spcPts val="0"/>
              </a:spcBef>
              <a:defRPr/>
            </a:pPr>
            <a:r>
              <a:rPr lang="zh-CN" altLang="en-US" sz="2500" dirty="0" smtClean="0">
                <a:latin typeface="黑体" panose="02010609060101010101" pitchFamily="49" charset="-122"/>
                <a:ea typeface="黑体" panose="02010609060101010101" pitchFamily="49" charset="-122"/>
                <a:cs typeface="华文细黑" panose="02010600040101010101" charset="-122"/>
              </a:rPr>
              <a:t>自然科学类（</a:t>
            </a:r>
            <a:r>
              <a:rPr lang="en-US" altLang="zh-CN" sz="2500" dirty="0" smtClean="0">
                <a:latin typeface="黑体" panose="02010609060101010101" pitchFamily="49" charset="-122"/>
                <a:ea typeface="黑体" panose="02010609060101010101" pitchFamily="49" charset="-122"/>
                <a:cs typeface="华文细黑" panose="02010600040101010101" charset="-122"/>
              </a:rPr>
              <a:t>Physical Science</a:t>
            </a:r>
            <a:r>
              <a:rPr lang="zh-CN" altLang="en-US" sz="2500" dirty="0" smtClean="0">
                <a:latin typeface="黑体" panose="02010609060101010101" pitchFamily="49" charset="-122"/>
                <a:ea typeface="黑体" panose="02010609060101010101" pitchFamily="49" charset="-122"/>
                <a:cs typeface="华文细黑" panose="02010600040101010101" charset="-122"/>
              </a:rPr>
              <a:t>）</a:t>
            </a:r>
            <a:r>
              <a:rPr lang="en-US" altLang="zh-CN" sz="2500" dirty="0" smtClean="0">
                <a:latin typeface="黑体" panose="02010609060101010101" pitchFamily="49" charset="-122"/>
                <a:ea typeface="黑体" panose="02010609060101010101" pitchFamily="49" charset="-122"/>
                <a:cs typeface="华文细黑" panose="02010600040101010101" charset="-122"/>
              </a:rPr>
              <a:t>15</a:t>
            </a:r>
            <a:r>
              <a:rPr lang="zh-CN" altLang="en-US" sz="2500" dirty="0" smtClean="0">
                <a:latin typeface="黑体" panose="02010609060101010101" pitchFamily="49" charset="-122"/>
                <a:ea typeface="黑体" panose="02010609060101010101" pitchFamily="49" charset="-122"/>
                <a:cs typeface="华文细黑" panose="02010600040101010101" charset="-122"/>
              </a:rPr>
              <a:t>种期刊</a:t>
            </a:r>
          </a:p>
          <a:p>
            <a:pPr marL="576000" lvl="1" indent="-252000">
              <a:lnSpc>
                <a:spcPct val="110000"/>
              </a:lnSpc>
              <a:spcBef>
                <a:spcPts val="0"/>
              </a:spcBef>
              <a:defRPr/>
            </a:pPr>
            <a:r>
              <a:rPr lang="zh-CN" altLang="en-US" sz="2500" b="1" dirty="0" smtClean="0">
                <a:solidFill>
                  <a:srgbClr val="DFD077"/>
                </a:solidFill>
                <a:latin typeface="黑体" panose="02010609060101010101" pitchFamily="49" charset="-122"/>
                <a:ea typeface="黑体" panose="02010609060101010101" pitchFamily="49" charset="-122"/>
                <a:cs typeface="华文细黑" panose="02010600040101010101" charset="-122"/>
              </a:rPr>
              <a:t>农学类（</a:t>
            </a:r>
            <a:r>
              <a:rPr lang="en-US" altLang="zh-CN" sz="2500" b="1" dirty="0" smtClean="0">
                <a:solidFill>
                  <a:srgbClr val="DFD077"/>
                </a:solidFill>
                <a:latin typeface="黑体" panose="02010609060101010101" pitchFamily="49" charset="-122"/>
                <a:ea typeface="黑体" panose="02010609060101010101" pitchFamily="49" charset="-122"/>
                <a:cs typeface="华文细黑" panose="02010600040101010101" charset="-122"/>
              </a:rPr>
              <a:t>Agriculture</a:t>
            </a:r>
            <a:r>
              <a:rPr lang="zh-CN" altLang="en-US" sz="2500" b="1" dirty="0" smtClean="0">
                <a:solidFill>
                  <a:srgbClr val="DFD077"/>
                </a:solidFill>
                <a:latin typeface="黑体" panose="02010609060101010101" pitchFamily="49" charset="-122"/>
                <a:ea typeface="黑体" panose="02010609060101010101" pitchFamily="49" charset="-122"/>
                <a:cs typeface="华文细黑" panose="02010600040101010101" charset="-122"/>
              </a:rPr>
              <a:t>）</a:t>
            </a:r>
            <a:r>
              <a:rPr lang="en-US" altLang="zh-CN" sz="2500" b="1" dirty="0" smtClean="0">
                <a:solidFill>
                  <a:srgbClr val="DFD077"/>
                </a:solidFill>
                <a:latin typeface="黑体" panose="02010609060101010101" pitchFamily="49" charset="-122"/>
                <a:ea typeface="黑体" panose="02010609060101010101" pitchFamily="49" charset="-122"/>
                <a:cs typeface="华文细黑" panose="02010600040101010101" charset="-122"/>
              </a:rPr>
              <a:t>15</a:t>
            </a:r>
            <a:r>
              <a:rPr lang="zh-CN" altLang="en-US" sz="2500" b="1" dirty="0" smtClean="0">
                <a:solidFill>
                  <a:srgbClr val="DFD077"/>
                </a:solidFill>
                <a:latin typeface="黑体" panose="02010609060101010101" pitchFamily="49" charset="-122"/>
                <a:ea typeface="黑体" panose="02010609060101010101" pitchFamily="49" charset="-122"/>
                <a:cs typeface="华文细黑" panose="02010600040101010101" charset="-122"/>
              </a:rPr>
              <a:t>种期刊</a:t>
            </a:r>
          </a:p>
          <a:p>
            <a:pPr marL="576000" lvl="1" indent="-252000">
              <a:lnSpc>
                <a:spcPct val="110000"/>
              </a:lnSpc>
              <a:spcBef>
                <a:spcPts val="0"/>
              </a:spcBef>
              <a:defRPr/>
            </a:pPr>
            <a:r>
              <a:rPr lang="zh-CN" altLang="en-US" sz="2500" dirty="0" smtClean="0">
                <a:latin typeface="黑体" panose="02010609060101010101" pitchFamily="49" charset="-122"/>
                <a:ea typeface="黑体" panose="02010609060101010101" pitchFamily="49" charset="-122"/>
                <a:cs typeface="华文细黑" panose="02010600040101010101" charset="-122"/>
              </a:rPr>
              <a:t>社科类（</a:t>
            </a:r>
            <a:r>
              <a:rPr lang="en-US" altLang="zh-CN" sz="2500" dirty="0" smtClean="0">
                <a:latin typeface="黑体" panose="02010609060101010101" pitchFamily="49" charset="-122"/>
                <a:ea typeface="黑体" panose="02010609060101010101" pitchFamily="49" charset="-122"/>
                <a:cs typeface="华文细黑" panose="02010600040101010101" charset="-122"/>
              </a:rPr>
              <a:t>Social Science</a:t>
            </a:r>
            <a:r>
              <a:rPr lang="zh-CN" altLang="en-US" sz="2500" dirty="0" smtClean="0">
                <a:latin typeface="黑体" panose="02010609060101010101" pitchFamily="49" charset="-122"/>
                <a:ea typeface="黑体" panose="02010609060101010101" pitchFamily="49" charset="-122"/>
                <a:cs typeface="华文细黑" panose="02010600040101010101" charset="-122"/>
              </a:rPr>
              <a:t>）</a:t>
            </a:r>
            <a:r>
              <a:rPr lang="en-US" altLang="zh-CN" sz="2500" dirty="0" smtClean="0">
                <a:latin typeface="黑体" panose="02010609060101010101" pitchFamily="49" charset="-122"/>
                <a:ea typeface="黑体" panose="02010609060101010101" pitchFamily="49" charset="-122"/>
                <a:cs typeface="华文细黑" panose="02010600040101010101" charset="-122"/>
              </a:rPr>
              <a:t>13</a:t>
            </a:r>
            <a:r>
              <a:rPr lang="zh-CN" altLang="en-US" sz="2500" dirty="0" smtClean="0">
                <a:latin typeface="黑体" panose="02010609060101010101" pitchFamily="49" charset="-122"/>
                <a:ea typeface="黑体" panose="02010609060101010101" pitchFamily="49" charset="-122"/>
                <a:cs typeface="华文细黑" panose="02010600040101010101" charset="-122"/>
              </a:rPr>
              <a:t>种期刊</a:t>
            </a:r>
          </a:p>
          <a:p>
            <a:pPr marL="576000" lvl="1" indent="-252000">
              <a:lnSpc>
                <a:spcPct val="110000"/>
              </a:lnSpc>
              <a:spcBef>
                <a:spcPts val="0"/>
              </a:spcBef>
              <a:defRPr/>
            </a:pPr>
            <a:r>
              <a:rPr lang="zh-CN" altLang="en-US" sz="2500" dirty="0" smtClean="0">
                <a:latin typeface="黑体" panose="02010609060101010101" pitchFamily="49" charset="-122"/>
                <a:ea typeface="黑体" panose="02010609060101010101" pitchFamily="49" charset="-122"/>
                <a:cs typeface="华文细黑" panose="02010600040101010101" charset="-122"/>
              </a:rPr>
              <a:t>经济学（</a:t>
            </a:r>
            <a:r>
              <a:rPr lang="en-US" altLang="zh-CN" sz="2500" dirty="0" smtClean="0">
                <a:latin typeface="黑体" panose="02010609060101010101" pitchFamily="49" charset="-122"/>
                <a:ea typeface="黑体" panose="02010609060101010101" pitchFamily="49" charset="-122"/>
                <a:cs typeface="华文细黑" panose="02010600040101010101" charset="-122"/>
              </a:rPr>
              <a:t>Economics</a:t>
            </a:r>
            <a:r>
              <a:rPr lang="zh-CN" altLang="en-US" sz="2500" dirty="0" smtClean="0">
                <a:latin typeface="黑体" panose="02010609060101010101" pitchFamily="49" charset="-122"/>
                <a:ea typeface="黑体" panose="02010609060101010101" pitchFamily="49" charset="-122"/>
                <a:cs typeface="华文细黑" panose="02010600040101010101" charset="-122"/>
              </a:rPr>
              <a:t>）</a:t>
            </a:r>
            <a:r>
              <a:rPr lang="en-US" altLang="zh-CN" sz="2500" dirty="0" smtClean="0">
                <a:latin typeface="黑体" panose="02010609060101010101" pitchFamily="49" charset="-122"/>
                <a:ea typeface="黑体" panose="02010609060101010101" pitchFamily="49" charset="-122"/>
                <a:cs typeface="华文细黑" panose="02010600040101010101" charset="-122"/>
              </a:rPr>
              <a:t>3</a:t>
            </a:r>
            <a:r>
              <a:rPr lang="zh-CN" altLang="en-US" sz="2500" dirty="0" smtClean="0">
                <a:latin typeface="黑体" panose="02010609060101010101" pitchFamily="49" charset="-122"/>
                <a:ea typeface="黑体" panose="02010609060101010101" pitchFamily="49" charset="-122"/>
                <a:cs typeface="华文细黑" panose="02010600040101010101" charset="-122"/>
              </a:rPr>
              <a:t>种期刊</a:t>
            </a:r>
            <a:endParaRPr lang="zh-CN" altLang="en-US" sz="1100" dirty="0" smtClean="0">
              <a:latin typeface="黑体" panose="02010609060101010101" pitchFamily="49" charset="-122"/>
              <a:ea typeface="黑体" panose="02010609060101010101" pitchFamily="49" charset="-122"/>
              <a:cs typeface="华文细黑" panose="02010600040101010101" charset="-122"/>
            </a:endParaRPr>
          </a:p>
          <a:p>
            <a:pPr marL="0" indent="360000">
              <a:lnSpc>
                <a:spcPct val="100000"/>
              </a:lnSpc>
              <a:spcBef>
                <a:spcPts val="1800"/>
              </a:spcBef>
              <a:spcAft>
                <a:spcPts val="1800"/>
              </a:spcAft>
              <a:buClr>
                <a:srgbClr val="394C7D"/>
              </a:buClr>
              <a:buFont typeface="Calibri" panose="020F0502020204030204" pitchFamily="34" charset="0"/>
              <a:buChar char="▪"/>
              <a:defRPr/>
            </a:pPr>
            <a:r>
              <a:rPr lang="zh-CN" altLang="en-US" sz="2900" dirty="0" smtClean="0">
                <a:latin typeface="黑体" panose="02010609060101010101" pitchFamily="49" charset="-122"/>
                <a:ea typeface="黑体" panose="02010609060101010101" pitchFamily="49" charset="-122"/>
                <a:cs typeface="华文细黑" panose="02010600040101010101" charset="-122"/>
              </a:rPr>
              <a:t>平均每篇文章</a:t>
            </a:r>
            <a:r>
              <a:rPr lang="en-US" altLang="zh-CN" sz="2900" dirty="0" smtClean="0">
                <a:latin typeface="黑体" panose="02010609060101010101" pitchFamily="49" charset="-122"/>
                <a:ea typeface="黑体" panose="02010609060101010101" pitchFamily="49" charset="-122"/>
                <a:cs typeface="华文细黑" panose="02010600040101010101" charset="-122"/>
              </a:rPr>
              <a:t>30</a:t>
            </a:r>
            <a:r>
              <a:rPr lang="zh-CN" altLang="en-US" sz="2900" dirty="0" smtClean="0">
                <a:latin typeface="黑体" panose="02010609060101010101" pitchFamily="49" charset="-122"/>
                <a:ea typeface="黑体" panose="02010609060101010101" pitchFamily="49" charset="-122"/>
                <a:cs typeface="华文细黑" panose="02010600040101010101" charset="-122"/>
              </a:rPr>
              <a:t>页，引用文献</a:t>
            </a:r>
            <a:r>
              <a:rPr lang="en-US" altLang="zh-CN" sz="2900" dirty="0" smtClean="0">
                <a:latin typeface="黑体" panose="02010609060101010101" pitchFamily="49" charset="-122"/>
                <a:ea typeface="黑体" panose="02010609060101010101" pitchFamily="49" charset="-122"/>
                <a:cs typeface="华文细黑" panose="02010600040101010101" charset="-122"/>
              </a:rPr>
              <a:t>130</a:t>
            </a:r>
            <a:r>
              <a:rPr lang="zh-CN" altLang="en-US" sz="2900" dirty="0" smtClean="0">
                <a:latin typeface="黑体" panose="02010609060101010101" pitchFamily="49" charset="-122"/>
                <a:ea typeface="黑体" panose="02010609060101010101" pitchFamily="49" charset="-122"/>
                <a:cs typeface="华文细黑" panose="02010600040101010101" charset="-122"/>
              </a:rPr>
              <a:t>篇；</a:t>
            </a:r>
          </a:p>
          <a:p>
            <a:pPr marL="0" indent="36000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394C7D"/>
              </a:buClr>
              <a:buFont typeface="Calibri" panose="020F0502020204030204" pitchFamily="34" charset="0"/>
              <a:buChar char="▪"/>
              <a:defRPr/>
            </a:pPr>
            <a:r>
              <a:rPr lang="zh-CN" altLang="en-US" sz="2900" dirty="0" smtClean="0">
                <a:latin typeface="黑体" panose="02010609060101010101" pitchFamily="49" charset="-122"/>
                <a:ea typeface="黑体" panose="02010609060101010101" pitchFamily="49" charset="-122"/>
                <a:cs typeface="华文细黑" panose="02010600040101010101" charset="-122"/>
              </a:rPr>
              <a:t>所有期刊影响因子均在各自学科排名前</a:t>
            </a:r>
            <a:r>
              <a:rPr lang="en-US" altLang="zh-CN" sz="2900" dirty="0" smtClean="0">
                <a:latin typeface="黑体" panose="02010609060101010101" pitchFamily="49" charset="-122"/>
                <a:ea typeface="黑体" panose="02010609060101010101" pitchFamily="49" charset="-122"/>
                <a:cs typeface="华文细黑" panose="02010600040101010101" charset="-122"/>
              </a:rPr>
              <a:t>10</a:t>
            </a:r>
            <a:r>
              <a:rPr lang="zh-CN" altLang="en-US" sz="2900" dirty="0" smtClean="0">
                <a:latin typeface="黑体" panose="02010609060101010101" pitchFamily="49" charset="-122"/>
                <a:ea typeface="黑体" panose="02010609060101010101" pitchFamily="49" charset="-122"/>
                <a:cs typeface="华文细黑" panose="02010600040101010101" charset="-122"/>
              </a:rPr>
              <a:t>，其中</a:t>
            </a:r>
            <a:r>
              <a:rPr lang="en-US" altLang="zh-CN" sz="2900" dirty="0" smtClean="0">
                <a:latin typeface="黑体" panose="02010609060101010101" pitchFamily="49" charset="-122"/>
                <a:ea typeface="黑体" panose="02010609060101010101" pitchFamily="49" charset="-122"/>
                <a:cs typeface="华文细黑" panose="02010600040101010101" charset="-122"/>
              </a:rPr>
              <a:t>13</a:t>
            </a:r>
            <a:r>
              <a:rPr lang="zh-CN" altLang="en-US" sz="2900" dirty="0" smtClean="0">
                <a:latin typeface="黑体" panose="02010609060101010101" pitchFamily="49" charset="-122"/>
                <a:ea typeface="黑体" panose="02010609060101010101" pitchFamily="49" charset="-122"/>
                <a:cs typeface="华文细黑" panose="02010600040101010101" charset="-122"/>
              </a:rPr>
              <a:t>本位列第</a:t>
            </a:r>
            <a:r>
              <a:rPr lang="en-US" altLang="zh-CN" sz="2900" dirty="0" smtClean="0">
                <a:latin typeface="黑体" panose="02010609060101010101" pitchFamily="49" charset="-122"/>
                <a:ea typeface="黑体" panose="02010609060101010101" pitchFamily="49" charset="-122"/>
                <a:cs typeface="华文细黑" panose="02010600040101010101" charset="-122"/>
              </a:rPr>
              <a:t>1</a:t>
            </a:r>
            <a:r>
              <a:rPr lang="zh-CN" altLang="en-US" sz="2900" dirty="0" smtClean="0">
                <a:latin typeface="黑体" panose="02010609060101010101" pitchFamily="49" charset="-122"/>
                <a:ea typeface="黑体" panose="02010609060101010101" pitchFamily="49" charset="-122"/>
                <a:cs typeface="华文细黑" panose="02010600040101010101" charset="-122"/>
              </a:rPr>
              <a:t>。</a:t>
            </a:r>
            <a:endParaRPr lang="zh-CN" altLang="en-US" sz="2900" dirty="0">
              <a:latin typeface="黑体" panose="02010609060101010101" pitchFamily="49" charset="-122"/>
              <a:ea typeface="黑体" panose="02010609060101010101" pitchFamily="49" charset="-122"/>
              <a:cs typeface="华文细黑" panose="02010600040101010101" charset="-122"/>
            </a:endParaRPr>
          </a:p>
        </p:txBody>
      </p:sp>
      <p:sp>
        <p:nvSpPr>
          <p:cNvPr id="8" name="标题 11"/>
          <p:cNvSpPr txBox="1">
            <a:spLocks/>
          </p:cNvSpPr>
          <p:nvPr/>
        </p:nvSpPr>
        <p:spPr>
          <a:xfrm>
            <a:off x="556854" y="494507"/>
            <a:ext cx="6694846" cy="62167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>
                <a:solidFill>
                  <a:srgbClr val="296389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Annual Reviews</a:t>
            </a:r>
            <a:r>
              <a:rPr lang="zh-CN" altLang="en-US" dirty="0" smtClean="0">
                <a:solidFill>
                  <a:srgbClr val="296389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出版物</a:t>
            </a:r>
            <a:endParaRPr lang="zh-CN" altLang="en-US" dirty="0">
              <a:solidFill>
                <a:srgbClr val="296389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1109404" y="1149184"/>
            <a:ext cx="1107996" cy="2987758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 algn="ctr"/>
            <a:r>
              <a:rPr lang="en-US" altLang="zh-CN" sz="6000" dirty="0">
                <a:solidFill>
                  <a:schemeClr val="bg1">
                    <a:lumMod val="95000"/>
                  </a:schemeClr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AR</a:t>
            </a:r>
            <a:r>
              <a:rPr lang="zh-CN" altLang="en-US" sz="5400" dirty="0">
                <a:solidFill>
                  <a:schemeClr val="bg1">
                    <a:lumMod val="95000"/>
                  </a:schemeClr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简介</a:t>
            </a:r>
          </a:p>
        </p:txBody>
      </p:sp>
    </p:spTree>
    <p:extLst>
      <p:ext uri="{BB962C8B-B14F-4D97-AF65-F5344CB8AC3E}">
        <p14:creationId xmlns:p14="http://schemas.microsoft.com/office/powerpoint/2010/main" val="2420656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/>
          <a:srcRect t="2913"/>
          <a:stretch/>
        </p:blipFill>
        <p:spPr>
          <a:xfrm>
            <a:off x="1346299" y="1310715"/>
            <a:ext cx="9144000" cy="4988176"/>
          </a:xfrm>
          <a:prstGeom prst="rect">
            <a:avLst/>
          </a:prstGeom>
        </p:spPr>
      </p:pic>
      <p:sp>
        <p:nvSpPr>
          <p:cNvPr id="4" name="圆角矩形 3"/>
          <p:cNvSpPr/>
          <p:nvPr/>
        </p:nvSpPr>
        <p:spPr>
          <a:xfrm>
            <a:off x="3353429" y="4620780"/>
            <a:ext cx="5112568" cy="849276"/>
          </a:xfrm>
          <a:prstGeom prst="roundRect">
            <a:avLst>
              <a:gd name="adj" fmla="val 3509"/>
            </a:avLst>
          </a:prstGeom>
          <a:noFill/>
          <a:ln w="57150">
            <a:solidFill>
              <a:srgbClr val="DBCA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圆角矩形 4"/>
          <p:cNvSpPr/>
          <p:nvPr/>
        </p:nvSpPr>
        <p:spPr>
          <a:xfrm>
            <a:off x="4262079" y="1812269"/>
            <a:ext cx="6120130" cy="377370"/>
          </a:xfrm>
          <a:prstGeom prst="roundRect">
            <a:avLst>
              <a:gd name="adj" fmla="val 3509"/>
            </a:avLst>
          </a:prstGeom>
          <a:noFill/>
          <a:ln w="57150">
            <a:solidFill>
              <a:srgbClr val="DBCA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AutoShape 7"/>
          <p:cNvSpPr>
            <a:spLocks noChangeArrowheads="1"/>
          </p:cNvSpPr>
          <p:nvPr/>
        </p:nvSpPr>
        <p:spPr bwMode="auto">
          <a:xfrm>
            <a:off x="1862905" y="2301152"/>
            <a:ext cx="3158936" cy="689416"/>
          </a:xfrm>
          <a:prstGeom prst="wedgeRectCallout">
            <a:avLst>
              <a:gd name="adj1" fmla="val 86458"/>
              <a:gd name="adj2" fmla="val -65110"/>
            </a:avLst>
          </a:prstGeom>
          <a:solidFill>
            <a:srgbClr val="DBCA67"/>
          </a:solidFill>
          <a:ln w="3175">
            <a:solidFill>
              <a:srgbClr val="DBCA67"/>
            </a:solidFill>
            <a:miter lim="800000"/>
          </a:ln>
          <a:effectLst/>
        </p:spPr>
        <p:txBody>
          <a:bodyPr anchor="ctr"/>
          <a:lstStyle/>
          <a:p>
            <a:pPr>
              <a:spcBef>
                <a:spcPct val="0"/>
              </a:spcBef>
              <a:defRPr/>
            </a:pPr>
            <a:r>
              <a:rPr lang="zh-CN" altLang="en-US" sz="2000" b="1" dirty="0" smtClean="0">
                <a:latin typeface="Arial" panose="020B0604020202020204" pitchFamily="34" charset="0"/>
              </a:rPr>
              <a:t>导航栏，点击相应选项卡浏览</a:t>
            </a:r>
            <a:r>
              <a:rPr lang="zh-CN" altLang="en-US" sz="2000" b="1" dirty="0">
                <a:latin typeface="Arial" panose="020B0604020202020204" pitchFamily="34" charset="0"/>
              </a:rPr>
              <a:t>相关</a:t>
            </a:r>
            <a:r>
              <a:rPr lang="zh-CN" altLang="en-US" sz="2000" b="1" dirty="0" smtClean="0">
                <a:latin typeface="Arial" panose="020B0604020202020204" pitchFamily="34" charset="0"/>
              </a:rPr>
              <a:t>资源</a:t>
            </a:r>
            <a:endParaRPr lang="zh-CN" altLang="en-US" sz="2000" b="1" dirty="0">
              <a:latin typeface="Arial" panose="020B0604020202020204" pitchFamily="34" charset="0"/>
            </a:endParaRPr>
          </a:p>
        </p:txBody>
      </p:sp>
      <p:sp>
        <p:nvSpPr>
          <p:cNvPr id="7" name="AutoShape 7"/>
          <p:cNvSpPr>
            <a:spLocks noChangeArrowheads="1"/>
          </p:cNvSpPr>
          <p:nvPr/>
        </p:nvSpPr>
        <p:spPr bwMode="auto">
          <a:xfrm>
            <a:off x="8465997" y="3653623"/>
            <a:ext cx="1770590" cy="595258"/>
          </a:xfrm>
          <a:prstGeom prst="wedgeRectCallout">
            <a:avLst>
              <a:gd name="adj1" fmla="val -77307"/>
              <a:gd name="adj2" fmla="val 114335"/>
            </a:avLst>
          </a:prstGeom>
          <a:solidFill>
            <a:srgbClr val="DBCA67"/>
          </a:solidFill>
          <a:ln w="3175">
            <a:solidFill>
              <a:srgbClr val="DBCA67"/>
            </a:solidFill>
            <a:miter lim="800000"/>
          </a:ln>
          <a:effectLst/>
        </p:spPr>
        <p:txBody>
          <a:bodyPr anchor="ctr"/>
          <a:lstStyle/>
          <a:p>
            <a:pPr>
              <a:spcBef>
                <a:spcPct val="0"/>
              </a:spcBef>
              <a:defRPr/>
            </a:pPr>
            <a:r>
              <a:rPr lang="zh-CN" altLang="en-US" sz="2000" b="1" dirty="0" smtClean="0">
                <a:latin typeface="Arial" panose="020B0604020202020204" pitchFamily="34" charset="0"/>
              </a:rPr>
              <a:t>快速检索入口</a:t>
            </a:r>
            <a:endParaRPr lang="zh-CN" altLang="en-US" sz="2000" b="1" dirty="0">
              <a:latin typeface="Arial" panose="020B0604020202020204" pitchFamily="34" charset="0"/>
            </a:endParaRPr>
          </a:p>
        </p:txBody>
      </p:sp>
      <p:sp>
        <p:nvSpPr>
          <p:cNvPr id="8" name="圆角矩形 7"/>
          <p:cNvSpPr/>
          <p:nvPr/>
        </p:nvSpPr>
        <p:spPr>
          <a:xfrm>
            <a:off x="4245582" y="5753426"/>
            <a:ext cx="3225165" cy="545465"/>
          </a:xfrm>
          <a:prstGeom prst="roundRect">
            <a:avLst>
              <a:gd name="adj" fmla="val 3509"/>
            </a:avLst>
          </a:prstGeom>
          <a:noFill/>
          <a:ln w="57150">
            <a:solidFill>
              <a:srgbClr val="DBCA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AutoShape 7"/>
          <p:cNvSpPr>
            <a:spLocks noChangeArrowheads="1"/>
          </p:cNvSpPr>
          <p:nvPr/>
        </p:nvSpPr>
        <p:spPr bwMode="auto">
          <a:xfrm>
            <a:off x="1320800" y="5638961"/>
            <a:ext cx="2603856" cy="597419"/>
          </a:xfrm>
          <a:prstGeom prst="wedgeRectCallout">
            <a:avLst>
              <a:gd name="adj1" fmla="val 62061"/>
              <a:gd name="adj2" fmla="val 2269"/>
            </a:avLst>
          </a:prstGeom>
          <a:solidFill>
            <a:srgbClr val="DBCA67"/>
          </a:solidFill>
          <a:ln w="3175">
            <a:solidFill>
              <a:srgbClr val="DBCA67"/>
            </a:solidFill>
            <a:miter lim="800000"/>
          </a:ln>
          <a:effectLst/>
        </p:spPr>
        <p:txBody>
          <a:bodyPr anchor="ctr"/>
          <a:lstStyle/>
          <a:p>
            <a:pPr>
              <a:spcBef>
                <a:spcPct val="0"/>
              </a:spcBef>
              <a:defRPr/>
            </a:pPr>
            <a:r>
              <a:rPr lang="zh-CN" altLang="en-US" sz="2000" b="1" dirty="0">
                <a:latin typeface="Arial" panose="020B0604020202020204" pitchFamily="34" charset="0"/>
              </a:rPr>
              <a:t>浏览期刊，申请约稿</a:t>
            </a:r>
          </a:p>
        </p:txBody>
      </p:sp>
      <p:sp>
        <p:nvSpPr>
          <p:cNvPr id="13" name="标题 11"/>
          <p:cNvSpPr txBox="1">
            <a:spLocks/>
          </p:cNvSpPr>
          <p:nvPr/>
        </p:nvSpPr>
        <p:spPr>
          <a:xfrm>
            <a:off x="556854" y="494507"/>
            <a:ext cx="9285646" cy="62167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 smtClean="0">
                <a:solidFill>
                  <a:srgbClr val="296389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AR</a:t>
            </a:r>
            <a:r>
              <a:rPr lang="zh-CN" altLang="en-US" dirty="0" smtClean="0">
                <a:solidFill>
                  <a:srgbClr val="296389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数据库平台</a:t>
            </a:r>
            <a:r>
              <a:rPr lang="en-US" altLang="zh-CN" dirty="0" smtClean="0">
                <a:solidFill>
                  <a:srgbClr val="296389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-</a:t>
            </a:r>
            <a:r>
              <a:rPr lang="zh-CN" altLang="en-US" dirty="0" smtClean="0">
                <a:solidFill>
                  <a:srgbClr val="296389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主页</a:t>
            </a:r>
            <a:endParaRPr lang="zh-CN" altLang="en-US" dirty="0">
              <a:solidFill>
                <a:srgbClr val="296389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14" name="下箭头 13"/>
          <p:cNvSpPr/>
          <p:nvPr/>
        </p:nvSpPr>
        <p:spPr>
          <a:xfrm>
            <a:off x="10490299" y="4937728"/>
            <a:ext cx="386382" cy="1920272"/>
          </a:xfrm>
          <a:prstGeom prst="downArrow">
            <a:avLst>
              <a:gd name="adj1" fmla="val 42016"/>
              <a:gd name="adj2" fmla="val 126069"/>
            </a:avLst>
          </a:prstGeom>
          <a:solidFill>
            <a:srgbClr val="E56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11150937" y="1149184"/>
            <a:ext cx="1015663" cy="2987758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 algn="ctr"/>
            <a:r>
              <a:rPr lang="zh-CN" altLang="en-US" sz="5400" dirty="0">
                <a:solidFill>
                  <a:schemeClr val="bg1">
                    <a:lumMod val="95000"/>
                  </a:schemeClr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使用指南</a:t>
            </a:r>
            <a:endParaRPr lang="zh-CN" altLang="en-US" sz="4800" dirty="0">
              <a:solidFill>
                <a:schemeClr val="bg1">
                  <a:lumMod val="95000"/>
                </a:schemeClr>
              </a:solidFill>
              <a:latin typeface="思源黑体 CN Heavy" panose="020B0A00000000000000" pitchFamily="34" charset="-122"/>
              <a:ea typeface="思源黑体 CN Heavy" panose="020B0A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82867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animBg="1"/>
      <p:bldP spid="7" grpId="0" bldLvl="0" animBg="1"/>
      <p:bldP spid="8" grpId="0" bldLvl="0" animBg="1"/>
      <p:bldP spid="9" grpId="0" bldLvl="0" animBg="1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1738</TotalTime>
  <Words>1224</Words>
  <Application>Microsoft Office PowerPoint</Application>
  <PresentationFormat>宽屏</PresentationFormat>
  <Paragraphs>228</Paragraphs>
  <Slides>38</Slides>
  <Notes>9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38</vt:i4>
      </vt:variant>
    </vt:vector>
  </HeadingPairs>
  <TitlesOfParts>
    <vt:vector size="53" baseType="lpstr">
      <vt:lpstr>Source Sans Pro</vt:lpstr>
      <vt:lpstr>等线</vt:lpstr>
      <vt:lpstr>等线 Light</vt:lpstr>
      <vt:lpstr>黑体</vt:lpstr>
      <vt:lpstr>华文细黑</vt:lpstr>
      <vt:lpstr>思源黑体 CN Bold</vt:lpstr>
      <vt:lpstr>思源黑体 CN Heavy</vt:lpstr>
      <vt:lpstr>思源黑体 CN Medium</vt:lpstr>
      <vt:lpstr>思源黑体 CN Normal</vt:lpstr>
      <vt:lpstr>宋体</vt:lpstr>
      <vt:lpstr>Arial</vt:lpstr>
      <vt:lpstr>Calibri</vt:lpstr>
      <vt:lpstr>Corbel</vt:lpstr>
      <vt:lpstr>Times New Roman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iGroup</dc:creator>
  <cp:lastModifiedBy>iGroup</cp:lastModifiedBy>
  <cp:revision>77</cp:revision>
  <dcterms:created xsi:type="dcterms:W3CDTF">2022-03-28T00:39:59Z</dcterms:created>
  <dcterms:modified xsi:type="dcterms:W3CDTF">2023-02-03T05:36:33Z</dcterms:modified>
</cp:coreProperties>
</file>