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9"/>
  </p:notesMasterIdLst>
  <p:sldIdLst>
    <p:sldId id="398" r:id="rId2"/>
    <p:sldId id="406" r:id="rId3"/>
    <p:sldId id="403" r:id="rId4"/>
    <p:sldId id="455" r:id="rId5"/>
    <p:sldId id="528" r:id="rId6"/>
    <p:sldId id="456" r:id="rId7"/>
    <p:sldId id="411" r:id="rId8"/>
    <p:sldId id="529" r:id="rId9"/>
    <p:sldId id="454" r:id="rId10"/>
    <p:sldId id="408" r:id="rId11"/>
    <p:sldId id="458" r:id="rId12"/>
    <p:sldId id="530" r:id="rId13"/>
    <p:sldId id="531" r:id="rId14"/>
    <p:sldId id="532" r:id="rId15"/>
    <p:sldId id="399" r:id="rId16"/>
    <p:sldId id="533" r:id="rId17"/>
    <p:sldId id="534" r:id="rId18"/>
    <p:sldId id="535" r:id="rId19"/>
    <p:sldId id="536" r:id="rId20"/>
    <p:sldId id="537" r:id="rId21"/>
    <p:sldId id="538" r:id="rId22"/>
    <p:sldId id="541" r:id="rId23"/>
    <p:sldId id="539" r:id="rId24"/>
    <p:sldId id="542" r:id="rId25"/>
    <p:sldId id="409" r:id="rId26"/>
    <p:sldId id="543" r:id="rId27"/>
    <p:sldId id="414" r:id="rId28"/>
    <p:sldId id="545" r:id="rId29"/>
    <p:sldId id="546" r:id="rId30"/>
    <p:sldId id="457" r:id="rId31"/>
    <p:sldId id="468" r:id="rId32"/>
    <p:sldId id="544" r:id="rId33"/>
    <p:sldId id="547" r:id="rId34"/>
    <p:sldId id="459" r:id="rId35"/>
    <p:sldId id="548" r:id="rId36"/>
    <p:sldId id="550" r:id="rId37"/>
    <p:sldId id="549" r:id="rId38"/>
    <p:sldId id="552" r:id="rId39"/>
    <p:sldId id="553" r:id="rId40"/>
    <p:sldId id="523" r:id="rId41"/>
    <p:sldId id="555" r:id="rId42"/>
    <p:sldId id="551" r:id="rId43"/>
    <p:sldId id="556" r:id="rId44"/>
    <p:sldId id="557" r:id="rId45"/>
    <p:sldId id="558" r:id="rId46"/>
    <p:sldId id="559" r:id="rId47"/>
    <p:sldId id="560" r:id="rId48"/>
    <p:sldId id="424" r:id="rId49"/>
    <p:sldId id="561" r:id="rId50"/>
    <p:sldId id="562" r:id="rId51"/>
    <p:sldId id="563" r:id="rId52"/>
    <p:sldId id="564" r:id="rId53"/>
    <p:sldId id="565" r:id="rId54"/>
    <p:sldId id="566" r:id="rId55"/>
    <p:sldId id="567" r:id="rId56"/>
    <p:sldId id="568" r:id="rId57"/>
    <p:sldId id="569" r:id="rId58"/>
  </p:sldIdLst>
  <p:sldSz cx="12192000" cy="6858000"/>
  <p:notesSz cx="6858000" cy="9144000"/>
  <p:embeddedFontLst>
    <p:embeddedFont>
      <p:font typeface="微软雅黑" panose="020B0503020204020204" pitchFamily="34" charset="-122"/>
      <p:regular r:id="rId60"/>
      <p:bold r:id="rId61"/>
    </p:embeddedFont>
    <p:embeddedFont>
      <p:font typeface="黑体" panose="02010609060101010101" pitchFamily="49" charset="-122"/>
      <p:regular r:id="rId62"/>
    </p:embeddedFont>
    <p:embeddedFont>
      <p:font typeface="Adobe Gothic Std B" panose="02010600030101010101" charset="-122"/>
      <p:regular r:id="rId63"/>
    </p:embeddedFont>
    <p:embeddedFont>
      <p:font typeface="MingLiU_HKSCS" panose="020B0604020202020204" charset="-120"/>
      <p:regular r:id="rId64"/>
    </p:embeddedFont>
    <p:embeddedFont>
      <p:font typeface="隶书" panose="02010509060101010101" pitchFamily="49" charset="-122"/>
      <p:regular r:id="rId65"/>
    </p:embeddedFont>
    <p:embeddedFont>
      <p:font typeface="楷体" panose="02010609060101010101" pitchFamily="49" charset="-122"/>
      <p:regular r:id="rId66"/>
    </p:embeddedFont>
    <p:embeddedFont>
      <p:font typeface="Arial Black" panose="020B0A04020102020204" pitchFamily="34" charset="0"/>
      <p:bold r:id="rId67"/>
    </p:embeddedFont>
    <p:embeddedFont>
      <p:font typeface="方正正准黑简体" panose="02010600030101010101" charset="-122"/>
      <p:regular r:id="rId68"/>
    </p:embeddedFont>
    <p:embeddedFont>
      <p:font typeface="Arial Unicode MS" panose="020B0604020202020204" pitchFamily="34" charset="-122"/>
      <p:regular r:id="rId69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orient="horz" pos="3249">
          <p15:clr>
            <a:srgbClr val="A4A3A4"/>
          </p15:clr>
        </p15:guide>
        <p15:guide id="3" orient="horz" pos="1389">
          <p15:clr>
            <a:srgbClr val="A4A3A4"/>
          </p15:clr>
        </p15:guide>
        <p15:guide id="4" pos="120">
          <p15:clr>
            <a:srgbClr val="A4A3A4"/>
          </p15:clr>
        </p15:guide>
        <p15:guide id="5" pos="1209">
          <p15:clr>
            <a:srgbClr val="A4A3A4"/>
          </p15:clr>
        </p15:guide>
        <p15:guide id="6" pos="6288">
          <p15:clr>
            <a:srgbClr val="A4A3A4"/>
          </p15:clr>
        </p15:guide>
        <p15:guide id="7" pos="56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houmx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46" y="54"/>
      </p:cViewPr>
      <p:guideLst>
        <p:guide orient="horz" pos="3997"/>
        <p:guide orient="horz" pos="3249"/>
        <p:guide orient="horz" pos="1389"/>
        <p:guide pos="120"/>
        <p:guide pos="1209"/>
        <p:guide pos="6288"/>
        <p:guide pos="56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7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5-08T10:55:04.832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EF74395F-5470-4132-9293-208876FB9ACD}" type="datetime1">
              <a:rPr lang="zh-CN" altLang="en-US"/>
              <a:pPr>
                <a:defRPr/>
              </a:pPr>
              <a:t>2021/5/27</a:t>
            </a:fld>
            <a:endParaRPr lang="zh-CN" altLang="en-US" sz="1200"/>
          </a:p>
        </p:txBody>
      </p:sp>
      <p:sp>
        <p:nvSpPr>
          <p:cNvPr id="10342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  <a:bevel/>
            <a:headEnd/>
            <a:tailEnd/>
          </a:ln>
        </p:spPr>
      </p:sp>
      <p:sp>
        <p:nvSpPr>
          <p:cNvPr id="307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smtClean="0"/>
              <a:t>单击此处编辑母版文本样式</a:t>
            </a:r>
          </a:p>
          <a:p>
            <a:pPr>
              <a:defRPr/>
            </a:pPr>
            <a:r>
              <a:rPr lang="zh-CN" smtClean="0"/>
              <a:t>第二级</a:t>
            </a:r>
          </a:p>
          <a:p>
            <a:pPr>
              <a:defRPr/>
            </a:pPr>
            <a:r>
              <a:rPr lang="zh-CN" smtClean="0"/>
              <a:t>第三级</a:t>
            </a:r>
          </a:p>
          <a:p>
            <a:pPr>
              <a:defRPr/>
            </a:pPr>
            <a:r>
              <a:rPr lang="zh-CN" smtClean="0"/>
              <a:t>第四级</a:t>
            </a:r>
          </a:p>
          <a:p>
            <a:pPr>
              <a:defRPr/>
            </a:pPr>
            <a:r>
              <a:rPr lang="zh-CN" smtClean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mtClean="0"/>
            </a:lvl1pPr>
          </a:lstStyle>
          <a:p>
            <a:pPr>
              <a:defRPr/>
            </a:pPr>
            <a:fld id="{234A4D78-5C1A-406A-8E46-C82F4405F727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53616404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451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smtClean="0"/>
          </a:p>
        </p:txBody>
      </p:sp>
      <p:sp>
        <p:nvSpPr>
          <p:cNvPr id="104452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137123-19F0-459D-B0A6-EDCE899D1C81}" type="datetime1">
              <a:rPr lang="zh-CN" altLang="en-US" smtClean="0"/>
              <a:pPr/>
              <a:t>2021/5/27</a:t>
            </a:fld>
            <a:endParaRPr lang="zh-CN" altLang="en-US" sz="1200" smtClean="0"/>
          </a:p>
        </p:txBody>
      </p:sp>
      <p:sp>
        <p:nvSpPr>
          <p:cNvPr id="104453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B9E9F0-58C0-458B-87BC-2DDD84ABA743}" type="slidenum">
              <a:rPr lang="zh-CN" altLang="en-US"/>
              <a:pPr/>
              <a:t>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6299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smtClean="0"/>
          </a:p>
        </p:txBody>
      </p:sp>
      <p:sp>
        <p:nvSpPr>
          <p:cNvPr id="105476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43BAE5-2AA3-4373-B982-FD5DCE2EA792}" type="datetime1">
              <a:rPr lang="zh-CN" altLang="en-US" smtClean="0"/>
              <a:pPr/>
              <a:t>2021/5/27</a:t>
            </a:fld>
            <a:endParaRPr lang="zh-CN" altLang="en-US" sz="1200" smtClean="0"/>
          </a:p>
        </p:txBody>
      </p:sp>
      <p:sp>
        <p:nvSpPr>
          <p:cNvPr id="105477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E57C3A-3F66-469E-B7A4-7807ED8FC6F9}" type="slidenum">
              <a:rPr lang="zh-CN" altLang="en-US"/>
              <a:pPr/>
              <a:t>38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13412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F9F8FD"/>
            </a:gs>
            <a:gs pos="100000">
              <a:srgbClr val="BEC5CD"/>
            </a:gs>
          </a:gsLst>
          <a:path path="rect">
            <a:fillToRect l="50000" t="-79999" r="50000" b="-7999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Arial Black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Arial Black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Arial Black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Arial Black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Arial Black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Arial Black" panose="020B0A0402010202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Arial Black" panose="020B0A0402010202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Arial Black" panose="020B0A0402010202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sym typeface="Arial Black" panose="020B0A040201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4"/>
          <p:cNvSpPr>
            <a:spLocks noChangeArrowheads="1"/>
          </p:cNvSpPr>
          <p:nvPr/>
        </p:nvSpPr>
        <p:spPr bwMode="auto">
          <a:xfrm>
            <a:off x="338138" y="1397000"/>
            <a:ext cx="6832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6600" b="1">
                <a:solidFill>
                  <a:srgbClr val="008780"/>
                </a:solidFill>
                <a:sym typeface="Arial Unicode MS"/>
              </a:rPr>
              <a:t>Web Of Science</a:t>
            </a:r>
            <a:endParaRPr lang="zh-CN" altLang="en-US" sz="6600" b="1">
              <a:solidFill>
                <a:srgbClr val="008780"/>
              </a:solidFill>
              <a:sym typeface="Arial Unicode MS"/>
            </a:endParaRPr>
          </a:p>
        </p:txBody>
      </p:sp>
      <p:sp>
        <p:nvSpPr>
          <p:cNvPr id="14339" name="任意多边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6702508 w 12896850"/>
              <a:gd name="T1" fmla="*/ 0 h 7962900"/>
              <a:gd name="T2" fmla="*/ 9737335 w 12896850"/>
              <a:gd name="T3" fmla="*/ 0 h 7962900"/>
              <a:gd name="T4" fmla="*/ 9737335 w 12896850"/>
              <a:gd name="T5" fmla="*/ 3773135 h 7962900"/>
              <a:gd name="T6" fmla="*/ 4660112 w 12896850"/>
              <a:gd name="T7" fmla="*/ 3773135 h 7962900"/>
              <a:gd name="T8" fmla="*/ 5094144 w 12896850"/>
              <a:gd name="T9" fmla="*/ 2973223 h 7962900"/>
              <a:gd name="T10" fmla="*/ 0 w 12896850"/>
              <a:gd name="T11" fmla="*/ 2973223 h 7962900"/>
              <a:gd name="T12" fmla="*/ 0 w 12896850"/>
              <a:gd name="T13" fmla="*/ 2512864 h 7962900"/>
              <a:gd name="T14" fmla="*/ 5343935 w 12896850"/>
              <a:gd name="T15" fmla="*/ 2512864 h 7962900"/>
              <a:gd name="T16" fmla="*/ 6702508 w 12896850"/>
              <a:gd name="T17" fmla="*/ 9026 h 79629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896850"/>
              <a:gd name="T28" fmla="*/ 0 h 7962900"/>
              <a:gd name="T29" fmla="*/ 12896850 w 12896850"/>
              <a:gd name="T30" fmla="*/ 7962900 h 79629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896850" h="7962900">
                <a:moveTo>
                  <a:pt x="8877300" y="0"/>
                </a:moveTo>
                <a:lnTo>
                  <a:pt x="12896850" y="0"/>
                </a:lnTo>
                <a:lnTo>
                  <a:pt x="12896850" y="7962900"/>
                </a:lnTo>
                <a:lnTo>
                  <a:pt x="6172200" y="7962900"/>
                </a:lnTo>
                <a:lnTo>
                  <a:pt x="6747062" y="6274749"/>
                </a:lnTo>
                <a:lnTo>
                  <a:pt x="0" y="6274749"/>
                </a:lnTo>
                <a:lnTo>
                  <a:pt x="0" y="5303199"/>
                </a:lnTo>
                <a:lnTo>
                  <a:pt x="7077902" y="5303199"/>
                </a:lnTo>
                <a:lnTo>
                  <a:pt x="8877300" y="19050"/>
                </a:lnTo>
                <a:lnTo>
                  <a:pt x="8877300" y="0"/>
                </a:lnTo>
                <a:close/>
              </a:path>
            </a:pathLst>
          </a:custGeom>
          <a:solidFill>
            <a:srgbClr val="008780"/>
          </a:solidFill>
          <a:ln w="12700" cap="flat" cmpd="sng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0" name="直接连接符 7"/>
          <p:cNvSpPr>
            <a:spLocks noChangeShapeType="1"/>
          </p:cNvSpPr>
          <p:nvPr/>
        </p:nvSpPr>
        <p:spPr bwMode="auto">
          <a:xfrm>
            <a:off x="6394450" y="5010150"/>
            <a:ext cx="5776913" cy="14288"/>
          </a:xfrm>
          <a:prstGeom prst="line">
            <a:avLst/>
          </a:prstGeom>
          <a:noFill/>
          <a:ln w="12700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2" name="矩形 3"/>
          <p:cNvSpPr>
            <a:spLocks noChangeArrowheads="1"/>
          </p:cNvSpPr>
          <p:nvPr/>
        </p:nvSpPr>
        <p:spPr bwMode="auto">
          <a:xfrm>
            <a:off x="3624263" y="4684713"/>
            <a:ext cx="29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sym typeface="Times New Roman" pitchFamily="18" charset="0"/>
              </a:rPr>
              <a:t> </a:t>
            </a:r>
            <a:endParaRPr lang="zh-CN" altLang="en-US" sz="3200" b="1">
              <a:solidFill>
                <a:schemeClr val="bg1"/>
              </a:solidFill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96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23556" name="组合 97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23558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23559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23560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23561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42FDA90D-4A46-4927-B310-77A6157C2F5E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10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23562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23557" name="文本框 98"/>
            <p:cNvSpPr>
              <a:spLocks noChangeArrowheads="1"/>
            </p:cNvSpPr>
            <p:nvPr/>
          </p:nvSpPr>
          <p:spPr bwMode="auto">
            <a:xfrm>
              <a:off x="315903" y="90845"/>
              <a:ext cx="2842966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2400" dirty="0">
                  <a:solidFill>
                    <a:srgbClr val="FFFFFF"/>
                  </a:solidFill>
                  <a:latin typeface="Arial Black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dirty="0"/>
            </a:p>
          </p:txBody>
        </p:sp>
      </p:grpSp>
      <p:pic>
        <p:nvPicPr>
          <p:cNvPr id="23555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25" y="941388"/>
            <a:ext cx="10823575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42"/>
          <p:cNvSpPr>
            <a:spLocks noChangeArrowheads="1"/>
          </p:cNvSpPr>
          <p:nvPr/>
        </p:nvSpPr>
        <p:spPr bwMode="auto">
          <a:xfrm>
            <a:off x="1812925" y="1908175"/>
            <a:ext cx="7539038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科学引文索引（</a:t>
            </a:r>
            <a:r>
              <a:rPr lang="en-US" altLang="zh-CN" sz="20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SCIE</a:t>
            </a:r>
            <a:r>
              <a:rPr lang="zh-CN" altLang="en-US" sz="20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） </a:t>
            </a:r>
            <a:r>
              <a:rPr lang="en-US" altLang="zh-CN" sz="20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——Science Citation Index Expanded</a:t>
            </a:r>
          </a:p>
          <a:p>
            <a:pPr>
              <a:defRPr/>
            </a:pPr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0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收录</a:t>
            </a:r>
            <a:r>
              <a:rPr lang="en-US" altLang="zh-CN" sz="20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8600</a:t>
            </a:r>
            <a:r>
              <a:rPr lang="zh-CN" altLang="en-US" sz="20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多种核心期刊，可回溯到</a:t>
            </a:r>
            <a:r>
              <a:rPr lang="en-US" altLang="zh-CN" sz="20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1900</a:t>
            </a:r>
            <a:r>
              <a:rPr lang="zh-CN" altLang="en-US" sz="20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年</a:t>
            </a:r>
            <a:endParaRPr lang="en-US" altLang="zh-CN" sz="2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387" name="矩形 43"/>
          <p:cNvSpPr>
            <a:spLocks noChangeArrowheads="1"/>
          </p:cNvSpPr>
          <p:nvPr/>
        </p:nvSpPr>
        <p:spPr bwMode="auto">
          <a:xfrm>
            <a:off x="1789113" y="3278188"/>
            <a:ext cx="7785100" cy="11398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社会科学引文索引（</a:t>
            </a:r>
            <a:r>
              <a:rPr lang="en-US" altLang="zh-CN" sz="20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SSCI</a:t>
            </a:r>
            <a:r>
              <a:rPr lang="zh-CN" altLang="en-US" sz="20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0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——Social Science Citation Index </a:t>
            </a:r>
            <a:r>
              <a:rPr lang="zh-CN" altLang="en-US" sz="20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endParaRPr lang="en-US" altLang="zh-CN" sz="200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收录</a:t>
            </a:r>
            <a:r>
              <a:rPr lang="en-US" altLang="zh-CN"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3100</a:t>
            </a:r>
            <a:r>
              <a:rPr lang="zh-CN" altLang="en-US"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多种核心期刊，可回溯到</a:t>
            </a:r>
            <a:r>
              <a:rPr lang="en-US" altLang="zh-CN"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1900</a:t>
            </a:r>
            <a:r>
              <a:rPr lang="zh-CN" altLang="en-US"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endParaRPr lang="en-US" altLang="zh-CN" sz="200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400">
              <a:solidFill>
                <a:srgbClr val="3333FF"/>
              </a:solidFill>
              <a:latin typeface="Times New Roman" pitchFamily="18" charset="0"/>
              <a:ea typeface="楷体" pitchFamily="49" charset="-122"/>
            </a:endParaRPr>
          </a:p>
          <a:p>
            <a:endParaRPr lang="en-US" altLang="zh-CN" sz="1400">
              <a:solidFill>
                <a:srgbClr val="3333FF"/>
              </a:solidFill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16388" name="矩形 44"/>
          <p:cNvSpPr>
            <a:spLocks noChangeArrowheads="1"/>
          </p:cNvSpPr>
          <p:nvPr/>
        </p:nvSpPr>
        <p:spPr bwMode="auto">
          <a:xfrm>
            <a:off x="1812924" y="4745038"/>
            <a:ext cx="85019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艺术与人文引文索引（</a:t>
            </a:r>
            <a:r>
              <a:rPr lang="en-US" altLang="zh-CN" sz="20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A&amp;HCI</a:t>
            </a:r>
            <a:r>
              <a:rPr lang="zh-CN" altLang="en-US" sz="20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）</a:t>
            </a:r>
            <a:r>
              <a:rPr lang="en-US" altLang="zh-CN" sz="20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——</a:t>
            </a:r>
            <a:r>
              <a:rPr lang="en-US" altLang="zh-CN" sz="2000" dirty="0" smtClean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Arts &amp; Humanities </a:t>
            </a:r>
            <a:r>
              <a:rPr lang="en-US" altLang="zh-CN" sz="20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Citation Index </a:t>
            </a:r>
            <a:r>
              <a:rPr lang="zh-CN" altLang="en-US" sz="20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      </a:t>
            </a:r>
            <a:endParaRPr lang="en-US" altLang="zh-CN" sz="2000" dirty="0">
              <a:solidFill>
                <a:srgbClr val="00B0F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0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    </a:t>
            </a:r>
            <a:r>
              <a:rPr lang="zh-CN" altLang="en-US" sz="20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收录</a:t>
            </a:r>
            <a:r>
              <a:rPr lang="en-US" altLang="zh-CN" sz="20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1700</a:t>
            </a:r>
            <a:r>
              <a:rPr lang="zh-CN" altLang="en-US" sz="20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多种核心期刊，可回溯到</a:t>
            </a:r>
            <a:r>
              <a:rPr lang="en-US" altLang="zh-CN" sz="20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1975</a:t>
            </a:r>
            <a:r>
              <a:rPr lang="zh-CN" altLang="en-US" sz="2000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年</a:t>
            </a:r>
            <a:endParaRPr lang="en-US" altLang="zh-CN" sz="2000" dirty="0">
              <a:solidFill>
                <a:srgbClr val="FF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4581" name="组合 21"/>
          <p:cNvGrpSpPr>
            <a:grpSpLocks/>
          </p:cNvGrpSpPr>
          <p:nvPr/>
        </p:nvGrpSpPr>
        <p:grpSpPr bwMode="auto">
          <a:xfrm>
            <a:off x="741363" y="1568450"/>
            <a:ext cx="995362" cy="1031875"/>
            <a:chOff x="0" y="0"/>
            <a:chExt cx="995317" cy="1031318"/>
          </a:xfrm>
        </p:grpSpPr>
        <p:sp>
          <p:nvSpPr>
            <p:cNvPr id="24601" name="椭圆 22"/>
            <p:cNvSpPr>
              <a:spLocks noChangeArrowheads="1"/>
            </p:cNvSpPr>
            <p:nvPr/>
          </p:nvSpPr>
          <p:spPr bwMode="auto">
            <a:xfrm>
              <a:off x="0" y="0"/>
              <a:ext cx="995317" cy="1031318"/>
            </a:xfrm>
            <a:prstGeom prst="ellipse">
              <a:avLst/>
            </a:prstGeom>
            <a:gradFill rotWithShape="1">
              <a:gsLst>
                <a:gs pos="0">
                  <a:srgbClr val="BFBFBF"/>
                </a:gs>
                <a:gs pos="29999">
                  <a:srgbClr val="C6C6C6"/>
                </a:gs>
                <a:gs pos="60999">
                  <a:srgbClr val="EEEEEE"/>
                </a:gs>
                <a:gs pos="100000">
                  <a:srgbClr val="F4F4F4"/>
                </a:gs>
              </a:gsLst>
              <a:lin ang="7800000" scaled="1"/>
            </a:gradFill>
            <a:ln w="34925">
              <a:solidFill>
                <a:srgbClr val="42719B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3200">
                <a:solidFill>
                  <a:srgbClr val="262626"/>
                </a:solidFill>
                <a:latin typeface="Adobe Gothic Std B" pitchFamily="2" charset="-122"/>
                <a:sym typeface="Adobe Gothic Std B" pitchFamily="2" charset="-122"/>
              </a:endParaRPr>
            </a:p>
          </p:txBody>
        </p:sp>
        <p:sp>
          <p:nvSpPr>
            <p:cNvPr id="24602" name="任意多边形 23"/>
            <p:cNvSpPr>
              <a:spLocks noChangeArrowheads="1"/>
            </p:cNvSpPr>
            <p:nvPr/>
          </p:nvSpPr>
          <p:spPr bwMode="auto">
            <a:xfrm>
              <a:off x="270214" y="245529"/>
              <a:ext cx="476250" cy="450850"/>
            </a:xfrm>
            <a:custGeom>
              <a:avLst/>
              <a:gdLst>
                <a:gd name="T0" fmla="*/ 238124 w 476250"/>
                <a:gd name="T1" fmla="*/ 225425 h 450850"/>
                <a:gd name="T2" fmla="*/ 180974 w 476250"/>
                <a:gd name="T3" fmla="*/ 282575 h 450850"/>
                <a:gd name="T4" fmla="*/ 197713 w 476250"/>
                <a:gd name="T5" fmla="*/ 322986 h 450850"/>
                <a:gd name="T6" fmla="*/ 220005 w 476250"/>
                <a:gd name="T7" fmla="*/ 332220 h 450850"/>
                <a:gd name="T8" fmla="*/ 215264 w 476250"/>
                <a:gd name="T9" fmla="*/ 343666 h 450850"/>
                <a:gd name="T10" fmla="*/ 215264 w 476250"/>
                <a:gd name="T11" fmla="*/ 370708 h 450850"/>
                <a:gd name="T12" fmla="*/ 237743 w 476250"/>
                <a:gd name="T13" fmla="*/ 393187 h 450850"/>
                <a:gd name="T14" fmla="*/ 238504 w 476250"/>
                <a:gd name="T15" fmla="*/ 393187 h 450850"/>
                <a:gd name="T16" fmla="*/ 260983 w 476250"/>
                <a:gd name="T17" fmla="*/ 370708 h 450850"/>
                <a:gd name="T18" fmla="*/ 260983 w 476250"/>
                <a:gd name="T19" fmla="*/ 343666 h 450850"/>
                <a:gd name="T20" fmla="*/ 256242 w 476250"/>
                <a:gd name="T21" fmla="*/ 332220 h 450850"/>
                <a:gd name="T22" fmla="*/ 278535 w 476250"/>
                <a:gd name="T23" fmla="*/ 322986 h 450850"/>
                <a:gd name="T24" fmla="*/ 295274 w 476250"/>
                <a:gd name="T25" fmla="*/ 282575 h 450850"/>
                <a:gd name="T26" fmla="*/ 238124 w 476250"/>
                <a:gd name="T27" fmla="*/ 225425 h 450850"/>
                <a:gd name="T28" fmla="*/ 249408 w 476250"/>
                <a:gd name="T29" fmla="*/ 49032 h 450850"/>
                <a:gd name="T30" fmla="*/ 178152 w 476250"/>
                <a:gd name="T31" fmla="*/ 65873 h 450850"/>
                <a:gd name="T32" fmla="*/ 125464 w 476250"/>
                <a:gd name="T33" fmla="*/ 116715 h 450850"/>
                <a:gd name="T34" fmla="*/ 115669 w 476250"/>
                <a:gd name="T35" fmla="*/ 139700 h 450850"/>
                <a:gd name="T36" fmla="*/ 373146 w 476250"/>
                <a:gd name="T37" fmla="*/ 139700 h 450850"/>
                <a:gd name="T38" fmla="*/ 368214 w 476250"/>
                <a:gd name="T39" fmla="*/ 125374 h 450850"/>
                <a:gd name="T40" fmla="*/ 319282 w 476250"/>
                <a:gd name="T41" fmla="*/ 70907 h 450850"/>
                <a:gd name="T42" fmla="*/ 249408 w 476250"/>
                <a:gd name="T43" fmla="*/ 49032 h 450850"/>
                <a:gd name="T44" fmla="*/ 251153 w 476250"/>
                <a:gd name="T45" fmla="*/ 119 h 450850"/>
                <a:gd name="T46" fmla="*/ 345741 w 476250"/>
                <a:gd name="T47" fmla="*/ 29731 h 450850"/>
                <a:gd name="T48" fmla="*/ 411980 w 476250"/>
                <a:gd name="T49" fmla="*/ 103462 h 450850"/>
                <a:gd name="T50" fmla="*/ 424460 w 476250"/>
                <a:gd name="T51" fmla="*/ 139714 h 450850"/>
                <a:gd name="T52" fmla="*/ 444577 w 476250"/>
                <a:gd name="T53" fmla="*/ 143775 h 450850"/>
                <a:gd name="T54" fmla="*/ 476250 w 476250"/>
                <a:gd name="T55" fmla="*/ 191559 h 450850"/>
                <a:gd name="T56" fmla="*/ 476250 w 476250"/>
                <a:gd name="T57" fmla="*/ 398991 h 450850"/>
                <a:gd name="T58" fmla="*/ 424391 w 476250"/>
                <a:gd name="T59" fmla="*/ 450850 h 450850"/>
                <a:gd name="T60" fmla="*/ 51859 w 476250"/>
                <a:gd name="T61" fmla="*/ 450850 h 450850"/>
                <a:gd name="T62" fmla="*/ 0 w 476250"/>
                <a:gd name="T63" fmla="*/ 398991 h 450850"/>
                <a:gd name="T64" fmla="*/ 0 w 476250"/>
                <a:gd name="T65" fmla="*/ 191559 h 450850"/>
                <a:gd name="T66" fmla="*/ 51859 w 476250"/>
                <a:gd name="T67" fmla="*/ 139700 h 450850"/>
                <a:gd name="T68" fmla="*/ 63616 w 476250"/>
                <a:gd name="T69" fmla="*/ 139700 h 450850"/>
                <a:gd name="T70" fmla="*/ 63935 w 476250"/>
                <a:gd name="T71" fmla="*/ 137348 h 450850"/>
                <a:gd name="T72" fmla="*/ 154695 w 476250"/>
                <a:gd name="T73" fmla="*/ 22917 h 450850"/>
                <a:gd name="T74" fmla="*/ 251153 w 476250"/>
                <a:gd name="T75" fmla="*/ 119 h 4508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6250"/>
                <a:gd name="T115" fmla="*/ 0 h 450850"/>
                <a:gd name="T116" fmla="*/ 476250 w 476250"/>
                <a:gd name="T117" fmla="*/ 450850 h 4508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6250" h="450850">
                  <a:moveTo>
                    <a:pt x="238124" y="225425"/>
                  </a:moveTo>
                  <a:cubicBezTo>
                    <a:pt x="206561" y="225425"/>
                    <a:pt x="180974" y="251012"/>
                    <a:pt x="180974" y="282575"/>
                  </a:cubicBezTo>
                  <a:cubicBezTo>
                    <a:pt x="180974" y="298356"/>
                    <a:pt x="187371" y="312644"/>
                    <a:pt x="197713" y="322986"/>
                  </a:cubicBezTo>
                  <a:lnTo>
                    <a:pt x="220005" y="332220"/>
                  </a:lnTo>
                  <a:lnTo>
                    <a:pt x="215264" y="343666"/>
                  </a:lnTo>
                  <a:lnTo>
                    <a:pt x="215264" y="370708"/>
                  </a:lnTo>
                  <a:cubicBezTo>
                    <a:pt x="215264" y="383123"/>
                    <a:pt x="225328" y="393187"/>
                    <a:pt x="237743" y="393187"/>
                  </a:cubicBezTo>
                  <a:lnTo>
                    <a:pt x="238504" y="393187"/>
                  </a:lnTo>
                  <a:cubicBezTo>
                    <a:pt x="250919" y="393187"/>
                    <a:pt x="260983" y="383123"/>
                    <a:pt x="260983" y="370708"/>
                  </a:cubicBezTo>
                  <a:lnTo>
                    <a:pt x="260983" y="343666"/>
                  </a:lnTo>
                  <a:lnTo>
                    <a:pt x="256242" y="332220"/>
                  </a:lnTo>
                  <a:lnTo>
                    <a:pt x="278535" y="322986"/>
                  </a:lnTo>
                  <a:cubicBezTo>
                    <a:pt x="288877" y="312644"/>
                    <a:pt x="295274" y="298356"/>
                    <a:pt x="295274" y="282575"/>
                  </a:cubicBezTo>
                  <a:cubicBezTo>
                    <a:pt x="295274" y="251012"/>
                    <a:pt x="269687" y="225425"/>
                    <a:pt x="238124" y="225425"/>
                  </a:cubicBezTo>
                  <a:close/>
                  <a:moveTo>
                    <a:pt x="249408" y="49032"/>
                  </a:moveTo>
                  <a:cubicBezTo>
                    <a:pt x="225001" y="48161"/>
                    <a:pt x="200364" y="53743"/>
                    <a:pt x="178152" y="65873"/>
                  </a:cubicBezTo>
                  <a:cubicBezTo>
                    <a:pt x="155940" y="78002"/>
                    <a:pt x="137926" y="95711"/>
                    <a:pt x="125464" y="116715"/>
                  </a:cubicBezTo>
                  <a:lnTo>
                    <a:pt x="115669" y="139700"/>
                  </a:lnTo>
                  <a:lnTo>
                    <a:pt x="373146" y="139700"/>
                  </a:lnTo>
                  <a:lnTo>
                    <a:pt x="368214" y="125374"/>
                  </a:lnTo>
                  <a:cubicBezTo>
                    <a:pt x="357280" y="103535"/>
                    <a:pt x="340573" y="84588"/>
                    <a:pt x="319282" y="70907"/>
                  </a:cubicBezTo>
                  <a:cubicBezTo>
                    <a:pt x="297991" y="57226"/>
                    <a:pt x="273815" y="49903"/>
                    <a:pt x="249408" y="49032"/>
                  </a:cubicBezTo>
                  <a:close/>
                  <a:moveTo>
                    <a:pt x="251153" y="119"/>
                  </a:moveTo>
                  <a:cubicBezTo>
                    <a:pt x="284192" y="1298"/>
                    <a:pt x="316920" y="11211"/>
                    <a:pt x="345741" y="29731"/>
                  </a:cubicBezTo>
                  <a:cubicBezTo>
                    <a:pt x="374563" y="48251"/>
                    <a:pt x="397179" y="73900"/>
                    <a:pt x="411980" y="103462"/>
                  </a:cubicBezTo>
                  <a:lnTo>
                    <a:pt x="424460" y="139714"/>
                  </a:lnTo>
                  <a:lnTo>
                    <a:pt x="444577" y="143775"/>
                  </a:lnTo>
                  <a:cubicBezTo>
                    <a:pt x="463190" y="151648"/>
                    <a:pt x="476250" y="170078"/>
                    <a:pt x="476250" y="191559"/>
                  </a:cubicBezTo>
                  <a:lnTo>
                    <a:pt x="476250" y="398991"/>
                  </a:lnTo>
                  <a:cubicBezTo>
                    <a:pt x="476250" y="427632"/>
                    <a:pt x="453032" y="450850"/>
                    <a:pt x="424391" y="450850"/>
                  </a:cubicBezTo>
                  <a:lnTo>
                    <a:pt x="51859" y="450850"/>
                  </a:lnTo>
                  <a:cubicBezTo>
                    <a:pt x="23218" y="450850"/>
                    <a:pt x="0" y="427632"/>
                    <a:pt x="0" y="398991"/>
                  </a:cubicBezTo>
                  <a:lnTo>
                    <a:pt x="0" y="191559"/>
                  </a:lnTo>
                  <a:cubicBezTo>
                    <a:pt x="0" y="162918"/>
                    <a:pt x="23218" y="139700"/>
                    <a:pt x="51859" y="139700"/>
                  </a:cubicBezTo>
                  <a:lnTo>
                    <a:pt x="63616" y="139700"/>
                  </a:lnTo>
                  <a:lnTo>
                    <a:pt x="63935" y="137348"/>
                  </a:lnTo>
                  <a:cubicBezTo>
                    <a:pt x="77275" y="89170"/>
                    <a:pt x="109593" y="47546"/>
                    <a:pt x="154695" y="22917"/>
                  </a:cubicBezTo>
                  <a:cubicBezTo>
                    <a:pt x="184763" y="6497"/>
                    <a:pt x="218114" y="-1059"/>
                    <a:pt x="251153" y="119"/>
                  </a:cubicBezTo>
                  <a:close/>
                </a:path>
              </a:pathLst>
            </a:custGeom>
            <a:solidFill>
              <a:srgbClr val="008780"/>
            </a:solidFill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4582" name="组合 24"/>
          <p:cNvGrpSpPr>
            <a:grpSpLocks/>
          </p:cNvGrpSpPr>
          <p:nvPr/>
        </p:nvGrpSpPr>
        <p:grpSpPr bwMode="auto">
          <a:xfrm>
            <a:off x="741363" y="4489450"/>
            <a:ext cx="995362" cy="1031875"/>
            <a:chOff x="0" y="0"/>
            <a:chExt cx="995317" cy="1031318"/>
          </a:xfrm>
        </p:grpSpPr>
        <p:sp>
          <p:nvSpPr>
            <p:cNvPr id="24597" name="椭圆 25"/>
            <p:cNvSpPr>
              <a:spLocks noChangeArrowheads="1"/>
            </p:cNvSpPr>
            <p:nvPr/>
          </p:nvSpPr>
          <p:spPr bwMode="auto">
            <a:xfrm>
              <a:off x="0" y="0"/>
              <a:ext cx="995317" cy="1031318"/>
            </a:xfrm>
            <a:prstGeom prst="ellipse">
              <a:avLst/>
            </a:prstGeom>
            <a:gradFill rotWithShape="1">
              <a:gsLst>
                <a:gs pos="0">
                  <a:srgbClr val="BFBFBF"/>
                </a:gs>
                <a:gs pos="29999">
                  <a:srgbClr val="C6C6C6"/>
                </a:gs>
                <a:gs pos="60999">
                  <a:srgbClr val="EEEEEE"/>
                </a:gs>
                <a:gs pos="100000">
                  <a:srgbClr val="F4F4F4"/>
                </a:gs>
              </a:gsLst>
              <a:lin ang="7800000" scaled="1"/>
            </a:gradFill>
            <a:ln w="34925">
              <a:solidFill>
                <a:srgbClr val="42719B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3200">
                <a:solidFill>
                  <a:srgbClr val="262626"/>
                </a:solidFill>
                <a:latin typeface="Adobe Gothic Std B" pitchFamily="2" charset="-122"/>
                <a:sym typeface="Adobe Gothic Std B" pitchFamily="2" charset="-122"/>
              </a:endParaRPr>
            </a:p>
          </p:txBody>
        </p:sp>
        <p:grpSp>
          <p:nvGrpSpPr>
            <p:cNvPr id="24598" name="组合 26"/>
            <p:cNvGrpSpPr>
              <a:grpSpLocks/>
            </p:cNvGrpSpPr>
            <p:nvPr/>
          </p:nvGrpSpPr>
          <p:grpSpPr bwMode="auto">
            <a:xfrm>
              <a:off x="270214" y="212094"/>
              <a:ext cx="476250" cy="484285"/>
              <a:chOff x="0" y="0"/>
              <a:chExt cx="476250" cy="484285"/>
            </a:xfrm>
          </p:grpSpPr>
          <p:sp>
            <p:nvSpPr>
              <p:cNvPr id="24599" name="空心弧 27"/>
              <p:cNvSpPr>
                <a:spLocks noChangeArrowheads="1"/>
              </p:cNvSpPr>
              <p:nvPr/>
            </p:nvSpPr>
            <p:spPr bwMode="auto">
              <a:xfrm rot="1346882">
                <a:off x="53388" y="0"/>
                <a:ext cx="348860" cy="348860"/>
              </a:xfrm>
              <a:custGeom>
                <a:avLst/>
                <a:gdLst>
                  <a:gd name="T0" fmla="*/ 2147483647 w 21600"/>
                  <a:gd name="T1" fmla="*/ 0 h 21600"/>
                  <a:gd name="T2" fmla="*/ 1700078925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095" y="10800"/>
                    </a:moveTo>
                    <a:cubicBezTo>
                      <a:pt x="3095" y="6544"/>
                      <a:pt x="6544" y="3095"/>
                      <a:pt x="10800" y="3095"/>
                    </a:cubicBezTo>
                    <a:cubicBezTo>
                      <a:pt x="15055" y="3095"/>
                      <a:pt x="18505" y="6544"/>
                      <a:pt x="18505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lnTo>
                      <a:pt x="3095" y="10800"/>
                    </a:lnTo>
                    <a:close/>
                  </a:path>
                </a:pathLst>
              </a:custGeom>
              <a:solidFill>
                <a:srgbClr val="FFAD00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600" name="任意多边形 28"/>
              <p:cNvSpPr>
                <a:spLocks noChangeArrowheads="1"/>
              </p:cNvSpPr>
              <p:nvPr/>
            </p:nvSpPr>
            <p:spPr bwMode="auto">
              <a:xfrm>
                <a:off x="0" y="170473"/>
                <a:ext cx="476250" cy="313812"/>
              </a:xfrm>
              <a:custGeom>
                <a:avLst/>
                <a:gdLst>
                  <a:gd name="T0" fmla="*/ 231775 w 476250"/>
                  <a:gd name="T1" fmla="*/ 98937 h 313812"/>
                  <a:gd name="T2" fmla="*/ 174625 w 476250"/>
                  <a:gd name="T3" fmla="*/ 156087 h 313812"/>
                  <a:gd name="T4" fmla="*/ 191364 w 476250"/>
                  <a:gd name="T5" fmla="*/ 196498 h 313812"/>
                  <a:gd name="T6" fmla="*/ 213656 w 476250"/>
                  <a:gd name="T7" fmla="*/ 205732 h 313812"/>
                  <a:gd name="T8" fmla="*/ 208915 w 476250"/>
                  <a:gd name="T9" fmla="*/ 217178 h 313812"/>
                  <a:gd name="T10" fmla="*/ 208915 w 476250"/>
                  <a:gd name="T11" fmla="*/ 244220 h 313812"/>
                  <a:gd name="T12" fmla="*/ 231394 w 476250"/>
                  <a:gd name="T13" fmla="*/ 266699 h 313812"/>
                  <a:gd name="T14" fmla="*/ 232155 w 476250"/>
                  <a:gd name="T15" fmla="*/ 266699 h 313812"/>
                  <a:gd name="T16" fmla="*/ 254634 w 476250"/>
                  <a:gd name="T17" fmla="*/ 244220 h 313812"/>
                  <a:gd name="T18" fmla="*/ 254634 w 476250"/>
                  <a:gd name="T19" fmla="*/ 217178 h 313812"/>
                  <a:gd name="T20" fmla="*/ 249893 w 476250"/>
                  <a:gd name="T21" fmla="*/ 205732 h 313812"/>
                  <a:gd name="T22" fmla="*/ 272186 w 476250"/>
                  <a:gd name="T23" fmla="*/ 196498 h 313812"/>
                  <a:gd name="T24" fmla="*/ 288925 w 476250"/>
                  <a:gd name="T25" fmla="*/ 156087 h 313812"/>
                  <a:gd name="T26" fmla="*/ 231775 w 476250"/>
                  <a:gd name="T27" fmla="*/ 98937 h 313812"/>
                  <a:gd name="T28" fmla="*/ 64092 w 476250"/>
                  <a:gd name="T29" fmla="*/ 0 h 313812"/>
                  <a:gd name="T30" fmla="*/ 116804 w 476250"/>
                  <a:gd name="T31" fmla="*/ 0 h 313812"/>
                  <a:gd name="T32" fmla="*/ 115669 w 476250"/>
                  <a:gd name="T33" fmla="*/ 2662 h 313812"/>
                  <a:gd name="T34" fmla="*/ 373146 w 476250"/>
                  <a:gd name="T35" fmla="*/ 2662 h 313812"/>
                  <a:gd name="T36" fmla="*/ 372230 w 476250"/>
                  <a:gd name="T37" fmla="*/ 0 h 313812"/>
                  <a:gd name="T38" fmla="*/ 423539 w 476250"/>
                  <a:gd name="T39" fmla="*/ 0 h 313812"/>
                  <a:gd name="T40" fmla="*/ 424460 w 476250"/>
                  <a:gd name="T41" fmla="*/ 2676 h 313812"/>
                  <a:gd name="T42" fmla="*/ 444577 w 476250"/>
                  <a:gd name="T43" fmla="*/ 6737 h 313812"/>
                  <a:gd name="T44" fmla="*/ 476250 w 476250"/>
                  <a:gd name="T45" fmla="*/ 54521 h 313812"/>
                  <a:gd name="T46" fmla="*/ 476250 w 476250"/>
                  <a:gd name="T47" fmla="*/ 261953 h 313812"/>
                  <a:gd name="T48" fmla="*/ 424391 w 476250"/>
                  <a:gd name="T49" fmla="*/ 313812 h 313812"/>
                  <a:gd name="T50" fmla="*/ 51859 w 476250"/>
                  <a:gd name="T51" fmla="*/ 313812 h 313812"/>
                  <a:gd name="T52" fmla="*/ 0 w 476250"/>
                  <a:gd name="T53" fmla="*/ 261953 h 313812"/>
                  <a:gd name="T54" fmla="*/ 0 w 476250"/>
                  <a:gd name="T55" fmla="*/ 54521 h 313812"/>
                  <a:gd name="T56" fmla="*/ 51859 w 476250"/>
                  <a:gd name="T57" fmla="*/ 2662 h 313812"/>
                  <a:gd name="T58" fmla="*/ 63616 w 476250"/>
                  <a:gd name="T59" fmla="*/ 2662 h 313812"/>
                  <a:gd name="T60" fmla="*/ 63935 w 476250"/>
                  <a:gd name="T61" fmla="*/ 310 h 3138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76250"/>
                  <a:gd name="T94" fmla="*/ 0 h 313812"/>
                  <a:gd name="T95" fmla="*/ 476250 w 476250"/>
                  <a:gd name="T96" fmla="*/ 313812 h 31381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76250" h="313812">
                    <a:moveTo>
                      <a:pt x="231775" y="98937"/>
                    </a:moveTo>
                    <a:cubicBezTo>
                      <a:pt x="200212" y="98937"/>
                      <a:pt x="174625" y="124524"/>
                      <a:pt x="174625" y="156087"/>
                    </a:cubicBezTo>
                    <a:cubicBezTo>
                      <a:pt x="174625" y="171869"/>
                      <a:pt x="181022" y="186156"/>
                      <a:pt x="191364" y="196498"/>
                    </a:cubicBezTo>
                    <a:lnTo>
                      <a:pt x="213656" y="205732"/>
                    </a:lnTo>
                    <a:lnTo>
                      <a:pt x="208915" y="217178"/>
                    </a:lnTo>
                    <a:lnTo>
                      <a:pt x="208915" y="244220"/>
                    </a:lnTo>
                    <a:cubicBezTo>
                      <a:pt x="208915" y="256635"/>
                      <a:pt x="218979" y="266699"/>
                      <a:pt x="231394" y="266699"/>
                    </a:cubicBezTo>
                    <a:lnTo>
                      <a:pt x="232155" y="266699"/>
                    </a:lnTo>
                    <a:cubicBezTo>
                      <a:pt x="244570" y="266699"/>
                      <a:pt x="254634" y="256635"/>
                      <a:pt x="254634" y="244220"/>
                    </a:cubicBezTo>
                    <a:lnTo>
                      <a:pt x="254634" y="217178"/>
                    </a:lnTo>
                    <a:lnTo>
                      <a:pt x="249893" y="205732"/>
                    </a:lnTo>
                    <a:lnTo>
                      <a:pt x="272186" y="196498"/>
                    </a:lnTo>
                    <a:cubicBezTo>
                      <a:pt x="282528" y="186156"/>
                      <a:pt x="288925" y="171869"/>
                      <a:pt x="288925" y="156087"/>
                    </a:cubicBezTo>
                    <a:cubicBezTo>
                      <a:pt x="288925" y="124524"/>
                      <a:pt x="263338" y="98937"/>
                      <a:pt x="231775" y="98937"/>
                    </a:cubicBezTo>
                    <a:close/>
                    <a:moveTo>
                      <a:pt x="64092" y="0"/>
                    </a:moveTo>
                    <a:lnTo>
                      <a:pt x="116804" y="0"/>
                    </a:lnTo>
                    <a:lnTo>
                      <a:pt x="115669" y="2662"/>
                    </a:lnTo>
                    <a:lnTo>
                      <a:pt x="373146" y="2662"/>
                    </a:lnTo>
                    <a:lnTo>
                      <a:pt x="372230" y="0"/>
                    </a:lnTo>
                    <a:lnTo>
                      <a:pt x="423539" y="0"/>
                    </a:lnTo>
                    <a:lnTo>
                      <a:pt x="424460" y="2676"/>
                    </a:lnTo>
                    <a:lnTo>
                      <a:pt x="444577" y="6737"/>
                    </a:lnTo>
                    <a:cubicBezTo>
                      <a:pt x="463190" y="14610"/>
                      <a:pt x="476250" y="33040"/>
                      <a:pt x="476250" y="54521"/>
                    </a:cubicBezTo>
                    <a:lnTo>
                      <a:pt x="476250" y="261953"/>
                    </a:lnTo>
                    <a:cubicBezTo>
                      <a:pt x="476250" y="290594"/>
                      <a:pt x="453032" y="313812"/>
                      <a:pt x="424391" y="313812"/>
                    </a:cubicBezTo>
                    <a:lnTo>
                      <a:pt x="51859" y="313812"/>
                    </a:lnTo>
                    <a:cubicBezTo>
                      <a:pt x="23218" y="313812"/>
                      <a:pt x="0" y="290594"/>
                      <a:pt x="0" y="261953"/>
                    </a:cubicBezTo>
                    <a:lnTo>
                      <a:pt x="0" y="54521"/>
                    </a:lnTo>
                    <a:cubicBezTo>
                      <a:pt x="0" y="25880"/>
                      <a:pt x="23218" y="2662"/>
                      <a:pt x="51859" y="2662"/>
                    </a:cubicBezTo>
                    <a:lnTo>
                      <a:pt x="63616" y="2662"/>
                    </a:lnTo>
                    <a:lnTo>
                      <a:pt x="63935" y="310"/>
                    </a:lnTo>
                    <a:lnTo>
                      <a:pt x="64092" y="0"/>
                    </a:lnTo>
                    <a:close/>
                  </a:path>
                </a:pathLst>
              </a:custGeom>
              <a:solidFill>
                <a:srgbClr val="008780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4583" name="组合 29"/>
          <p:cNvGrpSpPr>
            <a:grpSpLocks/>
          </p:cNvGrpSpPr>
          <p:nvPr/>
        </p:nvGrpSpPr>
        <p:grpSpPr bwMode="auto">
          <a:xfrm>
            <a:off x="741363" y="3028950"/>
            <a:ext cx="995362" cy="1031875"/>
            <a:chOff x="0" y="0"/>
            <a:chExt cx="995317" cy="1031318"/>
          </a:xfrm>
        </p:grpSpPr>
        <p:sp>
          <p:nvSpPr>
            <p:cNvPr id="24595" name="椭圆 30"/>
            <p:cNvSpPr>
              <a:spLocks noChangeArrowheads="1"/>
            </p:cNvSpPr>
            <p:nvPr/>
          </p:nvSpPr>
          <p:spPr bwMode="auto">
            <a:xfrm>
              <a:off x="0" y="0"/>
              <a:ext cx="995317" cy="1031318"/>
            </a:xfrm>
            <a:prstGeom prst="ellipse">
              <a:avLst/>
            </a:prstGeom>
            <a:gradFill rotWithShape="1">
              <a:gsLst>
                <a:gs pos="0">
                  <a:srgbClr val="BFBFBF"/>
                </a:gs>
                <a:gs pos="29999">
                  <a:srgbClr val="C6C6C6"/>
                </a:gs>
                <a:gs pos="60999">
                  <a:srgbClr val="EEEEEE"/>
                </a:gs>
                <a:gs pos="100000">
                  <a:srgbClr val="F4F4F4"/>
                </a:gs>
              </a:gsLst>
              <a:lin ang="7800000" scaled="1"/>
            </a:gradFill>
            <a:ln w="34925">
              <a:solidFill>
                <a:srgbClr val="42719B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3200">
                <a:solidFill>
                  <a:srgbClr val="262626"/>
                </a:solidFill>
                <a:latin typeface="Adobe Gothic Std B" pitchFamily="2" charset="-122"/>
                <a:sym typeface="Adobe Gothic Std B" pitchFamily="2" charset="-122"/>
              </a:endParaRPr>
            </a:p>
          </p:txBody>
        </p:sp>
        <p:sp>
          <p:nvSpPr>
            <p:cNvPr id="24596" name="任意多边形 31"/>
            <p:cNvSpPr>
              <a:spLocks noChangeArrowheads="1"/>
            </p:cNvSpPr>
            <p:nvPr/>
          </p:nvSpPr>
          <p:spPr bwMode="auto">
            <a:xfrm>
              <a:off x="324877" y="259687"/>
              <a:ext cx="439750" cy="422534"/>
            </a:xfrm>
            <a:custGeom>
              <a:avLst/>
              <a:gdLst>
                <a:gd name="T0" fmla="*/ 87313 w 439750"/>
                <a:gd name="T1" fmla="*/ 311128 h 422534"/>
                <a:gd name="T2" fmla="*/ 59531 w 439750"/>
                <a:gd name="T3" fmla="*/ 338910 h 422534"/>
                <a:gd name="T4" fmla="*/ 87313 w 439750"/>
                <a:gd name="T5" fmla="*/ 366692 h 422534"/>
                <a:gd name="T6" fmla="*/ 115095 w 439750"/>
                <a:gd name="T7" fmla="*/ 338910 h 422534"/>
                <a:gd name="T8" fmla="*/ 87313 w 439750"/>
                <a:gd name="T9" fmla="*/ 311128 h 422534"/>
                <a:gd name="T10" fmla="*/ 439750 w 439750"/>
                <a:gd name="T11" fmla="*/ 0 h 422534"/>
                <a:gd name="T12" fmla="*/ 428272 w 439750"/>
                <a:gd name="T13" fmla="*/ 58644 h 422534"/>
                <a:gd name="T14" fmla="*/ 429804 w 439750"/>
                <a:gd name="T15" fmla="*/ 60412 h 422534"/>
                <a:gd name="T16" fmla="*/ 382753 w 439750"/>
                <a:gd name="T17" fmla="*/ 101184 h 422534"/>
                <a:gd name="T18" fmla="*/ 386793 w 439750"/>
                <a:gd name="T19" fmla="*/ 153203 h 422534"/>
                <a:gd name="T20" fmla="*/ 333116 w 439750"/>
                <a:gd name="T21" fmla="*/ 144196 h 422534"/>
                <a:gd name="T22" fmla="*/ 316646 w 439750"/>
                <a:gd name="T23" fmla="*/ 158467 h 422534"/>
                <a:gd name="T24" fmla="*/ 320335 w 439750"/>
                <a:gd name="T25" fmla="*/ 205956 h 422534"/>
                <a:gd name="T26" fmla="*/ 271331 w 439750"/>
                <a:gd name="T27" fmla="*/ 197734 h 422534"/>
                <a:gd name="T28" fmla="*/ 257852 w 439750"/>
                <a:gd name="T29" fmla="*/ 209413 h 422534"/>
                <a:gd name="T30" fmla="*/ 269948 w 439750"/>
                <a:gd name="T31" fmla="*/ 227353 h 422534"/>
                <a:gd name="T32" fmla="*/ 280988 w 439750"/>
                <a:gd name="T33" fmla="*/ 282040 h 422534"/>
                <a:gd name="T34" fmla="*/ 140494 w 439750"/>
                <a:gd name="T35" fmla="*/ 422534 h 422534"/>
                <a:gd name="T36" fmla="*/ 0 w 439750"/>
                <a:gd name="T37" fmla="*/ 282040 h 422534"/>
                <a:gd name="T38" fmla="*/ 140494 w 439750"/>
                <a:gd name="T39" fmla="*/ 141546 h 422534"/>
                <a:gd name="T40" fmla="*/ 195181 w 439750"/>
                <a:gd name="T41" fmla="*/ 152587 h 422534"/>
                <a:gd name="T42" fmla="*/ 200942 w 439750"/>
                <a:gd name="T43" fmla="*/ 156471 h 422534"/>
                <a:gd name="T44" fmla="*/ 379196 w 439750"/>
                <a:gd name="T45" fmla="*/ 2009 h 422534"/>
                <a:gd name="T46" fmla="*/ 380069 w 439750"/>
                <a:gd name="T47" fmla="*/ 3016 h 4225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9750"/>
                <a:gd name="T73" fmla="*/ 0 h 422534"/>
                <a:gd name="T74" fmla="*/ 439750 w 439750"/>
                <a:gd name="T75" fmla="*/ 422534 h 4225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9750" h="422534">
                  <a:moveTo>
                    <a:pt x="87313" y="311128"/>
                  </a:moveTo>
                  <a:cubicBezTo>
                    <a:pt x="71969" y="311128"/>
                    <a:pt x="59531" y="323566"/>
                    <a:pt x="59531" y="338910"/>
                  </a:cubicBezTo>
                  <a:cubicBezTo>
                    <a:pt x="59531" y="354254"/>
                    <a:pt x="71969" y="366692"/>
                    <a:pt x="87313" y="366692"/>
                  </a:cubicBezTo>
                  <a:cubicBezTo>
                    <a:pt x="102657" y="366692"/>
                    <a:pt x="115095" y="354254"/>
                    <a:pt x="115095" y="338910"/>
                  </a:cubicBezTo>
                  <a:cubicBezTo>
                    <a:pt x="115095" y="323566"/>
                    <a:pt x="102657" y="311128"/>
                    <a:pt x="87313" y="311128"/>
                  </a:cubicBezTo>
                  <a:close/>
                  <a:moveTo>
                    <a:pt x="439750" y="0"/>
                  </a:moveTo>
                  <a:lnTo>
                    <a:pt x="428272" y="58644"/>
                  </a:lnTo>
                  <a:lnTo>
                    <a:pt x="429804" y="60412"/>
                  </a:lnTo>
                  <a:lnTo>
                    <a:pt x="382753" y="101184"/>
                  </a:lnTo>
                  <a:lnTo>
                    <a:pt x="386793" y="153203"/>
                  </a:lnTo>
                  <a:lnTo>
                    <a:pt x="333116" y="144196"/>
                  </a:lnTo>
                  <a:lnTo>
                    <a:pt x="316646" y="158467"/>
                  </a:lnTo>
                  <a:lnTo>
                    <a:pt x="320335" y="205956"/>
                  </a:lnTo>
                  <a:lnTo>
                    <a:pt x="271331" y="197734"/>
                  </a:lnTo>
                  <a:lnTo>
                    <a:pt x="257852" y="209413"/>
                  </a:lnTo>
                  <a:lnTo>
                    <a:pt x="269948" y="227353"/>
                  </a:lnTo>
                  <a:cubicBezTo>
                    <a:pt x="277057" y="244162"/>
                    <a:pt x="280988" y="262642"/>
                    <a:pt x="280988" y="282040"/>
                  </a:cubicBezTo>
                  <a:cubicBezTo>
                    <a:pt x="280988" y="359633"/>
                    <a:pt x="218087" y="422534"/>
                    <a:pt x="140494" y="422534"/>
                  </a:cubicBezTo>
                  <a:cubicBezTo>
                    <a:pt x="62901" y="422534"/>
                    <a:pt x="0" y="359633"/>
                    <a:pt x="0" y="282040"/>
                  </a:cubicBezTo>
                  <a:cubicBezTo>
                    <a:pt x="0" y="204447"/>
                    <a:pt x="62901" y="141546"/>
                    <a:pt x="140494" y="141546"/>
                  </a:cubicBezTo>
                  <a:cubicBezTo>
                    <a:pt x="159893" y="141546"/>
                    <a:pt x="178373" y="145477"/>
                    <a:pt x="195181" y="152587"/>
                  </a:cubicBezTo>
                  <a:lnTo>
                    <a:pt x="200942" y="156471"/>
                  </a:lnTo>
                  <a:lnTo>
                    <a:pt x="379196" y="2009"/>
                  </a:lnTo>
                  <a:lnTo>
                    <a:pt x="380069" y="3016"/>
                  </a:lnTo>
                  <a:lnTo>
                    <a:pt x="439750" y="0"/>
                  </a:lnTo>
                  <a:close/>
                </a:path>
              </a:pathLst>
            </a:custGeom>
            <a:solidFill>
              <a:srgbClr val="FFAD00"/>
            </a:solidFill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4584" name="组合 54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24587" name="组合 55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24589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24590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24591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24592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3BCA8A07-1D11-46E0-B095-02942087A4B6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11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24593" name="TextBox 10"/>
              <p:cNvSpPr>
                <a:spLocks noChangeArrowheads="1"/>
              </p:cNvSpPr>
              <p:nvPr/>
            </p:nvSpPr>
            <p:spPr bwMode="auto">
              <a:xfrm>
                <a:off x="532059" y="6197320"/>
                <a:ext cx="2080008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《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把时间当作朋友</a:t>
                </a: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》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读书笔记</a:t>
                </a:r>
                <a:endParaRPr lang="en-US" sz="1100">
                  <a:solidFill>
                    <a:srgbClr val="939598"/>
                  </a:solidFill>
                  <a:sym typeface="Arial" pitchFamily="34" charset="0"/>
                </a:endParaRPr>
              </a:p>
            </p:txBody>
          </p:sp>
          <p:sp>
            <p:nvSpPr>
              <p:cNvPr id="24594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16399" name="文本框 56"/>
            <p:cNvSpPr>
              <a:spLocks noChangeArrowheads="1"/>
            </p:cNvSpPr>
            <p:nvPr/>
          </p:nvSpPr>
          <p:spPr bwMode="auto">
            <a:xfrm>
              <a:off x="315914" y="90495"/>
              <a:ext cx="4176723" cy="4619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dirty="0" smtClean="0">
                  <a:solidFill>
                    <a:schemeClr val="bg1"/>
                  </a:solidFill>
                  <a:latin typeface="+mj-lt"/>
                  <a:ea typeface="方正正准黑简体" pitchFamily="2" charset="-122"/>
                  <a:sym typeface="方正正准黑简体" pitchFamily="2" charset="-122"/>
                </a:rPr>
                <a:t>Web Of Science 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  <a:sym typeface="方正正准黑简体" pitchFamily="2" charset="-122"/>
                </a:rPr>
                <a:t>核心合集</a:t>
              </a:r>
            </a:p>
          </p:txBody>
        </p:sp>
      </p:grpSp>
      <p:sp>
        <p:nvSpPr>
          <p:cNvPr id="24585" name="左大括号 1"/>
          <p:cNvSpPr>
            <a:spLocks noChangeArrowheads="1"/>
          </p:cNvSpPr>
          <p:nvPr/>
        </p:nvSpPr>
        <p:spPr bwMode="auto">
          <a:xfrm>
            <a:off x="-36513" y="1997075"/>
            <a:ext cx="725488" cy="3044825"/>
          </a:xfrm>
          <a:custGeom>
            <a:avLst/>
            <a:gdLst>
              <a:gd name="T0" fmla="*/ 724584 w 725714"/>
              <a:gd name="T1" fmla="*/ 3044917 h 3044802"/>
              <a:gd name="T2" fmla="*/ 362292 w 725714"/>
              <a:gd name="T3" fmla="*/ 2984443 h 3044802"/>
              <a:gd name="T4" fmla="*/ 362292 w 725714"/>
              <a:gd name="T5" fmla="*/ 1582935 h 3044802"/>
              <a:gd name="T6" fmla="*/ 362292 w 725714"/>
              <a:gd name="T7" fmla="*/ 1461982 h 3044802"/>
              <a:gd name="T8" fmla="*/ 362292 w 725714"/>
              <a:gd name="T9" fmla="*/ 60474 h 3044802"/>
              <a:gd name="T10" fmla="*/ 724584 w 725714"/>
              <a:gd name="T11" fmla="*/ 0 h 30448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5714"/>
              <a:gd name="T19" fmla="*/ 0 h 3044802"/>
              <a:gd name="T20" fmla="*/ 725714 w 725714"/>
              <a:gd name="T21" fmla="*/ 3044802 h 30448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5714" h="3044802">
                <a:moveTo>
                  <a:pt x="725714" y="3044802"/>
                </a:moveTo>
                <a:cubicBezTo>
                  <a:pt x="525314" y="3044802"/>
                  <a:pt x="362857" y="3017727"/>
                  <a:pt x="362857" y="2984328"/>
                </a:cubicBezTo>
                <a:lnTo>
                  <a:pt x="362857" y="1582875"/>
                </a:lnTo>
                <a:cubicBezTo>
                  <a:pt x="362857" y="1549476"/>
                  <a:pt x="200400" y="1522401"/>
                  <a:pt x="0" y="1522401"/>
                </a:cubicBezTo>
                <a:cubicBezTo>
                  <a:pt x="200400" y="1522401"/>
                  <a:pt x="362857" y="1495326"/>
                  <a:pt x="362857" y="1461927"/>
                </a:cubicBezTo>
                <a:lnTo>
                  <a:pt x="362857" y="60474"/>
                </a:lnTo>
                <a:cubicBezTo>
                  <a:pt x="362857" y="27075"/>
                  <a:pt x="525314" y="0"/>
                  <a:pt x="725714" y="0"/>
                </a:cubicBezTo>
                <a:lnTo>
                  <a:pt x="725714" y="3044802"/>
                </a:lnTo>
                <a:close/>
              </a:path>
              <a:path w="725714" h="3044802">
                <a:moveTo>
                  <a:pt x="725714" y="3044802"/>
                </a:moveTo>
                <a:cubicBezTo>
                  <a:pt x="525314" y="3044802"/>
                  <a:pt x="362857" y="3017727"/>
                  <a:pt x="362857" y="2984328"/>
                </a:cubicBezTo>
                <a:lnTo>
                  <a:pt x="362857" y="1582875"/>
                </a:lnTo>
                <a:lnTo>
                  <a:pt x="362857" y="1461927"/>
                </a:lnTo>
                <a:lnTo>
                  <a:pt x="362857" y="60474"/>
                </a:lnTo>
                <a:cubicBezTo>
                  <a:pt x="362857" y="27075"/>
                  <a:pt x="525314" y="0"/>
                  <a:pt x="725714" y="0"/>
                </a:cubicBezTo>
              </a:path>
            </a:pathLst>
          </a:custGeom>
          <a:noFill/>
          <a:ln w="12700" cap="flat" cmpd="sng">
            <a:solidFill>
              <a:srgbClr val="404040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6" name="直接连接符 3"/>
          <p:cNvSpPr>
            <a:spLocks noChangeShapeType="1"/>
          </p:cNvSpPr>
          <p:nvPr/>
        </p:nvSpPr>
        <p:spPr bwMode="auto">
          <a:xfrm flipH="1">
            <a:off x="-36513" y="3519488"/>
            <a:ext cx="715963" cy="1587"/>
          </a:xfrm>
          <a:prstGeom prst="line">
            <a:avLst/>
          </a:prstGeom>
          <a:noFill/>
          <a:ln w="12700">
            <a:solidFill>
              <a:srgbClr val="404040"/>
            </a:solidFill>
            <a:bevel/>
            <a:headE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96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25605" name="组合 97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25607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25608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25609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25610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F19DDAFD-CFCD-4250-84DD-4FD202DD55F3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12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25611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25606" name="文本框 98"/>
            <p:cNvSpPr>
              <a:spLocks noChangeArrowheads="1"/>
            </p:cNvSpPr>
            <p:nvPr/>
          </p:nvSpPr>
          <p:spPr bwMode="auto">
            <a:xfrm>
              <a:off x="315903" y="90845"/>
              <a:ext cx="184731" cy="369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204788" y="1135063"/>
            <a:ext cx="106807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Science Citation Index Expanded</a:t>
            </a:r>
            <a:r>
              <a:rPr lang="zh-CN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（</a:t>
            </a:r>
            <a:r>
              <a:rPr lang="en-US" altLang="zh-C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SCIE</a:t>
            </a:r>
            <a:r>
              <a:rPr lang="zh-CN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）</a:t>
            </a:r>
          </a:p>
        </p:txBody>
      </p:sp>
      <p:sp>
        <p:nvSpPr>
          <p:cNvPr id="4" name="矩形 3"/>
          <p:cNvSpPr/>
          <p:nvPr/>
        </p:nvSpPr>
        <p:spPr>
          <a:xfrm>
            <a:off x="1217613" y="2314575"/>
            <a:ext cx="8156575" cy="3324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170</a:t>
            </a:r>
            <a:r>
              <a:rPr lang="zh-CN" altLang="en-US" sz="28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多个学科领域</a:t>
            </a:r>
            <a:endParaRPr lang="en-US" altLang="zh-CN" sz="2800" dirty="0">
              <a:solidFill>
                <a:srgbClr val="00B0F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自然科学、工程技术、生物医学等科技领域</a:t>
            </a:r>
            <a:endParaRPr lang="en-US" altLang="zh-CN" sz="2800" dirty="0">
              <a:solidFill>
                <a:srgbClr val="00B0F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每周收录</a:t>
            </a:r>
            <a:r>
              <a:rPr lang="en-US" altLang="zh-CN" sz="28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25,000</a:t>
            </a:r>
            <a:r>
              <a:rPr lang="zh-CN" altLang="en-US" sz="28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多篇文献，</a:t>
            </a:r>
            <a:r>
              <a:rPr lang="en-US" altLang="zh-CN" sz="28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423,000</a:t>
            </a:r>
            <a:r>
              <a:rPr lang="zh-CN" altLang="en-US" sz="28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篇参考文献</a:t>
            </a:r>
            <a:endParaRPr lang="en-US" altLang="zh-CN" sz="2800" dirty="0">
              <a:solidFill>
                <a:srgbClr val="00B0F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目前收录近</a:t>
            </a:r>
            <a:r>
              <a:rPr lang="en-US" altLang="zh-CN" sz="28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8600</a:t>
            </a:r>
            <a:r>
              <a:rPr lang="zh-CN" altLang="en-US" sz="28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多种有影响力的学术刊物</a:t>
            </a:r>
            <a:endParaRPr lang="en-US" altLang="zh-CN" sz="2800" dirty="0">
              <a:solidFill>
                <a:srgbClr val="00B0F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Cover-to-Cover</a:t>
            </a:r>
            <a:r>
              <a:rPr lang="zh-CN" altLang="en-US" sz="2800" dirty="0">
                <a:solidFill>
                  <a:srgbClr val="00B0F0"/>
                </a:solidFill>
                <a:latin typeface="+mj-ea"/>
                <a:ea typeface="+mj-ea"/>
                <a:cs typeface="Times New Roman" panose="02020603050405020304" pitchFamily="18" charset="0"/>
              </a:rPr>
              <a:t>收录期刊每一期每一篇文献</a:t>
            </a:r>
            <a:endParaRPr lang="en-US" altLang="zh-CN" sz="2800" dirty="0">
              <a:solidFill>
                <a:srgbClr val="00B0F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96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26631" name="组合 97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26633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26634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26635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26636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2EF5FAA8-AD39-43BD-B77C-D90DB333700F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13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26637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26632" name="文本框 98"/>
            <p:cNvSpPr>
              <a:spLocks noChangeArrowheads="1"/>
            </p:cNvSpPr>
            <p:nvPr/>
          </p:nvSpPr>
          <p:spPr bwMode="auto">
            <a:xfrm>
              <a:off x="315903" y="90845"/>
              <a:ext cx="184731" cy="369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590550" y="1135063"/>
            <a:ext cx="99107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Social Science Citation Index</a:t>
            </a:r>
            <a:r>
              <a:rPr lang="zh-CN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（</a:t>
            </a:r>
            <a:r>
              <a:rPr lang="en-US" altLang="zh-C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SSCI</a:t>
            </a:r>
            <a:r>
              <a:rPr lang="zh-CN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） </a:t>
            </a:r>
          </a:p>
        </p:txBody>
      </p:sp>
      <p:sp>
        <p:nvSpPr>
          <p:cNvPr id="4" name="矩形 3"/>
          <p:cNvSpPr/>
          <p:nvPr/>
        </p:nvSpPr>
        <p:spPr>
          <a:xfrm>
            <a:off x="388938" y="2062163"/>
            <a:ext cx="10729912" cy="658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B0F0"/>
                </a:solidFill>
                <a:latin typeface="Times New Roman" pitchFamily="18" charset="0"/>
                <a:ea typeface="楷体" pitchFamily="49" charset="-122"/>
              </a:rPr>
              <a:t>涉及</a:t>
            </a:r>
            <a:r>
              <a:rPr lang="en-US" altLang="zh-CN" sz="2800" b="1">
                <a:solidFill>
                  <a:srgbClr val="00B0F0"/>
                </a:solidFill>
                <a:latin typeface="Times New Roman" pitchFamily="18" charset="0"/>
                <a:ea typeface="楷体" pitchFamily="49" charset="-122"/>
              </a:rPr>
              <a:t>50</a:t>
            </a:r>
            <a:r>
              <a:rPr lang="zh-CN" altLang="en-US" sz="2800" b="1">
                <a:solidFill>
                  <a:srgbClr val="00B0F0"/>
                </a:solidFill>
                <a:latin typeface="Times New Roman" pitchFamily="18" charset="0"/>
                <a:ea typeface="楷体" pitchFamily="49" charset="-122"/>
              </a:rPr>
              <a:t>多个核心学科领域，收录近</a:t>
            </a:r>
            <a:r>
              <a:rPr lang="en-US" altLang="zh-CN" sz="2800" b="1">
                <a:solidFill>
                  <a:srgbClr val="00B0F0"/>
                </a:solidFill>
                <a:latin typeface="Times New Roman" pitchFamily="18" charset="0"/>
                <a:ea typeface="楷体" pitchFamily="49" charset="-122"/>
              </a:rPr>
              <a:t>3,100</a:t>
            </a:r>
            <a:r>
              <a:rPr lang="zh-CN" altLang="en-US" sz="2800" b="1">
                <a:solidFill>
                  <a:srgbClr val="00B0F0"/>
                </a:solidFill>
                <a:latin typeface="Times New Roman" pitchFamily="18" charset="0"/>
                <a:ea typeface="楷体" pitchFamily="49" charset="-122"/>
              </a:rPr>
              <a:t>多种具有影响的期刊文献</a:t>
            </a:r>
            <a:r>
              <a:rPr lang="zh-CN" altLang="en-US" sz="2800" b="1">
                <a:solidFill>
                  <a:srgbClr val="3333FF"/>
                </a:solidFill>
                <a:latin typeface="Times New Roman" pitchFamily="18" charset="0"/>
                <a:ea typeface="楷体" pitchFamily="49" charset="-122"/>
              </a:rPr>
              <a:t>。</a:t>
            </a:r>
            <a:endParaRPr lang="en-US" altLang="zh-CN" sz="280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内容占位符 11"/>
          <p:cNvSpPr txBox="1">
            <a:spLocks/>
          </p:cNvSpPr>
          <p:nvPr/>
        </p:nvSpPr>
        <p:spPr bwMode="auto">
          <a:xfrm>
            <a:off x="1797050" y="2760663"/>
            <a:ext cx="3240088" cy="43513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人类学</a:t>
            </a:r>
            <a:endParaRPr lang="en-US" altLang="zh-CN" sz="14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商业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沟通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犯罪学和刑罚学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经济学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教育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环境研究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家庭研究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地理学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老年医学和老年病学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卫生政策和服务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计划与发展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历史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工业关系与劳工问题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13" name="内容占位符 11"/>
          <p:cNvSpPr txBox="1">
            <a:spLocks/>
          </p:cNvSpPr>
          <p:nvPr/>
        </p:nvSpPr>
        <p:spPr bwMode="auto">
          <a:xfrm>
            <a:off x="7092950" y="2760663"/>
            <a:ext cx="4979988" cy="3028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图书馆学和信息科学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语言与语言学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法律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政治科学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心理学</a:t>
            </a:r>
            <a:endParaRPr lang="en-US" altLang="zh-CN" sz="14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精神病学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公共卫生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社会问题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社会工作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社会学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药物滥用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城市研究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妇女问题</a:t>
            </a:r>
            <a:endParaRPr lang="en-US" altLang="zh-CN" sz="1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社会科学，交叉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96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27655" name="组合 97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27657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27658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27659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27660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14CEF6C4-42D6-4141-B031-B46CDAD898A5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14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27661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27656" name="文本框 98"/>
            <p:cNvSpPr>
              <a:spLocks noChangeArrowheads="1"/>
            </p:cNvSpPr>
            <p:nvPr/>
          </p:nvSpPr>
          <p:spPr bwMode="auto">
            <a:xfrm>
              <a:off x="315903" y="90845"/>
              <a:ext cx="184731" cy="369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39688" y="1135063"/>
            <a:ext cx="110124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Arts&amp;Humanities</a:t>
            </a:r>
            <a:r>
              <a:rPr lang="en-US" altLang="zh-C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Citation Index</a:t>
            </a:r>
            <a:r>
              <a:rPr lang="zh-CN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（</a:t>
            </a:r>
            <a:r>
              <a:rPr lang="en-US" altLang="zh-C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A&amp;HCI</a:t>
            </a:r>
            <a:r>
              <a:rPr lang="zh-CN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） </a:t>
            </a:r>
          </a:p>
        </p:txBody>
      </p:sp>
      <p:sp>
        <p:nvSpPr>
          <p:cNvPr id="27652" name="矩形 3"/>
          <p:cNvSpPr>
            <a:spLocks noChangeArrowheads="1"/>
          </p:cNvSpPr>
          <p:nvPr/>
        </p:nvSpPr>
        <p:spPr bwMode="auto">
          <a:xfrm>
            <a:off x="388938" y="1765300"/>
            <a:ext cx="8421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B0F0"/>
                </a:solidFill>
                <a:latin typeface="Times New Roman" pitchFamily="18" charset="0"/>
                <a:ea typeface="楷体" pitchFamily="49" charset="-122"/>
              </a:rPr>
              <a:t>收录艺术与人文学科领域内</a:t>
            </a:r>
            <a:r>
              <a:rPr lang="en-US" altLang="zh-CN" sz="3200" b="1">
                <a:solidFill>
                  <a:srgbClr val="00B0F0"/>
                </a:solidFill>
                <a:latin typeface="Times New Roman" pitchFamily="18" charset="0"/>
                <a:ea typeface="楷体" pitchFamily="49" charset="-122"/>
              </a:rPr>
              <a:t>1700</a:t>
            </a:r>
            <a:r>
              <a:rPr lang="zh-CN" altLang="en-US" sz="3200" b="1">
                <a:solidFill>
                  <a:srgbClr val="00B0F0"/>
                </a:solidFill>
                <a:latin typeface="Times New Roman" pitchFamily="18" charset="0"/>
                <a:ea typeface="楷体" pitchFamily="49" charset="-122"/>
              </a:rPr>
              <a:t>多种学术期刊</a:t>
            </a:r>
          </a:p>
        </p:txBody>
      </p:sp>
      <p:sp>
        <p:nvSpPr>
          <p:cNvPr id="17" name="内容占位符 11"/>
          <p:cNvSpPr txBox="1">
            <a:spLocks/>
          </p:cNvSpPr>
          <p:nvPr/>
        </p:nvSpPr>
        <p:spPr bwMode="auto">
          <a:xfrm>
            <a:off x="6503988" y="2692400"/>
            <a:ext cx="3240087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考古学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建筑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艺术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亚洲研究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古典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舞蹈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电影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广播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电视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民俗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历史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8" name="内容占位符 11"/>
          <p:cNvSpPr txBox="1">
            <a:spLocks/>
          </p:cNvSpPr>
          <p:nvPr/>
        </p:nvSpPr>
        <p:spPr bwMode="auto">
          <a:xfrm>
            <a:off x="1563688" y="2692400"/>
            <a:ext cx="3240087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哲学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语言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语言学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文学评论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文学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音乐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诗歌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宗教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戏剧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38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28676" name="组合 39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28678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28679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28680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28681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4D6EC6B9-D835-477F-8D84-CD62C053C47B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15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28682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9227" name="文本框 40"/>
            <p:cNvSpPr>
              <a:spLocks noChangeArrowheads="1"/>
            </p:cNvSpPr>
            <p:nvPr/>
          </p:nvSpPr>
          <p:spPr bwMode="auto">
            <a:xfrm>
              <a:off x="315914" y="90495"/>
              <a:ext cx="5561027" cy="4619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  <a:sym typeface="方正正准黑简体" pitchFamily="2" charset="-122"/>
                </a:rPr>
                <a:t>平台包含的文献类型</a:t>
              </a:r>
            </a:p>
          </p:txBody>
        </p:sp>
      </p:grpSp>
      <p:pic>
        <p:nvPicPr>
          <p:cNvPr id="28675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941388"/>
            <a:ext cx="11888788" cy="5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38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29700" name="组合 39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29702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29703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29704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29705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CB9AA038-0C2F-4AC3-84D0-4F48B0FF8E43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16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29706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9227" name="文本框 40"/>
            <p:cNvSpPr>
              <a:spLocks noChangeArrowheads="1"/>
            </p:cNvSpPr>
            <p:nvPr/>
          </p:nvSpPr>
          <p:spPr bwMode="auto">
            <a:xfrm>
              <a:off x="315914" y="90495"/>
              <a:ext cx="4022736" cy="4619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+mj-ea"/>
                  <a:ea typeface="+mj-ea"/>
                  <a:sym typeface="方正正准黑简体" pitchFamily="2" charset="-122"/>
                </a:rPr>
                <a:t>平台纵览</a:t>
              </a:r>
            </a:p>
          </p:txBody>
        </p:sp>
      </p:grpSp>
      <p:pic>
        <p:nvPicPr>
          <p:cNvPr id="29699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3" y="941388"/>
            <a:ext cx="10167937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4"/>
          <p:cNvSpPr>
            <a:spLocks noChangeArrowheads="1"/>
          </p:cNvSpPr>
          <p:nvPr/>
        </p:nvSpPr>
        <p:spPr bwMode="auto">
          <a:xfrm>
            <a:off x="455613" y="-485775"/>
            <a:ext cx="55070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37300" b="1">
                <a:solidFill>
                  <a:srgbClr val="008780"/>
                </a:solidFill>
                <a:sym typeface="Arial Unicode MS"/>
              </a:rPr>
              <a:t>03</a:t>
            </a:r>
            <a:endParaRPr lang="zh-CN" altLang="en-US" sz="37300" b="1">
              <a:solidFill>
                <a:srgbClr val="008780"/>
              </a:solidFill>
              <a:sym typeface="Arial Unicode MS"/>
            </a:endParaRPr>
          </a:p>
        </p:txBody>
      </p:sp>
      <p:sp>
        <p:nvSpPr>
          <p:cNvPr id="30723" name="任意多边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6702508 w 12896850"/>
              <a:gd name="T1" fmla="*/ 0 h 7962900"/>
              <a:gd name="T2" fmla="*/ 9737335 w 12896850"/>
              <a:gd name="T3" fmla="*/ 0 h 7962900"/>
              <a:gd name="T4" fmla="*/ 9737335 w 12896850"/>
              <a:gd name="T5" fmla="*/ 3773135 h 7962900"/>
              <a:gd name="T6" fmla="*/ 4660112 w 12896850"/>
              <a:gd name="T7" fmla="*/ 3773135 h 7962900"/>
              <a:gd name="T8" fmla="*/ 5094144 w 12896850"/>
              <a:gd name="T9" fmla="*/ 2973223 h 7962900"/>
              <a:gd name="T10" fmla="*/ 0 w 12896850"/>
              <a:gd name="T11" fmla="*/ 2973223 h 7962900"/>
              <a:gd name="T12" fmla="*/ 0 w 12896850"/>
              <a:gd name="T13" fmla="*/ 2512864 h 7962900"/>
              <a:gd name="T14" fmla="*/ 5343935 w 12896850"/>
              <a:gd name="T15" fmla="*/ 2512864 h 7962900"/>
              <a:gd name="T16" fmla="*/ 6702508 w 12896850"/>
              <a:gd name="T17" fmla="*/ 9026 h 79629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896850"/>
              <a:gd name="T28" fmla="*/ 0 h 7962900"/>
              <a:gd name="T29" fmla="*/ 12896850 w 12896850"/>
              <a:gd name="T30" fmla="*/ 7962900 h 79629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896850" h="7962900">
                <a:moveTo>
                  <a:pt x="8877300" y="0"/>
                </a:moveTo>
                <a:lnTo>
                  <a:pt x="12896850" y="0"/>
                </a:lnTo>
                <a:lnTo>
                  <a:pt x="12896850" y="7962900"/>
                </a:lnTo>
                <a:lnTo>
                  <a:pt x="6172200" y="7962900"/>
                </a:lnTo>
                <a:lnTo>
                  <a:pt x="6747062" y="6274749"/>
                </a:lnTo>
                <a:lnTo>
                  <a:pt x="0" y="6274749"/>
                </a:lnTo>
                <a:lnTo>
                  <a:pt x="0" y="5303199"/>
                </a:lnTo>
                <a:lnTo>
                  <a:pt x="7077902" y="5303199"/>
                </a:lnTo>
                <a:lnTo>
                  <a:pt x="8877300" y="19050"/>
                </a:lnTo>
                <a:lnTo>
                  <a:pt x="8877300" y="0"/>
                </a:lnTo>
                <a:close/>
              </a:path>
            </a:pathLst>
          </a:custGeom>
          <a:solidFill>
            <a:srgbClr val="008780"/>
          </a:solidFill>
          <a:ln w="12700" cap="flat" cmpd="sng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68" name="矩形 5"/>
          <p:cNvSpPr>
            <a:spLocks noChangeArrowheads="1"/>
          </p:cNvSpPr>
          <p:nvPr/>
        </p:nvSpPr>
        <p:spPr bwMode="auto">
          <a:xfrm>
            <a:off x="9417050" y="5172075"/>
            <a:ext cx="2820988" cy="768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 smtClean="0">
                <a:solidFill>
                  <a:srgbClr val="FFFFFF"/>
                </a:solidFill>
                <a:latin typeface="+mj-ea"/>
                <a:ea typeface="+mj-ea"/>
                <a:sym typeface="方正正准黑简体" pitchFamily="2" charset="-122"/>
              </a:rPr>
              <a:t>信息获取</a:t>
            </a:r>
          </a:p>
        </p:txBody>
      </p:sp>
      <p:sp>
        <p:nvSpPr>
          <p:cNvPr id="30725" name="直接连接符 7"/>
          <p:cNvSpPr>
            <a:spLocks noChangeShapeType="1"/>
          </p:cNvSpPr>
          <p:nvPr/>
        </p:nvSpPr>
        <p:spPr bwMode="auto">
          <a:xfrm>
            <a:off x="6394450" y="5010150"/>
            <a:ext cx="5776913" cy="14288"/>
          </a:xfrm>
          <a:prstGeom prst="line">
            <a:avLst/>
          </a:prstGeom>
          <a:noFill/>
          <a:ln w="12700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6" name="矩形 3"/>
          <p:cNvSpPr>
            <a:spLocks noChangeArrowheads="1"/>
          </p:cNvSpPr>
          <p:nvPr/>
        </p:nvSpPr>
        <p:spPr bwMode="auto">
          <a:xfrm>
            <a:off x="2719388" y="4684713"/>
            <a:ext cx="3765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3200" b="1">
                <a:solidFill>
                  <a:srgbClr val="FFFFFF"/>
                </a:solidFill>
                <a:sym typeface="Times New Roman" pitchFamily="18" charset="0"/>
              </a:rPr>
              <a:t>WEB OF SCIENCE</a:t>
            </a:r>
            <a:endParaRPr lang="zh-CN" altLang="en-US" sz="3200" b="1">
              <a:solidFill>
                <a:srgbClr val="FFFFFF"/>
              </a:solidFill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8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31748" name="组合 39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31750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31751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31752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31753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ABFE4872-70B6-4328-A146-6A0367581618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18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31754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9227" name="文本框 40"/>
            <p:cNvSpPr>
              <a:spLocks noChangeArrowheads="1"/>
            </p:cNvSpPr>
            <p:nvPr/>
          </p:nvSpPr>
          <p:spPr bwMode="auto">
            <a:xfrm>
              <a:off x="315914" y="90495"/>
              <a:ext cx="4227523" cy="52391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 smtClean="0">
                  <a:solidFill>
                    <a:schemeClr val="bg1"/>
                  </a:solidFill>
                  <a:latin typeface="+mj-lt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+mj-ea"/>
                  <a:ea typeface="+mj-ea"/>
                  <a:sym typeface="方正正准黑简体" pitchFamily="2" charset="-122"/>
                </a:rPr>
                <a:t>信息获取</a:t>
              </a:r>
              <a:endParaRPr lang="zh-CN" altLang="en-US" sz="2800" b="1" dirty="0">
                <a:solidFill>
                  <a:srgbClr val="FFFFFF"/>
                </a:solidFill>
                <a:latin typeface="+mj-ea"/>
                <a:ea typeface="+mj-ea"/>
                <a:sym typeface="方正正准黑简体" pitchFamily="2" charset="-122"/>
              </a:endParaRPr>
            </a:p>
          </p:txBody>
        </p:sp>
      </p:grpSp>
      <p:pic>
        <p:nvPicPr>
          <p:cNvPr id="31747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041400"/>
            <a:ext cx="10645775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38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32773" name="组合 39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32775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32776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32777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32778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6CC07FF6-4F83-4441-BFBC-3800F6A7FC74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19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32779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32774" name="文本框 40"/>
            <p:cNvSpPr>
              <a:spLocks noChangeArrowheads="1"/>
            </p:cNvSpPr>
            <p:nvPr/>
          </p:nvSpPr>
          <p:spPr bwMode="auto">
            <a:xfrm>
              <a:off x="315903" y="90845"/>
              <a:ext cx="4227963" cy="523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r>
                <a:rPr lang="zh-CN" altLang="en-US" sz="28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方正正准黑简体" pitchFamily="2" charset="-122"/>
                </a:rPr>
                <a:t>信息获取</a:t>
              </a:r>
            </a:p>
          </p:txBody>
        </p:sp>
      </p:grpSp>
      <p:pic>
        <p:nvPicPr>
          <p:cNvPr id="32771" name="图片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88" y="898525"/>
            <a:ext cx="10440987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8713" y="2773363"/>
            <a:ext cx="6335712" cy="3816350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4"/>
          <p:cNvSpPr>
            <a:spLocks noChangeArrowheads="1"/>
          </p:cNvSpPr>
          <p:nvPr/>
        </p:nvSpPr>
        <p:spPr bwMode="auto">
          <a:xfrm>
            <a:off x="455613" y="-485775"/>
            <a:ext cx="55070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37300" b="1">
                <a:solidFill>
                  <a:srgbClr val="008780"/>
                </a:solidFill>
                <a:sym typeface="Arial Unicode MS"/>
              </a:rPr>
              <a:t>01</a:t>
            </a:r>
            <a:endParaRPr lang="zh-CN" altLang="en-US" sz="37300" b="1">
              <a:solidFill>
                <a:srgbClr val="008780"/>
              </a:solidFill>
              <a:sym typeface="Arial Unicode MS"/>
            </a:endParaRPr>
          </a:p>
        </p:txBody>
      </p:sp>
      <p:sp>
        <p:nvSpPr>
          <p:cNvPr id="15363" name="任意多边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6702508 w 12896850"/>
              <a:gd name="T1" fmla="*/ 0 h 7962900"/>
              <a:gd name="T2" fmla="*/ 9737335 w 12896850"/>
              <a:gd name="T3" fmla="*/ 0 h 7962900"/>
              <a:gd name="T4" fmla="*/ 9737335 w 12896850"/>
              <a:gd name="T5" fmla="*/ 3773135 h 7962900"/>
              <a:gd name="T6" fmla="*/ 4660112 w 12896850"/>
              <a:gd name="T7" fmla="*/ 3773135 h 7962900"/>
              <a:gd name="T8" fmla="*/ 5094144 w 12896850"/>
              <a:gd name="T9" fmla="*/ 2973223 h 7962900"/>
              <a:gd name="T10" fmla="*/ 0 w 12896850"/>
              <a:gd name="T11" fmla="*/ 2973223 h 7962900"/>
              <a:gd name="T12" fmla="*/ 0 w 12896850"/>
              <a:gd name="T13" fmla="*/ 2512864 h 7962900"/>
              <a:gd name="T14" fmla="*/ 5343935 w 12896850"/>
              <a:gd name="T15" fmla="*/ 2512864 h 7962900"/>
              <a:gd name="T16" fmla="*/ 6702508 w 12896850"/>
              <a:gd name="T17" fmla="*/ 9026 h 79629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896850"/>
              <a:gd name="T28" fmla="*/ 0 h 7962900"/>
              <a:gd name="T29" fmla="*/ 12896850 w 12896850"/>
              <a:gd name="T30" fmla="*/ 7962900 h 79629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896850" h="7962900">
                <a:moveTo>
                  <a:pt x="8877300" y="0"/>
                </a:moveTo>
                <a:lnTo>
                  <a:pt x="12896850" y="0"/>
                </a:lnTo>
                <a:lnTo>
                  <a:pt x="12896850" y="7962900"/>
                </a:lnTo>
                <a:lnTo>
                  <a:pt x="6172200" y="7962900"/>
                </a:lnTo>
                <a:lnTo>
                  <a:pt x="6747062" y="6274749"/>
                </a:lnTo>
                <a:lnTo>
                  <a:pt x="0" y="6274749"/>
                </a:lnTo>
                <a:lnTo>
                  <a:pt x="0" y="5303199"/>
                </a:lnTo>
                <a:lnTo>
                  <a:pt x="7077902" y="5303199"/>
                </a:lnTo>
                <a:lnTo>
                  <a:pt x="8877300" y="19050"/>
                </a:lnTo>
                <a:lnTo>
                  <a:pt x="8877300" y="0"/>
                </a:lnTo>
                <a:close/>
              </a:path>
            </a:pathLst>
          </a:custGeom>
          <a:solidFill>
            <a:srgbClr val="008780"/>
          </a:solidFill>
          <a:ln w="12700" cap="flat" cmpd="sng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68" name="矩形 5"/>
          <p:cNvSpPr>
            <a:spLocks noChangeArrowheads="1"/>
          </p:cNvSpPr>
          <p:nvPr/>
        </p:nvSpPr>
        <p:spPr bwMode="auto">
          <a:xfrm>
            <a:off x="10645775" y="5172075"/>
            <a:ext cx="2820988" cy="769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 smtClean="0">
                <a:solidFill>
                  <a:srgbClr val="FFFFFF"/>
                </a:solidFill>
                <a:latin typeface="+mj-ea"/>
                <a:ea typeface="+mj-ea"/>
                <a:sym typeface="方正正准黑简体" pitchFamily="2" charset="-122"/>
              </a:rPr>
              <a:t>概况</a:t>
            </a:r>
          </a:p>
        </p:txBody>
      </p:sp>
      <p:sp>
        <p:nvSpPr>
          <p:cNvPr id="15365" name="直接连接符 7"/>
          <p:cNvSpPr>
            <a:spLocks noChangeShapeType="1"/>
          </p:cNvSpPr>
          <p:nvPr/>
        </p:nvSpPr>
        <p:spPr bwMode="auto">
          <a:xfrm>
            <a:off x="6394450" y="5010150"/>
            <a:ext cx="5776913" cy="14288"/>
          </a:xfrm>
          <a:prstGeom prst="line">
            <a:avLst/>
          </a:prstGeom>
          <a:noFill/>
          <a:ln w="12700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6" name="矩形 3"/>
          <p:cNvSpPr>
            <a:spLocks noChangeArrowheads="1"/>
          </p:cNvSpPr>
          <p:nvPr/>
        </p:nvSpPr>
        <p:spPr bwMode="auto">
          <a:xfrm>
            <a:off x="2719388" y="4684713"/>
            <a:ext cx="3765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3200" b="1">
                <a:solidFill>
                  <a:srgbClr val="FFFFFF"/>
                </a:solidFill>
                <a:sym typeface="Times New Roman" pitchFamily="18" charset="0"/>
              </a:rPr>
              <a:t>WEB OF SCIENCE</a:t>
            </a:r>
            <a:endParaRPr lang="zh-CN" altLang="en-US" sz="3200" b="1">
              <a:solidFill>
                <a:srgbClr val="FFFFFF"/>
              </a:solidFill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组合 38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33796" name="组合 39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33798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33799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33800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33801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80ED4C93-27B8-4471-B3A2-A5ABEB27AF50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20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33802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33797" name="文本框 40"/>
            <p:cNvSpPr>
              <a:spLocks noChangeArrowheads="1"/>
            </p:cNvSpPr>
            <p:nvPr/>
          </p:nvSpPr>
          <p:spPr bwMode="auto">
            <a:xfrm>
              <a:off x="315903" y="90845"/>
              <a:ext cx="4227963" cy="523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r>
                <a:rPr lang="zh-CN" altLang="en-US" sz="28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方正正准黑简体" pitchFamily="2" charset="-122"/>
                </a:rPr>
                <a:t>信息获取</a:t>
              </a:r>
            </a:p>
          </p:txBody>
        </p:sp>
      </p:grpSp>
      <p:pic>
        <p:nvPicPr>
          <p:cNvPr id="33795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941388"/>
            <a:ext cx="11488738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8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34820" name="组合 39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34822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34823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34824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34825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994026F1-8CAC-4D65-A098-1062BD97874A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21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34826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34821" name="文本框 40"/>
            <p:cNvSpPr>
              <a:spLocks noChangeArrowheads="1"/>
            </p:cNvSpPr>
            <p:nvPr/>
          </p:nvSpPr>
          <p:spPr bwMode="auto">
            <a:xfrm>
              <a:off x="315903" y="90845"/>
              <a:ext cx="4227963" cy="523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r>
                <a:rPr lang="zh-CN" altLang="en-US" sz="28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方正正准黑简体" pitchFamily="2" charset="-122"/>
                </a:rPr>
                <a:t>信息获取</a:t>
              </a:r>
            </a:p>
          </p:txBody>
        </p:sp>
      </p:grpSp>
      <p:pic>
        <p:nvPicPr>
          <p:cNvPr id="34819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688" y="941388"/>
            <a:ext cx="10285412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4"/>
          <p:cNvSpPr>
            <a:spLocks noChangeArrowheads="1"/>
          </p:cNvSpPr>
          <p:nvPr/>
        </p:nvSpPr>
        <p:spPr bwMode="auto">
          <a:xfrm>
            <a:off x="455613" y="-485775"/>
            <a:ext cx="55070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37300" b="1">
                <a:solidFill>
                  <a:srgbClr val="008780"/>
                </a:solidFill>
                <a:sym typeface="Arial Unicode MS"/>
              </a:rPr>
              <a:t>04</a:t>
            </a:r>
            <a:endParaRPr lang="zh-CN" altLang="en-US" sz="37300" b="1">
              <a:solidFill>
                <a:srgbClr val="008780"/>
              </a:solidFill>
              <a:sym typeface="Arial Unicode MS"/>
            </a:endParaRPr>
          </a:p>
        </p:txBody>
      </p:sp>
      <p:sp>
        <p:nvSpPr>
          <p:cNvPr id="36867" name="任意多边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6702508 w 12896850"/>
              <a:gd name="T1" fmla="*/ 0 h 7962900"/>
              <a:gd name="T2" fmla="*/ 9737335 w 12896850"/>
              <a:gd name="T3" fmla="*/ 0 h 7962900"/>
              <a:gd name="T4" fmla="*/ 9737335 w 12896850"/>
              <a:gd name="T5" fmla="*/ 3773135 h 7962900"/>
              <a:gd name="T6" fmla="*/ 4660112 w 12896850"/>
              <a:gd name="T7" fmla="*/ 3773135 h 7962900"/>
              <a:gd name="T8" fmla="*/ 5094144 w 12896850"/>
              <a:gd name="T9" fmla="*/ 2973223 h 7962900"/>
              <a:gd name="T10" fmla="*/ 0 w 12896850"/>
              <a:gd name="T11" fmla="*/ 2973223 h 7962900"/>
              <a:gd name="T12" fmla="*/ 0 w 12896850"/>
              <a:gd name="T13" fmla="*/ 2512864 h 7962900"/>
              <a:gd name="T14" fmla="*/ 5343935 w 12896850"/>
              <a:gd name="T15" fmla="*/ 2512864 h 7962900"/>
              <a:gd name="T16" fmla="*/ 6702508 w 12896850"/>
              <a:gd name="T17" fmla="*/ 9026 h 79629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896850"/>
              <a:gd name="T28" fmla="*/ 0 h 7962900"/>
              <a:gd name="T29" fmla="*/ 12896850 w 12896850"/>
              <a:gd name="T30" fmla="*/ 7962900 h 79629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896850" h="7962900">
                <a:moveTo>
                  <a:pt x="8877300" y="0"/>
                </a:moveTo>
                <a:lnTo>
                  <a:pt x="12896850" y="0"/>
                </a:lnTo>
                <a:lnTo>
                  <a:pt x="12896850" y="7962900"/>
                </a:lnTo>
                <a:lnTo>
                  <a:pt x="6172200" y="7962900"/>
                </a:lnTo>
                <a:lnTo>
                  <a:pt x="6747062" y="6274749"/>
                </a:lnTo>
                <a:lnTo>
                  <a:pt x="0" y="6274749"/>
                </a:lnTo>
                <a:lnTo>
                  <a:pt x="0" y="5303199"/>
                </a:lnTo>
                <a:lnTo>
                  <a:pt x="7077902" y="5303199"/>
                </a:lnTo>
                <a:lnTo>
                  <a:pt x="8877300" y="19050"/>
                </a:lnTo>
                <a:lnTo>
                  <a:pt x="8877300" y="0"/>
                </a:lnTo>
                <a:close/>
              </a:path>
            </a:pathLst>
          </a:custGeom>
          <a:solidFill>
            <a:srgbClr val="008780"/>
          </a:solidFill>
          <a:ln w="12700" cap="flat" cmpd="sng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68" name="矩形 5"/>
          <p:cNvSpPr>
            <a:spLocks noChangeArrowheads="1"/>
          </p:cNvSpPr>
          <p:nvPr/>
        </p:nvSpPr>
        <p:spPr bwMode="auto">
          <a:xfrm>
            <a:off x="9417050" y="5172075"/>
            <a:ext cx="2820988" cy="768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 smtClean="0">
                <a:solidFill>
                  <a:srgbClr val="FFFFFF"/>
                </a:solidFill>
                <a:latin typeface="+mj-ea"/>
                <a:ea typeface="+mj-ea"/>
                <a:sym typeface="方正正准黑简体" pitchFamily="2" charset="-122"/>
              </a:rPr>
              <a:t>引文索引</a:t>
            </a:r>
          </a:p>
        </p:txBody>
      </p:sp>
      <p:sp>
        <p:nvSpPr>
          <p:cNvPr id="36869" name="直接连接符 7"/>
          <p:cNvSpPr>
            <a:spLocks noChangeShapeType="1"/>
          </p:cNvSpPr>
          <p:nvPr/>
        </p:nvSpPr>
        <p:spPr bwMode="auto">
          <a:xfrm>
            <a:off x="6394450" y="5010150"/>
            <a:ext cx="5776913" cy="14288"/>
          </a:xfrm>
          <a:prstGeom prst="line">
            <a:avLst/>
          </a:prstGeom>
          <a:noFill/>
          <a:ln w="12700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0" name="矩形 3"/>
          <p:cNvSpPr>
            <a:spLocks noChangeArrowheads="1"/>
          </p:cNvSpPr>
          <p:nvPr/>
        </p:nvSpPr>
        <p:spPr bwMode="auto">
          <a:xfrm>
            <a:off x="2719388" y="4684713"/>
            <a:ext cx="3765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3200" b="1">
                <a:solidFill>
                  <a:srgbClr val="FFFFFF"/>
                </a:solidFill>
                <a:sym typeface="Times New Roman" pitchFamily="18" charset="0"/>
              </a:rPr>
              <a:t>WEB OF SCIENCE</a:t>
            </a:r>
            <a:endParaRPr lang="zh-CN" altLang="en-US" sz="3200" b="1">
              <a:solidFill>
                <a:srgbClr val="FFFFFF"/>
              </a:solidFill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组合 38"/>
          <p:cNvGrpSpPr>
            <a:grpSpLocks/>
          </p:cNvGrpSpPr>
          <p:nvPr/>
        </p:nvGrpSpPr>
        <p:grpSpPr bwMode="auto">
          <a:xfrm>
            <a:off x="-19050" y="244475"/>
            <a:ext cx="12176125" cy="6562725"/>
            <a:chOff x="0" y="-9704"/>
            <a:chExt cx="12176256" cy="6563394"/>
          </a:xfrm>
        </p:grpSpPr>
        <p:grpSp>
          <p:nvGrpSpPr>
            <p:cNvPr id="37892" name="组合 39"/>
            <p:cNvGrpSpPr>
              <a:grpSpLocks/>
            </p:cNvGrpSpPr>
            <p:nvPr/>
          </p:nvGrpSpPr>
          <p:grpSpPr bwMode="auto">
            <a:xfrm>
              <a:off x="0" y="-9704"/>
              <a:ext cx="12176256" cy="6563394"/>
              <a:chOff x="0" y="-9704"/>
              <a:chExt cx="12176256" cy="6563394"/>
            </a:xfrm>
          </p:grpSpPr>
          <p:sp>
            <p:nvSpPr>
              <p:cNvPr id="37894" name="Rectangle 11"/>
              <p:cNvSpPr>
                <a:spLocks noChangeArrowheads="1"/>
              </p:cNvSpPr>
              <p:nvPr/>
            </p:nvSpPr>
            <p:spPr bwMode="auto">
              <a:xfrm flipH="1">
                <a:off x="189761" y="-9704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37895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37896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37897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05829939-1AF5-49DC-A9FC-C7E3CCC8DC6A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23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37898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37893" name="文本框 40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37891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863" y="854075"/>
            <a:ext cx="8020050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组合 38"/>
          <p:cNvGrpSpPr>
            <a:grpSpLocks/>
          </p:cNvGrpSpPr>
          <p:nvPr/>
        </p:nvGrpSpPr>
        <p:grpSpPr bwMode="auto">
          <a:xfrm>
            <a:off x="-19050" y="244475"/>
            <a:ext cx="12176125" cy="6562725"/>
            <a:chOff x="0" y="-9704"/>
            <a:chExt cx="12176256" cy="6563394"/>
          </a:xfrm>
        </p:grpSpPr>
        <p:grpSp>
          <p:nvGrpSpPr>
            <p:cNvPr id="38916" name="组合 39"/>
            <p:cNvGrpSpPr>
              <a:grpSpLocks/>
            </p:cNvGrpSpPr>
            <p:nvPr/>
          </p:nvGrpSpPr>
          <p:grpSpPr bwMode="auto">
            <a:xfrm>
              <a:off x="0" y="-9704"/>
              <a:ext cx="12176256" cy="6563394"/>
              <a:chOff x="0" y="-9704"/>
              <a:chExt cx="12176256" cy="6563394"/>
            </a:xfrm>
          </p:grpSpPr>
          <p:sp>
            <p:nvSpPr>
              <p:cNvPr id="38918" name="Rectangle 11"/>
              <p:cNvSpPr>
                <a:spLocks noChangeArrowheads="1"/>
              </p:cNvSpPr>
              <p:nvPr/>
            </p:nvSpPr>
            <p:spPr bwMode="auto">
              <a:xfrm flipH="1">
                <a:off x="189761" y="-9704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38919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38920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38921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4C87B39D-2D47-4067-81C1-C5F2D4267B91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24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38922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38917" name="文本框 40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19138" y="941388"/>
            <a:ext cx="10058400" cy="551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latin typeface="+mj-ea"/>
                <a:ea typeface="+mj-ea"/>
              </a:rPr>
              <a:t>                          </a:t>
            </a:r>
            <a:r>
              <a:rPr lang="zh-CN" altLang="en-US" sz="3200" dirty="0">
                <a:solidFill>
                  <a:srgbClr val="00B0F0"/>
                </a:solidFill>
                <a:latin typeface="+mj-ea"/>
                <a:ea typeface="+mj-ea"/>
              </a:rPr>
              <a:t>文献的类型</a:t>
            </a:r>
            <a:endParaRPr lang="en-US" altLang="zh-CN" sz="3200" dirty="0">
              <a:solidFill>
                <a:srgbClr val="00B0F0"/>
              </a:solidFill>
              <a:latin typeface="+mj-ea"/>
              <a:ea typeface="+mj-ea"/>
            </a:endParaRPr>
          </a:p>
          <a:p>
            <a:pPr>
              <a:defRPr/>
            </a:pPr>
            <a:endParaRPr lang="zh-CN" altLang="en-US" sz="3200" dirty="0">
              <a:solidFill>
                <a:srgbClr val="00B0F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00B0F0"/>
                </a:solidFill>
                <a:latin typeface="+mj-ea"/>
                <a:ea typeface="+mj-ea"/>
              </a:rPr>
              <a:t>零次文献 ：口头信息、未公开发表的文字资料（手稿、书信、笔记等）；时 效性强；大量而无序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00B0F0"/>
                </a:solidFill>
                <a:latin typeface="+mj-ea"/>
                <a:ea typeface="+mj-ea"/>
              </a:rPr>
              <a:t>一次文献 ：期刊论文、专利文献、科技报告、会议录等；研究人员最终索取 的文献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00B0F0"/>
                </a:solidFill>
                <a:latin typeface="+mj-ea"/>
                <a:ea typeface="+mj-ea"/>
              </a:rPr>
              <a:t>二次文献 ：检索工具；如</a:t>
            </a:r>
            <a:r>
              <a:rPr lang="en-US" altLang="zh-CN" sz="2400" dirty="0">
                <a:solidFill>
                  <a:srgbClr val="00B0F0"/>
                </a:solidFill>
                <a:latin typeface="+mj-ea"/>
                <a:ea typeface="+mj-ea"/>
              </a:rPr>
              <a:t>Web of Science ; PubMed(Medline); </a:t>
            </a:r>
            <a:r>
              <a:rPr lang="en-US" altLang="zh-CN" sz="2400" dirty="0" err="1">
                <a:solidFill>
                  <a:srgbClr val="00B0F0"/>
                </a:solidFill>
                <a:latin typeface="+mj-ea"/>
                <a:ea typeface="+mj-ea"/>
              </a:rPr>
              <a:t>Biosis</a:t>
            </a:r>
            <a:r>
              <a:rPr lang="en-US" altLang="zh-CN" sz="2400" dirty="0">
                <a:solidFill>
                  <a:srgbClr val="00B0F0"/>
                </a:solidFill>
                <a:latin typeface="+mj-ea"/>
                <a:ea typeface="+mj-ea"/>
              </a:rPr>
              <a:t> Previews; </a:t>
            </a:r>
            <a:r>
              <a:rPr lang="en-US" altLang="zh-CN" sz="2400" dirty="0" err="1">
                <a:solidFill>
                  <a:srgbClr val="00B0F0"/>
                </a:solidFill>
                <a:latin typeface="+mj-ea"/>
                <a:ea typeface="+mj-ea"/>
              </a:rPr>
              <a:t>SciFinder</a:t>
            </a:r>
            <a:r>
              <a:rPr lang="en-US" altLang="zh-CN" sz="2400" dirty="0">
                <a:solidFill>
                  <a:srgbClr val="00B0F0"/>
                </a:solidFill>
                <a:latin typeface="+mj-ea"/>
                <a:ea typeface="+mj-ea"/>
              </a:rPr>
              <a:t> </a:t>
            </a:r>
            <a:r>
              <a:rPr lang="zh-CN" altLang="en-US" sz="2400" dirty="0">
                <a:solidFill>
                  <a:srgbClr val="00B0F0"/>
                </a:solidFill>
                <a:latin typeface="+mj-ea"/>
                <a:ea typeface="+mj-ea"/>
              </a:rPr>
              <a:t>等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00B0F0"/>
                </a:solidFill>
                <a:latin typeface="+mj-ea"/>
                <a:ea typeface="+mj-ea"/>
              </a:rPr>
              <a:t>三次文献 ：选用大量有关的文献，经过综合、分析、研究而编写出来的文献。 如：综述、评论、评述、进展、动态 等；研究人员最终需要的文献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圆角矩形 43"/>
          <p:cNvSpPr>
            <a:spLocks noChangeArrowheads="1"/>
          </p:cNvSpPr>
          <p:nvPr/>
        </p:nvSpPr>
        <p:spPr bwMode="auto">
          <a:xfrm>
            <a:off x="2640013" y="1169988"/>
            <a:ext cx="7118350" cy="1030287"/>
          </a:xfrm>
          <a:prstGeom prst="roundRect">
            <a:avLst>
              <a:gd name="adj" fmla="val 16667"/>
            </a:avLst>
          </a:prstGeom>
          <a:solidFill>
            <a:srgbClr val="00B9B1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5633" name="矩形 2"/>
          <p:cNvSpPr>
            <a:spLocks noChangeArrowheads="1"/>
          </p:cNvSpPr>
          <p:nvPr/>
        </p:nvSpPr>
        <p:spPr bwMode="auto">
          <a:xfrm>
            <a:off x="3076575" y="1365250"/>
            <a:ext cx="609600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+mn-ea"/>
                <a:ea typeface="+mn-ea"/>
                <a:sym typeface="方正正准黑简体" pitchFamily="2" charset="-122"/>
              </a:rPr>
              <a:t>科研过程中合理利用文献</a:t>
            </a:r>
            <a:endParaRPr lang="en-US" sz="3200" dirty="0" smtClean="0">
              <a:solidFill>
                <a:schemeClr val="bg1"/>
              </a:solidFill>
              <a:latin typeface="+mn-ea"/>
              <a:ea typeface="+mn-ea"/>
              <a:sym typeface="方正正准黑简体" pitchFamily="2" charset="-122"/>
            </a:endParaRPr>
          </a:p>
        </p:txBody>
      </p:sp>
      <p:grpSp>
        <p:nvGrpSpPr>
          <p:cNvPr id="39940" name="Group 40"/>
          <p:cNvGrpSpPr>
            <a:grpSpLocks/>
          </p:cNvGrpSpPr>
          <p:nvPr/>
        </p:nvGrpSpPr>
        <p:grpSpPr bwMode="auto">
          <a:xfrm flipH="1">
            <a:off x="1589088" y="1146175"/>
            <a:ext cx="652462" cy="1533525"/>
            <a:chOff x="0" y="0"/>
            <a:chExt cx="142" cy="334"/>
          </a:xfrm>
        </p:grpSpPr>
        <p:sp>
          <p:nvSpPr>
            <p:cNvPr id="39951" name="AutoShape 39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42" cy="334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2" name="Freeform 41"/>
            <p:cNvSpPr>
              <a:spLocks noChangeArrowheads="1"/>
            </p:cNvSpPr>
            <p:nvPr/>
          </p:nvSpPr>
          <p:spPr bwMode="auto">
            <a:xfrm>
              <a:off x="77" y="31"/>
              <a:ext cx="23" cy="32"/>
            </a:xfrm>
            <a:custGeom>
              <a:avLst/>
              <a:gdLst>
                <a:gd name="T0" fmla="*/ 986 w 9"/>
                <a:gd name="T1" fmla="*/ 551 h 13"/>
                <a:gd name="T2" fmla="*/ 986 w 9"/>
                <a:gd name="T3" fmla="*/ 0 h 13"/>
                <a:gd name="T4" fmla="*/ 332 w 9"/>
                <a:gd name="T5" fmla="*/ 254 h 13"/>
                <a:gd name="T6" fmla="*/ 130 w 9"/>
                <a:gd name="T7" fmla="*/ 805 h 13"/>
                <a:gd name="T8" fmla="*/ 549 w 9"/>
                <a:gd name="T9" fmla="*/ 1177 h 13"/>
                <a:gd name="T10" fmla="*/ 986 w 9"/>
                <a:gd name="T11" fmla="*/ 55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3"/>
                <a:gd name="T20" fmla="*/ 9 w 9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3">
                  <a:moveTo>
                    <a:pt x="9" y="6"/>
                  </a:moveTo>
                  <a:cubicBezTo>
                    <a:pt x="9" y="6"/>
                    <a:pt x="9" y="1"/>
                    <a:pt x="9" y="0"/>
                  </a:cubicBezTo>
                  <a:cubicBezTo>
                    <a:pt x="9" y="0"/>
                    <a:pt x="3" y="3"/>
                    <a:pt x="3" y="3"/>
                  </a:cubicBezTo>
                  <a:cubicBezTo>
                    <a:pt x="3" y="3"/>
                    <a:pt x="1" y="7"/>
                    <a:pt x="1" y="9"/>
                  </a:cubicBezTo>
                  <a:cubicBezTo>
                    <a:pt x="0" y="11"/>
                    <a:pt x="5" y="13"/>
                    <a:pt x="5" y="13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D69B60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3" name="Freeform 42"/>
            <p:cNvSpPr>
              <a:spLocks noChangeArrowheads="1"/>
            </p:cNvSpPr>
            <p:nvPr/>
          </p:nvSpPr>
          <p:spPr bwMode="auto">
            <a:xfrm>
              <a:off x="82" y="305"/>
              <a:ext cx="35" cy="31"/>
            </a:xfrm>
            <a:custGeom>
              <a:avLst/>
              <a:gdLst>
                <a:gd name="T0" fmla="*/ 1175 w 14"/>
                <a:gd name="T1" fmla="*/ 69 h 13"/>
                <a:gd name="T2" fmla="*/ 1300 w 14"/>
                <a:gd name="T3" fmla="*/ 558 h 13"/>
                <a:gd name="T4" fmla="*/ 1300 w 14"/>
                <a:gd name="T5" fmla="*/ 677 h 13"/>
                <a:gd name="T6" fmla="*/ 1095 w 14"/>
                <a:gd name="T7" fmla="*/ 677 h 13"/>
                <a:gd name="T8" fmla="*/ 520 w 14"/>
                <a:gd name="T9" fmla="*/ 937 h 13"/>
                <a:gd name="T10" fmla="*/ 0 w 14"/>
                <a:gd name="T11" fmla="*/ 842 h 13"/>
                <a:gd name="T12" fmla="*/ 312 w 14"/>
                <a:gd name="T13" fmla="*/ 558 h 13"/>
                <a:gd name="T14" fmla="*/ 520 w 14"/>
                <a:gd name="T15" fmla="*/ 69 h 13"/>
                <a:gd name="T16" fmla="*/ 1175 w 14"/>
                <a:gd name="T17" fmla="*/ 69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3"/>
                <a:gd name="T29" fmla="*/ 14 w 14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3">
                  <a:moveTo>
                    <a:pt x="12" y="1"/>
                  </a:moveTo>
                  <a:cubicBezTo>
                    <a:pt x="12" y="1"/>
                    <a:pt x="14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3"/>
                    <a:pt x="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" y="7"/>
                    <a:pt x="3" y="7"/>
                  </a:cubicBezTo>
                  <a:cubicBezTo>
                    <a:pt x="3" y="6"/>
                    <a:pt x="5" y="2"/>
                    <a:pt x="5" y="1"/>
                  </a:cubicBezTo>
                  <a:cubicBezTo>
                    <a:pt x="6" y="0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4" name="Freeform 43"/>
            <p:cNvSpPr>
              <a:spLocks noChangeArrowheads="1"/>
            </p:cNvSpPr>
            <p:nvPr/>
          </p:nvSpPr>
          <p:spPr bwMode="auto">
            <a:xfrm>
              <a:off x="0" y="87"/>
              <a:ext cx="30" cy="17"/>
            </a:xfrm>
            <a:custGeom>
              <a:avLst/>
              <a:gdLst>
                <a:gd name="T0" fmla="*/ 987 w 12"/>
                <a:gd name="T1" fmla="*/ 590 h 7"/>
                <a:gd name="T2" fmla="*/ 520 w 12"/>
                <a:gd name="T3" fmla="*/ 590 h 7"/>
                <a:gd name="T4" fmla="*/ 0 w 12"/>
                <a:gd name="T5" fmla="*/ 342 h 7"/>
                <a:gd name="T6" fmla="*/ 0 w 12"/>
                <a:gd name="T7" fmla="*/ 243 h 7"/>
                <a:gd name="T8" fmla="*/ 312 w 12"/>
                <a:gd name="T9" fmla="*/ 243 h 7"/>
                <a:gd name="T10" fmla="*/ 708 w 12"/>
                <a:gd name="T11" fmla="*/ 243 h 7"/>
                <a:gd name="T12" fmla="*/ 783 w 12"/>
                <a:gd name="T13" fmla="*/ 170 h 7"/>
                <a:gd name="T14" fmla="*/ 783 w 12"/>
                <a:gd name="T15" fmla="*/ 0 h 7"/>
                <a:gd name="T16" fmla="*/ 987 w 12"/>
                <a:gd name="T17" fmla="*/ 243 h 7"/>
                <a:gd name="T18" fmla="*/ 1175 w 12"/>
                <a:gd name="T19" fmla="*/ 413 h 7"/>
                <a:gd name="T20" fmla="*/ 987 w 12"/>
                <a:gd name="T21" fmla="*/ 59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7"/>
                <a:gd name="T35" fmla="*/ 12 w 12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7">
                  <a:moveTo>
                    <a:pt x="10" y="7"/>
                  </a:moveTo>
                  <a:cubicBezTo>
                    <a:pt x="10" y="7"/>
                    <a:pt x="6" y="7"/>
                    <a:pt x="5" y="7"/>
                  </a:cubicBezTo>
                  <a:cubicBezTo>
                    <a:pt x="5" y="7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3" y="3"/>
                  </a:cubicBezTo>
                  <a:cubicBezTo>
                    <a:pt x="3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8" y="0"/>
                  </a:cubicBezTo>
                  <a:cubicBezTo>
                    <a:pt x="8" y="0"/>
                    <a:pt x="10" y="3"/>
                    <a:pt x="10" y="3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F2C279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5" name="Freeform 44"/>
            <p:cNvSpPr>
              <a:spLocks noChangeArrowheads="1"/>
            </p:cNvSpPr>
            <p:nvPr/>
          </p:nvSpPr>
          <p:spPr bwMode="auto">
            <a:xfrm>
              <a:off x="57" y="300"/>
              <a:ext cx="43" cy="19"/>
            </a:xfrm>
            <a:custGeom>
              <a:avLst/>
              <a:gdLst>
                <a:gd name="T0" fmla="*/ 1556 w 17"/>
                <a:gd name="T1" fmla="*/ 439 h 8"/>
                <a:gd name="T2" fmla="*/ 941 w 17"/>
                <a:gd name="T3" fmla="*/ 603 h 8"/>
                <a:gd name="T4" fmla="*/ 129 w 17"/>
                <a:gd name="T5" fmla="*/ 603 h 8"/>
                <a:gd name="T6" fmla="*/ 326 w 17"/>
                <a:gd name="T7" fmla="*/ 439 h 8"/>
                <a:gd name="T8" fmla="*/ 825 w 17"/>
                <a:gd name="T9" fmla="*/ 389 h 8"/>
                <a:gd name="T10" fmla="*/ 1343 w 17"/>
                <a:gd name="T11" fmla="*/ 0 h 8"/>
                <a:gd name="T12" fmla="*/ 1766 w 17"/>
                <a:gd name="T13" fmla="*/ 0 h 8"/>
                <a:gd name="T14" fmla="*/ 1556 w 17"/>
                <a:gd name="T15" fmla="*/ 439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8"/>
                <a:gd name="T26" fmla="*/ 17 w 17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8">
                  <a:moveTo>
                    <a:pt x="15" y="6"/>
                  </a:moveTo>
                  <a:cubicBezTo>
                    <a:pt x="15" y="6"/>
                    <a:pt x="12" y="8"/>
                    <a:pt x="9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6"/>
                    <a:pt x="3" y="6"/>
                  </a:cubicBezTo>
                  <a:cubicBezTo>
                    <a:pt x="3" y="6"/>
                    <a:pt x="5" y="6"/>
                    <a:pt x="8" y="5"/>
                  </a:cubicBezTo>
                  <a:cubicBezTo>
                    <a:pt x="11" y="3"/>
                    <a:pt x="13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6" name="Freeform 45"/>
            <p:cNvSpPr>
              <a:spLocks noChangeArrowheads="1"/>
            </p:cNvSpPr>
            <p:nvPr/>
          </p:nvSpPr>
          <p:spPr bwMode="auto">
            <a:xfrm>
              <a:off x="65" y="145"/>
              <a:ext cx="40" cy="160"/>
            </a:xfrm>
            <a:custGeom>
              <a:avLst/>
              <a:gdLst>
                <a:gd name="T0" fmla="*/ 1375 w 16"/>
                <a:gd name="T1" fmla="*/ 5530 h 66"/>
                <a:gd name="T2" fmla="*/ 907 w 16"/>
                <a:gd name="T3" fmla="*/ 5360 h 66"/>
                <a:gd name="T4" fmla="*/ 907 w 16"/>
                <a:gd name="T5" fmla="*/ 5183 h 66"/>
                <a:gd name="T6" fmla="*/ 1095 w 16"/>
                <a:gd name="T7" fmla="*/ 5013 h 66"/>
                <a:gd name="T8" fmla="*/ 987 w 16"/>
                <a:gd name="T9" fmla="*/ 4873 h 66"/>
                <a:gd name="T10" fmla="*/ 1095 w 16"/>
                <a:gd name="T11" fmla="*/ 4701 h 66"/>
                <a:gd name="T12" fmla="*/ 907 w 16"/>
                <a:gd name="T13" fmla="*/ 4589 h 66"/>
                <a:gd name="T14" fmla="*/ 987 w 16"/>
                <a:gd name="T15" fmla="*/ 4344 h 66"/>
                <a:gd name="T16" fmla="*/ 907 w 16"/>
                <a:gd name="T17" fmla="*/ 3874 h 66"/>
                <a:gd name="T18" fmla="*/ 907 w 16"/>
                <a:gd name="T19" fmla="*/ 3520 h 66"/>
                <a:gd name="T20" fmla="*/ 907 w 16"/>
                <a:gd name="T21" fmla="*/ 3520 h 66"/>
                <a:gd name="T22" fmla="*/ 707 w 16"/>
                <a:gd name="T23" fmla="*/ 3350 h 66"/>
                <a:gd name="T24" fmla="*/ 707 w 16"/>
                <a:gd name="T25" fmla="*/ 3181 h 66"/>
                <a:gd name="T26" fmla="*/ 595 w 16"/>
                <a:gd name="T27" fmla="*/ 2933 h 66"/>
                <a:gd name="T28" fmla="*/ 125 w 16"/>
                <a:gd name="T29" fmla="*/ 829 h 66"/>
                <a:gd name="T30" fmla="*/ 125 w 16"/>
                <a:gd name="T31" fmla="*/ 0 h 66"/>
                <a:gd name="T32" fmla="*/ 595 w 16"/>
                <a:gd name="T33" fmla="*/ 70 h 66"/>
                <a:gd name="T34" fmla="*/ 907 w 16"/>
                <a:gd name="T35" fmla="*/ 342 h 66"/>
                <a:gd name="T36" fmla="*/ 1375 w 16"/>
                <a:gd name="T37" fmla="*/ 1598 h 66"/>
                <a:gd name="T38" fmla="*/ 1300 w 16"/>
                <a:gd name="T39" fmla="*/ 2761 h 66"/>
                <a:gd name="T40" fmla="*/ 1487 w 16"/>
                <a:gd name="T41" fmla="*/ 3690 h 66"/>
                <a:gd name="T42" fmla="*/ 1487 w 16"/>
                <a:gd name="T43" fmla="*/ 5113 h 66"/>
                <a:gd name="T44" fmla="*/ 1375 w 16"/>
                <a:gd name="T45" fmla="*/ 5530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66"/>
                <a:gd name="T71" fmla="*/ 16 w 1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66">
                  <a:moveTo>
                    <a:pt x="14" y="66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3"/>
                    <a:pt x="9" y="62"/>
                  </a:cubicBezTo>
                  <a:cubicBezTo>
                    <a:pt x="10" y="62"/>
                    <a:pt x="11" y="60"/>
                    <a:pt x="11" y="60"/>
                  </a:cubicBezTo>
                  <a:cubicBezTo>
                    <a:pt x="11" y="60"/>
                    <a:pt x="10" y="59"/>
                    <a:pt x="10" y="58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10" y="52"/>
                    <a:pt x="10" y="52"/>
                  </a:cubicBezTo>
                  <a:cubicBezTo>
                    <a:pt x="10" y="51"/>
                    <a:pt x="9" y="46"/>
                    <a:pt x="9" y="46"/>
                  </a:cubicBezTo>
                  <a:cubicBezTo>
                    <a:pt x="9" y="46"/>
                    <a:pt x="8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12"/>
                    <a:pt x="1" y="10"/>
                  </a:cubicBezTo>
                  <a:cubicBezTo>
                    <a:pt x="2" y="9"/>
                    <a:pt x="1" y="0"/>
                    <a:pt x="1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9" y="3"/>
                    <a:pt x="9" y="4"/>
                  </a:cubicBezTo>
                  <a:cubicBezTo>
                    <a:pt x="9" y="5"/>
                    <a:pt x="14" y="19"/>
                    <a:pt x="14" y="1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60"/>
                    <a:pt x="15" y="61"/>
                  </a:cubicBezTo>
                  <a:cubicBezTo>
                    <a:pt x="16" y="61"/>
                    <a:pt x="14" y="66"/>
                    <a:pt x="14" y="66"/>
                  </a:cubicBezTo>
                  <a:close/>
                </a:path>
              </a:pathLst>
            </a:custGeom>
            <a:solidFill>
              <a:srgbClr val="262423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7" name="Freeform 46"/>
            <p:cNvSpPr>
              <a:spLocks noChangeArrowheads="1"/>
            </p:cNvSpPr>
            <p:nvPr/>
          </p:nvSpPr>
          <p:spPr bwMode="auto">
            <a:xfrm>
              <a:off x="67" y="145"/>
              <a:ext cx="38" cy="160"/>
            </a:xfrm>
            <a:custGeom>
              <a:avLst/>
              <a:gdLst>
                <a:gd name="T0" fmla="*/ 0 w 15"/>
                <a:gd name="T1" fmla="*/ 0 h 66"/>
                <a:gd name="T2" fmla="*/ 540 w 15"/>
                <a:gd name="T3" fmla="*/ 70 h 66"/>
                <a:gd name="T4" fmla="*/ 828 w 15"/>
                <a:gd name="T5" fmla="*/ 342 h 66"/>
                <a:gd name="T6" fmla="*/ 1368 w 15"/>
                <a:gd name="T7" fmla="*/ 1598 h 66"/>
                <a:gd name="T8" fmla="*/ 1239 w 15"/>
                <a:gd name="T9" fmla="*/ 2761 h 66"/>
                <a:gd name="T10" fmla="*/ 1444 w 15"/>
                <a:gd name="T11" fmla="*/ 3690 h 66"/>
                <a:gd name="T12" fmla="*/ 1444 w 15"/>
                <a:gd name="T13" fmla="*/ 5113 h 66"/>
                <a:gd name="T14" fmla="*/ 1368 w 15"/>
                <a:gd name="T15" fmla="*/ 5530 h 66"/>
                <a:gd name="T16" fmla="*/ 828 w 15"/>
                <a:gd name="T17" fmla="*/ 5360 h 66"/>
                <a:gd name="T18" fmla="*/ 828 w 15"/>
                <a:gd name="T19" fmla="*/ 5282 h 66"/>
                <a:gd name="T20" fmla="*/ 1155 w 15"/>
                <a:gd name="T21" fmla="*/ 5113 h 66"/>
                <a:gd name="T22" fmla="*/ 1026 w 15"/>
                <a:gd name="T23" fmla="*/ 5013 h 66"/>
                <a:gd name="T24" fmla="*/ 1026 w 15"/>
                <a:gd name="T25" fmla="*/ 5013 h 66"/>
                <a:gd name="T26" fmla="*/ 942 w 15"/>
                <a:gd name="T27" fmla="*/ 4943 h 66"/>
                <a:gd name="T28" fmla="*/ 1155 w 15"/>
                <a:gd name="T29" fmla="*/ 4701 h 66"/>
                <a:gd name="T30" fmla="*/ 1026 w 15"/>
                <a:gd name="T31" fmla="*/ 4701 h 66"/>
                <a:gd name="T32" fmla="*/ 828 w 15"/>
                <a:gd name="T33" fmla="*/ 4589 h 66"/>
                <a:gd name="T34" fmla="*/ 828 w 15"/>
                <a:gd name="T35" fmla="*/ 4589 h 66"/>
                <a:gd name="T36" fmla="*/ 1155 w 15"/>
                <a:gd name="T37" fmla="*/ 4419 h 66"/>
                <a:gd name="T38" fmla="*/ 1239 w 15"/>
                <a:gd name="T39" fmla="*/ 4102 h 66"/>
                <a:gd name="T40" fmla="*/ 942 w 15"/>
                <a:gd name="T41" fmla="*/ 4344 h 66"/>
                <a:gd name="T42" fmla="*/ 1026 w 15"/>
                <a:gd name="T43" fmla="*/ 3932 h 66"/>
                <a:gd name="T44" fmla="*/ 942 w 15"/>
                <a:gd name="T45" fmla="*/ 4102 h 66"/>
                <a:gd name="T46" fmla="*/ 828 w 15"/>
                <a:gd name="T47" fmla="*/ 3874 h 66"/>
                <a:gd name="T48" fmla="*/ 1026 w 15"/>
                <a:gd name="T49" fmla="*/ 3520 h 66"/>
                <a:gd name="T50" fmla="*/ 942 w 15"/>
                <a:gd name="T51" fmla="*/ 3181 h 66"/>
                <a:gd name="T52" fmla="*/ 750 w 15"/>
                <a:gd name="T53" fmla="*/ 3421 h 66"/>
                <a:gd name="T54" fmla="*/ 616 w 15"/>
                <a:gd name="T55" fmla="*/ 3350 h 66"/>
                <a:gd name="T56" fmla="*/ 942 w 15"/>
                <a:gd name="T57" fmla="*/ 3008 h 66"/>
                <a:gd name="T58" fmla="*/ 828 w 15"/>
                <a:gd name="T59" fmla="*/ 2832 h 66"/>
                <a:gd name="T60" fmla="*/ 540 w 15"/>
                <a:gd name="T61" fmla="*/ 2933 h 66"/>
                <a:gd name="T62" fmla="*/ 540 w 15"/>
                <a:gd name="T63" fmla="*/ 2933 h 66"/>
                <a:gd name="T64" fmla="*/ 828 w 15"/>
                <a:gd name="T65" fmla="*/ 2592 h 66"/>
                <a:gd name="T66" fmla="*/ 540 w 15"/>
                <a:gd name="T67" fmla="*/ 1651 h 66"/>
                <a:gd name="T68" fmla="*/ 0 w 15"/>
                <a:gd name="T69" fmla="*/ 829 h 66"/>
                <a:gd name="T70" fmla="*/ 0 w 15"/>
                <a:gd name="T71" fmla="*/ 0 h 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"/>
                <a:gd name="T109" fmla="*/ 0 h 66"/>
                <a:gd name="T110" fmla="*/ 15 w 15"/>
                <a:gd name="T111" fmla="*/ 66 h 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" h="66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8" y="3"/>
                    <a:pt x="8" y="4"/>
                  </a:cubicBezTo>
                  <a:cubicBezTo>
                    <a:pt x="8" y="5"/>
                    <a:pt x="13" y="19"/>
                    <a:pt x="13" y="19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60"/>
                    <a:pt x="14" y="61"/>
                  </a:cubicBezTo>
                  <a:cubicBezTo>
                    <a:pt x="15" y="61"/>
                    <a:pt x="13" y="66"/>
                    <a:pt x="13" y="6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3"/>
                  </a:cubicBezTo>
                  <a:cubicBezTo>
                    <a:pt x="10" y="63"/>
                    <a:pt x="11" y="62"/>
                    <a:pt x="11" y="61"/>
                  </a:cubicBezTo>
                  <a:cubicBezTo>
                    <a:pt x="10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9" y="60"/>
                    <a:pt x="9" y="59"/>
                  </a:cubicBezTo>
                  <a:cubicBezTo>
                    <a:pt x="13" y="60"/>
                    <a:pt x="11" y="56"/>
                    <a:pt x="11" y="56"/>
                  </a:cubicBezTo>
                  <a:cubicBezTo>
                    <a:pt x="11" y="56"/>
                    <a:pt x="10" y="56"/>
                    <a:pt x="10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4"/>
                    <a:pt x="10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1" y="51"/>
                    <a:pt x="9" y="52"/>
                    <a:pt x="9" y="5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8" y="47"/>
                    <a:pt x="8" y="46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0"/>
                    <a:pt x="9" y="38"/>
                    <a:pt x="9" y="38"/>
                  </a:cubicBezTo>
                  <a:cubicBezTo>
                    <a:pt x="9" y="40"/>
                    <a:pt x="8" y="41"/>
                    <a:pt x="7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6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29"/>
                    <a:pt x="6" y="22"/>
                    <a:pt x="5" y="20"/>
                  </a:cubicBezTo>
                  <a:cubicBezTo>
                    <a:pt x="4" y="19"/>
                    <a:pt x="2" y="14"/>
                    <a:pt x="0" y="10"/>
                  </a:cubicBezTo>
                  <a:cubicBezTo>
                    <a:pt x="1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8" name="Freeform 47"/>
            <p:cNvSpPr>
              <a:spLocks noChangeArrowheads="1"/>
            </p:cNvSpPr>
            <p:nvPr/>
          </p:nvSpPr>
          <p:spPr bwMode="auto">
            <a:xfrm>
              <a:off x="72" y="140"/>
              <a:ext cx="53" cy="172"/>
            </a:xfrm>
            <a:custGeom>
              <a:avLst/>
              <a:gdLst>
                <a:gd name="T0" fmla="*/ 1835 w 21"/>
                <a:gd name="T1" fmla="*/ 4988 h 71"/>
                <a:gd name="T2" fmla="*/ 1752 w 21"/>
                <a:gd name="T3" fmla="*/ 5928 h 71"/>
                <a:gd name="T4" fmla="*/ 1224 w 21"/>
                <a:gd name="T5" fmla="*/ 5928 h 71"/>
                <a:gd name="T6" fmla="*/ 929 w 21"/>
                <a:gd name="T7" fmla="*/ 5758 h 71"/>
                <a:gd name="T8" fmla="*/ 929 w 21"/>
                <a:gd name="T9" fmla="*/ 5330 h 71"/>
                <a:gd name="T10" fmla="*/ 1141 w 21"/>
                <a:gd name="T11" fmla="*/ 4988 h 71"/>
                <a:gd name="T12" fmla="*/ 1141 w 21"/>
                <a:gd name="T13" fmla="*/ 4407 h 71"/>
                <a:gd name="T14" fmla="*/ 1012 w 21"/>
                <a:gd name="T15" fmla="*/ 3409 h 71"/>
                <a:gd name="T16" fmla="*/ 803 w 21"/>
                <a:gd name="T17" fmla="*/ 2929 h 71"/>
                <a:gd name="T18" fmla="*/ 803 w 21"/>
                <a:gd name="T19" fmla="*/ 2231 h 71"/>
                <a:gd name="T20" fmla="*/ 527 w 21"/>
                <a:gd name="T21" fmla="*/ 1761 h 71"/>
                <a:gd name="T22" fmla="*/ 126 w 21"/>
                <a:gd name="T23" fmla="*/ 652 h 71"/>
                <a:gd name="T24" fmla="*/ 0 w 21"/>
                <a:gd name="T25" fmla="*/ 170 h 71"/>
                <a:gd name="T26" fmla="*/ 929 w 21"/>
                <a:gd name="T27" fmla="*/ 70 h 71"/>
                <a:gd name="T28" fmla="*/ 1752 w 21"/>
                <a:gd name="T29" fmla="*/ 70 h 71"/>
                <a:gd name="T30" fmla="*/ 2027 w 21"/>
                <a:gd name="T31" fmla="*/ 998 h 71"/>
                <a:gd name="T32" fmla="*/ 1943 w 21"/>
                <a:gd name="T33" fmla="*/ 1650 h 71"/>
                <a:gd name="T34" fmla="*/ 1943 w 21"/>
                <a:gd name="T35" fmla="*/ 2008 h 71"/>
                <a:gd name="T36" fmla="*/ 1835 w 21"/>
                <a:gd name="T37" fmla="*/ 2689 h 71"/>
                <a:gd name="T38" fmla="*/ 2027 w 21"/>
                <a:gd name="T39" fmla="*/ 3098 h 71"/>
                <a:gd name="T40" fmla="*/ 2027 w 21"/>
                <a:gd name="T41" fmla="*/ 4336 h 71"/>
                <a:gd name="T42" fmla="*/ 1835 w 21"/>
                <a:gd name="T43" fmla="*/ 4988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"/>
                <a:gd name="T67" fmla="*/ 0 h 71"/>
                <a:gd name="T68" fmla="*/ 21 w 21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" h="71">
                  <a:moveTo>
                    <a:pt x="18" y="60"/>
                  </a:moveTo>
                  <a:cubicBezTo>
                    <a:pt x="18" y="60"/>
                    <a:pt x="20" y="69"/>
                    <a:pt x="17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8" y="65"/>
                    <a:pt x="9" y="64"/>
                  </a:cubicBezTo>
                  <a:cubicBezTo>
                    <a:pt x="11" y="62"/>
                    <a:pt x="11" y="60"/>
                    <a:pt x="11" y="6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45"/>
                    <a:pt x="10" y="41"/>
                  </a:cubicBezTo>
                  <a:cubicBezTo>
                    <a:pt x="9" y="37"/>
                    <a:pt x="8" y="35"/>
                    <a:pt x="8" y="35"/>
                  </a:cubicBezTo>
                  <a:cubicBezTo>
                    <a:pt x="8" y="35"/>
                    <a:pt x="8" y="28"/>
                    <a:pt x="8" y="27"/>
                  </a:cubicBezTo>
                  <a:cubicBezTo>
                    <a:pt x="8" y="26"/>
                    <a:pt x="5" y="21"/>
                    <a:pt x="5" y="21"/>
                  </a:cubicBezTo>
                  <a:cubicBezTo>
                    <a:pt x="5" y="20"/>
                    <a:pt x="2" y="9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0" y="10"/>
                    <a:pt x="20" y="12"/>
                  </a:cubicBezTo>
                  <a:cubicBezTo>
                    <a:pt x="20" y="14"/>
                    <a:pt x="19" y="19"/>
                    <a:pt x="19" y="20"/>
                  </a:cubicBezTo>
                  <a:cubicBezTo>
                    <a:pt x="20" y="21"/>
                    <a:pt x="19" y="24"/>
                    <a:pt x="19" y="24"/>
                  </a:cubicBezTo>
                  <a:cubicBezTo>
                    <a:pt x="19" y="24"/>
                    <a:pt x="18" y="31"/>
                    <a:pt x="18" y="32"/>
                  </a:cubicBezTo>
                  <a:cubicBezTo>
                    <a:pt x="18" y="32"/>
                    <a:pt x="21" y="35"/>
                    <a:pt x="20" y="37"/>
                  </a:cubicBezTo>
                  <a:cubicBezTo>
                    <a:pt x="19" y="38"/>
                    <a:pt x="21" y="50"/>
                    <a:pt x="20" y="52"/>
                  </a:cubicBezTo>
                  <a:cubicBezTo>
                    <a:pt x="20" y="53"/>
                    <a:pt x="18" y="60"/>
                    <a:pt x="18" y="60"/>
                  </a:cubicBezTo>
                  <a:close/>
                </a:path>
              </a:pathLst>
            </a:custGeom>
            <a:solidFill>
              <a:srgbClr val="262423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9" name="Freeform 48"/>
            <p:cNvSpPr>
              <a:spLocks noChangeArrowheads="1"/>
            </p:cNvSpPr>
            <p:nvPr/>
          </p:nvSpPr>
          <p:spPr bwMode="auto">
            <a:xfrm>
              <a:off x="95" y="218"/>
              <a:ext cx="30" cy="94"/>
            </a:xfrm>
            <a:custGeom>
              <a:avLst/>
              <a:gdLst>
                <a:gd name="T0" fmla="*/ 0 w 12"/>
                <a:gd name="T1" fmla="*/ 337 h 39"/>
                <a:gd name="T2" fmla="*/ 908 w 12"/>
                <a:gd name="T3" fmla="*/ 0 h 39"/>
                <a:gd name="T4" fmla="*/ 1095 w 12"/>
                <a:gd name="T5" fmla="*/ 407 h 39"/>
                <a:gd name="T6" fmla="*/ 1095 w 12"/>
                <a:gd name="T7" fmla="*/ 1557 h 39"/>
                <a:gd name="T8" fmla="*/ 1095 w 12"/>
                <a:gd name="T9" fmla="*/ 1557 h 39"/>
                <a:gd name="T10" fmla="*/ 1095 w 12"/>
                <a:gd name="T11" fmla="*/ 1557 h 39"/>
                <a:gd name="T12" fmla="*/ 1095 w 12"/>
                <a:gd name="T13" fmla="*/ 1557 h 39"/>
                <a:gd name="T14" fmla="*/ 1095 w 12"/>
                <a:gd name="T15" fmla="*/ 1557 h 39"/>
                <a:gd name="T16" fmla="*/ 1095 w 12"/>
                <a:gd name="T17" fmla="*/ 1557 h 39"/>
                <a:gd name="T18" fmla="*/ 1095 w 12"/>
                <a:gd name="T19" fmla="*/ 1627 h 39"/>
                <a:gd name="T20" fmla="*/ 908 w 12"/>
                <a:gd name="T21" fmla="*/ 2254 h 39"/>
                <a:gd name="T22" fmla="*/ 783 w 12"/>
                <a:gd name="T23" fmla="*/ 3177 h 39"/>
                <a:gd name="T24" fmla="*/ 783 w 12"/>
                <a:gd name="T25" fmla="*/ 3177 h 39"/>
                <a:gd name="T26" fmla="*/ 783 w 12"/>
                <a:gd name="T27" fmla="*/ 3177 h 39"/>
                <a:gd name="T28" fmla="*/ 312 w 12"/>
                <a:gd name="T29" fmla="*/ 3177 h 39"/>
                <a:gd name="T30" fmla="*/ 125 w 12"/>
                <a:gd name="T31" fmla="*/ 3010 h 39"/>
                <a:gd name="T32" fmla="*/ 208 w 12"/>
                <a:gd name="T33" fmla="*/ 2830 h 39"/>
                <a:gd name="T34" fmla="*/ 708 w 12"/>
                <a:gd name="T35" fmla="*/ 2830 h 39"/>
                <a:gd name="T36" fmla="*/ 0 w 12"/>
                <a:gd name="T37" fmla="*/ 2603 h 39"/>
                <a:gd name="T38" fmla="*/ 783 w 12"/>
                <a:gd name="T39" fmla="*/ 2702 h 39"/>
                <a:gd name="T40" fmla="*/ 783 w 12"/>
                <a:gd name="T41" fmla="*/ 2364 h 39"/>
                <a:gd name="T42" fmla="*/ 520 w 12"/>
                <a:gd name="T43" fmla="*/ 2434 h 39"/>
                <a:gd name="T44" fmla="*/ 783 w 12"/>
                <a:gd name="T45" fmla="*/ 2126 h 39"/>
                <a:gd name="T46" fmla="*/ 520 w 12"/>
                <a:gd name="T47" fmla="*/ 2126 h 39"/>
                <a:gd name="T48" fmla="*/ 783 w 12"/>
                <a:gd name="T49" fmla="*/ 1866 h 39"/>
                <a:gd name="T50" fmla="*/ 520 w 12"/>
                <a:gd name="T51" fmla="*/ 1627 h 39"/>
                <a:gd name="T52" fmla="*/ 595 w 12"/>
                <a:gd name="T53" fmla="*/ 1388 h 39"/>
                <a:gd name="T54" fmla="*/ 908 w 12"/>
                <a:gd name="T55" fmla="*/ 1318 h 39"/>
                <a:gd name="T56" fmla="*/ 908 w 12"/>
                <a:gd name="T57" fmla="*/ 1220 h 39"/>
                <a:gd name="T58" fmla="*/ 520 w 12"/>
                <a:gd name="T59" fmla="*/ 812 h 39"/>
                <a:gd name="T60" fmla="*/ 908 w 12"/>
                <a:gd name="T61" fmla="*/ 812 h 39"/>
                <a:gd name="T62" fmla="*/ 395 w 12"/>
                <a:gd name="T63" fmla="*/ 576 h 39"/>
                <a:gd name="T64" fmla="*/ 595 w 12"/>
                <a:gd name="T65" fmla="*/ 576 h 39"/>
                <a:gd name="T66" fmla="*/ 908 w 12"/>
                <a:gd name="T67" fmla="*/ 477 h 39"/>
                <a:gd name="T68" fmla="*/ 708 w 12"/>
                <a:gd name="T69" fmla="*/ 407 h 39"/>
                <a:gd name="T70" fmla="*/ 908 w 12"/>
                <a:gd name="T71" fmla="*/ 337 h 39"/>
                <a:gd name="T72" fmla="*/ 0 w 12"/>
                <a:gd name="T73" fmla="*/ 337 h 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"/>
                <a:gd name="T112" fmla="*/ 0 h 39"/>
                <a:gd name="T113" fmla="*/ 12 w 12"/>
                <a:gd name="T114" fmla="*/ 39 h 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" h="39">
                  <a:moveTo>
                    <a:pt x="0" y="4"/>
                  </a:moveTo>
                  <a:cubicBezTo>
                    <a:pt x="2" y="3"/>
                    <a:pt x="6" y="1"/>
                    <a:pt x="9" y="0"/>
                  </a:cubicBezTo>
                  <a:cubicBezTo>
                    <a:pt x="9" y="1"/>
                    <a:pt x="12" y="3"/>
                    <a:pt x="11" y="5"/>
                  </a:cubicBezTo>
                  <a:cubicBezTo>
                    <a:pt x="10" y="6"/>
                    <a:pt x="11" y="17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8"/>
                    <a:pt x="9" y="28"/>
                  </a:cubicBezTo>
                  <a:cubicBezTo>
                    <a:pt x="9" y="28"/>
                    <a:pt x="11" y="37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6"/>
                    <a:pt x="2" y="35"/>
                    <a:pt x="2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2"/>
                    <a:pt x="0" y="32"/>
                    <a:pt x="0" y="32"/>
                  </a:cubicBezTo>
                  <a:cubicBezTo>
                    <a:pt x="1" y="31"/>
                    <a:pt x="6" y="32"/>
                    <a:pt x="8" y="33"/>
                  </a:cubicBezTo>
                  <a:cubicBezTo>
                    <a:pt x="9" y="32"/>
                    <a:pt x="8" y="30"/>
                    <a:pt x="8" y="29"/>
                  </a:cubicBezTo>
                  <a:cubicBezTo>
                    <a:pt x="7" y="29"/>
                    <a:pt x="5" y="30"/>
                    <a:pt x="5" y="3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5" y="26"/>
                    <a:pt x="5" y="2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2"/>
                    <a:pt x="5" y="20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6" y="17"/>
                    <a:pt x="10" y="19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3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8"/>
                    <a:pt x="3" y="9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6"/>
                    <a:pt x="9" y="6"/>
                    <a:pt x="9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0" name="Freeform 49"/>
            <p:cNvSpPr>
              <a:spLocks noChangeArrowheads="1"/>
            </p:cNvSpPr>
            <p:nvPr/>
          </p:nvSpPr>
          <p:spPr bwMode="auto">
            <a:xfrm>
              <a:off x="72" y="140"/>
              <a:ext cx="55" cy="73"/>
            </a:xfrm>
            <a:custGeom>
              <a:avLst/>
              <a:gdLst>
                <a:gd name="T0" fmla="*/ 907 w 22"/>
                <a:gd name="T1" fmla="*/ 71 h 30"/>
                <a:gd name="T2" fmla="*/ 1688 w 22"/>
                <a:gd name="T3" fmla="*/ 71 h 30"/>
                <a:gd name="T4" fmla="*/ 2082 w 22"/>
                <a:gd name="T5" fmla="*/ 954 h 30"/>
                <a:gd name="T6" fmla="*/ 2082 w 22"/>
                <a:gd name="T7" fmla="*/ 1616 h 30"/>
                <a:gd name="T8" fmla="*/ 1957 w 22"/>
                <a:gd name="T9" fmla="*/ 2132 h 30"/>
                <a:gd name="T10" fmla="*/ 1770 w 22"/>
                <a:gd name="T11" fmla="*/ 2565 h 30"/>
                <a:gd name="T12" fmla="*/ 1375 w 22"/>
                <a:gd name="T13" fmla="*/ 2032 h 30"/>
                <a:gd name="T14" fmla="*/ 1688 w 22"/>
                <a:gd name="T15" fmla="*/ 2132 h 30"/>
                <a:gd name="T16" fmla="*/ 1488 w 22"/>
                <a:gd name="T17" fmla="*/ 1297 h 30"/>
                <a:gd name="T18" fmla="*/ 1375 w 22"/>
                <a:gd name="T19" fmla="*/ 591 h 30"/>
                <a:gd name="T20" fmla="*/ 520 w 22"/>
                <a:gd name="T21" fmla="*/ 591 h 30"/>
                <a:gd name="T22" fmla="*/ 208 w 22"/>
                <a:gd name="T23" fmla="*/ 776 h 30"/>
                <a:gd name="T24" fmla="*/ 125 w 22"/>
                <a:gd name="T25" fmla="*/ 664 h 30"/>
                <a:gd name="T26" fmla="*/ 0 w 22"/>
                <a:gd name="T27" fmla="*/ 173 h 30"/>
                <a:gd name="T28" fmla="*/ 907 w 22"/>
                <a:gd name="T29" fmla="*/ 71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30"/>
                <a:gd name="T47" fmla="*/ 22 w 22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30">
                  <a:moveTo>
                    <a:pt x="9" y="1"/>
                  </a:move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2" y="9"/>
                    <a:pt x="21" y="11"/>
                  </a:cubicBezTo>
                  <a:cubicBezTo>
                    <a:pt x="21" y="12"/>
                    <a:pt x="21" y="18"/>
                    <a:pt x="21" y="19"/>
                  </a:cubicBezTo>
                  <a:cubicBezTo>
                    <a:pt x="21" y="20"/>
                    <a:pt x="20" y="25"/>
                    <a:pt x="20" y="25"/>
                  </a:cubicBezTo>
                  <a:cubicBezTo>
                    <a:pt x="20" y="25"/>
                    <a:pt x="19" y="28"/>
                    <a:pt x="18" y="30"/>
                  </a:cubicBezTo>
                  <a:cubicBezTo>
                    <a:pt x="16" y="27"/>
                    <a:pt x="14" y="24"/>
                    <a:pt x="14" y="24"/>
                  </a:cubicBezTo>
                  <a:cubicBezTo>
                    <a:pt x="15" y="24"/>
                    <a:pt x="17" y="25"/>
                    <a:pt x="17" y="25"/>
                  </a:cubicBezTo>
                  <a:cubicBezTo>
                    <a:pt x="17" y="23"/>
                    <a:pt x="15" y="15"/>
                    <a:pt x="15" y="15"/>
                  </a:cubicBezTo>
                  <a:cubicBezTo>
                    <a:pt x="15" y="15"/>
                    <a:pt x="8" y="9"/>
                    <a:pt x="14" y="7"/>
                  </a:cubicBezTo>
                  <a:cubicBezTo>
                    <a:pt x="14" y="5"/>
                    <a:pt x="5" y="7"/>
                    <a:pt x="5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1" name="Freeform 50"/>
            <p:cNvSpPr>
              <a:spLocks noChangeArrowheads="1"/>
            </p:cNvSpPr>
            <p:nvPr/>
          </p:nvSpPr>
          <p:spPr bwMode="auto">
            <a:xfrm>
              <a:off x="67" y="133"/>
              <a:ext cx="40" cy="15"/>
            </a:xfrm>
            <a:custGeom>
              <a:avLst/>
              <a:gdLst>
                <a:gd name="T0" fmla="*/ 1562 w 16"/>
                <a:gd name="T1" fmla="*/ 312 h 6"/>
                <a:gd name="T2" fmla="*/ 312 w 16"/>
                <a:gd name="T3" fmla="*/ 595 h 6"/>
                <a:gd name="T4" fmla="*/ 0 w 16"/>
                <a:gd name="T5" fmla="*/ 520 h 6"/>
                <a:gd name="T6" fmla="*/ 0 w 16"/>
                <a:gd name="T7" fmla="*/ 208 h 6"/>
                <a:gd name="T8" fmla="*/ 1562 w 16"/>
                <a:gd name="T9" fmla="*/ 0 h 6"/>
                <a:gd name="T10" fmla="*/ 1562 w 16"/>
                <a:gd name="T11" fmla="*/ 31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16" y="3"/>
                  </a:moveTo>
                  <a:cubicBezTo>
                    <a:pt x="16" y="3"/>
                    <a:pt x="7" y="6"/>
                    <a:pt x="3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2" name="Freeform 51"/>
            <p:cNvSpPr>
              <a:spLocks noChangeArrowheads="1"/>
            </p:cNvSpPr>
            <p:nvPr/>
          </p:nvSpPr>
          <p:spPr bwMode="auto">
            <a:xfrm>
              <a:off x="67" y="41"/>
              <a:ext cx="38" cy="102"/>
            </a:xfrm>
            <a:custGeom>
              <a:avLst/>
              <a:gdLst>
                <a:gd name="T0" fmla="*/ 1561 w 15"/>
                <a:gd name="T1" fmla="*/ 3138 h 42"/>
                <a:gd name="T2" fmla="*/ 1026 w 15"/>
                <a:gd name="T3" fmla="*/ 3480 h 42"/>
                <a:gd name="T4" fmla="*/ 0 w 15"/>
                <a:gd name="T5" fmla="*/ 3381 h 42"/>
                <a:gd name="T6" fmla="*/ 213 w 15"/>
                <a:gd name="T7" fmla="*/ 2295 h 42"/>
                <a:gd name="T8" fmla="*/ 129 w 15"/>
                <a:gd name="T9" fmla="*/ 1605 h 42"/>
                <a:gd name="T10" fmla="*/ 540 w 15"/>
                <a:gd name="T11" fmla="*/ 661 h 42"/>
                <a:gd name="T12" fmla="*/ 540 w 15"/>
                <a:gd name="T13" fmla="*/ 243 h 42"/>
                <a:gd name="T14" fmla="*/ 750 w 15"/>
                <a:gd name="T15" fmla="*/ 512 h 42"/>
                <a:gd name="T16" fmla="*/ 1368 w 15"/>
                <a:gd name="T17" fmla="*/ 0 h 42"/>
                <a:gd name="T18" fmla="*/ 1561 w 15"/>
                <a:gd name="T19" fmla="*/ 170 h 42"/>
                <a:gd name="T20" fmla="*/ 1561 w 15"/>
                <a:gd name="T21" fmla="*/ 3138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42"/>
                <a:gd name="T35" fmla="*/ 15 w 15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42">
                  <a:moveTo>
                    <a:pt x="15" y="37"/>
                  </a:move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2"/>
                    <a:pt x="1" y="19"/>
                  </a:cubicBezTo>
                  <a:cubicBezTo>
                    <a:pt x="1" y="16"/>
                    <a:pt x="5" y="8"/>
                    <a:pt x="5" y="8"/>
                  </a:cubicBezTo>
                  <a:cubicBezTo>
                    <a:pt x="5" y="8"/>
                    <a:pt x="4" y="4"/>
                    <a:pt x="5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5F7FC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3" name="Freeform 52"/>
            <p:cNvSpPr>
              <a:spLocks noChangeArrowheads="1"/>
            </p:cNvSpPr>
            <p:nvPr/>
          </p:nvSpPr>
          <p:spPr bwMode="auto">
            <a:xfrm>
              <a:off x="67" y="41"/>
              <a:ext cx="38" cy="102"/>
            </a:xfrm>
            <a:custGeom>
              <a:avLst/>
              <a:gdLst>
                <a:gd name="T0" fmla="*/ 540 w 15"/>
                <a:gd name="T1" fmla="*/ 3381 h 42"/>
                <a:gd name="T2" fmla="*/ 1239 w 15"/>
                <a:gd name="T3" fmla="*/ 3019 h 42"/>
                <a:gd name="T4" fmla="*/ 1239 w 15"/>
                <a:gd name="T5" fmla="*/ 2778 h 42"/>
                <a:gd name="T6" fmla="*/ 540 w 15"/>
                <a:gd name="T7" fmla="*/ 3138 h 42"/>
                <a:gd name="T8" fmla="*/ 1239 w 15"/>
                <a:gd name="T9" fmla="*/ 2193 h 42"/>
                <a:gd name="T10" fmla="*/ 1368 w 15"/>
                <a:gd name="T11" fmla="*/ 512 h 42"/>
                <a:gd name="T12" fmla="*/ 1026 w 15"/>
                <a:gd name="T13" fmla="*/ 760 h 42"/>
                <a:gd name="T14" fmla="*/ 1239 w 15"/>
                <a:gd name="T15" fmla="*/ 413 h 42"/>
                <a:gd name="T16" fmla="*/ 942 w 15"/>
                <a:gd name="T17" fmla="*/ 413 h 42"/>
                <a:gd name="T18" fmla="*/ 1368 w 15"/>
                <a:gd name="T19" fmla="*/ 0 h 42"/>
                <a:gd name="T20" fmla="*/ 1561 w 15"/>
                <a:gd name="T21" fmla="*/ 170 h 42"/>
                <a:gd name="T22" fmla="*/ 1561 w 15"/>
                <a:gd name="T23" fmla="*/ 3138 h 42"/>
                <a:gd name="T24" fmla="*/ 1026 w 15"/>
                <a:gd name="T25" fmla="*/ 3480 h 42"/>
                <a:gd name="T26" fmla="*/ 0 w 15"/>
                <a:gd name="T27" fmla="*/ 3381 h 42"/>
                <a:gd name="T28" fmla="*/ 0 w 15"/>
                <a:gd name="T29" fmla="*/ 3381 h 42"/>
                <a:gd name="T30" fmla="*/ 540 w 15"/>
                <a:gd name="T31" fmla="*/ 3381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42"/>
                <a:gd name="T50" fmla="*/ 15 w 15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42">
                  <a:moveTo>
                    <a:pt x="5" y="40"/>
                  </a:moveTo>
                  <a:cubicBezTo>
                    <a:pt x="11" y="40"/>
                    <a:pt x="12" y="36"/>
                    <a:pt x="12" y="36"/>
                  </a:cubicBezTo>
                  <a:cubicBezTo>
                    <a:pt x="12" y="36"/>
                    <a:pt x="14" y="33"/>
                    <a:pt x="12" y="33"/>
                  </a:cubicBezTo>
                  <a:cubicBezTo>
                    <a:pt x="10" y="33"/>
                    <a:pt x="5" y="37"/>
                    <a:pt x="5" y="37"/>
                  </a:cubicBezTo>
                  <a:cubicBezTo>
                    <a:pt x="6" y="34"/>
                    <a:pt x="9" y="30"/>
                    <a:pt x="12" y="26"/>
                  </a:cubicBezTo>
                  <a:cubicBezTo>
                    <a:pt x="14" y="22"/>
                    <a:pt x="13" y="6"/>
                    <a:pt x="13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9" y="6"/>
                    <a:pt x="9" y="5"/>
                  </a:cubicBezTo>
                  <a:cubicBezTo>
                    <a:pt x="10" y="4"/>
                    <a:pt x="11" y="3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3" y="41"/>
                    <a:pt x="5" y="40"/>
                  </a:cubicBezTo>
                  <a:close/>
                </a:path>
              </a:pathLst>
            </a:custGeom>
            <a:solidFill>
              <a:srgbClr val="CFD0D0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4" name="Freeform 53"/>
            <p:cNvSpPr>
              <a:spLocks noChangeArrowheads="1"/>
            </p:cNvSpPr>
            <p:nvPr/>
          </p:nvSpPr>
          <p:spPr bwMode="auto">
            <a:xfrm>
              <a:off x="87" y="46"/>
              <a:ext cx="55" cy="128"/>
            </a:xfrm>
            <a:custGeom>
              <a:avLst/>
              <a:gdLst>
                <a:gd name="T0" fmla="*/ 2157 w 22"/>
                <a:gd name="T1" fmla="*/ 4113 h 53"/>
                <a:gd name="T2" fmla="*/ 1375 w 22"/>
                <a:gd name="T3" fmla="*/ 4352 h 53"/>
                <a:gd name="T4" fmla="*/ 312 w 22"/>
                <a:gd name="T5" fmla="*/ 2787 h 53"/>
                <a:gd name="T6" fmla="*/ 0 w 22"/>
                <a:gd name="T7" fmla="*/ 2041 h 53"/>
                <a:gd name="T8" fmla="*/ 708 w 22"/>
                <a:gd name="T9" fmla="*/ 0 h 53"/>
                <a:gd name="T10" fmla="*/ 1375 w 22"/>
                <a:gd name="T11" fmla="*/ 239 h 53"/>
                <a:gd name="T12" fmla="*/ 1300 w 22"/>
                <a:gd name="T13" fmla="*/ 1323 h 53"/>
                <a:gd name="T14" fmla="*/ 2157 w 22"/>
                <a:gd name="T15" fmla="*/ 4113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53"/>
                <a:gd name="T26" fmla="*/ 22 w 22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53">
                  <a:moveTo>
                    <a:pt x="22" y="50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4" y="35"/>
                    <a:pt x="3" y="34"/>
                  </a:cubicBezTo>
                  <a:cubicBezTo>
                    <a:pt x="2" y="33"/>
                    <a:pt x="0" y="30"/>
                    <a:pt x="0" y="25"/>
                  </a:cubicBezTo>
                  <a:cubicBezTo>
                    <a:pt x="1" y="19"/>
                    <a:pt x="1" y="7"/>
                    <a:pt x="7" y="0"/>
                  </a:cubicBezTo>
                  <a:cubicBezTo>
                    <a:pt x="7" y="0"/>
                    <a:pt x="10" y="3"/>
                    <a:pt x="14" y="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5" y="38"/>
                    <a:pt x="22" y="50"/>
                  </a:cubicBezTo>
                  <a:close/>
                </a:path>
              </a:pathLst>
            </a:custGeom>
            <a:solidFill>
              <a:srgbClr val="262423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5" name="Freeform 54"/>
            <p:cNvSpPr>
              <a:spLocks noChangeArrowheads="1"/>
            </p:cNvSpPr>
            <p:nvPr/>
          </p:nvSpPr>
          <p:spPr bwMode="auto">
            <a:xfrm>
              <a:off x="67" y="56"/>
              <a:ext cx="23" cy="84"/>
            </a:xfrm>
            <a:custGeom>
              <a:avLst/>
              <a:gdLst>
                <a:gd name="T0" fmla="*/ 432 w 9"/>
                <a:gd name="T1" fmla="*/ 2626 h 35"/>
                <a:gd name="T2" fmla="*/ 215 w 9"/>
                <a:gd name="T3" fmla="*/ 2794 h 35"/>
                <a:gd name="T4" fmla="*/ 0 w 9"/>
                <a:gd name="T5" fmla="*/ 2626 h 35"/>
                <a:gd name="T6" fmla="*/ 215 w 9"/>
                <a:gd name="T7" fmla="*/ 1186 h 35"/>
                <a:gd name="T8" fmla="*/ 634 w 9"/>
                <a:gd name="T9" fmla="*/ 334 h 35"/>
                <a:gd name="T10" fmla="*/ 772 w 9"/>
                <a:gd name="T11" fmla="*/ 0 h 35"/>
                <a:gd name="T12" fmla="*/ 986 w 9"/>
                <a:gd name="T13" fmla="*/ 168 h 35"/>
                <a:gd name="T14" fmla="*/ 848 w 9"/>
                <a:gd name="T15" fmla="*/ 334 h 35"/>
                <a:gd name="T16" fmla="*/ 634 w 9"/>
                <a:gd name="T17" fmla="*/ 1025 h 35"/>
                <a:gd name="T18" fmla="*/ 432 w 9"/>
                <a:gd name="T19" fmla="*/ 2626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5"/>
                <a:gd name="T32" fmla="*/ 9 w 9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5">
                  <a:moveTo>
                    <a:pt x="4" y="33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1" y="19"/>
                    <a:pt x="2" y="15"/>
                  </a:cubicBezTo>
                  <a:cubicBezTo>
                    <a:pt x="3" y="11"/>
                    <a:pt x="6" y="4"/>
                    <a:pt x="6" y="4"/>
                  </a:cubicBezTo>
                  <a:cubicBezTo>
                    <a:pt x="6" y="4"/>
                    <a:pt x="5" y="1"/>
                    <a:pt x="7" y="0"/>
                  </a:cubicBezTo>
                  <a:cubicBezTo>
                    <a:pt x="7" y="0"/>
                    <a:pt x="8" y="0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6" y="10"/>
                    <a:pt x="6" y="13"/>
                  </a:cubicBezTo>
                  <a:cubicBezTo>
                    <a:pt x="6" y="15"/>
                    <a:pt x="5" y="31"/>
                    <a:pt x="4" y="33"/>
                  </a:cubicBezTo>
                  <a:close/>
                </a:path>
              </a:pathLst>
            </a:custGeom>
            <a:solidFill>
              <a:srgbClr val="A41F00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6" name="Freeform 55"/>
            <p:cNvSpPr>
              <a:spLocks noChangeArrowheads="1"/>
            </p:cNvSpPr>
            <p:nvPr/>
          </p:nvSpPr>
          <p:spPr bwMode="auto">
            <a:xfrm>
              <a:off x="17" y="87"/>
              <a:ext cx="50" cy="34"/>
            </a:xfrm>
            <a:custGeom>
              <a:avLst/>
              <a:gdLst>
                <a:gd name="T0" fmla="*/ 125 w 20"/>
                <a:gd name="T1" fmla="*/ 831 h 14"/>
                <a:gd name="T2" fmla="*/ 312 w 20"/>
                <a:gd name="T3" fmla="*/ 243 h 14"/>
                <a:gd name="T4" fmla="*/ 907 w 20"/>
                <a:gd name="T5" fmla="*/ 413 h 14"/>
                <a:gd name="T6" fmla="*/ 1095 w 20"/>
                <a:gd name="T7" fmla="*/ 512 h 14"/>
                <a:gd name="T8" fmla="*/ 1375 w 20"/>
                <a:gd name="T9" fmla="*/ 512 h 14"/>
                <a:gd name="T10" fmla="*/ 1563 w 20"/>
                <a:gd name="T11" fmla="*/ 512 h 14"/>
                <a:gd name="T12" fmla="*/ 1687 w 20"/>
                <a:gd name="T13" fmla="*/ 413 h 14"/>
                <a:gd name="T14" fmla="*/ 1875 w 20"/>
                <a:gd name="T15" fmla="*/ 0 h 14"/>
                <a:gd name="T16" fmla="*/ 1957 w 20"/>
                <a:gd name="T17" fmla="*/ 1003 h 14"/>
                <a:gd name="T18" fmla="*/ 1875 w 20"/>
                <a:gd name="T19" fmla="*/ 1192 h 14"/>
                <a:gd name="T20" fmla="*/ 1095 w 20"/>
                <a:gd name="T21" fmla="*/ 1115 h 14"/>
                <a:gd name="T22" fmla="*/ 125 w 20"/>
                <a:gd name="T23" fmla="*/ 83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"/>
                <a:gd name="T37" fmla="*/ 0 h 14"/>
                <a:gd name="T38" fmla="*/ 20 w 20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" h="14">
                  <a:moveTo>
                    <a:pt x="1" y="10"/>
                  </a:moveTo>
                  <a:cubicBezTo>
                    <a:pt x="1" y="10"/>
                    <a:pt x="0" y="6"/>
                    <a:pt x="3" y="3"/>
                  </a:cubicBezTo>
                  <a:cubicBezTo>
                    <a:pt x="3" y="3"/>
                    <a:pt x="9" y="5"/>
                    <a:pt x="9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1" y="6"/>
                    <a:pt x="14" y="6"/>
                    <a:pt x="14" y="6"/>
                  </a:cubicBezTo>
                  <a:cubicBezTo>
                    <a:pt x="14" y="6"/>
                    <a:pt x="16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2"/>
                    <a:pt x="19" y="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3" y="14"/>
                    <a:pt x="11" y="13"/>
                  </a:cubicBezTo>
                  <a:cubicBezTo>
                    <a:pt x="10" y="12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262423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7" name="Freeform 56"/>
            <p:cNvSpPr>
              <a:spLocks noChangeArrowheads="1"/>
            </p:cNvSpPr>
            <p:nvPr/>
          </p:nvSpPr>
          <p:spPr bwMode="auto">
            <a:xfrm>
              <a:off x="20" y="94"/>
              <a:ext cx="42" cy="25"/>
            </a:xfrm>
            <a:custGeom>
              <a:avLst/>
              <a:gdLst>
                <a:gd name="T0" fmla="*/ 183 w 17"/>
                <a:gd name="T1" fmla="*/ 0 h 10"/>
                <a:gd name="T2" fmla="*/ 739 w 17"/>
                <a:gd name="T3" fmla="*/ 207 h 10"/>
                <a:gd name="T4" fmla="*/ 934 w 17"/>
                <a:gd name="T5" fmla="*/ 312 h 10"/>
                <a:gd name="T6" fmla="*/ 1191 w 17"/>
                <a:gd name="T7" fmla="*/ 312 h 10"/>
                <a:gd name="T8" fmla="*/ 1374 w 17"/>
                <a:gd name="T9" fmla="*/ 312 h 10"/>
                <a:gd name="T10" fmla="*/ 1495 w 17"/>
                <a:gd name="T11" fmla="*/ 520 h 10"/>
                <a:gd name="T12" fmla="*/ 1295 w 17"/>
                <a:gd name="T13" fmla="*/ 520 h 10"/>
                <a:gd name="T14" fmla="*/ 1569 w 17"/>
                <a:gd name="T15" fmla="*/ 987 h 10"/>
                <a:gd name="T16" fmla="*/ 1191 w 17"/>
                <a:gd name="T17" fmla="*/ 520 h 10"/>
                <a:gd name="T18" fmla="*/ 813 w 17"/>
                <a:gd name="T19" fmla="*/ 395 h 10"/>
                <a:gd name="T20" fmla="*/ 1013 w 17"/>
                <a:gd name="T21" fmla="*/ 783 h 10"/>
                <a:gd name="T22" fmla="*/ 556 w 17"/>
                <a:gd name="T23" fmla="*/ 312 h 10"/>
                <a:gd name="T24" fmla="*/ 257 w 17"/>
                <a:gd name="T25" fmla="*/ 395 h 10"/>
                <a:gd name="T26" fmla="*/ 0 w 17"/>
                <a:gd name="T27" fmla="*/ 520 h 10"/>
                <a:gd name="T28" fmla="*/ 0 w 17"/>
                <a:gd name="T29" fmla="*/ 520 h 10"/>
                <a:gd name="T30" fmla="*/ 183 w 17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0"/>
                <a:gd name="T50" fmla="*/ 17 w 17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0">
                  <a:moveTo>
                    <a:pt x="2" y="0"/>
                  </a:moveTo>
                  <a:cubicBezTo>
                    <a:pt x="2" y="0"/>
                    <a:pt x="8" y="2"/>
                    <a:pt x="8" y="2"/>
                  </a:cubicBezTo>
                  <a:cubicBezTo>
                    <a:pt x="8" y="2"/>
                    <a:pt x="10" y="3"/>
                    <a:pt x="10" y="3"/>
                  </a:cubicBezTo>
                  <a:cubicBezTo>
                    <a:pt x="10" y="3"/>
                    <a:pt x="13" y="3"/>
                    <a:pt x="13" y="3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5" y="4"/>
                    <a:pt x="15" y="5"/>
                    <a:pt x="16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6" y="9"/>
                    <a:pt x="17" y="10"/>
                  </a:cubicBezTo>
                  <a:cubicBezTo>
                    <a:pt x="17" y="10"/>
                    <a:pt x="13" y="7"/>
                    <a:pt x="13" y="5"/>
                  </a:cubicBezTo>
                  <a:cubicBezTo>
                    <a:pt x="13" y="3"/>
                    <a:pt x="9" y="4"/>
                    <a:pt x="9" y="4"/>
                  </a:cubicBezTo>
                  <a:cubicBezTo>
                    <a:pt x="9" y="4"/>
                    <a:pt x="7" y="6"/>
                    <a:pt x="11" y="8"/>
                  </a:cubicBezTo>
                  <a:cubicBezTo>
                    <a:pt x="11" y="8"/>
                    <a:pt x="7" y="6"/>
                    <a:pt x="6" y="3"/>
                  </a:cubicBezTo>
                  <a:cubicBezTo>
                    <a:pt x="5" y="0"/>
                    <a:pt x="3" y="4"/>
                    <a:pt x="3" y="4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8" name="Freeform 57"/>
            <p:cNvSpPr>
              <a:spLocks noChangeArrowheads="1"/>
            </p:cNvSpPr>
            <p:nvPr/>
          </p:nvSpPr>
          <p:spPr bwMode="auto">
            <a:xfrm>
              <a:off x="87" y="48"/>
              <a:ext cx="23" cy="90"/>
            </a:xfrm>
            <a:custGeom>
              <a:avLst/>
              <a:gdLst>
                <a:gd name="T0" fmla="*/ 634 w 9"/>
                <a:gd name="T1" fmla="*/ 3152 h 37"/>
                <a:gd name="T2" fmla="*/ 332 w 9"/>
                <a:gd name="T3" fmla="*/ 2805 h 37"/>
                <a:gd name="T4" fmla="*/ 130 w 9"/>
                <a:gd name="T5" fmla="*/ 2491 h 37"/>
                <a:gd name="T6" fmla="*/ 130 w 9"/>
                <a:gd name="T7" fmla="*/ 1958 h 37"/>
                <a:gd name="T8" fmla="*/ 848 w 9"/>
                <a:gd name="T9" fmla="*/ 421 h 37"/>
                <a:gd name="T10" fmla="*/ 772 w 9"/>
                <a:gd name="T11" fmla="*/ 343 h 37"/>
                <a:gd name="T12" fmla="*/ 848 w 9"/>
                <a:gd name="T13" fmla="*/ 0 h 37"/>
                <a:gd name="T14" fmla="*/ 986 w 9"/>
                <a:gd name="T15" fmla="*/ 0 h 37"/>
                <a:gd name="T16" fmla="*/ 848 w 9"/>
                <a:gd name="T17" fmla="*/ 243 h 37"/>
                <a:gd name="T18" fmla="*/ 848 w 9"/>
                <a:gd name="T19" fmla="*/ 421 h 37"/>
                <a:gd name="T20" fmla="*/ 215 w 9"/>
                <a:gd name="T21" fmla="*/ 1958 h 37"/>
                <a:gd name="T22" fmla="*/ 432 w 9"/>
                <a:gd name="T23" fmla="*/ 2734 h 37"/>
                <a:gd name="T24" fmla="*/ 634 w 9"/>
                <a:gd name="T25" fmla="*/ 3152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37"/>
                <a:gd name="T41" fmla="*/ 9 w 9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37">
                  <a:moveTo>
                    <a:pt x="6" y="37"/>
                  </a:moveTo>
                  <a:cubicBezTo>
                    <a:pt x="5" y="35"/>
                    <a:pt x="4" y="33"/>
                    <a:pt x="3" y="33"/>
                  </a:cubicBezTo>
                  <a:cubicBezTo>
                    <a:pt x="3" y="32"/>
                    <a:pt x="2" y="31"/>
                    <a:pt x="1" y="29"/>
                  </a:cubicBezTo>
                  <a:cubicBezTo>
                    <a:pt x="1" y="27"/>
                    <a:pt x="0" y="24"/>
                    <a:pt x="1" y="23"/>
                  </a:cubicBezTo>
                  <a:cubicBezTo>
                    <a:pt x="1" y="20"/>
                    <a:pt x="8" y="5"/>
                    <a:pt x="8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2" y="21"/>
                    <a:pt x="2" y="23"/>
                  </a:cubicBezTo>
                  <a:cubicBezTo>
                    <a:pt x="1" y="25"/>
                    <a:pt x="4" y="30"/>
                    <a:pt x="4" y="32"/>
                  </a:cubicBezTo>
                  <a:cubicBezTo>
                    <a:pt x="5" y="33"/>
                    <a:pt x="5" y="35"/>
                    <a:pt x="6" y="37"/>
                  </a:cubicBezTo>
                  <a:close/>
                </a:path>
              </a:pathLst>
            </a:custGeom>
            <a:solidFill>
              <a:srgbClr val="000000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69" name="Freeform 58"/>
            <p:cNvSpPr>
              <a:spLocks noChangeArrowheads="1"/>
            </p:cNvSpPr>
            <p:nvPr/>
          </p:nvSpPr>
          <p:spPr bwMode="auto">
            <a:xfrm>
              <a:off x="102" y="56"/>
              <a:ext cx="25" cy="99"/>
            </a:xfrm>
            <a:custGeom>
              <a:avLst/>
              <a:gdLst>
                <a:gd name="T0" fmla="*/ 312 w 10"/>
                <a:gd name="T1" fmla="*/ 647 h 41"/>
                <a:gd name="T2" fmla="*/ 0 w 10"/>
                <a:gd name="T3" fmla="*/ 915 h 41"/>
                <a:gd name="T4" fmla="*/ 595 w 10"/>
                <a:gd name="T5" fmla="*/ 239 h 41"/>
                <a:gd name="T6" fmla="*/ 783 w 10"/>
                <a:gd name="T7" fmla="*/ 0 h 41"/>
                <a:gd name="T8" fmla="*/ 708 w 10"/>
                <a:gd name="T9" fmla="*/ 985 h 41"/>
                <a:gd name="T10" fmla="*/ 987 w 10"/>
                <a:gd name="T11" fmla="*/ 2308 h 41"/>
                <a:gd name="T12" fmla="*/ 783 w 10"/>
                <a:gd name="T13" fmla="*/ 2617 h 41"/>
                <a:gd name="T14" fmla="*/ 312 w 10"/>
                <a:gd name="T15" fmla="*/ 3364 h 41"/>
                <a:gd name="T16" fmla="*/ 125 w 10"/>
                <a:gd name="T17" fmla="*/ 2956 h 41"/>
                <a:gd name="T18" fmla="*/ 395 w 10"/>
                <a:gd name="T19" fmla="*/ 2209 h 41"/>
                <a:gd name="T20" fmla="*/ 125 w 10"/>
                <a:gd name="T21" fmla="*/ 2209 h 41"/>
                <a:gd name="T22" fmla="*/ 395 w 10"/>
                <a:gd name="T23" fmla="*/ 2139 h 41"/>
                <a:gd name="T24" fmla="*/ 395 w 10"/>
                <a:gd name="T25" fmla="*/ 1632 h 41"/>
                <a:gd name="T26" fmla="*/ 395 w 10"/>
                <a:gd name="T27" fmla="*/ 1323 h 41"/>
                <a:gd name="T28" fmla="*/ 312 w 10"/>
                <a:gd name="T29" fmla="*/ 1055 h 41"/>
                <a:gd name="T30" fmla="*/ 312 w 10"/>
                <a:gd name="T31" fmla="*/ 647 h 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41"/>
                <a:gd name="T50" fmla="*/ 10 w 10"/>
                <a:gd name="T51" fmla="*/ 41 h 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41">
                  <a:moveTo>
                    <a:pt x="3" y="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5" y="4"/>
                    <a:pt x="6" y="3"/>
                  </a:cubicBezTo>
                  <a:cubicBezTo>
                    <a:pt x="6" y="2"/>
                    <a:pt x="7" y="1"/>
                    <a:pt x="8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10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39"/>
                    <a:pt x="2" y="38"/>
                    <a:pt x="1" y="36"/>
                  </a:cubicBezTo>
                  <a:cubicBezTo>
                    <a:pt x="2" y="33"/>
                    <a:pt x="4" y="27"/>
                    <a:pt x="4" y="27"/>
                  </a:cubicBezTo>
                  <a:cubicBezTo>
                    <a:pt x="4" y="26"/>
                    <a:pt x="2" y="26"/>
                    <a:pt x="1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3" y="18"/>
                    <a:pt x="4" y="16"/>
                  </a:cubicBezTo>
                  <a:cubicBezTo>
                    <a:pt x="4" y="15"/>
                    <a:pt x="3" y="13"/>
                    <a:pt x="3" y="13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0" name="Freeform 59"/>
            <p:cNvSpPr>
              <a:spLocks noChangeArrowheads="1"/>
            </p:cNvSpPr>
            <p:nvPr/>
          </p:nvSpPr>
          <p:spPr bwMode="auto">
            <a:xfrm>
              <a:off x="107" y="51"/>
              <a:ext cx="10" cy="17"/>
            </a:xfrm>
            <a:custGeom>
              <a:avLst/>
              <a:gdLst>
                <a:gd name="T0" fmla="*/ 0 w 4"/>
                <a:gd name="T1" fmla="*/ 590 h 7"/>
                <a:gd name="T2" fmla="*/ 312 w 4"/>
                <a:gd name="T3" fmla="*/ 0 h 7"/>
                <a:gd name="T4" fmla="*/ 395 w 4"/>
                <a:gd name="T5" fmla="*/ 70 h 7"/>
                <a:gd name="T6" fmla="*/ 0 w 4"/>
                <a:gd name="T7" fmla="*/ 59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7"/>
                <a:gd name="T14" fmla="*/ 4 w 4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7">
                  <a:moveTo>
                    <a:pt x="0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3" y="2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1" name="Freeform 60"/>
            <p:cNvSpPr>
              <a:spLocks noChangeArrowheads="1"/>
            </p:cNvSpPr>
            <p:nvPr/>
          </p:nvSpPr>
          <p:spPr bwMode="auto">
            <a:xfrm>
              <a:off x="100" y="150"/>
              <a:ext cx="15" cy="24"/>
            </a:xfrm>
            <a:custGeom>
              <a:avLst/>
              <a:gdLst>
                <a:gd name="T0" fmla="*/ 595 w 6"/>
                <a:gd name="T1" fmla="*/ 235 h 10"/>
                <a:gd name="T2" fmla="*/ 520 w 6"/>
                <a:gd name="T3" fmla="*/ 634 h 10"/>
                <a:gd name="T4" fmla="*/ 520 w 6"/>
                <a:gd name="T5" fmla="*/ 802 h 10"/>
                <a:gd name="T6" fmla="*/ 0 w 6"/>
                <a:gd name="T7" fmla="*/ 473 h 10"/>
                <a:gd name="T8" fmla="*/ 208 w 6"/>
                <a:gd name="T9" fmla="*/ 70 h 10"/>
                <a:gd name="T10" fmla="*/ 595 w 6"/>
                <a:gd name="T11" fmla="*/ 235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0"/>
                <a:gd name="T20" fmla="*/ 6 w 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0">
                  <a:moveTo>
                    <a:pt x="6" y="3"/>
                  </a:moveTo>
                  <a:cubicBezTo>
                    <a:pt x="6" y="3"/>
                    <a:pt x="6" y="7"/>
                    <a:pt x="5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3"/>
                    <a:pt x="2" y="1"/>
                  </a:cubicBezTo>
                  <a:cubicBezTo>
                    <a:pt x="3" y="0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2C279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2" name="Freeform 61"/>
            <p:cNvSpPr>
              <a:spLocks noChangeArrowheads="1"/>
            </p:cNvSpPr>
            <p:nvPr/>
          </p:nvSpPr>
          <p:spPr bwMode="auto">
            <a:xfrm>
              <a:off x="105" y="53"/>
              <a:ext cx="34" cy="109"/>
            </a:xfrm>
            <a:custGeom>
              <a:avLst/>
              <a:gdLst>
                <a:gd name="T0" fmla="*/ 512 w 14"/>
                <a:gd name="T1" fmla="*/ 3750 h 45"/>
                <a:gd name="T2" fmla="*/ 0 w 14"/>
                <a:gd name="T3" fmla="*/ 3408 h 45"/>
                <a:gd name="T4" fmla="*/ 342 w 14"/>
                <a:gd name="T5" fmla="*/ 2228 h 45"/>
                <a:gd name="T6" fmla="*/ 342 w 14"/>
                <a:gd name="T7" fmla="*/ 1407 h 45"/>
                <a:gd name="T8" fmla="*/ 170 w 14"/>
                <a:gd name="T9" fmla="*/ 751 h 45"/>
                <a:gd name="T10" fmla="*/ 590 w 14"/>
                <a:gd name="T11" fmla="*/ 0 h 45"/>
                <a:gd name="T12" fmla="*/ 831 w 14"/>
                <a:gd name="T13" fmla="*/ 170 h 45"/>
                <a:gd name="T14" fmla="*/ 945 w 14"/>
                <a:gd name="T15" fmla="*/ 240 h 45"/>
                <a:gd name="T16" fmla="*/ 1003 w 14"/>
                <a:gd name="T17" fmla="*/ 511 h 45"/>
                <a:gd name="T18" fmla="*/ 1003 w 14"/>
                <a:gd name="T19" fmla="*/ 920 h 45"/>
                <a:gd name="T20" fmla="*/ 1115 w 14"/>
                <a:gd name="T21" fmla="*/ 998 h 45"/>
                <a:gd name="T22" fmla="*/ 1115 w 14"/>
                <a:gd name="T23" fmla="*/ 1238 h 45"/>
                <a:gd name="T24" fmla="*/ 1003 w 14"/>
                <a:gd name="T25" fmla="*/ 1337 h 45"/>
                <a:gd name="T26" fmla="*/ 1115 w 14"/>
                <a:gd name="T27" fmla="*/ 1650 h 45"/>
                <a:gd name="T28" fmla="*/ 1115 w 14"/>
                <a:gd name="T29" fmla="*/ 2100 h 45"/>
                <a:gd name="T30" fmla="*/ 1003 w 14"/>
                <a:gd name="T31" fmla="*/ 2517 h 45"/>
                <a:gd name="T32" fmla="*/ 512 w 14"/>
                <a:gd name="T33" fmla="*/ 375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45"/>
                <a:gd name="T53" fmla="*/ 14 w 14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45">
                  <a:moveTo>
                    <a:pt x="6" y="45"/>
                  </a:moveTo>
                  <a:cubicBezTo>
                    <a:pt x="6" y="45"/>
                    <a:pt x="2" y="41"/>
                    <a:pt x="0" y="41"/>
                  </a:cubicBezTo>
                  <a:cubicBezTo>
                    <a:pt x="0" y="41"/>
                    <a:pt x="4" y="28"/>
                    <a:pt x="4" y="2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2" y="11"/>
                    <a:pt x="2" y="9"/>
                  </a:cubicBezTo>
                  <a:cubicBezTo>
                    <a:pt x="2" y="8"/>
                    <a:pt x="7" y="0"/>
                    <a:pt x="7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6"/>
                    <a:pt x="12" y="6"/>
                  </a:cubicBezTo>
                  <a:cubicBezTo>
                    <a:pt x="13" y="7"/>
                    <a:pt x="12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3" y="13"/>
                    <a:pt x="14" y="14"/>
                    <a:pt x="13" y="15"/>
                  </a:cubicBezTo>
                  <a:cubicBezTo>
                    <a:pt x="13" y="15"/>
                    <a:pt x="12" y="16"/>
                    <a:pt x="12" y="16"/>
                  </a:cubicBezTo>
                  <a:cubicBezTo>
                    <a:pt x="12" y="16"/>
                    <a:pt x="13" y="19"/>
                    <a:pt x="13" y="20"/>
                  </a:cubicBezTo>
                  <a:cubicBezTo>
                    <a:pt x="13" y="21"/>
                    <a:pt x="13" y="24"/>
                    <a:pt x="13" y="25"/>
                  </a:cubicBezTo>
                  <a:cubicBezTo>
                    <a:pt x="13" y="26"/>
                    <a:pt x="12" y="30"/>
                    <a:pt x="12" y="30"/>
                  </a:cubicBezTo>
                  <a:cubicBezTo>
                    <a:pt x="12" y="30"/>
                    <a:pt x="7" y="44"/>
                    <a:pt x="6" y="45"/>
                  </a:cubicBezTo>
                  <a:close/>
                </a:path>
              </a:pathLst>
            </a:custGeom>
            <a:solidFill>
              <a:srgbClr val="262423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3" name="Freeform 62"/>
            <p:cNvSpPr>
              <a:spLocks noEditPoints="1" noChangeArrowheads="1"/>
            </p:cNvSpPr>
            <p:nvPr/>
          </p:nvSpPr>
          <p:spPr bwMode="auto">
            <a:xfrm>
              <a:off x="112" y="56"/>
              <a:ext cx="27" cy="106"/>
            </a:xfrm>
            <a:custGeom>
              <a:avLst/>
              <a:gdLst>
                <a:gd name="T0" fmla="*/ 253 w 11"/>
                <a:gd name="T1" fmla="*/ 3344 h 44"/>
                <a:gd name="T2" fmla="*/ 0 w 11"/>
                <a:gd name="T3" fmla="*/ 3394 h 44"/>
                <a:gd name="T4" fmla="*/ 253 w 11"/>
                <a:gd name="T5" fmla="*/ 3563 h 44"/>
                <a:gd name="T6" fmla="*/ 800 w 11"/>
                <a:gd name="T7" fmla="*/ 2363 h 44"/>
                <a:gd name="T8" fmla="*/ 903 w 11"/>
                <a:gd name="T9" fmla="*/ 1956 h 44"/>
                <a:gd name="T10" fmla="*/ 903 w 11"/>
                <a:gd name="T11" fmla="*/ 1549 h 44"/>
                <a:gd name="T12" fmla="*/ 800 w 11"/>
                <a:gd name="T13" fmla="*/ 1219 h 44"/>
                <a:gd name="T14" fmla="*/ 903 w 11"/>
                <a:gd name="T15" fmla="*/ 1149 h 44"/>
                <a:gd name="T16" fmla="*/ 903 w 11"/>
                <a:gd name="T17" fmla="*/ 911 h 44"/>
                <a:gd name="T18" fmla="*/ 800 w 11"/>
                <a:gd name="T19" fmla="*/ 812 h 44"/>
                <a:gd name="T20" fmla="*/ 800 w 11"/>
                <a:gd name="T21" fmla="*/ 407 h 44"/>
                <a:gd name="T22" fmla="*/ 724 w 11"/>
                <a:gd name="T23" fmla="*/ 70 h 44"/>
                <a:gd name="T24" fmla="*/ 621 w 11"/>
                <a:gd name="T25" fmla="*/ 70 h 44"/>
                <a:gd name="T26" fmla="*/ 621 w 11"/>
                <a:gd name="T27" fmla="*/ 0 h 44"/>
                <a:gd name="T28" fmla="*/ 621 w 11"/>
                <a:gd name="T29" fmla="*/ 238 h 44"/>
                <a:gd name="T30" fmla="*/ 724 w 11"/>
                <a:gd name="T31" fmla="*/ 477 h 44"/>
                <a:gd name="T32" fmla="*/ 800 w 11"/>
                <a:gd name="T33" fmla="*/ 576 h 44"/>
                <a:gd name="T34" fmla="*/ 621 w 11"/>
                <a:gd name="T35" fmla="*/ 576 h 44"/>
                <a:gd name="T36" fmla="*/ 800 w 11"/>
                <a:gd name="T37" fmla="*/ 742 h 44"/>
                <a:gd name="T38" fmla="*/ 253 w 11"/>
                <a:gd name="T39" fmla="*/ 742 h 44"/>
                <a:gd name="T40" fmla="*/ 547 w 11"/>
                <a:gd name="T41" fmla="*/ 812 h 44"/>
                <a:gd name="T42" fmla="*/ 174 w 11"/>
                <a:gd name="T43" fmla="*/ 980 h 44"/>
                <a:gd name="T44" fmla="*/ 547 w 11"/>
                <a:gd name="T45" fmla="*/ 980 h 44"/>
                <a:gd name="T46" fmla="*/ 368 w 11"/>
                <a:gd name="T47" fmla="*/ 1149 h 44"/>
                <a:gd name="T48" fmla="*/ 71 w 11"/>
                <a:gd name="T49" fmla="*/ 1388 h 44"/>
                <a:gd name="T50" fmla="*/ 621 w 11"/>
                <a:gd name="T51" fmla="*/ 1149 h 44"/>
                <a:gd name="T52" fmla="*/ 621 w 11"/>
                <a:gd name="T53" fmla="*/ 1388 h 44"/>
                <a:gd name="T54" fmla="*/ 800 w 11"/>
                <a:gd name="T55" fmla="*/ 1718 h 44"/>
                <a:gd name="T56" fmla="*/ 621 w 11"/>
                <a:gd name="T57" fmla="*/ 1857 h 44"/>
                <a:gd name="T58" fmla="*/ 253 w 11"/>
                <a:gd name="T59" fmla="*/ 1718 h 44"/>
                <a:gd name="T60" fmla="*/ 724 w 11"/>
                <a:gd name="T61" fmla="*/ 1956 h 44"/>
                <a:gd name="T62" fmla="*/ 800 w 11"/>
                <a:gd name="T63" fmla="*/ 1956 h 44"/>
                <a:gd name="T64" fmla="*/ 547 w 11"/>
                <a:gd name="T65" fmla="*/ 2768 h 44"/>
                <a:gd name="T66" fmla="*/ 253 w 11"/>
                <a:gd name="T67" fmla="*/ 3344 h 44"/>
                <a:gd name="T68" fmla="*/ 724 w 11"/>
                <a:gd name="T69" fmla="*/ 643 h 44"/>
                <a:gd name="T70" fmla="*/ 724 w 11"/>
                <a:gd name="T71" fmla="*/ 643 h 44"/>
                <a:gd name="T72" fmla="*/ 724 w 11"/>
                <a:gd name="T73" fmla="*/ 643 h 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"/>
                <a:gd name="T112" fmla="*/ 0 h 44"/>
                <a:gd name="T113" fmla="*/ 11 w 11"/>
                <a:gd name="T114" fmla="*/ 44 h 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" h="44">
                  <a:moveTo>
                    <a:pt x="3" y="4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4" y="43"/>
                    <a:pt x="9" y="29"/>
                    <a:pt x="9" y="29"/>
                  </a:cubicBezTo>
                  <a:cubicBezTo>
                    <a:pt x="9" y="29"/>
                    <a:pt x="10" y="25"/>
                    <a:pt x="10" y="24"/>
                  </a:cubicBezTo>
                  <a:cubicBezTo>
                    <a:pt x="10" y="23"/>
                    <a:pt x="10" y="20"/>
                    <a:pt x="10" y="19"/>
                  </a:cubicBezTo>
                  <a:cubicBezTo>
                    <a:pt x="10" y="18"/>
                    <a:pt x="9" y="15"/>
                    <a:pt x="9" y="15"/>
                  </a:cubicBezTo>
                  <a:cubicBezTo>
                    <a:pt x="9" y="15"/>
                    <a:pt x="10" y="14"/>
                    <a:pt x="10" y="14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10" y="6"/>
                    <a:pt x="9" y="5"/>
                  </a:cubicBezTo>
                  <a:cubicBezTo>
                    <a:pt x="9" y="5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9" y="9"/>
                    <a:pt x="9" y="9"/>
                  </a:cubicBezTo>
                  <a:cubicBezTo>
                    <a:pt x="9" y="9"/>
                    <a:pt x="5" y="7"/>
                    <a:pt x="3" y="9"/>
                  </a:cubicBezTo>
                  <a:cubicBezTo>
                    <a:pt x="3" y="9"/>
                    <a:pt x="5" y="9"/>
                    <a:pt x="6" y="10"/>
                  </a:cubicBezTo>
                  <a:cubicBezTo>
                    <a:pt x="5" y="11"/>
                    <a:pt x="3" y="12"/>
                    <a:pt x="2" y="12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2" y="15"/>
                    <a:pt x="1" y="17"/>
                    <a:pt x="1" y="17"/>
                  </a:cubicBezTo>
                  <a:cubicBezTo>
                    <a:pt x="1" y="17"/>
                    <a:pt x="4" y="13"/>
                    <a:pt x="7" y="14"/>
                  </a:cubicBezTo>
                  <a:cubicBezTo>
                    <a:pt x="7" y="15"/>
                    <a:pt x="7" y="17"/>
                    <a:pt x="7" y="17"/>
                  </a:cubicBezTo>
                  <a:cubicBezTo>
                    <a:pt x="8" y="18"/>
                    <a:pt x="8" y="20"/>
                    <a:pt x="9" y="21"/>
                  </a:cubicBezTo>
                  <a:cubicBezTo>
                    <a:pt x="9" y="22"/>
                    <a:pt x="7" y="23"/>
                    <a:pt x="7" y="23"/>
                  </a:cubicBezTo>
                  <a:cubicBezTo>
                    <a:pt x="6" y="22"/>
                    <a:pt x="3" y="21"/>
                    <a:pt x="3" y="21"/>
                  </a:cubicBezTo>
                  <a:cubicBezTo>
                    <a:pt x="3" y="21"/>
                    <a:pt x="5" y="24"/>
                    <a:pt x="8" y="24"/>
                  </a:cubicBezTo>
                  <a:cubicBezTo>
                    <a:pt x="10" y="23"/>
                    <a:pt x="9" y="24"/>
                    <a:pt x="9" y="24"/>
                  </a:cubicBezTo>
                  <a:cubicBezTo>
                    <a:pt x="9" y="24"/>
                    <a:pt x="7" y="34"/>
                    <a:pt x="6" y="34"/>
                  </a:cubicBezTo>
                  <a:cubicBezTo>
                    <a:pt x="5" y="35"/>
                    <a:pt x="3" y="41"/>
                    <a:pt x="3" y="41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000000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4" name="Freeform 63"/>
            <p:cNvSpPr>
              <a:spLocks noChangeArrowheads="1"/>
            </p:cNvSpPr>
            <p:nvPr/>
          </p:nvSpPr>
          <p:spPr bwMode="auto">
            <a:xfrm>
              <a:off x="112" y="85"/>
              <a:ext cx="3" cy="2"/>
            </a:xfrm>
            <a:custGeom>
              <a:avLst/>
              <a:gdLst>
                <a:gd name="T0" fmla="*/ 0 w 1"/>
                <a:gd name="T1" fmla="*/ 32 h 1"/>
                <a:gd name="T2" fmla="*/ 243 w 1"/>
                <a:gd name="T3" fmla="*/ 0 h 1"/>
                <a:gd name="T4" fmla="*/ 0 w 1"/>
                <a:gd name="T5" fmla="*/ 32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5" name="Freeform 64"/>
            <p:cNvSpPr>
              <a:spLocks noChangeArrowheads="1"/>
            </p:cNvSpPr>
            <p:nvPr/>
          </p:nvSpPr>
          <p:spPr bwMode="auto">
            <a:xfrm>
              <a:off x="70" y="10"/>
              <a:ext cx="35" cy="41"/>
            </a:xfrm>
            <a:custGeom>
              <a:avLst/>
              <a:gdLst>
                <a:gd name="T0" fmla="*/ 708 w 14"/>
                <a:gd name="T1" fmla="*/ 1389 h 17"/>
                <a:gd name="T2" fmla="*/ 395 w 14"/>
                <a:gd name="T3" fmla="*/ 1319 h 17"/>
                <a:gd name="T4" fmla="*/ 208 w 14"/>
                <a:gd name="T5" fmla="*/ 914 h 17"/>
                <a:gd name="T6" fmla="*/ 125 w 14"/>
                <a:gd name="T7" fmla="*/ 914 h 17"/>
                <a:gd name="T8" fmla="*/ 125 w 14"/>
                <a:gd name="T9" fmla="*/ 745 h 17"/>
                <a:gd name="T10" fmla="*/ 125 w 14"/>
                <a:gd name="T11" fmla="*/ 576 h 17"/>
                <a:gd name="T12" fmla="*/ 125 w 14"/>
                <a:gd name="T13" fmla="*/ 70 h 17"/>
                <a:gd name="T14" fmla="*/ 783 w 14"/>
                <a:gd name="T15" fmla="*/ 0 h 17"/>
                <a:gd name="T16" fmla="*/ 1175 w 14"/>
                <a:gd name="T17" fmla="*/ 169 h 17"/>
                <a:gd name="T18" fmla="*/ 1175 w 14"/>
                <a:gd name="T19" fmla="*/ 576 h 17"/>
                <a:gd name="T20" fmla="*/ 1300 w 14"/>
                <a:gd name="T21" fmla="*/ 576 h 17"/>
                <a:gd name="T22" fmla="*/ 1175 w 14"/>
                <a:gd name="T23" fmla="*/ 914 h 17"/>
                <a:gd name="T24" fmla="*/ 1095 w 14"/>
                <a:gd name="T25" fmla="*/ 1220 h 17"/>
                <a:gd name="T26" fmla="*/ 708 w 14"/>
                <a:gd name="T27" fmla="*/ 138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7"/>
                <a:gd name="T44" fmla="*/ 14 w 14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7">
                  <a:moveTo>
                    <a:pt x="7" y="17"/>
                  </a:moveTo>
                  <a:cubicBezTo>
                    <a:pt x="5" y="17"/>
                    <a:pt x="4" y="16"/>
                    <a:pt x="4" y="16"/>
                  </a:cubicBezTo>
                  <a:cubicBezTo>
                    <a:pt x="4" y="15"/>
                    <a:pt x="2" y="12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6"/>
                    <a:pt x="13" y="7"/>
                  </a:cubicBezTo>
                  <a:cubicBezTo>
                    <a:pt x="13" y="7"/>
                    <a:pt x="14" y="11"/>
                    <a:pt x="12" y="11"/>
                  </a:cubicBezTo>
                  <a:cubicBezTo>
                    <a:pt x="12" y="11"/>
                    <a:pt x="11" y="14"/>
                    <a:pt x="11" y="15"/>
                  </a:cubicBezTo>
                  <a:cubicBezTo>
                    <a:pt x="10" y="16"/>
                    <a:pt x="8" y="17"/>
                    <a:pt x="7" y="17"/>
                  </a:cubicBezTo>
                  <a:close/>
                </a:path>
              </a:pathLst>
            </a:custGeom>
            <a:solidFill>
              <a:srgbClr val="F2C279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6" name="Freeform 65"/>
            <p:cNvSpPr>
              <a:spLocks noChangeArrowheads="1"/>
            </p:cNvSpPr>
            <p:nvPr/>
          </p:nvSpPr>
          <p:spPr bwMode="auto">
            <a:xfrm>
              <a:off x="87" y="10"/>
              <a:ext cx="18" cy="41"/>
            </a:xfrm>
            <a:custGeom>
              <a:avLst/>
              <a:gdLst>
                <a:gd name="T0" fmla="*/ 139 w 7"/>
                <a:gd name="T1" fmla="*/ 1389 h 17"/>
                <a:gd name="T2" fmla="*/ 357 w 7"/>
                <a:gd name="T3" fmla="*/ 984 h 17"/>
                <a:gd name="T4" fmla="*/ 219 w 7"/>
                <a:gd name="T5" fmla="*/ 815 h 17"/>
                <a:gd name="T6" fmla="*/ 357 w 7"/>
                <a:gd name="T7" fmla="*/ 646 h 17"/>
                <a:gd name="T8" fmla="*/ 219 w 7"/>
                <a:gd name="T9" fmla="*/ 576 h 17"/>
                <a:gd name="T10" fmla="*/ 139 w 7"/>
                <a:gd name="T11" fmla="*/ 338 h 17"/>
                <a:gd name="T12" fmla="*/ 0 w 7"/>
                <a:gd name="T13" fmla="*/ 0 h 17"/>
                <a:gd name="T14" fmla="*/ 139 w 7"/>
                <a:gd name="T15" fmla="*/ 0 h 17"/>
                <a:gd name="T16" fmla="*/ 563 w 7"/>
                <a:gd name="T17" fmla="*/ 169 h 17"/>
                <a:gd name="T18" fmla="*/ 563 w 7"/>
                <a:gd name="T19" fmla="*/ 576 h 17"/>
                <a:gd name="T20" fmla="*/ 661 w 7"/>
                <a:gd name="T21" fmla="*/ 576 h 17"/>
                <a:gd name="T22" fmla="*/ 563 w 7"/>
                <a:gd name="T23" fmla="*/ 914 h 17"/>
                <a:gd name="T24" fmla="*/ 442 w 7"/>
                <a:gd name="T25" fmla="*/ 1220 h 17"/>
                <a:gd name="T26" fmla="*/ 139 w 7"/>
                <a:gd name="T27" fmla="*/ 138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"/>
                <a:gd name="T43" fmla="*/ 0 h 17"/>
                <a:gd name="T44" fmla="*/ 7 w 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" h="17">
                  <a:moveTo>
                    <a:pt x="1" y="17"/>
                  </a:moveTo>
                  <a:cubicBezTo>
                    <a:pt x="2" y="16"/>
                    <a:pt x="3" y="12"/>
                    <a:pt x="3" y="12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6"/>
                    <a:pt x="6" y="7"/>
                  </a:cubicBezTo>
                  <a:cubicBezTo>
                    <a:pt x="6" y="7"/>
                    <a:pt x="7" y="11"/>
                    <a:pt x="5" y="11"/>
                  </a:cubicBezTo>
                  <a:cubicBezTo>
                    <a:pt x="5" y="11"/>
                    <a:pt x="4" y="14"/>
                    <a:pt x="4" y="15"/>
                  </a:cubicBezTo>
                  <a:cubicBezTo>
                    <a:pt x="3" y="16"/>
                    <a:pt x="2" y="17"/>
                    <a:pt x="1" y="17"/>
                  </a:cubicBezTo>
                  <a:close/>
                </a:path>
              </a:pathLst>
            </a:custGeom>
            <a:solidFill>
              <a:srgbClr val="EBB273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7" name="Freeform 66"/>
            <p:cNvSpPr>
              <a:spLocks noChangeArrowheads="1"/>
            </p:cNvSpPr>
            <p:nvPr/>
          </p:nvSpPr>
          <p:spPr bwMode="auto">
            <a:xfrm>
              <a:off x="70" y="27"/>
              <a:ext cx="10" cy="19"/>
            </a:xfrm>
            <a:custGeom>
              <a:avLst/>
              <a:gdLst>
                <a:gd name="T0" fmla="*/ 207 w 4"/>
                <a:gd name="T1" fmla="*/ 321 h 8"/>
                <a:gd name="T2" fmla="*/ 125 w 4"/>
                <a:gd name="T3" fmla="*/ 321 h 8"/>
                <a:gd name="T4" fmla="*/ 0 w 4"/>
                <a:gd name="T5" fmla="*/ 69 h 8"/>
                <a:gd name="T6" fmla="*/ 125 w 4"/>
                <a:gd name="T7" fmla="*/ 0 h 8"/>
                <a:gd name="T8" fmla="*/ 207 w 4"/>
                <a:gd name="T9" fmla="*/ 321 h 8"/>
                <a:gd name="T10" fmla="*/ 395 w 4"/>
                <a:gd name="T11" fmla="*/ 389 h 8"/>
                <a:gd name="T12" fmla="*/ 312 w 4"/>
                <a:gd name="T13" fmla="*/ 603 h 8"/>
                <a:gd name="T14" fmla="*/ 207 w 4"/>
                <a:gd name="T15" fmla="*/ 321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8"/>
                <a:gd name="T26" fmla="*/ 4 w 4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8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3"/>
                    <a:pt x="2" y="4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7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EBB273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8" name="Freeform 67"/>
            <p:cNvSpPr>
              <a:spLocks noChangeArrowheads="1"/>
            </p:cNvSpPr>
            <p:nvPr/>
          </p:nvSpPr>
          <p:spPr bwMode="auto">
            <a:xfrm>
              <a:off x="70" y="2"/>
              <a:ext cx="32" cy="29"/>
            </a:xfrm>
            <a:custGeom>
              <a:avLst/>
              <a:gdLst>
                <a:gd name="T0" fmla="*/ 0 w 13"/>
                <a:gd name="T1" fmla="*/ 408 h 12"/>
                <a:gd name="T2" fmla="*/ 377 w 13"/>
                <a:gd name="T3" fmla="*/ 0 h 12"/>
                <a:gd name="T4" fmla="*/ 551 w 13"/>
                <a:gd name="T5" fmla="*/ 0 h 12"/>
                <a:gd name="T6" fmla="*/ 805 w 13"/>
                <a:gd name="T7" fmla="*/ 0 h 12"/>
                <a:gd name="T8" fmla="*/ 928 w 13"/>
                <a:gd name="T9" fmla="*/ 70 h 12"/>
                <a:gd name="T10" fmla="*/ 1177 w 13"/>
                <a:gd name="T11" fmla="*/ 408 h 12"/>
                <a:gd name="T12" fmla="*/ 1177 w 13"/>
                <a:gd name="T13" fmla="*/ 747 h 12"/>
                <a:gd name="T14" fmla="*/ 1103 w 13"/>
                <a:gd name="T15" fmla="*/ 817 h 12"/>
                <a:gd name="T16" fmla="*/ 1103 w 13"/>
                <a:gd name="T17" fmla="*/ 916 h 12"/>
                <a:gd name="T18" fmla="*/ 982 w 13"/>
                <a:gd name="T19" fmla="*/ 916 h 12"/>
                <a:gd name="T20" fmla="*/ 982 w 13"/>
                <a:gd name="T21" fmla="*/ 648 h 12"/>
                <a:gd name="T22" fmla="*/ 982 w 13"/>
                <a:gd name="T23" fmla="*/ 507 h 12"/>
                <a:gd name="T24" fmla="*/ 928 w 13"/>
                <a:gd name="T25" fmla="*/ 408 h 12"/>
                <a:gd name="T26" fmla="*/ 625 w 13"/>
                <a:gd name="T27" fmla="*/ 507 h 12"/>
                <a:gd name="T28" fmla="*/ 448 w 13"/>
                <a:gd name="T29" fmla="*/ 578 h 12"/>
                <a:gd name="T30" fmla="*/ 448 w 13"/>
                <a:gd name="T31" fmla="*/ 578 h 12"/>
                <a:gd name="T32" fmla="*/ 377 w 13"/>
                <a:gd name="T33" fmla="*/ 578 h 12"/>
                <a:gd name="T34" fmla="*/ 182 w 13"/>
                <a:gd name="T35" fmla="*/ 648 h 12"/>
                <a:gd name="T36" fmla="*/ 254 w 13"/>
                <a:gd name="T37" fmla="*/ 507 h 12"/>
                <a:gd name="T38" fmla="*/ 182 w 13"/>
                <a:gd name="T39" fmla="*/ 507 h 12"/>
                <a:gd name="T40" fmla="*/ 182 w 13"/>
                <a:gd name="T41" fmla="*/ 578 h 12"/>
                <a:gd name="T42" fmla="*/ 182 w 13"/>
                <a:gd name="T43" fmla="*/ 817 h 12"/>
                <a:gd name="T44" fmla="*/ 182 w 13"/>
                <a:gd name="T45" fmla="*/ 986 h 12"/>
                <a:gd name="T46" fmla="*/ 182 w 13"/>
                <a:gd name="T47" fmla="*/ 986 h 12"/>
                <a:gd name="T48" fmla="*/ 74 w 13"/>
                <a:gd name="T49" fmla="*/ 817 h 12"/>
                <a:gd name="T50" fmla="*/ 74 w 13"/>
                <a:gd name="T51" fmla="*/ 817 h 12"/>
                <a:gd name="T52" fmla="*/ 0 w 13"/>
                <a:gd name="T53" fmla="*/ 648 h 12"/>
                <a:gd name="T54" fmla="*/ 0 w 13"/>
                <a:gd name="T55" fmla="*/ 408 h 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"/>
                <a:gd name="T85" fmla="*/ 0 h 12"/>
                <a:gd name="T86" fmla="*/ 13 w 13"/>
                <a:gd name="T87" fmla="*/ 12 h 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" h="12">
                  <a:moveTo>
                    <a:pt x="0" y="5"/>
                  </a:moveTo>
                  <a:cubicBezTo>
                    <a:pt x="0" y="4"/>
                    <a:pt x="0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3" y="2"/>
                    <a:pt x="13" y="5"/>
                  </a:cubicBezTo>
                  <a:cubicBezTo>
                    <a:pt x="13" y="5"/>
                    <a:pt x="13" y="8"/>
                    <a:pt x="13" y="9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9"/>
                    <a:pt x="11" y="8"/>
                  </a:cubicBezTo>
                  <a:cubicBezTo>
                    <a:pt x="11" y="8"/>
                    <a:pt x="11" y="6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7" y="6"/>
                    <a:pt x="7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6"/>
                    <a:pt x="2" y="8"/>
                    <a:pt x="2" y="8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1" y="10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62423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79" name="Freeform 68"/>
            <p:cNvSpPr>
              <a:spLocks noChangeArrowheads="1"/>
            </p:cNvSpPr>
            <p:nvPr/>
          </p:nvSpPr>
          <p:spPr bwMode="auto">
            <a:xfrm>
              <a:off x="60" y="87"/>
              <a:ext cx="7" cy="34"/>
            </a:xfrm>
            <a:custGeom>
              <a:avLst/>
              <a:gdLst>
                <a:gd name="T0" fmla="*/ 65 w 3"/>
                <a:gd name="T1" fmla="*/ 661 h 14"/>
                <a:gd name="T2" fmla="*/ 152 w 3"/>
                <a:gd name="T3" fmla="*/ 0 h 14"/>
                <a:gd name="T4" fmla="*/ 152 w 3"/>
                <a:gd name="T5" fmla="*/ 0 h 14"/>
                <a:gd name="T6" fmla="*/ 201 w 3"/>
                <a:gd name="T7" fmla="*/ 1003 h 14"/>
                <a:gd name="T8" fmla="*/ 152 w 3"/>
                <a:gd name="T9" fmla="*/ 1192 h 14"/>
                <a:gd name="T10" fmla="*/ 65 w 3"/>
                <a:gd name="T11" fmla="*/ 1192 h 14"/>
                <a:gd name="T12" fmla="*/ 65 w 3"/>
                <a:gd name="T13" fmla="*/ 661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14"/>
                <a:gd name="T23" fmla="*/ 3 w 3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14">
                  <a:moveTo>
                    <a:pt x="1" y="8"/>
                  </a:moveTo>
                  <a:cubicBezTo>
                    <a:pt x="0" y="6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2"/>
                    <a:pt x="1" y="9"/>
                    <a:pt x="1" y="8"/>
                  </a:cubicBezTo>
                  <a:close/>
                </a:path>
              </a:pathLst>
            </a:custGeom>
            <a:solidFill>
              <a:srgbClr val="000000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80" name="Freeform 69"/>
            <p:cNvSpPr>
              <a:spLocks noChangeArrowheads="1"/>
            </p:cNvSpPr>
            <p:nvPr/>
          </p:nvSpPr>
          <p:spPr bwMode="auto">
            <a:xfrm>
              <a:off x="57" y="58"/>
              <a:ext cx="23" cy="119"/>
            </a:xfrm>
            <a:custGeom>
              <a:avLst/>
              <a:gdLst>
                <a:gd name="T0" fmla="*/ 549 w 9"/>
                <a:gd name="T1" fmla="*/ 4070 h 49"/>
                <a:gd name="T2" fmla="*/ 130 w 9"/>
                <a:gd name="T3" fmla="*/ 4141 h 49"/>
                <a:gd name="T4" fmla="*/ 0 w 9"/>
                <a:gd name="T5" fmla="*/ 4141 h 49"/>
                <a:gd name="T6" fmla="*/ 332 w 9"/>
                <a:gd name="T7" fmla="*/ 2118 h 49"/>
                <a:gd name="T8" fmla="*/ 332 w 9"/>
                <a:gd name="T9" fmla="*/ 1243 h 49"/>
                <a:gd name="T10" fmla="*/ 332 w 9"/>
                <a:gd name="T11" fmla="*/ 661 h 49"/>
                <a:gd name="T12" fmla="*/ 549 w 9"/>
                <a:gd name="T13" fmla="*/ 243 h 49"/>
                <a:gd name="T14" fmla="*/ 986 w 9"/>
                <a:gd name="T15" fmla="*/ 0 h 49"/>
                <a:gd name="T16" fmla="*/ 986 w 9"/>
                <a:gd name="T17" fmla="*/ 243 h 49"/>
                <a:gd name="T18" fmla="*/ 549 w 9"/>
                <a:gd name="T19" fmla="*/ 1115 h 49"/>
                <a:gd name="T20" fmla="*/ 634 w 9"/>
                <a:gd name="T21" fmla="*/ 1705 h 49"/>
                <a:gd name="T22" fmla="*/ 432 w 9"/>
                <a:gd name="T23" fmla="*/ 2948 h 49"/>
                <a:gd name="T24" fmla="*/ 549 w 9"/>
                <a:gd name="T25" fmla="*/ 407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49"/>
                <a:gd name="T41" fmla="*/ 9 w 9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49">
                  <a:moveTo>
                    <a:pt x="5" y="48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30"/>
                    <a:pt x="3" y="25"/>
                  </a:cubicBezTo>
                  <a:cubicBezTo>
                    <a:pt x="3" y="25"/>
                    <a:pt x="3" y="17"/>
                    <a:pt x="3" y="15"/>
                  </a:cubicBezTo>
                  <a:cubicBezTo>
                    <a:pt x="3" y="13"/>
                    <a:pt x="3" y="9"/>
                    <a:pt x="3" y="8"/>
                  </a:cubicBezTo>
                  <a:cubicBezTo>
                    <a:pt x="3" y="8"/>
                    <a:pt x="4" y="4"/>
                    <a:pt x="5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5" y="11"/>
                    <a:pt x="5" y="13"/>
                  </a:cubicBezTo>
                  <a:cubicBezTo>
                    <a:pt x="5" y="13"/>
                    <a:pt x="6" y="20"/>
                    <a:pt x="6" y="20"/>
                  </a:cubicBezTo>
                  <a:cubicBezTo>
                    <a:pt x="6" y="21"/>
                    <a:pt x="4" y="34"/>
                    <a:pt x="4" y="35"/>
                  </a:cubicBezTo>
                  <a:cubicBezTo>
                    <a:pt x="4" y="36"/>
                    <a:pt x="5" y="48"/>
                    <a:pt x="5" y="48"/>
                  </a:cubicBezTo>
                  <a:close/>
                </a:path>
              </a:pathLst>
            </a:custGeom>
            <a:solidFill>
              <a:srgbClr val="262423"/>
            </a:solidFill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41" name="组合 64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39943" name="组合 65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39945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39946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39947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39948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603E4915-6E56-4A1D-B569-8518E3362E82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25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39949" name="TextBox 10"/>
              <p:cNvSpPr>
                <a:spLocks noChangeArrowheads="1"/>
              </p:cNvSpPr>
              <p:nvPr/>
            </p:nvSpPr>
            <p:spPr bwMode="auto">
              <a:xfrm>
                <a:off x="532059" y="6197320"/>
                <a:ext cx="2080008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《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把时间当作朋友</a:t>
                </a: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》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读书笔记</a:t>
                </a:r>
                <a:endParaRPr lang="en-US" sz="1100">
                  <a:solidFill>
                    <a:srgbClr val="939598"/>
                  </a:solidFill>
                  <a:sym typeface="Arial" pitchFamily="34" charset="0"/>
                </a:endParaRPr>
              </a:p>
            </p:txBody>
          </p:sp>
          <p:sp>
            <p:nvSpPr>
              <p:cNvPr id="39950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39944" name="文本框 66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08025" y="2967038"/>
            <a:ext cx="10374313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0B0F0"/>
                </a:solidFill>
                <a:latin typeface="+mj-ea"/>
                <a:ea typeface="+mj-ea"/>
              </a:rPr>
              <a:t>• </a:t>
            </a:r>
            <a:r>
              <a:rPr lang="zh-CN" altLang="en-US" sz="3200" dirty="0">
                <a:solidFill>
                  <a:srgbClr val="00B0F0"/>
                </a:solidFill>
                <a:latin typeface="+mj-ea"/>
                <a:ea typeface="+mj-ea"/>
              </a:rPr>
              <a:t>研究人员的文献平台可以由二次文献数据库作为入口，满足</a:t>
            </a:r>
            <a:r>
              <a:rPr lang="zh-CN" altLang="en-US" sz="3200" dirty="0" smtClean="0">
                <a:solidFill>
                  <a:srgbClr val="00B0F0"/>
                </a:solidFill>
                <a:latin typeface="+mj-ea"/>
                <a:ea typeface="+mj-ea"/>
              </a:rPr>
              <a:t>整体的</a:t>
            </a:r>
            <a:r>
              <a:rPr lang="zh-CN" altLang="en-US" sz="3200" dirty="0">
                <a:solidFill>
                  <a:srgbClr val="00B0F0"/>
                </a:solidFill>
                <a:latin typeface="+mj-ea"/>
                <a:ea typeface="+mj-ea"/>
              </a:rPr>
              <a:t>需求；然后，通过这个入口来获取有用的高质量的全文</a:t>
            </a:r>
            <a:r>
              <a:rPr lang="zh-CN" altLang="en-US" sz="3200" dirty="0" smtClean="0">
                <a:solidFill>
                  <a:srgbClr val="00B0F0"/>
                </a:solidFill>
                <a:latin typeface="+mj-ea"/>
                <a:ea typeface="+mj-ea"/>
              </a:rPr>
              <a:t>期刊</a:t>
            </a:r>
            <a:r>
              <a:rPr lang="zh-CN" altLang="en-US" sz="3200" dirty="0">
                <a:solidFill>
                  <a:srgbClr val="00B0F0"/>
                </a:solidFill>
                <a:latin typeface="+mj-ea"/>
                <a:ea typeface="+mj-ea"/>
              </a:rPr>
              <a:t>来满足纵深的研究需要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组合 38"/>
          <p:cNvGrpSpPr>
            <a:grpSpLocks/>
          </p:cNvGrpSpPr>
          <p:nvPr/>
        </p:nvGrpSpPr>
        <p:grpSpPr bwMode="auto">
          <a:xfrm>
            <a:off x="-19050" y="244475"/>
            <a:ext cx="12176125" cy="6562725"/>
            <a:chOff x="0" y="-9704"/>
            <a:chExt cx="12176256" cy="6563394"/>
          </a:xfrm>
        </p:grpSpPr>
        <p:grpSp>
          <p:nvGrpSpPr>
            <p:cNvPr id="40964" name="组合 39"/>
            <p:cNvGrpSpPr>
              <a:grpSpLocks/>
            </p:cNvGrpSpPr>
            <p:nvPr/>
          </p:nvGrpSpPr>
          <p:grpSpPr bwMode="auto">
            <a:xfrm>
              <a:off x="0" y="-9704"/>
              <a:ext cx="12176256" cy="6563394"/>
              <a:chOff x="0" y="-9704"/>
              <a:chExt cx="12176256" cy="6563394"/>
            </a:xfrm>
          </p:grpSpPr>
          <p:sp>
            <p:nvSpPr>
              <p:cNvPr id="40966" name="Rectangle 11"/>
              <p:cNvSpPr>
                <a:spLocks noChangeArrowheads="1"/>
              </p:cNvSpPr>
              <p:nvPr/>
            </p:nvSpPr>
            <p:spPr bwMode="auto">
              <a:xfrm flipH="1">
                <a:off x="189761" y="-9704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40967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40968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40969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3B01CE28-3D06-483F-8338-0E54C381DD99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26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40970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40965" name="文本框 40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40963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488" y="1042988"/>
            <a:ext cx="925353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组合 20"/>
          <p:cNvGrpSpPr>
            <a:grpSpLocks/>
          </p:cNvGrpSpPr>
          <p:nvPr/>
        </p:nvGrpSpPr>
        <p:grpSpPr bwMode="auto">
          <a:xfrm>
            <a:off x="196850" y="989013"/>
            <a:ext cx="5299075" cy="2178050"/>
            <a:chOff x="0" y="0"/>
            <a:chExt cx="6362700" cy="2615713"/>
          </a:xfrm>
        </p:grpSpPr>
        <p:sp>
          <p:nvSpPr>
            <p:cNvPr id="41999" name="椭圆 21"/>
            <p:cNvSpPr>
              <a:spLocks noChangeArrowheads="1"/>
            </p:cNvSpPr>
            <p:nvPr/>
          </p:nvSpPr>
          <p:spPr bwMode="auto">
            <a:xfrm>
              <a:off x="3467100" y="0"/>
              <a:ext cx="863600" cy="863600"/>
            </a:xfrm>
            <a:prstGeom prst="ellipse">
              <a:avLst/>
            </a:prstGeom>
            <a:noFill/>
            <a:ln w="25400">
              <a:solidFill>
                <a:srgbClr val="4DBFDB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2000" name="椭圆 22"/>
            <p:cNvSpPr>
              <a:spLocks noChangeArrowheads="1"/>
            </p:cNvSpPr>
            <p:nvPr/>
          </p:nvSpPr>
          <p:spPr bwMode="auto">
            <a:xfrm>
              <a:off x="2438400" y="114300"/>
              <a:ext cx="1676400" cy="1676400"/>
            </a:xfrm>
            <a:prstGeom prst="ellipse">
              <a:avLst/>
            </a:prstGeom>
            <a:noFill/>
            <a:ln w="25400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2001" name="椭圆 23"/>
            <p:cNvSpPr>
              <a:spLocks noChangeArrowheads="1"/>
            </p:cNvSpPr>
            <p:nvPr/>
          </p:nvSpPr>
          <p:spPr bwMode="auto">
            <a:xfrm>
              <a:off x="4686300" y="163022"/>
              <a:ext cx="1676400" cy="1676400"/>
            </a:xfrm>
            <a:prstGeom prst="ellipse">
              <a:avLst/>
            </a:prstGeom>
            <a:noFill/>
            <a:ln w="25400">
              <a:solidFill>
                <a:srgbClr val="A5A5A5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2002" name="椭圆 24"/>
            <p:cNvSpPr>
              <a:spLocks noChangeArrowheads="1"/>
            </p:cNvSpPr>
            <p:nvPr/>
          </p:nvSpPr>
          <p:spPr bwMode="auto">
            <a:xfrm>
              <a:off x="0" y="901700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2003" name="椭圆 25"/>
            <p:cNvSpPr>
              <a:spLocks noChangeArrowheads="1"/>
            </p:cNvSpPr>
            <p:nvPr/>
          </p:nvSpPr>
          <p:spPr bwMode="auto">
            <a:xfrm>
              <a:off x="355600" y="1574313"/>
              <a:ext cx="1041400" cy="1041400"/>
            </a:xfrm>
            <a:prstGeom prst="ellipse">
              <a:avLst/>
            </a:prstGeom>
            <a:noFill/>
            <a:ln w="25400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41987" name="组合 26"/>
          <p:cNvGrpSpPr>
            <a:grpSpLocks/>
          </p:cNvGrpSpPr>
          <p:nvPr/>
        </p:nvGrpSpPr>
        <p:grpSpPr bwMode="auto">
          <a:xfrm>
            <a:off x="10658475" y="4776788"/>
            <a:ext cx="1041400" cy="1909762"/>
            <a:chOff x="0" y="0"/>
            <a:chExt cx="1041400" cy="1908992"/>
          </a:xfrm>
        </p:grpSpPr>
        <p:sp>
          <p:nvSpPr>
            <p:cNvPr id="41997" name="椭圆 27"/>
            <p:cNvSpPr>
              <a:spLocks noChangeArrowheads="1"/>
            </p:cNvSpPr>
            <p:nvPr/>
          </p:nvSpPr>
          <p:spPr bwMode="auto">
            <a:xfrm>
              <a:off x="0" y="0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1998" name="椭圆 28"/>
            <p:cNvSpPr>
              <a:spLocks noChangeArrowheads="1"/>
            </p:cNvSpPr>
            <p:nvPr/>
          </p:nvSpPr>
          <p:spPr bwMode="auto">
            <a:xfrm>
              <a:off x="0" y="867592"/>
              <a:ext cx="1041400" cy="1041400"/>
            </a:xfrm>
            <a:prstGeom prst="ellipse">
              <a:avLst/>
            </a:prstGeom>
            <a:noFill/>
            <a:ln w="25400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41988" name="组合 29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41990" name="组合 30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41992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41993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41994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41995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6A29E113-FDF3-4B49-B3B4-3C12D60C567C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27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41996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41991" name="文本框 31"/>
            <p:cNvSpPr>
              <a:spLocks noChangeArrowheads="1"/>
            </p:cNvSpPr>
            <p:nvPr/>
          </p:nvSpPr>
          <p:spPr bwMode="auto">
            <a:xfrm>
              <a:off x="315903" y="90845"/>
              <a:ext cx="28328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41989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488" y="1004888"/>
            <a:ext cx="9297987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组合 20"/>
          <p:cNvGrpSpPr>
            <a:grpSpLocks/>
          </p:cNvGrpSpPr>
          <p:nvPr/>
        </p:nvGrpSpPr>
        <p:grpSpPr bwMode="auto">
          <a:xfrm>
            <a:off x="196850" y="989013"/>
            <a:ext cx="5299075" cy="2178050"/>
            <a:chOff x="0" y="0"/>
            <a:chExt cx="6362700" cy="2615713"/>
          </a:xfrm>
        </p:grpSpPr>
        <p:sp>
          <p:nvSpPr>
            <p:cNvPr id="43023" name="椭圆 21"/>
            <p:cNvSpPr>
              <a:spLocks noChangeArrowheads="1"/>
            </p:cNvSpPr>
            <p:nvPr/>
          </p:nvSpPr>
          <p:spPr bwMode="auto">
            <a:xfrm>
              <a:off x="3467100" y="0"/>
              <a:ext cx="863600" cy="863600"/>
            </a:xfrm>
            <a:prstGeom prst="ellipse">
              <a:avLst/>
            </a:prstGeom>
            <a:noFill/>
            <a:ln w="25400">
              <a:solidFill>
                <a:srgbClr val="4DBFDB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3024" name="椭圆 22"/>
            <p:cNvSpPr>
              <a:spLocks noChangeArrowheads="1"/>
            </p:cNvSpPr>
            <p:nvPr/>
          </p:nvSpPr>
          <p:spPr bwMode="auto">
            <a:xfrm>
              <a:off x="2438400" y="114300"/>
              <a:ext cx="1676400" cy="1676400"/>
            </a:xfrm>
            <a:prstGeom prst="ellipse">
              <a:avLst/>
            </a:prstGeom>
            <a:noFill/>
            <a:ln w="25400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3025" name="椭圆 23"/>
            <p:cNvSpPr>
              <a:spLocks noChangeArrowheads="1"/>
            </p:cNvSpPr>
            <p:nvPr/>
          </p:nvSpPr>
          <p:spPr bwMode="auto">
            <a:xfrm>
              <a:off x="4686300" y="163022"/>
              <a:ext cx="1676400" cy="1676400"/>
            </a:xfrm>
            <a:prstGeom prst="ellipse">
              <a:avLst/>
            </a:prstGeom>
            <a:noFill/>
            <a:ln w="25400">
              <a:solidFill>
                <a:srgbClr val="A5A5A5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3026" name="椭圆 24"/>
            <p:cNvSpPr>
              <a:spLocks noChangeArrowheads="1"/>
            </p:cNvSpPr>
            <p:nvPr/>
          </p:nvSpPr>
          <p:spPr bwMode="auto">
            <a:xfrm>
              <a:off x="0" y="901700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3027" name="椭圆 25"/>
            <p:cNvSpPr>
              <a:spLocks noChangeArrowheads="1"/>
            </p:cNvSpPr>
            <p:nvPr/>
          </p:nvSpPr>
          <p:spPr bwMode="auto">
            <a:xfrm>
              <a:off x="355600" y="1574313"/>
              <a:ext cx="1041400" cy="1041400"/>
            </a:xfrm>
            <a:prstGeom prst="ellipse">
              <a:avLst/>
            </a:prstGeom>
            <a:noFill/>
            <a:ln w="25400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43011" name="组合 26"/>
          <p:cNvGrpSpPr>
            <a:grpSpLocks/>
          </p:cNvGrpSpPr>
          <p:nvPr/>
        </p:nvGrpSpPr>
        <p:grpSpPr bwMode="auto">
          <a:xfrm>
            <a:off x="10658475" y="4776788"/>
            <a:ext cx="1041400" cy="1909762"/>
            <a:chOff x="0" y="0"/>
            <a:chExt cx="1041400" cy="1908992"/>
          </a:xfrm>
        </p:grpSpPr>
        <p:sp>
          <p:nvSpPr>
            <p:cNvPr id="43021" name="椭圆 27"/>
            <p:cNvSpPr>
              <a:spLocks noChangeArrowheads="1"/>
            </p:cNvSpPr>
            <p:nvPr/>
          </p:nvSpPr>
          <p:spPr bwMode="auto">
            <a:xfrm>
              <a:off x="0" y="0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3022" name="椭圆 28"/>
            <p:cNvSpPr>
              <a:spLocks noChangeArrowheads="1"/>
            </p:cNvSpPr>
            <p:nvPr/>
          </p:nvSpPr>
          <p:spPr bwMode="auto">
            <a:xfrm>
              <a:off x="0" y="867592"/>
              <a:ext cx="1041400" cy="1041400"/>
            </a:xfrm>
            <a:prstGeom prst="ellipse">
              <a:avLst/>
            </a:prstGeom>
            <a:noFill/>
            <a:ln w="25400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43012" name="组合 29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43014" name="组合 30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43016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43017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43018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43019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655CE856-CB12-454A-80A9-E261ABD48F90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28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43020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43015" name="文本框 31"/>
            <p:cNvSpPr>
              <a:spLocks noChangeArrowheads="1"/>
            </p:cNvSpPr>
            <p:nvPr/>
          </p:nvSpPr>
          <p:spPr bwMode="auto">
            <a:xfrm>
              <a:off x="315903" y="90845"/>
              <a:ext cx="28328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43013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288" y="952500"/>
            <a:ext cx="9373782" cy="56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组合 20"/>
          <p:cNvGrpSpPr>
            <a:grpSpLocks/>
          </p:cNvGrpSpPr>
          <p:nvPr/>
        </p:nvGrpSpPr>
        <p:grpSpPr bwMode="auto">
          <a:xfrm>
            <a:off x="196850" y="989013"/>
            <a:ext cx="5299075" cy="2178050"/>
            <a:chOff x="0" y="0"/>
            <a:chExt cx="6362700" cy="2615713"/>
          </a:xfrm>
        </p:grpSpPr>
        <p:sp>
          <p:nvSpPr>
            <p:cNvPr id="44047" name="椭圆 21"/>
            <p:cNvSpPr>
              <a:spLocks noChangeArrowheads="1"/>
            </p:cNvSpPr>
            <p:nvPr/>
          </p:nvSpPr>
          <p:spPr bwMode="auto">
            <a:xfrm>
              <a:off x="3467100" y="0"/>
              <a:ext cx="863600" cy="863600"/>
            </a:xfrm>
            <a:prstGeom prst="ellipse">
              <a:avLst/>
            </a:prstGeom>
            <a:noFill/>
            <a:ln w="25400">
              <a:solidFill>
                <a:srgbClr val="4DBFDB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4048" name="椭圆 22"/>
            <p:cNvSpPr>
              <a:spLocks noChangeArrowheads="1"/>
            </p:cNvSpPr>
            <p:nvPr/>
          </p:nvSpPr>
          <p:spPr bwMode="auto">
            <a:xfrm>
              <a:off x="2438400" y="114300"/>
              <a:ext cx="1676400" cy="1676400"/>
            </a:xfrm>
            <a:prstGeom prst="ellipse">
              <a:avLst/>
            </a:prstGeom>
            <a:noFill/>
            <a:ln w="25400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4049" name="椭圆 23"/>
            <p:cNvSpPr>
              <a:spLocks noChangeArrowheads="1"/>
            </p:cNvSpPr>
            <p:nvPr/>
          </p:nvSpPr>
          <p:spPr bwMode="auto">
            <a:xfrm>
              <a:off x="4686300" y="163022"/>
              <a:ext cx="1676400" cy="1676400"/>
            </a:xfrm>
            <a:prstGeom prst="ellipse">
              <a:avLst/>
            </a:prstGeom>
            <a:noFill/>
            <a:ln w="25400">
              <a:solidFill>
                <a:srgbClr val="A5A5A5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4050" name="椭圆 24"/>
            <p:cNvSpPr>
              <a:spLocks noChangeArrowheads="1"/>
            </p:cNvSpPr>
            <p:nvPr/>
          </p:nvSpPr>
          <p:spPr bwMode="auto">
            <a:xfrm>
              <a:off x="0" y="901700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4051" name="椭圆 25"/>
            <p:cNvSpPr>
              <a:spLocks noChangeArrowheads="1"/>
            </p:cNvSpPr>
            <p:nvPr/>
          </p:nvSpPr>
          <p:spPr bwMode="auto">
            <a:xfrm>
              <a:off x="355600" y="1574313"/>
              <a:ext cx="1041400" cy="1041400"/>
            </a:xfrm>
            <a:prstGeom prst="ellipse">
              <a:avLst/>
            </a:prstGeom>
            <a:noFill/>
            <a:ln w="25400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44035" name="组合 26"/>
          <p:cNvGrpSpPr>
            <a:grpSpLocks/>
          </p:cNvGrpSpPr>
          <p:nvPr/>
        </p:nvGrpSpPr>
        <p:grpSpPr bwMode="auto">
          <a:xfrm>
            <a:off x="10658475" y="4776788"/>
            <a:ext cx="1041400" cy="1909762"/>
            <a:chOff x="0" y="0"/>
            <a:chExt cx="1041400" cy="1908992"/>
          </a:xfrm>
        </p:grpSpPr>
        <p:sp>
          <p:nvSpPr>
            <p:cNvPr id="44045" name="椭圆 27"/>
            <p:cNvSpPr>
              <a:spLocks noChangeArrowheads="1"/>
            </p:cNvSpPr>
            <p:nvPr/>
          </p:nvSpPr>
          <p:spPr bwMode="auto">
            <a:xfrm>
              <a:off x="0" y="0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4046" name="椭圆 28"/>
            <p:cNvSpPr>
              <a:spLocks noChangeArrowheads="1"/>
            </p:cNvSpPr>
            <p:nvPr/>
          </p:nvSpPr>
          <p:spPr bwMode="auto">
            <a:xfrm>
              <a:off x="0" y="867592"/>
              <a:ext cx="1041400" cy="1041400"/>
            </a:xfrm>
            <a:prstGeom prst="ellipse">
              <a:avLst/>
            </a:prstGeom>
            <a:noFill/>
            <a:ln w="25400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44036" name="组合 29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44038" name="组合 30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44040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44041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44042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44043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3B69D1BB-1EE9-407B-8FC1-65BC3895DF32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29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44044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44039" name="文本框 31"/>
            <p:cNvSpPr>
              <a:spLocks noChangeArrowheads="1"/>
            </p:cNvSpPr>
            <p:nvPr/>
          </p:nvSpPr>
          <p:spPr bwMode="auto">
            <a:xfrm>
              <a:off x="315903" y="90845"/>
              <a:ext cx="28328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44037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688" y="989013"/>
            <a:ext cx="9221787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云形标注 6"/>
          <p:cNvSpPr>
            <a:spLocks noChangeArrowheads="1"/>
          </p:cNvSpPr>
          <p:nvPr/>
        </p:nvSpPr>
        <p:spPr bwMode="auto">
          <a:xfrm>
            <a:off x="1943100" y="1290638"/>
            <a:ext cx="3390900" cy="1654175"/>
          </a:xfrm>
          <a:prstGeom prst="cloudCallout">
            <a:avLst>
              <a:gd name="adj1" fmla="val 43278"/>
              <a:gd name="adj2" fmla="val 111972"/>
            </a:avLst>
          </a:prstGeom>
          <a:solidFill>
            <a:srgbClr val="008780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387" name="云形标注 41"/>
          <p:cNvSpPr>
            <a:spLocks noChangeArrowheads="1"/>
          </p:cNvSpPr>
          <p:nvPr/>
        </p:nvSpPr>
        <p:spPr bwMode="auto">
          <a:xfrm>
            <a:off x="5737225" y="1001713"/>
            <a:ext cx="5180013" cy="2527300"/>
          </a:xfrm>
          <a:prstGeom prst="cloudCallout">
            <a:avLst>
              <a:gd name="adj1" fmla="val -48157"/>
              <a:gd name="adj2" fmla="val 85481"/>
            </a:avLst>
          </a:prstGeom>
          <a:solidFill>
            <a:srgbClr val="FFAD00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388" name="云形标注 42"/>
          <p:cNvSpPr>
            <a:spLocks noChangeArrowheads="1"/>
          </p:cNvSpPr>
          <p:nvPr/>
        </p:nvSpPr>
        <p:spPr bwMode="auto">
          <a:xfrm>
            <a:off x="7745413" y="3719513"/>
            <a:ext cx="3706812" cy="1749425"/>
          </a:xfrm>
          <a:prstGeom prst="cloudCallout">
            <a:avLst>
              <a:gd name="adj1" fmla="val -90435"/>
              <a:gd name="adj2" fmla="val 16949"/>
            </a:avLst>
          </a:prstGeom>
          <a:solidFill>
            <a:srgbClr val="FFAD00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389" name="云形标注 44"/>
          <p:cNvSpPr>
            <a:spLocks noChangeArrowheads="1"/>
          </p:cNvSpPr>
          <p:nvPr/>
        </p:nvSpPr>
        <p:spPr bwMode="auto">
          <a:xfrm>
            <a:off x="1166813" y="3844925"/>
            <a:ext cx="2806700" cy="1368425"/>
          </a:xfrm>
          <a:prstGeom prst="cloudCallout">
            <a:avLst>
              <a:gd name="adj1" fmla="val 81282"/>
              <a:gd name="adj2" fmla="val 16769"/>
            </a:avLst>
          </a:prstGeom>
          <a:solidFill>
            <a:srgbClr val="008780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390" name="矩形 8"/>
          <p:cNvSpPr>
            <a:spLocks noChangeArrowheads="1"/>
          </p:cNvSpPr>
          <p:nvPr/>
        </p:nvSpPr>
        <p:spPr bwMode="auto">
          <a:xfrm>
            <a:off x="2482850" y="1776413"/>
            <a:ext cx="2525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资料多，如何筛选有用的</a:t>
            </a:r>
          </a:p>
        </p:txBody>
      </p:sp>
      <p:sp>
        <p:nvSpPr>
          <p:cNvPr id="16391" name="矩形 45"/>
          <p:cNvSpPr>
            <a:spLocks noChangeArrowheads="1"/>
          </p:cNvSpPr>
          <p:nvPr/>
        </p:nvSpPr>
        <p:spPr bwMode="auto">
          <a:xfrm>
            <a:off x="6383338" y="1587500"/>
            <a:ext cx="44831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研究方向中如何找到高影响力，高热点论文？</a:t>
            </a:r>
            <a:endParaRPr lang="zh-CN" altLang="en-US" sz="2400" b="1">
              <a:solidFill>
                <a:srgbClr val="FFFFFF"/>
              </a:solidFill>
              <a:latin typeface="微软雅黑" pitchFamily="34" charset="-122"/>
              <a:sym typeface="微软雅黑" pitchFamily="34" charset="-122"/>
            </a:endParaRPr>
          </a:p>
        </p:txBody>
      </p:sp>
      <p:sp>
        <p:nvSpPr>
          <p:cNvPr id="6152" name="矩形 9"/>
          <p:cNvSpPr>
            <a:spLocks noChangeArrowheads="1"/>
          </p:cNvSpPr>
          <p:nvPr/>
        </p:nvSpPr>
        <p:spPr bwMode="auto">
          <a:xfrm>
            <a:off x="1250950" y="4259263"/>
            <a:ext cx="2728913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课题研究历史，研究前景</a:t>
            </a:r>
          </a:p>
        </p:txBody>
      </p:sp>
      <p:sp>
        <p:nvSpPr>
          <p:cNvPr id="6153" name="矩形 46"/>
          <p:cNvSpPr>
            <a:spLocks noChangeArrowheads="1"/>
          </p:cNvSpPr>
          <p:nvPr/>
        </p:nvSpPr>
        <p:spPr bwMode="auto">
          <a:xfrm>
            <a:off x="8012113" y="4114800"/>
            <a:ext cx="34925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研究某课题时，如何关注后续发展，跟踪领军人物最新学术进展？</a:t>
            </a:r>
          </a:p>
        </p:txBody>
      </p:sp>
      <p:grpSp>
        <p:nvGrpSpPr>
          <p:cNvPr id="16394" name="组合 2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16396" name="组合 17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16398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16399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16400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16401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8C50FA6D-B55A-4E84-8A59-C184EF2CE23E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3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16402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6162" name="文本框 3"/>
            <p:cNvSpPr>
              <a:spLocks noChangeArrowheads="1"/>
            </p:cNvSpPr>
            <p:nvPr/>
          </p:nvSpPr>
          <p:spPr bwMode="auto">
            <a:xfrm>
              <a:off x="315914" y="90495"/>
              <a:ext cx="1825630" cy="5842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+mj-ea"/>
                  <a:ea typeface="+mj-ea"/>
                  <a:sym typeface="方正正准黑简体" pitchFamily="2" charset="-122"/>
                </a:rPr>
                <a:t>科研问题</a:t>
              </a:r>
            </a:p>
          </p:txBody>
        </p:sp>
      </p:grpSp>
      <p:pic>
        <p:nvPicPr>
          <p:cNvPr id="16395" name="图片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450" y="4027488"/>
            <a:ext cx="324326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组合 54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45070" name="组合 55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45072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45073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45074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45075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509D4F69-0148-465C-AF11-D16534C5A136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30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45077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45071" name="文本框 56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sp>
        <p:nvSpPr>
          <p:cNvPr id="31" name="Rectangle 4"/>
          <p:cNvSpPr/>
          <p:nvPr/>
        </p:nvSpPr>
        <p:spPr>
          <a:xfrm>
            <a:off x="1401763" y="1601788"/>
            <a:ext cx="36877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Citation Index </a:t>
            </a:r>
            <a:r>
              <a:rPr lang="zh-CN" altLang="en-US" sz="2400" b="1" kern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引文索引</a:t>
            </a:r>
            <a:endParaRPr lang="en-US" sz="2400" b="1" kern="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16150" y="2144713"/>
            <a:ext cx="2441575" cy="4248150"/>
            <a:chOff x="827584" y="1916832"/>
            <a:chExt cx="2220500" cy="3888432"/>
          </a:xfrm>
        </p:grpSpPr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>
              <a:off x="827584" y="1916832"/>
              <a:ext cx="2213281" cy="3888432"/>
            </a:xfrm>
            <a:prstGeom prst="rect">
              <a:avLst/>
            </a:prstGeom>
            <a:gradFill flip="none" rotWithShape="1">
              <a:gsLst>
                <a:gs pos="0">
                  <a:srgbClr val="256B9B">
                    <a:alpha val="19000"/>
                  </a:srgbClr>
                </a:gs>
                <a:gs pos="80000">
                  <a:srgbClr val="256B9B">
                    <a:shade val="93000"/>
                    <a:satMod val="130000"/>
                  </a:srgbClr>
                </a:gs>
                <a:gs pos="100000">
                  <a:srgbClr val="256B9B">
                    <a:shade val="94000"/>
                    <a:satMod val="135000"/>
                  </a:srgbClr>
                </a:gs>
              </a:gsLst>
              <a:lin ang="5400000" scaled="1"/>
              <a:tileRect/>
            </a:gradFill>
            <a:ln w="6350" cap="flat" cmpd="sng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rgbClr val="FFFFFF"/>
                </a:solidFill>
                <a:latin typeface="微软雅黑" pitchFamily="34" charset="-122"/>
                <a:ea typeface="黑体"/>
              </a:endParaRPr>
            </a:p>
          </p:txBody>
        </p:sp>
        <p:pic>
          <p:nvPicPr>
            <p:cNvPr id="45068" name="Picture 6" descr="EGhomepagepica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2060848"/>
              <a:ext cx="1872208" cy="287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827584" y="5065648"/>
              <a:ext cx="2220500" cy="67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Dr. Eugene Garfield</a:t>
              </a:r>
            </a:p>
            <a:p>
              <a:pPr eaLnBrk="1" fontAlgn="auto" hangingPunct="1">
                <a:spcBef>
                  <a:spcPct val="3500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>
                  <a:solidFill>
                    <a:srgbClr val="FFFFFF"/>
                  </a:solidFill>
                </a:rPr>
                <a:t>Founder &amp; Chairman Emeritus </a:t>
              </a:r>
              <a:br>
                <a:rPr lang="en-US" altLang="zh-CN" sz="1200" b="1" kern="0" dirty="0">
                  <a:solidFill>
                    <a:srgbClr val="FFFFFF"/>
                  </a:solidFill>
                </a:rPr>
              </a:br>
              <a:r>
                <a:rPr lang="en-US" altLang="zh-CN" sz="1200" b="1" kern="0" dirty="0">
                  <a:solidFill>
                    <a:srgbClr val="FFFFFF"/>
                  </a:solidFill>
                </a:rPr>
                <a:t>ISI, Thomson Scientific </a:t>
              </a:r>
            </a:p>
          </p:txBody>
        </p:sp>
      </p:grpSp>
      <p:pic>
        <p:nvPicPr>
          <p:cNvPr id="36" name="Picture 13" descr="2014-11-27 11-11-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9288" y="2519363"/>
            <a:ext cx="44894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16"/>
          <p:cNvSpPr txBox="1"/>
          <p:nvPr/>
        </p:nvSpPr>
        <p:spPr>
          <a:xfrm>
            <a:off x="6040438" y="4513263"/>
            <a:ext cx="4392612" cy="10144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marL="0"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000000"/>
                </a:solidFill>
              </a:rPr>
              <a:t>Dr. Garfield</a:t>
            </a:r>
            <a:r>
              <a:rPr lang="zh-CN" altLang="en-US" sz="2000" b="1" kern="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认为：</a:t>
            </a:r>
            <a:r>
              <a:rPr lang="zh-CN" altLang="en-GB" sz="2000" b="1" kern="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将一篇文献作为检索字段从而跟踪一个</a:t>
            </a:r>
            <a:r>
              <a:rPr lang="en-GB" altLang="zh-CN" sz="2000" b="1" kern="0" dirty="0">
                <a:solidFill>
                  <a:srgbClr val="000000"/>
                </a:solidFill>
              </a:rPr>
              <a:t>Idea</a:t>
            </a:r>
            <a:r>
              <a:rPr lang="zh-CN" altLang="en-GB" sz="2000" b="1" kern="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的发展</a:t>
            </a:r>
            <a:r>
              <a:rPr lang="zh-CN" altLang="en-US" sz="2000" b="1" kern="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过</a:t>
            </a:r>
            <a:r>
              <a:rPr lang="zh-CN" altLang="en-GB" sz="2000" b="1" kern="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程</a:t>
            </a:r>
            <a:r>
              <a:rPr lang="zh-CN" altLang="en-US" sz="2000" b="1" kern="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及</a:t>
            </a:r>
            <a:r>
              <a:rPr lang="zh-CN" altLang="zh-CN" sz="2000" b="1" kern="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学科之间的交叉渗透的关系</a:t>
            </a:r>
            <a:r>
              <a:rPr lang="zh-CN" altLang="en-US" sz="2000" b="1" kern="0" dirty="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。</a:t>
            </a:r>
            <a:endParaRPr lang="en-US" altLang="zh-CN" sz="2000" b="1" kern="0" dirty="0">
              <a:solidFill>
                <a:srgbClr val="000000"/>
              </a:solidFill>
              <a:latin typeface="MingLiU_HKSCS" pitchFamily="18" charset="-120"/>
              <a:ea typeface="MingLiU_HKSCS" pitchFamily="18" charset="-120"/>
            </a:endParaRPr>
          </a:p>
        </p:txBody>
      </p:sp>
      <p:sp>
        <p:nvSpPr>
          <p:cNvPr id="38" name="Rectangle 8"/>
          <p:cNvSpPr/>
          <p:nvPr/>
        </p:nvSpPr>
        <p:spPr>
          <a:xfrm>
            <a:off x="3016424" y="3406055"/>
            <a:ext cx="794549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 </a:t>
            </a:r>
            <a:r>
              <a:rPr lang="en-US" altLang="zh-CN" sz="5400" b="1" kern="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— </a:t>
            </a:r>
            <a:r>
              <a:rPr lang="en-US" sz="5400" b="1" kern="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Citation index</a:t>
            </a:r>
          </a:p>
        </p:txBody>
      </p:sp>
      <p:sp>
        <p:nvSpPr>
          <p:cNvPr id="45064" name="标题 1"/>
          <p:cNvSpPr txBox="1">
            <a:spLocks noChangeArrowheads="1"/>
          </p:cNvSpPr>
          <p:nvPr/>
        </p:nvSpPr>
        <p:spPr bwMode="auto">
          <a:xfrm>
            <a:off x="96838" y="771525"/>
            <a:ext cx="95424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/>
            <a:r>
              <a:rPr lang="en-US" altLang="zh-CN" sz="3600" b="1">
                <a:solidFill>
                  <a:srgbClr val="00B0F0"/>
                </a:solidFill>
                <a:latin typeface="Times New Roman" pitchFamily="18" charset="0"/>
                <a:ea typeface="隶书" pitchFamily="49" charset="-122"/>
              </a:rPr>
              <a:t>Web of Science</a:t>
            </a:r>
            <a:r>
              <a:rPr lang="en-US" altLang="zh-CN" sz="3600" b="1" baseline="30000">
                <a:solidFill>
                  <a:srgbClr val="00B0F0"/>
                </a:solidFill>
                <a:latin typeface="Times New Roman" pitchFamily="18" charset="0"/>
                <a:ea typeface="隶书" pitchFamily="49" charset="-122"/>
              </a:rPr>
              <a:t>TM</a:t>
            </a:r>
            <a:r>
              <a:rPr lang="zh-CN" altLang="en-US" sz="3600" b="1">
                <a:solidFill>
                  <a:srgbClr val="00B0F0"/>
                </a:solidFill>
                <a:latin typeface="隶书" pitchFamily="49" charset="-122"/>
                <a:ea typeface="隶书" pitchFamily="49" charset="-122"/>
              </a:rPr>
              <a:t>核心合集数据库</a:t>
            </a:r>
            <a:r>
              <a:rPr lang="en-US" altLang="zh-CN" sz="3600" b="1">
                <a:solidFill>
                  <a:srgbClr val="00B0F0"/>
                </a:solidFill>
                <a:latin typeface="Arial"/>
                <a:ea typeface="隶书" pitchFamily="49" charset="-122"/>
              </a:rPr>
              <a:t>——</a:t>
            </a:r>
            <a:r>
              <a:rPr lang="zh-CN" altLang="en-US" sz="3600" b="1">
                <a:solidFill>
                  <a:srgbClr val="00B0F0"/>
                </a:solidFill>
                <a:latin typeface="隶书" pitchFamily="49" charset="-122"/>
                <a:ea typeface="隶书" pitchFamily="49" charset="-122"/>
              </a:rPr>
              <a:t>独特性</a:t>
            </a:r>
            <a:endParaRPr lang="zh-CN" altLang="en-US" sz="3800" b="1">
              <a:solidFill>
                <a:srgbClr val="00B0F0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>
            <a:grpSpLocks/>
          </p:cNvGrpSpPr>
          <p:nvPr/>
        </p:nvGrpSpPr>
        <p:grpSpPr bwMode="auto">
          <a:xfrm>
            <a:off x="3375025" y="1792288"/>
            <a:ext cx="7907338" cy="3963987"/>
            <a:chOff x="0" y="0"/>
            <a:chExt cx="7907791" cy="3965214"/>
          </a:xfrm>
        </p:grpSpPr>
        <p:sp>
          <p:nvSpPr>
            <p:cNvPr id="46103" name="矩形 4"/>
            <p:cNvSpPr>
              <a:spLocks noChangeArrowheads="1"/>
            </p:cNvSpPr>
            <p:nvPr/>
          </p:nvSpPr>
          <p:spPr bwMode="auto">
            <a:xfrm>
              <a:off x="0" y="0"/>
              <a:ext cx="7907791" cy="3965214"/>
            </a:xfrm>
            <a:prstGeom prst="rect">
              <a:avLst/>
            </a:prstGeom>
            <a:gradFill rotWithShape="1">
              <a:gsLst>
                <a:gs pos="0">
                  <a:srgbClr val="FCFCFC"/>
                </a:gs>
                <a:gs pos="100000">
                  <a:srgbClr val="CFCDCA"/>
                </a:gs>
              </a:gsLst>
              <a:lin ang="18900000" scaled="1"/>
            </a:gradFill>
            <a:ln w="635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6104" name="矩形 11"/>
            <p:cNvSpPr>
              <a:spLocks noChangeArrowheads="1"/>
            </p:cNvSpPr>
            <p:nvPr/>
          </p:nvSpPr>
          <p:spPr bwMode="auto">
            <a:xfrm>
              <a:off x="123184" y="143320"/>
              <a:ext cx="7668000" cy="467827"/>
            </a:xfrm>
            <a:prstGeom prst="rect">
              <a:avLst/>
            </a:prstGeom>
            <a:solidFill>
              <a:srgbClr val="00B9B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6105" name="矩形 7"/>
            <p:cNvSpPr>
              <a:spLocks noChangeArrowheads="1"/>
            </p:cNvSpPr>
            <p:nvPr/>
          </p:nvSpPr>
          <p:spPr bwMode="auto">
            <a:xfrm>
              <a:off x="282841" y="1208158"/>
              <a:ext cx="7199086" cy="1200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>
                <a:lnSpc>
                  <a:spcPct val="150000"/>
                </a:lnSpc>
                <a:buFont typeface="Arial" pitchFamily="34" charset="0"/>
                <a:buNone/>
              </a:pPr>
              <a:r>
                <a:rPr lang="zh-CN" altLang="en-US" sz="2400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  <a:sym typeface="Times New Roman" pitchFamily="18" charset="0"/>
                </a:rPr>
                <a:t>人工标引：新的</a:t>
              </a:r>
              <a:r>
                <a:rPr lang="en-US" altLang="zh-CN" sz="2400" dirty="0" err="1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  <a:sym typeface="Times New Roman" pitchFamily="18" charset="0"/>
                </a:rPr>
                <a:t>MeSH</a:t>
              </a:r>
              <a:r>
                <a:rPr lang="zh-CN" altLang="en-US" sz="2400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  <a:sym typeface="Times New Roman" pitchFamily="18" charset="0"/>
                </a:rPr>
                <a:t>词出现会滞后于相对应的最新论文，这个时候 用</a:t>
              </a:r>
              <a:r>
                <a:rPr lang="en-US" altLang="zh-CN" sz="2400" dirty="0" err="1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  <a:sym typeface="Times New Roman" pitchFamily="18" charset="0"/>
                </a:rPr>
                <a:t>MeSH</a:t>
              </a:r>
              <a:r>
                <a:rPr lang="zh-CN" altLang="en-US" sz="2400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  <a:sym typeface="Times New Roman" pitchFamily="18" charset="0"/>
                </a:rPr>
                <a:t>检索会漏检</a:t>
              </a:r>
              <a:r>
                <a:rPr lang="zh-CN" altLang="en-US" dirty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sym typeface="Times New Roman" pitchFamily="18" charset="0"/>
                </a:rPr>
                <a:t>。</a:t>
              </a:r>
              <a:endParaRPr lang="zh-CN" altLang="en-US" dirty="0"/>
            </a:p>
          </p:txBody>
        </p:sp>
        <p:sp>
          <p:nvSpPr>
            <p:cNvPr id="39962" name="文本框 12"/>
            <p:cNvSpPr>
              <a:spLocks noChangeArrowheads="1"/>
            </p:cNvSpPr>
            <p:nvPr/>
          </p:nvSpPr>
          <p:spPr bwMode="auto">
            <a:xfrm>
              <a:off x="282591" y="173091"/>
              <a:ext cx="3029124" cy="4621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 smtClean="0">
                  <a:solidFill>
                    <a:srgbClr val="FFFFFF"/>
                  </a:solidFill>
                  <a:latin typeface="+mj-ea"/>
                  <a:ea typeface="+mj-ea"/>
                  <a:sym typeface="方正正准黑简体" pitchFamily="2" charset="-122"/>
                </a:rPr>
                <a:t>一定的滞后性</a:t>
              </a:r>
              <a:endParaRPr lang="en-US" sz="2400" b="1" dirty="0" smtClean="0">
                <a:solidFill>
                  <a:srgbClr val="FFFFFF"/>
                </a:solidFill>
                <a:latin typeface="+mj-ea"/>
                <a:ea typeface="+mj-ea"/>
                <a:sym typeface="方正正准黑简体" pitchFamily="2" charset="-122"/>
              </a:endParaRPr>
            </a:p>
          </p:txBody>
        </p:sp>
      </p:grpSp>
      <p:sp>
        <p:nvSpPr>
          <p:cNvPr id="46083" name="直接连接符 19"/>
          <p:cNvSpPr>
            <a:spLocks noChangeShapeType="1"/>
          </p:cNvSpPr>
          <p:nvPr/>
        </p:nvSpPr>
        <p:spPr bwMode="auto">
          <a:xfrm flipH="1">
            <a:off x="1374775" y="1336675"/>
            <a:ext cx="488950" cy="488950"/>
          </a:xfrm>
          <a:prstGeom prst="line">
            <a:avLst/>
          </a:prstGeom>
          <a:noFill/>
          <a:ln w="63500">
            <a:solidFill>
              <a:srgbClr val="2E3A49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084" name="直接连接符 20"/>
          <p:cNvSpPr>
            <a:spLocks noChangeShapeType="1"/>
          </p:cNvSpPr>
          <p:nvPr/>
        </p:nvSpPr>
        <p:spPr bwMode="auto">
          <a:xfrm>
            <a:off x="1939925" y="1327150"/>
            <a:ext cx="488950" cy="488950"/>
          </a:xfrm>
          <a:prstGeom prst="line">
            <a:avLst/>
          </a:prstGeom>
          <a:noFill/>
          <a:ln w="63500">
            <a:solidFill>
              <a:srgbClr val="2E3A49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085" name="矩形 21"/>
          <p:cNvSpPr>
            <a:spLocks noChangeArrowheads="1"/>
          </p:cNvSpPr>
          <p:nvPr/>
        </p:nvSpPr>
        <p:spPr bwMode="auto">
          <a:xfrm>
            <a:off x="787400" y="1792288"/>
            <a:ext cx="2235200" cy="1300162"/>
          </a:xfrm>
          <a:prstGeom prst="rect">
            <a:avLst/>
          </a:prstGeom>
          <a:gradFill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</a:gradFill>
          <a:ln w="635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6086" name="矩形 22"/>
          <p:cNvSpPr>
            <a:spLocks noChangeArrowheads="1"/>
          </p:cNvSpPr>
          <p:nvPr/>
        </p:nvSpPr>
        <p:spPr bwMode="auto">
          <a:xfrm>
            <a:off x="881063" y="1912938"/>
            <a:ext cx="1963737" cy="1011237"/>
          </a:xfrm>
          <a:prstGeom prst="rect">
            <a:avLst/>
          </a:prstGeom>
          <a:solidFill>
            <a:srgbClr val="00B9B1"/>
          </a:solidFill>
          <a:ln w="635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6087" name="椭圆 23"/>
          <p:cNvSpPr>
            <a:spLocks noChangeArrowheads="1"/>
          </p:cNvSpPr>
          <p:nvPr/>
        </p:nvSpPr>
        <p:spPr bwMode="auto">
          <a:xfrm>
            <a:off x="1727200" y="1139825"/>
            <a:ext cx="309563" cy="320675"/>
          </a:xfrm>
          <a:prstGeom prst="ellipse">
            <a:avLst/>
          </a:prstGeom>
          <a:gradFill rotWithShape="1">
            <a:gsLst>
              <a:gs pos="0">
                <a:srgbClr val="BFBFBF"/>
              </a:gs>
              <a:gs pos="29999">
                <a:srgbClr val="C6C6C6"/>
              </a:gs>
              <a:gs pos="60999">
                <a:srgbClr val="EEEEEE"/>
              </a:gs>
              <a:gs pos="100000">
                <a:srgbClr val="F4F4F4"/>
              </a:gs>
            </a:gsLst>
            <a:lin ang="7800000" scaled="1"/>
          </a:gradFill>
          <a:ln w="34925">
            <a:solidFill>
              <a:srgbClr val="42719B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 sz="3200">
              <a:solidFill>
                <a:srgbClr val="262626"/>
              </a:solidFill>
              <a:latin typeface="Adobe Gothic Std B" pitchFamily="2" charset="-122"/>
              <a:sym typeface="Adobe Gothic Std B" pitchFamily="2" charset="-122"/>
            </a:endParaRPr>
          </a:p>
        </p:txBody>
      </p:sp>
      <p:sp>
        <p:nvSpPr>
          <p:cNvPr id="39944" name="文本框 26"/>
          <p:cNvSpPr>
            <a:spLocks noChangeArrowheads="1"/>
          </p:cNvSpPr>
          <p:nvPr/>
        </p:nvSpPr>
        <p:spPr bwMode="auto">
          <a:xfrm>
            <a:off x="881063" y="1912938"/>
            <a:ext cx="1963737" cy="9540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latin typeface="+mj-ea"/>
                <a:ea typeface="+mj-ea"/>
                <a:sym typeface="方正正准黑简体" pitchFamily="2" charset="-122"/>
              </a:rPr>
              <a:t>主题词索引的缺陷</a:t>
            </a:r>
            <a:endParaRPr lang="en-US" sz="2800" b="1" dirty="0" smtClean="0">
              <a:solidFill>
                <a:srgbClr val="FFFFFF"/>
              </a:solidFill>
              <a:latin typeface="+mj-ea"/>
              <a:ea typeface="+mj-ea"/>
              <a:sym typeface="方正正准黑简体" pitchFamily="2" charset="-122"/>
            </a:endParaRPr>
          </a:p>
        </p:txBody>
      </p:sp>
      <p:grpSp>
        <p:nvGrpSpPr>
          <p:cNvPr id="46089" name="组合 13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46095" name="组合 14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46097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46098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46099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46100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171C3098-6E6F-4131-88E7-9CBA7784EAB1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31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46101" name="TextBox 10"/>
              <p:cNvSpPr>
                <a:spLocks noChangeArrowheads="1"/>
              </p:cNvSpPr>
              <p:nvPr/>
            </p:nvSpPr>
            <p:spPr bwMode="auto">
              <a:xfrm>
                <a:off x="532059" y="6197320"/>
                <a:ext cx="2080008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《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把时间当作朋友</a:t>
                </a: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》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读书笔记</a:t>
                </a:r>
                <a:endParaRPr lang="en-US" sz="1100">
                  <a:solidFill>
                    <a:srgbClr val="939598"/>
                  </a:solidFill>
                  <a:sym typeface="Arial" pitchFamily="34" charset="0"/>
                </a:endParaRPr>
              </a:p>
            </p:txBody>
          </p:sp>
          <p:sp>
            <p:nvSpPr>
              <p:cNvPr id="46102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46096" name="文本框 15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grpSp>
        <p:nvGrpSpPr>
          <p:cNvPr id="46090" name="组合 28"/>
          <p:cNvGrpSpPr>
            <a:grpSpLocks/>
          </p:cNvGrpSpPr>
          <p:nvPr/>
        </p:nvGrpSpPr>
        <p:grpSpPr bwMode="auto">
          <a:xfrm>
            <a:off x="9964738" y="4549775"/>
            <a:ext cx="1190625" cy="1109663"/>
            <a:chOff x="0" y="0"/>
            <a:chExt cx="2981325" cy="2777091"/>
          </a:xfrm>
        </p:grpSpPr>
        <p:sp>
          <p:nvSpPr>
            <p:cNvPr id="46091" name="任意多边形 29"/>
            <p:cNvSpPr>
              <a:spLocks noChangeArrowheads="1"/>
            </p:cNvSpPr>
            <p:nvPr/>
          </p:nvSpPr>
          <p:spPr bwMode="auto">
            <a:xfrm>
              <a:off x="217487" y="1288016"/>
              <a:ext cx="2238375" cy="1238250"/>
            </a:xfrm>
            <a:custGeom>
              <a:avLst/>
              <a:gdLst>
                <a:gd name="T0" fmla="*/ 1927226 w 2238375"/>
                <a:gd name="T1" fmla="*/ 0 h 1238250"/>
                <a:gd name="T2" fmla="*/ 1063626 w 2238375"/>
                <a:gd name="T3" fmla="*/ 1066800 h 1238250"/>
                <a:gd name="T4" fmla="*/ 174625 w 2238375"/>
                <a:gd name="T5" fmla="*/ 508000 h 1238250"/>
                <a:gd name="T6" fmla="*/ 0 w 2238375"/>
                <a:gd name="T7" fmla="*/ 809625 h 1238250"/>
                <a:gd name="T8" fmla="*/ 1063626 w 2238375"/>
                <a:gd name="T9" fmla="*/ 1238250 h 1238250"/>
                <a:gd name="T10" fmla="*/ 2238375 w 2238375"/>
                <a:gd name="T11" fmla="*/ 349250 h 1238250"/>
                <a:gd name="T12" fmla="*/ 1927226 w 2238375"/>
                <a:gd name="T13" fmla="*/ 0 h 1238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38375"/>
                <a:gd name="T22" fmla="*/ 0 h 1238250"/>
                <a:gd name="T23" fmla="*/ 2238375 w 2238375"/>
                <a:gd name="T24" fmla="*/ 1238250 h 1238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38375" h="1238250">
                  <a:moveTo>
                    <a:pt x="1927225" y="0"/>
                  </a:moveTo>
                  <a:cubicBezTo>
                    <a:pt x="1318683" y="352425"/>
                    <a:pt x="1268942" y="641350"/>
                    <a:pt x="1063625" y="1066800"/>
                  </a:cubicBezTo>
                  <a:cubicBezTo>
                    <a:pt x="795867" y="702733"/>
                    <a:pt x="632883" y="630767"/>
                    <a:pt x="174625" y="508000"/>
                  </a:cubicBezTo>
                  <a:cubicBezTo>
                    <a:pt x="203200" y="758825"/>
                    <a:pt x="139700" y="698500"/>
                    <a:pt x="0" y="809625"/>
                  </a:cubicBezTo>
                  <a:cubicBezTo>
                    <a:pt x="731308" y="865717"/>
                    <a:pt x="719667" y="953558"/>
                    <a:pt x="1063625" y="1238250"/>
                  </a:cubicBezTo>
                  <a:cubicBezTo>
                    <a:pt x="1379008" y="862542"/>
                    <a:pt x="1380067" y="642408"/>
                    <a:pt x="2238375" y="349250"/>
                  </a:cubicBezTo>
                  <a:cubicBezTo>
                    <a:pt x="1979083" y="251883"/>
                    <a:pt x="1983317" y="237067"/>
                    <a:pt x="1927225" y="0"/>
                  </a:cubicBezTo>
                  <a:close/>
                </a:path>
              </a:pathLst>
            </a:custGeom>
            <a:solidFill>
              <a:srgbClr val="404040"/>
            </a:solidFill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092" name="任意多边形 30"/>
            <p:cNvSpPr>
              <a:spLocks noChangeArrowheads="1"/>
            </p:cNvSpPr>
            <p:nvPr/>
          </p:nvSpPr>
          <p:spPr bwMode="auto">
            <a:xfrm>
              <a:off x="0" y="1653141"/>
              <a:ext cx="2981325" cy="1123950"/>
            </a:xfrm>
            <a:custGeom>
              <a:avLst/>
              <a:gdLst>
                <a:gd name="T0" fmla="*/ 2738437 w 2981325"/>
                <a:gd name="T1" fmla="*/ 0 h 1123950"/>
                <a:gd name="T2" fmla="*/ 1285876 w 2981325"/>
                <a:gd name="T3" fmla="*/ 928688 h 1123950"/>
                <a:gd name="T4" fmla="*/ 85725 w 2981325"/>
                <a:gd name="T5" fmla="*/ 500063 h 1123950"/>
                <a:gd name="T6" fmla="*/ 0 w 2981325"/>
                <a:gd name="T7" fmla="*/ 671513 h 1123950"/>
                <a:gd name="T8" fmla="*/ 1304926 w 2981325"/>
                <a:gd name="T9" fmla="*/ 1123950 h 1123950"/>
                <a:gd name="T10" fmla="*/ 2981325 w 2981325"/>
                <a:gd name="T11" fmla="*/ 280988 h 1123950"/>
                <a:gd name="T12" fmla="*/ 2738437 w 2981325"/>
                <a:gd name="T13" fmla="*/ 0 h 11239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81325"/>
                <a:gd name="T22" fmla="*/ 0 h 1123950"/>
                <a:gd name="T23" fmla="*/ 2981325 w 2981325"/>
                <a:gd name="T24" fmla="*/ 1123950 h 11239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81325" h="1123950">
                  <a:moveTo>
                    <a:pt x="2738437" y="0"/>
                  </a:moveTo>
                  <a:cubicBezTo>
                    <a:pt x="1746250" y="141288"/>
                    <a:pt x="1392237" y="835025"/>
                    <a:pt x="1285875" y="928688"/>
                  </a:cubicBezTo>
                  <a:cubicBezTo>
                    <a:pt x="1050925" y="700088"/>
                    <a:pt x="863600" y="468313"/>
                    <a:pt x="85725" y="500063"/>
                  </a:cubicBezTo>
                  <a:lnTo>
                    <a:pt x="0" y="671513"/>
                  </a:lnTo>
                  <a:cubicBezTo>
                    <a:pt x="631825" y="619125"/>
                    <a:pt x="1095375" y="808038"/>
                    <a:pt x="1304925" y="1123950"/>
                  </a:cubicBezTo>
                  <a:cubicBezTo>
                    <a:pt x="1447800" y="915988"/>
                    <a:pt x="2292350" y="152400"/>
                    <a:pt x="2981325" y="280988"/>
                  </a:cubicBezTo>
                  <a:lnTo>
                    <a:pt x="2738437" y="0"/>
                  </a:lnTo>
                  <a:close/>
                </a:path>
              </a:pathLst>
            </a:custGeom>
            <a:solidFill>
              <a:srgbClr val="404040"/>
            </a:solidFill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093" name="椭圆 31"/>
            <p:cNvSpPr>
              <a:spLocks noChangeArrowheads="1"/>
            </p:cNvSpPr>
            <p:nvPr/>
          </p:nvSpPr>
          <p:spPr bwMode="auto">
            <a:xfrm>
              <a:off x="804164" y="0"/>
              <a:ext cx="931833" cy="931833"/>
            </a:xfrm>
            <a:prstGeom prst="ellipse">
              <a:avLst/>
            </a:prstGeom>
            <a:solidFill>
              <a:srgbClr val="7F7F7F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6094" name="任意多边形 32"/>
            <p:cNvSpPr>
              <a:spLocks noChangeArrowheads="1"/>
            </p:cNvSpPr>
            <p:nvPr/>
          </p:nvSpPr>
          <p:spPr bwMode="auto">
            <a:xfrm>
              <a:off x="598487" y="931833"/>
              <a:ext cx="1318502" cy="1210731"/>
            </a:xfrm>
            <a:custGeom>
              <a:avLst/>
              <a:gdLst>
                <a:gd name="T0" fmla="*/ 969439 w 1318502"/>
                <a:gd name="T1" fmla="*/ 0 h 1210731"/>
                <a:gd name="T2" fmla="*/ 1049588 w 1318502"/>
                <a:gd name="T3" fmla="*/ 42164 h 1210731"/>
                <a:gd name="T4" fmla="*/ 1299699 w 1318502"/>
                <a:gd name="T5" fmla="*/ 343955 h 1210731"/>
                <a:gd name="T6" fmla="*/ 1318502 w 1318502"/>
                <a:gd name="T7" fmla="*/ 400127 h 1210731"/>
                <a:gd name="T8" fmla="*/ 1283137 w 1318502"/>
                <a:gd name="T9" fmla="*/ 420467 h 1210731"/>
                <a:gd name="T10" fmla="*/ 716915 w 1318502"/>
                <a:gd name="T11" fmla="*/ 1190368 h 1210731"/>
                <a:gd name="T12" fmla="*/ 710853 w 1318502"/>
                <a:gd name="T13" fmla="*/ 1210731 h 1210731"/>
                <a:gd name="T14" fmla="*/ 675705 w 1318502"/>
                <a:gd name="T15" fmla="*/ 1174881 h 1210731"/>
                <a:gd name="T16" fmla="*/ 84113 w 1318502"/>
                <a:gd name="T17" fmla="*/ 846380 h 1210731"/>
                <a:gd name="T18" fmla="*/ 54299 w 1318502"/>
                <a:gd name="T19" fmla="*/ 839655 h 1210731"/>
                <a:gd name="T20" fmla="*/ 52903 w 1318502"/>
                <a:gd name="T21" fmla="*/ 837164 h 1210731"/>
                <a:gd name="T22" fmla="*/ 0 w 1318502"/>
                <a:gd name="T23" fmla="*/ 583196 h 1210731"/>
                <a:gd name="T24" fmla="*/ 296807 w 1318502"/>
                <a:gd name="T25" fmla="*/ 42164 h 1210731"/>
                <a:gd name="T26" fmla="*/ 359715 w 1318502"/>
                <a:gd name="T27" fmla="*/ 9070 h 1210731"/>
                <a:gd name="T28" fmla="*/ 405115 w 1318502"/>
                <a:gd name="T29" fmla="*/ 40512 h 1210731"/>
                <a:gd name="T30" fmla="*/ 658029 w 1318502"/>
                <a:gd name="T31" fmla="*/ 105359 h 1210731"/>
                <a:gd name="T32" fmla="*/ 910944 w 1318502"/>
                <a:gd name="T33" fmla="*/ 40512 h 12107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18502"/>
                <a:gd name="T52" fmla="*/ 0 h 1210731"/>
                <a:gd name="T53" fmla="*/ 1318502 w 1318502"/>
                <a:gd name="T54" fmla="*/ 1210731 h 12107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18502" h="1210731">
                  <a:moveTo>
                    <a:pt x="969439" y="0"/>
                  </a:moveTo>
                  <a:lnTo>
                    <a:pt x="1049588" y="42164"/>
                  </a:lnTo>
                  <a:cubicBezTo>
                    <a:pt x="1161508" y="115447"/>
                    <a:pt x="1249468" y="220492"/>
                    <a:pt x="1299699" y="343955"/>
                  </a:cubicBezTo>
                  <a:lnTo>
                    <a:pt x="1318502" y="400127"/>
                  </a:lnTo>
                  <a:lnTo>
                    <a:pt x="1283137" y="420467"/>
                  </a:lnTo>
                  <a:cubicBezTo>
                    <a:pt x="1006364" y="598501"/>
                    <a:pt x="786970" y="980305"/>
                    <a:pt x="716915" y="1190368"/>
                  </a:cubicBezTo>
                  <a:lnTo>
                    <a:pt x="710853" y="1210731"/>
                  </a:lnTo>
                  <a:lnTo>
                    <a:pt x="675705" y="1174881"/>
                  </a:lnTo>
                  <a:cubicBezTo>
                    <a:pt x="518691" y="1028545"/>
                    <a:pt x="305421" y="906990"/>
                    <a:pt x="84113" y="846380"/>
                  </a:cubicBezTo>
                  <a:lnTo>
                    <a:pt x="54299" y="839655"/>
                  </a:lnTo>
                  <a:lnTo>
                    <a:pt x="52903" y="837164"/>
                  </a:lnTo>
                  <a:cubicBezTo>
                    <a:pt x="18838" y="759105"/>
                    <a:pt x="0" y="673283"/>
                    <a:pt x="0" y="583196"/>
                  </a:cubicBezTo>
                  <a:cubicBezTo>
                    <a:pt x="0" y="357981"/>
                    <a:pt x="117735" y="159416"/>
                    <a:pt x="296807" y="42164"/>
                  </a:cubicBezTo>
                  <a:lnTo>
                    <a:pt x="359715" y="9070"/>
                  </a:lnTo>
                  <a:lnTo>
                    <a:pt x="405115" y="40512"/>
                  </a:lnTo>
                  <a:cubicBezTo>
                    <a:pt x="477311" y="81453"/>
                    <a:pt x="564344" y="105359"/>
                    <a:pt x="658029" y="105359"/>
                  </a:cubicBezTo>
                  <a:cubicBezTo>
                    <a:pt x="751714" y="105359"/>
                    <a:pt x="838748" y="81453"/>
                    <a:pt x="910944" y="40512"/>
                  </a:cubicBezTo>
                  <a:lnTo>
                    <a:pt x="969439" y="0"/>
                  </a:lnTo>
                  <a:close/>
                </a:path>
              </a:pathLst>
            </a:custGeom>
            <a:solidFill>
              <a:srgbClr val="7F7F7F"/>
            </a:solidFill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7" name="Rectangle 18">
            <a:extLst>
              <a:ext uri="{FF2B5EF4-FFF2-40B4-BE49-F238E27FC236}">
                <a16:creationId xmlns="" xmlns:a16="http://schemas.microsoft.com/office/drawing/2014/main" id="{4D17BC57-0EFA-4C60-8F3F-9B0EE7095EBB}"/>
              </a:ext>
            </a:extLst>
          </p:cNvPr>
          <p:cNvSpPr/>
          <p:nvPr/>
        </p:nvSpPr>
        <p:spPr>
          <a:xfrm>
            <a:off x="513008" y="5529148"/>
            <a:ext cx="11046279" cy="830997"/>
          </a:xfrm>
          <a:prstGeom prst="rect">
            <a:avLst/>
          </a:prstGeom>
          <a:solidFill>
            <a:srgbClr val="CF005B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引文索引法和引文分析的最终目的</a:t>
            </a:r>
            <a:r>
              <a:rPr lang="zh-CN" altLang="en-US" sz="2400" dirty="0">
                <a:solidFill>
                  <a:schemeClr val="bg1"/>
                </a:solidFill>
              </a:rPr>
              <a:t>，</a:t>
            </a:r>
            <a:r>
              <a:rPr lang="en-US" sz="2400" dirty="0" err="1">
                <a:solidFill>
                  <a:schemeClr val="bg1"/>
                </a:solidFill>
              </a:rPr>
              <a:t>就在于促进获取和发现更多的</a:t>
            </a:r>
            <a:r>
              <a:rPr lang="en-US" sz="2400" b="1" dirty="0" err="1">
                <a:solidFill>
                  <a:srgbClr val="FFFF00"/>
                </a:solidFill>
              </a:rPr>
              <a:t>创造性</a:t>
            </a:r>
            <a:r>
              <a:rPr lang="en-US" sz="2400" dirty="0" err="1">
                <a:solidFill>
                  <a:schemeClr val="bg1"/>
                </a:solidFill>
              </a:rPr>
              <a:t>情报</a:t>
            </a:r>
            <a:r>
              <a:rPr lang="en-US" sz="2400" dirty="0">
                <a:solidFill>
                  <a:schemeClr val="bg1"/>
                </a:solidFill>
              </a:rPr>
              <a:t>。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                                                                                               —— </a:t>
            </a:r>
            <a:r>
              <a:rPr lang="zh-CN" altLang="en-US" sz="2400" dirty="0">
                <a:solidFill>
                  <a:schemeClr val="bg1"/>
                </a:solidFill>
              </a:rPr>
              <a:t>尤金</a:t>
            </a:r>
            <a:r>
              <a:rPr lang="en-US" altLang="zh-CN" sz="2400" dirty="0">
                <a:solidFill>
                  <a:schemeClr val="bg1"/>
                </a:solidFill>
              </a:rPr>
              <a:t>·</a:t>
            </a:r>
            <a:r>
              <a:rPr lang="zh-CN" altLang="en-US" sz="2400" dirty="0">
                <a:solidFill>
                  <a:schemeClr val="bg1"/>
                </a:solidFill>
              </a:rPr>
              <a:t>加菲尔德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组合 20"/>
          <p:cNvGrpSpPr>
            <a:grpSpLocks/>
          </p:cNvGrpSpPr>
          <p:nvPr/>
        </p:nvGrpSpPr>
        <p:grpSpPr bwMode="auto">
          <a:xfrm>
            <a:off x="196850" y="989013"/>
            <a:ext cx="5299075" cy="2178050"/>
            <a:chOff x="0" y="0"/>
            <a:chExt cx="6362700" cy="2615713"/>
          </a:xfrm>
        </p:grpSpPr>
        <p:sp>
          <p:nvSpPr>
            <p:cNvPr id="47121" name="椭圆 21"/>
            <p:cNvSpPr>
              <a:spLocks noChangeArrowheads="1"/>
            </p:cNvSpPr>
            <p:nvPr/>
          </p:nvSpPr>
          <p:spPr bwMode="auto">
            <a:xfrm>
              <a:off x="3467100" y="0"/>
              <a:ext cx="863600" cy="863600"/>
            </a:xfrm>
            <a:prstGeom prst="ellipse">
              <a:avLst/>
            </a:prstGeom>
            <a:noFill/>
            <a:ln w="25400">
              <a:solidFill>
                <a:srgbClr val="4DBFDB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7122" name="椭圆 22"/>
            <p:cNvSpPr>
              <a:spLocks noChangeArrowheads="1"/>
            </p:cNvSpPr>
            <p:nvPr/>
          </p:nvSpPr>
          <p:spPr bwMode="auto">
            <a:xfrm>
              <a:off x="2438400" y="114300"/>
              <a:ext cx="1676400" cy="1676400"/>
            </a:xfrm>
            <a:prstGeom prst="ellipse">
              <a:avLst/>
            </a:prstGeom>
            <a:noFill/>
            <a:ln w="25400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7123" name="椭圆 23"/>
            <p:cNvSpPr>
              <a:spLocks noChangeArrowheads="1"/>
            </p:cNvSpPr>
            <p:nvPr/>
          </p:nvSpPr>
          <p:spPr bwMode="auto">
            <a:xfrm>
              <a:off x="4686300" y="163022"/>
              <a:ext cx="1676400" cy="1676400"/>
            </a:xfrm>
            <a:prstGeom prst="ellipse">
              <a:avLst/>
            </a:prstGeom>
            <a:noFill/>
            <a:ln w="25400">
              <a:solidFill>
                <a:srgbClr val="A5A5A5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7124" name="椭圆 24"/>
            <p:cNvSpPr>
              <a:spLocks noChangeArrowheads="1"/>
            </p:cNvSpPr>
            <p:nvPr/>
          </p:nvSpPr>
          <p:spPr bwMode="auto">
            <a:xfrm>
              <a:off x="0" y="901700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7125" name="椭圆 25"/>
            <p:cNvSpPr>
              <a:spLocks noChangeArrowheads="1"/>
            </p:cNvSpPr>
            <p:nvPr/>
          </p:nvSpPr>
          <p:spPr bwMode="auto">
            <a:xfrm>
              <a:off x="355600" y="1574313"/>
              <a:ext cx="1041400" cy="1041400"/>
            </a:xfrm>
            <a:prstGeom prst="ellipse">
              <a:avLst/>
            </a:prstGeom>
            <a:noFill/>
            <a:ln w="25400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47107" name="组合 26"/>
          <p:cNvGrpSpPr>
            <a:grpSpLocks/>
          </p:cNvGrpSpPr>
          <p:nvPr/>
        </p:nvGrpSpPr>
        <p:grpSpPr bwMode="auto">
          <a:xfrm>
            <a:off x="10658475" y="4776788"/>
            <a:ext cx="1041400" cy="1909762"/>
            <a:chOff x="0" y="0"/>
            <a:chExt cx="1041400" cy="1908992"/>
          </a:xfrm>
        </p:grpSpPr>
        <p:sp>
          <p:nvSpPr>
            <p:cNvPr id="47119" name="椭圆 27"/>
            <p:cNvSpPr>
              <a:spLocks noChangeArrowheads="1"/>
            </p:cNvSpPr>
            <p:nvPr/>
          </p:nvSpPr>
          <p:spPr bwMode="auto">
            <a:xfrm>
              <a:off x="0" y="0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7120" name="椭圆 28"/>
            <p:cNvSpPr>
              <a:spLocks noChangeArrowheads="1"/>
            </p:cNvSpPr>
            <p:nvPr/>
          </p:nvSpPr>
          <p:spPr bwMode="auto">
            <a:xfrm>
              <a:off x="0" y="867592"/>
              <a:ext cx="1041400" cy="1041400"/>
            </a:xfrm>
            <a:prstGeom prst="ellipse">
              <a:avLst/>
            </a:prstGeom>
            <a:noFill/>
            <a:ln w="25400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47108" name="组合 29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47111" name="组合 30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47113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47114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47115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47116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F719B3AB-7184-406E-99C4-5DA6B4BF158E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32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47117" name="TextBox 10"/>
              <p:cNvSpPr>
                <a:spLocks noChangeArrowheads="1"/>
              </p:cNvSpPr>
              <p:nvPr/>
            </p:nvSpPr>
            <p:spPr bwMode="auto">
              <a:xfrm>
                <a:off x="532059" y="6197320"/>
                <a:ext cx="2080008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《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把时间当作朋友</a:t>
                </a: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》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读书笔记</a:t>
                </a:r>
                <a:endParaRPr lang="en-US" sz="1100">
                  <a:solidFill>
                    <a:srgbClr val="939598"/>
                  </a:solidFill>
                  <a:sym typeface="Arial" pitchFamily="34" charset="0"/>
                </a:endParaRPr>
              </a:p>
            </p:txBody>
          </p:sp>
          <p:sp>
            <p:nvSpPr>
              <p:cNvPr id="47118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47112" name="文本框 31"/>
            <p:cNvSpPr>
              <a:spLocks noChangeArrowheads="1"/>
            </p:cNvSpPr>
            <p:nvPr/>
          </p:nvSpPr>
          <p:spPr bwMode="auto">
            <a:xfrm>
              <a:off x="315903" y="90845"/>
              <a:ext cx="28328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895350"/>
            <a:ext cx="9001125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2733675"/>
            <a:ext cx="6427787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4"/>
          <p:cNvSpPr>
            <a:spLocks noChangeArrowheads="1"/>
          </p:cNvSpPr>
          <p:nvPr/>
        </p:nvSpPr>
        <p:spPr bwMode="auto">
          <a:xfrm>
            <a:off x="455613" y="-485775"/>
            <a:ext cx="55070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37300" b="1">
                <a:solidFill>
                  <a:srgbClr val="008780"/>
                </a:solidFill>
                <a:sym typeface="Arial Unicode MS"/>
              </a:rPr>
              <a:t>05</a:t>
            </a:r>
            <a:endParaRPr lang="zh-CN" altLang="en-US" sz="37300" b="1">
              <a:solidFill>
                <a:srgbClr val="008780"/>
              </a:solidFill>
              <a:sym typeface="Arial Unicode MS"/>
            </a:endParaRPr>
          </a:p>
        </p:txBody>
      </p:sp>
      <p:sp>
        <p:nvSpPr>
          <p:cNvPr id="48131" name="任意多边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6702508 w 12896850"/>
              <a:gd name="T1" fmla="*/ 0 h 7962900"/>
              <a:gd name="T2" fmla="*/ 9737335 w 12896850"/>
              <a:gd name="T3" fmla="*/ 0 h 7962900"/>
              <a:gd name="T4" fmla="*/ 9737335 w 12896850"/>
              <a:gd name="T5" fmla="*/ 3773135 h 7962900"/>
              <a:gd name="T6" fmla="*/ 4660112 w 12896850"/>
              <a:gd name="T7" fmla="*/ 3773135 h 7962900"/>
              <a:gd name="T8" fmla="*/ 5094144 w 12896850"/>
              <a:gd name="T9" fmla="*/ 2973223 h 7962900"/>
              <a:gd name="T10" fmla="*/ 0 w 12896850"/>
              <a:gd name="T11" fmla="*/ 2973223 h 7962900"/>
              <a:gd name="T12" fmla="*/ 0 w 12896850"/>
              <a:gd name="T13" fmla="*/ 2512864 h 7962900"/>
              <a:gd name="T14" fmla="*/ 5343935 w 12896850"/>
              <a:gd name="T15" fmla="*/ 2512864 h 7962900"/>
              <a:gd name="T16" fmla="*/ 6702508 w 12896850"/>
              <a:gd name="T17" fmla="*/ 9026 h 79629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896850"/>
              <a:gd name="T28" fmla="*/ 0 h 7962900"/>
              <a:gd name="T29" fmla="*/ 12896850 w 12896850"/>
              <a:gd name="T30" fmla="*/ 7962900 h 79629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896850" h="7962900">
                <a:moveTo>
                  <a:pt x="8877300" y="0"/>
                </a:moveTo>
                <a:lnTo>
                  <a:pt x="12896850" y="0"/>
                </a:lnTo>
                <a:lnTo>
                  <a:pt x="12896850" y="7962900"/>
                </a:lnTo>
                <a:lnTo>
                  <a:pt x="6172200" y="7962900"/>
                </a:lnTo>
                <a:lnTo>
                  <a:pt x="6747062" y="6274749"/>
                </a:lnTo>
                <a:lnTo>
                  <a:pt x="0" y="6274749"/>
                </a:lnTo>
                <a:lnTo>
                  <a:pt x="0" y="5303199"/>
                </a:lnTo>
                <a:lnTo>
                  <a:pt x="7077902" y="5303199"/>
                </a:lnTo>
                <a:lnTo>
                  <a:pt x="8877300" y="19050"/>
                </a:lnTo>
                <a:lnTo>
                  <a:pt x="8877300" y="0"/>
                </a:lnTo>
                <a:close/>
              </a:path>
            </a:pathLst>
          </a:custGeom>
          <a:solidFill>
            <a:srgbClr val="008780"/>
          </a:solidFill>
          <a:ln w="12700" cap="flat" cmpd="sng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68" name="矩形 5"/>
          <p:cNvSpPr>
            <a:spLocks noChangeArrowheads="1"/>
          </p:cNvSpPr>
          <p:nvPr/>
        </p:nvSpPr>
        <p:spPr bwMode="auto">
          <a:xfrm>
            <a:off x="9417050" y="5172075"/>
            <a:ext cx="2820988" cy="768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 smtClean="0">
                <a:solidFill>
                  <a:srgbClr val="FFFFFF"/>
                </a:solidFill>
                <a:latin typeface="+mj-ea"/>
                <a:ea typeface="+mj-ea"/>
                <a:sym typeface="方正正准黑简体" pitchFamily="2" charset="-122"/>
              </a:rPr>
              <a:t>如何检索</a:t>
            </a:r>
          </a:p>
        </p:txBody>
      </p:sp>
      <p:sp>
        <p:nvSpPr>
          <p:cNvPr id="48133" name="直接连接符 7"/>
          <p:cNvSpPr>
            <a:spLocks noChangeShapeType="1"/>
          </p:cNvSpPr>
          <p:nvPr/>
        </p:nvSpPr>
        <p:spPr bwMode="auto">
          <a:xfrm>
            <a:off x="6394450" y="5010150"/>
            <a:ext cx="5776913" cy="14288"/>
          </a:xfrm>
          <a:prstGeom prst="line">
            <a:avLst/>
          </a:prstGeom>
          <a:noFill/>
          <a:ln w="12700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34" name="矩形 3"/>
          <p:cNvSpPr>
            <a:spLocks noChangeArrowheads="1"/>
          </p:cNvSpPr>
          <p:nvPr/>
        </p:nvSpPr>
        <p:spPr bwMode="auto">
          <a:xfrm>
            <a:off x="2719388" y="4684713"/>
            <a:ext cx="3765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3200" b="1">
                <a:solidFill>
                  <a:srgbClr val="FFFFFF"/>
                </a:solidFill>
                <a:sym typeface="Times New Roman" pitchFamily="18" charset="0"/>
              </a:rPr>
              <a:t>WEB OF SCIENCE</a:t>
            </a:r>
            <a:endParaRPr lang="zh-CN" altLang="en-US" sz="3200" b="1">
              <a:solidFill>
                <a:srgbClr val="FFFFFF"/>
              </a:solidFill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组合 54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49158" name="组合 55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49160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49161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49162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49163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05F81914-3123-4887-96EE-5F82F894BCA0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34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49164" name="TextBox 10"/>
              <p:cNvSpPr>
                <a:spLocks noChangeArrowheads="1"/>
              </p:cNvSpPr>
              <p:nvPr/>
            </p:nvSpPr>
            <p:spPr bwMode="auto">
              <a:xfrm>
                <a:off x="532059" y="6197320"/>
                <a:ext cx="2080008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《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把时间当作朋友</a:t>
                </a: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》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读书笔记</a:t>
                </a:r>
                <a:endParaRPr lang="en-US" sz="1100">
                  <a:solidFill>
                    <a:srgbClr val="939598"/>
                  </a:solidFill>
                  <a:sym typeface="Arial" pitchFamily="34" charset="0"/>
                </a:endParaRPr>
              </a:p>
            </p:txBody>
          </p:sp>
          <p:sp>
            <p:nvSpPr>
              <p:cNvPr id="49165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49159" name="文本框 56"/>
            <p:cNvSpPr>
              <a:spLocks noChangeArrowheads="1"/>
            </p:cNvSpPr>
            <p:nvPr/>
          </p:nvSpPr>
          <p:spPr bwMode="auto">
            <a:xfrm>
              <a:off x="315903" y="90845"/>
              <a:ext cx="28328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49155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3" y="965200"/>
            <a:ext cx="1108075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椭圆 2"/>
          <p:cNvSpPr/>
          <p:nvPr/>
        </p:nvSpPr>
        <p:spPr bwMode="auto">
          <a:xfrm>
            <a:off x="642938" y="2232025"/>
            <a:ext cx="1609725" cy="47783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2917825" y="2111375"/>
            <a:ext cx="3657600" cy="52228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82660" y="23294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排序方式</a:t>
            </a:r>
            <a:endParaRPr lang="zh-CN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组合 13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50183" name="组合 14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50185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50186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50187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50188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10E6173B-AA6C-47FC-95AE-7B61CB1BD125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35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50189" name="TextBox 10"/>
              <p:cNvSpPr>
                <a:spLocks noChangeArrowheads="1"/>
              </p:cNvSpPr>
              <p:nvPr/>
            </p:nvSpPr>
            <p:spPr bwMode="auto">
              <a:xfrm>
                <a:off x="532059" y="6197320"/>
                <a:ext cx="2080008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《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把时间当作朋友</a:t>
                </a: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》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读书笔记</a:t>
                </a:r>
                <a:endParaRPr lang="en-US" sz="1100">
                  <a:solidFill>
                    <a:srgbClr val="939598"/>
                  </a:solidFill>
                  <a:sym typeface="Arial" pitchFamily="34" charset="0"/>
                </a:endParaRPr>
              </a:p>
            </p:txBody>
          </p:sp>
          <p:sp>
            <p:nvSpPr>
              <p:cNvPr id="50190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50184" name="文本框 15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9963"/>
            <a:ext cx="121920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8023225" y="2049463"/>
            <a:ext cx="16208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</a:rPr>
              <a:t>被引次数</a:t>
            </a:r>
          </a:p>
        </p:txBody>
      </p:sp>
      <p:sp>
        <p:nvSpPr>
          <p:cNvPr id="50181" name="TextBox 28"/>
          <p:cNvSpPr txBox="1">
            <a:spLocks noChangeArrowheads="1"/>
          </p:cNvSpPr>
          <p:nvPr/>
        </p:nvSpPr>
        <p:spPr bwMode="auto">
          <a:xfrm>
            <a:off x="8318500" y="4926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7242175" y="4852988"/>
            <a:ext cx="233838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</a:rPr>
              <a:t>引用参考文献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组合 13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51205" name="组合 14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51207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51208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51209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51210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B30994A8-B4F1-4A2D-86A4-B789C31E4BFC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36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51211" name="TextBox 10"/>
              <p:cNvSpPr>
                <a:spLocks noChangeArrowheads="1"/>
              </p:cNvSpPr>
              <p:nvPr/>
            </p:nvSpPr>
            <p:spPr bwMode="auto">
              <a:xfrm>
                <a:off x="532059" y="6197320"/>
                <a:ext cx="2080008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《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把时间当作朋友</a:t>
                </a: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》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读书笔记</a:t>
                </a:r>
                <a:endParaRPr lang="en-US" sz="1100">
                  <a:solidFill>
                    <a:srgbClr val="939598"/>
                  </a:solidFill>
                  <a:sym typeface="Arial" pitchFamily="34" charset="0"/>
                </a:endParaRPr>
              </a:p>
            </p:txBody>
          </p:sp>
          <p:sp>
            <p:nvSpPr>
              <p:cNvPr id="51212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51206" name="文本框 15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1031875"/>
            <a:ext cx="11676062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圆角矩形 16"/>
          <p:cNvSpPr/>
          <p:nvPr/>
        </p:nvSpPr>
        <p:spPr bwMode="auto">
          <a:xfrm>
            <a:off x="7432675" y="2963863"/>
            <a:ext cx="1814513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持续跟踪你关注的者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组合 13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52228" name="组合 14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52230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52231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52232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52233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96C3B1C8-2B55-4E8D-B3D5-3EC9D1AD5D0E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37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52234" name="TextBox 10"/>
              <p:cNvSpPr>
                <a:spLocks noChangeArrowheads="1"/>
              </p:cNvSpPr>
              <p:nvPr/>
            </p:nvSpPr>
            <p:spPr bwMode="auto">
              <a:xfrm>
                <a:off x="532059" y="6197320"/>
                <a:ext cx="2080008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《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把时间当作朋友</a:t>
                </a: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》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读书笔记</a:t>
                </a:r>
                <a:endParaRPr lang="en-US" sz="1100">
                  <a:solidFill>
                    <a:srgbClr val="939598"/>
                  </a:solidFill>
                  <a:sym typeface="Arial" pitchFamily="34" charset="0"/>
                </a:endParaRPr>
              </a:p>
            </p:txBody>
          </p:sp>
          <p:sp>
            <p:nvSpPr>
              <p:cNvPr id="52235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52229" name="文本框 15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946150"/>
            <a:ext cx="10679113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组合 13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53252" name="组合 14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53254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53255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53256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53257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746661E1-BEC4-4DB2-86B8-45CEEB14E794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38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53258" name="TextBox 10"/>
              <p:cNvSpPr>
                <a:spLocks noChangeArrowheads="1"/>
              </p:cNvSpPr>
              <p:nvPr/>
            </p:nvSpPr>
            <p:spPr bwMode="auto">
              <a:xfrm>
                <a:off x="532059" y="6197320"/>
                <a:ext cx="2080008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《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把时间当作朋友</a:t>
                </a: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》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读书笔记</a:t>
                </a:r>
                <a:endParaRPr lang="en-US" sz="1100">
                  <a:solidFill>
                    <a:srgbClr val="939598"/>
                  </a:solidFill>
                  <a:sym typeface="Arial" pitchFamily="34" charset="0"/>
                </a:endParaRPr>
              </a:p>
            </p:txBody>
          </p:sp>
          <p:sp>
            <p:nvSpPr>
              <p:cNvPr id="53259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53253" name="文本框 15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1031875"/>
            <a:ext cx="1167765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组合 13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54276" name="组合 14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54278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54279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54280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54281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041D9174-BDEB-4310-99F0-817E29CE4E1E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39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54282" name="TextBox 10"/>
              <p:cNvSpPr>
                <a:spLocks noChangeArrowheads="1"/>
              </p:cNvSpPr>
              <p:nvPr/>
            </p:nvSpPr>
            <p:spPr bwMode="auto">
              <a:xfrm>
                <a:off x="532059" y="6197320"/>
                <a:ext cx="2080008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《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把时间当作朋友</a:t>
                </a: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》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读书笔记</a:t>
                </a:r>
                <a:endParaRPr lang="en-US" sz="1100">
                  <a:solidFill>
                    <a:srgbClr val="939598"/>
                  </a:solidFill>
                  <a:sym typeface="Arial" pitchFamily="34" charset="0"/>
                </a:endParaRPr>
              </a:p>
            </p:txBody>
          </p:sp>
          <p:sp>
            <p:nvSpPr>
              <p:cNvPr id="54283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54277" name="文本框 15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935038"/>
            <a:ext cx="11017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32"/>
          <p:cNvGrpSpPr>
            <a:grpSpLocks/>
          </p:cNvGrpSpPr>
          <p:nvPr/>
        </p:nvGrpSpPr>
        <p:grpSpPr bwMode="auto">
          <a:xfrm>
            <a:off x="196850" y="989013"/>
            <a:ext cx="5299075" cy="2178050"/>
            <a:chOff x="0" y="0"/>
            <a:chExt cx="6362700" cy="2615713"/>
          </a:xfrm>
        </p:grpSpPr>
        <p:sp>
          <p:nvSpPr>
            <p:cNvPr id="17428" name="椭圆 33"/>
            <p:cNvSpPr>
              <a:spLocks noChangeArrowheads="1"/>
            </p:cNvSpPr>
            <p:nvPr/>
          </p:nvSpPr>
          <p:spPr bwMode="auto">
            <a:xfrm>
              <a:off x="3467100" y="0"/>
              <a:ext cx="863600" cy="863600"/>
            </a:xfrm>
            <a:prstGeom prst="ellipse">
              <a:avLst/>
            </a:prstGeom>
            <a:noFill/>
            <a:ln w="25400">
              <a:solidFill>
                <a:srgbClr val="4DBFDB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7429" name="椭圆 43"/>
            <p:cNvSpPr>
              <a:spLocks noChangeArrowheads="1"/>
            </p:cNvSpPr>
            <p:nvPr/>
          </p:nvSpPr>
          <p:spPr bwMode="auto">
            <a:xfrm>
              <a:off x="2438400" y="114300"/>
              <a:ext cx="1676400" cy="1676400"/>
            </a:xfrm>
            <a:prstGeom prst="ellipse">
              <a:avLst/>
            </a:prstGeom>
            <a:noFill/>
            <a:ln w="25400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7430" name="椭圆 44"/>
            <p:cNvSpPr>
              <a:spLocks noChangeArrowheads="1"/>
            </p:cNvSpPr>
            <p:nvPr/>
          </p:nvSpPr>
          <p:spPr bwMode="auto">
            <a:xfrm>
              <a:off x="4686300" y="163022"/>
              <a:ext cx="1676400" cy="1676400"/>
            </a:xfrm>
            <a:prstGeom prst="ellipse">
              <a:avLst/>
            </a:prstGeom>
            <a:noFill/>
            <a:ln w="25400">
              <a:solidFill>
                <a:srgbClr val="A5A5A5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7431" name="椭圆 45"/>
            <p:cNvSpPr>
              <a:spLocks noChangeArrowheads="1"/>
            </p:cNvSpPr>
            <p:nvPr/>
          </p:nvSpPr>
          <p:spPr bwMode="auto">
            <a:xfrm>
              <a:off x="0" y="901700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7432" name="椭圆 46"/>
            <p:cNvSpPr>
              <a:spLocks noChangeArrowheads="1"/>
            </p:cNvSpPr>
            <p:nvPr/>
          </p:nvSpPr>
          <p:spPr bwMode="auto">
            <a:xfrm>
              <a:off x="355600" y="1574313"/>
              <a:ext cx="1041400" cy="1041400"/>
            </a:xfrm>
            <a:prstGeom prst="ellipse">
              <a:avLst/>
            </a:prstGeom>
            <a:noFill/>
            <a:ln w="25400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7411" name="组合 47"/>
          <p:cNvGrpSpPr>
            <a:grpSpLocks/>
          </p:cNvGrpSpPr>
          <p:nvPr/>
        </p:nvGrpSpPr>
        <p:grpSpPr bwMode="auto">
          <a:xfrm>
            <a:off x="10658475" y="4776788"/>
            <a:ext cx="1041400" cy="1909762"/>
            <a:chOff x="0" y="0"/>
            <a:chExt cx="1041400" cy="1908992"/>
          </a:xfrm>
        </p:grpSpPr>
        <p:sp>
          <p:nvSpPr>
            <p:cNvPr id="17426" name="椭圆 48"/>
            <p:cNvSpPr>
              <a:spLocks noChangeArrowheads="1"/>
            </p:cNvSpPr>
            <p:nvPr/>
          </p:nvSpPr>
          <p:spPr bwMode="auto">
            <a:xfrm>
              <a:off x="0" y="0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7427" name="椭圆 49"/>
            <p:cNvSpPr>
              <a:spLocks noChangeArrowheads="1"/>
            </p:cNvSpPr>
            <p:nvPr/>
          </p:nvSpPr>
          <p:spPr bwMode="auto">
            <a:xfrm>
              <a:off x="0" y="867592"/>
              <a:ext cx="1041400" cy="1041400"/>
            </a:xfrm>
            <a:prstGeom prst="ellipse">
              <a:avLst/>
            </a:prstGeom>
            <a:noFill/>
            <a:ln w="25400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7412" name="矩形 25"/>
          <p:cNvSpPr>
            <a:spLocks noChangeArrowheads="1"/>
          </p:cNvSpPr>
          <p:nvPr/>
        </p:nvSpPr>
        <p:spPr bwMode="auto">
          <a:xfrm>
            <a:off x="1162050" y="1352550"/>
            <a:ext cx="9982200" cy="5005388"/>
          </a:xfrm>
          <a:prstGeom prst="rect">
            <a:avLst/>
          </a:prstGeom>
          <a:gradFill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</a:gradFill>
          <a:ln w="635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7413" name="组合 26"/>
          <p:cNvGrpSpPr>
            <a:grpSpLocks/>
          </p:cNvGrpSpPr>
          <p:nvPr/>
        </p:nvGrpSpPr>
        <p:grpSpPr bwMode="auto">
          <a:xfrm>
            <a:off x="8518525" y="1860550"/>
            <a:ext cx="3028950" cy="831850"/>
            <a:chOff x="0" y="0"/>
            <a:chExt cx="3028950" cy="831851"/>
          </a:xfrm>
        </p:grpSpPr>
        <p:sp>
          <p:nvSpPr>
            <p:cNvPr id="17424" name="直角三角形 27"/>
            <p:cNvSpPr>
              <a:spLocks noChangeArrowheads="1"/>
            </p:cNvSpPr>
            <p:nvPr/>
          </p:nvSpPr>
          <p:spPr bwMode="auto">
            <a:xfrm rot="5400000">
              <a:off x="2724149" y="527049"/>
              <a:ext cx="241300" cy="368301"/>
            </a:xfrm>
            <a:prstGeom prst="rtTriangle">
              <a:avLst/>
            </a:prstGeom>
            <a:solidFill>
              <a:srgbClr val="0D5153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2302" name="矩形 28"/>
            <p:cNvSpPr>
              <a:spLocks noChangeArrowheads="1"/>
            </p:cNvSpPr>
            <p:nvPr/>
          </p:nvSpPr>
          <p:spPr bwMode="auto">
            <a:xfrm>
              <a:off x="0" y="0"/>
              <a:ext cx="3028950" cy="590551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xtLst/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solidFill>
                    <a:srgbClr val="FFFFFF"/>
                  </a:solidFill>
                  <a:latin typeface="+mj-ea"/>
                  <a:ea typeface="+mj-ea"/>
                </a:rPr>
                <a:t>概    念</a:t>
              </a:r>
              <a:endParaRPr lang="zh-CN" altLang="zh-CN" sz="24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304" name="矩形 1"/>
          <p:cNvSpPr>
            <a:spLocks noChangeArrowheads="1"/>
          </p:cNvSpPr>
          <p:nvPr/>
        </p:nvSpPr>
        <p:spPr bwMode="auto">
          <a:xfrm>
            <a:off x="1395413" y="1736725"/>
            <a:ext cx="7123112" cy="4832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eaLnBrk="1" hangingPunct="1">
              <a:buFont typeface="Arial" pitchFamily="34" charset="0"/>
              <a:buNone/>
            </a:pPr>
            <a:r>
              <a:rPr lang="zh-CN" altLang="en-US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  美国</a:t>
            </a:r>
            <a:r>
              <a:rPr lang="en-US" altLang="zh-CN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《</a:t>
            </a:r>
            <a:r>
              <a:rPr lang="zh-CN" altLang="en-US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科学引文索引</a:t>
            </a:r>
            <a:r>
              <a:rPr lang="en-US" altLang="zh-CN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》</a:t>
            </a:r>
            <a:r>
              <a:rPr lang="zh-CN" altLang="en-US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（</a:t>
            </a:r>
            <a:r>
              <a:rPr lang="en-US" altLang="zh-CN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Science Citation Index, </a:t>
            </a:r>
            <a:r>
              <a:rPr lang="zh-CN" altLang="en-US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简称 </a:t>
            </a:r>
            <a:r>
              <a:rPr lang="en-US" altLang="zh-CN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SCI </a:t>
            </a:r>
            <a:r>
              <a:rPr lang="zh-CN" altLang="en-US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）于</a:t>
            </a:r>
            <a:r>
              <a:rPr lang="en-US" altLang="zh-CN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1957 </a:t>
            </a:r>
            <a:r>
              <a:rPr lang="zh-CN" altLang="en-US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年由美国科学信息研究所（</a:t>
            </a:r>
            <a:r>
              <a:rPr lang="en-US" altLang="zh-CN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Institute for Scientific Information, </a:t>
            </a:r>
            <a:r>
              <a:rPr lang="zh-CN" altLang="en-US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简称 </a:t>
            </a:r>
            <a:r>
              <a:rPr lang="en-US" altLang="zh-CN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ISI</a:t>
            </a:r>
            <a:r>
              <a:rPr lang="zh-CN" altLang="en-US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）在美国费城创办，</a:t>
            </a:r>
            <a:r>
              <a:rPr lang="en-US" altLang="zh-CN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1961</a:t>
            </a:r>
            <a:r>
              <a:rPr lang="zh-CN" altLang="en-US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年创办出版的</a:t>
            </a:r>
            <a:r>
              <a:rPr lang="zh-CN" altLang="en-US" sz="2000" dirty="0">
                <a:solidFill>
                  <a:srgbClr val="FF0000"/>
                </a:solidFill>
                <a:latin typeface="Arial Black" pitchFamily="34" charset="0"/>
                <a:ea typeface="楷体" pitchFamily="49" charset="-122"/>
              </a:rPr>
              <a:t>引文数据库</a:t>
            </a:r>
            <a:r>
              <a:rPr lang="zh-CN" altLang="en-US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。</a:t>
            </a:r>
            <a:r>
              <a:rPr lang="en-US" altLang="zh-CN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SCI(</a:t>
            </a:r>
            <a:r>
              <a:rPr lang="zh-CN" altLang="en-US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科学引文索引 </a:t>
            </a:r>
            <a:r>
              <a:rPr lang="en-US" altLang="zh-CN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)</a:t>
            </a:r>
            <a:r>
              <a:rPr lang="zh-CN" altLang="en-US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、</a:t>
            </a:r>
            <a:r>
              <a:rPr lang="en-US" altLang="zh-CN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EI(</a:t>
            </a:r>
            <a:r>
              <a:rPr lang="zh-CN" altLang="en-US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工程索引 </a:t>
            </a:r>
            <a:r>
              <a:rPr lang="en-US" altLang="zh-CN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)</a:t>
            </a:r>
            <a:r>
              <a:rPr lang="zh-CN" altLang="en-US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、</a:t>
            </a:r>
            <a:r>
              <a:rPr lang="en-US" altLang="zh-CN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ISTP(</a:t>
            </a:r>
            <a:r>
              <a:rPr lang="zh-CN" altLang="en-US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科技会议录索引 </a:t>
            </a:r>
            <a:r>
              <a:rPr lang="en-US" altLang="zh-CN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) </a:t>
            </a:r>
            <a:r>
              <a:rPr lang="zh-CN" altLang="en-US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是世界著名的三大科技文献检索系统，是国际公认的进行科学统计与科学评价的主要检索工具，其中以</a:t>
            </a:r>
            <a:r>
              <a:rPr lang="en-US" altLang="zh-CN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SCI</a:t>
            </a:r>
            <a:r>
              <a:rPr lang="zh-CN" altLang="en-US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最为重要。</a:t>
            </a:r>
            <a:endParaRPr lang="en-US" altLang="zh-CN" sz="2000" dirty="0">
              <a:solidFill>
                <a:srgbClr val="00B0F0"/>
              </a:solidFill>
              <a:latin typeface="Arial Black" pitchFamily="34" charset="0"/>
              <a:ea typeface="楷体" pitchFamily="49" charset="-122"/>
            </a:endParaRPr>
          </a:p>
          <a:p>
            <a:pPr algn="just" eaLnBrk="1" hangingPunct="1">
              <a:buFont typeface="Arial" pitchFamily="34" charset="0"/>
              <a:buNone/>
            </a:pPr>
            <a:r>
              <a:rPr lang="en-US" altLang="zh-CN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  Web of Science</a:t>
            </a:r>
            <a:r>
              <a:rPr lang="zh-CN" altLang="en-US" sz="2000" dirty="0">
                <a:solidFill>
                  <a:srgbClr val="00B0F0"/>
                </a:solidFill>
                <a:latin typeface="Arial Black" pitchFamily="34" charset="0"/>
                <a:ea typeface="楷体" pitchFamily="49" charset="-122"/>
              </a:rPr>
              <a:t>是信息检索平台，通过这个平台可以检索关于自然科学、社会科学、艺术与人文学科的文献信息，包括国际期刊、免费开放资源、图书、专利、会议录、网络资源等，可以同时对多个数据库（包括专业数据库、多学科综合数据库及“中国科学引文数据库”）进行单库或跨库检索，可以使用分析工具，可以利用书目信息管理软件建立个人文献数据库。</a:t>
            </a:r>
            <a:endParaRPr lang="en-US" altLang="zh-CN" sz="2000" dirty="0">
              <a:solidFill>
                <a:srgbClr val="00B0F0"/>
              </a:solidFill>
              <a:latin typeface="Arial Black" pitchFamily="34" charset="0"/>
              <a:ea typeface="楷体" pitchFamily="49" charset="-122"/>
            </a:endParaRPr>
          </a:p>
          <a:p>
            <a:pPr algn="just" eaLnBrk="1" hangingPunct="1">
              <a:lnSpc>
                <a:spcPct val="150000"/>
              </a:lnSpc>
              <a:buFont typeface="Arial" pitchFamily="34" charset="0"/>
              <a:buNone/>
            </a:pPr>
            <a:endParaRPr lang="zh-CN" altLang="en-US" sz="1600" dirty="0">
              <a:solidFill>
                <a:srgbClr val="3F3F3F"/>
              </a:solidFill>
              <a:latin typeface="微软雅黑" pitchFamily="34" charset="-122"/>
              <a:sym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Font typeface="Arial" pitchFamily="34" charset="0"/>
              <a:buNone/>
            </a:pPr>
            <a:endParaRPr lang="zh-CN" altLang="en-US" sz="1600" dirty="0">
              <a:solidFill>
                <a:srgbClr val="3F3F3F"/>
              </a:solidFill>
              <a:latin typeface="微软雅黑" pitchFamily="34" charset="-122"/>
              <a:sym typeface="Times New Roman" pitchFamily="18" charset="0"/>
            </a:endParaRPr>
          </a:p>
        </p:txBody>
      </p:sp>
      <p:pic>
        <p:nvPicPr>
          <p:cNvPr id="17415" name="图片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9475" y="4292600"/>
            <a:ext cx="2390775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6" name="组合 17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17417" name="组合 19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17419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17420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17421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17422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B07C78C4-7564-4DE5-9F64-B9D9335A17F1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4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17423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17418" name="文本框 20"/>
            <p:cNvSpPr>
              <a:spLocks noChangeArrowheads="1"/>
            </p:cNvSpPr>
            <p:nvPr/>
          </p:nvSpPr>
          <p:spPr bwMode="auto">
            <a:xfrm>
              <a:off x="315903" y="90845"/>
              <a:ext cx="2893685" cy="892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2800" b="1">
                  <a:solidFill>
                    <a:schemeClr val="bg1"/>
                  </a:solidFill>
                  <a:sym typeface="Arial Unicode MS"/>
                </a:rPr>
                <a:t>Web Of Science</a:t>
              </a:r>
              <a:endParaRPr lang="zh-CN" altLang="en-US" sz="2800" b="1">
                <a:solidFill>
                  <a:schemeClr val="bg1"/>
                </a:solidFill>
                <a:sym typeface="Arial Unicode MS"/>
              </a:endParaRPr>
            </a:p>
            <a:p>
              <a:pPr eaLnBrk="1" hangingPunct="1">
                <a:buFont typeface="Arial" pitchFamily="34" charset="0"/>
                <a:buNone/>
              </a:pPr>
              <a:endParaRPr lang="zh-CN" altLang="en-US" sz="2400">
                <a:solidFill>
                  <a:schemeClr val="bg1"/>
                </a:solidFill>
                <a:latin typeface="方正正准黑简体" pitchFamily="2" charset="-122"/>
                <a:ea typeface="方正正准黑简体" pitchFamily="2" charset="-122"/>
                <a:sym typeface="方正正准黑简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42"/>
          <p:cNvSpPr>
            <a:spLocks noChangeArrowheads="1"/>
          </p:cNvSpPr>
          <p:nvPr/>
        </p:nvSpPr>
        <p:spPr bwMode="auto">
          <a:xfrm>
            <a:off x="3057525" y="1903413"/>
            <a:ext cx="5481638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buFont typeface="Arial" pitchFamily="34" charset="0"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  <a:sym typeface="Times New Roman" pitchFamily="18" charset="0"/>
              </a:rPr>
              <a:t>利用</a:t>
            </a:r>
            <a:r>
              <a:rPr lang="en-US" altLang="zh-CN" b="1" dirty="0" smtClean="0">
                <a:solidFill>
                  <a:srgbClr val="FF0000"/>
                </a:solidFill>
                <a:latin typeface="+mj-ea"/>
                <a:ea typeface="+mj-ea"/>
                <a:sym typeface="Times New Roman" pitchFamily="18" charset="0"/>
              </a:rPr>
              <a:t>co—citation </a:t>
            </a:r>
            <a:r>
              <a:rPr lang="en-US" altLang="zh-CN" b="1" dirty="0">
                <a:solidFill>
                  <a:srgbClr val="FF0000"/>
                </a:solidFill>
                <a:latin typeface="+mj-ea"/>
                <a:ea typeface="+mj-ea"/>
                <a:sym typeface="Times New Roman" pitchFamily="18" charset="0"/>
              </a:rPr>
              <a:t>analysis </a:t>
            </a:r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  <a:sym typeface="Times New Roman" pitchFamily="18" charset="0"/>
              </a:rPr>
              <a:t>对高被引论文进行分析，一组高被引论文的标题中的主要关键词组成研究前沿</a:t>
            </a:r>
          </a:p>
        </p:txBody>
      </p:sp>
      <p:sp>
        <p:nvSpPr>
          <p:cNvPr id="55299" name="矩形 43"/>
          <p:cNvSpPr>
            <a:spLocks noChangeArrowheads="1"/>
          </p:cNvSpPr>
          <p:nvPr/>
        </p:nvSpPr>
        <p:spPr bwMode="auto">
          <a:xfrm>
            <a:off x="3046413" y="5064125"/>
            <a:ext cx="575786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r>
              <a:rPr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近</a:t>
            </a:r>
            <a:r>
              <a:rPr lang="en-US" altLang="zh-CN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年发表，在最近</a:t>
            </a:r>
            <a:r>
              <a:rPr lang="en-US" altLang="zh-CN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个月中被引次数进入同出版年、同学科</a:t>
            </a:r>
            <a:r>
              <a:rPr lang="en-US" altLang="zh-CN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0.1%</a:t>
            </a:r>
            <a:r>
              <a:rPr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的论文。</a:t>
            </a:r>
          </a:p>
        </p:txBody>
      </p:sp>
      <p:sp>
        <p:nvSpPr>
          <p:cNvPr id="38916" name="矩形 44"/>
          <p:cNvSpPr>
            <a:spLocks noChangeArrowheads="1"/>
          </p:cNvSpPr>
          <p:nvPr/>
        </p:nvSpPr>
        <p:spPr bwMode="auto">
          <a:xfrm>
            <a:off x="4335463" y="3722688"/>
            <a:ext cx="4851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buFont typeface="Arial" pitchFamily="34" charset="0"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  <a:sym typeface="微软雅黑" pitchFamily="34" charset="-122"/>
              </a:rPr>
              <a:t>近</a:t>
            </a:r>
            <a:r>
              <a:rPr lang="en-US" altLang="zh-CN" b="1" dirty="0">
                <a:solidFill>
                  <a:srgbClr val="FF0000"/>
                </a:solidFill>
                <a:latin typeface="+mj-ea"/>
                <a:ea typeface="+mj-ea"/>
                <a:sym typeface="微软雅黑" pitchFamily="34" charset="-122"/>
              </a:rPr>
              <a:t>10</a:t>
            </a:r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  <a:sym typeface="微软雅黑" pitchFamily="34" charset="-122"/>
              </a:rPr>
              <a:t>年发表，同学科、同出版年</a:t>
            </a:r>
            <a:r>
              <a:rPr lang="en-US" altLang="zh-CN" b="1" dirty="0">
                <a:solidFill>
                  <a:srgbClr val="FF0000"/>
                </a:solidFill>
                <a:latin typeface="+mj-ea"/>
                <a:ea typeface="+mj-ea"/>
                <a:sym typeface="微软雅黑" pitchFamily="34" charset="-122"/>
              </a:rPr>
              <a:t>10</a:t>
            </a:r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  <a:sym typeface="微软雅黑" pitchFamily="34" charset="-122"/>
              </a:rPr>
              <a:t>年间的被引次数排在全球前</a:t>
            </a:r>
            <a:r>
              <a:rPr lang="en-US" altLang="zh-CN" b="1" dirty="0">
                <a:solidFill>
                  <a:srgbClr val="FF0000"/>
                </a:solidFill>
                <a:latin typeface="+mj-ea"/>
                <a:ea typeface="+mj-ea"/>
                <a:sym typeface="微软雅黑" pitchFamily="34" charset="-122"/>
              </a:rPr>
              <a:t>1%</a:t>
            </a:r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  <a:sym typeface="微软雅黑" pitchFamily="34" charset="-122"/>
              </a:rPr>
              <a:t>的论文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。</a:t>
            </a:r>
          </a:p>
        </p:txBody>
      </p:sp>
      <p:sp>
        <p:nvSpPr>
          <p:cNvPr id="38917" name="矩形 51"/>
          <p:cNvSpPr>
            <a:spLocks noChangeArrowheads="1"/>
          </p:cNvSpPr>
          <p:nvPr/>
        </p:nvSpPr>
        <p:spPr bwMode="auto">
          <a:xfrm>
            <a:off x="3046413" y="1547813"/>
            <a:ext cx="2614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altLang="zh-CN" sz="2400" b="1" dirty="0">
                <a:solidFill>
                  <a:srgbClr val="00B0F0"/>
                </a:solidFill>
                <a:latin typeface="+mj-ea"/>
                <a:ea typeface="+mj-ea"/>
              </a:rPr>
              <a:t>Research Fronts</a:t>
            </a:r>
            <a:endParaRPr lang="zh-CN" altLang="en-US" sz="2400" dirty="0">
              <a:solidFill>
                <a:srgbClr val="00B0F0"/>
              </a:solidFill>
              <a:latin typeface="+mj-ea"/>
              <a:ea typeface="+mj-ea"/>
              <a:sym typeface="方正正准黑简体" pitchFamily="2" charset="-122"/>
            </a:endParaRPr>
          </a:p>
        </p:txBody>
      </p:sp>
      <p:sp>
        <p:nvSpPr>
          <p:cNvPr id="38918" name="矩形 52"/>
          <p:cNvSpPr>
            <a:spLocks noChangeArrowheads="1"/>
          </p:cNvSpPr>
          <p:nvPr/>
        </p:nvSpPr>
        <p:spPr bwMode="auto">
          <a:xfrm>
            <a:off x="3057525" y="4678363"/>
            <a:ext cx="1774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altLang="zh-CN" sz="2400" b="1" dirty="0">
                <a:solidFill>
                  <a:srgbClr val="008780"/>
                </a:solidFill>
                <a:latin typeface="+mj-ea"/>
                <a:ea typeface="+mj-ea"/>
                <a:sym typeface="Times New Roman" pitchFamily="18" charset="0"/>
              </a:rPr>
              <a:t>Hot Paper</a:t>
            </a:r>
            <a:endParaRPr lang="zh-CN" altLang="en-US" sz="2400" dirty="0">
              <a:solidFill>
                <a:srgbClr val="008780"/>
              </a:solidFill>
              <a:latin typeface="+mj-ea"/>
              <a:ea typeface="+mj-ea"/>
              <a:sym typeface="方正正准黑简体" pitchFamily="2" charset="-122"/>
            </a:endParaRPr>
          </a:p>
        </p:txBody>
      </p:sp>
      <p:sp>
        <p:nvSpPr>
          <p:cNvPr id="38919" name="矩形 53"/>
          <p:cNvSpPr>
            <a:spLocks noChangeArrowheads="1"/>
          </p:cNvSpPr>
          <p:nvPr/>
        </p:nvSpPr>
        <p:spPr bwMode="auto">
          <a:xfrm>
            <a:off x="5880100" y="3294063"/>
            <a:ext cx="3170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altLang="zh-CN" sz="2400" b="1" dirty="0">
                <a:solidFill>
                  <a:srgbClr val="008780"/>
                </a:solidFill>
                <a:latin typeface="+mj-ea"/>
                <a:ea typeface="+mj-ea"/>
                <a:sym typeface="Times New Roman" pitchFamily="18" charset="0"/>
              </a:rPr>
              <a:t>Highly Cited Paper </a:t>
            </a:r>
            <a:endParaRPr lang="zh-CN" altLang="en-US" sz="2400" dirty="0">
              <a:solidFill>
                <a:srgbClr val="008780"/>
              </a:solidFill>
              <a:latin typeface="+mj-ea"/>
              <a:ea typeface="+mj-ea"/>
              <a:sym typeface="方正正准黑简体" pitchFamily="2" charset="-122"/>
            </a:endParaRPr>
          </a:p>
        </p:txBody>
      </p:sp>
      <p:grpSp>
        <p:nvGrpSpPr>
          <p:cNvPr id="55304" name="组合 54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55319" name="组合 55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55321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55322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55323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55324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75242FCB-7C8C-4483-9F09-9C56F986F016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40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55325" name="TextBox 10"/>
              <p:cNvSpPr>
                <a:spLocks noChangeArrowheads="1"/>
              </p:cNvSpPr>
              <p:nvPr/>
            </p:nvSpPr>
            <p:spPr bwMode="auto">
              <a:xfrm>
                <a:off x="532059" y="6197320"/>
                <a:ext cx="2080008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《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把时间当作朋友</a:t>
                </a: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》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读书笔记</a:t>
                </a:r>
                <a:endParaRPr lang="en-US" sz="1100">
                  <a:solidFill>
                    <a:srgbClr val="939598"/>
                  </a:solidFill>
                  <a:sym typeface="Arial" pitchFamily="34" charset="0"/>
                </a:endParaRPr>
              </a:p>
            </p:txBody>
          </p:sp>
          <p:sp>
            <p:nvSpPr>
              <p:cNvPr id="55326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38936" name="文本框 56"/>
            <p:cNvSpPr>
              <a:spLocks noChangeArrowheads="1"/>
            </p:cNvSpPr>
            <p:nvPr/>
          </p:nvSpPr>
          <p:spPr bwMode="auto">
            <a:xfrm>
              <a:off x="315914" y="90495"/>
              <a:ext cx="5492765" cy="46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itchFamily="34" charset="0"/>
                <a:buNone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+mj-ea"/>
                  <a:ea typeface="+mj-ea"/>
                  <a:sym typeface="方正正准黑简体" pitchFamily="2" charset="-122"/>
                </a:rPr>
                <a:t>Essential Science Indicator</a:t>
              </a:r>
              <a:r>
                <a:rPr lang="zh-CN" altLang="en-US" sz="2400" b="1" dirty="0">
                  <a:solidFill>
                    <a:schemeClr val="bg1"/>
                  </a:solidFill>
                  <a:latin typeface="+mj-ea"/>
                  <a:ea typeface="+mj-ea"/>
                  <a:sym typeface="方正正准黑简体" pitchFamily="2" charset="-122"/>
                </a:rPr>
                <a:t>有什么？</a:t>
              </a:r>
            </a:p>
          </p:txBody>
        </p:sp>
      </p:grpSp>
      <p:grpSp>
        <p:nvGrpSpPr>
          <p:cNvPr id="55305" name="组合 2"/>
          <p:cNvGrpSpPr>
            <a:grpSpLocks/>
          </p:cNvGrpSpPr>
          <p:nvPr/>
        </p:nvGrpSpPr>
        <p:grpSpPr bwMode="auto">
          <a:xfrm>
            <a:off x="1620838" y="1550988"/>
            <a:ext cx="1052512" cy="1052512"/>
            <a:chOff x="0" y="0"/>
            <a:chExt cx="1052209" cy="1052209"/>
          </a:xfrm>
        </p:grpSpPr>
        <p:sp>
          <p:nvSpPr>
            <p:cNvPr id="55317" name="椭圆 1"/>
            <p:cNvSpPr>
              <a:spLocks noChangeArrowheads="1"/>
            </p:cNvSpPr>
            <p:nvPr/>
          </p:nvSpPr>
          <p:spPr bwMode="auto">
            <a:xfrm>
              <a:off x="0" y="0"/>
              <a:ext cx="1052209" cy="1052209"/>
            </a:xfrm>
            <a:prstGeom prst="ellipse">
              <a:avLst/>
            </a:prstGeom>
            <a:solidFill>
              <a:srgbClr val="FFAD00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5318" name="任意多边形 32"/>
            <p:cNvSpPr>
              <a:spLocks noChangeArrowheads="1"/>
            </p:cNvSpPr>
            <p:nvPr/>
          </p:nvSpPr>
          <p:spPr bwMode="auto">
            <a:xfrm>
              <a:off x="287979" y="300679"/>
              <a:ext cx="476250" cy="450850"/>
            </a:xfrm>
            <a:custGeom>
              <a:avLst/>
              <a:gdLst>
                <a:gd name="T0" fmla="*/ 238124 w 476250"/>
                <a:gd name="T1" fmla="*/ 225425 h 450850"/>
                <a:gd name="T2" fmla="*/ 180974 w 476250"/>
                <a:gd name="T3" fmla="*/ 282575 h 450850"/>
                <a:gd name="T4" fmla="*/ 197713 w 476250"/>
                <a:gd name="T5" fmla="*/ 322986 h 450850"/>
                <a:gd name="T6" fmla="*/ 220005 w 476250"/>
                <a:gd name="T7" fmla="*/ 332220 h 450850"/>
                <a:gd name="T8" fmla="*/ 215264 w 476250"/>
                <a:gd name="T9" fmla="*/ 343666 h 450850"/>
                <a:gd name="T10" fmla="*/ 215264 w 476250"/>
                <a:gd name="T11" fmla="*/ 370708 h 450850"/>
                <a:gd name="T12" fmla="*/ 237743 w 476250"/>
                <a:gd name="T13" fmla="*/ 393187 h 450850"/>
                <a:gd name="T14" fmla="*/ 238504 w 476250"/>
                <a:gd name="T15" fmla="*/ 393187 h 450850"/>
                <a:gd name="T16" fmla="*/ 260983 w 476250"/>
                <a:gd name="T17" fmla="*/ 370708 h 450850"/>
                <a:gd name="T18" fmla="*/ 260983 w 476250"/>
                <a:gd name="T19" fmla="*/ 343666 h 450850"/>
                <a:gd name="T20" fmla="*/ 256242 w 476250"/>
                <a:gd name="T21" fmla="*/ 332220 h 450850"/>
                <a:gd name="T22" fmla="*/ 278535 w 476250"/>
                <a:gd name="T23" fmla="*/ 322986 h 450850"/>
                <a:gd name="T24" fmla="*/ 295274 w 476250"/>
                <a:gd name="T25" fmla="*/ 282575 h 450850"/>
                <a:gd name="T26" fmla="*/ 238124 w 476250"/>
                <a:gd name="T27" fmla="*/ 225425 h 450850"/>
                <a:gd name="T28" fmla="*/ 249408 w 476250"/>
                <a:gd name="T29" fmla="*/ 49032 h 450850"/>
                <a:gd name="T30" fmla="*/ 178152 w 476250"/>
                <a:gd name="T31" fmla="*/ 65873 h 450850"/>
                <a:gd name="T32" fmla="*/ 125464 w 476250"/>
                <a:gd name="T33" fmla="*/ 116715 h 450850"/>
                <a:gd name="T34" fmla="*/ 115669 w 476250"/>
                <a:gd name="T35" fmla="*/ 139700 h 450850"/>
                <a:gd name="T36" fmla="*/ 373146 w 476250"/>
                <a:gd name="T37" fmla="*/ 139700 h 450850"/>
                <a:gd name="T38" fmla="*/ 368214 w 476250"/>
                <a:gd name="T39" fmla="*/ 125374 h 450850"/>
                <a:gd name="T40" fmla="*/ 319282 w 476250"/>
                <a:gd name="T41" fmla="*/ 70907 h 450850"/>
                <a:gd name="T42" fmla="*/ 249408 w 476250"/>
                <a:gd name="T43" fmla="*/ 49032 h 450850"/>
                <a:gd name="T44" fmla="*/ 251153 w 476250"/>
                <a:gd name="T45" fmla="*/ 119 h 450850"/>
                <a:gd name="T46" fmla="*/ 345741 w 476250"/>
                <a:gd name="T47" fmla="*/ 29731 h 450850"/>
                <a:gd name="T48" fmla="*/ 411980 w 476250"/>
                <a:gd name="T49" fmla="*/ 103462 h 450850"/>
                <a:gd name="T50" fmla="*/ 424460 w 476250"/>
                <a:gd name="T51" fmla="*/ 139714 h 450850"/>
                <a:gd name="T52" fmla="*/ 444577 w 476250"/>
                <a:gd name="T53" fmla="*/ 143775 h 450850"/>
                <a:gd name="T54" fmla="*/ 476250 w 476250"/>
                <a:gd name="T55" fmla="*/ 191559 h 450850"/>
                <a:gd name="T56" fmla="*/ 476250 w 476250"/>
                <a:gd name="T57" fmla="*/ 398991 h 450850"/>
                <a:gd name="T58" fmla="*/ 424391 w 476250"/>
                <a:gd name="T59" fmla="*/ 450850 h 450850"/>
                <a:gd name="T60" fmla="*/ 51859 w 476250"/>
                <a:gd name="T61" fmla="*/ 450850 h 450850"/>
                <a:gd name="T62" fmla="*/ 0 w 476250"/>
                <a:gd name="T63" fmla="*/ 398991 h 450850"/>
                <a:gd name="T64" fmla="*/ 0 w 476250"/>
                <a:gd name="T65" fmla="*/ 191559 h 450850"/>
                <a:gd name="T66" fmla="*/ 51859 w 476250"/>
                <a:gd name="T67" fmla="*/ 139700 h 450850"/>
                <a:gd name="T68" fmla="*/ 63616 w 476250"/>
                <a:gd name="T69" fmla="*/ 139700 h 450850"/>
                <a:gd name="T70" fmla="*/ 63935 w 476250"/>
                <a:gd name="T71" fmla="*/ 137348 h 450850"/>
                <a:gd name="T72" fmla="*/ 154695 w 476250"/>
                <a:gd name="T73" fmla="*/ 22917 h 450850"/>
                <a:gd name="T74" fmla="*/ 251153 w 476250"/>
                <a:gd name="T75" fmla="*/ 119 h 4508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6250"/>
                <a:gd name="T115" fmla="*/ 0 h 450850"/>
                <a:gd name="T116" fmla="*/ 476250 w 476250"/>
                <a:gd name="T117" fmla="*/ 450850 h 4508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6250" h="450850">
                  <a:moveTo>
                    <a:pt x="238124" y="225425"/>
                  </a:moveTo>
                  <a:cubicBezTo>
                    <a:pt x="206561" y="225425"/>
                    <a:pt x="180974" y="251012"/>
                    <a:pt x="180974" y="282575"/>
                  </a:cubicBezTo>
                  <a:cubicBezTo>
                    <a:pt x="180974" y="298356"/>
                    <a:pt x="187371" y="312644"/>
                    <a:pt x="197713" y="322986"/>
                  </a:cubicBezTo>
                  <a:lnTo>
                    <a:pt x="220005" y="332220"/>
                  </a:lnTo>
                  <a:lnTo>
                    <a:pt x="215264" y="343666"/>
                  </a:lnTo>
                  <a:lnTo>
                    <a:pt x="215264" y="370708"/>
                  </a:lnTo>
                  <a:cubicBezTo>
                    <a:pt x="215264" y="383123"/>
                    <a:pt x="225328" y="393187"/>
                    <a:pt x="237743" y="393187"/>
                  </a:cubicBezTo>
                  <a:lnTo>
                    <a:pt x="238504" y="393187"/>
                  </a:lnTo>
                  <a:cubicBezTo>
                    <a:pt x="250919" y="393187"/>
                    <a:pt x="260983" y="383123"/>
                    <a:pt x="260983" y="370708"/>
                  </a:cubicBezTo>
                  <a:lnTo>
                    <a:pt x="260983" y="343666"/>
                  </a:lnTo>
                  <a:lnTo>
                    <a:pt x="256242" y="332220"/>
                  </a:lnTo>
                  <a:lnTo>
                    <a:pt x="278535" y="322986"/>
                  </a:lnTo>
                  <a:cubicBezTo>
                    <a:pt x="288877" y="312644"/>
                    <a:pt x="295274" y="298356"/>
                    <a:pt x="295274" y="282575"/>
                  </a:cubicBezTo>
                  <a:cubicBezTo>
                    <a:pt x="295274" y="251012"/>
                    <a:pt x="269687" y="225425"/>
                    <a:pt x="238124" y="225425"/>
                  </a:cubicBezTo>
                  <a:close/>
                  <a:moveTo>
                    <a:pt x="249408" y="49032"/>
                  </a:moveTo>
                  <a:cubicBezTo>
                    <a:pt x="225001" y="48161"/>
                    <a:pt x="200364" y="53743"/>
                    <a:pt x="178152" y="65873"/>
                  </a:cubicBezTo>
                  <a:cubicBezTo>
                    <a:pt x="155940" y="78002"/>
                    <a:pt x="137926" y="95711"/>
                    <a:pt x="125464" y="116715"/>
                  </a:cubicBezTo>
                  <a:lnTo>
                    <a:pt x="115669" y="139700"/>
                  </a:lnTo>
                  <a:lnTo>
                    <a:pt x="373146" y="139700"/>
                  </a:lnTo>
                  <a:lnTo>
                    <a:pt x="368214" y="125374"/>
                  </a:lnTo>
                  <a:cubicBezTo>
                    <a:pt x="357280" y="103535"/>
                    <a:pt x="340573" y="84588"/>
                    <a:pt x="319282" y="70907"/>
                  </a:cubicBezTo>
                  <a:cubicBezTo>
                    <a:pt x="297991" y="57226"/>
                    <a:pt x="273815" y="49903"/>
                    <a:pt x="249408" y="49032"/>
                  </a:cubicBezTo>
                  <a:close/>
                  <a:moveTo>
                    <a:pt x="251153" y="119"/>
                  </a:moveTo>
                  <a:cubicBezTo>
                    <a:pt x="284192" y="1298"/>
                    <a:pt x="316920" y="11211"/>
                    <a:pt x="345741" y="29731"/>
                  </a:cubicBezTo>
                  <a:cubicBezTo>
                    <a:pt x="374563" y="48251"/>
                    <a:pt x="397179" y="73900"/>
                    <a:pt x="411980" y="103462"/>
                  </a:cubicBezTo>
                  <a:lnTo>
                    <a:pt x="424460" y="139714"/>
                  </a:lnTo>
                  <a:lnTo>
                    <a:pt x="444577" y="143775"/>
                  </a:lnTo>
                  <a:cubicBezTo>
                    <a:pt x="463190" y="151648"/>
                    <a:pt x="476250" y="170078"/>
                    <a:pt x="476250" y="191559"/>
                  </a:cubicBezTo>
                  <a:lnTo>
                    <a:pt x="476250" y="398991"/>
                  </a:lnTo>
                  <a:cubicBezTo>
                    <a:pt x="476250" y="427632"/>
                    <a:pt x="453032" y="450850"/>
                    <a:pt x="424391" y="450850"/>
                  </a:cubicBezTo>
                  <a:lnTo>
                    <a:pt x="51859" y="450850"/>
                  </a:lnTo>
                  <a:cubicBezTo>
                    <a:pt x="23218" y="450850"/>
                    <a:pt x="0" y="427632"/>
                    <a:pt x="0" y="398991"/>
                  </a:cubicBezTo>
                  <a:lnTo>
                    <a:pt x="0" y="191559"/>
                  </a:lnTo>
                  <a:cubicBezTo>
                    <a:pt x="0" y="162918"/>
                    <a:pt x="23218" y="139700"/>
                    <a:pt x="51859" y="139700"/>
                  </a:cubicBezTo>
                  <a:lnTo>
                    <a:pt x="63616" y="139700"/>
                  </a:lnTo>
                  <a:lnTo>
                    <a:pt x="63935" y="137348"/>
                  </a:lnTo>
                  <a:cubicBezTo>
                    <a:pt x="77275" y="89170"/>
                    <a:pt x="109593" y="47546"/>
                    <a:pt x="154695" y="22917"/>
                  </a:cubicBezTo>
                  <a:cubicBezTo>
                    <a:pt x="184763" y="6497"/>
                    <a:pt x="218114" y="-1059"/>
                    <a:pt x="251153" y="119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55306" name="组合 4"/>
          <p:cNvGrpSpPr>
            <a:grpSpLocks/>
          </p:cNvGrpSpPr>
          <p:nvPr/>
        </p:nvGrpSpPr>
        <p:grpSpPr bwMode="auto">
          <a:xfrm>
            <a:off x="1620838" y="4702175"/>
            <a:ext cx="1052512" cy="1050925"/>
            <a:chOff x="0" y="0"/>
            <a:chExt cx="1052209" cy="1052209"/>
          </a:xfrm>
        </p:grpSpPr>
        <p:sp>
          <p:nvSpPr>
            <p:cNvPr id="55315" name="椭圆 34"/>
            <p:cNvSpPr>
              <a:spLocks noChangeArrowheads="1"/>
            </p:cNvSpPr>
            <p:nvPr/>
          </p:nvSpPr>
          <p:spPr bwMode="auto">
            <a:xfrm>
              <a:off x="0" y="0"/>
              <a:ext cx="1052209" cy="1052209"/>
            </a:xfrm>
            <a:prstGeom prst="ellipse">
              <a:avLst/>
            </a:prstGeom>
            <a:solidFill>
              <a:srgbClr val="00B9B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5316" name="任意多边形 35"/>
            <p:cNvSpPr>
              <a:spLocks noChangeArrowheads="1"/>
            </p:cNvSpPr>
            <p:nvPr/>
          </p:nvSpPr>
          <p:spPr bwMode="auto">
            <a:xfrm>
              <a:off x="306229" y="314837"/>
              <a:ext cx="439750" cy="422534"/>
            </a:xfrm>
            <a:custGeom>
              <a:avLst/>
              <a:gdLst>
                <a:gd name="T0" fmla="*/ 87313 w 439750"/>
                <a:gd name="T1" fmla="*/ 311128 h 422534"/>
                <a:gd name="T2" fmla="*/ 59531 w 439750"/>
                <a:gd name="T3" fmla="*/ 338910 h 422534"/>
                <a:gd name="T4" fmla="*/ 87313 w 439750"/>
                <a:gd name="T5" fmla="*/ 366692 h 422534"/>
                <a:gd name="T6" fmla="*/ 115095 w 439750"/>
                <a:gd name="T7" fmla="*/ 338910 h 422534"/>
                <a:gd name="T8" fmla="*/ 87313 w 439750"/>
                <a:gd name="T9" fmla="*/ 311128 h 422534"/>
                <a:gd name="T10" fmla="*/ 439750 w 439750"/>
                <a:gd name="T11" fmla="*/ 0 h 422534"/>
                <a:gd name="T12" fmla="*/ 428272 w 439750"/>
                <a:gd name="T13" fmla="*/ 58644 h 422534"/>
                <a:gd name="T14" fmla="*/ 429804 w 439750"/>
                <a:gd name="T15" fmla="*/ 60412 h 422534"/>
                <a:gd name="T16" fmla="*/ 382753 w 439750"/>
                <a:gd name="T17" fmla="*/ 101184 h 422534"/>
                <a:gd name="T18" fmla="*/ 386793 w 439750"/>
                <a:gd name="T19" fmla="*/ 153203 h 422534"/>
                <a:gd name="T20" fmla="*/ 333116 w 439750"/>
                <a:gd name="T21" fmla="*/ 144196 h 422534"/>
                <a:gd name="T22" fmla="*/ 316646 w 439750"/>
                <a:gd name="T23" fmla="*/ 158467 h 422534"/>
                <a:gd name="T24" fmla="*/ 320335 w 439750"/>
                <a:gd name="T25" fmla="*/ 205956 h 422534"/>
                <a:gd name="T26" fmla="*/ 271331 w 439750"/>
                <a:gd name="T27" fmla="*/ 197734 h 422534"/>
                <a:gd name="T28" fmla="*/ 257852 w 439750"/>
                <a:gd name="T29" fmla="*/ 209413 h 422534"/>
                <a:gd name="T30" fmla="*/ 269948 w 439750"/>
                <a:gd name="T31" fmla="*/ 227353 h 422534"/>
                <a:gd name="T32" fmla="*/ 280988 w 439750"/>
                <a:gd name="T33" fmla="*/ 282040 h 422534"/>
                <a:gd name="T34" fmla="*/ 140494 w 439750"/>
                <a:gd name="T35" fmla="*/ 422534 h 422534"/>
                <a:gd name="T36" fmla="*/ 0 w 439750"/>
                <a:gd name="T37" fmla="*/ 282040 h 422534"/>
                <a:gd name="T38" fmla="*/ 140494 w 439750"/>
                <a:gd name="T39" fmla="*/ 141546 h 422534"/>
                <a:gd name="T40" fmla="*/ 195181 w 439750"/>
                <a:gd name="T41" fmla="*/ 152587 h 422534"/>
                <a:gd name="T42" fmla="*/ 200942 w 439750"/>
                <a:gd name="T43" fmla="*/ 156471 h 422534"/>
                <a:gd name="T44" fmla="*/ 379196 w 439750"/>
                <a:gd name="T45" fmla="*/ 2009 h 422534"/>
                <a:gd name="T46" fmla="*/ 380069 w 439750"/>
                <a:gd name="T47" fmla="*/ 3016 h 4225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9750"/>
                <a:gd name="T73" fmla="*/ 0 h 422534"/>
                <a:gd name="T74" fmla="*/ 439750 w 439750"/>
                <a:gd name="T75" fmla="*/ 422534 h 42253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9750" h="422534">
                  <a:moveTo>
                    <a:pt x="87313" y="311128"/>
                  </a:moveTo>
                  <a:cubicBezTo>
                    <a:pt x="71969" y="311128"/>
                    <a:pt x="59531" y="323566"/>
                    <a:pt x="59531" y="338910"/>
                  </a:cubicBezTo>
                  <a:cubicBezTo>
                    <a:pt x="59531" y="354254"/>
                    <a:pt x="71969" y="366692"/>
                    <a:pt x="87313" y="366692"/>
                  </a:cubicBezTo>
                  <a:cubicBezTo>
                    <a:pt x="102657" y="366692"/>
                    <a:pt x="115095" y="354254"/>
                    <a:pt x="115095" y="338910"/>
                  </a:cubicBezTo>
                  <a:cubicBezTo>
                    <a:pt x="115095" y="323566"/>
                    <a:pt x="102657" y="311128"/>
                    <a:pt x="87313" y="311128"/>
                  </a:cubicBezTo>
                  <a:close/>
                  <a:moveTo>
                    <a:pt x="439750" y="0"/>
                  </a:moveTo>
                  <a:lnTo>
                    <a:pt x="428272" y="58644"/>
                  </a:lnTo>
                  <a:lnTo>
                    <a:pt x="429804" y="60412"/>
                  </a:lnTo>
                  <a:lnTo>
                    <a:pt x="382753" y="101184"/>
                  </a:lnTo>
                  <a:lnTo>
                    <a:pt x="386793" y="153203"/>
                  </a:lnTo>
                  <a:lnTo>
                    <a:pt x="333116" y="144196"/>
                  </a:lnTo>
                  <a:lnTo>
                    <a:pt x="316646" y="158467"/>
                  </a:lnTo>
                  <a:lnTo>
                    <a:pt x="320335" y="205956"/>
                  </a:lnTo>
                  <a:lnTo>
                    <a:pt x="271331" y="197734"/>
                  </a:lnTo>
                  <a:lnTo>
                    <a:pt x="257852" y="209413"/>
                  </a:lnTo>
                  <a:lnTo>
                    <a:pt x="269948" y="227353"/>
                  </a:lnTo>
                  <a:cubicBezTo>
                    <a:pt x="277057" y="244162"/>
                    <a:pt x="280988" y="262642"/>
                    <a:pt x="280988" y="282040"/>
                  </a:cubicBezTo>
                  <a:cubicBezTo>
                    <a:pt x="280988" y="359633"/>
                    <a:pt x="218087" y="422534"/>
                    <a:pt x="140494" y="422534"/>
                  </a:cubicBezTo>
                  <a:cubicBezTo>
                    <a:pt x="62901" y="422534"/>
                    <a:pt x="0" y="359633"/>
                    <a:pt x="0" y="282040"/>
                  </a:cubicBezTo>
                  <a:cubicBezTo>
                    <a:pt x="0" y="204447"/>
                    <a:pt x="62901" y="141546"/>
                    <a:pt x="140494" y="141546"/>
                  </a:cubicBezTo>
                  <a:cubicBezTo>
                    <a:pt x="159893" y="141546"/>
                    <a:pt x="178373" y="145477"/>
                    <a:pt x="195181" y="152587"/>
                  </a:cubicBezTo>
                  <a:lnTo>
                    <a:pt x="200942" y="156471"/>
                  </a:lnTo>
                  <a:lnTo>
                    <a:pt x="379196" y="2009"/>
                  </a:lnTo>
                  <a:lnTo>
                    <a:pt x="380069" y="3016"/>
                  </a:lnTo>
                  <a:lnTo>
                    <a:pt x="439750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bevel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55307" name="组合 5"/>
          <p:cNvGrpSpPr>
            <a:grpSpLocks/>
          </p:cNvGrpSpPr>
          <p:nvPr/>
        </p:nvGrpSpPr>
        <p:grpSpPr bwMode="auto">
          <a:xfrm>
            <a:off x="9561513" y="3417888"/>
            <a:ext cx="1052512" cy="1052512"/>
            <a:chOff x="0" y="0"/>
            <a:chExt cx="1052209" cy="1052209"/>
          </a:xfrm>
        </p:grpSpPr>
        <p:sp>
          <p:nvSpPr>
            <p:cNvPr id="55311" name="椭圆 33"/>
            <p:cNvSpPr>
              <a:spLocks noChangeArrowheads="1"/>
            </p:cNvSpPr>
            <p:nvPr/>
          </p:nvSpPr>
          <p:spPr bwMode="auto">
            <a:xfrm>
              <a:off x="0" y="0"/>
              <a:ext cx="1052209" cy="1052209"/>
            </a:xfrm>
            <a:prstGeom prst="ellipse">
              <a:avLst/>
            </a:prstGeom>
            <a:solidFill>
              <a:srgbClr val="FF888C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55312" name="组合 45"/>
            <p:cNvGrpSpPr>
              <a:grpSpLocks/>
            </p:cNvGrpSpPr>
            <p:nvPr/>
          </p:nvGrpSpPr>
          <p:grpSpPr bwMode="auto">
            <a:xfrm>
              <a:off x="287979" y="283962"/>
              <a:ext cx="476250" cy="484285"/>
              <a:chOff x="0" y="0"/>
              <a:chExt cx="476250" cy="484285"/>
            </a:xfrm>
          </p:grpSpPr>
          <p:sp>
            <p:nvSpPr>
              <p:cNvPr id="55313" name="空心弧 46"/>
              <p:cNvSpPr>
                <a:spLocks noChangeArrowheads="1"/>
              </p:cNvSpPr>
              <p:nvPr/>
            </p:nvSpPr>
            <p:spPr bwMode="auto">
              <a:xfrm rot="1346882">
                <a:off x="53388" y="0"/>
                <a:ext cx="348860" cy="348860"/>
              </a:xfrm>
              <a:custGeom>
                <a:avLst/>
                <a:gdLst>
                  <a:gd name="T0" fmla="*/ 2147483647 w 21600"/>
                  <a:gd name="T1" fmla="*/ 0 h 21600"/>
                  <a:gd name="T2" fmla="*/ 1700078925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095" y="10800"/>
                    </a:moveTo>
                    <a:cubicBezTo>
                      <a:pt x="3095" y="6544"/>
                      <a:pt x="6544" y="3095"/>
                      <a:pt x="10800" y="3095"/>
                    </a:cubicBezTo>
                    <a:cubicBezTo>
                      <a:pt x="15055" y="3095"/>
                      <a:pt x="18505" y="6544"/>
                      <a:pt x="18505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lnTo>
                      <a:pt x="3095" y="1080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5314" name="任意多边形 47"/>
              <p:cNvSpPr>
                <a:spLocks noChangeArrowheads="1"/>
              </p:cNvSpPr>
              <p:nvPr/>
            </p:nvSpPr>
            <p:spPr bwMode="auto">
              <a:xfrm>
                <a:off x="0" y="170473"/>
                <a:ext cx="476250" cy="313812"/>
              </a:xfrm>
              <a:custGeom>
                <a:avLst/>
                <a:gdLst>
                  <a:gd name="T0" fmla="*/ 231775 w 476250"/>
                  <a:gd name="T1" fmla="*/ 98937 h 313812"/>
                  <a:gd name="T2" fmla="*/ 174625 w 476250"/>
                  <a:gd name="T3" fmla="*/ 156087 h 313812"/>
                  <a:gd name="T4" fmla="*/ 191364 w 476250"/>
                  <a:gd name="T5" fmla="*/ 196498 h 313812"/>
                  <a:gd name="T6" fmla="*/ 213656 w 476250"/>
                  <a:gd name="T7" fmla="*/ 205732 h 313812"/>
                  <a:gd name="T8" fmla="*/ 208915 w 476250"/>
                  <a:gd name="T9" fmla="*/ 217178 h 313812"/>
                  <a:gd name="T10" fmla="*/ 208915 w 476250"/>
                  <a:gd name="T11" fmla="*/ 244220 h 313812"/>
                  <a:gd name="T12" fmla="*/ 231394 w 476250"/>
                  <a:gd name="T13" fmla="*/ 266699 h 313812"/>
                  <a:gd name="T14" fmla="*/ 232155 w 476250"/>
                  <a:gd name="T15" fmla="*/ 266699 h 313812"/>
                  <a:gd name="T16" fmla="*/ 254634 w 476250"/>
                  <a:gd name="T17" fmla="*/ 244220 h 313812"/>
                  <a:gd name="T18" fmla="*/ 254634 w 476250"/>
                  <a:gd name="T19" fmla="*/ 217178 h 313812"/>
                  <a:gd name="T20" fmla="*/ 249893 w 476250"/>
                  <a:gd name="T21" fmla="*/ 205732 h 313812"/>
                  <a:gd name="T22" fmla="*/ 272186 w 476250"/>
                  <a:gd name="T23" fmla="*/ 196498 h 313812"/>
                  <a:gd name="T24" fmla="*/ 288925 w 476250"/>
                  <a:gd name="T25" fmla="*/ 156087 h 313812"/>
                  <a:gd name="T26" fmla="*/ 231775 w 476250"/>
                  <a:gd name="T27" fmla="*/ 98937 h 313812"/>
                  <a:gd name="T28" fmla="*/ 64092 w 476250"/>
                  <a:gd name="T29" fmla="*/ 0 h 313812"/>
                  <a:gd name="T30" fmla="*/ 116804 w 476250"/>
                  <a:gd name="T31" fmla="*/ 0 h 313812"/>
                  <a:gd name="T32" fmla="*/ 115669 w 476250"/>
                  <a:gd name="T33" fmla="*/ 2662 h 313812"/>
                  <a:gd name="T34" fmla="*/ 373146 w 476250"/>
                  <a:gd name="T35" fmla="*/ 2662 h 313812"/>
                  <a:gd name="T36" fmla="*/ 372230 w 476250"/>
                  <a:gd name="T37" fmla="*/ 0 h 313812"/>
                  <a:gd name="T38" fmla="*/ 423539 w 476250"/>
                  <a:gd name="T39" fmla="*/ 0 h 313812"/>
                  <a:gd name="T40" fmla="*/ 424460 w 476250"/>
                  <a:gd name="T41" fmla="*/ 2676 h 313812"/>
                  <a:gd name="T42" fmla="*/ 444577 w 476250"/>
                  <a:gd name="T43" fmla="*/ 6737 h 313812"/>
                  <a:gd name="T44" fmla="*/ 476250 w 476250"/>
                  <a:gd name="T45" fmla="*/ 54521 h 313812"/>
                  <a:gd name="T46" fmla="*/ 476250 w 476250"/>
                  <a:gd name="T47" fmla="*/ 261953 h 313812"/>
                  <a:gd name="T48" fmla="*/ 424391 w 476250"/>
                  <a:gd name="T49" fmla="*/ 313812 h 313812"/>
                  <a:gd name="T50" fmla="*/ 51859 w 476250"/>
                  <a:gd name="T51" fmla="*/ 313812 h 313812"/>
                  <a:gd name="T52" fmla="*/ 0 w 476250"/>
                  <a:gd name="T53" fmla="*/ 261953 h 313812"/>
                  <a:gd name="T54" fmla="*/ 0 w 476250"/>
                  <a:gd name="T55" fmla="*/ 54521 h 313812"/>
                  <a:gd name="T56" fmla="*/ 51859 w 476250"/>
                  <a:gd name="T57" fmla="*/ 2662 h 313812"/>
                  <a:gd name="T58" fmla="*/ 63616 w 476250"/>
                  <a:gd name="T59" fmla="*/ 2662 h 313812"/>
                  <a:gd name="T60" fmla="*/ 63935 w 476250"/>
                  <a:gd name="T61" fmla="*/ 310 h 3138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76250"/>
                  <a:gd name="T94" fmla="*/ 0 h 313812"/>
                  <a:gd name="T95" fmla="*/ 476250 w 476250"/>
                  <a:gd name="T96" fmla="*/ 313812 h 31381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76250" h="313812">
                    <a:moveTo>
                      <a:pt x="231775" y="98937"/>
                    </a:moveTo>
                    <a:cubicBezTo>
                      <a:pt x="200212" y="98937"/>
                      <a:pt x="174625" y="124524"/>
                      <a:pt x="174625" y="156087"/>
                    </a:cubicBezTo>
                    <a:cubicBezTo>
                      <a:pt x="174625" y="171869"/>
                      <a:pt x="181022" y="186156"/>
                      <a:pt x="191364" y="196498"/>
                    </a:cubicBezTo>
                    <a:lnTo>
                      <a:pt x="213656" y="205732"/>
                    </a:lnTo>
                    <a:lnTo>
                      <a:pt x="208915" y="217178"/>
                    </a:lnTo>
                    <a:lnTo>
                      <a:pt x="208915" y="244220"/>
                    </a:lnTo>
                    <a:cubicBezTo>
                      <a:pt x="208915" y="256635"/>
                      <a:pt x="218979" y="266699"/>
                      <a:pt x="231394" y="266699"/>
                    </a:cubicBezTo>
                    <a:lnTo>
                      <a:pt x="232155" y="266699"/>
                    </a:lnTo>
                    <a:cubicBezTo>
                      <a:pt x="244570" y="266699"/>
                      <a:pt x="254634" y="256635"/>
                      <a:pt x="254634" y="244220"/>
                    </a:cubicBezTo>
                    <a:lnTo>
                      <a:pt x="254634" y="217178"/>
                    </a:lnTo>
                    <a:lnTo>
                      <a:pt x="249893" y="205732"/>
                    </a:lnTo>
                    <a:lnTo>
                      <a:pt x="272186" y="196498"/>
                    </a:lnTo>
                    <a:cubicBezTo>
                      <a:pt x="282528" y="186156"/>
                      <a:pt x="288925" y="171869"/>
                      <a:pt x="288925" y="156087"/>
                    </a:cubicBezTo>
                    <a:cubicBezTo>
                      <a:pt x="288925" y="124524"/>
                      <a:pt x="263338" y="98937"/>
                      <a:pt x="231775" y="98937"/>
                    </a:cubicBezTo>
                    <a:close/>
                    <a:moveTo>
                      <a:pt x="64092" y="0"/>
                    </a:moveTo>
                    <a:lnTo>
                      <a:pt x="116804" y="0"/>
                    </a:lnTo>
                    <a:lnTo>
                      <a:pt x="115669" y="2662"/>
                    </a:lnTo>
                    <a:lnTo>
                      <a:pt x="373146" y="2662"/>
                    </a:lnTo>
                    <a:lnTo>
                      <a:pt x="372230" y="0"/>
                    </a:lnTo>
                    <a:lnTo>
                      <a:pt x="423539" y="0"/>
                    </a:lnTo>
                    <a:lnTo>
                      <a:pt x="424460" y="2676"/>
                    </a:lnTo>
                    <a:lnTo>
                      <a:pt x="444577" y="6737"/>
                    </a:lnTo>
                    <a:cubicBezTo>
                      <a:pt x="463190" y="14610"/>
                      <a:pt x="476250" y="33040"/>
                      <a:pt x="476250" y="54521"/>
                    </a:cubicBezTo>
                    <a:lnTo>
                      <a:pt x="476250" y="261953"/>
                    </a:lnTo>
                    <a:cubicBezTo>
                      <a:pt x="476250" y="290594"/>
                      <a:pt x="453032" y="313812"/>
                      <a:pt x="424391" y="313812"/>
                    </a:cubicBezTo>
                    <a:lnTo>
                      <a:pt x="51859" y="313812"/>
                    </a:lnTo>
                    <a:cubicBezTo>
                      <a:pt x="23218" y="313812"/>
                      <a:pt x="0" y="290594"/>
                      <a:pt x="0" y="261953"/>
                    </a:cubicBezTo>
                    <a:lnTo>
                      <a:pt x="0" y="54521"/>
                    </a:lnTo>
                    <a:cubicBezTo>
                      <a:pt x="0" y="25880"/>
                      <a:pt x="23218" y="2662"/>
                      <a:pt x="51859" y="2662"/>
                    </a:cubicBezTo>
                    <a:lnTo>
                      <a:pt x="63616" y="2662"/>
                    </a:lnTo>
                    <a:lnTo>
                      <a:pt x="63935" y="310"/>
                    </a:lnTo>
                    <a:lnTo>
                      <a:pt x="64092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55308" name="左大括号 7"/>
          <p:cNvSpPr>
            <a:spLocks/>
          </p:cNvSpPr>
          <p:nvPr/>
        </p:nvSpPr>
        <p:spPr bwMode="auto">
          <a:xfrm>
            <a:off x="2803525" y="4654550"/>
            <a:ext cx="280988" cy="1081088"/>
          </a:xfrm>
          <a:prstGeom prst="leftBrace">
            <a:avLst>
              <a:gd name="adj1" fmla="val 37922"/>
              <a:gd name="adj2" fmla="val 50000"/>
            </a:avLst>
          </a:prstGeom>
          <a:noFill/>
          <a:ln w="6350">
            <a:solidFill>
              <a:srgbClr val="404040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/>
          </a:p>
        </p:txBody>
      </p:sp>
      <p:sp>
        <p:nvSpPr>
          <p:cNvPr id="55309" name="左大括号 64"/>
          <p:cNvSpPr>
            <a:spLocks/>
          </p:cNvSpPr>
          <p:nvPr/>
        </p:nvSpPr>
        <p:spPr bwMode="auto">
          <a:xfrm>
            <a:off x="2776538" y="1535113"/>
            <a:ext cx="280987" cy="1082675"/>
          </a:xfrm>
          <a:prstGeom prst="leftBrace">
            <a:avLst>
              <a:gd name="adj1" fmla="val 37978"/>
              <a:gd name="adj2" fmla="val 50000"/>
            </a:avLst>
          </a:prstGeom>
          <a:noFill/>
          <a:ln w="6350">
            <a:solidFill>
              <a:srgbClr val="404040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/>
          </a:p>
        </p:txBody>
      </p:sp>
      <p:sp>
        <p:nvSpPr>
          <p:cNvPr id="55310" name="左大括号 65"/>
          <p:cNvSpPr>
            <a:spLocks/>
          </p:cNvSpPr>
          <p:nvPr/>
        </p:nvSpPr>
        <p:spPr bwMode="auto">
          <a:xfrm flipH="1">
            <a:off x="9186863" y="3338513"/>
            <a:ext cx="280987" cy="1082675"/>
          </a:xfrm>
          <a:prstGeom prst="leftBrace">
            <a:avLst>
              <a:gd name="adj1" fmla="val 37978"/>
              <a:gd name="adj2" fmla="val 50000"/>
            </a:avLst>
          </a:prstGeom>
          <a:noFill/>
          <a:ln w="6350">
            <a:solidFill>
              <a:srgbClr val="404040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组合 13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56324" name="组合 14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56326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56327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56328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56329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DE3900DD-74BF-40C9-B595-0E4D2DA641E3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41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56330" name="TextBox 10"/>
              <p:cNvSpPr>
                <a:spLocks noChangeArrowheads="1"/>
              </p:cNvSpPr>
              <p:nvPr/>
            </p:nvSpPr>
            <p:spPr bwMode="auto">
              <a:xfrm>
                <a:off x="532059" y="6197320"/>
                <a:ext cx="2080008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《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把时间当作朋友</a:t>
                </a: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》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读书笔记</a:t>
                </a:r>
                <a:endParaRPr lang="en-US" sz="1100">
                  <a:solidFill>
                    <a:srgbClr val="939598"/>
                  </a:solidFill>
                  <a:sym typeface="Arial" pitchFamily="34" charset="0"/>
                </a:endParaRPr>
              </a:p>
            </p:txBody>
          </p:sp>
          <p:sp>
            <p:nvSpPr>
              <p:cNvPr id="56331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56325" name="文本框 15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093788"/>
            <a:ext cx="10206038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组合 13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57348" name="组合 14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57350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57351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57352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57353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D9AA451E-8069-487A-8FA4-6A37E591245E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42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57354" name="TextBox 10"/>
              <p:cNvSpPr>
                <a:spLocks noChangeArrowheads="1"/>
              </p:cNvSpPr>
              <p:nvPr/>
            </p:nvSpPr>
            <p:spPr bwMode="auto">
              <a:xfrm>
                <a:off x="532059" y="6197320"/>
                <a:ext cx="2080008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《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把时间当作朋友</a:t>
                </a: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》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读书笔记</a:t>
                </a:r>
                <a:endParaRPr lang="en-US" sz="1100">
                  <a:solidFill>
                    <a:srgbClr val="939598"/>
                  </a:solidFill>
                  <a:sym typeface="Arial" pitchFamily="34" charset="0"/>
                </a:endParaRPr>
              </a:p>
            </p:txBody>
          </p:sp>
          <p:sp>
            <p:nvSpPr>
              <p:cNvPr id="57355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57349" name="文本框 15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982663"/>
            <a:ext cx="11631613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组合 13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58372" name="组合 14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58374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58375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58376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58377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8D1BDAA1-721A-48E3-8BB6-98E537790EF0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43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58378" name="TextBox 10"/>
              <p:cNvSpPr>
                <a:spLocks noChangeArrowheads="1"/>
              </p:cNvSpPr>
              <p:nvPr/>
            </p:nvSpPr>
            <p:spPr bwMode="auto">
              <a:xfrm>
                <a:off x="532059" y="6197320"/>
                <a:ext cx="2080008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《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把时间当作朋友</a:t>
                </a: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》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读书笔记</a:t>
                </a:r>
                <a:endParaRPr lang="en-US" sz="1100">
                  <a:solidFill>
                    <a:srgbClr val="939598"/>
                  </a:solidFill>
                  <a:sym typeface="Arial" pitchFamily="34" charset="0"/>
                </a:endParaRPr>
              </a:p>
            </p:txBody>
          </p:sp>
          <p:sp>
            <p:nvSpPr>
              <p:cNvPr id="58379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58373" name="文本框 15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1011238"/>
            <a:ext cx="115220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组合 13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59396" name="组合 14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59398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59399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59400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59401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65B95A84-617A-40AF-B7F7-89D4C082F3C6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44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59402" name="TextBox 10"/>
              <p:cNvSpPr>
                <a:spLocks noChangeArrowheads="1"/>
              </p:cNvSpPr>
              <p:nvPr/>
            </p:nvSpPr>
            <p:spPr bwMode="auto">
              <a:xfrm>
                <a:off x="532059" y="6197320"/>
                <a:ext cx="2080008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《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把时间当作朋友</a:t>
                </a: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》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读书笔记</a:t>
                </a:r>
                <a:endParaRPr lang="en-US" sz="1100">
                  <a:solidFill>
                    <a:srgbClr val="939598"/>
                  </a:solidFill>
                  <a:sym typeface="Arial" pitchFamily="34" charset="0"/>
                </a:endParaRPr>
              </a:p>
            </p:txBody>
          </p:sp>
          <p:sp>
            <p:nvSpPr>
              <p:cNvPr id="59403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59397" name="文本框 15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" y="928688"/>
            <a:ext cx="11798300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组合 13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60420" name="组合 14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60422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4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60425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DAB5C779-86B6-400D-A20D-1E048194A6B7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45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60426" name="TextBox 10"/>
              <p:cNvSpPr>
                <a:spLocks noChangeArrowheads="1"/>
              </p:cNvSpPr>
              <p:nvPr/>
            </p:nvSpPr>
            <p:spPr bwMode="auto">
              <a:xfrm>
                <a:off x="532059" y="6197320"/>
                <a:ext cx="2080008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《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把时间当作朋友</a:t>
                </a: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》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读书笔记</a:t>
                </a:r>
                <a:endParaRPr lang="en-US" sz="1100">
                  <a:solidFill>
                    <a:srgbClr val="939598"/>
                  </a:solidFill>
                  <a:sym typeface="Arial" pitchFamily="34" charset="0"/>
                </a:endParaRPr>
              </a:p>
            </p:txBody>
          </p:sp>
          <p:sp>
            <p:nvSpPr>
              <p:cNvPr id="60427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60421" name="文本框 15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38" y="919163"/>
            <a:ext cx="11326812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3" name="组合 14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60422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4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60425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DAB5C779-86B6-400D-A20D-1E048194A6B7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46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60426" name="TextBox 10"/>
              <p:cNvSpPr>
                <a:spLocks noChangeArrowheads="1"/>
              </p:cNvSpPr>
              <p:nvPr/>
            </p:nvSpPr>
            <p:spPr bwMode="auto">
              <a:xfrm>
                <a:off x="532059" y="6197320"/>
                <a:ext cx="2080008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《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把时间当作朋友</a:t>
                </a: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》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读书笔记</a:t>
                </a:r>
                <a:endParaRPr lang="en-US" sz="1100">
                  <a:solidFill>
                    <a:srgbClr val="939598"/>
                  </a:solidFill>
                  <a:sym typeface="Arial" pitchFamily="34" charset="0"/>
                </a:endParaRPr>
              </a:p>
            </p:txBody>
          </p:sp>
          <p:sp>
            <p:nvSpPr>
              <p:cNvPr id="60427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60421" name="文本框 15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4" y="1022247"/>
            <a:ext cx="11845976" cy="5570282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3" name="组合 14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60422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4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60425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DAB5C779-86B6-400D-A20D-1E048194A6B7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47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60426" name="TextBox 10"/>
              <p:cNvSpPr>
                <a:spLocks noChangeArrowheads="1"/>
              </p:cNvSpPr>
              <p:nvPr/>
            </p:nvSpPr>
            <p:spPr bwMode="auto">
              <a:xfrm>
                <a:off x="532059" y="6197320"/>
                <a:ext cx="2080008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《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把时间当作朋友</a:t>
                </a: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》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读书笔记</a:t>
                </a:r>
                <a:endParaRPr lang="en-US" sz="1100">
                  <a:solidFill>
                    <a:srgbClr val="939598"/>
                  </a:solidFill>
                  <a:sym typeface="Arial" pitchFamily="34" charset="0"/>
                </a:endParaRPr>
              </a:p>
            </p:txBody>
          </p:sp>
          <p:sp>
            <p:nvSpPr>
              <p:cNvPr id="60427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60421" name="文本框 15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6325"/>
            <a:ext cx="11952287" cy="57816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14" name="圆角矩形 5"/>
          <p:cNvSpPr txBox="1">
            <a:spLocks/>
          </p:cNvSpPr>
          <p:nvPr/>
        </p:nvSpPr>
        <p:spPr bwMode="auto">
          <a:xfrm>
            <a:off x="3325940" y="3480620"/>
            <a:ext cx="8866060" cy="2824152"/>
          </a:xfrm>
          <a:prstGeom prst="round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8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cap="flat" algn="ctr"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236402"/>
              </a:solidFill>
              <a:effectLst/>
              <a:uLnTx/>
              <a:uFillTx/>
              <a:latin typeface="+mn-lt"/>
              <a:ea typeface="+mn-ea"/>
              <a:cs typeface="Arial" pitchFamily="34" charset="0"/>
              <a:sym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  <a:sym typeface="Arial" pitchFamily="34" charset="0"/>
              </a:rPr>
              <a:t>强大的分析功能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 pitchFamily="34" charset="0"/>
              <a:sym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ea"/>
                <a:ea typeface="+mj-ea"/>
                <a:cs typeface="Arial" pitchFamily="34" charset="0"/>
                <a:sym typeface="Arial" pitchFamily="34" charset="0"/>
              </a:rPr>
              <a:t>▪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ea"/>
                <a:ea typeface="+mj-ea"/>
                <a:cs typeface="Arial" pitchFamily="34" charset="0"/>
                <a:sym typeface="Arial" pitchFamily="34" charset="0"/>
              </a:rPr>
              <a:t>作者   ▪出版年   ▪来源出版物   ▪文献类型   ▪会议名称   ▪国家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ea"/>
                <a:ea typeface="+mj-ea"/>
                <a:cs typeface="Arial" pitchFamily="34" charset="0"/>
                <a:sym typeface="Arial" pitchFamily="34" charset="0"/>
              </a:rPr>
              <a:t>/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ea"/>
                <a:ea typeface="+mj-ea"/>
                <a:cs typeface="Arial" pitchFamily="34" charset="0"/>
                <a:sym typeface="Arial" pitchFamily="34" charset="0"/>
              </a:rPr>
              <a:t>地区   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j-ea"/>
              <a:ea typeface="+mj-ea"/>
              <a:cs typeface="Arial" pitchFamily="34" charset="0"/>
              <a:sym typeface="Arial" pitchFamily="34" charset="0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7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j-ea"/>
              <a:ea typeface="+mj-ea"/>
              <a:cs typeface="Arial" pitchFamily="34" charset="0"/>
              <a:sym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ea"/>
                <a:ea typeface="+mj-ea"/>
                <a:cs typeface="Arial" pitchFamily="34" charset="0"/>
                <a:sym typeface="Arial" pitchFamily="34" charset="0"/>
              </a:rPr>
              <a:t>▪基金资助机构   ▪授权号   ▪团体作者   ▪机构  ▪机构 扩展    ▪语种   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j-ea"/>
              <a:ea typeface="+mj-ea"/>
              <a:cs typeface="Arial" pitchFamily="34" charset="0"/>
              <a:sym typeface="Arial" pitchFamily="34" charset="0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7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j-ea"/>
              <a:ea typeface="+mj-ea"/>
              <a:cs typeface="Arial" pitchFamily="34" charset="0"/>
              <a:sym typeface="Arial" pitchFamily="34" charset="0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ea"/>
                <a:ea typeface="+mj-ea"/>
                <a:cs typeface="Arial" pitchFamily="34" charset="0"/>
                <a:sym typeface="Arial" pitchFamily="34" charset="0"/>
              </a:rPr>
              <a:t>▪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ea"/>
                <a:ea typeface="+mj-ea"/>
                <a:cs typeface="Arial" pitchFamily="34" charset="0"/>
                <a:sym typeface="Arial" pitchFamily="34" charset="0"/>
              </a:rPr>
              <a:t>WOS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ea"/>
                <a:ea typeface="+mj-ea"/>
                <a:cs typeface="Arial" pitchFamily="34" charset="0"/>
                <a:sym typeface="Arial" pitchFamily="34" charset="0"/>
              </a:rPr>
              <a:t>学科类别   ▪编者  ▪丛书名称   ▪研究方向 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j-ea"/>
              <a:ea typeface="+mj-ea"/>
              <a:cs typeface="Arial" pitchFamily="34" charset="0"/>
              <a:sym typeface="Arial" pitchFamily="34" charset="0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236402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 pitchFamily="34" charset="0"/>
              <a:sym typeface="Arial" pitchFamily="34" charset="0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+mn-lt"/>
              <a:ea typeface="+mn-ea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任意多边形 46"/>
          <p:cNvSpPr>
            <a:spLocks noChangeArrowheads="1"/>
          </p:cNvSpPr>
          <p:nvPr/>
        </p:nvSpPr>
        <p:spPr bwMode="auto">
          <a:xfrm>
            <a:off x="10277475" y="5600700"/>
            <a:ext cx="1108075" cy="1077913"/>
          </a:xfrm>
          <a:custGeom>
            <a:avLst/>
            <a:gdLst>
              <a:gd name="T0" fmla="*/ 95101 w 1235076"/>
              <a:gd name="T1" fmla="*/ 57802 h 1307857"/>
              <a:gd name="T2" fmla="*/ 95101 w 1235076"/>
              <a:gd name="T3" fmla="*/ 439565 h 1307857"/>
              <a:gd name="T4" fmla="*/ 628561 w 1235076"/>
              <a:gd name="T5" fmla="*/ 439565 h 1307857"/>
              <a:gd name="T6" fmla="*/ 628561 w 1235076"/>
              <a:gd name="T7" fmla="*/ 57802 h 1307857"/>
              <a:gd name="T8" fmla="*/ 95101 w 1235076"/>
              <a:gd name="T9" fmla="*/ 57802 h 1307857"/>
              <a:gd name="T10" fmla="*/ 0 w 1235076"/>
              <a:gd name="T11" fmla="*/ 0 h 1307857"/>
              <a:gd name="T12" fmla="*/ 717911 w 1235076"/>
              <a:gd name="T13" fmla="*/ 0 h 1307857"/>
              <a:gd name="T14" fmla="*/ 712161 w 1235076"/>
              <a:gd name="T15" fmla="*/ 493263 h 1307857"/>
              <a:gd name="T16" fmla="*/ 0 w 1235076"/>
              <a:gd name="T17" fmla="*/ 497367 h 1307857"/>
              <a:gd name="T18" fmla="*/ 0 w 1235076"/>
              <a:gd name="T19" fmla="*/ 0 h 13078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35076"/>
              <a:gd name="T31" fmla="*/ 0 h 1307857"/>
              <a:gd name="T32" fmla="*/ 1235076 w 1235076"/>
              <a:gd name="T33" fmla="*/ 1307857 h 13078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</a:gradFill>
          <a:ln w="1905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8611" name="任意多边形 42"/>
          <p:cNvSpPr>
            <a:spLocks noChangeArrowheads="1"/>
          </p:cNvSpPr>
          <p:nvPr/>
        </p:nvSpPr>
        <p:spPr bwMode="auto">
          <a:xfrm>
            <a:off x="9740900" y="2193925"/>
            <a:ext cx="1504950" cy="1460500"/>
          </a:xfrm>
          <a:custGeom>
            <a:avLst/>
            <a:gdLst>
              <a:gd name="T0" fmla="*/ 439493 w 1235076"/>
              <a:gd name="T1" fmla="*/ 263957 h 1307857"/>
              <a:gd name="T2" fmla="*/ 439493 w 1235076"/>
              <a:gd name="T3" fmla="*/ 2007301 h 1307857"/>
              <a:gd name="T4" fmla="*/ 2904772 w 1235076"/>
              <a:gd name="T5" fmla="*/ 2007300 h 1307857"/>
              <a:gd name="T6" fmla="*/ 2904772 w 1235076"/>
              <a:gd name="T7" fmla="*/ 263958 h 1307857"/>
              <a:gd name="T8" fmla="*/ 439493 w 1235076"/>
              <a:gd name="T9" fmla="*/ 263957 h 1307857"/>
              <a:gd name="T10" fmla="*/ 0 w 1235076"/>
              <a:gd name="T11" fmla="*/ 0 h 1307857"/>
              <a:gd name="T12" fmla="*/ 3317690 w 1235076"/>
              <a:gd name="T13" fmla="*/ 0 h 1307857"/>
              <a:gd name="T14" fmla="*/ 3291114 w 1235076"/>
              <a:gd name="T15" fmla="*/ 2252513 h 1307857"/>
              <a:gd name="T16" fmla="*/ 0 w 1235076"/>
              <a:gd name="T17" fmla="*/ 2271259 h 1307857"/>
              <a:gd name="T18" fmla="*/ 0 w 1235076"/>
              <a:gd name="T19" fmla="*/ 0 h 13078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35076"/>
              <a:gd name="T31" fmla="*/ 0 h 1307857"/>
              <a:gd name="T32" fmla="*/ 1235076 w 1235076"/>
              <a:gd name="T33" fmla="*/ 1307857 h 13078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</a:gradFill>
          <a:ln w="1905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8612" name="任意多边形 31"/>
          <p:cNvSpPr>
            <a:spLocks noChangeArrowheads="1"/>
          </p:cNvSpPr>
          <p:nvPr/>
        </p:nvSpPr>
        <p:spPr bwMode="auto">
          <a:xfrm>
            <a:off x="720725" y="1247775"/>
            <a:ext cx="682625" cy="661988"/>
          </a:xfrm>
          <a:custGeom>
            <a:avLst/>
            <a:gdLst>
              <a:gd name="T0" fmla="*/ 8438 w 1235076"/>
              <a:gd name="T1" fmla="*/ 5049 h 1307857"/>
              <a:gd name="T2" fmla="*/ 8438 w 1235076"/>
              <a:gd name="T3" fmla="*/ 38402 h 1307857"/>
              <a:gd name="T4" fmla="*/ 55771 w 1235076"/>
              <a:gd name="T5" fmla="*/ 38402 h 1307857"/>
              <a:gd name="T6" fmla="*/ 55771 w 1235076"/>
              <a:gd name="T7" fmla="*/ 5049 h 1307857"/>
              <a:gd name="T8" fmla="*/ 8438 w 1235076"/>
              <a:gd name="T9" fmla="*/ 5049 h 1307857"/>
              <a:gd name="T10" fmla="*/ 0 w 1235076"/>
              <a:gd name="T11" fmla="*/ 0 h 1307857"/>
              <a:gd name="T12" fmla="*/ 63700 w 1235076"/>
              <a:gd name="T13" fmla="*/ 0 h 1307857"/>
              <a:gd name="T14" fmla="*/ 63189 w 1235076"/>
              <a:gd name="T15" fmla="*/ 43094 h 1307857"/>
              <a:gd name="T16" fmla="*/ 0 w 1235076"/>
              <a:gd name="T17" fmla="*/ 43452 h 1307857"/>
              <a:gd name="T18" fmla="*/ 0 w 1235076"/>
              <a:gd name="T19" fmla="*/ 0 h 13078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35076"/>
              <a:gd name="T31" fmla="*/ 0 h 1307857"/>
              <a:gd name="T32" fmla="*/ 1235076 w 1235076"/>
              <a:gd name="T33" fmla="*/ 1307857 h 13078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</a:gradFill>
          <a:ln w="1905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8613" name="任意多边形 36"/>
          <p:cNvSpPr>
            <a:spLocks noChangeArrowheads="1"/>
          </p:cNvSpPr>
          <p:nvPr/>
        </p:nvSpPr>
        <p:spPr bwMode="auto">
          <a:xfrm>
            <a:off x="1062038" y="2730500"/>
            <a:ext cx="950912" cy="923925"/>
          </a:xfrm>
          <a:custGeom>
            <a:avLst/>
            <a:gdLst>
              <a:gd name="T0" fmla="*/ 44264 w 1235076"/>
              <a:gd name="T1" fmla="*/ 26742 h 1307857"/>
              <a:gd name="T2" fmla="*/ 44264 w 1235076"/>
              <a:gd name="T3" fmla="*/ 203371 h 1307857"/>
              <a:gd name="T4" fmla="*/ 292552 w 1235076"/>
              <a:gd name="T5" fmla="*/ 203371 h 1307857"/>
              <a:gd name="T6" fmla="*/ 292552 w 1235076"/>
              <a:gd name="T7" fmla="*/ 26743 h 1307857"/>
              <a:gd name="T8" fmla="*/ 44264 w 1235076"/>
              <a:gd name="T9" fmla="*/ 26742 h 1307857"/>
              <a:gd name="T10" fmla="*/ 0 w 1235076"/>
              <a:gd name="T11" fmla="*/ 0 h 1307857"/>
              <a:gd name="T12" fmla="*/ 334138 w 1235076"/>
              <a:gd name="T13" fmla="*/ 0 h 1307857"/>
              <a:gd name="T14" fmla="*/ 331462 w 1235076"/>
              <a:gd name="T15" fmla="*/ 228215 h 1307857"/>
              <a:gd name="T16" fmla="*/ 0 w 1235076"/>
              <a:gd name="T17" fmla="*/ 230114 h 1307857"/>
              <a:gd name="T18" fmla="*/ 0 w 1235076"/>
              <a:gd name="T19" fmla="*/ 0 h 13078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35076"/>
              <a:gd name="T31" fmla="*/ 0 h 1307857"/>
              <a:gd name="T32" fmla="*/ 1235076 w 1235076"/>
              <a:gd name="T33" fmla="*/ 1307857 h 13078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</a:gradFill>
          <a:ln w="1905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8614" name="任意多边形 37"/>
          <p:cNvSpPr>
            <a:spLocks noChangeArrowheads="1"/>
          </p:cNvSpPr>
          <p:nvPr/>
        </p:nvSpPr>
        <p:spPr bwMode="auto">
          <a:xfrm>
            <a:off x="768350" y="4311650"/>
            <a:ext cx="1885950" cy="1830388"/>
          </a:xfrm>
          <a:custGeom>
            <a:avLst/>
            <a:gdLst>
              <a:gd name="T0" fmla="*/ 1358290 w 1235076"/>
              <a:gd name="T1" fmla="*/ 816092 h 1307857"/>
              <a:gd name="T2" fmla="*/ 1358290 w 1235076"/>
              <a:gd name="T3" fmla="*/ 6206131 h 1307857"/>
              <a:gd name="T4" fmla="*/ 8977442 w 1235076"/>
              <a:gd name="T5" fmla="*/ 6206125 h 1307857"/>
              <a:gd name="T6" fmla="*/ 8977442 w 1235076"/>
              <a:gd name="T7" fmla="*/ 816099 h 1307857"/>
              <a:gd name="T8" fmla="*/ 1358290 w 1235076"/>
              <a:gd name="T9" fmla="*/ 816092 h 1307857"/>
              <a:gd name="T10" fmla="*/ 0 w 1235076"/>
              <a:gd name="T11" fmla="*/ 0 h 1307857"/>
              <a:gd name="T12" fmla="*/ 10253591 w 1235076"/>
              <a:gd name="T13" fmla="*/ 0 h 1307857"/>
              <a:gd name="T14" fmla="*/ 10171457 w 1235076"/>
              <a:gd name="T15" fmla="*/ 6964263 h 1307857"/>
              <a:gd name="T16" fmla="*/ 0 w 1235076"/>
              <a:gd name="T17" fmla="*/ 7022220 h 1307857"/>
              <a:gd name="T18" fmla="*/ 0 w 1235076"/>
              <a:gd name="T19" fmla="*/ 0 h 13078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35076"/>
              <a:gd name="T31" fmla="*/ 0 h 1307857"/>
              <a:gd name="T32" fmla="*/ 1235076 w 1235076"/>
              <a:gd name="T33" fmla="*/ 1307857 h 13078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</a:gradFill>
          <a:ln w="1905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8615" name="圆角矩形 38"/>
          <p:cNvSpPr>
            <a:spLocks noChangeArrowheads="1"/>
          </p:cNvSpPr>
          <p:nvPr/>
        </p:nvSpPr>
        <p:spPr bwMode="auto">
          <a:xfrm>
            <a:off x="1395208" y="1194466"/>
            <a:ext cx="4711700" cy="4002087"/>
          </a:xfrm>
          <a:prstGeom prst="roundRect">
            <a:avLst>
              <a:gd name="adj" fmla="val 2454"/>
            </a:avLst>
          </a:prstGeom>
          <a:gradFill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</a:gradFill>
          <a:ln w="254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8616" name="圆角矩形 39"/>
          <p:cNvSpPr>
            <a:spLocks noChangeArrowheads="1"/>
          </p:cNvSpPr>
          <p:nvPr/>
        </p:nvSpPr>
        <p:spPr bwMode="auto">
          <a:xfrm>
            <a:off x="6234113" y="2546145"/>
            <a:ext cx="4713287" cy="4003675"/>
          </a:xfrm>
          <a:prstGeom prst="roundRect">
            <a:avLst>
              <a:gd name="adj" fmla="val 2454"/>
            </a:avLst>
          </a:prstGeom>
          <a:gradFill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</a:gradFill>
          <a:ln w="254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zh-CN" dirty="0">
                <a:solidFill>
                  <a:srgbClr val="FFFFFF"/>
                </a:solidFill>
                <a:latin typeface="+mj-ea"/>
                <a:ea typeface="+mj-ea"/>
              </a:rPr>
              <a:t> </a:t>
            </a:r>
            <a:r>
              <a:rPr lang="en-US" altLang="zh-CN" dirty="0" smtClean="0">
                <a:solidFill>
                  <a:srgbClr val="FFFFFF"/>
                </a:solidFill>
                <a:latin typeface="+mj-ea"/>
                <a:ea typeface="+mj-ea"/>
              </a:rPr>
              <a:t>dddfjia </a:t>
            </a:r>
            <a:endParaRPr lang="zh-CN" altLang="zh-CN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68617" name="任意多边形 43"/>
          <p:cNvSpPr>
            <a:spLocks noChangeArrowheads="1"/>
          </p:cNvSpPr>
          <p:nvPr/>
        </p:nvSpPr>
        <p:spPr bwMode="auto">
          <a:xfrm>
            <a:off x="11068050" y="1171575"/>
            <a:ext cx="682625" cy="661988"/>
          </a:xfrm>
          <a:custGeom>
            <a:avLst/>
            <a:gdLst>
              <a:gd name="T0" fmla="*/ 8438 w 1235076"/>
              <a:gd name="T1" fmla="*/ 5049 h 1307857"/>
              <a:gd name="T2" fmla="*/ 8438 w 1235076"/>
              <a:gd name="T3" fmla="*/ 38402 h 1307857"/>
              <a:gd name="T4" fmla="*/ 55771 w 1235076"/>
              <a:gd name="T5" fmla="*/ 38402 h 1307857"/>
              <a:gd name="T6" fmla="*/ 55771 w 1235076"/>
              <a:gd name="T7" fmla="*/ 5049 h 1307857"/>
              <a:gd name="T8" fmla="*/ 8438 w 1235076"/>
              <a:gd name="T9" fmla="*/ 5049 h 1307857"/>
              <a:gd name="T10" fmla="*/ 0 w 1235076"/>
              <a:gd name="T11" fmla="*/ 0 h 1307857"/>
              <a:gd name="T12" fmla="*/ 63700 w 1235076"/>
              <a:gd name="T13" fmla="*/ 0 h 1307857"/>
              <a:gd name="T14" fmla="*/ 63189 w 1235076"/>
              <a:gd name="T15" fmla="*/ 43094 h 1307857"/>
              <a:gd name="T16" fmla="*/ 0 w 1235076"/>
              <a:gd name="T17" fmla="*/ 43452 h 1307857"/>
              <a:gd name="T18" fmla="*/ 0 w 1235076"/>
              <a:gd name="T19" fmla="*/ 0 h 13078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35076"/>
              <a:gd name="T31" fmla="*/ 0 h 1307857"/>
              <a:gd name="T32" fmla="*/ 1235076 w 1235076"/>
              <a:gd name="T33" fmla="*/ 1307857 h 13078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</a:gradFill>
          <a:ln w="1905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8618" name="圆角矩形 47"/>
          <p:cNvSpPr>
            <a:spLocks noChangeArrowheads="1"/>
          </p:cNvSpPr>
          <p:nvPr/>
        </p:nvSpPr>
        <p:spPr bwMode="auto">
          <a:xfrm>
            <a:off x="6234113" y="1377950"/>
            <a:ext cx="1030287" cy="876300"/>
          </a:xfrm>
          <a:prstGeom prst="roundRect">
            <a:avLst>
              <a:gd name="adj" fmla="val 2454"/>
            </a:avLst>
          </a:prstGeom>
          <a:gradFill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</a:gradFill>
          <a:ln w="254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8619" name="圆角矩形 48"/>
          <p:cNvSpPr>
            <a:spLocks noChangeArrowheads="1"/>
          </p:cNvSpPr>
          <p:nvPr/>
        </p:nvSpPr>
        <p:spPr bwMode="auto">
          <a:xfrm>
            <a:off x="4992688" y="5467350"/>
            <a:ext cx="1030287" cy="876300"/>
          </a:xfrm>
          <a:prstGeom prst="roundRect">
            <a:avLst>
              <a:gd name="adj" fmla="val 2454"/>
            </a:avLst>
          </a:prstGeom>
          <a:gradFill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</a:gradFill>
          <a:ln w="254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68620" name="Picture 2" descr="G:\SIFE备赛总决赛\TRAINING.png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6354763" y="1473200"/>
            <a:ext cx="8096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30" name="任意多边形 25"/>
          <p:cNvSpPr>
            <a:spLocks noChangeArrowheads="1"/>
          </p:cNvSpPr>
          <p:nvPr/>
        </p:nvSpPr>
        <p:spPr bwMode="auto">
          <a:xfrm>
            <a:off x="5507038" y="1290638"/>
            <a:ext cx="560387" cy="1036637"/>
          </a:xfrm>
          <a:custGeom>
            <a:avLst/>
            <a:gdLst>
              <a:gd name="T0" fmla="*/ 523407 w 559357"/>
              <a:gd name="T1" fmla="*/ 0 h 1037230"/>
              <a:gd name="T2" fmla="*/ 560563 w 559357"/>
              <a:gd name="T3" fmla="*/ 3701 h 1037230"/>
              <a:gd name="T4" fmla="*/ 564527 w 559357"/>
              <a:gd name="T5" fmla="*/ 23099 h 1037230"/>
              <a:gd name="T6" fmla="*/ 564527 w 559357"/>
              <a:gd name="T7" fmla="*/ 1030173 h 1037230"/>
              <a:gd name="T8" fmla="*/ 523407 w 559357"/>
              <a:gd name="T9" fmla="*/ 1034268 h 1037230"/>
              <a:gd name="T10" fmla="*/ 0 w 559357"/>
              <a:gd name="T11" fmla="*/ 517135 h 1037230"/>
              <a:gd name="T12" fmla="*/ 523407 w 559357"/>
              <a:gd name="T13" fmla="*/ 0 h 10372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9357"/>
              <a:gd name="T22" fmla="*/ 0 h 1037230"/>
              <a:gd name="T23" fmla="*/ 559357 w 559357"/>
              <a:gd name="T24" fmla="*/ 1037230 h 10372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9357" h="1037230">
                <a:moveTo>
                  <a:pt x="518615" y="0"/>
                </a:moveTo>
                <a:lnTo>
                  <a:pt x="555430" y="3711"/>
                </a:lnTo>
                <a:lnTo>
                  <a:pt x="559357" y="23164"/>
                </a:lnTo>
                <a:lnTo>
                  <a:pt x="559357" y="1033123"/>
                </a:lnTo>
                <a:lnTo>
                  <a:pt x="518615" y="1037230"/>
                </a:lnTo>
                <a:cubicBezTo>
                  <a:pt x="232192" y="1037230"/>
                  <a:pt x="0" y="805038"/>
                  <a:pt x="0" y="518615"/>
                </a:cubicBezTo>
                <a:cubicBezTo>
                  <a:pt x="0" y="232192"/>
                  <a:pt x="232192" y="0"/>
                  <a:pt x="518615" y="0"/>
                </a:cubicBezTo>
                <a:close/>
              </a:path>
            </a:pathLst>
          </a:custGeom>
          <a:solidFill>
            <a:srgbClr val="00B9B3"/>
          </a:solidFill>
          <a:ln w="2540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8631" name="任意多边形 26"/>
          <p:cNvSpPr>
            <a:spLocks noChangeArrowheads="1"/>
          </p:cNvSpPr>
          <p:nvPr/>
        </p:nvSpPr>
        <p:spPr bwMode="auto">
          <a:xfrm flipH="1">
            <a:off x="6242050" y="5391150"/>
            <a:ext cx="558800" cy="1036638"/>
          </a:xfrm>
          <a:custGeom>
            <a:avLst/>
            <a:gdLst>
              <a:gd name="T0" fmla="*/ 516039 w 559357"/>
              <a:gd name="T1" fmla="*/ 0 h 1037230"/>
              <a:gd name="T2" fmla="*/ 552670 w 559357"/>
              <a:gd name="T3" fmla="*/ 3701 h 1037230"/>
              <a:gd name="T4" fmla="*/ 556578 w 559357"/>
              <a:gd name="T5" fmla="*/ 23099 h 1037230"/>
              <a:gd name="T6" fmla="*/ 556578 w 559357"/>
              <a:gd name="T7" fmla="*/ 1030178 h 1037230"/>
              <a:gd name="T8" fmla="*/ 516039 w 559357"/>
              <a:gd name="T9" fmla="*/ 1034273 h 1037230"/>
              <a:gd name="T10" fmla="*/ 0 w 559357"/>
              <a:gd name="T11" fmla="*/ 517137 h 1037230"/>
              <a:gd name="T12" fmla="*/ 516039 w 559357"/>
              <a:gd name="T13" fmla="*/ 0 h 10372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9357"/>
              <a:gd name="T22" fmla="*/ 0 h 1037230"/>
              <a:gd name="T23" fmla="*/ 559357 w 559357"/>
              <a:gd name="T24" fmla="*/ 1037230 h 10372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9357" h="1037230">
                <a:moveTo>
                  <a:pt x="518615" y="0"/>
                </a:moveTo>
                <a:lnTo>
                  <a:pt x="555430" y="3711"/>
                </a:lnTo>
                <a:lnTo>
                  <a:pt x="559357" y="23164"/>
                </a:lnTo>
                <a:lnTo>
                  <a:pt x="559357" y="1033123"/>
                </a:lnTo>
                <a:lnTo>
                  <a:pt x="518615" y="1037230"/>
                </a:lnTo>
                <a:cubicBezTo>
                  <a:pt x="232192" y="1037230"/>
                  <a:pt x="0" y="805038"/>
                  <a:pt x="0" y="518615"/>
                </a:cubicBezTo>
                <a:cubicBezTo>
                  <a:pt x="0" y="232192"/>
                  <a:pt x="232192" y="0"/>
                  <a:pt x="518615" y="0"/>
                </a:cubicBezTo>
                <a:close/>
              </a:path>
            </a:pathLst>
          </a:custGeom>
          <a:solidFill>
            <a:srgbClr val="00B9B3"/>
          </a:solidFill>
          <a:ln w="2540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68632" name="组合 27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68633" name="组合 28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68635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8636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8637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68638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79F77BFC-FDB3-41F9-A8AA-B977EAB8413B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48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68639" name="TextBox 10"/>
              <p:cNvSpPr>
                <a:spLocks noChangeArrowheads="1"/>
              </p:cNvSpPr>
              <p:nvPr/>
            </p:nvSpPr>
            <p:spPr bwMode="auto">
              <a:xfrm>
                <a:off x="532059" y="6197320"/>
                <a:ext cx="2080008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eaLnBrk="1" hangingPunct="1">
                  <a:buFont typeface="Arial" pitchFamily="34" charset="0"/>
                  <a:buNone/>
                </a:pP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《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把时间当作朋友</a:t>
                </a:r>
                <a:r>
                  <a:rPr lang="en-US" altLang="zh-CN" sz="1100">
                    <a:solidFill>
                      <a:srgbClr val="939598"/>
                    </a:solidFill>
                    <a:sym typeface="Arial" pitchFamily="34" charset="0"/>
                  </a:rPr>
                  <a:t>》</a:t>
                </a:r>
                <a:r>
                  <a:rPr lang="zh-CN" altLang="en-US" sz="1100">
                    <a:solidFill>
                      <a:srgbClr val="939598"/>
                    </a:solidFill>
                    <a:sym typeface="Arial" pitchFamily="34" charset="0"/>
                  </a:rPr>
                  <a:t>读书笔记</a:t>
                </a:r>
                <a:endParaRPr lang="en-US" sz="1100">
                  <a:solidFill>
                    <a:srgbClr val="939598"/>
                  </a:solidFill>
                  <a:sym typeface="Arial" pitchFamily="34" charset="0"/>
                </a:endParaRPr>
              </a:p>
            </p:txBody>
          </p:sp>
          <p:sp>
            <p:nvSpPr>
              <p:cNvPr id="68640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68634" name="文本框 29"/>
            <p:cNvSpPr>
              <a:spLocks noChangeArrowheads="1"/>
            </p:cNvSpPr>
            <p:nvPr/>
          </p:nvSpPr>
          <p:spPr bwMode="auto">
            <a:xfrm>
              <a:off x="315903" y="90845"/>
              <a:ext cx="25250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方正正准黑简体" pitchFamily="2" charset="-122"/>
                  <a:ea typeface="方正正准黑简体" pitchFamily="2" charset="-122"/>
                  <a:sym typeface="方正正准黑简体" pitchFamily="2" charset="-122"/>
                </a:rPr>
                <a:t>管理</a:t>
              </a:r>
              <a:r>
                <a:rPr lang="en-US" altLang="zh-CN" sz="2400">
                  <a:solidFill>
                    <a:schemeClr val="bg1"/>
                  </a:solidFill>
                  <a:latin typeface="方正正准黑简体" pitchFamily="2" charset="-122"/>
                  <a:ea typeface="方正正准黑简体" pitchFamily="2" charset="-122"/>
                  <a:sym typeface="方正正准黑简体" pitchFamily="2" charset="-122"/>
                </a:rPr>
                <a:t>-</a:t>
              </a:r>
              <a:r>
                <a:rPr lang="zh-CN" altLang="en-US" sz="2400">
                  <a:solidFill>
                    <a:schemeClr val="bg1"/>
                  </a:solidFill>
                  <a:latin typeface="方正正准黑简体" pitchFamily="2" charset="-122"/>
                  <a:ea typeface="方正正准黑简体" pitchFamily="2" charset="-122"/>
                  <a:sym typeface="方正正准黑简体" pitchFamily="2" charset="-122"/>
                </a:rPr>
                <a:t>预演与验收</a:t>
              </a:r>
            </a:p>
          </p:txBody>
        </p:sp>
      </p:grpSp>
      <p:pic>
        <p:nvPicPr>
          <p:cNvPr id="68641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9806" y="1171115"/>
            <a:ext cx="3731342" cy="4094059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6622026" y="281694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+mn-ea"/>
                <a:ea typeface="+mn-ea"/>
              </a:rPr>
              <a:t>国</a:t>
            </a:r>
            <a:r>
              <a:rPr lang="zh-CN" altLang="en-US" sz="2400" b="1" dirty="0" smtClean="0">
                <a:solidFill>
                  <a:schemeClr val="accent1"/>
                </a:solidFill>
                <a:latin typeface="+mn-ea"/>
                <a:ea typeface="+mn-ea"/>
              </a:rPr>
              <a:t>家，机构分析</a:t>
            </a:r>
            <a:endParaRPr lang="zh-CN" altLang="en-US" sz="24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68642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9007" y="3510115"/>
            <a:ext cx="3915032" cy="268420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3" name="组合 14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60422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4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60425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DAB5C779-86B6-400D-A20D-1E048194A6B7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49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60427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60421" name="文本框 15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929" y="959950"/>
            <a:ext cx="10854813" cy="5706321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32"/>
          <p:cNvGrpSpPr>
            <a:grpSpLocks/>
          </p:cNvGrpSpPr>
          <p:nvPr/>
        </p:nvGrpSpPr>
        <p:grpSpPr bwMode="auto">
          <a:xfrm>
            <a:off x="196850" y="989013"/>
            <a:ext cx="5299075" cy="2178050"/>
            <a:chOff x="0" y="0"/>
            <a:chExt cx="6362700" cy="2615713"/>
          </a:xfrm>
        </p:grpSpPr>
        <p:sp>
          <p:nvSpPr>
            <p:cNvPr id="18451" name="椭圆 33"/>
            <p:cNvSpPr>
              <a:spLocks noChangeArrowheads="1"/>
            </p:cNvSpPr>
            <p:nvPr/>
          </p:nvSpPr>
          <p:spPr bwMode="auto">
            <a:xfrm>
              <a:off x="3467100" y="0"/>
              <a:ext cx="863600" cy="863600"/>
            </a:xfrm>
            <a:prstGeom prst="ellipse">
              <a:avLst/>
            </a:prstGeom>
            <a:noFill/>
            <a:ln w="25400">
              <a:solidFill>
                <a:srgbClr val="4DBFDB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52" name="椭圆 43"/>
            <p:cNvSpPr>
              <a:spLocks noChangeArrowheads="1"/>
            </p:cNvSpPr>
            <p:nvPr/>
          </p:nvSpPr>
          <p:spPr bwMode="auto">
            <a:xfrm>
              <a:off x="2438400" y="114300"/>
              <a:ext cx="1676400" cy="1676400"/>
            </a:xfrm>
            <a:prstGeom prst="ellipse">
              <a:avLst/>
            </a:prstGeom>
            <a:noFill/>
            <a:ln w="25400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53" name="椭圆 44"/>
            <p:cNvSpPr>
              <a:spLocks noChangeArrowheads="1"/>
            </p:cNvSpPr>
            <p:nvPr/>
          </p:nvSpPr>
          <p:spPr bwMode="auto">
            <a:xfrm>
              <a:off x="4686300" y="163022"/>
              <a:ext cx="1676400" cy="1676400"/>
            </a:xfrm>
            <a:prstGeom prst="ellipse">
              <a:avLst/>
            </a:prstGeom>
            <a:noFill/>
            <a:ln w="25400">
              <a:solidFill>
                <a:srgbClr val="A5A5A5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54" name="椭圆 45"/>
            <p:cNvSpPr>
              <a:spLocks noChangeArrowheads="1"/>
            </p:cNvSpPr>
            <p:nvPr/>
          </p:nvSpPr>
          <p:spPr bwMode="auto">
            <a:xfrm>
              <a:off x="0" y="901700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55" name="椭圆 46"/>
            <p:cNvSpPr>
              <a:spLocks noChangeArrowheads="1"/>
            </p:cNvSpPr>
            <p:nvPr/>
          </p:nvSpPr>
          <p:spPr bwMode="auto">
            <a:xfrm>
              <a:off x="355600" y="1574313"/>
              <a:ext cx="1041400" cy="1041400"/>
            </a:xfrm>
            <a:prstGeom prst="ellipse">
              <a:avLst/>
            </a:prstGeom>
            <a:noFill/>
            <a:ln w="25400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8435" name="组合 47"/>
          <p:cNvGrpSpPr>
            <a:grpSpLocks/>
          </p:cNvGrpSpPr>
          <p:nvPr/>
        </p:nvGrpSpPr>
        <p:grpSpPr bwMode="auto">
          <a:xfrm>
            <a:off x="10658475" y="4776788"/>
            <a:ext cx="1041400" cy="1909762"/>
            <a:chOff x="0" y="0"/>
            <a:chExt cx="1041400" cy="1908992"/>
          </a:xfrm>
        </p:grpSpPr>
        <p:sp>
          <p:nvSpPr>
            <p:cNvPr id="18449" name="椭圆 48"/>
            <p:cNvSpPr>
              <a:spLocks noChangeArrowheads="1"/>
            </p:cNvSpPr>
            <p:nvPr/>
          </p:nvSpPr>
          <p:spPr bwMode="auto">
            <a:xfrm>
              <a:off x="0" y="0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50" name="椭圆 49"/>
            <p:cNvSpPr>
              <a:spLocks noChangeArrowheads="1"/>
            </p:cNvSpPr>
            <p:nvPr/>
          </p:nvSpPr>
          <p:spPr bwMode="auto">
            <a:xfrm>
              <a:off x="0" y="867592"/>
              <a:ext cx="1041400" cy="1041400"/>
            </a:xfrm>
            <a:prstGeom prst="ellipse">
              <a:avLst/>
            </a:prstGeom>
            <a:noFill/>
            <a:ln w="25400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3323" name="矩形 25"/>
          <p:cNvSpPr>
            <a:spLocks noChangeArrowheads="1"/>
          </p:cNvSpPr>
          <p:nvPr/>
        </p:nvSpPr>
        <p:spPr bwMode="auto">
          <a:xfrm>
            <a:off x="1162050" y="1295400"/>
            <a:ext cx="9396413" cy="4994275"/>
          </a:xfrm>
          <a:prstGeom prst="rect">
            <a:avLst/>
          </a:prstGeom>
          <a:gradFill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</a:gradFill>
          <a:ln w="6350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just"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24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Sci</a:t>
            </a:r>
            <a:r>
              <a:rPr lang="zh-CN" altLang="en-US" sz="24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收录全世界出版的生命科学、化学、农业、林业、医学、天文、地理、环境、材料、工程技术等，主要侧重基础科学。</a:t>
            </a:r>
            <a:endParaRPr lang="en-US" altLang="zh-CN" sz="240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4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通过严格的选刊标准和评估程序挑选刊源，而且每年略有增减，从而做到</a:t>
            </a:r>
            <a:r>
              <a:rPr lang="en-US" altLang="zh-CN" sz="24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SCI</a:t>
            </a:r>
            <a:r>
              <a:rPr lang="zh-CN" altLang="en-US" sz="24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收录的文献能全面覆盖全世界最重要和最有影响力的研究成果</a:t>
            </a:r>
            <a:r>
              <a:rPr lang="zh-CN" altLang="en-US">
                <a:solidFill>
                  <a:srgbClr val="00B0F0"/>
                </a:solidFill>
                <a:latin typeface="Times New Roman" pitchFamily="18" charset="0"/>
                <a:ea typeface="楷体" pitchFamily="49" charset="-122"/>
              </a:rPr>
              <a:t>。</a:t>
            </a:r>
          </a:p>
        </p:txBody>
      </p:sp>
      <p:grpSp>
        <p:nvGrpSpPr>
          <p:cNvPr id="18437" name="组合 26"/>
          <p:cNvGrpSpPr>
            <a:grpSpLocks/>
          </p:cNvGrpSpPr>
          <p:nvPr/>
        </p:nvGrpSpPr>
        <p:grpSpPr bwMode="auto">
          <a:xfrm>
            <a:off x="8518525" y="1876425"/>
            <a:ext cx="3028950" cy="831850"/>
            <a:chOff x="0" y="0"/>
            <a:chExt cx="3028950" cy="831851"/>
          </a:xfrm>
        </p:grpSpPr>
        <p:sp>
          <p:nvSpPr>
            <p:cNvPr id="18447" name="直角三角形 27"/>
            <p:cNvSpPr>
              <a:spLocks noChangeArrowheads="1"/>
            </p:cNvSpPr>
            <p:nvPr/>
          </p:nvSpPr>
          <p:spPr bwMode="auto">
            <a:xfrm rot="5400000">
              <a:off x="2724149" y="527049"/>
              <a:ext cx="241300" cy="368301"/>
            </a:xfrm>
            <a:prstGeom prst="rtTriangle">
              <a:avLst/>
            </a:prstGeom>
            <a:solidFill>
              <a:srgbClr val="0D5153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8448" name="矩形 28"/>
            <p:cNvSpPr>
              <a:spLocks noChangeArrowheads="1"/>
            </p:cNvSpPr>
            <p:nvPr/>
          </p:nvSpPr>
          <p:spPr bwMode="auto">
            <a:xfrm>
              <a:off x="0" y="0"/>
              <a:ext cx="3028950" cy="590550"/>
            </a:xfrm>
            <a:prstGeom prst="rect">
              <a:avLst/>
            </a:prstGeom>
            <a:solidFill>
              <a:srgbClr val="00B9B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3327" name="文本框 29"/>
          <p:cNvSpPr>
            <a:spLocks noChangeArrowheads="1"/>
          </p:cNvSpPr>
          <p:nvPr/>
        </p:nvSpPr>
        <p:spPr bwMode="auto">
          <a:xfrm>
            <a:off x="8693150" y="1960563"/>
            <a:ext cx="220345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+mj-ea"/>
                <a:ea typeface="+mj-ea"/>
                <a:sym typeface="方正正准黑简体" pitchFamily="2" charset="-122"/>
              </a:rPr>
              <a:t>覆盖领域</a:t>
            </a:r>
            <a:endParaRPr lang="en-US" sz="2400" b="1" dirty="0">
              <a:solidFill>
                <a:srgbClr val="FFFFFF"/>
              </a:solidFill>
              <a:latin typeface="+mj-ea"/>
              <a:ea typeface="+mj-ea"/>
              <a:sym typeface="方正正准黑简体" pitchFamily="2" charset="-122"/>
            </a:endParaRPr>
          </a:p>
        </p:txBody>
      </p:sp>
      <p:grpSp>
        <p:nvGrpSpPr>
          <p:cNvPr id="18439" name="组合 50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18440" name="组合 51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18442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18443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18444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18445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2FECD615-3877-4A1C-BD0D-7C14AB1BF7F5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5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18446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18441" name="文本框 52"/>
            <p:cNvSpPr>
              <a:spLocks noChangeArrowheads="1"/>
            </p:cNvSpPr>
            <p:nvPr/>
          </p:nvSpPr>
          <p:spPr bwMode="auto">
            <a:xfrm>
              <a:off x="315903" y="90845"/>
              <a:ext cx="2503449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sym typeface="Arial Unicode MS"/>
                </a:rPr>
                <a:t>Web Of Science</a:t>
              </a:r>
              <a:endParaRPr lang="zh-CN" altLang="en-US" sz="2400" b="1">
                <a:solidFill>
                  <a:schemeClr val="bg1"/>
                </a:solidFill>
                <a:sym typeface="Arial Unicode M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3" name="组合 14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60422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4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60425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DAB5C779-86B6-400D-A20D-1E048194A6B7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50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60427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60421" name="文本框 15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1057429"/>
            <a:ext cx="11155464" cy="557934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3" name="组合 14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60422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4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60425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DAB5C779-86B6-400D-A20D-1E048194A6B7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51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60427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60421" name="文本框 15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374" y="981262"/>
            <a:ext cx="9881419" cy="587673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3" name="组合 14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60422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4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60425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DAB5C779-86B6-400D-A20D-1E048194A6B7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52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60427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60421" name="文本框 15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711" y="1010570"/>
            <a:ext cx="11341508" cy="543447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3" name="组合 14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60422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4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60425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DAB5C779-86B6-400D-A20D-1E048194A6B7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53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60427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60421" name="文本框 15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84" y="1073560"/>
            <a:ext cx="10913806" cy="54483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3" name="组合 14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60422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4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60425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DAB5C779-86B6-400D-A20D-1E048194A6B7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54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60427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60421" name="文本框 15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3" y="1032694"/>
            <a:ext cx="11624135" cy="551559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3" name="组合 14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60422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4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60425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DAB5C779-86B6-400D-A20D-1E048194A6B7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55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60427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60421" name="文本框 15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432" y="1038379"/>
            <a:ext cx="10928555" cy="55541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3" name="组合 14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60422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60424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60425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DAB5C779-86B6-400D-A20D-1E048194A6B7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56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60427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60421" name="文本框 15"/>
            <p:cNvSpPr>
              <a:spLocks noChangeArrowheads="1"/>
            </p:cNvSpPr>
            <p:nvPr/>
          </p:nvSpPr>
          <p:spPr bwMode="auto">
            <a:xfrm>
              <a:off x="315903" y="90845"/>
              <a:ext cx="2791670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Arial Black" pitchFamily="34" charset="0"/>
                  <a:ea typeface="方正正准黑简体" pitchFamily="2" charset="-122"/>
                  <a:sym typeface="方正正准黑简体" pitchFamily="2" charset="-122"/>
                </a:rPr>
                <a:t>Web of Science</a:t>
              </a:r>
              <a:endPara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方正正准黑简体" pitchFamily="2" charset="-122"/>
              </a:endParaRPr>
            </a:p>
          </p:txBody>
        </p:sp>
      </p:grp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897" y="1172651"/>
            <a:ext cx="10427109" cy="5191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任意多边形 36"/>
          <p:cNvSpPr>
            <a:spLocks noChangeArrowheads="1"/>
          </p:cNvSpPr>
          <p:nvPr/>
        </p:nvSpPr>
        <p:spPr bwMode="auto">
          <a:xfrm>
            <a:off x="4640263" y="-26988"/>
            <a:ext cx="7600950" cy="6946901"/>
          </a:xfrm>
          <a:custGeom>
            <a:avLst/>
            <a:gdLst>
              <a:gd name="T0" fmla="*/ 4023830 w 7601803"/>
              <a:gd name="T1" fmla="*/ 0 h 6946711"/>
              <a:gd name="T2" fmla="*/ 0 w 7601803"/>
              <a:gd name="T3" fmla="*/ 6947661 h 6946711"/>
              <a:gd name="T4" fmla="*/ 7597538 w 7601803"/>
              <a:gd name="T5" fmla="*/ 6947661 h 6946711"/>
              <a:gd name="T6" fmla="*/ 7597538 w 7601803"/>
              <a:gd name="T7" fmla="*/ 13648 h 6946711"/>
              <a:gd name="T8" fmla="*/ 4023830 w 7601803"/>
              <a:gd name="T9" fmla="*/ 0 h 6946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01803"/>
              <a:gd name="T16" fmla="*/ 0 h 6946711"/>
              <a:gd name="T17" fmla="*/ 7601803 w 7601803"/>
              <a:gd name="T18" fmla="*/ 6946711 h 69467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01803" h="6946711">
                <a:moveTo>
                  <a:pt x="4026089" y="0"/>
                </a:moveTo>
                <a:lnTo>
                  <a:pt x="0" y="6946711"/>
                </a:lnTo>
                <a:lnTo>
                  <a:pt x="7601803" y="6946711"/>
                </a:lnTo>
                <a:lnTo>
                  <a:pt x="7601803" y="13648"/>
                </a:lnTo>
                <a:lnTo>
                  <a:pt x="4026089" y="0"/>
                </a:lnTo>
                <a:close/>
              </a:path>
            </a:pathLst>
          </a:custGeom>
          <a:gradFill rotWithShape="1">
            <a:gsLst>
              <a:gs pos="0">
                <a:srgbClr val="008780"/>
              </a:gs>
              <a:gs pos="100000">
                <a:srgbClr val="66DFFC"/>
              </a:gs>
            </a:gsLst>
            <a:path path="rect">
              <a:fillToRect t="100000" r="100000"/>
            </a:path>
          </a:gradFill>
          <a:ln w="12700" cap="flat" cmpd="sng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0355" name="直角三角形 45"/>
          <p:cNvSpPr>
            <a:spLocks noChangeArrowheads="1"/>
          </p:cNvSpPr>
          <p:nvPr/>
        </p:nvSpPr>
        <p:spPr bwMode="auto">
          <a:xfrm rot="197848" flipH="1" flipV="1">
            <a:off x="1697038" y="582613"/>
            <a:ext cx="5046662" cy="6329362"/>
          </a:xfrm>
          <a:prstGeom prst="rtTriangle">
            <a:avLst/>
          </a:prstGeom>
          <a:solidFill>
            <a:srgbClr val="FFFFFF">
              <a:alpha val="20000"/>
            </a:srgbClr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0356" name="任意多边形 47"/>
          <p:cNvSpPr>
            <a:spLocks noChangeArrowheads="1"/>
          </p:cNvSpPr>
          <p:nvPr/>
        </p:nvSpPr>
        <p:spPr bwMode="auto">
          <a:xfrm>
            <a:off x="2932113" y="288925"/>
            <a:ext cx="4114800" cy="6686550"/>
          </a:xfrm>
          <a:custGeom>
            <a:avLst/>
            <a:gdLst>
              <a:gd name="T0" fmla="*/ 0 w 4114800"/>
              <a:gd name="T1" fmla="*/ 0 h 6686550"/>
              <a:gd name="T2" fmla="*/ 3524250 w 4114800"/>
              <a:gd name="T3" fmla="*/ 6686550 h 6686550"/>
              <a:gd name="T4" fmla="*/ 4114800 w 4114800"/>
              <a:gd name="T5" fmla="*/ 6629402 h 6686550"/>
              <a:gd name="T6" fmla="*/ 0 w 4114800"/>
              <a:gd name="T7" fmla="*/ 0 h 6686550"/>
              <a:gd name="T8" fmla="*/ 0 60000 65536"/>
              <a:gd name="T9" fmla="*/ 0 60000 65536"/>
              <a:gd name="T10" fmla="*/ 0 60000 65536"/>
              <a:gd name="T11" fmla="*/ 0 60000 65536"/>
              <a:gd name="T12" fmla="*/ 0 w 4114800"/>
              <a:gd name="T13" fmla="*/ 0 h 6686550"/>
              <a:gd name="T14" fmla="*/ 4114800 w 4114800"/>
              <a:gd name="T15" fmla="*/ 6686550 h 6686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14800" h="6686550">
                <a:moveTo>
                  <a:pt x="0" y="0"/>
                </a:moveTo>
                <a:lnTo>
                  <a:pt x="3524250" y="6686550"/>
                </a:lnTo>
                <a:lnTo>
                  <a:pt x="4114800" y="6629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803"/>
            </a:srgbClr>
          </a:solidFill>
          <a:ln w="12700" cap="flat" cmpd="sng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0357" name="任意多边形 48"/>
          <p:cNvSpPr>
            <a:spLocks noChangeArrowheads="1"/>
          </p:cNvSpPr>
          <p:nvPr/>
        </p:nvSpPr>
        <p:spPr bwMode="auto">
          <a:xfrm>
            <a:off x="1006475" y="423863"/>
            <a:ext cx="2990850" cy="7200900"/>
          </a:xfrm>
          <a:custGeom>
            <a:avLst/>
            <a:gdLst>
              <a:gd name="T0" fmla="*/ 857250 w 2990850"/>
              <a:gd name="T1" fmla="*/ 0 h 7200900"/>
              <a:gd name="T2" fmla="*/ 0 w 2990850"/>
              <a:gd name="T3" fmla="*/ 7200900 h 7200900"/>
              <a:gd name="T4" fmla="*/ 2990850 w 2990850"/>
              <a:gd name="T5" fmla="*/ 7200900 h 7200900"/>
              <a:gd name="T6" fmla="*/ 857250 w 2990850"/>
              <a:gd name="T7" fmla="*/ 0 h 7200900"/>
              <a:gd name="T8" fmla="*/ 0 60000 65536"/>
              <a:gd name="T9" fmla="*/ 0 60000 65536"/>
              <a:gd name="T10" fmla="*/ 0 60000 65536"/>
              <a:gd name="T11" fmla="*/ 0 60000 65536"/>
              <a:gd name="T12" fmla="*/ 0 w 2990850"/>
              <a:gd name="T13" fmla="*/ 0 h 7200900"/>
              <a:gd name="T14" fmla="*/ 2990850 w 2990850"/>
              <a:gd name="T15" fmla="*/ 7200900 h 7200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90850" h="7200900">
                <a:moveTo>
                  <a:pt x="857250" y="0"/>
                </a:moveTo>
                <a:lnTo>
                  <a:pt x="0" y="7200900"/>
                </a:lnTo>
                <a:lnTo>
                  <a:pt x="2990850" y="7200900"/>
                </a:lnTo>
                <a:lnTo>
                  <a:pt x="85725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 cap="flat" cmpd="sng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0358" name="任意多边形 49"/>
          <p:cNvSpPr>
            <a:spLocks noChangeArrowheads="1"/>
          </p:cNvSpPr>
          <p:nvPr/>
        </p:nvSpPr>
        <p:spPr bwMode="auto">
          <a:xfrm>
            <a:off x="-400050" y="-438150"/>
            <a:ext cx="1924050" cy="7600950"/>
          </a:xfrm>
          <a:custGeom>
            <a:avLst/>
            <a:gdLst>
              <a:gd name="T0" fmla="*/ 1924050 w 1924050"/>
              <a:gd name="T1" fmla="*/ 38100 h 7600950"/>
              <a:gd name="T2" fmla="*/ 933450 w 1924050"/>
              <a:gd name="T3" fmla="*/ 7600950 h 7600950"/>
              <a:gd name="T4" fmla="*/ 0 w 1924050"/>
              <a:gd name="T5" fmla="*/ 0 h 7600950"/>
              <a:gd name="T6" fmla="*/ 1924050 w 1924050"/>
              <a:gd name="T7" fmla="*/ 38100 h 7600950"/>
              <a:gd name="T8" fmla="*/ 0 60000 65536"/>
              <a:gd name="T9" fmla="*/ 0 60000 65536"/>
              <a:gd name="T10" fmla="*/ 0 60000 65536"/>
              <a:gd name="T11" fmla="*/ 0 60000 65536"/>
              <a:gd name="T12" fmla="*/ 0 w 1924050"/>
              <a:gd name="T13" fmla="*/ 0 h 7600950"/>
              <a:gd name="T14" fmla="*/ 1924050 w 1924050"/>
              <a:gd name="T15" fmla="*/ 7600950 h 7600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4050" h="7600950">
                <a:moveTo>
                  <a:pt x="1924050" y="38100"/>
                </a:moveTo>
                <a:lnTo>
                  <a:pt x="933450" y="7600950"/>
                </a:lnTo>
                <a:lnTo>
                  <a:pt x="0" y="0"/>
                </a:lnTo>
                <a:lnTo>
                  <a:pt x="1924050" y="3810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 cap="flat" cmpd="sng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0359" name="直接连接符 53"/>
          <p:cNvSpPr>
            <a:spLocks noChangeShapeType="1"/>
          </p:cNvSpPr>
          <p:nvPr/>
        </p:nvSpPr>
        <p:spPr bwMode="auto">
          <a:xfrm>
            <a:off x="400050" y="0"/>
            <a:ext cx="590550" cy="461010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0360" name="直接连接符 54"/>
          <p:cNvSpPr>
            <a:spLocks noChangeShapeType="1"/>
          </p:cNvSpPr>
          <p:nvPr/>
        </p:nvSpPr>
        <p:spPr bwMode="auto">
          <a:xfrm flipH="1">
            <a:off x="990600" y="0"/>
            <a:ext cx="419100" cy="461010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0361" name="直接连接符 55"/>
          <p:cNvSpPr>
            <a:spLocks noChangeShapeType="1"/>
          </p:cNvSpPr>
          <p:nvPr/>
        </p:nvSpPr>
        <p:spPr bwMode="auto">
          <a:xfrm flipV="1">
            <a:off x="990600" y="4610100"/>
            <a:ext cx="0" cy="253365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0362" name="直接连接符 56"/>
          <p:cNvSpPr>
            <a:spLocks noChangeShapeType="1"/>
          </p:cNvSpPr>
          <p:nvPr/>
        </p:nvSpPr>
        <p:spPr bwMode="auto">
          <a:xfrm flipH="1">
            <a:off x="-409575" y="285750"/>
            <a:ext cx="2371725" cy="670560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0363" name="直接连接符 57"/>
          <p:cNvSpPr>
            <a:spLocks noChangeShapeType="1"/>
          </p:cNvSpPr>
          <p:nvPr/>
        </p:nvSpPr>
        <p:spPr bwMode="auto">
          <a:xfrm flipH="1">
            <a:off x="-247650" y="285750"/>
            <a:ext cx="2209800" cy="161925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0364" name="直接连接符 58"/>
          <p:cNvSpPr>
            <a:spLocks noChangeShapeType="1"/>
          </p:cNvSpPr>
          <p:nvPr/>
        </p:nvSpPr>
        <p:spPr bwMode="auto">
          <a:xfrm flipH="1">
            <a:off x="-533400" y="285750"/>
            <a:ext cx="2495550" cy="3705225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0365" name="直接连接符 59"/>
          <p:cNvSpPr>
            <a:spLocks noChangeShapeType="1"/>
          </p:cNvSpPr>
          <p:nvPr/>
        </p:nvSpPr>
        <p:spPr bwMode="auto">
          <a:xfrm flipH="1">
            <a:off x="-971550" y="285750"/>
            <a:ext cx="2933700" cy="535305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0366" name="直接连接符 60"/>
          <p:cNvSpPr>
            <a:spLocks noChangeShapeType="1"/>
          </p:cNvSpPr>
          <p:nvPr/>
        </p:nvSpPr>
        <p:spPr bwMode="auto">
          <a:xfrm flipH="1">
            <a:off x="-2076450" y="881063"/>
            <a:ext cx="8839200" cy="426720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0367" name="直接连接符 61"/>
          <p:cNvSpPr>
            <a:spLocks noChangeShapeType="1"/>
          </p:cNvSpPr>
          <p:nvPr/>
        </p:nvSpPr>
        <p:spPr bwMode="auto">
          <a:xfrm>
            <a:off x="6762750" y="814388"/>
            <a:ext cx="1104900" cy="7396162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0368" name="直接连接符 62"/>
          <p:cNvSpPr>
            <a:spLocks noChangeShapeType="1"/>
          </p:cNvSpPr>
          <p:nvPr/>
        </p:nvSpPr>
        <p:spPr bwMode="auto">
          <a:xfrm>
            <a:off x="6762750" y="814388"/>
            <a:ext cx="4229100" cy="1700212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0369" name="直接连接符 63"/>
          <p:cNvSpPr>
            <a:spLocks noChangeShapeType="1"/>
          </p:cNvSpPr>
          <p:nvPr/>
        </p:nvSpPr>
        <p:spPr bwMode="auto">
          <a:xfrm flipH="1">
            <a:off x="6305550" y="2495550"/>
            <a:ext cx="4724400" cy="539115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0370" name="直接连接符 64"/>
          <p:cNvSpPr>
            <a:spLocks noChangeShapeType="1"/>
          </p:cNvSpPr>
          <p:nvPr/>
        </p:nvSpPr>
        <p:spPr bwMode="auto">
          <a:xfrm flipH="1">
            <a:off x="8134350" y="2514600"/>
            <a:ext cx="2857500" cy="4975225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0371" name="直接连接符 65"/>
          <p:cNvSpPr>
            <a:spLocks noChangeShapeType="1"/>
          </p:cNvSpPr>
          <p:nvPr/>
        </p:nvSpPr>
        <p:spPr bwMode="auto">
          <a:xfrm flipH="1">
            <a:off x="9201150" y="2495550"/>
            <a:ext cx="1790700" cy="5191125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0372" name="Picture 5" descr="C:\Users\Administrator\Desktop\SIFE备赛\志愿者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0" y="412750"/>
            <a:ext cx="811213" cy="828675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</p:pic>
      <p:pic>
        <p:nvPicPr>
          <p:cNvPr id="100373" name="Picture 5" descr="C:\Users\Administrator\Desktop\SIFE备赛\志愿者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101600"/>
            <a:ext cx="811212" cy="827088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</p:pic>
      <p:sp>
        <p:nvSpPr>
          <p:cNvPr id="100374" name="直接连接符 129"/>
          <p:cNvSpPr>
            <a:spLocks noChangeShapeType="1"/>
          </p:cNvSpPr>
          <p:nvPr/>
        </p:nvSpPr>
        <p:spPr bwMode="auto">
          <a:xfrm>
            <a:off x="0" y="1581150"/>
            <a:ext cx="990600" cy="3028950"/>
          </a:xfrm>
          <a:prstGeom prst="line">
            <a:avLst/>
          </a:prstGeom>
          <a:noFill/>
          <a:ln w="1905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0375" name="Picture 5" descr="C:\Users\Administrator\Desktop\SIFE备赛\志愿者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9100" y="2187575"/>
            <a:ext cx="809625" cy="827088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</p:pic>
      <p:sp>
        <p:nvSpPr>
          <p:cNvPr id="100376" name="矩形 131"/>
          <p:cNvSpPr>
            <a:spLocks noChangeArrowheads="1"/>
          </p:cNvSpPr>
          <p:nvPr/>
        </p:nvSpPr>
        <p:spPr bwMode="auto">
          <a:xfrm>
            <a:off x="-1117600" y="2212975"/>
            <a:ext cx="13358813" cy="2949575"/>
          </a:xfrm>
          <a:prstGeom prst="rect">
            <a:avLst/>
          </a:prstGeom>
          <a:solidFill>
            <a:srgbClr val="F2F2F2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0377" name="矩形 132"/>
          <p:cNvSpPr>
            <a:spLocks noChangeArrowheads="1"/>
          </p:cNvSpPr>
          <p:nvPr/>
        </p:nvSpPr>
        <p:spPr bwMode="auto">
          <a:xfrm>
            <a:off x="863600" y="3025775"/>
            <a:ext cx="6340475" cy="10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buFont typeface="Arial" pitchFamily="34" charset="0"/>
              <a:buNone/>
            </a:pPr>
            <a:r>
              <a:rPr lang="zh-CN" altLang="en-US" sz="4800" b="1" dirty="0">
                <a:solidFill>
                  <a:srgbClr val="008780"/>
                </a:solidFill>
                <a:latin typeface="+mj-ea"/>
                <a:ea typeface="+mj-ea"/>
                <a:sym typeface="方正正准黑简体" pitchFamily="2" charset="-122"/>
              </a:rPr>
              <a:t>谢</a:t>
            </a:r>
            <a:r>
              <a:rPr lang="zh-CN" altLang="en-US" sz="4800" b="1" dirty="0" smtClean="0">
                <a:solidFill>
                  <a:srgbClr val="008780"/>
                </a:solidFill>
                <a:latin typeface="+mj-ea"/>
                <a:ea typeface="+mj-ea"/>
                <a:sym typeface="方正正准黑简体" pitchFamily="2" charset="-122"/>
              </a:rPr>
              <a:t>谢各位聆听</a:t>
            </a:r>
            <a:endParaRPr lang="en-US" sz="4800" b="1" dirty="0">
              <a:solidFill>
                <a:srgbClr val="008780"/>
              </a:solidFill>
              <a:latin typeface="+mj-ea"/>
              <a:ea typeface="+mj-ea"/>
              <a:sym typeface="方正正准黑简体" pitchFamily="2" charset="-122"/>
            </a:endParaRPr>
          </a:p>
        </p:txBody>
      </p:sp>
      <p:grpSp>
        <p:nvGrpSpPr>
          <p:cNvPr id="3" name="组合 135"/>
          <p:cNvGrpSpPr>
            <a:grpSpLocks/>
          </p:cNvGrpSpPr>
          <p:nvPr/>
        </p:nvGrpSpPr>
        <p:grpSpPr bwMode="auto">
          <a:xfrm>
            <a:off x="8415338" y="2338388"/>
            <a:ext cx="2695575" cy="2693987"/>
            <a:chOff x="0" y="0"/>
            <a:chExt cx="2228623" cy="2228623"/>
          </a:xfrm>
        </p:grpSpPr>
        <p:sp>
          <p:nvSpPr>
            <p:cNvPr id="100383" name="椭圆 137"/>
            <p:cNvSpPr>
              <a:spLocks noChangeArrowheads="1"/>
            </p:cNvSpPr>
            <p:nvPr/>
          </p:nvSpPr>
          <p:spPr bwMode="auto">
            <a:xfrm>
              <a:off x="0" y="0"/>
              <a:ext cx="2228623" cy="2228623"/>
            </a:xfrm>
            <a:prstGeom prst="ellipse">
              <a:avLst/>
            </a:prstGeom>
            <a:solidFill>
              <a:srgbClr val="DFE7EC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0384" name="椭圆 138"/>
            <p:cNvSpPr>
              <a:spLocks noChangeArrowheads="1"/>
            </p:cNvSpPr>
            <p:nvPr/>
          </p:nvSpPr>
          <p:spPr bwMode="auto">
            <a:xfrm>
              <a:off x="135462" y="135462"/>
              <a:ext cx="1957699" cy="1957699"/>
            </a:xfrm>
            <a:prstGeom prst="ellipse">
              <a:avLst/>
            </a:prstGeom>
            <a:solidFill>
              <a:srgbClr val="00B9B1"/>
            </a:solidFill>
            <a:ln w="34925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3200">
                <a:solidFill>
                  <a:srgbClr val="262626"/>
                </a:solidFill>
                <a:latin typeface="Adobe Gothic Std B" pitchFamily="2" charset="-122"/>
                <a:sym typeface="Adobe Gothic Std B" pitchFamily="2" charset="-122"/>
              </a:endParaRPr>
            </a:p>
          </p:txBody>
        </p:sp>
        <p:sp>
          <p:nvSpPr>
            <p:cNvPr id="100385" name="椭圆 139"/>
            <p:cNvSpPr>
              <a:spLocks noChangeArrowheads="1"/>
            </p:cNvSpPr>
            <p:nvPr/>
          </p:nvSpPr>
          <p:spPr bwMode="auto">
            <a:xfrm>
              <a:off x="257351" y="257351"/>
              <a:ext cx="1713921" cy="1713921"/>
            </a:xfrm>
            <a:prstGeom prst="ellipse">
              <a:avLst/>
            </a:prstGeom>
            <a:gradFill rotWithShape="1">
              <a:gsLst>
                <a:gs pos="0">
                  <a:srgbClr val="BFBFBF"/>
                </a:gs>
                <a:gs pos="29999">
                  <a:srgbClr val="C6C6C6"/>
                </a:gs>
                <a:gs pos="60999">
                  <a:srgbClr val="EEEEEE"/>
                </a:gs>
                <a:gs pos="100000">
                  <a:srgbClr val="F4F4F4"/>
                </a:gs>
              </a:gsLst>
              <a:lin ang="7800000" scaled="1"/>
            </a:gradFill>
            <a:ln w="34925">
              <a:solidFill>
                <a:srgbClr val="42719B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3200">
                <a:solidFill>
                  <a:srgbClr val="262626"/>
                </a:solidFill>
                <a:latin typeface="Adobe Gothic Std B" pitchFamily="2" charset="-122"/>
                <a:sym typeface="Adobe Gothic Std B" pitchFamily="2" charset="-122"/>
              </a:endParaRPr>
            </a:p>
          </p:txBody>
        </p:sp>
        <p:sp>
          <p:nvSpPr>
            <p:cNvPr id="100386" name="椭圆 140"/>
            <p:cNvSpPr>
              <a:spLocks noChangeArrowheads="1"/>
            </p:cNvSpPr>
            <p:nvPr/>
          </p:nvSpPr>
          <p:spPr bwMode="auto">
            <a:xfrm>
              <a:off x="429413" y="429413"/>
              <a:ext cx="1369796" cy="1369796"/>
            </a:xfrm>
            <a:prstGeom prst="ellipse">
              <a:avLst/>
            </a:prstGeom>
            <a:solidFill>
              <a:srgbClr val="00B9B1"/>
            </a:solidFill>
            <a:ln w="34925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 sz="3200">
                <a:solidFill>
                  <a:srgbClr val="262626"/>
                </a:solidFill>
                <a:latin typeface="Adobe Gothic Std B" pitchFamily="2" charset="-122"/>
                <a:sym typeface="Adobe Gothic Std B" pitchFamily="2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32"/>
          <p:cNvGrpSpPr>
            <a:grpSpLocks/>
          </p:cNvGrpSpPr>
          <p:nvPr/>
        </p:nvGrpSpPr>
        <p:grpSpPr bwMode="auto">
          <a:xfrm>
            <a:off x="196850" y="989013"/>
            <a:ext cx="5299075" cy="2178050"/>
            <a:chOff x="0" y="0"/>
            <a:chExt cx="6362700" cy="2615713"/>
          </a:xfrm>
        </p:grpSpPr>
        <p:sp>
          <p:nvSpPr>
            <p:cNvPr id="19477" name="椭圆 33"/>
            <p:cNvSpPr>
              <a:spLocks noChangeArrowheads="1"/>
            </p:cNvSpPr>
            <p:nvPr/>
          </p:nvSpPr>
          <p:spPr bwMode="auto">
            <a:xfrm>
              <a:off x="3467100" y="0"/>
              <a:ext cx="863600" cy="863600"/>
            </a:xfrm>
            <a:prstGeom prst="ellipse">
              <a:avLst/>
            </a:prstGeom>
            <a:noFill/>
            <a:ln w="25400">
              <a:solidFill>
                <a:srgbClr val="4DBFDB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9478" name="椭圆 43"/>
            <p:cNvSpPr>
              <a:spLocks noChangeArrowheads="1"/>
            </p:cNvSpPr>
            <p:nvPr/>
          </p:nvSpPr>
          <p:spPr bwMode="auto">
            <a:xfrm>
              <a:off x="2438400" y="114300"/>
              <a:ext cx="1676400" cy="1676400"/>
            </a:xfrm>
            <a:prstGeom prst="ellipse">
              <a:avLst/>
            </a:prstGeom>
            <a:noFill/>
            <a:ln w="25400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9479" name="椭圆 44"/>
            <p:cNvSpPr>
              <a:spLocks noChangeArrowheads="1"/>
            </p:cNvSpPr>
            <p:nvPr/>
          </p:nvSpPr>
          <p:spPr bwMode="auto">
            <a:xfrm>
              <a:off x="4686300" y="163022"/>
              <a:ext cx="1676400" cy="1676400"/>
            </a:xfrm>
            <a:prstGeom prst="ellipse">
              <a:avLst/>
            </a:prstGeom>
            <a:noFill/>
            <a:ln w="25400">
              <a:solidFill>
                <a:srgbClr val="A5A5A5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9480" name="椭圆 45"/>
            <p:cNvSpPr>
              <a:spLocks noChangeArrowheads="1"/>
            </p:cNvSpPr>
            <p:nvPr/>
          </p:nvSpPr>
          <p:spPr bwMode="auto">
            <a:xfrm>
              <a:off x="0" y="901700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9481" name="椭圆 46"/>
            <p:cNvSpPr>
              <a:spLocks noChangeArrowheads="1"/>
            </p:cNvSpPr>
            <p:nvPr/>
          </p:nvSpPr>
          <p:spPr bwMode="auto">
            <a:xfrm>
              <a:off x="355600" y="1574313"/>
              <a:ext cx="1041400" cy="1041400"/>
            </a:xfrm>
            <a:prstGeom prst="ellipse">
              <a:avLst/>
            </a:prstGeom>
            <a:noFill/>
            <a:ln w="25400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9459" name="组合 47"/>
          <p:cNvGrpSpPr>
            <a:grpSpLocks/>
          </p:cNvGrpSpPr>
          <p:nvPr/>
        </p:nvGrpSpPr>
        <p:grpSpPr bwMode="auto">
          <a:xfrm>
            <a:off x="10658475" y="4776788"/>
            <a:ext cx="1041400" cy="1909762"/>
            <a:chOff x="0" y="0"/>
            <a:chExt cx="1041400" cy="1908992"/>
          </a:xfrm>
        </p:grpSpPr>
        <p:sp>
          <p:nvSpPr>
            <p:cNvPr id="19475" name="椭圆 48"/>
            <p:cNvSpPr>
              <a:spLocks noChangeArrowheads="1"/>
            </p:cNvSpPr>
            <p:nvPr/>
          </p:nvSpPr>
          <p:spPr bwMode="auto">
            <a:xfrm>
              <a:off x="0" y="0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9476" name="椭圆 49"/>
            <p:cNvSpPr>
              <a:spLocks noChangeArrowheads="1"/>
            </p:cNvSpPr>
            <p:nvPr/>
          </p:nvSpPr>
          <p:spPr bwMode="auto">
            <a:xfrm>
              <a:off x="0" y="867592"/>
              <a:ext cx="1041400" cy="1041400"/>
            </a:xfrm>
            <a:prstGeom prst="ellipse">
              <a:avLst/>
            </a:prstGeom>
            <a:noFill/>
            <a:ln w="25400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9460" name="矩形 25"/>
          <p:cNvSpPr>
            <a:spLocks noChangeArrowheads="1"/>
          </p:cNvSpPr>
          <p:nvPr/>
        </p:nvSpPr>
        <p:spPr bwMode="auto">
          <a:xfrm>
            <a:off x="1162050" y="1295400"/>
            <a:ext cx="9396413" cy="4994275"/>
          </a:xfrm>
          <a:prstGeom prst="rect">
            <a:avLst/>
          </a:prstGeom>
          <a:gradFill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</a:gradFill>
          <a:ln w="635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eaLnBrk="1" hangingPunct="1">
              <a:buFont typeface="Arial" pitchFamily="34" charset="0"/>
              <a:buNone/>
            </a:pPr>
            <a:endParaRPr lang="zh-CN" altLang="en-US" sz="2400" b="1">
              <a:solidFill>
                <a:srgbClr val="3333FF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9461" name="组合 26"/>
          <p:cNvGrpSpPr>
            <a:grpSpLocks/>
          </p:cNvGrpSpPr>
          <p:nvPr/>
        </p:nvGrpSpPr>
        <p:grpSpPr bwMode="auto">
          <a:xfrm>
            <a:off x="8518525" y="1876425"/>
            <a:ext cx="3028950" cy="831850"/>
            <a:chOff x="0" y="0"/>
            <a:chExt cx="3028950" cy="831850"/>
          </a:xfrm>
        </p:grpSpPr>
        <p:sp>
          <p:nvSpPr>
            <p:cNvPr id="19473" name="直角三角形 27"/>
            <p:cNvSpPr>
              <a:spLocks noChangeArrowheads="1"/>
            </p:cNvSpPr>
            <p:nvPr/>
          </p:nvSpPr>
          <p:spPr bwMode="auto">
            <a:xfrm rot="5400000">
              <a:off x="2724149" y="527049"/>
              <a:ext cx="241300" cy="368301"/>
            </a:xfrm>
            <a:prstGeom prst="rtTriangle">
              <a:avLst/>
            </a:prstGeom>
            <a:solidFill>
              <a:srgbClr val="0D5153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9474" name="矩形 28"/>
            <p:cNvSpPr>
              <a:spLocks noChangeArrowheads="1"/>
            </p:cNvSpPr>
            <p:nvPr/>
          </p:nvSpPr>
          <p:spPr bwMode="auto">
            <a:xfrm>
              <a:off x="0" y="0"/>
              <a:ext cx="3028950" cy="590550"/>
            </a:xfrm>
            <a:prstGeom prst="rect">
              <a:avLst/>
            </a:prstGeom>
            <a:solidFill>
              <a:srgbClr val="00B9B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3327" name="文本框 29"/>
          <p:cNvSpPr>
            <a:spLocks noChangeArrowheads="1"/>
          </p:cNvSpPr>
          <p:nvPr/>
        </p:nvSpPr>
        <p:spPr bwMode="auto">
          <a:xfrm>
            <a:off x="8693150" y="1960563"/>
            <a:ext cx="220345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+mj-ea"/>
                <a:ea typeface="+mj-ea"/>
                <a:sym typeface="方正正准黑简体" pitchFamily="2" charset="-122"/>
              </a:rPr>
              <a:t>   用  途</a:t>
            </a:r>
            <a:endParaRPr lang="en-US" sz="2400" b="1" dirty="0">
              <a:solidFill>
                <a:srgbClr val="FFFFFF"/>
              </a:solidFill>
              <a:latin typeface="+mj-ea"/>
              <a:ea typeface="+mj-ea"/>
              <a:sym typeface="方正正准黑简体" pitchFamily="2" charset="-122"/>
            </a:endParaRPr>
          </a:p>
        </p:txBody>
      </p:sp>
      <p:grpSp>
        <p:nvGrpSpPr>
          <p:cNvPr id="19463" name="组合 50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19466" name="组合 51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19468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19469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19470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19471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87CA8B10-B8AD-4F41-9163-7DD7D66EA78B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6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19472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19467" name="文本框 52"/>
            <p:cNvSpPr>
              <a:spLocks noChangeArrowheads="1"/>
            </p:cNvSpPr>
            <p:nvPr/>
          </p:nvSpPr>
          <p:spPr bwMode="auto">
            <a:xfrm>
              <a:off x="315903" y="90845"/>
              <a:ext cx="2503449" cy="46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sym typeface="Arial Unicode MS"/>
                </a:rPr>
                <a:t>Web Of Science</a:t>
              </a:r>
              <a:endParaRPr lang="zh-CN" altLang="en-US" sz="2400" b="1">
                <a:solidFill>
                  <a:schemeClr val="bg1"/>
                </a:solidFill>
                <a:sym typeface="Arial Unicode MS"/>
              </a:endParaRPr>
            </a:p>
          </p:txBody>
        </p:sp>
      </p:grpSp>
      <p:sp>
        <p:nvSpPr>
          <p:cNvPr id="19464" name="矩形 1"/>
          <p:cNvSpPr>
            <a:spLocks noChangeArrowheads="1"/>
          </p:cNvSpPr>
          <p:nvPr/>
        </p:nvSpPr>
        <p:spPr bwMode="auto">
          <a:xfrm>
            <a:off x="2476500" y="1878013"/>
            <a:ext cx="58197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0" indent="-685800" eaLnBrk="1" hangingPunct="1">
              <a:buFont typeface="Arial" pitchFamily="34" charset="0"/>
              <a:buChar char="•"/>
            </a:pPr>
            <a:r>
              <a:rPr lang="zh-CN" altLang="en-US" sz="44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文献检索工具</a:t>
            </a:r>
            <a:endParaRPr lang="en-US" altLang="zh-CN" sz="4400" b="1">
              <a:solidFill>
                <a:srgbClr val="00B0F0"/>
              </a:solidFill>
              <a:latin typeface="楷体" pitchFamily="49" charset="-122"/>
              <a:ea typeface="楷体" pitchFamily="49" charset="-122"/>
            </a:endParaRPr>
          </a:p>
          <a:p>
            <a:pPr marL="685800" indent="-685800" eaLnBrk="1" hangingPunct="1">
              <a:buFont typeface="Arial" pitchFamily="34" charset="0"/>
              <a:buChar char="•"/>
            </a:pPr>
            <a:r>
              <a:rPr lang="zh-CN" altLang="en-US" sz="4400" b="1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科研评价依据</a:t>
            </a:r>
          </a:p>
        </p:txBody>
      </p:sp>
      <p:sp>
        <p:nvSpPr>
          <p:cNvPr id="3" name="矩形 2"/>
          <p:cNvSpPr/>
          <p:nvPr/>
        </p:nvSpPr>
        <p:spPr>
          <a:xfrm>
            <a:off x="2387600" y="3544888"/>
            <a:ext cx="62166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科研机构被</a:t>
            </a:r>
            <a:r>
              <a:rPr lang="en-US" altLang="zh-CN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SCI</a:t>
            </a:r>
            <a:r>
              <a:rPr lang="zh-CN" alt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收录的论文总量，反映整个机构的科研水平、尤其是基础研究的水平；</a:t>
            </a:r>
            <a:endParaRPr lang="en-US" altLang="zh-CN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个人的论文被</a:t>
            </a:r>
            <a:r>
              <a:rPr lang="en-US" altLang="zh-CN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SCI</a:t>
            </a:r>
            <a:r>
              <a:rPr lang="zh-CN" alt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收录的数量及被引用次数，反映他的研究能力和学术水平。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21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20485" name="组合 22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20487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20488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20489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20490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19CEE982-4443-4023-A5ED-B63D280D34EC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7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20491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15389" name="文本框 23"/>
            <p:cNvSpPr>
              <a:spLocks noChangeArrowheads="1"/>
            </p:cNvSpPr>
            <p:nvPr/>
          </p:nvSpPr>
          <p:spPr bwMode="auto">
            <a:xfrm>
              <a:off x="315914" y="90495"/>
              <a:ext cx="1416054" cy="4619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  <a:sym typeface="方正正准黑简体" pitchFamily="2" charset="-122"/>
                </a:rPr>
                <a:t>访问方式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96838" y="1662113"/>
            <a:ext cx="5116512" cy="39687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00B0F0"/>
                </a:solidFill>
                <a:latin typeface="+mj-ea"/>
                <a:ea typeface="+mj-ea"/>
              </a:rPr>
              <a:t>1.  </a:t>
            </a:r>
            <a:r>
              <a:rPr lang="zh-CN" altLang="en-US" sz="2800" b="1" dirty="0">
                <a:solidFill>
                  <a:srgbClr val="00B0F0"/>
                </a:solidFill>
                <a:latin typeface="+mj-ea"/>
                <a:ea typeface="+mj-ea"/>
              </a:rPr>
              <a:t>授权的</a:t>
            </a:r>
            <a:r>
              <a:rPr lang="en-US" altLang="zh-CN" sz="2800" b="1" dirty="0">
                <a:solidFill>
                  <a:srgbClr val="00B0F0"/>
                </a:solidFill>
                <a:latin typeface="+mj-ea"/>
                <a:ea typeface="+mj-ea"/>
              </a:rPr>
              <a:t>IP</a:t>
            </a:r>
            <a:r>
              <a:rPr lang="zh-CN" altLang="en-US" sz="2800" b="1" dirty="0">
                <a:solidFill>
                  <a:srgbClr val="00B0F0"/>
                </a:solidFill>
                <a:latin typeface="+mj-ea"/>
                <a:ea typeface="+mj-ea"/>
              </a:rPr>
              <a:t>地址内访问以下网址： </a:t>
            </a:r>
            <a:r>
              <a:rPr lang="en-US" altLang="zh-CN" sz="2800" b="1" dirty="0">
                <a:solidFill>
                  <a:srgbClr val="00B0F0"/>
                </a:solidFill>
                <a:latin typeface="+mj-ea"/>
                <a:ea typeface="+mj-ea"/>
              </a:rPr>
              <a:t>http://www.webofscience.com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2800" b="1" dirty="0">
              <a:solidFill>
                <a:srgbClr val="00B0F0"/>
              </a:solidFill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2800" b="1" dirty="0">
              <a:solidFill>
                <a:srgbClr val="00B0F0"/>
              </a:solidFill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zh-CN" sz="2800" b="1" dirty="0">
              <a:solidFill>
                <a:srgbClr val="00B0F0"/>
              </a:solidFill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00B0F0"/>
                </a:solidFill>
                <a:latin typeface="+mj-ea"/>
                <a:ea typeface="+mj-ea"/>
              </a:rPr>
              <a:t>2. </a:t>
            </a:r>
            <a:r>
              <a:rPr lang="zh-CN" altLang="en-US" sz="2800" b="1" dirty="0">
                <a:solidFill>
                  <a:srgbClr val="00B0F0"/>
                </a:solidFill>
                <a:latin typeface="+mj-ea"/>
                <a:ea typeface="+mj-ea"/>
              </a:rPr>
              <a:t>登陆图书馆主页找到相应的资源</a:t>
            </a:r>
          </a:p>
        </p:txBody>
      </p:sp>
      <p:pic>
        <p:nvPicPr>
          <p:cNvPr id="20484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5288" y="1230313"/>
            <a:ext cx="618331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4"/>
          <p:cNvSpPr>
            <a:spLocks noChangeArrowheads="1"/>
          </p:cNvSpPr>
          <p:nvPr/>
        </p:nvSpPr>
        <p:spPr bwMode="auto">
          <a:xfrm>
            <a:off x="455613" y="-485775"/>
            <a:ext cx="55070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37300" b="1">
                <a:solidFill>
                  <a:srgbClr val="008780"/>
                </a:solidFill>
                <a:sym typeface="Arial Unicode MS"/>
              </a:rPr>
              <a:t>02</a:t>
            </a:r>
            <a:endParaRPr lang="zh-CN" altLang="en-US" sz="37300" b="1">
              <a:solidFill>
                <a:srgbClr val="008780"/>
              </a:solidFill>
              <a:sym typeface="Arial Unicode MS"/>
            </a:endParaRPr>
          </a:p>
        </p:txBody>
      </p:sp>
      <p:sp>
        <p:nvSpPr>
          <p:cNvPr id="21507" name="任意多边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6702508 w 12896850"/>
              <a:gd name="T1" fmla="*/ 0 h 7962900"/>
              <a:gd name="T2" fmla="*/ 9737335 w 12896850"/>
              <a:gd name="T3" fmla="*/ 0 h 7962900"/>
              <a:gd name="T4" fmla="*/ 9737335 w 12896850"/>
              <a:gd name="T5" fmla="*/ 3773135 h 7962900"/>
              <a:gd name="T6" fmla="*/ 4660112 w 12896850"/>
              <a:gd name="T7" fmla="*/ 3773135 h 7962900"/>
              <a:gd name="T8" fmla="*/ 5094144 w 12896850"/>
              <a:gd name="T9" fmla="*/ 2973223 h 7962900"/>
              <a:gd name="T10" fmla="*/ 0 w 12896850"/>
              <a:gd name="T11" fmla="*/ 2973223 h 7962900"/>
              <a:gd name="T12" fmla="*/ 0 w 12896850"/>
              <a:gd name="T13" fmla="*/ 2512864 h 7962900"/>
              <a:gd name="T14" fmla="*/ 5343935 w 12896850"/>
              <a:gd name="T15" fmla="*/ 2512864 h 7962900"/>
              <a:gd name="T16" fmla="*/ 6702508 w 12896850"/>
              <a:gd name="T17" fmla="*/ 9026 h 79629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896850"/>
              <a:gd name="T28" fmla="*/ 0 h 7962900"/>
              <a:gd name="T29" fmla="*/ 12896850 w 12896850"/>
              <a:gd name="T30" fmla="*/ 7962900 h 79629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896850" h="7962900">
                <a:moveTo>
                  <a:pt x="8877300" y="0"/>
                </a:moveTo>
                <a:lnTo>
                  <a:pt x="12896850" y="0"/>
                </a:lnTo>
                <a:lnTo>
                  <a:pt x="12896850" y="7962900"/>
                </a:lnTo>
                <a:lnTo>
                  <a:pt x="6172200" y="7962900"/>
                </a:lnTo>
                <a:lnTo>
                  <a:pt x="6747062" y="6274749"/>
                </a:lnTo>
                <a:lnTo>
                  <a:pt x="0" y="6274749"/>
                </a:lnTo>
                <a:lnTo>
                  <a:pt x="0" y="5303199"/>
                </a:lnTo>
                <a:lnTo>
                  <a:pt x="7077902" y="5303199"/>
                </a:lnTo>
                <a:lnTo>
                  <a:pt x="8877300" y="19050"/>
                </a:lnTo>
                <a:lnTo>
                  <a:pt x="8877300" y="0"/>
                </a:lnTo>
                <a:close/>
              </a:path>
            </a:pathLst>
          </a:custGeom>
          <a:solidFill>
            <a:srgbClr val="008780"/>
          </a:solidFill>
          <a:ln w="12700" cap="flat" cmpd="sng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68" name="矩形 5"/>
          <p:cNvSpPr>
            <a:spLocks noChangeArrowheads="1"/>
          </p:cNvSpPr>
          <p:nvPr/>
        </p:nvSpPr>
        <p:spPr bwMode="auto">
          <a:xfrm>
            <a:off x="9417050" y="5172075"/>
            <a:ext cx="2820988" cy="768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 smtClean="0">
                <a:solidFill>
                  <a:srgbClr val="FFFFFF"/>
                </a:solidFill>
                <a:latin typeface="+mj-ea"/>
                <a:ea typeface="+mj-ea"/>
                <a:sym typeface="方正正准黑简体" pitchFamily="2" charset="-122"/>
              </a:rPr>
              <a:t>平台纵览</a:t>
            </a:r>
          </a:p>
        </p:txBody>
      </p:sp>
      <p:sp>
        <p:nvSpPr>
          <p:cNvPr id="21509" name="直接连接符 7"/>
          <p:cNvSpPr>
            <a:spLocks noChangeShapeType="1"/>
          </p:cNvSpPr>
          <p:nvPr/>
        </p:nvSpPr>
        <p:spPr bwMode="auto">
          <a:xfrm>
            <a:off x="6394450" y="5010150"/>
            <a:ext cx="5776913" cy="14288"/>
          </a:xfrm>
          <a:prstGeom prst="line">
            <a:avLst/>
          </a:prstGeom>
          <a:noFill/>
          <a:ln w="127000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0" name="矩形 3"/>
          <p:cNvSpPr>
            <a:spLocks noChangeArrowheads="1"/>
          </p:cNvSpPr>
          <p:nvPr/>
        </p:nvSpPr>
        <p:spPr bwMode="auto">
          <a:xfrm>
            <a:off x="2719388" y="4684713"/>
            <a:ext cx="3765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3200" b="1">
                <a:solidFill>
                  <a:srgbClr val="FFFFFF"/>
                </a:solidFill>
                <a:sym typeface="Times New Roman" pitchFamily="18" charset="0"/>
              </a:rPr>
              <a:t>WEB OF SCIENCE</a:t>
            </a:r>
            <a:endParaRPr lang="zh-CN" altLang="en-US" sz="3200" b="1">
              <a:solidFill>
                <a:srgbClr val="FFFFFF"/>
              </a:solidFill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39"/>
          <p:cNvGrpSpPr>
            <a:grpSpLocks/>
          </p:cNvGrpSpPr>
          <p:nvPr/>
        </p:nvGrpSpPr>
        <p:grpSpPr bwMode="auto">
          <a:xfrm>
            <a:off x="196850" y="989013"/>
            <a:ext cx="5299075" cy="2178050"/>
            <a:chOff x="0" y="0"/>
            <a:chExt cx="6362700" cy="2615713"/>
          </a:xfrm>
        </p:grpSpPr>
        <p:sp>
          <p:nvSpPr>
            <p:cNvPr id="22544" name="椭圆 40"/>
            <p:cNvSpPr>
              <a:spLocks noChangeArrowheads="1"/>
            </p:cNvSpPr>
            <p:nvPr/>
          </p:nvSpPr>
          <p:spPr bwMode="auto">
            <a:xfrm>
              <a:off x="3467100" y="0"/>
              <a:ext cx="863600" cy="863600"/>
            </a:xfrm>
            <a:prstGeom prst="ellipse">
              <a:avLst/>
            </a:prstGeom>
            <a:noFill/>
            <a:ln w="25400">
              <a:solidFill>
                <a:srgbClr val="4DBFDB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2545" name="椭圆 41"/>
            <p:cNvSpPr>
              <a:spLocks noChangeArrowheads="1"/>
            </p:cNvSpPr>
            <p:nvPr/>
          </p:nvSpPr>
          <p:spPr bwMode="auto">
            <a:xfrm>
              <a:off x="2438400" y="114300"/>
              <a:ext cx="1676400" cy="1676400"/>
            </a:xfrm>
            <a:prstGeom prst="ellipse">
              <a:avLst/>
            </a:prstGeom>
            <a:noFill/>
            <a:ln w="25400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2546" name="椭圆 42"/>
            <p:cNvSpPr>
              <a:spLocks noChangeArrowheads="1"/>
            </p:cNvSpPr>
            <p:nvPr/>
          </p:nvSpPr>
          <p:spPr bwMode="auto">
            <a:xfrm>
              <a:off x="4686300" y="163022"/>
              <a:ext cx="1676400" cy="1676400"/>
            </a:xfrm>
            <a:prstGeom prst="ellipse">
              <a:avLst/>
            </a:prstGeom>
            <a:noFill/>
            <a:ln w="25400">
              <a:solidFill>
                <a:srgbClr val="A5A5A5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2547" name="椭圆 43"/>
            <p:cNvSpPr>
              <a:spLocks noChangeArrowheads="1"/>
            </p:cNvSpPr>
            <p:nvPr/>
          </p:nvSpPr>
          <p:spPr bwMode="auto">
            <a:xfrm>
              <a:off x="0" y="901700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2548" name="椭圆 44"/>
            <p:cNvSpPr>
              <a:spLocks noChangeArrowheads="1"/>
            </p:cNvSpPr>
            <p:nvPr/>
          </p:nvSpPr>
          <p:spPr bwMode="auto">
            <a:xfrm>
              <a:off x="355600" y="1574313"/>
              <a:ext cx="1041400" cy="1041400"/>
            </a:xfrm>
            <a:prstGeom prst="ellipse">
              <a:avLst/>
            </a:prstGeom>
            <a:noFill/>
            <a:ln w="25400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22531" name="组合 29"/>
          <p:cNvGrpSpPr>
            <a:grpSpLocks/>
          </p:cNvGrpSpPr>
          <p:nvPr/>
        </p:nvGrpSpPr>
        <p:grpSpPr bwMode="auto">
          <a:xfrm>
            <a:off x="11671300" y="5546725"/>
            <a:ext cx="1041400" cy="1909763"/>
            <a:chOff x="0" y="0"/>
            <a:chExt cx="1041400" cy="1908992"/>
          </a:xfrm>
        </p:grpSpPr>
        <p:sp>
          <p:nvSpPr>
            <p:cNvPr id="22542" name="椭圆 30"/>
            <p:cNvSpPr>
              <a:spLocks noChangeArrowheads="1"/>
            </p:cNvSpPr>
            <p:nvPr/>
          </p:nvSpPr>
          <p:spPr bwMode="auto">
            <a:xfrm>
              <a:off x="0" y="0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2543" name="椭圆 31"/>
            <p:cNvSpPr>
              <a:spLocks noChangeArrowheads="1"/>
            </p:cNvSpPr>
            <p:nvPr/>
          </p:nvSpPr>
          <p:spPr bwMode="auto">
            <a:xfrm>
              <a:off x="0" y="867592"/>
              <a:ext cx="1041400" cy="1041400"/>
            </a:xfrm>
            <a:prstGeom prst="ellipse">
              <a:avLst/>
            </a:prstGeom>
            <a:noFill/>
            <a:ln w="25400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925" y="2254250"/>
            <a:ext cx="1139825" cy="3443288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</p:pic>
      <p:grpSp>
        <p:nvGrpSpPr>
          <p:cNvPr id="22533" name="组合 58"/>
          <p:cNvGrpSpPr>
            <a:grpSpLocks/>
          </p:cNvGrpSpPr>
          <p:nvPr/>
        </p:nvGrpSpPr>
        <p:grpSpPr bwMode="auto">
          <a:xfrm>
            <a:off x="-19050" y="254000"/>
            <a:ext cx="12211050" cy="6553200"/>
            <a:chOff x="0" y="0"/>
            <a:chExt cx="12211083" cy="6553690"/>
          </a:xfrm>
        </p:grpSpPr>
        <p:grpSp>
          <p:nvGrpSpPr>
            <p:cNvPr id="22535" name="组合 59"/>
            <p:cNvGrpSpPr>
              <a:grpSpLocks/>
            </p:cNvGrpSpPr>
            <p:nvPr/>
          </p:nvGrpSpPr>
          <p:grpSpPr bwMode="auto">
            <a:xfrm>
              <a:off x="0" y="0"/>
              <a:ext cx="12211083" cy="6553690"/>
              <a:chOff x="0" y="0"/>
              <a:chExt cx="12211083" cy="6553690"/>
            </a:xfrm>
          </p:grpSpPr>
          <p:sp>
            <p:nvSpPr>
              <p:cNvPr id="22537" name="Rectangle 11"/>
              <p:cNvSpPr>
                <a:spLocks noChangeArrowheads="1"/>
              </p:cNvSpPr>
              <p:nvPr/>
            </p:nvSpPr>
            <p:spPr bwMode="auto">
              <a:xfrm flipH="1">
                <a:off x="224588" y="2456"/>
                <a:ext cx="11986495" cy="597132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22538" name="Rectangle 7"/>
              <p:cNvSpPr>
                <a:spLocks noChangeArrowheads="1"/>
              </p:cNvSpPr>
              <p:nvPr/>
            </p:nvSpPr>
            <p:spPr bwMode="auto">
              <a:xfrm flipH="1">
                <a:off x="116589" y="6248271"/>
                <a:ext cx="428024" cy="176519"/>
              </a:xfrm>
              <a:prstGeom prst="rect">
                <a:avLst/>
              </a:prstGeom>
              <a:gradFill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pPr algn="ctr" eaLnBrk="1" hangingPunct="1">
                  <a:buFont typeface="Arial" pitchFamily="34" charset="0"/>
                  <a:buNone/>
                </a:pPr>
                <a:endParaRPr lang="zh-CN" altLang="zh-CN" sz="1900">
                  <a:solidFill>
                    <a:srgbClr val="FFFFFF"/>
                  </a:solidFill>
                  <a:latin typeface="Foundry Gridnik Medium"/>
                  <a:sym typeface="Foundry Gridnik Medium"/>
                </a:endParaRPr>
              </a:p>
            </p:txBody>
          </p:sp>
          <p:sp>
            <p:nvSpPr>
              <p:cNvPr id="22539" name="Freeform 8"/>
              <p:cNvSpPr>
                <a:spLocks noChangeArrowheads="1"/>
              </p:cNvSpPr>
              <p:nvPr/>
            </p:nvSpPr>
            <p:spPr bwMode="auto">
              <a:xfrm flipH="1">
                <a:off x="0" y="6248271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47483647 w 219"/>
                  <a:gd name="T3" fmla="*/ 2147483647 h 744"/>
                  <a:gd name="T4" fmla="*/ 2147483647 w 219"/>
                  <a:gd name="T5" fmla="*/ 2147483647 h 744"/>
                  <a:gd name="T6" fmla="*/ 0 w 219"/>
                  <a:gd name="T7" fmla="*/ 2147483647 h 744"/>
                  <a:gd name="T8" fmla="*/ 0 w 219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9"/>
                  <a:gd name="T16" fmla="*/ 0 h 744"/>
                  <a:gd name="T17" fmla="*/ 219 w 219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  <p:sp>
            <p:nvSpPr>
              <p:cNvPr id="22540" name="Rectangle 13"/>
              <p:cNvSpPr>
                <a:spLocks noChangeArrowheads="1"/>
              </p:cNvSpPr>
              <p:nvPr/>
            </p:nvSpPr>
            <p:spPr bwMode="auto">
              <a:xfrm>
                <a:off x="126513" y="6191600"/>
                <a:ext cx="417695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pPr algn="ctr" eaLnBrk="1" hangingPunct="1">
                  <a:buFont typeface="Arial" pitchFamily="34" charset="0"/>
                  <a:buNone/>
                </a:pPr>
                <a:fld id="{983383CC-34D2-4BF6-BE5C-223734BEC94D}" type="slidenum">
                  <a:rPr lang="en-US" altLang="zh-CN" sz="1100">
                    <a:solidFill>
                      <a:schemeClr val="bg1"/>
                    </a:solidFill>
                    <a:sym typeface="Arial" pitchFamily="34" charset="0"/>
                  </a:rPr>
                  <a:pPr algn="ctr" eaLnBrk="1" hangingPunct="1">
                    <a:buFont typeface="Arial" pitchFamily="34" charset="0"/>
                    <a:buNone/>
                  </a:pPr>
                  <a:t>9</a:t>
                </a:fld>
                <a:endParaRPr lang="en-US" altLang="zh-CN" sz="1100">
                  <a:solidFill>
                    <a:schemeClr val="bg1"/>
                  </a:solidFill>
                  <a:sym typeface="Arial" pitchFamily="34" charset="0"/>
                </a:endParaRPr>
              </a:p>
            </p:txBody>
          </p:sp>
          <p:sp>
            <p:nvSpPr>
              <p:cNvPr id="22541" name="Freeform 12"/>
              <p:cNvSpPr>
                <a:spLocks noChangeArrowheads="1"/>
              </p:cNvSpPr>
              <p:nvPr/>
            </p:nvSpPr>
            <p:spPr bwMode="auto">
              <a:xfrm>
                <a:off x="19083" y="0"/>
                <a:ext cx="205496" cy="792721"/>
              </a:xfrm>
              <a:custGeom>
                <a:avLst/>
                <a:gdLst>
                  <a:gd name="T0" fmla="*/ 0 w 3881"/>
                  <a:gd name="T1" fmla="*/ 2147483647 h 10000"/>
                  <a:gd name="T2" fmla="*/ 0 w 3881"/>
                  <a:gd name="T3" fmla="*/ 2147483647 h 10000"/>
                  <a:gd name="T4" fmla="*/ 2147483647 w 3881"/>
                  <a:gd name="T5" fmla="*/ 2147483647 h 10000"/>
                  <a:gd name="T6" fmla="*/ 2147483647 w 3881"/>
                  <a:gd name="T7" fmla="*/ 0 h 10000"/>
                  <a:gd name="T8" fmla="*/ 0 w 3881"/>
                  <a:gd name="T9" fmla="*/ 2147483647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81"/>
                  <a:gd name="T16" fmla="*/ 0 h 10000"/>
                  <a:gd name="T17" fmla="*/ 3881 w 3881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231"/>
                  </a:gs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</a:gradFill>
              <a:ln w="12700" cap="flat" cmpd="sng">
                <a:noFill/>
                <a:bevel/>
                <a:headEnd/>
                <a:tailEnd/>
              </a:ln>
            </p:spPr>
            <p:txBody>
              <a:bodyPr lIns="121896" tIns="60948" rIns="121896" bIns="60948" anchor="ctr"/>
              <a:lstStyle/>
              <a:p>
                <a:endParaRPr lang="zh-CN" altLang="en-US"/>
              </a:p>
            </p:txBody>
          </p:sp>
        </p:grpSp>
        <p:sp>
          <p:nvSpPr>
            <p:cNvPr id="10251" name="文本框 60"/>
            <p:cNvSpPr>
              <a:spLocks noChangeArrowheads="1"/>
            </p:cNvSpPr>
            <p:nvPr/>
          </p:nvSpPr>
          <p:spPr bwMode="auto">
            <a:xfrm>
              <a:off x="315914" y="90495"/>
              <a:ext cx="903289" cy="52391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 smtClean="0">
                  <a:solidFill>
                    <a:schemeClr val="bg1"/>
                  </a:solidFill>
                  <a:latin typeface="+mj-ea"/>
                  <a:ea typeface="+mj-ea"/>
                  <a:sym typeface="方正正准黑简体" pitchFamily="2" charset="-122"/>
                </a:rPr>
                <a:t>纵览</a:t>
              </a:r>
            </a:p>
          </p:txBody>
        </p:sp>
      </p:grpSp>
      <p:pic>
        <p:nvPicPr>
          <p:cNvPr id="22534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868363"/>
            <a:ext cx="9032810" cy="58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1357</Words>
  <Application>Microsoft Office PowerPoint</Application>
  <PresentationFormat>宽屏</PresentationFormat>
  <Paragraphs>259</Paragraphs>
  <Slides>57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71" baseType="lpstr">
      <vt:lpstr>微软雅黑</vt:lpstr>
      <vt:lpstr>黑体</vt:lpstr>
      <vt:lpstr>Adobe Gothic Std B</vt:lpstr>
      <vt:lpstr>Times New Roman</vt:lpstr>
      <vt:lpstr>Arial</vt:lpstr>
      <vt:lpstr>Foundry Gridnik Medium</vt:lpstr>
      <vt:lpstr>MingLiU_HKSCS</vt:lpstr>
      <vt:lpstr>隶书</vt:lpstr>
      <vt:lpstr>楷体</vt:lpstr>
      <vt:lpstr>Arial Black</vt:lpstr>
      <vt:lpstr>宋体</vt:lpstr>
      <vt:lpstr>方正正准黑简体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zhoumx</cp:lastModifiedBy>
  <cp:revision>48</cp:revision>
  <dcterms:modified xsi:type="dcterms:W3CDTF">2021-05-27T05:58:49Z</dcterms:modified>
</cp:coreProperties>
</file>