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3"/>
    <p:sldId id="385" r:id="rId4"/>
    <p:sldId id="405" r:id="rId5"/>
    <p:sldId id="409" r:id="rId6"/>
    <p:sldId id="388" r:id="rId7"/>
    <p:sldId id="410" r:id="rId8"/>
    <p:sldId id="411" r:id="rId9"/>
    <p:sldId id="403" r:id="rId10"/>
    <p:sldId id="412" r:id="rId11"/>
    <p:sldId id="413" r:id="rId12"/>
    <p:sldId id="414" r:id="rId13"/>
    <p:sldId id="415" r:id="rId14"/>
    <p:sldId id="416" r:id="rId15"/>
    <p:sldId id="389" r:id="rId16"/>
    <p:sldId id="400" r:id="rId17"/>
    <p:sldId id="401" r:id="rId18"/>
    <p:sldId id="402" r:id="rId19"/>
    <p:sldId id="396" r:id="rId20"/>
    <p:sldId id="397" r:id="rId21"/>
    <p:sldId id="390" r:id="rId22"/>
    <p:sldId id="399" r:id="rId23"/>
    <p:sldId id="394" r:id="rId24"/>
    <p:sldId id="391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CC0000"/>
    <a:srgbClr val="CC00CC"/>
    <a:srgbClr val="FFFFFF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952B70-B27F-4DE1-A6A5-7F2D0ECC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r="5"/>
          <a:stretch>
            <a:fillRect/>
          </a:stretch>
        </p:blipFill>
        <p:spPr>
          <a:xfrm>
            <a:off x="34925" y="2382838"/>
            <a:ext cx="9070975" cy="1838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Group 3"/>
          <p:cNvGrpSpPr/>
          <p:nvPr/>
        </p:nvGrpSpPr>
        <p:grpSpPr>
          <a:xfrm>
            <a:off x="34925" y="4292600"/>
            <a:ext cx="9074150" cy="2520950"/>
            <a:chOff x="0" y="0"/>
            <a:chExt cx="5760" cy="1680"/>
          </a:xfrm>
        </p:grpSpPr>
        <p:sp>
          <p:nvSpPr>
            <p:cNvPr id="2" name="Rectangle 4"/>
            <p:cNvSpPr/>
            <p:nvPr userDrawn="1"/>
          </p:nvSpPr>
          <p:spPr>
            <a:xfrm>
              <a:off x="0" y="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/>
            <a:p>
              <a:pPr lvl="0">
                <a:buNone/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3" name="Group 7"/>
          <p:cNvGrpSpPr/>
          <p:nvPr/>
        </p:nvGrpSpPr>
        <p:grpSpPr>
          <a:xfrm>
            <a:off x="0" y="0"/>
            <a:ext cx="9144000" cy="6856413"/>
            <a:chOff x="0" y="0"/>
            <a:chExt cx="5763" cy="4319"/>
          </a:xfrm>
        </p:grpSpPr>
        <p:sp>
          <p:nvSpPr>
            <p:cNvPr id="2057" name="AutoShape 8"/>
            <p:cNvSpPr/>
            <p:nvPr userDrawn="1"/>
          </p:nvSpPr>
          <p:spPr>
            <a:xfrm>
              <a:off x="27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>
                <a:buNone/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8" name="未知"/>
            <p:cNvSpPr/>
            <p:nvPr userDrawn="1"/>
          </p:nvSpPr>
          <p:spPr>
            <a:xfrm>
              <a:off x="3" y="0"/>
              <a:ext cx="288" cy="2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288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" name="未知"/>
            <p:cNvSpPr/>
            <p:nvPr userDrawn="1"/>
          </p:nvSpPr>
          <p:spPr>
            <a:xfrm rot="-5408600">
              <a:off x="-47" y="4030"/>
              <a:ext cx="336" cy="24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242"/>
                </a:cxn>
                <a:cxn ang="0">
                  <a:pos x="96" y="121"/>
                </a:cxn>
                <a:cxn ang="0">
                  <a:pos x="192" y="30"/>
                </a:cxn>
                <a:cxn ang="0">
                  <a:pos x="336" y="0"/>
                </a:cxn>
                <a:cxn ang="0">
                  <a:pos x="0" y="0"/>
                </a:cxn>
              </a:cxnLst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0" name="未知"/>
            <p:cNvSpPr/>
            <p:nvPr userDrawn="1"/>
          </p:nvSpPr>
          <p:spPr>
            <a:xfrm rot="10769190">
              <a:off x="5522" y="4031"/>
              <a:ext cx="232" cy="287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287"/>
                </a:cxn>
                <a:cxn ang="0">
                  <a:pos x="66" y="144"/>
                </a:cxn>
                <a:cxn ang="0">
                  <a:pos x="133" y="36"/>
                </a:cxn>
                <a:cxn ang="0">
                  <a:pos x="232" y="0"/>
                </a:cxn>
                <a:cxn ang="0">
                  <a:pos x="0" y="0"/>
                </a:cxn>
              </a:cxnLst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" name="未知"/>
            <p:cNvSpPr/>
            <p:nvPr userDrawn="1"/>
          </p:nvSpPr>
          <p:spPr>
            <a:xfrm rot="5400000">
              <a:off x="5475" y="0"/>
              <a:ext cx="288" cy="2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288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39750" y="1268413"/>
            <a:ext cx="8153400" cy="814387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76375" y="5013325"/>
            <a:ext cx="6400800" cy="5334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2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19863"/>
            <a:ext cx="2133600" cy="1524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anose="020B0600000101010101" pitchFamily="34" charset="-12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9863"/>
            <a:ext cx="2895600" cy="1524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anose="020B0600000101010101" pitchFamily="34" charset="-127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  <p:sp>
        <p:nvSpPr>
          <p:cNvPr id="2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9863"/>
            <a:ext cx="2133600" cy="1524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ea typeface="Gulim" panose="020B0600000101010101" pitchFamily="34" charset="-127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BBA570-02A3-477C-AB05-3E33294CC5D0}" type="slidenum">
              <a:rPr kumimoji="0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Gulim" panose="020B0600000101010101" pitchFamily="34" charset="-127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jpe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285750"/>
            <a:ext cx="9155113" cy="911225"/>
            <a:chOff x="0" y="0"/>
            <a:chExt cx="5768" cy="635"/>
          </a:xfrm>
        </p:grpSpPr>
        <p:sp>
          <p:nvSpPr>
            <p:cNvPr id="1032" name="Rectangle 3"/>
            <p:cNvSpPr/>
            <p:nvPr userDrawn="1"/>
          </p:nvSpPr>
          <p:spPr>
            <a:xfrm>
              <a:off x="2" y="0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>
                <a:buNone/>
              </a:pP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8" name="未知"/>
            <p:cNvSpPr/>
            <p:nvPr/>
          </p:nvSpPr>
          <p:spPr bwMode="auto">
            <a:xfrm flipH="1" flipV="1">
              <a:off x="2266" y="0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" name="未知"/>
            <p:cNvSpPr/>
            <p:nvPr/>
          </p:nvSpPr>
          <p:spPr bwMode="auto">
            <a:xfrm>
              <a:off x="0" y="318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1113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9" name="Picture 8" descr="Untitled-1 cop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0825" y="382588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9" descr="Untitled-1 copy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1550" y="765175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0" descr="a 拷贝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1267" r="30153" b="9283"/>
          <a:stretch>
            <a:fillRect/>
          </a:stretch>
        </p:blipFill>
        <p:spPr>
          <a:xfrm>
            <a:off x="8101013" y="260350"/>
            <a:ext cx="1042987" cy="86677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anose="020B0604020202020204" pitchFamily="34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hyperlink" Target="mailto:marketing@bjzhongke.com.cn" TargetMode="External"/><Relationship Id="rId1" Type="http://schemas.openxmlformats.org/officeDocument/2006/relationships/hyperlink" Target="http://www.bjzhongke.com.cn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/>
          <p:nvPr/>
        </p:nvSpPr>
        <p:spPr>
          <a:xfrm>
            <a:off x="457200" y="2636838"/>
            <a:ext cx="8218488" cy="1219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1" hangingPunct="1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</a:rPr>
              <a:t>PQDT</a:t>
            </a:r>
            <a:r>
              <a:rPr lang="zh-CN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隶书" pitchFamily="49" charset="-122"/>
              </a:rPr>
              <a:t>论文</a:t>
            </a:r>
            <a:r>
              <a:rPr lang="zh-CN" alt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隶书" pitchFamily="49" charset="-122"/>
              </a:rPr>
              <a:t>全文库检索平台</a:t>
            </a:r>
            <a:endParaRPr lang="zh-CN" altLang="en-US" sz="4800" b="1" dirty="0">
              <a:solidFill>
                <a:schemeClr val="bg1"/>
              </a:solidFill>
              <a:latin typeface="Verdana" panose="020B0604030504040204" pitchFamily="34" charset="0"/>
              <a:ea typeface="隶书" pitchFamily="49" charset="-122"/>
            </a:endParaRPr>
          </a:p>
        </p:txBody>
      </p:sp>
      <p:grpSp>
        <p:nvGrpSpPr>
          <p:cNvPr id="4099" name="Group 3"/>
          <p:cNvGrpSpPr/>
          <p:nvPr/>
        </p:nvGrpSpPr>
        <p:grpSpPr>
          <a:xfrm>
            <a:off x="0" y="0"/>
            <a:ext cx="5329238" cy="519113"/>
            <a:chOff x="0" y="0"/>
            <a:chExt cx="3357" cy="327"/>
          </a:xfrm>
        </p:grpSpPr>
        <p:pic>
          <p:nvPicPr>
            <p:cNvPr id="4101" name="Picture 4" descr="a 拷贝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 l="11267" r="30153" b="9283"/>
            <a:stretch>
              <a:fillRect/>
            </a:stretch>
          </p:blipFill>
          <p:spPr>
            <a:xfrm>
              <a:off x="0" y="46"/>
              <a:ext cx="272" cy="2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2" name="Text Box 5"/>
            <p:cNvSpPr txBox="1"/>
            <p:nvPr/>
          </p:nvSpPr>
          <p:spPr>
            <a:xfrm>
              <a:off x="227" y="0"/>
              <a:ext cx="313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华文隶书" pitchFamily="2" charset="-122"/>
                </a:rPr>
                <a:t>北京中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华文隶书" pitchFamily="2" charset="-122"/>
                </a:rPr>
                <a:t>科进出口有限责任公司</a:t>
              </a:r>
              <a:endPara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华文隶书" pitchFamily="2" charset="-122"/>
              </a:endParaRPr>
            </a:p>
          </p:txBody>
        </p:sp>
      </p:grpSp>
      <p:sp>
        <p:nvSpPr>
          <p:cNvPr id="4100" name="TextBox 5"/>
          <p:cNvSpPr txBox="1"/>
          <p:nvPr/>
        </p:nvSpPr>
        <p:spPr>
          <a:xfrm>
            <a:off x="4714875" y="5000625"/>
            <a:ext cx="287338" cy="1077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7613"/>
            <a:ext cx="9144000" cy="5640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新平台检索结果页面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3316" name="TextBox 6"/>
          <p:cNvSpPr txBox="1"/>
          <p:nvPr/>
        </p:nvSpPr>
        <p:spPr>
          <a:xfrm>
            <a:off x="3957638" y="1990725"/>
            <a:ext cx="480218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可按照自身需求拖拽起止年度不规则时间定义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3317" name="直接箭头连接符 5"/>
          <p:cNvCxnSpPr>
            <a:stCxn id="13316" idx="1"/>
          </p:cNvCxnSpPr>
          <p:nvPr/>
        </p:nvCxnSpPr>
        <p:spPr>
          <a:xfrm flipH="1">
            <a:off x="2484438" y="2176463"/>
            <a:ext cx="1473200" cy="1789112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3318" name="直接箭头连接符 5"/>
          <p:cNvCxnSpPr/>
          <p:nvPr/>
        </p:nvCxnSpPr>
        <p:spPr>
          <a:xfrm flipH="1">
            <a:off x="1331913" y="4341813"/>
            <a:ext cx="3384550" cy="525462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pic>
        <p:nvPicPr>
          <p:cNvPr id="1331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3198813"/>
            <a:ext cx="4319587" cy="2595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20788"/>
            <a:ext cx="9144000" cy="563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新平台检索结果页面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4340" name="TextBox 6"/>
          <p:cNvSpPr txBox="1"/>
          <p:nvPr/>
        </p:nvSpPr>
        <p:spPr>
          <a:xfrm>
            <a:off x="2990850" y="4943475"/>
            <a:ext cx="2492375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庞大结果下的学科筛选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4341" name="直接箭头连接符 5"/>
          <p:cNvCxnSpPr/>
          <p:nvPr/>
        </p:nvCxnSpPr>
        <p:spPr>
          <a:xfrm flipH="1" flipV="1">
            <a:off x="1187450" y="3559175"/>
            <a:ext cx="2024063" cy="1384300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新平台检索结果页面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5364" name="TextBox 6"/>
          <p:cNvSpPr txBox="1"/>
          <p:nvPr/>
        </p:nvSpPr>
        <p:spPr>
          <a:xfrm>
            <a:off x="3132138" y="4940300"/>
            <a:ext cx="2030412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针对知名高校论文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5365" name="直接箭头连接符 5"/>
          <p:cNvCxnSpPr/>
          <p:nvPr/>
        </p:nvCxnSpPr>
        <p:spPr>
          <a:xfrm flipH="1">
            <a:off x="1474788" y="1628775"/>
            <a:ext cx="1736725" cy="2033588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5366" name="直接箭头连接符 5"/>
          <p:cNvCxnSpPr/>
          <p:nvPr/>
        </p:nvCxnSpPr>
        <p:spPr>
          <a:xfrm flipH="1" flipV="1">
            <a:off x="3851275" y="3429000"/>
            <a:ext cx="433388" cy="1484313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新平台检索结果页面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6388" name="TextBox 6"/>
          <p:cNvSpPr txBox="1"/>
          <p:nvPr/>
        </p:nvSpPr>
        <p:spPr>
          <a:xfrm>
            <a:off x="3276600" y="1547813"/>
            <a:ext cx="272256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以英语为主包含多种语言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6389" name="直接箭头连接符 5"/>
          <p:cNvCxnSpPr/>
          <p:nvPr/>
        </p:nvCxnSpPr>
        <p:spPr>
          <a:xfrm flipH="1">
            <a:off x="1176338" y="1628775"/>
            <a:ext cx="2100262" cy="3041650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6390" name="直接箭头连接符 5"/>
          <p:cNvCxnSpPr/>
          <p:nvPr/>
        </p:nvCxnSpPr>
        <p:spPr>
          <a:xfrm flipH="1">
            <a:off x="4148138" y="1917700"/>
            <a:ext cx="63500" cy="211138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1263"/>
            <a:ext cx="9144000" cy="56467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7411" name="直接箭头连接符 5"/>
          <p:cNvCxnSpPr/>
          <p:nvPr/>
        </p:nvCxnSpPr>
        <p:spPr>
          <a:xfrm flipV="1">
            <a:off x="5895975" y="2330450"/>
            <a:ext cx="1125538" cy="177800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7412" name="TextBox 6"/>
          <p:cNvSpPr txBox="1"/>
          <p:nvPr/>
        </p:nvSpPr>
        <p:spPr>
          <a:xfrm>
            <a:off x="3779838" y="2330450"/>
            <a:ext cx="226218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下载及在线访问论文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7413" name="直接箭头连接符 14"/>
          <p:cNvCxnSpPr>
            <a:stCxn id="17414" idx="1"/>
          </p:cNvCxnSpPr>
          <p:nvPr/>
        </p:nvCxnSpPr>
        <p:spPr>
          <a:xfrm flipH="1">
            <a:off x="1116013" y="1879600"/>
            <a:ext cx="1368425" cy="881063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7414" name="TextBox 15"/>
          <p:cNvSpPr txBox="1"/>
          <p:nvPr/>
        </p:nvSpPr>
        <p:spPr>
          <a:xfrm>
            <a:off x="2484438" y="1557338"/>
            <a:ext cx="28273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摘要索引、全文、预览满足读者多种阅读需求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5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新平台论文详情页面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cxnSp>
        <p:nvCxnSpPr>
          <p:cNvPr id="17416" name="直接箭头连接符 5"/>
          <p:cNvCxnSpPr/>
          <p:nvPr/>
        </p:nvCxnSpPr>
        <p:spPr>
          <a:xfrm flipH="1">
            <a:off x="1692275" y="2508250"/>
            <a:ext cx="2087563" cy="415925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7417" name="TextBox 6"/>
          <p:cNvSpPr txBox="1"/>
          <p:nvPr/>
        </p:nvSpPr>
        <p:spPr>
          <a:xfrm>
            <a:off x="3252788" y="2684463"/>
            <a:ext cx="3186112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支持导入第三方文献整理软件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7418" name="直接箭头连接符 5"/>
          <p:cNvCxnSpPr>
            <a:stCxn id="17417" idx="3"/>
          </p:cNvCxnSpPr>
          <p:nvPr/>
        </p:nvCxnSpPr>
        <p:spPr>
          <a:xfrm flipV="1">
            <a:off x="6438900" y="2684463"/>
            <a:ext cx="436563" cy="185737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pic>
        <p:nvPicPr>
          <p:cNvPr id="17419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025" y="3822700"/>
            <a:ext cx="2466975" cy="16573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7420" name="直接箭头连接符 5"/>
          <p:cNvCxnSpPr/>
          <p:nvPr/>
        </p:nvCxnSpPr>
        <p:spPr>
          <a:xfrm flipH="1" flipV="1">
            <a:off x="8101013" y="2320925"/>
            <a:ext cx="612775" cy="1493838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7421" name="TextBox 6"/>
          <p:cNvSpPr txBox="1"/>
          <p:nvPr/>
        </p:nvSpPr>
        <p:spPr>
          <a:xfrm>
            <a:off x="6780213" y="5480050"/>
            <a:ext cx="2262187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四台服务器数据同步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确保全文稳定可下载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1196975"/>
            <a:ext cx="9144000" cy="566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Box 10"/>
          <p:cNvSpPr txBox="1"/>
          <p:nvPr/>
        </p:nvSpPr>
        <p:spPr>
          <a:xfrm>
            <a:off x="4859338" y="3703638"/>
            <a:ext cx="4148137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支持标题、摘要、作者、学校、学科、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论文年度等筛选条件，可按照“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AND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OR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”等逻辑字符限定检索条件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8436" name="直接箭头连接符 9"/>
          <p:cNvCxnSpPr/>
          <p:nvPr/>
        </p:nvCxnSpPr>
        <p:spPr>
          <a:xfrm flipH="1" flipV="1">
            <a:off x="5148263" y="2378075"/>
            <a:ext cx="719137" cy="1266825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8437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新平台高级检索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27138"/>
            <a:ext cx="9144000" cy="56308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9459" name="直接箭头连接符 5"/>
          <p:cNvCxnSpPr/>
          <p:nvPr/>
        </p:nvCxnSpPr>
        <p:spPr>
          <a:xfrm flipH="1">
            <a:off x="2195513" y="2060575"/>
            <a:ext cx="947737" cy="523875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9460" name="TextBox 6"/>
          <p:cNvSpPr txBox="1"/>
          <p:nvPr/>
        </p:nvSpPr>
        <p:spPr>
          <a:xfrm>
            <a:off x="3143250" y="1785938"/>
            <a:ext cx="28527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按照学科首字母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to Z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排序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1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新平台分类导航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9462" name="TextBox 6"/>
          <p:cNvSpPr txBox="1"/>
          <p:nvPr/>
        </p:nvSpPr>
        <p:spPr>
          <a:xfrm>
            <a:off x="3143250" y="4137025"/>
            <a:ext cx="470058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点击一级学科前方“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”可展开下属二级学科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9463" name="直接箭头连接符 5"/>
          <p:cNvCxnSpPr/>
          <p:nvPr/>
        </p:nvCxnSpPr>
        <p:spPr>
          <a:xfrm flipH="1" flipV="1">
            <a:off x="1908175" y="3429000"/>
            <a:ext cx="1228725" cy="852488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0483" name="直接箭头连接符 5"/>
          <p:cNvCxnSpPr>
            <a:stCxn id="20484" idx="1"/>
          </p:cNvCxnSpPr>
          <p:nvPr/>
        </p:nvCxnSpPr>
        <p:spPr>
          <a:xfrm rot="-10800000" flipV="1">
            <a:off x="1928813" y="2109788"/>
            <a:ext cx="1214437" cy="1104900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0484" name="TextBox 6"/>
          <p:cNvSpPr txBox="1"/>
          <p:nvPr/>
        </p:nvSpPr>
        <p:spPr>
          <a:xfrm>
            <a:off x="3143250" y="1785938"/>
            <a:ext cx="562292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按照学校首字母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to Z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排序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点击学校前方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，可打开学院清单，精准定位论文来源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5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新平台分类导航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1507" name="直接箭头连接符 5"/>
          <p:cNvCxnSpPr/>
          <p:nvPr/>
        </p:nvCxnSpPr>
        <p:spPr>
          <a:xfrm flipV="1">
            <a:off x="7715250" y="1500188"/>
            <a:ext cx="714375" cy="428625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1508" name="TextBox 6"/>
          <p:cNvSpPr txBox="1"/>
          <p:nvPr/>
        </p:nvSpPr>
        <p:spPr>
          <a:xfrm>
            <a:off x="4929188" y="1928813"/>
            <a:ext cx="364648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点击平台界面上方用户登陆图标，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界面可注册和登陆个性化账号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509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新平台个性化账号登陆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2531" name="直接箭头连接符 5"/>
          <p:cNvCxnSpPr/>
          <p:nvPr/>
        </p:nvCxnSpPr>
        <p:spPr>
          <a:xfrm>
            <a:off x="3929063" y="2714625"/>
            <a:ext cx="500062" cy="71438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2532" name="TextBox 6"/>
          <p:cNvSpPr txBox="1"/>
          <p:nvPr/>
        </p:nvSpPr>
        <p:spPr>
          <a:xfrm>
            <a:off x="428625" y="1857375"/>
            <a:ext cx="3416300" cy="1477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注册账号时，读者需要注意账号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密码填写要求，确保邮箱准确，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荐购论文上线后会推送邮件告知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身份及院系建议填写完备，可以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提升管理员审核通过率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3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新平台个性化账号注册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新平台首页</a:t>
            </a:r>
            <a:br>
              <a:rPr lang="en-US" altLang="zh-CN" sz="28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www.pqdtcn.com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cxnSp>
        <p:nvCxnSpPr>
          <p:cNvPr id="5123" name="直接箭头连接符 9"/>
          <p:cNvCxnSpPr/>
          <p:nvPr/>
        </p:nvCxnSpPr>
        <p:spPr>
          <a:xfrm rot="5400000">
            <a:off x="5572125" y="3643313"/>
            <a:ext cx="785813" cy="642937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pic>
        <p:nvPicPr>
          <p:cNvPr id="512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555" name="直接箭头连接符 5"/>
          <p:cNvCxnSpPr/>
          <p:nvPr/>
        </p:nvCxnSpPr>
        <p:spPr>
          <a:xfrm rot="5400000" flipH="1" flipV="1">
            <a:off x="7072313" y="4643438"/>
            <a:ext cx="285750" cy="285750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3556" name="TextBox 6"/>
          <p:cNvSpPr txBox="1"/>
          <p:nvPr/>
        </p:nvSpPr>
        <p:spPr>
          <a:xfrm>
            <a:off x="5143500" y="5000625"/>
            <a:ext cx="34163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如注册后需完善数据可进行编辑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7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新平台个性化账号界面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85875"/>
            <a:ext cx="9144000" cy="55721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4579" name="直接箭头连接符 5"/>
          <p:cNvCxnSpPr/>
          <p:nvPr/>
        </p:nvCxnSpPr>
        <p:spPr>
          <a:xfrm rot="10800000">
            <a:off x="1928813" y="6143625"/>
            <a:ext cx="428625" cy="1588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4580" name="TextBox 6"/>
          <p:cNvSpPr txBox="1"/>
          <p:nvPr/>
        </p:nvSpPr>
        <p:spPr>
          <a:xfrm>
            <a:off x="2357438" y="5929313"/>
            <a:ext cx="3878262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读者可跟踪自己荐购论文的订购进展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1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新平台个性化荐购跟踪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Box 1"/>
          <p:cNvSpPr txBox="1"/>
          <p:nvPr/>
        </p:nvSpPr>
        <p:spPr>
          <a:xfrm>
            <a:off x="285750" y="1357313"/>
            <a:ext cx="7986713" cy="4800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北京中科公司公众账号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分享行内信息，关注业内新闻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订阅办法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微信搜索“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BJZKIEC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”或查找公众号“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北京中科公司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扫描下方二维码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更多资讯请关注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北京中科进出口有限责任公司官方网址：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hlinkClick r:id="rId1"/>
              </a:rPr>
              <a:t>http://www.bjzhongke.com.cn/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新浪微博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ID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400" u="sng" dirty="0">
                <a:latin typeface="Times New Roman" panose="02020603050405020304" pitchFamily="18" charset="0"/>
                <a:ea typeface="宋体" panose="02010600030101010101" pitchFamily="2" charset="-122"/>
                <a:hlinkClick r:id="rId2"/>
              </a:rPr>
              <a:t>marketing@bjzhongke.com.cn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或在微博中搜索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“北京中科官方微博”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官方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QQ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1930995741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咨询电话：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010-84039345-667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560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4857750"/>
            <a:ext cx="1857375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WordArt 2"/>
          <p:cNvSpPr/>
          <p:nvPr/>
        </p:nvSpPr>
        <p:spPr>
          <a:xfrm>
            <a:off x="1692275" y="2565400"/>
            <a:ext cx="5400675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421"/>
              </a:avLst>
            </a:prstTxWarp>
            <a:normAutofit/>
          </a:bodyPr>
          <a:p>
            <a:pPr algn="ctr"/>
            <a:r>
              <a:rPr lang="zh-CN" altLang="en-US" sz="3600" b="1">
                <a:ln w="2857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Thank You !</a:t>
            </a:r>
            <a:endParaRPr lang="zh-CN" altLang="en-US" sz="3600" b="1">
              <a:ln w="28575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effectLst>
                <a:outerShdw dist="107763" dir="2699999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27" name="TextBox 2"/>
          <p:cNvSpPr txBox="1"/>
          <p:nvPr/>
        </p:nvSpPr>
        <p:spPr>
          <a:xfrm>
            <a:off x="2143125" y="4857750"/>
            <a:ext cx="5853113" cy="1077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联系电话：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010-84039345-667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Email:hanchy@bjzhongke.com.cn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新平台首页</a:t>
            </a:r>
            <a:br>
              <a:rPr lang="en-US" altLang="zh-CN" sz="28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www.pqdtcn.com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pic>
        <p:nvPicPr>
          <p:cNvPr id="614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148" name="直接箭头连接符 6"/>
          <p:cNvCxnSpPr/>
          <p:nvPr/>
        </p:nvCxnSpPr>
        <p:spPr>
          <a:xfrm flipH="1" flipV="1">
            <a:off x="4067175" y="2895600"/>
            <a:ext cx="415925" cy="595313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6149" name="TextBox 7"/>
          <p:cNvSpPr txBox="1"/>
          <p:nvPr/>
        </p:nvSpPr>
        <p:spPr>
          <a:xfrm>
            <a:off x="4071938" y="3519488"/>
            <a:ext cx="371157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通过图书馆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数据库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-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按照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A TO Z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字序查看第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80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个数据库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22375"/>
            <a:ext cx="9144000" cy="563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新平台首页</a:t>
            </a:r>
            <a:br>
              <a:rPr lang="en-US" altLang="zh-CN" sz="28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www.pqdtcn.com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cxnSp>
        <p:nvCxnSpPr>
          <p:cNvPr id="7172" name="直接箭头连接符 6"/>
          <p:cNvCxnSpPr/>
          <p:nvPr/>
        </p:nvCxnSpPr>
        <p:spPr>
          <a:xfrm rot="-5400000" flipH="1">
            <a:off x="2428875" y="4643438"/>
            <a:ext cx="357188" cy="357187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7173" name="TextBox 7"/>
          <p:cNvSpPr txBox="1"/>
          <p:nvPr/>
        </p:nvSpPr>
        <p:spPr>
          <a:xfrm>
            <a:off x="785813" y="428625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新增舆情分析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174" name="直接箭头连接符 9"/>
          <p:cNvCxnSpPr/>
          <p:nvPr/>
        </p:nvCxnSpPr>
        <p:spPr>
          <a:xfrm rot="5400000">
            <a:off x="5572125" y="3643313"/>
            <a:ext cx="785813" cy="642937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7175" name="TextBox 10"/>
          <p:cNvSpPr txBox="1"/>
          <p:nvPr/>
        </p:nvSpPr>
        <p:spPr>
          <a:xfrm>
            <a:off x="6189663" y="3214688"/>
            <a:ext cx="29543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新论文上线、平台新闻通告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176" name="直接箭头连接符 11"/>
          <p:cNvCxnSpPr/>
          <p:nvPr/>
        </p:nvCxnSpPr>
        <p:spPr>
          <a:xfrm rot="-5400000" flipH="1">
            <a:off x="1785938" y="3286125"/>
            <a:ext cx="857250" cy="571500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7177" name="TextBox 13"/>
          <p:cNvSpPr txBox="1"/>
          <p:nvPr/>
        </p:nvSpPr>
        <p:spPr>
          <a:xfrm>
            <a:off x="428625" y="2786063"/>
            <a:ext cx="29543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新增精确检索锁定专业词汇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8" name="TextBox 7"/>
          <p:cNvSpPr txBox="1"/>
          <p:nvPr/>
        </p:nvSpPr>
        <p:spPr>
          <a:xfrm>
            <a:off x="4803775" y="1922463"/>
            <a:ext cx="272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读者个性化账号注册入口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179" name="直接箭头连接符 6"/>
          <p:cNvCxnSpPr/>
          <p:nvPr/>
        </p:nvCxnSpPr>
        <p:spPr>
          <a:xfrm flipV="1">
            <a:off x="7380288" y="1500188"/>
            <a:ext cx="1049337" cy="536575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7180" name="TextBox 7"/>
          <p:cNvSpPr txBox="1"/>
          <p:nvPr/>
        </p:nvSpPr>
        <p:spPr>
          <a:xfrm>
            <a:off x="5929313" y="2286000"/>
            <a:ext cx="272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机构管理员账号注册入口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181" name="直接箭头连接符 6"/>
          <p:cNvCxnSpPr/>
          <p:nvPr/>
        </p:nvCxnSpPr>
        <p:spPr>
          <a:xfrm flipV="1">
            <a:off x="7643813" y="1500188"/>
            <a:ext cx="1000125" cy="785812"/>
          </a:xfrm>
          <a:prstGeom prst="straightConnector1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7182" name="TextBox 10"/>
          <p:cNvSpPr txBox="1"/>
          <p:nvPr/>
        </p:nvSpPr>
        <p:spPr>
          <a:xfrm>
            <a:off x="5699125" y="4643438"/>
            <a:ext cx="341630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2019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年诺贝尔化学奖课题为例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锂电池（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lithium-ion battery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7183" name="直接箭头连接符 9"/>
          <p:cNvCxnSpPr/>
          <p:nvPr/>
        </p:nvCxnSpPr>
        <p:spPr>
          <a:xfrm flipH="1" flipV="1">
            <a:off x="3244850" y="3870325"/>
            <a:ext cx="2398713" cy="849313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195" name="直接箭头连接符 5"/>
          <p:cNvCxnSpPr/>
          <p:nvPr/>
        </p:nvCxnSpPr>
        <p:spPr>
          <a:xfrm flipH="1">
            <a:off x="3059113" y="3409950"/>
            <a:ext cx="866775" cy="847725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8196" name="TextBox 6"/>
          <p:cNvSpPr txBox="1"/>
          <p:nvPr/>
        </p:nvSpPr>
        <p:spPr>
          <a:xfrm>
            <a:off x="3925888" y="3062288"/>
            <a:ext cx="50323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读者登陆个性化账号可一键式向图书馆推送需求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8197" name="直接箭头连接符 8"/>
          <p:cNvCxnSpPr/>
          <p:nvPr/>
        </p:nvCxnSpPr>
        <p:spPr>
          <a:xfrm rot="5400000" flipH="1" flipV="1">
            <a:off x="8321675" y="1606550"/>
            <a:ext cx="285750" cy="71438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8198" name="TextBox 9"/>
          <p:cNvSpPr txBox="1"/>
          <p:nvPr/>
        </p:nvSpPr>
        <p:spPr>
          <a:xfrm>
            <a:off x="7429500" y="1785938"/>
            <a:ext cx="18002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个性化账号注册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8199" name="直接箭头连接符 11"/>
          <p:cNvCxnSpPr/>
          <p:nvPr/>
        </p:nvCxnSpPr>
        <p:spPr>
          <a:xfrm flipH="1">
            <a:off x="4356100" y="3641725"/>
            <a:ext cx="1563688" cy="615950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8200" name="TextBox 12"/>
          <p:cNvSpPr txBox="1"/>
          <p:nvPr/>
        </p:nvSpPr>
        <p:spPr>
          <a:xfrm>
            <a:off x="5919788" y="3348038"/>
            <a:ext cx="27241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支持第三方文献整理软件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8201" name="直接箭头连接符 14"/>
          <p:cNvCxnSpPr>
            <a:stCxn id="8202" idx="1"/>
          </p:cNvCxnSpPr>
          <p:nvPr/>
        </p:nvCxnSpPr>
        <p:spPr>
          <a:xfrm rot="10800000">
            <a:off x="4946650" y="4430713"/>
            <a:ext cx="857250" cy="185737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8202" name="TextBox 15"/>
          <p:cNvSpPr txBox="1"/>
          <p:nvPr/>
        </p:nvSpPr>
        <p:spPr>
          <a:xfrm>
            <a:off x="5803900" y="4430713"/>
            <a:ext cx="29543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支持部分引文格式复制引用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203" name="TextBox 15"/>
          <p:cNvSpPr txBox="1"/>
          <p:nvPr/>
        </p:nvSpPr>
        <p:spPr>
          <a:xfrm>
            <a:off x="3929063" y="5060950"/>
            <a:ext cx="364648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可在检索结果页直接查看摘要信息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8204" name="直接箭头连接符 14"/>
          <p:cNvCxnSpPr/>
          <p:nvPr/>
        </p:nvCxnSpPr>
        <p:spPr>
          <a:xfrm>
            <a:off x="6367463" y="5378450"/>
            <a:ext cx="1444625" cy="138113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8205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新平台检索结果页面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6025"/>
            <a:ext cx="9144000" cy="56419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219" name="直接箭头连接符 5"/>
          <p:cNvCxnSpPr/>
          <p:nvPr/>
        </p:nvCxnSpPr>
        <p:spPr>
          <a:xfrm flipH="1">
            <a:off x="3059113" y="3429000"/>
            <a:ext cx="1036637" cy="828675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9220" name="TextBox 6"/>
          <p:cNvSpPr txBox="1"/>
          <p:nvPr/>
        </p:nvSpPr>
        <p:spPr>
          <a:xfrm>
            <a:off x="4095750" y="3059113"/>
            <a:ext cx="50323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读者登陆个性化账号可一键式向图书馆推送需求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1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新平台检索结果页面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cxnSp>
        <p:nvCxnSpPr>
          <p:cNvPr id="9222" name="直接箭头连接符 8"/>
          <p:cNvCxnSpPr/>
          <p:nvPr/>
        </p:nvCxnSpPr>
        <p:spPr>
          <a:xfrm rot="5400000" flipH="1" flipV="1">
            <a:off x="8321675" y="1606550"/>
            <a:ext cx="285750" cy="71438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9223" name="TextBox 9"/>
          <p:cNvSpPr txBox="1"/>
          <p:nvPr/>
        </p:nvSpPr>
        <p:spPr>
          <a:xfrm>
            <a:off x="7019925" y="1744663"/>
            <a:ext cx="203200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*个性化账号注册*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9675"/>
            <a:ext cx="9144000" cy="56483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243" name="直接箭头连接符 5"/>
          <p:cNvCxnSpPr/>
          <p:nvPr/>
        </p:nvCxnSpPr>
        <p:spPr>
          <a:xfrm flipH="1" flipV="1">
            <a:off x="2987675" y="2478088"/>
            <a:ext cx="449263" cy="184150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0244" name="TextBox 6"/>
          <p:cNvSpPr txBox="1"/>
          <p:nvPr/>
        </p:nvSpPr>
        <p:spPr>
          <a:xfrm>
            <a:off x="3419475" y="2478088"/>
            <a:ext cx="2954338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针对专业词组的学术性检索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5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新平台检索结果页面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pic>
        <p:nvPicPr>
          <p:cNvPr id="102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2981325"/>
            <a:ext cx="3257550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TextBox 6"/>
          <p:cNvSpPr txBox="1"/>
          <p:nvPr/>
        </p:nvSpPr>
        <p:spPr>
          <a:xfrm>
            <a:off x="1835150" y="4305300"/>
            <a:ext cx="34163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精确的定位，能够提高检索效率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0248" name="直接箭头连接符 5"/>
          <p:cNvCxnSpPr/>
          <p:nvPr/>
        </p:nvCxnSpPr>
        <p:spPr>
          <a:xfrm flipH="1" flipV="1">
            <a:off x="1025525" y="2846388"/>
            <a:ext cx="1512888" cy="1493837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0249" name="直接箭头连接符 5"/>
          <p:cNvCxnSpPr/>
          <p:nvPr/>
        </p:nvCxnSpPr>
        <p:spPr>
          <a:xfrm flipV="1">
            <a:off x="4330700" y="3357563"/>
            <a:ext cx="920750" cy="947737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550" y="1204913"/>
            <a:ext cx="3883025" cy="566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" y="1204913"/>
            <a:ext cx="3629025" cy="56610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268" name="直接箭头连接符 5"/>
          <p:cNvCxnSpPr/>
          <p:nvPr/>
        </p:nvCxnSpPr>
        <p:spPr>
          <a:xfrm rot="5400000">
            <a:off x="1071563" y="2643188"/>
            <a:ext cx="1571625" cy="285750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1269" name="TextBox 6"/>
          <p:cNvSpPr txBox="1"/>
          <p:nvPr/>
        </p:nvSpPr>
        <p:spPr>
          <a:xfrm>
            <a:off x="357188" y="1571625"/>
            <a:ext cx="414337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读者可对检索结果有无全文进行筛选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1270" name="直接箭头连接符 8"/>
          <p:cNvCxnSpPr/>
          <p:nvPr/>
        </p:nvCxnSpPr>
        <p:spPr>
          <a:xfrm flipH="1" flipV="1">
            <a:off x="5219700" y="1643063"/>
            <a:ext cx="1995488" cy="285750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1271" name="TextBox 9"/>
          <p:cNvSpPr txBox="1"/>
          <p:nvPr/>
        </p:nvSpPr>
        <p:spPr>
          <a:xfrm>
            <a:off x="7429500" y="178593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学科筛选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1272" name="直接箭头连接符 11"/>
          <p:cNvCxnSpPr/>
          <p:nvPr/>
        </p:nvCxnSpPr>
        <p:spPr>
          <a:xfrm flipH="1">
            <a:off x="5435600" y="2928938"/>
            <a:ext cx="1636713" cy="271462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1273" name="TextBox 12"/>
          <p:cNvSpPr txBox="1"/>
          <p:nvPr/>
        </p:nvSpPr>
        <p:spPr>
          <a:xfrm>
            <a:off x="7112000" y="2643188"/>
            <a:ext cx="20320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论文来源学校筛选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1274" name="直接箭头连接符 14"/>
          <p:cNvCxnSpPr>
            <a:stCxn id="11275" idx="1"/>
          </p:cNvCxnSpPr>
          <p:nvPr/>
        </p:nvCxnSpPr>
        <p:spPr>
          <a:xfrm flipH="1">
            <a:off x="5148263" y="4672013"/>
            <a:ext cx="1563687" cy="296862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1275" name="TextBox 15"/>
          <p:cNvSpPr txBox="1"/>
          <p:nvPr/>
        </p:nvSpPr>
        <p:spPr>
          <a:xfrm>
            <a:off x="6711950" y="4487863"/>
            <a:ext cx="18002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论文的语言筛选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6" name="TextBox 15"/>
          <p:cNvSpPr txBox="1"/>
          <p:nvPr/>
        </p:nvSpPr>
        <p:spPr>
          <a:xfrm>
            <a:off x="6072188" y="5657850"/>
            <a:ext cx="2492375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论文出版年度的筛选，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支持柱状图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拖拉条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自定义年度选择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1277" name="直接箭头连接符 14"/>
          <p:cNvCxnSpPr/>
          <p:nvPr/>
        </p:nvCxnSpPr>
        <p:spPr>
          <a:xfrm rot="10800000">
            <a:off x="3714750" y="5429250"/>
            <a:ext cx="2428875" cy="642938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1278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zh-CN" altLang="en-US" sz="2800" dirty="0">
                <a:ea typeface="宋体" panose="02010600030101010101" pitchFamily="2" charset="-122"/>
              </a:rPr>
              <a:t>庞大数据后的筛选功能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cxnSp>
        <p:nvCxnSpPr>
          <p:cNvPr id="11279" name="直接箭头连接符 14"/>
          <p:cNvCxnSpPr/>
          <p:nvPr/>
        </p:nvCxnSpPr>
        <p:spPr>
          <a:xfrm rot="10800000">
            <a:off x="3643313" y="6143625"/>
            <a:ext cx="2286000" cy="214313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1280" name="直接箭头连接符 14"/>
          <p:cNvCxnSpPr/>
          <p:nvPr/>
        </p:nvCxnSpPr>
        <p:spPr>
          <a:xfrm rot="10800000">
            <a:off x="2286000" y="6500813"/>
            <a:ext cx="3857625" cy="142875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09675"/>
            <a:ext cx="9144000" cy="564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标题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  <a:noFill/>
          <a:ln>
            <a:noFill/>
          </a:ln>
        </p:spPr>
        <p:txBody>
          <a:bodyPr/>
          <a:p>
            <a:pPr algn="ctr"/>
            <a:br>
              <a:rPr lang="en-US" altLang="zh-CN" sz="1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PQDT</a:t>
            </a:r>
            <a:r>
              <a:rPr lang="zh-CN" altLang="en-US" sz="2800" dirty="0">
                <a:ea typeface="宋体" panose="02010600030101010101" pitchFamily="2" charset="-122"/>
              </a:rPr>
              <a:t>新平台检索结果页面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2292" name="TextBox 6"/>
          <p:cNvSpPr txBox="1"/>
          <p:nvPr/>
        </p:nvSpPr>
        <p:spPr>
          <a:xfrm>
            <a:off x="4810125" y="2498725"/>
            <a:ext cx="410845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每十年为一个立柱，鼠标停留展示期间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论文数量，点击可细分十年论文分布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12293" name="直接箭头连接符 5"/>
          <p:cNvCxnSpPr/>
          <p:nvPr/>
        </p:nvCxnSpPr>
        <p:spPr>
          <a:xfrm flipH="1">
            <a:off x="2339975" y="2997200"/>
            <a:ext cx="2470150" cy="1301750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  <p:pic>
        <p:nvPicPr>
          <p:cNvPr id="1229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763" y="3322638"/>
            <a:ext cx="2690812" cy="255428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295" name="直接箭头连接符 5"/>
          <p:cNvCxnSpPr/>
          <p:nvPr/>
        </p:nvCxnSpPr>
        <p:spPr>
          <a:xfrm>
            <a:off x="7380288" y="3071813"/>
            <a:ext cx="0" cy="357187"/>
          </a:xfrm>
          <a:prstGeom prst="straightConnector1">
            <a:avLst/>
          </a:prstGeom>
          <a:ln w="9525" cap="flat" cmpd="sng">
            <a:solidFill>
              <a:srgbClr val="FE0000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0093">
  <a:themeElements>
    <a:clrScheme name="0093 2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CC9900"/>
      </a:accent2>
      <a:accent3>
        <a:srgbClr val="FFFFFF"/>
      </a:accent3>
      <a:accent4>
        <a:srgbClr val="174578"/>
      </a:accent4>
      <a:accent5>
        <a:srgbClr val="AACAE2"/>
      </a:accent5>
      <a:accent6>
        <a:srgbClr val="B98A00"/>
      </a:accent6>
      <a:hlink>
        <a:srgbClr val="6E81E0"/>
      </a:hlink>
      <a:folHlink>
        <a:srgbClr val="969696"/>
      </a:folHlink>
    </a:clrScheme>
    <a:fontScheme name="009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0093 1">
        <a:dk1>
          <a:srgbClr val="666699"/>
        </a:dk1>
        <a:lt1>
          <a:srgbClr val="FFFFFF"/>
        </a:lt1>
        <a:dk2>
          <a:srgbClr val="000000"/>
        </a:dk2>
        <a:lt2>
          <a:srgbClr val="DDDDDD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93 2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CC9900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B98A00"/>
        </a:accent6>
        <a:hlink>
          <a:srgbClr val="6E81E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93 3">
        <a:dk1>
          <a:srgbClr val="4E40A4"/>
        </a:dk1>
        <a:lt1>
          <a:srgbClr val="FFFFFF"/>
        </a:lt1>
        <a:dk2>
          <a:srgbClr val="000000"/>
        </a:dk2>
        <a:lt2>
          <a:srgbClr val="CCCCCC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0093</Template>
  <TotalTime>0</TotalTime>
  <Words>1288</Words>
  <Application>WPS 演示</Application>
  <PresentationFormat>全屏显示(4:3)</PresentationFormat>
  <Paragraphs>156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Verdana</vt:lpstr>
      <vt:lpstr>Gulim</vt:lpstr>
      <vt:lpstr>隶书</vt:lpstr>
      <vt:lpstr>微软雅黑</vt:lpstr>
      <vt:lpstr>华文隶书</vt:lpstr>
      <vt:lpstr>Arial Unicode MS</vt:lpstr>
      <vt:lpstr>0093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莉</cp:lastModifiedBy>
  <cp:revision>331</cp:revision>
  <dcterms:created xsi:type="dcterms:W3CDTF">2009-04-29T05:12:24Z</dcterms:created>
  <dcterms:modified xsi:type="dcterms:W3CDTF">2019-10-28T01:11:46Z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