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0"/>
  </p:notesMasterIdLst>
  <p:sldIdLst>
    <p:sldId id="256" r:id="rId3"/>
    <p:sldId id="1077" r:id="rId4"/>
    <p:sldId id="280" r:id="rId5"/>
    <p:sldId id="274" r:id="rId6"/>
    <p:sldId id="275" r:id="rId7"/>
    <p:sldId id="276" r:id="rId8"/>
    <p:sldId id="277" r:id="rId9"/>
    <p:sldId id="278" r:id="rId10"/>
    <p:sldId id="271" r:id="rId11"/>
    <p:sldId id="272" r:id="rId12"/>
    <p:sldId id="273" r:id="rId13"/>
    <p:sldId id="279" r:id="rId14"/>
    <p:sldId id="269" r:id="rId15"/>
    <p:sldId id="270" r:id="rId16"/>
    <p:sldId id="281" r:id="rId17"/>
    <p:sldId id="283" r:id="rId18"/>
    <p:sldId id="282" r:id="rId19"/>
    <p:sldId id="285" r:id="rId20"/>
    <p:sldId id="934" r:id="rId21"/>
    <p:sldId id="950" r:id="rId22"/>
    <p:sldId id="999" r:id="rId23"/>
    <p:sldId id="1000" r:id="rId24"/>
    <p:sldId id="1006" r:id="rId25"/>
    <p:sldId id="1001" r:id="rId26"/>
    <p:sldId id="1003" r:id="rId27"/>
    <p:sldId id="1004" r:id="rId28"/>
    <p:sldId id="1005" r:id="rId29"/>
    <p:sldId id="967" r:id="rId30"/>
    <p:sldId id="968" r:id="rId31"/>
    <p:sldId id="972" r:id="rId32"/>
    <p:sldId id="1057" r:id="rId33"/>
    <p:sldId id="1058" r:id="rId34"/>
    <p:sldId id="1059" r:id="rId35"/>
    <p:sldId id="1060" r:id="rId36"/>
    <p:sldId id="1061" r:id="rId37"/>
    <p:sldId id="1062" r:id="rId38"/>
    <p:sldId id="1063" r:id="rId39"/>
    <p:sldId id="1064" r:id="rId40"/>
    <p:sldId id="1065" r:id="rId41"/>
    <p:sldId id="1066" r:id="rId42"/>
    <p:sldId id="1067" r:id="rId43"/>
    <p:sldId id="1068" r:id="rId44"/>
    <p:sldId id="1069" r:id="rId45"/>
    <p:sldId id="1070" r:id="rId46"/>
    <p:sldId id="1071" r:id="rId47"/>
    <p:sldId id="1072" r:id="rId48"/>
    <p:sldId id="1073" r:id="rId49"/>
    <p:sldId id="326" r:id="rId50"/>
    <p:sldId id="263" r:id="rId51"/>
    <p:sldId id="264" r:id="rId52"/>
    <p:sldId id="265" r:id="rId53"/>
    <p:sldId id="266" r:id="rId54"/>
    <p:sldId id="1074" r:id="rId55"/>
    <p:sldId id="1075" r:id="rId56"/>
    <p:sldId id="1076" r:id="rId57"/>
    <p:sldId id="291" r:id="rId58"/>
    <p:sldId id="292" r:id="rId59"/>
    <p:sldId id="293" r:id="rId60"/>
    <p:sldId id="294" r:id="rId61"/>
    <p:sldId id="295" r:id="rId62"/>
    <p:sldId id="296" r:id="rId63"/>
    <p:sldId id="333" r:id="rId64"/>
    <p:sldId id="33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32" r:id="rId73"/>
    <p:sldId id="310" r:id="rId74"/>
    <p:sldId id="311" r:id="rId75"/>
    <p:sldId id="312" r:id="rId76"/>
    <p:sldId id="313" r:id="rId77"/>
    <p:sldId id="314" r:id="rId78"/>
    <p:sldId id="342" r:id="rId7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4" autoAdjust="0"/>
    <p:restoredTop sz="94692" autoAdjust="0"/>
  </p:normalViewPr>
  <p:slideViewPr>
    <p:cSldViewPr snapToGrid="0">
      <p:cViewPr varScale="1">
        <p:scale>
          <a:sx n="115" d="100"/>
          <a:sy n="115" d="100"/>
        </p:scale>
        <p:origin x="57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3" Type="http://schemas.openxmlformats.org/officeDocument/2006/relationships/tableStyles" Target="tableStyles.xml"/><Relationship Id="rId82" Type="http://schemas.openxmlformats.org/officeDocument/2006/relationships/viewProps" Target="viewProps.xml"/><Relationship Id="rId81" Type="http://schemas.openxmlformats.org/officeDocument/2006/relationships/presProps" Target="presProps.xml"/><Relationship Id="rId8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B4B13-46CE-4D44-8F24-C5A2665A028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A12B0-9A02-4623-BBEB-1873FD19ACA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12B0-9A02-4623-BBEB-1873FD19ACA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8296" y="-10126"/>
            <a:ext cx="2286000" cy="1371600"/>
          </a:xfrm>
          <a:prstGeom prst="rect">
            <a:avLst/>
          </a:prstGeom>
        </p:spPr>
      </p:pic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330696" y="285750"/>
            <a:ext cx="1981200" cy="304800"/>
          </a:xfrm>
        </p:spPr>
        <p:txBody>
          <a:bodyPr vert="horz"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defRPr>
            </a:lvl2pPr>
            <a:lvl3pPr>
              <a:defRPr sz="1200" b="0" i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defRPr>
            </a:lvl3pPr>
            <a:lvl4pPr>
              <a:defRPr sz="1200" b="0" i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defRPr>
            </a:lvl4pPr>
            <a:lvl5pPr>
              <a:defRPr sz="1200" b="0" i="0">
                <a:solidFill>
                  <a:srgbClr val="FFFFFF"/>
                </a:solidFill>
                <a:latin typeface="Calibri Light" panose="020F0302020204030204"/>
                <a:cs typeface="Calibri Light" panose="020F0302020204030204"/>
              </a:defRPr>
            </a:lvl5pPr>
          </a:lstStyle>
          <a:p>
            <a:pPr lvl="0"/>
            <a:r>
              <a:rPr lang="en-US" dirty="0"/>
              <a:t>Presenter’s Name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330696" y="628986"/>
            <a:ext cx="1981200" cy="301752"/>
          </a:xfr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Title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330696" y="962974"/>
            <a:ext cx="1981200" cy="304800"/>
          </a:xfrm>
        </p:spPr>
        <p:txBody>
          <a:bodyPr vert="horz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Contact Info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431131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5348"/>
            <a:ext cx="7772400" cy="12252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AB0BBC87-1E98-495F-8DB5-28447CACDEA3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288"/>
            <a:ext cx="8229600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3DB0194-B275-4FDD-96BF-F231B2E35886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047750"/>
            <a:ext cx="7772400" cy="1676400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818210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EF29763B-F827-4988-A11E-693E0110524A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4038600" cy="3319272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2144"/>
            <a:ext cx="4038600" cy="3319272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E635C76-6435-4E2F-B1F5-CAD09EB43A16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/Per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227"/>
            <a:ext cx="8022336" cy="631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2848"/>
            <a:ext cx="8022336" cy="2263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3536" y="0"/>
            <a:ext cx="2286000" cy="1371600"/>
          </a:xfrm>
          <a:prstGeom prst="rect">
            <a:avLst/>
          </a:prstGeom>
        </p:spPr>
      </p:pic>
      <p:sp>
        <p:nvSpPr>
          <p:cNvPr id="1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345936" y="855726"/>
            <a:ext cx="1981200" cy="381000"/>
          </a:xfrm>
        </p:spPr>
        <p:txBody>
          <a:bodyPr vert="horz"/>
          <a:lstStyle>
            <a:lvl1pPr marL="0" indent="0">
              <a:buNone/>
              <a:defRPr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/>
              <a:buChar char="•"/>
              <a:defRPr sz="1200" b="0" i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defRPr>
            </a:lvl2pPr>
            <a:lvl3pPr marL="171450" indent="-171450">
              <a:buFont typeface="Arial" panose="020B0604020202020204"/>
              <a:buChar char="•"/>
              <a:defRPr sz="1200" b="0" i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defRPr>
            </a:lvl3pPr>
            <a:lvl4pPr marL="171450" indent="-171450">
              <a:buFont typeface="Arial" panose="020B0604020202020204"/>
              <a:buChar char="•"/>
              <a:defRPr sz="1200" b="0" i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defRPr>
            </a:lvl4pPr>
            <a:lvl5pPr marL="171450" indent="-171450">
              <a:buFont typeface="Arial" panose="020B0604020202020204"/>
              <a:buChar char="•"/>
              <a:defRPr sz="1200" b="0" i="0">
                <a:solidFill>
                  <a:schemeClr val="bg1"/>
                </a:solidFill>
                <a:latin typeface="Calibri Light" panose="020F0302020204030204"/>
                <a:cs typeface="Calibri Light" panose="020F0302020204030204"/>
              </a:defRPr>
            </a:lvl5pPr>
          </a:lstStyle>
          <a:p>
            <a:pPr lvl="0"/>
            <a:r>
              <a:rPr lang="en-US" dirty="0"/>
              <a:t>STAT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345936" y="285750"/>
            <a:ext cx="1981200" cy="533400"/>
          </a:xfrm>
        </p:spPr>
        <p:txBody>
          <a:bodyPr vert="horz"/>
          <a:lstStyle>
            <a:lvl1pPr marL="0" indent="0">
              <a:buNone/>
              <a:defRPr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Percent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6859829F-CE0B-470D-9C22-532823BD6787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050" y="470535"/>
            <a:ext cx="5105400" cy="6358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25296"/>
            <a:ext cx="5111750" cy="322783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Content</a:t>
            </a:r>
            <a:endParaRPr lang="en-US" dirty="0"/>
          </a:p>
          <a:p>
            <a:pPr lvl="1"/>
            <a:r>
              <a:rPr lang="en-US" sz="1600" dirty="0"/>
              <a:t>Second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466344"/>
            <a:ext cx="2895600" cy="39829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6F5F7517-6335-4291-9CCC-7A86CD5B6E9D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 is a division of the American Chemical Society.                 Copyright 2016 American Chemical Society.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10558" y="4767263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 lang="en-US" smtClean="0"/>
            </a:lvl1pPr>
          </a:lstStyle>
          <a:p>
            <a:fld id="{23A84819-DD1E-480E-AA9B-7BB3EE08700E}" type="datetime1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ining or Conten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16971" y="476250"/>
            <a:ext cx="840548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16971" y="1024933"/>
            <a:ext cx="8405483" cy="356969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086725" y="4899671"/>
            <a:ext cx="609600" cy="17145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AE6D50-0BB2-48D3-A904-9027531E184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s backgroun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8534400" cy="4876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1741"/>
            <a:ext cx="8229600" cy="655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3667"/>
            <a:ext cx="8229600" cy="3271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3AA44F-01CE-463B-B32F-9EAEA4A5F28A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E04479-72A1-426A-804A-2CC049AC2BC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005D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2.png"/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钱欣博士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cqian@acs-i.org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如何通过</a:t>
            </a:r>
            <a:r>
              <a:rPr lang="en-US" altLang="zh-CN" dirty="0" err="1"/>
              <a:t>SciFinder</a:t>
            </a:r>
            <a:r>
              <a:rPr lang="zh-CN" altLang="en-US" dirty="0"/>
              <a:t>检索科技信息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通过</a:t>
            </a:r>
            <a:r>
              <a:rPr lang="en-US" altLang="zh-CN" dirty="0"/>
              <a:t>Analyze by Index Term</a:t>
            </a:r>
            <a:r>
              <a:rPr lang="zh-CN" altLang="en-US" dirty="0"/>
              <a:t>获得专利中关键技术点</a:t>
            </a:r>
            <a:br>
              <a:rPr lang="en-US" altLang="zh-CN" dirty="0"/>
            </a:b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0" y="783307"/>
            <a:ext cx="3991421" cy="3930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通过</a:t>
            </a:r>
            <a:r>
              <a:rPr lang="en-US" dirty="0"/>
              <a:t>Analyze by CA Section Title</a:t>
            </a:r>
            <a:r>
              <a:rPr lang="zh-CN" altLang="en-US" dirty="0"/>
              <a:t>获得专利技术分布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3" y="725655"/>
            <a:ext cx="4077427" cy="4000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Categorize</a:t>
            </a:r>
            <a:r>
              <a:rPr lang="zh-CN" altLang="en-US" dirty="0"/>
              <a:t>精准定位目标文献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" y="828525"/>
            <a:ext cx="6122395" cy="3579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专利信息详情（包括专利法律状态，优先权信息等 ）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5" y="834954"/>
            <a:ext cx="7215809" cy="3033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86" y="2457760"/>
            <a:ext cx="4454352" cy="2572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通过</a:t>
            </a:r>
            <a:r>
              <a:rPr lang="en-US" altLang="zh-CN" dirty="0" err="1"/>
              <a:t>SciFinder</a:t>
            </a:r>
            <a:r>
              <a:rPr lang="zh-CN" altLang="en-US" dirty="0"/>
              <a:t>的人工标引信息快速获得重要的技术术语</a:t>
            </a:r>
            <a:r>
              <a:rPr lang="en-US" altLang="zh-CN" dirty="0"/>
              <a:t>/</a:t>
            </a:r>
            <a:r>
              <a:rPr lang="zh-CN" altLang="en-US" dirty="0"/>
              <a:t>物质信息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6" y="821026"/>
            <a:ext cx="6456771" cy="3629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反馈：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…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这个方法查的很准确。现在有个小问题，我本来有两篇相关的专利，但是查出来的结果中没有，我又按题名搜索，发现专利是有被收录的。那么我这种漏检情况的问题可能出在什么地方呢？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…</a:t>
            </a:r>
            <a:endParaRPr lang="en-US" sz="2400" dirty="0">
              <a:latin typeface="Times New Roman" panose="02020603050405020304"/>
              <a:ea typeface="宋体" panose="02010600030101010101" pitchFamily="2" charset="-122"/>
            </a:endParaRPr>
          </a:p>
          <a:p>
            <a:pPr marL="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、日本专利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JP2003124527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中记载（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CaAl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2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Si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10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N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16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:Eu</a:t>
            </a:r>
            <a:r>
              <a:rPr lang="en-US" baseline="30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2+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）</a:t>
            </a:r>
            <a:endParaRPr lang="en-US" altLang="zh-CN" dirty="0">
              <a:solidFill>
                <a:srgbClr val="000000"/>
              </a:solidFill>
              <a:latin typeface="Segoe UI" panose="020B0502040204020203"/>
              <a:cs typeface="Segoe UI" panose="020B0502040204020203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ILLUMINATION UNIT EQUIPPED WITH AT LEAST ONE LED AS LIGHT SOURCE</a:t>
            </a:r>
            <a:endParaRPr lang="en-US" dirty="0">
              <a:solidFill>
                <a:srgbClr val="000000"/>
              </a:solidFill>
              <a:latin typeface="Segoe UI" panose="020B0502040204020203"/>
              <a:cs typeface="Segoe UI" panose="020B0502040204020203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、日本专利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JP2003206481A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中记载（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Ca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1.5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3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Si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9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N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16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:Eu</a:t>
            </a:r>
            <a:r>
              <a:rPr lang="en-US" baseline="30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2+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）</a:t>
            </a:r>
            <a:endParaRPr lang="en-US" dirty="0">
              <a:solidFill>
                <a:srgbClr val="000000"/>
              </a:solidFill>
              <a:latin typeface="Segoe UI" panose="020B0502040204020203"/>
              <a:cs typeface="Segoe UI" panose="020B0502040204020203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Illumination device with at least one LED as the light source</a:t>
            </a:r>
            <a:endParaRPr lang="en-US" dirty="0">
              <a:solidFill>
                <a:srgbClr val="000000"/>
              </a:solidFill>
              <a:latin typeface="Segoe UI" panose="020B0502040204020203"/>
              <a:cs typeface="Segoe UI" panose="020B0502040204020203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1" y="1706390"/>
            <a:ext cx="5973417" cy="2915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1" y="134125"/>
            <a:ext cx="7902172" cy="1354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8706" y="316674"/>
            <a:ext cx="5057795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查找</a:t>
            </a:r>
            <a:r>
              <a:rPr lang="en-US" altLang="zh-CN" sz="1400" dirty="0"/>
              <a:t>JP2003124527</a:t>
            </a:r>
            <a:r>
              <a:rPr lang="zh-CN" altLang="en-US" sz="1400" dirty="0"/>
              <a:t>专利，</a:t>
            </a:r>
            <a:r>
              <a:rPr lang="en-US" altLang="zh-CN" sz="1400" dirty="0" err="1"/>
              <a:t>SciFinder</a:t>
            </a:r>
            <a:r>
              <a:rPr lang="zh-CN" altLang="en-US" sz="1400" dirty="0"/>
              <a:t>的确没有标引</a:t>
            </a:r>
            <a:endParaRPr lang="en-US" altLang="zh-CN" sz="1400" dirty="0"/>
          </a:p>
          <a:p>
            <a:r>
              <a:rPr lang="zh-CN" altLang="en-US" sz="1400" dirty="0"/>
              <a:t>（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 CaAl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Si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N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16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:Eu</a:t>
            </a:r>
            <a:r>
              <a:rPr lang="en-US" sz="1400" baseline="30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2+ </a:t>
            </a:r>
            <a:r>
              <a:rPr lang="zh-CN" altLang="en-US" sz="1400" dirty="0"/>
              <a:t>），但是标引了其母体物质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 CaAl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Si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N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16</a:t>
            </a:r>
            <a:r>
              <a:rPr lang="zh-CN" alt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，</a:t>
            </a:r>
            <a:endParaRPr lang="en-US" altLang="zh-CN" sz="1400" baseline="-25000" dirty="0">
              <a:solidFill>
                <a:srgbClr val="000000"/>
              </a:solidFill>
              <a:latin typeface="Segoe UI" panose="020B0502040204020203"/>
              <a:cs typeface="Segoe UI" panose="020B0502040204020203"/>
            </a:endParaRPr>
          </a:p>
          <a:p>
            <a:r>
              <a:rPr lang="zh-CN" altLang="en-US" sz="1400" dirty="0"/>
              <a:t>并标引</a:t>
            </a:r>
            <a:r>
              <a:rPr lang="en-US" altLang="zh-CN" sz="1400" dirty="0"/>
              <a:t>Substance role</a:t>
            </a:r>
            <a:r>
              <a:rPr lang="zh-CN" altLang="en-US" sz="1400" dirty="0"/>
              <a:t>为</a:t>
            </a:r>
            <a:r>
              <a:rPr lang="en-US" altLang="zh-CN" sz="1400" dirty="0"/>
              <a:t>Uses</a:t>
            </a:r>
            <a:endParaRPr lang="zh-CN" altLang="en-US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2" y="1615290"/>
            <a:ext cx="3728298" cy="3528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4101" y="3309730"/>
            <a:ext cx="2042082" cy="13119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15702" y="2753139"/>
            <a:ext cx="2575359" cy="2087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25641" y="3866322"/>
            <a:ext cx="1939255" cy="2186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此物质为权利要求中的表格化合物，</a:t>
            </a:r>
            <a:r>
              <a:rPr lang="en-US" altLang="zh-CN" dirty="0" err="1"/>
              <a:t>SciFinder</a:t>
            </a:r>
            <a:r>
              <a:rPr lang="zh-CN" altLang="en-US" dirty="0"/>
              <a:t>没有全部收录或者标引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7" y="901211"/>
            <a:ext cx="7115175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04775" y="2117553"/>
            <a:ext cx="1511166" cy="2695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解决方案：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思路一：通过物质检索母体物质（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CaAl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Si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N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16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）</a:t>
            </a:r>
            <a:r>
              <a:rPr lang="zh-CN" altLang="en-US" dirty="0"/>
              <a:t>，由此获得文献，再通过</a:t>
            </a:r>
            <a:r>
              <a:rPr lang="en-US" altLang="zh-CN" dirty="0"/>
              <a:t>Refine by Research Topic</a:t>
            </a:r>
            <a:r>
              <a:rPr lang="zh-CN" altLang="en-US" dirty="0"/>
              <a:t>，限定其描述了</a:t>
            </a:r>
            <a:r>
              <a:rPr lang="en-US" altLang="zh-CN" dirty="0" err="1"/>
              <a:t>Eu</a:t>
            </a:r>
            <a:r>
              <a:rPr lang="zh-CN" altLang="en-US" dirty="0"/>
              <a:t>，从而获得所需专利结果。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思路二：通过物质检索母体物质</a:t>
            </a:r>
            <a:r>
              <a:rPr lang="zh-CN" alt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（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CaAl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Si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N</a:t>
            </a:r>
            <a:r>
              <a:rPr lang="en-US" sz="1400" baseline="-250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16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  <a:cs typeface="Segoe UI" panose="020B0502040204020203"/>
              </a:rPr>
              <a:t>）</a:t>
            </a:r>
            <a:r>
              <a:rPr lang="zh-CN" alt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， </a:t>
            </a:r>
            <a:r>
              <a:rPr lang="zh-CN" altLang="en-US" dirty="0"/>
              <a:t>保存为结果集</a:t>
            </a:r>
            <a:r>
              <a:rPr lang="en-US" altLang="zh-CN" dirty="0"/>
              <a:t>1</a:t>
            </a:r>
            <a:r>
              <a:rPr lang="zh-CN" altLang="en-US" dirty="0"/>
              <a:t>，然后物质检索</a:t>
            </a:r>
            <a:r>
              <a:rPr lang="en-US" altLang="zh-CN" dirty="0" err="1"/>
              <a:t>Eu</a:t>
            </a:r>
            <a:r>
              <a:rPr lang="zh-CN" altLang="en-US" dirty="0"/>
              <a:t>，获得的结果集与结果集</a:t>
            </a:r>
            <a:r>
              <a:rPr lang="en-US" altLang="zh-CN" dirty="0"/>
              <a:t>1</a:t>
            </a:r>
            <a:r>
              <a:rPr lang="zh-CN" altLang="en-US" dirty="0"/>
              <a:t>取交集，获得所需专利结果。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合金的检索：钴铁锰合金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ACS / Proprietary and Confidential / Do Not Distribute</a:t>
            </a:r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2" y="840514"/>
            <a:ext cx="3673249" cy="3200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04" y="2043177"/>
            <a:ext cx="6466724" cy="2354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3394" y="1367366"/>
            <a:ext cx="50321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683277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用“</a:t>
            </a:r>
            <a:r>
              <a:rPr lang="en-US" altLang="zh-CN" sz="1400" dirty="0"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ea typeface="微软雅黑" panose="020B0503020204020204" pitchFamily="34" charset="-122"/>
              </a:rPr>
              <a:t>”将不同组分隔开</a:t>
            </a:r>
            <a:endParaRPr lang="en-US" altLang="zh-CN" sz="1400" dirty="0">
              <a:ea typeface="微软雅黑" panose="020B0503020204020204" pitchFamily="34" charset="-122"/>
            </a:endParaRPr>
          </a:p>
          <a:p>
            <a:r>
              <a:rPr lang="zh-CN" altLang="en-US" sz="1400" dirty="0">
                <a:ea typeface="微软雅黑" panose="020B0503020204020204" pitchFamily="34" charset="-122"/>
              </a:rPr>
              <a:t>使用排序功能（可按照第一个组分的成分排序提高检索效率）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396343" y="2264229"/>
            <a:ext cx="905691" cy="470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无机材料检索</a:t>
            </a:r>
            <a:endParaRPr lang="en-US" altLang="zh-CN" dirty="0"/>
          </a:p>
          <a:p>
            <a:pPr lvl="1"/>
            <a:r>
              <a:rPr lang="zh-CN" altLang="en-US" dirty="0"/>
              <a:t>合金，多氧簇金属化合物</a:t>
            </a:r>
            <a:endParaRPr lang="en-US" altLang="zh-CN" dirty="0"/>
          </a:p>
          <a:p>
            <a:pPr lvl="1"/>
            <a:r>
              <a:rPr lang="zh-CN" altLang="en-US" dirty="0"/>
              <a:t>金属有机框架</a:t>
            </a:r>
            <a:r>
              <a:rPr lang="en-US" altLang="zh-CN" dirty="0"/>
              <a:t>(MOF)</a:t>
            </a:r>
            <a:r>
              <a:rPr lang="zh-CN" altLang="en-US" dirty="0"/>
              <a:t>化合物</a:t>
            </a:r>
            <a:endParaRPr lang="en-US" altLang="zh-CN" dirty="0"/>
          </a:p>
          <a:p>
            <a:r>
              <a:rPr lang="zh-CN" altLang="en-US" dirty="0"/>
              <a:t>聚合物检索</a:t>
            </a:r>
            <a:endParaRPr lang="en-US" altLang="zh-CN" dirty="0"/>
          </a:p>
          <a:p>
            <a:pPr lvl="1"/>
            <a:r>
              <a:rPr lang="zh-CN" altLang="en-US" dirty="0"/>
              <a:t>名称，</a:t>
            </a:r>
            <a:r>
              <a:rPr lang="en-US" altLang="zh-CN" dirty="0"/>
              <a:t>CAS</a:t>
            </a:r>
            <a:r>
              <a:rPr lang="zh-CN" altLang="en-US" dirty="0"/>
              <a:t>号检索</a:t>
            </a:r>
            <a:endParaRPr lang="en-US" altLang="zh-CN" dirty="0"/>
          </a:p>
          <a:p>
            <a:pPr lvl="1"/>
            <a:r>
              <a:rPr lang="zh-CN" altLang="en-US" dirty="0"/>
              <a:t>分子式检索</a:t>
            </a:r>
            <a:endParaRPr lang="en-US" altLang="zh-CN" dirty="0"/>
          </a:p>
          <a:p>
            <a:pPr lvl="1"/>
            <a:r>
              <a:rPr lang="zh-CN" altLang="en-US" dirty="0"/>
              <a:t>结构式检索</a:t>
            </a:r>
            <a:endParaRPr lang="en-US" altLang="zh-CN" dirty="0"/>
          </a:p>
          <a:p>
            <a:pPr lvl="1"/>
            <a:r>
              <a:rPr lang="en-US" altLang="zh-CN" dirty="0"/>
              <a:t>COF</a:t>
            </a:r>
            <a:r>
              <a:rPr lang="zh-CN" altLang="en-US" dirty="0"/>
              <a:t>化合物检索</a:t>
            </a:r>
            <a:endParaRPr lang="en-US" altLang="zh-CN" dirty="0"/>
          </a:p>
          <a:p>
            <a:r>
              <a:rPr lang="zh-CN" altLang="en-US" dirty="0"/>
              <a:t>反应案例分享</a:t>
            </a:r>
            <a:endParaRPr lang="en-US" altLang="zh-CN" dirty="0"/>
          </a:p>
          <a:p>
            <a:r>
              <a:rPr lang="zh-CN" altLang="en-US" dirty="0"/>
              <a:t>文献检索</a:t>
            </a:r>
            <a:endParaRPr lang="en-US" altLang="zh-CN" dirty="0"/>
          </a:p>
          <a:p>
            <a:pPr lvl="1"/>
            <a:r>
              <a:rPr lang="zh-CN" altLang="en-US" dirty="0"/>
              <a:t>物质的纯化</a:t>
            </a:r>
            <a:endParaRPr lang="en-US" altLang="zh-CN" dirty="0"/>
          </a:p>
          <a:p>
            <a:pPr lvl="1"/>
            <a:r>
              <a:rPr lang="zh-CN" altLang="en-US" dirty="0"/>
              <a:t>物质的移除</a:t>
            </a:r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多氧簇金属：七钼酸铵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0" y="897437"/>
            <a:ext cx="5926204" cy="354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9745" y="1328845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</a:t>
            </a:r>
            <a:r>
              <a:rPr lang="pt-BR" baseline="-25000" dirty="0"/>
              <a:t>4</a:t>
            </a:r>
            <a:r>
              <a:rPr lang="pt-BR" dirty="0"/>
              <a:t> N . </a:t>
            </a:r>
            <a:r>
              <a:rPr lang="pt-BR" baseline="30000" dirty="0"/>
              <a:t>1</a:t>
            </a:r>
            <a:r>
              <a:rPr lang="pt-BR" dirty="0"/>
              <a:t>/</a:t>
            </a:r>
            <a:r>
              <a:rPr lang="pt-BR" baseline="-25000" dirty="0"/>
              <a:t>6</a:t>
            </a:r>
            <a:r>
              <a:rPr lang="pt-BR" dirty="0"/>
              <a:t> Mo</a:t>
            </a:r>
            <a:r>
              <a:rPr lang="pt-BR" baseline="-25000" dirty="0"/>
              <a:t>7</a:t>
            </a:r>
            <a:r>
              <a:rPr lang="pt-BR" dirty="0"/>
              <a:t> O</a:t>
            </a:r>
            <a:r>
              <a:rPr lang="pt-BR" baseline="-25000" dirty="0"/>
              <a:t>24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如何查找</a:t>
            </a:r>
            <a:r>
              <a:rPr lang="en-US" altLang="zh-CN" dirty="0">
                <a:ea typeface="微软雅黑" panose="020B0503020204020204" pitchFamily="34" charset="-122"/>
              </a:rPr>
              <a:t>MOF</a:t>
            </a:r>
            <a:r>
              <a:rPr lang="zh-CN" altLang="en-US" dirty="0">
                <a:ea typeface="微软雅黑" panose="020B0503020204020204" pitchFamily="34" charset="-122"/>
              </a:rPr>
              <a:t>化合物，以</a:t>
            </a:r>
            <a:r>
              <a:rPr lang="en-US" altLang="zh-CN" dirty="0">
                <a:ea typeface="微软雅黑" panose="020B0503020204020204" pitchFamily="34" charset="-122"/>
              </a:rPr>
              <a:t>Cu-BTC</a:t>
            </a:r>
            <a:r>
              <a:rPr lang="zh-CN" altLang="en-US" dirty="0">
                <a:ea typeface="微软雅黑" panose="020B0503020204020204" pitchFamily="34" charset="-122"/>
              </a:rPr>
              <a:t>为例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5" y="858107"/>
            <a:ext cx="6374173" cy="3560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方法</a:t>
            </a:r>
            <a:r>
              <a:rPr lang="en-US" altLang="zh-CN" dirty="0">
                <a:ea typeface="微软雅黑" panose="020B0503020204020204" pitchFamily="34" charset="-122"/>
              </a:rPr>
              <a:t>1</a:t>
            </a:r>
            <a:r>
              <a:rPr lang="zh-CN" altLang="en-US" dirty="0">
                <a:ea typeface="微软雅黑" panose="020B0503020204020204" pitchFamily="34" charset="-122"/>
              </a:rPr>
              <a:t>：若已知物质的</a:t>
            </a:r>
            <a:r>
              <a:rPr lang="en-US" altLang="zh-CN" dirty="0">
                <a:ea typeface="微软雅黑" panose="020B0503020204020204" pitchFamily="34" charset="-122"/>
              </a:rPr>
              <a:t>CAS</a:t>
            </a:r>
            <a:r>
              <a:rPr lang="zh-CN" altLang="en-US" dirty="0">
                <a:ea typeface="微软雅黑" panose="020B0503020204020204" pitchFamily="34" charset="-122"/>
              </a:rPr>
              <a:t>号码，物质名称，使用</a:t>
            </a:r>
            <a:r>
              <a:rPr lang="en-US" altLang="zh-CN" dirty="0">
                <a:ea typeface="微软雅黑" panose="020B0503020204020204" pitchFamily="34" charset="-122"/>
              </a:rPr>
              <a:t>Substance Identifier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2" y="831080"/>
            <a:ext cx="3878627" cy="3215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36" y="831080"/>
            <a:ext cx="3429375" cy="3443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7552" y="3333868"/>
            <a:ext cx="1311491" cy="221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4836" y="3444618"/>
            <a:ext cx="1354078" cy="235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方法</a:t>
            </a:r>
            <a:r>
              <a:rPr lang="en-US" altLang="zh-CN" dirty="0">
                <a:ea typeface="微软雅黑" panose="020B0503020204020204" pitchFamily="34" charset="-122"/>
              </a:rPr>
              <a:t>2</a:t>
            </a:r>
            <a:r>
              <a:rPr lang="zh-CN" altLang="en-US" dirty="0">
                <a:ea typeface="微软雅黑" panose="020B0503020204020204" pitchFamily="34" charset="-122"/>
              </a:rPr>
              <a:t>：已知</a:t>
            </a:r>
            <a:r>
              <a:rPr lang="en-US" altLang="zh-CN" dirty="0">
                <a:ea typeface="微软雅黑" panose="020B0503020204020204" pitchFamily="34" charset="-122"/>
              </a:rPr>
              <a:t>MOF</a:t>
            </a:r>
            <a:r>
              <a:rPr lang="zh-CN" altLang="en-US" dirty="0">
                <a:ea typeface="微软雅黑" panose="020B0503020204020204" pitchFamily="34" charset="-122"/>
              </a:rPr>
              <a:t>化合物单元分子式，可以使用分子式检索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7" y="875858"/>
            <a:ext cx="3526452" cy="3326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5857" y="3299791"/>
            <a:ext cx="1416777" cy="164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93" y="1490869"/>
            <a:ext cx="4698929" cy="2314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方法</a:t>
            </a:r>
            <a:r>
              <a:rPr lang="en-US" altLang="zh-CN" dirty="0">
                <a:ea typeface="微软雅黑" panose="020B0503020204020204" pitchFamily="34" charset="-122"/>
              </a:rPr>
              <a:t>3</a:t>
            </a:r>
            <a:r>
              <a:rPr lang="zh-CN" altLang="en-US" dirty="0">
                <a:ea typeface="微软雅黑" panose="020B0503020204020204" pitchFamily="34" charset="-122"/>
              </a:rPr>
              <a:t>：已知配合物配体，可以先结构检索配体，然后获得相关配合物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35" y="795131"/>
            <a:ext cx="2908044" cy="3356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35891" y="2544417"/>
            <a:ext cx="1414196" cy="198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" y="795131"/>
            <a:ext cx="5089388" cy="3356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3914" y="4282182"/>
            <a:ext cx="2698175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注：此种方法可能结果噪音较多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在结果集中通过</a:t>
            </a:r>
            <a:r>
              <a:rPr lang="en-US" altLang="zh-CN" dirty="0">
                <a:ea typeface="微软雅黑" panose="020B0503020204020204" pitchFamily="34" charset="-122"/>
              </a:rPr>
              <a:t>Analyze by Elements</a:t>
            </a:r>
            <a:r>
              <a:rPr lang="zh-CN" altLang="en-US" dirty="0">
                <a:ea typeface="微软雅黑" panose="020B0503020204020204" pitchFamily="34" charset="-122"/>
              </a:rPr>
              <a:t>，选择</a:t>
            </a:r>
            <a:r>
              <a:rPr lang="en-US" altLang="zh-CN" dirty="0">
                <a:ea typeface="微软雅黑" panose="020B0503020204020204" pitchFamily="34" charset="-122"/>
              </a:rPr>
              <a:t>Cu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4" y="795130"/>
            <a:ext cx="4409546" cy="38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结果会有噪音，可以通过结构等进一步进行筛选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8" y="794746"/>
            <a:ext cx="6422504" cy="3481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方法</a:t>
            </a:r>
            <a:r>
              <a:rPr lang="en-US" altLang="zh-CN" dirty="0">
                <a:ea typeface="微软雅黑" panose="020B0503020204020204" pitchFamily="34" charset="-122"/>
              </a:rPr>
              <a:t>4</a:t>
            </a:r>
            <a:r>
              <a:rPr lang="zh-CN" altLang="en-US" dirty="0">
                <a:ea typeface="微软雅黑" panose="020B0503020204020204" pitchFamily="34" charset="-122"/>
              </a:rPr>
              <a:t>：已知</a:t>
            </a:r>
            <a:r>
              <a:rPr lang="en-US" altLang="zh-CN" dirty="0">
                <a:ea typeface="微软雅黑" panose="020B0503020204020204" pitchFamily="34" charset="-122"/>
              </a:rPr>
              <a:t>MOF</a:t>
            </a:r>
            <a:r>
              <a:rPr lang="zh-CN" altLang="en-US" dirty="0">
                <a:ea typeface="微软雅黑" panose="020B0503020204020204" pitchFamily="34" charset="-122"/>
              </a:rPr>
              <a:t>化合物单元结构式，可以绘制完整结构进行检索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9" y="721297"/>
            <a:ext cx="3262177" cy="3873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16" y="721296"/>
            <a:ext cx="4390949" cy="3260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93" y="1100196"/>
            <a:ext cx="4602557" cy="3203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ea typeface="微软雅黑" panose="020B0503020204020204" pitchFamily="34" charset="-122"/>
              </a:rPr>
              <a:t>SciFinder</a:t>
            </a:r>
            <a:r>
              <a:rPr lang="zh-CN" altLang="en-US" dirty="0">
                <a:ea typeface="微软雅黑" panose="020B0503020204020204" pitchFamily="34" charset="-122"/>
              </a:rPr>
              <a:t>中的物质记录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ACS / Proprietary and Confidential / Do Not Distribute</a:t>
            </a:r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8251" y="1346043"/>
            <a:ext cx="1993506" cy="227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37720" y="1147096"/>
            <a:ext cx="2698175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获得其文献、反应和供应商信息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00866" y="2332372"/>
            <a:ext cx="2643672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ea typeface="微软雅黑" panose="020B0503020204020204" pitchFamily="34" charset="-122"/>
              </a:rPr>
              <a:t>在</a:t>
            </a:r>
            <a:r>
              <a:rPr lang="en-US" altLang="zh-CN" sz="1400" dirty="0" err="1">
                <a:solidFill>
                  <a:prstClr val="black"/>
                </a:solidFill>
                <a:ea typeface="微软雅黑" panose="020B0503020204020204" pitchFamily="34" charset="-122"/>
              </a:rPr>
              <a:t>SciFinder</a:t>
            </a:r>
            <a:r>
              <a:rPr lang="zh-CN" altLang="en-US" sz="1400" dirty="0">
                <a:solidFill>
                  <a:prstClr val="black"/>
                </a:solidFill>
                <a:ea typeface="微软雅黑" panose="020B0503020204020204" pitchFamily="34" charset="-122"/>
              </a:rPr>
              <a:t>中，鼠标滑过物质，</a:t>
            </a:r>
            <a:endParaRPr lang="en-US" altLang="zh-CN" sz="1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/>
                </a:solidFill>
                <a:ea typeface="微软雅黑" panose="020B0503020204020204" pitchFamily="34" charset="-122"/>
              </a:rPr>
              <a:t>即可打开物质标准菜单，</a:t>
            </a:r>
            <a:endParaRPr lang="en-US" altLang="zh-CN" sz="1400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/>
                </a:solidFill>
                <a:ea typeface="微软雅黑" panose="020B0503020204020204" pitchFamily="34" charset="-122"/>
              </a:rPr>
              <a:t>获得与物质相关的所有内容</a:t>
            </a:r>
            <a:endParaRPr lang="zh-CN" altLang="en-US" sz="14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2226" y="1948070"/>
            <a:ext cx="516835" cy="153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15004" y="1716966"/>
            <a:ext cx="262123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ea typeface="微软雅黑" panose="020B0503020204020204" pitchFamily="34" charset="-122"/>
              </a:rPr>
              <a:t>CAS</a:t>
            </a:r>
            <a:r>
              <a:rPr lang="zh-CN" altLang="en-US" sz="1400" dirty="0">
                <a:ea typeface="微软雅黑" panose="020B0503020204020204" pitchFamily="34" charset="-122"/>
              </a:rPr>
              <a:t>号，获得物质信息详情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ea typeface="微软雅黑" panose="020B0503020204020204" pitchFamily="34" charset="-122"/>
              </a:rPr>
              <a:t>SciFinder</a:t>
            </a:r>
            <a:r>
              <a:rPr lang="zh-CN" altLang="en-US" dirty="0">
                <a:ea typeface="微软雅黑" panose="020B0503020204020204" pitchFamily="34" charset="-122"/>
              </a:rPr>
              <a:t>中的物质记录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ACS / Proprietary and Confidential / Do Not Distribute</a:t>
            </a:r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67235"/>
            <a:ext cx="6333503" cy="3537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检索要求：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cs typeface="宋体" panose="02010600030101010101" pitchFamily="2" charset="-122"/>
              </a:rPr>
              <a:t>如何检索这种带上下标和冒号的金属化合物。如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CaAlSiN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3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:Eu</a:t>
            </a:r>
            <a:r>
              <a:rPr lang="en-US" baseline="30000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2+</a:t>
            </a:r>
            <a:r>
              <a:rPr lang="zh-CN" altLang="en-US" dirty="0">
                <a:solidFill>
                  <a:srgbClr val="000000"/>
                </a:solidFill>
                <a:cs typeface="宋体" panose="02010600030101010101" pitchFamily="2" charset="-122"/>
              </a:rPr>
              <a:t>或者</a:t>
            </a:r>
            <a:r>
              <a:rPr lang="en-US" dirty="0" err="1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CaAlSiN:Eu</a:t>
            </a:r>
            <a:r>
              <a:rPr lang="zh-CN" altLang="en-US" dirty="0">
                <a:solidFill>
                  <a:srgbClr val="000000"/>
                </a:solidFill>
                <a:cs typeface="宋体" panose="02010600030101010101" pitchFamily="2" charset="-122"/>
              </a:rPr>
              <a:t>（各元素的下标参量任意），</a:t>
            </a:r>
            <a:r>
              <a:rPr lang="en-US" dirty="0" err="1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Eu</a:t>
            </a:r>
            <a:r>
              <a:rPr lang="zh-CN" altLang="en-US" dirty="0">
                <a:solidFill>
                  <a:srgbClr val="000000"/>
                </a:solidFill>
                <a:cs typeface="宋体" panose="02010600030101010101" pitchFamily="2" charset="-122"/>
              </a:rPr>
              <a:t>有可能有上标也可能没有，冒号处也可能是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"/"</a:t>
            </a:r>
            <a:r>
              <a:rPr lang="zh-CN" altLang="en-US" dirty="0">
                <a:solidFill>
                  <a:srgbClr val="000000"/>
                </a:solidFill>
                <a:cs typeface="宋体" panose="02010600030101010101" pitchFamily="2" charset="-122"/>
              </a:rPr>
              <a:t>，比如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CaAl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2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Si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10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N</a:t>
            </a:r>
            <a:r>
              <a:rPr lang="en-US" baseline="-25000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16</a:t>
            </a:r>
            <a:r>
              <a:rPr lang="en-US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:Eu</a:t>
            </a:r>
            <a:r>
              <a:rPr lang="en-US" baseline="30000" dirty="0">
                <a:solidFill>
                  <a:srgbClr val="000000"/>
                </a:solidFill>
                <a:latin typeface="Segoe UI" panose="020B0502040204020203"/>
                <a:ea typeface="Times New Roman" panose="02020603050405020304"/>
              </a:rPr>
              <a:t>2+</a:t>
            </a:r>
            <a:endParaRPr lang="en-US" baseline="30000" dirty="0">
              <a:solidFill>
                <a:srgbClr val="000000"/>
              </a:solidFill>
              <a:latin typeface="Segoe UI" panose="020B0502040204020203"/>
              <a:ea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检索包含此类物质的专利信息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实验数据与实验谱图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9" y="769968"/>
            <a:ext cx="8213266" cy="3685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55565"/>
                </a:solidFill>
              </a:rPr>
              <a:t>聚合物结构检索</a:t>
            </a:r>
            <a:endParaRPr lang="en-US" altLang="zh-CN" dirty="0">
              <a:solidFill>
                <a:srgbClr val="455565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55565"/>
                </a:solidFill>
              </a:rPr>
              <a:t>聚合物分子式检索</a:t>
            </a:r>
            <a:endParaRPr lang="en-US" altLang="zh-CN" dirty="0">
              <a:solidFill>
                <a:srgbClr val="455565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55565"/>
                </a:solidFill>
              </a:rPr>
              <a:t>如何查找</a:t>
            </a:r>
            <a:r>
              <a:rPr lang="en-US" altLang="zh-CN" dirty="0">
                <a:solidFill>
                  <a:srgbClr val="455565"/>
                </a:solidFill>
              </a:rPr>
              <a:t>COF</a:t>
            </a:r>
            <a:r>
              <a:rPr lang="zh-CN" altLang="en-US" dirty="0">
                <a:solidFill>
                  <a:srgbClr val="455565"/>
                </a:solidFill>
              </a:rPr>
              <a:t>化合物</a:t>
            </a:r>
            <a:endParaRPr lang="en-US" dirty="0">
              <a:solidFill>
                <a:srgbClr val="45556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聚合物检索</a:t>
            </a:r>
            <a:r>
              <a:rPr lang="en-US" altLang="zh-CN" dirty="0"/>
              <a:t>——</a:t>
            </a:r>
            <a:r>
              <a:rPr lang="zh-CN" altLang="en-US" dirty="0"/>
              <a:t>结构式检索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案例：检索以下结构作为聚合单体的均聚物信息并对检索结果进行筛选 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1" y="1598732"/>
            <a:ext cx="3468978" cy="30897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97128" y="3253339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R1 = alkyl chains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9" y="477070"/>
            <a:ext cx="6949191" cy="384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237171" y="1174282"/>
            <a:ext cx="895149" cy="163630"/>
          </a:xfrm>
          <a:prstGeom prst="rect">
            <a:avLst/>
          </a:prstGeom>
          <a:noFill/>
          <a:ln>
            <a:solidFill>
              <a:srgbClr val="683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9" y="321221"/>
            <a:ext cx="4904912" cy="4274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通过化学结构限定检索结果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4" y="1240996"/>
            <a:ext cx="8330115" cy="2994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9" y="373650"/>
            <a:ext cx="6509681" cy="3967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8" y="312345"/>
            <a:ext cx="7642459" cy="2351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47" y="2773735"/>
            <a:ext cx="2475896" cy="1580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87" y="2850737"/>
            <a:ext cx="3358547" cy="128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8" y="3042266"/>
            <a:ext cx="1849619" cy="1311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聚合物结构检索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55565"/>
                </a:solidFill>
              </a:rPr>
              <a:t>聚合物分子式检索</a:t>
            </a:r>
            <a:endParaRPr lang="en-US" altLang="zh-CN" dirty="0">
              <a:solidFill>
                <a:srgbClr val="455565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如何查找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COF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化合物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聚合物检索</a:t>
            </a:r>
            <a:r>
              <a:rPr lang="en-US" altLang="zh-CN" dirty="0"/>
              <a:t>——</a:t>
            </a:r>
            <a:r>
              <a:rPr lang="zh-CN" altLang="en-US" dirty="0"/>
              <a:t>分子式检索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聚合物的分子式表现形式</a:t>
            </a:r>
            <a:endParaRPr lang="zh-CN" altLang="en-US" dirty="0"/>
          </a:p>
          <a:p>
            <a:pPr marL="514350" lvl="1" indent="0">
              <a:lnSpc>
                <a:spcPct val="150000"/>
              </a:lnSpc>
              <a:buNone/>
            </a:pPr>
            <a:r>
              <a:rPr lang="zh-CN" altLang="en-US" dirty="0"/>
              <a:t>分子式中带有括号</a:t>
            </a:r>
            <a:endParaRPr lang="zh-CN" altLang="en-US" dirty="0"/>
          </a:p>
          <a:p>
            <a:pPr marL="514350" lvl="1" indent="0">
              <a:lnSpc>
                <a:spcPct val="150000"/>
              </a:lnSpc>
              <a:buNone/>
            </a:pPr>
            <a:r>
              <a:rPr lang="zh-CN" altLang="en-US" dirty="0"/>
              <a:t>括号外为</a:t>
            </a:r>
            <a:r>
              <a:rPr lang="en-US" altLang="zh-CN" dirty="0"/>
              <a:t>n</a:t>
            </a:r>
            <a:r>
              <a:rPr lang="zh-CN" altLang="en-US" dirty="0"/>
              <a:t>，嵌段聚合物（有首尾端或无首尾段都可）</a:t>
            </a:r>
            <a:endParaRPr lang="en-US" altLang="zh-CN" dirty="0"/>
          </a:p>
          <a:p>
            <a:pPr marL="914400" lvl="2" indent="0">
              <a:lnSpc>
                <a:spcPct val="150000"/>
              </a:lnSpc>
              <a:buNone/>
            </a:pPr>
            <a:r>
              <a:rPr lang="zh-CN" altLang="en-US" dirty="0"/>
              <a:t> 有端基嵌段聚合物分子式：</a:t>
            </a:r>
            <a:r>
              <a:rPr lang="en-US" altLang="zh-CN" dirty="0"/>
              <a:t>(C6H10O2)n C3H4O2</a:t>
            </a:r>
            <a:endParaRPr lang="en-US" altLang="zh-CN" dirty="0"/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zh-CN" dirty="0"/>
              <a:t> </a:t>
            </a:r>
            <a:r>
              <a:rPr lang="zh-CN" altLang="en-US" dirty="0"/>
              <a:t>无端基嵌段聚合物分子式：（</a:t>
            </a:r>
            <a:r>
              <a:rPr lang="en-US" altLang="zh-CN" dirty="0"/>
              <a:t>C12 H12 O4)n</a:t>
            </a:r>
            <a:endParaRPr lang="zh-CN" altLang="en-US" dirty="0"/>
          </a:p>
          <a:p>
            <a:pPr marL="514350" lvl="1" indent="0">
              <a:lnSpc>
                <a:spcPct val="150000"/>
              </a:lnSpc>
              <a:buNone/>
            </a:pPr>
            <a:r>
              <a:rPr lang="zh-CN" altLang="en-US" dirty="0"/>
              <a:t>括号外为</a:t>
            </a:r>
            <a:r>
              <a:rPr lang="en-US" altLang="zh-CN" dirty="0"/>
              <a:t>x</a:t>
            </a:r>
            <a:r>
              <a:rPr lang="zh-CN" altLang="en-US" dirty="0"/>
              <a:t>，对于均聚物和共聚物，将以单体进行标引，聚合度不影响标引</a:t>
            </a:r>
            <a:endParaRPr lang="en-US" altLang="zh-CN" dirty="0"/>
          </a:p>
          <a:p>
            <a:pPr marL="914400" lvl="2" indent="0">
              <a:lnSpc>
                <a:spcPct val="150000"/>
              </a:lnSpc>
              <a:buNone/>
            </a:pPr>
            <a:r>
              <a:rPr lang="zh-CN" altLang="en-US" dirty="0"/>
              <a:t>共聚物：</a:t>
            </a:r>
            <a:r>
              <a:rPr lang="en-US" altLang="zh-CN" dirty="0"/>
              <a:t>(</a:t>
            </a:r>
            <a:r>
              <a:rPr lang="en-US" dirty="0"/>
              <a:t>C2 H4 . C2 F4)x</a:t>
            </a:r>
            <a:endParaRPr lang="en-US" dirty="0"/>
          </a:p>
          <a:p>
            <a:pPr marL="914400" lvl="2" indent="0">
              <a:lnSpc>
                <a:spcPct val="150000"/>
              </a:lnSpc>
              <a:buNone/>
            </a:pPr>
            <a:r>
              <a:rPr lang="zh-CN" altLang="en-US" dirty="0"/>
              <a:t>均聚物：</a:t>
            </a:r>
            <a:r>
              <a:rPr lang="en-US" altLang="zh-CN" dirty="0"/>
              <a:t>(</a:t>
            </a:r>
            <a:r>
              <a:rPr lang="en-US" dirty="0"/>
              <a:t>C2H4)x</a:t>
            </a:r>
            <a:endParaRPr lang="en-US" dirty="0"/>
          </a:p>
          <a:p>
            <a:pPr marL="514350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分子式检索：</a:t>
            </a:r>
            <a:r>
              <a:rPr lang="en-US" altLang="zh-CN" dirty="0"/>
              <a:t>Hill</a:t>
            </a:r>
            <a:r>
              <a:rPr lang="zh-CN" altLang="en-US" dirty="0"/>
              <a:t>排序规则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7" y="797644"/>
            <a:ext cx="4498775" cy="3870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(C2 H4 . C2 F4)x</a:t>
            </a:r>
            <a:r>
              <a:rPr lang="en-US" altLang="zh-CN" dirty="0"/>
              <a:t>——</a:t>
            </a:r>
            <a:r>
              <a:rPr lang="en-US" dirty="0" err="1"/>
              <a:t>SciFinder</a:t>
            </a:r>
            <a:r>
              <a:rPr lang="zh-CN" altLang="en-US" dirty="0"/>
              <a:t>检索结果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7" y="895374"/>
            <a:ext cx="8316678" cy="3099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(C12 H12 O4)n</a:t>
            </a:r>
            <a:r>
              <a:rPr lang="en-US" altLang="zh-CN" dirty="0"/>
              <a:t>——</a:t>
            </a:r>
            <a:r>
              <a:rPr lang="en-US" dirty="0" err="1"/>
              <a:t>SciFinder</a:t>
            </a:r>
            <a:r>
              <a:rPr lang="zh-CN" altLang="en-US" dirty="0"/>
              <a:t>检索结果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0" y="840040"/>
            <a:ext cx="5775157" cy="348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用结构限定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2" y="1155031"/>
            <a:ext cx="3723373" cy="2885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9381"/>
            <a:ext cx="3486150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聚合物结构检索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聚合物分子式检索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55565"/>
                </a:solidFill>
              </a:rPr>
              <a:t>如何查找</a:t>
            </a:r>
            <a:r>
              <a:rPr lang="en-US" altLang="zh-CN" dirty="0">
                <a:solidFill>
                  <a:srgbClr val="455565"/>
                </a:solidFill>
              </a:rPr>
              <a:t>COF</a:t>
            </a:r>
            <a:r>
              <a:rPr lang="zh-CN" altLang="en-US" dirty="0">
                <a:solidFill>
                  <a:srgbClr val="455565"/>
                </a:solidFill>
              </a:rPr>
              <a:t>化合物</a:t>
            </a:r>
            <a:endParaRPr lang="en-US" dirty="0">
              <a:solidFill>
                <a:srgbClr val="45556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>
                <a:solidFill>
                  <a:srgbClr val="425563"/>
                </a:solidFill>
              </a:rPr>
            </a:fld>
            <a:endParaRPr lang="en-US">
              <a:solidFill>
                <a:srgbClr val="425563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7320" y="4808359"/>
            <a:ext cx="3281146" cy="273844"/>
          </a:xfrm>
        </p:spPr>
        <p:txBody>
          <a:bodyPr/>
          <a:lstStyle/>
          <a:p>
            <a:r>
              <a:rPr lang="en-US" dirty="0">
                <a:solidFill>
                  <a:srgbClr val="425563"/>
                </a:solidFill>
              </a:rPr>
              <a:t>CAS is a division of the American Chemical Society. </a:t>
            </a:r>
            <a:br>
              <a:rPr lang="en-US" dirty="0">
                <a:solidFill>
                  <a:srgbClr val="425563"/>
                </a:solidFill>
              </a:rPr>
            </a:br>
            <a:r>
              <a:rPr lang="en-US" dirty="0">
                <a:solidFill>
                  <a:srgbClr val="425563"/>
                </a:solidFill>
              </a:rPr>
              <a:t>Copyright 2016 American Chemical Society. All rights reserved.</a:t>
            </a:r>
            <a:endParaRPr lang="en-US" dirty="0">
              <a:solidFill>
                <a:srgbClr val="425563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 is a division of the American Chemical Society.                 Copyright 2016 American Chemical Society.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6" y="344542"/>
            <a:ext cx="6804045" cy="160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3" y="2087426"/>
            <a:ext cx="2782987" cy="239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42" y="2087426"/>
            <a:ext cx="16383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查找</a:t>
            </a:r>
            <a:r>
              <a:rPr lang="en-US" altLang="zh-CN" dirty="0"/>
              <a:t>COF</a:t>
            </a:r>
            <a:r>
              <a:rPr lang="zh-CN" altLang="en-US" dirty="0"/>
              <a:t>化合物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 is a division of the American Chemical Society.                 Copyright 2016 American Chemical Society.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2" y="795130"/>
            <a:ext cx="3405517" cy="3813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0097" y="3169163"/>
            <a:ext cx="687220" cy="107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0097" y="3883834"/>
            <a:ext cx="687220" cy="107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9" y="795130"/>
            <a:ext cx="4301738" cy="2970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 is a division of the American Chemical Society.                 Copyright 2016 American Chemical Society.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84" y="2920162"/>
            <a:ext cx="5726178" cy="2073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2" y="386939"/>
            <a:ext cx="5630238" cy="2409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查找</a:t>
            </a:r>
            <a:r>
              <a:rPr lang="en-US" altLang="zh-CN" dirty="0"/>
              <a:t>COF</a:t>
            </a:r>
            <a:r>
              <a:rPr lang="zh-CN" altLang="en-US" dirty="0"/>
              <a:t>化合物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07" y="1070084"/>
            <a:ext cx="2348361" cy="3087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0" y="700974"/>
            <a:ext cx="2398860" cy="3955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0504" y="3839344"/>
            <a:ext cx="567951" cy="181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64497" y="2402430"/>
            <a:ext cx="1050708" cy="21131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提纲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1034"/>
            <a:ext cx="8229600" cy="3291840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反应案例分享：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rgbClr val="455565"/>
                </a:solidFill>
                <a:ea typeface="微软雅黑" panose="020B0503020204020204" pitchFamily="34" charset="-122"/>
              </a:rPr>
              <a:t>溴代杂芳环与炔烃的 </a:t>
            </a:r>
            <a:r>
              <a:rPr lang="en-US" altLang="zh-CN" dirty="0" err="1">
                <a:solidFill>
                  <a:srgbClr val="455565"/>
                </a:solidFill>
                <a:ea typeface="微软雅黑" panose="020B0503020204020204" pitchFamily="34" charset="-122"/>
              </a:rPr>
              <a:t>Sonogashira</a:t>
            </a:r>
            <a:r>
              <a:rPr lang="zh-CN" altLang="en-US" dirty="0">
                <a:solidFill>
                  <a:srgbClr val="455565"/>
                </a:solidFill>
                <a:ea typeface="微软雅黑" panose="020B0503020204020204" pitchFamily="34" charset="-122"/>
              </a:rPr>
              <a:t>偶联反应检索</a:t>
            </a:r>
            <a:endParaRPr lang="en-US" altLang="zh-CN" dirty="0">
              <a:solidFill>
                <a:srgbClr val="455565"/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rgbClr val="455565"/>
                </a:solidFill>
                <a:ea typeface="微软雅黑" panose="020B0503020204020204" pitchFamily="34" charset="-122"/>
              </a:rPr>
              <a:t>胺类化合物脱保护反应</a:t>
            </a:r>
            <a:endParaRPr lang="en-US" altLang="zh-CN" dirty="0">
              <a:solidFill>
                <a:srgbClr val="455565"/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rgbClr val="455565"/>
                </a:solidFill>
                <a:ea typeface="微软雅黑" panose="020B0503020204020204" pitchFamily="34" charset="-122"/>
              </a:rPr>
              <a:t>片段结构的化学选择性反应</a:t>
            </a:r>
            <a:endParaRPr lang="en-US" altLang="zh-CN" dirty="0">
              <a:solidFill>
                <a:srgbClr val="455565"/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rgbClr val="455565"/>
                </a:solidFill>
                <a:ea typeface="微软雅黑" panose="020B0503020204020204" pitchFamily="34" charset="-122"/>
              </a:rPr>
              <a:t>检索某物质作为试剂的反应</a:t>
            </a:r>
            <a:endParaRPr lang="en-US" altLang="zh-CN" dirty="0">
              <a:solidFill>
                <a:srgbClr val="455565"/>
              </a:solidFill>
              <a:ea typeface="微软雅黑" panose="020B0503020204020204" pitchFamily="34" charset="-122"/>
            </a:endParaRPr>
          </a:p>
          <a:p>
            <a:endParaRPr lang="en-US" altLang="zh-CN" dirty="0"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5" y="776287"/>
            <a:ext cx="5486400" cy="35909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溴代杂芳环与炔烃的 </a:t>
            </a:r>
            <a:r>
              <a:rPr lang="en-US" altLang="zh-CN" dirty="0" err="1">
                <a:ea typeface="微软雅黑" panose="020B0503020204020204" pitchFamily="34" charset="-122"/>
              </a:rPr>
              <a:t>Sonogashira</a:t>
            </a:r>
            <a:r>
              <a:rPr lang="zh-CN" altLang="en-US" dirty="0">
                <a:ea typeface="微软雅黑" panose="020B0503020204020204" pitchFamily="34" charset="-122"/>
              </a:rPr>
              <a:t>偶联反应检索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48840" y="3420580"/>
            <a:ext cx="4884821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检索过程：（</a:t>
            </a:r>
            <a:r>
              <a:rPr lang="en-US" altLang="zh-CN" sz="1400" dirty="0"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ea typeface="微软雅黑" panose="020B0503020204020204" pitchFamily="34" charset="-122"/>
              </a:rPr>
              <a:t>）绘制反应结构式，杂环用</a:t>
            </a:r>
            <a:r>
              <a:rPr lang="en-US" altLang="zh-CN" sz="1400" dirty="0">
                <a:ea typeface="微软雅黑" panose="020B0503020204020204" pitchFamily="34" charset="-122"/>
              </a:rPr>
              <a:t>-X</a:t>
            </a:r>
            <a:r>
              <a:rPr lang="zh-CN" altLang="en-US" sz="1400" dirty="0">
                <a:ea typeface="微软雅黑" panose="020B0503020204020204" pitchFamily="34" charset="-122"/>
              </a:rPr>
              <a:t>中的</a:t>
            </a:r>
            <a:r>
              <a:rPr lang="en-US" altLang="zh-CN" sz="1400" dirty="0" err="1">
                <a:ea typeface="微软雅黑" panose="020B0503020204020204" pitchFamily="34" charset="-122"/>
              </a:rPr>
              <a:t>Hy</a:t>
            </a:r>
            <a:r>
              <a:rPr lang="zh-CN" altLang="en-US" sz="1400" dirty="0">
                <a:ea typeface="微软雅黑" panose="020B0503020204020204" pitchFamily="34" charset="-122"/>
              </a:rPr>
              <a:t>表示即可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39015" y="1607419"/>
            <a:ext cx="240631" cy="221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86" y="776287"/>
            <a:ext cx="1971675" cy="26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10425" y="2743200"/>
            <a:ext cx="1193533" cy="240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物质结果集：可以按照分子式将物质按照组分比例排序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97777"/>
            <a:ext cx="8289723" cy="2904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在反应结果集中选择</a:t>
            </a:r>
            <a:r>
              <a:rPr lang="en-US" dirty="0"/>
              <a:t>group by transformation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1" y="829125"/>
            <a:ext cx="6814688" cy="34926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021305" y="2117558"/>
            <a:ext cx="635268" cy="457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根据需求，选择相应的反应类型（如，</a:t>
            </a:r>
            <a:r>
              <a:rPr lang="en-US" altLang="zh-CN" dirty="0">
                <a:ea typeface="微软雅黑" panose="020B0503020204020204" pitchFamily="34" charset="-122"/>
              </a:rPr>
              <a:t>aryl-alkyne </a:t>
            </a:r>
            <a:r>
              <a:rPr lang="en-US" altLang="zh-CN" dirty="0" err="1">
                <a:ea typeface="微软雅黑" panose="020B0503020204020204" pitchFamily="34" charset="-122"/>
              </a:rPr>
              <a:t>sonogashira</a:t>
            </a:r>
            <a:r>
              <a:rPr lang="zh-CN" altLang="en-US" dirty="0">
                <a:ea typeface="微软雅黑" panose="020B0503020204020204" pitchFamily="34" charset="-122"/>
              </a:rPr>
              <a:t>偶联）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786714"/>
            <a:ext cx="5370897" cy="35735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获得全面、准确的反应（</a:t>
            </a:r>
            <a:r>
              <a:rPr lang="en-US" altLang="zh-CN" dirty="0">
                <a:ea typeface="微软雅黑" panose="020B0503020204020204" pitchFamily="34" charset="-122"/>
              </a:rPr>
              <a:t>3910</a:t>
            </a:r>
            <a:r>
              <a:rPr lang="zh-CN" altLang="en-US" dirty="0">
                <a:ea typeface="微软雅黑" panose="020B0503020204020204" pitchFamily="34" charset="-122"/>
              </a:rPr>
              <a:t>条）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5" y="789620"/>
            <a:ext cx="7233436" cy="357062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如何检索</a:t>
            </a:r>
            <a:r>
              <a:rPr lang="en-US" altLang="zh-CN" dirty="0">
                <a:ea typeface="微软雅黑" panose="020B0503020204020204" pitchFamily="34" charset="-122"/>
              </a:rPr>
              <a:t>N</a:t>
            </a:r>
            <a:r>
              <a:rPr lang="zh-CN" altLang="en-US" dirty="0">
                <a:ea typeface="微软雅黑" panose="020B0503020204020204" pitchFamily="34" charset="-122"/>
              </a:rPr>
              <a:t>上有任意取代基的苯胺的一步脱除，生成苯胺的反应？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725002"/>
            <a:ext cx="5168766" cy="36737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6"/>
          <p:cNvPicPr/>
          <p:nvPr/>
        </p:nvPicPr>
        <p:blipFill rotWithShape="1">
          <a:blip r:embed="rId2"/>
          <a:srcRect l="81577" t="11038" r="3423" b="52849"/>
          <a:stretch>
            <a:fillRect/>
          </a:stretch>
        </p:blipFill>
        <p:spPr bwMode="auto">
          <a:xfrm>
            <a:off x="5942463" y="725001"/>
            <a:ext cx="1882875" cy="24994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48640" y="1511166"/>
            <a:ext cx="211756" cy="21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0396" y="3386488"/>
            <a:ext cx="211756" cy="21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" y="3386488"/>
            <a:ext cx="211756" cy="21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0396" y="3174732"/>
            <a:ext cx="211756" cy="21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0396" y="2455995"/>
            <a:ext cx="211756" cy="21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73541" y="1511166"/>
            <a:ext cx="1386038" cy="21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获得反应，并限定反应步骤为</a:t>
            </a:r>
            <a:r>
              <a:rPr lang="en-US" altLang="zh-CN" dirty="0">
                <a:ea typeface="微软雅黑" panose="020B0503020204020204" pitchFamily="34" charset="-122"/>
              </a:rPr>
              <a:t>1</a:t>
            </a:r>
            <a:r>
              <a:rPr lang="zh-CN" altLang="en-US" dirty="0">
                <a:ea typeface="微软雅黑" panose="020B0503020204020204" pitchFamily="34" charset="-122"/>
              </a:rPr>
              <a:t>步反应。得到如下反应结果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741597"/>
            <a:ext cx="6011728" cy="362827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96765" y="2310064"/>
            <a:ext cx="1126156" cy="226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6765" y="3530868"/>
            <a:ext cx="1126156" cy="226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04" y="1384786"/>
            <a:ext cx="5085297" cy="257119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点击</a:t>
            </a:r>
            <a:r>
              <a:rPr lang="en-US" dirty="0"/>
              <a:t>Group by Transformation, </a:t>
            </a:r>
            <a:r>
              <a:rPr lang="zh-CN" altLang="en-US" dirty="0">
                <a:ea typeface="微软雅黑" panose="020B0503020204020204" pitchFamily="34" charset="-122"/>
              </a:rPr>
              <a:t>查看这些反应所涉及的反应类型分类，并选择所需的反应。如下图所示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2" y="1064143"/>
            <a:ext cx="6753225" cy="341947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92" y="1557120"/>
            <a:ext cx="4502785" cy="351155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反应检索问题如下：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30348" t="28124" r="40109" b="37616"/>
          <a:stretch>
            <a:fillRect/>
          </a:stretch>
        </p:blipFill>
        <p:spPr>
          <a:xfrm>
            <a:off x="443948" y="1054100"/>
            <a:ext cx="4265914" cy="2781301"/>
          </a:xfrm>
          <a:prstGeom prst="rect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28765" y="1054100"/>
            <a:ext cx="3809376" cy="17927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ea typeface="微软雅黑" panose="020B0503020204020204" pitchFamily="34" charset="-122"/>
              </a:rPr>
              <a:t>检索要求：</a:t>
            </a:r>
            <a:endParaRPr lang="en-US" altLang="zh-CN" sz="1400" dirty="0">
              <a:ea typeface="微软雅黑" panose="020B0503020204020204" pitchFamily="34" charset="-122"/>
            </a:endParaRPr>
          </a:p>
          <a:p>
            <a:pPr marL="257175" indent="-257175">
              <a:lnSpc>
                <a:spcPct val="200000"/>
              </a:lnSpc>
              <a:buAutoNum type="arabicPeriod"/>
            </a:pPr>
            <a:r>
              <a:rPr lang="zh-CN" altLang="en-US" sz="1400" dirty="0">
                <a:ea typeface="微软雅黑" panose="020B0503020204020204" pitchFamily="34" charset="-122"/>
              </a:rPr>
              <a:t>反应物中含有羧基和酰胺基团；</a:t>
            </a:r>
            <a:endParaRPr lang="en-US" altLang="zh-CN" sz="1400" dirty="0">
              <a:ea typeface="微软雅黑" panose="020B0503020204020204" pitchFamily="34" charset="-122"/>
            </a:endParaRPr>
          </a:p>
          <a:p>
            <a:pPr marL="257175" indent="-257175">
              <a:lnSpc>
                <a:spcPct val="200000"/>
              </a:lnSpc>
              <a:buAutoNum type="arabicPeriod"/>
            </a:pPr>
            <a:r>
              <a:rPr lang="zh-CN" altLang="en-US" sz="1400" dirty="0">
                <a:ea typeface="微软雅黑" panose="020B0503020204020204" pitchFamily="34" charset="-122"/>
              </a:rPr>
              <a:t>反应物种的羧基被还原为产物中的羟基；</a:t>
            </a:r>
            <a:endParaRPr lang="en-US" altLang="zh-CN" sz="1400" dirty="0">
              <a:ea typeface="微软雅黑" panose="020B0503020204020204" pitchFamily="34" charset="-122"/>
            </a:endParaRPr>
          </a:p>
          <a:p>
            <a:pPr marL="257175" indent="-257175">
              <a:lnSpc>
                <a:spcPct val="200000"/>
              </a:lnSpc>
              <a:buAutoNum type="arabicPeriod"/>
            </a:pPr>
            <a:r>
              <a:rPr lang="zh-CN" altLang="en-US" sz="1400" dirty="0">
                <a:ea typeface="微软雅黑" panose="020B0503020204020204" pitchFamily="34" charset="-122"/>
              </a:rPr>
              <a:t>反应物中的酰胺基在反应后没有发生变化。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28764" y="2980429"/>
            <a:ext cx="4088299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分析：</a:t>
            </a:r>
            <a:endParaRPr lang="en-US" altLang="zh-CN" sz="1400" dirty="0">
              <a:ea typeface="微软雅黑" panose="020B0503020204020204" pitchFamily="34" charset="-122"/>
            </a:endParaRPr>
          </a:p>
          <a:p>
            <a:r>
              <a:rPr lang="zh-CN" altLang="en-US" sz="1400" dirty="0">
                <a:ea typeface="微软雅黑" panose="020B0503020204020204" pitchFamily="34" charset="-122"/>
              </a:rPr>
              <a:t>此检索要求属于片段结构的化学选择性反应检索。</a:t>
            </a:r>
            <a:endParaRPr lang="en-US" altLang="zh-CN" sz="14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使用标亮的工具，绘制如下反应式，进行亚结构反应检索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16819" t="11023" r="18311" b="8185"/>
          <a:stretch>
            <a:fillRect/>
          </a:stretch>
        </p:blipFill>
        <p:spPr>
          <a:xfrm>
            <a:off x="570900" y="782425"/>
            <a:ext cx="5568287" cy="389907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503" t="11147" r="3392" b="52659"/>
          <a:stretch>
            <a:fillRect/>
          </a:stretch>
        </p:blipFill>
        <p:spPr>
          <a:xfrm>
            <a:off x="6349874" y="782425"/>
            <a:ext cx="1473959" cy="198574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81137" y="1667051"/>
            <a:ext cx="251630" cy="225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52232" y="1411155"/>
            <a:ext cx="1125941" cy="163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901" y="3611856"/>
            <a:ext cx="251630" cy="235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3238" y="3611857"/>
            <a:ext cx="255896" cy="235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530" y="2629218"/>
            <a:ext cx="266132" cy="255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1751" y="3573757"/>
            <a:ext cx="1294737" cy="235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936" t="8912" r="44404" b="6829"/>
          <a:stretch>
            <a:fillRect/>
          </a:stretch>
        </p:blipFill>
        <p:spPr>
          <a:xfrm>
            <a:off x="457863" y="507732"/>
            <a:ext cx="4513385" cy="39116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825750" y="4139131"/>
            <a:ext cx="812800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00250" y="3432360"/>
            <a:ext cx="825500" cy="27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0250" y="2744938"/>
            <a:ext cx="105410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7046" y="1879317"/>
            <a:ext cx="2289729" cy="136191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ea typeface="微软雅黑" panose="020B0503020204020204" pitchFamily="34" charset="-122"/>
              </a:rPr>
              <a:t>1. </a:t>
            </a:r>
            <a:r>
              <a:rPr lang="zh-CN" altLang="en-US" sz="1400" dirty="0">
                <a:ea typeface="微软雅黑" panose="020B0503020204020204" pitchFamily="34" charset="-122"/>
              </a:rPr>
              <a:t>点击高级检索；</a:t>
            </a:r>
            <a:endParaRPr lang="en-US" altLang="zh-CN" sz="1400" dirty="0"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400" dirty="0"/>
              <a:t>2. </a:t>
            </a:r>
            <a:r>
              <a:rPr lang="zh-CN" altLang="en-US" sz="1400" dirty="0">
                <a:ea typeface="微软雅黑" panose="020B0503020204020204" pitchFamily="34" charset="-122"/>
              </a:rPr>
              <a:t>点击不参与反应官能团；</a:t>
            </a:r>
            <a:endParaRPr lang="en-US" altLang="zh-CN" sz="1400" dirty="0"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400" dirty="0"/>
              <a:t>3. </a:t>
            </a:r>
            <a:r>
              <a:rPr lang="zh-CN" altLang="en-US" sz="1400" dirty="0">
                <a:ea typeface="微软雅黑" panose="020B0503020204020204" pitchFamily="34" charset="-122"/>
              </a:rPr>
              <a:t>选择酰胺</a:t>
            </a:r>
            <a:r>
              <a:rPr lang="en-US" altLang="zh-CN" sz="1400" dirty="0">
                <a:ea typeface="微软雅黑" panose="020B0503020204020204" pitchFamily="34" charset="-122"/>
              </a:rPr>
              <a:t>amide</a:t>
            </a:r>
            <a:r>
              <a:rPr lang="zh-CN" altLang="en-US" sz="1400" dirty="0">
                <a:ea typeface="微软雅黑" panose="020B0503020204020204" pitchFamily="34" charset="-122"/>
              </a:rPr>
              <a:t>。</a:t>
            </a:r>
            <a:endParaRPr lang="en-US" sz="1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10995" r="23972" b="5208"/>
          <a:stretch>
            <a:fillRect/>
          </a:stretch>
        </p:blipFill>
        <p:spPr>
          <a:xfrm>
            <a:off x="426519" y="332471"/>
            <a:ext cx="6484396" cy="401814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96173" y="1105317"/>
            <a:ext cx="766278" cy="167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93379" y="1193550"/>
            <a:ext cx="3899081" cy="284693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ea typeface="微软雅黑" panose="020B0503020204020204" pitchFamily="34" charset="-122"/>
              </a:rPr>
              <a:t>Group by</a:t>
            </a:r>
            <a:r>
              <a:rPr lang="zh-CN" altLang="en-US" sz="1400" dirty="0">
                <a:ea typeface="微软雅黑" panose="020B0503020204020204" pitchFamily="34" charset="-122"/>
              </a:rPr>
              <a:t>中的</a:t>
            </a:r>
            <a:r>
              <a:rPr lang="en-US" altLang="zh-CN" sz="1400" dirty="0">
                <a:ea typeface="微软雅黑" panose="020B0503020204020204" pitchFamily="34" charset="-122"/>
              </a:rPr>
              <a:t>Transformation</a:t>
            </a:r>
            <a:r>
              <a:rPr lang="zh-CN" altLang="en-US" sz="1400" dirty="0">
                <a:ea typeface="微软雅黑" panose="020B0503020204020204" pitchFamily="34" charset="-122"/>
              </a:rPr>
              <a:t>，显示反应类型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按照</a:t>
            </a:r>
            <a:r>
              <a:rPr lang="en-US" altLang="zh-CN" dirty="0"/>
              <a:t>Analyze by Substance Role</a:t>
            </a:r>
            <a:r>
              <a:rPr lang="zh-CN" altLang="en-US" dirty="0"/>
              <a:t>筛选物质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7" y="812181"/>
            <a:ext cx="3898285" cy="3853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t="8912" r="49349" b="5671"/>
          <a:stretch>
            <a:fillRect/>
          </a:stretch>
        </p:blipFill>
        <p:spPr>
          <a:xfrm>
            <a:off x="628650" y="429816"/>
            <a:ext cx="4942682" cy="46863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070100" y="1397000"/>
            <a:ext cx="2476500" cy="749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78501" y="1727200"/>
            <a:ext cx="2472472" cy="284693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选择羧酸还原为醇的这类反应</a:t>
            </a:r>
            <a:endParaRPr lang="en-US" sz="1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-367" t="8912" r="38807" b="17246"/>
          <a:stretch>
            <a:fillRect/>
          </a:stretch>
        </p:blipFill>
        <p:spPr>
          <a:xfrm>
            <a:off x="426913" y="344332"/>
            <a:ext cx="5391266" cy="363597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51" t="23727" r="41801" b="37615"/>
          <a:stretch>
            <a:fillRect/>
          </a:stretch>
        </p:blipFill>
        <p:spPr>
          <a:xfrm>
            <a:off x="4501613" y="2291080"/>
            <a:ext cx="4191001" cy="21209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42793" y="1034918"/>
            <a:ext cx="2652008" cy="500137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最终，获得全面精准的片段结构</a:t>
            </a:r>
            <a:endParaRPr lang="en-US" altLang="zh-CN" sz="1400" dirty="0">
              <a:ea typeface="微软雅黑" panose="020B0503020204020204" pitchFamily="34" charset="-122"/>
            </a:endParaRPr>
          </a:p>
          <a:p>
            <a:r>
              <a:rPr lang="zh-CN" altLang="en-US" sz="1400" dirty="0">
                <a:ea typeface="微软雅黑" panose="020B0503020204020204" pitchFamily="34" charset="-122"/>
              </a:rPr>
              <a:t>的化学选择性反应结果集</a:t>
            </a:r>
            <a:endParaRPr lang="en-US" sz="1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mage00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3" y="818939"/>
            <a:ext cx="5838825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检索使用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zh-CN" altLang="en-US" dirty="0">
                <a:ea typeface="微软雅黑" panose="020B0503020204020204" pitchFamily="34" charset="-122"/>
              </a:rPr>
              <a:t>作为试剂的反应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82177" y="2925002"/>
            <a:ext cx="4572000" cy="181588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ea typeface="微软雅黑" panose="020B0503020204020204" pitchFamily="34" charset="-122"/>
              </a:rPr>
              <a:t>分子式检索无机物，要按照</a:t>
            </a:r>
            <a:r>
              <a:rPr lang="en-US" altLang="zh-CN" sz="1400" dirty="0">
                <a:ea typeface="微软雅黑" panose="020B0503020204020204" pitchFamily="34" charset="-122"/>
              </a:rPr>
              <a:t>Hill</a:t>
            </a:r>
            <a:r>
              <a:rPr lang="zh-CN" altLang="en-US" sz="1400" dirty="0">
                <a:ea typeface="微软雅黑" panose="020B0503020204020204" pitchFamily="34" charset="-122"/>
              </a:rPr>
              <a:t>排序规则检索。具体为，不含碳化合物，按照元素符号字母顺序排序。含碳化合物， 碳在前，氢紧随其后，其他元素按照字母排序。</a:t>
            </a:r>
            <a:endParaRPr lang="zh-CN" altLang="en-US" sz="1400" dirty="0"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ea typeface="微软雅黑" panose="020B0503020204020204" pitchFamily="34" charset="-122"/>
              </a:rPr>
              <a:t>无机含氧酸盐，按照多组分物质检索（比如</a:t>
            </a:r>
            <a:r>
              <a:rPr lang="en-US" altLang="zh-CN" sz="1400" dirty="0">
                <a:ea typeface="微软雅黑" panose="020B0503020204020204" pitchFamily="34" charset="-122"/>
              </a:rPr>
              <a:t>Na2S2O4</a:t>
            </a:r>
            <a:r>
              <a:rPr lang="zh-CN" altLang="en-US" sz="1400" dirty="0">
                <a:ea typeface="微软雅黑" panose="020B0503020204020204" pitchFamily="34" charset="-122"/>
              </a:rPr>
              <a:t>，就按照相应的酸和钠的混合物标引，阳离子有多少个阳离子，阴离子部分用</a:t>
            </a:r>
            <a:r>
              <a:rPr lang="en-US" altLang="zh-CN" sz="1400" dirty="0">
                <a:ea typeface="微软雅黑" panose="020B0503020204020204" pitchFamily="34" charset="-122"/>
              </a:rPr>
              <a:t>H</a:t>
            </a:r>
            <a:r>
              <a:rPr lang="zh-CN" altLang="en-US" sz="1400" dirty="0">
                <a:ea typeface="微软雅黑" panose="020B0503020204020204" pitchFamily="34" charset="-122"/>
              </a:rPr>
              <a:t>补齐），所用分子式为</a:t>
            </a:r>
            <a:r>
              <a:rPr lang="en-US" altLang="zh-CN" sz="1400" dirty="0">
                <a:ea typeface="微软雅黑" panose="020B0503020204020204" pitchFamily="34" charset="-122"/>
              </a:rPr>
              <a:t>: H2O4S2.2Na</a:t>
            </a:r>
            <a:endParaRPr lang="en-US" altLang="zh-CN" sz="14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提纲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1034"/>
            <a:ext cx="8229600" cy="3291840"/>
          </a:xfrm>
        </p:spPr>
        <p:txBody>
          <a:bodyPr/>
          <a:lstStyle/>
          <a:p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Chemdraw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与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SciFinder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兼容问题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查找物质谱图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利用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SciPlanner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实现反应路线设计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反应案例分享：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溴代杂芳环与炔烃的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Sonogashira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偶联反应检索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同位素化学物质反应检索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胺类化合物脱保护反应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手性构型翻转拆分反应</a:t>
            </a:r>
            <a:endParaRPr lang="zh-CN" altLang="en-US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片段结构的化学选择性反应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455565"/>
                </a:solidFill>
                <a:ea typeface="微软雅黑" panose="020B0503020204020204" pitchFamily="34" charset="-122"/>
              </a:rPr>
              <a:t>文献检索</a:t>
            </a:r>
            <a:endParaRPr lang="en-US" altLang="zh-CN" dirty="0">
              <a:solidFill>
                <a:srgbClr val="455565"/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rgbClr val="455565"/>
                </a:solidFill>
                <a:ea typeface="微软雅黑" panose="020B0503020204020204" pitchFamily="34" charset="-122"/>
              </a:rPr>
              <a:t>物质的纯化</a:t>
            </a:r>
            <a:endParaRPr lang="en-US" altLang="zh-CN" dirty="0">
              <a:solidFill>
                <a:srgbClr val="455565"/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物质的移除</a:t>
            </a:r>
            <a:endParaRPr lang="zh-CN" altLang="en-US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endParaRPr lang="en-US" altLang="zh-CN" dirty="0"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查找纯化双氧水（</a:t>
            </a:r>
            <a:r>
              <a:rPr lang="en-US" altLang="zh-CN" dirty="0">
                <a:ea typeface="微软雅黑" panose="020B0503020204020204" pitchFamily="34" charset="-122"/>
              </a:rPr>
              <a:t>7722-84-1</a:t>
            </a:r>
            <a:r>
              <a:rPr lang="zh-CN" altLang="en-US" dirty="0">
                <a:ea typeface="微软雅黑" panose="020B0503020204020204" pitchFamily="34" charset="-122"/>
              </a:rPr>
              <a:t>）的文献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E6D50-0BB2-48D3-A904-9027531E1840}" type="slidenum">
              <a:rPr lang="en-US" smtClean="0"/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5" y="1473486"/>
            <a:ext cx="4589812" cy="20629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53" y="2864295"/>
            <a:ext cx="7593528" cy="16868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BAE6D50-0BB2-48D3-A904-9027531E1840}" type="slidenum">
              <a:rPr lang="en-US" smtClean="0"/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9" y="305994"/>
            <a:ext cx="8181185" cy="35403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56421" y="3934947"/>
            <a:ext cx="90281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噪音信息</a:t>
            </a:r>
            <a:endParaRPr lang="zh-CN" altLang="en-US" sz="14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巧用</a:t>
            </a:r>
            <a:r>
              <a:rPr lang="en-US" dirty="0"/>
              <a:t>CAS Role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E6D50-0BB2-48D3-A904-9027531E1840}" type="slidenum">
              <a:rPr lang="en-US" smtClean="0"/>
            </a:fld>
            <a:endParaRPr lang="en-US" dirty="0"/>
          </a:p>
        </p:txBody>
      </p:sp>
      <p:sp>
        <p:nvSpPr>
          <p:cNvPr id="6" name="Title 1"/>
          <p:cNvSpPr txBox="1"/>
          <p:nvPr/>
        </p:nvSpPr>
        <p:spPr bwMode="auto">
          <a:xfrm>
            <a:off x="416970" y="342899"/>
            <a:ext cx="840548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5CA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973"/>
            <a:ext cx="9158096" cy="33730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30836" y="1335974"/>
            <a:ext cx="463138" cy="1603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04" y="1854128"/>
            <a:ext cx="2949412" cy="20201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巧用</a:t>
            </a:r>
            <a:r>
              <a:rPr lang="en-US" dirty="0"/>
              <a:t>CAS Role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E6D50-0BB2-48D3-A904-9027531E1840}" type="slidenum">
              <a:rPr lang="en-US" smtClean="0"/>
            </a:fld>
            <a:endParaRPr lang="en-US" dirty="0"/>
          </a:p>
        </p:txBody>
      </p:sp>
      <p:sp>
        <p:nvSpPr>
          <p:cNvPr id="6" name="Title 1"/>
          <p:cNvSpPr txBox="1"/>
          <p:nvPr/>
        </p:nvSpPr>
        <p:spPr bwMode="auto">
          <a:xfrm>
            <a:off x="416970" y="342899"/>
            <a:ext cx="840548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5CA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3" y="1083856"/>
            <a:ext cx="2752725" cy="17645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693" y="1531918"/>
            <a:ext cx="770721" cy="2761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25" y="2155372"/>
            <a:ext cx="4991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50775" y="2591790"/>
            <a:ext cx="1068778" cy="2565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巧用</a:t>
            </a:r>
            <a:r>
              <a:rPr lang="en-US" dirty="0"/>
              <a:t>CAS Role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E6D50-0BB2-48D3-A904-9027531E1840}" type="slidenum">
              <a:rPr lang="en-US" smtClean="0"/>
            </a:fld>
            <a:endParaRPr lang="en-US" dirty="0"/>
          </a:p>
        </p:txBody>
      </p:sp>
      <p:sp>
        <p:nvSpPr>
          <p:cNvPr id="6" name="Title 1"/>
          <p:cNvSpPr txBox="1"/>
          <p:nvPr/>
        </p:nvSpPr>
        <p:spPr bwMode="auto">
          <a:xfrm>
            <a:off x="416969" y="308247"/>
            <a:ext cx="402890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5CA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9556"/>
            <a:ext cx="9168909" cy="33794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50" y="2046359"/>
            <a:ext cx="992356" cy="36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3856" y="2146465"/>
            <a:ext cx="760599" cy="1603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22" y="2476006"/>
            <a:ext cx="4845763" cy="22574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巧用</a:t>
            </a:r>
            <a:r>
              <a:rPr lang="en-US" dirty="0"/>
              <a:t>CAS Role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E6D50-0BB2-48D3-A904-9027531E1840}" type="slidenum">
              <a:rPr lang="en-US" smtClean="0"/>
            </a:fld>
            <a:endParaRPr lang="en-US" dirty="0"/>
          </a:p>
        </p:txBody>
      </p:sp>
      <p:sp>
        <p:nvSpPr>
          <p:cNvPr id="5" name="Title 1"/>
          <p:cNvSpPr txBox="1"/>
          <p:nvPr/>
        </p:nvSpPr>
        <p:spPr bwMode="auto">
          <a:xfrm>
            <a:off x="416969" y="308247"/>
            <a:ext cx="402890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5CA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9" y="877491"/>
            <a:ext cx="8275404" cy="30592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5876" y="4071486"/>
            <a:ext cx="251863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浏览记录，判断是否符合要求</a:t>
            </a:r>
            <a:endParaRPr lang="zh-CN" altLang="en-US" sz="14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由物质获得文献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9" y="814416"/>
            <a:ext cx="6094036" cy="3536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巧用</a:t>
            </a:r>
            <a:r>
              <a:rPr lang="en-US" dirty="0"/>
              <a:t>CAS Role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E6D50-0BB2-48D3-A904-9027531E1840}" type="slidenum">
              <a:rPr lang="en-US" smtClean="0"/>
            </a:fld>
            <a:endParaRPr lang="en-US" dirty="0"/>
          </a:p>
        </p:txBody>
      </p:sp>
      <p:sp>
        <p:nvSpPr>
          <p:cNvPr id="6" name="Title 1"/>
          <p:cNvSpPr txBox="1"/>
          <p:nvPr/>
        </p:nvSpPr>
        <p:spPr bwMode="auto">
          <a:xfrm>
            <a:off x="275079" y="320071"/>
            <a:ext cx="402890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5CA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" y="930312"/>
            <a:ext cx="7042068" cy="1325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85" y="1787330"/>
            <a:ext cx="4248150" cy="6336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" y="2732862"/>
            <a:ext cx="7042068" cy="1267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93" y="3633072"/>
            <a:ext cx="4248150" cy="7343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4547" y="2548196"/>
            <a:ext cx="144142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</a:rPr>
              <a:t>都是需要的文献</a:t>
            </a:r>
            <a:endParaRPr lang="zh-CN" altLang="en-US" sz="14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提纲</a:t>
            </a:r>
            <a:br>
              <a:rPr lang="en-US" altLang="zh-CN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1034"/>
            <a:ext cx="8229600" cy="3291840"/>
          </a:xfrm>
        </p:spPr>
        <p:txBody>
          <a:bodyPr/>
          <a:lstStyle/>
          <a:p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Chemdraw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与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SciFinder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兼容问题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查找物质谱图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利用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SciPlanner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实现反应路线设计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反应案例分享：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溴代杂芳环与炔烃的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Sonogashira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偶联反应检索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同位素化学物质反应检索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胺类化合物脱保护反应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手性构型翻转拆分反应</a:t>
            </a:r>
            <a:endParaRPr lang="zh-CN" altLang="en-US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片段结构的化学选择性反应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dirty="0">
                <a:ea typeface="微软雅黑" panose="020B0503020204020204" pitchFamily="34" charset="-122"/>
              </a:rPr>
              <a:t>文献检索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物质的纯化</a:t>
            </a:r>
            <a:endParaRPr lang="en-US" altLang="zh-CN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solidFill>
                  <a:srgbClr val="455565"/>
                </a:solidFill>
                <a:ea typeface="微软雅黑" panose="020B0503020204020204" pitchFamily="34" charset="-122"/>
              </a:rPr>
              <a:t>物质的移除</a:t>
            </a:r>
            <a:endParaRPr lang="zh-CN" altLang="en-US" dirty="0">
              <a:solidFill>
                <a:srgbClr val="455565"/>
              </a:solidFill>
              <a:ea typeface="微软雅黑" panose="020B0503020204020204" pitchFamily="34" charset="-122"/>
            </a:endParaRPr>
          </a:p>
          <a:p>
            <a:endParaRPr lang="en-US" altLang="zh-CN" dirty="0"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ACS / Proprietary and Confidential / Do Not Distribute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去除</a:t>
            </a:r>
            <a:r>
              <a:rPr lang="en-US" altLang="zh-CN" dirty="0">
                <a:ea typeface="微软雅黑" panose="020B0503020204020204" pitchFamily="34" charset="-122"/>
              </a:rPr>
              <a:t>N-</a:t>
            </a:r>
            <a:r>
              <a:rPr lang="zh-CN" altLang="en-US" dirty="0">
                <a:ea typeface="微软雅黑" panose="020B0503020204020204" pitchFamily="34" charset="-122"/>
              </a:rPr>
              <a:t>甲基甲酰胺（</a:t>
            </a:r>
            <a:r>
              <a:rPr lang="en-US" altLang="zh-CN" dirty="0">
                <a:ea typeface="微软雅黑" panose="020B0503020204020204" pitchFamily="34" charset="-122"/>
              </a:rPr>
              <a:t>123-39-7</a:t>
            </a:r>
            <a:r>
              <a:rPr lang="zh-CN" altLang="en-US" dirty="0">
                <a:ea typeface="微软雅黑" panose="020B0503020204020204" pitchFamily="34" charset="-122"/>
              </a:rPr>
              <a:t>）</a:t>
            </a:r>
            <a:br>
              <a:rPr lang="zh-CN" altLang="en-US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49C1-81C1-4532-8DDA-91E28E629DE3}" type="slidenum">
              <a:rPr lang="en-US" smtClean="0"/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0" y="1287963"/>
            <a:ext cx="4605152" cy="198840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41" y="2733224"/>
            <a:ext cx="7753762" cy="181051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善用</a:t>
            </a:r>
            <a:r>
              <a:rPr lang="en-US" dirty="0"/>
              <a:t>Categorize</a:t>
            </a:r>
            <a:r>
              <a:rPr lang="zh-CN" altLang="en-US" dirty="0">
                <a:ea typeface="微软雅黑" panose="020B0503020204020204" pitchFamily="34" charset="-122"/>
              </a:rPr>
              <a:t>去除噪音信息</a:t>
            </a:r>
            <a:br>
              <a:rPr lang="zh-CN" altLang="en-US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49C1-81C1-4532-8DDA-91E28E629DE3}" type="slidenum">
              <a:rPr lang="en-US" smtClean="0"/>
            </a:fld>
            <a:endParaRPr lang="en-US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191141" y="311767"/>
            <a:ext cx="867886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B59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9" y="1013692"/>
            <a:ext cx="8086725" cy="31848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2439" y="4013842"/>
            <a:ext cx="133882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</a:rPr>
              <a:t>需要的文献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善用</a:t>
            </a:r>
            <a:r>
              <a:rPr lang="en-US" dirty="0"/>
              <a:t>Categorize</a:t>
            </a:r>
            <a:r>
              <a:rPr lang="zh-CN" altLang="en-US" dirty="0">
                <a:ea typeface="微软雅黑" panose="020B0503020204020204" pitchFamily="34" charset="-122"/>
              </a:rPr>
              <a:t>去除噪音信息</a:t>
            </a:r>
            <a:br>
              <a:rPr lang="zh-CN" altLang="en-US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49C1-81C1-4532-8DDA-91E28E629DE3}" type="slidenum">
              <a:rPr lang="en-US" smtClean="0"/>
            </a:fld>
            <a:endParaRPr lang="en-US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191141" y="311767"/>
            <a:ext cx="867886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B59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2" y="773730"/>
            <a:ext cx="8360228" cy="34306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8155" y="4204370"/>
            <a:ext cx="295465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</a:rPr>
              <a:t>噪音信息更多，如何去除？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善用</a:t>
            </a:r>
            <a:r>
              <a:rPr lang="en-US" dirty="0"/>
              <a:t>Categorize</a:t>
            </a:r>
            <a:r>
              <a:rPr lang="zh-CN" altLang="en-US" dirty="0">
                <a:ea typeface="微软雅黑" panose="020B0503020204020204" pitchFamily="34" charset="-122"/>
              </a:rPr>
              <a:t>去除噪音信息</a:t>
            </a:r>
            <a:br>
              <a:rPr lang="zh-CN" altLang="en-US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49C1-81C1-4532-8DDA-91E28E629DE3}" type="slidenum">
              <a:rPr lang="en-US" smtClean="0"/>
            </a:fld>
            <a:endParaRPr lang="en-US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191141" y="311767"/>
            <a:ext cx="867886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B59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9" y="1122521"/>
            <a:ext cx="8367281" cy="30933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4105" y="2108262"/>
            <a:ext cx="511477" cy="1447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善用</a:t>
            </a:r>
            <a:r>
              <a:rPr lang="en-US" dirty="0"/>
              <a:t>Categorize</a:t>
            </a:r>
            <a:r>
              <a:rPr lang="zh-CN" altLang="en-US" dirty="0">
                <a:ea typeface="微软雅黑" panose="020B0503020204020204" pitchFamily="34" charset="-122"/>
              </a:rPr>
              <a:t>去除噪音信息</a:t>
            </a:r>
            <a:br>
              <a:rPr lang="zh-CN" altLang="en-US" dirty="0">
                <a:ea typeface="微软雅黑" panose="020B0503020204020204" pitchFamily="34" charset="-122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49C1-81C1-4532-8DDA-91E28E629DE3}" type="slidenum">
              <a:rPr lang="en-US" smtClean="0"/>
            </a:fld>
            <a:endParaRPr lang="en-US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191141" y="311767"/>
            <a:ext cx="867886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B59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0" y="848117"/>
            <a:ext cx="7890865" cy="34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31" y="956443"/>
            <a:ext cx="4083269" cy="1154002"/>
          </a:xfrm>
        </p:spPr>
        <p:txBody>
          <a:bodyPr/>
          <a:lstStyle/>
          <a:p>
            <a:r>
              <a:rPr lang="zh-CN" altLang="en-US" sz="6000" dirty="0">
                <a:ea typeface="微软雅黑" panose="020B0503020204020204" pitchFamily="34" charset="-122"/>
              </a:rPr>
              <a:t>谢谢关注！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CAS is a division of the American Chemical Society.                 Copyright 2016 American Chemical Society.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32841" y="262661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</a:rPr>
              <a:t>美国化学文摘社北京代表处</a:t>
            </a:r>
            <a:endParaRPr lang="zh-CN" altLang="en-US" dirty="0">
              <a:ea typeface="微软雅黑" panose="020B0503020204020204" pitchFamily="34" charset="-122"/>
            </a:endParaRPr>
          </a:p>
          <a:p>
            <a:r>
              <a:rPr lang="zh-CN" altLang="en-US" dirty="0">
                <a:ea typeface="微软雅黑" panose="020B0503020204020204" pitchFamily="34" charset="-122"/>
              </a:rPr>
              <a:t>电话：</a:t>
            </a:r>
            <a:r>
              <a:rPr lang="en-US" altLang="zh-CN" dirty="0">
                <a:ea typeface="微软雅黑" panose="020B0503020204020204" pitchFamily="34" charset="-122"/>
              </a:rPr>
              <a:t>010-62508026/7</a:t>
            </a:r>
            <a:endParaRPr lang="en-US" altLang="zh-CN" dirty="0">
              <a:ea typeface="微软雅黑" panose="020B0503020204020204" pitchFamily="34" charset="-122"/>
            </a:endParaRPr>
          </a:p>
          <a:p>
            <a:r>
              <a:rPr lang="zh-CN" altLang="en-US" dirty="0">
                <a:ea typeface="微软雅黑" panose="020B0503020204020204" pitchFamily="34" charset="-122"/>
              </a:rPr>
              <a:t>电子邮箱：</a:t>
            </a:r>
            <a:r>
              <a:rPr lang="en-US" altLang="zh-CN" dirty="0">
                <a:ea typeface="微软雅黑" panose="020B0503020204020204" pitchFamily="34" charset="-122"/>
              </a:rPr>
              <a:t>china</a:t>
            </a:r>
            <a:r>
              <a:rPr lang="en-US" dirty="0"/>
              <a:t>@acs-i.org</a:t>
            </a:r>
            <a:endParaRPr lang="en-US" dirty="0"/>
          </a:p>
          <a:p>
            <a:r>
              <a:rPr lang="zh-CN" altLang="en-US" dirty="0">
                <a:ea typeface="微软雅黑" panose="020B0503020204020204" pitchFamily="34" charset="-122"/>
              </a:rPr>
              <a:t>中文网站：</a:t>
            </a:r>
            <a:r>
              <a:rPr lang="en-US" dirty="0"/>
              <a:t>http://www.cas-china.org/</a:t>
            </a:r>
            <a:endParaRPr lang="en-US" dirty="0"/>
          </a:p>
          <a:p>
            <a:r>
              <a:rPr lang="zh-CN" altLang="en-US" dirty="0">
                <a:ea typeface="微软雅黑" panose="020B0503020204020204" pitchFamily="34" charset="-122"/>
              </a:rPr>
              <a:t>英文网站：</a:t>
            </a:r>
            <a:r>
              <a:rPr lang="en-US" dirty="0"/>
              <a:t>http://www.cas.org/</a:t>
            </a:r>
            <a:endParaRPr lang="en-US" dirty="0"/>
          </a:p>
        </p:txBody>
      </p:sp>
      <p:pic>
        <p:nvPicPr>
          <p:cNvPr id="2050" name="Picture 2" descr="C:\Users\cxq99\AppData\Local\Microsoft\Windows\Temporary Internet Files\Content.Outlook\WZP4C8VT\qrcode_for_gh_0320d0d498b4_258 (4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82" y="1083143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将文献结果集限定为专利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9" y="714045"/>
            <a:ext cx="6084209" cy="3619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通过专利的被引用次数找到技术领域内的核心专利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ACS / Proprietary and Confidential / Do Not Distribute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4479-72A1-426A-804A-2CC049AC2BC4}" type="slidenum">
              <a:rPr lang="en-US" smtClean="0"/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7" y="886185"/>
            <a:ext cx="8219975" cy="3320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m9VFwVBTPk.7S2ARMzHkLw"/>
</p:tagLst>
</file>

<file path=ppt/theme/theme1.xml><?xml version="1.0" encoding="utf-8"?>
<a:theme xmlns:a="http://schemas.openxmlformats.org/drawingml/2006/main" name="cas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caswide</Template>
  <TotalTime>0</TotalTime>
  <Words>7535</Words>
  <Application>WPS 演示</Application>
  <PresentationFormat>On-screen Show (16:9)</PresentationFormat>
  <Paragraphs>540</Paragraphs>
  <Slides>77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77</vt:i4>
      </vt:variant>
    </vt:vector>
  </HeadingPairs>
  <TitlesOfParts>
    <vt:vector size="88" baseType="lpstr">
      <vt:lpstr>Arial</vt:lpstr>
      <vt:lpstr>宋体</vt:lpstr>
      <vt:lpstr>Wingdings</vt:lpstr>
      <vt:lpstr>Calibri Light</vt:lpstr>
      <vt:lpstr>Arial</vt:lpstr>
      <vt:lpstr>微软雅黑</vt:lpstr>
      <vt:lpstr>Segoe UI</vt:lpstr>
      <vt:lpstr>Times New Roman</vt:lpstr>
      <vt:lpstr>Calibri</vt:lpstr>
      <vt:lpstr>Arial Unicode MS</vt:lpstr>
      <vt:lpstr>caswide</vt:lpstr>
      <vt:lpstr>如何通过SciFinder检索科技信息</vt:lpstr>
      <vt:lpstr>提纲 </vt:lpstr>
      <vt:lpstr>检索要求： </vt:lpstr>
      <vt:lpstr>分子式检索：Hill排序规则 </vt:lpstr>
      <vt:lpstr>物质结果集：可以按照分子式将物质按照组分比例排序 </vt:lpstr>
      <vt:lpstr>按照Analyze by Substance Role筛选物质 </vt:lpstr>
      <vt:lpstr>由物质获得文献 </vt:lpstr>
      <vt:lpstr>将文献结果集限定为专利 </vt:lpstr>
      <vt:lpstr>通过专利的被引用次数找到技术领域内的核心专利 </vt:lpstr>
      <vt:lpstr>通过Analyze by Index Term获得专利中关键技术点  </vt:lpstr>
      <vt:lpstr>通过Analyze by CA Section Title获得专利技术分布 </vt:lpstr>
      <vt:lpstr>使用Categorize精准定位目标文献 </vt:lpstr>
      <vt:lpstr>专利信息详情（包括专利法律状态，优先权信息等 ） </vt:lpstr>
      <vt:lpstr>通过SciFinder的人工标引信息快速获得重要的技术术语/物质信息 </vt:lpstr>
      <vt:lpstr>反馈： </vt:lpstr>
      <vt:lpstr>PowerPoint 演示文稿</vt:lpstr>
      <vt:lpstr>此物质为权利要求中的表格化合物，SciFinder没有全部收录或者标引 </vt:lpstr>
      <vt:lpstr>解决方案： </vt:lpstr>
      <vt:lpstr>合金的检索：钴铁锰合金 </vt:lpstr>
      <vt:lpstr>多氧簇金属：七钼酸铵 </vt:lpstr>
      <vt:lpstr>如何查找MOF化合物，以Cu-BTC为例 </vt:lpstr>
      <vt:lpstr>方法1：若已知物质的CAS号码，物质名称，使用Substance Identifier </vt:lpstr>
      <vt:lpstr>方法2：已知MOF化合物单元分子式，可以使用分子式检索 </vt:lpstr>
      <vt:lpstr>方法3：已知配合物配体，可以先结构检索配体，然后获得相关配合物 </vt:lpstr>
      <vt:lpstr>在结果集中通过Analyze by Elements，选择Cu </vt:lpstr>
      <vt:lpstr>结果会有噪音，可以通过结构等进一步进行筛选 </vt:lpstr>
      <vt:lpstr>方法4：已知MOF化合物单元结构式，可以绘制完整结构进行检索 </vt:lpstr>
      <vt:lpstr>SciFinder中的物质记录 </vt:lpstr>
      <vt:lpstr>SciFinder中的物质记录 </vt:lpstr>
      <vt:lpstr>实验数据与实验谱图 </vt:lpstr>
      <vt:lpstr>提纲 </vt:lpstr>
      <vt:lpstr>聚合物检索——结构式检索 </vt:lpstr>
      <vt:lpstr>PowerPoint 演示文稿</vt:lpstr>
      <vt:lpstr>PowerPoint 演示文稿</vt:lpstr>
      <vt:lpstr>通过化学结构限定检索结果 </vt:lpstr>
      <vt:lpstr>PowerPoint 演示文稿</vt:lpstr>
      <vt:lpstr>PowerPoint 演示文稿</vt:lpstr>
      <vt:lpstr>提纲 </vt:lpstr>
      <vt:lpstr>聚合物检索——分子式检索 </vt:lpstr>
      <vt:lpstr>(C2 H4 . C2 F4)x——SciFinder检索结果 </vt:lpstr>
      <vt:lpstr>(C12 H12 O4)n——SciFinder检索结果 </vt:lpstr>
      <vt:lpstr>用结构限定 </vt:lpstr>
      <vt:lpstr>提纲 </vt:lpstr>
      <vt:lpstr>PowerPoint 演示文稿</vt:lpstr>
      <vt:lpstr>查找COF化合物 </vt:lpstr>
      <vt:lpstr>PowerPoint 演示文稿</vt:lpstr>
      <vt:lpstr>查找COF化合物 </vt:lpstr>
      <vt:lpstr>提纲 </vt:lpstr>
      <vt:lpstr>溴代杂芳环与炔烃的 Sonogashira偶联反应检索 </vt:lpstr>
      <vt:lpstr>在反应结果集中选择group by transformation </vt:lpstr>
      <vt:lpstr>根据需求，选择相应的反应类型（如，aryl-alkyne sonogashira偶联） </vt:lpstr>
      <vt:lpstr>获得全面、准确的反应（3910条） </vt:lpstr>
      <vt:lpstr>如何检索N上有任意取代基的苯胺的一步脱除，生成苯胺的反应？ </vt:lpstr>
      <vt:lpstr>获得反应，并限定反应步骤为1步反应。得到如下反应结果 </vt:lpstr>
      <vt:lpstr>点击Group by Transformation, 查看这些反应所涉及的反应类型分类，并选择所需的反应。如下图所示</vt:lpstr>
      <vt:lpstr>反应检索问题如下： </vt:lpstr>
      <vt:lpstr>使用标亮的工具，绘制如下反应式，进行亚结构反应检索 </vt:lpstr>
      <vt:lpstr>PowerPoint 演示文稿</vt:lpstr>
      <vt:lpstr>PowerPoint 演示文稿</vt:lpstr>
      <vt:lpstr>PowerPoint 演示文稿</vt:lpstr>
      <vt:lpstr>PowerPoint 演示文稿</vt:lpstr>
      <vt:lpstr>检索使用Na2S2O4作为试剂的反应 </vt:lpstr>
      <vt:lpstr>提纲 </vt:lpstr>
      <vt:lpstr>查找纯化双氧水（7722-84-1）的文献 </vt:lpstr>
      <vt:lpstr>PowerPoint 演示文稿</vt:lpstr>
      <vt:lpstr>巧用CAS Role </vt:lpstr>
      <vt:lpstr>巧用CAS Role </vt:lpstr>
      <vt:lpstr>巧用CAS Role </vt:lpstr>
      <vt:lpstr>巧用CAS Role </vt:lpstr>
      <vt:lpstr>巧用CAS Role </vt:lpstr>
      <vt:lpstr>提纲 </vt:lpstr>
      <vt:lpstr>去除N-甲基甲酰胺（123-39-7） </vt:lpstr>
      <vt:lpstr>善用Categorize去除噪音信息 </vt:lpstr>
      <vt:lpstr>善用Categorize去除噪音信息 </vt:lpstr>
      <vt:lpstr>善用Categorize去除噪音信息 </vt:lpstr>
      <vt:lpstr>善用Categorize去除噪音信息 </vt:lpstr>
      <vt:lpstr>谢谢关注！</vt:lpstr>
    </vt:vector>
  </TitlesOfParts>
  <Company>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43</cp:revision>
  <dcterms:created xsi:type="dcterms:W3CDTF">2017-01-05T02:13:00Z</dcterms:created>
  <dcterms:modified xsi:type="dcterms:W3CDTF">2019-04-22T01:38:07Z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