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256" r:id="rId3"/>
    <p:sldId id="258" r:id="rId5"/>
    <p:sldId id="428" r:id="rId6"/>
    <p:sldId id="298" r:id="rId7"/>
    <p:sldId id="296" r:id="rId8"/>
    <p:sldId id="337" r:id="rId9"/>
    <p:sldId id="429" r:id="rId10"/>
    <p:sldId id="259" r:id="rId11"/>
    <p:sldId id="260" r:id="rId12"/>
    <p:sldId id="261" r:id="rId13"/>
    <p:sldId id="262" r:id="rId14"/>
    <p:sldId id="263" r:id="rId15"/>
    <p:sldId id="266" r:id="rId16"/>
    <p:sldId id="264" r:id="rId17"/>
    <p:sldId id="374" r:id="rId18"/>
    <p:sldId id="267" r:id="rId19"/>
    <p:sldId id="304" r:id="rId20"/>
    <p:sldId id="268" r:id="rId21"/>
    <p:sldId id="403" r:id="rId22"/>
    <p:sldId id="269" r:id="rId23"/>
    <p:sldId id="270" r:id="rId24"/>
    <p:sldId id="278" r:id="rId25"/>
    <p:sldId id="275" r:id="rId26"/>
    <p:sldId id="302" r:id="rId27"/>
    <p:sldId id="277" r:id="rId28"/>
    <p:sldId id="299" r:id="rId29"/>
    <p:sldId id="300" r:id="rId30"/>
    <p:sldId id="276" r:id="rId31"/>
    <p:sldId id="303" r:id="rId32"/>
    <p:sldId id="279" r:id="rId33"/>
    <p:sldId id="280" r:id="rId34"/>
    <p:sldId id="281" r:id="rId35"/>
    <p:sldId id="285" r:id="rId36"/>
    <p:sldId id="286" r:id="rId37"/>
    <p:sldId id="283" r:id="rId38"/>
    <p:sldId id="284" r:id="rId39"/>
    <p:sldId id="301" r:id="rId40"/>
    <p:sldId id="287" r:id="rId41"/>
    <p:sldId id="288" r:id="rId42"/>
    <p:sldId id="289" r:id="rId43"/>
    <p:sldId id="291" r:id="rId44"/>
    <p:sldId id="469" r:id="rId45"/>
    <p:sldId id="470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中文文献管理软件NE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中文文献管理软件NE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中文文献管理软件NE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07704" y="753274"/>
            <a:ext cx="5200650" cy="23874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zh-CN" dirty="0" smtClean="0"/>
              <a:t>中文文献管理软件</a:t>
            </a:r>
            <a:r>
              <a:rPr lang="en-US" altLang="zh-CN" dirty="0" err="1" smtClean="0"/>
              <a:t>NoteExpress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NE</a:t>
            </a:r>
            <a:r>
              <a:rPr lang="zh-CN" altLang="en-US" dirty="0" smtClean="0"/>
              <a:t>）</a:t>
            </a:r>
            <a:r>
              <a:rPr lang="en-US" altLang="zh-CN" dirty="0" smtClean="0"/>
              <a:t> 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主讲：周晶</a:t>
            </a:r>
            <a:endParaRPr lang="en-US" altLang="zh-CN" dirty="0" smtClean="0"/>
          </a:p>
          <a:p>
            <a:r>
              <a:rPr lang="zh-CN" altLang="en-US" dirty="0" smtClean="0"/>
              <a:t>邮箱地址：</a:t>
            </a:r>
            <a:r>
              <a:rPr lang="en-US" altLang="zh-CN" dirty="0" smtClean="0"/>
              <a:t>474411259@qq.com</a:t>
            </a:r>
            <a:endParaRPr lang="en-US" altLang="zh-CN" dirty="0" smtClean="0"/>
          </a:p>
          <a:p>
            <a:r>
              <a:rPr lang="zh-CN" altLang="en-US" dirty="0" smtClean="0"/>
              <a:t>地学馆讲座</a:t>
            </a:r>
            <a:r>
              <a:rPr lang="en-US" altLang="zh-CN" dirty="0" err="1" smtClean="0"/>
              <a:t>qq</a:t>
            </a:r>
            <a:r>
              <a:rPr lang="zh-CN" altLang="en-US" dirty="0" smtClean="0"/>
              <a:t>交流群： </a:t>
            </a:r>
            <a:r>
              <a:rPr lang="en-US" altLang="zh-CN" dirty="0" smtClean="0"/>
              <a:t>389083585</a:t>
            </a:r>
            <a:endParaRPr lang="zh-CN" altLang="en-US" dirty="0"/>
          </a:p>
        </p:txBody>
      </p:sp>
      <p:pic>
        <p:nvPicPr>
          <p:cNvPr id="46081" name="Picture 1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907704" cy="2425714"/>
          </a:xfrm>
          <a:prstGeom prst="rect">
            <a:avLst/>
          </a:prstGeom>
          <a:noFill/>
        </p:spPr>
      </p:pic>
      <p:pic>
        <p:nvPicPr>
          <p:cNvPr id="46082" name="Picture 2" descr="C:\Users\Apple\AppData\Local\Microsoft\Windows\Temporary Internet Files\Content.IE5\OODYPAFQ\200px-Pencils_h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75635"/>
            <a:ext cx="762000" cy="506730"/>
          </a:xfrm>
          <a:prstGeom prst="rect">
            <a:avLst/>
          </a:prstGeom>
          <a:noFill/>
        </p:spPr>
      </p:pic>
      <p:pic>
        <p:nvPicPr>
          <p:cNvPr id="46083" name="Picture 3" descr="C:\Users\Apple\AppData\Local\Microsoft\Windows\Temporary Internet Files\Content.IE5\OODYPAFQ\200px-Pencils_h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75635"/>
            <a:ext cx="762000" cy="506730"/>
          </a:xfrm>
          <a:prstGeom prst="rect">
            <a:avLst/>
          </a:prstGeom>
          <a:noFill/>
        </p:spPr>
      </p:pic>
      <p:pic>
        <p:nvPicPr>
          <p:cNvPr id="46084" name="Picture 4" descr="C:\Users\Apple\AppData\Local\Microsoft\Windows\Temporary Internet Files\Content.IE5\OODYPAFQ\200px-Pencils_h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75635"/>
            <a:ext cx="762000" cy="506730"/>
          </a:xfrm>
          <a:prstGeom prst="rect">
            <a:avLst/>
          </a:prstGeom>
          <a:noFill/>
        </p:spPr>
      </p:pic>
      <p:pic>
        <p:nvPicPr>
          <p:cNvPr id="8" name="Picture 4" descr="C:\Users\Apple\AppData\Local\Microsoft\Windows\Temporary Internet Files\Content.IE5\OODYPAFQ\200px-Pencils_h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762" y="3175893"/>
            <a:ext cx="762000" cy="765805"/>
          </a:xfrm>
          <a:prstGeom prst="rect">
            <a:avLst/>
          </a:prstGeom>
          <a:noFill/>
        </p:spPr>
      </p:pic>
      <p:pic>
        <p:nvPicPr>
          <p:cNvPr id="9" name="Picture 4" descr="C:\Users\Apple\AppData\Local\Microsoft\Windows\Temporary Internet Files\Content.IE5\OODYPAFQ\200px-Pencils_h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12976"/>
            <a:ext cx="762000" cy="477773"/>
          </a:xfrm>
          <a:prstGeom prst="rect">
            <a:avLst/>
          </a:prstGeom>
          <a:noFill/>
        </p:spPr>
      </p:pic>
      <p:pic>
        <p:nvPicPr>
          <p:cNvPr id="46085" name="Picture 5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1843430" cy="1819656"/>
          </a:xfrm>
          <a:prstGeom prst="rect">
            <a:avLst/>
          </a:prstGeom>
          <a:noFill/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700808"/>
            <a:ext cx="19797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9512" y="1772816"/>
            <a:ext cx="158417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361" name="Picture 1" descr="C:\Users\Apple\AppData\Roaming\Tencent\Users\474411259\QQ\WinTemp\RichOle\EI@@`2%BU7HZNOWGG0UJ`]I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</a:t>
            </a:r>
            <a:r>
              <a:rPr lang="zh-CN" altLang="en-US" dirty="0" smtClean="0"/>
              <a:t>的界面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1772816"/>
            <a:ext cx="1656184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51720" y="1844824"/>
            <a:ext cx="684076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051720" y="4725144"/>
            <a:ext cx="7092280" cy="213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80528" y="404664"/>
            <a:ext cx="93245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08104" y="260648"/>
            <a:ext cx="27494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4000" dirty="0" smtClean="0">
                <a:solidFill>
                  <a:srgbClr val="FF0000"/>
                </a:solidFill>
              </a:rPr>
              <a:t>菜单栏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zh-CN" sz="4000" dirty="0" smtClean="0">
                <a:solidFill>
                  <a:srgbClr val="FF0000"/>
                </a:solidFill>
              </a:rPr>
              <a:t>快捷菜单栏</a:t>
            </a:r>
            <a:endParaRPr lang="zh-CN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58112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4000" dirty="0" smtClean="0">
                <a:solidFill>
                  <a:srgbClr val="FF0000"/>
                </a:solidFill>
              </a:rPr>
              <a:t>文件夹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group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2708920"/>
            <a:ext cx="172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</a:rPr>
              <a:t>题录栏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6799" y="522920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</a:rPr>
              <a:t>细节预览栏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pple\AppData\Roaming\Tencent\Users\474411259\QQ\WinTemp\RichOle\EI@@`2%BU7HZNOWGG0UJ`]I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60" y="792009"/>
            <a:ext cx="9144000" cy="4797152"/>
          </a:xfrm>
          <a:prstGeom prst="rect">
            <a:avLst/>
          </a:prstGeom>
          <a:noFill/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515624"/>
          </a:xfrm>
        </p:spPr>
        <p:txBody>
          <a:bodyPr/>
          <a:lstStyle/>
          <a:p>
            <a:r>
              <a:rPr lang="en-US" altLang="zh-CN" dirty="0" smtClean="0"/>
              <a:t>2.2.1</a:t>
            </a:r>
            <a:r>
              <a:rPr lang="zh-CN" altLang="en-US" dirty="0" smtClean="0"/>
              <a:t>新建数据库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文件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新建数据库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为数据库起名并设定</a:t>
            </a:r>
            <a:r>
              <a:rPr lang="zh-CN" altLang="en-US" sz="2700" dirty="0" smtClean="0">
                <a:solidFill>
                  <a:srgbClr val="FF0000"/>
                </a:solidFill>
                <a:uFillTx/>
              </a:rPr>
              <a:t>存储位置</a:t>
            </a:r>
            <a:endParaRPr lang="zh-CN" altLang="en-US" sz="2700" dirty="0" smtClean="0">
              <a:solidFill>
                <a:srgbClr val="FF0000"/>
              </a:solidFill>
              <a:uFillTx/>
            </a:endParaRPr>
          </a:p>
          <a:p>
            <a:pPr>
              <a:buNone/>
            </a:pPr>
            <a:endParaRPr lang="zh-CN" altLang="en-US" sz="2700" dirty="0" smtClean="0">
              <a:solidFill>
                <a:srgbClr val="FF0000"/>
              </a:solidFill>
              <a:uFillTx/>
            </a:endParaRPr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2.2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新建、备份和删除数据库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7" name="Picture 1" descr="C:\Users\Apple\AppData\Roaming\Tencent\Users\474411259\QQ\WinTemp\RichOle\N09U]%[APH[S{{ECD_}[2J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4924425" cy="3744416"/>
          </a:xfrm>
          <a:prstGeom prst="rect">
            <a:avLst/>
          </a:prstGeom>
          <a:noFill/>
        </p:spPr>
      </p:pic>
      <p:sp>
        <p:nvSpPr>
          <p:cNvPr id="6" name="左大括号 5"/>
          <p:cNvSpPr/>
          <p:nvPr/>
        </p:nvSpPr>
        <p:spPr>
          <a:xfrm>
            <a:off x="1691680" y="4437112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推荐前两种</a:t>
            </a:r>
            <a:endParaRPr lang="zh-CN" altLang="en-US" dirty="0"/>
          </a:p>
        </p:txBody>
      </p:sp>
      <p:pic>
        <p:nvPicPr>
          <p:cNvPr id="14338" name="Picture 2" descr="C:\Users\Apple\AppData\Roaming\Tencent\Users\474411259\QQ\WinTemp\RichOle\KT`JHM3FT%FP(]X06QF@Q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800200" cy="12241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68144" y="3068960"/>
            <a:ext cx="32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存储的位置未出现相应标志</a:t>
            </a:r>
            <a:endParaRPr lang="zh-CN" altLang="en-US" dirty="0"/>
          </a:p>
        </p:txBody>
      </p:sp>
      <p:sp>
        <p:nvSpPr>
          <p:cNvPr id="11" name="下箭头 10"/>
          <p:cNvSpPr/>
          <p:nvPr/>
        </p:nvSpPr>
        <p:spPr>
          <a:xfrm>
            <a:off x="7020272" y="4725144"/>
            <a:ext cx="648072" cy="5760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属性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nel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0" y="908720"/>
            <a:ext cx="4675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56070" y="2564765"/>
            <a:ext cx="258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>
                <a:solidFill>
                  <a:srgbClr val="FF0000"/>
                </a:solidFill>
                <a:uFillTx/>
              </a:rPr>
              <a:t>百度云盘、</a:t>
            </a:r>
            <a:r>
              <a:rPr lang="en-US" altLang="zh-CN">
                <a:solidFill>
                  <a:srgbClr val="FF0000"/>
                </a:solidFill>
                <a:uFillTx/>
              </a:rPr>
              <a:t>one drive</a:t>
            </a:r>
            <a:r>
              <a:rPr lang="zh-CN" altLang="en-US">
                <a:solidFill>
                  <a:srgbClr val="FF0000"/>
                </a:solidFill>
                <a:uFillTx/>
              </a:rPr>
              <a:t>、</a:t>
            </a:r>
            <a:endParaRPr lang="zh-CN" altLang="en-US">
              <a:solidFill>
                <a:srgbClr val="FF0000"/>
              </a:solidFill>
              <a:uFillTx/>
            </a:endParaRPr>
          </a:p>
          <a:p>
            <a:r>
              <a:rPr lang="en-US" altLang="zh-CN">
                <a:solidFill>
                  <a:srgbClr val="FF0000"/>
                </a:solidFill>
                <a:uFillTx/>
              </a:rPr>
              <a:t>wps</a:t>
            </a:r>
            <a:r>
              <a:rPr lang="zh-CN" altLang="en-US">
                <a:solidFill>
                  <a:srgbClr val="FF0000"/>
                </a:solidFill>
                <a:uFillTx/>
              </a:rPr>
              <a:t>云文档</a:t>
            </a:r>
            <a:endParaRPr lang="zh-CN" altLang="en-US">
              <a:solidFill>
                <a:srgbClr val="FF0000"/>
              </a:solidFill>
              <a:uFillTx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524115" y="2492375"/>
            <a:ext cx="288290" cy="28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7236460" y="2486660"/>
            <a:ext cx="269875" cy="294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9025" y="748665"/>
            <a:ext cx="4114165" cy="23812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25515" y="58242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02665" y="1177925"/>
            <a:ext cx="63392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 smtClean="0">
                <a:sym typeface="+mn-ea"/>
              </a:rPr>
              <a:t>2.2</a:t>
            </a:r>
            <a:r>
              <a:rPr lang="zh-CN" altLang="en-US" sz="2800" dirty="0" smtClean="0">
                <a:sym typeface="+mn-ea"/>
              </a:rPr>
              <a:t>备份数据库</a:t>
            </a:r>
            <a:endParaRPr lang="en-US" altLang="zh-CN" sz="2800" dirty="0" smtClean="0"/>
          </a:p>
          <a:p>
            <a:pPr algn="l">
              <a:buNone/>
            </a:pPr>
            <a:r>
              <a:rPr lang="zh-CN" altLang="en-US" sz="2800" dirty="0" smtClean="0">
                <a:sym typeface="+mn-ea"/>
              </a:rPr>
              <a:t>   选中要备份的数据库</a:t>
            </a:r>
            <a:r>
              <a:rPr lang="en-US" altLang="zh-CN" sz="2800" dirty="0" smtClean="0">
                <a:sym typeface="+mn-ea"/>
              </a:rPr>
              <a:t>—</a:t>
            </a:r>
            <a:r>
              <a:rPr lang="zh-CN" altLang="en-US" sz="2800" dirty="0" smtClean="0">
                <a:sym typeface="+mn-ea"/>
              </a:rPr>
              <a:t>右键</a:t>
            </a:r>
            <a:endParaRPr lang="zh-CN" altLang="en-US" sz="2800" dirty="0" smtClean="0">
              <a:sym typeface="+mn-ea"/>
            </a:endParaRPr>
          </a:p>
          <a:p>
            <a:pPr algn="l">
              <a:buNone/>
            </a:pPr>
            <a:r>
              <a:rPr lang="en-US" altLang="zh-CN" sz="2800" dirty="0" smtClean="0">
                <a:sym typeface="+mn-ea"/>
              </a:rPr>
              <a:t>—</a:t>
            </a:r>
            <a:r>
              <a:rPr lang="zh-CN" altLang="en-US" sz="2800" dirty="0" smtClean="0">
                <a:sym typeface="+mn-ea"/>
              </a:rPr>
              <a:t>备份数据库</a:t>
            </a:r>
            <a:endParaRPr lang="en-US" altLang="zh-CN" sz="2800" dirty="0" smtClean="0"/>
          </a:p>
          <a:p>
            <a:pPr algn="l">
              <a:buNone/>
            </a:pPr>
            <a:r>
              <a:rPr lang="zh-CN" altLang="en-US" sz="2800" dirty="0" smtClean="0">
                <a:sym typeface="+mn-ea"/>
              </a:rPr>
              <a:t>   或者直接复制</a:t>
            </a:r>
            <a:r>
              <a:rPr lang="en-US" altLang="zh-CN" sz="2800" dirty="0" smtClean="0">
                <a:sym typeface="+mn-ea"/>
              </a:rPr>
              <a:t>.</a:t>
            </a:r>
            <a:r>
              <a:rPr lang="en-US" altLang="zh-CN" sz="2800" dirty="0" err="1" smtClean="0">
                <a:sym typeface="+mn-ea"/>
              </a:rPr>
              <a:t>nel</a:t>
            </a:r>
            <a:r>
              <a:rPr lang="zh-CN" altLang="en-US" sz="2800" dirty="0" smtClean="0">
                <a:sym typeface="+mn-ea"/>
              </a:rPr>
              <a:t>文件</a:t>
            </a:r>
            <a:endParaRPr lang="zh-CN" altLang="en-US" sz="2800" dirty="0" smtClean="0">
              <a:sym typeface="+mn-ea"/>
            </a:endParaRPr>
          </a:p>
          <a:p>
            <a:pPr algn="l">
              <a:buNone/>
            </a:pPr>
            <a:endParaRPr lang="zh-CN" altLang="en-US" sz="2800" dirty="0" smtClean="0">
              <a:sym typeface="+mn-ea"/>
            </a:endParaRPr>
          </a:p>
          <a:p>
            <a:pPr algn="l">
              <a:buNone/>
            </a:pPr>
            <a:r>
              <a:rPr lang="en-US" altLang="zh-CN" sz="2800" dirty="0" smtClean="0">
                <a:sym typeface="+mn-ea"/>
              </a:rPr>
              <a:t>2</a:t>
            </a:r>
            <a:r>
              <a:rPr lang="en-US" altLang="zh-CN" sz="2800" dirty="0" err="1" smtClean="0">
                <a:sym typeface="+mn-ea"/>
              </a:rPr>
              <a:t>.2.3删除数据库</a:t>
            </a:r>
            <a:endParaRPr lang="en-US" altLang="zh-CN" sz="2800" dirty="0" err="1" smtClean="0"/>
          </a:p>
          <a:p>
            <a:pPr algn="l">
              <a:buNone/>
            </a:pPr>
            <a:r>
              <a:rPr lang="zh-CN" altLang="en-US" sz="2800" dirty="0" err="1" smtClean="0">
                <a:sym typeface="+mn-ea"/>
              </a:rPr>
              <a:t>   把</a:t>
            </a:r>
            <a:r>
              <a:rPr lang="en-US" altLang="zh-CN" sz="2800" dirty="0" err="1" smtClean="0">
                <a:sym typeface="+mn-ea"/>
              </a:rPr>
              <a:t>.nel</a:t>
            </a:r>
            <a:r>
              <a:rPr lang="zh-CN" altLang="en-US" sz="2800" dirty="0" err="1" smtClean="0">
                <a:sym typeface="+mn-ea"/>
              </a:rPr>
              <a:t>的文件删除</a:t>
            </a:r>
            <a:endParaRPr lang="zh-CN" altLang="en-US" sz="28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75" y="3466465"/>
            <a:ext cx="4114165" cy="316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34440" y="260350"/>
            <a:ext cx="7452360" cy="6120765"/>
          </a:xfrm>
        </p:spPr>
        <p:txBody>
          <a:bodyPr>
            <a:normAutofit/>
          </a:bodyPr>
          <a:lstStyle/>
          <a:p>
            <a:pPr marL="109855" indent="0">
              <a:buNone/>
            </a:pPr>
            <a:r>
              <a:rPr lang="en-US" altLang="zh-CN" dirty="0" smtClean="0">
                <a:sym typeface="+mn-ea"/>
              </a:rPr>
              <a:t>             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109855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双大括号 3"/>
          <p:cNvSpPr/>
          <p:nvPr/>
        </p:nvSpPr>
        <p:spPr>
          <a:xfrm>
            <a:off x="1235075" y="930275"/>
            <a:ext cx="7412355" cy="4780280"/>
          </a:xfrm>
          <a:prstGeom prst="brace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7640" y="691515"/>
            <a:ext cx="921385" cy="5218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/>
            <a:r>
              <a:rPr lang="en-US" altLang="zh-CN" sz="4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2.3</a:t>
            </a:r>
            <a:r>
              <a:rPr lang="zh-CN" altLang="en-US" sz="4800"/>
              <a:t>建立书目数据</a:t>
            </a:r>
            <a:endParaRPr lang="zh-CN" altLang="en-US" sz="4800"/>
          </a:p>
        </p:txBody>
      </p:sp>
      <p:sp>
        <p:nvSpPr>
          <p:cNvPr id="8" name="文本框 7"/>
          <p:cNvSpPr txBox="1"/>
          <p:nvPr/>
        </p:nvSpPr>
        <p:spPr>
          <a:xfrm>
            <a:off x="1953895" y="691515"/>
            <a:ext cx="59740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9855" algn="l"/>
            <a:r>
              <a:rPr lang="en-US" altLang="zh-CN" sz="3200"/>
              <a:t>1.NE在线检索</a:t>
            </a:r>
            <a:endParaRPr lang="en-US" altLang="zh-CN" sz="3200"/>
          </a:p>
          <a:p>
            <a:pPr algn="l">
              <a:buNone/>
            </a:pPr>
            <a:r>
              <a:rPr lang="en-US" altLang="zh-CN" sz="2400" dirty="0" smtClean="0">
                <a:sym typeface="+mn-ea"/>
              </a:rPr>
              <a:t>检索—在线检索—选择数据库—输入检索式</a:t>
            </a:r>
            <a:endParaRPr lang="en-US" altLang="zh-CN" sz="2400" dirty="0" smtClean="0">
              <a:sym typeface="+mn-ea"/>
            </a:endParaRPr>
          </a:p>
          <a:p>
            <a:pPr algn="l">
              <a:buNone/>
            </a:pPr>
            <a:r>
              <a:rPr lang="en-US" altLang="zh-CN" sz="2400" dirty="0" smtClean="0">
                <a:sym typeface="+mn-ea"/>
              </a:rPr>
              <a:t>—检索—批量获取并保存勾选的题录</a:t>
            </a:r>
            <a:endParaRPr lang="en-US" altLang="zh-CN" sz="2400" dirty="0" smtClean="0"/>
          </a:p>
          <a:p>
            <a:pPr marL="109855" algn="l"/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1995170" y="2454910"/>
            <a:ext cx="81508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9855" indent="0" algn="l">
              <a:buNone/>
            </a:pPr>
            <a:r>
              <a:rPr lang="en-US" altLang="zh-CN" sz="3200">
                <a:sym typeface="+mn-ea"/>
              </a:rPr>
              <a:t>2.检索结果导入</a:t>
            </a:r>
            <a:endParaRPr lang="en-US" altLang="zh-CN" sz="3200">
              <a:sym typeface="+mn-ea"/>
            </a:endParaRPr>
          </a:p>
          <a:p>
            <a:pPr marL="109855" indent="0" algn="l">
              <a:buNone/>
            </a:pPr>
            <a:r>
              <a:rPr lang="en-US" altLang="zh-CN" sz="2400" dirty="0" smtClean="0">
                <a:sym typeface="+mn-ea"/>
              </a:rPr>
              <a:t>(1)NE</a:t>
            </a:r>
            <a:r>
              <a:rPr lang="zh-CN" altLang="en-US" sz="2400" dirty="0" smtClean="0">
                <a:sym typeface="+mn-ea"/>
              </a:rPr>
              <a:t>检索</a:t>
            </a:r>
            <a:r>
              <a:rPr lang="en-US" altLang="zh-CN" sz="2400" dirty="0" smtClean="0">
                <a:sym typeface="+mn-ea"/>
              </a:rPr>
              <a:t>—</a:t>
            </a:r>
            <a:r>
              <a:rPr lang="zh-CN" altLang="en-US" sz="2400" dirty="0" smtClean="0">
                <a:sym typeface="+mn-ea"/>
              </a:rPr>
              <a:t>在浏览器中检索</a:t>
            </a:r>
            <a:r>
              <a:rPr lang="en-US" altLang="zh-CN" sz="2400" dirty="0" smtClean="0">
                <a:sym typeface="+mn-ea"/>
              </a:rPr>
              <a:t>—</a:t>
            </a:r>
            <a:r>
              <a:rPr lang="zh-CN" altLang="en-US" sz="2400" dirty="0" smtClean="0">
                <a:sym typeface="+mn-ea"/>
              </a:rPr>
              <a:t>键入网址</a:t>
            </a:r>
            <a:r>
              <a:rPr lang="en-US" altLang="zh-CN" sz="2400" dirty="0" smtClean="0">
                <a:sym typeface="+mn-ea"/>
              </a:rPr>
              <a:t>—</a:t>
            </a:r>
            <a:r>
              <a:rPr lang="zh-CN" altLang="en-US" sz="2400" dirty="0" smtClean="0">
                <a:sym typeface="+mn-ea"/>
              </a:rPr>
              <a:t>回车</a:t>
            </a:r>
            <a:endParaRPr lang="zh-CN" altLang="en-US" sz="2400" dirty="0" smtClean="0"/>
          </a:p>
          <a:p>
            <a:pPr marL="109855" indent="0" algn="l">
              <a:buNone/>
            </a:pPr>
            <a:r>
              <a:rPr lang="en-US" altLang="zh-CN" sz="2400" dirty="0" smtClean="0">
                <a:sym typeface="+mn-ea"/>
              </a:rPr>
              <a:t>(2)</a:t>
            </a:r>
            <a:r>
              <a:rPr lang="zh-CN" altLang="en-US" sz="2400" dirty="0" smtClean="0">
                <a:sym typeface="+mn-ea"/>
              </a:rPr>
              <a:t>个人电脑浏览器   百度一下</a:t>
            </a:r>
            <a:endParaRPr lang="en-US" altLang="zh-CN" sz="2400" dirty="0" smtClean="0"/>
          </a:p>
          <a:p>
            <a:pPr indent="0" algn="l">
              <a:buNone/>
            </a:pPr>
            <a:r>
              <a:rPr lang="zh-CN" altLang="en-US" sz="2400" dirty="0" smtClean="0">
                <a:sym typeface="+mn-ea"/>
              </a:rPr>
              <a:t>                  或者在学校知网数据库中检索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995170" y="4461510"/>
            <a:ext cx="600900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9855" algn="l">
              <a:buNone/>
            </a:pPr>
            <a:r>
              <a:rPr lang="en-US" altLang="zh-CN" sz="3200">
                <a:sym typeface="+mn-ea"/>
              </a:rPr>
              <a:t>3. 手工录入</a:t>
            </a:r>
            <a:endParaRPr lang="en-US" altLang="zh-CN" sz="3200">
              <a:sym typeface="+mn-ea"/>
            </a:endParaRPr>
          </a:p>
          <a:p>
            <a:pPr marL="109855" algn="l">
              <a:buNone/>
            </a:pPr>
            <a:r>
              <a:rPr lang="zh-CN" altLang="en-US" sz="2400" dirty="0" smtClean="0">
                <a:sym typeface="+mn-ea"/>
              </a:rPr>
              <a:t>题录—新建题录—文献类型—手工录入数据—保存</a:t>
            </a:r>
            <a:endParaRPr lang="zh-CN" altLang="en-US" sz="2400" dirty="0" smtClean="0"/>
          </a:p>
          <a:p>
            <a:pPr algn="l">
              <a:buNone/>
            </a:pP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dirty="0" smtClean="0"/>
              <a:t>                        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355" y="-2540"/>
            <a:ext cx="3600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NE</a:t>
            </a:r>
            <a:r>
              <a:rPr lang="zh-CN" altLang="en-US" sz="4400"/>
              <a:t>在线检索</a:t>
            </a:r>
            <a:endParaRPr lang="zh-CN" altLang="en-US" sz="4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25" y="688340"/>
            <a:ext cx="3942715" cy="1981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65" y="821690"/>
            <a:ext cx="3731895" cy="1714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65" y="2669540"/>
            <a:ext cx="5168265" cy="3971925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980180" y="4145280"/>
            <a:ext cx="554990" cy="360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618990"/>
            <a:ext cx="2666365" cy="158115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349875" y="4145280"/>
            <a:ext cx="554990" cy="360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0241" name="Picture 1" descr="C:\Users\Apple\AppData\Roaming\Tencent\Users\474411259\QQ\WinTemp\RichOle\FQ)FTKPICTR6`UUA9T796TM.png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7640" y="1360805"/>
            <a:ext cx="8229600" cy="54127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616585" y="407670"/>
            <a:ext cx="43865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9855" indent="0" algn="l">
              <a:buNone/>
            </a:pPr>
            <a:r>
              <a:rPr lang="en-US" altLang="zh-CN" sz="2800">
                <a:sym typeface="+mn-ea"/>
              </a:rPr>
              <a:t>检索结果导入</a:t>
            </a:r>
            <a:endParaRPr lang="en-US" altLang="zh-CN" sz="2800">
              <a:sym typeface="+mn-ea"/>
            </a:endParaRPr>
          </a:p>
          <a:p>
            <a:pPr marL="109855" indent="0" algn="l">
              <a:buNone/>
            </a:pPr>
            <a:r>
              <a:rPr lang="en-US" altLang="zh-CN" sz="2800" dirty="0" smtClean="0">
                <a:sym typeface="+mn-ea"/>
              </a:rPr>
              <a:t>(1)NE</a:t>
            </a:r>
            <a:r>
              <a:rPr lang="zh-CN" altLang="en-US" sz="2800" dirty="0" smtClean="0">
                <a:sym typeface="+mn-ea"/>
              </a:rPr>
              <a:t>在浏览器中检索</a:t>
            </a:r>
            <a:endParaRPr lang="zh-CN" altLang="en-US" sz="2800"/>
          </a:p>
        </p:txBody>
      </p:sp>
      <p:sp>
        <p:nvSpPr>
          <p:cNvPr id="8" name="椭圆 7"/>
          <p:cNvSpPr/>
          <p:nvPr/>
        </p:nvSpPr>
        <p:spPr>
          <a:xfrm>
            <a:off x="1259840" y="1360805"/>
            <a:ext cx="647700" cy="826135"/>
          </a:xfrm>
          <a:prstGeom prst="ellips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单圆角矩形 8"/>
          <p:cNvSpPr/>
          <p:nvPr/>
        </p:nvSpPr>
        <p:spPr>
          <a:xfrm>
            <a:off x="2195830" y="2348865"/>
            <a:ext cx="3168015" cy="431800"/>
          </a:xfrm>
          <a:prstGeom prst="round1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77940" y="3789045"/>
            <a:ext cx="1224280" cy="7918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pple\AppData\Roaming\Tencent\Users\474411259\QQ\WinTemp\RichOle\F3$CJ433JRU@LJZ~8U]PHJT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44208" y="4653136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批量引用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588224" y="450912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380312" y="4941168"/>
            <a:ext cx="17636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7452320" y="3933056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52320" y="3789040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引用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Users\Apple\AppData\Roaming\Tencent\Users\474411259\QQ\WinTemp\RichOle\[CX{6JG]S2]N4U{}DQF)FHU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33569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格式选择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724525" y="3086100"/>
            <a:ext cx="1223645" cy="360045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512685" y="4948555"/>
            <a:ext cx="16033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NE</a:t>
            </a:r>
            <a:r>
              <a:rPr lang="zh-CN" altLang="en-US" sz="2400"/>
              <a:t>在线检索是</a:t>
            </a:r>
            <a:r>
              <a:rPr lang="en-US" altLang="zh-CN" sz="2400"/>
              <a:t>60</a:t>
            </a:r>
            <a:r>
              <a:rPr lang="zh-CN" altLang="en-US" sz="2400"/>
              <a:t>条？？？</a:t>
            </a:r>
            <a:endParaRPr lang="zh-CN" altLang="en-US" sz="2400"/>
          </a:p>
        </p:txBody>
      </p:sp>
      <p:sp>
        <p:nvSpPr>
          <p:cNvPr id="10" name="单圆角矩形 9"/>
          <p:cNvSpPr/>
          <p:nvPr/>
        </p:nvSpPr>
        <p:spPr>
          <a:xfrm>
            <a:off x="4007485" y="5407660"/>
            <a:ext cx="1597660" cy="431800"/>
          </a:xfrm>
          <a:prstGeom prst="round1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7960" y="99060"/>
            <a:ext cx="25234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9855" indent="0" algn="l"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sym typeface="+mn-ea"/>
              </a:rPr>
              <a:t>检索结果导入</a:t>
            </a:r>
            <a:r>
              <a:rPr lang="zh-CN" altLang="en-US" sz="2000">
                <a:solidFill>
                  <a:schemeClr val="tx1"/>
                </a:solidFill>
                <a:uFillTx/>
                <a:sym typeface="+mn-ea"/>
              </a:rPr>
              <a:t>：</a:t>
            </a:r>
            <a:endParaRPr lang="zh-CN" altLang="en-US" sz="2000">
              <a:solidFill>
                <a:schemeClr val="tx1"/>
              </a:solidFill>
              <a:uFillTx/>
              <a:sym typeface="+mn-ea"/>
            </a:endParaRPr>
          </a:p>
          <a:p>
            <a:pPr marL="109855" indent="0" algn="l">
              <a:buNone/>
            </a:pPr>
            <a:r>
              <a:rPr lang="en-US" altLang="zh-CN" sz="2000" dirty="0" smtClean="0">
                <a:solidFill>
                  <a:schemeClr val="tx1"/>
                </a:solidFill>
                <a:uFillTx/>
                <a:sym typeface="+mn-ea"/>
              </a:rPr>
              <a:t>(2)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sym typeface="+mn-ea"/>
              </a:rPr>
              <a:t>网页结果 导入</a:t>
            </a:r>
            <a:endParaRPr lang="zh-CN" altLang="en-US" sz="2000" dirty="0" smtClean="0">
              <a:solidFill>
                <a:schemeClr val="tx1"/>
              </a:solidFill>
              <a:uFillTx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" y="805815"/>
            <a:ext cx="7167880" cy="526669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4340" y="4068445"/>
            <a:ext cx="2446655" cy="23393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764780" y="4772660"/>
            <a:ext cx="1097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与</a:t>
            </a:r>
            <a:r>
              <a:rPr lang="en-US" altLang="zh-CN"/>
              <a:t>NE</a:t>
            </a:r>
            <a:r>
              <a:rPr lang="zh-CN" altLang="en-US"/>
              <a:t>内</a:t>
            </a:r>
            <a:endParaRPr lang="zh-CN" altLang="en-US"/>
          </a:p>
          <a:p>
            <a:r>
              <a:rPr lang="zh-CN" altLang="en-US"/>
              <a:t>在线检索</a:t>
            </a:r>
            <a:endParaRPr lang="zh-CN" altLang="en-US"/>
          </a:p>
          <a:p>
            <a:r>
              <a:rPr lang="zh-CN" altLang="en-US"/>
              <a:t>结果不同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3663315"/>
            <a:ext cx="3296285" cy="1819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80" y="4046855"/>
            <a:ext cx="5269230" cy="17913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4615" y="104140"/>
            <a:ext cx="598932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检索结果为何不同？？？</a:t>
            </a:r>
            <a:endParaRPr lang="zh-CN" altLang="en-US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1727835"/>
            <a:ext cx="3550285" cy="1935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355" y="1825625"/>
            <a:ext cx="3993515" cy="19354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4298" y="1082675"/>
            <a:ext cx="214693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内检索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73856" y="1180465"/>
            <a:ext cx="248031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cnki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内检索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内容占位符 14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07330" y="5149215"/>
            <a:ext cx="3644900" cy="23393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701155" y="585470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推荐用数据库</a:t>
            </a:r>
            <a:endParaRPr lang="zh-CN" altLang="en-US"/>
          </a:p>
          <a:p>
            <a:r>
              <a:rPr lang="zh-CN" altLang="en-US"/>
              <a:t>网页检索导入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64160" y="5015865"/>
            <a:ext cx="31032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36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批量导入</a:t>
            </a:r>
            <a:endParaRPr lang="zh-CN" altLang="en-US" sz="36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rgbClr val="FF0000"/>
              </a:soli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17620" y="5577840"/>
            <a:ext cx="164211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36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更多细节操作</a:t>
            </a:r>
            <a:endParaRPr lang="zh-CN" altLang="en-US" sz="36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rgbClr val="FF0000"/>
              </a:soli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左弧形箭头 25"/>
          <p:cNvSpPr/>
          <p:nvPr/>
        </p:nvSpPr>
        <p:spPr>
          <a:xfrm>
            <a:off x="2267585" y="3356610"/>
            <a:ext cx="1440180" cy="28803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右弧形箭头 26"/>
          <p:cNvSpPr/>
          <p:nvPr/>
        </p:nvSpPr>
        <p:spPr>
          <a:xfrm>
            <a:off x="4787900" y="3429000"/>
            <a:ext cx="1584325" cy="29521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什么是文献管理软件？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/>
        <p:txBody>
          <a:bodyPr/>
          <a:p>
            <a:pPr marL="109855" indent="0">
              <a:buNone/>
            </a:pPr>
            <a:r>
              <a:rPr lang="zh-CN" altLang="en-US" sz="2400"/>
              <a:t>文献管理软件是学者或者作者用于记录、组织、调阅引用文献的计算机程序。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79930" y="4220845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/>
              <a:t>发现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561080" y="307594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/>
              <a:t>写作</a:t>
            </a:r>
            <a:endParaRPr lang="zh-CN" altLang="en-US" sz="4000"/>
          </a:p>
        </p:txBody>
      </p:sp>
      <p:sp>
        <p:nvSpPr>
          <p:cNvPr id="7" name="文本框 6"/>
          <p:cNvSpPr txBox="1"/>
          <p:nvPr/>
        </p:nvSpPr>
        <p:spPr>
          <a:xfrm>
            <a:off x="3648710" y="5606415"/>
            <a:ext cx="1845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分析</a:t>
            </a:r>
            <a:endParaRPr lang="zh-CN" altLang="en-US" sz="4000"/>
          </a:p>
        </p:txBody>
      </p:sp>
      <p:sp>
        <p:nvSpPr>
          <p:cNvPr id="8" name="文本框 7"/>
          <p:cNvSpPr txBox="1"/>
          <p:nvPr/>
        </p:nvSpPr>
        <p:spPr>
          <a:xfrm>
            <a:off x="5494655" y="482219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/>
              <a:t>管理</a:t>
            </a:r>
            <a:endParaRPr lang="zh-CN" altLang="en-US" sz="4000"/>
          </a:p>
        </p:txBody>
      </p:sp>
      <p:sp>
        <p:nvSpPr>
          <p:cNvPr id="10" name="文本框 9"/>
          <p:cNvSpPr txBox="1"/>
          <p:nvPr/>
        </p:nvSpPr>
        <p:spPr>
          <a:xfrm>
            <a:off x="5582920" y="3408680"/>
            <a:ext cx="1442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检索</a:t>
            </a:r>
            <a:endParaRPr lang="zh-CN" altLang="en-US" sz="40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pple\AppData\Roaming\Tencent\Users\474411259\QQ\WinTemp\RichOle\EI@@`2%BU7HZNOWGG0UJ`]I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410"/>
            <a:ext cx="9144000" cy="6525344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6271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783590" y="330200"/>
            <a:ext cx="720090" cy="375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55185" y="186690"/>
            <a:ext cx="3545840" cy="14452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>
                <a:sym typeface="+mn-ea"/>
              </a:rPr>
              <a:t>3. 手工录入</a:t>
            </a:r>
            <a:endParaRPr lang="en-US" altLang="zh-CN" sz="4400">
              <a:sym typeface="+mn-ea"/>
            </a:endParaRPr>
          </a:p>
          <a:p>
            <a:pPr algn="ctr"/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95550" y="4821555"/>
            <a:ext cx="310324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2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tx1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适用于个人存储在电脑中的零散</a:t>
            </a:r>
            <a:r>
              <a:rPr lang="en-US" altLang="zh-CN" sz="2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tx1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pdf</a:t>
            </a:r>
            <a:r>
              <a:rPr lang="zh-CN" altLang="en-US" sz="2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tx1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文件，需要自己输入题录信息</a:t>
            </a:r>
            <a:endParaRPr lang="zh-CN" altLang="en-US" sz="20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chemeClr val="tx1"/>
              </a:soli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5095" y="77153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2.4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对书目数据的编辑、管理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7030" y="998220"/>
            <a:ext cx="3324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查重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" y="1520190"/>
            <a:ext cx="4484370" cy="490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55710" y="3233420"/>
            <a:ext cx="10190480" cy="3227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108710"/>
            <a:ext cx="4518660" cy="3876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10980000" flipH="1" flipV="1">
            <a:off x="6233795" y="4112260"/>
            <a:ext cx="2512695" cy="2676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高亮色为重复题录，鼠标右键，可以选择在指定文件夹删除或者在所有文件夹删除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2140" y="1845310"/>
            <a:ext cx="360045" cy="6477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下载全文与添加附件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7" name="Picture 1" descr="C:\Users\Apple\AppData\Roaming\Tencent\Users\474411259\QQ\WinTemp\RichOle\LXK]%P(19FTZ`AKE8)%KXA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0" y="1769110"/>
            <a:ext cx="1746250" cy="1305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5720" y="5942965"/>
            <a:ext cx="3181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对于已有全文的题录：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右键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添加附件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498975" y="5562600"/>
            <a:ext cx="627380" cy="57594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435350" y="1056005"/>
            <a:ext cx="5708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选中题录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右键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下载全文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选择全文数据库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遵守版权规定点“是”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下载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条目标记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2000" dirty="0" smtClean="0"/>
              <a:t>选中标记书目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鼠标右键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标记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设定优先级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确定</a:t>
            </a:r>
            <a:endParaRPr lang="en-US" altLang="zh-CN" sz="2000" dirty="0" smtClean="0"/>
          </a:p>
          <a:p>
            <a:pPr>
              <a:buNone/>
            </a:pPr>
            <a:r>
              <a:rPr lang="zh-CN" altLang="en-US" sz="2000" dirty="0" smtClean="0"/>
              <a:t>快捷键：</a:t>
            </a:r>
            <a:r>
              <a:rPr lang="en-US" altLang="zh-CN" sz="2000" dirty="0" smtClean="0"/>
              <a:t>ctrl+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 1-5 </a:t>
            </a:r>
            <a:r>
              <a:rPr lang="zh-CN" altLang="en-US" sz="2000" dirty="0" smtClean="0"/>
              <a:t>）   </a:t>
            </a:r>
            <a:r>
              <a:rPr lang="en-US" altLang="zh-CN" sz="2000" dirty="0" smtClean="0"/>
              <a:t>1-5</a:t>
            </a:r>
            <a:r>
              <a:rPr lang="zh-CN" altLang="en-US" sz="2000" dirty="0" smtClean="0"/>
              <a:t>优先级递增</a:t>
            </a:r>
            <a:endParaRPr lang="zh-CN" altLang="en-US" sz="2000" dirty="0"/>
          </a:p>
        </p:txBody>
      </p:sp>
      <p:pic>
        <p:nvPicPr>
          <p:cNvPr id="17409" name="Picture 1" descr="C:\Users\Apple\AppData\Roaming\Tencent\Users\474411259\QQ\WinTemp\RichOle\1B{XBG~50G{3I$6]GL}U~0C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94130"/>
            <a:ext cx="9144000" cy="5478780"/>
          </a:xfrm>
          <a:prstGeom prst="rect">
            <a:avLst/>
          </a:prstGeom>
          <a:noFill/>
        </p:spPr>
      </p:pic>
      <p:pic>
        <p:nvPicPr>
          <p:cNvPr id="3" name="图片 2" descr="Z(KI@)`W%60}]C)GR1[]6J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20" y="2026920"/>
            <a:ext cx="3063240" cy="23653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标签功能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3" name="Picture 1" descr="C:\Users\Apple\AppData\Roaming\Tencent\Users\474411259\QQ\WinTemp\RichOle\%~JR5)JYA])%QZ0MQNHMSEY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pic>
        <p:nvPicPr>
          <p:cNvPr id="3074" name="Picture 2" descr="C:\Users\Apple\AppData\Roaming\Tencent\Users\474411259\QQ\WinTemp\RichOle\0J6E2@%%6Y0[MVAE}HL$_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43525"/>
            <a:ext cx="1381125" cy="1514475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0" y="5949280"/>
            <a:ext cx="17636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05" y="1073150"/>
            <a:ext cx="1433195" cy="1193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强大的笔记功能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9855" indent="0">
              <a:buNone/>
            </a:pPr>
            <a:r>
              <a:rPr lang="zh-CN" altLang="en-US" sz="2000" dirty="0" smtClean="0"/>
              <a:t>笔记可以是</a:t>
            </a:r>
            <a:r>
              <a:rPr lang="zh-CN" altLang="zh-CN" sz="2000" dirty="0" smtClean="0"/>
              <a:t>文字、表格和图片</a:t>
            </a:r>
            <a:r>
              <a:rPr lang="zh-CN" altLang="en-US" sz="2000" dirty="0" smtClean="0"/>
              <a:t>。快捷键：</a:t>
            </a:r>
            <a:r>
              <a:rPr lang="en-US" altLang="zh-CN" sz="2000" dirty="0" smtClean="0"/>
              <a:t>F4</a:t>
            </a:r>
            <a:endParaRPr lang="zh-CN" altLang="en-US" sz="2000" dirty="0"/>
          </a:p>
        </p:txBody>
      </p:sp>
      <p:pic>
        <p:nvPicPr>
          <p:cNvPr id="15361" name="Picture 1" descr="C:\Users\Apple\AppData\Roaming\Tencent\Users\474411259\QQ\WinTemp\RichOle\}DDINOW59}[WB6N1P_Z]K8Q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980440"/>
            <a:ext cx="9143365" cy="5877560"/>
          </a:xfrm>
          <a:prstGeom prst="rect">
            <a:avLst/>
          </a:prstGeom>
          <a:noFill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865" y="1812925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 descr="C:\Users\Apple\AppData\Roaming\Tencent\Users\474411259\QQ\WinTemp\RichOle\UESUP$QF10J[L~0MZP@X02Q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直接箭头连接符 5"/>
          <p:cNvCxnSpPr/>
          <p:nvPr/>
        </p:nvCxnSpPr>
        <p:spPr>
          <a:xfrm>
            <a:off x="2483768" y="5085184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259632" y="5157192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5612" y="5661248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打开新窗口编辑笔记</a:t>
            </a:r>
            <a:endParaRPr lang="zh-CN" alt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445224"/>
            <a:ext cx="2492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为当前题录创建新笔记</a:t>
            </a:r>
            <a:endParaRPr lang="zh-CN" alt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8740" y="3502025"/>
            <a:ext cx="17633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可以为单个题录插入多条笔记</a:t>
            </a:r>
            <a:endParaRPr lang="zh-CN" altLang="en-US" sz="28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9"/>
          <p:cNvSpPr txBox="1"/>
          <p:nvPr/>
        </p:nvSpPr>
        <p:spPr>
          <a:xfrm>
            <a:off x="7755890" y="4318000"/>
            <a:ext cx="7683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/>
              <a:t>笔记条目显示</a:t>
            </a:r>
            <a:endParaRPr lang="zh-CN" altLang="en-US" sz="24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856615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1" name="Picture 1" descr="C:\Users\Apple\AppData\Roaming\Tencent\Users\474411259\QQ\WinTemp\RichOle\9%$M)QHJ9P6%%7VGRYYV1X7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3519170"/>
            <a:ext cx="2443480" cy="1383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可以快捷查看笔记及所属题录信息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0" y="935990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检索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9855" indent="0">
              <a:buNone/>
            </a:pPr>
            <a:r>
              <a:rPr lang="zh-CN" altLang="en-US" sz="2000" dirty="0" smtClean="0"/>
              <a:t>检索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在个人数据库中检索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输入检索式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检索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NE</a:t>
            </a:r>
            <a:r>
              <a:rPr lang="zh-CN" altLang="en-US" sz="2000" dirty="0" smtClean="0"/>
              <a:t>提供多字段检索，包括标题、关键词、主题词、作者、出版社、出版年代等。</a:t>
            </a:r>
            <a:endParaRPr lang="zh-CN" altLang="en-US" sz="2000" dirty="0"/>
          </a:p>
        </p:txBody>
      </p:sp>
      <p:pic>
        <p:nvPicPr>
          <p:cNvPr id="16387" name="Picture 3" descr="C:\Users\Apple\AppData\Roaming\Tencent\Users\474411259\QQ\WinTemp\RichOle\A}5~DJYS}Y`5EM767QLD}]P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750" y="1713632"/>
            <a:ext cx="9144000" cy="4941168"/>
          </a:xfrm>
          <a:prstGeom prst="rect">
            <a:avLst/>
          </a:prstGeom>
          <a:noFill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pple\AppData\Roaming\Tencent\Users\474411259\QQ\WinTemp\RichOle\TC$J{YS92BLDYI@6HC{%8TE.pn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" y="45085"/>
            <a:ext cx="8552815" cy="6480810"/>
          </a:xfrm>
          <a:prstGeom prst="rect">
            <a:avLst/>
          </a:prstGeom>
          <a:noFill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dirty="0"/>
              <a:t>                              7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自定义表头</a:t>
            </a:r>
            <a:b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452" y="841534"/>
            <a:ext cx="583264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题录—表头—右键自定义—</a:t>
            </a:r>
            <a:r>
              <a:rPr lang="zh-CN" altLang="en-US" sz="2400" dirty="0" smtClean="0">
                <a:solidFill>
                  <a:srgbClr val="FF0000"/>
                </a:solidFill>
              </a:rPr>
              <a:t>如，</a:t>
            </a:r>
            <a:r>
              <a:rPr lang="zh-CN" altLang="zh-CN" sz="2400" dirty="0" smtClean="0">
                <a:solidFill>
                  <a:srgbClr val="FF0000"/>
                </a:solidFill>
              </a:rPr>
              <a:t>影响因子—拖动</a:t>
            </a:r>
            <a:r>
              <a:rPr lang="zh-CN" altLang="en-US" sz="2400" dirty="0" smtClean="0">
                <a:solidFill>
                  <a:srgbClr val="FF0000"/>
                </a:solidFill>
              </a:rPr>
              <a:t>并</a:t>
            </a:r>
            <a:r>
              <a:rPr lang="zh-CN" altLang="zh-CN" sz="2400" dirty="0" smtClean="0">
                <a:solidFill>
                  <a:srgbClr val="FF0000"/>
                </a:solidFill>
              </a:rPr>
              <a:t>调整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0" y="1026160"/>
            <a:ext cx="541020" cy="713105"/>
          </a:xfrm>
          <a:prstGeom prst="rect">
            <a:avLst/>
          </a:prstGeom>
          <a:gradFill>
            <a:gsLst>
              <a:gs pos="38000">
                <a:schemeClr val="accent1">
                  <a:lumMod val="5000"/>
                  <a:lumOff val="95000"/>
                  <a:alpha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362585"/>
            <a:ext cx="8229600" cy="5645150"/>
          </a:xfrm>
        </p:spPr>
        <p:txBody>
          <a:bodyPr/>
          <a:p>
            <a:pPr marL="109855" indent="0">
              <a:buNone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文献管理软件核心功能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      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       收集文献资料 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       管理文献资料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       帮助撰写文章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6" name="剪去对角的矩形 15"/>
          <p:cNvSpPr/>
          <p:nvPr/>
        </p:nvSpPr>
        <p:spPr>
          <a:xfrm>
            <a:off x="1061050" y="12715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剪去对角的矩形 4"/>
          <p:cNvSpPr/>
          <p:nvPr/>
        </p:nvSpPr>
        <p:spPr>
          <a:xfrm>
            <a:off x="1095340" y="222788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剪去对角的矩形 5"/>
          <p:cNvSpPr/>
          <p:nvPr/>
        </p:nvSpPr>
        <p:spPr>
          <a:xfrm>
            <a:off x="1095340" y="3130222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07010" y="-55245"/>
            <a:ext cx="8440420" cy="15367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3NE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中的应用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3" name="Picture 1" descr="C:\Users\Apple\AppData\Roaming\Tencent\Users\474411259\QQ\WinTemp\RichOle\%J@A5]ZWF`8K`FX_]_L{7CB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88827"/>
            <a:ext cx="9144000" cy="5661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1844824"/>
            <a:ext cx="45849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安装</a:t>
            </a:r>
            <a:r>
              <a:rPr lang="en-US" altLang="zh-CN" sz="2400" dirty="0" smtClean="0">
                <a:solidFill>
                  <a:srgbClr val="FF0000"/>
                </a:solidFill>
              </a:rPr>
              <a:t>NE</a:t>
            </a:r>
            <a:r>
              <a:rPr lang="zh-CN" altLang="en-US" sz="2400" dirty="0" smtClean="0">
                <a:solidFill>
                  <a:srgbClr val="FF0000"/>
                </a:solidFill>
              </a:rPr>
              <a:t>的计算机，</a:t>
            </a:r>
            <a:r>
              <a:rPr lang="en-US" altLang="zh-CN" sz="2400" dirty="0" smtClean="0">
                <a:solidFill>
                  <a:srgbClr val="FF0000"/>
                </a:solidFill>
              </a:rPr>
              <a:t>Word</a:t>
            </a:r>
            <a:r>
              <a:rPr lang="zh-CN" altLang="en-US" sz="2400" dirty="0" smtClean="0">
                <a:solidFill>
                  <a:srgbClr val="FF0000"/>
                </a:solidFill>
              </a:rPr>
              <a:t>多了</a:t>
            </a:r>
            <a:r>
              <a:rPr lang="en-US" altLang="zh-CN" sz="2400" dirty="0" smtClean="0">
                <a:solidFill>
                  <a:srgbClr val="FF0000"/>
                </a:solidFill>
              </a:rPr>
              <a:t>NE</a:t>
            </a:r>
            <a:r>
              <a:rPr lang="zh-CN" altLang="en-US" sz="2400" dirty="0" smtClean="0">
                <a:solidFill>
                  <a:srgbClr val="FF0000"/>
                </a:solidFill>
              </a:rPr>
              <a:t>的快捷图标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插入引文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2000" dirty="0" smtClean="0"/>
              <a:t>打开</a:t>
            </a:r>
            <a:r>
              <a:rPr lang="en-US" altLang="zh-CN" sz="2000" dirty="0" smtClean="0"/>
              <a:t>word—</a:t>
            </a:r>
            <a:r>
              <a:rPr lang="zh-CN" altLang="en-US" sz="2000" dirty="0" smtClean="0"/>
              <a:t>选择插入引文的位置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转到</a:t>
            </a:r>
            <a:r>
              <a:rPr lang="en-US" altLang="zh-CN" sz="2000" dirty="0" smtClean="0"/>
              <a:t>NE—</a:t>
            </a:r>
            <a:r>
              <a:rPr lang="zh-CN" altLang="en-US" sz="2000" dirty="0" smtClean="0"/>
              <a:t>选中引用的条目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转回</a:t>
            </a:r>
            <a:r>
              <a:rPr lang="en-US" altLang="zh-CN" sz="2000" dirty="0" smtClean="0"/>
              <a:t>word—</a:t>
            </a:r>
            <a:r>
              <a:rPr lang="zh-CN" altLang="en-US" sz="2000" dirty="0" smtClean="0"/>
              <a:t>插入引文</a:t>
            </a:r>
            <a:endParaRPr lang="zh-CN" altLang="en-US" sz="2000" dirty="0"/>
          </a:p>
        </p:txBody>
      </p:sp>
      <p:pic>
        <p:nvPicPr>
          <p:cNvPr id="12289" name="Picture 1" descr="C:\Users\Apple\AppData\Roaming\Tencent\Users\474411259\QQ\WinTemp\RichOle\`~L0[VME0H{25KXR_8Q_J}7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63320"/>
            <a:ext cx="9144000" cy="5694680"/>
          </a:xfrm>
          <a:prstGeom prst="rect">
            <a:avLst/>
          </a:prstGeom>
          <a:noFill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编辑和删除引文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5" name="Picture 1" descr="C:\Users\Apple\AppData\Roaming\Tencent\Users\474411259\QQ\WinTemp\RichOle\MM$$TYA([7)7CH~EQ0Q}Z9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115" y="648122"/>
            <a:ext cx="9144000" cy="6885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6920" y="1538729"/>
            <a:ext cx="3408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选中引文</a:t>
            </a:r>
            <a:r>
              <a:rPr lang="en-US" altLang="zh-CN" sz="2400" dirty="0" smtClean="0">
                <a:solidFill>
                  <a:srgbClr val="FF0000"/>
                </a:solidFill>
              </a:rPr>
              <a:t>delete</a:t>
            </a:r>
            <a:r>
              <a:rPr lang="zh-CN" altLang="en-US" sz="2400" dirty="0" smtClean="0">
                <a:solidFill>
                  <a:srgbClr val="FF0000"/>
                </a:solidFill>
              </a:rPr>
              <a:t>可直接删除引文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pple\AppData\Roaming\Tencent\Users\474411259\QQ\WinTemp\RichOle\_Z$KLW8IMKLOY~CGMR]SN97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96752"/>
            <a:ext cx="7248525" cy="5661248"/>
          </a:xfrm>
          <a:prstGeom prst="rect">
            <a:avLst/>
          </a:prstGeom>
          <a:noFill/>
        </p:spPr>
      </p:pic>
      <p:sp>
        <p:nvSpPr>
          <p:cNvPr id="10" name="椭圆形标注 9"/>
          <p:cNvSpPr/>
          <p:nvPr/>
        </p:nvSpPr>
        <p:spPr>
          <a:xfrm>
            <a:off x="6444208" y="0"/>
            <a:ext cx="2232248" cy="18367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是否已经解决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04664"/>
            <a:ext cx="540867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/>
              <a:t>在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之间插入新的引文，顺序会不会乱？？？？</a:t>
            </a:r>
            <a:endParaRPr lang="zh-CN" altLang="en-US" sz="2400" dirty="0" smtClean="0"/>
          </a:p>
          <a:p>
            <a:endParaRPr lang="zh-CN" altLang="en-US" dirty="0"/>
          </a:p>
        </p:txBody>
      </p:sp>
      <p:pic>
        <p:nvPicPr>
          <p:cNvPr id="12" name="图片 11" descr="Ko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789040"/>
            <a:ext cx="2195736" cy="27089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260648"/>
            <a:ext cx="14401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操作</a:t>
            </a:r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实践</a:t>
            </a:r>
            <a:endParaRPr lang="zh-CN" alt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5" name="Picture 1" descr="C:\Users\Apple\AppData\Roaming\Tencent\Users\474411259\QQ\WinTemp\RichOle\7MZL5)]$2`UV1O)P5OZ77NP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8686800" cy="6007291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编辑参考文献格式   </a:t>
            </a:r>
            <a:r>
              <a:rPr lang="en-US" altLang="zh-CN" sz="2000" dirty="0" smtClean="0"/>
              <a:t>NE</a:t>
            </a:r>
            <a:r>
              <a:rPr lang="zh-CN" altLang="en-US" sz="2000" dirty="0" smtClean="0"/>
              <a:t>提供的格式中选择或者自己制作格式</a:t>
            </a:r>
            <a:endParaRPr lang="zh-CN" altLang="en-US" sz="2000" dirty="0"/>
          </a:p>
        </p:txBody>
      </p:sp>
      <p:pic>
        <p:nvPicPr>
          <p:cNvPr id="4" name="Picture 1" descr="C:\Users\Apple\AppData\Roaming\Tencent\Users\474411259\QQ\WinTemp\RichOle\{9%5Q5CJKCIV[AY7@@RBH$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59435"/>
            <a:ext cx="9144000" cy="6297930"/>
          </a:xfrm>
          <a:prstGeom prst="rect">
            <a:avLst/>
          </a:prstGeom>
          <a:noFill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53085" y="3931920"/>
            <a:ext cx="1080135" cy="360045"/>
          </a:xfrm>
          <a:prstGeom prst="ellips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5580" y="2564130"/>
            <a:ext cx="347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accent2"/>
                </a:solidFill>
              </a:rPr>
              <a:t>NE</a:t>
            </a:r>
            <a:r>
              <a:rPr lang="zh-CN" altLang="en-US" sz="2400">
                <a:solidFill>
                  <a:schemeClr val="accent2"/>
                </a:solidFill>
              </a:rPr>
              <a:t>提供了近</a:t>
            </a:r>
            <a:r>
              <a:rPr lang="en-US" altLang="zh-CN" sz="2400">
                <a:solidFill>
                  <a:schemeClr val="accent2"/>
                </a:solidFill>
              </a:rPr>
              <a:t>4000</a:t>
            </a:r>
            <a:r>
              <a:rPr lang="zh-CN" altLang="en-US" sz="2400">
                <a:solidFill>
                  <a:schemeClr val="accent2"/>
                </a:solidFill>
              </a:rPr>
              <a:t>种格式</a:t>
            </a:r>
            <a:endParaRPr lang="zh-CN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/>
          <a:lstStyle/>
          <a:p>
            <a:pPr marL="109855" indent="0">
              <a:buNone/>
            </a:pP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自己制作新格式</a:t>
            </a:r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0080" y="702945"/>
            <a:ext cx="215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1.NE</a:t>
            </a:r>
            <a:r>
              <a:rPr lang="zh-CN" altLang="en-US" sz="2400" dirty="0" smtClean="0">
                <a:solidFill>
                  <a:srgbClr val="FF0000"/>
                </a:solidFill>
              </a:rPr>
              <a:t>界面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工具</a:t>
            </a:r>
            <a:r>
              <a:rPr lang="en-US" altLang="zh-CN" sz="24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样式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样式管理器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新建</a:t>
            </a:r>
            <a:r>
              <a:rPr lang="en-US" altLang="zh-CN" sz="2400" dirty="0" smtClean="0">
                <a:solidFill>
                  <a:srgbClr val="FF0000"/>
                </a:solidFill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</a:rPr>
              <a:t>确定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691680" y="573325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90080" y="2303780"/>
            <a:ext cx="21539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/>
                </a:solidFill>
              </a:rPr>
              <a:t>2.</a:t>
            </a:r>
            <a:r>
              <a:rPr lang="zh-CN" altLang="en-US" sz="2400" dirty="0" smtClean="0">
                <a:solidFill>
                  <a:schemeClr val="accent2"/>
                </a:solidFill>
              </a:rPr>
              <a:t>在</a:t>
            </a:r>
            <a:r>
              <a:rPr lang="en-US" altLang="zh-CN" sz="2400" dirty="0" smtClean="0">
                <a:solidFill>
                  <a:schemeClr val="accent2"/>
                </a:solidFill>
              </a:rPr>
              <a:t>word</a:t>
            </a:r>
            <a:r>
              <a:rPr lang="zh-CN" altLang="en-US" sz="2400" dirty="0" smtClean="0">
                <a:solidFill>
                  <a:schemeClr val="accent2"/>
                </a:solidFill>
              </a:rPr>
              <a:t>的</a:t>
            </a:r>
            <a:r>
              <a:rPr lang="en-US" altLang="zh-CN" sz="2400" dirty="0" smtClean="0">
                <a:solidFill>
                  <a:schemeClr val="accent2"/>
                </a:solidFill>
              </a:rPr>
              <a:t>NE</a:t>
            </a:r>
            <a:r>
              <a:rPr lang="zh-CN" altLang="en-US" sz="2400" dirty="0" smtClean="0">
                <a:solidFill>
                  <a:schemeClr val="accent2"/>
                </a:solidFill>
              </a:rPr>
              <a:t>插件“格式化”命令中选择制作的新格式</a:t>
            </a:r>
            <a:endParaRPr lang="zh-CN" alt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565683" y="7230333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3700"/>
            <a:ext cx="6809740" cy="279971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692650" y="824865"/>
            <a:ext cx="864235" cy="309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610485" y="868680"/>
            <a:ext cx="536575" cy="26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3345" y="6374130"/>
            <a:ext cx="89090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flipH="1">
            <a:off x="2339975" y="506730"/>
            <a:ext cx="62357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16760" y="3378200"/>
            <a:ext cx="864235" cy="21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415"/>
            <a:ext cx="6857365" cy="4633595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93345" y="5360670"/>
            <a:ext cx="619125" cy="170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925320" y="3302000"/>
            <a:ext cx="640080" cy="253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3345" y="6407785"/>
            <a:ext cx="619125" cy="232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7345" name="Picture 1" descr="C:\Users\Apple\AppData\Roaming\Tencent\Users\474411259\QQ\WinTemp\RichOle\M9(7BO3TNTY{]%AF(${2EG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93305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NE</a:t>
            </a:r>
            <a:r>
              <a:rPr lang="zh-CN" altLang="en-US" dirty="0" smtClean="0">
                <a:solidFill>
                  <a:srgbClr val="FF0000"/>
                </a:solidFill>
              </a:rPr>
              <a:t>界面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工具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样式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样式管理器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点开一种样式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双语输出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进行编辑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另存为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确定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8064" y="764704"/>
            <a:ext cx="354221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3.1</a:t>
            </a:r>
            <a:r>
              <a:rPr lang="zh-CN" alt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以上版本支持参考文献双语输出</a:t>
            </a:r>
            <a:endParaRPr lang="zh-CN" alt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012160" y="0"/>
            <a:ext cx="1368152" cy="801288"/>
          </a:xfrm>
          <a:prstGeom prst="wedgeEllipseCallout">
            <a:avLst/>
          </a:prstGeom>
          <a:solidFill>
            <a:srgbClr val="93BA32">
              <a:alpha val="63922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温馨小贴士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校对报告</a:t>
            </a:r>
            <a:endParaRPr lang="zh-CN" altLang="en-US" dirty="0"/>
          </a:p>
        </p:txBody>
      </p:sp>
      <p:pic>
        <p:nvPicPr>
          <p:cNvPr id="9218" name="Picture 2" descr="C:\Users\Apple\AppData\Roaming\Tencent\Users\474411259\QQ\WinTemp\RichOle\P[_6B6J2QS4PQFJ{5MJH@TT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去除域代码</a:t>
            </a:r>
            <a:endParaRPr lang="zh-CN" altLang="en-US" dirty="0"/>
          </a:p>
        </p:txBody>
      </p:sp>
      <p:pic>
        <p:nvPicPr>
          <p:cNvPr id="8195" name="Picture 3" descr="C:\Users\Apple\AppData\Roaming\Tencent\Users\474411259\QQ\WinTemp\RichOle\O]$JDMV0W`N87OW(~EV(U[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indent="0">
              <a:buFont typeface="Arial" panose="020B0604020202020204" pitchFamily="34" charset="0"/>
            </a:pP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本讲内容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5413706"/>
          </a:xfrm>
        </p:spPr>
        <p:txBody>
          <a:bodyPr>
            <a:normAutofit/>
          </a:bodyPr>
          <a:lstStyle/>
          <a:p>
            <a:pPr marL="109855" indent="0"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认识文献管理软件</a:t>
            </a:r>
            <a:endParaRPr lang="zh-CN" altLang="en-US" sz="3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en-US" altLang="zh-CN" sz="2000" dirty="0" smtClean="0"/>
              <a:t>  </a:t>
            </a:r>
            <a:r>
              <a:rPr lang="en-US" altLang="zh-CN" dirty="0" smtClean="0"/>
              <a:t> 1</a:t>
            </a:r>
            <a:r>
              <a:rPr lang="zh-CN" altLang="en-US" dirty="0" smtClean="0"/>
              <a:t>什么是文献管理软件</a:t>
            </a:r>
            <a:r>
              <a:rPr lang="en-US" altLang="zh-CN" dirty="0" smtClean="0"/>
              <a:t>        </a:t>
            </a:r>
            <a:endParaRPr lang="en-US" altLang="zh-CN" dirty="0" smtClean="0"/>
          </a:p>
          <a:p>
            <a:pPr>
              <a:buNone/>
            </a:pPr>
            <a:r>
              <a:rPr lang="en-US" altLang="zh-CN" sz="2000" dirty="0" smtClean="0"/>
              <a:t>   </a:t>
            </a:r>
            <a:r>
              <a:rPr lang="en-US" altLang="zh-CN" sz="2400" dirty="0" smtClean="0"/>
              <a:t>2</a:t>
            </a:r>
            <a:r>
              <a:rPr lang="zh-CN" altLang="en-US" dirty="0" smtClean="0">
                <a:sym typeface="+mn-ea"/>
              </a:rPr>
              <a:t>常用文献管理软件介绍</a:t>
            </a:r>
            <a:r>
              <a:rPr lang="en-US" altLang="zh-CN" dirty="0" smtClean="0">
                <a:sym typeface="+mn-ea"/>
              </a:rPr>
              <a:t> </a:t>
            </a:r>
            <a:endParaRPr lang="en-US" altLang="zh-CN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zh-CN" altLang="en-US" sz="3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buNone/>
            </a:pPr>
            <a:r>
              <a:rPr lang="en-US" altLang="zh-CN" sz="3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2NE的使用</a:t>
            </a:r>
            <a:endParaRPr lang="en-US" altLang="zh-CN" sz="3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buNone/>
            </a:pPr>
            <a:r>
              <a:rPr lang="en-US" altLang="zh-CN" sz="2400" dirty="0" smtClean="0"/>
              <a:t>1下载</a:t>
            </a:r>
            <a:endParaRPr lang="en-US" altLang="zh-CN" sz="2400" dirty="0" smtClean="0"/>
          </a:p>
          <a:p>
            <a:pPr algn="l">
              <a:buNone/>
            </a:pPr>
            <a:r>
              <a:rPr lang="en-US" altLang="zh-CN" sz="2400" dirty="0" smtClean="0"/>
              <a:t>2新建、备份、删除数据库</a:t>
            </a:r>
            <a:endParaRPr lang="en-US" altLang="zh-CN" sz="2400" dirty="0" smtClean="0"/>
          </a:p>
          <a:p>
            <a:pPr algn="l">
              <a:buNone/>
            </a:pPr>
            <a:r>
              <a:rPr lang="en-US" altLang="zh-CN" sz="2400" dirty="0" smtClean="0"/>
              <a:t>3建立书目数据</a:t>
            </a:r>
            <a:r>
              <a:rPr lang="zh-CN" altLang="en-US" sz="2400" dirty="0" smtClean="0"/>
              <a:t>（</a:t>
            </a:r>
            <a:r>
              <a:rPr lang="zh-CN" altLang="en-US" sz="2400" i="1" dirty="0" smtClean="0">
                <a:solidFill>
                  <a:schemeClr val="bg2">
                    <a:lumMod val="50000"/>
                  </a:schemeClr>
                </a:solidFill>
                <a:uFillTx/>
                <a:ea typeface="DFKai-SB" panose="03000509000000000000" charset="-120"/>
              </a:rPr>
              <a:t>收集文献</a:t>
            </a:r>
            <a:r>
              <a:rPr lang="zh-CN" altLang="en-US" sz="2400" dirty="0" smtClean="0"/>
              <a:t>）</a:t>
            </a:r>
            <a:endParaRPr lang="zh-CN" altLang="en-US" sz="2400" dirty="0" smtClean="0"/>
          </a:p>
          <a:p>
            <a:pPr algn="l">
              <a:buNone/>
            </a:pPr>
            <a:r>
              <a:rPr lang="en-US" altLang="zh-CN" sz="2400" dirty="0" smtClean="0"/>
              <a:t>4对书目数据的编辑、管理</a:t>
            </a:r>
            <a:endParaRPr lang="en-US" altLang="zh-CN" sz="2400" dirty="0" smtClean="0"/>
          </a:p>
          <a:p>
            <a:pPr algn="l">
              <a:buNone/>
            </a:pPr>
            <a:r>
              <a:rPr lang="zh-CN" altLang="en-US" sz="2400" dirty="0" smtClean="0"/>
              <a:t>（</a:t>
            </a:r>
            <a:r>
              <a:rPr lang="zh-CN" altLang="en-US" sz="2400" i="1" dirty="0" smtClean="0">
                <a:solidFill>
                  <a:schemeClr val="bg2">
                    <a:lumMod val="50000"/>
                  </a:schemeClr>
                </a:solidFill>
                <a:uFillTx/>
                <a:ea typeface="DFKai-SB" panose="03000509000000000000" charset="-120"/>
              </a:rPr>
              <a:t>管理和分析文献</a:t>
            </a:r>
            <a:r>
              <a:rPr lang="zh-CN" altLang="en-US" sz="2400" dirty="0" smtClean="0"/>
              <a:t>）</a:t>
            </a:r>
            <a:endParaRPr lang="zh-CN" altLang="en-US" sz="2400" dirty="0" smtClean="0"/>
          </a:p>
          <a:p>
            <a:pPr algn="l"/>
            <a:endParaRPr lang="en-US" altLang="zh-CN" sz="2400" dirty="0" smtClean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5413706"/>
          </a:xfrm>
        </p:spPr>
        <p:txBody>
          <a:bodyPr/>
          <a:lstStyle/>
          <a:p>
            <a:pPr marL="109855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※</a:t>
            </a:r>
            <a:r>
              <a:rPr lang="en-US" altLang="zh-CN" sz="3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3NE在word中的应用</a:t>
            </a:r>
            <a:r>
              <a:rPr lang="zh-CN" altLang="en-US" sz="2400" dirty="0" smtClean="0"/>
              <a:t>（</a:t>
            </a:r>
            <a:r>
              <a:rPr lang="zh-CN" altLang="en-US" sz="2400" i="1" dirty="0" smtClean="0">
                <a:solidFill>
                  <a:schemeClr val="bg2">
                    <a:lumMod val="50000"/>
                  </a:schemeClr>
                </a:solidFill>
                <a:uFillTx/>
                <a:ea typeface="DFKai-SB" panose="03000509000000000000" charset="-120"/>
              </a:rPr>
              <a:t>撰写文章</a:t>
            </a:r>
            <a:r>
              <a:rPr lang="zh-CN" altLang="en-US" sz="2400" dirty="0" smtClean="0"/>
              <a:t>）</a:t>
            </a:r>
            <a:endParaRPr lang="zh-CN" altLang="en-US" sz="3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en-US" altLang="zh-CN" sz="2800" dirty="0" smtClean="0"/>
              <a:t>   1</a:t>
            </a:r>
            <a:r>
              <a:rPr lang="zh-CN" altLang="en-US" sz="2400" dirty="0" smtClean="0"/>
              <a:t>插入引文</a:t>
            </a:r>
            <a:endParaRPr lang="zh-CN" altLang="en-US" sz="2400" dirty="0" smtClean="0"/>
          </a:p>
          <a:p>
            <a:pPr>
              <a:buNone/>
            </a:pPr>
            <a:r>
              <a:rPr lang="zh-CN" altLang="en-US" sz="2400" dirty="0" smtClean="0"/>
              <a:t>    2编辑和删除引文</a:t>
            </a:r>
            <a:endParaRPr lang="zh-CN" altLang="en-US" sz="2400" dirty="0" smtClean="0"/>
          </a:p>
          <a:p>
            <a:pPr>
              <a:buNone/>
            </a:pPr>
            <a:r>
              <a:rPr lang="zh-CN" altLang="en-US" sz="2400" dirty="0" smtClean="0"/>
              <a:t>    3编辑参考文献格式</a:t>
            </a:r>
            <a:endParaRPr lang="zh-CN" altLang="en-US" sz="2400" dirty="0" smtClean="0"/>
          </a:p>
          <a:p>
            <a:pPr>
              <a:buNone/>
            </a:pPr>
            <a:r>
              <a:rPr lang="zh-CN" altLang="en-US" sz="2400" dirty="0" smtClean="0"/>
              <a:t>    4校对报告</a:t>
            </a:r>
            <a:endParaRPr lang="zh-CN" altLang="en-US" sz="2400" dirty="0" smtClean="0"/>
          </a:p>
          <a:p>
            <a:pPr>
              <a:buNone/>
            </a:pPr>
            <a:r>
              <a:rPr lang="zh-CN" altLang="en-US" sz="2400" dirty="0" smtClean="0"/>
              <a:t>    5去除域代码</a:t>
            </a: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 marL="109855" indent="0">
              <a:buNone/>
            </a:pPr>
            <a:r>
              <a:rPr lang="en-US" altLang="zh-CN" sz="3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4微志插件</a:t>
            </a:r>
            <a:endParaRPr lang="en-US" altLang="zh-CN" sz="3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9855" indent="0">
              <a:buNone/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微志插件、</a:t>
            </a:r>
            <a:b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青提手机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</a:t>
            </a:r>
            <a:b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69" name="Picture 1" descr="C:\Users\Apple\AppData\Roaming\Tencent\Users\474411259\QQ\WinTemp\RichOle\S458`T(B~2E%$%EG}{FVH{M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6805" y="219075"/>
            <a:ext cx="52158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微志插件支持：谷歌、百度（极速）、</a:t>
            </a:r>
            <a:r>
              <a:rPr lang="en-US" altLang="zh-CN" sz="2400" dirty="0" smtClean="0">
                <a:solidFill>
                  <a:srgbClr val="FF0000"/>
                </a:solidFill>
              </a:rPr>
              <a:t>360</a:t>
            </a:r>
            <a:r>
              <a:rPr lang="zh-CN" altLang="zh-CN" sz="2400" dirty="0" smtClean="0">
                <a:solidFill>
                  <a:srgbClr val="FF0000"/>
                </a:solidFill>
              </a:rPr>
              <a:t>（极速模式）等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chorm</a:t>
            </a:r>
            <a:r>
              <a:rPr lang="zh-CN" altLang="zh-CN" sz="2400" dirty="0" smtClean="0">
                <a:solidFill>
                  <a:srgbClr val="FF0000"/>
                </a:solidFill>
              </a:rPr>
              <a:t>内核的浏览器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250815" y="3319780"/>
            <a:ext cx="1237615" cy="360045"/>
          </a:xfrm>
          <a:prstGeom prst="ellips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E509Y~U$32R3HK6B5UA4$S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31495"/>
            <a:ext cx="9144000" cy="5795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4868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插件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鼠标右键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常用数据库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9007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查看常用数据库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2090" y="12383"/>
            <a:ext cx="8229600" cy="1143000"/>
          </a:xfrm>
        </p:spPr>
        <p:txBody>
          <a:bodyPr/>
          <a:p>
            <a:r>
              <a:rPr lang="zh-CN" altLang="en-US"/>
              <a:t>内容回顾：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75" y="1207770"/>
            <a:ext cx="383286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09855" indent="0">
              <a:buNone/>
            </a:pP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收集文献资料</a:t>
            </a: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管理文献资料</a:t>
            </a: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en-US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word</a:t>
            </a: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中论文撰写</a:t>
            </a: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 sz="3600"/>
          </a:p>
        </p:txBody>
      </p:sp>
      <p:sp>
        <p:nvSpPr>
          <p:cNvPr id="6" name="文本框 5"/>
          <p:cNvSpPr txBox="1"/>
          <p:nvPr/>
        </p:nvSpPr>
        <p:spPr>
          <a:xfrm>
            <a:off x="4509135" y="946150"/>
            <a:ext cx="4821555" cy="37846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109855" indent="0">
              <a:buNone/>
            </a:pPr>
            <a:endParaRPr lang="en-US" altLang="zh-CN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NE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软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件内检索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网页输出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查重、下载全文与添加附件、标记、标签、检索、</a:t>
            </a: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diy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表头等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109855" indent="0">
              <a:buNone/>
            </a:pP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109855" indent="0">
              <a:buNone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自动生成引文和参考文献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 sz="2400"/>
          </a:p>
        </p:txBody>
      </p:sp>
      <p:sp>
        <p:nvSpPr>
          <p:cNvPr id="7" name="虚尾箭头 6"/>
          <p:cNvSpPr/>
          <p:nvPr/>
        </p:nvSpPr>
        <p:spPr>
          <a:xfrm>
            <a:off x="3634740" y="1387475"/>
            <a:ext cx="874395" cy="5118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虚尾箭头 7"/>
          <p:cNvSpPr/>
          <p:nvPr/>
        </p:nvSpPr>
        <p:spPr>
          <a:xfrm>
            <a:off x="3634740" y="3455670"/>
            <a:ext cx="874395" cy="5118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虚尾箭头 8"/>
          <p:cNvSpPr/>
          <p:nvPr/>
        </p:nvSpPr>
        <p:spPr>
          <a:xfrm>
            <a:off x="3634740" y="2472055"/>
            <a:ext cx="874395" cy="5118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D:\My Documents\Tencent Files\474411259\Image\Group\thumbnail\6a5a9186-3391-4861-b975-e2d5357e55e9Ori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-6350" y="37465"/>
            <a:ext cx="9166225" cy="58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911860"/>
            <a:ext cx="1744345" cy="15474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1340768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内容占位符 1"/>
          <p:cNvSpPr/>
          <p:nvPr>
            <p:ph idx="1"/>
          </p:nvPr>
        </p:nvSpPr>
        <p:spPr>
          <a:xfrm>
            <a:off x="457200" y="336550"/>
            <a:ext cx="8229600" cy="5671185"/>
          </a:xfrm>
        </p:spPr>
        <p:txBody>
          <a:bodyPr/>
          <a:p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常见文献管理软件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9855" indent="0">
              <a:buNone/>
            </a:pPr>
            <a:endParaRPr lang="zh-CN" altLang="en-US"/>
          </a:p>
          <a:p>
            <a:pPr marL="109855" indent="0">
              <a:buNone/>
            </a:pPr>
            <a:r>
              <a:rPr lang="zh-CN" altLang="en-US"/>
              <a:t>               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80615" y="981710"/>
            <a:ext cx="5588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9855" indent="0">
              <a:buNone/>
            </a:pPr>
            <a:r>
              <a:rPr lang="en-US" altLang="zh-CN" sz="2400">
                <a:sym typeface="+mn-ea"/>
              </a:rPr>
              <a:t>NoteExpress</a:t>
            </a:r>
            <a:r>
              <a:rPr lang="zh-CN" altLang="en-US" sz="2400">
                <a:sym typeface="+mn-ea"/>
              </a:rPr>
              <a:t>：国内软件，无限分组，无在线存储空间</a:t>
            </a:r>
            <a:endParaRPr lang="zh-CN" altLang="en-US" sz="2400">
              <a:sym typeface="+mn-ea"/>
            </a:endParaRPr>
          </a:p>
          <a:p>
            <a:pPr marL="109855" indent="0">
              <a:buNone/>
            </a:pPr>
            <a:r>
              <a:rPr lang="zh-CN" altLang="en-US" sz="2400">
                <a:sym typeface="+mn-ea"/>
              </a:rPr>
              <a:t>特色：对国内数据库良好的支持，高校图书馆广泛应用。</a:t>
            </a:r>
            <a:endParaRPr lang="zh-CN" altLang="en-US" sz="2400">
              <a:sym typeface="+mn-ea"/>
            </a:endParaRPr>
          </a:p>
          <a:p>
            <a:pPr marL="109855" indent="0">
              <a:buNone/>
            </a:pPr>
            <a:r>
              <a:rPr lang="zh-CN" altLang="en-US" sz="2400"/>
              <a:t>缺点：资源占用高，无在线存储与同步功能</a:t>
            </a:r>
            <a:endParaRPr lang="zh-CN" altLang="en-US" sz="2400"/>
          </a:p>
        </p:txBody>
      </p:sp>
      <p:pic>
        <p:nvPicPr>
          <p:cNvPr id="9" name="图片 8" descr="HA@E4A8AOY}ZJF2)X4CC5R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3846195"/>
            <a:ext cx="3115945" cy="13696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69030" y="3846195"/>
            <a:ext cx="45872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E-Study:中国知网开发，免费试用，无限分组，无在线存储空间</a:t>
            </a:r>
            <a:r>
              <a:rPr lang="zh-CN" altLang="en-US" sz="2400"/>
              <a:t>，</a:t>
            </a:r>
            <a:endParaRPr lang="zh-CN" altLang="en-US" sz="2400"/>
          </a:p>
          <a:p>
            <a:r>
              <a:rPr lang="en-US" altLang="zh-CN" sz="2400"/>
              <a:t>无同步功能</a:t>
            </a:r>
            <a:endParaRPr lang="en-US" altLang="zh-CN" sz="2400"/>
          </a:p>
          <a:p>
            <a:r>
              <a:rPr lang="en-US" altLang="zh-CN" sz="2400"/>
              <a:t>特色：写作模板与在线投稿平台</a:t>
            </a:r>
            <a:endParaRPr lang="en-US" altLang="zh-CN" sz="2400"/>
          </a:p>
          <a:p>
            <a:r>
              <a:rPr lang="en-US" altLang="zh-CN" sz="2400"/>
              <a:t>缺点：在线仅限知网内检索，无法直接导入PubMed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521335"/>
            <a:ext cx="8229600" cy="5486400"/>
          </a:xfrm>
        </p:spPr>
        <p:txBody>
          <a:bodyPr/>
          <a:p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常见文献管理软件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PC6)FE_)E)RMN4~)N`ST04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" y="1120775"/>
            <a:ext cx="2333625" cy="1753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45740" y="1028065"/>
            <a:ext cx="55721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tx1"/>
                </a:solidFill>
                <a:uFillTx/>
              </a:rPr>
              <a:t>EndNote：经典，目前使用人数最多的文献管理软件。英文界面，与外国数据库衔接的好。</a:t>
            </a:r>
            <a:endParaRPr lang="zh-CN" altLang="en-US" sz="2000">
              <a:solidFill>
                <a:schemeClr val="tx1"/>
              </a:solidFill>
              <a:uFillTx/>
            </a:endParaRPr>
          </a:p>
          <a:p>
            <a:pPr algn="l"/>
            <a:endParaRPr lang="zh-CN" altLang="en-US" sz="2000">
              <a:solidFill>
                <a:schemeClr val="tx1"/>
              </a:solidFill>
              <a:uFillTx/>
            </a:endParaRPr>
          </a:p>
          <a:p>
            <a:pPr algn="l"/>
            <a:r>
              <a:rPr lang="zh-CN" altLang="en-US" sz="2000">
                <a:solidFill>
                  <a:schemeClr val="tx1"/>
                </a:solidFill>
                <a:uFillTx/>
              </a:rPr>
              <a:t>特色：强大的在线检索功能，支持导入数据库多。</a:t>
            </a:r>
            <a:endParaRPr lang="zh-CN" altLang="en-US" sz="2000">
              <a:solidFill>
                <a:schemeClr val="tx1"/>
              </a:solidFill>
              <a:uFillTx/>
            </a:endParaRPr>
          </a:p>
          <a:p>
            <a:pPr algn="l"/>
            <a:endParaRPr lang="zh-CN" altLang="en-US" sz="2000">
              <a:solidFill>
                <a:schemeClr val="tx1"/>
              </a:solidFill>
              <a:uFillTx/>
            </a:endParaRPr>
          </a:p>
          <a:p>
            <a:pPr algn="l"/>
            <a:r>
              <a:rPr lang="zh-CN" altLang="en-US" sz="2000">
                <a:solidFill>
                  <a:schemeClr val="tx1"/>
                </a:solidFill>
                <a:uFillTx/>
              </a:rPr>
              <a:t>缺点：不支持中文数据库在线检索，无笔记功能。</a:t>
            </a:r>
            <a:endParaRPr lang="zh-CN" altLang="en-US" sz="2000">
              <a:solidFill>
                <a:schemeClr val="tx1"/>
              </a:solidFill>
              <a:uFillTx/>
            </a:endParaRPr>
          </a:p>
        </p:txBody>
      </p:sp>
      <p:pic>
        <p:nvPicPr>
          <p:cNvPr id="7" name="图片 6" descr="APOY%}KI3Q~{0U0P9A0V7[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3479800"/>
            <a:ext cx="3400425" cy="1698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9955" y="4162425"/>
            <a:ext cx="42881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/>
              <a:t>MenDeley：英文界面</a:t>
            </a:r>
            <a:endParaRPr lang="zh-CN" altLang="en-US" sz="2000"/>
          </a:p>
          <a:p>
            <a:pPr algn="l"/>
            <a:endParaRPr lang="zh-CN" altLang="en-US" sz="2000"/>
          </a:p>
          <a:p>
            <a:pPr algn="l"/>
            <a:r>
              <a:rPr lang="zh-CN" altLang="en-US" sz="2000"/>
              <a:t>特色：网页文献抓取，PDF智能识别，资源占用少，速度快；学术人员可以更好地进行学术交流</a:t>
            </a:r>
            <a:endParaRPr lang="zh-CN" altLang="en-US" sz="2000"/>
          </a:p>
          <a:p>
            <a:pPr algn="l"/>
            <a:endParaRPr lang="zh-CN" altLang="en-US" sz="2000"/>
          </a:p>
          <a:p>
            <a:pPr algn="l"/>
            <a:r>
              <a:rPr lang="zh-CN" altLang="en-US" sz="2000"/>
              <a:t>缺点：缺少中文期刊的样式</a:t>
            </a:r>
            <a:endParaRPr lang="zh-CN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校内资源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6240" y="2182495"/>
            <a:ext cx="4040188" cy="76200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MenDeley 文献管理软件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2182495"/>
            <a:ext cx="4041775" cy="76200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NoteFirst文献管理软件试用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34645" y="1416354"/>
            <a:ext cx="4040188" cy="3941763"/>
          </a:xfrm>
        </p:spPr>
        <p:txBody>
          <a:bodyPr/>
          <a:p>
            <a:r>
              <a:rPr lang="zh-CN" altLang="en-US"/>
              <a:t>外文文献管理软件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lang="zh-CN" altLang="en-US"/>
              <a:t>中文文献管理软件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/>
        </p:nvSpPr>
        <p:spPr>
          <a:xfrm>
            <a:off x="457200" y="3531235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ym typeface="+mn-ea"/>
              </a:rPr>
              <a:t>RefWorks文献管理软件</a:t>
            </a:r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/>
        </p:nvSpPr>
        <p:spPr>
          <a:xfrm>
            <a:off x="4645026" y="3531235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 fontScale="80000"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NoteExpress文献管理软件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下载</a:t>
            </a:r>
            <a:r>
              <a:rPr lang="en-US" altLang="zh-CN" dirty="0" smtClean="0"/>
              <a:t>NE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sz="2400" dirty="0" smtClean="0"/>
              <a:t>方法</a:t>
            </a:r>
            <a:r>
              <a:rPr lang="en-US" altLang="zh-CN" sz="2400" dirty="0" smtClean="0"/>
              <a:t>1</a:t>
            </a:r>
            <a:r>
              <a:rPr lang="zh-CN" altLang="zh-CN" sz="2400" dirty="0" smtClean="0"/>
              <a:t>官方网站</a:t>
            </a:r>
            <a:r>
              <a:rPr lang="en-US" altLang="zh-CN" dirty="0" smtClean="0"/>
              <a:t>http://www.inoteexpress.com/aegean/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endParaRPr lang="en-US" altLang="zh-CN" dirty="0" smtClean="0"/>
          </a:p>
          <a:p>
            <a:pPr>
              <a:buNone/>
            </a:pPr>
            <a:r>
              <a:rPr lang="zh-CN" altLang="en-US" sz="2400" dirty="0" smtClean="0"/>
              <a:t>方法2吉林大学图书馆主页下载</a:t>
            </a:r>
            <a:endParaRPr lang="zh-CN" altLang="en-US" sz="2400" dirty="0" smtClean="0"/>
          </a:p>
          <a:p>
            <a:pPr>
              <a:buNone/>
            </a:pPr>
            <a:r>
              <a:rPr lang="zh-CN" altLang="zh-CN" dirty="0" smtClean="0"/>
              <a:t>吉林大学图书馆主页—常用数据库—更多—资源导航—外文数据库</a:t>
            </a:r>
            <a:r>
              <a:rPr lang="en-US" altLang="zh-CN" dirty="0" smtClean="0"/>
              <a:t>—70NoteExpress</a:t>
            </a:r>
            <a:r>
              <a:rPr lang="zh-CN" altLang="zh-CN" dirty="0" smtClean="0"/>
              <a:t>文献管理软件</a:t>
            </a: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中文文献管理软件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的使用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75175" y="5828030"/>
            <a:ext cx="4373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注意：支持</a:t>
            </a:r>
            <a:r>
              <a:rPr lang="en-US" altLang="zh-CN"/>
              <a:t>wps</a:t>
            </a:r>
            <a:r>
              <a:rPr lang="zh-CN" altLang="en-US"/>
              <a:t>和</a:t>
            </a:r>
            <a:r>
              <a:rPr lang="en-US" altLang="zh-CN"/>
              <a:t>word</a:t>
            </a:r>
            <a:r>
              <a:rPr lang="zh-CN" altLang="en-US"/>
              <a:t>，安装时关闭状态</a:t>
            </a:r>
            <a:endParaRPr lang="zh-CN" altLang="en-US"/>
          </a:p>
          <a:p>
            <a:r>
              <a:rPr lang="zh-CN" altLang="en-US"/>
              <a:t>          杀毒软件关闭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{}2`%%I]`(}PRAFJXCK_YR"/>
          <p:cNvPicPr>
            <a:picLocks noChangeAspect="1"/>
          </p:cNvPicPr>
          <p:nvPr/>
        </p:nvPicPr>
        <p:blipFill>
          <a:blip r:embed="rId1" cstate="print"/>
          <a:srcRect l="-4530" t="-1309" r="4530" b="1309"/>
          <a:stretch>
            <a:fillRect/>
          </a:stretch>
        </p:blipFill>
        <p:spPr>
          <a:xfrm>
            <a:off x="-63500" y="3384550"/>
            <a:ext cx="3966845" cy="3395980"/>
          </a:xfrm>
          <a:prstGeom prst="rect">
            <a:avLst/>
          </a:prstGeom>
        </p:spPr>
      </p:pic>
      <p:pic>
        <p:nvPicPr>
          <p:cNvPr id="6146" name="Picture 2" descr="C:\Users\Apple\AppData\Roaming\Tencent\Users\474411259\QQ\WinTemp\RichOle\R[G5GSGIO5~E}S%P`2XPO]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3384376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5553710"/>
            <a:ext cx="3037840" cy="7715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333375" y="5907405"/>
            <a:ext cx="848995" cy="28575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9000"/>
                </a:srgbClr>
              </a:gs>
              <a:gs pos="100000">
                <a:srgbClr val="FF6600">
                  <a:lumMod val="50000"/>
                  <a:alpha val="3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E453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2443</Words>
  <Application>WPS 演示</Application>
  <PresentationFormat>全屏显示(4:3)</PresentationFormat>
  <Paragraphs>433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8" baseType="lpstr">
      <vt:lpstr>Arial</vt:lpstr>
      <vt:lpstr>宋体</vt:lpstr>
      <vt:lpstr>Wingdings</vt:lpstr>
      <vt:lpstr>Wingdings 3</vt:lpstr>
      <vt:lpstr>Verdana</vt:lpstr>
      <vt:lpstr>Wingdings 2</vt:lpstr>
      <vt:lpstr>DFKai-SB</vt:lpstr>
      <vt:lpstr>Stone Sans</vt:lpstr>
      <vt:lpstr>Lucida Sans Unicode</vt:lpstr>
      <vt:lpstr>黑体</vt:lpstr>
      <vt:lpstr>微软雅黑</vt:lpstr>
      <vt:lpstr>Arial Unicode MS</vt:lpstr>
      <vt:lpstr>Calibri</vt:lpstr>
      <vt:lpstr>Segoe Print</vt:lpstr>
      <vt:lpstr>聚合</vt:lpstr>
      <vt:lpstr>中文文献管理软件NoteExpress（NE） </vt:lpstr>
      <vt:lpstr>什么是文献管理软件？</vt:lpstr>
      <vt:lpstr>PowerPoint 演示文稿</vt:lpstr>
      <vt:lpstr>本讲内容</vt:lpstr>
      <vt:lpstr>PowerPoint 演示文稿</vt:lpstr>
      <vt:lpstr>PowerPoint 演示文稿</vt:lpstr>
      <vt:lpstr>校内资源</vt:lpstr>
      <vt:lpstr>2中文文献管理NE的使用</vt:lpstr>
      <vt:lpstr>PowerPoint 演示文稿</vt:lpstr>
      <vt:lpstr>PowerPoint 演示文稿</vt:lpstr>
      <vt:lpstr>2.2新建、备份和删除数据库</vt:lpstr>
      <vt:lpstr>PowerPoint 演示文稿</vt:lpstr>
      <vt:lpstr>PowerPoint 演示文稿</vt:lpstr>
      <vt:lpstr>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2.4对书目数据的编辑、管理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7自定义表头 </vt:lpstr>
      <vt:lpstr>3NE在Word中的应用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4校对报告</vt:lpstr>
      <vt:lpstr>5去除域代码</vt:lpstr>
      <vt:lpstr>6微志插件、 青提手机app </vt:lpstr>
      <vt:lpstr>PowerPoint 演示文稿</vt:lpstr>
      <vt:lpstr>内容回顾：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中文文献管理软件NoteExpress </dc:title>
  <dc:creator>Apple</dc:creator>
  <cp:lastModifiedBy>Administrator</cp:lastModifiedBy>
  <cp:revision>220</cp:revision>
  <dcterms:created xsi:type="dcterms:W3CDTF">2017-09-12T05:54:00Z</dcterms:created>
  <dcterms:modified xsi:type="dcterms:W3CDTF">2018-05-10T05:57:58Z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