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handoutMasterIdLst>
    <p:handoutMasterId r:id="rId96"/>
  </p:handoutMasterIdLst>
  <p:sldIdLst>
    <p:sldId id="256" r:id="rId3"/>
    <p:sldId id="257" r:id="rId5"/>
    <p:sldId id="258" r:id="rId6"/>
    <p:sldId id="335" r:id="rId7"/>
    <p:sldId id="899" r:id="rId8"/>
    <p:sldId id="336" r:id="rId9"/>
    <p:sldId id="369" r:id="rId10"/>
    <p:sldId id="370" r:id="rId11"/>
    <p:sldId id="371" r:id="rId12"/>
    <p:sldId id="307" r:id="rId13"/>
    <p:sldId id="1009" r:id="rId14"/>
    <p:sldId id="1010" r:id="rId15"/>
    <p:sldId id="1011" r:id="rId16"/>
    <p:sldId id="900" r:id="rId17"/>
    <p:sldId id="439" r:id="rId18"/>
    <p:sldId id="406" r:id="rId19"/>
    <p:sldId id="407" r:id="rId20"/>
    <p:sldId id="440" r:id="rId21"/>
    <p:sldId id="443" r:id="rId22"/>
    <p:sldId id="441" r:id="rId23"/>
    <p:sldId id="445" r:id="rId24"/>
    <p:sldId id="444" r:id="rId25"/>
    <p:sldId id="493" r:id="rId26"/>
    <p:sldId id="442" r:id="rId27"/>
    <p:sldId id="446" r:id="rId28"/>
    <p:sldId id="449" r:id="rId29"/>
    <p:sldId id="450" r:id="rId30"/>
    <p:sldId id="451" r:id="rId31"/>
    <p:sldId id="456" r:id="rId32"/>
    <p:sldId id="452" r:id="rId33"/>
    <p:sldId id="453" r:id="rId34"/>
    <p:sldId id="558" r:id="rId35"/>
    <p:sldId id="559" r:id="rId36"/>
    <p:sldId id="560" r:id="rId37"/>
    <p:sldId id="561" r:id="rId38"/>
    <p:sldId id="562" r:id="rId39"/>
    <p:sldId id="563" r:id="rId40"/>
    <p:sldId id="564" r:id="rId41"/>
    <p:sldId id="565" r:id="rId42"/>
    <p:sldId id="566" r:id="rId43"/>
    <p:sldId id="567" r:id="rId44"/>
    <p:sldId id="568" r:id="rId45"/>
    <p:sldId id="569" r:id="rId46"/>
    <p:sldId id="494" r:id="rId47"/>
    <p:sldId id="408" r:id="rId48"/>
    <p:sldId id="547" r:id="rId49"/>
    <p:sldId id="548" r:id="rId50"/>
    <p:sldId id="549" r:id="rId51"/>
    <p:sldId id="550" r:id="rId52"/>
    <p:sldId id="551" r:id="rId53"/>
    <p:sldId id="552" r:id="rId54"/>
    <p:sldId id="553" r:id="rId55"/>
    <p:sldId id="613" r:id="rId56"/>
    <p:sldId id="314" r:id="rId57"/>
    <p:sldId id="615" r:id="rId58"/>
    <p:sldId id="614" r:id="rId59"/>
    <p:sldId id="616" r:id="rId60"/>
    <p:sldId id="617" r:id="rId61"/>
    <p:sldId id="618" r:id="rId62"/>
    <p:sldId id="619" r:id="rId63"/>
    <p:sldId id="620" r:id="rId64"/>
    <p:sldId id="651" r:id="rId65"/>
    <p:sldId id="656" r:id="rId66"/>
    <p:sldId id="753" r:id="rId67"/>
    <p:sldId id="654" r:id="rId68"/>
    <p:sldId id="655" r:id="rId69"/>
    <p:sldId id="901" r:id="rId70"/>
    <p:sldId id="718" r:id="rId71"/>
    <p:sldId id="852" r:id="rId72"/>
    <p:sldId id="719" r:id="rId73"/>
    <p:sldId id="720" r:id="rId74"/>
    <p:sldId id="721" r:id="rId75"/>
    <p:sldId id="722" r:id="rId76"/>
    <p:sldId id="816" r:id="rId77"/>
    <p:sldId id="814" r:id="rId78"/>
    <p:sldId id="817" r:id="rId79"/>
    <p:sldId id="818" r:id="rId80"/>
    <p:sldId id="819" r:id="rId81"/>
    <p:sldId id="820" r:id="rId82"/>
    <p:sldId id="905" r:id="rId83"/>
    <p:sldId id="853" r:id="rId84"/>
    <p:sldId id="904" r:id="rId85"/>
    <p:sldId id="903" r:id="rId86"/>
    <p:sldId id="821" r:id="rId87"/>
    <p:sldId id="854" r:id="rId88"/>
    <p:sldId id="855" r:id="rId89"/>
    <p:sldId id="856" r:id="rId90"/>
    <p:sldId id="857" r:id="rId91"/>
    <p:sldId id="906" r:id="rId92"/>
    <p:sldId id="321" r:id="rId93"/>
    <p:sldId id="329" r:id="rId94"/>
    <p:sldId id="1012" r:id="rId95"/>
  </p:sldIdLst>
  <p:sldSz cx="9144000" cy="5141595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EABDF5"/>
    <a:srgbClr val="E58AB2"/>
    <a:srgbClr val="98D2E3"/>
    <a:srgbClr val="E453D4"/>
    <a:srgbClr val="EFBFF4"/>
    <a:srgbClr val="FBE22D"/>
    <a:srgbClr val="EA5514"/>
    <a:srgbClr val="A9D25A"/>
    <a:srgbClr val="F9D7AF"/>
    <a:srgbClr val="293D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44" d="100"/>
          <a:sy n="144" d="100"/>
        </p:scale>
        <p:origin x="-684" y="-90"/>
      </p:cViewPr>
      <p:guideLst>
        <p:guide orient="horz" pos="1619"/>
        <p:guide pos="2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1" d="100"/>
        <a:sy n="121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960" y="-90"/>
      </p:cViewPr>
      <p:guideLst>
        <p:guide orient="horz" pos="2879"/>
        <p:guide pos="214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tableStyles" Target="tableStyles.xml"/><Relationship Id="rId98" Type="http://schemas.openxmlformats.org/officeDocument/2006/relationships/viewProps" Target="viewProps.xml"/><Relationship Id="rId97" Type="http://schemas.openxmlformats.org/officeDocument/2006/relationships/presProps" Target="presProps.xml"/><Relationship Id="rId96" Type="http://schemas.openxmlformats.org/officeDocument/2006/relationships/handoutMaster" Target="handoutMasters/handoutMaster1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51DB8063-6830-471B-A343-DC5CF43836CD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063094B8-8B3B-4B53-899C-D19BF1815517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9A2D05C7-D894-48DE-B94F-BDC4DF2B8FD2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1E65ABEB-8C53-4E84-B64E-B66DF014E1DD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867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867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3AEDF4-D0CB-4FC1-80F5-4347EB963210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4096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09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48EBC5-1ADE-4486-803D-BBF1E2BCF217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430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30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9610514-223C-478F-85B5-885F8822F643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5734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734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2056390-652F-4D75-B5F6-8CECB5D01ED3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7987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987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B79B6F-6BF5-4D00-9B15-76602C197C74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6144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144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AE1086C-A0CE-4AE0-97CF-9084B6098423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5529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529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F83EFC-423A-4EC0-8E67-C65D01834F70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277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277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D68FADF-8D80-4E8D-933F-FE61FDA2BBDE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7373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373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76CCDB8-428C-43F6-AE54-A54102A39D1E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072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072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D1025A7-3510-4C58-9347-2DE3445EF010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9216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921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B2FFC53-D166-4128-9C02-0C2CE2C99C91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277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277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D68FADF-8D80-4E8D-933F-FE61FDA2BBDE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277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277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D68FADF-8D80-4E8D-933F-FE61FDA2BBDE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450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505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2D3AAC4-CFAB-4AAB-98B0-80E6E7E1CA9B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4710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710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5593797-A444-46EF-9E28-08AD17996A78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7577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577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710DC90-DCB1-466D-A091-2B02796E82F9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6349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349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A007895-EC69-4370-A40E-ED5B5C7FE147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6349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349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A007895-EC69-4370-A40E-ED5B5C7FE147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326"/>
            <a:ext cx="7772400" cy="11021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3751"/>
            <a:ext cx="6400800" cy="13140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0DD35D1-B4BD-4BE8-A87B-35C48B38FDC3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CAA8CAC-E51D-46E8-A0CD-1BC99D7DF6D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15"/>
            <a:ext cx="8229600" cy="85698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199780"/>
            <a:ext cx="8229600" cy="3393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3777102-17B1-47B3-ACAD-7A9C5712A418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1F2FB83-ADD5-4A46-87E1-D9CFAD268B8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34"/>
            <a:ext cx="2057400" cy="328868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34"/>
            <a:ext cx="6019800" cy="32886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5B401AB-201E-4BDD-A3E4-2E06C4D116F9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B6A29A8C-D583-4C5E-9692-E9B8E5EEA1F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 rot="16517879">
            <a:off x="210655" y="332299"/>
            <a:ext cx="838288" cy="437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15"/>
            <a:ext cx="8229600" cy="85698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99780"/>
            <a:ext cx="8229600" cy="3393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1B88CEF-382C-49F7-ADDA-1868C2F82AF8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846C16B-4466-43DA-8F7D-9B204021B54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4156"/>
            <a:ext cx="7772400" cy="1021241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363"/>
            <a:ext cx="7772400" cy="11247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656669E-E9F7-4E18-8B92-7EB5194ED80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1E5B69B-C9D4-4B1A-A9F0-4B36E86E730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15"/>
            <a:ext cx="8229600" cy="85698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899835"/>
            <a:ext cx="4038600" cy="254358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899835"/>
            <a:ext cx="4038600" cy="254358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475E0CC-D125-4DCB-ABF0-EADDD829CB9B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6BACB5F-AA63-4289-89A9-895F8F74B44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15"/>
            <a:ext cx="8229600" cy="85698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80"/>
            <a:ext cx="4040188" cy="47967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0653"/>
            <a:ext cx="4040188" cy="296255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0980"/>
            <a:ext cx="4041775" cy="47967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0653"/>
            <a:ext cx="4041775" cy="296255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FF47678-964B-471C-8668-5373208F27D8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F211B94-B9DE-45A9-8D31-2DA0E0528D8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15"/>
            <a:ext cx="8229600" cy="85698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1A3C2BD-EC89-4A2B-A93F-1DF56C513120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00D7314-E8EB-48B6-A941-4C7EAD9F39F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0FFECE6-4392-4619-95B0-CC01C71716C5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FD72E16-B4A6-4F0D-8A7D-D16B96A5FA5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24"/>
            <a:ext cx="3008313" cy="87126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25"/>
            <a:ext cx="5111750" cy="438848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5993"/>
            <a:ext cx="3008313" cy="3517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DF4976E0-D3B8-4E66-A161-26E4BD5DC9CD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BCF1CC62-2F83-4D5F-AF7E-29BE508413D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599339"/>
            <a:ext cx="5486400" cy="42492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439"/>
            <a:ext cx="5486400" cy="30851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4262"/>
            <a:ext cx="5486400" cy="6034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5675"/>
            <a:ext cx="2133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C4E9E9E-0D8F-47B9-A1BD-345FBD94EF06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5675"/>
            <a:ext cx="2895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5675"/>
            <a:ext cx="2133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10BCCE0-FF29-42D6-829A-F62A7004581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3.jpeg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8369300" y="4803775"/>
            <a:ext cx="7747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" kern="0" dirty="0">
                <a:solidFill>
                  <a:prstClr val="black"/>
                </a:solidFill>
                <a:latin typeface="+mn-lt"/>
                <a:ea typeface="+mn-ea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latin typeface="+mn-lt"/>
                <a:ea typeface="+mn-ea"/>
              </a:rPr>
              <a:t>模板下载：</a:t>
            </a:r>
            <a:r>
              <a:rPr lang="en-US" altLang="zh-CN" sz="100" kern="0" dirty="0">
                <a:solidFill>
                  <a:prstClr val="black"/>
                </a:solidFill>
                <a:latin typeface="+mn-lt"/>
                <a:ea typeface="+mn-ea"/>
              </a:rPr>
              <a:t>www.1ppt.com/moban/     </a:t>
            </a:r>
            <a:r>
              <a:rPr lang="zh-CN" altLang="en-US" sz="100" kern="0" dirty="0">
                <a:solidFill>
                  <a:prstClr val="black"/>
                </a:solidFill>
                <a:latin typeface="+mn-lt"/>
                <a:ea typeface="+mn-ea"/>
              </a:rPr>
              <a:t>行业</a:t>
            </a:r>
            <a:r>
              <a:rPr lang="en-US" altLang="zh-CN" sz="100" kern="0" dirty="0">
                <a:solidFill>
                  <a:prstClr val="black"/>
                </a:solidFill>
                <a:latin typeface="+mn-lt"/>
                <a:ea typeface="+mn-ea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latin typeface="+mn-lt"/>
                <a:ea typeface="+mn-ea"/>
              </a:rPr>
              <a:t>模板：</a:t>
            </a:r>
            <a:r>
              <a:rPr lang="en-US" altLang="zh-CN" sz="100" kern="0" dirty="0">
                <a:solidFill>
                  <a:prstClr val="black"/>
                </a:solidFill>
                <a:latin typeface="+mn-lt"/>
                <a:ea typeface="+mn-ea"/>
              </a:rPr>
              <a:t>www.1ppt.com/hangye/ </a:t>
            </a:r>
            <a:endParaRPr lang="en-US" altLang="zh-CN" sz="100" kern="0" dirty="0">
              <a:solidFill>
                <a:prstClr val="black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" kern="0" dirty="0">
                <a:solidFill>
                  <a:prstClr val="black"/>
                </a:solidFill>
                <a:latin typeface="+mn-lt"/>
                <a:ea typeface="+mn-ea"/>
              </a:rPr>
              <a:t>节日</a:t>
            </a:r>
            <a:r>
              <a:rPr lang="en-US" altLang="zh-CN" sz="100" kern="0" dirty="0">
                <a:solidFill>
                  <a:prstClr val="black"/>
                </a:solidFill>
                <a:latin typeface="+mn-lt"/>
                <a:ea typeface="+mn-ea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latin typeface="+mn-lt"/>
                <a:ea typeface="+mn-ea"/>
              </a:rPr>
              <a:t>模板：</a:t>
            </a:r>
            <a:r>
              <a:rPr lang="en-US" altLang="zh-CN" sz="100" kern="0" dirty="0">
                <a:solidFill>
                  <a:prstClr val="black"/>
                </a:solidFill>
                <a:latin typeface="+mn-lt"/>
                <a:ea typeface="+mn-ea"/>
              </a:rPr>
              <a:t>www.1ppt.com/jieri/           PPT</a:t>
            </a:r>
            <a:r>
              <a:rPr lang="zh-CN" altLang="en-US" sz="100" kern="0" dirty="0">
                <a:solidFill>
                  <a:prstClr val="black"/>
                </a:solidFill>
                <a:latin typeface="+mn-lt"/>
                <a:ea typeface="+mn-ea"/>
              </a:rPr>
              <a:t>素材下载：</a:t>
            </a:r>
            <a:r>
              <a:rPr lang="en-US" altLang="zh-CN" sz="100" kern="0" dirty="0">
                <a:solidFill>
                  <a:prstClr val="black"/>
                </a:solidFill>
                <a:latin typeface="+mn-lt"/>
                <a:ea typeface="+mn-ea"/>
              </a:rPr>
              <a:t>www.1ppt.com/sucai/</a:t>
            </a:r>
            <a:endParaRPr lang="en-US" altLang="zh-CN" sz="100" kern="0" dirty="0">
              <a:solidFill>
                <a:prstClr val="black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" kern="0" dirty="0">
                <a:solidFill>
                  <a:prstClr val="black"/>
                </a:solidFill>
                <a:latin typeface="+mn-lt"/>
                <a:ea typeface="+mn-ea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latin typeface="+mn-lt"/>
                <a:ea typeface="+mn-ea"/>
              </a:rPr>
              <a:t>背景图片：</a:t>
            </a:r>
            <a:r>
              <a:rPr lang="en-US" altLang="zh-CN" sz="100" kern="0" dirty="0">
                <a:solidFill>
                  <a:prstClr val="black"/>
                </a:solidFill>
                <a:latin typeface="+mn-lt"/>
                <a:ea typeface="+mn-ea"/>
              </a:rPr>
              <a:t>www.1ppt.com/beijing/      PPT</a:t>
            </a:r>
            <a:r>
              <a:rPr lang="zh-CN" altLang="en-US" sz="100" kern="0" dirty="0">
                <a:solidFill>
                  <a:prstClr val="black"/>
                </a:solidFill>
                <a:latin typeface="+mn-lt"/>
                <a:ea typeface="+mn-ea"/>
              </a:rPr>
              <a:t>图表下载：</a:t>
            </a:r>
            <a:r>
              <a:rPr lang="en-US" altLang="zh-CN" sz="100" kern="0" dirty="0">
                <a:solidFill>
                  <a:prstClr val="black"/>
                </a:solidFill>
                <a:latin typeface="+mn-lt"/>
                <a:ea typeface="+mn-ea"/>
              </a:rPr>
              <a:t>www.1ppt.com/tubiao/      </a:t>
            </a:r>
            <a:endParaRPr lang="en-US" altLang="zh-CN" sz="100" kern="0" dirty="0">
              <a:solidFill>
                <a:prstClr val="black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" kern="0" dirty="0">
                <a:solidFill>
                  <a:prstClr val="black"/>
                </a:solidFill>
                <a:latin typeface="+mn-lt"/>
                <a:ea typeface="+mn-ea"/>
              </a:rPr>
              <a:t>优秀</a:t>
            </a:r>
            <a:r>
              <a:rPr lang="en-US" altLang="zh-CN" sz="100" kern="0" dirty="0">
                <a:solidFill>
                  <a:prstClr val="black"/>
                </a:solidFill>
                <a:latin typeface="+mn-lt"/>
                <a:ea typeface="+mn-ea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latin typeface="+mn-lt"/>
                <a:ea typeface="+mn-ea"/>
              </a:rPr>
              <a:t>下载：</a:t>
            </a:r>
            <a:r>
              <a:rPr lang="en-US" altLang="zh-CN" sz="100" kern="0" dirty="0">
                <a:solidFill>
                  <a:prstClr val="black"/>
                </a:solidFill>
                <a:latin typeface="+mn-lt"/>
                <a:ea typeface="+mn-ea"/>
              </a:rPr>
              <a:t>www.1ppt.com/xiazai/        PPT</a:t>
            </a:r>
            <a:r>
              <a:rPr lang="zh-CN" altLang="en-US" sz="100" kern="0" dirty="0">
                <a:solidFill>
                  <a:prstClr val="black"/>
                </a:solidFill>
                <a:latin typeface="+mn-lt"/>
                <a:ea typeface="+mn-ea"/>
              </a:rPr>
              <a:t>教程： </a:t>
            </a:r>
            <a:r>
              <a:rPr lang="en-US" altLang="zh-CN" sz="100" kern="0" dirty="0">
                <a:solidFill>
                  <a:prstClr val="black"/>
                </a:solidFill>
                <a:latin typeface="+mn-lt"/>
                <a:ea typeface="+mn-ea"/>
              </a:rPr>
              <a:t>www.1ppt.com/powerpoint/      </a:t>
            </a:r>
            <a:endParaRPr lang="en-US" altLang="zh-CN" sz="100" kern="0" dirty="0">
              <a:solidFill>
                <a:prstClr val="black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" kern="0" dirty="0">
                <a:solidFill>
                  <a:prstClr val="black"/>
                </a:solidFill>
                <a:latin typeface="+mn-lt"/>
                <a:ea typeface="+mn-ea"/>
              </a:rPr>
              <a:t>Word</a:t>
            </a:r>
            <a:r>
              <a:rPr lang="zh-CN" altLang="en-US" sz="100" kern="0" dirty="0">
                <a:solidFill>
                  <a:prstClr val="black"/>
                </a:solidFill>
                <a:latin typeface="+mn-lt"/>
                <a:ea typeface="+mn-ea"/>
              </a:rPr>
              <a:t>教程： </a:t>
            </a:r>
            <a:r>
              <a:rPr lang="en-US" altLang="zh-CN" sz="100" kern="0" dirty="0">
                <a:solidFill>
                  <a:prstClr val="black"/>
                </a:solidFill>
                <a:latin typeface="+mn-lt"/>
                <a:ea typeface="+mn-ea"/>
              </a:rPr>
              <a:t>www.1ppt.com/word/              Excel</a:t>
            </a:r>
            <a:r>
              <a:rPr lang="zh-CN" altLang="en-US" sz="100" kern="0" dirty="0">
                <a:solidFill>
                  <a:prstClr val="black"/>
                </a:solidFill>
                <a:latin typeface="+mn-lt"/>
                <a:ea typeface="+mn-ea"/>
              </a:rPr>
              <a:t>教程：</a:t>
            </a:r>
            <a:r>
              <a:rPr lang="en-US" altLang="zh-CN" sz="100" kern="0" dirty="0">
                <a:solidFill>
                  <a:prstClr val="black"/>
                </a:solidFill>
                <a:latin typeface="+mn-lt"/>
                <a:ea typeface="+mn-ea"/>
              </a:rPr>
              <a:t>www.1ppt.com/excel/  </a:t>
            </a:r>
            <a:endParaRPr lang="en-US" altLang="zh-CN" sz="100" kern="0" dirty="0">
              <a:solidFill>
                <a:prstClr val="black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" kern="0" dirty="0">
                <a:solidFill>
                  <a:prstClr val="black"/>
                </a:solidFill>
                <a:latin typeface="+mn-lt"/>
                <a:ea typeface="+mn-ea"/>
              </a:rPr>
              <a:t>资料下载：</a:t>
            </a:r>
            <a:r>
              <a:rPr lang="en-US" altLang="zh-CN" sz="100" kern="0" dirty="0">
                <a:solidFill>
                  <a:prstClr val="black"/>
                </a:solidFill>
                <a:latin typeface="+mn-lt"/>
                <a:ea typeface="+mn-ea"/>
              </a:rPr>
              <a:t>www.1ppt.com/ziliao/                PPT</a:t>
            </a:r>
            <a:r>
              <a:rPr lang="zh-CN" altLang="en-US" sz="100" kern="0" dirty="0">
                <a:solidFill>
                  <a:prstClr val="black"/>
                </a:solidFill>
                <a:latin typeface="+mn-lt"/>
                <a:ea typeface="+mn-ea"/>
              </a:rPr>
              <a:t>课件下载：</a:t>
            </a:r>
            <a:r>
              <a:rPr lang="en-US" altLang="zh-CN" sz="100" kern="0" dirty="0">
                <a:solidFill>
                  <a:prstClr val="black"/>
                </a:solidFill>
                <a:latin typeface="+mn-lt"/>
                <a:ea typeface="+mn-ea"/>
              </a:rPr>
              <a:t>www.1ppt.com/kejian/ </a:t>
            </a:r>
            <a:endParaRPr lang="en-US" altLang="zh-CN" sz="100" kern="0" dirty="0">
              <a:solidFill>
                <a:prstClr val="black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" kern="0" dirty="0">
                <a:solidFill>
                  <a:prstClr val="black"/>
                </a:solidFill>
                <a:latin typeface="+mn-lt"/>
                <a:ea typeface="+mn-ea"/>
              </a:rPr>
              <a:t>范文下载：</a:t>
            </a:r>
            <a:r>
              <a:rPr lang="en-US" altLang="zh-CN" sz="100" kern="0" dirty="0">
                <a:solidFill>
                  <a:prstClr val="black"/>
                </a:solidFill>
                <a:latin typeface="+mn-lt"/>
                <a:ea typeface="+mn-ea"/>
              </a:rPr>
              <a:t>www.1ppt.com/fanwen/             </a:t>
            </a:r>
            <a:r>
              <a:rPr lang="zh-CN" altLang="en-US" sz="100" kern="0" dirty="0">
                <a:solidFill>
                  <a:prstClr val="black"/>
                </a:solidFill>
                <a:latin typeface="+mn-lt"/>
                <a:ea typeface="+mn-ea"/>
              </a:rPr>
              <a:t>试卷下载：</a:t>
            </a:r>
            <a:r>
              <a:rPr lang="en-US" altLang="zh-CN" sz="100" kern="0" dirty="0">
                <a:solidFill>
                  <a:prstClr val="black"/>
                </a:solidFill>
                <a:latin typeface="+mn-lt"/>
                <a:ea typeface="+mn-ea"/>
              </a:rPr>
              <a:t>www.1ppt.com/shiti/  </a:t>
            </a:r>
            <a:endParaRPr lang="en-US" altLang="zh-CN" sz="100" kern="0" dirty="0">
              <a:solidFill>
                <a:prstClr val="black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" kern="0" dirty="0">
                <a:solidFill>
                  <a:prstClr val="black"/>
                </a:solidFill>
                <a:latin typeface="+mn-lt"/>
                <a:ea typeface="+mn-ea"/>
              </a:rPr>
              <a:t>教案下载：</a:t>
            </a:r>
            <a:r>
              <a:rPr lang="en-US" altLang="zh-CN" sz="100" kern="0" dirty="0">
                <a:solidFill>
                  <a:prstClr val="black"/>
                </a:solidFill>
                <a:latin typeface="+mn-lt"/>
                <a:ea typeface="+mn-ea"/>
              </a:rPr>
              <a:t>www.1ppt.com/jiaoan/        </a:t>
            </a:r>
            <a:endParaRPr lang="en-US" altLang="zh-CN" sz="100" kern="0" dirty="0">
              <a:solidFill>
                <a:prstClr val="black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0" kern="0" dirty="0">
                <a:solidFill>
                  <a:prstClr val="black"/>
                </a:solidFill>
                <a:latin typeface="+mn-lt"/>
                <a:ea typeface="+mn-ea"/>
              </a:rPr>
              <a:t>字体下载：</a:t>
            </a:r>
            <a:r>
              <a:rPr lang="en-US" altLang="zh-CN" sz="100" kern="0" dirty="0">
                <a:solidFill>
                  <a:prstClr val="black"/>
                </a:solidFill>
                <a:latin typeface="+mn-lt"/>
                <a:ea typeface="+mn-ea"/>
              </a:rPr>
              <a:t>www.1ppt.com/ziti/</a:t>
            </a:r>
            <a:endParaRPr lang="en-US" altLang="zh-CN" sz="100" kern="0" dirty="0">
              <a:solidFill>
                <a:prstClr val="black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" kern="0" dirty="0">
                <a:solidFill>
                  <a:prstClr val="black"/>
                </a:solidFill>
                <a:latin typeface="+mn-lt"/>
                <a:ea typeface="+mn-ea"/>
              </a:rPr>
              <a:t> </a:t>
            </a:r>
            <a:endParaRPr lang="zh-CN" altLang="en-US" sz="100" kern="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pic>
        <p:nvPicPr>
          <p:cNvPr id="1027" name="图片 14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1588"/>
            <a:ext cx="9144000" cy="514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video" Target="NULL" TargetMode="Externa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3.png"/><Relationship Id="rId3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" Target="slide44.xml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3.png"/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3" Type="http://schemas.openxmlformats.org/officeDocument/2006/relationships/notesSlide" Target="../notesSlides/notesSlide10.xml"/><Relationship Id="rId12" Type="http://schemas.openxmlformats.org/officeDocument/2006/relationships/slideLayout" Target="../slideLayouts/slideLayout7.xml"/><Relationship Id="rId11" Type="http://schemas.openxmlformats.org/officeDocument/2006/relationships/slide" Target="slide32.xml"/><Relationship Id="rId10" Type="http://schemas.openxmlformats.org/officeDocument/2006/relationships/slide" Target="slide53.xml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33.png"/><Relationship Id="rId7" Type="http://schemas.openxmlformats.org/officeDocument/2006/relationships/image" Target="../media/image14.png"/><Relationship Id="rId6" Type="http://schemas.openxmlformats.org/officeDocument/2006/relationships/slide" Target="slide17.xml"/><Relationship Id="rId5" Type="http://schemas.openxmlformats.org/officeDocument/2006/relationships/slide" Target="slide29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2" Type="http://schemas.openxmlformats.org/officeDocument/2006/relationships/notesSlide" Target="../notesSlides/notesSlide11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slide" Target="slide16.xml"/><Relationship Id="rId6" Type="http://schemas.openxmlformats.org/officeDocument/2006/relationships/slide" Target="slide1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9.jpeg"/><Relationship Id="rId1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3.jpeg"/><Relationship Id="rId3" Type="http://schemas.openxmlformats.org/officeDocument/2006/relationships/image" Target="../media/image62.jpeg"/><Relationship Id="rId2" Type="http://schemas.openxmlformats.org/officeDocument/2006/relationships/slide" Target="slide18.xml"/><Relationship Id="rId1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1" Type="http://schemas.openxmlformats.org/officeDocument/2006/relationships/slide" Target="slide18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0" Type="http://schemas.openxmlformats.org/officeDocument/2006/relationships/notesSlide" Target="../notesSlides/notesSlide12.xml"/><Relationship Id="rId3" Type="http://schemas.openxmlformats.org/officeDocument/2006/relationships/tags" Target="../tags/tag2.xml"/><Relationship Id="rId29" Type="http://schemas.openxmlformats.org/officeDocument/2006/relationships/slideLayout" Target="../slideLayouts/slideLayout7.xml"/><Relationship Id="rId28" Type="http://schemas.openxmlformats.org/officeDocument/2006/relationships/tags" Target="../tags/tag26.xml"/><Relationship Id="rId27" Type="http://schemas.openxmlformats.org/officeDocument/2006/relationships/tags" Target="../tags/tag25.xml"/><Relationship Id="rId26" Type="http://schemas.openxmlformats.org/officeDocument/2006/relationships/tags" Target="../tags/tag24.xml"/><Relationship Id="rId25" Type="http://schemas.openxmlformats.org/officeDocument/2006/relationships/tags" Target="../tags/tag23.xml"/><Relationship Id="rId24" Type="http://schemas.openxmlformats.org/officeDocument/2006/relationships/tags" Target="../tags/tag22.xml"/><Relationship Id="rId23" Type="http://schemas.openxmlformats.org/officeDocument/2006/relationships/tags" Target="../tags/tag21.xml"/><Relationship Id="rId22" Type="http://schemas.openxmlformats.org/officeDocument/2006/relationships/slide" Target="slide36.xml"/><Relationship Id="rId21" Type="http://schemas.openxmlformats.org/officeDocument/2006/relationships/tags" Target="../tags/tag20.xml"/><Relationship Id="rId20" Type="http://schemas.openxmlformats.org/officeDocument/2006/relationships/tags" Target="../tags/tag19.xml"/><Relationship Id="rId2" Type="http://schemas.openxmlformats.org/officeDocument/2006/relationships/tags" Target="../tags/tag1.xml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1" Type="http://schemas.openxmlformats.org/officeDocument/2006/relationships/slide" Target="slide3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7.png"/><Relationship Id="rId1" Type="http://schemas.openxmlformats.org/officeDocument/2006/relationships/slide" Target="slide17.xml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29.xml"/><Relationship Id="rId7" Type="http://schemas.openxmlformats.org/officeDocument/2006/relationships/image" Target="../media/image9.png"/><Relationship Id="rId6" Type="http://schemas.openxmlformats.org/officeDocument/2006/relationships/tags" Target="../tags/tag28.xml"/><Relationship Id="rId5" Type="http://schemas.openxmlformats.org/officeDocument/2006/relationships/image" Target="../media/image12.png"/><Relationship Id="rId4" Type="http://schemas.openxmlformats.org/officeDocument/2006/relationships/tags" Target="../tags/tag27.xml"/><Relationship Id="rId3" Type="http://schemas.openxmlformats.org/officeDocument/2006/relationships/image" Target="../media/image10.png"/><Relationship Id="rId2" Type="http://schemas.openxmlformats.org/officeDocument/2006/relationships/slide" Target="slide51.xml"/><Relationship Id="rId13" Type="http://schemas.openxmlformats.org/officeDocument/2006/relationships/notesSlide" Target="../notesSlides/notesSlide13.xml"/><Relationship Id="rId12" Type="http://schemas.openxmlformats.org/officeDocument/2006/relationships/slideLayout" Target="../slideLayouts/slideLayout7.xml"/><Relationship Id="rId11" Type="http://schemas.openxmlformats.org/officeDocument/2006/relationships/slide" Target="slide17.xml"/><Relationship Id="rId10" Type="http://schemas.openxmlformats.org/officeDocument/2006/relationships/tags" Target="../tags/tag30.xml"/><Relationship Id="rId1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3.png"/><Relationship Id="rId1" Type="http://schemas.openxmlformats.org/officeDocument/2006/relationships/slide" Target="slide4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5.png"/><Relationship Id="rId1" Type="http://schemas.openxmlformats.org/officeDocument/2006/relationships/slide" Target="slide4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91.png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slide" Target="slide59.xml"/><Relationship Id="rId4" Type="http://schemas.openxmlformats.org/officeDocument/2006/relationships/image" Target="../media/image14.png"/><Relationship Id="rId3" Type="http://schemas.openxmlformats.org/officeDocument/2006/relationships/slide" Target="slide60.xml"/><Relationship Id="rId2" Type="http://schemas.openxmlformats.org/officeDocument/2006/relationships/slide" Target="slide56.xml"/><Relationship Id="rId1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5.png"/><Relationship Id="rId1" Type="http://schemas.openxmlformats.org/officeDocument/2006/relationships/slide" Target="slide5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6.png"/><Relationship Id="rId1" Type="http://schemas.openxmlformats.org/officeDocument/2006/relationships/slide" Target="slide5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" Target="slide9.xml"/><Relationship Id="rId8" Type="http://schemas.openxmlformats.org/officeDocument/2006/relationships/image" Target="../media/image22.png"/><Relationship Id="rId7" Type="http://schemas.openxmlformats.org/officeDocument/2006/relationships/image" Target="../media/image14.png"/><Relationship Id="rId6" Type="http://schemas.openxmlformats.org/officeDocument/2006/relationships/image" Target="../media/image21.png"/><Relationship Id="rId5" Type="http://schemas.openxmlformats.org/officeDocument/2006/relationships/slide" Target="slide7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7.xml"/><Relationship Id="rId10" Type="http://schemas.openxmlformats.org/officeDocument/2006/relationships/slide" Target="slide8.xml"/><Relationship Id="rId1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7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8.png"/></Relationships>
</file>

<file path=ppt/slides/_rels/slide62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48.xml"/><Relationship Id="rId17" Type="http://schemas.openxmlformats.org/officeDocument/2006/relationships/tags" Target="../tags/tag47.xml"/><Relationship Id="rId16" Type="http://schemas.openxmlformats.org/officeDocument/2006/relationships/tags" Target="../tags/tag46.xml"/><Relationship Id="rId15" Type="http://schemas.openxmlformats.org/officeDocument/2006/relationships/tags" Target="../tags/tag45.xml"/><Relationship Id="rId14" Type="http://schemas.openxmlformats.org/officeDocument/2006/relationships/tags" Target="../tags/tag44.xml"/><Relationship Id="rId13" Type="http://schemas.openxmlformats.org/officeDocument/2006/relationships/tags" Target="../tags/tag43.xml"/><Relationship Id="rId12" Type="http://schemas.openxmlformats.org/officeDocument/2006/relationships/tags" Target="../tags/tag4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tags" Target="../tags/tag3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6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2.xml"/><Relationship Id="rId5" Type="http://schemas.openxmlformats.org/officeDocument/2006/relationships/slide" Target="slide84.xml"/><Relationship Id="rId4" Type="http://schemas.openxmlformats.org/officeDocument/2006/relationships/slide" Target="slide75.xml"/><Relationship Id="rId3" Type="http://schemas.openxmlformats.org/officeDocument/2006/relationships/slide" Target="slide65.xml"/><Relationship Id="rId2" Type="http://schemas.openxmlformats.org/officeDocument/2006/relationships/slide" Target="slide77.xml"/><Relationship Id="rId1" Type="http://schemas.openxmlformats.org/officeDocument/2006/relationships/slide" Target="slide7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slide" Target="slide6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1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5.png"/><Relationship Id="rId3" Type="http://schemas.openxmlformats.org/officeDocument/2006/relationships/slide" Target="slide6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3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5.png"/><Relationship Id="rId1" Type="http://schemas.openxmlformats.org/officeDocument/2006/relationships/slide" Target="slide6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6.png"/><Relationship Id="rId1" Type="http://schemas.openxmlformats.org/officeDocument/2006/relationships/slide" Target="slide6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" Target="slide6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png"/><Relationship Id="rId2" Type="http://schemas.openxmlformats.org/officeDocument/2006/relationships/slide" Target="slide6.xml"/><Relationship Id="rId1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1.png"/><Relationship Id="rId1" Type="http://schemas.openxmlformats.org/officeDocument/2006/relationships/image" Target="../media/image110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2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3.png"/></Relationships>
</file>

<file path=ppt/slides/_rels/slide8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5.png"/><Relationship Id="rId2" Type="http://schemas.openxmlformats.org/officeDocument/2006/relationships/slide" Target="slide64.xml"/><Relationship Id="rId1" Type="http://schemas.openxmlformats.org/officeDocument/2006/relationships/image" Target="../media/image114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7.png"/><Relationship Id="rId1" Type="http://schemas.openxmlformats.org/officeDocument/2006/relationships/image" Target="../media/image11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9.png"/><Relationship Id="rId1" Type="http://schemas.openxmlformats.org/officeDocument/2006/relationships/image" Target="../media/image11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1.png"/><Relationship Id="rId1" Type="http://schemas.openxmlformats.org/officeDocument/2006/relationships/image" Target="../media/image120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2.png"/></Relationships>
</file>

<file path=ppt/slides/_rels/slide8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12.xml"/><Relationship Id="rId5" Type="http://schemas.openxmlformats.org/officeDocument/2006/relationships/slide" Target="slide84.xml"/><Relationship Id="rId4" Type="http://schemas.openxmlformats.org/officeDocument/2006/relationships/slide" Target="slide75.xml"/><Relationship Id="rId3" Type="http://schemas.openxmlformats.org/officeDocument/2006/relationships/slide" Target="slide65.xml"/><Relationship Id="rId2" Type="http://schemas.openxmlformats.org/officeDocument/2006/relationships/slide" Target="slide77.xml"/><Relationship Id="rId1" Type="http://schemas.openxmlformats.org/officeDocument/2006/relationships/slide" Target="slide74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" Target="slide2.xml"/></Relationships>
</file>

<file path=ppt/slides/_rels/slide9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0.png"/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image" Target="../media/image5.png"/></Relationships>
</file>

<file path=ppt/slides/_rels/slide9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3.jpeg"/><Relationship Id="rId1" Type="http://schemas.openxmlformats.org/officeDocument/2006/relationships/image" Target="../media/image6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40"/>
          <p:cNvSpPr>
            <a:spLocks noChangeArrowheads="1"/>
          </p:cNvSpPr>
          <p:nvPr/>
        </p:nvSpPr>
        <p:spPr bwMode="auto">
          <a:xfrm>
            <a:off x="3209950" y="1315647"/>
            <a:ext cx="3600400" cy="3689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2400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信息素养教育课堂</a:t>
            </a:r>
            <a:endParaRPr lang="zh-CN" altLang="en-US" sz="2400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0" name="圆角矩形 1039"/>
          <p:cNvSpPr/>
          <p:nvPr/>
        </p:nvSpPr>
        <p:spPr>
          <a:xfrm>
            <a:off x="3136265" y="3075305"/>
            <a:ext cx="1396365" cy="257175"/>
          </a:xfrm>
          <a:prstGeom prst="roundRect">
            <a:avLst>
              <a:gd name="adj" fmla="val 50000"/>
            </a:avLst>
          </a:prstGeom>
          <a:blipFill dpi="0" rotWithShape="1">
            <a:blip r:embed="rId1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中心馆参考咨询部</a:t>
            </a:r>
            <a:endParaRPr lang="zh-CN" altLang="en-US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圆角矩形 49"/>
          <p:cNvSpPr/>
          <p:nvPr/>
        </p:nvSpPr>
        <p:spPr>
          <a:xfrm>
            <a:off x="4716016" y="3075012"/>
            <a:ext cx="975535" cy="257572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50" dirty="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2018.5.10</a:t>
            </a:r>
            <a:endParaRPr lang="zh-CN" altLang="en-US" sz="1050" dirty="0">
              <a:blipFill dpi="0" rotWithShape="1">
                <a:blip r:embed="rId2"/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3548" y="1922884"/>
            <a:ext cx="8371840" cy="82994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spc="160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方正正大黑简体" panose="02000000000000000000" pitchFamily="2" charset="-122"/>
                <a:ea typeface="方正正大黑简体" panose="02000000000000000000" pitchFamily="2" charset="-122"/>
              </a:rPr>
              <a:t>利用图书馆资源提高外语能力</a:t>
            </a:r>
            <a:endParaRPr lang="zh-CN" altLang="en-US" sz="4800" spc="160" dirty="0">
              <a:blipFill dpi="0" rotWithShape="1">
                <a:blip r:embed="rId3"/>
                <a:srcRect/>
                <a:stretch>
                  <a:fillRect/>
                </a:stretch>
              </a:blipFill>
              <a:latin typeface="方正正大黑简体" panose="02000000000000000000" pitchFamily="2" charset="-122"/>
              <a:ea typeface="方正正大黑简体" panose="02000000000000000000" pitchFamily="2" charset="-122"/>
            </a:endParaRPr>
          </a:p>
        </p:txBody>
      </p:sp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374938" y="-10463213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37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8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6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6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040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9"/>
          <p:cNvSpPr>
            <a:spLocks noChangeArrowheads="1"/>
          </p:cNvSpPr>
          <p:nvPr/>
        </p:nvSpPr>
        <p:spPr bwMode="auto">
          <a:xfrm>
            <a:off x="2627313" y="1922463"/>
            <a:ext cx="727075" cy="739775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4800">
                <a:solidFill>
                  <a:srgbClr val="FFFFFF"/>
                </a:solidFill>
                <a:latin typeface="Impact" panose="020B0806030902050204" pitchFamily="34" charset="0"/>
              </a:rPr>
              <a:t>02</a:t>
            </a:r>
            <a:endParaRPr lang="zh-CN" altLang="zh-CN" sz="1000"/>
          </a:p>
        </p:txBody>
      </p:sp>
      <p:sp>
        <p:nvSpPr>
          <p:cNvPr id="5" name="Rectangle 39"/>
          <p:cNvSpPr>
            <a:spLocks noChangeArrowheads="1"/>
          </p:cNvSpPr>
          <p:nvPr/>
        </p:nvSpPr>
        <p:spPr bwMode="auto">
          <a:xfrm>
            <a:off x="4044196" y="2108939"/>
            <a:ext cx="4011547" cy="1076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纸本外语图书资源</a:t>
            </a:r>
            <a:endParaRPr lang="zh-CN" altLang="en-US" sz="2800" b="1" dirty="0">
              <a:blipFill dpi="0" rotWithShape="1">
                <a:blip r:embed="rId2"/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 b="1" dirty="0">
              <a:blipFill dpi="0" rotWithShape="1">
                <a:blip r:embed="rId2"/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18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20190"/>
            <a:ext cx="8229600" cy="856986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0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《中国图书馆分类法》</a:t>
            </a:r>
            <a:endParaRPr lang="zh-CN" altLang="en-US" sz="40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内容占位符 3" descr="中图法查询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42315" y="918845"/>
            <a:ext cx="7533005" cy="4037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39"/>
          <p:cNvSpPr>
            <a:spLocks noChangeArrowheads="1"/>
          </p:cNvSpPr>
          <p:nvPr/>
        </p:nvSpPr>
        <p:spPr bwMode="auto">
          <a:xfrm>
            <a:off x="401638" y="328613"/>
            <a:ext cx="331787" cy="2457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600">
                <a:solidFill>
                  <a:srgbClr val="FFFFFF"/>
                </a:solidFill>
                <a:latin typeface="Impact" panose="020B0806030902050204" pitchFamily="34" charset="0"/>
              </a:rPr>
              <a:t>02</a:t>
            </a:r>
            <a:endParaRPr lang="zh-CN" altLang="zh-CN" sz="100"/>
          </a:p>
        </p:txBody>
      </p:sp>
      <p:sp>
        <p:nvSpPr>
          <p:cNvPr id="55" name="Rectangle 39"/>
          <p:cNvSpPr>
            <a:spLocks noChangeArrowheads="1"/>
          </p:cNvSpPr>
          <p:nvPr/>
        </p:nvSpPr>
        <p:spPr bwMode="auto">
          <a:xfrm>
            <a:off x="916305" y="338455"/>
            <a:ext cx="3543935" cy="24574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1600" b="1" dirty="0">
                <a:blipFill dpi="0" rotWithShape="1">
                  <a:blip r:embed="rId1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《中图法》中外语信息资源所属类别</a:t>
            </a:r>
            <a:endParaRPr lang="zh-CN" altLang="en-US" sz="1600" b="1" dirty="0">
              <a:blipFill dpi="0" rotWithShape="1">
                <a:blip r:embed="rId1"/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1093788" y="1247775"/>
            <a:ext cx="1941512" cy="1941513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8565" tIns="49282" rIns="98565" bIns="4928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977900" y="1131888"/>
            <a:ext cx="2173288" cy="2173287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ysDot"/>
          </a:ln>
          <a:effectLst/>
        </p:spPr>
        <p:txBody>
          <a:bodyPr lIns="98565" tIns="49282" rIns="98565" bIns="4928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0" name="矩形 39"/>
          <p:cNvSpPr>
            <a:spLocks noChangeArrowheads="1"/>
          </p:cNvSpPr>
          <p:nvPr/>
        </p:nvSpPr>
        <p:spPr bwMode="auto">
          <a:xfrm>
            <a:off x="1156335" y="1732915"/>
            <a:ext cx="1815465" cy="972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8565" tIns="49282" rIns="98565" bIns="49282">
            <a:spAutoFit/>
          </a:bodyPr>
          <a:lstStyle/>
          <a:p>
            <a:pPr algn="ctr"/>
            <a:r>
              <a:rPr lang="en-US" altLang="zh-CN" sz="2600" b="1">
                <a:solidFill>
                  <a:schemeClr val="bg1"/>
                </a:solidFill>
                <a:latin typeface="微软雅黑" panose="020B0503020204020204" pitchFamily="34" charset="-122"/>
              </a:rPr>
              <a:t>H</a:t>
            </a:r>
            <a:endParaRPr lang="en-US" altLang="zh-CN" sz="2600" b="1">
              <a:solidFill>
                <a:schemeClr val="bg1"/>
              </a:solidFill>
              <a:latin typeface="微软雅黑" panose="020B0503020204020204" pitchFamily="34" charset="-122"/>
            </a:endParaRPr>
          </a:p>
          <a:p>
            <a:pPr algn="ctr">
              <a:spcBef>
                <a:spcPts val="1300"/>
              </a:spcBef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</a:rPr>
              <a:t>语言、文字类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41" name="文本框 7"/>
          <p:cNvSpPr txBox="1">
            <a:spLocks noChangeArrowheads="1"/>
          </p:cNvSpPr>
          <p:nvPr/>
        </p:nvSpPr>
        <p:spPr bwMode="auto">
          <a:xfrm>
            <a:off x="808355" y="3305175"/>
            <a:ext cx="2477770" cy="1726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8565" tIns="49282" rIns="98565" bIns="49282"/>
          <a:lstStyle/>
          <a:p>
            <a:pPr algn="just"/>
            <a:r>
              <a:rPr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H0 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语言学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H3 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常用外国语（各国语言的发展史、语音、字词学习、语法、写作与修饰、翻译、教学、水平考试等信息资源）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H3-8 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世界各民族语言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H9 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国际辅助语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3603625" y="1247775"/>
            <a:ext cx="1941513" cy="1941513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8565" tIns="49282" rIns="98565" bIns="4928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3487738" y="1131888"/>
            <a:ext cx="2173287" cy="2173287"/>
          </a:xfrm>
          <a:prstGeom prst="ellipse">
            <a:avLst/>
          </a:prstGeom>
          <a:noFill/>
          <a:ln w="25400" cap="flat" cmpd="sng" algn="ctr">
            <a:solidFill>
              <a:srgbClr val="FFC000"/>
            </a:solidFill>
            <a:prstDash val="sysDot"/>
          </a:ln>
          <a:effectLst/>
        </p:spPr>
        <p:txBody>
          <a:bodyPr lIns="98565" tIns="49282" rIns="98565" bIns="4928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4" name="矩形 43"/>
          <p:cNvSpPr>
            <a:spLocks noChangeArrowheads="1"/>
          </p:cNvSpPr>
          <p:nvPr/>
        </p:nvSpPr>
        <p:spPr bwMode="auto">
          <a:xfrm>
            <a:off x="3729038" y="1724025"/>
            <a:ext cx="1692275" cy="972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8565" tIns="49282" rIns="98565" bIns="49282">
            <a:spAutoFit/>
          </a:bodyPr>
          <a:lstStyle/>
          <a:p>
            <a:pPr algn="ctr"/>
            <a:r>
              <a:rPr lang="en-US" altLang="zh-CN" sz="2600" b="1">
                <a:solidFill>
                  <a:schemeClr val="bg1"/>
                </a:solidFill>
                <a:latin typeface="微软雅黑" panose="020B0503020204020204" pitchFamily="34" charset="-122"/>
              </a:rPr>
              <a:t>I</a:t>
            </a:r>
            <a:endParaRPr lang="en-US" altLang="zh-CN" sz="2600" b="1">
              <a:solidFill>
                <a:schemeClr val="bg1"/>
              </a:solidFill>
              <a:latin typeface="微软雅黑" panose="020B0503020204020204" pitchFamily="34" charset="-122"/>
            </a:endParaRPr>
          </a:p>
          <a:p>
            <a:pPr algn="ctr">
              <a:spcBef>
                <a:spcPts val="1300"/>
              </a:spcBef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</a:rPr>
              <a:t>文学类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45" name="文本框 7"/>
          <p:cNvSpPr txBox="1">
            <a:spLocks noChangeArrowheads="1"/>
          </p:cNvSpPr>
          <p:nvPr/>
        </p:nvSpPr>
        <p:spPr bwMode="auto">
          <a:xfrm>
            <a:off x="3965893" y="3548063"/>
            <a:ext cx="1952625" cy="11239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8565" tIns="49282" rIns="98565" bIns="49282"/>
          <a:lstStyle/>
          <a:p>
            <a:pPr algn="just"/>
            <a:r>
              <a:rPr 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I0 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文学理论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I1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世界文学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I2 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中国文学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I3/7 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各国文学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6119495" y="1247775"/>
            <a:ext cx="1941513" cy="1941513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8565" tIns="49282" rIns="98565" bIns="4928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5997575" y="1131888"/>
            <a:ext cx="2174875" cy="2173287"/>
          </a:xfrm>
          <a:prstGeom prst="ellipse">
            <a:avLst/>
          </a:prstGeom>
          <a:noFill/>
          <a:ln w="25400" cap="flat" cmpd="sng" algn="ctr">
            <a:solidFill>
              <a:srgbClr val="00B0F0"/>
            </a:solidFill>
            <a:prstDash val="sysDot"/>
          </a:ln>
          <a:effectLst/>
        </p:spPr>
        <p:txBody>
          <a:bodyPr lIns="98565" tIns="49282" rIns="98565" bIns="4928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8" name="矩形 47"/>
          <p:cNvSpPr>
            <a:spLocks noChangeArrowheads="1"/>
          </p:cNvSpPr>
          <p:nvPr/>
        </p:nvSpPr>
        <p:spPr bwMode="auto">
          <a:xfrm>
            <a:off x="6238875" y="1724025"/>
            <a:ext cx="1692275" cy="972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8565" tIns="49282" rIns="98565" bIns="49282">
            <a:spAutoFit/>
          </a:bodyPr>
          <a:lstStyle/>
          <a:p>
            <a:pPr algn="ctr"/>
            <a:r>
              <a:rPr lang="en-US" altLang="zh-CN" sz="2600" b="1">
                <a:solidFill>
                  <a:schemeClr val="bg1"/>
                </a:solidFill>
                <a:latin typeface="微软雅黑" panose="020B0503020204020204" pitchFamily="34" charset="-122"/>
              </a:rPr>
              <a:t>Z</a:t>
            </a:r>
            <a:endParaRPr lang="en-US" altLang="zh-CN" sz="2600" b="1">
              <a:solidFill>
                <a:schemeClr val="bg1"/>
              </a:solidFill>
              <a:latin typeface="微软雅黑" panose="020B0503020204020204" pitchFamily="34" charset="-122"/>
            </a:endParaRPr>
          </a:p>
          <a:p>
            <a:pPr algn="ctr">
              <a:spcBef>
                <a:spcPts val="1300"/>
              </a:spcBef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</a:rPr>
              <a:t>综合性图书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49" name="文本框 7"/>
          <p:cNvSpPr txBox="1">
            <a:spLocks noChangeArrowheads="1"/>
          </p:cNvSpPr>
          <p:nvPr/>
        </p:nvSpPr>
        <p:spPr bwMode="auto">
          <a:xfrm>
            <a:off x="5918835" y="3422015"/>
            <a:ext cx="2507615" cy="14928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8565" tIns="49282" rIns="98565" bIns="49282"/>
          <a:lstStyle/>
          <a:p>
            <a:pPr algn="just"/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《美国百科全书》（</a:t>
            </a:r>
            <a:r>
              <a:rPr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Encyclopedia American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《不列颠百科全书》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Encyclopedia Britannica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《科利尔百科全书》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Collier's Encyclopedia)</a:t>
            </a:r>
            <a:endParaRPr lang="en-US" altLang="zh-CN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863465" y="267970"/>
            <a:ext cx="39573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FF00"/>
                </a:solidFill>
              </a:rPr>
              <a:t>中心馆</a:t>
            </a:r>
            <a:r>
              <a:rPr lang="en-US" altLang="zh-CN">
                <a:solidFill>
                  <a:srgbClr val="FFFF00"/>
                </a:solidFill>
              </a:rPr>
              <a:t>2F </a:t>
            </a:r>
            <a:r>
              <a:rPr lang="zh-CN" altLang="en-US">
                <a:solidFill>
                  <a:srgbClr val="FFFF00"/>
                </a:solidFill>
              </a:rPr>
              <a:t>中文人文科学图书借阅区</a:t>
            </a:r>
            <a:endParaRPr lang="zh-CN" altLang="en-US">
              <a:solidFill>
                <a:srgbClr val="FFFF00"/>
              </a:solidFill>
            </a:endParaRPr>
          </a:p>
          <a:p>
            <a:r>
              <a:rPr lang="en-US" altLang="zh-CN">
                <a:solidFill>
                  <a:srgbClr val="FFFF00"/>
                </a:solidFill>
              </a:rPr>
              <a:t>5F</a:t>
            </a:r>
            <a:r>
              <a:rPr lang="zh-CN" altLang="en-US">
                <a:solidFill>
                  <a:srgbClr val="FFFF00"/>
                </a:solidFill>
              </a:rPr>
              <a:t>  文科外文图书借阅区</a:t>
            </a:r>
            <a:endParaRPr lang="zh-CN" alt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71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150" fill="hold"/>
                                        <p:tgtEl>
                                          <p:spTgt spid="5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4" grpId="1"/>
      <p:bldP spid="38" grpId="0" bldLvl="0" animBg="1"/>
      <p:bldP spid="39" grpId="0" bldLvl="0" animBg="1"/>
      <p:bldP spid="40" grpId="0"/>
      <p:bldP spid="41" grpId="0"/>
      <p:bldP spid="42" grpId="0" bldLvl="0" animBg="1"/>
      <p:bldP spid="43" grpId="0" bldLvl="0" animBg="1"/>
      <p:bldP spid="44" grpId="0"/>
      <p:bldP spid="45" grpId="0"/>
      <p:bldP spid="46" grpId="0" bldLvl="0" animBg="1"/>
      <p:bldP spid="47" grpId="0" bldLvl="0" animBg="1"/>
      <p:bldP spid="48" grpId="0"/>
      <p:bldP spid="49" grpId="0"/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书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7350" y="3123565"/>
            <a:ext cx="5380990" cy="1965960"/>
          </a:xfrm>
          <a:prstGeom prst="rect">
            <a:avLst/>
          </a:prstGeom>
        </p:spPr>
      </p:pic>
      <p:pic>
        <p:nvPicPr>
          <p:cNvPr id="3" name="图片 2" descr="图书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080" y="92710"/>
            <a:ext cx="6609080" cy="2973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未命名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460" y="1010285"/>
            <a:ext cx="2937510" cy="3601720"/>
          </a:xfrm>
          <a:prstGeom prst="rect">
            <a:avLst/>
          </a:prstGeom>
        </p:spPr>
      </p:pic>
      <p:pic>
        <p:nvPicPr>
          <p:cNvPr id="3" name="图片 2" descr="u=616667700,3114089983&amp;fm=27&amp;gp=0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465" y="1009650"/>
            <a:ext cx="2973705" cy="3616325"/>
          </a:xfrm>
          <a:prstGeom prst="rect">
            <a:avLst/>
          </a:prstGeom>
        </p:spPr>
      </p:pic>
      <p:sp>
        <p:nvSpPr>
          <p:cNvPr id="4" name="右箭头 3"/>
          <p:cNvSpPr/>
          <p:nvPr/>
        </p:nvSpPr>
        <p:spPr>
          <a:xfrm>
            <a:off x="3815080" y="2368550"/>
            <a:ext cx="1151890" cy="57658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QQ截图20180510153633.pngQQ截图2018051015363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27305" y="-26352"/>
            <a:ext cx="9150350" cy="5194935"/>
          </a:xfrm>
          <a:prstGeom prst="rect">
            <a:avLst/>
          </a:prstGeom>
        </p:spPr>
      </p:pic>
    </p:spTree>
  </p:cSld>
  <p:clrMapOvr>
    <a:masterClrMapping/>
  </p:clrMapOvr>
  <p:transition spd="slow" advTm="2389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9"/>
          <p:cNvSpPr>
            <a:spLocks noChangeArrowheads="1"/>
          </p:cNvSpPr>
          <p:nvPr/>
        </p:nvSpPr>
        <p:spPr bwMode="auto">
          <a:xfrm>
            <a:off x="2627313" y="1922463"/>
            <a:ext cx="727075" cy="739775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4800">
                <a:solidFill>
                  <a:srgbClr val="FFFFFF"/>
                </a:solidFill>
                <a:latin typeface="Impact" panose="020B0806030902050204" pitchFamily="34" charset="0"/>
              </a:rPr>
              <a:t>03</a:t>
            </a:r>
            <a:endParaRPr lang="zh-CN" altLang="zh-CN" sz="1000"/>
          </a:p>
        </p:txBody>
      </p:sp>
      <p:sp>
        <p:nvSpPr>
          <p:cNvPr id="38" name="Rectangle 39"/>
          <p:cNvSpPr>
            <a:spLocks noChangeArrowheads="1"/>
          </p:cNvSpPr>
          <p:nvPr/>
        </p:nvSpPr>
        <p:spPr bwMode="auto">
          <a:xfrm>
            <a:off x="4025146" y="2108939"/>
            <a:ext cx="4011547" cy="1076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国内外语学习数字资源</a:t>
            </a:r>
            <a:endParaRPr lang="en-US" altLang="zh-CN" sz="2800" b="1" dirty="0">
              <a:blipFill dpi="0" rotWithShape="1">
                <a:blip r:embed="rId3"/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23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3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37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39"/>
          <p:cNvSpPr>
            <a:spLocks noChangeArrowheads="1"/>
          </p:cNvSpPr>
          <p:nvPr/>
        </p:nvSpPr>
        <p:spPr bwMode="auto">
          <a:xfrm>
            <a:off x="3185160" y="271780"/>
            <a:ext cx="3122295" cy="36893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blipFill dpi="0" rotWithShape="1">
                  <a:blip r:embed="rId1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国内外语学习数字资源</a:t>
            </a:r>
            <a:endParaRPr lang="zh-CN" altLang="en-US" sz="2400" b="1" dirty="0">
              <a:blipFill dpi="0" rotWithShape="1">
                <a:blip r:embed="rId1"/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Freeform 105"/>
          <p:cNvSpPr/>
          <p:nvPr/>
        </p:nvSpPr>
        <p:spPr bwMode="auto">
          <a:xfrm>
            <a:off x="4598988" y="3149600"/>
            <a:ext cx="919162" cy="985838"/>
          </a:xfrm>
          <a:custGeom>
            <a:avLst/>
            <a:gdLst>
              <a:gd name="T0" fmla="*/ 0 w 876"/>
              <a:gd name="T1" fmla="*/ 29138806 h 952"/>
              <a:gd name="T2" fmla="*/ 0 w 876"/>
              <a:gd name="T3" fmla="*/ 477871696 h 952"/>
              <a:gd name="T4" fmla="*/ 851127092 w 876"/>
              <a:gd name="T5" fmla="*/ 924662129 h 952"/>
              <a:gd name="T6" fmla="*/ 691784020 w 876"/>
              <a:gd name="T7" fmla="*/ 0 h 952"/>
              <a:gd name="T8" fmla="*/ 367267589 w 876"/>
              <a:gd name="T9" fmla="*/ 0 h 952"/>
              <a:gd name="T10" fmla="*/ 410017760 w 876"/>
              <a:gd name="T11" fmla="*/ 244763215 h 952"/>
              <a:gd name="T12" fmla="*/ 0 w 876"/>
              <a:gd name="T13" fmla="*/ 29138806 h 9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76" h="952">
                <a:moveTo>
                  <a:pt x="0" y="30"/>
                </a:moveTo>
                <a:lnTo>
                  <a:pt x="0" y="492"/>
                </a:lnTo>
                <a:lnTo>
                  <a:pt x="876" y="952"/>
                </a:lnTo>
                <a:lnTo>
                  <a:pt x="712" y="0"/>
                </a:lnTo>
                <a:lnTo>
                  <a:pt x="378" y="0"/>
                </a:lnTo>
                <a:lnTo>
                  <a:pt x="422" y="252"/>
                </a:lnTo>
                <a:lnTo>
                  <a:pt x="0" y="30"/>
                </a:lnTo>
              </a:path>
            </a:pathLst>
          </a:custGeom>
          <a:noFill/>
          <a:ln>
            <a:noFill/>
          </a:ln>
        </p:spPr>
        <p:txBody>
          <a:bodyPr lIns="96775" tIns="48388" rIns="96775" bIns="48388"/>
          <a:lstStyle/>
          <a:p>
            <a:pPr defTabSz="96774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900" kern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68" name="Freeform 107"/>
          <p:cNvSpPr/>
          <p:nvPr/>
        </p:nvSpPr>
        <p:spPr bwMode="auto">
          <a:xfrm>
            <a:off x="3529013" y="3149600"/>
            <a:ext cx="922337" cy="985838"/>
          </a:xfrm>
          <a:custGeom>
            <a:avLst/>
            <a:gdLst>
              <a:gd name="T0" fmla="*/ 878 w 878"/>
              <a:gd name="T1" fmla="*/ 30 h 952"/>
              <a:gd name="T2" fmla="*/ 456 w 878"/>
              <a:gd name="T3" fmla="*/ 252 h 952"/>
              <a:gd name="T4" fmla="*/ 498 w 878"/>
              <a:gd name="T5" fmla="*/ 0 h 952"/>
              <a:gd name="T6" fmla="*/ 164 w 878"/>
              <a:gd name="T7" fmla="*/ 0 h 952"/>
              <a:gd name="T8" fmla="*/ 0 w 878"/>
              <a:gd name="T9" fmla="*/ 952 h 952"/>
              <a:gd name="T10" fmla="*/ 878 w 878"/>
              <a:gd name="T11" fmla="*/ 492 h 952"/>
              <a:gd name="T12" fmla="*/ 878 w 878"/>
              <a:gd name="T13" fmla="*/ 30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78" h="952">
                <a:moveTo>
                  <a:pt x="878" y="30"/>
                </a:moveTo>
                <a:lnTo>
                  <a:pt x="456" y="252"/>
                </a:lnTo>
                <a:lnTo>
                  <a:pt x="498" y="0"/>
                </a:lnTo>
                <a:lnTo>
                  <a:pt x="164" y="0"/>
                </a:lnTo>
                <a:lnTo>
                  <a:pt x="0" y="952"/>
                </a:lnTo>
                <a:lnTo>
                  <a:pt x="878" y="492"/>
                </a:lnTo>
                <a:lnTo>
                  <a:pt x="878" y="30"/>
                </a:lnTo>
              </a:path>
            </a:pathLst>
          </a:custGeom>
          <a:noFill/>
          <a:ln>
            <a:noFill/>
          </a:ln>
        </p:spPr>
        <p:txBody>
          <a:bodyPr lIns="96775" tIns="48388" rIns="96775" bIns="48388"/>
          <a:lstStyle/>
          <a:p>
            <a:pPr defTabSz="967740">
              <a:defRPr/>
            </a:pPr>
            <a:endParaRPr lang="zh-CN" altLang="en-US" sz="190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  <a:ea typeface="+mn-ea"/>
            </a:endParaRPr>
          </a:p>
        </p:txBody>
      </p:sp>
      <p:grpSp>
        <p:nvGrpSpPr>
          <p:cNvPr id="39941" name="组合 70"/>
          <p:cNvGrpSpPr/>
          <p:nvPr/>
        </p:nvGrpSpPr>
        <p:grpSpPr bwMode="auto">
          <a:xfrm>
            <a:off x="2916238" y="1116013"/>
            <a:ext cx="3214687" cy="3019425"/>
            <a:chOff x="3249281" y="1495055"/>
            <a:chExt cx="3213613" cy="3018713"/>
          </a:xfrm>
        </p:grpSpPr>
        <p:sp>
          <p:nvSpPr>
            <p:cNvPr id="72" name="Freeform 104"/>
            <p:cNvSpPr/>
            <p:nvPr/>
          </p:nvSpPr>
          <p:spPr bwMode="auto">
            <a:xfrm>
              <a:off x="4931469" y="3528162"/>
              <a:ext cx="918855" cy="985606"/>
            </a:xfrm>
            <a:custGeom>
              <a:avLst/>
              <a:gdLst>
                <a:gd name="T0" fmla="*/ 0 w 876"/>
                <a:gd name="T1" fmla="*/ 29138806 h 952"/>
                <a:gd name="T2" fmla="*/ 0 w 876"/>
                <a:gd name="T3" fmla="*/ 477871696 h 952"/>
                <a:gd name="T4" fmla="*/ 851127092 w 876"/>
                <a:gd name="T5" fmla="*/ 924662129 h 952"/>
                <a:gd name="T6" fmla="*/ 691784020 w 876"/>
                <a:gd name="T7" fmla="*/ 0 h 952"/>
                <a:gd name="T8" fmla="*/ 367267589 w 876"/>
                <a:gd name="T9" fmla="*/ 0 h 952"/>
                <a:gd name="T10" fmla="*/ 410017760 w 876"/>
                <a:gd name="T11" fmla="*/ 244763215 h 952"/>
                <a:gd name="T12" fmla="*/ 0 w 876"/>
                <a:gd name="T13" fmla="*/ 29138806 h 9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76" h="952">
                  <a:moveTo>
                    <a:pt x="0" y="30"/>
                  </a:moveTo>
                  <a:lnTo>
                    <a:pt x="0" y="492"/>
                  </a:lnTo>
                  <a:lnTo>
                    <a:pt x="876" y="952"/>
                  </a:lnTo>
                  <a:lnTo>
                    <a:pt x="712" y="0"/>
                  </a:lnTo>
                  <a:lnTo>
                    <a:pt x="378" y="0"/>
                  </a:lnTo>
                  <a:lnTo>
                    <a:pt x="422" y="252"/>
                  </a:lnTo>
                  <a:lnTo>
                    <a:pt x="0" y="30"/>
                  </a:lnTo>
                  <a:close/>
                </a:path>
              </a:pathLst>
            </a:custGeom>
            <a:blipFill dpi="0" rotWithShape="1">
              <a:blip r:embed="rId2" cstate="screen"/>
              <a:srcRect/>
              <a:stretch>
                <a:fillRect/>
              </a:stretch>
            </a:blipFill>
            <a:ln>
              <a:noFill/>
            </a:ln>
          </p:spPr>
          <p:txBody>
            <a:bodyPr lIns="96775" tIns="48388" rIns="96775" bIns="48388"/>
            <a:lstStyle/>
            <a:p>
              <a:pPr defTabSz="9677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900" kern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73" name="Freeform 106"/>
            <p:cNvSpPr/>
            <p:nvPr/>
          </p:nvSpPr>
          <p:spPr bwMode="auto">
            <a:xfrm>
              <a:off x="3861851" y="3528162"/>
              <a:ext cx="922029" cy="985606"/>
            </a:xfrm>
            <a:custGeom>
              <a:avLst/>
              <a:gdLst>
                <a:gd name="T0" fmla="*/ 854256123 w 878"/>
                <a:gd name="T1" fmla="*/ 29138806 h 952"/>
                <a:gd name="T2" fmla="*/ 443668360 w 878"/>
                <a:gd name="T3" fmla="*/ 244763215 h 952"/>
                <a:gd name="T4" fmla="*/ 484532161 w 878"/>
                <a:gd name="T5" fmla="*/ 0 h 952"/>
                <a:gd name="T6" fmla="*/ 159564590 w 878"/>
                <a:gd name="T7" fmla="*/ 0 h 952"/>
                <a:gd name="T8" fmla="*/ 0 w 878"/>
                <a:gd name="T9" fmla="*/ 924662129 h 952"/>
                <a:gd name="T10" fmla="*/ 854256123 w 878"/>
                <a:gd name="T11" fmla="*/ 477871696 h 952"/>
                <a:gd name="T12" fmla="*/ 854256123 w 878"/>
                <a:gd name="T13" fmla="*/ 29138806 h 9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78" h="952">
                  <a:moveTo>
                    <a:pt x="878" y="30"/>
                  </a:moveTo>
                  <a:lnTo>
                    <a:pt x="456" y="252"/>
                  </a:lnTo>
                  <a:lnTo>
                    <a:pt x="498" y="0"/>
                  </a:lnTo>
                  <a:lnTo>
                    <a:pt x="164" y="0"/>
                  </a:lnTo>
                  <a:lnTo>
                    <a:pt x="0" y="952"/>
                  </a:lnTo>
                  <a:lnTo>
                    <a:pt x="878" y="492"/>
                  </a:lnTo>
                  <a:lnTo>
                    <a:pt x="878" y="30"/>
                  </a:lnTo>
                  <a:close/>
                </a:path>
              </a:pathLst>
            </a:custGeom>
            <a:blipFill dpi="0" rotWithShape="1">
              <a:blip r:embed="rId3" cstate="screen"/>
              <a:srcRect/>
              <a:stretch>
                <a:fillRect/>
              </a:stretch>
            </a:blipFill>
            <a:ln>
              <a:noFill/>
            </a:ln>
          </p:spPr>
          <p:txBody>
            <a:bodyPr lIns="96775" tIns="48388" rIns="96775" bIns="48388"/>
            <a:lstStyle/>
            <a:p>
              <a:pPr defTabSz="9677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900" kern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74" name="Freeform 108"/>
            <p:cNvSpPr/>
            <p:nvPr/>
          </p:nvSpPr>
          <p:spPr bwMode="auto">
            <a:xfrm>
              <a:off x="4856881" y="1495055"/>
              <a:ext cx="1606013" cy="1866460"/>
            </a:xfrm>
            <a:custGeom>
              <a:avLst/>
              <a:gdLst>
                <a:gd name="T0" fmla="*/ 460241095 w 1534"/>
                <a:gd name="T1" fmla="*/ 934440516 h 1804"/>
                <a:gd name="T2" fmla="*/ 0 w 1534"/>
                <a:gd name="T3" fmla="*/ 0 h 1804"/>
                <a:gd name="T4" fmla="*/ 0 w 1534"/>
                <a:gd name="T5" fmla="*/ 679947018 h 1804"/>
                <a:gd name="T6" fmla="*/ 238859290 w 1534"/>
                <a:gd name="T7" fmla="*/ 1165622896 h 1804"/>
                <a:gd name="T8" fmla="*/ 774835825 w 1534"/>
                <a:gd name="T9" fmla="*/ 1243330563 h 1804"/>
                <a:gd name="T10" fmla="*/ 388389322 w 1534"/>
                <a:gd name="T11" fmla="*/ 1622157906 h 1804"/>
                <a:gd name="T12" fmla="*/ 409750474 w 1534"/>
                <a:gd name="T13" fmla="*/ 1752319530 h 1804"/>
                <a:gd name="T14" fmla="*/ 802023462 w 1534"/>
                <a:gd name="T15" fmla="*/ 1752319530 h 1804"/>
                <a:gd name="T16" fmla="*/ 1489471863 w 1534"/>
                <a:gd name="T17" fmla="*/ 1084029057 h 1804"/>
                <a:gd name="T18" fmla="*/ 460241095 w 1534"/>
                <a:gd name="T19" fmla="*/ 934440516 h 1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4" h="1804">
                  <a:moveTo>
                    <a:pt x="474" y="962"/>
                  </a:moveTo>
                  <a:lnTo>
                    <a:pt x="0" y="0"/>
                  </a:lnTo>
                  <a:lnTo>
                    <a:pt x="0" y="700"/>
                  </a:lnTo>
                  <a:lnTo>
                    <a:pt x="246" y="1200"/>
                  </a:lnTo>
                  <a:lnTo>
                    <a:pt x="798" y="1280"/>
                  </a:lnTo>
                  <a:lnTo>
                    <a:pt x="400" y="1670"/>
                  </a:lnTo>
                  <a:lnTo>
                    <a:pt x="422" y="1804"/>
                  </a:lnTo>
                  <a:lnTo>
                    <a:pt x="826" y="1804"/>
                  </a:lnTo>
                  <a:lnTo>
                    <a:pt x="1534" y="1116"/>
                  </a:lnTo>
                  <a:lnTo>
                    <a:pt x="474" y="962"/>
                  </a:lnTo>
                  <a:close/>
                </a:path>
              </a:pathLst>
            </a:custGeom>
            <a:blipFill dpi="0" rotWithShape="1">
              <a:blip r:embed="rId1"/>
              <a:srcRect/>
              <a:stretch>
                <a:fillRect/>
              </a:stretch>
            </a:blipFill>
            <a:ln>
              <a:noFill/>
            </a:ln>
          </p:spPr>
          <p:txBody>
            <a:bodyPr lIns="96775" tIns="48388" rIns="96775" bIns="48388"/>
            <a:lstStyle/>
            <a:p>
              <a:pPr defTabSz="9677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900" kern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75" name="Freeform 109"/>
            <p:cNvSpPr/>
            <p:nvPr/>
          </p:nvSpPr>
          <p:spPr bwMode="auto">
            <a:xfrm>
              <a:off x="3249281" y="1495055"/>
              <a:ext cx="1606013" cy="1866460"/>
            </a:xfrm>
            <a:custGeom>
              <a:avLst/>
              <a:gdLst>
                <a:gd name="T0" fmla="*/ 1029230767 w 1534"/>
                <a:gd name="T1" fmla="*/ 934440516 h 1804"/>
                <a:gd name="T2" fmla="*/ 0 w 1534"/>
                <a:gd name="T3" fmla="*/ 1084029057 h 1804"/>
                <a:gd name="T4" fmla="*/ 687448400 w 1534"/>
                <a:gd name="T5" fmla="*/ 1752319530 h 1804"/>
                <a:gd name="T6" fmla="*/ 1079721389 w 1534"/>
                <a:gd name="T7" fmla="*/ 1752319530 h 1804"/>
                <a:gd name="T8" fmla="*/ 1103024374 w 1534"/>
                <a:gd name="T9" fmla="*/ 1622157906 h 1804"/>
                <a:gd name="T10" fmla="*/ 714636037 w 1534"/>
                <a:gd name="T11" fmla="*/ 1243330563 h 1804"/>
                <a:gd name="T12" fmla="*/ 1250612572 w 1534"/>
                <a:gd name="T13" fmla="*/ 1165622896 h 1804"/>
                <a:gd name="T14" fmla="*/ 1489471863 w 1534"/>
                <a:gd name="T15" fmla="*/ 679947018 h 1804"/>
                <a:gd name="T16" fmla="*/ 1489471863 w 1534"/>
                <a:gd name="T17" fmla="*/ 0 h 1804"/>
                <a:gd name="T18" fmla="*/ 1029230767 w 1534"/>
                <a:gd name="T19" fmla="*/ 934440516 h 1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4" h="1804">
                  <a:moveTo>
                    <a:pt x="1060" y="962"/>
                  </a:moveTo>
                  <a:lnTo>
                    <a:pt x="0" y="1116"/>
                  </a:lnTo>
                  <a:lnTo>
                    <a:pt x="708" y="1804"/>
                  </a:lnTo>
                  <a:lnTo>
                    <a:pt x="1112" y="1804"/>
                  </a:lnTo>
                  <a:lnTo>
                    <a:pt x="1136" y="1670"/>
                  </a:lnTo>
                  <a:lnTo>
                    <a:pt x="736" y="1280"/>
                  </a:lnTo>
                  <a:lnTo>
                    <a:pt x="1288" y="1200"/>
                  </a:lnTo>
                  <a:lnTo>
                    <a:pt x="1534" y="700"/>
                  </a:lnTo>
                  <a:lnTo>
                    <a:pt x="1534" y="0"/>
                  </a:lnTo>
                  <a:lnTo>
                    <a:pt x="1060" y="962"/>
                  </a:ln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</p:spPr>
          <p:txBody>
            <a:bodyPr lIns="96775" tIns="48388" rIns="96775" bIns="48388"/>
            <a:lstStyle/>
            <a:p>
              <a:pPr defTabSz="9677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900" kern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76" name="Freeform 121"/>
            <p:cNvSpPr/>
            <p:nvPr/>
          </p:nvSpPr>
          <p:spPr bwMode="auto">
            <a:xfrm>
              <a:off x="4615661" y="2942514"/>
              <a:ext cx="203132" cy="198390"/>
            </a:xfrm>
            <a:custGeom>
              <a:avLst/>
              <a:gdLst>
                <a:gd name="T0" fmla="*/ 187748664 w 192"/>
                <a:gd name="T1" fmla="*/ 93092784 h 192"/>
                <a:gd name="T2" fmla="*/ 187748664 w 192"/>
                <a:gd name="T3" fmla="*/ 93092784 h 192"/>
                <a:gd name="T4" fmla="*/ 185793063 w 192"/>
                <a:gd name="T5" fmla="*/ 112486868 h 192"/>
                <a:gd name="T6" fmla="*/ 179926258 w 192"/>
                <a:gd name="T7" fmla="*/ 129941642 h 192"/>
                <a:gd name="T8" fmla="*/ 170147258 w 192"/>
                <a:gd name="T9" fmla="*/ 145457106 h 192"/>
                <a:gd name="T10" fmla="*/ 160368258 w 192"/>
                <a:gd name="T11" fmla="*/ 159032277 h 192"/>
                <a:gd name="T12" fmla="*/ 146679047 w 192"/>
                <a:gd name="T13" fmla="*/ 170669121 h 192"/>
                <a:gd name="T14" fmla="*/ 129077641 w 192"/>
                <a:gd name="T15" fmla="*/ 178427345 h 192"/>
                <a:gd name="T16" fmla="*/ 113431836 w 192"/>
                <a:gd name="T17" fmla="*/ 184245275 h 192"/>
                <a:gd name="T18" fmla="*/ 93874828 w 192"/>
                <a:gd name="T19" fmla="*/ 186184585 h 192"/>
                <a:gd name="T20" fmla="*/ 93874828 w 192"/>
                <a:gd name="T21" fmla="*/ 186184585 h 192"/>
                <a:gd name="T22" fmla="*/ 74316828 w 192"/>
                <a:gd name="T23" fmla="*/ 184245275 h 192"/>
                <a:gd name="T24" fmla="*/ 56715422 w 192"/>
                <a:gd name="T25" fmla="*/ 178427345 h 192"/>
                <a:gd name="T26" fmla="*/ 41069617 w 192"/>
                <a:gd name="T27" fmla="*/ 170669121 h 192"/>
                <a:gd name="T28" fmla="*/ 27380406 w 192"/>
                <a:gd name="T29" fmla="*/ 159032277 h 192"/>
                <a:gd name="T30" fmla="*/ 15645805 w 192"/>
                <a:gd name="T31" fmla="*/ 145457106 h 192"/>
                <a:gd name="T32" fmla="*/ 7822406 w 192"/>
                <a:gd name="T33" fmla="*/ 129941642 h 192"/>
                <a:gd name="T34" fmla="*/ 1955602 w 192"/>
                <a:gd name="T35" fmla="*/ 112486868 h 192"/>
                <a:gd name="T36" fmla="*/ 0 w 192"/>
                <a:gd name="T37" fmla="*/ 93092784 h 192"/>
                <a:gd name="T38" fmla="*/ 0 w 192"/>
                <a:gd name="T39" fmla="*/ 93092784 h 192"/>
                <a:gd name="T40" fmla="*/ 1955602 w 192"/>
                <a:gd name="T41" fmla="*/ 73697716 h 192"/>
                <a:gd name="T42" fmla="*/ 7822406 w 192"/>
                <a:gd name="T43" fmla="*/ 56242942 h 192"/>
                <a:gd name="T44" fmla="*/ 15645805 w 192"/>
                <a:gd name="T45" fmla="*/ 40727478 h 192"/>
                <a:gd name="T46" fmla="*/ 27380406 w 192"/>
                <a:gd name="T47" fmla="*/ 27152308 h 192"/>
                <a:gd name="T48" fmla="*/ 41069617 w 192"/>
                <a:gd name="T49" fmla="*/ 17454774 h 192"/>
                <a:gd name="T50" fmla="*/ 56715422 w 192"/>
                <a:gd name="T51" fmla="*/ 7757240 h 192"/>
                <a:gd name="T52" fmla="*/ 74316828 w 192"/>
                <a:gd name="T53" fmla="*/ 1939310 h 192"/>
                <a:gd name="T54" fmla="*/ 93874828 w 192"/>
                <a:gd name="T55" fmla="*/ 0 h 192"/>
                <a:gd name="T56" fmla="*/ 93874828 w 192"/>
                <a:gd name="T57" fmla="*/ 0 h 192"/>
                <a:gd name="T58" fmla="*/ 113431836 w 192"/>
                <a:gd name="T59" fmla="*/ 1939310 h 192"/>
                <a:gd name="T60" fmla="*/ 129077641 w 192"/>
                <a:gd name="T61" fmla="*/ 7757240 h 192"/>
                <a:gd name="T62" fmla="*/ 146679047 w 192"/>
                <a:gd name="T63" fmla="*/ 17454774 h 192"/>
                <a:gd name="T64" fmla="*/ 160368258 w 192"/>
                <a:gd name="T65" fmla="*/ 27152308 h 192"/>
                <a:gd name="T66" fmla="*/ 170147258 w 192"/>
                <a:gd name="T67" fmla="*/ 40727478 h 192"/>
                <a:gd name="T68" fmla="*/ 179926258 w 192"/>
                <a:gd name="T69" fmla="*/ 56242942 h 192"/>
                <a:gd name="T70" fmla="*/ 185793063 w 192"/>
                <a:gd name="T71" fmla="*/ 73697716 h 192"/>
                <a:gd name="T72" fmla="*/ 187748664 w 192"/>
                <a:gd name="T73" fmla="*/ 93092784 h 192"/>
                <a:gd name="T74" fmla="*/ 187748664 w 192"/>
                <a:gd name="T75" fmla="*/ 93092784 h 19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92" h="192">
                  <a:moveTo>
                    <a:pt x="192" y="96"/>
                  </a:moveTo>
                  <a:lnTo>
                    <a:pt x="192" y="96"/>
                  </a:lnTo>
                  <a:lnTo>
                    <a:pt x="190" y="116"/>
                  </a:lnTo>
                  <a:lnTo>
                    <a:pt x="184" y="134"/>
                  </a:lnTo>
                  <a:lnTo>
                    <a:pt x="174" y="150"/>
                  </a:lnTo>
                  <a:lnTo>
                    <a:pt x="164" y="164"/>
                  </a:lnTo>
                  <a:lnTo>
                    <a:pt x="150" y="176"/>
                  </a:lnTo>
                  <a:lnTo>
                    <a:pt x="132" y="184"/>
                  </a:lnTo>
                  <a:lnTo>
                    <a:pt x="116" y="190"/>
                  </a:lnTo>
                  <a:lnTo>
                    <a:pt x="96" y="192"/>
                  </a:lnTo>
                  <a:lnTo>
                    <a:pt x="76" y="190"/>
                  </a:lnTo>
                  <a:lnTo>
                    <a:pt x="58" y="184"/>
                  </a:lnTo>
                  <a:lnTo>
                    <a:pt x="42" y="176"/>
                  </a:lnTo>
                  <a:lnTo>
                    <a:pt x="28" y="164"/>
                  </a:lnTo>
                  <a:lnTo>
                    <a:pt x="16" y="150"/>
                  </a:lnTo>
                  <a:lnTo>
                    <a:pt x="8" y="134"/>
                  </a:lnTo>
                  <a:lnTo>
                    <a:pt x="2" y="116"/>
                  </a:lnTo>
                  <a:lnTo>
                    <a:pt x="0" y="96"/>
                  </a:lnTo>
                  <a:lnTo>
                    <a:pt x="2" y="76"/>
                  </a:lnTo>
                  <a:lnTo>
                    <a:pt x="8" y="58"/>
                  </a:lnTo>
                  <a:lnTo>
                    <a:pt x="16" y="42"/>
                  </a:lnTo>
                  <a:lnTo>
                    <a:pt x="28" y="28"/>
                  </a:lnTo>
                  <a:lnTo>
                    <a:pt x="42" y="18"/>
                  </a:lnTo>
                  <a:lnTo>
                    <a:pt x="58" y="8"/>
                  </a:lnTo>
                  <a:lnTo>
                    <a:pt x="76" y="2"/>
                  </a:lnTo>
                  <a:lnTo>
                    <a:pt x="96" y="0"/>
                  </a:lnTo>
                  <a:lnTo>
                    <a:pt x="116" y="2"/>
                  </a:lnTo>
                  <a:lnTo>
                    <a:pt x="132" y="8"/>
                  </a:lnTo>
                  <a:lnTo>
                    <a:pt x="150" y="18"/>
                  </a:lnTo>
                  <a:lnTo>
                    <a:pt x="164" y="28"/>
                  </a:lnTo>
                  <a:lnTo>
                    <a:pt x="174" y="42"/>
                  </a:lnTo>
                  <a:lnTo>
                    <a:pt x="184" y="58"/>
                  </a:lnTo>
                  <a:lnTo>
                    <a:pt x="190" y="76"/>
                  </a:lnTo>
                  <a:lnTo>
                    <a:pt x="192" y="96"/>
                  </a:lnTo>
                  <a:close/>
                </a:path>
              </a:pathLst>
            </a:custGeom>
            <a:blipFill dpi="0" rotWithShape="1">
              <a:blip r:embed="rId5" cstate="email"/>
              <a:srcRect/>
              <a:stretch>
                <a:fillRect/>
              </a:stretch>
            </a:blipFill>
            <a:ln>
              <a:noFill/>
            </a:ln>
          </p:spPr>
          <p:txBody>
            <a:bodyPr lIns="96775" tIns="48388" rIns="96775" bIns="48388"/>
            <a:lstStyle/>
            <a:p>
              <a:pPr defTabSz="9677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900" kern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77" name="Freeform 122"/>
            <p:cNvSpPr/>
            <p:nvPr/>
          </p:nvSpPr>
          <p:spPr bwMode="auto">
            <a:xfrm>
              <a:off x="4858468" y="2891726"/>
              <a:ext cx="250741" cy="249178"/>
            </a:xfrm>
            <a:custGeom>
              <a:avLst/>
              <a:gdLst>
                <a:gd name="T0" fmla="*/ 233121011 w 240"/>
                <a:gd name="T1" fmla="*/ 116560999 h 240"/>
                <a:gd name="T2" fmla="*/ 233121011 w 240"/>
                <a:gd name="T3" fmla="*/ 116560999 h 240"/>
                <a:gd name="T4" fmla="*/ 231178451 w 240"/>
                <a:gd name="T5" fmla="*/ 128217394 h 240"/>
                <a:gd name="T6" fmla="*/ 231178451 w 240"/>
                <a:gd name="T7" fmla="*/ 139872804 h 240"/>
                <a:gd name="T8" fmla="*/ 223407225 w 240"/>
                <a:gd name="T9" fmla="*/ 161243027 h 240"/>
                <a:gd name="T10" fmla="*/ 211751865 w 240"/>
                <a:gd name="T11" fmla="*/ 180669696 h 240"/>
                <a:gd name="T12" fmla="*/ 198152958 w 240"/>
                <a:gd name="T13" fmla="*/ 198153796 h 240"/>
                <a:gd name="T14" fmla="*/ 180668932 w 240"/>
                <a:gd name="T15" fmla="*/ 211752760 h 240"/>
                <a:gd name="T16" fmla="*/ 161242345 w 240"/>
                <a:gd name="T17" fmla="*/ 223408170 h 240"/>
                <a:gd name="T18" fmla="*/ 139872213 w 240"/>
                <a:gd name="T19" fmla="*/ 229236860 h 240"/>
                <a:gd name="T20" fmla="*/ 128216852 w 240"/>
                <a:gd name="T21" fmla="*/ 231179429 h 240"/>
                <a:gd name="T22" fmla="*/ 116560506 w 240"/>
                <a:gd name="T23" fmla="*/ 233121997 h 240"/>
                <a:gd name="T24" fmla="*/ 116560506 w 240"/>
                <a:gd name="T25" fmla="*/ 233121997 h 240"/>
                <a:gd name="T26" fmla="*/ 104904160 w 240"/>
                <a:gd name="T27" fmla="*/ 231179429 h 240"/>
                <a:gd name="T28" fmla="*/ 93248799 w 240"/>
                <a:gd name="T29" fmla="*/ 229236860 h 240"/>
                <a:gd name="T30" fmla="*/ 69936106 w 240"/>
                <a:gd name="T31" fmla="*/ 223408170 h 240"/>
                <a:gd name="T32" fmla="*/ 50509520 w 240"/>
                <a:gd name="T33" fmla="*/ 211752760 h 240"/>
                <a:gd name="T34" fmla="*/ 33025493 w 240"/>
                <a:gd name="T35" fmla="*/ 198153796 h 240"/>
                <a:gd name="T36" fmla="*/ 19426587 w 240"/>
                <a:gd name="T37" fmla="*/ 180669696 h 240"/>
                <a:gd name="T38" fmla="*/ 7770240 w 240"/>
                <a:gd name="T39" fmla="*/ 161243027 h 240"/>
                <a:gd name="T40" fmla="*/ 1942560 w 240"/>
                <a:gd name="T41" fmla="*/ 139872804 h 240"/>
                <a:gd name="T42" fmla="*/ 0 w 240"/>
                <a:gd name="T43" fmla="*/ 128217394 h 240"/>
                <a:gd name="T44" fmla="*/ 0 w 240"/>
                <a:gd name="T45" fmla="*/ 116560999 h 240"/>
                <a:gd name="T46" fmla="*/ 0 w 240"/>
                <a:gd name="T47" fmla="*/ 116560999 h 240"/>
                <a:gd name="T48" fmla="*/ 0 w 240"/>
                <a:gd name="T49" fmla="*/ 104904603 h 240"/>
                <a:gd name="T50" fmla="*/ 1942560 w 240"/>
                <a:gd name="T51" fmla="*/ 93249193 h 240"/>
                <a:gd name="T52" fmla="*/ 7770240 w 240"/>
                <a:gd name="T53" fmla="*/ 69936402 h 240"/>
                <a:gd name="T54" fmla="*/ 19426587 w 240"/>
                <a:gd name="T55" fmla="*/ 50509733 h 240"/>
                <a:gd name="T56" fmla="*/ 33025493 w 240"/>
                <a:gd name="T57" fmla="*/ 33025633 h 240"/>
                <a:gd name="T58" fmla="*/ 50509520 w 240"/>
                <a:gd name="T59" fmla="*/ 19426669 h 240"/>
                <a:gd name="T60" fmla="*/ 69936106 w 240"/>
                <a:gd name="T61" fmla="*/ 7770273 h 240"/>
                <a:gd name="T62" fmla="*/ 93248799 w 240"/>
                <a:gd name="T63" fmla="*/ 1942568 h 240"/>
                <a:gd name="T64" fmla="*/ 104904160 w 240"/>
                <a:gd name="T65" fmla="*/ 0 h 240"/>
                <a:gd name="T66" fmla="*/ 116560506 w 240"/>
                <a:gd name="T67" fmla="*/ 0 h 240"/>
                <a:gd name="T68" fmla="*/ 116560506 w 240"/>
                <a:gd name="T69" fmla="*/ 0 h 240"/>
                <a:gd name="T70" fmla="*/ 128216852 w 240"/>
                <a:gd name="T71" fmla="*/ 0 h 240"/>
                <a:gd name="T72" fmla="*/ 139872213 w 240"/>
                <a:gd name="T73" fmla="*/ 1942568 h 240"/>
                <a:gd name="T74" fmla="*/ 161242345 w 240"/>
                <a:gd name="T75" fmla="*/ 7770273 h 240"/>
                <a:gd name="T76" fmla="*/ 180668932 w 240"/>
                <a:gd name="T77" fmla="*/ 19426669 h 240"/>
                <a:gd name="T78" fmla="*/ 198152958 w 240"/>
                <a:gd name="T79" fmla="*/ 33025633 h 240"/>
                <a:gd name="T80" fmla="*/ 211751865 w 240"/>
                <a:gd name="T81" fmla="*/ 50509733 h 240"/>
                <a:gd name="T82" fmla="*/ 223407225 w 240"/>
                <a:gd name="T83" fmla="*/ 69936402 h 240"/>
                <a:gd name="T84" fmla="*/ 231178451 w 240"/>
                <a:gd name="T85" fmla="*/ 93249193 h 240"/>
                <a:gd name="T86" fmla="*/ 231178451 w 240"/>
                <a:gd name="T87" fmla="*/ 104904603 h 240"/>
                <a:gd name="T88" fmla="*/ 233121011 w 240"/>
                <a:gd name="T89" fmla="*/ 116560999 h 240"/>
                <a:gd name="T90" fmla="*/ 233121011 w 240"/>
                <a:gd name="T91" fmla="*/ 116560999 h 24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40" h="240">
                  <a:moveTo>
                    <a:pt x="240" y="120"/>
                  </a:moveTo>
                  <a:lnTo>
                    <a:pt x="240" y="120"/>
                  </a:lnTo>
                  <a:lnTo>
                    <a:pt x="238" y="132"/>
                  </a:lnTo>
                  <a:lnTo>
                    <a:pt x="238" y="144"/>
                  </a:lnTo>
                  <a:lnTo>
                    <a:pt x="230" y="166"/>
                  </a:lnTo>
                  <a:lnTo>
                    <a:pt x="218" y="186"/>
                  </a:lnTo>
                  <a:lnTo>
                    <a:pt x="204" y="204"/>
                  </a:lnTo>
                  <a:lnTo>
                    <a:pt x="186" y="218"/>
                  </a:lnTo>
                  <a:lnTo>
                    <a:pt x="166" y="230"/>
                  </a:lnTo>
                  <a:lnTo>
                    <a:pt x="144" y="236"/>
                  </a:lnTo>
                  <a:lnTo>
                    <a:pt x="132" y="238"/>
                  </a:lnTo>
                  <a:lnTo>
                    <a:pt x="120" y="240"/>
                  </a:lnTo>
                  <a:lnTo>
                    <a:pt x="108" y="238"/>
                  </a:lnTo>
                  <a:lnTo>
                    <a:pt x="96" y="236"/>
                  </a:lnTo>
                  <a:lnTo>
                    <a:pt x="72" y="230"/>
                  </a:lnTo>
                  <a:lnTo>
                    <a:pt x="52" y="218"/>
                  </a:lnTo>
                  <a:lnTo>
                    <a:pt x="34" y="204"/>
                  </a:lnTo>
                  <a:lnTo>
                    <a:pt x="20" y="186"/>
                  </a:lnTo>
                  <a:lnTo>
                    <a:pt x="8" y="166"/>
                  </a:lnTo>
                  <a:lnTo>
                    <a:pt x="2" y="144"/>
                  </a:lnTo>
                  <a:lnTo>
                    <a:pt x="0" y="132"/>
                  </a:lnTo>
                  <a:lnTo>
                    <a:pt x="0" y="120"/>
                  </a:lnTo>
                  <a:lnTo>
                    <a:pt x="0" y="108"/>
                  </a:lnTo>
                  <a:lnTo>
                    <a:pt x="2" y="96"/>
                  </a:lnTo>
                  <a:lnTo>
                    <a:pt x="8" y="72"/>
                  </a:lnTo>
                  <a:lnTo>
                    <a:pt x="20" y="52"/>
                  </a:lnTo>
                  <a:lnTo>
                    <a:pt x="34" y="34"/>
                  </a:lnTo>
                  <a:lnTo>
                    <a:pt x="52" y="20"/>
                  </a:lnTo>
                  <a:lnTo>
                    <a:pt x="72" y="8"/>
                  </a:lnTo>
                  <a:lnTo>
                    <a:pt x="96" y="2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132" y="0"/>
                  </a:lnTo>
                  <a:lnTo>
                    <a:pt x="144" y="2"/>
                  </a:lnTo>
                  <a:lnTo>
                    <a:pt x="166" y="8"/>
                  </a:lnTo>
                  <a:lnTo>
                    <a:pt x="186" y="20"/>
                  </a:lnTo>
                  <a:lnTo>
                    <a:pt x="204" y="34"/>
                  </a:lnTo>
                  <a:lnTo>
                    <a:pt x="218" y="52"/>
                  </a:lnTo>
                  <a:lnTo>
                    <a:pt x="230" y="72"/>
                  </a:lnTo>
                  <a:lnTo>
                    <a:pt x="238" y="96"/>
                  </a:lnTo>
                  <a:lnTo>
                    <a:pt x="238" y="108"/>
                  </a:lnTo>
                  <a:lnTo>
                    <a:pt x="240" y="120"/>
                  </a:lnTo>
                  <a:close/>
                </a:path>
              </a:pathLst>
            </a:custGeom>
            <a:blipFill dpi="0" rotWithShape="1">
              <a:blip r:embed="rId6" cstate="email"/>
              <a:srcRect/>
              <a:stretch>
                <a:fillRect/>
              </a:stretch>
            </a:blipFill>
            <a:ln>
              <a:noFill/>
            </a:ln>
          </p:spPr>
          <p:txBody>
            <a:bodyPr lIns="96775" tIns="48388" rIns="96775" bIns="48388"/>
            <a:lstStyle/>
            <a:p>
              <a:pPr defTabSz="9677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900" kern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78" name="Freeform 123"/>
            <p:cNvSpPr/>
            <p:nvPr/>
          </p:nvSpPr>
          <p:spPr bwMode="auto">
            <a:xfrm>
              <a:off x="4615661" y="3182169"/>
              <a:ext cx="203132" cy="195217"/>
            </a:xfrm>
            <a:custGeom>
              <a:avLst/>
              <a:gdLst>
                <a:gd name="T0" fmla="*/ 187748664 w 192"/>
                <a:gd name="T1" fmla="*/ 90563894 h 190"/>
                <a:gd name="T2" fmla="*/ 187748664 w 192"/>
                <a:gd name="T3" fmla="*/ 90563894 h 190"/>
                <a:gd name="T4" fmla="*/ 185793063 w 192"/>
                <a:gd name="T5" fmla="*/ 109833722 h 190"/>
                <a:gd name="T6" fmla="*/ 179926258 w 192"/>
                <a:gd name="T7" fmla="*/ 127175786 h 190"/>
                <a:gd name="T8" fmla="*/ 170147258 w 192"/>
                <a:gd name="T9" fmla="*/ 142591063 h 190"/>
                <a:gd name="T10" fmla="*/ 160368258 w 192"/>
                <a:gd name="T11" fmla="*/ 156078574 h 190"/>
                <a:gd name="T12" fmla="*/ 146679047 w 192"/>
                <a:gd name="T13" fmla="*/ 167640276 h 190"/>
                <a:gd name="T14" fmla="*/ 129077641 w 192"/>
                <a:gd name="T15" fmla="*/ 175348403 h 190"/>
                <a:gd name="T16" fmla="*/ 113431836 w 192"/>
                <a:gd name="T17" fmla="*/ 181128765 h 190"/>
                <a:gd name="T18" fmla="*/ 93874828 w 192"/>
                <a:gd name="T19" fmla="*/ 183055552 h 190"/>
                <a:gd name="T20" fmla="*/ 93874828 w 192"/>
                <a:gd name="T21" fmla="*/ 183055552 h 190"/>
                <a:gd name="T22" fmla="*/ 74316828 w 192"/>
                <a:gd name="T23" fmla="*/ 181128765 h 190"/>
                <a:gd name="T24" fmla="*/ 56715422 w 192"/>
                <a:gd name="T25" fmla="*/ 175348403 h 190"/>
                <a:gd name="T26" fmla="*/ 41069617 w 192"/>
                <a:gd name="T27" fmla="*/ 167640276 h 190"/>
                <a:gd name="T28" fmla="*/ 27380406 w 192"/>
                <a:gd name="T29" fmla="*/ 156078574 h 190"/>
                <a:gd name="T30" fmla="*/ 15645805 w 192"/>
                <a:gd name="T31" fmla="*/ 142591063 h 190"/>
                <a:gd name="T32" fmla="*/ 7822406 w 192"/>
                <a:gd name="T33" fmla="*/ 127175786 h 190"/>
                <a:gd name="T34" fmla="*/ 1955602 w 192"/>
                <a:gd name="T35" fmla="*/ 109833722 h 190"/>
                <a:gd name="T36" fmla="*/ 0 w 192"/>
                <a:gd name="T37" fmla="*/ 90563894 h 190"/>
                <a:gd name="T38" fmla="*/ 0 w 192"/>
                <a:gd name="T39" fmla="*/ 90563894 h 190"/>
                <a:gd name="T40" fmla="*/ 1955602 w 192"/>
                <a:gd name="T41" fmla="*/ 73221830 h 190"/>
                <a:gd name="T42" fmla="*/ 7822406 w 192"/>
                <a:gd name="T43" fmla="*/ 55879766 h 190"/>
                <a:gd name="T44" fmla="*/ 15645805 w 192"/>
                <a:gd name="T45" fmla="*/ 40464490 h 190"/>
                <a:gd name="T46" fmla="*/ 27380406 w 192"/>
                <a:gd name="T47" fmla="*/ 26976978 h 190"/>
                <a:gd name="T48" fmla="*/ 41069617 w 192"/>
                <a:gd name="T49" fmla="*/ 15415276 h 190"/>
                <a:gd name="T50" fmla="*/ 56715422 w 192"/>
                <a:gd name="T51" fmla="*/ 7707149 h 190"/>
                <a:gd name="T52" fmla="*/ 74316828 w 192"/>
                <a:gd name="T53" fmla="*/ 1926787 h 190"/>
                <a:gd name="T54" fmla="*/ 93874828 w 192"/>
                <a:gd name="T55" fmla="*/ 0 h 190"/>
                <a:gd name="T56" fmla="*/ 93874828 w 192"/>
                <a:gd name="T57" fmla="*/ 0 h 190"/>
                <a:gd name="T58" fmla="*/ 113431836 w 192"/>
                <a:gd name="T59" fmla="*/ 1926787 h 190"/>
                <a:gd name="T60" fmla="*/ 129077641 w 192"/>
                <a:gd name="T61" fmla="*/ 7707149 h 190"/>
                <a:gd name="T62" fmla="*/ 146679047 w 192"/>
                <a:gd name="T63" fmla="*/ 15415276 h 190"/>
                <a:gd name="T64" fmla="*/ 160368258 w 192"/>
                <a:gd name="T65" fmla="*/ 26976978 h 190"/>
                <a:gd name="T66" fmla="*/ 170147258 w 192"/>
                <a:gd name="T67" fmla="*/ 40464490 h 190"/>
                <a:gd name="T68" fmla="*/ 179926258 w 192"/>
                <a:gd name="T69" fmla="*/ 55879766 h 190"/>
                <a:gd name="T70" fmla="*/ 185793063 w 192"/>
                <a:gd name="T71" fmla="*/ 73221830 h 190"/>
                <a:gd name="T72" fmla="*/ 187748664 w 192"/>
                <a:gd name="T73" fmla="*/ 90563894 h 190"/>
                <a:gd name="T74" fmla="*/ 187748664 w 192"/>
                <a:gd name="T75" fmla="*/ 90563894 h 19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92" h="190">
                  <a:moveTo>
                    <a:pt x="192" y="94"/>
                  </a:moveTo>
                  <a:lnTo>
                    <a:pt x="192" y="94"/>
                  </a:lnTo>
                  <a:lnTo>
                    <a:pt x="190" y="114"/>
                  </a:lnTo>
                  <a:lnTo>
                    <a:pt x="184" y="132"/>
                  </a:lnTo>
                  <a:lnTo>
                    <a:pt x="174" y="148"/>
                  </a:lnTo>
                  <a:lnTo>
                    <a:pt x="164" y="162"/>
                  </a:lnTo>
                  <a:lnTo>
                    <a:pt x="150" y="174"/>
                  </a:lnTo>
                  <a:lnTo>
                    <a:pt x="132" y="182"/>
                  </a:lnTo>
                  <a:lnTo>
                    <a:pt x="116" y="188"/>
                  </a:lnTo>
                  <a:lnTo>
                    <a:pt x="96" y="190"/>
                  </a:lnTo>
                  <a:lnTo>
                    <a:pt x="76" y="188"/>
                  </a:lnTo>
                  <a:lnTo>
                    <a:pt x="58" y="182"/>
                  </a:lnTo>
                  <a:lnTo>
                    <a:pt x="42" y="174"/>
                  </a:lnTo>
                  <a:lnTo>
                    <a:pt x="28" y="162"/>
                  </a:lnTo>
                  <a:lnTo>
                    <a:pt x="16" y="148"/>
                  </a:lnTo>
                  <a:lnTo>
                    <a:pt x="8" y="132"/>
                  </a:lnTo>
                  <a:lnTo>
                    <a:pt x="2" y="114"/>
                  </a:lnTo>
                  <a:lnTo>
                    <a:pt x="0" y="94"/>
                  </a:lnTo>
                  <a:lnTo>
                    <a:pt x="2" y="76"/>
                  </a:lnTo>
                  <a:lnTo>
                    <a:pt x="8" y="58"/>
                  </a:lnTo>
                  <a:lnTo>
                    <a:pt x="16" y="42"/>
                  </a:lnTo>
                  <a:lnTo>
                    <a:pt x="28" y="28"/>
                  </a:lnTo>
                  <a:lnTo>
                    <a:pt x="42" y="16"/>
                  </a:lnTo>
                  <a:lnTo>
                    <a:pt x="58" y="8"/>
                  </a:lnTo>
                  <a:lnTo>
                    <a:pt x="76" y="2"/>
                  </a:lnTo>
                  <a:lnTo>
                    <a:pt x="96" y="0"/>
                  </a:lnTo>
                  <a:lnTo>
                    <a:pt x="116" y="2"/>
                  </a:lnTo>
                  <a:lnTo>
                    <a:pt x="132" y="8"/>
                  </a:lnTo>
                  <a:lnTo>
                    <a:pt x="150" y="16"/>
                  </a:lnTo>
                  <a:lnTo>
                    <a:pt x="164" y="28"/>
                  </a:lnTo>
                  <a:lnTo>
                    <a:pt x="174" y="42"/>
                  </a:lnTo>
                  <a:lnTo>
                    <a:pt x="184" y="58"/>
                  </a:lnTo>
                  <a:lnTo>
                    <a:pt x="190" y="76"/>
                  </a:lnTo>
                  <a:lnTo>
                    <a:pt x="192" y="94"/>
                  </a:lnTo>
                  <a:close/>
                </a:path>
              </a:pathLst>
            </a:custGeom>
            <a:blipFill dpi="0" rotWithShape="1">
              <a:blip r:embed="rId7" cstate="email"/>
              <a:srcRect/>
              <a:stretch>
                <a:fillRect/>
              </a:stretch>
            </a:blipFill>
            <a:ln>
              <a:noFill/>
            </a:ln>
          </p:spPr>
          <p:txBody>
            <a:bodyPr lIns="96775" tIns="48388" rIns="96775" bIns="48388"/>
            <a:lstStyle/>
            <a:p>
              <a:pPr defTabSz="9677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900" kern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79" name="Freeform 124"/>
            <p:cNvSpPr/>
            <p:nvPr/>
          </p:nvSpPr>
          <p:spPr bwMode="auto">
            <a:xfrm>
              <a:off x="4858468" y="3182169"/>
              <a:ext cx="198371" cy="195217"/>
            </a:xfrm>
            <a:custGeom>
              <a:avLst/>
              <a:gdLst>
                <a:gd name="T0" fmla="*/ 184619633 w 190"/>
                <a:gd name="T1" fmla="*/ 90563894 h 190"/>
                <a:gd name="T2" fmla="*/ 184619633 w 190"/>
                <a:gd name="T3" fmla="*/ 90563894 h 190"/>
                <a:gd name="T4" fmla="*/ 182676382 w 190"/>
                <a:gd name="T5" fmla="*/ 109833722 h 190"/>
                <a:gd name="T6" fmla="*/ 176846631 w 190"/>
                <a:gd name="T7" fmla="*/ 127175786 h 190"/>
                <a:gd name="T8" fmla="*/ 169072644 w 190"/>
                <a:gd name="T9" fmla="*/ 142591063 h 190"/>
                <a:gd name="T10" fmla="*/ 157412155 w 190"/>
                <a:gd name="T11" fmla="*/ 156078574 h 190"/>
                <a:gd name="T12" fmla="*/ 143809403 w 190"/>
                <a:gd name="T13" fmla="*/ 167640276 h 190"/>
                <a:gd name="T14" fmla="*/ 128262413 w 190"/>
                <a:gd name="T15" fmla="*/ 175348403 h 190"/>
                <a:gd name="T16" fmla="*/ 110772174 w 190"/>
                <a:gd name="T17" fmla="*/ 181128765 h 190"/>
                <a:gd name="T18" fmla="*/ 91337698 w 190"/>
                <a:gd name="T19" fmla="*/ 183055552 h 190"/>
                <a:gd name="T20" fmla="*/ 91337698 w 190"/>
                <a:gd name="T21" fmla="*/ 183055552 h 190"/>
                <a:gd name="T22" fmla="*/ 73847459 w 190"/>
                <a:gd name="T23" fmla="*/ 181128765 h 190"/>
                <a:gd name="T24" fmla="*/ 56357219 w 190"/>
                <a:gd name="T25" fmla="*/ 175348403 h 190"/>
                <a:gd name="T26" fmla="*/ 40810230 w 190"/>
                <a:gd name="T27" fmla="*/ 167640276 h 190"/>
                <a:gd name="T28" fmla="*/ 27207477 w 190"/>
                <a:gd name="T29" fmla="*/ 156078574 h 190"/>
                <a:gd name="T30" fmla="*/ 15546989 w 190"/>
                <a:gd name="T31" fmla="*/ 142591063 h 190"/>
                <a:gd name="T32" fmla="*/ 7773002 w 190"/>
                <a:gd name="T33" fmla="*/ 127175786 h 190"/>
                <a:gd name="T34" fmla="*/ 1943250 w 190"/>
                <a:gd name="T35" fmla="*/ 109833722 h 190"/>
                <a:gd name="T36" fmla="*/ 0 w 190"/>
                <a:gd name="T37" fmla="*/ 90563894 h 190"/>
                <a:gd name="T38" fmla="*/ 0 w 190"/>
                <a:gd name="T39" fmla="*/ 90563894 h 190"/>
                <a:gd name="T40" fmla="*/ 1943250 w 190"/>
                <a:gd name="T41" fmla="*/ 73221830 h 190"/>
                <a:gd name="T42" fmla="*/ 7773002 w 190"/>
                <a:gd name="T43" fmla="*/ 55879766 h 190"/>
                <a:gd name="T44" fmla="*/ 15546989 w 190"/>
                <a:gd name="T45" fmla="*/ 40464490 h 190"/>
                <a:gd name="T46" fmla="*/ 27207477 w 190"/>
                <a:gd name="T47" fmla="*/ 26976978 h 190"/>
                <a:gd name="T48" fmla="*/ 40810230 w 190"/>
                <a:gd name="T49" fmla="*/ 15415276 h 190"/>
                <a:gd name="T50" fmla="*/ 56357219 w 190"/>
                <a:gd name="T51" fmla="*/ 7707149 h 190"/>
                <a:gd name="T52" fmla="*/ 73847459 w 190"/>
                <a:gd name="T53" fmla="*/ 1926787 h 190"/>
                <a:gd name="T54" fmla="*/ 91337698 w 190"/>
                <a:gd name="T55" fmla="*/ 0 h 190"/>
                <a:gd name="T56" fmla="*/ 91337698 w 190"/>
                <a:gd name="T57" fmla="*/ 0 h 190"/>
                <a:gd name="T58" fmla="*/ 110772174 w 190"/>
                <a:gd name="T59" fmla="*/ 1926787 h 190"/>
                <a:gd name="T60" fmla="*/ 128262413 w 190"/>
                <a:gd name="T61" fmla="*/ 7707149 h 190"/>
                <a:gd name="T62" fmla="*/ 143809403 w 190"/>
                <a:gd name="T63" fmla="*/ 15415276 h 190"/>
                <a:gd name="T64" fmla="*/ 157412155 w 190"/>
                <a:gd name="T65" fmla="*/ 26976978 h 190"/>
                <a:gd name="T66" fmla="*/ 169072644 w 190"/>
                <a:gd name="T67" fmla="*/ 40464490 h 190"/>
                <a:gd name="T68" fmla="*/ 176846631 w 190"/>
                <a:gd name="T69" fmla="*/ 55879766 h 190"/>
                <a:gd name="T70" fmla="*/ 182676382 w 190"/>
                <a:gd name="T71" fmla="*/ 73221830 h 190"/>
                <a:gd name="T72" fmla="*/ 184619633 w 190"/>
                <a:gd name="T73" fmla="*/ 90563894 h 190"/>
                <a:gd name="T74" fmla="*/ 184619633 w 190"/>
                <a:gd name="T75" fmla="*/ 90563894 h 19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90" h="190">
                  <a:moveTo>
                    <a:pt x="190" y="94"/>
                  </a:moveTo>
                  <a:lnTo>
                    <a:pt x="190" y="94"/>
                  </a:lnTo>
                  <a:lnTo>
                    <a:pt x="188" y="114"/>
                  </a:lnTo>
                  <a:lnTo>
                    <a:pt x="182" y="132"/>
                  </a:lnTo>
                  <a:lnTo>
                    <a:pt x="174" y="148"/>
                  </a:lnTo>
                  <a:lnTo>
                    <a:pt x="162" y="162"/>
                  </a:lnTo>
                  <a:lnTo>
                    <a:pt x="148" y="174"/>
                  </a:lnTo>
                  <a:lnTo>
                    <a:pt x="132" y="182"/>
                  </a:lnTo>
                  <a:lnTo>
                    <a:pt x="114" y="188"/>
                  </a:lnTo>
                  <a:lnTo>
                    <a:pt x="94" y="190"/>
                  </a:lnTo>
                  <a:lnTo>
                    <a:pt x="76" y="188"/>
                  </a:lnTo>
                  <a:lnTo>
                    <a:pt x="58" y="182"/>
                  </a:lnTo>
                  <a:lnTo>
                    <a:pt x="42" y="174"/>
                  </a:lnTo>
                  <a:lnTo>
                    <a:pt x="28" y="162"/>
                  </a:lnTo>
                  <a:lnTo>
                    <a:pt x="16" y="148"/>
                  </a:lnTo>
                  <a:lnTo>
                    <a:pt x="8" y="132"/>
                  </a:lnTo>
                  <a:lnTo>
                    <a:pt x="2" y="114"/>
                  </a:lnTo>
                  <a:lnTo>
                    <a:pt x="0" y="94"/>
                  </a:lnTo>
                  <a:lnTo>
                    <a:pt x="2" y="76"/>
                  </a:lnTo>
                  <a:lnTo>
                    <a:pt x="8" y="58"/>
                  </a:lnTo>
                  <a:lnTo>
                    <a:pt x="16" y="42"/>
                  </a:lnTo>
                  <a:lnTo>
                    <a:pt x="28" y="28"/>
                  </a:lnTo>
                  <a:lnTo>
                    <a:pt x="42" y="16"/>
                  </a:lnTo>
                  <a:lnTo>
                    <a:pt x="58" y="8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114" y="2"/>
                  </a:lnTo>
                  <a:lnTo>
                    <a:pt x="132" y="8"/>
                  </a:lnTo>
                  <a:lnTo>
                    <a:pt x="148" y="16"/>
                  </a:lnTo>
                  <a:lnTo>
                    <a:pt x="162" y="28"/>
                  </a:lnTo>
                  <a:lnTo>
                    <a:pt x="174" y="42"/>
                  </a:lnTo>
                  <a:lnTo>
                    <a:pt x="182" y="58"/>
                  </a:lnTo>
                  <a:lnTo>
                    <a:pt x="188" y="76"/>
                  </a:lnTo>
                  <a:lnTo>
                    <a:pt x="190" y="94"/>
                  </a:lnTo>
                  <a:close/>
                </a:path>
              </a:pathLst>
            </a:custGeom>
            <a:blipFill dpi="0" rotWithShape="1">
              <a:blip r:embed="rId8" cstate="email"/>
              <a:srcRect/>
              <a:stretch>
                <a:fillRect/>
              </a:stretch>
            </a:blipFill>
            <a:ln>
              <a:noFill/>
            </a:ln>
          </p:spPr>
          <p:txBody>
            <a:bodyPr lIns="96775" tIns="48388" rIns="96775" bIns="48388"/>
            <a:lstStyle/>
            <a:p>
              <a:pPr defTabSz="9677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900" kern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82" name="矩形 1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6507163" y="1139825"/>
            <a:ext cx="1831975" cy="12655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775" tIns="48388" rIns="96775" bIns="48388">
            <a:spAutoFit/>
          </a:bodyPr>
          <a:lstStyle/>
          <a:p>
            <a:pPr algn="just" defTabSz="966470">
              <a:lnSpc>
                <a:spcPct val="150000"/>
              </a:lnSpc>
            </a:pPr>
            <a:r>
              <a:rPr lang="zh-CN" altLang="en-US" sz="1600" b="1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多媒体课程课件</a:t>
            </a:r>
            <a:endParaRPr lang="zh-CN" altLang="en-US" sz="1600" b="1">
              <a:solidFill>
                <a:schemeClr val="accent1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966470">
              <a:lnSpc>
                <a:spcPct val="130000"/>
              </a:lnSpc>
            </a:pPr>
            <a:r>
              <a:rPr lang="zh-CN" altLang="zh-CN" sz="1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通过声音、图像、视频、文本的结合来创建一个空间，阅读方式以视频为主，提供动态、直观的教学新途径</a:t>
            </a:r>
            <a:endParaRPr lang="zh-CN" altLang="zh-CN" sz="1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矩形 1"/>
          <p:cNvSpPr>
            <a:spLocks noChangeArrowheads="1"/>
          </p:cNvSpPr>
          <p:nvPr/>
        </p:nvSpPr>
        <p:spPr bwMode="auto">
          <a:xfrm>
            <a:off x="1460500" y="1139825"/>
            <a:ext cx="1831975" cy="665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775" tIns="48388" rIns="96775" bIns="48388">
            <a:spAutoFit/>
          </a:bodyPr>
          <a:lstStyle/>
          <a:p>
            <a:pPr algn="just" defTabSz="966470">
              <a:lnSpc>
                <a:spcPct val="150000"/>
              </a:lnSpc>
            </a:pPr>
            <a:r>
              <a:rPr lang="zh-CN" altLang="en-US" sz="1600" b="1">
                <a:solidFill>
                  <a:srgbClr val="98D2E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外语学习数据库</a:t>
            </a:r>
            <a:endParaRPr lang="zh-CN" altLang="en-US" sz="1600" b="1">
              <a:solidFill>
                <a:srgbClr val="98D2E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66470">
              <a:lnSpc>
                <a:spcPct val="130000"/>
              </a:lnSpc>
            </a:pPr>
            <a:r>
              <a:rPr lang="zh-CN" altLang="zh-CN" sz="1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多媒体在线教育培训平台</a:t>
            </a:r>
            <a:endParaRPr lang="zh-CN" altLang="zh-CN" sz="1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矩形 1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6507163" y="2735263"/>
            <a:ext cx="1831975" cy="16656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775" tIns="48388" rIns="96775" bIns="48388">
            <a:spAutoFit/>
          </a:bodyPr>
          <a:lstStyle/>
          <a:p>
            <a:pPr algn="just" defTabSz="966470">
              <a:lnSpc>
                <a:spcPct val="150000"/>
              </a:lnSpc>
            </a:pPr>
            <a:r>
              <a:rPr lang="zh-CN" altLang="en-US" sz="1600" b="1">
                <a:solidFill>
                  <a:srgbClr val="E58AB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国内慕课平台</a:t>
            </a:r>
            <a:endParaRPr lang="zh-CN" altLang="en-US" sz="1600" b="1">
              <a:solidFill>
                <a:srgbClr val="E58A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66470">
              <a:lnSpc>
                <a:spcPct val="130000"/>
              </a:lnSpc>
            </a:pPr>
            <a:r>
              <a:rPr lang="zh-CN" altLang="zh-CN" sz="1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提供自由选择、开放注册并具有开放式结构的在线开放课程，它将社交网络与可获取的网络资源进行整合，由所在研究领域的领军人物开设并推进</a:t>
            </a:r>
            <a:endParaRPr lang="zh-CN" altLang="zh-CN" sz="1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矩形 1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1460500" y="2736850"/>
            <a:ext cx="1831975" cy="12655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775" tIns="48388" rIns="96775" bIns="48388">
            <a:spAutoFit/>
          </a:bodyPr>
          <a:lstStyle/>
          <a:p>
            <a:pPr algn="just" defTabSz="966470">
              <a:lnSpc>
                <a:spcPct val="150000"/>
              </a:lnSpc>
            </a:pPr>
            <a:r>
              <a:rPr lang="zh-CN" altLang="en-US" sz="16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综合考试学习题库</a:t>
            </a:r>
            <a:endParaRPr lang="zh-CN" altLang="en-US" sz="16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66470">
              <a:lnSpc>
                <a:spcPct val="130000"/>
              </a:lnSpc>
            </a:pPr>
            <a:r>
              <a:rPr lang="zh-CN" altLang="zh-CN" sz="1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智能的无纸化考试系统，以提供多学科和丰富的考试资源为主，集考试练习与教学交流为一体</a:t>
            </a:r>
            <a:endParaRPr lang="zh-CN" altLang="zh-CN" sz="1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6" name="组合 85"/>
          <p:cNvGrpSpPr/>
          <p:nvPr/>
        </p:nvGrpSpPr>
        <p:grpSpPr bwMode="auto">
          <a:xfrm>
            <a:off x="1119188" y="1541463"/>
            <a:ext cx="7024687" cy="2297112"/>
            <a:chOff x="1451752" y="1920109"/>
            <a:chExt cx="7024712" cy="2296955"/>
          </a:xfrm>
        </p:grpSpPr>
        <p:sp>
          <p:nvSpPr>
            <p:cNvPr id="87" name="任意多边形 86"/>
            <p:cNvSpPr/>
            <p:nvPr/>
          </p:nvSpPr>
          <p:spPr>
            <a:xfrm flipH="1">
              <a:off x="1451752" y="1920109"/>
              <a:ext cx="2909897" cy="646068"/>
            </a:xfrm>
            <a:custGeom>
              <a:avLst/>
              <a:gdLst>
                <a:gd name="connsiteX0" fmla="*/ 0 w 1495425"/>
                <a:gd name="connsiteY0" fmla="*/ 581025 h 581025"/>
                <a:gd name="connsiteX1" fmla="*/ 333375 w 1495425"/>
                <a:gd name="connsiteY1" fmla="*/ 0 h 581025"/>
                <a:gd name="connsiteX2" fmla="*/ 1238250 w 1495425"/>
                <a:gd name="connsiteY2" fmla="*/ 0 h 581025"/>
                <a:gd name="connsiteX3" fmla="*/ 1495425 w 1495425"/>
                <a:gd name="connsiteY3" fmla="*/ 0 h 581025"/>
                <a:gd name="connsiteX0-1" fmla="*/ 0 w 1238249"/>
                <a:gd name="connsiteY0-2" fmla="*/ 581025 h 581025"/>
                <a:gd name="connsiteX1-3" fmla="*/ 333375 w 1238249"/>
                <a:gd name="connsiteY1-4" fmla="*/ 0 h 581025"/>
                <a:gd name="connsiteX2-5" fmla="*/ 1238250 w 1238249"/>
                <a:gd name="connsiteY2-6" fmla="*/ 0 h 581025"/>
                <a:gd name="connsiteX0-7" fmla="*/ 0 w 2896333"/>
                <a:gd name="connsiteY0-8" fmla="*/ 581025 h 581025"/>
                <a:gd name="connsiteX1-9" fmla="*/ 333375 w 2896333"/>
                <a:gd name="connsiteY1-10" fmla="*/ 0 h 581025"/>
                <a:gd name="connsiteX2-11" fmla="*/ 2896333 w 2896333"/>
                <a:gd name="connsiteY2-12" fmla="*/ 0 h 5810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896333" h="581025">
                  <a:moveTo>
                    <a:pt x="0" y="581025"/>
                  </a:moveTo>
                  <a:lnTo>
                    <a:pt x="333375" y="0"/>
                  </a:lnTo>
                  <a:lnTo>
                    <a:pt x="2896333" y="0"/>
                  </a:lnTo>
                </a:path>
              </a:pathLst>
            </a:cu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dash"/>
              <a:headEnd type="oval" w="med" len="med"/>
            </a:ln>
            <a:effectLst/>
          </p:spPr>
          <p:txBody>
            <a:bodyPr lIns="96775" tIns="48388" rIns="96775" bIns="48388" anchor="ctr"/>
            <a:lstStyle/>
            <a:p>
              <a:pPr algn="ctr" defTabSz="9677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900" kern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88" name="任意多边形 87"/>
            <p:cNvSpPr/>
            <p:nvPr/>
          </p:nvSpPr>
          <p:spPr>
            <a:xfrm flipH="1">
              <a:off x="1461277" y="3521787"/>
              <a:ext cx="2587634" cy="652418"/>
            </a:xfrm>
            <a:custGeom>
              <a:avLst/>
              <a:gdLst>
                <a:gd name="connsiteX0" fmla="*/ 0 w 1495425"/>
                <a:gd name="connsiteY0" fmla="*/ 581025 h 581025"/>
                <a:gd name="connsiteX1" fmla="*/ 333375 w 1495425"/>
                <a:gd name="connsiteY1" fmla="*/ 0 h 581025"/>
                <a:gd name="connsiteX2" fmla="*/ 1238250 w 1495425"/>
                <a:gd name="connsiteY2" fmla="*/ 0 h 581025"/>
                <a:gd name="connsiteX3" fmla="*/ 1495425 w 1495425"/>
                <a:gd name="connsiteY3" fmla="*/ 0 h 581025"/>
                <a:gd name="connsiteX0-1" fmla="*/ 0 w 1238249"/>
                <a:gd name="connsiteY0-2" fmla="*/ 581025 h 581025"/>
                <a:gd name="connsiteX1-3" fmla="*/ 333375 w 1238249"/>
                <a:gd name="connsiteY1-4" fmla="*/ 0 h 581025"/>
                <a:gd name="connsiteX2-5" fmla="*/ 1238250 w 1238249"/>
                <a:gd name="connsiteY2-6" fmla="*/ 0 h 581025"/>
                <a:gd name="connsiteX0-7" fmla="*/ 0 w 2528430"/>
                <a:gd name="connsiteY0-8" fmla="*/ 587027 h 587027"/>
                <a:gd name="connsiteX1-9" fmla="*/ 333375 w 2528430"/>
                <a:gd name="connsiteY1-10" fmla="*/ 6002 h 587027"/>
                <a:gd name="connsiteX2-11" fmla="*/ 2528430 w 2528430"/>
                <a:gd name="connsiteY2-12" fmla="*/ 0 h 58702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528430" h="587027">
                  <a:moveTo>
                    <a:pt x="0" y="587027"/>
                  </a:moveTo>
                  <a:lnTo>
                    <a:pt x="333375" y="6002"/>
                  </a:lnTo>
                  <a:lnTo>
                    <a:pt x="2528430" y="0"/>
                  </a:lnTo>
                </a:path>
              </a:pathLst>
            </a:cu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dash"/>
              <a:headEnd type="oval" w="med" len="med"/>
            </a:ln>
            <a:effectLst/>
          </p:spPr>
          <p:txBody>
            <a:bodyPr lIns="96775" tIns="48388" rIns="96775" bIns="48388" anchor="ctr"/>
            <a:lstStyle/>
            <a:p>
              <a:pPr algn="ctr" defTabSz="9677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900" kern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89" name="任意多边形 88"/>
            <p:cNvSpPr/>
            <p:nvPr/>
          </p:nvSpPr>
          <p:spPr>
            <a:xfrm>
              <a:off x="5544342" y="1929633"/>
              <a:ext cx="2909897" cy="647656"/>
            </a:xfrm>
            <a:custGeom>
              <a:avLst/>
              <a:gdLst>
                <a:gd name="connsiteX0" fmla="*/ 0 w 1495425"/>
                <a:gd name="connsiteY0" fmla="*/ 581025 h 581025"/>
                <a:gd name="connsiteX1" fmla="*/ 333375 w 1495425"/>
                <a:gd name="connsiteY1" fmla="*/ 0 h 581025"/>
                <a:gd name="connsiteX2" fmla="*/ 1238250 w 1495425"/>
                <a:gd name="connsiteY2" fmla="*/ 0 h 581025"/>
                <a:gd name="connsiteX3" fmla="*/ 1495425 w 1495425"/>
                <a:gd name="connsiteY3" fmla="*/ 0 h 581025"/>
                <a:gd name="connsiteX0-1" fmla="*/ 0 w 1238249"/>
                <a:gd name="connsiteY0-2" fmla="*/ 581025 h 581025"/>
                <a:gd name="connsiteX1-3" fmla="*/ 333375 w 1238249"/>
                <a:gd name="connsiteY1-4" fmla="*/ 0 h 581025"/>
                <a:gd name="connsiteX2-5" fmla="*/ 1238250 w 1238249"/>
                <a:gd name="connsiteY2-6" fmla="*/ 0 h 581025"/>
                <a:gd name="connsiteX0-7" fmla="*/ 0 w 2896333"/>
                <a:gd name="connsiteY0-8" fmla="*/ 581025 h 581025"/>
                <a:gd name="connsiteX1-9" fmla="*/ 333375 w 2896333"/>
                <a:gd name="connsiteY1-10" fmla="*/ 0 h 581025"/>
                <a:gd name="connsiteX2-11" fmla="*/ 2896333 w 2896333"/>
                <a:gd name="connsiteY2-12" fmla="*/ 0 h 5810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896333" h="581025">
                  <a:moveTo>
                    <a:pt x="0" y="581025"/>
                  </a:moveTo>
                  <a:lnTo>
                    <a:pt x="333375" y="0"/>
                  </a:lnTo>
                  <a:lnTo>
                    <a:pt x="2896333" y="0"/>
                  </a:lnTo>
                </a:path>
              </a:pathLst>
            </a:cu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dash"/>
              <a:headEnd type="oval" w="med" len="med"/>
            </a:ln>
            <a:effectLst/>
          </p:spPr>
          <p:txBody>
            <a:bodyPr lIns="96775" tIns="48388" rIns="96775" bIns="48388" anchor="ctr"/>
            <a:lstStyle/>
            <a:p>
              <a:pPr algn="ctr" defTabSz="9677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900" kern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90" name="任意多边形 89"/>
            <p:cNvSpPr/>
            <p:nvPr/>
          </p:nvSpPr>
          <p:spPr>
            <a:xfrm>
              <a:off x="5591967" y="3521787"/>
              <a:ext cx="2884497" cy="652418"/>
            </a:xfrm>
            <a:custGeom>
              <a:avLst/>
              <a:gdLst>
                <a:gd name="connsiteX0" fmla="*/ 0 w 1495425"/>
                <a:gd name="connsiteY0" fmla="*/ 581025 h 581025"/>
                <a:gd name="connsiteX1" fmla="*/ 333375 w 1495425"/>
                <a:gd name="connsiteY1" fmla="*/ 0 h 581025"/>
                <a:gd name="connsiteX2" fmla="*/ 1238250 w 1495425"/>
                <a:gd name="connsiteY2" fmla="*/ 0 h 581025"/>
                <a:gd name="connsiteX3" fmla="*/ 1495425 w 1495425"/>
                <a:gd name="connsiteY3" fmla="*/ 0 h 581025"/>
                <a:gd name="connsiteX0-1" fmla="*/ 0 w 1238249"/>
                <a:gd name="connsiteY0-2" fmla="*/ 581025 h 581025"/>
                <a:gd name="connsiteX1-3" fmla="*/ 333375 w 1238249"/>
                <a:gd name="connsiteY1-4" fmla="*/ 0 h 581025"/>
                <a:gd name="connsiteX2-5" fmla="*/ 1238250 w 1238249"/>
                <a:gd name="connsiteY2-6" fmla="*/ 0 h 581025"/>
                <a:gd name="connsiteX0-7" fmla="*/ 0 w 2528430"/>
                <a:gd name="connsiteY0-8" fmla="*/ 587027 h 587027"/>
                <a:gd name="connsiteX1-9" fmla="*/ 333375 w 2528430"/>
                <a:gd name="connsiteY1-10" fmla="*/ 6002 h 587027"/>
                <a:gd name="connsiteX2-11" fmla="*/ 2528430 w 2528430"/>
                <a:gd name="connsiteY2-12" fmla="*/ 0 h 58702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528430" h="587027">
                  <a:moveTo>
                    <a:pt x="0" y="587027"/>
                  </a:moveTo>
                  <a:lnTo>
                    <a:pt x="333375" y="6002"/>
                  </a:lnTo>
                  <a:lnTo>
                    <a:pt x="2528430" y="0"/>
                  </a:lnTo>
                </a:path>
              </a:pathLst>
            </a:cu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dash"/>
              <a:headEnd type="oval" w="med" len="med"/>
            </a:ln>
            <a:effectLst/>
          </p:spPr>
          <p:txBody>
            <a:bodyPr lIns="96775" tIns="48388" rIns="96775" bIns="48388" anchor="ctr"/>
            <a:lstStyle/>
            <a:p>
              <a:pPr algn="ctr" defTabSz="9677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900" kern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91" name="Oval 54"/>
            <p:cNvSpPr>
              <a:spLocks noChangeArrowheads="1"/>
            </p:cNvSpPr>
            <p:nvPr/>
          </p:nvSpPr>
          <p:spPr bwMode="auto">
            <a:xfrm>
              <a:off x="4315612" y="2528079"/>
              <a:ext cx="88900" cy="87307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96775" tIns="48388" rIns="96775" bIns="48388"/>
            <a:lstStyle/>
            <a:p>
              <a:pPr defTabSz="9677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900" kern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92" name="Oval 54"/>
            <p:cNvSpPr>
              <a:spLocks noChangeArrowheads="1"/>
            </p:cNvSpPr>
            <p:nvPr/>
          </p:nvSpPr>
          <p:spPr bwMode="auto">
            <a:xfrm>
              <a:off x="5493541" y="2534429"/>
              <a:ext cx="88900" cy="87307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96775" tIns="48388" rIns="96775" bIns="48388"/>
            <a:lstStyle/>
            <a:p>
              <a:pPr defTabSz="9677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900" kern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93" name="Oval 54"/>
            <p:cNvSpPr>
              <a:spLocks noChangeArrowheads="1"/>
            </p:cNvSpPr>
            <p:nvPr/>
          </p:nvSpPr>
          <p:spPr bwMode="auto">
            <a:xfrm>
              <a:off x="5544342" y="4129758"/>
              <a:ext cx="88900" cy="87306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96775" tIns="48388" rIns="96775" bIns="48388"/>
            <a:lstStyle/>
            <a:p>
              <a:pPr defTabSz="9677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900" kern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94" name="Oval 54"/>
            <p:cNvSpPr>
              <a:spLocks noChangeArrowheads="1"/>
            </p:cNvSpPr>
            <p:nvPr/>
          </p:nvSpPr>
          <p:spPr bwMode="auto">
            <a:xfrm>
              <a:off x="4013986" y="4129758"/>
              <a:ext cx="87312" cy="87306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96775" tIns="48388" rIns="96775" bIns="48388"/>
            <a:lstStyle/>
            <a:p>
              <a:pPr defTabSz="96774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900" kern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p:transition spd="slow" advTm="43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  <p:bldP spid="8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39"/>
          <p:cNvSpPr>
            <a:spLocks noChangeArrowheads="1"/>
          </p:cNvSpPr>
          <p:nvPr/>
        </p:nvSpPr>
        <p:spPr bwMode="auto">
          <a:xfrm>
            <a:off x="401638" y="328613"/>
            <a:ext cx="331787" cy="2457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600">
                <a:solidFill>
                  <a:srgbClr val="FFFFFF"/>
                </a:solidFill>
                <a:latin typeface="Impact" panose="020B0806030902050204" pitchFamily="34" charset="0"/>
              </a:rPr>
              <a:t>3.1</a:t>
            </a:r>
            <a:endParaRPr lang="zh-CN" altLang="zh-CN" sz="100"/>
          </a:p>
        </p:txBody>
      </p:sp>
      <p:sp>
        <p:nvSpPr>
          <p:cNvPr id="55" name="Rectangle 39"/>
          <p:cNvSpPr>
            <a:spLocks noChangeArrowheads="1"/>
          </p:cNvSpPr>
          <p:nvPr/>
        </p:nvSpPr>
        <p:spPr bwMode="auto">
          <a:xfrm>
            <a:off x="915988" y="338497"/>
            <a:ext cx="2778059" cy="2457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1600" b="1" dirty="0">
                <a:blipFill dpi="0" rotWithShape="1">
                  <a:blip r:embed="rId1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外语学习数据库</a:t>
            </a:r>
            <a:endParaRPr lang="zh-CN" altLang="en-US" sz="1600" b="1" dirty="0">
              <a:blipFill dpi="0" rotWithShape="1">
                <a:blip r:embed="rId1"/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48038" y="771525"/>
            <a:ext cx="5795962" cy="4371975"/>
          </a:xfrm>
          <a:custGeom>
            <a:avLst/>
            <a:gdLst>
              <a:gd name="connsiteX0" fmla="*/ 0 w 7664245"/>
              <a:gd name="connsiteY0" fmla="*/ 0 h 6858000"/>
              <a:gd name="connsiteX1" fmla="*/ 7664245 w 7664245"/>
              <a:gd name="connsiteY1" fmla="*/ 0 h 6858000"/>
              <a:gd name="connsiteX2" fmla="*/ 7664245 w 7664245"/>
              <a:gd name="connsiteY2" fmla="*/ 6858000 h 6858000"/>
              <a:gd name="connsiteX3" fmla="*/ 0 w 7664245"/>
              <a:gd name="connsiteY3" fmla="*/ 6858000 h 6858000"/>
              <a:gd name="connsiteX4" fmla="*/ 0 w 7664245"/>
              <a:gd name="connsiteY4" fmla="*/ 0 h 6858000"/>
              <a:gd name="connsiteX0-1" fmla="*/ 3657600 w 7664245"/>
              <a:gd name="connsiteY0-2" fmla="*/ 0 h 6858000"/>
              <a:gd name="connsiteX1-3" fmla="*/ 7664245 w 7664245"/>
              <a:gd name="connsiteY1-4" fmla="*/ 0 h 6858000"/>
              <a:gd name="connsiteX2-5" fmla="*/ 7664245 w 7664245"/>
              <a:gd name="connsiteY2-6" fmla="*/ 6858000 h 6858000"/>
              <a:gd name="connsiteX3-7" fmla="*/ 0 w 7664245"/>
              <a:gd name="connsiteY3-8" fmla="*/ 6858000 h 6858000"/>
              <a:gd name="connsiteX4-9" fmla="*/ 3657600 w 7664245"/>
              <a:gd name="connsiteY4-10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664245" h="6858000">
                <a:moveTo>
                  <a:pt x="3657600" y="0"/>
                </a:moveTo>
                <a:lnTo>
                  <a:pt x="7664245" y="0"/>
                </a:lnTo>
                <a:lnTo>
                  <a:pt x="7664245" y="6858000"/>
                </a:lnTo>
                <a:lnTo>
                  <a:pt x="0" y="6858000"/>
                </a:lnTo>
                <a:lnTo>
                  <a:pt x="365760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Pentagon 25"/>
          <p:cNvSpPr/>
          <p:nvPr/>
        </p:nvSpPr>
        <p:spPr>
          <a:xfrm>
            <a:off x="416560" y="1403033"/>
            <a:ext cx="455613" cy="273050"/>
          </a:xfrm>
          <a:prstGeom prst="homePlate">
            <a:avLst/>
          </a:prstGeom>
          <a:blipFill dpi="0" rotWithShape="1">
            <a:blip r:embed="rId3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schemeClr val="bg1"/>
                </a:solidFill>
              </a:rPr>
              <a:t>01</a:t>
            </a:r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10" name="Rectangle 26">
            <a:hlinkClick r:id="" action="ppaction://hlinkshowjump?jump=nextslide"/>
          </p:cNvPr>
          <p:cNvSpPr/>
          <p:nvPr/>
        </p:nvSpPr>
        <p:spPr>
          <a:xfrm>
            <a:off x="960120" y="1299210"/>
            <a:ext cx="3636963" cy="427990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新东方多媒体学习库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Pentagon 33"/>
          <p:cNvSpPr/>
          <p:nvPr/>
        </p:nvSpPr>
        <p:spPr>
          <a:xfrm>
            <a:off x="401955" y="2306320"/>
            <a:ext cx="455613" cy="273050"/>
          </a:xfrm>
          <a:prstGeom prst="homePlate">
            <a:avLst/>
          </a:prstGeom>
          <a:blipFill dpi="0" rotWithShape="1">
            <a:blip r:embed="rId4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schemeClr val="bg1"/>
                </a:solidFill>
              </a:rPr>
              <a:t>02</a:t>
            </a:r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12" name="Rectangle 3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960120" y="2228850"/>
            <a:ext cx="2797175" cy="4279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FiF</a:t>
            </a:r>
            <a:r>
              <a:rPr lang="zh-CN" alt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外语学习资源库</a:t>
            </a:r>
            <a:endParaRPr lang="zh-CN" altLang="en-US" sz="1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Pentagon 36"/>
          <p:cNvSpPr/>
          <p:nvPr/>
        </p:nvSpPr>
        <p:spPr>
          <a:xfrm>
            <a:off x="401955" y="3111183"/>
            <a:ext cx="455613" cy="273050"/>
          </a:xfrm>
          <a:prstGeom prst="homePlate">
            <a:avLst/>
          </a:prstGeom>
          <a:blipFill dpi="0" rotWithShape="1">
            <a:blip r:embed="rId3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bg1"/>
                </a:solidFill>
              </a:rPr>
              <a:t>03</a:t>
            </a:r>
            <a:endParaRPr lang="en-GB" sz="1500">
              <a:solidFill>
                <a:schemeClr val="bg1"/>
              </a:solidFill>
            </a:endParaRPr>
          </a:p>
        </p:txBody>
      </p:sp>
      <p:sp>
        <p:nvSpPr>
          <p:cNvPr id="14" name="Rectangle 3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841375" y="3034030"/>
            <a:ext cx="2607310" cy="4279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环球英语多媒体数据库</a:t>
            </a:r>
            <a:endParaRPr lang="zh-CN" altLang="en-US" sz="1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Pentagon 39"/>
          <p:cNvSpPr/>
          <p:nvPr/>
        </p:nvSpPr>
        <p:spPr>
          <a:xfrm>
            <a:off x="401955" y="4122103"/>
            <a:ext cx="455613" cy="273050"/>
          </a:xfrm>
          <a:prstGeom prst="homePlate">
            <a:avLst/>
          </a:prstGeom>
          <a:blipFill dpi="0" rotWithShape="1">
            <a:blip r:embed="rId4" cstate="email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chemeClr val="bg1"/>
                </a:solidFill>
              </a:rPr>
              <a:t>04</a:t>
            </a:r>
            <a:endParaRPr lang="en-GB" sz="1500">
              <a:solidFill>
                <a:schemeClr val="bg1"/>
              </a:solidFill>
            </a:endParaRPr>
          </a:p>
        </p:txBody>
      </p:sp>
      <p:sp>
        <p:nvSpPr>
          <p:cNvPr id="16" name="Rectangle 40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872490" y="3878580"/>
            <a:ext cx="2318385" cy="787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金图国际高校英语资源数据库</a:t>
            </a:r>
            <a:endParaRPr lang="zh-CN" altLang="en-US" sz="1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Group 3"/>
          <p:cNvGrpSpPr/>
          <p:nvPr/>
        </p:nvGrpSpPr>
        <p:grpSpPr bwMode="auto">
          <a:xfrm>
            <a:off x="4067175" y="2071688"/>
            <a:ext cx="1579563" cy="685800"/>
            <a:chOff x="5621315" y="2514600"/>
            <a:chExt cx="2107496" cy="914400"/>
          </a:xfrm>
        </p:grpSpPr>
        <p:sp>
          <p:nvSpPr>
            <p:cNvPr id="18" name="Parallelogram 14"/>
            <p:cNvSpPr/>
            <p:nvPr/>
          </p:nvSpPr>
          <p:spPr>
            <a:xfrm>
              <a:off x="5621315" y="2514600"/>
              <a:ext cx="2107496" cy="914400"/>
            </a:xfrm>
            <a:prstGeom prst="parallelogram">
              <a:avLst>
                <a:gd name="adj" fmla="val 52419"/>
              </a:avLst>
            </a:prstGeom>
            <a:blipFill dpi="0" rotWithShape="1">
              <a:blip r:embed="rId7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2007" name="AutoShape 59"/>
            <p:cNvSpPr/>
            <p:nvPr/>
          </p:nvSpPr>
          <p:spPr bwMode="auto">
            <a:xfrm>
              <a:off x="6442494" y="2777487"/>
              <a:ext cx="465138" cy="464344"/>
            </a:xfrm>
            <a:custGeom>
              <a:avLst/>
              <a:gdLst>
                <a:gd name="T0" fmla="*/ 232558 w 21543"/>
                <a:gd name="T1" fmla="*/ 232172 h 21600"/>
                <a:gd name="T2" fmla="*/ 232558 w 21543"/>
                <a:gd name="T3" fmla="*/ 232172 h 21600"/>
                <a:gd name="T4" fmla="*/ 232558 w 21543"/>
                <a:gd name="T5" fmla="*/ 232172 h 21600"/>
                <a:gd name="T6" fmla="*/ 232558 w 21543"/>
                <a:gd name="T7" fmla="*/ 232172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43"/>
                <a:gd name="T13" fmla="*/ 0 h 21600"/>
                <a:gd name="T14" fmla="*/ 21543 w 21543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43" h="21600">
                  <a:moveTo>
                    <a:pt x="16976" y="19986"/>
                  </a:moveTo>
                  <a:lnTo>
                    <a:pt x="11226" y="17680"/>
                  </a:lnTo>
                  <a:cubicBezTo>
                    <a:pt x="11088" y="17626"/>
                    <a:pt x="10946" y="17608"/>
                    <a:pt x="10806" y="17600"/>
                  </a:cubicBezTo>
                  <a:lnTo>
                    <a:pt x="19660" y="3837"/>
                  </a:lnTo>
                  <a:cubicBezTo>
                    <a:pt x="19660" y="3837"/>
                    <a:pt x="16976" y="19986"/>
                    <a:pt x="16976" y="19986"/>
                  </a:cubicBezTo>
                  <a:close/>
                  <a:moveTo>
                    <a:pt x="6859" y="16244"/>
                  </a:moveTo>
                  <a:cubicBezTo>
                    <a:pt x="6858" y="16242"/>
                    <a:pt x="6855" y="16240"/>
                    <a:pt x="6854" y="16238"/>
                  </a:cubicBezTo>
                  <a:lnTo>
                    <a:pt x="19606" y="2552"/>
                  </a:lnTo>
                  <a:lnTo>
                    <a:pt x="8735" y="19536"/>
                  </a:lnTo>
                  <a:cubicBezTo>
                    <a:pt x="8735" y="19536"/>
                    <a:pt x="6859" y="16244"/>
                    <a:pt x="6859" y="16244"/>
                  </a:cubicBezTo>
                  <a:close/>
                  <a:moveTo>
                    <a:pt x="2111" y="14024"/>
                  </a:moveTo>
                  <a:lnTo>
                    <a:pt x="17712" y="3595"/>
                  </a:lnTo>
                  <a:lnTo>
                    <a:pt x="6369" y="15770"/>
                  </a:lnTo>
                  <a:cubicBezTo>
                    <a:pt x="6309" y="15734"/>
                    <a:pt x="6256" y="15687"/>
                    <a:pt x="6190" y="15660"/>
                  </a:cubicBezTo>
                  <a:cubicBezTo>
                    <a:pt x="6190" y="15660"/>
                    <a:pt x="2111" y="14024"/>
                    <a:pt x="2111" y="14024"/>
                  </a:cubicBezTo>
                  <a:close/>
                  <a:moveTo>
                    <a:pt x="21234" y="108"/>
                  </a:moveTo>
                  <a:cubicBezTo>
                    <a:pt x="21123" y="35"/>
                    <a:pt x="20996" y="0"/>
                    <a:pt x="20868" y="0"/>
                  </a:cubicBezTo>
                  <a:cubicBezTo>
                    <a:pt x="20738" y="0"/>
                    <a:pt x="20608" y="36"/>
                    <a:pt x="20495" y="113"/>
                  </a:cubicBezTo>
                  <a:lnTo>
                    <a:pt x="299" y="13613"/>
                  </a:lnTo>
                  <a:cubicBezTo>
                    <a:pt x="91" y="13751"/>
                    <a:pt x="-23" y="13995"/>
                    <a:pt x="3" y="14244"/>
                  </a:cubicBezTo>
                  <a:cubicBezTo>
                    <a:pt x="28" y="14494"/>
                    <a:pt x="190" y="14708"/>
                    <a:pt x="422" y="14801"/>
                  </a:cubicBezTo>
                  <a:lnTo>
                    <a:pt x="5689" y="16914"/>
                  </a:lnTo>
                  <a:lnTo>
                    <a:pt x="8166" y="21259"/>
                  </a:lnTo>
                  <a:cubicBezTo>
                    <a:pt x="8284" y="21468"/>
                    <a:pt x="8505" y="21597"/>
                    <a:pt x="8743" y="21599"/>
                  </a:cubicBezTo>
                  <a:lnTo>
                    <a:pt x="8751" y="21599"/>
                  </a:lnTo>
                  <a:cubicBezTo>
                    <a:pt x="8987" y="21599"/>
                    <a:pt x="9206" y="21474"/>
                    <a:pt x="9328" y="21271"/>
                  </a:cubicBezTo>
                  <a:lnTo>
                    <a:pt x="10726" y="18934"/>
                  </a:lnTo>
                  <a:lnTo>
                    <a:pt x="17253" y="21551"/>
                  </a:lnTo>
                  <a:cubicBezTo>
                    <a:pt x="17332" y="21584"/>
                    <a:pt x="17418" y="21599"/>
                    <a:pt x="17502" y="21599"/>
                  </a:cubicBezTo>
                  <a:cubicBezTo>
                    <a:pt x="17617" y="21599"/>
                    <a:pt x="17731" y="21571"/>
                    <a:pt x="17832" y="21512"/>
                  </a:cubicBezTo>
                  <a:cubicBezTo>
                    <a:pt x="18010" y="21412"/>
                    <a:pt x="18133" y="21238"/>
                    <a:pt x="18167" y="21035"/>
                  </a:cubicBezTo>
                  <a:lnTo>
                    <a:pt x="21533" y="785"/>
                  </a:lnTo>
                  <a:cubicBezTo>
                    <a:pt x="21576" y="520"/>
                    <a:pt x="21459" y="254"/>
                    <a:pt x="21234" y="108"/>
                  </a:cubicBezTo>
                </a:path>
              </a:pathLst>
            </a:custGeom>
            <a:solidFill>
              <a:schemeClr val="bg2"/>
            </a:solidFill>
            <a:ln w="9525">
              <a:noFill/>
              <a:round/>
            </a:ln>
          </p:spPr>
          <p:txBody>
            <a:bodyPr lIns="19050" tIns="19050" rIns="19050" bIns="19050" anchor="ctr"/>
            <a:lstStyle/>
            <a:p>
              <a:endParaRPr lang="zh-CN" altLang="en-US"/>
            </a:p>
          </p:txBody>
        </p:sp>
      </p:grpSp>
      <p:grpSp>
        <p:nvGrpSpPr>
          <p:cNvPr id="20" name="Group 1"/>
          <p:cNvGrpSpPr/>
          <p:nvPr/>
        </p:nvGrpSpPr>
        <p:grpSpPr bwMode="auto">
          <a:xfrm>
            <a:off x="4471988" y="1169988"/>
            <a:ext cx="1581150" cy="685800"/>
            <a:chOff x="6162090" y="1310315"/>
            <a:chExt cx="2107496" cy="914400"/>
          </a:xfrm>
        </p:grpSpPr>
        <p:sp>
          <p:nvSpPr>
            <p:cNvPr id="21" name="Parallelogram 13"/>
            <p:cNvSpPr/>
            <p:nvPr/>
          </p:nvSpPr>
          <p:spPr>
            <a:xfrm>
              <a:off x="6162090" y="1310315"/>
              <a:ext cx="2107496" cy="914400"/>
            </a:xfrm>
            <a:prstGeom prst="parallelogram">
              <a:avLst>
                <a:gd name="adj" fmla="val 52419"/>
              </a:avLst>
            </a:prstGeom>
            <a:blipFill dpi="0" rotWithShape="1">
              <a:blip r:embed="rId8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  <p:grpSp>
          <p:nvGrpSpPr>
            <p:cNvPr id="22" name="Group 42"/>
            <p:cNvGrpSpPr/>
            <p:nvPr/>
          </p:nvGrpSpPr>
          <p:grpSpPr>
            <a:xfrm>
              <a:off x="6983269" y="1549630"/>
              <a:ext cx="465138" cy="435769"/>
              <a:chOff x="5368132" y="3540125"/>
              <a:chExt cx="465138" cy="435769"/>
            </a:xfrm>
            <a:solidFill>
              <a:schemeClr val="bg2"/>
            </a:solidFill>
          </p:grpSpPr>
          <p:sp>
            <p:nvSpPr>
              <p:cNvPr id="23" name="AutoShape 110"/>
              <p:cNvSpPr/>
              <p:nvPr/>
            </p:nvSpPr>
            <p:spPr bwMode="auto">
              <a:xfrm>
                <a:off x="5426869" y="3598069"/>
                <a:ext cx="347663" cy="2325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699" y="20255"/>
                    </a:moveTo>
                    <a:lnTo>
                      <a:pt x="899" y="20255"/>
                    </a:lnTo>
                    <a:lnTo>
                      <a:pt x="899" y="1350"/>
                    </a:lnTo>
                    <a:lnTo>
                      <a:pt x="20699" y="1350"/>
                    </a:lnTo>
                    <a:cubicBezTo>
                      <a:pt x="20699" y="1350"/>
                      <a:pt x="20699" y="20255"/>
                      <a:pt x="20699" y="20255"/>
                    </a:cubicBezTo>
                    <a:close/>
                    <a:moveTo>
                      <a:pt x="20699" y="0"/>
                    </a:moveTo>
                    <a:lnTo>
                      <a:pt x="899" y="5"/>
                    </a:lnTo>
                    <a:cubicBezTo>
                      <a:pt x="402" y="5"/>
                      <a:pt x="0" y="603"/>
                      <a:pt x="0" y="1350"/>
                    </a:cubicBezTo>
                    <a:lnTo>
                      <a:pt x="0" y="20249"/>
                    </a:lnTo>
                    <a:cubicBezTo>
                      <a:pt x="0" y="20996"/>
                      <a:pt x="402" y="21599"/>
                      <a:pt x="899" y="21599"/>
                    </a:cubicBezTo>
                    <a:lnTo>
                      <a:pt x="20699" y="21599"/>
                    </a:lnTo>
                    <a:cubicBezTo>
                      <a:pt x="21197" y="21599"/>
                      <a:pt x="21600" y="20996"/>
                      <a:pt x="21600" y="20249"/>
                    </a:cubicBezTo>
                    <a:lnTo>
                      <a:pt x="21600" y="1350"/>
                    </a:lnTo>
                    <a:cubicBezTo>
                      <a:pt x="21600" y="603"/>
                      <a:pt x="21197" y="0"/>
                      <a:pt x="20699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171450" hangingPunct="0">
                  <a:defRPr/>
                </a:pPr>
                <a:endParaRPr lang="en-US" sz="1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+mn-ea"/>
                  <a:sym typeface="Gill Sans" charset="0"/>
                </a:endParaRPr>
              </a:p>
            </p:txBody>
          </p:sp>
          <p:sp>
            <p:nvSpPr>
              <p:cNvPr id="24" name="AutoShape 111"/>
              <p:cNvSpPr/>
              <p:nvPr/>
            </p:nvSpPr>
            <p:spPr bwMode="auto">
              <a:xfrm>
                <a:off x="5368132" y="3540125"/>
                <a:ext cx="465138" cy="4357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6562"/>
                    </a:moveTo>
                    <a:cubicBezTo>
                      <a:pt x="20249" y="16959"/>
                      <a:pt x="19946" y="17282"/>
                      <a:pt x="19575" y="17282"/>
                    </a:cubicBezTo>
                    <a:lnTo>
                      <a:pt x="13499" y="17282"/>
                    </a:lnTo>
                    <a:lnTo>
                      <a:pt x="8099" y="17282"/>
                    </a:lnTo>
                    <a:lnTo>
                      <a:pt x="2024" y="17282"/>
                    </a:lnTo>
                    <a:cubicBezTo>
                      <a:pt x="1651" y="17282"/>
                      <a:pt x="1349" y="16959"/>
                      <a:pt x="1349" y="16562"/>
                    </a:cubicBezTo>
                    <a:lnTo>
                      <a:pt x="1349" y="2160"/>
                    </a:lnTo>
                    <a:cubicBezTo>
                      <a:pt x="1349" y="1762"/>
                      <a:pt x="1651" y="1440"/>
                      <a:pt x="2024" y="1440"/>
                    </a:cubicBezTo>
                    <a:lnTo>
                      <a:pt x="19575" y="1440"/>
                    </a:lnTo>
                    <a:cubicBezTo>
                      <a:pt x="19946" y="1440"/>
                      <a:pt x="20249" y="1762"/>
                      <a:pt x="20249" y="2160"/>
                    </a:cubicBezTo>
                    <a:cubicBezTo>
                      <a:pt x="20249" y="2160"/>
                      <a:pt x="20249" y="16562"/>
                      <a:pt x="20249" y="16562"/>
                    </a:cubicBezTo>
                    <a:close/>
                    <a:moveTo>
                      <a:pt x="19575" y="0"/>
                    </a:moveTo>
                    <a:lnTo>
                      <a:pt x="2024" y="0"/>
                    </a:lnTo>
                    <a:cubicBezTo>
                      <a:pt x="905" y="0"/>
                      <a:pt x="0" y="966"/>
                      <a:pt x="0" y="2160"/>
                    </a:cubicBezTo>
                    <a:lnTo>
                      <a:pt x="0" y="16562"/>
                    </a:lnTo>
                    <a:cubicBezTo>
                      <a:pt x="0" y="17753"/>
                      <a:pt x="903" y="18718"/>
                      <a:pt x="2018" y="18721"/>
                    </a:cubicBezTo>
                    <a:lnTo>
                      <a:pt x="8774" y="18721"/>
                    </a:lnTo>
                    <a:lnTo>
                      <a:pt x="8774" y="19597"/>
                    </a:lnTo>
                    <a:lnTo>
                      <a:pt x="4561" y="20181"/>
                    </a:lnTo>
                    <a:cubicBezTo>
                      <a:pt x="4260" y="20262"/>
                      <a:pt x="4049" y="20549"/>
                      <a:pt x="4049" y="20879"/>
                    </a:cubicBezTo>
                    <a:cubicBezTo>
                      <a:pt x="4049" y="21277"/>
                      <a:pt x="4351" y="21599"/>
                      <a:pt x="4724" y="21599"/>
                    </a:cubicBezTo>
                    <a:lnTo>
                      <a:pt x="16874" y="21599"/>
                    </a:lnTo>
                    <a:cubicBezTo>
                      <a:pt x="17248" y="21599"/>
                      <a:pt x="17549" y="21277"/>
                      <a:pt x="17549" y="20879"/>
                    </a:cubicBezTo>
                    <a:cubicBezTo>
                      <a:pt x="17549" y="20549"/>
                      <a:pt x="17339" y="20262"/>
                      <a:pt x="17038" y="20181"/>
                    </a:cubicBezTo>
                    <a:lnTo>
                      <a:pt x="12824" y="19597"/>
                    </a:lnTo>
                    <a:lnTo>
                      <a:pt x="12824" y="18721"/>
                    </a:lnTo>
                    <a:lnTo>
                      <a:pt x="19581" y="18721"/>
                    </a:lnTo>
                    <a:cubicBezTo>
                      <a:pt x="20696" y="18718"/>
                      <a:pt x="21600" y="17753"/>
                      <a:pt x="21600" y="16562"/>
                    </a:cubicBezTo>
                    <a:lnTo>
                      <a:pt x="21600" y="2160"/>
                    </a:lnTo>
                    <a:cubicBezTo>
                      <a:pt x="21600" y="966"/>
                      <a:pt x="20692" y="0"/>
                      <a:pt x="19575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171450" hangingPunct="0">
                  <a:defRPr/>
                </a:pPr>
                <a:endParaRPr lang="en-US" sz="1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+mn-ea"/>
                  <a:sym typeface="Gill Sans" charset="0"/>
                </a:endParaRPr>
              </a:p>
            </p:txBody>
          </p:sp>
        </p:grpSp>
      </p:grpSp>
      <p:grpSp>
        <p:nvGrpSpPr>
          <p:cNvPr id="25" name="Group 5"/>
          <p:cNvGrpSpPr/>
          <p:nvPr/>
        </p:nvGrpSpPr>
        <p:grpSpPr bwMode="auto">
          <a:xfrm>
            <a:off x="3190875" y="3878263"/>
            <a:ext cx="1581150" cy="685800"/>
            <a:chOff x="4454013" y="4923170"/>
            <a:chExt cx="2107496" cy="914400"/>
          </a:xfrm>
        </p:grpSpPr>
        <p:sp>
          <p:nvSpPr>
            <p:cNvPr id="26" name="Parallelogram 16"/>
            <p:cNvSpPr/>
            <p:nvPr/>
          </p:nvSpPr>
          <p:spPr>
            <a:xfrm>
              <a:off x="4454013" y="4923170"/>
              <a:ext cx="2107496" cy="914400"/>
            </a:xfrm>
            <a:prstGeom prst="parallelogram">
              <a:avLst>
                <a:gd name="adj" fmla="val 52419"/>
              </a:avLst>
            </a:prstGeom>
            <a:blipFill dpi="0" rotWithShape="1">
              <a:blip r:embed="rId9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  <p:grpSp>
          <p:nvGrpSpPr>
            <p:cNvPr id="27" name="Group 45"/>
            <p:cNvGrpSpPr/>
            <p:nvPr/>
          </p:nvGrpSpPr>
          <p:grpSpPr>
            <a:xfrm>
              <a:off x="5348217" y="5147801"/>
              <a:ext cx="319088" cy="465138"/>
              <a:chOff x="3582988" y="3510757"/>
              <a:chExt cx="319088" cy="465138"/>
            </a:xfrm>
            <a:solidFill>
              <a:schemeClr val="bg2"/>
            </a:solidFill>
          </p:grpSpPr>
          <p:sp>
            <p:nvSpPr>
              <p:cNvPr id="28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171450" hangingPunct="0">
                  <a:defRPr/>
                </a:pPr>
                <a:endParaRPr lang="en-US">
                  <a:solidFill>
                    <a:schemeClr val="bg1"/>
                  </a:solidFill>
                  <a:latin typeface="+mn-lt"/>
                  <a:ea typeface="+mn-ea"/>
                  <a:sym typeface="Gill Sans" charset="0"/>
                </a:endParaRPr>
              </a:p>
            </p:txBody>
          </p:sp>
          <p:sp>
            <p:nvSpPr>
              <p:cNvPr id="29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171450" hangingPunct="0">
                  <a:defRPr/>
                </a:pPr>
                <a:endParaRPr lang="en-US">
                  <a:solidFill>
                    <a:schemeClr val="bg1"/>
                  </a:solidFill>
                  <a:latin typeface="+mn-lt"/>
                  <a:ea typeface="+mn-ea"/>
                  <a:sym typeface="Gill Sans" charset="0"/>
                </a:endParaRPr>
              </a:p>
            </p:txBody>
          </p:sp>
        </p:grpSp>
      </p:grpSp>
      <p:grpSp>
        <p:nvGrpSpPr>
          <p:cNvPr id="30" name="Group 4"/>
          <p:cNvGrpSpPr/>
          <p:nvPr/>
        </p:nvGrpSpPr>
        <p:grpSpPr bwMode="auto">
          <a:xfrm>
            <a:off x="3632200" y="2974975"/>
            <a:ext cx="1581150" cy="685800"/>
            <a:chOff x="5042252" y="3718885"/>
            <a:chExt cx="2107496" cy="914400"/>
          </a:xfrm>
        </p:grpSpPr>
        <p:sp>
          <p:nvSpPr>
            <p:cNvPr id="31" name="Parallelogram 15"/>
            <p:cNvSpPr/>
            <p:nvPr/>
          </p:nvSpPr>
          <p:spPr>
            <a:xfrm>
              <a:off x="5042252" y="3718885"/>
              <a:ext cx="2107496" cy="914400"/>
            </a:xfrm>
            <a:prstGeom prst="parallelogram">
              <a:avLst>
                <a:gd name="adj" fmla="val 52419"/>
              </a:avLst>
            </a:prstGeom>
            <a:blipFill dpi="0" rotWithShape="1">
              <a:blip r:embed="rId10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  <p:grpSp>
          <p:nvGrpSpPr>
            <p:cNvPr id="32" name="Group 48"/>
            <p:cNvGrpSpPr/>
            <p:nvPr/>
          </p:nvGrpSpPr>
          <p:grpSpPr>
            <a:xfrm>
              <a:off x="5863431" y="3980425"/>
              <a:ext cx="465138" cy="391319"/>
              <a:chOff x="5368132" y="2625725"/>
              <a:chExt cx="465138" cy="391319"/>
            </a:xfrm>
            <a:solidFill>
              <a:schemeClr val="bg2"/>
            </a:solidFill>
          </p:grpSpPr>
          <p:sp>
            <p:nvSpPr>
              <p:cNvPr id="33" name="AutoShape 120"/>
              <p:cNvSpPr/>
              <p:nvPr/>
            </p:nvSpPr>
            <p:spPr bwMode="auto">
              <a:xfrm>
                <a:off x="5484813" y="2727325"/>
                <a:ext cx="231775" cy="231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171450" hangingPunct="0">
                  <a:defRPr/>
                </a:pPr>
                <a:endParaRPr lang="en-US" sz="1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+mn-ea"/>
                  <a:sym typeface="Gill Sans" charset="0"/>
                </a:endParaRPr>
              </a:p>
            </p:txBody>
          </p:sp>
          <p:sp>
            <p:nvSpPr>
              <p:cNvPr id="34" name="AutoShape 121"/>
              <p:cNvSpPr/>
              <p:nvPr/>
            </p:nvSpPr>
            <p:spPr bwMode="auto">
              <a:xfrm>
                <a:off x="5542757" y="2785269"/>
                <a:ext cx="65088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171450" hangingPunct="0">
                  <a:defRPr/>
                </a:pPr>
                <a:endParaRPr lang="en-US" sz="1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+mn-ea"/>
                  <a:sym typeface="Gill Sans" charset="0"/>
                </a:endParaRPr>
              </a:p>
            </p:txBody>
          </p:sp>
          <p:sp>
            <p:nvSpPr>
              <p:cNvPr id="35" name="AutoShape 122"/>
              <p:cNvSpPr/>
              <p:nvPr/>
            </p:nvSpPr>
            <p:spPr bwMode="auto">
              <a:xfrm>
                <a:off x="5368132" y="2625725"/>
                <a:ext cx="465138" cy="39131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171450" hangingPunct="0">
                  <a:defRPr/>
                </a:pPr>
                <a:endParaRPr lang="en-US" sz="1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+mn-ea"/>
                  <a:sym typeface="Gill Sans" charset="0"/>
                </a:endParaRPr>
              </a:p>
            </p:txBody>
          </p:sp>
        </p:grpSp>
      </p:grpSp>
    </p:spTree>
  </p:cSld>
  <p:clrMapOvr>
    <a:masterClrMapping/>
  </p:clrMapOvr>
  <p:transition spd="slow" advTm="82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150" fill="hold"/>
                                        <p:tgtEl>
                                          <p:spTgt spid="5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4" grpId="1"/>
      <p:bldP spid="9" grpId="0" bldLvl="0" animBg="1"/>
      <p:bldP spid="10" grpId="0"/>
      <p:bldP spid="11" grpId="0" bldLvl="0" animBg="1"/>
      <p:bldP spid="12" grpId="0"/>
      <p:bldP spid="13" grpId="0" bldLvl="0" animBg="1"/>
      <p:bldP spid="14" grpId="0"/>
      <p:bldP spid="15" grpId="0" bldLvl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新东方简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84785"/>
            <a:ext cx="8904605" cy="4772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9"/>
          <p:cNvSpPr>
            <a:spLocks noChangeArrowheads="1"/>
          </p:cNvSpPr>
          <p:nvPr/>
        </p:nvSpPr>
        <p:spPr bwMode="auto">
          <a:xfrm>
            <a:off x="1476375" y="2066925"/>
            <a:ext cx="1376363" cy="862013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36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en-US" altLang="zh-CN" sz="36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zh-CN" sz="3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1" name="文本框 1"/>
          <p:cNvSpPr txBox="1"/>
          <p:nvPr/>
        </p:nvSpPr>
        <p:spPr>
          <a:xfrm>
            <a:off x="3389274" y="1443655"/>
            <a:ext cx="644323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Impact" panose="020B0806030902050204" pitchFamily="34" charset="0"/>
                <a:ea typeface="+mn-ea"/>
              </a:rPr>
              <a:t>01 </a:t>
            </a:r>
            <a:endParaRPr lang="zh-CN" altLang="en-US" sz="2800" dirty="0">
              <a:blipFill dpi="0" rotWithShape="1">
                <a:blip r:embed="rId2"/>
                <a:srcRect/>
                <a:stretch>
                  <a:fillRect/>
                </a:stretch>
              </a:blipFill>
              <a:latin typeface="Impact" panose="020B0806030902050204" pitchFamily="34" charset="0"/>
              <a:ea typeface="+mn-ea"/>
            </a:endParaRPr>
          </a:p>
        </p:txBody>
      </p:sp>
      <p:cxnSp>
        <p:nvCxnSpPr>
          <p:cNvPr id="112" name="直接连接符 111"/>
          <p:cNvCxnSpPr/>
          <p:nvPr/>
        </p:nvCxnSpPr>
        <p:spPr>
          <a:xfrm>
            <a:off x="4105275" y="1474788"/>
            <a:ext cx="0" cy="4333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文本框 3"/>
          <p:cNvSpPr txBox="1"/>
          <p:nvPr/>
        </p:nvSpPr>
        <p:spPr>
          <a:xfrm>
            <a:off x="4211960" y="1453710"/>
            <a:ext cx="3386424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外语学习的重要性</a:t>
            </a:r>
            <a:endParaRPr lang="zh-CN" altLang="en-US" sz="2400" b="1" dirty="0">
              <a:blipFill dpi="0" rotWithShape="1">
                <a:blip r:embed="rId2"/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4" name="文本框 4"/>
          <p:cNvSpPr txBox="1"/>
          <p:nvPr/>
        </p:nvSpPr>
        <p:spPr>
          <a:xfrm>
            <a:off x="3389274" y="2176501"/>
            <a:ext cx="644323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Impact" panose="020B0806030902050204" pitchFamily="34" charset="0"/>
                <a:ea typeface="+mn-ea"/>
              </a:rPr>
              <a:t>02 </a:t>
            </a:r>
            <a:endParaRPr lang="zh-CN" altLang="en-US" sz="2800" dirty="0">
              <a:blipFill dpi="0" rotWithShape="1">
                <a:blip r:embed="rId3"/>
                <a:srcRect/>
                <a:stretch>
                  <a:fillRect/>
                </a:stretch>
              </a:blipFill>
              <a:latin typeface="Impact" panose="020B0806030902050204" pitchFamily="34" charset="0"/>
              <a:ea typeface="+mn-ea"/>
            </a:endParaRPr>
          </a:p>
        </p:txBody>
      </p:sp>
      <p:cxnSp>
        <p:nvCxnSpPr>
          <p:cNvPr id="115" name="直接连接符 114"/>
          <p:cNvCxnSpPr/>
          <p:nvPr/>
        </p:nvCxnSpPr>
        <p:spPr>
          <a:xfrm>
            <a:off x="4105275" y="2208213"/>
            <a:ext cx="0" cy="4318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文本框 7"/>
          <p:cNvSpPr txBox="1"/>
          <p:nvPr/>
        </p:nvSpPr>
        <p:spPr>
          <a:xfrm>
            <a:off x="3389274" y="2918717"/>
            <a:ext cx="644323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Impact" panose="020B0806030902050204" pitchFamily="34" charset="0"/>
                <a:ea typeface="+mn-ea"/>
              </a:rPr>
              <a:t>03 </a:t>
            </a:r>
            <a:endParaRPr lang="zh-CN" altLang="en-US" sz="2800" dirty="0">
              <a:blipFill dpi="0" rotWithShape="1">
                <a:blip r:embed="rId4"/>
                <a:srcRect/>
                <a:stretch>
                  <a:fillRect/>
                </a:stretch>
              </a:blipFill>
              <a:latin typeface="Impact" panose="020B0806030902050204" pitchFamily="34" charset="0"/>
              <a:ea typeface="+mn-ea"/>
            </a:endParaRPr>
          </a:p>
        </p:txBody>
      </p:sp>
      <p:cxnSp>
        <p:nvCxnSpPr>
          <p:cNvPr id="118" name="直接连接符 117"/>
          <p:cNvCxnSpPr/>
          <p:nvPr/>
        </p:nvCxnSpPr>
        <p:spPr>
          <a:xfrm>
            <a:off x="4105275" y="2951163"/>
            <a:ext cx="0" cy="4318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文本框 10"/>
          <p:cNvSpPr txBox="1"/>
          <p:nvPr/>
        </p:nvSpPr>
        <p:spPr>
          <a:xfrm>
            <a:off x="3389274" y="3660933"/>
            <a:ext cx="644323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Impact" panose="020B0806030902050204" pitchFamily="34" charset="0"/>
                <a:ea typeface="+mn-ea"/>
              </a:rPr>
              <a:t>04</a:t>
            </a:r>
            <a:endParaRPr lang="zh-CN" altLang="en-US" sz="2800" dirty="0">
              <a:blipFill dpi="0" rotWithShape="1">
                <a:blip r:embed="rId5"/>
                <a:srcRect/>
                <a:stretch>
                  <a:fillRect/>
                </a:stretch>
              </a:blipFill>
              <a:latin typeface="Impact" panose="020B0806030902050204" pitchFamily="34" charset="0"/>
              <a:ea typeface="+mn-ea"/>
            </a:endParaRPr>
          </a:p>
        </p:txBody>
      </p:sp>
      <p:cxnSp>
        <p:nvCxnSpPr>
          <p:cNvPr id="121" name="直接连接符 120"/>
          <p:cNvCxnSpPr/>
          <p:nvPr/>
        </p:nvCxnSpPr>
        <p:spPr>
          <a:xfrm>
            <a:off x="4105275" y="3692525"/>
            <a:ext cx="0" cy="43180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文本框 12"/>
          <p:cNvSpPr txBox="1"/>
          <p:nvPr/>
        </p:nvSpPr>
        <p:spPr>
          <a:xfrm>
            <a:off x="4211960" y="3670988"/>
            <a:ext cx="3386424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国外外语学习数字资源</a:t>
            </a:r>
            <a:endParaRPr lang="zh-CN" altLang="en-US" sz="2400" b="1" dirty="0">
              <a:blipFill dpi="0" rotWithShape="1">
                <a:blip r:embed="rId5"/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hlinkClick r:id="rId6" action="ppaction://hlinksldjump"/>
          </p:cNvPr>
          <p:cNvSpPr txBox="1"/>
          <p:nvPr/>
        </p:nvSpPr>
        <p:spPr>
          <a:xfrm>
            <a:off x="4211955" y="2194560"/>
            <a:ext cx="32118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纸本外语图书资源</a:t>
            </a:r>
            <a:endParaRPr lang="zh-CN" altLang="en-US" sz="2400"/>
          </a:p>
        </p:txBody>
      </p:sp>
      <p:sp>
        <p:nvSpPr>
          <p:cNvPr id="3" name="文本框 2">
            <a:hlinkClick r:id="rId7" action="ppaction://hlinksldjump"/>
          </p:cNvPr>
          <p:cNvSpPr txBox="1"/>
          <p:nvPr/>
        </p:nvSpPr>
        <p:spPr>
          <a:xfrm>
            <a:off x="4212590" y="2981325"/>
            <a:ext cx="3450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国内外语学习数字资源</a:t>
            </a:r>
            <a:endParaRPr lang="zh-CN" altLang="en-US" sz="2400"/>
          </a:p>
        </p:txBody>
      </p:sp>
    </p:spTree>
  </p:cSld>
  <p:clrMapOvr>
    <a:masterClrMapping/>
  </p:clrMapOvr>
  <p:transition spd="slow" advTm="373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10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600"/>
                            </p:stCondLst>
                            <p:childTnLst>
                              <p:par>
                                <p:cTn id="6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100"/>
                            </p:stCondLst>
                            <p:childTnLst>
                              <p:par>
                                <p:cTn id="65" presetID="2" presetClass="entr" presetSubtype="2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新东方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430" y="189865"/>
            <a:ext cx="4314190" cy="3073400"/>
          </a:xfrm>
          <a:prstGeom prst="rect">
            <a:avLst/>
          </a:prstGeom>
        </p:spPr>
      </p:pic>
      <p:pic>
        <p:nvPicPr>
          <p:cNvPr id="3" name="图片 2" descr="新东方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390" y="1311910"/>
            <a:ext cx="4143375" cy="3148965"/>
          </a:xfrm>
          <a:prstGeom prst="rect">
            <a:avLst/>
          </a:prstGeom>
        </p:spPr>
      </p:pic>
      <p:pic>
        <p:nvPicPr>
          <p:cNvPr id="4" name="图片 3" descr="新东方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365" y="1902460"/>
            <a:ext cx="4185285" cy="3036570"/>
          </a:xfrm>
          <a:prstGeom prst="rect">
            <a:avLst/>
          </a:prstGeom>
        </p:spPr>
      </p:pic>
      <p:pic>
        <p:nvPicPr>
          <p:cNvPr id="5" name="图片 4" descr="新东方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7605" y="2331085"/>
            <a:ext cx="4098290" cy="281495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750753" y="190500"/>
            <a:ext cx="431482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600" b="1">
                <a:blipFill>
                  <a:blip r:embed="rId5"/>
                  <a:stretch>
                    <a:fillRect/>
                  </a:stretch>
                </a:blip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新东方多媒体学习库</a:t>
            </a:r>
            <a:endParaRPr lang="zh-CN" altLang="en-US" sz="3600" b="1">
              <a:blipFill>
                <a:blip r:embed="rId5"/>
                <a:stretch>
                  <a:fillRect/>
                </a:stretch>
              </a:blip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爱学资料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4445"/>
            <a:ext cx="5627370" cy="5133340"/>
          </a:xfrm>
          <a:prstGeom prst="rect">
            <a:avLst/>
          </a:prstGeom>
        </p:spPr>
      </p:pic>
      <p:pic>
        <p:nvPicPr>
          <p:cNvPr id="4" name="图片 3" descr="爱学互动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850" y="4445"/>
            <a:ext cx="4876165" cy="5133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爱学互动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8955" y="297815"/>
            <a:ext cx="8268335" cy="4545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新东方直播课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386080"/>
            <a:ext cx="7426325" cy="4483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爱学资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960" y="188595"/>
            <a:ext cx="8268335" cy="4764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互动口语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920" y="122555"/>
            <a:ext cx="8783955" cy="4895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新东方微课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855" y="999490"/>
            <a:ext cx="8923655" cy="3582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221230" y="90170"/>
            <a:ext cx="508000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800" b="1">
                <a:ln w="0">
                  <a:solidFill>
                    <a:srgbClr val="8E69B8"/>
                  </a:solidFill>
                  <a:prstDash val="solid"/>
                </a:ln>
                <a:blipFill>
                  <a:blip r:embed="rId2">
                    <a:alphaModFix amt="99000"/>
                  </a:blip>
                  <a:tile tx="139700" ty="0" sx="59000" sy="42000" flip="none" algn="b"/>
                </a:blipFill>
                <a:effectLst>
                  <a:innerShdw dist="25400" dir="13500000">
                    <a:srgbClr val="9166B8">
                      <a:alpha val="100000"/>
                    </a:srgbClr>
                  </a:innerShdw>
                </a:effectLst>
                <a:sym typeface="+mn-ea"/>
              </a:rPr>
              <a:t>新东方在线微课堂</a:t>
            </a:r>
            <a:endParaRPr lang="zh-CN" altLang="en-US" sz="4800" b="1">
              <a:ln w="0">
                <a:solidFill>
                  <a:srgbClr val="8E69B8"/>
                </a:solidFill>
                <a:prstDash val="solid"/>
              </a:ln>
              <a:blipFill>
                <a:blip r:embed="rId2">
                  <a:alphaModFix amt="99000"/>
                </a:blip>
                <a:tile tx="139700" ty="0" sx="59000" sy="42000" flip="none" algn="b"/>
              </a:blipFill>
              <a:effectLst>
                <a:innerShdw dist="25400" dir="13500000">
                  <a:srgbClr val="9166B8">
                    <a:alpha val="10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917700" y="78105"/>
            <a:ext cx="5309235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44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新东方掌学平台</a:t>
            </a:r>
            <a:endParaRPr lang="zh-CN" altLang="en-US" sz="44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图片 3" descr="新东方掌学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135" y="846455"/>
            <a:ext cx="8761730" cy="4214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掌学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1905" y="59055"/>
            <a:ext cx="2917190" cy="5022850"/>
          </a:xfrm>
          <a:prstGeom prst="rect">
            <a:avLst/>
          </a:prstGeom>
        </p:spPr>
      </p:pic>
      <p:pic>
        <p:nvPicPr>
          <p:cNvPr id="3" name="图片 2" descr="掌学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38850" y="221615"/>
            <a:ext cx="2983230" cy="4827905"/>
          </a:xfrm>
          <a:prstGeom prst="rect">
            <a:avLst/>
          </a:prstGeom>
        </p:spPr>
      </p:pic>
      <p:pic>
        <p:nvPicPr>
          <p:cNvPr id="4" name="图片 3" descr="掌学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77845" y="221615"/>
            <a:ext cx="2849245" cy="482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if简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035" y="546735"/>
            <a:ext cx="8837930" cy="4047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9"/>
          <p:cNvSpPr>
            <a:spLocks noChangeArrowheads="1"/>
          </p:cNvSpPr>
          <p:nvPr/>
        </p:nvSpPr>
        <p:spPr bwMode="auto">
          <a:xfrm>
            <a:off x="2627313" y="1922463"/>
            <a:ext cx="727075" cy="739775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4800">
                <a:solidFill>
                  <a:srgbClr val="FFFFFF"/>
                </a:solidFill>
                <a:latin typeface="Impact" panose="020B0806030902050204" pitchFamily="34" charset="0"/>
              </a:rPr>
              <a:t>01</a:t>
            </a:r>
            <a:endParaRPr lang="zh-CN" altLang="zh-CN" sz="1000"/>
          </a:p>
        </p:txBody>
      </p:sp>
      <p:sp>
        <p:nvSpPr>
          <p:cNvPr id="36" name="Rectangle 39"/>
          <p:cNvSpPr>
            <a:spLocks noChangeArrowheads="1"/>
          </p:cNvSpPr>
          <p:nvPr/>
        </p:nvSpPr>
        <p:spPr bwMode="auto">
          <a:xfrm>
            <a:off x="3986411" y="2077189"/>
            <a:ext cx="4011547" cy="4305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外语学习的重要性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23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fif口语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7230" y="276860"/>
            <a:ext cx="7750175" cy="4587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fif电子书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327660"/>
            <a:ext cx="7627620" cy="4486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39"/>
          <p:cNvSpPr>
            <a:spLocks noChangeArrowheads="1"/>
          </p:cNvSpPr>
          <p:nvPr/>
        </p:nvSpPr>
        <p:spPr bwMode="auto">
          <a:xfrm>
            <a:off x="401638" y="328613"/>
            <a:ext cx="331787" cy="2457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600">
                <a:solidFill>
                  <a:srgbClr val="FFFFFF"/>
                </a:solidFill>
                <a:latin typeface="Impact" panose="020B0806030902050204" pitchFamily="34" charset="0"/>
              </a:rPr>
              <a:t>3.2</a:t>
            </a:r>
            <a:endParaRPr lang="zh-CN" altLang="zh-CN" sz="100"/>
          </a:p>
        </p:txBody>
      </p:sp>
      <p:sp>
        <p:nvSpPr>
          <p:cNvPr id="55" name="Rectangle 39"/>
          <p:cNvSpPr>
            <a:spLocks noChangeArrowheads="1"/>
          </p:cNvSpPr>
          <p:nvPr/>
        </p:nvSpPr>
        <p:spPr bwMode="auto">
          <a:xfrm>
            <a:off x="915988" y="338497"/>
            <a:ext cx="2778059" cy="2457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1600" b="1" dirty="0">
                <a:blipFill dpi="0" rotWithShape="1">
                  <a:blip r:embed="rId1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综合考试学习题库</a:t>
            </a:r>
            <a:endParaRPr lang="zh-CN" altLang="en-US" sz="1600" b="1" dirty="0">
              <a:blipFill dpi="0" rotWithShape="1">
                <a:blip r:embed="rId1"/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1340141" y="2786433"/>
            <a:ext cx="6464360" cy="0"/>
          </a:xfrm>
          <a:prstGeom prst="line">
            <a:avLst/>
          </a:prstGeom>
          <a:noFill/>
          <a:ln w="38100" cap="flat" cmpd="sng" algn="ctr">
            <a:solidFill>
              <a:srgbClr val="D9D9D9"/>
            </a:solidFill>
            <a:prstDash val="solid"/>
            <a:miter lim="800000"/>
            <a:headEnd type="none" w="lg" len="lg"/>
            <a:tailEnd type="none" w="lg" len="lg"/>
          </a:ln>
          <a:effectLst/>
        </p:spPr>
      </p:cxnSp>
      <p:grpSp>
        <p:nvGrpSpPr>
          <p:cNvPr id="3" name="组合 2"/>
          <p:cNvGrpSpPr/>
          <p:nvPr>
            <p:custDataLst>
              <p:tags r:id="rId3"/>
            </p:custDataLst>
          </p:nvPr>
        </p:nvGrpSpPr>
        <p:grpSpPr>
          <a:xfrm>
            <a:off x="989394" y="1581470"/>
            <a:ext cx="701494" cy="1059145"/>
            <a:chOff x="1317422" y="2109408"/>
            <a:chExt cx="935672" cy="1412716"/>
          </a:xfrm>
        </p:grpSpPr>
        <p:sp>
          <p:nvSpPr>
            <p:cNvPr id="4" name="任意多边形 3"/>
            <p:cNvSpPr/>
            <p:nvPr>
              <p:custDataLst>
                <p:tags r:id="rId4"/>
              </p:custDataLst>
            </p:nvPr>
          </p:nvSpPr>
          <p:spPr>
            <a:xfrm>
              <a:off x="1317422" y="2109408"/>
              <a:ext cx="935672" cy="1412716"/>
            </a:xfrm>
            <a:custGeom>
              <a:avLst/>
              <a:gdLst>
                <a:gd name="connsiteX0" fmla="*/ 467836 w 935672"/>
                <a:gd name="connsiteY0" fmla="*/ 0 h 1412716"/>
                <a:gd name="connsiteX1" fmla="*/ 935672 w 935672"/>
                <a:gd name="connsiteY1" fmla="*/ 467836 h 1412716"/>
                <a:gd name="connsiteX2" fmla="*/ 898907 w 935672"/>
                <a:gd name="connsiteY2" fmla="*/ 649939 h 1412716"/>
                <a:gd name="connsiteX3" fmla="*/ 871085 w 935672"/>
                <a:gd name="connsiteY3" fmla="*/ 701198 h 1412716"/>
                <a:gd name="connsiteX4" fmla="*/ 872385 w 935672"/>
                <a:gd name="connsiteY4" fmla="*/ 701198 h 1412716"/>
                <a:gd name="connsiteX5" fmla="*/ 467837 w 935672"/>
                <a:gd name="connsiteY5" fmla="*/ 1412716 h 1412716"/>
                <a:gd name="connsiteX6" fmla="*/ 63290 w 935672"/>
                <a:gd name="connsiteY6" fmla="*/ 701198 h 1412716"/>
                <a:gd name="connsiteX7" fmla="*/ 64587 w 935672"/>
                <a:gd name="connsiteY7" fmla="*/ 701198 h 1412716"/>
                <a:gd name="connsiteX8" fmla="*/ 36765 w 935672"/>
                <a:gd name="connsiteY8" fmla="*/ 649939 h 1412716"/>
                <a:gd name="connsiteX9" fmla="*/ 0 w 935672"/>
                <a:gd name="connsiteY9" fmla="*/ 467836 h 1412716"/>
                <a:gd name="connsiteX10" fmla="*/ 467836 w 935672"/>
                <a:gd name="connsiteY10" fmla="*/ 0 h 141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5672" h="1412716">
                  <a:moveTo>
                    <a:pt x="467836" y="0"/>
                  </a:moveTo>
                  <a:cubicBezTo>
                    <a:pt x="726215" y="0"/>
                    <a:pt x="935672" y="209457"/>
                    <a:pt x="935672" y="467836"/>
                  </a:cubicBezTo>
                  <a:cubicBezTo>
                    <a:pt x="935672" y="532431"/>
                    <a:pt x="922581" y="593968"/>
                    <a:pt x="898907" y="649939"/>
                  </a:cubicBezTo>
                  <a:lnTo>
                    <a:pt x="871085" y="701198"/>
                  </a:lnTo>
                  <a:lnTo>
                    <a:pt x="872385" y="701198"/>
                  </a:lnTo>
                  <a:lnTo>
                    <a:pt x="467837" y="1412716"/>
                  </a:lnTo>
                  <a:lnTo>
                    <a:pt x="63290" y="701198"/>
                  </a:lnTo>
                  <a:lnTo>
                    <a:pt x="64587" y="701198"/>
                  </a:lnTo>
                  <a:lnTo>
                    <a:pt x="36765" y="649939"/>
                  </a:lnTo>
                  <a:cubicBezTo>
                    <a:pt x="13091" y="593968"/>
                    <a:pt x="0" y="532431"/>
                    <a:pt x="0" y="467836"/>
                  </a:cubicBezTo>
                  <a:cubicBezTo>
                    <a:pt x="0" y="209457"/>
                    <a:pt x="209457" y="0"/>
                    <a:pt x="467836" y="0"/>
                  </a:cubicBezTo>
                  <a:close/>
                </a:path>
              </a:pathLst>
            </a:custGeom>
            <a:solidFill>
              <a:srgbClr val="E779A3"/>
            </a:solidFill>
          </p:spPr>
          <p:txBody>
            <a:bodyPr rot="0" spcFirstLastPara="0" vertOverflow="overflow" horzOverflow="overflow" vert="horz" wrap="square" lIns="68554" tIns="34277" rIns="68554" bIns="34277" numCol="1" spcCol="0" rtlCol="0" fromWordArt="0" anchor="ctr" anchorCtr="0" forceAA="0" compatLnSpc="1">
              <a:norm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1350" kern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" name="椭圆 4"/>
            <p:cNvSpPr/>
            <p:nvPr>
              <p:custDataLst>
                <p:tags r:id="rId5"/>
              </p:custDataLst>
            </p:nvPr>
          </p:nvSpPr>
          <p:spPr>
            <a:xfrm>
              <a:off x="1488396" y="2280382"/>
              <a:ext cx="593725" cy="593725"/>
            </a:xfrm>
            <a:prstGeom prst="ellipse">
              <a:avLst/>
            </a:prstGeom>
            <a:solidFill>
              <a:srgbClr val="FFFFFF"/>
            </a:solidFill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ctr"/>
              <a:r>
                <a:rPr lang="en-US" altLang="zh-CN" sz="1500" b="1" kern="0" dirty="0" smtClean="0">
                  <a:solidFill>
                    <a:srgbClr val="E779A3">
                      <a:lumMod val="75000"/>
                    </a:srgbClr>
                  </a:solidFill>
                  <a:sym typeface="Arial" panose="020B0604020202020204" pitchFamily="34" charset="0"/>
                </a:rPr>
                <a:t>01</a:t>
              </a:r>
              <a:endParaRPr lang="zh-CN" altLang="en-US" sz="1500" b="1" kern="0" dirty="0">
                <a:solidFill>
                  <a:srgbClr val="E779A3">
                    <a:lumMod val="75000"/>
                  </a:srgbClr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6" name="椭圆 5"/>
          <p:cNvSpPr/>
          <p:nvPr>
            <p:custDataLst>
              <p:tags r:id="rId6"/>
            </p:custDataLst>
          </p:nvPr>
        </p:nvSpPr>
        <p:spPr>
          <a:xfrm>
            <a:off x="1242928" y="2689221"/>
            <a:ext cx="194425" cy="194425"/>
          </a:xfrm>
          <a:prstGeom prst="ellipse">
            <a:avLst/>
          </a:prstGeom>
          <a:solidFill>
            <a:srgbClr val="D9D9D9"/>
          </a:solidFill>
        </p:spPr>
        <p:txBody>
          <a:bodyPr rot="0" spcFirstLastPara="0" vertOverflow="overflow" horzOverflow="overflow" vert="horz" wrap="square" lIns="68554" tIns="34277" rIns="68554" bIns="34277" numCol="1" spcCol="0" rtlCol="0" fromWordArt="0" anchor="ctr" anchorCtr="0" forceAA="0" compatLnSpc="1">
            <a:normAutofit fontScale="32500" lnSpcReduction="20000"/>
          </a:bodyPr>
          <a:lstStyle/>
          <a:p>
            <a:pPr algn="ctr">
              <a:lnSpc>
                <a:spcPct val="130000"/>
              </a:lnSpc>
            </a:pPr>
            <a:endParaRPr lang="zh-CN" altLang="en-US" sz="1350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45" name="矩形 44"/>
          <p:cNvSpPr/>
          <p:nvPr>
            <p:custDataLst>
              <p:tags r:id="rId7"/>
            </p:custDataLst>
          </p:nvPr>
        </p:nvSpPr>
        <p:spPr>
          <a:xfrm>
            <a:off x="598826" y="2887264"/>
            <a:ext cx="1482630" cy="1149119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350" kern="0" dirty="0">
                <a:solidFill>
                  <a:schemeClr val="bg1"/>
                </a:solidFill>
                <a:cs typeface="宋体" panose="02010600030101010101" pitchFamily="2" charset="-122"/>
                <a:sym typeface="+mn-ea"/>
              </a:rPr>
              <a:t>中科UMajor专业课数据库</a:t>
            </a:r>
            <a:endParaRPr lang="zh-CN" altLang="en-US" sz="1350" dirty="0">
              <a:sym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>
            <p:custDataLst>
              <p:tags r:id="rId8"/>
            </p:custDataLst>
          </p:nvPr>
        </p:nvGrpSpPr>
        <p:grpSpPr>
          <a:xfrm>
            <a:off x="4224169" y="1581470"/>
            <a:ext cx="701494" cy="1059145"/>
            <a:chOff x="5632053" y="2109408"/>
            <a:chExt cx="935672" cy="1412716"/>
          </a:xfrm>
        </p:grpSpPr>
        <p:sp>
          <p:nvSpPr>
            <p:cNvPr id="27" name="任意多边形 26"/>
            <p:cNvSpPr/>
            <p:nvPr>
              <p:custDataLst>
                <p:tags r:id="rId9"/>
              </p:custDataLst>
            </p:nvPr>
          </p:nvSpPr>
          <p:spPr>
            <a:xfrm>
              <a:off x="5632053" y="2109408"/>
              <a:ext cx="935672" cy="1412716"/>
            </a:xfrm>
            <a:custGeom>
              <a:avLst/>
              <a:gdLst>
                <a:gd name="connsiteX0" fmla="*/ 467836 w 935672"/>
                <a:gd name="connsiteY0" fmla="*/ 0 h 1412716"/>
                <a:gd name="connsiteX1" fmla="*/ 935672 w 935672"/>
                <a:gd name="connsiteY1" fmla="*/ 467836 h 1412716"/>
                <a:gd name="connsiteX2" fmla="*/ 898907 w 935672"/>
                <a:gd name="connsiteY2" fmla="*/ 649939 h 1412716"/>
                <a:gd name="connsiteX3" fmla="*/ 871085 w 935672"/>
                <a:gd name="connsiteY3" fmla="*/ 701198 h 1412716"/>
                <a:gd name="connsiteX4" fmla="*/ 872385 w 935672"/>
                <a:gd name="connsiteY4" fmla="*/ 701198 h 1412716"/>
                <a:gd name="connsiteX5" fmla="*/ 467837 w 935672"/>
                <a:gd name="connsiteY5" fmla="*/ 1412716 h 1412716"/>
                <a:gd name="connsiteX6" fmla="*/ 63290 w 935672"/>
                <a:gd name="connsiteY6" fmla="*/ 701198 h 1412716"/>
                <a:gd name="connsiteX7" fmla="*/ 64587 w 935672"/>
                <a:gd name="connsiteY7" fmla="*/ 701198 h 1412716"/>
                <a:gd name="connsiteX8" fmla="*/ 36765 w 935672"/>
                <a:gd name="connsiteY8" fmla="*/ 649939 h 1412716"/>
                <a:gd name="connsiteX9" fmla="*/ 0 w 935672"/>
                <a:gd name="connsiteY9" fmla="*/ 467836 h 1412716"/>
                <a:gd name="connsiteX10" fmla="*/ 467836 w 935672"/>
                <a:gd name="connsiteY10" fmla="*/ 0 h 141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5672" h="1412716">
                  <a:moveTo>
                    <a:pt x="467836" y="0"/>
                  </a:moveTo>
                  <a:cubicBezTo>
                    <a:pt x="726215" y="0"/>
                    <a:pt x="935672" y="209457"/>
                    <a:pt x="935672" y="467836"/>
                  </a:cubicBezTo>
                  <a:cubicBezTo>
                    <a:pt x="935672" y="532431"/>
                    <a:pt x="922581" y="593968"/>
                    <a:pt x="898907" y="649939"/>
                  </a:cubicBezTo>
                  <a:lnTo>
                    <a:pt x="871085" y="701198"/>
                  </a:lnTo>
                  <a:lnTo>
                    <a:pt x="872385" y="701198"/>
                  </a:lnTo>
                  <a:lnTo>
                    <a:pt x="467837" y="1412716"/>
                  </a:lnTo>
                  <a:lnTo>
                    <a:pt x="63290" y="701198"/>
                  </a:lnTo>
                  <a:lnTo>
                    <a:pt x="64587" y="701198"/>
                  </a:lnTo>
                  <a:lnTo>
                    <a:pt x="36765" y="649939"/>
                  </a:lnTo>
                  <a:cubicBezTo>
                    <a:pt x="13091" y="593968"/>
                    <a:pt x="0" y="532431"/>
                    <a:pt x="0" y="467836"/>
                  </a:cubicBezTo>
                  <a:cubicBezTo>
                    <a:pt x="0" y="209457"/>
                    <a:pt x="209457" y="0"/>
                    <a:pt x="467836" y="0"/>
                  </a:cubicBezTo>
                  <a:close/>
                </a:path>
              </a:pathLst>
            </a:custGeom>
            <a:solidFill>
              <a:srgbClr val="B7DC50"/>
            </a:solidFill>
          </p:spPr>
          <p:txBody>
            <a:bodyPr rot="0" spcFirstLastPara="0" vertOverflow="overflow" horzOverflow="overflow" vert="horz" wrap="square" lIns="68554" tIns="34277" rIns="68554" bIns="34277" numCol="1" spcCol="0" rtlCol="0" fromWordArt="0" anchor="ctr" anchorCtr="0" forceAA="0" compatLnSpc="1">
              <a:norm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1350" kern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8" name="椭圆 27"/>
            <p:cNvSpPr/>
            <p:nvPr>
              <p:custDataLst>
                <p:tags r:id="rId10"/>
              </p:custDataLst>
            </p:nvPr>
          </p:nvSpPr>
          <p:spPr>
            <a:xfrm>
              <a:off x="5803027" y="2280382"/>
              <a:ext cx="593725" cy="593725"/>
            </a:xfrm>
            <a:prstGeom prst="ellipse">
              <a:avLst/>
            </a:prstGeom>
            <a:solidFill>
              <a:srgbClr val="FFFFFF"/>
            </a:solidFill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ctr"/>
              <a:r>
                <a:rPr lang="en-US" altLang="zh-CN" sz="1500" b="1" kern="0" dirty="0" smtClean="0">
                  <a:solidFill>
                    <a:srgbClr val="B7DC50">
                      <a:lumMod val="75000"/>
                    </a:srgbClr>
                  </a:solidFill>
                  <a:sym typeface="Arial" panose="020B0604020202020204" pitchFamily="34" charset="0"/>
                </a:rPr>
                <a:t>03</a:t>
              </a:r>
              <a:endParaRPr lang="zh-CN" altLang="en-US" sz="1500" b="1" kern="0" dirty="0">
                <a:solidFill>
                  <a:srgbClr val="B7DC50">
                    <a:lumMod val="75000"/>
                  </a:srgbClr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26" name="椭圆 25"/>
          <p:cNvSpPr/>
          <p:nvPr>
            <p:custDataLst>
              <p:tags r:id="rId11"/>
            </p:custDataLst>
          </p:nvPr>
        </p:nvSpPr>
        <p:spPr>
          <a:xfrm>
            <a:off x="4477703" y="2689221"/>
            <a:ext cx="194425" cy="194425"/>
          </a:xfrm>
          <a:prstGeom prst="ellipse">
            <a:avLst/>
          </a:prstGeom>
          <a:solidFill>
            <a:srgbClr val="D9D9D9"/>
          </a:solidFill>
        </p:spPr>
        <p:txBody>
          <a:bodyPr rot="0" spcFirstLastPara="0" vertOverflow="overflow" horzOverflow="overflow" vert="horz" wrap="square" lIns="68554" tIns="34277" rIns="68554" bIns="34277" numCol="1" spcCol="0" rtlCol="0" fromWordArt="0" anchor="ctr" anchorCtr="0" forceAA="0" compatLnSpc="1">
            <a:normAutofit fontScale="32500" lnSpcReduction="20000"/>
          </a:bodyPr>
          <a:lstStyle/>
          <a:p>
            <a:pPr algn="ctr">
              <a:lnSpc>
                <a:spcPct val="130000"/>
              </a:lnSpc>
            </a:pPr>
            <a:endParaRPr lang="zh-CN" altLang="en-US" sz="1350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46" name="矩形 45"/>
          <p:cNvSpPr/>
          <p:nvPr>
            <p:custDataLst>
              <p:tags r:id="rId12"/>
            </p:custDataLst>
          </p:nvPr>
        </p:nvSpPr>
        <p:spPr>
          <a:xfrm>
            <a:off x="3697605" y="2887345"/>
            <a:ext cx="1616075" cy="114935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35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维普考试服务平台</a:t>
            </a:r>
            <a:endParaRPr lang="zh-CN" altLang="en-US" sz="1350" dirty="0">
              <a:sym typeface="Arial" panose="020B0604020202020204" pitchFamily="34" charset="0"/>
            </a:endParaRPr>
          </a:p>
        </p:txBody>
      </p:sp>
      <p:grpSp>
        <p:nvGrpSpPr>
          <p:cNvPr id="22" name="组合 21"/>
          <p:cNvGrpSpPr/>
          <p:nvPr>
            <p:custDataLst>
              <p:tags r:id="rId13"/>
            </p:custDataLst>
          </p:nvPr>
        </p:nvGrpSpPr>
        <p:grpSpPr>
          <a:xfrm>
            <a:off x="7452296" y="1581470"/>
            <a:ext cx="701494" cy="1059145"/>
            <a:chOff x="9937818" y="2109408"/>
            <a:chExt cx="935672" cy="1412716"/>
          </a:xfrm>
        </p:grpSpPr>
        <p:sp>
          <p:nvSpPr>
            <p:cNvPr id="37" name="任意多边形 36"/>
            <p:cNvSpPr/>
            <p:nvPr>
              <p:custDataLst>
                <p:tags r:id="rId14"/>
              </p:custDataLst>
            </p:nvPr>
          </p:nvSpPr>
          <p:spPr>
            <a:xfrm>
              <a:off x="9937818" y="2109408"/>
              <a:ext cx="935672" cy="1412716"/>
            </a:xfrm>
            <a:custGeom>
              <a:avLst/>
              <a:gdLst>
                <a:gd name="connsiteX0" fmla="*/ 467836 w 935672"/>
                <a:gd name="connsiteY0" fmla="*/ 0 h 1412716"/>
                <a:gd name="connsiteX1" fmla="*/ 935672 w 935672"/>
                <a:gd name="connsiteY1" fmla="*/ 467836 h 1412716"/>
                <a:gd name="connsiteX2" fmla="*/ 898907 w 935672"/>
                <a:gd name="connsiteY2" fmla="*/ 649939 h 1412716"/>
                <a:gd name="connsiteX3" fmla="*/ 871085 w 935672"/>
                <a:gd name="connsiteY3" fmla="*/ 701198 h 1412716"/>
                <a:gd name="connsiteX4" fmla="*/ 872385 w 935672"/>
                <a:gd name="connsiteY4" fmla="*/ 701198 h 1412716"/>
                <a:gd name="connsiteX5" fmla="*/ 467837 w 935672"/>
                <a:gd name="connsiteY5" fmla="*/ 1412716 h 1412716"/>
                <a:gd name="connsiteX6" fmla="*/ 63290 w 935672"/>
                <a:gd name="connsiteY6" fmla="*/ 701198 h 1412716"/>
                <a:gd name="connsiteX7" fmla="*/ 64587 w 935672"/>
                <a:gd name="connsiteY7" fmla="*/ 701198 h 1412716"/>
                <a:gd name="connsiteX8" fmla="*/ 36765 w 935672"/>
                <a:gd name="connsiteY8" fmla="*/ 649939 h 1412716"/>
                <a:gd name="connsiteX9" fmla="*/ 0 w 935672"/>
                <a:gd name="connsiteY9" fmla="*/ 467836 h 1412716"/>
                <a:gd name="connsiteX10" fmla="*/ 467836 w 935672"/>
                <a:gd name="connsiteY10" fmla="*/ 0 h 141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5672" h="1412716">
                  <a:moveTo>
                    <a:pt x="467836" y="0"/>
                  </a:moveTo>
                  <a:cubicBezTo>
                    <a:pt x="726215" y="0"/>
                    <a:pt x="935672" y="209457"/>
                    <a:pt x="935672" y="467836"/>
                  </a:cubicBezTo>
                  <a:cubicBezTo>
                    <a:pt x="935672" y="532431"/>
                    <a:pt x="922581" y="593968"/>
                    <a:pt x="898907" y="649939"/>
                  </a:cubicBezTo>
                  <a:lnTo>
                    <a:pt x="871085" y="701198"/>
                  </a:lnTo>
                  <a:lnTo>
                    <a:pt x="872385" y="701198"/>
                  </a:lnTo>
                  <a:lnTo>
                    <a:pt x="467837" y="1412716"/>
                  </a:lnTo>
                  <a:lnTo>
                    <a:pt x="63290" y="701198"/>
                  </a:lnTo>
                  <a:lnTo>
                    <a:pt x="64587" y="701198"/>
                  </a:lnTo>
                  <a:lnTo>
                    <a:pt x="36765" y="649939"/>
                  </a:lnTo>
                  <a:cubicBezTo>
                    <a:pt x="13091" y="593968"/>
                    <a:pt x="0" y="532431"/>
                    <a:pt x="0" y="467836"/>
                  </a:cubicBezTo>
                  <a:cubicBezTo>
                    <a:pt x="0" y="209457"/>
                    <a:pt x="209457" y="0"/>
                    <a:pt x="467836" y="0"/>
                  </a:cubicBezTo>
                  <a:close/>
                </a:path>
              </a:pathLst>
            </a:custGeom>
            <a:solidFill>
              <a:srgbClr val="FFC91D"/>
            </a:solidFill>
          </p:spPr>
          <p:txBody>
            <a:bodyPr rot="0" spcFirstLastPara="0" vertOverflow="overflow" horzOverflow="overflow" vert="horz" wrap="square" lIns="68554" tIns="34277" rIns="68554" bIns="34277" numCol="1" spcCol="0" rtlCol="0" fromWordArt="0" anchor="ctr" anchorCtr="0" forceAA="0" compatLnSpc="1">
              <a:norm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1350" kern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8" name="椭圆 37"/>
            <p:cNvSpPr/>
            <p:nvPr>
              <p:custDataLst>
                <p:tags r:id="rId15"/>
              </p:custDataLst>
            </p:nvPr>
          </p:nvSpPr>
          <p:spPr>
            <a:xfrm>
              <a:off x="10108792" y="2280382"/>
              <a:ext cx="593725" cy="593725"/>
            </a:xfrm>
            <a:prstGeom prst="ellipse">
              <a:avLst/>
            </a:prstGeom>
            <a:solidFill>
              <a:srgbClr val="FFFFFF"/>
            </a:solidFill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ctr"/>
              <a:r>
                <a:rPr lang="en-US" altLang="zh-CN" sz="1500" b="1" kern="0" dirty="0" smtClean="0">
                  <a:solidFill>
                    <a:srgbClr val="FFC91D">
                      <a:lumMod val="75000"/>
                    </a:srgbClr>
                  </a:solidFill>
                  <a:sym typeface="Arial" panose="020B0604020202020204" pitchFamily="34" charset="0"/>
                </a:rPr>
                <a:t>05</a:t>
              </a:r>
              <a:endParaRPr lang="zh-CN" altLang="en-US" sz="1500" b="1" kern="0" dirty="0">
                <a:solidFill>
                  <a:srgbClr val="FFC91D">
                    <a:lumMod val="75000"/>
                  </a:srgbClr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36" name="椭圆 35"/>
          <p:cNvSpPr/>
          <p:nvPr>
            <p:custDataLst>
              <p:tags r:id="rId16"/>
            </p:custDataLst>
          </p:nvPr>
        </p:nvSpPr>
        <p:spPr>
          <a:xfrm>
            <a:off x="7705831" y="2689221"/>
            <a:ext cx="194425" cy="194425"/>
          </a:xfrm>
          <a:prstGeom prst="ellipse">
            <a:avLst/>
          </a:prstGeom>
          <a:solidFill>
            <a:srgbClr val="D9D9D9"/>
          </a:solidFill>
        </p:spPr>
        <p:txBody>
          <a:bodyPr rot="0" spcFirstLastPara="0" vertOverflow="overflow" horzOverflow="overflow" vert="horz" wrap="square" lIns="68554" tIns="34277" rIns="68554" bIns="34277" numCol="1" spcCol="0" rtlCol="0" fromWordArt="0" anchor="ctr" anchorCtr="0" forceAA="0" compatLnSpc="1">
            <a:normAutofit fontScale="32500" lnSpcReduction="20000"/>
          </a:bodyPr>
          <a:lstStyle/>
          <a:p>
            <a:pPr algn="ctr">
              <a:lnSpc>
                <a:spcPct val="130000"/>
              </a:lnSpc>
            </a:pPr>
            <a:endParaRPr lang="zh-CN" altLang="en-US" sz="1350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47" name="矩形 46"/>
          <p:cNvSpPr/>
          <p:nvPr>
            <p:custDataLst>
              <p:tags r:id="rId17"/>
            </p:custDataLst>
          </p:nvPr>
        </p:nvSpPr>
        <p:spPr>
          <a:xfrm>
            <a:off x="7062544" y="2887264"/>
            <a:ext cx="1482630" cy="1149119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新东方综合考试平台</a:t>
            </a:r>
            <a:endParaRPr lang="zh-CN" altLang="en-US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3" name="组合 22"/>
          <p:cNvGrpSpPr/>
          <p:nvPr>
            <p:custDataLst>
              <p:tags r:id="rId18"/>
            </p:custDataLst>
          </p:nvPr>
        </p:nvGrpSpPr>
        <p:grpSpPr>
          <a:xfrm>
            <a:off x="2600776" y="2932252"/>
            <a:ext cx="701494" cy="1059145"/>
            <a:chOff x="3466728" y="3911118"/>
            <a:chExt cx="935672" cy="1412716"/>
          </a:xfrm>
        </p:grpSpPr>
        <p:sp>
          <p:nvSpPr>
            <p:cNvPr id="24" name="任意多边形 23"/>
            <p:cNvSpPr/>
            <p:nvPr>
              <p:custDataLst>
                <p:tags r:id="rId19"/>
              </p:custDataLst>
            </p:nvPr>
          </p:nvSpPr>
          <p:spPr>
            <a:xfrm flipV="1">
              <a:off x="3466728" y="3911118"/>
              <a:ext cx="935672" cy="1412716"/>
            </a:xfrm>
            <a:custGeom>
              <a:avLst/>
              <a:gdLst>
                <a:gd name="connsiteX0" fmla="*/ 467836 w 935672"/>
                <a:gd name="connsiteY0" fmla="*/ 0 h 1412716"/>
                <a:gd name="connsiteX1" fmla="*/ 935672 w 935672"/>
                <a:gd name="connsiteY1" fmla="*/ 467836 h 1412716"/>
                <a:gd name="connsiteX2" fmla="*/ 898907 w 935672"/>
                <a:gd name="connsiteY2" fmla="*/ 649939 h 1412716"/>
                <a:gd name="connsiteX3" fmla="*/ 871085 w 935672"/>
                <a:gd name="connsiteY3" fmla="*/ 701198 h 1412716"/>
                <a:gd name="connsiteX4" fmla="*/ 872385 w 935672"/>
                <a:gd name="connsiteY4" fmla="*/ 701198 h 1412716"/>
                <a:gd name="connsiteX5" fmla="*/ 467837 w 935672"/>
                <a:gd name="connsiteY5" fmla="*/ 1412716 h 1412716"/>
                <a:gd name="connsiteX6" fmla="*/ 63290 w 935672"/>
                <a:gd name="connsiteY6" fmla="*/ 701198 h 1412716"/>
                <a:gd name="connsiteX7" fmla="*/ 64587 w 935672"/>
                <a:gd name="connsiteY7" fmla="*/ 701198 h 1412716"/>
                <a:gd name="connsiteX8" fmla="*/ 36765 w 935672"/>
                <a:gd name="connsiteY8" fmla="*/ 649939 h 1412716"/>
                <a:gd name="connsiteX9" fmla="*/ 0 w 935672"/>
                <a:gd name="connsiteY9" fmla="*/ 467836 h 1412716"/>
                <a:gd name="connsiteX10" fmla="*/ 467836 w 935672"/>
                <a:gd name="connsiteY10" fmla="*/ 0 h 141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5672" h="1412716">
                  <a:moveTo>
                    <a:pt x="467836" y="0"/>
                  </a:moveTo>
                  <a:cubicBezTo>
                    <a:pt x="726215" y="0"/>
                    <a:pt x="935672" y="209457"/>
                    <a:pt x="935672" y="467836"/>
                  </a:cubicBezTo>
                  <a:cubicBezTo>
                    <a:pt x="935672" y="532431"/>
                    <a:pt x="922581" y="593968"/>
                    <a:pt x="898907" y="649939"/>
                  </a:cubicBezTo>
                  <a:lnTo>
                    <a:pt x="871085" y="701198"/>
                  </a:lnTo>
                  <a:lnTo>
                    <a:pt x="872385" y="701198"/>
                  </a:lnTo>
                  <a:lnTo>
                    <a:pt x="467837" y="1412716"/>
                  </a:lnTo>
                  <a:lnTo>
                    <a:pt x="63290" y="701198"/>
                  </a:lnTo>
                  <a:lnTo>
                    <a:pt x="64587" y="701198"/>
                  </a:lnTo>
                  <a:lnTo>
                    <a:pt x="36765" y="649939"/>
                  </a:lnTo>
                  <a:cubicBezTo>
                    <a:pt x="13091" y="593968"/>
                    <a:pt x="0" y="532431"/>
                    <a:pt x="0" y="467836"/>
                  </a:cubicBezTo>
                  <a:cubicBezTo>
                    <a:pt x="0" y="209457"/>
                    <a:pt x="209457" y="0"/>
                    <a:pt x="467836" y="0"/>
                  </a:cubicBezTo>
                  <a:close/>
                </a:path>
              </a:pathLst>
            </a:custGeom>
            <a:solidFill>
              <a:srgbClr val="FFC91D"/>
            </a:solidFill>
          </p:spPr>
          <p:txBody>
            <a:bodyPr rot="0" spcFirstLastPara="0" vertOverflow="overflow" horzOverflow="overflow" vert="horz" wrap="square" lIns="68554" tIns="34277" rIns="68554" bIns="34277" numCol="1" spcCol="0" rtlCol="0" fromWordArt="0" anchor="ctr" anchorCtr="0" forceAA="0" compatLnSpc="1">
              <a:norm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1350" kern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5" name="椭圆 24"/>
            <p:cNvSpPr/>
            <p:nvPr>
              <p:custDataLst>
                <p:tags r:id="rId20"/>
              </p:custDataLst>
            </p:nvPr>
          </p:nvSpPr>
          <p:spPr>
            <a:xfrm>
              <a:off x="3637702" y="4559135"/>
              <a:ext cx="593725" cy="593725"/>
            </a:xfrm>
            <a:prstGeom prst="ellipse">
              <a:avLst/>
            </a:prstGeom>
            <a:solidFill>
              <a:srgbClr val="FFFFFF"/>
            </a:solidFill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ctr"/>
              <a:r>
                <a:rPr lang="en-US" altLang="zh-CN" sz="1500" b="1" kern="0" dirty="0" smtClean="0">
                  <a:solidFill>
                    <a:srgbClr val="FFC91D">
                      <a:lumMod val="75000"/>
                    </a:srgbClr>
                  </a:solidFill>
                  <a:sym typeface="Arial" panose="020B0604020202020204" pitchFamily="34" charset="0"/>
                </a:rPr>
                <a:t>02</a:t>
              </a:r>
              <a:endParaRPr lang="zh-CN" altLang="en-US" sz="1500" b="1" kern="0" dirty="0">
                <a:solidFill>
                  <a:srgbClr val="FFC91D">
                    <a:lumMod val="75000"/>
                  </a:srgbClr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29" name="椭圆 28"/>
          <p:cNvSpPr/>
          <p:nvPr>
            <p:custDataLst>
              <p:tags r:id="rId21"/>
            </p:custDataLst>
          </p:nvPr>
        </p:nvSpPr>
        <p:spPr>
          <a:xfrm>
            <a:off x="2854311" y="2689221"/>
            <a:ext cx="194425" cy="194425"/>
          </a:xfrm>
          <a:prstGeom prst="ellipse">
            <a:avLst/>
          </a:prstGeom>
          <a:solidFill>
            <a:srgbClr val="D9D9D9"/>
          </a:solidFill>
        </p:spPr>
        <p:txBody>
          <a:bodyPr rot="0" spcFirstLastPara="0" vertOverflow="overflow" horzOverflow="overflow" vert="horz" wrap="square" lIns="68554" tIns="34277" rIns="68554" bIns="34277" numCol="1" spcCol="0" rtlCol="0" fromWordArt="0" anchor="ctr" anchorCtr="0" forceAA="0" compatLnSpc="1">
            <a:normAutofit fontScale="32500" lnSpcReduction="20000"/>
          </a:bodyPr>
          <a:lstStyle/>
          <a:p>
            <a:pPr algn="ctr">
              <a:lnSpc>
                <a:spcPct val="130000"/>
              </a:lnSpc>
            </a:pPr>
            <a:endParaRPr lang="zh-CN" altLang="en-US" sz="1350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48" name="矩形 47">
            <a:hlinkClick r:id="rId22" action="ppaction://hlinksldjump"/>
          </p:cNvPr>
          <p:cNvSpPr/>
          <p:nvPr>
            <p:custDataLst>
              <p:tags r:id="rId23"/>
            </p:custDataLst>
          </p:nvPr>
        </p:nvSpPr>
        <p:spPr>
          <a:xfrm>
            <a:off x="2082165" y="1538605"/>
            <a:ext cx="1615440" cy="1149350"/>
          </a:xfrm>
          <a:prstGeom prst="rect">
            <a:avLst/>
          </a:prstGeom>
        </p:spPr>
        <p:txBody>
          <a:bodyPr wrap="square" anchor="b">
            <a:normAutofit/>
          </a:bodyPr>
          <a:lstStyle/>
          <a:p>
            <a:pPr algn="ctr">
              <a:defRPr/>
            </a:pPr>
            <a:r>
              <a:rPr lang="zh-CN" altLang="en-US" sz="135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中科VIPExam考试学习资源数据库</a:t>
            </a:r>
            <a:endParaRPr lang="zh-CN" altLang="en-US" sz="1350" dirty="0">
              <a:sym typeface="Arial" panose="020B0604020202020204" pitchFamily="34" charset="0"/>
            </a:endParaRPr>
          </a:p>
        </p:txBody>
      </p:sp>
      <p:grpSp>
        <p:nvGrpSpPr>
          <p:cNvPr id="30" name="组合 29"/>
          <p:cNvGrpSpPr/>
          <p:nvPr>
            <p:custDataLst>
              <p:tags r:id="rId24"/>
            </p:custDataLst>
          </p:nvPr>
        </p:nvGrpSpPr>
        <p:grpSpPr>
          <a:xfrm>
            <a:off x="5835551" y="2932252"/>
            <a:ext cx="701494" cy="1059145"/>
            <a:chOff x="7781359" y="3911118"/>
            <a:chExt cx="935672" cy="1412716"/>
          </a:xfrm>
        </p:grpSpPr>
        <p:sp>
          <p:nvSpPr>
            <p:cNvPr id="32" name="任意多边形 31"/>
            <p:cNvSpPr/>
            <p:nvPr>
              <p:custDataLst>
                <p:tags r:id="rId25"/>
              </p:custDataLst>
            </p:nvPr>
          </p:nvSpPr>
          <p:spPr>
            <a:xfrm flipV="1">
              <a:off x="7781359" y="3911118"/>
              <a:ext cx="935672" cy="1412716"/>
            </a:xfrm>
            <a:custGeom>
              <a:avLst/>
              <a:gdLst>
                <a:gd name="connsiteX0" fmla="*/ 467836 w 935672"/>
                <a:gd name="connsiteY0" fmla="*/ 0 h 1412716"/>
                <a:gd name="connsiteX1" fmla="*/ 935672 w 935672"/>
                <a:gd name="connsiteY1" fmla="*/ 467836 h 1412716"/>
                <a:gd name="connsiteX2" fmla="*/ 898907 w 935672"/>
                <a:gd name="connsiteY2" fmla="*/ 649939 h 1412716"/>
                <a:gd name="connsiteX3" fmla="*/ 871085 w 935672"/>
                <a:gd name="connsiteY3" fmla="*/ 701198 h 1412716"/>
                <a:gd name="connsiteX4" fmla="*/ 872385 w 935672"/>
                <a:gd name="connsiteY4" fmla="*/ 701198 h 1412716"/>
                <a:gd name="connsiteX5" fmla="*/ 467837 w 935672"/>
                <a:gd name="connsiteY5" fmla="*/ 1412716 h 1412716"/>
                <a:gd name="connsiteX6" fmla="*/ 63290 w 935672"/>
                <a:gd name="connsiteY6" fmla="*/ 701198 h 1412716"/>
                <a:gd name="connsiteX7" fmla="*/ 64587 w 935672"/>
                <a:gd name="connsiteY7" fmla="*/ 701198 h 1412716"/>
                <a:gd name="connsiteX8" fmla="*/ 36765 w 935672"/>
                <a:gd name="connsiteY8" fmla="*/ 649939 h 1412716"/>
                <a:gd name="connsiteX9" fmla="*/ 0 w 935672"/>
                <a:gd name="connsiteY9" fmla="*/ 467836 h 1412716"/>
                <a:gd name="connsiteX10" fmla="*/ 467836 w 935672"/>
                <a:gd name="connsiteY10" fmla="*/ 0 h 141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5672" h="1412716">
                  <a:moveTo>
                    <a:pt x="467836" y="0"/>
                  </a:moveTo>
                  <a:cubicBezTo>
                    <a:pt x="726215" y="0"/>
                    <a:pt x="935672" y="209457"/>
                    <a:pt x="935672" y="467836"/>
                  </a:cubicBezTo>
                  <a:cubicBezTo>
                    <a:pt x="935672" y="532431"/>
                    <a:pt x="922581" y="593968"/>
                    <a:pt x="898907" y="649939"/>
                  </a:cubicBezTo>
                  <a:lnTo>
                    <a:pt x="871085" y="701198"/>
                  </a:lnTo>
                  <a:lnTo>
                    <a:pt x="872385" y="701198"/>
                  </a:lnTo>
                  <a:lnTo>
                    <a:pt x="467837" y="1412716"/>
                  </a:lnTo>
                  <a:lnTo>
                    <a:pt x="63290" y="701198"/>
                  </a:lnTo>
                  <a:lnTo>
                    <a:pt x="64587" y="701198"/>
                  </a:lnTo>
                  <a:lnTo>
                    <a:pt x="36765" y="649939"/>
                  </a:lnTo>
                  <a:cubicBezTo>
                    <a:pt x="13091" y="593968"/>
                    <a:pt x="0" y="532431"/>
                    <a:pt x="0" y="467836"/>
                  </a:cubicBezTo>
                  <a:cubicBezTo>
                    <a:pt x="0" y="209457"/>
                    <a:pt x="209457" y="0"/>
                    <a:pt x="467836" y="0"/>
                  </a:cubicBezTo>
                  <a:close/>
                </a:path>
              </a:pathLst>
            </a:custGeom>
            <a:solidFill>
              <a:srgbClr val="E779A3"/>
            </a:solidFill>
          </p:spPr>
          <p:txBody>
            <a:bodyPr rot="0" spcFirstLastPara="0" vertOverflow="overflow" horzOverflow="overflow" vert="horz" wrap="square" lIns="68554" tIns="34277" rIns="68554" bIns="34277" numCol="1" spcCol="0" rtlCol="0" fromWordArt="0" anchor="ctr" anchorCtr="0" forceAA="0" compatLnSpc="1">
              <a:norm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1350" kern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3" name="椭圆 32"/>
            <p:cNvSpPr/>
            <p:nvPr>
              <p:custDataLst>
                <p:tags r:id="rId26"/>
              </p:custDataLst>
            </p:nvPr>
          </p:nvSpPr>
          <p:spPr>
            <a:xfrm>
              <a:off x="7952333" y="4559135"/>
              <a:ext cx="593725" cy="593725"/>
            </a:xfrm>
            <a:prstGeom prst="ellipse">
              <a:avLst/>
            </a:prstGeom>
            <a:solidFill>
              <a:srgbClr val="FFFFFF"/>
            </a:solidFill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ctr"/>
              <a:r>
                <a:rPr lang="en-US" altLang="zh-CN" sz="1500" b="1" kern="0" dirty="0" smtClean="0">
                  <a:solidFill>
                    <a:srgbClr val="E779A3">
                      <a:lumMod val="75000"/>
                    </a:srgbClr>
                  </a:solidFill>
                  <a:sym typeface="Arial" panose="020B0604020202020204" pitchFamily="34" charset="0"/>
                </a:rPr>
                <a:t>04</a:t>
              </a:r>
              <a:endParaRPr lang="zh-CN" altLang="en-US" sz="1500" b="1" kern="0" dirty="0">
                <a:solidFill>
                  <a:srgbClr val="E779A3">
                    <a:lumMod val="75000"/>
                  </a:srgbClr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31" name="椭圆 30"/>
          <p:cNvSpPr/>
          <p:nvPr>
            <p:custDataLst>
              <p:tags r:id="rId27"/>
            </p:custDataLst>
          </p:nvPr>
        </p:nvSpPr>
        <p:spPr>
          <a:xfrm>
            <a:off x="6089085" y="2689221"/>
            <a:ext cx="194425" cy="194425"/>
          </a:xfrm>
          <a:prstGeom prst="ellipse">
            <a:avLst/>
          </a:prstGeom>
          <a:solidFill>
            <a:srgbClr val="D9D9D9"/>
          </a:solidFill>
        </p:spPr>
        <p:txBody>
          <a:bodyPr rot="0" spcFirstLastPara="0" vertOverflow="overflow" horzOverflow="overflow" vert="horz" wrap="square" lIns="68554" tIns="34277" rIns="68554" bIns="34277" numCol="1" spcCol="0" rtlCol="0" fromWordArt="0" anchor="ctr" anchorCtr="0" forceAA="0" compatLnSpc="1">
            <a:normAutofit fontScale="32500" lnSpcReduction="20000"/>
          </a:bodyPr>
          <a:lstStyle/>
          <a:p>
            <a:pPr algn="ctr">
              <a:lnSpc>
                <a:spcPct val="130000"/>
              </a:lnSpc>
            </a:pPr>
            <a:endParaRPr lang="zh-CN" altLang="en-US" sz="1350" kern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49" name="矩形 48"/>
          <p:cNvSpPr/>
          <p:nvPr>
            <p:custDataLst>
              <p:tags r:id="rId28"/>
            </p:custDataLst>
          </p:nvPr>
        </p:nvSpPr>
        <p:spPr>
          <a:xfrm>
            <a:off x="5313680" y="1538605"/>
            <a:ext cx="1833880" cy="1149350"/>
          </a:xfrm>
          <a:prstGeom prst="rect">
            <a:avLst/>
          </a:prstGeom>
        </p:spPr>
        <p:txBody>
          <a:bodyPr wrap="square" anchor="b">
            <a:normAutofit/>
          </a:bodyPr>
          <a:lstStyle/>
          <a:p>
            <a:pPr algn="ctr">
              <a:defRPr/>
            </a:pPr>
            <a:r>
              <a:rPr lang="zh-CN" altLang="en-US" sz="135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智联起点考试数据库</a:t>
            </a:r>
            <a:endParaRPr lang="zh-CN" altLang="en-US" sz="1350" dirty="0"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 advTm="76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150" fill="hold"/>
                                        <p:tgtEl>
                                          <p:spTgt spid="5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4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umajor简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225" y="831850"/>
            <a:ext cx="8846185" cy="3477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umajor界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44" y="80328"/>
            <a:ext cx="6429420" cy="5061585"/>
          </a:xfrm>
          <a:prstGeom prst="rect">
            <a:avLst/>
          </a:prstGeom>
        </p:spPr>
      </p:pic>
      <p:pic>
        <p:nvPicPr>
          <p:cNvPr id="3" name="图片 2" descr="QQ截图201805100739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578" y="142064"/>
            <a:ext cx="2143140" cy="4999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umajor举例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84940"/>
            <a:ext cx="8526780" cy="4573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/>
        </p:nvGraphicFramePr>
        <p:xfrm>
          <a:off x="469900" y="892810"/>
          <a:ext cx="8204200" cy="3469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000"/>
                <a:gridCol w="664845"/>
                <a:gridCol w="665480"/>
                <a:gridCol w="664845"/>
                <a:gridCol w="664845"/>
                <a:gridCol w="664845"/>
                <a:gridCol w="665480"/>
                <a:gridCol w="664845"/>
                <a:gridCol w="664845"/>
                <a:gridCol w="1233170"/>
              </a:tblGrid>
              <a:tr h="106045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/>
                        <a:t>CET4/6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/>
                        <a:t>TEM4/8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/>
                        <a:t>大学英语竞赛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/>
                        <a:t>BEC</a:t>
                      </a:r>
                      <a:endParaRPr lang="en-US" altLang="zh-CN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/>
                        <a:t>翻译资格考试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/>
                        <a:t>汉语水平考试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/>
                        <a:t>出国英语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/>
                        <a:t>考研英语</a:t>
                      </a:r>
                      <a:endParaRPr lang="zh-CN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/>
                        <a:t>    </a:t>
                      </a:r>
                      <a:r>
                        <a:rPr lang="zh-CN" altLang="en-US" sz="1400"/>
                        <a:t>小语种</a:t>
                      </a:r>
                      <a:endParaRPr lang="zh-CN" altLang="en-US" sz="1400"/>
                    </a:p>
                  </a:txBody>
                  <a:tcPr/>
                </a:tc>
              </a:tr>
              <a:tr h="6635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kern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  <a:sym typeface="+mn-ea"/>
                        </a:rPr>
                        <a:t>中科VIPExam考试学习资源数据库</a:t>
                      </a:r>
                      <a:endParaRPr lang="zh-CN" altLang="en-US" sz="1200" kern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zh-CN" altLang="en-US">
                          <a:latin typeface="Arial" panose="020B0604020202020204" pitchFamily="34" charset="0"/>
                        </a:rPr>
                        <a:t>√</a:t>
                      </a:r>
                      <a:endParaRPr lang="zh-CN" altLang="en-US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zh-CN" altLang="en-US">
                          <a:latin typeface="Arial" panose="020B0604020202020204" pitchFamily="34" charset="0"/>
                        </a:rPr>
                        <a:t>√</a:t>
                      </a:r>
                      <a:endParaRPr lang="zh-CN" altLang="en-US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</a:rPr>
                        <a:t>  </a:t>
                      </a:r>
                      <a:r>
                        <a:rPr lang="zh-CN" altLang="en-US">
                          <a:latin typeface="Arial" panose="020B0604020202020204" pitchFamily="34" charset="0"/>
                        </a:rPr>
                        <a:t>√</a:t>
                      </a:r>
                      <a:endParaRPr lang="zh-CN" altLang="en-US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zh-CN" altLang="en-US">
                          <a:latin typeface="Arial" panose="020B0604020202020204" pitchFamily="34" charset="0"/>
                        </a:rPr>
                        <a:t>√</a:t>
                      </a:r>
                      <a:endParaRPr lang="zh-CN" altLang="en-US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</a:rPr>
                        <a:t>  </a:t>
                      </a:r>
                      <a:r>
                        <a:rPr lang="zh-CN" altLang="en-US">
                          <a:latin typeface="Arial" panose="020B0604020202020204" pitchFamily="34" charset="0"/>
                        </a:rPr>
                        <a:t>√</a:t>
                      </a:r>
                      <a:endParaRPr lang="zh-CN" altLang="en-US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zh-CN" altLang="en-US">
                          <a:latin typeface="Arial" panose="020B0604020202020204" pitchFamily="34" charset="0"/>
                        </a:rPr>
                        <a:t>√ </a:t>
                      </a:r>
                      <a:endParaRPr lang="zh-CN" altLang="en-US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zh-CN" altLang="en-US">
                          <a:latin typeface="Arial" panose="020B0604020202020204" pitchFamily="34" charset="0"/>
                        </a:rPr>
                        <a:t>√</a:t>
                      </a:r>
                      <a:endParaRPr lang="zh-CN" altLang="en-US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zh-CN" altLang="en-US">
                          <a:latin typeface="Arial" panose="020B0604020202020204" pitchFamily="34" charset="0"/>
                        </a:rPr>
                        <a:t>√</a:t>
                      </a:r>
                      <a:endParaRPr lang="zh-CN" altLang="en-US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/>
                        <a:t>俄</a:t>
                      </a:r>
                      <a:r>
                        <a:rPr lang="en-US" altLang="zh-CN" sz="1200"/>
                        <a:t>/</a:t>
                      </a:r>
                      <a:r>
                        <a:rPr lang="zh-CN" altLang="en-US" sz="1200"/>
                        <a:t>德</a:t>
                      </a:r>
                      <a:r>
                        <a:rPr lang="en-US" altLang="zh-CN" sz="1200"/>
                        <a:t>/</a:t>
                      </a:r>
                      <a:r>
                        <a:rPr lang="zh-CN" altLang="en-US" sz="1200"/>
                        <a:t>日</a:t>
                      </a:r>
                      <a:r>
                        <a:rPr lang="en-US" altLang="zh-CN" sz="1200"/>
                        <a:t>/</a:t>
                      </a:r>
                      <a:r>
                        <a:rPr lang="zh-CN" altLang="en-US" sz="1200"/>
                        <a:t>法</a:t>
                      </a:r>
                      <a:endParaRPr lang="zh-CN" altLang="en-US" sz="1200"/>
                    </a:p>
                  </a:txBody>
                  <a:tcPr/>
                </a:tc>
              </a:tr>
              <a:tr h="4686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kern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  <a:sym typeface="+mn-ea"/>
                        </a:rPr>
                        <a:t>维普考试服务平台</a:t>
                      </a:r>
                      <a:endParaRPr lang="zh-CN" altLang="en-US" sz="1200" kern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zh-CN" altLang="en-US">
                          <a:latin typeface="Arial" panose="020B0604020202020204" pitchFamily="34" charset="0"/>
                        </a:rPr>
                        <a:t>√</a:t>
                      </a:r>
                      <a:endParaRPr lang="zh-CN" altLang="en-US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zh-CN" altLang="en-US">
                          <a:latin typeface="Arial" panose="020B0604020202020204" pitchFamily="34" charset="0"/>
                        </a:rPr>
                        <a:t>√</a:t>
                      </a:r>
                      <a:endParaRPr lang="zh-CN" altLang="en-US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zh-CN" altLang="en-US">
                          <a:latin typeface="Arial" panose="020B0604020202020204" pitchFamily="34" charset="0"/>
                        </a:rPr>
                        <a:t>√</a:t>
                      </a:r>
                      <a:endParaRPr lang="zh-CN" altLang="en-US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zh-CN" altLang="en-US">
                          <a:latin typeface="Arial" panose="020B0604020202020204" pitchFamily="34" charset="0"/>
                        </a:rPr>
                        <a:t>√</a:t>
                      </a:r>
                      <a:endParaRPr lang="zh-CN" altLang="en-US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</a:rPr>
                        <a:t>  </a:t>
                      </a:r>
                      <a:r>
                        <a:rPr lang="zh-CN" altLang="en-US">
                          <a:latin typeface="Arial" panose="020B0604020202020204" pitchFamily="34" charset="0"/>
                        </a:rPr>
                        <a:t>√</a:t>
                      </a:r>
                      <a:endParaRPr lang="zh-CN" altLang="en-US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 </a:t>
                      </a:r>
                      <a:r>
                        <a:rPr lang="en-US" altLang="zh-CN">
                          <a:latin typeface="Arial" panose="020B0604020202020204" pitchFamily="34" charset="0"/>
                        </a:rPr>
                        <a:t>√</a:t>
                      </a:r>
                      <a:endParaRPr lang="en-US" altLang="zh-CN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 </a:t>
                      </a:r>
                      <a:r>
                        <a:rPr lang="en-US" altLang="zh-CN">
                          <a:latin typeface="Arial" panose="020B0604020202020204" pitchFamily="34" charset="0"/>
                        </a:rPr>
                        <a:t>√</a:t>
                      </a:r>
                      <a:endParaRPr lang="en-US" altLang="zh-CN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俄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德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日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法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韩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西</a:t>
                      </a:r>
                      <a:r>
                        <a:rPr lang="en-US" altLang="zh-CN" sz="1200">
                          <a:sym typeface="+mn-ea"/>
                        </a:rPr>
                        <a:t>/</a:t>
                      </a:r>
                      <a:r>
                        <a:rPr lang="zh-CN" altLang="en-US" sz="1200">
                          <a:sym typeface="+mn-ea"/>
                        </a:rPr>
                        <a:t>阿拉伯</a:t>
                      </a:r>
                      <a:endParaRPr lang="zh-CN" altLang="en-US" sz="1200"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</a:tr>
              <a:tr h="5524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kern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  <a:sym typeface="+mn-ea"/>
                        </a:rPr>
                        <a:t>智联起点考试数据库</a:t>
                      </a:r>
                      <a:endParaRPr lang="zh-CN" altLang="en-US" sz="1200" kern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zh-CN" altLang="en-US">
                          <a:latin typeface="Arial" panose="020B0604020202020204" pitchFamily="34" charset="0"/>
                        </a:rPr>
                        <a:t>√</a:t>
                      </a:r>
                      <a:endParaRPr lang="zh-CN" altLang="en-US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zh-CN" altLang="en-US">
                          <a:latin typeface="Arial" panose="020B0604020202020204" pitchFamily="34" charset="0"/>
                        </a:rPr>
                        <a:t>√</a:t>
                      </a:r>
                      <a:endParaRPr lang="zh-CN" altLang="en-US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zh-CN" altLang="en-US">
                          <a:latin typeface="Arial" panose="020B0604020202020204" pitchFamily="34" charset="0"/>
                        </a:rPr>
                        <a:t>√</a:t>
                      </a:r>
                      <a:endParaRPr lang="zh-CN" altLang="en-US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</a:rPr>
                        <a:t>  </a:t>
                      </a:r>
                      <a:r>
                        <a:rPr lang="zh-CN" altLang="en-US">
                          <a:latin typeface="Arial" panose="020B0604020202020204" pitchFamily="34" charset="0"/>
                        </a:rPr>
                        <a:t>√</a:t>
                      </a:r>
                      <a:endParaRPr lang="zh-CN" altLang="en-US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zh-CN" altLang="en-US">
                          <a:latin typeface="Arial" panose="020B0604020202020204" pitchFamily="34" charset="0"/>
                        </a:rPr>
                        <a:t>√</a:t>
                      </a:r>
                      <a:endParaRPr lang="zh-CN" altLang="en-US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200"/>
                    </a:p>
                  </a:txBody>
                  <a:tcPr/>
                </a:tc>
              </a:tr>
              <a:tr h="5524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Arial" panose="020B0604020202020204" pitchFamily="34" charset="0"/>
                        </a:rPr>
                        <a:t>新东方综合考试平台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zh-CN" altLang="en-US">
                          <a:latin typeface="Arial" panose="020B0604020202020204" pitchFamily="34" charset="0"/>
                        </a:rPr>
                        <a:t>√</a:t>
                      </a:r>
                      <a:endParaRPr lang="zh-CN" altLang="en-US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zh-CN" altLang="en-US">
                          <a:latin typeface="Arial" panose="020B0604020202020204" pitchFamily="34" charset="0"/>
                        </a:rPr>
                        <a:t>√</a:t>
                      </a:r>
                      <a:endParaRPr lang="zh-CN" altLang="en-US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zh-CN" altLang="en-US">
                          <a:latin typeface="Arial" panose="020B0604020202020204" pitchFamily="34" charset="0"/>
                        </a:rPr>
                        <a:t>√</a:t>
                      </a:r>
                      <a:endParaRPr lang="zh-CN" altLang="en-US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</a:rPr>
                        <a:t>  </a:t>
                      </a:r>
                      <a:r>
                        <a:rPr lang="zh-CN" altLang="en-US">
                          <a:latin typeface="Arial" panose="020B0604020202020204" pitchFamily="34" charset="0"/>
                        </a:rPr>
                        <a:t>√</a:t>
                      </a:r>
                      <a:endParaRPr lang="zh-CN" altLang="en-US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zh-CN" altLang="en-US">
                          <a:latin typeface="Arial" panose="020B0604020202020204" pitchFamily="34" charset="0"/>
                        </a:rPr>
                        <a:t>√</a:t>
                      </a:r>
                      <a:endParaRPr lang="zh-CN" altLang="en-US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  </a:t>
                      </a:r>
                      <a:r>
                        <a:rPr lang="en-US" altLang="zh-CN">
                          <a:latin typeface="Arial" panose="020B0604020202020204" pitchFamily="34" charset="0"/>
                        </a:rPr>
                        <a:t>√</a:t>
                      </a:r>
                      <a:endParaRPr lang="en-US" altLang="zh-CN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/>
                        <a:t>日</a:t>
                      </a:r>
                      <a:endParaRPr lang="zh-CN" altLang="en-US" sz="120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起点简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795" y="1263015"/>
            <a:ext cx="8714105" cy="241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起点考试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00" y="563245"/>
            <a:ext cx="8661400" cy="4187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起点视频课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380" y="259080"/>
            <a:ext cx="8143240" cy="4623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世界语言分布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" y="-93345"/>
            <a:ext cx="9144000" cy="5180330"/>
          </a:xfrm>
          <a:prstGeom prst="rect">
            <a:avLst/>
          </a:prstGeom>
        </p:spPr>
      </p:pic>
    </p:spTree>
  </p:cSld>
  <p:clrMapOvr>
    <a:masterClrMapping/>
  </p:clrMapOvr>
  <p:transition spd="slow" advTm="2384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起点举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7495" y="224790"/>
            <a:ext cx="8761730" cy="4653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起点考试界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0" y="186055"/>
            <a:ext cx="8738235" cy="477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中科考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610" y="211455"/>
            <a:ext cx="8780145" cy="4719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中科考试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95" y="290830"/>
            <a:ext cx="8526145" cy="4712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39"/>
          <p:cNvSpPr>
            <a:spLocks noChangeArrowheads="1"/>
          </p:cNvSpPr>
          <p:nvPr/>
        </p:nvSpPr>
        <p:spPr bwMode="auto">
          <a:xfrm>
            <a:off x="401638" y="328613"/>
            <a:ext cx="331787" cy="2457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600">
                <a:solidFill>
                  <a:srgbClr val="FFFFFF"/>
                </a:solidFill>
                <a:latin typeface="Impact" panose="020B0806030902050204" pitchFamily="34" charset="0"/>
              </a:rPr>
              <a:t>3.</a:t>
            </a:r>
            <a:r>
              <a:rPr lang="en-US" sz="1600">
                <a:solidFill>
                  <a:srgbClr val="FFFFFF"/>
                </a:solidFill>
                <a:latin typeface="Impact" panose="020B0806030902050204" pitchFamily="34" charset="0"/>
              </a:rPr>
              <a:t>3</a:t>
            </a:r>
            <a:endParaRPr lang="en-US" sz="100"/>
          </a:p>
        </p:txBody>
      </p:sp>
      <p:sp>
        <p:nvSpPr>
          <p:cNvPr id="55" name="Rectangle 39"/>
          <p:cNvSpPr>
            <a:spLocks noChangeArrowheads="1"/>
          </p:cNvSpPr>
          <p:nvPr/>
        </p:nvSpPr>
        <p:spPr bwMode="auto">
          <a:xfrm>
            <a:off x="915988" y="338497"/>
            <a:ext cx="2778059" cy="2457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1600" b="1" dirty="0">
                <a:blipFill dpi="0" rotWithShape="1">
                  <a:blip r:embed="rId1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多媒体课程课件</a:t>
            </a:r>
            <a:endParaRPr lang="zh-CN" altLang="en-US" sz="1600" b="1" dirty="0">
              <a:blipFill dpi="0" rotWithShape="1">
                <a:blip r:embed="rId1"/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Content Placeholder 2">
            <a:hlinkClick r:id="rId2" action="ppaction://hlinksldjump"/>
          </p:cNvPr>
          <p:cNvSpPr txBox="1"/>
          <p:nvPr/>
        </p:nvSpPr>
        <p:spPr bwMode="auto">
          <a:xfrm>
            <a:off x="3206115" y="1997075"/>
            <a:ext cx="5472113" cy="4175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超星学术视频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Content Placeholder 2"/>
          <p:cNvSpPr txBox="1"/>
          <p:nvPr/>
        </p:nvSpPr>
        <p:spPr bwMode="auto">
          <a:xfrm>
            <a:off x="3031490" y="3045778"/>
            <a:ext cx="5472113" cy="4175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网上报告厅</a:t>
            </a:r>
            <a:endParaRPr lang="zh-CN" altLang="en-US" sz="2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 bwMode="auto">
          <a:xfrm>
            <a:off x="1097915" y="2091055"/>
            <a:ext cx="1601788" cy="641350"/>
            <a:chOff x="818583" y="3264737"/>
            <a:chExt cx="1602178" cy="640871"/>
          </a:xfrm>
        </p:grpSpPr>
        <p:sp>
          <p:nvSpPr>
            <p:cNvPr id="12" name="任意多边形 11"/>
            <p:cNvSpPr/>
            <p:nvPr/>
          </p:nvSpPr>
          <p:spPr>
            <a:xfrm>
              <a:off x="818583" y="3264737"/>
              <a:ext cx="1602178" cy="640871"/>
            </a:xfrm>
            <a:custGeom>
              <a:avLst/>
              <a:gdLst>
                <a:gd name="connsiteX0" fmla="*/ 0 w 1602178"/>
                <a:gd name="connsiteY0" fmla="*/ 0 h 640871"/>
                <a:gd name="connsiteX1" fmla="*/ 1281743 w 1602178"/>
                <a:gd name="connsiteY1" fmla="*/ 0 h 640871"/>
                <a:gd name="connsiteX2" fmla="*/ 1602178 w 1602178"/>
                <a:gd name="connsiteY2" fmla="*/ 320436 h 640871"/>
                <a:gd name="connsiteX3" fmla="*/ 1281743 w 1602178"/>
                <a:gd name="connsiteY3" fmla="*/ 640871 h 640871"/>
                <a:gd name="connsiteX4" fmla="*/ 0 w 1602178"/>
                <a:gd name="connsiteY4" fmla="*/ 640871 h 640871"/>
                <a:gd name="connsiteX5" fmla="*/ 320436 w 1602178"/>
                <a:gd name="connsiteY5" fmla="*/ 320436 h 640871"/>
                <a:gd name="connsiteX6" fmla="*/ 0 w 1602178"/>
                <a:gd name="connsiteY6" fmla="*/ 0 h 640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178" h="640871">
                  <a:moveTo>
                    <a:pt x="0" y="0"/>
                  </a:moveTo>
                  <a:lnTo>
                    <a:pt x="1281743" y="0"/>
                  </a:lnTo>
                  <a:lnTo>
                    <a:pt x="1602178" y="320436"/>
                  </a:lnTo>
                  <a:lnTo>
                    <a:pt x="1281743" y="640871"/>
                  </a:lnTo>
                  <a:lnTo>
                    <a:pt x="0" y="640871"/>
                  </a:lnTo>
                  <a:lnTo>
                    <a:pt x="320436" y="320436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30596" tIns="5080" rIns="320435" bIns="5080" spcCol="1270" anchor="ctr"/>
            <a:lstStyle/>
            <a:p>
              <a:pPr algn="ctr" defTabSz="3556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altLang="zh-CN" sz="1600" dirty="0">
                <a:solidFill>
                  <a:schemeClr val="bg1"/>
                </a:solidFill>
              </a:endParaRPr>
            </a:p>
            <a:p>
              <a:pPr algn="ctr" defTabSz="3556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altLang="zh-CN" sz="800" dirty="0">
                <a:solidFill>
                  <a:schemeClr val="bg1"/>
                </a:solidFill>
              </a:endParaRPr>
            </a:p>
          </p:txBody>
        </p:sp>
        <p:sp>
          <p:nvSpPr>
            <p:cNvPr id="13" name="MH_Other_4"/>
            <p:cNvSpPr/>
            <p:nvPr>
              <p:custDataLst>
                <p:tags r:id="rId4"/>
              </p:custDataLst>
            </p:nvPr>
          </p:nvSpPr>
          <p:spPr bwMode="auto">
            <a:xfrm>
              <a:off x="1472792" y="3480159"/>
              <a:ext cx="293760" cy="209393"/>
            </a:xfrm>
            <a:custGeom>
              <a:avLst/>
              <a:gdLst>
                <a:gd name="T0" fmla="*/ 1091648 w 2509838"/>
                <a:gd name="T1" fmla="*/ 1608111 h 1787526"/>
                <a:gd name="T2" fmla="*/ 1364673 w 2509838"/>
                <a:gd name="T3" fmla="*/ 1644625 h 1787526"/>
                <a:gd name="T4" fmla="*/ 1419551 w 2509838"/>
                <a:gd name="T5" fmla="*/ 1603152 h 1787526"/>
                <a:gd name="T6" fmla="*/ 2438407 w 2509838"/>
                <a:gd name="T7" fmla="*/ 1567539 h 1787526"/>
                <a:gd name="T8" fmla="*/ 2487842 w 2509838"/>
                <a:gd name="T9" fmla="*/ 1592108 h 1787526"/>
                <a:gd name="T10" fmla="*/ 2509611 w 2509838"/>
                <a:gd name="T11" fmla="*/ 1640568 h 1787526"/>
                <a:gd name="T12" fmla="*/ 2495552 w 2509838"/>
                <a:gd name="T13" fmla="*/ 1753040 h 1787526"/>
                <a:gd name="T14" fmla="*/ 2450426 w 2509838"/>
                <a:gd name="T15" fmla="*/ 1783920 h 1787526"/>
                <a:gd name="T16" fmla="*/ 55558 w 2509838"/>
                <a:gd name="T17" fmla="*/ 1782793 h 1787526"/>
                <a:gd name="T18" fmla="*/ 12472 w 2509838"/>
                <a:gd name="T19" fmla="*/ 1750110 h 1787526"/>
                <a:gd name="T20" fmla="*/ 680 w 2509838"/>
                <a:gd name="T21" fmla="*/ 1636736 h 1787526"/>
                <a:gd name="T22" fmla="*/ 24717 w 2509838"/>
                <a:gd name="T23" fmla="*/ 1589628 h 1787526"/>
                <a:gd name="T24" fmla="*/ 75740 w 2509838"/>
                <a:gd name="T25" fmla="*/ 1567089 h 1787526"/>
                <a:gd name="T26" fmla="*/ 933501 w 2509838"/>
                <a:gd name="T27" fmla="*/ 749091 h 1787526"/>
                <a:gd name="T28" fmla="*/ 932155 w 2509838"/>
                <a:gd name="T29" fmla="*/ 1160902 h 1787526"/>
                <a:gd name="T30" fmla="*/ 829865 w 2509838"/>
                <a:gd name="T31" fmla="*/ 1167944 h 1787526"/>
                <a:gd name="T32" fmla="*/ 814387 w 2509838"/>
                <a:gd name="T33" fmla="*/ 760448 h 1787526"/>
                <a:gd name="T34" fmla="*/ 837043 w 2509838"/>
                <a:gd name="T35" fmla="*/ 738188 h 1787526"/>
                <a:gd name="T36" fmla="*/ 1416304 w 2509838"/>
                <a:gd name="T37" fmla="*/ 686474 h 1787526"/>
                <a:gd name="T38" fmla="*/ 1412034 w 2509838"/>
                <a:gd name="T39" fmla="*/ 1161601 h 1787526"/>
                <a:gd name="T40" fmla="*/ 1308659 w 2509838"/>
                <a:gd name="T41" fmla="*/ 1166588 h 1787526"/>
                <a:gd name="T42" fmla="*/ 1296074 w 2509838"/>
                <a:gd name="T43" fmla="*/ 694181 h 1787526"/>
                <a:gd name="T44" fmla="*/ 988416 w 2509838"/>
                <a:gd name="T45" fmla="*/ 671513 h 1787526"/>
                <a:gd name="T46" fmla="*/ 1088565 w 2509838"/>
                <a:gd name="T47" fmla="*/ 688968 h 1787526"/>
                <a:gd name="T48" fmla="*/ 1081281 w 2509838"/>
                <a:gd name="T49" fmla="*/ 1163414 h 1787526"/>
                <a:gd name="T50" fmla="*/ 976581 w 2509838"/>
                <a:gd name="T51" fmla="*/ 1165228 h 1787526"/>
                <a:gd name="T52" fmla="*/ 966338 w 2509838"/>
                <a:gd name="T53" fmla="*/ 691461 h 1787526"/>
                <a:gd name="T54" fmla="*/ 1546133 w 2509838"/>
                <a:gd name="T55" fmla="*/ 590550 h 1787526"/>
                <a:gd name="T56" fmla="*/ 1571170 w 2509838"/>
                <a:gd name="T57" fmla="*/ 617105 h 1787526"/>
                <a:gd name="T58" fmla="*/ 1558196 w 2509838"/>
                <a:gd name="T59" fmla="*/ 1165903 h 1787526"/>
                <a:gd name="T60" fmla="*/ 1453496 w 2509838"/>
                <a:gd name="T61" fmla="*/ 1160229 h 1787526"/>
                <a:gd name="T62" fmla="*/ 1449399 w 2509838"/>
                <a:gd name="T63" fmla="*/ 608026 h 1787526"/>
                <a:gd name="T64" fmla="*/ 1229322 w 2509838"/>
                <a:gd name="T65" fmla="*/ 590777 h 1787526"/>
                <a:gd name="T66" fmla="*/ 1252538 w 2509838"/>
                <a:gd name="T67" fmla="*/ 620282 h 1787526"/>
                <a:gd name="T68" fmla="*/ 1236833 w 2509838"/>
                <a:gd name="T69" fmla="*/ 1167492 h 1787526"/>
                <a:gd name="T70" fmla="*/ 1132815 w 2509838"/>
                <a:gd name="T71" fmla="*/ 1157959 h 1787526"/>
                <a:gd name="T72" fmla="*/ 1131450 w 2509838"/>
                <a:gd name="T73" fmla="*/ 605303 h 1787526"/>
                <a:gd name="T74" fmla="*/ 1713065 w 2509838"/>
                <a:gd name="T75" fmla="*/ 508680 h 1787526"/>
                <a:gd name="T76" fmla="*/ 1733550 w 2509838"/>
                <a:gd name="T77" fmla="*/ 545860 h 1787526"/>
                <a:gd name="T78" fmla="*/ 1715797 w 2509838"/>
                <a:gd name="T79" fmla="*/ 1168174 h 1787526"/>
                <a:gd name="T80" fmla="*/ 1612689 w 2509838"/>
                <a:gd name="T81" fmla="*/ 1153438 h 1787526"/>
                <a:gd name="T82" fmla="*/ 1614055 w 2509838"/>
                <a:gd name="T83" fmla="*/ 521829 h 1787526"/>
                <a:gd name="T84" fmla="*/ 1733550 w 2509838"/>
                <a:gd name="T85" fmla="*/ 464215 h 1787526"/>
                <a:gd name="T86" fmla="*/ 1501548 w 2509838"/>
                <a:gd name="T87" fmla="*/ 379141 h 1787526"/>
                <a:gd name="T88" fmla="*/ 188232 w 2509838"/>
                <a:gd name="T89" fmla="*/ 103187 h 1787526"/>
                <a:gd name="T90" fmla="*/ 158976 w 2509838"/>
                <a:gd name="T91" fmla="*/ 139700 h 1787526"/>
                <a:gd name="T92" fmla="*/ 160110 w 2509838"/>
                <a:gd name="T93" fmla="*/ 1353684 h 1787526"/>
                <a:gd name="T94" fmla="*/ 191407 w 2509838"/>
                <a:gd name="T95" fmla="*/ 1389063 h 1787526"/>
                <a:gd name="T96" fmla="*/ 2288041 w 2509838"/>
                <a:gd name="T97" fmla="*/ 1398588 h 1787526"/>
                <a:gd name="T98" fmla="*/ 2332945 w 2509838"/>
                <a:gd name="T99" fmla="*/ 1378857 h 1787526"/>
                <a:gd name="T100" fmla="*/ 2354036 w 2509838"/>
                <a:gd name="T101" fmla="*/ 1337129 h 1787526"/>
                <a:gd name="T102" fmla="*/ 2343830 w 2509838"/>
                <a:gd name="T103" fmla="*/ 124505 h 1787526"/>
                <a:gd name="T104" fmla="*/ 2305957 w 2509838"/>
                <a:gd name="T105" fmla="*/ 95704 h 1787526"/>
                <a:gd name="T106" fmla="*/ 2436813 w 2509838"/>
                <a:gd name="T107" fmla="*/ 680 h 1787526"/>
                <a:gd name="T108" fmla="*/ 2486479 w 2509838"/>
                <a:gd name="T109" fmla="*/ 25400 h 1787526"/>
                <a:gd name="T110" fmla="*/ 2508250 w 2509838"/>
                <a:gd name="T111" fmla="*/ 74159 h 1787526"/>
                <a:gd name="T112" fmla="*/ 2493963 w 2509838"/>
                <a:gd name="T113" fmla="*/ 1455965 h 1787526"/>
                <a:gd name="T114" fmla="*/ 2449286 w 2509838"/>
                <a:gd name="T115" fmla="*/ 1487034 h 1787526"/>
                <a:gd name="T116" fmla="*/ 57150 w 2509838"/>
                <a:gd name="T117" fmla="*/ 1485674 h 1787526"/>
                <a:gd name="T118" fmla="*/ 13833 w 2509838"/>
                <a:gd name="T119" fmla="*/ 1452790 h 1787526"/>
                <a:gd name="T120" fmla="*/ 2041 w 2509838"/>
                <a:gd name="T121" fmla="*/ 70304 h 1787526"/>
                <a:gd name="T122" fmla="*/ 26307 w 2509838"/>
                <a:gd name="T123" fmla="*/ 22905 h 1787526"/>
                <a:gd name="T124" fmla="*/ 77333 w 2509838"/>
                <a:gd name="T125" fmla="*/ 227 h 1787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09838" h="1787526">
                  <a:moveTo>
                    <a:pt x="80048" y="1566863"/>
                  </a:moveTo>
                  <a:lnTo>
                    <a:pt x="84357" y="1566863"/>
                  </a:lnTo>
                  <a:lnTo>
                    <a:pt x="1096637" y="1566863"/>
                  </a:lnTo>
                  <a:lnTo>
                    <a:pt x="1094823" y="1569568"/>
                  </a:lnTo>
                  <a:lnTo>
                    <a:pt x="1093235" y="1572498"/>
                  </a:lnTo>
                  <a:lnTo>
                    <a:pt x="1092102" y="1575879"/>
                  </a:lnTo>
                  <a:lnTo>
                    <a:pt x="1090968" y="1579035"/>
                  </a:lnTo>
                  <a:lnTo>
                    <a:pt x="1090287" y="1582415"/>
                  </a:lnTo>
                  <a:lnTo>
                    <a:pt x="1089607" y="1585571"/>
                  </a:lnTo>
                  <a:lnTo>
                    <a:pt x="1089380" y="1589177"/>
                  </a:lnTo>
                  <a:lnTo>
                    <a:pt x="1089154" y="1592558"/>
                  </a:lnTo>
                  <a:lnTo>
                    <a:pt x="1089380" y="1597968"/>
                  </a:lnTo>
                  <a:lnTo>
                    <a:pt x="1090287" y="1603152"/>
                  </a:lnTo>
                  <a:lnTo>
                    <a:pt x="1091648" y="1608111"/>
                  </a:lnTo>
                  <a:lnTo>
                    <a:pt x="1093689" y="1612844"/>
                  </a:lnTo>
                  <a:lnTo>
                    <a:pt x="1095957" y="1617352"/>
                  </a:lnTo>
                  <a:lnTo>
                    <a:pt x="1098678" y="1621634"/>
                  </a:lnTo>
                  <a:lnTo>
                    <a:pt x="1101853" y="1625692"/>
                  </a:lnTo>
                  <a:lnTo>
                    <a:pt x="1105481" y="1629523"/>
                  </a:lnTo>
                  <a:lnTo>
                    <a:pt x="1109563" y="1632679"/>
                  </a:lnTo>
                  <a:lnTo>
                    <a:pt x="1113871" y="1635834"/>
                  </a:lnTo>
                  <a:lnTo>
                    <a:pt x="1118633" y="1638314"/>
                  </a:lnTo>
                  <a:lnTo>
                    <a:pt x="1123395" y="1640568"/>
                  </a:lnTo>
                  <a:lnTo>
                    <a:pt x="1128611" y="1642371"/>
                  </a:lnTo>
                  <a:lnTo>
                    <a:pt x="1134053" y="1643498"/>
                  </a:lnTo>
                  <a:lnTo>
                    <a:pt x="1139496" y="1644174"/>
                  </a:lnTo>
                  <a:lnTo>
                    <a:pt x="1145391" y="1644625"/>
                  </a:lnTo>
                  <a:lnTo>
                    <a:pt x="1364673" y="1644625"/>
                  </a:lnTo>
                  <a:lnTo>
                    <a:pt x="1370343" y="1644174"/>
                  </a:lnTo>
                  <a:lnTo>
                    <a:pt x="1376012" y="1643498"/>
                  </a:lnTo>
                  <a:lnTo>
                    <a:pt x="1381227" y="1642371"/>
                  </a:lnTo>
                  <a:lnTo>
                    <a:pt x="1386443" y="1640568"/>
                  </a:lnTo>
                  <a:lnTo>
                    <a:pt x="1391432" y="1638314"/>
                  </a:lnTo>
                  <a:lnTo>
                    <a:pt x="1396194" y="1635834"/>
                  </a:lnTo>
                  <a:lnTo>
                    <a:pt x="1400502" y="1632679"/>
                  </a:lnTo>
                  <a:lnTo>
                    <a:pt x="1404357" y="1629523"/>
                  </a:lnTo>
                  <a:lnTo>
                    <a:pt x="1407986" y="1625692"/>
                  </a:lnTo>
                  <a:lnTo>
                    <a:pt x="1411160" y="1621634"/>
                  </a:lnTo>
                  <a:lnTo>
                    <a:pt x="1414108" y="1617352"/>
                  </a:lnTo>
                  <a:lnTo>
                    <a:pt x="1416376" y="1612844"/>
                  </a:lnTo>
                  <a:lnTo>
                    <a:pt x="1418417" y="1608111"/>
                  </a:lnTo>
                  <a:lnTo>
                    <a:pt x="1419551" y="1603152"/>
                  </a:lnTo>
                  <a:lnTo>
                    <a:pt x="1420684" y="1597968"/>
                  </a:lnTo>
                  <a:lnTo>
                    <a:pt x="1420911" y="1592558"/>
                  </a:lnTo>
                  <a:lnTo>
                    <a:pt x="1420684" y="1589177"/>
                  </a:lnTo>
                  <a:lnTo>
                    <a:pt x="1420231" y="1585571"/>
                  </a:lnTo>
                  <a:lnTo>
                    <a:pt x="1419551" y="1582415"/>
                  </a:lnTo>
                  <a:lnTo>
                    <a:pt x="1418870" y="1579035"/>
                  </a:lnTo>
                  <a:lnTo>
                    <a:pt x="1417737" y="1575879"/>
                  </a:lnTo>
                  <a:lnTo>
                    <a:pt x="1416603" y="1572498"/>
                  </a:lnTo>
                  <a:lnTo>
                    <a:pt x="1415015" y="1569568"/>
                  </a:lnTo>
                  <a:lnTo>
                    <a:pt x="1413201" y="1566863"/>
                  </a:lnTo>
                  <a:lnTo>
                    <a:pt x="2425481" y="1566863"/>
                  </a:lnTo>
                  <a:lnTo>
                    <a:pt x="2429790" y="1566863"/>
                  </a:lnTo>
                  <a:lnTo>
                    <a:pt x="2434099" y="1567089"/>
                  </a:lnTo>
                  <a:lnTo>
                    <a:pt x="2438407" y="1567539"/>
                  </a:lnTo>
                  <a:lnTo>
                    <a:pt x="2442489" y="1568216"/>
                  </a:lnTo>
                  <a:lnTo>
                    <a:pt x="2446571" y="1569117"/>
                  </a:lnTo>
                  <a:lnTo>
                    <a:pt x="2450426" y="1570244"/>
                  </a:lnTo>
                  <a:lnTo>
                    <a:pt x="2454507" y="1571596"/>
                  </a:lnTo>
                  <a:lnTo>
                    <a:pt x="2458362" y="1572723"/>
                  </a:lnTo>
                  <a:lnTo>
                    <a:pt x="2462217" y="1574301"/>
                  </a:lnTo>
                  <a:lnTo>
                    <a:pt x="2465619" y="1576104"/>
                  </a:lnTo>
                  <a:lnTo>
                    <a:pt x="2469247" y="1578133"/>
                  </a:lnTo>
                  <a:lnTo>
                    <a:pt x="2472422" y="1580162"/>
                  </a:lnTo>
                  <a:lnTo>
                    <a:pt x="2476050" y="1581965"/>
                  </a:lnTo>
                  <a:lnTo>
                    <a:pt x="2478998" y="1584669"/>
                  </a:lnTo>
                  <a:lnTo>
                    <a:pt x="2482173" y="1586923"/>
                  </a:lnTo>
                  <a:lnTo>
                    <a:pt x="2485121" y="1589628"/>
                  </a:lnTo>
                  <a:lnTo>
                    <a:pt x="2487842" y="1592108"/>
                  </a:lnTo>
                  <a:lnTo>
                    <a:pt x="2490336" y="1595038"/>
                  </a:lnTo>
                  <a:lnTo>
                    <a:pt x="2492831" y="1597968"/>
                  </a:lnTo>
                  <a:lnTo>
                    <a:pt x="2495552" y="1601123"/>
                  </a:lnTo>
                  <a:lnTo>
                    <a:pt x="2497366" y="1604054"/>
                  </a:lnTo>
                  <a:lnTo>
                    <a:pt x="2499407" y="1607434"/>
                  </a:lnTo>
                  <a:lnTo>
                    <a:pt x="2501448" y="1610815"/>
                  </a:lnTo>
                  <a:lnTo>
                    <a:pt x="2503035" y="1614196"/>
                  </a:lnTo>
                  <a:lnTo>
                    <a:pt x="2504623" y="1618028"/>
                  </a:lnTo>
                  <a:lnTo>
                    <a:pt x="2505983" y="1621409"/>
                  </a:lnTo>
                  <a:lnTo>
                    <a:pt x="2507117" y="1625241"/>
                  </a:lnTo>
                  <a:lnTo>
                    <a:pt x="2508024" y="1629073"/>
                  </a:lnTo>
                  <a:lnTo>
                    <a:pt x="2508704" y="1632679"/>
                  </a:lnTo>
                  <a:lnTo>
                    <a:pt x="2509385" y="1636736"/>
                  </a:lnTo>
                  <a:lnTo>
                    <a:pt x="2509611" y="1640568"/>
                  </a:lnTo>
                  <a:lnTo>
                    <a:pt x="2509838" y="1644625"/>
                  </a:lnTo>
                  <a:lnTo>
                    <a:pt x="2509838" y="1709764"/>
                  </a:lnTo>
                  <a:lnTo>
                    <a:pt x="2509611" y="1713822"/>
                  </a:lnTo>
                  <a:lnTo>
                    <a:pt x="2509385" y="1717428"/>
                  </a:lnTo>
                  <a:lnTo>
                    <a:pt x="2508704" y="1721485"/>
                  </a:lnTo>
                  <a:lnTo>
                    <a:pt x="2508024" y="1725317"/>
                  </a:lnTo>
                  <a:lnTo>
                    <a:pt x="2507117" y="1729148"/>
                  </a:lnTo>
                  <a:lnTo>
                    <a:pt x="2505983" y="1732755"/>
                  </a:lnTo>
                  <a:lnTo>
                    <a:pt x="2504623" y="1736361"/>
                  </a:lnTo>
                  <a:lnTo>
                    <a:pt x="2503035" y="1740193"/>
                  </a:lnTo>
                  <a:lnTo>
                    <a:pt x="2501448" y="1743348"/>
                  </a:lnTo>
                  <a:lnTo>
                    <a:pt x="2499407" y="1746955"/>
                  </a:lnTo>
                  <a:lnTo>
                    <a:pt x="2497366" y="1750110"/>
                  </a:lnTo>
                  <a:lnTo>
                    <a:pt x="2495552" y="1753040"/>
                  </a:lnTo>
                  <a:lnTo>
                    <a:pt x="2492831" y="1756421"/>
                  </a:lnTo>
                  <a:lnTo>
                    <a:pt x="2490336" y="1759126"/>
                  </a:lnTo>
                  <a:lnTo>
                    <a:pt x="2487842" y="1762282"/>
                  </a:lnTo>
                  <a:lnTo>
                    <a:pt x="2485121" y="1764761"/>
                  </a:lnTo>
                  <a:lnTo>
                    <a:pt x="2482173" y="1767466"/>
                  </a:lnTo>
                  <a:lnTo>
                    <a:pt x="2478998" y="1769720"/>
                  </a:lnTo>
                  <a:lnTo>
                    <a:pt x="2476050" y="1772199"/>
                  </a:lnTo>
                  <a:lnTo>
                    <a:pt x="2472422" y="1774228"/>
                  </a:lnTo>
                  <a:lnTo>
                    <a:pt x="2469247" y="1776256"/>
                  </a:lnTo>
                  <a:lnTo>
                    <a:pt x="2465619" y="1778285"/>
                  </a:lnTo>
                  <a:lnTo>
                    <a:pt x="2462217" y="1780088"/>
                  </a:lnTo>
                  <a:lnTo>
                    <a:pt x="2458362" y="1781440"/>
                  </a:lnTo>
                  <a:lnTo>
                    <a:pt x="2454507" y="1782793"/>
                  </a:lnTo>
                  <a:lnTo>
                    <a:pt x="2450426" y="1783920"/>
                  </a:lnTo>
                  <a:lnTo>
                    <a:pt x="2446571" y="1785272"/>
                  </a:lnTo>
                  <a:lnTo>
                    <a:pt x="2442489" y="1785948"/>
                  </a:lnTo>
                  <a:lnTo>
                    <a:pt x="2438407" y="1786850"/>
                  </a:lnTo>
                  <a:lnTo>
                    <a:pt x="2434099" y="1787301"/>
                  </a:lnTo>
                  <a:lnTo>
                    <a:pt x="2429790" y="1787526"/>
                  </a:lnTo>
                  <a:lnTo>
                    <a:pt x="2425481" y="1787526"/>
                  </a:lnTo>
                  <a:lnTo>
                    <a:pt x="84357" y="1787526"/>
                  </a:lnTo>
                  <a:lnTo>
                    <a:pt x="80048" y="1787526"/>
                  </a:lnTo>
                  <a:lnTo>
                    <a:pt x="75740" y="1787301"/>
                  </a:lnTo>
                  <a:lnTo>
                    <a:pt x="71431" y="1786850"/>
                  </a:lnTo>
                  <a:lnTo>
                    <a:pt x="67349" y="1785948"/>
                  </a:lnTo>
                  <a:lnTo>
                    <a:pt x="63494" y="1785272"/>
                  </a:lnTo>
                  <a:lnTo>
                    <a:pt x="59413" y="1783920"/>
                  </a:lnTo>
                  <a:lnTo>
                    <a:pt x="55558" y="1782793"/>
                  </a:lnTo>
                  <a:lnTo>
                    <a:pt x="51476" y="1781440"/>
                  </a:lnTo>
                  <a:lnTo>
                    <a:pt x="48074" y="1780088"/>
                  </a:lnTo>
                  <a:lnTo>
                    <a:pt x="44219" y="1778285"/>
                  </a:lnTo>
                  <a:lnTo>
                    <a:pt x="40591" y="1776256"/>
                  </a:lnTo>
                  <a:lnTo>
                    <a:pt x="37416" y="1774228"/>
                  </a:lnTo>
                  <a:lnTo>
                    <a:pt x="33788" y="1772199"/>
                  </a:lnTo>
                  <a:lnTo>
                    <a:pt x="30840" y="1769720"/>
                  </a:lnTo>
                  <a:lnTo>
                    <a:pt x="27892" y="1767466"/>
                  </a:lnTo>
                  <a:lnTo>
                    <a:pt x="24717" y="1764761"/>
                  </a:lnTo>
                  <a:lnTo>
                    <a:pt x="21996" y="1762282"/>
                  </a:lnTo>
                  <a:lnTo>
                    <a:pt x="19502" y="1759126"/>
                  </a:lnTo>
                  <a:lnTo>
                    <a:pt x="17007" y="1756421"/>
                  </a:lnTo>
                  <a:lnTo>
                    <a:pt x="14513" y="1753040"/>
                  </a:lnTo>
                  <a:lnTo>
                    <a:pt x="12472" y="1750110"/>
                  </a:lnTo>
                  <a:lnTo>
                    <a:pt x="10431" y="1746955"/>
                  </a:lnTo>
                  <a:lnTo>
                    <a:pt x="8390" y="1743348"/>
                  </a:lnTo>
                  <a:lnTo>
                    <a:pt x="6803" y="1740193"/>
                  </a:lnTo>
                  <a:lnTo>
                    <a:pt x="5442" y="1736361"/>
                  </a:lnTo>
                  <a:lnTo>
                    <a:pt x="3855" y="1732755"/>
                  </a:lnTo>
                  <a:lnTo>
                    <a:pt x="2948" y="1729148"/>
                  </a:lnTo>
                  <a:lnTo>
                    <a:pt x="1814" y="1725317"/>
                  </a:lnTo>
                  <a:lnTo>
                    <a:pt x="1134" y="1721485"/>
                  </a:lnTo>
                  <a:lnTo>
                    <a:pt x="680" y="1717428"/>
                  </a:lnTo>
                  <a:lnTo>
                    <a:pt x="227" y="1713822"/>
                  </a:lnTo>
                  <a:lnTo>
                    <a:pt x="0" y="1709764"/>
                  </a:lnTo>
                  <a:lnTo>
                    <a:pt x="0" y="1644625"/>
                  </a:lnTo>
                  <a:lnTo>
                    <a:pt x="227" y="1640568"/>
                  </a:lnTo>
                  <a:lnTo>
                    <a:pt x="680" y="1636736"/>
                  </a:lnTo>
                  <a:lnTo>
                    <a:pt x="1134" y="1632679"/>
                  </a:lnTo>
                  <a:lnTo>
                    <a:pt x="1814" y="1629073"/>
                  </a:lnTo>
                  <a:lnTo>
                    <a:pt x="2948" y="1625241"/>
                  </a:lnTo>
                  <a:lnTo>
                    <a:pt x="3855" y="1621409"/>
                  </a:lnTo>
                  <a:lnTo>
                    <a:pt x="5442" y="1618028"/>
                  </a:lnTo>
                  <a:lnTo>
                    <a:pt x="6803" y="1614196"/>
                  </a:lnTo>
                  <a:lnTo>
                    <a:pt x="8390" y="1610815"/>
                  </a:lnTo>
                  <a:lnTo>
                    <a:pt x="10431" y="1607434"/>
                  </a:lnTo>
                  <a:lnTo>
                    <a:pt x="12472" y="1604054"/>
                  </a:lnTo>
                  <a:lnTo>
                    <a:pt x="14513" y="1601123"/>
                  </a:lnTo>
                  <a:lnTo>
                    <a:pt x="17007" y="1597968"/>
                  </a:lnTo>
                  <a:lnTo>
                    <a:pt x="19502" y="1595038"/>
                  </a:lnTo>
                  <a:lnTo>
                    <a:pt x="21996" y="1592108"/>
                  </a:lnTo>
                  <a:lnTo>
                    <a:pt x="24717" y="1589628"/>
                  </a:lnTo>
                  <a:lnTo>
                    <a:pt x="27892" y="1586923"/>
                  </a:lnTo>
                  <a:lnTo>
                    <a:pt x="30840" y="1584669"/>
                  </a:lnTo>
                  <a:lnTo>
                    <a:pt x="33788" y="1581965"/>
                  </a:lnTo>
                  <a:lnTo>
                    <a:pt x="37416" y="1580162"/>
                  </a:lnTo>
                  <a:lnTo>
                    <a:pt x="40591" y="1578133"/>
                  </a:lnTo>
                  <a:lnTo>
                    <a:pt x="44219" y="1576104"/>
                  </a:lnTo>
                  <a:lnTo>
                    <a:pt x="48074" y="1574301"/>
                  </a:lnTo>
                  <a:lnTo>
                    <a:pt x="51476" y="1572723"/>
                  </a:lnTo>
                  <a:lnTo>
                    <a:pt x="55558" y="1571596"/>
                  </a:lnTo>
                  <a:lnTo>
                    <a:pt x="59413" y="1570244"/>
                  </a:lnTo>
                  <a:lnTo>
                    <a:pt x="63494" y="1569117"/>
                  </a:lnTo>
                  <a:lnTo>
                    <a:pt x="67349" y="1568216"/>
                  </a:lnTo>
                  <a:lnTo>
                    <a:pt x="71431" y="1567539"/>
                  </a:lnTo>
                  <a:lnTo>
                    <a:pt x="75740" y="1567089"/>
                  </a:lnTo>
                  <a:lnTo>
                    <a:pt x="80048" y="1566863"/>
                  </a:lnTo>
                  <a:close/>
                  <a:moveTo>
                    <a:pt x="837043" y="738188"/>
                  </a:moveTo>
                  <a:lnTo>
                    <a:pt x="839735" y="738188"/>
                  </a:lnTo>
                  <a:lnTo>
                    <a:pt x="912639" y="738188"/>
                  </a:lnTo>
                  <a:lnTo>
                    <a:pt x="915107" y="738188"/>
                  </a:lnTo>
                  <a:lnTo>
                    <a:pt x="917575" y="738870"/>
                  </a:lnTo>
                  <a:lnTo>
                    <a:pt x="920042" y="739324"/>
                  </a:lnTo>
                  <a:lnTo>
                    <a:pt x="922285" y="740232"/>
                  </a:lnTo>
                  <a:lnTo>
                    <a:pt x="924529" y="741368"/>
                  </a:lnTo>
                  <a:lnTo>
                    <a:pt x="926772" y="742504"/>
                  </a:lnTo>
                  <a:lnTo>
                    <a:pt x="928791" y="743867"/>
                  </a:lnTo>
                  <a:lnTo>
                    <a:pt x="930585" y="745684"/>
                  </a:lnTo>
                  <a:lnTo>
                    <a:pt x="932155" y="747047"/>
                  </a:lnTo>
                  <a:lnTo>
                    <a:pt x="933501" y="749091"/>
                  </a:lnTo>
                  <a:lnTo>
                    <a:pt x="934847" y="751135"/>
                  </a:lnTo>
                  <a:lnTo>
                    <a:pt x="936193" y="753407"/>
                  </a:lnTo>
                  <a:lnTo>
                    <a:pt x="936866" y="755678"/>
                  </a:lnTo>
                  <a:lnTo>
                    <a:pt x="937315" y="757950"/>
                  </a:lnTo>
                  <a:lnTo>
                    <a:pt x="937763" y="760448"/>
                  </a:lnTo>
                  <a:lnTo>
                    <a:pt x="938212" y="762947"/>
                  </a:lnTo>
                  <a:lnTo>
                    <a:pt x="938212" y="1145229"/>
                  </a:lnTo>
                  <a:lnTo>
                    <a:pt x="937763" y="1147728"/>
                  </a:lnTo>
                  <a:lnTo>
                    <a:pt x="937315" y="1150227"/>
                  </a:lnTo>
                  <a:lnTo>
                    <a:pt x="936866" y="1152498"/>
                  </a:lnTo>
                  <a:lnTo>
                    <a:pt x="936193" y="1154770"/>
                  </a:lnTo>
                  <a:lnTo>
                    <a:pt x="934847" y="1157041"/>
                  </a:lnTo>
                  <a:lnTo>
                    <a:pt x="933501" y="1159085"/>
                  </a:lnTo>
                  <a:lnTo>
                    <a:pt x="932155" y="1160902"/>
                  </a:lnTo>
                  <a:lnTo>
                    <a:pt x="930585" y="1162720"/>
                  </a:lnTo>
                  <a:lnTo>
                    <a:pt x="928791" y="1164537"/>
                  </a:lnTo>
                  <a:lnTo>
                    <a:pt x="926772" y="1165672"/>
                  </a:lnTo>
                  <a:lnTo>
                    <a:pt x="924529" y="1167035"/>
                  </a:lnTo>
                  <a:lnTo>
                    <a:pt x="922285" y="1167944"/>
                  </a:lnTo>
                  <a:lnTo>
                    <a:pt x="920042" y="1168852"/>
                  </a:lnTo>
                  <a:lnTo>
                    <a:pt x="917575" y="1169534"/>
                  </a:lnTo>
                  <a:lnTo>
                    <a:pt x="915107" y="1169761"/>
                  </a:lnTo>
                  <a:lnTo>
                    <a:pt x="912639" y="1169988"/>
                  </a:lnTo>
                  <a:lnTo>
                    <a:pt x="839735" y="1169988"/>
                  </a:lnTo>
                  <a:lnTo>
                    <a:pt x="837043" y="1169761"/>
                  </a:lnTo>
                  <a:lnTo>
                    <a:pt x="834576" y="1169534"/>
                  </a:lnTo>
                  <a:lnTo>
                    <a:pt x="832108" y="1168852"/>
                  </a:lnTo>
                  <a:lnTo>
                    <a:pt x="829865" y="1167944"/>
                  </a:lnTo>
                  <a:lnTo>
                    <a:pt x="827622" y="1167035"/>
                  </a:lnTo>
                  <a:lnTo>
                    <a:pt x="825603" y="1165672"/>
                  </a:lnTo>
                  <a:lnTo>
                    <a:pt x="823584" y="1164537"/>
                  </a:lnTo>
                  <a:lnTo>
                    <a:pt x="821790" y="1162720"/>
                  </a:lnTo>
                  <a:lnTo>
                    <a:pt x="819995" y="1160902"/>
                  </a:lnTo>
                  <a:lnTo>
                    <a:pt x="818649" y="1159085"/>
                  </a:lnTo>
                  <a:lnTo>
                    <a:pt x="817303" y="1157041"/>
                  </a:lnTo>
                  <a:lnTo>
                    <a:pt x="816406" y="1154770"/>
                  </a:lnTo>
                  <a:lnTo>
                    <a:pt x="815284" y="1152498"/>
                  </a:lnTo>
                  <a:lnTo>
                    <a:pt x="814836" y="1150227"/>
                  </a:lnTo>
                  <a:lnTo>
                    <a:pt x="814387" y="1147728"/>
                  </a:lnTo>
                  <a:lnTo>
                    <a:pt x="814387" y="1145229"/>
                  </a:lnTo>
                  <a:lnTo>
                    <a:pt x="814387" y="762947"/>
                  </a:lnTo>
                  <a:lnTo>
                    <a:pt x="814387" y="760448"/>
                  </a:lnTo>
                  <a:lnTo>
                    <a:pt x="814836" y="757950"/>
                  </a:lnTo>
                  <a:lnTo>
                    <a:pt x="815284" y="755678"/>
                  </a:lnTo>
                  <a:lnTo>
                    <a:pt x="816406" y="753407"/>
                  </a:lnTo>
                  <a:lnTo>
                    <a:pt x="817303" y="751135"/>
                  </a:lnTo>
                  <a:lnTo>
                    <a:pt x="818649" y="749091"/>
                  </a:lnTo>
                  <a:lnTo>
                    <a:pt x="819995" y="747047"/>
                  </a:lnTo>
                  <a:lnTo>
                    <a:pt x="821790" y="745684"/>
                  </a:lnTo>
                  <a:lnTo>
                    <a:pt x="823584" y="743867"/>
                  </a:lnTo>
                  <a:lnTo>
                    <a:pt x="825603" y="742504"/>
                  </a:lnTo>
                  <a:lnTo>
                    <a:pt x="827622" y="741368"/>
                  </a:lnTo>
                  <a:lnTo>
                    <a:pt x="829865" y="740232"/>
                  </a:lnTo>
                  <a:lnTo>
                    <a:pt x="832108" y="739324"/>
                  </a:lnTo>
                  <a:lnTo>
                    <a:pt x="834576" y="738870"/>
                  </a:lnTo>
                  <a:lnTo>
                    <a:pt x="837043" y="738188"/>
                  </a:lnTo>
                  <a:close/>
                  <a:moveTo>
                    <a:pt x="1318322" y="671513"/>
                  </a:moveTo>
                  <a:lnTo>
                    <a:pt x="1320794" y="671513"/>
                  </a:lnTo>
                  <a:lnTo>
                    <a:pt x="1394056" y="671513"/>
                  </a:lnTo>
                  <a:lnTo>
                    <a:pt x="1396528" y="671513"/>
                  </a:lnTo>
                  <a:lnTo>
                    <a:pt x="1399000" y="671966"/>
                  </a:lnTo>
                  <a:lnTo>
                    <a:pt x="1401472" y="672873"/>
                  </a:lnTo>
                  <a:lnTo>
                    <a:pt x="1403719" y="673553"/>
                  </a:lnTo>
                  <a:lnTo>
                    <a:pt x="1405966" y="674913"/>
                  </a:lnTo>
                  <a:lnTo>
                    <a:pt x="1408213" y="676273"/>
                  </a:lnTo>
                  <a:lnTo>
                    <a:pt x="1410011" y="677860"/>
                  </a:lnTo>
                  <a:lnTo>
                    <a:pt x="1412034" y="679900"/>
                  </a:lnTo>
                  <a:lnTo>
                    <a:pt x="1413607" y="681941"/>
                  </a:lnTo>
                  <a:lnTo>
                    <a:pt x="1414955" y="683981"/>
                  </a:lnTo>
                  <a:lnTo>
                    <a:pt x="1416304" y="686474"/>
                  </a:lnTo>
                  <a:lnTo>
                    <a:pt x="1417203" y="688968"/>
                  </a:lnTo>
                  <a:lnTo>
                    <a:pt x="1418326" y="691461"/>
                  </a:lnTo>
                  <a:lnTo>
                    <a:pt x="1418776" y="694181"/>
                  </a:lnTo>
                  <a:lnTo>
                    <a:pt x="1419225" y="696902"/>
                  </a:lnTo>
                  <a:lnTo>
                    <a:pt x="1419225" y="699848"/>
                  </a:lnTo>
                  <a:lnTo>
                    <a:pt x="1419225" y="1141426"/>
                  </a:lnTo>
                  <a:lnTo>
                    <a:pt x="1419225" y="1144373"/>
                  </a:lnTo>
                  <a:lnTo>
                    <a:pt x="1418776" y="1147320"/>
                  </a:lnTo>
                  <a:lnTo>
                    <a:pt x="1418326" y="1149813"/>
                  </a:lnTo>
                  <a:lnTo>
                    <a:pt x="1417203" y="1152534"/>
                  </a:lnTo>
                  <a:lnTo>
                    <a:pt x="1416304" y="1155254"/>
                  </a:lnTo>
                  <a:lnTo>
                    <a:pt x="1414955" y="1157521"/>
                  </a:lnTo>
                  <a:lnTo>
                    <a:pt x="1413607" y="1159787"/>
                  </a:lnTo>
                  <a:lnTo>
                    <a:pt x="1412034" y="1161601"/>
                  </a:lnTo>
                  <a:lnTo>
                    <a:pt x="1410011" y="1163414"/>
                  </a:lnTo>
                  <a:lnTo>
                    <a:pt x="1408213" y="1165228"/>
                  </a:lnTo>
                  <a:lnTo>
                    <a:pt x="1405966" y="1166588"/>
                  </a:lnTo>
                  <a:lnTo>
                    <a:pt x="1403719" y="1167721"/>
                  </a:lnTo>
                  <a:lnTo>
                    <a:pt x="1401472" y="1168855"/>
                  </a:lnTo>
                  <a:lnTo>
                    <a:pt x="1399000" y="1169535"/>
                  </a:lnTo>
                  <a:lnTo>
                    <a:pt x="1396528" y="1169761"/>
                  </a:lnTo>
                  <a:lnTo>
                    <a:pt x="1394056" y="1169988"/>
                  </a:lnTo>
                  <a:lnTo>
                    <a:pt x="1320794" y="1169988"/>
                  </a:lnTo>
                  <a:lnTo>
                    <a:pt x="1318322" y="1169761"/>
                  </a:lnTo>
                  <a:lnTo>
                    <a:pt x="1315850" y="1169535"/>
                  </a:lnTo>
                  <a:lnTo>
                    <a:pt x="1313154" y="1168855"/>
                  </a:lnTo>
                  <a:lnTo>
                    <a:pt x="1310906" y="1167721"/>
                  </a:lnTo>
                  <a:lnTo>
                    <a:pt x="1308659" y="1166588"/>
                  </a:lnTo>
                  <a:lnTo>
                    <a:pt x="1306861" y="1165228"/>
                  </a:lnTo>
                  <a:lnTo>
                    <a:pt x="1304839" y="1163414"/>
                  </a:lnTo>
                  <a:lnTo>
                    <a:pt x="1303041" y="1161601"/>
                  </a:lnTo>
                  <a:lnTo>
                    <a:pt x="1301243" y="1159787"/>
                  </a:lnTo>
                  <a:lnTo>
                    <a:pt x="1299670" y="1157521"/>
                  </a:lnTo>
                  <a:lnTo>
                    <a:pt x="1298546" y="1155254"/>
                  </a:lnTo>
                  <a:lnTo>
                    <a:pt x="1297423" y="1152534"/>
                  </a:lnTo>
                  <a:lnTo>
                    <a:pt x="1296524" y="1149813"/>
                  </a:lnTo>
                  <a:lnTo>
                    <a:pt x="1296074" y="1147320"/>
                  </a:lnTo>
                  <a:lnTo>
                    <a:pt x="1295400" y="1144373"/>
                  </a:lnTo>
                  <a:lnTo>
                    <a:pt x="1295400" y="1141426"/>
                  </a:lnTo>
                  <a:lnTo>
                    <a:pt x="1295400" y="699848"/>
                  </a:lnTo>
                  <a:lnTo>
                    <a:pt x="1295400" y="696902"/>
                  </a:lnTo>
                  <a:lnTo>
                    <a:pt x="1296074" y="694181"/>
                  </a:lnTo>
                  <a:lnTo>
                    <a:pt x="1296524" y="691461"/>
                  </a:lnTo>
                  <a:lnTo>
                    <a:pt x="1297423" y="688968"/>
                  </a:lnTo>
                  <a:lnTo>
                    <a:pt x="1298546" y="686474"/>
                  </a:lnTo>
                  <a:lnTo>
                    <a:pt x="1299670" y="683981"/>
                  </a:lnTo>
                  <a:lnTo>
                    <a:pt x="1301243" y="681941"/>
                  </a:lnTo>
                  <a:lnTo>
                    <a:pt x="1303041" y="679900"/>
                  </a:lnTo>
                  <a:lnTo>
                    <a:pt x="1304839" y="677860"/>
                  </a:lnTo>
                  <a:lnTo>
                    <a:pt x="1306861" y="676273"/>
                  </a:lnTo>
                  <a:lnTo>
                    <a:pt x="1308659" y="674913"/>
                  </a:lnTo>
                  <a:lnTo>
                    <a:pt x="1310906" y="673553"/>
                  </a:lnTo>
                  <a:lnTo>
                    <a:pt x="1313154" y="672873"/>
                  </a:lnTo>
                  <a:lnTo>
                    <a:pt x="1315850" y="671966"/>
                  </a:lnTo>
                  <a:lnTo>
                    <a:pt x="1318322" y="671513"/>
                  </a:lnTo>
                  <a:close/>
                  <a:moveTo>
                    <a:pt x="988416" y="671513"/>
                  </a:moveTo>
                  <a:lnTo>
                    <a:pt x="990920" y="671513"/>
                  </a:lnTo>
                  <a:lnTo>
                    <a:pt x="1065121" y="671513"/>
                  </a:lnTo>
                  <a:lnTo>
                    <a:pt x="1067624" y="671513"/>
                  </a:lnTo>
                  <a:lnTo>
                    <a:pt x="1070128" y="671966"/>
                  </a:lnTo>
                  <a:lnTo>
                    <a:pt x="1072632" y="672873"/>
                  </a:lnTo>
                  <a:lnTo>
                    <a:pt x="1074908" y="673553"/>
                  </a:lnTo>
                  <a:lnTo>
                    <a:pt x="1077184" y="674913"/>
                  </a:lnTo>
                  <a:lnTo>
                    <a:pt x="1079460" y="676273"/>
                  </a:lnTo>
                  <a:lnTo>
                    <a:pt x="1081281" y="677860"/>
                  </a:lnTo>
                  <a:lnTo>
                    <a:pt x="1083330" y="679900"/>
                  </a:lnTo>
                  <a:lnTo>
                    <a:pt x="1084923" y="681941"/>
                  </a:lnTo>
                  <a:lnTo>
                    <a:pt x="1086288" y="683981"/>
                  </a:lnTo>
                  <a:lnTo>
                    <a:pt x="1087654" y="686474"/>
                  </a:lnTo>
                  <a:lnTo>
                    <a:pt x="1088565" y="688968"/>
                  </a:lnTo>
                  <a:lnTo>
                    <a:pt x="1089703" y="691461"/>
                  </a:lnTo>
                  <a:lnTo>
                    <a:pt x="1090158" y="694181"/>
                  </a:lnTo>
                  <a:lnTo>
                    <a:pt x="1090613" y="696902"/>
                  </a:lnTo>
                  <a:lnTo>
                    <a:pt x="1090613" y="699848"/>
                  </a:lnTo>
                  <a:lnTo>
                    <a:pt x="1090613" y="1141426"/>
                  </a:lnTo>
                  <a:lnTo>
                    <a:pt x="1090613" y="1144373"/>
                  </a:lnTo>
                  <a:lnTo>
                    <a:pt x="1090158" y="1147320"/>
                  </a:lnTo>
                  <a:lnTo>
                    <a:pt x="1089703" y="1149813"/>
                  </a:lnTo>
                  <a:lnTo>
                    <a:pt x="1088565" y="1152534"/>
                  </a:lnTo>
                  <a:lnTo>
                    <a:pt x="1087654" y="1155254"/>
                  </a:lnTo>
                  <a:lnTo>
                    <a:pt x="1086288" y="1157521"/>
                  </a:lnTo>
                  <a:lnTo>
                    <a:pt x="1084923" y="1159787"/>
                  </a:lnTo>
                  <a:lnTo>
                    <a:pt x="1083330" y="1161601"/>
                  </a:lnTo>
                  <a:lnTo>
                    <a:pt x="1081281" y="1163414"/>
                  </a:lnTo>
                  <a:lnTo>
                    <a:pt x="1079460" y="1165228"/>
                  </a:lnTo>
                  <a:lnTo>
                    <a:pt x="1077184" y="1166588"/>
                  </a:lnTo>
                  <a:lnTo>
                    <a:pt x="1074908" y="1167721"/>
                  </a:lnTo>
                  <a:lnTo>
                    <a:pt x="1072632" y="1168855"/>
                  </a:lnTo>
                  <a:lnTo>
                    <a:pt x="1070128" y="1169535"/>
                  </a:lnTo>
                  <a:lnTo>
                    <a:pt x="1067624" y="1169761"/>
                  </a:lnTo>
                  <a:lnTo>
                    <a:pt x="1065121" y="1169988"/>
                  </a:lnTo>
                  <a:lnTo>
                    <a:pt x="990920" y="1169988"/>
                  </a:lnTo>
                  <a:lnTo>
                    <a:pt x="988416" y="1169761"/>
                  </a:lnTo>
                  <a:lnTo>
                    <a:pt x="985685" y="1169535"/>
                  </a:lnTo>
                  <a:lnTo>
                    <a:pt x="983181" y="1168855"/>
                  </a:lnTo>
                  <a:lnTo>
                    <a:pt x="980905" y="1167721"/>
                  </a:lnTo>
                  <a:lnTo>
                    <a:pt x="978629" y="1166588"/>
                  </a:lnTo>
                  <a:lnTo>
                    <a:pt x="976581" y="1165228"/>
                  </a:lnTo>
                  <a:lnTo>
                    <a:pt x="974532" y="1163414"/>
                  </a:lnTo>
                  <a:lnTo>
                    <a:pt x="972939" y="1161601"/>
                  </a:lnTo>
                  <a:lnTo>
                    <a:pt x="971118" y="1159787"/>
                  </a:lnTo>
                  <a:lnTo>
                    <a:pt x="969525" y="1157521"/>
                  </a:lnTo>
                  <a:lnTo>
                    <a:pt x="968387" y="1155254"/>
                  </a:lnTo>
                  <a:lnTo>
                    <a:pt x="967249" y="1152534"/>
                  </a:lnTo>
                  <a:lnTo>
                    <a:pt x="966338" y="1149813"/>
                  </a:lnTo>
                  <a:lnTo>
                    <a:pt x="965883" y="1147320"/>
                  </a:lnTo>
                  <a:lnTo>
                    <a:pt x="965200" y="1144373"/>
                  </a:lnTo>
                  <a:lnTo>
                    <a:pt x="965200" y="1141426"/>
                  </a:lnTo>
                  <a:lnTo>
                    <a:pt x="965200" y="699848"/>
                  </a:lnTo>
                  <a:lnTo>
                    <a:pt x="965200" y="696902"/>
                  </a:lnTo>
                  <a:lnTo>
                    <a:pt x="965883" y="694181"/>
                  </a:lnTo>
                  <a:lnTo>
                    <a:pt x="966338" y="691461"/>
                  </a:lnTo>
                  <a:lnTo>
                    <a:pt x="967249" y="688968"/>
                  </a:lnTo>
                  <a:lnTo>
                    <a:pt x="968387" y="686474"/>
                  </a:lnTo>
                  <a:lnTo>
                    <a:pt x="969525" y="683981"/>
                  </a:lnTo>
                  <a:lnTo>
                    <a:pt x="971118" y="681941"/>
                  </a:lnTo>
                  <a:lnTo>
                    <a:pt x="972939" y="679900"/>
                  </a:lnTo>
                  <a:lnTo>
                    <a:pt x="974532" y="677860"/>
                  </a:lnTo>
                  <a:lnTo>
                    <a:pt x="976581" y="676273"/>
                  </a:lnTo>
                  <a:lnTo>
                    <a:pt x="978629" y="674913"/>
                  </a:lnTo>
                  <a:lnTo>
                    <a:pt x="980905" y="673553"/>
                  </a:lnTo>
                  <a:lnTo>
                    <a:pt x="983181" y="672873"/>
                  </a:lnTo>
                  <a:lnTo>
                    <a:pt x="985685" y="671966"/>
                  </a:lnTo>
                  <a:lnTo>
                    <a:pt x="988416" y="671513"/>
                  </a:lnTo>
                  <a:close/>
                  <a:moveTo>
                    <a:pt x="1471932" y="590550"/>
                  </a:moveTo>
                  <a:lnTo>
                    <a:pt x="1546133" y="590550"/>
                  </a:lnTo>
                  <a:lnTo>
                    <a:pt x="1548636" y="590777"/>
                  </a:lnTo>
                  <a:lnTo>
                    <a:pt x="1551140" y="591231"/>
                  </a:lnTo>
                  <a:lnTo>
                    <a:pt x="1553644" y="592139"/>
                  </a:lnTo>
                  <a:lnTo>
                    <a:pt x="1555920" y="593274"/>
                  </a:lnTo>
                  <a:lnTo>
                    <a:pt x="1558196" y="594635"/>
                  </a:lnTo>
                  <a:lnTo>
                    <a:pt x="1560472" y="596451"/>
                  </a:lnTo>
                  <a:lnTo>
                    <a:pt x="1562293" y="598267"/>
                  </a:lnTo>
                  <a:lnTo>
                    <a:pt x="1564342" y="600537"/>
                  </a:lnTo>
                  <a:lnTo>
                    <a:pt x="1565707" y="602806"/>
                  </a:lnTo>
                  <a:lnTo>
                    <a:pt x="1567300" y="605303"/>
                  </a:lnTo>
                  <a:lnTo>
                    <a:pt x="1568666" y="608026"/>
                  </a:lnTo>
                  <a:lnTo>
                    <a:pt x="1569577" y="610750"/>
                  </a:lnTo>
                  <a:lnTo>
                    <a:pt x="1570487" y="613927"/>
                  </a:lnTo>
                  <a:lnTo>
                    <a:pt x="1571170" y="617105"/>
                  </a:lnTo>
                  <a:lnTo>
                    <a:pt x="1571625" y="620282"/>
                  </a:lnTo>
                  <a:lnTo>
                    <a:pt x="1571625" y="623687"/>
                  </a:lnTo>
                  <a:lnTo>
                    <a:pt x="1571625" y="1136851"/>
                  </a:lnTo>
                  <a:lnTo>
                    <a:pt x="1571625" y="1140256"/>
                  </a:lnTo>
                  <a:lnTo>
                    <a:pt x="1571170" y="1143433"/>
                  </a:lnTo>
                  <a:lnTo>
                    <a:pt x="1570487" y="1146838"/>
                  </a:lnTo>
                  <a:lnTo>
                    <a:pt x="1569577" y="1149788"/>
                  </a:lnTo>
                  <a:lnTo>
                    <a:pt x="1568666" y="1152512"/>
                  </a:lnTo>
                  <a:lnTo>
                    <a:pt x="1567300" y="1155462"/>
                  </a:lnTo>
                  <a:lnTo>
                    <a:pt x="1565707" y="1157959"/>
                  </a:lnTo>
                  <a:lnTo>
                    <a:pt x="1564342" y="1160229"/>
                  </a:lnTo>
                  <a:lnTo>
                    <a:pt x="1562293" y="1162498"/>
                  </a:lnTo>
                  <a:lnTo>
                    <a:pt x="1560472" y="1164314"/>
                  </a:lnTo>
                  <a:lnTo>
                    <a:pt x="1558196" y="1165903"/>
                  </a:lnTo>
                  <a:lnTo>
                    <a:pt x="1555920" y="1167492"/>
                  </a:lnTo>
                  <a:lnTo>
                    <a:pt x="1553644" y="1168399"/>
                  </a:lnTo>
                  <a:lnTo>
                    <a:pt x="1551140" y="1169307"/>
                  </a:lnTo>
                  <a:lnTo>
                    <a:pt x="1548636" y="1169761"/>
                  </a:lnTo>
                  <a:lnTo>
                    <a:pt x="1546133" y="1169988"/>
                  </a:lnTo>
                  <a:lnTo>
                    <a:pt x="1471932" y="1169988"/>
                  </a:lnTo>
                  <a:lnTo>
                    <a:pt x="1469201" y="1169761"/>
                  </a:lnTo>
                  <a:lnTo>
                    <a:pt x="1466697" y="1169307"/>
                  </a:lnTo>
                  <a:lnTo>
                    <a:pt x="1464193" y="1168399"/>
                  </a:lnTo>
                  <a:lnTo>
                    <a:pt x="1461917" y="1167492"/>
                  </a:lnTo>
                  <a:lnTo>
                    <a:pt x="1459641" y="1165903"/>
                  </a:lnTo>
                  <a:lnTo>
                    <a:pt x="1457593" y="1164314"/>
                  </a:lnTo>
                  <a:lnTo>
                    <a:pt x="1455544" y="1162498"/>
                  </a:lnTo>
                  <a:lnTo>
                    <a:pt x="1453496" y="1160229"/>
                  </a:lnTo>
                  <a:lnTo>
                    <a:pt x="1452130" y="1157959"/>
                  </a:lnTo>
                  <a:lnTo>
                    <a:pt x="1450537" y="1155462"/>
                  </a:lnTo>
                  <a:lnTo>
                    <a:pt x="1449399" y="1152512"/>
                  </a:lnTo>
                  <a:lnTo>
                    <a:pt x="1448261" y="1149788"/>
                  </a:lnTo>
                  <a:lnTo>
                    <a:pt x="1447350" y="1146838"/>
                  </a:lnTo>
                  <a:lnTo>
                    <a:pt x="1446667" y="1143433"/>
                  </a:lnTo>
                  <a:lnTo>
                    <a:pt x="1446212" y="1140256"/>
                  </a:lnTo>
                  <a:lnTo>
                    <a:pt x="1446212" y="1136851"/>
                  </a:lnTo>
                  <a:lnTo>
                    <a:pt x="1446212" y="623687"/>
                  </a:lnTo>
                  <a:lnTo>
                    <a:pt x="1446212" y="620282"/>
                  </a:lnTo>
                  <a:lnTo>
                    <a:pt x="1446667" y="617105"/>
                  </a:lnTo>
                  <a:lnTo>
                    <a:pt x="1447350" y="613927"/>
                  </a:lnTo>
                  <a:lnTo>
                    <a:pt x="1448261" y="610750"/>
                  </a:lnTo>
                  <a:lnTo>
                    <a:pt x="1449399" y="608026"/>
                  </a:lnTo>
                  <a:lnTo>
                    <a:pt x="1450537" y="605303"/>
                  </a:lnTo>
                  <a:lnTo>
                    <a:pt x="1452130" y="602806"/>
                  </a:lnTo>
                  <a:lnTo>
                    <a:pt x="1453496" y="600537"/>
                  </a:lnTo>
                  <a:lnTo>
                    <a:pt x="1455544" y="598267"/>
                  </a:lnTo>
                  <a:lnTo>
                    <a:pt x="1457593" y="596451"/>
                  </a:lnTo>
                  <a:lnTo>
                    <a:pt x="1459641" y="594635"/>
                  </a:lnTo>
                  <a:lnTo>
                    <a:pt x="1461917" y="593274"/>
                  </a:lnTo>
                  <a:lnTo>
                    <a:pt x="1464193" y="592139"/>
                  </a:lnTo>
                  <a:lnTo>
                    <a:pt x="1466697" y="591231"/>
                  </a:lnTo>
                  <a:lnTo>
                    <a:pt x="1469201" y="590777"/>
                  </a:lnTo>
                  <a:lnTo>
                    <a:pt x="1471932" y="590550"/>
                  </a:lnTo>
                  <a:close/>
                  <a:moveTo>
                    <a:pt x="1152617" y="590550"/>
                  </a:moveTo>
                  <a:lnTo>
                    <a:pt x="1226818" y="590550"/>
                  </a:lnTo>
                  <a:lnTo>
                    <a:pt x="1229322" y="590777"/>
                  </a:lnTo>
                  <a:lnTo>
                    <a:pt x="1232053" y="591231"/>
                  </a:lnTo>
                  <a:lnTo>
                    <a:pt x="1234557" y="592139"/>
                  </a:lnTo>
                  <a:lnTo>
                    <a:pt x="1236833" y="593274"/>
                  </a:lnTo>
                  <a:lnTo>
                    <a:pt x="1239109" y="594635"/>
                  </a:lnTo>
                  <a:lnTo>
                    <a:pt x="1241158" y="596451"/>
                  </a:lnTo>
                  <a:lnTo>
                    <a:pt x="1242978" y="598267"/>
                  </a:lnTo>
                  <a:lnTo>
                    <a:pt x="1244799" y="600537"/>
                  </a:lnTo>
                  <a:lnTo>
                    <a:pt x="1246620" y="602806"/>
                  </a:lnTo>
                  <a:lnTo>
                    <a:pt x="1248213" y="605303"/>
                  </a:lnTo>
                  <a:lnTo>
                    <a:pt x="1249352" y="608026"/>
                  </a:lnTo>
                  <a:lnTo>
                    <a:pt x="1250490" y="610750"/>
                  </a:lnTo>
                  <a:lnTo>
                    <a:pt x="1251400" y="613927"/>
                  </a:lnTo>
                  <a:lnTo>
                    <a:pt x="1251855" y="617105"/>
                  </a:lnTo>
                  <a:lnTo>
                    <a:pt x="1252538" y="620282"/>
                  </a:lnTo>
                  <a:lnTo>
                    <a:pt x="1252538" y="623687"/>
                  </a:lnTo>
                  <a:lnTo>
                    <a:pt x="1252538" y="1136851"/>
                  </a:lnTo>
                  <a:lnTo>
                    <a:pt x="1252538" y="1140256"/>
                  </a:lnTo>
                  <a:lnTo>
                    <a:pt x="1251855" y="1143433"/>
                  </a:lnTo>
                  <a:lnTo>
                    <a:pt x="1251400" y="1146838"/>
                  </a:lnTo>
                  <a:lnTo>
                    <a:pt x="1250490" y="1149788"/>
                  </a:lnTo>
                  <a:lnTo>
                    <a:pt x="1249352" y="1152512"/>
                  </a:lnTo>
                  <a:lnTo>
                    <a:pt x="1248213" y="1155462"/>
                  </a:lnTo>
                  <a:lnTo>
                    <a:pt x="1246620" y="1157959"/>
                  </a:lnTo>
                  <a:lnTo>
                    <a:pt x="1244799" y="1160229"/>
                  </a:lnTo>
                  <a:lnTo>
                    <a:pt x="1242978" y="1162498"/>
                  </a:lnTo>
                  <a:lnTo>
                    <a:pt x="1241158" y="1164314"/>
                  </a:lnTo>
                  <a:lnTo>
                    <a:pt x="1239109" y="1165903"/>
                  </a:lnTo>
                  <a:lnTo>
                    <a:pt x="1236833" y="1167492"/>
                  </a:lnTo>
                  <a:lnTo>
                    <a:pt x="1234557" y="1168399"/>
                  </a:lnTo>
                  <a:lnTo>
                    <a:pt x="1232053" y="1169307"/>
                  </a:lnTo>
                  <a:lnTo>
                    <a:pt x="1229322" y="1169761"/>
                  </a:lnTo>
                  <a:lnTo>
                    <a:pt x="1226818" y="1169988"/>
                  </a:lnTo>
                  <a:lnTo>
                    <a:pt x="1152617" y="1169988"/>
                  </a:lnTo>
                  <a:lnTo>
                    <a:pt x="1150114" y="1169761"/>
                  </a:lnTo>
                  <a:lnTo>
                    <a:pt x="1147610" y="1169307"/>
                  </a:lnTo>
                  <a:lnTo>
                    <a:pt x="1145106" y="1168399"/>
                  </a:lnTo>
                  <a:lnTo>
                    <a:pt x="1142830" y="1167492"/>
                  </a:lnTo>
                  <a:lnTo>
                    <a:pt x="1140554" y="1165903"/>
                  </a:lnTo>
                  <a:lnTo>
                    <a:pt x="1138278" y="1164314"/>
                  </a:lnTo>
                  <a:lnTo>
                    <a:pt x="1136457" y="1162498"/>
                  </a:lnTo>
                  <a:lnTo>
                    <a:pt x="1134409" y="1160229"/>
                  </a:lnTo>
                  <a:lnTo>
                    <a:pt x="1132815" y="1157959"/>
                  </a:lnTo>
                  <a:lnTo>
                    <a:pt x="1131450" y="1155462"/>
                  </a:lnTo>
                  <a:lnTo>
                    <a:pt x="1130084" y="1152512"/>
                  </a:lnTo>
                  <a:lnTo>
                    <a:pt x="1129174" y="1149788"/>
                  </a:lnTo>
                  <a:lnTo>
                    <a:pt x="1128036" y="1146838"/>
                  </a:lnTo>
                  <a:lnTo>
                    <a:pt x="1127580" y="1143433"/>
                  </a:lnTo>
                  <a:lnTo>
                    <a:pt x="1127125" y="1140256"/>
                  </a:lnTo>
                  <a:lnTo>
                    <a:pt x="1127125" y="1136851"/>
                  </a:lnTo>
                  <a:lnTo>
                    <a:pt x="1127125" y="623687"/>
                  </a:lnTo>
                  <a:lnTo>
                    <a:pt x="1127125" y="620282"/>
                  </a:lnTo>
                  <a:lnTo>
                    <a:pt x="1127580" y="617105"/>
                  </a:lnTo>
                  <a:lnTo>
                    <a:pt x="1128036" y="613927"/>
                  </a:lnTo>
                  <a:lnTo>
                    <a:pt x="1129174" y="610750"/>
                  </a:lnTo>
                  <a:lnTo>
                    <a:pt x="1130084" y="608026"/>
                  </a:lnTo>
                  <a:lnTo>
                    <a:pt x="1131450" y="605303"/>
                  </a:lnTo>
                  <a:lnTo>
                    <a:pt x="1132815" y="602806"/>
                  </a:lnTo>
                  <a:lnTo>
                    <a:pt x="1134409" y="600537"/>
                  </a:lnTo>
                  <a:lnTo>
                    <a:pt x="1136457" y="598267"/>
                  </a:lnTo>
                  <a:lnTo>
                    <a:pt x="1138278" y="596451"/>
                  </a:lnTo>
                  <a:lnTo>
                    <a:pt x="1140554" y="594635"/>
                  </a:lnTo>
                  <a:lnTo>
                    <a:pt x="1142830" y="593274"/>
                  </a:lnTo>
                  <a:lnTo>
                    <a:pt x="1145106" y="592139"/>
                  </a:lnTo>
                  <a:lnTo>
                    <a:pt x="1147610" y="591231"/>
                  </a:lnTo>
                  <a:lnTo>
                    <a:pt x="1150114" y="590777"/>
                  </a:lnTo>
                  <a:lnTo>
                    <a:pt x="1152617" y="590550"/>
                  </a:lnTo>
                  <a:close/>
                  <a:moveTo>
                    <a:pt x="1633857" y="508000"/>
                  </a:moveTo>
                  <a:lnTo>
                    <a:pt x="1707830" y="508000"/>
                  </a:lnTo>
                  <a:lnTo>
                    <a:pt x="1710561" y="508227"/>
                  </a:lnTo>
                  <a:lnTo>
                    <a:pt x="1713065" y="508680"/>
                  </a:lnTo>
                  <a:lnTo>
                    <a:pt x="1715797" y="509814"/>
                  </a:lnTo>
                  <a:lnTo>
                    <a:pt x="1718073" y="510947"/>
                  </a:lnTo>
                  <a:lnTo>
                    <a:pt x="1720349" y="512534"/>
                  </a:lnTo>
                  <a:lnTo>
                    <a:pt x="1722170" y="514575"/>
                  </a:lnTo>
                  <a:lnTo>
                    <a:pt x="1724218" y="516842"/>
                  </a:lnTo>
                  <a:lnTo>
                    <a:pt x="1726039" y="519109"/>
                  </a:lnTo>
                  <a:lnTo>
                    <a:pt x="1727860" y="521829"/>
                  </a:lnTo>
                  <a:lnTo>
                    <a:pt x="1729453" y="524550"/>
                  </a:lnTo>
                  <a:lnTo>
                    <a:pt x="1730591" y="527950"/>
                  </a:lnTo>
                  <a:lnTo>
                    <a:pt x="1731729" y="531124"/>
                  </a:lnTo>
                  <a:lnTo>
                    <a:pt x="1732640" y="534752"/>
                  </a:lnTo>
                  <a:lnTo>
                    <a:pt x="1733095" y="538152"/>
                  </a:lnTo>
                  <a:lnTo>
                    <a:pt x="1733550" y="542006"/>
                  </a:lnTo>
                  <a:lnTo>
                    <a:pt x="1733550" y="545860"/>
                  </a:lnTo>
                  <a:lnTo>
                    <a:pt x="1733550" y="1132128"/>
                  </a:lnTo>
                  <a:lnTo>
                    <a:pt x="1733550" y="1135982"/>
                  </a:lnTo>
                  <a:lnTo>
                    <a:pt x="1733095" y="1139836"/>
                  </a:lnTo>
                  <a:lnTo>
                    <a:pt x="1732640" y="1143463"/>
                  </a:lnTo>
                  <a:lnTo>
                    <a:pt x="1731729" y="1146864"/>
                  </a:lnTo>
                  <a:lnTo>
                    <a:pt x="1730591" y="1150038"/>
                  </a:lnTo>
                  <a:lnTo>
                    <a:pt x="1729453" y="1153438"/>
                  </a:lnTo>
                  <a:lnTo>
                    <a:pt x="1727860" y="1156159"/>
                  </a:lnTo>
                  <a:lnTo>
                    <a:pt x="1726039" y="1158879"/>
                  </a:lnTo>
                  <a:lnTo>
                    <a:pt x="1724218" y="1161373"/>
                  </a:lnTo>
                  <a:lnTo>
                    <a:pt x="1722170" y="1163414"/>
                  </a:lnTo>
                  <a:lnTo>
                    <a:pt x="1720349" y="1165454"/>
                  </a:lnTo>
                  <a:lnTo>
                    <a:pt x="1718073" y="1167041"/>
                  </a:lnTo>
                  <a:lnTo>
                    <a:pt x="1715797" y="1168174"/>
                  </a:lnTo>
                  <a:lnTo>
                    <a:pt x="1713065" y="1169308"/>
                  </a:lnTo>
                  <a:lnTo>
                    <a:pt x="1710561" y="1169761"/>
                  </a:lnTo>
                  <a:lnTo>
                    <a:pt x="1707830" y="1169988"/>
                  </a:lnTo>
                  <a:lnTo>
                    <a:pt x="1633857" y="1169988"/>
                  </a:lnTo>
                  <a:lnTo>
                    <a:pt x="1631353" y="1169761"/>
                  </a:lnTo>
                  <a:lnTo>
                    <a:pt x="1628850" y="1169308"/>
                  </a:lnTo>
                  <a:lnTo>
                    <a:pt x="1626346" y="1168174"/>
                  </a:lnTo>
                  <a:lnTo>
                    <a:pt x="1624070" y="1167041"/>
                  </a:lnTo>
                  <a:lnTo>
                    <a:pt x="1621794" y="1165454"/>
                  </a:lnTo>
                  <a:lnTo>
                    <a:pt x="1619518" y="1163414"/>
                  </a:lnTo>
                  <a:lnTo>
                    <a:pt x="1617469" y="1161373"/>
                  </a:lnTo>
                  <a:lnTo>
                    <a:pt x="1615648" y="1158879"/>
                  </a:lnTo>
                  <a:lnTo>
                    <a:pt x="1614055" y="1156159"/>
                  </a:lnTo>
                  <a:lnTo>
                    <a:pt x="1612689" y="1153438"/>
                  </a:lnTo>
                  <a:lnTo>
                    <a:pt x="1611324" y="1150038"/>
                  </a:lnTo>
                  <a:lnTo>
                    <a:pt x="1610186" y="1146864"/>
                  </a:lnTo>
                  <a:lnTo>
                    <a:pt x="1609275" y="1143463"/>
                  </a:lnTo>
                  <a:lnTo>
                    <a:pt x="1608820" y="1139836"/>
                  </a:lnTo>
                  <a:lnTo>
                    <a:pt x="1608365" y="1135982"/>
                  </a:lnTo>
                  <a:lnTo>
                    <a:pt x="1608137" y="1132128"/>
                  </a:lnTo>
                  <a:lnTo>
                    <a:pt x="1608137" y="545860"/>
                  </a:lnTo>
                  <a:lnTo>
                    <a:pt x="1608365" y="542006"/>
                  </a:lnTo>
                  <a:lnTo>
                    <a:pt x="1608820" y="538152"/>
                  </a:lnTo>
                  <a:lnTo>
                    <a:pt x="1609275" y="534752"/>
                  </a:lnTo>
                  <a:lnTo>
                    <a:pt x="1610186" y="531124"/>
                  </a:lnTo>
                  <a:lnTo>
                    <a:pt x="1611324" y="527950"/>
                  </a:lnTo>
                  <a:lnTo>
                    <a:pt x="1612689" y="524550"/>
                  </a:lnTo>
                  <a:lnTo>
                    <a:pt x="1614055" y="521829"/>
                  </a:lnTo>
                  <a:lnTo>
                    <a:pt x="1615648" y="519109"/>
                  </a:lnTo>
                  <a:lnTo>
                    <a:pt x="1617469" y="516842"/>
                  </a:lnTo>
                  <a:lnTo>
                    <a:pt x="1619518" y="514575"/>
                  </a:lnTo>
                  <a:lnTo>
                    <a:pt x="1621794" y="512534"/>
                  </a:lnTo>
                  <a:lnTo>
                    <a:pt x="1624070" y="510947"/>
                  </a:lnTo>
                  <a:lnTo>
                    <a:pt x="1626346" y="509814"/>
                  </a:lnTo>
                  <a:lnTo>
                    <a:pt x="1628850" y="508680"/>
                  </a:lnTo>
                  <a:lnTo>
                    <a:pt x="1631353" y="508227"/>
                  </a:lnTo>
                  <a:lnTo>
                    <a:pt x="1633857" y="508000"/>
                  </a:lnTo>
                  <a:close/>
                  <a:moveTo>
                    <a:pt x="1501548" y="319088"/>
                  </a:moveTo>
                  <a:lnTo>
                    <a:pt x="1733323" y="319088"/>
                  </a:lnTo>
                  <a:lnTo>
                    <a:pt x="1733323" y="319316"/>
                  </a:lnTo>
                  <a:lnTo>
                    <a:pt x="1733550" y="319316"/>
                  </a:lnTo>
                  <a:lnTo>
                    <a:pt x="1733550" y="464215"/>
                  </a:lnTo>
                  <a:lnTo>
                    <a:pt x="1637620" y="464215"/>
                  </a:lnTo>
                  <a:lnTo>
                    <a:pt x="1637620" y="418038"/>
                  </a:lnTo>
                  <a:lnTo>
                    <a:pt x="1318759" y="617303"/>
                  </a:lnTo>
                  <a:lnTo>
                    <a:pt x="1250723" y="574766"/>
                  </a:lnTo>
                  <a:lnTo>
                    <a:pt x="1253444" y="573174"/>
                  </a:lnTo>
                  <a:lnTo>
                    <a:pt x="1146628" y="506525"/>
                  </a:lnTo>
                  <a:lnTo>
                    <a:pt x="844096" y="695326"/>
                  </a:lnTo>
                  <a:lnTo>
                    <a:pt x="776287" y="653016"/>
                  </a:lnTo>
                  <a:lnTo>
                    <a:pt x="1147082" y="421450"/>
                  </a:lnTo>
                  <a:lnTo>
                    <a:pt x="1215118" y="463533"/>
                  </a:lnTo>
                  <a:lnTo>
                    <a:pt x="1214437" y="464215"/>
                  </a:lnTo>
                  <a:lnTo>
                    <a:pt x="1321253" y="530637"/>
                  </a:lnTo>
                  <a:lnTo>
                    <a:pt x="1564368" y="379141"/>
                  </a:lnTo>
                  <a:lnTo>
                    <a:pt x="1501548" y="379141"/>
                  </a:lnTo>
                  <a:lnTo>
                    <a:pt x="1501548" y="319088"/>
                  </a:lnTo>
                  <a:close/>
                  <a:moveTo>
                    <a:pt x="229507" y="91395"/>
                  </a:moveTo>
                  <a:lnTo>
                    <a:pt x="225651" y="91621"/>
                  </a:lnTo>
                  <a:lnTo>
                    <a:pt x="221796" y="91848"/>
                  </a:lnTo>
                  <a:lnTo>
                    <a:pt x="218394" y="92075"/>
                  </a:lnTo>
                  <a:lnTo>
                    <a:pt x="214539" y="92755"/>
                  </a:lnTo>
                  <a:lnTo>
                    <a:pt x="210910" y="93662"/>
                  </a:lnTo>
                  <a:lnTo>
                    <a:pt x="207509" y="94570"/>
                  </a:lnTo>
                  <a:lnTo>
                    <a:pt x="204107" y="95704"/>
                  </a:lnTo>
                  <a:lnTo>
                    <a:pt x="200705" y="96837"/>
                  </a:lnTo>
                  <a:lnTo>
                    <a:pt x="197303" y="98198"/>
                  </a:lnTo>
                  <a:lnTo>
                    <a:pt x="194355" y="99559"/>
                  </a:lnTo>
                  <a:lnTo>
                    <a:pt x="191407" y="101373"/>
                  </a:lnTo>
                  <a:lnTo>
                    <a:pt x="188232" y="103187"/>
                  </a:lnTo>
                  <a:lnTo>
                    <a:pt x="185284" y="105002"/>
                  </a:lnTo>
                  <a:lnTo>
                    <a:pt x="182562" y="107270"/>
                  </a:lnTo>
                  <a:lnTo>
                    <a:pt x="179614" y="109311"/>
                  </a:lnTo>
                  <a:lnTo>
                    <a:pt x="177119" y="111579"/>
                  </a:lnTo>
                  <a:lnTo>
                    <a:pt x="174851" y="114073"/>
                  </a:lnTo>
                  <a:lnTo>
                    <a:pt x="172357" y="116568"/>
                  </a:lnTo>
                  <a:lnTo>
                    <a:pt x="170316" y="119062"/>
                  </a:lnTo>
                  <a:lnTo>
                    <a:pt x="168275" y="121784"/>
                  </a:lnTo>
                  <a:lnTo>
                    <a:pt x="166460" y="124505"/>
                  </a:lnTo>
                  <a:lnTo>
                    <a:pt x="164646" y="127454"/>
                  </a:lnTo>
                  <a:lnTo>
                    <a:pt x="162832" y="130402"/>
                  </a:lnTo>
                  <a:lnTo>
                    <a:pt x="161471" y="133350"/>
                  </a:lnTo>
                  <a:lnTo>
                    <a:pt x="160110" y="136525"/>
                  </a:lnTo>
                  <a:lnTo>
                    <a:pt x="158976" y="139700"/>
                  </a:lnTo>
                  <a:lnTo>
                    <a:pt x="158069" y="143102"/>
                  </a:lnTo>
                  <a:lnTo>
                    <a:pt x="156935" y="146277"/>
                  </a:lnTo>
                  <a:lnTo>
                    <a:pt x="156482" y="149679"/>
                  </a:lnTo>
                  <a:lnTo>
                    <a:pt x="156028" y="153080"/>
                  </a:lnTo>
                  <a:lnTo>
                    <a:pt x="155801" y="156709"/>
                  </a:lnTo>
                  <a:lnTo>
                    <a:pt x="155801" y="160111"/>
                  </a:lnTo>
                  <a:lnTo>
                    <a:pt x="155801" y="1330098"/>
                  </a:lnTo>
                  <a:lnTo>
                    <a:pt x="155801" y="1333500"/>
                  </a:lnTo>
                  <a:lnTo>
                    <a:pt x="156028" y="1337129"/>
                  </a:lnTo>
                  <a:lnTo>
                    <a:pt x="156482" y="1340531"/>
                  </a:lnTo>
                  <a:lnTo>
                    <a:pt x="156935" y="1343932"/>
                  </a:lnTo>
                  <a:lnTo>
                    <a:pt x="158069" y="1347561"/>
                  </a:lnTo>
                  <a:lnTo>
                    <a:pt x="158976" y="1350509"/>
                  </a:lnTo>
                  <a:lnTo>
                    <a:pt x="160110" y="1353684"/>
                  </a:lnTo>
                  <a:lnTo>
                    <a:pt x="161471" y="1357086"/>
                  </a:lnTo>
                  <a:lnTo>
                    <a:pt x="162832" y="1360034"/>
                  </a:lnTo>
                  <a:lnTo>
                    <a:pt x="164646" y="1362756"/>
                  </a:lnTo>
                  <a:lnTo>
                    <a:pt x="166460" y="1365931"/>
                  </a:lnTo>
                  <a:lnTo>
                    <a:pt x="168275" y="1368652"/>
                  </a:lnTo>
                  <a:lnTo>
                    <a:pt x="170316" y="1371373"/>
                  </a:lnTo>
                  <a:lnTo>
                    <a:pt x="172357" y="1373868"/>
                  </a:lnTo>
                  <a:lnTo>
                    <a:pt x="174851" y="1376590"/>
                  </a:lnTo>
                  <a:lnTo>
                    <a:pt x="177119" y="1378857"/>
                  </a:lnTo>
                  <a:lnTo>
                    <a:pt x="179614" y="1381125"/>
                  </a:lnTo>
                  <a:lnTo>
                    <a:pt x="182562" y="1383393"/>
                  </a:lnTo>
                  <a:lnTo>
                    <a:pt x="185284" y="1385207"/>
                  </a:lnTo>
                  <a:lnTo>
                    <a:pt x="188232" y="1387248"/>
                  </a:lnTo>
                  <a:lnTo>
                    <a:pt x="191407" y="1389063"/>
                  </a:lnTo>
                  <a:lnTo>
                    <a:pt x="194355" y="1390650"/>
                  </a:lnTo>
                  <a:lnTo>
                    <a:pt x="197303" y="1392238"/>
                  </a:lnTo>
                  <a:lnTo>
                    <a:pt x="200705" y="1393598"/>
                  </a:lnTo>
                  <a:lnTo>
                    <a:pt x="204107" y="1394959"/>
                  </a:lnTo>
                  <a:lnTo>
                    <a:pt x="207509" y="1395866"/>
                  </a:lnTo>
                  <a:lnTo>
                    <a:pt x="210910" y="1397000"/>
                  </a:lnTo>
                  <a:lnTo>
                    <a:pt x="214539" y="1397681"/>
                  </a:lnTo>
                  <a:lnTo>
                    <a:pt x="218394" y="1398134"/>
                  </a:lnTo>
                  <a:lnTo>
                    <a:pt x="221796" y="1398588"/>
                  </a:lnTo>
                  <a:lnTo>
                    <a:pt x="225651" y="1399041"/>
                  </a:lnTo>
                  <a:lnTo>
                    <a:pt x="229507" y="1399041"/>
                  </a:lnTo>
                  <a:lnTo>
                    <a:pt x="2280330" y="1399041"/>
                  </a:lnTo>
                  <a:lnTo>
                    <a:pt x="2284186" y="1399041"/>
                  </a:lnTo>
                  <a:lnTo>
                    <a:pt x="2288041" y="1398588"/>
                  </a:lnTo>
                  <a:lnTo>
                    <a:pt x="2291670" y="1398134"/>
                  </a:lnTo>
                  <a:lnTo>
                    <a:pt x="2295298" y="1397681"/>
                  </a:lnTo>
                  <a:lnTo>
                    <a:pt x="2299154" y="1397000"/>
                  </a:lnTo>
                  <a:lnTo>
                    <a:pt x="2302555" y="1395866"/>
                  </a:lnTo>
                  <a:lnTo>
                    <a:pt x="2305957" y="1394959"/>
                  </a:lnTo>
                  <a:lnTo>
                    <a:pt x="2309359" y="1393598"/>
                  </a:lnTo>
                  <a:lnTo>
                    <a:pt x="2312534" y="1392238"/>
                  </a:lnTo>
                  <a:lnTo>
                    <a:pt x="2315709" y="1390650"/>
                  </a:lnTo>
                  <a:lnTo>
                    <a:pt x="2318884" y="1389063"/>
                  </a:lnTo>
                  <a:lnTo>
                    <a:pt x="2321832" y="1387248"/>
                  </a:lnTo>
                  <a:lnTo>
                    <a:pt x="2324780" y="1385207"/>
                  </a:lnTo>
                  <a:lnTo>
                    <a:pt x="2327502" y="1383393"/>
                  </a:lnTo>
                  <a:lnTo>
                    <a:pt x="2330223" y="1381125"/>
                  </a:lnTo>
                  <a:lnTo>
                    <a:pt x="2332945" y="1378857"/>
                  </a:lnTo>
                  <a:lnTo>
                    <a:pt x="2335213" y="1376590"/>
                  </a:lnTo>
                  <a:lnTo>
                    <a:pt x="2337707" y="1373868"/>
                  </a:lnTo>
                  <a:lnTo>
                    <a:pt x="2339748" y="1371373"/>
                  </a:lnTo>
                  <a:lnTo>
                    <a:pt x="2341789" y="1368652"/>
                  </a:lnTo>
                  <a:lnTo>
                    <a:pt x="2343830" y="1365931"/>
                  </a:lnTo>
                  <a:lnTo>
                    <a:pt x="2345418" y="1362756"/>
                  </a:lnTo>
                  <a:lnTo>
                    <a:pt x="2347232" y="1360034"/>
                  </a:lnTo>
                  <a:lnTo>
                    <a:pt x="2348593" y="1357086"/>
                  </a:lnTo>
                  <a:lnTo>
                    <a:pt x="2350180" y="1353684"/>
                  </a:lnTo>
                  <a:lnTo>
                    <a:pt x="2351088" y="1350509"/>
                  </a:lnTo>
                  <a:lnTo>
                    <a:pt x="2351995" y="1347561"/>
                  </a:lnTo>
                  <a:lnTo>
                    <a:pt x="2352902" y="1343932"/>
                  </a:lnTo>
                  <a:lnTo>
                    <a:pt x="2353582" y="1340531"/>
                  </a:lnTo>
                  <a:lnTo>
                    <a:pt x="2354036" y="1337129"/>
                  </a:lnTo>
                  <a:lnTo>
                    <a:pt x="2354263" y="1333500"/>
                  </a:lnTo>
                  <a:lnTo>
                    <a:pt x="2354263" y="1330098"/>
                  </a:lnTo>
                  <a:lnTo>
                    <a:pt x="2354263" y="160111"/>
                  </a:lnTo>
                  <a:lnTo>
                    <a:pt x="2354263" y="156709"/>
                  </a:lnTo>
                  <a:lnTo>
                    <a:pt x="2354036" y="153080"/>
                  </a:lnTo>
                  <a:lnTo>
                    <a:pt x="2353582" y="149679"/>
                  </a:lnTo>
                  <a:lnTo>
                    <a:pt x="2352902" y="146277"/>
                  </a:lnTo>
                  <a:lnTo>
                    <a:pt x="2351995" y="143102"/>
                  </a:lnTo>
                  <a:lnTo>
                    <a:pt x="2351088" y="139700"/>
                  </a:lnTo>
                  <a:lnTo>
                    <a:pt x="2350180" y="136525"/>
                  </a:lnTo>
                  <a:lnTo>
                    <a:pt x="2348593" y="133350"/>
                  </a:lnTo>
                  <a:lnTo>
                    <a:pt x="2347232" y="130402"/>
                  </a:lnTo>
                  <a:lnTo>
                    <a:pt x="2345418" y="127454"/>
                  </a:lnTo>
                  <a:lnTo>
                    <a:pt x="2343830" y="124505"/>
                  </a:lnTo>
                  <a:lnTo>
                    <a:pt x="2341789" y="121784"/>
                  </a:lnTo>
                  <a:lnTo>
                    <a:pt x="2339748" y="119062"/>
                  </a:lnTo>
                  <a:lnTo>
                    <a:pt x="2337707" y="116568"/>
                  </a:lnTo>
                  <a:lnTo>
                    <a:pt x="2335213" y="114073"/>
                  </a:lnTo>
                  <a:lnTo>
                    <a:pt x="2332945" y="111579"/>
                  </a:lnTo>
                  <a:lnTo>
                    <a:pt x="2330223" y="109311"/>
                  </a:lnTo>
                  <a:lnTo>
                    <a:pt x="2327502" y="107270"/>
                  </a:lnTo>
                  <a:lnTo>
                    <a:pt x="2324780" y="105002"/>
                  </a:lnTo>
                  <a:lnTo>
                    <a:pt x="2321832" y="103187"/>
                  </a:lnTo>
                  <a:lnTo>
                    <a:pt x="2318884" y="101373"/>
                  </a:lnTo>
                  <a:lnTo>
                    <a:pt x="2315709" y="99559"/>
                  </a:lnTo>
                  <a:lnTo>
                    <a:pt x="2312534" y="98198"/>
                  </a:lnTo>
                  <a:lnTo>
                    <a:pt x="2309359" y="96837"/>
                  </a:lnTo>
                  <a:lnTo>
                    <a:pt x="2305957" y="95704"/>
                  </a:lnTo>
                  <a:lnTo>
                    <a:pt x="2302555" y="94570"/>
                  </a:lnTo>
                  <a:lnTo>
                    <a:pt x="2299154" y="93662"/>
                  </a:lnTo>
                  <a:lnTo>
                    <a:pt x="2295298" y="92755"/>
                  </a:lnTo>
                  <a:lnTo>
                    <a:pt x="2291670" y="92075"/>
                  </a:lnTo>
                  <a:lnTo>
                    <a:pt x="2288041" y="91848"/>
                  </a:lnTo>
                  <a:lnTo>
                    <a:pt x="2284186" y="91621"/>
                  </a:lnTo>
                  <a:lnTo>
                    <a:pt x="2280330" y="91395"/>
                  </a:lnTo>
                  <a:lnTo>
                    <a:pt x="229507" y="91395"/>
                  </a:lnTo>
                  <a:close/>
                  <a:moveTo>
                    <a:pt x="81642" y="0"/>
                  </a:moveTo>
                  <a:lnTo>
                    <a:pt x="86178" y="0"/>
                  </a:lnTo>
                  <a:lnTo>
                    <a:pt x="2424113" y="0"/>
                  </a:lnTo>
                  <a:lnTo>
                    <a:pt x="2428648" y="0"/>
                  </a:lnTo>
                  <a:lnTo>
                    <a:pt x="2432730" y="227"/>
                  </a:lnTo>
                  <a:lnTo>
                    <a:pt x="2436813" y="680"/>
                  </a:lnTo>
                  <a:lnTo>
                    <a:pt x="2441122" y="1361"/>
                  </a:lnTo>
                  <a:lnTo>
                    <a:pt x="2445204" y="2268"/>
                  </a:lnTo>
                  <a:lnTo>
                    <a:pt x="2449286" y="3402"/>
                  </a:lnTo>
                  <a:lnTo>
                    <a:pt x="2452914" y="4536"/>
                  </a:lnTo>
                  <a:lnTo>
                    <a:pt x="2456770" y="5896"/>
                  </a:lnTo>
                  <a:lnTo>
                    <a:pt x="2460625" y="7484"/>
                  </a:lnTo>
                  <a:lnTo>
                    <a:pt x="2464480" y="9298"/>
                  </a:lnTo>
                  <a:lnTo>
                    <a:pt x="2467882" y="11339"/>
                  </a:lnTo>
                  <a:lnTo>
                    <a:pt x="2471284" y="13380"/>
                  </a:lnTo>
                  <a:lnTo>
                    <a:pt x="2474459" y="15421"/>
                  </a:lnTo>
                  <a:lnTo>
                    <a:pt x="2477861" y="17916"/>
                  </a:lnTo>
                  <a:lnTo>
                    <a:pt x="2480809" y="20184"/>
                  </a:lnTo>
                  <a:lnTo>
                    <a:pt x="2483757" y="22905"/>
                  </a:lnTo>
                  <a:lnTo>
                    <a:pt x="2486479" y="25400"/>
                  </a:lnTo>
                  <a:lnTo>
                    <a:pt x="2489200" y="28348"/>
                  </a:lnTo>
                  <a:lnTo>
                    <a:pt x="2491695" y="31296"/>
                  </a:lnTo>
                  <a:lnTo>
                    <a:pt x="2493963" y="34471"/>
                  </a:lnTo>
                  <a:lnTo>
                    <a:pt x="2496230" y="37646"/>
                  </a:lnTo>
                  <a:lnTo>
                    <a:pt x="2498272" y="40821"/>
                  </a:lnTo>
                  <a:lnTo>
                    <a:pt x="2499859" y="44450"/>
                  </a:lnTo>
                  <a:lnTo>
                    <a:pt x="2501673" y="47625"/>
                  </a:lnTo>
                  <a:lnTo>
                    <a:pt x="2503261" y="51480"/>
                  </a:lnTo>
                  <a:lnTo>
                    <a:pt x="2504395" y="54882"/>
                  </a:lnTo>
                  <a:lnTo>
                    <a:pt x="2505755" y="58737"/>
                  </a:lnTo>
                  <a:lnTo>
                    <a:pt x="2506663" y="62593"/>
                  </a:lnTo>
                  <a:lnTo>
                    <a:pt x="2507343" y="66221"/>
                  </a:lnTo>
                  <a:lnTo>
                    <a:pt x="2508023" y="70304"/>
                  </a:lnTo>
                  <a:lnTo>
                    <a:pt x="2508250" y="74159"/>
                  </a:lnTo>
                  <a:lnTo>
                    <a:pt x="2508250" y="78241"/>
                  </a:lnTo>
                  <a:lnTo>
                    <a:pt x="2508250" y="1411968"/>
                  </a:lnTo>
                  <a:lnTo>
                    <a:pt x="2508250" y="1416050"/>
                  </a:lnTo>
                  <a:lnTo>
                    <a:pt x="2508023" y="1420132"/>
                  </a:lnTo>
                  <a:lnTo>
                    <a:pt x="2507343" y="1423988"/>
                  </a:lnTo>
                  <a:lnTo>
                    <a:pt x="2506663" y="1427616"/>
                  </a:lnTo>
                  <a:lnTo>
                    <a:pt x="2505755" y="1431472"/>
                  </a:lnTo>
                  <a:lnTo>
                    <a:pt x="2504395" y="1435327"/>
                  </a:lnTo>
                  <a:lnTo>
                    <a:pt x="2503261" y="1439182"/>
                  </a:lnTo>
                  <a:lnTo>
                    <a:pt x="2501673" y="1442584"/>
                  </a:lnTo>
                  <a:lnTo>
                    <a:pt x="2499859" y="1446213"/>
                  </a:lnTo>
                  <a:lnTo>
                    <a:pt x="2498272" y="1449388"/>
                  </a:lnTo>
                  <a:lnTo>
                    <a:pt x="2496230" y="1452790"/>
                  </a:lnTo>
                  <a:lnTo>
                    <a:pt x="2493963" y="1455965"/>
                  </a:lnTo>
                  <a:lnTo>
                    <a:pt x="2491695" y="1458913"/>
                  </a:lnTo>
                  <a:lnTo>
                    <a:pt x="2489200" y="1462088"/>
                  </a:lnTo>
                  <a:lnTo>
                    <a:pt x="2486479" y="1464809"/>
                  </a:lnTo>
                  <a:lnTo>
                    <a:pt x="2483757" y="1467531"/>
                  </a:lnTo>
                  <a:lnTo>
                    <a:pt x="2480809" y="1470025"/>
                  </a:lnTo>
                  <a:lnTo>
                    <a:pt x="2477861" y="1472747"/>
                  </a:lnTo>
                  <a:lnTo>
                    <a:pt x="2474459" y="1475015"/>
                  </a:lnTo>
                  <a:lnTo>
                    <a:pt x="2471284" y="1477282"/>
                  </a:lnTo>
                  <a:lnTo>
                    <a:pt x="2467882" y="1479097"/>
                  </a:lnTo>
                  <a:lnTo>
                    <a:pt x="2464480" y="1480911"/>
                  </a:lnTo>
                  <a:lnTo>
                    <a:pt x="2460625" y="1482725"/>
                  </a:lnTo>
                  <a:lnTo>
                    <a:pt x="2456770" y="1484313"/>
                  </a:lnTo>
                  <a:lnTo>
                    <a:pt x="2452914" y="1485674"/>
                  </a:lnTo>
                  <a:lnTo>
                    <a:pt x="2449286" y="1487034"/>
                  </a:lnTo>
                  <a:lnTo>
                    <a:pt x="2445204" y="1487941"/>
                  </a:lnTo>
                  <a:lnTo>
                    <a:pt x="2441122" y="1488849"/>
                  </a:lnTo>
                  <a:lnTo>
                    <a:pt x="2436813" y="1489529"/>
                  </a:lnTo>
                  <a:lnTo>
                    <a:pt x="2432730" y="1489982"/>
                  </a:lnTo>
                  <a:lnTo>
                    <a:pt x="2428648" y="1490209"/>
                  </a:lnTo>
                  <a:lnTo>
                    <a:pt x="2424113" y="1490663"/>
                  </a:lnTo>
                  <a:lnTo>
                    <a:pt x="86178" y="1490663"/>
                  </a:lnTo>
                  <a:lnTo>
                    <a:pt x="81642" y="1490209"/>
                  </a:lnTo>
                  <a:lnTo>
                    <a:pt x="77333" y="1489982"/>
                  </a:lnTo>
                  <a:lnTo>
                    <a:pt x="73251" y="1489529"/>
                  </a:lnTo>
                  <a:lnTo>
                    <a:pt x="68942" y="1488849"/>
                  </a:lnTo>
                  <a:lnTo>
                    <a:pt x="64860" y="1487941"/>
                  </a:lnTo>
                  <a:lnTo>
                    <a:pt x="60778" y="1487034"/>
                  </a:lnTo>
                  <a:lnTo>
                    <a:pt x="57150" y="1485674"/>
                  </a:lnTo>
                  <a:lnTo>
                    <a:pt x="53294" y="1484313"/>
                  </a:lnTo>
                  <a:lnTo>
                    <a:pt x="49439" y="1482725"/>
                  </a:lnTo>
                  <a:lnTo>
                    <a:pt x="45810" y="1480911"/>
                  </a:lnTo>
                  <a:lnTo>
                    <a:pt x="42182" y="1479097"/>
                  </a:lnTo>
                  <a:lnTo>
                    <a:pt x="39007" y="1477282"/>
                  </a:lnTo>
                  <a:lnTo>
                    <a:pt x="35605" y="1475015"/>
                  </a:lnTo>
                  <a:lnTo>
                    <a:pt x="32430" y="1472747"/>
                  </a:lnTo>
                  <a:lnTo>
                    <a:pt x="29255" y="1470025"/>
                  </a:lnTo>
                  <a:lnTo>
                    <a:pt x="26307" y="1467531"/>
                  </a:lnTo>
                  <a:lnTo>
                    <a:pt x="23585" y="1464809"/>
                  </a:lnTo>
                  <a:lnTo>
                    <a:pt x="21091" y="1462088"/>
                  </a:lnTo>
                  <a:lnTo>
                    <a:pt x="18596" y="1458913"/>
                  </a:lnTo>
                  <a:lnTo>
                    <a:pt x="16101" y="1455965"/>
                  </a:lnTo>
                  <a:lnTo>
                    <a:pt x="13833" y="1452790"/>
                  </a:lnTo>
                  <a:lnTo>
                    <a:pt x="12019" y="1449388"/>
                  </a:lnTo>
                  <a:lnTo>
                    <a:pt x="9978" y="1446213"/>
                  </a:lnTo>
                  <a:lnTo>
                    <a:pt x="8391" y="1442584"/>
                  </a:lnTo>
                  <a:lnTo>
                    <a:pt x="6803" y="1439182"/>
                  </a:lnTo>
                  <a:lnTo>
                    <a:pt x="5442" y="1435327"/>
                  </a:lnTo>
                  <a:lnTo>
                    <a:pt x="4308" y="1431472"/>
                  </a:lnTo>
                  <a:lnTo>
                    <a:pt x="3401" y="1427616"/>
                  </a:lnTo>
                  <a:lnTo>
                    <a:pt x="2494" y="1423988"/>
                  </a:lnTo>
                  <a:lnTo>
                    <a:pt x="2041" y="1420132"/>
                  </a:lnTo>
                  <a:lnTo>
                    <a:pt x="1814" y="1416050"/>
                  </a:lnTo>
                  <a:lnTo>
                    <a:pt x="1587" y="1411968"/>
                  </a:lnTo>
                  <a:lnTo>
                    <a:pt x="1587" y="78241"/>
                  </a:lnTo>
                  <a:lnTo>
                    <a:pt x="1814" y="74159"/>
                  </a:lnTo>
                  <a:lnTo>
                    <a:pt x="2041" y="70304"/>
                  </a:lnTo>
                  <a:lnTo>
                    <a:pt x="2494" y="66221"/>
                  </a:lnTo>
                  <a:lnTo>
                    <a:pt x="3401" y="62593"/>
                  </a:lnTo>
                  <a:lnTo>
                    <a:pt x="4308" y="58737"/>
                  </a:lnTo>
                  <a:lnTo>
                    <a:pt x="5442" y="54882"/>
                  </a:lnTo>
                  <a:lnTo>
                    <a:pt x="6803" y="51480"/>
                  </a:lnTo>
                  <a:lnTo>
                    <a:pt x="8391" y="47625"/>
                  </a:lnTo>
                  <a:lnTo>
                    <a:pt x="9978" y="44450"/>
                  </a:lnTo>
                  <a:lnTo>
                    <a:pt x="12019" y="40821"/>
                  </a:lnTo>
                  <a:lnTo>
                    <a:pt x="13833" y="37646"/>
                  </a:lnTo>
                  <a:lnTo>
                    <a:pt x="16101" y="34471"/>
                  </a:lnTo>
                  <a:lnTo>
                    <a:pt x="18596" y="31296"/>
                  </a:lnTo>
                  <a:lnTo>
                    <a:pt x="21091" y="28348"/>
                  </a:lnTo>
                  <a:lnTo>
                    <a:pt x="23585" y="25400"/>
                  </a:lnTo>
                  <a:lnTo>
                    <a:pt x="26307" y="22905"/>
                  </a:lnTo>
                  <a:lnTo>
                    <a:pt x="29255" y="20184"/>
                  </a:lnTo>
                  <a:lnTo>
                    <a:pt x="32430" y="17916"/>
                  </a:lnTo>
                  <a:lnTo>
                    <a:pt x="35605" y="15421"/>
                  </a:lnTo>
                  <a:lnTo>
                    <a:pt x="39007" y="13380"/>
                  </a:lnTo>
                  <a:lnTo>
                    <a:pt x="42182" y="11339"/>
                  </a:lnTo>
                  <a:lnTo>
                    <a:pt x="45810" y="9298"/>
                  </a:lnTo>
                  <a:lnTo>
                    <a:pt x="49439" y="7484"/>
                  </a:lnTo>
                  <a:lnTo>
                    <a:pt x="53294" y="5896"/>
                  </a:lnTo>
                  <a:lnTo>
                    <a:pt x="57150" y="4536"/>
                  </a:lnTo>
                  <a:lnTo>
                    <a:pt x="60778" y="3402"/>
                  </a:lnTo>
                  <a:lnTo>
                    <a:pt x="64860" y="2268"/>
                  </a:lnTo>
                  <a:lnTo>
                    <a:pt x="68942" y="1361"/>
                  </a:lnTo>
                  <a:lnTo>
                    <a:pt x="73251" y="680"/>
                  </a:lnTo>
                  <a:lnTo>
                    <a:pt x="77333" y="227"/>
                  </a:lnTo>
                  <a:lnTo>
                    <a:pt x="8164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normAutofit fontScale="85000" lnSpcReduction="20000"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 bwMode="auto">
          <a:xfrm>
            <a:off x="1092200" y="3166428"/>
            <a:ext cx="1601788" cy="641350"/>
            <a:chOff x="818583" y="4120024"/>
            <a:chExt cx="1602178" cy="640871"/>
          </a:xfrm>
        </p:grpSpPr>
        <p:sp>
          <p:nvSpPr>
            <p:cNvPr id="15" name="任意多边形 14"/>
            <p:cNvSpPr/>
            <p:nvPr/>
          </p:nvSpPr>
          <p:spPr>
            <a:xfrm>
              <a:off x="818583" y="4120024"/>
              <a:ext cx="1602178" cy="640871"/>
            </a:xfrm>
            <a:custGeom>
              <a:avLst/>
              <a:gdLst>
                <a:gd name="connsiteX0" fmla="*/ 0 w 1602178"/>
                <a:gd name="connsiteY0" fmla="*/ 0 h 640871"/>
                <a:gd name="connsiteX1" fmla="*/ 1281743 w 1602178"/>
                <a:gd name="connsiteY1" fmla="*/ 0 h 640871"/>
                <a:gd name="connsiteX2" fmla="*/ 1602178 w 1602178"/>
                <a:gd name="connsiteY2" fmla="*/ 320436 h 640871"/>
                <a:gd name="connsiteX3" fmla="*/ 1281743 w 1602178"/>
                <a:gd name="connsiteY3" fmla="*/ 640871 h 640871"/>
                <a:gd name="connsiteX4" fmla="*/ 0 w 1602178"/>
                <a:gd name="connsiteY4" fmla="*/ 640871 h 640871"/>
                <a:gd name="connsiteX5" fmla="*/ 320436 w 1602178"/>
                <a:gd name="connsiteY5" fmla="*/ 320436 h 640871"/>
                <a:gd name="connsiteX6" fmla="*/ 0 w 1602178"/>
                <a:gd name="connsiteY6" fmla="*/ 0 h 640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178" h="640871">
                  <a:moveTo>
                    <a:pt x="0" y="0"/>
                  </a:moveTo>
                  <a:lnTo>
                    <a:pt x="1281743" y="0"/>
                  </a:lnTo>
                  <a:lnTo>
                    <a:pt x="1602178" y="320436"/>
                  </a:lnTo>
                  <a:lnTo>
                    <a:pt x="1281743" y="640871"/>
                  </a:lnTo>
                  <a:lnTo>
                    <a:pt x="0" y="640871"/>
                  </a:lnTo>
                  <a:lnTo>
                    <a:pt x="320436" y="320436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30596" tIns="5080" rIns="320435" bIns="5080" spcCol="1270" anchor="ctr"/>
            <a:lstStyle/>
            <a:p>
              <a:pPr algn="ctr" defTabSz="3556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600" b="1" dirty="0">
                <a:solidFill>
                  <a:schemeClr val="bg1"/>
                </a:solidFill>
              </a:endParaRPr>
            </a:p>
            <a:p>
              <a:pPr algn="ctr" defTabSz="3556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altLang="zh-CN" sz="900" dirty="0">
                <a:solidFill>
                  <a:schemeClr val="bg1"/>
                </a:solidFill>
              </a:endParaRPr>
            </a:p>
          </p:txBody>
        </p:sp>
        <p:sp>
          <p:nvSpPr>
            <p:cNvPr id="16" name="MH_Other_7"/>
            <p:cNvSpPr/>
            <p:nvPr>
              <p:custDataLst>
                <p:tags r:id="rId6"/>
              </p:custDataLst>
            </p:nvPr>
          </p:nvSpPr>
          <p:spPr bwMode="auto">
            <a:xfrm>
              <a:off x="1483908" y="4321169"/>
              <a:ext cx="282644" cy="237947"/>
            </a:xfrm>
            <a:custGeom>
              <a:avLst/>
              <a:gdLst>
                <a:gd name="T0" fmla="*/ 332222 w 2301876"/>
                <a:gd name="T1" fmla="*/ 1410232 h 1941513"/>
                <a:gd name="T2" fmla="*/ 321717 w 2301876"/>
                <a:gd name="T3" fmla="*/ 1470415 h 1941513"/>
                <a:gd name="T4" fmla="*/ 382384 w 2301876"/>
                <a:gd name="T5" fmla="*/ 1525343 h 1941513"/>
                <a:gd name="T6" fmla="*/ 696485 w 2301876"/>
                <a:gd name="T7" fmla="*/ 1509573 h 1941513"/>
                <a:gd name="T8" fmla="*/ 723010 w 2301876"/>
                <a:gd name="T9" fmla="*/ 1444398 h 1941513"/>
                <a:gd name="T10" fmla="*/ 671273 w 2301876"/>
                <a:gd name="T11" fmla="*/ 1380797 h 1941513"/>
                <a:gd name="T12" fmla="*/ 1348867 w 2301876"/>
                <a:gd name="T13" fmla="*/ 1247408 h 1941513"/>
                <a:gd name="T14" fmla="*/ 1327043 w 2301876"/>
                <a:gd name="T15" fmla="*/ 1320445 h 1941513"/>
                <a:gd name="T16" fmla="*/ 1593934 w 2301876"/>
                <a:gd name="T17" fmla="*/ 1356438 h 1941513"/>
                <a:gd name="T18" fmla="*/ 1647838 w 2301876"/>
                <a:gd name="T19" fmla="*/ 1303105 h 1941513"/>
                <a:gd name="T20" fmla="*/ 1606030 w 2301876"/>
                <a:gd name="T21" fmla="*/ 1239789 h 1941513"/>
                <a:gd name="T22" fmla="*/ 1529191 w 2301876"/>
                <a:gd name="T23" fmla="*/ 516517 h 1941513"/>
                <a:gd name="T24" fmla="*/ 1584982 w 2301876"/>
                <a:gd name="T25" fmla="*/ 576970 h 1941513"/>
                <a:gd name="T26" fmla="*/ 1601035 w 2301876"/>
                <a:gd name="T27" fmla="*/ 667649 h 1941513"/>
                <a:gd name="T28" fmla="*/ 1640510 w 2301876"/>
                <a:gd name="T29" fmla="*/ 716799 h 1941513"/>
                <a:gd name="T30" fmla="*/ 1583140 w 2301876"/>
                <a:gd name="T31" fmla="*/ 840071 h 1941513"/>
                <a:gd name="T32" fmla="*/ 1691827 w 2301876"/>
                <a:gd name="T33" fmla="*/ 916820 h 1941513"/>
                <a:gd name="T34" fmla="*/ 1229710 w 2301876"/>
                <a:gd name="T35" fmla="*/ 1106063 h 1941513"/>
                <a:gd name="T36" fmla="*/ 1284448 w 2301876"/>
                <a:gd name="T37" fmla="*/ 909460 h 1941513"/>
                <a:gd name="T38" fmla="*/ 1396556 w 2301876"/>
                <a:gd name="T39" fmla="*/ 836654 h 1941513"/>
                <a:gd name="T40" fmla="*/ 1335239 w 2301876"/>
                <a:gd name="T41" fmla="*/ 712857 h 1941513"/>
                <a:gd name="T42" fmla="*/ 1370240 w 2301876"/>
                <a:gd name="T43" fmla="*/ 660815 h 1941513"/>
                <a:gd name="T44" fmla="*/ 1388398 w 2301876"/>
                <a:gd name="T45" fmla="*/ 571451 h 1941513"/>
                <a:gd name="T46" fmla="*/ 1446031 w 2301876"/>
                <a:gd name="T47" fmla="*/ 514152 h 1941513"/>
                <a:gd name="T48" fmla="*/ 570227 w 2301876"/>
                <a:gd name="T49" fmla="*/ 477627 h 1941513"/>
                <a:gd name="T50" fmla="*/ 641756 w 2301876"/>
                <a:gd name="T51" fmla="*/ 549062 h 1941513"/>
                <a:gd name="T52" fmla="*/ 661216 w 2301876"/>
                <a:gd name="T53" fmla="*/ 657005 h 1941513"/>
                <a:gd name="T54" fmla="*/ 633078 w 2301876"/>
                <a:gd name="T55" fmla="*/ 739471 h 1941513"/>
                <a:gd name="T56" fmla="*/ 574697 w 2301876"/>
                <a:gd name="T57" fmla="*/ 792786 h 1941513"/>
                <a:gd name="T58" fmla="*/ 708552 w 2301876"/>
                <a:gd name="T59" fmla="*/ 915697 h 1941513"/>
                <a:gd name="T60" fmla="*/ 815320 w 2301876"/>
                <a:gd name="T61" fmla="*/ 1036508 h 1941513"/>
                <a:gd name="T62" fmla="*/ 222836 w 2301876"/>
                <a:gd name="T63" fmla="*/ 1047276 h 1941513"/>
                <a:gd name="T64" fmla="*/ 324870 w 2301876"/>
                <a:gd name="T65" fmla="*/ 922526 h 1941513"/>
                <a:gd name="T66" fmla="*/ 473189 w 2301876"/>
                <a:gd name="T67" fmla="*/ 794886 h 1941513"/>
                <a:gd name="T68" fmla="*/ 413493 w 2301876"/>
                <a:gd name="T69" fmla="*/ 744461 h 1941513"/>
                <a:gd name="T70" fmla="*/ 382462 w 2301876"/>
                <a:gd name="T71" fmla="*/ 663570 h 1941513"/>
                <a:gd name="T72" fmla="*/ 397978 w 2301876"/>
                <a:gd name="T73" fmla="*/ 556154 h 1941513"/>
                <a:gd name="T74" fmla="*/ 466878 w 2301876"/>
                <a:gd name="T75" fmla="*/ 480778 h 1941513"/>
                <a:gd name="T76" fmla="*/ 140242 w 2301876"/>
                <a:gd name="T77" fmla="*/ 134558 h 1941513"/>
                <a:gd name="T78" fmla="*/ 133677 w 2301876"/>
                <a:gd name="T79" fmla="*/ 1210760 h 1941513"/>
                <a:gd name="T80" fmla="*/ 198545 w 2301876"/>
                <a:gd name="T81" fmla="*/ 1290654 h 1941513"/>
                <a:gd name="T82" fmla="*/ 905010 w 2301876"/>
                <a:gd name="T83" fmla="*/ 1223901 h 1941513"/>
                <a:gd name="T84" fmla="*/ 906061 w 2301876"/>
                <a:gd name="T85" fmla="*/ 137186 h 1941513"/>
                <a:gd name="T86" fmla="*/ 1795088 w 2301876"/>
                <a:gd name="T87" fmla="*/ 130835 h 1941513"/>
                <a:gd name="T88" fmla="*/ 1869239 w 2301876"/>
                <a:gd name="T89" fmla="*/ 166040 h 1941513"/>
                <a:gd name="T90" fmla="*/ 1904211 w 2301876"/>
                <a:gd name="T91" fmla="*/ 240391 h 1941513"/>
                <a:gd name="T92" fmla="*/ 1879757 w 2301876"/>
                <a:gd name="T93" fmla="*/ 1330166 h 1941513"/>
                <a:gd name="T94" fmla="*/ 1769057 w 2301876"/>
                <a:gd name="T95" fmla="*/ 1410033 h 1941513"/>
                <a:gd name="T96" fmla="*/ 1237904 w 2301876"/>
                <a:gd name="T97" fmla="*/ 1415550 h 1941513"/>
                <a:gd name="T98" fmla="*/ 1189785 w 2301876"/>
                <a:gd name="T99" fmla="*/ 1139429 h 1941513"/>
                <a:gd name="T100" fmla="*/ 1756435 w 2301876"/>
                <a:gd name="T101" fmla="*/ 1159921 h 1941513"/>
                <a:gd name="T102" fmla="*/ 1799821 w 2301876"/>
                <a:gd name="T103" fmla="*/ 1088198 h 1941513"/>
                <a:gd name="T104" fmla="*/ 898445 w 2301876"/>
                <a:gd name="T105" fmla="*/ 262 h 1941513"/>
                <a:gd name="T106" fmla="*/ 992990 w 2301876"/>
                <a:gd name="T107" fmla="*/ 39421 h 1941513"/>
                <a:gd name="T108" fmla="*/ 1041313 w 2301876"/>
                <a:gd name="T109" fmla="*/ 129302 h 1941513"/>
                <a:gd name="T110" fmla="*/ 1017414 w 2301876"/>
                <a:gd name="T111" fmla="*/ 1483030 h 1941513"/>
                <a:gd name="T112" fmla="*/ 887939 w 2301876"/>
                <a:gd name="T113" fmla="*/ 1588417 h 1941513"/>
                <a:gd name="T114" fmla="*/ 200909 w 2301876"/>
                <a:gd name="T115" fmla="*/ 1599454 h 1941513"/>
                <a:gd name="T116" fmla="*/ 45959 w 2301876"/>
                <a:gd name="T117" fmla="*/ 1513779 h 1941513"/>
                <a:gd name="T118" fmla="*/ 0 w 2301876"/>
                <a:gd name="T119" fmla="*/ 152429 h 1941513"/>
                <a:gd name="T120" fmla="*/ 34667 w 2301876"/>
                <a:gd name="T121" fmla="*/ 55452 h 1941513"/>
                <a:gd name="T122" fmla="*/ 121596 w 2301876"/>
                <a:gd name="T123" fmla="*/ 2891 h 19415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01876" h="1941513">
                  <a:moveTo>
                    <a:pt x="475693" y="1664563"/>
                  </a:moveTo>
                  <a:lnTo>
                    <a:pt x="471250" y="1664880"/>
                  </a:lnTo>
                  <a:lnTo>
                    <a:pt x="466490" y="1665198"/>
                  </a:lnTo>
                  <a:lnTo>
                    <a:pt x="462047" y="1665515"/>
                  </a:lnTo>
                  <a:lnTo>
                    <a:pt x="457605" y="1666468"/>
                  </a:lnTo>
                  <a:lnTo>
                    <a:pt x="453162" y="1667421"/>
                  </a:lnTo>
                  <a:lnTo>
                    <a:pt x="449354" y="1668691"/>
                  </a:lnTo>
                  <a:lnTo>
                    <a:pt x="440786" y="1671550"/>
                  </a:lnTo>
                  <a:lnTo>
                    <a:pt x="433170" y="1675679"/>
                  </a:lnTo>
                  <a:lnTo>
                    <a:pt x="425553" y="1680125"/>
                  </a:lnTo>
                  <a:lnTo>
                    <a:pt x="418572" y="1685207"/>
                  </a:lnTo>
                  <a:lnTo>
                    <a:pt x="412542" y="1691241"/>
                  </a:lnTo>
                  <a:lnTo>
                    <a:pt x="406513" y="1697276"/>
                  </a:lnTo>
                  <a:lnTo>
                    <a:pt x="401435" y="1704263"/>
                  </a:lnTo>
                  <a:lnTo>
                    <a:pt x="396993" y="1711886"/>
                  </a:lnTo>
                  <a:lnTo>
                    <a:pt x="392867" y="1719508"/>
                  </a:lnTo>
                  <a:lnTo>
                    <a:pt x="390011" y="1728083"/>
                  </a:lnTo>
                  <a:lnTo>
                    <a:pt x="388742" y="1732212"/>
                  </a:lnTo>
                  <a:lnTo>
                    <a:pt x="387790" y="1736341"/>
                  </a:lnTo>
                  <a:lnTo>
                    <a:pt x="386838" y="1740787"/>
                  </a:lnTo>
                  <a:lnTo>
                    <a:pt x="386203" y="1745552"/>
                  </a:lnTo>
                  <a:lnTo>
                    <a:pt x="385886" y="1749998"/>
                  </a:lnTo>
                  <a:lnTo>
                    <a:pt x="385886" y="1754444"/>
                  </a:lnTo>
                  <a:lnTo>
                    <a:pt x="385886" y="1759209"/>
                  </a:lnTo>
                  <a:lnTo>
                    <a:pt x="386203" y="1763655"/>
                  </a:lnTo>
                  <a:lnTo>
                    <a:pt x="386838" y="1768419"/>
                  </a:lnTo>
                  <a:lnTo>
                    <a:pt x="387790" y="1772865"/>
                  </a:lnTo>
                  <a:lnTo>
                    <a:pt x="388742" y="1776994"/>
                  </a:lnTo>
                  <a:lnTo>
                    <a:pt x="390011" y="1781441"/>
                  </a:lnTo>
                  <a:lnTo>
                    <a:pt x="392867" y="1789698"/>
                  </a:lnTo>
                  <a:lnTo>
                    <a:pt x="396993" y="1797639"/>
                  </a:lnTo>
                  <a:lnTo>
                    <a:pt x="401435" y="1804943"/>
                  </a:lnTo>
                  <a:lnTo>
                    <a:pt x="406513" y="1812248"/>
                  </a:lnTo>
                  <a:lnTo>
                    <a:pt x="412542" y="1818283"/>
                  </a:lnTo>
                  <a:lnTo>
                    <a:pt x="418572" y="1824317"/>
                  </a:lnTo>
                  <a:lnTo>
                    <a:pt x="425553" y="1829399"/>
                  </a:lnTo>
                  <a:lnTo>
                    <a:pt x="433170" y="1833845"/>
                  </a:lnTo>
                  <a:lnTo>
                    <a:pt x="440786" y="1837657"/>
                  </a:lnTo>
                  <a:lnTo>
                    <a:pt x="449354" y="1840515"/>
                  </a:lnTo>
                  <a:lnTo>
                    <a:pt x="453162" y="1842103"/>
                  </a:lnTo>
                  <a:lnTo>
                    <a:pt x="457605" y="1842738"/>
                  </a:lnTo>
                  <a:lnTo>
                    <a:pt x="462047" y="1843374"/>
                  </a:lnTo>
                  <a:lnTo>
                    <a:pt x="466490" y="1844326"/>
                  </a:lnTo>
                  <a:lnTo>
                    <a:pt x="471250" y="1844644"/>
                  </a:lnTo>
                  <a:lnTo>
                    <a:pt x="475693" y="1844644"/>
                  </a:lnTo>
                  <a:lnTo>
                    <a:pt x="784465" y="1844644"/>
                  </a:lnTo>
                  <a:lnTo>
                    <a:pt x="788908" y="1844644"/>
                  </a:lnTo>
                  <a:lnTo>
                    <a:pt x="793668" y="1844326"/>
                  </a:lnTo>
                  <a:lnTo>
                    <a:pt x="798111" y="1843374"/>
                  </a:lnTo>
                  <a:lnTo>
                    <a:pt x="802553" y="1842738"/>
                  </a:lnTo>
                  <a:lnTo>
                    <a:pt x="806996" y="1842103"/>
                  </a:lnTo>
                  <a:lnTo>
                    <a:pt x="811122" y="1840515"/>
                  </a:lnTo>
                  <a:lnTo>
                    <a:pt x="819690" y="1837657"/>
                  </a:lnTo>
                  <a:lnTo>
                    <a:pt x="827306" y="1833845"/>
                  </a:lnTo>
                  <a:lnTo>
                    <a:pt x="834605" y="1829399"/>
                  </a:lnTo>
                  <a:lnTo>
                    <a:pt x="841586" y="1824317"/>
                  </a:lnTo>
                  <a:lnTo>
                    <a:pt x="847933" y="1818283"/>
                  </a:lnTo>
                  <a:lnTo>
                    <a:pt x="853963" y="1812248"/>
                  </a:lnTo>
                  <a:lnTo>
                    <a:pt x="859040" y="1804943"/>
                  </a:lnTo>
                  <a:lnTo>
                    <a:pt x="863483" y="1797639"/>
                  </a:lnTo>
                  <a:lnTo>
                    <a:pt x="867608" y="1789698"/>
                  </a:lnTo>
                  <a:lnTo>
                    <a:pt x="870464" y="1781441"/>
                  </a:lnTo>
                  <a:lnTo>
                    <a:pt x="871734" y="1776994"/>
                  </a:lnTo>
                  <a:lnTo>
                    <a:pt x="872686" y="1772865"/>
                  </a:lnTo>
                  <a:lnTo>
                    <a:pt x="873320" y="1768419"/>
                  </a:lnTo>
                  <a:lnTo>
                    <a:pt x="873638" y="1763655"/>
                  </a:lnTo>
                  <a:lnTo>
                    <a:pt x="874272" y="1759209"/>
                  </a:lnTo>
                  <a:lnTo>
                    <a:pt x="874590" y="1754444"/>
                  </a:lnTo>
                  <a:lnTo>
                    <a:pt x="874272" y="1749998"/>
                  </a:lnTo>
                  <a:lnTo>
                    <a:pt x="873638" y="1745552"/>
                  </a:lnTo>
                  <a:lnTo>
                    <a:pt x="873320" y="1740787"/>
                  </a:lnTo>
                  <a:lnTo>
                    <a:pt x="872686" y="1736341"/>
                  </a:lnTo>
                  <a:lnTo>
                    <a:pt x="871734" y="1732212"/>
                  </a:lnTo>
                  <a:lnTo>
                    <a:pt x="870464" y="1728083"/>
                  </a:lnTo>
                  <a:lnTo>
                    <a:pt x="867608" y="1719508"/>
                  </a:lnTo>
                  <a:lnTo>
                    <a:pt x="863483" y="1711886"/>
                  </a:lnTo>
                  <a:lnTo>
                    <a:pt x="859040" y="1704263"/>
                  </a:lnTo>
                  <a:lnTo>
                    <a:pt x="853963" y="1697276"/>
                  </a:lnTo>
                  <a:lnTo>
                    <a:pt x="847933" y="1691241"/>
                  </a:lnTo>
                  <a:lnTo>
                    <a:pt x="841586" y="1685207"/>
                  </a:lnTo>
                  <a:lnTo>
                    <a:pt x="834605" y="1680125"/>
                  </a:lnTo>
                  <a:lnTo>
                    <a:pt x="827306" y="1675679"/>
                  </a:lnTo>
                  <a:lnTo>
                    <a:pt x="819690" y="1671550"/>
                  </a:lnTo>
                  <a:lnTo>
                    <a:pt x="811122" y="1668691"/>
                  </a:lnTo>
                  <a:lnTo>
                    <a:pt x="806996" y="1667421"/>
                  </a:lnTo>
                  <a:lnTo>
                    <a:pt x="802553" y="1666468"/>
                  </a:lnTo>
                  <a:lnTo>
                    <a:pt x="798111" y="1665515"/>
                  </a:lnTo>
                  <a:lnTo>
                    <a:pt x="793668" y="1665198"/>
                  </a:lnTo>
                  <a:lnTo>
                    <a:pt x="788908" y="1664880"/>
                  </a:lnTo>
                  <a:lnTo>
                    <a:pt x="784465" y="1664563"/>
                  </a:lnTo>
                  <a:lnTo>
                    <a:pt x="475693" y="1664563"/>
                  </a:lnTo>
                  <a:close/>
                  <a:moveTo>
                    <a:pt x="1670551" y="1495108"/>
                  </a:moveTo>
                  <a:lnTo>
                    <a:pt x="1662926" y="1495425"/>
                  </a:lnTo>
                  <a:lnTo>
                    <a:pt x="1655936" y="1496695"/>
                  </a:lnTo>
                  <a:lnTo>
                    <a:pt x="1648946" y="1498283"/>
                  </a:lnTo>
                  <a:lnTo>
                    <a:pt x="1642274" y="1500823"/>
                  </a:lnTo>
                  <a:lnTo>
                    <a:pt x="1636237" y="1503998"/>
                  </a:lnTo>
                  <a:lnTo>
                    <a:pt x="1629882" y="1507490"/>
                  </a:lnTo>
                  <a:lnTo>
                    <a:pt x="1624481" y="1511618"/>
                  </a:lnTo>
                  <a:lnTo>
                    <a:pt x="1619080" y="1516380"/>
                  </a:lnTo>
                  <a:lnTo>
                    <a:pt x="1614631" y="1521778"/>
                  </a:lnTo>
                  <a:lnTo>
                    <a:pt x="1610183" y="1527175"/>
                  </a:lnTo>
                  <a:lnTo>
                    <a:pt x="1606688" y="1533208"/>
                  </a:lnTo>
                  <a:lnTo>
                    <a:pt x="1603511" y="1539240"/>
                  </a:lnTo>
                  <a:lnTo>
                    <a:pt x="1601605" y="1545908"/>
                  </a:lnTo>
                  <a:lnTo>
                    <a:pt x="1599698" y="1552893"/>
                  </a:lnTo>
                  <a:lnTo>
                    <a:pt x="1598427" y="1559878"/>
                  </a:lnTo>
                  <a:lnTo>
                    <a:pt x="1598110" y="1567498"/>
                  </a:lnTo>
                  <a:lnTo>
                    <a:pt x="1598427" y="1574800"/>
                  </a:lnTo>
                  <a:lnTo>
                    <a:pt x="1599698" y="1582103"/>
                  </a:lnTo>
                  <a:lnTo>
                    <a:pt x="1601605" y="1589088"/>
                  </a:lnTo>
                  <a:lnTo>
                    <a:pt x="1603511" y="1595755"/>
                  </a:lnTo>
                  <a:lnTo>
                    <a:pt x="1606688" y="1602105"/>
                  </a:lnTo>
                  <a:lnTo>
                    <a:pt x="1610183" y="1607820"/>
                  </a:lnTo>
                  <a:lnTo>
                    <a:pt x="1614631" y="1613535"/>
                  </a:lnTo>
                  <a:lnTo>
                    <a:pt x="1619080" y="1618615"/>
                  </a:lnTo>
                  <a:lnTo>
                    <a:pt x="1624481" y="1623378"/>
                  </a:lnTo>
                  <a:lnTo>
                    <a:pt x="1629882" y="1627505"/>
                  </a:lnTo>
                  <a:lnTo>
                    <a:pt x="1636237" y="1630998"/>
                  </a:lnTo>
                  <a:lnTo>
                    <a:pt x="1642274" y="1634173"/>
                  </a:lnTo>
                  <a:lnTo>
                    <a:pt x="1648946" y="1636713"/>
                  </a:lnTo>
                  <a:lnTo>
                    <a:pt x="1655936" y="1638300"/>
                  </a:lnTo>
                  <a:lnTo>
                    <a:pt x="1662926" y="1639253"/>
                  </a:lnTo>
                  <a:lnTo>
                    <a:pt x="1670551" y="1639570"/>
                  </a:lnTo>
                  <a:lnTo>
                    <a:pt x="1918697" y="1639570"/>
                  </a:lnTo>
                  <a:lnTo>
                    <a:pt x="1926004" y="1639253"/>
                  </a:lnTo>
                  <a:lnTo>
                    <a:pt x="1933630" y="1638300"/>
                  </a:lnTo>
                  <a:lnTo>
                    <a:pt x="1940620" y="1636713"/>
                  </a:lnTo>
                  <a:lnTo>
                    <a:pt x="1947292" y="1634173"/>
                  </a:lnTo>
                  <a:lnTo>
                    <a:pt x="1953329" y="1630998"/>
                  </a:lnTo>
                  <a:lnTo>
                    <a:pt x="1959366" y="1627505"/>
                  </a:lnTo>
                  <a:lnTo>
                    <a:pt x="1964767" y="1623378"/>
                  </a:lnTo>
                  <a:lnTo>
                    <a:pt x="1970168" y="1618615"/>
                  </a:lnTo>
                  <a:lnTo>
                    <a:pt x="1974934" y="1613535"/>
                  </a:lnTo>
                  <a:lnTo>
                    <a:pt x="1979065" y="1607820"/>
                  </a:lnTo>
                  <a:lnTo>
                    <a:pt x="1982560" y="1602105"/>
                  </a:lnTo>
                  <a:lnTo>
                    <a:pt x="1985419" y="1595755"/>
                  </a:lnTo>
                  <a:lnTo>
                    <a:pt x="1988279" y="1589088"/>
                  </a:lnTo>
                  <a:lnTo>
                    <a:pt x="1989868" y="1582103"/>
                  </a:lnTo>
                  <a:lnTo>
                    <a:pt x="1991138" y="1574800"/>
                  </a:lnTo>
                  <a:lnTo>
                    <a:pt x="1991456" y="1567498"/>
                  </a:lnTo>
                  <a:lnTo>
                    <a:pt x="1991138" y="1559878"/>
                  </a:lnTo>
                  <a:lnTo>
                    <a:pt x="1989868" y="1552893"/>
                  </a:lnTo>
                  <a:lnTo>
                    <a:pt x="1988279" y="1545908"/>
                  </a:lnTo>
                  <a:lnTo>
                    <a:pt x="1985419" y="1539240"/>
                  </a:lnTo>
                  <a:lnTo>
                    <a:pt x="1982560" y="1533208"/>
                  </a:lnTo>
                  <a:lnTo>
                    <a:pt x="1979065" y="1527175"/>
                  </a:lnTo>
                  <a:lnTo>
                    <a:pt x="1974934" y="1521778"/>
                  </a:lnTo>
                  <a:lnTo>
                    <a:pt x="1970168" y="1516380"/>
                  </a:lnTo>
                  <a:lnTo>
                    <a:pt x="1964767" y="1511618"/>
                  </a:lnTo>
                  <a:lnTo>
                    <a:pt x="1959366" y="1507490"/>
                  </a:lnTo>
                  <a:lnTo>
                    <a:pt x="1953329" y="1503998"/>
                  </a:lnTo>
                  <a:lnTo>
                    <a:pt x="1947292" y="1500823"/>
                  </a:lnTo>
                  <a:lnTo>
                    <a:pt x="1940620" y="1498283"/>
                  </a:lnTo>
                  <a:lnTo>
                    <a:pt x="1933630" y="1496695"/>
                  </a:lnTo>
                  <a:lnTo>
                    <a:pt x="1926004" y="1495425"/>
                  </a:lnTo>
                  <a:lnTo>
                    <a:pt x="1918697" y="1495108"/>
                  </a:lnTo>
                  <a:lnTo>
                    <a:pt x="1670551" y="1495108"/>
                  </a:lnTo>
                  <a:close/>
                  <a:moveTo>
                    <a:pt x="1787673" y="611187"/>
                  </a:moveTo>
                  <a:lnTo>
                    <a:pt x="1794669" y="611187"/>
                  </a:lnTo>
                  <a:lnTo>
                    <a:pt x="1801665" y="611187"/>
                  </a:lnTo>
                  <a:lnTo>
                    <a:pt x="1808661" y="612140"/>
                  </a:lnTo>
                  <a:lnTo>
                    <a:pt x="1815338" y="613093"/>
                  </a:lnTo>
                  <a:lnTo>
                    <a:pt x="1822016" y="614681"/>
                  </a:lnTo>
                  <a:lnTo>
                    <a:pt x="1828694" y="616587"/>
                  </a:lnTo>
                  <a:lnTo>
                    <a:pt x="1835372" y="618810"/>
                  </a:lnTo>
                  <a:lnTo>
                    <a:pt x="1841732" y="621352"/>
                  </a:lnTo>
                  <a:lnTo>
                    <a:pt x="1847773" y="624210"/>
                  </a:lnTo>
                  <a:lnTo>
                    <a:pt x="1853815" y="627387"/>
                  </a:lnTo>
                  <a:lnTo>
                    <a:pt x="1859539" y="631198"/>
                  </a:lnTo>
                  <a:lnTo>
                    <a:pt x="1865581" y="635010"/>
                  </a:lnTo>
                  <a:lnTo>
                    <a:pt x="1870987" y="639457"/>
                  </a:lnTo>
                  <a:lnTo>
                    <a:pt x="1876393" y="643904"/>
                  </a:lnTo>
                  <a:lnTo>
                    <a:pt x="1881480" y="648986"/>
                  </a:lnTo>
                  <a:lnTo>
                    <a:pt x="1886568" y="654068"/>
                  </a:lnTo>
                  <a:lnTo>
                    <a:pt x="1891338" y="659151"/>
                  </a:lnTo>
                  <a:lnTo>
                    <a:pt x="1895790" y="665186"/>
                  </a:lnTo>
                  <a:lnTo>
                    <a:pt x="1900242" y="670903"/>
                  </a:lnTo>
                  <a:lnTo>
                    <a:pt x="1904376" y="677256"/>
                  </a:lnTo>
                  <a:lnTo>
                    <a:pt x="1908192" y="683609"/>
                  </a:lnTo>
                  <a:lnTo>
                    <a:pt x="1911690" y="690597"/>
                  </a:lnTo>
                  <a:lnTo>
                    <a:pt x="1915188" y="697267"/>
                  </a:lnTo>
                  <a:lnTo>
                    <a:pt x="1918049" y="704255"/>
                  </a:lnTo>
                  <a:lnTo>
                    <a:pt x="1920593" y="711561"/>
                  </a:lnTo>
                  <a:lnTo>
                    <a:pt x="1923137" y="718867"/>
                  </a:lnTo>
                  <a:lnTo>
                    <a:pt x="1925363" y="726808"/>
                  </a:lnTo>
                  <a:lnTo>
                    <a:pt x="1927271" y="734431"/>
                  </a:lnTo>
                  <a:lnTo>
                    <a:pt x="1928861" y="742690"/>
                  </a:lnTo>
                  <a:lnTo>
                    <a:pt x="1929815" y="750631"/>
                  </a:lnTo>
                  <a:lnTo>
                    <a:pt x="1930451" y="758889"/>
                  </a:lnTo>
                  <a:lnTo>
                    <a:pt x="1931405" y="767466"/>
                  </a:lnTo>
                  <a:lnTo>
                    <a:pt x="1931405" y="775724"/>
                  </a:lnTo>
                  <a:lnTo>
                    <a:pt x="1931723" y="784301"/>
                  </a:lnTo>
                  <a:lnTo>
                    <a:pt x="1932359" y="791924"/>
                  </a:lnTo>
                  <a:lnTo>
                    <a:pt x="1933313" y="799865"/>
                  </a:lnTo>
                  <a:lnTo>
                    <a:pt x="1934585" y="806853"/>
                  </a:lnTo>
                  <a:lnTo>
                    <a:pt x="1936175" y="813206"/>
                  </a:lnTo>
                  <a:lnTo>
                    <a:pt x="1938401" y="819241"/>
                  </a:lnTo>
                  <a:lnTo>
                    <a:pt x="1940627" y="824958"/>
                  </a:lnTo>
                  <a:lnTo>
                    <a:pt x="1943171" y="830041"/>
                  </a:lnTo>
                  <a:lnTo>
                    <a:pt x="1945715" y="834805"/>
                  </a:lnTo>
                  <a:lnTo>
                    <a:pt x="1948576" y="839252"/>
                  </a:lnTo>
                  <a:lnTo>
                    <a:pt x="1951756" y="843381"/>
                  </a:lnTo>
                  <a:lnTo>
                    <a:pt x="1954936" y="846875"/>
                  </a:lnTo>
                  <a:lnTo>
                    <a:pt x="1958116" y="850687"/>
                  </a:lnTo>
                  <a:lnTo>
                    <a:pt x="1961614" y="853546"/>
                  </a:lnTo>
                  <a:lnTo>
                    <a:pt x="1965430" y="856087"/>
                  </a:lnTo>
                  <a:lnTo>
                    <a:pt x="1968610" y="858946"/>
                  </a:lnTo>
                  <a:lnTo>
                    <a:pt x="1975606" y="862757"/>
                  </a:lnTo>
                  <a:lnTo>
                    <a:pt x="1982284" y="866251"/>
                  </a:lnTo>
                  <a:lnTo>
                    <a:pt x="1988643" y="868475"/>
                  </a:lnTo>
                  <a:lnTo>
                    <a:pt x="1994049" y="869745"/>
                  </a:lnTo>
                  <a:lnTo>
                    <a:pt x="1998819" y="871016"/>
                  </a:lnTo>
                  <a:lnTo>
                    <a:pt x="2002635" y="871334"/>
                  </a:lnTo>
                  <a:lnTo>
                    <a:pt x="2005815" y="871651"/>
                  </a:lnTo>
                  <a:lnTo>
                    <a:pt x="2005815" y="932320"/>
                  </a:lnTo>
                  <a:lnTo>
                    <a:pt x="1841096" y="932320"/>
                  </a:lnTo>
                  <a:lnTo>
                    <a:pt x="1841096" y="997119"/>
                  </a:lnTo>
                  <a:lnTo>
                    <a:pt x="1853815" y="999025"/>
                  </a:lnTo>
                  <a:lnTo>
                    <a:pt x="1865899" y="1001566"/>
                  </a:lnTo>
                  <a:lnTo>
                    <a:pt x="1877983" y="1004107"/>
                  </a:lnTo>
                  <a:lnTo>
                    <a:pt x="1890066" y="1007601"/>
                  </a:lnTo>
                  <a:lnTo>
                    <a:pt x="1901514" y="1011095"/>
                  </a:lnTo>
                  <a:lnTo>
                    <a:pt x="1912962" y="1015224"/>
                  </a:lnTo>
                  <a:lnTo>
                    <a:pt x="1923773" y="1019354"/>
                  </a:lnTo>
                  <a:lnTo>
                    <a:pt x="1934903" y="1024118"/>
                  </a:lnTo>
                  <a:lnTo>
                    <a:pt x="1945715" y="1029200"/>
                  </a:lnTo>
                  <a:lnTo>
                    <a:pt x="1956208" y="1034918"/>
                  </a:lnTo>
                  <a:lnTo>
                    <a:pt x="1966384" y="1040635"/>
                  </a:lnTo>
                  <a:lnTo>
                    <a:pt x="1976242" y="1046988"/>
                  </a:lnTo>
                  <a:lnTo>
                    <a:pt x="1986099" y="1053659"/>
                  </a:lnTo>
                  <a:lnTo>
                    <a:pt x="1995321" y="1060329"/>
                  </a:lnTo>
                  <a:lnTo>
                    <a:pt x="2003907" y="1067635"/>
                  </a:lnTo>
                  <a:lnTo>
                    <a:pt x="2012811" y="1074940"/>
                  </a:lnTo>
                  <a:lnTo>
                    <a:pt x="2021396" y="1082881"/>
                  </a:lnTo>
                  <a:lnTo>
                    <a:pt x="2029028" y="1090822"/>
                  </a:lnTo>
                  <a:lnTo>
                    <a:pt x="2036978" y="1099081"/>
                  </a:lnTo>
                  <a:lnTo>
                    <a:pt x="2044292" y="1107975"/>
                  </a:lnTo>
                  <a:lnTo>
                    <a:pt x="2051288" y="1116551"/>
                  </a:lnTo>
                  <a:lnTo>
                    <a:pt x="2057965" y="1125445"/>
                  </a:lnTo>
                  <a:lnTo>
                    <a:pt x="2064325" y="1135292"/>
                  </a:lnTo>
                  <a:lnTo>
                    <a:pt x="2069731" y="1144821"/>
                  </a:lnTo>
                  <a:lnTo>
                    <a:pt x="2075455" y="1154350"/>
                  </a:lnTo>
                  <a:lnTo>
                    <a:pt x="2080225" y="1164515"/>
                  </a:lnTo>
                  <a:lnTo>
                    <a:pt x="2084995" y="1174679"/>
                  </a:lnTo>
                  <a:lnTo>
                    <a:pt x="2089128" y="1185161"/>
                  </a:lnTo>
                  <a:lnTo>
                    <a:pt x="2092626" y="1195643"/>
                  </a:lnTo>
                  <a:lnTo>
                    <a:pt x="2095488" y="1206761"/>
                  </a:lnTo>
                  <a:lnTo>
                    <a:pt x="2098668" y="1217560"/>
                  </a:lnTo>
                  <a:lnTo>
                    <a:pt x="2100894" y="1228995"/>
                  </a:lnTo>
                  <a:lnTo>
                    <a:pt x="2103438" y="1336675"/>
                  </a:lnTo>
                  <a:lnTo>
                    <a:pt x="1485900" y="1336675"/>
                  </a:lnTo>
                  <a:lnTo>
                    <a:pt x="1488444" y="1228995"/>
                  </a:lnTo>
                  <a:lnTo>
                    <a:pt x="1490670" y="1217560"/>
                  </a:lnTo>
                  <a:lnTo>
                    <a:pt x="1493214" y="1206761"/>
                  </a:lnTo>
                  <a:lnTo>
                    <a:pt x="1496712" y="1195643"/>
                  </a:lnTo>
                  <a:lnTo>
                    <a:pt x="1500210" y="1185161"/>
                  </a:lnTo>
                  <a:lnTo>
                    <a:pt x="1504343" y="1174679"/>
                  </a:lnTo>
                  <a:lnTo>
                    <a:pt x="1508795" y="1164515"/>
                  </a:lnTo>
                  <a:lnTo>
                    <a:pt x="1513565" y="1154350"/>
                  </a:lnTo>
                  <a:lnTo>
                    <a:pt x="1519289" y="1144821"/>
                  </a:lnTo>
                  <a:lnTo>
                    <a:pt x="1525013" y="1135292"/>
                  </a:lnTo>
                  <a:lnTo>
                    <a:pt x="1531055" y="1125763"/>
                  </a:lnTo>
                  <a:lnTo>
                    <a:pt x="1537732" y="1116551"/>
                  </a:lnTo>
                  <a:lnTo>
                    <a:pt x="1544728" y="1107975"/>
                  </a:lnTo>
                  <a:lnTo>
                    <a:pt x="1552042" y="1099081"/>
                  </a:lnTo>
                  <a:lnTo>
                    <a:pt x="1559674" y="1090822"/>
                  </a:lnTo>
                  <a:lnTo>
                    <a:pt x="1567942" y="1082881"/>
                  </a:lnTo>
                  <a:lnTo>
                    <a:pt x="1576209" y="1074940"/>
                  </a:lnTo>
                  <a:lnTo>
                    <a:pt x="1584795" y="1067635"/>
                  </a:lnTo>
                  <a:lnTo>
                    <a:pt x="1593699" y="1060329"/>
                  </a:lnTo>
                  <a:lnTo>
                    <a:pt x="1603239" y="1053659"/>
                  </a:lnTo>
                  <a:lnTo>
                    <a:pt x="1613096" y="1046988"/>
                  </a:lnTo>
                  <a:lnTo>
                    <a:pt x="1622954" y="1040635"/>
                  </a:lnTo>
                  <a:lnTo>
                    <a:pt x="1632812" y="1034918"/>
                  </a:lnTo>
                  <a:lnTo>
                    <a:pt x="1643305" y="1029200"/>
                  </a:lnTo>
                  <a:lnTo>
                    <a:pt x="1654117" y="1024118"/>
                  </a:lnTo>
                  <a:lnTo>
                    <a:pt x="1664929" y="1019671"/>
                  </a:lnTo>
                  <a:lnTo>
                    <a:pt x="1676058" y="1015224"/>
                  </a:lnTo>
                  <a:lnTo>
                    <a:pt x="1687506" y="1011095"/>
                  </a:lnTo>
                  <a:lnTo>
                    <a:pt x="1699272" y="1007601"/>
                  </a:lnTo>
                  <a:lnTo>
                    <a:pt x="1711355" y="1004107"/>
                  </a:lnTo>
                  <a:lnTo>
                    <a:pt x="1723439" y="1001566"/>
                  </a:lnTo>
                  <a:lnTo>
                    <a:pt x="1735523" y="999025"/>
                  </a:lnTo>
                  <a:lnTo>
                    <a:pt x="1747924" y="997119"/>
                  </a:lnTo>
                  <a:lnTo>
                    <a:pt x="1747924" y="932320"/>
                  </a:lnTo>
                  <a:lnTo>
                    <a:pt x="1583205" y="932320"/>
                  </a:lnTo>
                  <a:lnTo>
                    <a:pt x="1583205" y="871651"/>
                  </a:lnTo>
                  <a:lnTo>
                    <a:pt x="1586385" y="871334"/>
                  </a:lnTo>
                  <a:lnTo>
                    <a:pt x="1590201" y="870698"/>
                  </a:lnTo>
                  <a:lnTo>
                    <a:pt x="1594971" y="869110"/>
                  </a:lnTo>
                  <a:lnTo>
                    <a:pt x="1600377" y="867204"/>
                  </a:lnTo>
                  <a:lnTo>
                    <a:pt x="1606736" y="864663"/>
                  </a:lnTo>
                  <a:lnTo>
                    <a:pt x="1613414" y="861487"/>
                  </a:lnTo>
                  <a:lnTo>
                    <a:pt x="1620410" y="857358"/>
                  </a:lnTo>
                  <a:lnTo>
                    <a:pt x="1624226" y="854816"/>
                  </a:lnTo>
                  <a:lnTo>
                    <a:pt x="1627406" y="851958"/>
                  </a:lnTo>
                  <a:lnTo>
                    <a:pt x="1630586" y="848464"/>
                  </a:lnTo>
                  <a:lnTo>
                    <a:pt x="1634084" y="845287"/>
                  </a:lnTo>
                  <a:lnTo>
                    <a:pt x="1637264" y="841476"/>
                  </a:lnTo>
                  <a:lnTo>
                    <a:pt x="1640444" y="837346"/>
                  </a:lnTo>
                  <a:lnTo>
                    <a:pt x="1643305" y="832899"/>
                  </a:lnTo>
                  <a:lnTo>
                    <a:pt x="1646167" y="828135"/>
                  </a:lnTo>
                  <a:lnTo>
                    <a:pt x="1648393" y="823052"/>
                  </a:lnTo>
                  <a:lnTo>
                    <a:pt x="1650619" y="817653"/>
                  </a:lnTo>
                  <a:lnTo>
                    <a:pt x="1652845" y="811617"/>
                  </a:lnTo>
                  <a:lnTo>
                    <a:pt x="1654435" y="805265"/>
                  </a:lnTo>
                  <a:lnTo>
                    <a:pt x="1655707" y="798594"/>
                  </a:lnTo>
                  <a:lnTo>
                    <a:pt x="1656979" y="791289"/>
                  </a:lnTo>
                  <a:lnTo>
                    <a:pt x="1657297" y="783983"/>
                  </a:lnTo>
                  <a:lnTo>
                    <a:pt x="1657615" y="775724"/>
                  </a:lnTo>
                  <a:lnTo>
                    <a:pt x="1657933" y="767466"/>
                  </a:lnTo>
                  <a:lnTo>
                    <a:pt x="1658569" y="758889"/>
                  </a:lnTo>
                  <a:lnTo>
                    <a:pt x="1659205" y="750631"/>
                  </a:lnTo>
                  <a:lnTo>
                    <a:pt x="1660477" y="742690"/>
                  </a:lnTo>
                  <a:lnTo>
                    <a:pt x="1662067" y="734431"/>
                  </a:lnTo>
                  <a:lnTo>
                    <a:pt x="1663975" y="726808"/>
                  </a:lnTo>
                  <a:lnTo>
                    <a:pt x="1666201" y="718867"/>
                  </a:lnTo>
                  <a:lnTo>
                    <a:pt x="1668427" y="711561"/>
                  </a:lnTo>
                  <a:lnTo>
                    <a:pt x="1671289" y="704255"/>
                  </a:lnTo>
                  <a:lnTo>
                    <a:pt x="1674151" y="697267"/>
                  </a:lnTo>
                  <a:lnTo>
                    <a:pt x="1677648" y="690597"/>
                  </a:lnTo>
                  <a:lnTo>
                    <a:pt x="1680828" y="683609"/>
                  </a:lnTo>
                  <a:lnTo>
                    <a:pt x="1684962" y="677256"/>
                  </a:lnTo>
                  <a:lnTo>
                    <a:pt x="1689096" y="670903"/>
                  </a:lnTo>
                  <a:lnTo>
                    <a:pt x="1693230" y="665186"/>
                  </a:lnTo>
                  <a:lnTo>
                    <a:pt x="1698000" y="659151"/>
                  </a:lnTo>
                  <a:lnTo>
                    <a:pt x="1702770" y="654068"/>
                  </a:lnTo>
                  <a:lnTo>
                    <a:pt x="1707540" y="648986"/>
                  </a:lnTo>
                  <a:lnTo>
                    <a:pt x="1712627" y="643904"/>
                  </a:lnTo>
                  <a:lnTo>
                    <a:pt x="1718351" y="639457"/>
                  </a:lnTo>
                  <a:lnTo>
                    <a:pt x="1723757" y="635010"/>
                  </a:lnTo>
                  <a:lnTo>
                    <a:pt x="1729163" y="631198"/>
                  </a:lnTo>
                  <a:lnTo>
                    <a:pt x="1735205" y="627387"/>
                  </a:lnTo>
                  <a:lnTo>
                    <a:pt x="1741565" y="624210"/>
                  </a:lnTo>
                  <a:lnTo>
                    <a:pt x="1747288" y="621352"/>
                  </a:lnTo>
                  <a:lnTo>
                    <a:pt x="1753966" y="618810"/>
                  </a:lnTo>
                  <a:lnTo>
                    <a:pt x="1760326" y="616587"/>
                  </a:lnTo>
                  <a:lnTo>
                    <a:pt x="1767004" y="614681"/>
                  </a:lnTo>
                  <a:lnTo>
                    <a:pt x="1773682" y="613093"/>
                  </a:lnTo>
                  <a:lnTo>
                    <a:pt x="1780677" y="612140"/>
                  </a:lnTo>
                  <a:lnTo>
                    <a:pt x="1787673" y="611187"/>
                  </a:lnTo>
                  <a:close/>
                  <a:moveTo>
                    <a:pt x="630238" y="565150"/>
                  </a:moveTo>
                  <a:lnTo>
                    <a:pt x="639136" y="565468"/>
                  </a:lnTo>
                  <a:lnTo>
                    <a:pt x="647397" y="566420"/>
                  </a:lnTo>
                  <a:lnTo>
                    <a:pt x="655977" y="567372"/>
                  </a:lnTo>
                  <a:lnTo>
                    <a:pt x="664557" y="569276"/>
                  </a:lnTo>
                  <a:lnTo>
                    <a:pt x="672501" y="571498"/>
                  </a:lnTo>
                  <a:lnTo>
                    <a:pt x="680762" y="574354"/>
                  </a:lnTo>
                  <a:lnTo>
                    <a:pt x="689024" y="577211"/>
                  </a:lnTo>
                  <a:lnTo>
                    <a:pt x="696333" y="581020"/>
                  </a:lnTo>
                  <a:lnTo>
                    <a:pt x="703959" y="585463"/>
                  </a:lnTo>
                  <a:lnTo>
                    <a:pt x="711268" y="589907"/>
                  </a:lnTo>
                  <a:lnTo>
                    <a:pt x="718258" y="594667"/>
                  </a:lnTo>
                  <a:lnTo>
                    <a:pt x="725249" y="600063"/>
                  </a:lnTo>
                  <a:lnTo>
                    <a:pt x="731922" y="605776"/>
                  </a:lnTo>
                  <a:lnTo>
                    <a:pt x="738278" y="611489"/>
                  </a:lnTo>
                  <a:lnTo>
                    <a:pt x="744633" y="618154"/>
                  </a:lnTo>
                  <a:lnTo>
                    <a:pt x="750353" y="624820"/>
                  </a:lnTo>
                  <a:lnTo>
                    <a:pt x="756072" y="632437"/>
                  </a:lnTo>
                  <a:lnTo>
                    <a:pt x="761474" y="639737"/>
                  </a:lnTo>
                  <a:lnTo>
                    <a:pt x="766241" y="647354"/>
                  </a:lnTo>
                  <a:lnTo>
                    <a:pt x="771007" y="655289"/>
                  </a:lnTo>
                  <a:lnTo>
                    <a:pt x="775456" y="663541"/>
                  </a:lnTo>
                  <a:lnTo>
                    <a:pt x="779587" y="672111"/>
                  </a:lnTo>
                  <a:lnTo>
                    <a:pt x="783400" y="680998"/>
                  </a:lnTo>
                  <a:lnTo>
                    <a:pt x="786895" y="690202"/>
                  </a:lnTo>
                  <a:lnTo>
                    <a:pt x="790073" y="699406"/>
                  </a:lnTo>
                  <a:lnTo>
                    <a:pt x="792615" y="708611"/>
                  </a:lnTo>
                  <a:lnTo>
                    <a:pt x="794839" y="718450"/>
                  </a:lnTo>
                  <a:lnTo>
                    <a:pt x="796746" y="728606"/>
                  </a:lnTo>
                  <a:lnTo>
                    <a:pt x="798017" y="738445"/>
                  </a:lnTo>
                  <a:lnTo>
                    <a:pt x="799288" y="748919"/>
                  </a:lnTo>
                  <a:lnTo>
                    <a:pt x="799923" y="759076"/>
                  </a:lnTo>
                  <a:lnTo>
                    <a:pt x="800241" y="769550"/>
                  </a:lnTo>
                  <a:lnTo>
                    <a:pt x="799923" y="777802"/>
                  </a:lnTo>
                  <a:lnTo>
                    <a:pt x="799606" y="786054"/>
                  </a:lnTo>
                  <a:lnTo>
                    <a:pt x="798970" y="793989"/>
                  </a:lnTo>
                  <a:lnTo>
                    <a:pt x="798017" y="801923"/>
                  </a:lnTo>
                  <a:lnTo>
                    <a:pt x="797064" y="809541"/>
                  </a:lnTo>
                  <a:lnTo>
                    <a:pt x="795475" y="817476"/>
                  </a:lnTo>
                  <a:lnTo>
                    <a:pt x="793568" y="825093"/>
                  </a:lnTo>
                  <a:lnTo>
                    <a:pt x="791979" y="832710"/>
                  </a:lnTo>
                  <a:lnTo>
                    <a:pt x="789755" y="840328"/>
                  </a:lnTo>
                  <a:lnTo>
                    <a:pt x="787531" y="847310"/>
                  </a:lnTo>
                  <a:lnTo>
                    <a:pt x="784671" y="854293"/>
                  </a:lnTo>
                  <a:lnTo>
                    <a:pt x="781811" y="861276"/>
                  </a:lnTo>
                  <a:lnTo>
                    <a:pt x="778951" y="868258"/>
                  </a:lnTo>
                  <a:lnTo>
                    <a:pt x="775456" y="874923"/>
                  </a:lnTo>
                  <a:lnTo>
                    <a:pt x="772278" y="880954"/>
                  </a:lnTo>
                  <a:lnTo>
                    <a:pt x="768465" y="887619"/>
                  </a:lnTo>
                  <a:lnTo>
                    <a:pt x="764970" y="893649"/>
                  </a:lnTo>
                  <a:lnTo>
                    <a:pt x="760839" y="899680"/>
                  </a:lnTo>
                  <a:lnTo>
                    <a:pt x="756708" y="905393"/>
                  </a:lnTo>
                  <a:lnTo>
                    <a:pt x="752259" y="911106"/>
                  </a:lnTo>
                  <a:lnTo>
                    <a:pt x="747810" y="916501"/>
                  </a:lnTo>
                  <a:lnTo>
                    <a:pt x="743044" y="921580"/>
                  </a:lnTo>
                  <a:lnTo>
                    <a:pt x="738278" y="926341"/>
                  </a:lnTo>
                  <a:lnTo>
                    <a:pt x="733193" y="931101"/>
                  </a:lnTo>
                  <a:lnTo>
                    <a:pt x="728109" y="936180"/>
                  </a:lnTo>
                  <a:lnTo>
                    <a:pt x="722707" y="939988"/>
                  </a:lnTo>
                  <a:lnTo>
                    <a:pt x="717305" y="944114"/>
                  </a:lnTo>
                  <a:lnTo>
                    <a:pt x="711903" y="948241"/>
                  </a:lnTo>
                  <a:lnTo>
                    <a:pt x="706183" y="951414"/>
                  </a:lnTo>
                  <a:lnTo>
                    <a:pt x="700464" y="954906"/>
                  </a:lnTo>
                  <a:lnTo>
                    <a:pt x="694426" y="958080"/>
                  </a:lnTo>
                  <a:lnTo>
                    <a:pt x="688071" y="960619"/>
                  </a:lnTo>
                  <a:lnTo>
                    <a:pt x="688071" y="1044727"/>
                  </a:lnTo>
                  <a:lnTo>
                    <a:pt x="703641" y="1047266"/>
                  </a:lnTo>
                  <a:lnTo>
                    <a:pt x="718894" y="1050440"/>
                  </a:lnTo>
                  <a:lnTo>
                    <a:pt x="733829" y="1053614"/>
                  </a:lnTo>
                  <a:lnTo>
                    <a:pt x="748764" y="1057740"/>
                  </a:lnTo>
                  <a:lnTo>
                    <a:pt x="763063" y="1062184"/>
                  </a:lnTo>
                  <a:lnTo>
                    <a:pt x="777045" y="1066945"/>
                  </a:lnTo>
                  <a:lnTo>
                    <a:pt x="791026" y="1072340"/>
                  </a:lnTo>
                  <a:lnTo>
                    <a:pt x="804690" y="1078371"/>
                  </a:lnTo>
                  <a:lnTo>
                    <a:pt x="818036" y="1085036"/>
                  </a:lnTo>
                  <a:lnTo>
                    <a:pt x="831064" y="1091701"/>
                  </a:lnTo>
                  <a:lnTo>
                    <a:pt x="843775" y="1099001"/>
                  </a:lnTo>
                  <a:lnTo>
                    <a:pt x="856167" y="1106618"/>
                  </a:lnTo>
                  <a:lnTo>
                    <a:pt x="867925" y="1114871"/>
                  </a:lnTo>
                  <a:lnTo>
                    <a:pt x="879682" y="1123440"/>
                  </a:lnTo>
                  <a:lnTo>
                    <a:pt x="890804" y="1132010"/>
                  </a:lnTo>
                  <a:lnTo>
                    <a:pt x="901925" y="1141214"/>
                  </a:lnTo>
                  <a:lnTo>
                    <a:pt x="912094" y="1151370"/>
                  </a:lnTo>
                  <a:lnTo>
                    <a:pt x="921944" y="1161210"/>
                  </a:lnTo>
                  <a:lnTo>
                    <a:pt x="931795" y="1171683"/>
                  </a:lnTo>
                  <a:lnTo>
                    <a:pt x="940692" y="1182157"/>
                  </a:lnTo>
                  <a:lnTo>
                    <a:pt x="949272" y="1193266"/>
                  </a:lnTo>
                  <a:lnTo>
                    <a:pt x="957534" y="1204692"/>
                  </a:lnTo>
                  <a:lnTo>
                    <a:pt x="965160" y="1216118"/>
                  </a:lnTo>
                  <a:lnTo>
                    <a:pt x="972151" y="1227862"/>
                  </a:lnTo>
                  <a:lnTo>
                    <a:pt x="979142" y="1240557"/>
                  </a:lnTo>
                  <a:lnTo>
                    <a:pt x="985179" y="1252618"/>
                  </a:lnTo>
                  <a:lnTo>
                    <a:pt x="991217" y="1265631"/>
                  </a:lnTo>
                  <a:lnTo>
                    <a:pt x="995983" y="1278327"/>
                  </a:lnTo>
                  <a:lnTo>
                    <a:pt x="1000749" y="1291657"/>
                  </a:lnTo>
                  <a:lnTo>
                    <a:pt x="1004880" y="1304988"/>
                  </a:lnTo>
                  <a:lnTo>
                    <a:pt x="1008058" y="1318635"/>
                  </a:lnTo>
                  <a:lnTo>
                    <a:pt x="1010600" y="1332600"/>
                  </a:lnTo>
                  <a:lnTo>
                    <a:pt x="1014413" y="1484313"/>
                  </a:lnTo>
                  <a:lnTo>
                    <a:pt x="246063" y="1484313"/>
                  </a:lnTo>
                  <a:lnTo>
                    <a:pt x="249876" y="1332600"/>
                  </a:lnTo>
                  <a:lnTo>
                    <a:pt x="252419" y="1318635"/>
                  </a:lnTo>
                  <a:lnTo>
                    <a:pt x="255596" y="1304988"/>
                  </a:lnTo>
                  <a:lnTo>
                    <a:pt x="259727" y="1291657"/>
                  </a:lnTo>
                  <a:lnTo>
                    <a:pt x="264176" y="1278327"/>
                  </a:lnTo>
                  <a:lnTo>
                    <a:pt x="269260" y="1265631"/>
                  </a:lnTo>
                  <a:lnTo>
                    <a:pt x="275297" y="1252618"/>
                  </a:lnTo>
                  <a:lnTo>
                    <a:pt x="281017" y="1240557"/>
                  </a:lnTo>
                  <a:lnTo>
                    <a:pt x="288008" y="1227862"/>
                  </a:lnTo>
                  <a:lnTo>
                    <a:pt x="294999" y="1216118"/>
                  </a:lnTo>
                  <a:lnTo>
                    <a:pt x="302943" y="1204692"/>
                  </a:lnTo>
                  <a:lnTo>
                    <a:pt x="310887" y="1193266"/>
                  </a:lnTo>
                  <a:lnTo>
                    <a:pt x="319784" y="1182157"/>
                  </a:lnTo>
                  <a:lnTo>
                    <a:pt x="328682" y="1171683"/>
                  </a:lnTo>
                  <a:lnTo>
                    <a:pt x="338214" y="1161210"/>
                  </a:lnTo>
                  <a:lnTo>
                    <a:pt x="348383" y="1151370"/>
                  </a:lnTo>
                  <a:lnTo>
                    <a:pt x="358869" y="1141214"/>
                  </a:lnTo>
                  <a:lnTo>
                    <a:pt x="369673" y="1132010"/>
                  </a:lnTo>
                  <a:lnTo>
                    <a:pt x="380795" y="1123440"/>
                  </a:lnTo>
                  <a:lnTo>
                    <a:pt x="392552" y="1114871"/>
                  </a:lnTo>
                  <a:lnTo>
                    <a:pt x="404309" y="1106618"/>
                  </a:lnTo>
                  <a:lnTo>
                    <a:pt x="417020" y="1099001"/>
                  </a:lnTo>
                  <a:lnTo>
                    <a:pt x="429412" y="1091701"/>
                  </a:lnTo>
                  <a:lnTo>
                    <a:pt x="442441" y="1085036"/>
                  </a:lnTo>
                  <a:lnTo>
                    <a:pt x="455787" y="1078371"/>
                  </a:lnTo>
                  <a:lnTo>
                    <a:pt x="469450" y="1072340"/>
                  </a:lnTo>
                  <a:lnTo>
                    <a:pt x="483432" y="1066945"/>
                  </a:lnTo>
                  <a:lnTo>
                    <a:pt x="497413" y="1062184"/>
                  </a:lnTo>
                  <a:lnTo>
                    <a:pt x="511713" y="1057740"/>
                  </a:lnTo>
                  <a:lnTo>
                    <a:pt x="526648" y="1053614"/>
                  </a:lnTo>
                  <a:lnTo>
                    <a:pt x="541582" y="1050440"/>
                  </a:lnTo>
                  <a:lnTo>
                    <a:pt x="556835" y="1047266"/>
                  </a:lnTo>
                  <a:lnTo>
                    <a:pt x="571770" y="1044727"/>
                  </a:lnTo>
                  <a:lnTo>
                    <a:pt x="571770" y="960619"/>
                  </a:lnTo>
                  <a:lnTo>
                    <a:pt x="566050" y="958080"/>
                  </a:lnTo>
                  <a:lnTo>
                    <a:pt x="560013" y="954906"/>
                  </a:lnTo>
                  <a:lnTo>
                    <a:pt x="554293" y="951414"/>
                  </a:lnTo>
                  <a:lnTo>
                    <a:pt x="548573" y="948241"/>
                  </a:lnTo>
                  <a:lnTo>
                    <a:pt x="543171" y="944114"/>
                  </a:lnTo>
                  <a:lnTo>
                    <a:pt x="537452" y="939988"/>
                  </a:lnTo>
                  <a:lnTo>
                    <a:pt x="532367" y="935545"/>
                  </a:lnTo>
                  <a:lnTo>
                    <a:pt x="527283" y="931101"/>
                  </a:lnTo>
                  <a:lnTo>
                    <a:pt x="522199" y="926341"/>
                  </a:lnTo>
                  <a:lnTo>
                    <a:pt x="517433" y="921580"/>
                  </a:lnTo>
                  <a:lnTo>
                    <a:pt x="512348" y="916501"/>
                  </a:lnTo>
                  <a:lnTo>
                    <a:pt x="507900" y="911106"/>
                  </a:lnTo>
                  <a:lnTo>
                    <a:pt x="503769" y="905393"/>
                  </a:lnTo>
                  <a:lnTo>
                    <a:pt x="499638" y="899680"/>
                  </a:lnTo>
                  <a:lnTo>
                    <a:pt x="495507" y="893649"/>
                  </a:lnTo>
                  <a:lnTo>
                    <a:pt x="491694" y="887302"/>
                  </a:lnTo>
                  <a:lnTo>
                    <a:pt x="488198" y="880954"/>
                  </a:lnTo>
                  <a:lnTo>
                    <a:pt x="484385" y="874923"/>
                  </a:lnTo>
                  <a:lnTo>
                    <a:pt x="481525" y="868258"/>
                  </a:lnTo>
                  <a:lnTo>
                    <a:pt x="478665" y="861276"/>
                  </a:lnTo>
                  <a:lnTo>
                    <a:pt x="475488" y="854293"/>
                  </a:lnTo>
                  <a:lnTo>
                    <a:pt x="472946" y="847310"/>
                  </a:lnTo>
                  <a:lnTo>
                    <a:pt x="470404" y="839693"/>
                  </a:lnTo>
                  <a:lnTo>
                    <a:pt x="468497" y="832393"/>
                  </a:lnTo>
                  <a:lnTo>
                    <a:pt x="466273" y="825093"/>
                  </a:lnTo>
                  <a:lnTo>
                    <a:pt x="465002" y="817476"/>
                  </a:lnTo>
                  <a:lnTo>
                    <a:pt x="463413" y="809541"/>
                  </a:lnTo>
                  <a:lnTo>
                    <a:pt x="462142" y="801923"/>
                  </a:lnTo>
                  <a:lnTo>
                    <a:pt x="461189" y="793989"/>
                  </a:lnTo>
                  <a:lnTo>
                    <a:pt x="460871" y="786054"/>
                  </a:lnTo>
                  <a:lnTo>
                    <a:pt x="460235" y="777802"/>
                  </a:lnTo>
                  <a:lnTo>
                    <a:pt x="460235" y="769550"/>
                  </a:lnTo>
                  <a:lnTo>
                    <a:pt x="460553" y="759076"/>
                  </a:lnTo>
                  <a:lnTo>
                    <a:pt x="460871" y="748919"/>
                  </a:lnTo>
                  <a:lnTo>
                    <a:pt x="461824" y="738445"/>
                  </a:lnTo>
                  <a:lnTo>
                    <a:pt x="463413" y="728606"/>
                  </a:lnTo>
                  <a:lnTo>
                    <a:pt x="465637" y="718450"/>
                  </a:lnTo>
                  <a:lnTo>
                    <a:pt x="467862" y="708611"/>
                  </a:lnTo>
                  <a:lnTo>
                    <a:pt x="470404" y="699406"/>
                  </a:lnTo>
                  <a:lnTo>
                    <a:pt x="473264" y="690202"/>
                  </a:lnTo>
                  <a:lnTo>
                    <a:pt x="477077" y="680998"/>
                  </a:lnTo>
                  <a:lnTo>
                    <a:pt x="480890" y="672111"/>
                  </a:lnTo>
                  <a:lnTo>
                    <a:pt x="484703" y="663541"/>
                  </a:lnTo>
                  <a:lnTo>
                    <a:pt x="489152" y="655289"/>
                  </a:lnTo>
                  <a:lnTo>
                    <a:pt x="493918" y="647354"/>
                  </a:lnTo>
                  <a:lnTo>
                    <a:pt x="498685" y="639737"/>
                  </a:lnTo>
                  <a:lnTo>
                    <a:pt x="504404" y="632437"/>
                  </a:lnTo>
                  <a:lnTo>
                    <a:pt x="509806" y="624820"/>
                  </a:lnTo>
                  <a:lnTo>
                    <a:pt x="515844" y="618154"/>
                  </a:lnTo>
                  <a:lnTo>
                    <a:pt x="522199" y="611489"/>
                  </a:lnTo>
                  <a:lnTo>
                    <a:pt x="528236" y="605776"/>
                  </a:lnTo>
                  <a:lnTo>
                    <a:pt x="534909" y="600063"/>
                  </a:lnTo>
                  <a:lnTo>
                    <a:pt x="541900" y="594667"/>
                  </a:lnTo>
                  <a:lnTo>
                    <a:pt x="548891" y="589907"/>
                  </a:lnTo>
                  <a:lnTo>
                    <a:pt x="556517" y="585463"/>
                  </a:lnTo>
                  <a:lnTo>
                    <a:pt x="564144" y="581020"/>
                  </a:lnTo>
                  <a:lnTo>
                    <a:pt x="571770" y="577211"/>
                  </a:lnTo>
                  <a:lnTo>
                    <a:pt x="579714" y="574354"/>
                  </a:lnTo>
                  <a:lnTo>
                    <a:pt x="587658" y="571498"/>
                  </a:lnTo>
                  <a:lnTo>
                    <a:pt x="595920" y="569276"/>
                  </a:lnTo>
                  <a:lnTo>
                    <a:pt x="604499" y="567372"/>
                  </a:lnTo>
                  <a:lnTo>
                    <a:pt x="612761" y="566420"/>
                  </a:lnTo>
                  <a:lnTo>
                    <a:pt x="621659" y="565468"/>
                  </a:lnTo>
                  <a:lnTo>
                    <a:pt x="630238" y="565150"/>
                  </a:lnTo>
                  <a:close/>
                  <a:moveTo>
                    <a:pt x="181836" y="158167"/>
                  </a:moveTo>
                  <a:lnTo>
                    <a:pt x="178980" y="158484"/>
                  </a:lnTo>
                  <a:lnTo>
                    <a:pt x="176441" y="159119"/>
                  </a:lnTo>
                  <a:lnTo>
                    <a:pt x="173902" y="160390"/>
                  </a:lnTo>
                  <a:lnTo>
                    <a:pt x="171681" y="161343"/>
                  </a:lnTo>
                  <a:lnTo>
                    <a:pt x="169459" y="162613"/>
                  </a:lnTo>
                  <a:lnTo>
                    <a:pt x="167238" y="163884"/>
                  </a:lnTo>
                  <a:lnTo>
                    <a:pt x="165651" y="165789"/>
                  </a:lnTo>
                  <a:lnTo>
                    <a:pt x="164065" y="167695"/>
                  </a:lnTo>
                  <a:lnTo>
                    <a:pt x="162478" y="169918"/>
                  </a:lnTo>
                  <a:lnTo>
                    <a:pt x="161209" y="171824"/>
                  </a:lnTo>
                  <a:lnTo>
                    <a:pt x="159939" y="174364"/>
                  </a:lnTo>
                  <a:lnTo>
                    <a:pt x="159305" y="176588"/>
                  </a:lnTo>
                  <a:lnTo>
                    <a:pt x="158352" y="179128"/>
                  </a:lnTo>
                  <a:lnTo>
                    <a:pt x="158035" y="181669"/>
                  </a:lnTo>
                  <a:lnTo>
                    <a:pt x="157718" y="184210"/>
                  </a:lnTo>
                  <a:lnTo>
                    <a:pt x="157718" y="1440334"/>
                  </a:lnTo>
                  <a:lnTo>
                    <a:pt x="158352" y="1447639"/>
                  </a:lnTo>
                  <a:lnTo>
                    <a:pt x="159622" y="1454944"/>
                  </a:lnTo>
                  <a:lnTo>
                    <a:pt x="161526" y="1463202"/>
                  </a:lnTo>
                  <a:lnTo>
                    <a:pt x="164065" y="1471142"/>
                  </a:lnTo>
                  <a:lnTo>
                    <a:pt x="167238" y="1479717"/>
                  </a:lnTo>
                  <a:lnTo>
                    <a:pt x="171363" y="1488610"/>
                  </a:lnTo>
                  <a:lnTo>
                    <a:pt x="175806" y="1497185"/>
                  </a:lnTo>
                  <a:lnTo>
                    <a:pt x="181201" y="1506078"/>
                  </a:lnTo>
                  <a:lnTo>
                    <a:pt x="187230" y="1514336"/>
                  </a:lnTo>
                  <a:lnTo>
                    <a:pt x="193577" y="1522594"/>
                  </a:lnTo>
                  <a:lnTo>
                    <a:pt x="200876" y="1530534"/>
                  </a:lnTo>
                  <a:lnTo>
                    <a:pt x="208492" y="1538156"/>
                  </a:lnTo>
                  <a:lnTo>
                    <a:pt x="216743" y="1545143"/>
                  </a:lnTo>
                  <a:lnTo>
                    <a:pt x="225629" y="1551178"/>
                  </a:lnTo>
                  <a:lnTo>
                    <a:pt x="230389" y="1554354"/>
                  </a:lnTo>
                  <a:lnTo>
                    <a:pt x="235149" y="1557212"/>
                  </a:lnTo>
                  <a:lnTo>
                    <a:pt x="239909" y="1559753"/>
                  </a:lnTo>
                  <a:lnTo>
                    <a:pt x="244669" y="1561976"/>
                  </a:lnTo>
                  <a:lnTo>
                    <a:pt x="1018979" y="1561976"/>
                  </a:lnTo>
                  <a:lnTo>
                    <a:pt x="1018979" y="1559436"/>
                  </a:lnTo>
                  <a:lnTo>
                    <a:pt x="1028182" y="1554354"/>
                  </a:lnTo>
                  <a:lnTo>
                    <a:pt x="1037068" y="1548637"/>
                  </a:lnTo>
                  <a:lnTo>
                    <a:pt x="1045636" y="1542603"/>
                  </a:lnTo>
                  <a:lnTo>
                    <a:pt x="1053252" y="1535298"/>
                  </a:lnTo>
                  <a:lnTo>
                    <a:pt x="1060551" y="1527993"/>
                  </a:lnTo>
                  <a:lnTo>
                    <a:pt x="1067532" y="1520370"/>
                  </a:lnTo>
                  <a:lnTo>
                    <a:pt x="1073879" y="1512113"/>
                  </a:lnTo>
                  <a:lnTo>
                    <a:pt x="1079908" y="1504173"/>
                  </a:lnTo>
                  <a:lnTo>
                    <a:pt x="1084986" y="1495597"/>
                  </a:lnTo>
                  <a:lnTo>
                    <a:pt x="1089429" y="1487022"/>
                  </a:lnTo>
                  <a:lnTo>
                    <a:pt x="1093554" y="1479082"/>
                  </a:lnTo>
                  <a:lnTo>
                    <a:pt x="1096728" y="1470507"/>
                  </a:lnTo>
                  <a:lnTo>
                    <a:pt x="1099266" y="1462884"/>
                  </a:lnTo>
                  <a:lnTo>
                    <a:pt x="1101170" y="1454626"/>
                  </a:lnTo>
                  <a:lnTo>
                    <a:pt x="1102122" y="1447321"/>
                  </a:lnTo>
                  <a:lnTo>
                    <a:pt x="1102757" y="1440334"/>
                  </a:lnTo>
                  <a:lnTo>
                    <a:pt x="1102757" y="184210"/>
                  </a:lnTo>
                  <a:lnTo>
                    <a:pt x="1102122" y="181669"/>
                  </a:lnTo>
                  <a:lnTo>
                    <a:pt x="1101805" y="179128"/>
                  </a:lnTo>
                  <a:lnTo>
                    <a:pt x="1101170" y="176588"/>
                  </a:lnTo>
                  <a:lnTo>
                    <a:pt x="1100536" y="174364"/>
                  </a:lnTo>
                  <a:lnTo>
                    <a:pt x="1099266" y="171824"/>
                  </a:lnTo>
                  <a:lnTo>
                    <a:pt x="1097997" y="169918"/>
                  </a:lnTo>
                  <a:lnTo>
                    <a:pt x="1096410" y="167695"/>
                  </a:lnTo>
                  <a:lnTo>
                    <a:pt x="1094824" y="165789"/>
                  </a:lnTo>
                  <a:lnTo>
                    <a:pt x="1092919" y="163884"/>
                  </a:lnTo>
                  <a:lnTo>
                    <a:pt x="1090698" y="162613"/>
                  </a:lnTo>
                  <a:lnTo>
                    <a:pt x="1088794" y="161343"/>
                  </a:lnTo>
                  <a:lnTo>
                    <a:pt x="1086573" y="160390"/>
                  </a:lnTo>
                  <a:lnTo>
                    <a:pt x="1083716" y="159119"/>
                  </a:lnTo>
                  <a:lnTo>
                    <a:pt x="1081178" y="158484"/>
                  </a:lnTo>
                  <a:lnTo>
                    <a:pt x="1078639" y="158167"/>
                  </a:lnTo>
                  <a:lnTo>
                    <a:pt x="1076100" y="158167"/>
                  </a:lnTo>
                  <a:lnTo>
                    <a:pt x="184374" y="158167"/>
                  </a:lnTo>
                  <a:lnTo>
                    <a:pt x="181836" y="158167"/>
                  </a:lnTo>
                  <a:close/>
                  <a:moveTo>
                    <a:pt x="1414463" y="157162"/>
                  </a:moveTo>
                  <a:lnTo>
                    <a:pt x="2153497" y="157162"/>
                  </a:lnTo>
                  <a:lnTo>
                    <a:pt x="2161123" y="157162"/>
                  </a:lnTo>
                  <a:lnTo>
                    <a:pt x="2169066" y="158114"/>
                  </a:lnTo>
                  <a:lnTo>
                    <a:pt x="2176374" y="158749"/>
                  </a:lnTo>
                  <a:lnTo>
                    <a:pt x="2183364" y="160337"/>
                  </a:lnTo>
                  <a:lnTo>
                    <a:pt x="2190671" y="161924"/>
                  </a:lnTo>
                  <a:lnTo>
                    <a:pt x="2197661" y="163829"/>
                  </a:lnTo>
                  <a:lnTo>
                    <a:pt x="2204651" y="166052"/>
                  </a:lnTo>
                  <a:lnTo>
                    <a:pt x="2211324" y="168909"/>
                  </a:lnTo>
                  <a:lnTo>
                    <a:pt x="2217996" y="172084"/>
                  </a:lnTo>
                  <a:lnTo>
                    <a:pt x="2224350" y="174942"/>
                  </a:lnTo>
                  <a:lnTo>
                    <a:pt x="2230387" y="178752"/>
                  </a:lnTo>
                  <a:lnTo>
                    <a:pt x="2236424" y="182562"/>
                  </a:lnTo>
                  <a:lnTo>
                    <a:pt x="2242461" y="186689"/>
                  </a:lnTo>
                  <a:lnTo>
                    <a:pt x="2247862" y="191134"/>
                  </a:lnTo>
                  <a:lnTo>
                    <a:pt x="2253264" y="195579"/>
                  </a:lnTo>
                  <a:lnTo>
                    <a:pt x="2258665" y="200659"/>
                  </a:lnTo>
                  <a:lnTo>
                    <a:pt x="2263431" y="206057"/>
                  </a:lnTo>
                  <a:lnTo>
                    <a:pt x="2268197" y="211137"/>
                  </a:lnTo>
                  <a:lnTo>
                    <a:pt x="2272645" y="216852"/>
                  </a:lnTo>
                  <a:lnTo>
                    <a:pt x="2276776" y="222567"/>
                  </a:lnTo>
                  <a:lnTo>
                    <a:pt x="2280270" y="228917"/>
                  </a:lnTo>
                  <a:lnTo>
                    <a:pt x="2284083" y="234949"/>
                  </a:lnTo>
                  <a:lnTo>
                    <a:pt x="2287261" y="241299"/>
                  </a:lnTo>
                  <a:lnTo>
                    <a:pt x="2290438" y="247967"/>
                  </a:lnTo>
                  <a:lnTo>
                    <a:pt x="2292980" y="254634"/>
                  </a:lnTo>
                  <a:lnTo>
                    <a:pt x="2295204" y="261619"/>
                  </a:lnTo>
                  <a:lnTo>
                    <a:pt x="2297428" y="268604"/>
                  </a:lnTo>
                  <a:lnTo>
                    <a:pt x="2298699" y="275589"/>
                  </a:lnTo>
                  <a:lnTo>
                    <a:pt x="2300287" y="282892"/>
                  </a:lnTo>
                  <a:lnTo>
                    <a:pt x="2300923" y="290512"/>
                  </a:lnTo>
                  <a:lnTo>
                    <a:pt x="2301876" y="297814"/>
                  </a:lnTo>
                  <a:lnTo>
                    <a:pt x="2301876" y="305434"/>
                  </a:lnTo>
                  <a:lnTo>
                    <a:pt x="2301876" y="1484630"/>
                  </a:lnTo>
                  <a:lnTo>
                    <a:pt x="2301876" y="1497013"/>
                  </a:lnTo>
                  <a:lnTo>
                    <a:pt x="2300923" y="1509078"/>
                  </a:lnTo>
                  <a:lnTo>
                    <a:pt x="2299652" y="1521143"/>
                  </a:lnTo>
                  <a:lnTo>
                    <a:pt x="2298063" y="1533208"/>
                  </a:lnTo>
                  <a:lnTo>
                    <a:pt x="2295839" y="1544638"/>
                  </a:lnTo>
                  <a:lnTo>
                    <a:pt x="2292980" y="1555433"/>
                  </a:lnTo>
                  <a:lnTo>
                    <a:pt x="2289802" y="1566545"/>
                  </a:lnTo>
                  <a:lnTo>
                    <a:pt x="2285990" y="1577340"/>
                  </a:lnTo>
                  <a:lnTo>
                    <a:pt x="2281859" y="1587500"/>
                  </a:lnTo>
                  <a:lnTo>
                    <a:pt x="2277093" y="1597660"/>
                  </a:lnTo>
                  <a:lnTo>
                    <a:pt x="2271374" y="1607503"/>
                  </a:lnTo>
                  <a:lnTo>
                    <a:pt x="2265655" y="1616710"/>
                  </a:lnTo>
                  <a:lnTo>
                    <a:pt x="2259300" y="1625918"/>
                  </a:lnTo>
                  <a:lnTo>
                    <a:pt x="2252310" y="1634808"/>
                  </a:lnTo>
                  <a:lnTo>
                    <a:pt x="2244685" y="1643063"/>
                  </a:lnTo>
                  <a:lnTo>
                    <a:pt x="2236424" y="1651000"/>
                  </a:lnTo>
                  <a:lnTo>
                    <a:pt x="2227846" y="1658938"/>
                  </a:lnTo>
                  <a:lnTo>
                    <a:pt x="2218631" y="1665923"/>
                  </a:lnTo>
                  <a:lnTo>
                    <a:pt x="2208782" y="1672908"/>
                  </a:lnTo>
                  <a:lnTo>
                    <a:pt x="2198297" y="1678940"/>
                  </a:lnTo>
                  <a:lnTo>
                    <a:pt x="2187494" y="1684973"/>
                  </a:lnTo>
                  <a:lnTo>
                    <a:pt x="2176056" y="1690370"/>
                  </a:lnTo>
                  <a:lnTo>
                    <a:pt x="2163664" y="1695450"/>
                  </a:lnTo>
                  <a:lnTo>
                    <a:pt x="2150955" y="1700213"/>
                  </a:lnTo>
                  <a:lnTo>
                    <a:pt x="2137611" y="1704023"/>
                  </a:lnTo>
                  <a:lnTo>
                    <a:pt x="2123631" y="1707515"/>
                  </a:lnTo>
                  <a:lnTo>
                    <a:pt x="2108698" y="1710373"/>
                  </a:lnTo>
                  <a:lnTo>
                    <a:pt x="2093764" y="1712913"/>
                  </a:lnTo>
                  <a:lnTo>
                    <a:pt x="2077878" y="1715135"/>
                  </a:lnTo>
                  <a:lnTo>
                    <a:pt x="2061038" y="1716405"/>
                  </a:lnTo>
                  <a:lnTo>
                    <a:pt x="2044199" y="1717358"/>
                  </a:lnTo>
                  <a:lnTo>
                    <a:pt x="2026406" y="1717675"/>
                  </a:lnTo>
                  <a:lnTo>
                    <a:pt x="1563159" y="1717675"/>
                  </a:lnTo>
                  <a:lnTo>
                    <a:pt x="1551721" y="1717358"/>
                  </a:lnTo>
                  <a:lnTo>
                    <a:pt x="1540601" y="1716723"/>
                  </a:lnTo>
                  <a:lnTo>
                    <a:pt x="1529163" y="1715453"/>
                  </a:lnTo>
                  <a:lnTo>
                    <a:pt x="1518042" y="1714500"/>
                  </a:lnTo>
                  <a:lnTo>
                    <a:pt x="1506922" y="1712913"/>
                  </a:lnTo>
                  <a:lnTo>
                    <a:pt x="1495801" y="1710690"/>
                  </a:lnTo>
                  <a:lnTo>
                    <a:pt x="1485634" y="1709103"/>
                  </a:lnTo>
                  <a:lnTo>
                    <a:pt x="1475149" y="1706880"/>
                  </a:lnTo>
                  <a:lnTo>
                    <a:pt x="1456085" y="1701800"/>
                  </a:lnTo>
                  <a:lnTo>
                    <a:pt x="1439246" y="1697038"/>
                  </a:lnTo>
                  <a:lnTo>
                    <a:pt x="1424948" y="1692593"/>
                  </a:lnTo>
                  <a:lnTo>
                    <a:pt x="1414463" y="1688783"/>
                  </a:lnTo>
                  <a:lnTo>
                    <a:pt x="1414463" y="1342708"/>
                  </a:lnTo>
                  <a:lnTo>
                    <a:pt x="1416687" y="1347470"/>
                  </a:lnTo>
                  <a:lnTo>
                    <a:pt x="1419229" y="1352233"/>
                  </a:lnTo>
                  <a:lnTo>
                    <a:pt x="1422088" y="1357630"/>
                  </a:lnTo>
                  <a:lnTo>
                    <a:pt x="1425583" y="1362393"/>
                  </a:lnTo>
                  <a:lnTo>
                    <a:pt x="1429078" y="1367473"/>
                  </a:lnTo>
                  <a:lnTo>
                    <a:pt x="1433209" y="1372235"/>
                  </a:lnTo>
                  <a:lnTo>
                    <a:pt x="1437657" y="1376998"/>
                  </a:lnTo>
                  <a:lnTo>
                    <a:pt x="1442105" y="1381760"/>
                  </a:lnTo>
                  <a:lnTo>
                    <a:pt x="1446871" y="1386523"/>
                  </a:lnTo>
                  <a:lnTo>
                    <a:pt x="1451637" y="1390968"/>
                  </a:lnTo>
                  <a:lnTo>
                    <a:pt x="1456721" y="1395413"/>
                  </a:lnTo>
                  <a:lnTo>
                    <a:pt x="1462440" y="1399540"/>
                  </a:lnTo>
                  <a:lnTo>
                    <a:pt x="1467523" y="1403350"/>
                  </a:lnTo>
                  <a:lnTo>
                    <a:pt x="1472925" y="1406525"/>
                  </a:lnTo>
                  <a:lnTo>
                    <a:pt x="1478644" y="1410018"/>
                  </a:lnTo>
                  <a:lnTo>
                    <a:pt x="1484045" y="1412558"/>
                  </a:lnTo>
                  <a:lnTo>
                    <a:pt x="1484045" y="1413510"/>
                  </a:lnTo>
                  <a:lnTo>
                    <a:pt x="2108062" y="1413510"/>
                  </a:lnTo>
                  <a:lnTo>
                    <a:pt x="2108062" y="1410335"/>
                  </a:lnTo>
                  <a:lnTo>
                    <a:pt x="2115370" y="1406208"/>
                  </a:lnTo>
                  <a:lnTo>
                    <a:pt x="2122360" y="1401763"/>
                  </a:lnTo>
                  <a:lnTo>
                    <a:pt x="2129032" y="1396683"/>
                  </a:lnTo>
                  <a:lnTo>
                    <a:pt x="2135387" y="1390968"/>
                  </a:lnTo>
                  <a:lnTo>
                    <a:pt x="2141106" y="1385253"/>
                  </a:lnTo>
                  <a:lnTo>
                    <a:pt x="2146825" y="1378903"/>
                  </a:lnTo>
                  <a:lnTo>
                    <a:pt x="2151909" y="1372235"/>
                  </a:lnTo>
                  <a:lnTo>
                    <a:pt x="2156357" y="1365568"/>
                  </a:lnTo>
                  <a:lnTo>
                    <a:pt x="2160805" y="1358900"/>
                  </a:lnTo>
                  <a:lnTo>
                    <a:pt x="2163982" y="1352233"/>
                  </a:lnTo>
                  <a:lnTo>
                    <a:pt x="2167477" y="1345883"/>
                  </a:lnTo>
                  <a:lnTo>
                    <a:pt x="2170019" y="1339215"/>
                  </a:lnTo>
                  <a:lnTo>
                    <a:pt x="2172243" y="1332865"/>
                  </a:lnTo>
                  <a:lnTo>
                    <a:pt x="2173832" y="1326515"/>
                  </a:lnTo>
                  <a:lnTo>
                    <a:pt x="2174467" y="1320800"/>
                  </a:lnTo>
                  <a:lnTo>
                    <a:pt x="2174785" y="1315085"/>
                  </a:lnTo>
                  <a:lnTo>
                    <a:pt x="2174785" y="305434"/>
                  </a:lnTo>
                  <a:lnTo>
                    <a:pt x="2174467" y="301307"/>
                  </a:lnTo>
                  <a:lnTo>
                    <a:pt x="2172879" y="297497"/>
                  </a:lnTo>
                  <a:lnTo>
                    <a:pt x="2171290" y="293687"/>
                  </a:lnTo>
                  <a:lnTo>
                    <a:pt x="2168430" y="290829"/>
                  </a:lnTo>
                  <a:lnTo>
                    <a:pt x="2165571" y="288289"/>
                  </a:lnTo>
                  <a:lnTo>
                    <a:pt x="2162076" y="286067"/>
                  </a:lnTo>
                  <a:lnTo>
                    <a:pt x="2157945" y="284797"/>
                  </a:lnTo>
                  <a:lnTo>
                    <a:pt x="2153497" y="284479"/>
                  </a:lnTo>
                  <a:lnTo>
                    <a:pt x="1414463" y="284479"/>
                  </a:lnTo>
                  <a:lnTo>
                    <a:pt x="1414463" y="157162"/>
                  </a:lnTo>
                  <a:close/>
                  <a:moveTo>
                    <a:pt x="184374" y="0"/>
                  </a:moveTo>
                  <a:lnTo>
                    <a:pt x="1076100" y="0"/>
                  </a:lnTo>
                  <a:lnTo>
                    <a:pt x="1085621" y="317"/>
                  </a:lnTo>
                  <a:lnTo>
                    <a:pt x="1094824" y="953"/>
                  </a:lnTo>
                  <a:lnTo>
                    <a:pt x="1104026" y="1905"/>
                  </a:lnTo>
                  <a:lnTo>
                    <a:pt x="1113229" y="3494"/>
                  </a:lnTo>
                  <a:lnTo>
                    <a:pt x="1122115" y="5717"/>
                  </a:lnTo>
                  <a:lnTo>
                    <a:pt x="1131000" y="8258"/>
                  </a:lnTo>
                  <a:lnTo>
                    <a:pt x="1139568" y="11434"/>
                  </a:lnTo>
                  <a:lnTo>
                    <a:pt x="1147502" y="14610"/>
                  </a:lnTo>
                  <a:lnTo>
                    <a:pt x="1156070" y="18421"/>
                  </a:lnTo>
                  <a:lnTo>
                    <a:pt x="1163686" y="22232"/>
                  </a:lnTo>
                  <a:lnTo>
                    <a:pt x="1171620" y="26679"/>
                  </a:lnTo>
                  <a:lnTo>
                    <a:pt x="1178919" y="31443"/>
                  </a:lnTo>
                  <a:lnTo>
                    <a:pt x="1186217" y="36842"/>
                  </a:lnTo>
                  <a:lnTo>
                    <a:pt x="1193199" y="42241"/>
                  </a:lnTo>
                  <a:lnTo>
                    <a:pt x="1199863" y="47640"/>
                  </a:lnTo>
                  <a:lnTo>
                    <a:pt x="1206210" y="53993"/>
                  </a:lnTo>
                  <a:lnTo>
                    <a:pt x="1212557" y="60345"/>
                  </a:lnTo>
                  <a:lnTo>
                    <a:pt x="1218269" y="67014"/>
                  </a:lnTo>
                  <a:lnTo>
                    <a:pt x="1223981" y="74002"/>
                  </a:lnTo>
                  <a:lnTo>
                    <a:pt x="1229058" y="81306"/>
                  </a:lnTo>
                  <a:lnTo>
                    <a:pt x="1233818" y="88611"/>
                  </a:lnTo>
                  <a:lnTo>
                    <a:pt x="1238261" y="96551"/>
                  </a:lnTo>
                  <a:lnTo>
                    <a:pt x="1242387" y="104492"/>
                  </a:lnTo>
                  <a:lnTo>
                    <a:pt x="1245877" y="112749"/>
                  </a:lnTo>
                  <a:lnTo>
                    <a:pt x="1249368" y="121325"/>
                  </a:lnTo>
                  <a:lnTo>
                    <a:pt x="1252224" y="129582"/>
                  </a:lnTo>
                  <a:lnTo>
                    <a:pt x="1254446" y="138475"/>
                  </a:lnTo>
                  <a:lnTo>
                    <a:pt x="1256667" y="147368"/>
                  </a:lnTo>
                  <a:lnTo>
                    <a:pt x="1258254" y="156261"/>
                  </a:lnTo>
                  <a:lnTo>
                    <a:pt x="1259523" y="165472"/>
                  </a:lnTo>
                  <a:lnTo>
                    <a:pt x="1259840" y="175000"/>
                  </a:lnTo>
                  <a:lnTo>
                    <a:pt x="1260475" y="184210"/>
                  </a:lnTo>
                  <a:lnTo>
                    <a:pt x="1260475" y="1651541"/>
                  </a:lnTo>
                  <a:lnTo>
                    <a:pt x="1259840" y="1667103"/>
                  </a:lnTo>
                  <a:lnTo>
                    <a:pt x="1259206" y="1682348"/>
                  </a:lnTo>
                  <a:lnTo>
                    <a:pt x="1257936" y="1696958"/>
                  </a:lnTo>
                  <a:lnTo>
                    <a:pt x="1255715" y="1711886"/>
                  </a:lnTo>
                  <a:lnTo>
                    <a:pt x="1252542" y="1725860"/>
                  </a:lnTo>
                  <a:lnTo>
                    <a:pt x="1249368" y="1739835"/>
                  </a:lnTo>
                  <a:lnTo>
                    <a:pt x="1245243" y="1753492"/>
                  </a:lnTo>
                  <a:lnTo>
                    <a:pt x="1240483" y="1766831"/>
                  </a:lnTo>
                  <a:lnTo>
                    <a:pt x="1235405" y="1779535"/>
                  </a:lnTo>
                  <a:lnTo>
                    <a:pt x="1229376" y="1792239"/>
                  </a:lnTo>
                  <a:lnTo>
                    <a:pt x="1222712" y="1804308"/>
                  </a:lnTo>
                  <a:lnTo>
                    <a:pt x="1215413" y="1816060"/>
                  </a:lnTo>
                  <a:lnTo>
                    <a:pt x="1207162" y="1827493"/>
                  </a:lnTo>
                  <a:lnTo>
                    <a:pt x="1198594" y="1838292"/>
                  </a:lnTo>
                  <a:lnTo>
                    <a:pt x="1189391" y="1848773"/>
                  </a:lnTo>
                  <a:lnTo>
                    <a:pt x="1179236" y="1858619"/>
                  </a:lnTo>
                  <a:lnTo>
                    <a:pt x="1168129" y="1868147"/>
                  </a:lnTo>
                  <a:lnTo>
                    <a:pt x="1156705" y="1877040"/>
                  </a:lnTo>
                  <a:lnTo>
                    <a:pt x="1144646" y="1885615"/>
                  </a:lnTo>
                  <a:lnTo>
                    <a:pt x="1131635" y="1893555"/>
                  </a:lnTo>
                  <a:lnTo>
                    <a:pt x="1117989" y="1900860"/>
                  </a:lnTo>
                  <a:lnTo>
                    <a:pt x="1103709" y="1907530"/>
                  </a:lnTo>
                  <a:lnTo>
                    <a:pt x="1088794" y="1913882"/>
                  </a:lnTo>
                  <a:lnTo>
                    <a:pt x="1072927" y="1919599"/>
                  </a:lnTo>
                  <a:lnTo>
                    <a:pt x="1056108" y="1924680"/>
                  </a:lnTo>
                  <a:lnTo>
                    <a:pt x="1038654" y="1929127"/>
                  </a:lnTo>
                  <a:lnTo>
                    <a:pt x="1020566" y="1932620"/>
                  </a:lnTo>
                  <a:lnTo>
                    <a:pt x="1001526" y="1936114"/>
                  </a:lnTo>
                  <a:lnTo>
                    <a:pt x="981851" y="1938337"/>
                  </a:lnTo>
                  <a:lnTo>
                    <a:pt x="961541" y="1940243"/>
                  </a:lnTo>
                  <a:lnTo>
                    <a:pt x="940279" y="1941196"/>
                  </a:lnTo>
                  <a:lnTo>
                    <a:pt x="918065" y="1941513"/>
                  </a:lnTo>
                  <a:lnTo>
                    <a:pt x="342410" y="1941513"/>
                  </a:lnTo>
                  <a:lnTo>
                    <a:pt x="321148" y="1941196"/>
                  </a:lnTo>
                  <a:lnTo>
                    <a:pt x="300839" y="1940243"/>
                  </a:lnTo>
                  <a:lnTo>
                    <a:pt x="280846" y="1938337"/>
                  </a:lnTo>
                  <a:lnTo>
                    <a:pt x="261806" y="1936114"/>
                  </a:lnTo>
                  <a:lnTo>
                    <a:pt x="242765" y="1932938"/>
                  </a:lnTo>
                  <a:lnTo>
                    <a:pt x="225311" y="1929444"/>
                  </a:lnTo>
                  <a:lnTo>
                    <a:pt x="208175" y="1924998"/>
                  </a:lnTo>
                  <a:lnTo>
                    <a:pt x="191673" y="1920234"/>
                  </a:lnTo>
                  <a:lnTo>
                    <a:pt x="175806" y="1914517"/>
                  </a:lnTo>
                  <a:lnTo>
                    <a:pt x="160574" y="1908800"/>
                  </a:lnTo>
                  <a:lnTo>
                    <a:pt x="146294" y="1902130"/>
                  </a:lnTo>
                  <a:lnTo>
                    <a:pt x="132648" y="1894825"/>
                  </a:lnTo>
                  <a:lnTo>
                    <a:pt x="119954" y="1886885"/>
                  </a:lnTo>
                  <a:lnTo>
                    <a:pt x="107261" y="1878628"/>
                  </a:lnTo>
                  <a:lnTo>
                    <a:pt x="95836" y="1869735"/>
                  </a:lnTo>
                  <a:lnTo>
                    <a:pt x="84730" y="1860524"/>
                  </a:lnTo>
                  <a:lnTo>
                    <a:pt x="74575" y="1850361"/>
                  </a:lnTo>
                  <a:lnTo>
                    <a:pt x="64737" y="1840198"/>
                  </a:lnTo>
                  <a:lnTo>
                    <a:pt x="55534" y="1829399"/>
                  </a:lnTo>
                  <a:lnTo>
                    <a:pt x="47601" y="1817965"/>
                  </a:lnTo>
                  <a:lnTo>
                    <a:pt x="39985" y="1806532"/>
                  </a:lnTo>
                  <a:lnTo>
                    <a:pt x="32686" y="1794463"/>
                  </a:lnTo>
                  <a:lnTo>
                    <a:pt x="26656" y="1781758"/>
                  </a:lnTo>
                  <a:lnTo>
                    <a:pt x="20944" y="1768419"/>
                  </a:lnTo>
                  <a:lnTo>
                    <a:pt x="16184" y="1755397"/>
                  </a:lnTo>
                  <a:lnTo>
                    <a:pt x="11741" y="1741740"/>
                  </a:lnTo>
                  <a:lnTo>
                    <a:pt x="8251" y="1727131"/>
                  </a:lnTo>
                  <a:lnTo>
                    <a:pt x="5077" y="1712838"/>
                  </a:lnTo>
                  <a:lnTo>
                    <a:pt x="2856" y="1698229"/>
                  </a:lnTo>
                  <a:lnTo>
                    <a:pt x="1269" y="1682984"/>
                  </a:lnTo>
                  <a:lnTo>
                    <a:pt x="317" y="1667421"/>
                  </a:lnTo>
                  <a:lnTo>
                    <a:pt x="0" y="1651541"/>
                  </a:lnTo>
                  <a:lnTo>
                    <a:pt x="0" y="184210"/>
                  </a:lnTo>
                  <a:lnTo>
                    <a:pt x="0" y="175000"/>
                  </a:lnTo>
                  <a:lnTo>
                    <a:pt x="634" y="165472"/>
                  </a:lnTo>
                  <a:lnTo>
                    <a:pt x="1904" y="156261"/>
                  </a:lnTo>
                  <a:lnTo>
                    <a:pt x="3808" y="147368"/>
                  </a:lnTo>
                  <a:lnTo>
                    <a:pt x="6029" y="138475"/>
                  </a:lnTo>
                  <a:lnTo>
                    <a:pt x="8251" y="129582"/>
                  </a:lnTo>
                  <a:lnTo>
                    <a:pt x="11107" y="121325"/>
                  </a:lnTo>
                  <a:lnTo>
                    <a:pt x="14280" y="112749"/>
                  </a:lnTo>
                  <a:lnTo>
                    <a:pt x="18088" y="104492"/>
                  </a:lnTo>
                  <a:lnTo>
                    <a:pt x="22214" y="96551"/>
                  </a:lnTo>
                  <a:lnTo>
                    <a:pt x="26656" y="88611"/>
                  </a:lnTo>
                  <a:lnTo>
                    <a:pt x="31416" y="81306"/>
                  </a:lnTo>
                  <a:lnTo>
                    <a:pt x="36494" y="74002"/>
                  </a:lnTo>
                  <a:lnTo>
                    <a:pt x="41889" y="67014"/>
                  </a:lnTo>
                  <a:lnTo>
                    <a:pt x="47918" y="60345"/>
                  </a:lnTo>
                  <a:lnTo>
                    <a:pt x="53948" y="53993"/>
                  </a:lnTo>
                  <a:lnTo>
                    <a:pt x="60612" y="47640"/>
                  </a:lnTo>
                  <a:lnTo>
                    <a:pt x="66959" y="42241"/>
                  </a:lnTo>
                  <a:lnTo>
                    <a:pt x="74257" y="36842"/>
                  </a:lnTo>
                  <a:lnTo>
                    <a:pt x="81556" y="31443"/>
                  </a:lnTo>
                  <a:lnTo>
                    <a:pt x="88855" y="26679"/>
                  </a:lnTo>
                  <a:lnTo>
                    <a:pt x="96471" y="22232"/>
                  </a:lnTo>
                  <a:lnTo>
                    <a:pt x="104405" y="18421"/>
                  </a:lnTo>
                  <a:lnTo>
                    <a:pt x="112338" y="14610"/>
                  </a:lnTo>
                  <a:lnTo>
                    <a:pt x="120906" y="11434"/>
                  </a:lnTo>
                  <a:lnTo>
                    <a:pt x="129475" y="8258"/>
                  </a:lnTo>
                  <a:lnTo>
                    <a:pt x="138360" y="5717"/>
                  </a:lnTo>
                  <a:lnTo>
                    <a:pt x="146928" y="3494"/>
                  </a:lnTo>
                  <a:lnTo>
                    <a:pt x="156131" y="1905"/>
                  </a:lnTo>
                  <a:lnTo>
                    <a:pt x="165651" y="953"/>
                  </a:lnTo>
                  <a:lnTo>
                    <a:pt x="174854" y="317"/>
                  </a:lnTo>
                  <a:lnTo>
                    <a:pt x="18437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normAutofit lnSpcReduction="10000"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 bwMode="auto">
          <a:xfrm>
            <a:off x="1064260" y="1016000"/>
            <a:ext cx="1602105" cy="640715"/>
            <a:chOff x="818583" y="1644226"/>
            <a:chExt cx="1602178" cy="640871"/>
          </a:xfrm>
        </p:grpSpPr>
        <p:sp>
          <p:nvSpPr>
            <p:cNvPr id="18" name="任意多边形 17"/>
            <p:cNvSpPr/>
            <p:nvPr/>
          </p:nvSpPr>
          <p:spPr>
            <a:xfrm>
              <a:off x="818583" y="1644226"/>
              <a:ext cx="1602178" cy="640871"/>
            </a:xfrm>
            <a:custGeom>
              <a:avLst/>
              <a:gdLst>
                <a:gd name="connsiteX0" fmla="*/ 0 w 1602178"/>
                <a:gd name="connsiteY0" fmla="*/ 0 h 640871"/>
                <a:gd name="connsiteX1" fmla="*/ 1281743 w 1602178"/>
                <a:gd name="connsiteY1" fmla="*/ 0 h 640871"/>
                <a:gd name="connsiteX2" fmla="*/ 1602178 w 1602178"/>
                <a:gd name="connsiteY2" fmla="*/ 320436 h 640871"/>
                <a:gd name="connsiteX3" fmla="*/ 1281743 w 1602178"/>
                <a:gd name="connsiteY3" fmla="*/ 640871 h 640871"/>
                <a:gd name="connsiteX4" fmla="*/ 0 w 1602178"/>
                <a:gd name="connsiteY4" fmla="*/ 640871 h 640871"/>
                <a:gd name="connsiteX5" fmla="*/ 320436 w 1602178"/>
                <a:gd name="connsiteY5" fmla="*/ 320436 h 640871"/>
                <a:gd name="connsiteX6" fmla="*/ 0 w 1602178"/>
                <a:gd name="connsiteY6" fmla="*/ 0 h 640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178" h="640871">
                  <a:moveTo>
                    <a:pt x="0" y="0"/>
                  </a:moveTo>
                  <a:lnTo>
                    <a:pt x="1281743" y="0"/>
                  </a:lnTo>
                  <a:lnTo>
                    <a:pt x="1602178" y="320436"/>
                  </a:lnTo>
                  <a:lnTo>
                    <a:pt x="1281743" y="640871"/>
                  </a:lnTo>
                  <a:lnTo>
                    <a:pt x="0" y="640871"/>
                  </a:lnTo>
                  <a:lnTo>
                    <a:pt x="320436" y="320436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7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30596" tIns="5080" rIns="320435" bIns="5080" spcCol="1270" anchor="ctr"/>
            <a:lstStyle/>
            <a:p>
              <a:pPr algn="ctr" defTabSz="3556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800" b="1" dirty="0">
                <a:solidFill>
                  <a:schemeClr val="bg1"/>
                </a:solidFill>
              </a:endParaRPr>
            </a:p>
            <a:p>
              <a:pPr algn="ctr" defTabSz="3556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800" b="1" dirty="0">
                <a:solidFill>
                  <a:schemeClr val="bg1"/>
                </a:solidFill>
              </a:endParaRPr>
            </a:p>
            <a:p>
              <a:pPr algn="ctr" defTabSz="3556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19" name="MH_Other_10"/>
            <p:cNvSpPr/>
            <p:nvPr>
              <p:custDataLst>
                <p:tags r:id="rId8"/>
              </p:custDataLst>
            </p:nvPr>
          </p:nvSpPr>
          <p:spPr>
            <a:xfrm>
              <a:off x="1528369" y="1820306"/>
              <a:ext cx="238183" cy="288709"/>
            </a:xfrm>
            <a:custGeom>
              <a:avLst/>
              <a:gdLst/>
              <a:ahLst/>
              <a:cxnLst/>
              <a:rect l="l" t="t" r="r" b="b"/>
              <a:pathLst>
                <a:path w="1674290" h="2018114">
                  <a:moveTo>
                    <a:pt x="307141" y="691642"/>
                  </a:moveTo>
                  <a:lnTo>
                    <a:pt x="1378912" y="691642"/>
                  </a:lnTo>
                  <a:lnTo>
                    <a:pt x="1369387" y="1458335"/>
                  </a:lnTo>
                  <a:cubicBezTo>
                    <a:pt x="1369387" y="1541769"/>
                    <a:pt x="1301750" y="1609406"/>
                    <a:pt x="1218316" y="1609406"/>
                  </a:cubicBezTo>
                  <a:lnTo>
                    <a:pt x="1158892" y="1609406"/>
                  </a:lnTo>
                  <a:lnTo>
                    <a:pt x="1158892" y="1898352"/>
                  </a:lnTo>
                  <a:cubicBezTo>
                    <a:pt x="1158892" y="1964495"/>
                    <a:pt x="1105273" y="2018114"/>
                    <a:pt x="1039130" y="2018114"/>
                  </a:cubicBezTo>
                  <a:cubicBezTo>
                    <a:pt x="972987" y="2018114"/>
                    <a:pt x="919368" y="1964495"/>
                    <a:pt x="919368" y="1898352"/>
                  </a:cubicBezTo>
                  <a:lnTo>
                    <a:pt x="919368" y="1609406"/>
                  </a:lnTo>
                  <a:lnTo>
                    <a:pt x="765901" y="1609406"/>
                  </a:lnTo>
                  <a:lnTo>
                    <a:pt x="765901" y="1898351"/>
                  </a:lnTo>
                  <a:cubicBezTo>
                    <a:pt x="765901" y="1964494"/>
                    <a:pt x="712282" y="2018113"/>
                    <a:pt x="646139" y="2018113"/>
                  </a:cubicBezTo>
                  <a:cubicBezTo>
                    <a:pt x="579996" y="2018113"/>
                    <a:pt x="526377" y="1964494"/>
                    <a:pt x="526377" y="1898351"/>
                  </a:cubicBezTo>
                  <a:lnTo>
                    <a:pt x="526377" y="1609406"/>
                  </a:lnTo>
                  <a:lnTo>
                    <a:pt x="458213" y="1609406"/>
                  </a:lnTo>
                  <a:cubicBezTo>
                    <a:pt x="374779" y="1609406"/>
                    <a:pt x="307141" y="1541769"/>
                    <a:pt x="307141" y="1458335"/>
                  </a:cubicBezTo>
                  <a:lnTo>
                    <a:pt x="307141" y="1156202"/>
                  </a:lnTo>
                  <a:lnTo>
                    <a:pt x="307141" y="854070"/>
                  </a:lnTo>
                  <a:close/>
                  <a:moveTo>
                    <a:pt x="1554528" y="683951"/>
                  </a:moveTo>
                  <a:cubicBezTo>
                    <a:pt x="1620671" y="683951"/>
                    <a:pt x="1674290" y="737570"/>
                    <a:pt x="1674290" y="803713"/>
                  </a:cubicBezTo>
                  <a:lnTo>
                    <a:pt x="1674290" y="1299148"/>
                  </a:lnTo>
                  <a:cubicBezTo>
                    <a:pt x="1674290" y="1365291"/>
                    <a:pt x="1620671" y="1418910"/>
                    <a:pt x="1554528" y="1418910"/>
                  </a:cubicBezTo>
                  <a:cubicBezTo>
                    <a:pt x="1488385" y="1418910"/>
                    <a:pt x="1434766" y="1365291"/>
                    <a:pt x="1434766" y="1299148"/>
                  </a:cubicBezTo>
                  <a:lnTo>
                    <a:pt x="1434766" y="803713"/>
                  </a:lnTo>
                  <a:cubicBezTo>
                    <a:pt x="1434766" y="737570"/>
                    <a:pt x="1488385" y="683951"/>
                    <a:pt x="1554528" y="683951"/>
                  </a:cubicBezTo>
                  <a:close/>
                  <a:moveTo>
                    <a:pt x="119762" y="683950"/>
                  </a:moveTo>
                  <a:cubicBezTo>
                    <a:pt x="185905" y="683950"/>
                    <a:pt x="239524" y="737569"/>
                    <a:pt x="239524" y="803712"/>
                  </a:cubicBezTo>
                  <a:lnTo>
                    <a:pt x="239524" y="1299147"/>
                  </a:lnTo>
                  <a:cubicBezTo>
                    <a:pt x="239524" y="1365290"/>
                    <a:pt x="185905" y="1418909"/>
                    <a:pt x="119762" y="1418909"/>
                  </a:cubicBezTo>
                  <a:cubicBezTo>
                    <a:pt x="53619" y="1418909"/>
                    <a:pt x="0" y="1365290"/>
                    <a:pt x="0" y="1299147"/>
                  </a:cubicBezTo>
                  <a:lnTo>
                    <a:pt x="0" y="803712"/>
                  </a:lnTo>
                  <a:cubicBezTo>
                    <a:pt x="0" y="737569"/>
                    <a:pt x="53619" y="683950"/>
                    <a:pt x="119762" y="683950"/>
                  </a:cubicBezTo>
                  <a:close/>
                  <a:moveTo>
                    <a:pt x="1058285" y="381191"/>
                  </a:moveTo>
                  <a:cubicBezTo>
                    <a:pt x="1028091" y="381191"/>
                    <a:pt x="1003614" y="405668"/>
                    <a:pt x="1003614" y="435862"/>
                  </a:cubicBezTo>
                  <a:cubicBezTo>
                    <a:pt x="1003614" y="466056"/>
                    <a:pt x="1028091" y="490533"/>
                    <a:pt x="1058285" y="490533"/>
                  </a:cubicBezTo>
                  <a:cubicBezTo>
                    <a:pt x="1088479" y="490533"/>
                    <a:pt x="1112956" y="466056"/>
                    <a:pt x="1112956" y="435862"/>
                  </a:cubicBezTo>
                  <a:cubicBezTo>
                    <a:pt x="1112956" y="405668"/>
                    <a:pt x="1088479" y="381191"/>
                    <a:pt x="1058285" y="381191"/>
                  </a:cubicBezTo>
                  <a:close/>
                  <a:moveTo>
                    <a:pt x="620445" y="381191"/>
                  </a:moveTo>
                  <a:cubicBezTo>
                    <a:pt x="590251" y="381191"/>
                    <a:pt x="565774" y="405668"/>
                    <a:pt x="565774" y="435862"/>
                  </a:cubicBezTo>
                  <a:cubicBezTo>
                    <a:pt x="565774" y="466056"/>
                    <a:pt x="590251" y="490533"/>
                    <a:pt x="620445" y="490533"/>
                  </a:cubicBezTo>
                  <a:cubicBezTo>
                    <a:pt x="650639" y="490533"/>
                    <a:pt x="675116" y="466056"/>
                    <a:pt x="675116" y="435862"/>
                  </a:cubicBezTo>
                  <a:cubicBezTo>
                    <a:pt x="675116" y="405668"/>
                    <a:pt x="650639" y="381191"/>
                    <a:pt x="620445" y="381191"/>
                  </a:cubicBezTo>
                  <a:close/>
                  <a:moveTo>
                    <a:pt x="508384" y="1373"/>
                  </a:moveTo>
                  <a:cubicBezTo>
                    <a:pt x="515956" y="3701"/>
                    <a:pt x="522639" y="8917"/>
                    <a:pt x="526639" y="16470"/>
                  </a:cubicBezTo>
                  <a:lnTo>
                    <a:pt x="615978" y="185144"/>
                  </a:lnTo>
                  <a:cubicBezTo>
                    <a:pt x="687009" y="148129"/>
                    <a:pt x="767930" y="128483"/>
                    <a:pt x="853439" y="128483"/>
                  </a:cubicBezTo>
                  <a:cubicBezTo>
                    <a:pt x="932860" y="128483"/>
                    <a:pt x="1008322" y="145431"/>
                    <a:pt x="1075718" y="177325"/>
                  </a:cubicBezTo>
                  <a:lnTo>
                    <a:pt x="1150798" y="40824"/>
                  </a:lnTo>
                  <a:cubicBezTo>
                    <a:pt x="1154917" y="33335"/>
                    <a:pt x="1161682" y="28224"/>
                    <a:pt x="1169289" y="26016"/>
                  </a:cubicBezTo>
                  <a:cubicBezTo>
                    <a:pt x="1176896" y="23808"/>
                    <a:pt x="1185346" y="24501"/>
                    <a:pt x="1192835" y="28621"/>
                  </a:cubicBezTo>
                  <a:cubicBezTo>
                    <a:pt x="1207813" y="36859"/>
                    <a:pt x="1213277" y="55680"/>
                    <a:pt x="1205038" y="70658"/>
                  </a:cubicBezTo>
                  <a:lnTo>
                    <a:pt x="1130773" y="205677"/>
                  </a:lnTo>
                  <a:cubicBezTo>
                    <a:pt x="1280708" y="293097"/>
                    <a:pt x="1383706" y="450928"/>
                    <a:pt x="1395615" y="633899"/>
                  </a:cubicBezTo>
                  <a:lnTo>
                    <a:pt x="311263" y="633899"/>
                  </a:lnTo>
                  <a:cubicBezTo>
                    <a:pt x="322782" y="456918"/>
                    <a:pt x="419524" y="303459"/>
                    <a:pt x="560939" y="213488"/>
                  </a:cubicBezTo>
                  <a:lnTo>
                    <a:pt x="471935" y="45445"/>
                  </a:lnTo>
                  <a:cubicBezTo>
                    <a:pt x="463934" y="30339"/>
                    <a:pt x="469694" y="11606"/>
                    <a:pt x="484800" y="3605"/>
                  </a:cubicBezTo>
                  <a:cubicBezTo>
                    <a:pt x="492353" y="-395"/>
                    <a:pt x="500812" y="-955"/>
                    <a:pt x="508384" y="137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Content Placeholder 2"/>
          <p:cNvSpPr txBox="1"/>
          <p:nvPr/>
        </p:nvSpPr>
        <p:spPr bwMode="auto">
          <a:xfrm>
            <a:off x="2935605" y="948373"/>
            <a:ext cx="5472113" cy="4175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库客数字音乐图书馆</a:t>
            </a:r>
            <a:endParaRPr lang="zh-CN" altLang="en-US" sz="2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 bwMode="auto">
          <a:xfrm>
            <a:off x="1064260" y="4136708"/>
            <a:ext cx="1601788" cy="641350"/>
            <a:chOff x="818583" y="2444089"/>
            <a:chExt cx="1602178" cy="640871"/>
          </a:xfrm>
        </p:grpSpPr>
        <p:sp>
          <p:nvSpPr>
            <p:cNvPr id="21" name="任意多边形 20"/>
            <p:cNvSpPr/>
            <p:nvPr/>
          </p:nvSpPr>
          <p:spPr>
            <a:xfrm>
              <a:off x="818583" y="2444089"/>
              <a:ext cx="1602178" cy="640871"/>
            </a:xfrm>
            <a:custGeom>
              <a:avLst/>
              <a:gdLst>
                <a:gd name="connsiteX0" fmla="*/ 0 w 1602178"/>
                <a:gd name="connsiteY0" fmla="*/ 0 h 640871"/>
                <a:gd name="connsiteX1" fmla="*/ 1281743 w 1602178"/>
                <a:gd name="connsiteY1" fmla="*/ 0 h 640871"/>
                <a:gd name="connsiteX2" fmla="*/ 1602178 w 1602178"/>
                <a:gd name="connsiteY2" fmla="*/ 320436 h 640871"/>
                <a:gd name="connsiteX3" fmla="*/ 1281743 w 1602178"/>
                <a:gd name="connsiteY3" fmla="*/ 640871 h 640871"/>
                <a:gd name="connsiteX4" fmla="*/ 0 w 1602178"/>
                <a:gd name="connsiteY4" fmla="*/ 640871 h 640871"/>
                <a:gd name="connsiteX5" fmla="*/ 320436 w 1602178"/>
                <a:gd name="connsiteY5" fmla="*/ 320436 h 640871"/>
                <a:gd name="connsiteX6" fmla="*/ 0 w 1602178"/>
                <a:gd name="connsiteY6" fmla="*/ 0 h 640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2178" h="640871">
                  <a:moveTo>
                    <a:pt x="0" y="0"/>
                  </a:moveTo>
                  <a:lnTo>
                    <a:pt x="1281743" y="0"/>
                  </a:lnTo>
                  <a:lnTo>
                    <a:pt x="1602178" y="320436"/>
                  </a:lnTo>
                  <a:lnTo>
                    <a:pt x="1281743" y="640871"/>
                  </a:lnTo>
                  <a:lnTo>
                    <a:pt x="0" y="640871"/>
                  </a:lnTo>
                  <a:lnTo>
                    <a:pt x="320436" y="320436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9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30596" tIns="5080" rIns="320435" bIns="5080" spcCol="1270" anchor="ctr"/>
            <a:lstStyle/>
            <a:p>
              <a:pPr algn="ctr" defTabSz="3556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dirty="0">
                <a:solidFill>
                  <a:schemeClr val="bg1"/>
                </a:solidFill>
              </a:endParaRPr>
            </a:p>
            <a:p>
              <a:pPr algn="ctr" defTabSz="3556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22" name="MH_Other_1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506456" y="2656655"/>
              <a:ext cx="217541" cy="215739"/>
            </a:xfrm>
            <a:custGeom>
              <a:avLst/>
              <a:gdLst/>
              <a:ahLst/>
              <a:cxnLst/>
              <a:rect l="0" t="0" r="r" b="b"/>
              <a:pathLst>
                <a:path w="1622425" h="1601788">
                  <a:moveTo>
                    <a:pt x="1477962" y="927100"/>
                  </a:moveTo>
                  <a:lnTo>
                    <a:pt x="1622425" y="927100"/>
                  </a:lnTo>
                  <a:lnTo>
                    <a:pt x="1622425" y="1293813"/>
                  </a:lnTo>
                  <a:lnTo>
                    <a:pt x="1477962" y="1293813"/>
                  </a:lnTo>
                  <a:lnTo>
                    <a:pt x="1477962" y="927100"/>
                  </a:lnTo>
                  <a:close/>
                  <a:moveTo>
                    <a:pt x="1477962" y="463550"/>
                  </a:moveTo>
                  <a:lnTo>
                    <a:pt x="1622425" y="463550"/>
                  </a:lnTo>
                  <a:lnTo>
                    <a:pt x="1622425" y="830263"/>
                  </a:lnTo>
                  <a:lnTo>
                    <a:pt x="1477962" y="830263"/>
                  </a:lnTo>
                  <a:lnTo>
                    <a:pt x="1477962" y="463550"/>
                  </a:lnTo>
                  <a:close/>
                  <a:moveTo>
                    <a:pt x="871932" y="418865"/>
                  </a:moveTo>
                  <a:lnTo>
                    <a:pt x="866214" y="419183"/>
                  </a:lnTo>
                  <a:lnTo>
                    <a:pt x="859861" y="419183"/>
                  </a:lnTo>
                  <a:lnTo>
                    <a:pt x="848426" y="420453"/>
                  </a:lnTo>
                  <a:lnTo>
                    <a:pt x="837309" y="422359"/>
                  </a:lnTo>
                  <a:lnTo>
                    <a:pt x="826509" y="424582"/>
                  </a:lnTo>
                  <a:lnTo>
                    <a:pt x="815709" y="427440"/>
                  </a:lnTo>
                  <a:lnTo>
                    <a:pt x="805862" y="430298"/>
                  </a:lnTo>
                  <a:lnTo>
                    <a:pt x="796650" y="433473"/>
                  </a:lnTo>
                  <a:lnTo>
                    <a:pt x="787439" y="436649"/>
                  </a:lnTo>
                  <a:lnTo>
                    <a:pt x="771874" y="443000"/>
                  </a:lnTo>
                  <a:lnTo>
                    <a:pt x="766792" y="444906"/>
                  </a:lnTo>
                  <a:lnTo>
                    <a:pt x="762027" y="446811"/>
                  </a:lnTo>
                  <a:lnTo>
                    <a:pt x="757262" y="449034"/>
                  </a:lnTo>
                  <a:lnTo>
                    <a:pt x="752498" y="451257"/>
                  </a:lnTo>
                  <a:lnTo>
                    <a:pt x="748051" y="454115"/>
                  </a:lnTo>
                  <a:lnTo>
                    <a:pt x="743921" y="456655"/>
                  </a:lnTo>
                  <a:lnTo>
                    <a:pt x="739792" y="459831"/>
                  </a:lnTo>
                  <a:lnTo>
                    <a:pt x="735345" y="463324"/>
                  </a:lnTo>
                  <a:lnTo>
                    <a:pt x="731533" y="466817"/>
                  </a:lnTo>
                  <a:lnTo>
                    <a:pt x="728039" y="470628"/>
                  </a:lnTo>
                  <a:lnTo>
                    <a:pt x="724545" y="474757"/>
                  </a:lnTo>
                  <a:lnTo>
                    <a:pt x="721051" y="479202"/>
                  </a:lnTo>
                  <a:lnTo>
                    <a:pt x="718192" y="483966"/>
                  </a:lnTo>
                  <a:lnTo>
                    <a:pt x="715333" y="488729"/>
                  </a:lnTo>
                  <a:lnTo>
                    <a:pt x="712792" y="493810"/>
                  </a:lnTo>
                  <a:lnTo>
                    <a:pt x="710251" y="499526"/>
                  </a:lnTo>
                  <a:lnTo>
                    <a:pt x="708028" y="504925"/>
                  </a:lnTo>
                  <a:lnTo>
                    <a:pt x="706122" y="510959"/>
                  </a:lnTo>
                  <a:lnTo>
                    <a:pt x="704216" y="517310"/>
                  </a:lnTo>
                  <a:lnTo>
                    <a:pt x="702628" y="523979"/>
                  </a:lnTo>
                  <a:lnTo>
                    <a:pt x="701357" y="530648"/>
                  </a:lnTo>
                  <a:lnTo>
                    <a:pt x="700404" y="537952"/>
                  </a:lnTo>
                  <a:lnTo>
                    <a:pt x="699769" y="545256"/>
                  </a:lnTo>
                  <a:lnTo>
                    <a:pt x="699451" y="553512"/>
                  </a:lnTo>
                  <a:lnTo>
                    <a:pt x="699451" y="561451"/>
                  </a:lnTo>
                  <a:lnTo>
                    <a:pt x="699451" y="570025"/>
                  </a:lnTo>
                  <a:lnTo>
                    <a:pt x="700087" y="578600"/>
                  </a:lnTo>
                  <a:lnTo>
                    <a:pt x="700722" y="587809"/>
                  </a:lnTo>
                  <a:lnTo>
                    <a:pt x="701992" y="597018"/>
                  </a:lnTo>
                  <a:lnTo>
                    <a:pt x="703263" y="607180"/>
                  </a:lnTo>
                  <a:lnTo>
                    <a:pt x="705169" y="617025"/>
                  </a:lnTo>
                  <a:lnTo>
                    <a:pt x="707392" y="627504"/>
                  </a:lnTo>
                  <a:lnTo>
                    <a:pt x="708028" y="630998"/>
                  </a:lnTo>
                  <a:lnTo>
                    <a:pt x="708028" y="634173"/>
                  </a:lnTo>
                  <a:lnTo>
                    <a:pt x="707710" y="637666"/>
                  </a:lnTo>
                  <a:lnTo>
                    <a:pt x="707392" y="640524"/>
                  </a:lnTo>
                  <a:lnTo>
                    <a:pt x="706757" y="643065"/>
                  </a:lnTo>
                  <a:lnTo>
                    <a:pt x="705804" y="645605"/>
                  </a:lnTo>
                  <a:lnTo>
                    <a:pt x="703263" y="650051"/>
                  </a:lnTo>
                  <a:lnTo>
                    <a:pt x="701039" y="654815"/>
                  </a:lnTo>
                  <a:lnTo>
                    <a:pt x="699134" y="658626"/>
                  </a:lnTo>
                  <a:lnTo>
                    <a:pt x="698498" y="660531"/>
                  </a:lnTo>
                  <a:lnTo>
                    <a:pt x="697863" y="662436"/>
                  </a:lnTo>
                  <a:lnTo>
                    <a:pt x="697545" y="664342"/>
                  </a:lnTo>
                  <a:lnTo>
                    <a:pt x="697545" y="666247"/>
                  </a:lnTo>
                  <a:lnTo>
                    <a:pt x="699134" y="688794"/>
                  </a:lnTo>
                  <a:lnTo>
                    <a:pt x="700404" y="702132"/>
                  </a:lnTo>
                  <a:lnTo>
                    <a:pt x="701039" y="709436"/>
                  </a:lnTo>
                  <a:lnTo>
                    <a:pt x="702310" y="716104"/>
                  </a:lnTo>
                  <a:lnTo>
                    <a:pt x="703581" y="723408"/>
                  </a:lnTo>
                  <a:lnTo>
                    <a:pt x="705487" y="729760"/>
                  </a:lnTo>
                  <a:lnTo>
                    <a:pt x="707075" y="736111"/>
                  </a:lnTo>
                  <a:lnTo>
                    <a:pt x="709298" y="742145"/>
                  </a:lnTo>
                  <a:lnTo>
                    <a:pt x="711839" y="747226"/>
                  </a:lnTo>
                  <a:lnTo>
                    <a:pt x="714698" y="751989"/>
                  </a:lnTo>
                  <a:lnTo>
                    <a:pt x="716286" y="753894"/>
                  </a:lnTo>
                  <a:lnTo>
                    <a:pt x="718192" y="755800"/>
                  </a:lnTo>
                  <a:lnTo>
                    <a:pt x="719780" y="757705"/>
                  </a:lnTo>
                  <a:lnTo>
                    <a:pt x="722322" y="759293"/>
                  </a:lnTo>
                  <a:lnTo>
                    <a:pt x="725816" y="760563"/>
                  </a:lnTo>
                  <a:lnTo>
                    <a:pt x="731533" y="762151"/>
                  </a:lnTo>
                  <a:lnTo>
                    <a:pt x="736933" y="763104"/>
                  </a:lnTo>
                  <a:lnTo>
                    <a:pt x="738839" y="763421"/>
                  </a:lnTo>
                  <a:lnTo>
                    <a:pt x="739792" y="763104"/>
                  </a:lnTo>
                  <a:lnTo>
                    <a:pt x="745827" y="831062"/>
                  </a:lnTo>
                  <a:lnTo>
                    <a:pt x="747098" y="833603"/>
                  </a:lnTo>
                  <a:lnTo>
                    <a:pt x="748368" y="835826"/>
                  </a:lnTo>
                  <a:lnTo>
                    <a:pt x="749639" y="838049"/>
                  </a:lnTo>
                  <a:lnTo>
                    <a:pt x="751227" y="839954"/>
                  </a:lnTo>
                  <a:lnTo>
                    <a:pt x="754404" y="843765"/>
                  </a:lnTo>
                  <a:lnTo>
                    <a:pt x="757898" y="847576"/>
                  </a:lnTo>
                  <a:lnTo>
                    <a:pt x="761074" y="851386"/>
                  </a:lnTo>
                  <a:lnTo>
                    <a:pt x="762662" y="853609"/>
                  </a:lnTo>
                  <a:lnTo>
                    <a:pt x="763933" y="855832"/>
                  </a:lnTo>
                  <a:lnTo>
                    <a:pt x="765204" y="858373"/>
                  </a:lnTo>
                  <a:lnTo>
                    <a:pt x="766474" y="861548"/>
                  </a:lnTo>
                  <a:lnTo>
                    <a:pt x="767427" y="865042"/>
                  </a:lnTo>
                  <a:lnTo>
                    <a:pt x="768380" y="868852"/>
                  </a:lnTo>
                  <a:lnTo>
                    <a:pt x="751545" y="872663"/>
                  </a:lnTo>
                  <a:lnTo>
                    <a:pt x="744874" y="887271"/>
                  </a:lnTo>
                  <a:lnTo>
                    <a:pt x="740745" y="895528"/>
                  </a:lnTo>
                  <a:lnTo>
                    <a:pt x="736298" y="904102"/>
                  </a:lnTo>
                  <a:lnTo>
                    <a:pt x="731533" y="912358"/>
                  </a:lnTo>
                  <a:lnTo>
                    <a:pt x="726451" y="919980"/>
                  </a:lnTo>
                  <a:lnTo>
                    <a:pt x="723910" y="923156"/>
                  </a:lnTo>
                  <a:lnTo>
                    <a:pt x="721051" y="926014"/>
                  </a:lnTo>
                  <a:lnTo>
                    <a:pt x="718510" y="928555"/>
                  </a:lnTo>
                  <a:lnTo>
                    <a:pt x="715969" y="930778"/>
                  </a:lnTo>
                  <a:lnTo>
                    <a:pt x="680393" y="940622"/>
                  </a:lnTo>
                  <a:lnTo>
                    <a:pt x="648628" y="953960"/>
                  </a:lnTo>
                  <a:lnTo>
                    <a:pt x="615911" y="967932"/>
                  </a:lnTo>
                  <a:lnTo>
                    <a:pt x="551747" y="995243"/>
                  </a:lnTo>
                  <a:lnTo>
                    <a:pt x="544123" y="998101"/>
                  </a:lnTo>
                  <a:lnTo>
                    <a:pt x="537135" y="1000641"/>
                  </a:lnTo>
                  <a:lnTo>
                    <a:pt x="522524" y="1006040"/>
                  </a:lnTo>
                  <a:lnTo>
                    <a:pt x="507912" y="1011121"/>
                  </a:lnTo>
                  <a:lnTo>
                    <a:pt x="500924" y="1013979"/>
                  </a:lnTo>
                  <a:lnTo>
                    <a:pt x="493936" y="1016837"/>
                  </a:lnTo>
                  <a:lnTo>
                    <a:pt x="487583" y="1020648"/>
                  </a:lnTo>
                  <a:lnTo>
                    <a:pt x="481548" y="1024141"/>
                  </a:lnTo>
                  <a:lnTo>
                    <a:pt x="475512" y="1027952"/>
                  </a:lnTo>
                  <a:lnTo>
                    <a:pt x="470430" y="1032398"/>
                  </a:lnTo>
                  <a:lnTo>
                    <a:pt x="467889" y="1034938"/>
                  </a:lnTo>
                  <a:lnTo>
                    <a:pt x="465665" y="1037796"/>
                  </a:lnTo>
                  <a:lnTo>
                    <a:pt x="463442" y="1040337"/>
                  </a:lnTo>
                  <a:lnTo>
                    <a:pt x="461218" y="1043195"/>
                  </a:lnTo>
                  <a:lnTo>
                    <a:pt x="459313" y="1046370"/>
                  </a:lnTo>
                  <a:lnTo>
                    <a:pt x="457407" y="1049546"/>
                  </a:lnTo>
                  <a:lnTo>
                    <a:pt x="456136" y="1052722"/>
                  </a:lnTo>
                  <a:lnTo>
                    <a:pt x="454548" y="1056850"/>
                  </a:lnTo>
                  <a:lnTo>
                    <a:pt x="454230" y="1082573"/>
                  </a:lnTo>
                  <a:lnTo>
                    <a:pt x="453595" y="1116234"/>
                  </a:lnTo>
                  <a:lnTo>
                    <a:pt x="452960" y="1151484"/>
                  </a:lnTo>
                  <a:lnTo>
                    <a:pt x="452642" y="1167997"/>
                  </a:lnTo>
                  <a:lnTo>
                    <a:pt x="452960" y="1182605"/>
                  </a:lnTo>
                  <a:lnTo>
                    <a:pt x="1276928" y="1182605"/>
                  </a:lnTo>
                  <a:lnTo>
                    <a:pt x="1277245" y="1167997"/>
                  </a:lnTo>
                  <a:lnTo>
                    <a:pt x="1276928" y="1151484"/>
                  </a:lnTo>
                  <a:lnTo>
                    <a:pt x="1276292" y="1116234"/>
                  </a:lnTo>
                  <a:lnTo>
                    <a:pt x="1275339" y="1082573"/>
                  </a:lnTo>
                  <a:lnTo>
                    <a:pt x="1275022" y="1056850"/>
                  </a:lnTo>
                  <a:lnTo>
                    <a:pt x="1273751" y="1052722"/>
                  </a:lnTo>
                  <a:lnTo>
                    <a:pt x="1272163" y="1049546"/>
                  </a:lnTo>
                  <a:lnTo>
                    <a:pt x="1270257" y="1046370"/>
                  </a:lnTo>
                  <a:lnTo>
                    <a:pt x="1268669" y="1043195"/>
                  </a:lnTo>
                  <a:lnTo>
                    <a:pt x="1266445" y="1040337"/>
                  </a:lnTo>
                  <a:lnTo>
                    <a:pt x="1264222" y="1037796"/>
                  </a:lnTo>
                  <a:lnTo>
                    <a:pt x="1261998" y="1034938"/>
                  </a:lnTo>
                  <a:lnTo>
                    <a:pt x="1259775" y="1032398"/>
                  </a:lnTo>
                  <a:lnTo>
                    <a:pt x="1254057" y="1027952"/>
                  </a:lnTo>
                  <a:lnTo>
                    <a:pt x="1248340" y="1024141"/>
                  </a:lnTo>
                  <a:lnTo>
                    <a:pt x="1242304" y="1020648"/>
                  </a:lnTo>
                  <a:lnTo>
                    <a:pt x="1235634" y="1016837"/>
                  </a:lnTo>
                  <a:lnTo>
                    <a:pt x="1228963" y="1013979"/>
                  </a:lnTo>
                  <a:lnTo>
                    <a:pt x="1221658" y="1011121"/>
                  </a:lnTo>
                  <a:lnTo>
                    <a:pt x="1207681" y="1006040"/>
                  </a:lnTo>
                  <a:lnTo>
                    <a:pt x="1192752" y="1000641"/>
                  </a:lnTo>
                  <a:lnTo>
                    <a:pt x="1185446" y="998101"/>
                  </a:lnTo>
                  <a:lnTo>
                    <a:pt x="1178458" y="995243"/>
                  </a:lnTo>
                  <a:lnTo>
                    <a:pt x="1113659" y="967932"/>
                  </a:lnTo>
                  <a:lnTo>
                    <a:pt x="1080941" y="953960"/>
                  </a:lnTo>
                  <a:lnTo>
                    <a:pt x="1049177" y="940622"/>
                  </a:lnTo>
                  <a:lnTo>
                    <a:pt x="1013601" y="930778"/>
                  </a:lnTo>
                  <a:lnTo>
                    <a:pt x="1011060" y="928555"/>
                  </a:lnTo>
                  <a:lnTo>
                    <a:pt x="1008519" y="926014"/>
                  </a:lnTo>
                  <a:lnTo>
                    <a:pt x="1005977" y="923156"/>
                  </a:lnTo>
                  <a:lnTo>
                    <a:pt x="1003436" y="919980"/>
                  </a:lnTo>
                  <a:lnTo>
                    <a:pt x="998036" y="912358"/>
                  </a:lnTo>
                  <a:lnTo>
                    <a:pt x="993589" y="904102"/>
                  </a:lnTo>
                  <a:lnTo>
                    <a:pt x="989142" y="895528"/>
                  </a:lnTo>
                  <a:lnTo>
                    <a:pt x="985013" y="887271"/>
                  </a:lnTo>
                  <a:lnTo>
                    <a:pt x="978025" y="872663"/>
                  </a:lnTo>
                  <a:lnTo>
                    <a:pt x="955790" y="869487"/>
                  </a:lnTo>
                  <a:lnTo>
                    <a:pt x="956107" y="865359"/>
                  </a:lnTo>
                  <a:lnTo>
                    <a:pt x="956743" y="861231"/>
                  </a:lnTo>
                  <a:lnTo>
                    <a:pt x="957696" y="857738"/>
                  </a:lnTo>
                  <a:lnTo>
                    <a:pt x="958649" y="854562"/>
                  </a:lnTo>
                  <a:lnTo>
                    <a:pt x="960237" y="852021"/>
                  </a:lnTo>
                  <a:lnTo>
                    <a:pt x="961507" y="849481"/>
                  </a:lnTo>
                  <a:lnTo>
                    <a:pt x="965319" y="845035"/>
                  </a:lnTo>
                  <a:lnTo>
                    <a:pt x="968813" y="840272"/>
                  </a:lnTo>
                  <a:lnTo>
                    <a:pt x="972307" y="835826"/>
                  </a:lnTo>
                  <a:lnTo>
                    <a:pt x="973895" y="833603"/>
                  </a:lnTo>
                  <a:lnTo>
                    <a:pt x="975484" y="830745"/>
                  </a:lnTo>
                  <a:lnTo>
                    <a:pt x="977072" y="827887"/>
                  </a:lnTo>
                  <a:lnTo>
                    <a:pt x="978025" y="824393"/>
                  </a:lnTo>
                  <a:lnTo>
                    <a:pt x="978978" y="821218"/>
                  </a:lnTo>
                  <a:lnTo>
                    <a:pt x="979613" y="818042"/>
                  </a:lnTo>
                  <a:lnTo>
                    <a:pt x="980566" y="811373"/>
                  </a:lnTo>
                  <a:lnTo>
                    <a:pt x="981201" y="804069"/>
                  </a:lnTo>
                  <a:lnTo>
                    <a:pt x="981837" y="797083"/>
                  </a:lnTo>
                  <a:lnTo>
                    <a:pt x="982154" y="789779"/>
                  </a:lnTo>
                  <a:lnTo>
                    <a:pt x="983107" y="783110"/>
                  </a:lnTo>
                  <a:lnTo>
                    <a:pt x="983742" y="779935"/>
                  </a:lnTo>
                  <a:lnTo>
                    <a:pt x="984695" y="776759"/>
                  </a:lnTo>
                  <a:lnTo>
                    <a:pt x="985966" y="773266"/>
                  </a:lnTo>
                  <a:lnTo>
                    <a:pt x="987236" y="770408"/>
                  </a:lnTo>
                  <a:lnTo>
                    <a:pt x="988507" y="768502"/>
                  </a:lnTo>
                  <a:lnTo>
                    <a:pt x="989778" y="766915"/>
                  </a:lnTo>
                  <a:lnTo>
                    <a:pt x="991366" y="765327"/>
                  </a:lnTo>
                  <a:lnTo>
                    <a:pt x="992636" y="764056"/>
                  </a:lnTo>
                  <a:lnTo>
                    <a:pt x="996131" y="761834"/>
                  </a:lnTo>
                  <a:lnTo>
                    <a:pt x="999942" y="759928"/>
                  </a:lnTo>
                  <a:lnTo>
                    <a:pt x="1003436" y="758023"/>
                  </a:lnTo>
                  <a:lnTo>
                    <a:pt x="1006930" y="755800"/>
                  </a:lnTo>
                  <a:lnTo>
                    <a:pt x="1010107" y="753259"/>
                  </a:lnTo>
                  <a:lnTo>
                    <a:pt x="1011695" y="751989"/>
                  </a:lnTo>
                  <a:lnTo>
                    <a:pt x="1012966" y="750401"/>
                  </a:lnTo>
                  <a:lnTo>
                    <a:pt x="1014871" y="746908"/>
                  </a:lnTo>
                  <a:lnTo>
                    <a:pt x="1017095" y="743097"/>
                  </a:lnTo>
                  <a:lnTo>
                    <a:pt x="1019001" y="738651"/>
                  </a:lnTo>
                  <a:lnTo>
                    <a:pt x="1020589" y="734523"/>
                  </a:lnTo>
                  <a:lnTo>
                    <a:pt x="1023130" y="725631"/>
                  </a:lnTo>
                  <a:lnTo>
                    <a:pt x="1024718" y="717057"/>
                  </a:lnTo>
                  <a:lnTo>
                    <a:pt x="1025989" y="709753"/>
                  </a:lnTo>
                  <a:lnTo>
                    <a:pt x="1026942" y="701814"/>
                  </a:lnTo>
                  <a:lnTo>
                    <a:pt x="1027895" y="693875"/>
                  </a:lnTo>
                  <a:lnTo>
                    <a:pt x="1028213" y="685618"/>
                  </a:lnTo>
                  <a:lnTo>
                    <a:pt x="1027895" y="677362"/>
                  </a:lnTo>
                  <a:lnTo>
                    <a:pt x="1027577" y="673233"/>
                  </a:lnTo>
                  <a:lnTo>
                    <a:pt x="1026942" y="669105"/>
                  </a:lnTo>
                  <a:lnTo>
                    <a:pt x="1025989" y="665294"/>
                  </a:lnTo>
                  <a:lnTo>
                    <a:pt x="1025036" y="661484"/>
                  </a:lnTo>
                  <a:lnTo>
                    <a:pt x="1023766" y="657673"/>
                  </a:lnTo>
                  <a:lnTo>
                    <a:pt x="1022177" y="654180"/>
                  </a:lnTo>
                  <a:lnTo>
                    <a:pt x="1019001" y="647511"/>
                  </a:lnTo>
                  <a:lnTo>
                    <a:pt x="1015824" y="642747"/>
                  </a:lnTo>
                  <a:lnTo>
                    <a:pt x="1014871" y="640207"/>
                  </a:lnTo>
                  <a:lnTo>
                    <a:pt x="1013919" y="637349"/>
                  </a:lnTo>
                  <a:lnTo>
                    <a:pt x="1012966" y="633856"/>
                  </a:lnTo>
                  <a:lnTo>
                    <a:pt x="1012330" y="629410"/>
                  </a:lnTo>
                  <a:lnTo>
                    <a:pt x="1012013" y="626234"/>
                  </a:lnTo>
                  <a:lnTo>
                    <a:pt x="1012013" y="622106"/>
                  </a:lnTo>
                  <a:lnTo>
                    <a:pt x="1012330" y="612261"/>
                  </a:lnTo>
                  <a:lnTo>
                    <a:pt x="1012966" y="601147"/>
                  </a:lnTo>
                  <a:lnTo>
                    <a:pt x="1013919" y="588762"/>
                  </a:lnTo>
                  <a:lnTo>
                    <a:pt x="1016460" y="566215"/>
                  </a:lnTo>
                  <a:lnTo>
                    <a:pt x="1017095" y="557323"/>
                  </a:lnTo>
                  <a:lnTo>
                    <a:pt x="1017413" y="551607"/>
                  </a:lnTo>
                  <a:lnTo>
                    <a:pt x="1017730" y="534141"/>
                  </a:lnTo>
                  <a:lnTo>
                    <a:pt x="1017413" y="527472"/>
                  </a:lnTo>
                  <a:lnTo>
                    <a:pt x="1016777" y="521756"/>
                  </a:lnTo>
                  <a:lnTo>
                    <a:pt x="1015824" y="516040"/>
                  </a:lnTo>
                  <a:lnTo>
                    <a:pt x="1014236" y="509371"/>
                  </a:lnTo>
                  <a:lnTo>
                    <a:pt x="1010424" y="492222"/>
                  </a:lnTo>
                  <a:lnTo>
                    <a:pt x="1008836" y="488412"/>
                  </a:lnTo>
                  <a:lnTo>
                    <a:pt x="1006930" y="483966"/>
                  </a:lnTo>
                  <a:lnTo>
                    <a:pt x="1004707" y="478567"/>
                  </a:lnTo>
                  <a:lnTo>
                    <a:pt x="1001530" y="473169"/>
                  </a:lnTo>
                  <a:lnTo>
                    <a:pt x="997401" y="467770"/>
                  </a:lnTo>
                  <a:lnTo>
                    <a:pt x="995495" y="465547"/>
                  </a:lnTo>
                  <a:lnTo>
                    <a:pt x="993272" y="463324"/>
                  </a:lnTo>
                  <a:lnTo>
                    <a:pt x="991048" y="460784"/>
                  </a:lnTo>
                  <a:lnTo>
                    <a:pt x="988825" y="459196"/>
                  </a:lnTo>
                  <a:lnTo>
                    <a:pt x="962143" y="454750"/>
                  </a:lnTo>
                  <a:lnTo>
                    <a:pt x="945943" y="439825"/>
                  </a:lnTo>
                  <a:lnTo>
                    <a:pt x="939908" y="436331"/>
                  </a:lnTo>
                  <a:lnTo>
                    <a:pt x="933555" y="433156"/>
                  </a:lnTo>
                  <a:lnTo>
                    <a:pt x="927202" y="430298"/>
                  </a:lnTo>
                  <a:lnTo>
                    <a:pt x="921167" y="427757"/>
                  </a:lnTo>
                  <a:lnTo>
                    <a:pt x="915131" y="425534"/>
                  </a:lnTo>
                  <a:lnTo>
                    <a:pt x="908778" y="423629"/>
                  </a:lnTo>
                  <a:lnTo>
                    <a:pt x="902426" y="422041"/>
                  </a:lnTo>
                  <a:lnTo>
                    <a:pt x="896390" y="421088"/>
                  </a:lnTo>
                  <a:lnTo>
                    <a:pt x="890038" y="420136"/>
                  </a:lnTo>
                  <a:lnTo>
                    <a:pt x="884002" y="419501"/>
                  </a:lnTo>
                  <a:lnTo>
                    <a:pt x="878285" y="419183"/>
                  </a:lnTo>
                  <a:lnTo>
                    <a:pt x="871932" y="418865"/>
                  </a:lnTo>
                  <a:close/>
                  <a:moveTo>
                    <a:pt x="1477962" y="0"/>
                  </a:moveTo>
                  <a:lnTo>
                    <a:pt x="1622425" y="0"/>
                  </a:lnTo>
                  <a:lnTo>
                    <a:pt x="1622425" y="366713"/>
                  </a:lnTo>
                  <a:lnTo>
                    <a:pt x="1477962" y="366713"/>
                  </a:lnTo>
                  <a:lnTo>
                    <a:pt x="1477962" y="0"/>
                  </a:lnTo>
                  <a:close/>
                  <a:moveTo>
                    <a:pt x="326855" y="0"/>
                  </a:moveTo>
                  <a:lnTo>
                    <a:pt x="1403350" y="0"/>
                  </a:lnTo>
                  <a:lnTo>
                    <a:pt x="1403350" y="1601788"/>
                  </a:lnTo>
                  <a:lnTo>
                    <a:pt x="326855" y="1601788"/>
                  </a:lnTo>
                  <a:lnTo>
                    <a:pt x="326855" y="0"/>
                  </a:lnTo>
                  <a:close/>
                  <a:moveTo>
                    <a:pt x="90211" y="0"/>
                  </a:moveTo>
                  <a:lnTo>
                    <a:pt x="94975" y="0"/>
                  </a:lnTo>
                  <a:lnTo>
                    <a:pt x="212503" y="0"/>
                  </a:lnTo>
                  <a:lnTo>
                    <a:pt x="212503" y="1601788"/>
                  </a:lnTo>
                  <a:lnTo>
                    <a:pt x="94975" y="1601788"/>
                  </a:lnTo>
                  <a:lnTo>
                    <a:pt x="90211" y="1601788"/>
                  </a:lnTo>
                  <a:lnTo>
                    <a:pt x="85446" y="1601471"/>
                  </a:lnTo>
                  <a:lnTo>
                    <a:pt x="80681" y="1600835"/>
                  </a:lnTo>
                  <a:lnTo>
                    <a:pt x="75917" y="1599883"/>
                  </a:lnTo>
                  <a:lnTo>
                    <a:pt x="71470" y="1598930"/>
                  </a:lnTo>
                  <a:lnTo>
                    <a:pt x="67023" y="1597660"/>
                  </a:lnTo>
                  <a:lnTo>
                    <a:pt x="62258" y="1596072"/>
                  </a:lnTo>
                  <a:lnTo>
                    <a:pt x="58129" y="1594484"/>
                  </a:lnTo>
                  <a:lnTo>
                    <a:pt x="53999" y="1592261"/>
                  </a:lnTo>
                  <a:lnTo>
                    <a:pt x="49870" y="1590356"/>
                  </a:lnTo>
                  <a:lnTo>
                    <a:pt x="45740" y="1587815"/>
                  </a:lnTo>
                  <a:lnTo>
                    <a:pt x="41929" y="1585592"/>
                  </a:lnTo>
                  <a:lnTo>
                    <a:pt x="38117" y="1583052"/>
                  </a:lnTo>
                  <a:lnTo>
                    <a:pt x="34623" y="1580194"/>
                  </a:lnTo>
                  <a:lnTo>
                    <a:pt x="31446" y="1577336"/>
                  </a:lnTo>
                  <a:lnTo>
                    <a:pt x="27635" y="1573843"/>
                  </a:lnTo>
                  <a:lnTo>
                    <a:pt x="24776" y="1570667"/>
                  </a:lnTo>
                  <a:lnTo>
                    <a:pt x="21917" y="1567174"/>
                  </a:lnTo>
                  <a:lnTo>
                    <a:pt x="19058" y="1563681"/>
                  </a:lnTo>
                  <a:lnTo>
                    <a:pt x="16517" y="1559870"/>
                  </a:lnTo>
                  <a:lnTo>
                    <a:pt x="13976" y="1556059"/>
                  </a:lnTo>
                  <a:lnTo>
                    <a:pt x="11435" y="1551931"/>
                  </a:lnTo>
                  <a:lnTo>
                    <a:pt x="9211" y="1548120"/>
                  </a:lnTo>
                  <a:lnTo>
                    <a:pt x="7306" y="1543992"/>
                  </a:lnTo>
                  <a:lnTo>
                    <a:pt x="5717" y="1539228"/>
                  </a:lnTo>
                  <a:lnTo>
                    <a:pt x="4447" y="1535100"/>
                  </a:lnTo>
                  <a:lnTo>
                    <a:pt x="3176" y="1530654"/>
                  </a:lnTo>
                  <a:lnTo>
                    <a:pt x="1906" y="1525891"/>
                  </a:lnTo>
                  <a:lnTo>
                    <a:pt x="1270" y="1521127"/>
                  </a:lnTo>
                  <a:lnTo>
                    <a:pt x="635" y="1516364"/>
                  </a:lnTo>
                  <a:lnTo>
                    <a:pt x="317" y="1511600"/>
                  </a:lnTo>
                  <a:lnTo>
                    <a:pt x="0" y="1506837"/>
                  </a:lnTo>
                  <a:lnTo>
                    <a:pt x="0" y="94951"/>
                  </a:lnTo>
                  <a:lnTo>
                    <a:pt x="317" y="90188"/>
                  </a:lnTo>
                  <a:lnTo>
                    <a:pt x="635" y="85424"/>
                  </a:lnTo>
                  <a:lnTo>
                    <a:pt x="1270" y="80661"/>
                  </a:lnTo>
                  <a:lnTo>
                    <a:pt x="1906" y="75580"/>
                  </a:lnTo>
                  <a:lnTo>
                    <a:pt x="3176" y="71134"/>
                  </a:lnTo>
                  <a:lnTo>
                    <a:pt x="4447" y="66688"/>
                  </a:lnTo>
                  <a:lnTo>
                    <a:pt x="5717" y="62560"/>
                  </a:lnTo>
                  <a:lnTo>
                    <a:pt x="7306" y="57796"/>
                  </a:lnTo>
                  <a:lnTo>
                    <a:pt x="9211" y="53668"/>
                  </a:lnTo>
                  <a:lnTo>
                    <a:pt x="11435" y="49857"/>
                  </a:lnTo>
                  <a:lnTo>
                    <a:pt x="13976" y="45729"/>
                  </a:lnTo>
                  <a:lnTo>
                    <a:pt x="16517" y="41601"/>
                  </a:lnTo>
                  <a:lnTo>
                    <a:pt x="19058" y="38107"/>
                  </a:lnTo>
                  <a:lnTo>
                    <a:pt x="21917" y="34614"/>
                  </a:lnTo>
                  <a:lnTo>
                    <a:pt x="24776" y="31121"/>
                  </a:lnTo>
                  <a:lnTo>
                    <a:pt x="27635" y="27945"/>
                  </a:lnTo>
                  <a:lnTo>
                    <a:pt x="31446" y="24452"/>
                  </a:lnTo>
                  <a:lnTo>
                    <a:pt x="34623" y="21594"/>
                  </a:lnTo>
                  <a:lnTo>
                    <a:pt x="38117" y="18736"/>
                  </a:lnTo>
                  <a:lnTo>
                    <a:pt x="41929" y="16195"/>
                  </a:lnTo>
                  <a:lnTo>
                    <a:pt x="45740" y="13655"/>
                  </a:lnTo>
                  <a:lnTo>
                    <a:pt x="49870" y="11432"/>
                  </a:lnTo>
                  <a:lnTo>
                    <a:pt x="53999" y="9527"/>
                  </a:lnTo>
                  <a:lnTo>
                    <a:pt x="58129" y="7304"/>
                  </a:lnTo>
                  <a:lnTo>
                    <a:pt x="62258" y="5716"/>
                  </a:lnTo>
                  <a:lnTo>
                    <a:pt x="67023" y="4128"/>
                  </a:lnTo>
                  <a:lnTo>
                    <a:pt x="71470" y="2858"/>
                  </a:lnTo>
                  <a:lnTo>
                    <a:pt x="75917" y="1905"/>
                  </a:lnTo>
                  <a:lnTo>
                    <a:pt x="80681" y="952"/>
                  </a:lnTo>
                  <a:lnTo>
                    <a:pt x="85446" y="317"/>
                  </a:lnTo>
                  <a:lnTo>
                    <a:pt x="9021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normAutofit fontScale="92500" lnSpcReduction="10000"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5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Content Placeholder 2">
            <a:hlinkClick r:id="rId11" action="ppaction://hlinksldjump"/>
          </p:cNvPr>
          <p:cNvSpPr txBox="1"/>
          <p:nvPr/>
        </p:nvSpPr>
        <p:spPr bwMode="auto">
          <a:xfrm>
            <a:off x="3031490" y="4043363"/>
            <a:ext cx="5472113" cy="4175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高教网考研互动精品课程</a:t>
            </a:r>
            <a:endParaRPr lang="zh-CN" altLang="en-US" sz="2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326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150" fill="hold"/>
                                        <p:tgtEl>
                                          <p:spTgt spid="5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4" grpId="1"/>
      <p:bldP spid="9" grpId="0"/>
      <p:bldP spid="10" grpId="0"/>
      <p:bldP spid="23" grpId="0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库克简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085" y="208915"/>
            <a:ext cx="8799830" cy="4723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酷客唱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635" y="215265"/>
            <a:ext cx="8075930" cy="4711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库克唱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1630" y="269875"/>
            <a:ext cx="8460740" cy="4593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库克视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8150" y="93980"/>
            <a:ext cx="8268335" cy="4953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库克有声读物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8955" y="76200"/>
            <a:ext cx="8133715" cy="4989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999353000_1173051_15255003852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30" y="107950"/>
            <a:ext cx="9064625" cy="5050155"/>
          </a:xfrm>
          <a:prstGeom prst="rect">
            <a:avLst/>
          </a:prstGeom>
        </p:spPr>
      </p:pic>
      <p:pic>
        <p:nvPicPr>
          <p:cNvPr id="8" name="图片 7" descr="initpintu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10" y="156210"/>
            <a:ext cx="7345680" cy="4953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库克有声读物2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95" y="323850"/>
            <a:ext cx="8670290" cy="4493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超星学术视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985" y="1178560"/>
            <a:ext cx="8876030" cy="3069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超星学术视频2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45" y="266700"/>
            <a:ext cx="8095615" cy="4608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502410" y="544830"/>
            <a:ext cx="624078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bg2"/>
                </a:solidFill>
              </a:rPr>
              <a:t>“</a:t>
            </a:r>
            <a:r>
              <a:rPr lang="zh-CN" altLang="en-US">
                <a:solidFill>
                  <a:schemeClr val="bg2"/>
                </a:solidFill>
              </a:rPr>
              <a:t>慕课</a:t>
            </a:r>
            <a:r>
              <a:rPr lang="en-US" altLang="zh-CN">
                <a:solidFill>
                  <a:schemeClr val="bg2"/>
                </a:solidFill>
              </a:rPr>
              <a:t>”MOOC</a:t>
            </a:r>
            <a:r>
              <a:rPr lang="zh-CN" altLang="en-US">
                <a:solidFill>
                  <a:schemeClr val="bg2"/>
                </a:solidFill>
              </a:rPr>
              <a:t>即是大规模开放在线课程</a:t>
            </a:r>
            <a:endParaRPr lang="zh-CN" altLang="en-US">
              <a:solidFill>
                <a:schemeClr val="bg2"/>
              </a:solidFill>
            </a:endParaRPr>
          </a:p>
          <a:p>
            <a:r>
              <a:rPr lang="en-US" altLang="zh-CN">
                <a:solidFill>
                  <a:schemeClr val="bg2"/>
                </a:solidFill>
              </a:rPr>
              <a:t>M=Massive</a:t>
            </a:r>
            <a:endParaRPr lang="en-US" altLang="zh-CN">
              <a:solidFill>
                <a:schemeClr val="bg2"/>
              </a:solidFill>
            </a:endParaRPr>
          </a:p>
          <a:p>
            <a:r>
              <a:rPr lang="en-US" altLang="zh-CN">
                <a:solidFill>
                  <a:schemeClr val="bg2"/>
                </a:solidFill>
              </a:rPr>
              <a:t>O=Open</a:t>
            </a:r>
            <a:endParaRPr lang="en-US" altLang="zh-CN">
              <a:solidFill>
                <a:schemeClr val="bg2"/>
              </a:solidFill>
            </a:endParaRPr>
          </a:p>
          <a:p>
            <a:r>
              <a:rPr lang="en-US" altLang="zh-CN">
                <a:solidFill>
                  <a:schemeClr val="bg2"/>
                </a:solidFill>
              </a:rPr>
              <a:t>O=Online</a:t>
            </a:r>
            <a:endParaRPr lang="en-US" altLang="zh-CN">
              <a:solidFill>
                <a:schemeClr val="bg2"/>
              </a:solidFill>
            </a:endParaRPr>
          </a:p>
          <a:p>
            <a:r>
              <a:rPr lang="en-US" altLang="zh-CN">
                <a:solidFill>
                  <a:schemeClr val="bg2"/>
                </a:solidFill>
              </a:rPr>
              <a:t>C=Course</a:t>
            </a:r>
            <a:endParaRPr lang="en-US" altLang="zh-CN">
              <a:solidFill>
                <a:schemeClr val="bg2"/>
              </a:solidFill>
            </a:endParaRPr>
          </a:p>
          <a:p>
            <a:endParaRPr lang="en-US" altLang="zh-CN">
              <a:solidFill>
                <a:schemeClr val="bg2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06525" y="2383790"/>
            <a:ext cx="57543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近年来首先在美国顶级高校兴起、随后在全球迅速发展的一种新型教育模式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解决当前全球高等教育成本昂贵、教育资源分布不均、自主学习需求旺盛等问题的最佳方案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39"/>
          <p:cNvSpPr>
            <a:spLocks noChangeArrowheads="1"/>
          </p:cNvSpPr>
          <p:nvPr/>
        </p:nvSpPr>
        <p:spPr bwMode="auto">
          <a:xfrm>
            <a:off x="401638" y="328613"/>
            <a:ext cx="331787" cy="2457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600">
                <a:solidFill>
                  <a:srgbClr val="FFFFFF"/>
                </a:solidFill>
                <a:latin typeface="Impact" panose="020B0806030902050204" pitchFamily="34" charset="0"/>
              </a:rPr>
              <a:t>3.4</a:t>
            </a:r>
            <a:endParaRPr lang="zh-CN" altLang="zh-CN" sz="100"/>
          </a:p>
        </p:txBody>
      </p:sp>
      <p:sp>
        <p:nvSpPr>
          <p:cNvPr id="55" name="Rectangle 39"/>
          <p:cNvSpPr>
            <a:spLocks noChangeArrowheads="1"/>
          </p:cNvSpPr>
          <p:nvPr/>
        </p:nvSpPr>
        <p:spPr bwMode="auto">
          <a:xfrm>
            <a:off x="915988" y="338497"/>
            <a:ext cx="2778059" cy="2457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1600" b="1" dirty="0">
                <a:blipFill dpi="0" rotWithShape="1">
                  <a:blip r:embed="rId1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慕课</a:t>
            </a:r>
            <a:endParaRPr lang="zh-CN" altLang="en-US" sz="1600" b="1" dirty="0">
              <a:blipFill dpi="0" rotWithShape="1">
                <a:blip r:embed="rId1"/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Group 61"/>
          <p:cNvGrpSpPr/>
          <p:nvPr/>
        </p:nvGrpSpPr>
        <p:grpSpPr bwMode="auto">
          <a:xfrm>
            <a:off x="4857750" y="1639888"/>
            <a:ext cx="622300" cy="623887"/>
            <a:chOff x="6518563" y="1579415"/>
            <a:chExt cx="831273" cy="831273"/>
          </a:xfrm>
        </p:grpSpPr>
        <p:sp>
          <p:nvSpPr>
            <p:cNvPr id="9" name="Rounded Rectangle 12"/>
            <p:cNvSpPr/>
            <p:nvPr/>
          </p:nvSpPr>
          <p:spPr>
            <a:xfrm>
              <a:off x="6518563" y="1579415"/>
              <a:ext cx="831273" cy="831273"/>
            </a:xfrm>
            <a:prstGeom prst="roundRect">
              <a:avLst/>
            </a:prstGeom>
            <a:blipFill dpi="0" rotWithShape="1">
              <a:blip r:embed="rId2" cstate="email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  <p:grpSp>
          <p:nvGrpSpPr>
            <p:cNvPr id="10" name="Group 19"/>
            <p:cNvGrpSpPr/>
            <p:nvPr/>
          </p:nvGrpSpPr>
          <p:grpSpPr>
            <a:xfrm>
              <a:off x="6702027" y="1790527"/>
              <a:ext cx="464344" cy="465138"/>
              <a:chOff x="9145588" y="4435475"/>
              <a:chExt cx="464344" cy="465138"/>
            </a:xfrm>
            <a:solidFill>
              <a:schemeClr val="bg2"/>
            </a:solidFill>
          </p:grpSpPr>
          <p:sp>
            <p:nvSpPr>
              <p:cNvPr id="11" name="AutoShape 7"/>
              <p:cNvSpPr/>
              <p:nvPr/>
            </p:nvSpPr>
            <p:spPr bwMode="auto">
              <a:xfrm>
                <a:off x="9145588" y="4435475"/>
                <a:ext cx="464344" cy="465138"/>
              </a:xfrm>
              <a:custGeom>
                <a:avLst/>
                <a:gdLst>
                  <a:gd name="T0" fmla="+- 0 10800 1271"/>
                  <a:gd name="T1" fmla="*/ T0 w 19058"/>
                  <a:gd name="T2" fmla="+- 0 10799 1270"/>
                  <a:gd name="T3" fmla="*/ 10799 h 19059"/>
                  <a:gd name="T4" fmla="+- 0 10800 1271"/>
                  <a:gd name="T5" fmla="*/ T4 w 19058"/>
                  <a:gd name="T6" fmla="+- 0 10799 1270"/>
                  <a:gd name="T7" fmla="*/ 10799 h 19059"/>
                  <a:gd name="T8" fmla="+- 0 10800 1271"/>
                  <a:gd name="T9" fmla="*/ T8 w 19058"/>
                  <a:gd name="T10" fmla="+- 0 10799 1270"/>
                  <a:gd name="T11" fmla="*/ 10799 h 19059"/>
                  <a:gd name="T12" fmla="+- 0 10800 1271"/>
                  <a:gd name="T13" fmla="*/ T12 w 19058"/>
                  <a:gd name="T14" fmla="+- 0 10799 1270"/>
                  <a:gd name="T15" fmla="*/ 10799 h 1905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8" h="19059">
                    <a:moveTo>
                      <a:pt x="6430" y="17268"/>
                    </a:moveTo>
                    <a:cubicBezTo>
                      <a:pt x="2162" y="15559"/>
                      <a:pt x="82" y="10698"/>
                      <a:pt x="1790" y="6431"/>
                    </a:cubicBezTo>
                    <a:cubicBezTo>
                      <a:pt x="3499" y="2164"/>
                      <a:pt x="8360" y="81"/>
                      <a:pt x="12627" y="1791"/>
                    </a:cubicBezTo>
                    <a:cubicBezTo>
                      <a:pt x="16894" y="3499"/>
                      <a:pt x="18975" y="8361"/>
                      <a:pt x="17267" y="12628"/>
                    </a:cubicBezTo>
                    <a:cubicBezTo>
                      <a:pt x="15558" y="16895"/>
                      <a:pt x="10696" y="18976"/>
                      <a:pt x="6430" y="17268"/>
                    </a:cubicBezTo>
                    <a:moveTo>
                      <a:pt x="13070" y="685"/>
                    </a:moveTo>
                    <a:cubicBezTo>
                      <a:pt x="8186" y="-1270"/>
                      <a:pt x="2641" y="1103"/>
                      <a:pt x="685" y="5987"/>
                    </a:cubicBezTo>
                    <a:cubicBezTo>
                      <a:pt x="-1271" y="10872"/>
                      <a:pt x="1103" y="16418"/>
                      <a:pt x="5987" y="18373"/>
                    </a:cubicBezTo>
                    <a:cubicBezTo>
                      <a:pt x="10871" y="20330"/>
                      <a:pt x="16416" y="17955"/>
                      <a:pt x="18373" y="13071"/>
                    </a:cubicBezTo>
                    <a:cubicBezTo>
                      <a:pt x="20329" y="8186"/>
                      <a:pt x="17954" y="2641"/>
                      <a:pt x="13070" y="68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171450" hangingPunct="0">
                  <a:defRPr/>
                </a:pPr>
                <a:endParaRPr lang="en-US">
                  <a:solidFill>
                    <a:schemeClr val="bg1"/>
                  </a:solidFill>
                  <a:latin typeface="+mn-lt"/>
                  <a:ea typeface="+mn-ea"/>
                  <a:sym typeface="Gill Sans" charset="0"/>
                </a:endParaRPr>
              </a:p>
            </p:txBody>
          </p:sp>
          <p:sp>
            <p:nvSpPr>
              <p:cNvPr id="12" name="AutoShape 8"/>
              <p:cNvSpPr/>
              <p:nvPr/>
            </p:nvSpPr>
            <p:spPr bwMode="auto">
              <a:xfrm>
                <a:off x="9348788" y="4638675"/>
                <a:ext cx="57944" cy="57944"/>
              </a:xfrm>
              <a:custGeom>
                <a:avLst/>
                <a:gdLst>
                  <a:gd name="T0" fmla="+- 0 10801 1272"/>
                  <a:gd name="T1" fmla="*/ T0 w 19059"/>
                  <a:gd name="T2" fmla="+- 0 10800 1272"/>
                  <a:gd name="T3" fmla="*/ 10800 h 19056"/>
                  <a:gd name="T4" fmla="+- 0 10801 1272"/>
                  <a:gd name="T5" fmla="*/ T4 w 19059"/>
                  <a:gd name="T6" fmla="+- 0 10800 1272"/>
                  <a:gd name="T7" fmla="*/ 10800 h 19056"/>
                  <a:gd name="T8" fmla="+- 0 10801 1272"/>
                  <a:gd name="T9" fmla="*/ T8 w 19059"/>
                  <a:gd name="T10" fmla="+- 0 10800 1272"/>
                  <a:gd name="T11" fmla="*/ 10800 h 19056"/>
                  <a:gd name="T12" fmla="+- 0 10801 1272"/>
                  <a:gd name="T13" fmla="*/ T12 w 19059"/>
                  <a:gd name="T14" fmla="+- 0 10800 1272"/>
                  <a:gd name="T15" fmla="*/ 10800 h 190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6">
                    <a:moveTo>
                      <a:pt x="7753" y="13951"/>
                    </a:moveTo>
                    <a:cubicBezTo>
                      <a:pt x="5315" y="12969"/>
                      <a:pt x="4129" y="10197"/>
                      <a:pt x="5101" y="7755"/>
                    </a:cubicBezTo>
                    <a:cubicBezTo>
                      <a:pt x="6083" y="5323"/>
                      <a:pt x="8860" y="4132"/>
                      <a:pt x="11298" y="5104"/>
                    </a:cubicBezTo>
                    <a:cubicBezTo>
                      <a:pt x="13735" y="6081"/>
                      <a:pt x="14926" y="8858"/>
                      <a:pt x="13949" y="11300"/>
                    </a:cubicBezTo>
                    <a:cubicBezTo>
                      <a:pt x="12972" y="13737"/>
                      <a:pt x="10195" y="14923"/>
                      <a:pt x="7753" y="13951"/>
                    </a:cubicBezTo>
                    <a:moveTo>
                      <a:pt x="13070" y="686"/>
                    </a:moveTo>
                    <a:cubicBezTo>
                      <a:pt x="8190" y="-1272"/>
                      <a:pt x="2640" y="1104"/>
                      <a:pt x="686" y="5988"/>
                    </a:cubicBezTo>
                    <a:cubicBezTo>
                      <a:pt x="-1272" y="10872"/>
                      <a:pt x="1105" y="16416"/>
                      <a:pt x="5985" y="18369"/>
                    </a:cubicBezTo>
                    <a:cubicBezTo>
                      <a:pt x="10870" y="20328"/>
                      <a:pt x="16415" y="17951"/>
                      <a:pt x="18374" y="13072"/>
                    </a:cubicBezTo>
                    <a:cubicBezTo>
                      <a:pt x="20328" y="8188"/>
                      <a:pt x="17960" y="2644"/>
                      <a:pt x="13070" y="686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171450" hangingPunct="0">
                  <a:defRPr/>
                </a:pPr>
                <a:endParaRPr lang="en-US">
                  <a:solidFill>
                    <a:schemeClr val="bg1"/>
                  </a:solidFill>
                  <a:latin typeface="+mn-lt"/>
                  <a:ea typeface="+mn-ea"/>
                  <a:sym typeface="Gill Sans" charset="0"/>
                </a:endParaRPr>
              </a:p>
            </p:txBody>
          </p:sp>
          <p:sp>
            <p:nvSpPr>
              <p:cNvPr id="13" name="AutoShape 9"/>
              <p:cNvSpPr/>
              <p:nvPr/>
            </p:nvSpPr>
            <p:spPr bwMode="auto">
              <a:xfrm>
                <a:off x="9290050" y="4580732"/>
                <a:ext cx="174625" cy="174625"/>
              </a:xfrm>
              <a:custGeom>
                <a:avLst/>
                <a:gdLst>
                  <a:gd name="T0" fmla="+- 0 10800 1271"/>
                  <a:gd name="T1" fmla="*/ T0 w 19059"/>
                  <a:gd name="T2" fmla="+- 0 10800 1271"/>
                  <a:gd name="T3" fmla="*/ 10800 h 19058"/>
                  <a:gd name="T4" fmla="+- 0 10800 1271"/>
                  <a:gd name="T5" fmla="*/ T4 w 19059"/>
                  <a:gd name="T6" fmla="+- 0 10800 1271"/>
                  <a:gd name="T7" fmla="*/ 10800 h 19058"/>
                  <a:gd name="T8" fmla="+- 0 10800 1271"/>
                  <a:gd name="T9" fmla="*/ T8 w 19059"/>
                  <a:gd name="T10" fmla="+- 0 10800 1271"/>
                  <a:gd name="T11" fmla="*/ 10800 h 19058"/>
                  <a:gd name="T12" fmla="+- 0 10800 1271"/>
                  <a:gd name="T13" fmla="*/ T12 w 19059"/>
                  <a:gd name="T14" fmla="+- 0 10800 1271"/>
                  <a:gd name="T15" fmla="*/ 10800 h 190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8">
                    <a:moveTo>
                      <a:pt x="7169" y="15424"/>
                    </a:moveTo>
                    <a:cubicBezTo>
                      <a:pt x="3916" y="14123"/>
                      <a:pt x="2331" y="10417"/>
                      <a:pt x="3632" y="7167"/>
                    </a:cubicBezTo>
                    <a:cubicBezTo>
                      <a:pt x="4934" y="3917"/>
                      <a:pt x="8638" y="2331"/>
                      <a:pt x="11889" y="3632"/>
                    </a:cubicBezTo>
                    <a:cubicBezTo>
                      <a:pt x="15141" y="4934"/>
                      <a:pt x="16728" y="8640"/>
                      <a:pt x="15425" y="11890"/>
                    </a:cubicBezTo>
                    <a:cubicBezTo>
                      <a:pt x="14124" y="15140"/>
                      <a:pt x="10419" y="16728"/>
                      <a:pt x="7169" y="15424"/>
                    </a:cubicBezTo>
                    <a:moveTo>
                      <a:pt x="13071" y="685"/>
                    </a:moveTo>
                    <a:cubicBezTo>
                      <a:pt x="8186" y="-1271"/>
                      <a:pt x="2639" y="1104"/>
                      <a:pt x="686" y="5987"/>
                    </a:cubicBezTo>
                    <a:cubicBezTo>
                      <a:pt x="-1271" y="10871"/>
                      <a:pt x="1104" y="16416"/>
                      <a:pt x="5987" y="18372"/>
                    </a:cubicBezTo>
                    <a:cubicBezTo>
                      <a:pt x="10874" y="20329"/>
                      <a:pt x="16418" y="17955"/>
                      <a:pt x="18375" y="13070"/>
                    </a:cubicBezTo>
                    <a:cubicBezTo>
                      <a:pt x="20328" y="8186"/>
                      <a:pt x="17956" y="2641"/>
                      <a:pt x="13071" y="68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171450" hangingPunct="0">
                  <a:defRPr/>
                </a:pPr>
                <a:endParaRPr lang="en-US">
                  <a:solidFill>
                    <a:schemeClr val="bg1"/>
                  </a:solidFill>
                  <a:latin typeface="+mn-lt"/>
                  <a:ea typeface="+mn-ea"/>
                  <a:sym typeface="Gill Sans" charset="0"/>
                </a:endParaRPr>
              </a:p>
            </p:txBody>
          </p:sp>
          <p:sp>
            <p:nvSpPr>
              <p:cNvPr id="14" name="AutoShape 10"/>
              <p:cNvSpPr/>
              <p:nvPr/>
            </p:nvSpPr>
            <p:spPr bwMode="auto">
              <a:xfrm>
                <a:off x="9406732" y="4696619"/>
                <a:ext cx="72231" cy="74613"/>
              </a:xfrm>
              <a:custGeom>
                <a:avLst/>
                <a:gdLst>
                  <a:gd name="T0" fmla="+- 0 10804 288"/>
                  <a:gd name="T1" fmla="*/ T0 w 21033"/>
                  <a:gd name="T2" fmla="+- 0 10798 277"/>
                  <a:gd name="T3" fmla="*/ 10798 h 21043"/>
                  <a:gd name="T4" fmla="+- 0 10804 288"/>
                  <a:gd name="T5" fmla="*/ T4 w 21033"/>
                  <a:gd name="T6" fmla="+- 0 10798 277"/>
                  <a:gd name="T7" fmla="*/ 10798 h 21043"/>
                  <a:gd name="T8" fmla="+- 0 10804 288"/>
                  <a:gd name="T9" fmla="*/ T8 w 21033"/>
                  <a:gd name="T10" fmla="+- 0 10798 277"/>
                  <a:gd name="T11" fmla="*/ 10798 h 21043"/>
                  <a:gd name="T12" fmla="+- 0 10804 288"/>
                  <a:gd name="T13" fmla="*/ T12 w 21033"/>
                  <a:gd name="T14" fmla="+- 0 10798 277"/>
                  <a:gd name="T15" fmla="*/ 10798 h 210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3" h="21043">
                    <a:moveTo>
                      <a:pt x="20881" y="2825"/>
                    </a:moveTo>
                    <a:cubicBezTo>
                      <a:pt x="21312" y="1771"/>
                      <a:pt x="20787" y="572"/>
                      <a:pt x="19713" y="149"/>
                    </a:cubicBezTo>
                    <a:cubicBezTo>
                      <a:pt x="18636" y="-277"/>
                      <a:pt x="17414" y="238"/>
                      <a:pt x="16984" y="1296"/>
                    </a:cubicBezTo>
                    <a:lnTo>
                      <a:pt x="16980" y="1292"/>
                    </a:lnTo>
                    <a:cubicBezTo>
                      <a:pt x="13964" y="8692"/>
                      <a:pt x="8182" y="14184"/>
                      <a:pt x="1269" y="17089"/>
                    </a:cubicBezTo>
                    <a:cubicBezTo>
                      <a:pt x="207" y="17536"/>
                      <a:pt x="-288" y="18747"/>
                      <a:pt x="170" y="19789"/>
                    </a:cubicBezTo>
                    <a:cubicBezTo>
                      <a:pt x="629" y="20840"/>
                      <a:pt x="1863" y="21323"/>
                      <a:pt x="2924" y="20876"/>
                    </a:cubicBezTo>
                    <a:cubicBezTo>
                      <a:pt x="2961" y="20860"/>
                      <a:pt x="2982" y="20828"/>
                      <a:pt x="3014" y="20815"/>
                    </a:cubicBezTo>
                    <a:cubicBezTo>
                      <a:pt x="10874" y="17480"/>
                      <a:pt x="17451" y="11227"/>
                      <a:pt x="20877" y="2825"/>
                    </a:cubicBezTo>
                    <a:cubicBezTo>
                      <a:pt x="20877" y="2825"/>
                      <a:pt x="20881" y="2825"/>
                      <a:pt x="20881" y="282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171450" hangingPunct="0">
                  <a:defRPr/>
                </a:pPr>
                <a:endParaRPr lang="en-US">
                  <a:solidFill>
                    <a:schemeClr val="bg1"/>
                  </a:solidFill>
                  <a:latin typeface="+mn-lt"/>
                  <a:ea typeface="+mn-ea"/>
                  <a:sym typeface="Gill Sans" charset="0"/>
                </a:endParaRPr>
              </a:p>
            </p:txBody>
          </p:sp>
          <p:sp>
            <p:nvSpPr>
              <p:cNvPr id="15" name="AutoShape 11"/>
              <p:cNvSpPr/>
              <p:nvPr/>
            </p:nvSpPr>
            <p:spPr bwMode="auto">
              <a:xfrm>
                <a:off x="9435307" y="4725988"/>
                <a:ext cx="103981" cy="106363"/>
              </a:xfrm>
              <a:custGeom>
                <a:avLst/>
                <a:gdLst>
                  <a:gd name="T0" fmla="+- 0 10803 203"/>
                  <a:gd name="T1" fmla="*/ T0 w 21201"/>
                  <a:gd name="T2" fmla="+- 0 10798 194"/>
                  <a:gd name="T3" fmla="*/ 10798 h 21209"/>
                  <a:gd name="T4" fmla="+- 0 10803 203"/>
                  <a:gd name="T5" fmla="*/ T4 w 21201"/>
                  <a:gd name="T6" fmla="+- 0 10798 194"/>
                  <a:gd name="T7" fmla="*/ 10798 h 21209"/>
                  <a:gd name="T8" fmla="+- 0 10803 203"/>
                  <a:gd name="T9" fmla="*/ T8 w 21201"/>
                  <a:gd name="T10" fmla="+- 0 10798 194"/>
                  <a:gd name="T11" fmla="*/ 10798 h 21209"/>
                  <a:gd name="T12" fmla="+- 0 10803 203"/>
                  <a:gd name="T13" fmla="*/ T12 w 21201"/>
                  <a:gd name="T14" fmla="+- 0 10798 194"/>
                  <a:gd name="T15" fmla="*/ 10798 h 2120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01" h="21209">
                    <a:moveTo>
                      <a:pt x="20267" y="104"/>
                    </a:moveTo>
                    <a:cubicBezTo>
                      <a:pt x="19508" y="-194"/>
                      <a:pt x="18645" y="169"/>
                      <a:pt x="18339" y="912"/>
                    </a:cubicBezTo>
                    <a:cubicBezTo>
                      <a:pt x="14991" y="9110"/>
                      <a:pt x="8568" y="15198"/>
                      <a:pt x="894" y="18420"/>
                    </a:cubicBezTo>
                    <a:cubicBezTo>
                      <a:pt x="144" y="18735"/>
                      <a:pt x="-203" y="19589"/>
                      <a:pt x="121" y="20327"/>
                    </a:cubicBezTo>
                    <a:cubicBezTo>
                      <a:pt x="442" y="21068"/>
                      <a:pt x="1314" y="21406"/>
                      <a:pt x="2067" y="21090"/>
                    </a:cubicBezTo>
                    <a:cubicBezTo>
                      <a:pt x="2102" y="21073"/>
                      <a:pt x="2125" y="21042"/>
                      <a:pt x="2159" y="21025"/>
                    </a:cubicBezTo>
                    <a:cubicBezTo>
                      <a:pt x="10491" y="17500"/>
                      <a:pt x="17461" y="10881"/>
                      <a:pt x="21095" y="1994"/>
                    </a:cubicBezTo>
                    <a:cubicBezTo>
                      <a:pt x="21397" y="1250"/>
                      <a:pt x="21026" y="404"/>
                      <a:pt x="20267" y="10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171450" hangingPunct="0">
                  <a:defRPr/>
                </a:pPr>
                <a:endParaRPr lang="en-US">
                  <a:solidFill>
                    <a:schemeClr val="bg1"/>
                  </a:solidFill>
                  <a:latin typeface="+mn-lt"/>
                  <a:ea typeface="+mn-ea"/>
                  <a:sym typeface="Gill Sans" charset="0"/>
                </a:endParaRPr>
              </a:p>
            </p:txBody>
          </p:sp>
          <p:sp>
            <p:nvSpPr>
              <p:cNvPr id="16" name="AutoShape 12"/>
              <p:cNvSpPr/>
              <p:nvPr/>
            </p:nvSpPr>
            <p:spPr bwMode="auto">
              <a:xfrm>
                <a:off x="9421019" y="4711700"/>
                <a:ext cx="88106" cy="89694"/>
              </a:xfrm>
              <a:custGeom>
                <a:avLst/>
                <a:gdLst>
                  <a:gd name="T0" fmla="+- 0 10802 238"/>
                  <a:gd name="T1" fmla="*/ T0 w 21128"/>
                  <a:gd name="T2" fmla="+- 0 10797 227"/>
                  <a:gd name="T3" fmla="*/ 10797 h 21141"/>
                  <a:gd name="T4" fmla="+- 0 10802 238"/>
                  <a:gd name="T5" fmla="*/ T4 w 21128"/>
                  <a:gd name="T6" fmla="+- 0 10797 227"/>
                  <a:gd name="T7" fmla="*/ 10797 h 21141"/>
                  <a:gd name="T8" fmla="+- 0 10802 238"/>
                  <a:gd name="T9" fmla="*/ T8 w 21128"/>
                  <a:gd name="T10" fmla="+- 0 10797 227"/>
                  <a:gd name="T11" fmla="*/ 10797 h 21141"/>
                  <a:gd name="T12" fmla="+- 0 10802 238"/>
                  <a:gd name="T13" fmla="*/ T12 w 21128"/>
                  <a:gd name="T14" fmla="+- 0 10797 227"/>
                  <a:gd name="T15" fmla="*/ 10797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8" h="21141">
                    <a:moveTo>
                      <a:pt x="20035" y="122"/>
                    </a:moveTo>
                    <a:cubicBezTo>
                      <a:pt x="19142" y="-227"/>
                      <a:pt x="18134" y="195"/>
                      <a:pt x="17778" y="1071"/>
                    </a:cubicBezTo>
                    <a:cubicBezTo>
                      <a:pt x="14571" y="8936"/>
                      <a:pt x="8412" y="14778"/>
                      <a:pt x="1051" y="17867"/>
                    </a:cubicBezTo>
                    <a:lnTo>
                      <a:pt x="1054" y="17867"/>
                    </a:lnTo>
                    <a:cubicBezTo>
                      <a:pt x="172" y="18240"/>
                      <a:pt x="-238" y="19242"/>
                      <a:pt x="142" y="20108"/>
                    </a:cubicBezTo>
                    <a:cubicBezTo>
                      <a:pt x="522" y="20973"/>
                      <a:pt x="1543" y="21372"/>
                      <a:pt x="2425" y="21003"/>
                    </a:cubicBezTo>
                    <a:cubicBezTo>
                      <a:pt x="2459" y="20986"/>
                      <a:pt x="2476" y="20956"/>
                      <a:pt x="2514" y="20936"/>
                    </a:cubicBezTo>
                    <a:cubicBezTo>
                      <a:pt x="10651" y="17491"/>
                      <a:pt x="17459" y="11027"/>
                      <a:pt x="21002" y="2339"/>
                    </a:cubicBezTo>
                    <a:cubicBezTo>
                      <a:pt x="21361" y="1463"/>
                      <a:pt x="20927" y="472"/>
                      <a:pt x="20035" y="12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171450" hangingPunct="0">
                  <a:defRPr/>
                </a:pPr>
                <a:endParaRPr lang="en-US">
                  <a:solidFill>
                    <a:schemeClr val="bg1"/>
                  </a:solidFill>
                  <a:latin typeface="+mn-lt"/>
                  <a:ea typeface="+mn-ea"/>
                  <a:sym typeface="Gill Sans" charset="0"/>
                </a:endParaRPr>
              </a:p>
            </p:txBody>
          </p:sp>
          <p:sp>
            <p:nvSpPr>
              <p:cNvPr id="17" name="AutoShape 13"/>
              <p:cNvSpPr/>
              <p:nvPr/>
            </p:nvSpPr>
            <p:spPr bwMode="auto">
              <a:xfrm>
                <a:off x="9275763" y="4566444"/>
                <a:ext cx="73025" cy="73819"/>
              </a:xfrm>
              <a:custGeom>
                <a:avLst/>
                <a:gdLst>
                  <a:gd name="T0" fmla="+- 0 10797 278"/>
                  <a:gd name="T1" fmla="*/ T0 w 21039"/>
                  <a:gd name="T2" fmla="+- 0 10803 281"/>
                  <a:gd name="T3" fmla="*/ 10803 h 21044"/>
                  <a:gd name="T4" fmla="+- 0 10797 278"/>
                  <a:gd name="T5" fmla="*/ T4 w 21039"/>
                  <a:gd name="T6" fmla="+- 0 10803 281"/>
                  <a:gd name="T7" fmla="*/ 10803 h 21044"/>
                  <a:gd name="T8" fmla="+- 0 10797 278"/>
                  <a:gd name="T9" fmla="*/ T8 w 21039"/>
                  <a:gd name="T10" fmla="+- 0 10803 281"/>
                  <a:gd name="T11" fmla="*/ 10803 h 21044"/>
                  <a:gd name="T12" fmla="+- 0 10797 278"/>
                  <a:gd name="T13" fmla="*/ T12 w 21039"/>
                  <a:gd name="T14" fmla="+- 0 10803 281"/>
                  <a:gd name="T15" fmla="*/ 10803 h 210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9" h="21044">
                    <a:moveTo>
                      <a:pt x="20871" y="1248"/>
                    </a:moveTo>
                    <a:cubicBezTo>
                      <a:pt x="20411" y="197"/>
                      <a:pt x="19177" y="-281"/>
                      <a:pt x="18112" y="169"/>
                    </a:cubicBezTo>
                    <a:cubicBezTo>
                      <a:pt x="18075" y="181"/>
                      <a:pt x="18050" y="214"/>
                      <a:pt x="18021" y="226"/>
                    </a:cubicBezTo>
                    <a:cubicBezTo>
                      <a:pt x="10159" y="3562"/>
                      <a:pt x="3583" y="9820"/>
                      <a:pt x="152" y="18220"/>
                    </a:cubicBezTo>
                    <a:lnTo>
                      <a:pt x="148" y="18220"/>
                    </a:lnTo>
                    <a:cubicBezTo>
                      <a:pt x="-278" y="19278"/>
                      <a:pt x="242" y="20473"/>
                      <a:pt x="1320" y="20896"/>
                    </a:cubicBezTo>
                    <a:cubicBezTo>
                      <a:pt x="2398" y="21318"/>
                      <a:pt x="3620" y="20803"/>
                      <a:pt x="4046" y="19749"/>
                    </a:cubicBezTo>
                    <a:lnTo>
                      <a:pt x="4051" y="19749"/>
                    </a:lnTo>
                    <a:cubicBezTo>
                      <a:pt x="7068" y="12356"/>
                      <a:pt x="12856" y="6858"/>
                      <a:pt x="19764" y="3956"/>
                    </a:cubicBezTo>
                    <a:cubicBezTo>
                      <a:pt x="20830" y="3506"/>
                      <a:pt x="21322" y="2298"/>
                      <a:pt x="20871" y="1248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171450" hangingPunct="0">
                  <a:defRPr/>
                </a:pPr>
                <a:endParaRPr lang="en-US">
                  <a:solidFill>
                    <a:schemeClr val="bg1"/>
                  </a:solidFill>
                  <a:latin typeface="+mn-lt"/>
                  <a:ea typeface="+mn-ea"/>
                  <a:sym typeface="Gill Sans" charset="0"/>
                </a:endParaRPr>
              </a:p>
            </p:txBody>
          </p:sp>
          <p:sp>
            <p:nvSpPr>
              <p:cNvPr id="18" name="AutoShape 14"/>
              <p:cNvSpPr/>
              <p:nvPr/>
            </p:nvSpPr>
            <p:spPr bwMode="auto">
              <a:xfrm>
                <a:off x="9217819" y="4508500"/>
                <a:ext cx="103981" cy="105569"/>
              </a:xfrm>
              <a:custGeom>
                <a:avLst/>
                <a:gdLst>
                  <a:gd name="T0" fmla="+- 0 10797 198"/>
                  <a:gd name="T1" fmla="*/ T0 w 21199"/>
                  <a:gd name="T2" fmla="+- 0 10802 198"/>
                  <a:gd name="T3" fmla="*/ 10802 h 21208"/>
                  <a:gd name="T4" fmla="+- 0 10797 198"/>
                  <a:gd name="T5" fmla="*/ T4 w 21199"/>
                  <a:gd name="T6" fmla="+- 0 10802 198"/>
                  <a:gd name="T7" fmla="*/ 10802 h 21208"/>
                  <a:gd name="T8" fmla="+- 0 10797 198"/>
                  <a:gd name="T9" fmla="*/ T8 w 21199"/>
                  <a:gd name="T10" fmla="+- 0 10802 198"/>
                  <a:gd name="T11" fmla="*/ 10802 h 21208"/>
                  <a:gd name="T12" fmla="+- 0 10797 198"/>
                  <a:gd name="T13" fmla="*/ T12 w 21199"/>
                  <a:gd name="T14" fmla="+- 0 10802 198"/>
                  <a:gd name="T15" fmla="*/ 10802 h 21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99" h="21208">
                    <a:moveTo>
                      <a:pt x="21077" y="880"/>
                    </a:moveTo>
                    <a:cubicBezTo>
                      <a:pt x="20753" y="142"/>
                      <a:pt x="19881" y="-198"/>
                      <a:pt x="19129" y="117"/>
                    </a:cubicBezTo>
                    <a:cubicBezTo>
                      <a:pt x="19097" y="131"/>
                      <a:pt x="19071" y="162"/>
                      <a:pt x="19039" y="179"/>
                    </a:cubicBezTo>
                    <a:cubicBezTo>
                      <a:pt x="10706" y="3707"/>
                      <a:pt x="3739" y="10322"/>
                      <a:pt x="106" y="19208"/>
                    </a:cubicBezTo>
                    <a:cubicBezTo>
                      <a:pt x="-198" y="19957"/>
                      <a:pt x="172" y="20803"/>
                      <a:pt x="934" y="21101"/>
                    </a:cubicBezTo>
                    <a:cubicBezTo>
                      <a:pt x="1689" y="21401"/>
                      <a:pt x="2552" y="21041"/>
                      <a:pt x="2859" y="20292"/>
                    </a:cubicBezTo>
                    <a:cubicBezTo>
                      <a:pt x="6206" y="12096"/>
                      <a:pt x="12625" y="6008"/>
                      <a:pt x="20301" y="2787"/>
                    </a:cubicBezTo>
                    <a:cubicBezTo>
                      <a:pt x="21051" y="2469"/>
                      <a:pt x="21402" y="1618"/>
                      <a:pt x="21077" y="88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171450" hangingPunct="0">
                  <a:defRPr/>
                </a:pPr>
                <a:endParaRPr lang="en-US">
                  <a:solidFill>
                    <a:schemeClr val="bg1"/>
                  </a:solidFill>
                  <a:latin typeface="+mn-lt"/>
                  <a:ea typeface="+mn-ea"/>
                  <a:sym typeface="Gill Sans" charset="0"/>
                </a:endParaRPr>
              </a:p>
            </p:txBody>
          </p:sp>
          <p:sp>
            <p:nvSpPr>
              <p:cNvPr id="19" name="AutoShape 15"/>
              <p:cNvSpPr/>
              <p:nvPr/>
            </p:nvSpPr>
            <p:spPr bwMode="auto">
              <a:xfrm>
                <a:off x="9247188" y="4537075"/>
                <a:ext cx="88107" cy="90488"/>
              </a:xfrm>
              <a:custGeom>
                <a:avLst/>
                <a:gdLst>
                  <a:gd name="T0" fmla="+- 0 10796 232"/>
                  <a:gd name="T1" fmla="*/ T0 w 21129"/>
                  <a:gd name="T2" fmla="+- 0 10804 234"/>
                  <a:gd name="T3" fmla="*/ 10804 h 21141"/>
                  <a:gd name="T4" fmla="+- 0 10796 232"/>
                  <a:gd name="T5" fmla="*/ T4 w 21129"/>
                  <a:gd name="T6" fmla="+- 0 10804 234"/>
                  <a:gd name="T7" fmla="*/ 10804 h 21141"/>
                  <a:gd name="T8" fmla="+- 0 10796 232"/>
                  <a:gd name="T9" fmla="*/ T8 w 21129"/>
                  <a:gd name="T10" fmla="+- 0 10804 234"/>
                  <a:gd name="T11" fmla="*/ 10804 h 21141"/>
                  <a:gd name="T12" fmla="+- 0 10796 232"/>
                  <a:gd name="T13" fmla="*/ T12 w 21129"/>
                  <a:gd name="T14" fmla="+- 0 10804 234"/>
                  <a:gd name="T15" fmla="*/ 10804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9" h="21141">
                    <a:moveTo>
                      <a:pt x="20075" y="3267"/>
                    </a:moveTo>
                    <a:cubicBezTo>
                      <a:pt x="20953" y="2898"/>
                      <a:pt x="21368" y="1899"/>
                      <a:pt x="20987" y="1030"/>
                    </a:cubicBezTo>
                    <a:cubicBezTo>
                      <a:pt x="20611" y="168"/>
                      <a:pt x="19589" y="-234"/>
                      <a:pt x="18707" y="138"/>
                    </a:cubicBezTo>
                    <a:cubicBezTo>
                      <a:pt x="18670" y="152"/>
                      <a:pt x="18649" y="185"/>
                      <a:pt x="18615" y="198"/>
                    </a:cubicBezTo>
                    <a:cubicBezTo>
                      <a:pt x="10481" y="3647"/>
                      <a:pt x="3673" y="10118"/>
                      <a:pt x="124" y="18802"/>
                    </a:cubicBezTo>
                    <a:cubicBezTo>
                      <a:pt x="-232" y="19678"/>
                      <a:pt x="205" y="20666"/>
                      <a:pt x="1094" y="21019"/>
                    </a:cubicBezTo>
                    <a:cubicBezTo>
                      <a:pt x="1983" y="21366"/>
                      <a:pt x="2991" y="20946"/>
                      <a:pt x="3354" y="20071"/>
                    </a:cubicBezTo>
                    <a:cubicBezTo>
                      <a:pt x="6561" y="12205"/>
                      <a:pt x="12717" y="6360"/>
                      <a:pt x="20075" y="3274"/>
                    </a:cubicBezTo>
                    <a:cubicBezTo>
                      <a:pt x="20075" y="3274"/>
                      <a:pt x="20075" y="3267"/>
                      <a:pt x="20075" y="326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171450" hangingPunct="0">
                  <a:defRPr/>
                </a:pPr>
                <a:endParaRPr lang="en-US">
                  <a:solidFill>
                    <a:schemeClr val="bg1"/>
                  </a:solidFill>
                  <a:latin typeface="+mn-lt"/>
                  <a:ea typeface="+mn-ea"/>
                  <a:sym typeface="Gill Sans" charset="0"/>
                </a:endParaRPr>
              </a:p>
            </p:txBody>
          </p:sp>
        </p:grpSp>
      </p:grpSp>
      <p:grpSp>
        <p:nvGrpSpPr>
          <p:cNvPr id="20" name="Group 62"/>
          <p:cNvGrpSpPr/>
          <p:nvPr/>
        </p:nvGrpSpPr>
        <p:grpSpPr bwMode="auto">
          <a:xfrm>
            <a:off x="4857750" y="2519363"/>
            <a:ext cx="622300" cy="622300"/>
            <a:chOff x="6518563" y="2750124"/>
            <a:chExt cx="831273" cy="831273"/>
          </a:xfrm>
        </p:grpSpPr>
        <p:sp>
          <p:nvSpPr>
            <p:cNvPr id="21" name="Rounded Rectangle 13"/>
            <p:cNvSpPr/>
            <p:nvPr/>
          </p:nvSpPr>
          <p:spPr>
            <a:xfrm>
              <a:off x="6518563" y="2750124"/>
              <a:ext cx="831273" cy="831273"/>
            </a:xfrm>
            <a:prstGeom prst="roundRect">
              <a:avLst/>
            </a:prstGeom>
            <a:blipFill dpi="0" rotWithShape="1">
              <a:blip r:embed="rId3" cstate="email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  <p:grpSp>
          <p:nvGrpSpPr>
            <p:cNvPr id="22" name="Group 29"/>
            <p:cNvGrpSpPr/>
            <p:nvPr/>
          </p:nvGrpSpPr>
          <p:grpSpPr>
            <a:xfrm>
              <a:off x="6772671" y="2933191"/>
              <a:ext cx="319088" cy="465138"/>
              <a:chOff x="5441157" y="4440238"/>
              <a:chExt cx="319088" cy="465138"/>
            </a:xfrm>
            <a:solidFill>
              <a:schemeClr val="bg2"/>
            </a:solidFill>
          </p:grpSpPr>
          <p:sp>
            <p:nvSpPr>
              <p:cNvPr id="23" name="AutoShape 97"/>
              <p:cNvSpPr/>
              <p:nvPr/>
            </p:nvSpPr>
            <p:spPr bwMode="auto">
              <a:xfrm>
                <a:off x="5441157" y="4440238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636" y="3374"/>
                    </a:moveTo>
                    <a:lnTo>
                      <a:pt x="1963" y="3375"/>
                    </a:lnTo>
                    <a:lnTo>
                      <a:pt x="1963" y="2025"/>
                    </a:lnTo>
                    <a:cubicBezTo>
                      <a:pt x="1963" y="1653"/>
                      <a:pt x="2402" y="1350"/>
                      <a:pt x="2945" y="1350"/>
                    </a:cubicBezTo>
                    <a:lnTo>
                      <a:pt x="18654" y="1349"/>
                    </a:lnTo>
                    <a:cubicBezTo>
                      <a:pt x="19195" y="1349"/>
                      <a:pt x="19636" y="1652"/>
                      <a:pt x="19636" y="2024"/>
                    </a:cubicBezTo>
                    <a:cubicBezTo>
                      <a:pt x="19636" y="2024"/>
                      <a:pt x="19636" y="3374"/>
                      <a:pt x="19636" y="3374"/>
                    </a:cubicBezTo>
                    <a:close/>
                    <a:moveTo>
                      <a:pt x="19636" y="17546"/>
                    </a:moveTo>
                    <a:lnTo>
                      <a:pt x="1963" y="17547"/>
                    </a:lnTo>
                    <a:lnTo>
                      <a:pt x="1963" y="4050"/>
                    </a:lnTo>
                    <a:lnTo>
                      <a:pt x="19636" y="4049"/>
                    </a:lnTo>
                    <a:cubicBezTo>
                      <a:pt x="19636" y="4049"/>
                      <a:pt x="19636" y="17546"/>
                      <a:pt x="19636" y="17546"/>
                    </a:cubicBezTo>
                    <a:close/>
                    <a:moveTo>
                      <a:pt x="19636" y="19574"/>
                    </a:moveTo>
                    <a:cubicBezTo>
                      <a:pt x="19636" y="19946"/>
                      <a:pt x="19195" y="20249"/>
                      <a:pt x="18654" y="20249"/>
                    </a:cubicBezTo>
                    <a:lnTo>
                      <a:pt x="2945" y="20250"/>
                    </a:lnTo>
                    <a:cubicBezTo>
                      <a:pt x="2402" y="20250"/>
                      <a:pt x="1963" y="19947"/>
                      <a:pt x="1963" y="19575"/>
                    </a:cubicBezTo>
                    <a:lnTo>
                      <a:pt x="1963" y="18222"/>
                    </a:lnTo>
                    <a:lnTo>
                      <a:pt x="19636" y="18221"/>
                    </a:lnTo>
                    <a:cubicBezTo>
                      <a:pt x="19636" y="18221"/>
                      <a:pt x="19636" y="19574"/>
                      <a:pt x="19636" y="19574"/>
                    </a:cubicBezTo>
                    <a:close/>
                    <a:moveTo>
                      <a:pt x="18654" y="0"/>
                    </a:moveTo>
                    <a:lnTo>
                      <a:pt x="2945" y="0"/>
                    </a:lnTo>
                    <a:cubicBezTo>
                      <a:pt x="1317" y="0"/>
                      <a:pt x="0" y="907"/>
                      <a:pt x="0" y="2025"/>
                    </a:cubicBezTo>
                    <a:lnTo>
                      <a:pt x="0" y="19575"/>
                    </a:lnTo>
                    <a:cubicBezTo>
                      <a:pt x="0" y="20693"/>
                      <a:pt x="1317" y="21600"/>
                      <a:pt x="2945" y="21600"/>
                    </a:cubicBezTo>
                    <a:lnTo>
                      <a:pt x="18654" y="21599"/>
                    </a:lnTo>
                    <a:cubicBezTo>
                      <a:pt x="20280" y="21599"/>
                      <a:pt x="21600" y="20693"/>
                      <a:pt x="21600" y="19574"/>
                    </a:cubicBezTo>
                    <a:lnTo>
                      <a:pt x="21600" y="2024"/>
                    </a:lnTo>
                    <a:cubicBezTo>
                      <a:pt x="21600" y="906"/>
                      <a:pt x="20280" y="0"/>
                      <a:pt x="18654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171450" hangingPunct="0">
                  <a:defRPr/>
                </a:pPr>
                <a:endParaRPr lang="en-US" sz="1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+mn-ea"/>
                  <a:sym typeface="Gill Sans" charset="0"/>
                </a:endParaRPr>
              </a:p>
            </p:txBody>
          </p:sp>
          <p:sp>
            <p:nvSpPr>
              <p:cNvPr id="24" name="AutoShape 98"/>
              <p:cNvSpPr/>
              <p:nvPr/>
            </p:nvSpPr>
            <p:spPr bwMode="auto">
              <a:xfrm>
                <a:off x="5571332" y="4483894"/>
                <a:ext cx="58738" cy="142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16758"/>
                      <a:pt x="20387" y="21599"/>
                      <a:pt x="18899" y="21599"/>
                    </a:cubicBezTo>
                    <a:lnTo>
                      <a:pt x="2699" y="21599"/>
                    </a:lnTo>
                    <a:cubicBezTo>
                      <a:pt x="1202" y="21599"/>
                      <a:pt x="0" y="16758"/>
                      <a:pt x="0" y="10800"/>
                    </a:cubicBezTo>
                    <a:cubicBezTo>
                      <a:pt x="0" y="4841"/>
                      <a:pt x="1202" y="0"/>
                      <a:pt x="2699" y="0"/>
                    </a:cubicBezTo>
                    <a:lnTo>
                      <a:pt x="18899" y="0"/>
                    </a:lnTo>
                    <a:cubicBezTo>
                      <a:pt x="20387" y="0"/>
                      <a:pt x="21600" y="4841"/>
                      <a:pt x="21600" y="1080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171450" hangingPunct="0">
                  <a:defRPr/>
                </a:pPr>
                <a:endParaRPr lang="en-US" sz="1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+mn-ea"/>
                  <a:sym typeface="Gill Sans" charset="0"/>
                </a:endParaRPr>
              </a:p>
            </p:txBody>
          </p:sp>
          <p:sp>
            <p:nvSpPr>
              <p:cNvPr id="25" name="AutoShape 99"/>
              <p:cNvSpPr/>
              <p:nvPr/>
            </p:nvSpPr>
            <p:spPr bwMode="auto">
              <a:xfrm>
                <a:off x="5586413" y="4847432"/>
                <a:ext cx="28575" cy="142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16769"/>
                      <a:pt x="19174" y="21599"/>
                      <a:pt x="16199" y="21599"/>
                    </a:cubicBezTo>
                    <a:lnTo>
                      <a:pt x="5399" y="21599"/>
                    </a:lnTo>
                    <a:cubicBezTo>
                      <a:pt x="2404" y="21599"/>
                      <a:pt x="0" y="16769"/>
                      <a:pt x="0" y="10800"/>
                    </a:cubicBezTo>
                    <a:cubicBezTo>
                      <a:pt x="0" y="4830"/>
                      <a:pt x="2404" y="0"/>
                      <a:pt x="5399" y="0"/>
                    </a:cubicBezTo>
                    <a:lnTo>
                      <a:pt x="16199" y="0"/>
                    </a:lnTo>
                    <a:cubicBezTo>
                      <a:pt x="19174" y="0"/>
                      <a:pt x="21600" y="4830"/>
                      <a:pt x="21600" y="1080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171450" hangingPunct="0">
                  <a:defRPr/>
                </a:pPr>
                <a:endParaRPr lang="en-US" sz="1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+mn-ea"/>
                  <a:sym typeface="Gill Sans" charset="0"/>
                </a:endParaRPr>
              </a:p>
            </p:txBody>
          </p:sp>
        </p:grpSp>
      </p:grpSp>
      <p:grpSp>
        <p:nvGrpSpPr>
          <p:cNvPr id="26" name="Group 58"/>
          <p:cNvGrpSpPr/>
          <p:nvPr/>
        </p:nvGrpSpPr>
        <p:grpSpPr bwMode="auto">
          <a:xfrm>
            <a:off x="3600450" y="2519363"/>
            <a:ext cx="622300" cy="622300"/>
            <a:chOff x="4842163" y="2750124"/>
            <a:chExt cx="831273" cy="831273"/>
          </a:xfrm>
        </p:grpSpPr>
        <p:sp>
          <p:nvSpPr>
            <p:cNvPr id="27" name="Rounded Rectangle 6"/>
            <p:cNvSpPr/>
            <p:nvPr/>
          </p:nvSpPr>
          <p:spPr>
            <a:xfrm>
              <a:off x="4842163" y="2750124"/>
              <a:ext cx="831273" cy="831273"/>
            </a:xfrm>
            <a:prstGeom prst="roundRect">
              <a:avLst/>
            </a:prstGeom>
            <a:blipFill dpi="0" rotWithShape="1">
              <a:blip r:embed="rId4" cstate="email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  <p:grpSp>
          <p:nvGrpSpPr>
            <p:cNvPr id="28" name="Group 33"/>
            <p:cNvGrpSpPr/>
            <p:nvPr/>
          </p:nvGrpSpPr>
          <p:grpSpPr>
            <a:xfrm>
              <a:off x="5019964" y="2946176"/>
              <a:ext cx="465138" cy="435769"/>
              <a:chOff x="5368132" y="3540125"/>
              <a:chExt cx="465138" cy="435769"/>
            </a:xfrm>
            <a:solidFill>
              <a:schemeClr val="bg2"/>
            </a:solidFill>
          </p:grpSpPr>
          <p:sp>
            <p:nvSpPr>
              <p:cNvPr id="29" name="AutoShape 110"/>
              <p:cNvSpPr/>
              <p:nvPr/>
            </p:nvSpPr>
            <p:spPr bwMode="auto">
              <a:xfrm>
                <a:off x="5426869" y="3598069"/>
                <a:ext cx="347663" cy="2325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699" y="20255"/>
                    </a:moveTo>
                    <a:lnTo>
                      <a:pt x="899" y="20255"/>
                    </a:lnTo>
                    <a:lnTo>
                      <a:pt x="899" y="1350"/>
                    </a:lnTo>
                    <a:lnTo>
                      <a:pt x="20699" y="1350"/>
                    </a:lnTo>
                    <a:cubicBezTo>
                      <a:pt x="20699" y="1350"/>
                      <a:pt x="20699" y="20255"/>
                      <a:pt x="20699" y="20255"/>
                    </a:cubicBezTo>
                    <a:close/>
                    <a:moveTo>
                      <a:pt x="20699" y="0"/>
                    </a:moveTo>
                    <a:lnTo>
                      <a:pt x="899" y="5"/>
                    </a:lnTo>
                    <a:cubicBezTo>
                      <a:pt x="402" y="5"/>
                      <a:pt x="0" y="603"/>
                      <a:pt x="0" y="1350"/>
                    </a:cubicBezTo>
                    <a:lnTo>
                      <a:pt x="0" y="20249"/>
                    </a:lnTo>
                    <a:cubicBezTo>
                      <a:pt x="0" y="20996"/>
                      <a:pt x="402" y="21599"/>
                      <a:pt x="899" y="21599"/>
                    </a:cubicBezTo>
                    <a:lnTo>
                      <a:pt x="20699" y="21599"/>
                    </a:lnTo>
                    <a:cubicBezTo>
                      <a:pt x="21197" y="21599"/>
                      <a:pt x="21600" y="20996"/>
                      <a:pt x="21600" y="20249"/>
                    </a:cubicBezTo>
                    <a:lnTo>
                      <a:pt x="21600" y="1350"/>
                    </a:lnTo>
                    <a:cubicBezTo>
                      <a:pt x="21600" y="603"/>
                      <a:pt x="21197" y="0"/>
                      <a:pt x="20699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171450" hangingPunct="0">
                  <a:defRPr/>
                </a:pPr>
                <a:endParaRPr lang="en-US" sz="1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+mn-ea"/>
                  <a:sym typeface="Gill Sans" charset="0"/>
                </a:endParaRPr>
              </a:p>
            </p:txBody>
          </p:sp>
          <p:sp>
            <p:nvSpPr>
              <p:cNvPr id="30" name="AutoShape 111"/>
              <p:cNvSpPr/>
              <p:nvPr/>
            </p:nvSpPr>
            <p:spPr bwMode="auto">
              <a:xfrm>
                <a:off x="5368132" y="3540125"/>
                <a:ext cx="465138" cy="4357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6562"/>
                    </a:moveTo>
                    <a:cubicBezTo>
                      <a:pt x="20249" y="16959"/>
                      <a:pt x="19946" y="17282"/>
                      <a:pt x="19575" y="17282"/>
                    </a:cubicBezTo>
                    <a:lnTo>
                      <a:pt x="13499" y="17282"/>
                    </a:lnTo>
                    <a:lnTo>
                      <a:pt x="8099" y="17282"/>
                    </a:lnTo>
                    <a:lnTo>
                      <a:pt x="2024" y="17282"/>
                    </a:lnTo>
                    <a:cubicBezTo>
                      <a:pt x="1651" y="17282"/>
                      <a:pt x="1349" y="16959"/>
                      <a:pt x="1349" y="16562"/>
                    </a:cubicBezTo>
                    <a:lnTo>
                      <a:pt x="1349" y="2160"/>
                    </a:lnTo>
                    <a:cubicBezTo>
                      <a:pt x="1349" y="1762"/>
                      <a:pt x="1651" y="1440"/>
                      <a:pt x="2024" y="1440"/>
                    </a:cubicBezTo>
                    <a:lnTo>
                      <a:pt x="19575" y="1440"/>
                    </a:lnTo>
                    <a:cubicBezTo>
                      <a:pt x="19946" y="1440"/>
                      <a:pt x="20249" y="1762"/>
                      <a:pt x="20249" y="2160"/>
                    </a:cubicBezTo>
                    <a:cubicBezTo>
                      <a:pt x="20249" y="2160"/>
                      <a:pt x="20249" y="16562"/>
                      <a:pt x="20249" y="16562"/>
                    </a:cubicBezTo>
                    <a:close/>
                    <a:moveTo>
                      <a:pt x="19575" y="0"/>
                    </a:moveTo>
                    <a:lnTo>
                      <a:pt x="2024" y="0"/>
                    </a:lnTo>
                    <a:cubicBezTo>
                      <a:pt x="905" y="0"/>
                      <a:pt x="0" y="966"/>
                      <a:pt x="0" y="2160"/>
                    </a:cubicBezTo>
                    <a:lnTo>
                      <a:pt x="0" y="16562"/>
                    </a:lnTo>
                    <a:cubicBezTo>
                      <a:pt x="0" y="17753"/>
                      <a:pt x="903" y="18718"/>
                      <a:pt x="2018" y="18721"/>
                    </a:cubicBezTo>
                    <a:lnTo>
                      <a:pt x="8774" y="18721"/>
                    </a:lnTo>
                    <a:lnTo>
                      <a:pt x="8774" y="19597"/>
                    </a:lnTo>
                    <a:lnTo>
                      <a:pt x="4561" y="20181"/>
                    </a:lnTo>
                    <a:cubicBezTo>
                      <a:pt x="4260" y="20262"/>
                      <a:pt x="4049" y="20549"/>
                      <a:pt x="4049" y="20879"/>
                    </a:cubicBezTo>
                    <a:cubicBezTo>
                      <a:pt x="4049" y="21277"/>
                      <a:pt x="4351" y="21599"/>
                      <a:pt x="4724" y="21599"/>
                    </a:cubicBezTo>
                    <a:lnTo>
                      <a:pt x="16874" y="21599"/>
                    </a:lnTo>
                    <a:cubicBezTo>
                      <a:pt x="17248" y="21599"/>
                      <a:pt x="17549" y="21277"/>
                      <a:pt x="17549" y="20879"/>
                    </a:cubicBezTo>
                    <a:cubicBezTo>
                      <a:pt x="17549" y="20549"/>
                      <a:pt x="17339" y="20262"/>
                      <a:pt x="17038" y="20181"/>
                    </a:cubicBezTo>
                    <a:lnTo>
                      <a:pt x="12824" y="19597"/>
                    </a:lnTo>
                    <a:lnTo>
                      <a:pt x="12824" y="18721"/>
                    </a:lnTo>
                    <a:lnTo>
                      <a:pt x="19581" y="18721"/>
                    </a:lnTo>
                    <a:cubicBezTo>
                      <a:pt x="20696" y="18718"/>
                      <a:pt x="21600" y="17753"/>
                      <a:pt x="21600" y="16562"/>
                    </a:cubicBezTo>
                    <a:lnTo>
                      <a:pt x="21600" y="2160"/>
                    </a:lnTo>
                    <a:cubicBezTo>
                      <a:pt x="21600" y="966"/>
                      <a:pt x="20692" y="0"/>
                      <a:pt x="19575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171450" hangingPunct="0">
                  <a:defRPr/>
                </a:pPr>
                <a:endParaRPr lang="en-US" sz="1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+mn-ea"/>
                  <a:sym typeface="Gill Sans" charset="0"/>
                </a:endParaRPr>
              </a:p>
            </p:txBody>
          </p:sp>
        </p:grpSp>
      </p:grpSp>
      <p:grpSp>
        <p:nvGrpSpPr>
          <p:cNvPr id="31" name="Group 59"/>
          <p:cNvGrpSpPr/>
          <p:nvPr/>
        </p:nvGrpSpPr>
        <p:grpSpPr bwMode="auto">
          <a:xfrm>
            <a:off x="3600450" y="3397250"/>
            <a:ext cx="622300" cy="622300"/>
            <a:chOff x="4842163" y="3920833"/>
            <a:chExt cx="831273" cy="831273"/>
          </a:xfrm>
        </p:grpSpPr>
        <p:sp>
          <p:nvSpPr>
            <p:cNvPr id="32" name="Rounded Rectangle 7"/>
            <p:cNvSpPr/>
            <p:nvPr/>
          </p:nvSpPr>
          <p:spPr>
            <a:xfrm>
              <a:off x="4842163" y="3920833"/>
              <a:ext cx="831273" cy="831273"/>
            </a:xfrm>
            <a:prstGeom prst="roundRect">
              <a:avLst/>
            </a:prstGeom>
            <a:blipFill dpi="0" rotWithShape="1">
              <a:blip r:embed="rId5" cstate="email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  <p:grpSp>
          <p:nvGrpSpPr>
            <p:cNvPr id="33" name="Group 39"/>
            <p:cNvGrpSpPr/>
            <p:nvPr/>
          </p:nvGrpSpPr>
          <p:grpSpPr>
            <a:xfrm>
              <a:off x="5027504" y="4104297"/>
              <a:ext cx="464344" cy="464344"/>
              <a:chOff x="3510757" y="2582069"/>
              <a:chExt cx="464344" cy="464344"/>
            </a:xfrm>
            <a:solidFill>
              <a:schemeClr val="bg2"/>
            </a:solidFill>
          </p:grpSpPr>
          <p:sp>
            <p:nvSpPr>
              <p:cNvPr id="34" name="AutoShape 126"/>
              <p:cNvSpPr/>
              <p:nvPr/>
            </p:nvSpPr>
            <p:spPr bwMode="auto">
              <a:xfrm>
                <a:off x="3510757" y="258206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3499" y="14850"/>
                    </a:moveTo>
                    <a:cubicBezTo>
                      <a:pt x="9772" y="14850"/>
                      <a:pt x="6749" y="11827"/>
                      <a:pt x="6749" y="8100"/>
                    </a:cubicBezTo>
                    <a:cubicBezTo>
                      <a:pt x="6749" y="4372"/>
                      <a:pt x="9772" y="1350"/>
                      <a:pt x="13499" y="1350"/>
                    </a:cubicBezTo>
                    <a:cubicBezTo>
                      <a:pt x="17227" y="1350"/>
                      <a:pt x="20249" y="4372"/>
                      <a:pt x="20249" y="8100"/>
                    </a:cubicBezTo>
                    <a:cubicBezTo>
                      <a:pt x="20249" y="11827"/>
                      <a:pt x="17227" y="14850"/>
                      <a:pt x="13499" y="14850"/>
                    </a:cubicBezTo>
                    <a:moveTo>
                      <a:pt x="3236" y="20042"/>
                    </a:moveTo>
                    <a:cubicBezTo>
                      <a:pt x="3019" y="20266"/>
                      <a:pt x="2718" y="20408"/>
                      <a:pt x="2382" y="20408"/>
                    </a:cubicBezTo>
                    <a:cubicBezTo>
                      <a:pt x="1724" y="20408"/>
                      <a:pt x="1191" y="19875"/>
                      <a:pt x="1191" y="19218"/>
                    </a:cubicBezTo>
                    <a:cubicBezTo>
                      <a:pt x="1191" y="18881"/>
                      <a:pt x="1332" y="18580"/>
                      <a:pt x="1557" y="18363"/>
                    </a:cubicBezTo>
                    <a:lnTo>
                      <a:pt x="1551" y="18358"/>
                    </a:lnTo>
                    <a:lnTo>
                      <a:pt x="6996" y="12913"/>
                    </a:lnTo>
                    <a:cubicBezTo>
                      <a:pt x="7472" y="13555"/>
                      <a:pt x="8039" y="14122"/>
                      <a:pt x="8680" y="14599"/>
                    </a:cubicBezTo>
                    <a:cubicBezTo>
                      <a:pt x="8680" y="14599"/>
                      <a:pt x="3236" y="20042"/>
                      <a:pt x="3236" y="20042"/>
                    </a:cubicBezTo>
                    <a:close/>
                    <a:moveTo>
                      <a:pt x="13499" y="0"/>
                    </a:moveTo>
                    <a:cubicBezTo>
                      <a:pt x="9026" y="0"/>
                      <a:pt x="5399" y="3626"/>
                      <a:pt x="5399" y="8100"/>
                    </a:cubicBezTo>
                    <a:cubicBezTo>
                      <a:pt x="5399" y="9467"/>
                      <a:pt x="5742" y="10754"/>
                      <a:pt x="6341" y="11884"/>
                    </a:cubicBezTo>
                    <a:lnTo>
                      <a:pt x="709" y="17515"/>
                    </a:lnTo>
                    <a:lnTo>
                      <a:pt x="713" y="17520"/>
                    </a:lnTo>
                    <a:cubicBezTo>
                      <a:pt x="274" y="17953"/>
                      <a:pt x="0" y="18552"/>
                      <a:pt x="0" y="19218"/>
                    </a:cubicBezTo>
                    <a:cubicBezTo>
                      <a:pt x="0" y="20533"/>
                      <a:pt x="1066" y="21599"/>
                      <a:pt x="2382" y="21599"/>
                    </a:cubicBezTo>
                    <a:cubicBezTo>
                      <a:pt x="3047" y="21599"/>
                      <a:pt x="3647" y="21326"/>
                      <a:pt x="4079" y="20885"/>
                    </a:cubicBezTo>
                    <a:lnTo>
                      <a:pt x="4078" y="20884"/>
                    </a:lnTo>
                    <a:lnTo>
                      <a:pt x="9708" y="15255"/>
                    </a:lnTo>
                    <a:cubicBezTo>
                      <a:pt x="10839" y="15856"/>
                      <a:pt x="12128" y="16200"/>
                      <a:pt x="13499" y="16200"/>
                    </a:cubicBezTo>
                    <a:cubicBezTo>
                      <a:pt x="17973" y="16200"/>
                      <a:pt x="21600" y="12573"/>
                      <a:pt x="21600" y="8100"/>
                    </a:cubicBezTo>
                    <a:cubicBezTo>
                      <a:pt x="21600" y="3626"/>
                      <a:pt x="17973" y="0"/>
                      <a:pt x="13499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171450" hangingPunct="0">
                  <a:defRPr/>
                </a:pPr>
                <a:endParaRPr lang="en-US" sz="1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+mn-ea"/>
                  <a:sym typeface="Gill Sans" charset="0"/>
                </a:endParaRPr>
              </a:p>
            </p:txBody>
          </p:sp>
          <p:sp>
            <p:nvSpPr>
              <p:cNvPr id="35" name="AutoShape 127"/>
              <p:cNvSpPr/>
              <p:nvPr/>
            </p:nvSpPr>
            <p:spPr bwMode="auto">
              <a:xfrm>
                <a:off x="3698875" y="2654300"/>
                <a:ext cx="109538" cy="1087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160" y="0"/>
                    </a:moveTo>
                    <a:cubicBezTo>
                      <a:pt x="9025" y="0"/>
                      <a:pt x="0" y="9025"/>
                      <a:pt x="0" y="20160"/>
                    </a:cubicBezTo>
                    <a:cubicBezTo>
                      <a:pt x="0" y="20954"/>
                      <a:pt x="644" y="21600"/>
                      <a:pt x="1440" y="21600"/>
                    </a:cubicBezTo>
                    <a:cubicBezTo>
                      <a:pt x="2235" y="21600"/>
                      <a:pt x="2880" y="20954"/>
                      <a:pt x="2880" y="20160"/>
                    </a:cubicBezTo>
                    <a:cubicBezTo>
                      <a:pt x="2880" y="10618"/>
                      <a:pt x="10617" y="2880"/>
                      <a:pt x="20160" y="2880"/>
                    </a:cubicBezTo>
                    <a:cubicBezTo>
                      <a:pt x="20955" y="2880"/>
                      <a:pt x="21599" y="2234"/>
                      <a:pt x="21599" y="1440"/>
                    </a:cubicBezTo>
                    <a:cubicBezTo>
                      <a:pt x="21599" y="645"/>
                      <a:pt x="20955" y="0"/>
                      <a:pt x="2016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171450" hangingPunct="0">
                  <a:defRPr/>
                </a:pPr>
                <a:endParaRPr lang="en-US" sz="1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+mn-ea"/>
                  <a:sym typeface="Gill Sans" charset="0"/>
                </a:endParaRPr>
              </a:p>
            </p:txBody>
          </p:sp>
        </p:grpSp>
      </p:grpSp>
      <p:grpSp>
        <p:nvGrpSpPr>
          <p:cNvPr id="36" name="Group 57"/>
          <p:cNvGrpSpPr/>
          <p:nvPr/>
        </p:nvGrpSpPr>
        <p:grpSpPr bwMode="auto">
          <a:xfrm>
            <a:off x="3600450" y="1639888"/>
            <a:ext cx="622300" cy="623887"/>
            <a:chOff x="4842163" y="1579415"/>
            <a:chExt cx="831273" cy="831273"/>
          </a:xfrm>
        </p:grpSpPr>
        <p:sp>
          <p:nvSpPr>
            <p:cNvPr id="37" name="Rounded Rectangle 3"/>
            <p:cNvSpPr/>
            <p:nvPr/>
          </p:nvSpPr>
          <p:spPr>
            <a:xfrm>
              <a:off x="4842163" y="1579415"/>
              <a:ext cx="831273" cy="831273"/>
            </a:xfrm>
            <a:prstGeom prst="roundRect">
              <a:avLst/>
            </a:prstGeom>
            <a:blipFill dpi="0" rotWithShape="1">
              <a:blip r:embed="rId6" cstate="email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  <p:grpSp>
          <p:nvGrpSpPr>
            <p:cNvPr id="38" name="Group 42"/>
            <p:cNvGrpSpPr/>
            <p:nvPr/>
          </p:nvGrpSpPr>
          <p:grpSpPr>
            <a:xfrm>
              <a:off x="5019963" y="1750443"/>
              <a:ext cx="465138" cy="464344"/>
              <a:chOff x="2581275" y="2582069"/>
              <a:chExt cx="465138" cy="464344"/>
            </a:xfrm>
            <a:solidFill>
              <a:schemeClr val="bg2"/>
            </a:solidFill>
          </p:grpSpPr>
          <p:sp>
            <p:nvSpPr>
              <p:cNvPr id="39" name="AutoShape 128"/>
              <p:cNvSpPr/>
              <p:nvPr/>
            </p:nvSpPr>
            <p:spPr bwMode="auto">
              <a:xfrm>
                <a:off x="2581275" y="2582069"/>
                <a:ext cx="465138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4850" y="12150"/>
                    </a:moveTo>
                    <a:cubicBezTo>
                      <a:pt x="13851" y="12150"/>
                      <a:pt x="12926" y="11859"/>
                      <a:pt x="12124" y="11386"/>
                    </a:cubicBezTo>
                    <a:lnTo>
                      <a:pt x="11892" y="11618"/>
                    </a:lnTo>
                    <a:lnTo>
                      <a:pt x="11132" y="12377"/>
                    </a:lnTo>
                    <a:lnTo>
                      <a:pt x="9846" y="13663"/>
                    </a:lnTo>
                    <a:cubicBezTo>
                      <a:pt x="9593" y="13916"/>
                      <a:pt x="9451" y="14260"/>
                      <a:pt x="9451" y="14617"/>
                    </a:cubicBezTo>
                    <a:lnTo>
                      <a:pt x="9451" y="16200"/>
                    </a:lnTo>
                    <a:lnTo>
                      <a:pt x="8101" y="16200"/>
                    </a:lnTo>
                    <a:cubicBezTo>
                      <a:pt x="7356" y="16200"/>
                      <a:pt x="6751" y="16804"/>
                      <a:pt x="6751" y="17549"/>
                    </a:cubicBezTo>
                    <a:lnTo>
                      <a:pt x="6751" y="18900"/>
                    </a:lnTo>
                    <a:lnTo>
                      <a:pt x="5170" y="18900"/>
                    </a:lnTo>
                    <a:cubicBezTo>
                      <a:pt x="4812" y="18900"/>
                      <a:pt x="4469" y="19042"/>
                      <a:pt x="4216" y="19295"/>
                    </a:cubicBezTo>
                    <a:lnTo>
                      <a:pt x="3259" y="20252"/>
                    </a:lnTo>
                    <a:lnTo>
                      <a:pt x="1352" y="20249"/>
                    </a:lnTo>
                    <a:lnTo>
                      <a:pt x="1350" y="18326"/>
                    </a:lnTo>
                    <a:lnTo>
                      <a:pt x="9223" y="10467"/>
                    </a:lnTo>
                    <a:cubicBezTo>
                      <a:pt x="9223" y="10467"/>
                      <a:pt x="9223" y="10467"/>
                      <a:pt x="9224" y="10468"/>
                    </a:cubicBezTo>
                    <a:lnTo>
                      <a:pt x="10215" y="9477"/>
                    </a:lnTo>
                    <a:cubicBezTo>
                      <a:pt x="9741" y="8674"/>
                      <a:pt x="9451" y="7748"/>
                      <a:pt x="9451" y="6750"/>
                    </a:cubicBezTo>
                    <a:cubicBezTo>
                      <a:pt x="9451" y="3767"/>
                      <a:pt x="11869" y="1350"/>
                      <a:pt x="14850" y="1350"/>
                    </a:cubicBezTo>
                    <a:cubicBezTo>
                      <a:pt x="17832" y="1350"/>
                      <a:pt x="20250" y="3767"/>
                      <a:pt x="20250" y="6750"/>
                    </a:cubicBezTo>
                    <a:cubicBezTo>
                      <a:pt x="20250" y="9732"/>
                      <a:pt x="17832" y="12150"/>
                      <a:pt x="14850" y="12150"/>
                    </a:cubicBezTo>
                    <a:moveTo>
                      <a:pt x="14850" y="0"/>
                    </a:moveTo>
                    <a:cubicBezTo>
                      <a:pt x="11123" y="0"/>
                      <a:pt x="8101" y="3022"/>
                      <a:pt x="8101" y="6750"/>
                    </a:cubicBezTo>
                    <a:cubicBezTo>
                      <a:pt x="8101" y="7617"/>
                      <a:pt x="8283" y="8438"/>
                      <a:pt x="8582" y="9199"/>
                    </a:cubicBezTo>
                    <a:lnTo>
                      <a:pt x="383" y="17400"/>
                    </a:lnTo>
                    <a:cubicBezTo>
                      <a:pt x="146" y="17637"/>
                      <a:pt x="0" y="17863"/>
                      <a:pt x="0" y="18225"/>
                    </a:cubicBezTo>
                    <a:lnTo>
                      <a:pt x="0" y="20249"/>
                    </a:lnTo>
                    <a:cubicBezTo>
                      <a:pt x="0" y="20972"/>
                      <a:pt x="626" y="21599"/>
                      <a:pt x="1349" y="21599"/>
                    </a:cubicBezTo>
                    <a:lnTo>
                      <a:pt x="3374" y="21599"/>
                    </a:lnTo>
                    <a:cubicBezTo>
                      <a:pt x="3736" y="21599"/>
                      <a:pt x="3965" y="21455"/>
                      <a:pt x="4202" y="21219"/>
                    </a:cubicBezTo>
                    <a:lnTo>
                      <a:pt x="5170" y="20249"/>
                    </a:lnTo>
                    <a:lnTo>
                      <a:pt x="6751" y="20249"/>
                    </a:lnTo>
                    <a:cubicBezTo>
                      <a:pt x="7496" y="20249"/>
                      <a:pt x="8101" y="19645"/>
                      <a:pt x="8101" y="18900"/>
                    </a:cubicBezTo>
                    <a:lnTo>
                      <a:pt x="8101" y="17549"/>
                    </a:lnTo>
                    <a:lnTo>
                      <a:pt x="9451" y="17549"/>
                    </a:lnTo>
                    <a:cubicBezTo>
                      <a:pt x="10196" y="17549"/>
                      <a:pt x="10801" y="16945"/>
                      <a:pt x="10801" y="16200"/>
                    </a:cubicBezTo>
                    <a:lnTo>
                      <a:pt x="10801" y="14617"/>
                    </a:lnTo>
                    <a:lnTo>
                      <a:pt x="12400" y="13018"/>
                    </a:lnTo>
                    <a:cubicBezTo>
                      <a:pt x="13162" y="13317"/>
                      <a:pt x="13982" y="13500"/>
                      <a:pt x="14850" y="13500"/>
                    </a:cubicBezTo>
                    <a:cubicBezTo>
                      <a:pt x="18577" y="13500"/>
                      <a:pt x="21599" y="10477"/>
                      <a:pt x="21599" y="6750"/>
                    </a:cubicBezTo>
                    <a:cubicBezTo>
                      <a:pt x="21599" y="3022"/>
                      <a:pt x="18577" y="0"/>
                      <a:pt x="1485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171450" hangingPunct="0">
                  <a:defRPr/>
                </a:pPr>
                <a:endParaRPr lang="en-US" sz="1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+mn-ea"/>
                  <a:sym typeface="Gill Sans" charset="0"/>
                </a:endParaRPr>
              </a:p>
            </p:txBody>
          </p:sp>
          <p:sp>
            <p:nvSpPr>
              <p:cNvPr id="40" name="AutoShape 129"/>
              <p:cNvSpPr/>
              <p:nvPr/>
            </p:nvSpPr>
            <p:spPr bwMode="auto">
              <a:xfrm>
                <a:off x="2871788" y="2640013"/>
                <a:ext cx="115888" cy="115888"/>
              </a:xfrm>
              <a:custGeom>
                <a:avLst/>
                <a:gdLst>
                  <a:gd name="T0" fmla="*/ 10800 w 21600"/>
                  <a:gd name="T1" fmla="+- 0 10800 134"/>
                  <a:gd name="T2" fmla="*/ 10800 h 21333"/>
                  <a:gd name="T3" fmla="*/ 10800 w 21600"/>
                  <a:gd name="T4" fmla="+- 0 10800 134"/>
                  <a:gd name="T5" fmla="*/ 10800 h 21333"/>
                  <a:gd name="T6" fmla="*/ 10800 w 21600"/>
                  <a:gd name="T7" fmla="+- 0 10800 134"/>
                  <a:gd name="T8" fmla="*/ 10800 h 21333"/>
                  <a:gd name="T9" fmla="*/ 10800 w 21600"/>
                  <a:gd name="T10" fmla="+- 0 10800 134"/>
                  <a:gd name="T11" fmla="*/ 10800 h 21333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21600" h="21333">
                    <a:moveTo>
                      <a:pt x="13008" y="18684"/>
                    </a:moveTo>
                    <a:cubicBezTo>
                      <a:pt x="9017" y="15850"/>
                      <a:pt x="5542" y="12415"/>
                      <a:pt x="2694" y="8570"/>
                    </a:cubicBezTo>
                    <a:cubicBezTo>
                      <a:pt x="3736" y="5628"/>
                      <a:pt x="5693" y="3697"/>
                      <a:pt x="8585" y="2647"/>
                    </a:cubicBezTo>
                    <a:cubicBezTo>
                      <a:pt x="12578" y="5489"/>
                      <a:pt x="16048" y="8911"/>
                      <a:pt x="18889" y="12809"/>
                    </a:cubicBezTo>
                    <a:cubicBezTo>
                      <a:pt x="17836" y="15730"/>
                      <a:pt x="15883" y="17647"/>
                      <a:pt x="13008" y="18684"/>
                    </a:cubicBezTo>
                    <a:moveTo>
                      <a:pt x="21110" y="11295"/>
                    </a:moveTo>
                    <a:cubicBezTo>
                      <a:pt x="18081" y="7130"/>
                      <a:pt x="14396" y="3496"/>
                      <a:pt x="10161" y="484"/>
                    </a:cubicBezTo>
                    <a:cubicBezTo>
                      <a:pt x="9468" y="-8"/>
                      <a:pt x="8579" y="-134"/>
                      <a:pt x="7778" y="145"/>
                    </a:cubicBezTo>
                    <a:cubicBezTo>
                      <a:pt x="4027" y="1450"/>
                      <a:pt x="1463" y="3983"/>
                      <a:pt x="145" y="7687"/>
                    </a:cubicBezTo>
                    <a:cubicBezTo>
                      <a:pt x="46" y="7962"/>
                      <a:pt x="0" y="8252"/>
                      <a:pt x="0" y="8537"/>
                    </a:cubicBezTo>
                    <a:cubicBezTo>
                      <a:pt x="0" y="9071"/>
                      <a:pt x="167" y="9596"/>
                      <a:pt x="487" y="10041"/>
                    </a:cubicBezTo>
                    <a:cubicBezTo>
                      <a:pt x="3525" y="14213"/>
                      <a:pt x="7211" y="17850"/>
                      <a:pt x="11431" y="20850"/>
                    </a:cubicBezTo>
                    <a:cubicBezTo>
                      <a:pt x="12122" y="21338"/>
                      <a:pt x="13010" y="21466"/>
                      <a:pt x="13812" y="21188"/>
                    </a:cubicBezTo>
                    <a:cubicBezTo>
                      <a:pt x="17563" y="19893"/>
                      <a:pt x="20133" y="17356"/>
                      <a:pt x="21451" y="13647"/>
                    </a:cubicBezTo>
                    <a:cubicBezTo>
                      <a:pt x="21551" y="13372"/>
                      <a:pt x="21600" y="13081"/>
                      <a:pt x="21600" y="12796"/>
                    </a:cubicBezTo>
                    <a:cubicBezTo>
                      <a:pt x="21600" y="12265"/>
                      <a:pt x="21429" y="11740"/>
                      <a:pt x="21110" y="1129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171450" hangingPunct="0">
                  <a:defRPr/>
                </a:pPr>
                <a:endParaRPr lang="en-US" sz="11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+mn-ea"/>
                  <a:sym typeface="Gill Sans" charset="0"/>
                </a:endParaRPr>
              </a:p>
            </p:txBody>
          </p:sp>
        </p:grpSp>
      </p:grpSp>
      <p:grpSp>
        <p:nvGrpSpPr>
          <p:cNvPr id="41" name="Group 63"/>
          <p:cNvGrpSpPr/>
          <p:nvPr/>
        </p:nvGrpSpPr>
        <p:grpSpPr bwMode="auto">
          <a:xfrm>
            <a:off x="4857750" y="3397250"/>
            <a:ext cx="622300" cy="622300"/>
            <a:chOff x="6518563" y="3920833"/>
            <a:chExt cx="831273" cy="831273"/>
          </a:xfrm>
        </p:grpSpPr>
        <p:sp>
          <p:nvSpPr>
            <p:cNvPr id="42" name="Rounded Rectangle 14"/>
            <p:cNvSpPr/>
            <p:nvPr/>
          </p:nvSpPr>
          <p:spPr>
            <a:xfrm>
              <a:off x="6518563" y="3920833"/>
              <a:ext cx="831273" cy="831273"/>
            </a:xfrm>
            <a:prstGeom prst="roundRect">
              <a:avLst/>
            </a:prstGeom>
            <a:blipFill dpi="0" rotWithShape="1">
              <a:blip r:embed="rId7" cstate="email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3" name="AutoShape 139"/>
            <p:cNvSpPr/>
            <p:nvPr/>
          </p:nvSpPr>
          <p:spPr bwMode="auto">
            <a:xfrm>
              <a:off x="6700934" y="4118049"/>
              <a:ext cx="464411" cy="449566"/>
            </a:xfrm>
            <a:custGeom>
              <a:avLst/>
              <a:gdLst>
                <a:gd name="T0" fmla="+- 0 10800 104"/>
                <a:gd name="T1" fmla="*/ T0 w 21392"/>
                <a:gd name="T2" fmla="*/ 10800 h 21600"/>
                <a:gd name="T3" fmla="+- 0 10800 104"/>
                <a:gd name="T4" fmla="*/ T3 w 21392"/>
                <a:gd name="T5" fmla="*/ 10800 h 21600"/>
                <a:gd name="T6" fmla="+- 0 10800 104"/>
                <a:gd name="T7" fmla="*/ T6 w 21392"/>
                <a:gd name="T8" fmla="*/ 10800 h 21600"/>
                <a:gd name="T9" fmla="+- 0 10800 104"/>
                <a:gd name="T10" fmla="*/ T9 w 2139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92" h="21600">
                  <a:moveTo>
                    <a:pt x="15768" y="12794"/>
                  </a:moveTo>
                  <a:cubicBezTo>
                    <a:pt x="15426" y="13150"/>
                    <a:pt x="15271" y="13651"/>
                    <a:pt x="15350" y="14142"/>
                  </a:cubicBezTo>
                  <a:lnTo>
                    <a:pt x="16296" y="20031"/>
                  </a:lnTo>
                  <a:lnTo>
                    <a:pt x="11443" y="17309"/>
                  </a:lnTo>
                  <a:cubicBezTo>
                    <a:pt x="11210" y="17178"/>
                    <a:pt x="10953" y="17112"/>
                    <a:pt x="10696" y="17112"/>
                  </a:cubicBezTo>
                  <a:cubicBezTo>
                    <a:pt x="10439" y="17112"/>
                    <a:pt x="10182" y="17178"/>
                    <a:pt x="9949" y="17309"/>
                  </a:cubicBezTo>
                  <a:lnTo>
                    <a:pt x="5095" y="20031"/>
                  </a:lnTo>
                  <a:lnTo>
                    <a:pt x="6042" y="14142"/>
                  </a:lnTo>
                  <a:cubicBezTo>
                    <a:pt x="6121" y="13651"/>
                    <a:pt x="5966" y="13150"/>
                    <a:pt x="5624" y="12794"/>
                  </a:cubicBezTo>
                  <a:lnTo>
                    <a:pt x="1545" y="8550"/>
                  </a:lnTo>
                  <a:lnTo>
                    <a:pt x="7111" y="7685"/>
                  </a:lnTo>
                  <a:cubicBezTo>
                    <a:pt x="7619" y="7607"/>
                    <a:pt x="8057" y="7275"/>
                    <a:pt x="8276" y="6802"/>
                  </a:cubicBezTo>
                  <a:lnTo>
                    <a:pt x="10696" y="1568"/>
                  </a:lnTo>
                  <a:lnTo>
                    <a:pt x="13116" y="6802"/>
                  </a:lnTo>
                  <a:cubicBezTo>
                    <a:pt x="13334" y="7275"/>
                    <a:pt x="13772" y="7607"/>
                    <a:pt x="14280" y="7685"/>
                  </a:cubicBezTo>
                  <a:lnTo>
                    <a:pt x="19847" y="8550"/>
                  </a:lnTo>
                  <a:cubicBezTo>
                    <a:pt x="19847" y="8550"/>
                    <a:pt x="15768" y="12794"/>
                    <a:pt x="15768" y="12794"/>
                  </a:cubicBezTo>
                  <a:close/>
                  <a:moveTo>
                    <a:pt x="21312" y="8051"/>
                  </a:moveTo>
                  <a:cubicBezTo>
                    <a:pt x="21127" y="7495"/>
                    <a:pt x="20652" y="7088"/>
                    <a:pt x="20080" y="6999"/>
                  </a:cubicBezTo>
                  <a:lnTo>
                    <a:pt x="14514" y="6136"/>
                  </a:lnTo>
                  <a:lnTo>
                    <a:pt x="12094" y="901"/>
                  </a:lnTo>
                  <a:cubicBezTo>
                    <a:pt x="11840" y="351"/>
                    <a:pt x="11295" y="0"/>
                    <a:pt x="10696" y="0"/>
                  </a:cubicBezTo>
                  <a:cubicBezTo>
                    <a:pt x="10097" y="0"/>
                    <a:pt x="9552" y="351"/>
                    <a:pt x="9297" y="901"/>
                  </a:cubicBezTo>
                  <a:lnTo>
                    <a:pt x="6878" y="6136"/>
                  </a:lnTo>
                  <a:lnTo>
                    <a:pt x="1311" y="6999"/>
                  </a:lnTo>
                  <a:cubicBezTo>
                    <a:pt x="739" y="7088"/>
                    <a:pt x="264" y="7495"/>
                    <a:pt x="80" y="8051"/>
                  </a:cubicBezTo>
                  <a:cubicBezTo>
                    <a:pt x="-104" y="8609"/>
                    <a:pt x="35" y="9224"/>
                    <a:pt x="439" y="9644"/>
                  </a:cubicBezTo>
                  <a:lnTo>
                    <a:pt x="4518" y="13889"/>
                  </a:lnTo>
                  <a:lnTo>
                    <a:pt x="3572" y="19777"/>
                  </a:lnTo>
                  <a:cubicBezTo>
                    <a:pt x="3476" y="20370"/>
                    <a:pt x="3722" y="20966"/>
                    <a:pt x="4206" y="21313"/>
                  </a:cubicBezTo>
                  <a:cubicBezTo>
                    <a:pt x="4471" y="21503"/>
                    <a:pt x="4783" y="21600"/>
                    <a:pt x="5095" y="21600"/>
                  </a:cubicBezTo>
                  <a:cubicBezTo>
                    <a:pt x="5352" y="21600"/>
                    <a:pt x="5609" y="21534"/>
                    <a:pt x="5843" y="21404"/>
                  </a:cubicBezTo>
                  <a:lnTo>
                    <a:pt x="10696" y="18681"/>
                  </a:lnTo>
                  <a:lnTo>
                    <a:pt x="15549" y="21404"/>
                  </a:lnTo>
                  <a:cubicBezTo>
                    <a:pt x="15782" y="21534"/>
                    <a:pt x="16040" y="21600"/>
                    <a:pt x="16296" y="21600"/>
                  </a:cubicBezTo>
                  <a:cubicBezTo>
                    <a:pt x="16608" y="21600"/>
                    <a:pt x="16920" y="21503"/>
                    <a:pt x="17186" y="21313"/>
                  </a:cubicBezTo>
                  <a:cubicBezTo>
                    <a:pt x="17669" y="20966"/>
                    <a:pt x="17915" y="20370"/>
                    <a:pt x="17820" y="19777"/>
                  </a:cubicBezTo>
                  <a:lnTo>
                    <a:pt x="16873" y="13889"/>
                  </a:lnTo>
                  <a:lnTo>
                    <a:pt x="20953" y="9644"/>
                  </a:lnTo>
                  <a:cubicBezTo>
                    <a:pt x="21357" y="9224"/>
                    <a:pt x="21496" y="8609"/>
                    <a:pt x="21312" y="8051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171450" hangingPunct="0">
                <a:defRPr/>
              </a:pPr>
              <a:endParaRPr lang="en-US" sz="11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+mn-ea"/>
                <a:sym typeface="Gill Sans" charset="0"/>
              </a:endParaRPr>
            </a:p>
          </p:txBody>
        </p:sp>
      </p:grp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2876233" y="1630363"/>
            <a:ext cx="640080" cy="2755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r"/>
            <a:r>
              <a:rPr lang="zh-CN" altLang="en-US" sz="1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规模大</a:t>
            </a:r>
            <a:endParaRPr lang="zh-CN" altLang="en-US" sz="1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1049338" y="1866900"/>
            <a:ext cx="2466975" cy="4502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拥有海量参与者，一门课程的学习者可多达数千人，甚至上万或数十万人</a:t>
            </a:r>
            <a:endParaRPr lang="zh-CN" altLang="en-US" sz="9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2892108" y="2549525"/>
            <a:ext cx="640080" cy="2755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r"/>
            <a:r>
              <a:rPr lang="zh-CN" altLang="en-US" sz="1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自主性</a:t>
            </a:r>
            <a:endParaRPr lang="zh-CN" altLang="en-US" sz="1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1049338" y="2786063"/>
            <a:ext cx="2466975" cy="4502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学生选定课程后，可以自由地安排学习的进度、时间、地点和方式</a:t>
            </a:r>
            <a:endParaRPr lang="zh-CN" altLang="en-US" sz="9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3044508" y="3406775"/>
            <a:ext cx="487680" cy="2755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r"/>
            <a:r>
              <a:rPr lang="zh-CN" altLang="en-US" sz="1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微课</a:t>
            </a:r>
            <a:endParaRPr lang="zh-CN" altLang="en-US" sz="1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1049338" y="3641725"/>
            <a:ext cx="2466975" cy="6299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每个视频大多控制在</a:t>
            </a:r>
            <a:r>
              <a:rPr lang="en-US" altLang="zh-CN" sz="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10-20</a:t>
            </a:r>
            <a:r>
              <a:rPr lang="zh-CN" altLang="en-US" sz="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分钟以内，方便学生自主安排时间观看，也便于利用小段的闲暇时间开展碎片化学习</a:t>
            </a:r>
            <a:endParaRPr lang="zh-CN" altLang="en-US" sz="9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5614988" y="1630363"/>
            <a:ext cx="640080" cy="2755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开放性</a:t>
            </a:r>
            <a:endParaRPr lang="zh-CN" altLang="en-US" sz="1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5614988" y="1866900"/>
            <a:ext cx="2466975" cy="2705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大部分课程免费，而且不设学习的门槛</a:t>
            </a:r>
            <a:endParaRPr lang="zh-CN" altLang="en-US" sz="9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5614988" y="2508250"/>
            <a:ext cx="640080" cy="2755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互动性</a:t>
            </a:r>
            <a:endParaRPr lang="zh-CN" altLang="en-US" sz="1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5614988" y="2744788"/>
            <a:ext cx="2466975" cy="6299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不是教师单向的传递信息或学生单向的接收信息，而是既有教与学的双向互动，又有共同学习者之间的沟通交流</a:t>
            </a:r>
            <a:endParaRPr lang="zh-CN" altLang="en-US" sz="9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5614988" y="3352800"/>
            <a:ext cx="1402080" cy="2755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多元化的教学模式</a:t>
            </a:r>
            <a:endParaRPr lang="zh-CN" altLang="en-US" sz="1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5614988" y="3587750"/>
            <a:ext cx="2466975" cy="6299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除了提供视频和文字材料之外，还有作业、小测验、考试等环节，都需要在规定时间内按时完成并给予评分</a:t>
            </a:r>
            <a:endParaRPr lang="zh-CN" altLang="en-US" sz="9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2" name="Straight Connector 5"/>
          <p:cNvCxnSpPr/>
          <p:nvPr/>
        </p:nvCxnSpPr>
        <p:spPr>
          <a:xfrm>
            <a:off x="4572000" y="1169988"/>
            <a:ext cx="0" cy="3302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542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150" fill="hold"/>
                                        <p:tgtEl>
                                          <p:spTgt spid="5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4" grpId="1"/>
      <p:bldP spid="44" grpId="0"/>
      <p:bldP spid="45" grpId="0"/>
      <p:bldP spid="46" grpId="0"/>
      <p:bldP spid="47" grpId="0"/>
      <p:bldP spid="48" grpId="0"/>
      <p:bldP spid="49" grpId="0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39"/>
          <p:cNvSpPr>
            <a:spLocks noChangeArrowheads="1"/>
          </p:cNvSpPr>
          <p:nvPr/>
        </p:nvSpPr>
        <p:spPr bwMode="auto">
          <a:xfrm>
            <a:off x="401638" y="328613"/>
            <a:ext cx="331787" cy="2457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600">
                <a:solidFill>
                  <a:srgbClr val="FFFFFF"/>
                </a:solidFill>
                <a:latin typeface="Impact" panose="020B0806030902050204" pitchFamily="34" charset="0"/>
              </a:rPr>
              <a:t>3.4</a:t>
            </a:r>
            <a:endParaRPr lang="zh-CN" altLang="zh-CN" sz="100"/>
          </a:p>
        </p:txBody>
      </p:sp>
      <p:sp>
        <p:nvSpPr>
          <p:cNvPr id="55" name="Rectangle 39"/>
          <p:cNvSpPr>
            <a:spLocks noChangeArrowheads="1"/>
          </p:cNvSpPr>
          <p:nvPr/>
        </p:nvSpPr>
        <p:spPr bwMode="auto">
          <a:xfrm>
            <a:off x="915988" y="338497"/>
            <a:ext cx="2778059" cy="2457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1600" b="1" dirty="0">
                <a:blipFill dpi="0" rotWithShape="1">
                  <a:blip r:embed="rId1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国内慕课平台</a:t>
            </a:r>
            <a:endParaRPr lang="zh-CN" altLang="en-US" sz="1600" b="1" dirty="0">
              <a:blipFill dpi="0" rotWithShape="1">
                <a:blip r:embed="rId1"/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2">
            <a:hlinkClick r:id="rId2" action="ppaction://hlinksldjump"/>
          </p:cNvPr>
          <p:cNvSpPr/>
          <p:nvPr/>
        </p:nvSpPr>
        <p:spPr bwMode="auto">
          <a:xfrm>
            <a:off x="915670" y="900430"/>
            <a:ext cx="2278380" cy="1887220"/>
          </a:xfrm>
          <a:prstGeom prst="rect">
            <a:avLst/>
          </a:prstGeom>
          <a:solidFill>
            <a:srgbClr val="D0006D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68586" tIns="68589" rIns="68586" bIns="68589"/>
          <a:lstStyle/>
          <a:p>
            <a:pPr defTabSz="68516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>
                  <a:lumMod val="50000"/>
                  <a:lumOff val="50000"/>
                </a:srgbClr>
              </a:buClr>
              <a:buSzPct val="90000"/>
              <a:defRPr/>
            </a:pPr>
            <a:r>
              <a:rPr lang="zh-CN" altLang="en-US" b="1" spc="-30" dirty="0">
                <a:solidFill>
                  <a:schemeClr val="bg1"/>
                </a:solidFill>
                <a:latin typeface="微软雅黑" panose="020B0503020204020204" pitchFamily="34" charset="-122"/>
                <a:cs typeface="Segoe UI" panose="020B0502040204020203" pitchFamily="34" charset="0"/>
              </a:rPr>
              <a:t>国家级平台</a:t>
            </a:r>
            <a:endParaRPr lang="zh-CN" altLang="en-US" b="1" spc="-30" dirty="0">
              <a:solidFill>
                <a:schemeClr val="bg1"/>
              </a:solidFill>
              <a:latin typeface="微软雅黑" panose="020B0503020204020204" pitchFamily="34" charset="-122"/>
              <a:cs typeface="Segoe UI" panose="020B0502040204020203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sym typeface="Arial" panose="020B0604020202020204" pitchFamily="34" charset="0"/>
              </a:rPr>
              <a:t>国家精品课程网</a:t>
            </a:r>
            <a:endParaRPr lang="zh-CN" altLang="en-US" sz="1200" dirty="0">
              <a:solidFill>
                <a:schemeClr val="bg1"/>
              </a:solidFill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sym typeface="Arial" panose="020B0604020202020204" pitchFamily="34" charset="0"/>
              </a:rPr>
              <a:t>http://www.jingpinke.com/</a:t>
            </a:r>
            <a:endParaRPr lang="zh-CN" altLang="en-US" sz="1200" dirty="0">
              <a:solidFill>
                <a:schemeClr val="bg1"/>
              </a:solidFill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sym typeface="Arial" panose="020B0604020202020204" pitchFamily="34" charset="0"/>
              </a:rPr>
              <a:t>爱课程网</a:t>
            </a:r>
            <a:endParaRPr lang="zh-CN" altLang="en-US" sz="1200" dirty="0">
              <a:solidFill>
                <a:schemeClr val="bg1"/>
              </a:solidFill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sym typeface="Arial" panose="020B0604020202020204" pitchFamily="34" charset="0"/>
              </a:rPr>
              <a:t>www.icourses.cn/home/ </a:t>
            </a:r>
            <a:endParaRPr lang="zh-CN" altLang="en-US" sz="1200" dirty="0">
              <a:solidFill>
                <a:schemeClr val="bg1"/>
              </a:solidFill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sym typeface="Arial" panose="020B0604020202020204" pitchFamily="34" charset="0"/>
              </a:rPr>
              <a:t>中国大学慕课</a:t>
            </a:r>
            <a:endParaRPr lang="zh-CN" altLang="en-US" sz="1200" dirty="0">
              <a:solidFill>
                <a:schemeClr val="bg1"/>
              </a:solidFill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sym typeface="Arial" panose="020B0604020202020204" pitchFamily="34" charset="0"/>
              </a:rPr>
              <a:t>https://www.icourse163.org/</a:t>
            </a:r>
            <a:endParaRPr lang="zh-CN" altLang="en-US" sz="1200" dirty="0">
              <a:solidFill>
                <a:schemeClr val="bg1"/>
              </a:solidFill>
              <a:sym typeface="Arial" panose="020B0604020202020204" pitchFamily="34" charset="0"/>
            </a:endParaRPr>
          </a:p>
          <a:p>
            <a:pPr defTabSz="68516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>
                  <a:lumMod val="50000"/>
                  <a:lumOff val="50000"/>
                </a:srgbClr>
              </a:buClr>
              <a:buSzPct val="90000"/>
              <a:defRPr/>
            </a:pPr>
            <a:endParaRPr lang="en-US" altLang="zh-CN" sz="1200" spc="-30" dirty="0">
              <a:solidFill>
                <a:schemeClr val="bg1"/>
              </a:solidFill>
              <a:latin typeface="微软雅黑" panose="020B0503020204020204" pitchFamily="34" charset="-122"/>
              <a:cs typeface="Segoe UI" panose="020B0502040204020203" pitchFamily="34" charset="0"/>
            </a:endParaRPr>
          </a:p>
          <a:p>
            <a:pPr defTabSz="68516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>
                  <a:lumMod val="50000"/>
                  <a:lumOff val="50000"/>
                </a:srgbClr>
              </a:buClr>
              <a:buSzPct val="90000"/>
              <a:defRPr/>
            </a:pPr>
            <a:endParaRPr lang="en-US" sz="1400" spc="-30" dirty="0">
              <a:solidFill>
                <a:schemeClr val="bg1"/>
              </a:solidFill>
              <a:latin typeface="微软雅黑" panose="020B0503020204020204" pitchFamily="34" charset="-122"/>
              <a:cs typeface="Segoe UI" panose="020B0502040204020203" pitchFamily="34" charset="0"/>
            </a:endParaRPr>
          </a:p>
        </p:txBody>
      </p:sp>
      <p:grpSp>
        <p:nvGrpSpPr>
          <p:cNvPr id="9" name="组合 22"/>
          <p:cNvGrpSpPr/>
          <p:nvPr/>
        </p:nvGrpSpPr>
        <p:grpSpPr bwMode="auto">
          <a:xfrm rot="240000">
            <a:off x="983615" y="2880995"/>
            <a:ext cx="4444365" cy="2101850"/>
            <a:chOff x="1731669" y="2413880"/>
            <a:chExt cx="3907894" cy="2045718"/>
          </a:xfrm>
          <a:solidFill>
            <a:schemeClr val="bg2"/>
          </a:solidFill>
        </p:grpSpPr>
        <p:sp>
          <p:nvSpPr>
            <p:cNvPr id="10" name="Rectangle 3">
              <a:hlinkClick r:id="rId3" action="ppaction://hlinksldjump"/>
            </p:cNvPr>
            <p:cNvSpPr/>
            <p:nvPr/>
          </p:nvSpPr>
          <p:spPr bwMode="auto">
            <a:xfrm rot="21420000">
              <a:off x="1731669" y="2413880"/>
              <a:ext cx="3907894" cy="2045718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68586" tIns="68589" rIns="68586" bIns="68589"/>
            <a:lstStyle/>
            <a:p>
              <a:pPr defTabSz="685165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50000"/>
                    <a:lumOff val="50000"/>
                  </a:srgbClr>
                </a:buClr>
                <a:buSzPct val="90000"/>
                <a:defRPr/>
              </a:pPr>
              <a:r>
                <a:rPr lang="zh-CN" altLang="en-US" sz="2800" b="1" spc="-30" dirty="0">
                  <a:solidFill>
                    <a:schemeClr val="bg1"/>
                  </a:solidFill>
                  <a:latin typeface="微软雅黑" panose="020B0503020204020204" pitchFamily="34" charset="-122"/>
                  <a:cs typeface="Segoe UI" panose="020B0502040204020203" pitchFamily="34" charset="0"/>
                </a:rPr>
                <a:t>高校</a:t>
              </a:r>
              <a:endParaRPr lang="zh-CN" altLang="en-US" sz="2800" b="1" spc="-30" dirty="0">
                <a:solidFill>
                  <a:schemeClr val="bg1"/>
                </a:solidFill>
                <a:latin typeface="微软雅黑" panose="020B0503020204020204" pitchFamily="34" charset="-122"/>
                <a:cs typeface="Segoe UI" panose="020B0502040204020203" pitchFamily="34" charset="0"/>
              </a:endParaRPr>
            </a:p>
            <a:p>
              <a:pPr defTabSz="685165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50000"/>
                    <a:lumOff val="50000"/>
                  </a:srgbClr>
                </a:buClr>
                <a:buSzPct val="90000"/>
                <a:defRPr/>
              </a:pPr>
              <a:r>
                <a:rPr lang="zh-CN" altLang="en-US" sz="1600" spc="-30" dirty="0">
                  <a:solidFill>
                    <a:schemeClr val="bg1"/>
                  </a:solidFill>
                  <a:latin typeface="微软雅黑" panose="020B0503020204020204" pitchFamily="34" charset="-122"/>
                  <a:cs typeface="Segoe UI" panose="020B0502040204020203" pitchFamily="34" charset="0"/>
                </a:rPr>
                <a:t>清华大学</a:t>
              </a:r>
              <a:r>
                <a:rPr lang="en-US" altLang="zh-CN" sz="1600" spc="-30" dirty="0">
                  <a:solidFill>
                    <a:schemeClr val="bg1"/>
                  </a:solidFill>
                  <a:latin typeface="微软雅黑" panose="020B0503020204020204" pitchFamily="34" charset="-122"/>
                  <a:cs typeface="Segoe UI" panose="020B0502040204020203" pitchFamily="34" charset="0"/>
                </a:rPr>
                <a:t>-</a:t>
              </a:r>
              <a:r>
                <a:rPr lang="zh-CN" altLang="en-US" sz="1600" spc="-30" dirty="0">
                  <a:solidFill>
                    <a:schemeClr val="bg1"/>
                  </a:solidFill>
                  <a:latin typeface="微软雅黑" panose="020B0503020204020204" pitchFamily="34" charset="-122"/>
                  <a:cs typeface="Segoe UI" panose="020B0502040204020203" pitchFamily="34" charset="0"/>
                </a:rPr>
                <a:t>学堂在线：</a:t>
              </a:r>
              <a:endParaRPr lang="zh-CN" altLang="en-US" sz="1600" spc="-30" dirty="0">
                <a:solidFill>
                  <a:schemeClr val="bg1"/>
                </a:solidFill>
                <a:latin typeface="微软雅黑" panose="020B0503020204020204" pitchFamily="34" charset="-122"/>
                <a:cs typeface="Segoe UI" panose="020B0502040204020203" pitchFamily="34" charset="0"/>
              </a:endParaRPr>
            </a:p>
            <a:p>
              <a:pPr defTabSz="685165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50000"/>
                    <a:lumOff val="50000"/>
                  </a:srgbClr>
                </a:buClr>
                <a:buSzPct val="90000"/>
                <a:defRPr/>
              </a:pPr>
              <a:r>
                <a:rPr lang="zh-CN" altLang="en-US" sz="1600" spc="-30" dirty="0">
                  <a:solidFill>
                    <a:schemeClr val="bg1"/>
                  </a:solidFill>
                  <a:latin typeface="微软雅黑" panose="020B0503020204020204" pitchFamily="34" charset="-122"/>
                  <a:cs typeface="Segoe UI" panose="020B0502040204020203" pitchFamily="34" charset="0"/>
                </a:rPr>
                <a:t>http://www.xuetangx.com/</a:t>
              </a:r>
              <a:endParaRPr lang="zh-CN" altLang="en-US" sz="1600" spc="-30" dirty="0">
                <a:solidFill>
                  <a:schemeClr val="bg1"/>
                </a:solidFill>
                <a:latin typeface="微软雅黑" panose="020B0503020204020204" pitchFamily="34" charset="-122"/>
                <a:cs typeface="Segoe UI" panose="020B0502040204020203" pitchFamily="34" charset="0"/>
              </a:endParaRPr>
            </a:p>
            <a:p>
              <a:pPr defTabSz="685165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50000"/>
                    <a:lumOff val="50000"/>
                  </a:srgbClr>
                </a:buClr>
                <a:buSzPct val="90000"/>
                <a:defRPr/>
              </a:pPr>
              <a:r>
                <a:rPr lang="zh-CN" altLang="en-US" sz="1600" spc="-30" dirty="0">
                  <a:solidFill>
                    <a:schemeClr val="bg1"/>
                  </a:solidFill>
                  <a:latin typeface="微软雅黑" panose="020B0503020204020204" pitchFamily="34" charset="-122"/>
                  <a:cs typeface="Segoe UI" panose="020B0502040204020203" pitchFamily="34" charset="0"/>
                </a:rPr>
                <a:t>好大学在线http://www.cnmooc.org/home/index.mooc</a:t>
              </a:r>
              <a:endParaRPr lang="zh-CN" altLang="en-US" sz="1600" spc="-30" dirty="0">
                <a:solidFill>
                  <a:schemeClr val="bg1"/>
                </a:solidFill>
                <a:latin typeface="微软雅黑" panose="020B0503020204020204" pitchFamily="34" charset="-122"/>
                <a:cs typeface="Segoe UI" panose="020B0502040204020203" pitchFamily="34" charset="0"/>
              </a:endParaRPr>
            </a:p>
            <a:p>
              <a:pPr defTabSz="685165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50000"/>
                    <a:lumOff val="50000"/>
                  </a:srgbClr>
                </a:buClr>
                <a:buSzPct val="90000"/>
                <a:defRPr/>
              </a:pPr>
              <a:endParaRPr lang="zh-CN" altLang="en-US" sz="1600" spc="-30" dirty="0">
                <a:solidFill>
                  <a:schemeClr val="bg1"/>
                </a:solidFill>
                <a:latin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11" name="Freeform 72"/>
            <p:cNvSpPr>
              <a:spLocks noEditPoints="1"/>
            </p:cNvSpPr>
            <p:nvPr/>
          </p:nvSpPr>
          <p:spPr bwMode="auto">
            <a:xfrm>
              <a:off x="4553773" y="3630955"/>
              <a:ext cx="743144" cy="744482"/>
            </a:xfrm>
            <a:custGeom>
              <a:avLst/>
              <a:gdLst>
                <a:gd name="T0" fmla="*/ 609342 w 411"/>
                <a:gd name="T1" fmla="*/ 357785 h 412"/>
                <a:gd name="T2" fmla="*/ 513511 w 411"/>
                <a:gd name="T3" fmla="*/ 397539 h 412"/>
                <a:gd name="T4" fmla="*/ 450226 w 411"/>
                <a:gd name="T5" fmla="*/ 334294 h 412"/>
                <a:gd name="T6" fmla="*/ 511703 w 411"/>
                <a:gd name="T7" fmla="*/ 193348 h 412"/>
                <a:gd name="T8" fmla="*/ 318232 w 411"/>
                <a:gd name="T9" fmla="*/ 0 h 412"/>
                <a:gd name="T10" fmla="*/ 122953 w 411"/>
                <a:gd name="T11" fmla="*/ 193348 h 412"/>
                <a:gd name="T12" fmla="*/ 209744 w 411"/>
                <a:gd name="T13" fmla="*/ 354171 h 412"/>
                <a:gd name="T14" fmla="*/ 173581 w 411"/>
                <a:gd name="T15" fmla="*/ 480661 h 412"/>
                <a:gd name="T16" fmla="*/ 133802 w 411"/>
                <a:gd name="T17" fmla="*/ 475240 h 412"/>
                <a:gd name="T18" fmla="*/ 0 w 411"/>
                <a:gd name="T19" fmla="*/ 608957 h 412"/>
                <a:gd name="T20" fmla="*/ 133802 w 411"/>
                <a:gd name="T21" fmla="*/ 744482 h 412"/>
                <a:gd name="T22" fmla="*/ 269412 w 411"/>
                <a:gd name="T23" fmla="*/ 608957 h 412"/>
                <a:gd name="T24" fmla="*/ 198895 w 411"/>
                <a:gd name="T25" fmla="*/ 491503 h 412"/>
                <a:gd name="T26" fmla="*/ 235058 w 411"/>
                <a:gd name="T27" fmla="*/ 368627 h 412"/>
                <a:gd name="T28" fmla="*/ 318232 w 411"/>
                <a:gd name="T29" fmla="*/ 386697 h 412"/>
                <a:gd name="T30" fmla="*/ 430336 w 411"/>
                <a:gd name="T31" fmla="*/ 352364 h 412"/>
                <a:gd name="T32" fmla="*/ 497238 w 411"/>
                <a:gd name="T33" fmla="*/ 419223 h 412"/>
                <a:gd name="T34" fmla="*/ 473732 w 411"/>
                <a:gd name="T35" fmla="*/ 493310 h 412"/>
                <a:gd name="T36" fmla="*/ 609342 w 411"/>
                <a:gd name="T37" fmla="*/ 627027 h 412"/>
                <a:gd name="T38" fmla="*/ 743144 w 411"/>
                <a:gd name="T39" fmla="*/ 493310 h 412"/>
                <a:gd name="T40" fmla="*/ 609342 w 411"/>
                <a:gd name="T41" fmla="*/ 357785 h 412"/>
                <a:gd name="T42" fmla="*/ 242290 w 411"/>
                <a:gd name="T43" fmla="*/ 608957 h 412"/>
                <a:gd name="T44" fmla="*/ 133802 w 411"/>
                <a:gd name="T45" fmla="*/ 717377 h 412"/>
                <a:gd name="T46" fmla="*/ 25314 w 411"/>
                <a:gd name="T47" fmla="*/ 608957 h 412"/>
                <a:gd name="T48" fmla="*/ 133802 w 411"/>
                <a:gd name="T49" fmla="*/ 502345 h 412"/>
                <a:gd name="T50" fmla="*/ 242290 w 411"/>
                <a:gd name="T51" fmla="*/ 608957 h 412"/>
                <a:gd name="T52" fmla="*/ 150075 w 411"/>
                <a:gd name="T53" fmla="*/ 193348 h 412"/>
                <a:gd name="T54" fmla="*/ 318232 w 411"/>
                <a:gd name="T55" fmla="*/ 25298 h 412"/>
                <a:gd name="T56" fmla="*/ 484581 w 411"/>
                <a:gd name="T57" fmla="*/ 193348 h 412"/>
                <a:gd name="T58" fmla="*/ 318232 w 411"/>
                <a:gd name="T59" fmla="*/ 361399 h 412"/>
                <a:gd name="T60" fmla="*/ 150075 w 411"/>
                <a:gd name="T61" fmla="*/ 193348 h 412"/>
                <a:gd name="T62" fmla="*/ 609342 w 411"/>
                <a:gd name="T63" fmla="*/ 599922 h 412"/>
                <a:gd name="T64" fmla="*/ 500854 w 411"/>
                <a:gd name="T65" fmla="*/ 493310 h 412"/>
                <a:gd name="T66" fmla="*/ 609342 w 411"/>
                <a:gd name="T67" fmla="*/ 384890 h 412"/>
                <a:gd name="T68" fmla="*/ 717830 w 411"/>
                <a:gd name="T69" fmla="*/ 493310 h 412"/>
                <a:gd name="T70" fmla="*/ 609342 w 411"/>
                <a:gd name="T71" fmla="*/ 599922 h 41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11"/>
                <a:gd name="T109" fmla="*/ 0 h 412"/>
                <a:gd name="T110" fmla="*/ 411 w 411"/>
                <a:gd name="T111" fmla="*/ 412 h 41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11" h="412">
                  <a:moveTo>
                    <a:pt x="337" y="198"/>
                  </a:moveTo>
                  <a:cubicBezTo>
                    <a:pt x="316" y="198"/>
                    <a:pt x="298" y="206"/>
                    <a:pt x="284" y="220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70" y="166"/>
                    <a:pt x="283" y="138"/>
                    <a:pt x="283" y="107"/>
                  </a:cubicBezTo>
                  <a:cubicBezTo>
                    <a:pt x="283" y="48"/>
                    <a:pt x="235" y="0"/>
                    <a:pt x="176" y="0"/>
                  </a:cubicBezTo>
                  <a:cubicBezTo>
                    <a:pt x="117" y="0"/>
                    <a:pt x="68" y="48"/>
                    <a:pt x="68" y="107"/>
                  </a:cubicBezTo>
                  <a:cubicBezTo>
                    <a:pt x="68" y="144"/>
                    <a:pt x="88" y="177"/>
                    <a:pt x="116" y="196"/>
                  </a:cubicBezTo>
                  <a:cubicBezTo>
                    <a:pt x="96" y="266"/>
                    <a:pt x="96" y="266"/>
                    <a:pt x="96" y="266"/>
                  </a:cubicBezTo>
                  <a:cubicBezTo>
                    <a:pt x="89" y="264"/>
                    <a:pt x="82" y="263"/>
                    <a:pt x="74" y="263"/>
                  </a:cubicBezTo>
                  <a:cubicBezTo>
                    <a:pt x="33" y="263"/>
                    <a:pt x="0" y="296"/>
                    <a:pt x="0" y="337"/>
                  </a:cubicBezTo>
                  <a:cubicBezTo>
                    <a:pt x="0" y="378"/>
                    <a:pt x="33" y="412"/>
                    <a:pt x="74" y="412"/>
                  </a:cubicBezTo>
                  <a:cubicBezTo>
                    <a:pt x="115" y="412"/>
                    <a:pt x="149" y="378"/>
                    <a:pt x="149" y="337"/>
                  </a:cubicBezTo>
                  <a:cubicBezTo>
                    <a:pt x="149" y="309"/>
                    <a:pt x="133" y="284"/>
                    <a:pt x="110" y="272"/>
                  </a:cubicBezTo>
                  <a:cubicBezTo>
                    <a:pt x="130" y="204"/>
                    <a:pt x="130" y="204"/>
                    <a:pt x="130" y="204"/>
                  </a:cubicBezTo>
                  <a:cubicBezTo>
                    <a:pt x="144" y="210"/>
                    <a:pt x="159" y="214"/>
                    <a:pt x="176" y="214"/>
                  </a:cubicBezTo>
                  <a:cubicBezTo>
                    <a:pt x="199" y="214"/>
                    <a:pt x="220" y="207"/>
                    <a:pt x="238" y="195"/>
                  </a:cubicBezTo>
                  <a:cubicBezTo>
                    <a:pt x="275" y="232"/>
                    <a:pt x="275" y="232"/>
                    <a:pt x="275" y="232"/>
                  </a:cubicBezTo>
                  <a:cubicBezTo>
                    <a:pt x="267" y="243"/>
                    <a:pt x="262" y="257"/>
                    <a:pt x="262" y="273"/>
                  </a:cubicBezTo>
                  <a:cubicBezTo>
                    <a:pt x="262" y="314"/>
                    <a:pt x="296" y="347"/>
                    <a:pt x="337" y="347"/>
                  </a:cubicBezTo>
                  <a:cubicBezTo>
                    <a:pt x="378" y="347"/>
                    <a:pt x="411" y="314"/>
                    <a:pt x="411" y="273"/>
                  </a:cubicBezTo>
                  <a:cubicBezTo>
                    <a:pt x="411" y="231"/>
                    <a:pt x="378" y="198"/>
                    <a:pt x="337" y="198"/>
                  </a:cubicBezTo>
                  <a:close/>
                  <a:moveTo>
                    <a:pt x="134" y="337"/>
                  </a:moveTo>
                  <a:cubicBezTo>
                    <a:pt x="134" y="370"/>
                    <a:pt x="107" y="397"/>
                    <a:pt x="74" y="397"/>
                  </a:cubicBezTo>
                  <a:cubicBezTo>
                    <a:pt x="41" y="397"/>
                    <a:pt x="14" y="370"/>
                    <a:pt x="14" y="337"/>
                  </a:cubicBezTo>
                  <a:cubicBezTo>
                    <a:pt x="14" y="304"/>
                    <a:pt x="41" y="278"/>
                    <a:pt x="74" y="278"/>
                  </a:cubicBezTo>
                  <a:cubicBezTo>
                    <a:pt x="107" y="278"/>
                    <a:pt x="134" y="304"/>
                    <a:pt x="134" y="337"/>
                  </a:cubicBezTo>
                  <a:close/>
                  <a:moveTo>
                    <a:pt x="83" y="107"/>
                  </a:moveTo>
                  <a:cubicBezTo>
                    <a:pt x="83" y="56"/>
                    <a:pt x="125" y="14"/>
                    <a:pt x="176" y="14"/>
                  </a:cubicBezTo>
                  <a:cubicBezTo>
                    <a:pt x="227" y="14"/>
                    <a:pt x="268" y="56"/>
                    <a:pt x="268" y="107"/>
                  </a:cubicBezTo>
                  <a:cubicBezTo>
                    <a:pt x="268" y="158"/>
                    <a:pt x="227" y="200"/>
                    <a:pt x="176" y="200"/>
                  </a:cubicBezTo>
                  <a:cubicBezTo>
                    <a:pt x="125" y="200"/>
                    <a:pt x="83" y="158"/>
                    <a:pt x="83" y="107"/>
                  </a:cubicBezTo>
                  <a:close/>
                  <a:moveTo>
                    <a:pt x="337" y="332"/>
                  </a:moveTo>
                  <a:cubicBezTo>
                    <a:pt x="304" y="332"/>
                    <a:pt x="277" y="306"/>
                    <a:pt x="277" y="273"/>
                  </a:cubicBezTo>
                  <a:cubicBezTo>
                    <a:pt x="277" y="240"/>
                    <a:pt x="304" y="213"/>
                    <a:pt x="337" y="213"/>
                  </a:cubicBezTo>
                  <a:cubicBezTo>
                    <a:pt x="370" y="213"/>
                    <a:pt x="397" y="240"/>
                    <a:pt x="397" y="273"/>
                  </a:cubicBezTo>
                  <a:cubicBezTo>
                    <a:pt x="397" y="306"/>
                    <a:pt x="370" y="332"/>
                    <a:pt x="337" y="3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68589" tIns="34295" rIns="68589" bIns="34295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sp>
        <p:nvSpPr>
          <p:cNvPr id="12" name="Rectangle 2">
            <a:hlinkClick r:id="rId5" action="ppaction://hlinksldjump"/>
          </p:cNvPr>
          <p:cNvSpPr/>
          <p:nvPr/>
        </p:nvSpPr>
        <p:spPr bwMode="auto">
          <a:xfrm>
            <a:off x="3194050" y="900430"/>
            <a:ext cx="2252345" cy="188722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68586" tIns="68589" rIns="68586" bIns="68589"/>
          <a:lstStyle/>
          <a:p>
            <a:pPr defTabSz="68516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>
                  <a:lumMod val="50000"/>
                  <a:lumOff val="50000"/>
                </a:srgbClr>
              </a:buClr>
              <a:buSzPct val="90000"/>
              <a:defRPr/>
            </a:pPr>
            <a:r>
              <a:rPr lang="zh-CN" altLang="en-US" b="1" spc="-30" dirty="0">
                <a:solidFill>
                  <a:schemeClr val="bg1"/>
                </a:solidFill>
                <a:latin typeface="微软雅黑" panose="020B0503020204020204" pitchFamily="34" charset="-122"/>
                <a:cs typeface="Segoe UI" panose="020B0502040204020203" pitchFamily="34" charset="0"/>
              </a:rPr>
              <a:t>门户网站</a:t>
            </a:r>
            <a:endParaRPr lang="zh-CN" altLang="en-US" b="1" spc="-30" dirty="0">
              <a:solidFill>
                <a:schemeClr val="bg1"/>
              </a:solidFill>
              <a:latin typeface="微软雅黑" panose="020B0503020204020204" pitchFamily="34" charset="-122"/>
              <a:cs typeface="Segoe UI" panose="020B0502040204020203" pitchFamily="34" charset="0"/>
            </a:endParaRPr>
          </a:p>
          <a:p>
            <a:pPr defTabSz="68516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>
                  <a:lumMod val="50000"/>
                  <a:lumOff val="50000"/>
                </a:srgbClr>
              </a:buClr>
              <a:buSzPct val="90000"/>
              <a:defRPr/>
            </a:pPr>
            <a:endParaRPr lang="en-US" spc="-30" dirty="0">
              <a:solidFill>
                <a:schemeClr val="bg1"/>
              </a:solidFill>
              <a:latin typeface="微软雅黑" panose="020B0503020204020204" pitchFamily="34" charset="-122"/>
              <a:cs typeface="Segoe UI" panose="020B0502040204020203" pitchFamily="34" charset="0"/>
            </a:endParaRPr>
          </a:p>
          <a:p>
            <a:pPr defTabSz="68516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>
                  <a:lumMod val="50000"/>
                  <a:lumOff val="50000"/>
                </a:srgbClr>
              </a:buClr>
              <a:buSzPct val="90000"/>
              <a:defRPr/>
            </a:pPr>
            <a:r>
              <a:rPr lang="zh-CN" altLang="en-US" sz="1400" spc="-30" dirty="0">
                <a:solidFill>
                  <a:schemeClr val="bg1"/>
                </a:solidFill>
                <a:latin typeface="微软雅黑" panose="020B0503020204020204" pitchFamily="34" charset="-122"/>
                <a:cs typeface="Segoe UI" panose="020B0502040204020203" pitchFamily="34" charset="0"/>
              </a:rPr>
              <a:t>网易公开课</a:t>
            </a:r>
            <a:endParaRPr lang="zh-CN" altLang="en-US" sz="1400" spc="-30" dirty="0">
              <a:solidFill>
                <a:schemeClr val="bg1"/>
              </a:solidFill>
              <a:latin typeface="微软雅黑" panose="020B0503020204020204" pitchFamily="34" charset="-122"/>
              <a:cs typeface="Segoe UI" panose="020B0502040204020203" pitchFamily="34" charset="0"/>
            </a:endParaRPr>
          </a:p>
          <a:p>
            <a:pPr defTabSz="68516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>
                  <a:lumMod val="50000"/>
                  <a:lumOff val="50000"/>
                </a:srgbClr>
              </a:buClr>
              <a:buSzPct val="90000"/>
              <a:defRPr/>
            </a:pPr>
            <a:r>
              <a:rPr lang="zh-CN" altLang="en-US" sz="1400" spc="-30" dirty="0">
                <a:solidFill>
                  <a:schemeClr val="bg1"/>
                </a:solidFill>
                <a:latin typeface="微软雅黑" panose="020B0503020204020204" pitchFamily="34" charset="-122"/>
                <a:cs typeface="Segoe UI" panose="020B0502040204020203" pitchFamily="34" charset="0"/>
              </a:rPr>
              <a:t>https://open.163.com/</a:t>
            </a:r>
            <a:endParaRPr lang="zh-CN" altLang="en-US" sz="1400" spc="-30" dirty="0">
              <a:solidFill>
                <a:schemeClr val="bg1"/>
              </a:solidFill>
              <a:latin typeface="微软雅黑" panose="020B0503020204020204" pitchFamily="34" charset="-122"/>
              <a:cs typeface="Segoe UI" panose="020B0502040204020203" pitchFamily="34" charset="0"/>
            </a:endParaRPr>
          </a:p>
          <a:p>
            <a:pPr defTabSz="68516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>
                  <a:lumMod val="50000"/>
                  <a:lumOff val="50000"/>
                </a:srgbClr>
              </a:buClr>
              <a:buSzPct val="90000"/>
              <a:defRPr/>
            </a:pPr>
            <a:r>
              <a:rPr lang="zh-CN" altLang="en-US" sz="1400" spc="-30" dirty="0">
                <a:solidFill>
                  <a:schemeClr val="bg1"/>
                </a:solidFill>
                <a:latin typeface="微软雅黑" panose="020B0503020204020204" pitchFamily="34" charset="-122"/>
                <a:cs typeface="Segoe UI" panose="020B0502040204020203" pitchFamily="34" charset="0"/>
              </a:rPr>
              <a:t>新浪公开课http://open.sina.com.cn/</a:t>
            </a:r>
            <a:endParaRPr lang="zh-CN" altLang="en-US" sz="1400" spc="-30" dirty="0">
              <a:solidFill>
                <a:schemeClr val="bg1"/>
              </a:solidFill>
              <a:latin typeface="微软雅黑" panose="020B0503020204020204" pitchFamily="34" charset="-122"/>
              <a:cs typeface="Segoe UI" panose="020B0502040204020203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560695" y="900430"/>
            <a:ext cx="2862580" cy="4023995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</p:spTree>
  </p:cSld>
  <p:clrMapOvr>
    <a:masterClrMapping/>
  </p:clrMapOvr>
  <p:transition spd="slow" advTm="49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150" fill="hold"/>
                                        <p:tgtEl>
                                          <p:spTgt spid="5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4" grpId="1"/>
      <p:bldP spid="8" grpId="0" bldLvl="0" animBg="1"/>
      <p:bldP spid="12" grpId="0" bldLvl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 descr="精品课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5645" y="197485"/>
            <a:ext cx="7712710" cy="4747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爱课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770" y="259715"/>
            <a:ext cx="7329170" cy="4621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中国大学慕课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45" y="553085"/>
            <a:ext cx="7560310" cy="4036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网易公开课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85" y="236855"/>
            <a:ext cx="8077200" cy="4668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39"/>
          <p:cNvSpPr>
            <a:spLocks noChangeArrowheads="1"/>
          </p:cNvSpPr>
          <p:nvPr/>
        </p:nvSpPr>
        <p:spPr bwMode="auto">
          <a:xfrm>
            <a:off x="401638" y="328613"/>
            <a:ext cx="331787" cy="2460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600">
                <a:solidFill>
                  <a:srgbClr val="FFFFFF"/>
                </a:solidFill>
                <a:latin typeface="Impact" panose="020B0806030902050204" pitchFamily="34" charset="0"/>
              </a:rPr>
              <a:t>01</a:t>
            </a:r>
            <a:endParaRPr lang="zh-CN" altLang="zh-CN" sz="100"/>
          </a:p>
        </p:txBody>
      </p:sp>
      <p:sp>
        <p:nvSpPr>
          <p:cNvPr id="55" name="Rectangle 39"/>
          <p:cNvSpPr>
            <a:spLocks noChangeArrowheads="1"/>
          </p:cNvSpPr>
          <p:nvPr/>
        </p:nvSpPr>
        <p:spPr bwMode="auto">
          <a:xfrm>
            <a:off x="915988" y="338497"/>
            <a:ext cx="2778059" cy="2457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1600" b="1" dirty="0">
                <a:blipFill dpi="0" rotWithShape="1">
                  <a:blip r:embed="rId1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外语学习的重要性</a:t>
            </a:r>
            <a:endParaRPr lang="zh-CN" altLang="en-US" sz="1600" b="1" dirty="0">
              <a:blipFill dpi="0" rotWithShape="1">
                <a:blip r:embed="rId1"/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右箭头 7"/>
          <p:cNvSpPr>
            <a:spLocks noChangeArrowheads="1"/>
          </p:cNvSpPr>
          <p:nvPr/>
        </p:nvSpPr>
        <p:spPr bwMode="auto">
          <a:xfrm>
            <a:off x="2673350" y="1570038"/>
            <a:ext cx="3559175" cy="395287"/>
          </a:xfrm>
          <a:prstGeom prst="rightArrow">
            <a:avLst>
              <a:gd name="adj1" fmla="val 50000"/>
              <a:gd name="adj2" fmla="val 50092"/>
            </a:avLst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6209" tIns="48103" rIns="96209" bIns="48103" anchor="ctr"/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9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右箭头 8"/>
          <p:cNvSpPr>
            <a:spLocks noChangeArrowheads="1"/>
          </p:cNvSpPr>
          <p:nvPr/>
        </p:nvSpPr>
        <p:spPr bwMode="auto">
          <a:xfrm flipH="1">
            <a:off x="2805113" y="2162175"/>
            <a:ext cx="3684587" cy="393700"/>
          </a:xfrm>
          <a:prstGeom prst="rightArrow">
            <a:avLst>
              <a:gd name="adj1" fmla="val 50000"/>
              <a:gd name="adj2" fmla="val 50064"/>
            </a:avLst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6209" tIns="48103" rIns="96209" bIns="48103" anchor="ctr"/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9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>
            <a:spLocks noChangeArrowheads="1"/>
          </p:cNvSpPr>
          <p:nvPr/>
        </p:nvSpPr>
        <p:spPr bwMode="auto">
          <a:xfrm>
            <a:off x="871538" y="1077913"/>
            <a:ext cx="1876425" cy="1903412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6209" tIns="48103" rIns="96209" bIns="48103" anchor="ctr"/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9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zh-CN" altLang="en-US" sz="2000" b="1" u="sng" kern="0" dirty="0">
              <a:noFill/>
              <a:latin typeface="微软雅黑" panose="020B0503020204020204" pitchFamily="34" charset="-122"/>
              <a:ea typeface="微软雅黑" panose="020B0503020204020204" pitchFamily="34" charset="-122"/>
              <a:hlinkClick r:id="rId5" action="ppaction://hlinksldjump"/>
            </a:endParaRPr>
          </a:p>
        </p:txBody>
      </p:sp>
      <p:sp>
        <p:nvSpPr>
          <p:cNvPr id="11" name="椭圆 10"/>
          <p:cNvSpPr>
            <a:spLocks noChangeArrowheads="1"/>
          </p:cNvSpPr>
          <p:nvPr/>
        </p:nvSpPr>
        <p:spPr bwMode="auto">
          <a:xfrm>
            <a:off x="6294438" y="1077913"/>
            <a:ext cx="1878012" cy="1903412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6209" tIns="48103" rIns="96209" bIns="48103" anchor="ctr"/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9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zh-CN" altLang="en-US" sz="20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676650" y="1441450"/>
            <a:ext cx="1487488" cy="124460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3175" cap="flat" cmpd="sng" algn="ctr">
            <a:noFill/>
            <a:prstDash val="solid"/>
          </a:ln>
          <a:effectLst>
            <a:outerShdw blurRad="50800" dist="38100" sx="97000" sy="97000" algn="ctr" rotWithShape="0">
              <a:srgbClr val="000000">
                <a:alpha val="40000"/>
              </a:srgbClr>
            </a:outerShdw>
          </a:effectLst>
        </p:spPr>
        <p:txBody>
          <a:bodyPr lIns="96209" tIns="48103" rIns="96209" bIns="48103" anchor="ctr"/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endParaRPr lang="zh-CN" altLang="en-US" sz="20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下箭头 12"/>
          <p:cNvSpPr>
            <a:spLocks noChangeArrowheads="1"/>
          </p:cNvSpPr>
          <p:nvPr/>
        </p:nvSpPr>
        <p:spPr bwMode="auto">
          <a:xfrm>
            <a:off x="4025900" y="3021013"/>
            <a:ext cx="841375" cy="588962"/>
          </a:xfrm>
          <a:prstGeom prst="downArrow">
            <a:avLst>
              <a:gd name="adj1" fmla="val 50000"/>
              <a:gd name="adj2" fmla="val 50000"/>
            </a:avLst>
          </a:prstGeom>
          <a:blipFill dpi="0" rotWithShape="1">
            <a:blip r:embed="rId8" cstate="email"/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6209" tIns="48103" rIns="96209" bIns="48103" anchor="ctr"/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9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33463" y="3182938"/>
            <a:ext cx="1552575" cy="10541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6209" tIns="48103" rIns="96209" bIns="48103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英语学习贯穿教育的各个阶段；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学术和信息载体的语言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05295" y="3254375"/>
            <a:ext cx="1908175" cy="10541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6209" tIns="48103" rIns="96209" bIns="48103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四六级考试；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专业四八级考试；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各类研究生考试；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TOEFL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IELTS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GRE</a:t>
            </a:r>
            <a:endParaRPr lang="en-US" altLang="zh-CN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3694430" y="3762375"/>
            <a:ext cx="1925320" cy="758825"/>
          </a:xfrm>
          <a:prstGeom prst="rect">
            <a:avLst/>
          </a:prstGeom>
          <a:noFill/>
          <a:ln>
            <a:noFill/>
          </a:ln>
        </p:spPr>
        <p:txBody>
          <a:bodyPr wrap="square" lIns="96209" tIns="48103" rIns="96209" bIns="481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世界经济、文化全球化进程中交流的重要工具；</a:t>
            </a:r>
            <a:endParaRPr lang="zh-CN" altLang="en-US" sz="12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必备的基本能力</a:t>
            </a:r>
            <a:r>
              <a:rPr lang="en-US" altLang="zh-CN" sz="12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sz="12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hlinkClick r:id="rId5" action="ppaction://hlinksldjump"/>
          </p:cNvPr>
          <p:cNvSpPr txBox="1"/>
          <p:nvPr/>
        </p:nvSpPr>
        <p:spPr>
          <a:xfrm>
            <a:off x="1400810" y="1799590"/>
            <a:ext cx="99060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幼圆" panose="02010509060101010101" charset="-122"/>
                <a:ea typeface="幼圆" panose="02010509060101010101" charset="-122"/>
              </a:rPr>
              <a:t>学术</a:t>
            </a:r>
            <a:endParaRPr lang="zh-CN" altLang="en-US" sz="2400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幼圆" panose="02010509060101010101" charset="-122"/>
              <a:ea typeface="幼圆" panose="02010509060101010101" charset="-122"/>
            </a:endParaRPr>
          </a:p>
        </p:txBody>
      </p:sp>
      <p:sp>
        <p:nvSpPr>
          <p:cNvPr id="3" name="文本框 2">
            <a:hlinkClick r:id="rId9" action="ppaction://hlinksldjump"/>
          </p:cNvPr>
          <p:cNvSpPr txBox="1"/>
          <p:nvPr/>
        </p:nvSpPr>
        <p:spPr>
          <a:xfrm>
            <a:off x="4087495" y="1833880"/>
            <a:ext cx="9690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幼圆" panose="02010509060101010101" charset="-122"/>
                <a:ea typeface="幼圆" panose="02010509060101010101" charset="-122"/>
              </a:rPr>
              <a:t>就业</a:t>
            </a:r>
            <a:endParaRPr lang="zh-CN" altLang="en-US" sz="24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幼圆" panose="02010509060101010101" charset="-122"/>
              <a:ea typeface="幼圆" panose="02010509060101010101" charset="-122"/>
            </a:endParaRPr>
          </a:p>
        </p:txBody>
      </p:sp>
      <p:sp>
        <p:nvSpPr>
          <p:cNvPr id="4" name="文本框 3">
            <a:hlinkClick r:id="rId10" action="ppaction://hlinksldjump"/>
          </p:cNvPr>
          <p:cNvSpPr txBox="1"/>
          <p:nvPr/>
        </p:nvSpPr>
        <p:spPr>
          <a:xfrm>
            <a:off x="6826250" y="1842770"/>
            <a:ext cx="986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考试</a:t>
            </a:r>
            <a:endParaRPr lang="zh-CN" altLang="en-US" sz="240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masterClrMapping/>
  </p:clrMapOvr>
  <p:transition spd="slow" advTm="52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150" fill="hold"/>
                                        <p:tgtEl>
                                          <p:spTgt spid="5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4" grpId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/>
      <p:bldP spid="15" grpId="0"/>
      <p:bldP spid="16" grpId="0"/>
      <p:bldP spid="2" grpId="0"/>
      <p:bldP spid="3" grpId="0"/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学堂在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" y="544830"/>
            <a:ext cx="8938895" cy="4241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好大学在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990" y="259715"/>
            <a:ext cx="8288655" cy="449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46990" y="1349375"/>
            <a:ext cx="1836420" cy="2511017"/>
            <a:chOff x="3676" y="3940"/>
            <a:chExt cx="2747" cy="4120"/>
          </a:xfrm>
        </p:grpSpPr>
        <p:sp>
          <p:nvSpPr>
            <p:cNvPr id="10" name="矩形 9"/>
            <p:cNvSpPr/>
            <p:nvPr>
              <p:custDataLst>
                <p:tags r:id="rId2"/>
              </p:custDataLst>
            </p:nvPr>
          </p:nvSpPr>
          <p:spPr>
            <a:xfrm>
              <a:off x="5736" y="4100"/>
              <a:ext cx="667" cy="667"/>
            </a:xfrm>
            <a:prstGeom prst="rect">
              <a:avLst/>
            </a:prstGeom>
            <a:solidFill>
              <a:srgbClr val="5B9BD5"/>
            </a:solidFill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500" b="1" dirty="0">
                  <a:solidFill>
                    <a:sysClr val="window" lastClr="FFFFFF"/>
                  </a:solidFill>
                  <a:sym typeface="Arial" panose="020B0604020202020204" pitchFamily="34" charset="0"/>
                </a:rPr>
                <a:t>1</a:t>
              </a:r>
              <a:endParaRPr lang="zh-CN" altLang="en-US" sz="1500" b="1" dirty="0" err="1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11" name="直接连接符 10"/>
            <p:cNvCxnSpPr/>
            <p:nvPr>
              <p:custDataLst>
                <p:tags r:id="rId3"/>
              </p:custDataLst>
            </p:nvPr>
          </p:nvCxnSpPr>
          <p:spPr>
            <a:xfrm>
              <a:off x="6423" y="3940"/>
              <a:ext cx="0" cy="4120"/>
            </a:xfrm>
            <a:prstGeom prst="line">
              <a:avLst/>
            </a:prstGeom>
            <a:noFill/>
            <a:ln w="38100" cap="flat" cmpd="sng" algn="ctr">
              <a:solidFill>
                <a:srgbClr val="5B9BD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12" name="矩形 11"/>
            <p:cNvSpPr/>
            <p:nvPr>
              <p:custDataLst>
                <p:tags r:id="rId4"/>
              </p:custDataLst>
            </p:nvPr>
          </p:nvSpPr>
          <p:spPr>
            <a:xfrm>
              <a:off x="3676" y="4143"/>
              <a:ext cx="2040" cy="582"/>
            </a:xfrm>
            <a:prstGeom prst="rect">
              <a:avLst/>
            </a:prstGeom>
          </p:spPr>
          <p:txBody>
            <a:bodyPr wrap="square" anchor="ctr" anchorCtr="0">
              <a:normAutofit fontScale="97500"/>
            </a:bodyPr>
            <a:lstStyle/>
            <a:p>
              <a:pPr algn="just"/>
              <a:r>
                <a:rPr lang="zh-CN" altLang="en-US" sz="1350">
                  <a:solidFill>
                    <a:srgbClr val="5B9BD5">
                      <a:lumMod val="75000"/>
                    </a:srgbClr>
                  </a:solidFill>
                  <a:latin typeface="Arial" panose="020B0604020202020204" pitchFamily="34" charset="0"/>
                  <a:cs typeface="+mn-ea"/>
                  <a:sym typeface="Arial" panose="020B0604020202020204" pitchFamily="34" charset="0"/>
                </a:rPr>
                <a:t>外语学习数据库</a:t>
              </a:r>
              <a:endParaRPr lang="zh-CN" altLang="en-US" sz="135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5"/>
            </p:custDataLst>
          </p:nvPr>
        </p:nvGrpSpPr>
        <p:grpSpPr>
          <a:xfrm>
            <a:off x="3756632" y="1349315"/>
            <a:ext cx="2265430" cy="2881004"/>
            <a:chOff x="8773" y="3940"/>
            <a:chExt cx="3717" cy="4727"/>
          </a:xfrm>
        </p:grpSpPr>
        <p:sp>
          <p:nvSpPr>
            <p:cNvPr id="15" name="矩形 14"/>
            <p:cNvSpPr/>
            <p:nvPr>
              <p:custDataLst>
                <p:tags r:id="rId6"/>
              </p:custDataLst>
            </p:nvPr>
          </p:nvSpPr>
          <p:spPr>
            <a:xfrm>
              <a:off x="8773" y="4100"/>
              <a:ext cx="667" cy="667"/>
            </a:xfrm>
            <a:prstGeom prst="rect">
              <a:avLst/>
            </a:prstGeom>
            <a:solidFill>
              <a:srgbClr val="ED7D31"/>
            </a:solidFill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500" b="1" dirty="0">
                  <a:solidFill>
                    <a:sysClr val="window" lastClr="FFFFFF"/>
                  </a:solidFill>
                  <a:sym typeface="Arial" panose="020B0604020202020204" pitchFamily="34" charset="0"/>
                </a:rPr>
                <a:t>2</a:t>
              </a:r>
              <a:endParaRPr lang="zh-CN" altLang="en-US" sz="1500" b="1" dirty="0" err="1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16" name="直接连接符 15"/>
            <p:cNvCxnSpPr/>
            <p:nvPr>
              <p:custDataLst>
                <p:tags r:id="rId7"/>
              </p:custDataLst>
            </p:nvPr>
          </p:nvCxnSpPr>
          <p:spPr>
            <a:xfrm>
              <a:off x="9460" y="3940"/>
              <a:ext cx="0" cy="4120"/>
            </a:xfrm>
            <a:prstGeom prst="line">
              <a:avLst/>
            </a:prstGeom>
            <a:noFill/>
            <a:ln w="38100" cap="flat" cmpd="sng" algn="ctr">
              <a:solidFill>
                <a:srgbClr val="ED7D31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18" name="矩形 17"/>
            <p:cNvSpPr/>
            <p:nvPr>
              <p:custDataLst>
                <p:tags r:id="rId8"/>
              </p:custDataLst>
            </p:nvPr>
          </p:nvSpPr>
          <p:spPr>
            <a:xfrm>
              <a:off x="9924" y="5381"/>
              <a:ext cx="2566" cy="3286"/>
            </a:xfrm>
            <a:prstGeom prst="rect">
              <a:avLst/>
            </a:prstGeom>
          </p:spPr>
          <p:txBody>
            <a:bodyPr wrap="square" anchor="t" anchorCtr="0">
              <a:normAutofit/>
            </a:bodyPr>
            <a:lstStyle/>
            <a:p>
              <a:pPr marL="285750" indent="-285750" algn="just">
                <a:lnSpc>
                  <a:spcPct val="120000"/>
                </a:lnSpc>
                <a:buFont typeface="Wingdings" panose="05000000000000000000" charset="0"/>
                <a:buChar char=""/>
              </a:pPr>
              <a:r>
                <a:rPr lang="zh-CN" altLang="en-US" sz="1200" kern="0" dirty="0">
                  <a:solidFill>
                    <a:schemeClr val="bg1"/>
                  </a:solidFill>
                  <a:sym typeface="Arial" panose="020B0604020202020204" pitchFamily="34" charset="0"/>
                </a:rPr>
                <a:t>库客数字音乐图书馆</a:t>
              </a:r>
              <a:endParaRPr lang="zh-CN" altLang="en-US" sz="1200" kern="0" dirty="0">
                <a:solidFill>
                  <a:schemeClr val="bg1"/>
                </a:solidFill>
                <a:sym typeface="Arial" panose="020B0604020202020204" pitchFamily="34" charset="0"/>
              </a:endParaRPr>
            </a:p>
            <a:p>
              <a:pPr marL="285750" indent="-285750" algn="just">
                <a:lnSpc>
                  <a:spcPct val="120000"/>
                </a:lnSpc>
                <a:buFont typeface="Wingdings" panose="05000000000000000000" charset="0"/>
                <a:buChar char=""/>
              </a:pPr>
              <a:r>
                <a:rPr lang="zh-CN" altLang="en-US" sz="1200" kern="0" dirty="0">
                  <a:solidFill>
                    <a:schemeClr val="bg1"/>
                  </a:solidFill>
                  <a:sym typeface="Arial" panose="020B0604020202020204" pitchFamily="34" charset="0"/>
                </a:rPr>
                <a:t>超星学术视频</a:t>
              </a:r>
              <a:endParaRPr lang="zh-CN" altLang="en-US" sz="1200" kern="0" dirty="0">
                <a:solidFill>
                  <a:schemeClr val="bg1"/>
                </a:solidFill>
                <a:sym typeface="Arial" panose="020B0604020202020204" pitchFamily="34" charset="0"/>
              </a:endParaRPr>
            </a:p>
            <a:p>
              <a:pPr marL="285750" indent="-285750" algn="just">
                <a:lnSpc>
                  <a:spcPct val="120000"/>
                </a:lnSpc>
                <a:buFont typeface="Wingdings" panose="05000000000000000000" charset="0"/>
                <a:buChar char=""/>
              </a:pPr>
              <a:r>
                <a:rPr lang="zh-CN" altLang="en-US" sz="1200" kern="0" dirty="0">
                  <a:solidFill>
                    <a:schemeClr val="bg1"/>
                  </a:solidFill>
                  <a:sym typeface="Arial" panose="020B0604020202020204" pitchFamily="34" charset="0"/>
                </a:rPr>
                <a:t>网上报告厅</a:t>
              </a:r>
              <a:endParaRPr lang="zh-CN" altLang="en-US" sz="1200" kern="0" dirty="0">
                <a:solidFill>
                  <a:schemeClr val="bg1"/>
                </a:solidFill>
                <a:sym typeface="Arial" panose="020B0604020202020204" pitchFamily="34" charset="0"/>
              </a:endParaRPr>
            </a:p>
            <a:p>
              <a:pPr marL="285750" indent="-285750" algn="just">
                <a:lnSpc>
                  <a:spcPct val="120000"/>
                </a:lnSpc>
                <a:buFont typeface="Wingdings" panose="05000000000000000000" charset="0"/>
                <a:buChar char=""/>
              </a:pPr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高教网考研互动精品课程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indent="0" algn="just">
                <a:lnSpc>
                  <a:spcPct val="120000"/>
                </a:lnSpc>
                <a:buFont typeface="Wingdings" panose="05000000000000000000" charset="0"/>
                <a:buNone/>
              </a:pPr>
              <a:endParaRPr lang="zh-CN" altLang="en-US" sz="1200" kern="0" dirty="0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9"/>
            </p:custDataLst>
          </p:nvPr>
        </p:nvGrpSpPr>
        <p:grpSpPr>
          <a:xfrm>
            <a:off x="2197558" y="1291530"/>
            <a:ext cx="4413232" cy="2511050"/>
            <a:chOff x="5251" y="3940"/>
            <a:chExt cx="7241" cy="4120"/>
          </a:xfrm>
        </p:grpSpPr>
        <p:sp>
          <p:nvSpPr>
            <p:cNvPr id="20" name="矩形 19"/>
            <p:cNvSpPr/>
            <p:nvPr>
              <p:custDataLst>
                <p:tags r:id="rId10"/>
              </p:custDataLst>
            </p:nvPr>
          </p:nvSpPr>
          <p:spPr>
            <a:xfrm>
              <a:off x="11805" y="4100"/>
              <a:ext cx="667" cy="667"/>
            </a:xfrm>
            <a:prstGeom prst="rect">
              <a:avLst/>
            </a:prstGeom>
            <a:solidFill>
              <a:srgbClr val="A5A5A5"/>
            </a:solidFill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500" b="1" dirty="0">
                  <a:solidFill>
                    <a:sysClr val="window" lastClr="FFFFFF"/>
                  </a:solidFill>
                  <a:sym typeface="Arial" panose="020B0604020202020204" pitchFamily="34" charset="0"/>
                </a:rPr>
                <a:t>3</a:t>
              </a:r>
              <a:endParaRPr lang="zh-CN" altLang="en-US" sz="1500" b="1" dirty="0" err="1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21" name="直接连接符 20"/>
            <p:cNvCxnSpPr/>
            <p:nvPr>
              <p:custDataLst>
                <p:tags r:id="rId11"/>
              </p:custDataLst>
            </p:nvPr>
          </p:nvCxnSpPr>
          <p:spPr>
            <a:xfrm>
              <a:off x="12492" y="3940"/>
              <a:ext cx="0" cy="4120"/>
            </a:xfrm>
            <a:prstGeom prst="line">
              <a:avLst/>
            </a:prstGeom>
            <a:noFill/>
            <a:ln w="38100" cap="flat" cmpd="sng" algn="ctr">
              <a:solidFill>
                <a:srgbClr val="A5A5A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23" name="矩形 22"/>
            <p:cNvSpPr/>
            <p:nvPr>
              <p:custDataLst>
                <p:tags r:id="rId12"/>
              </p:custDataLst>
            </p:nvPr>
          </p:nvSpPr>
          <p:spPr>
            <a:xfrm>
              <a:off x="5251" y="5370"/>
              <a:ext cx="3065" cy="1820"/>
            </a:xfrm>
            <a:prstGeom prst="rect">
              <a:avLst/>
            </a:prstGeom>
          </p:spPr>
          <p:txBody>
            <a:bodyPr wrap="square" anchor="t" anchorCtr="0">
              <a:noAutofit/>
            </a:bodyPr>
            <a:lstStyle/>
            <a:p>
              <a:pPr marL="171450" indent="-171450" algn="just">
                <a:lnSpc>
                  <a:spcPct val="120000"/>
                </a:lnSpc>
                <a:buFont typeface="Wingdings" panose="05000000000000000000" charset="0"/>
                <a:buChar char=""/>
              </a:pPr>
              <a:r>
                <a:rPr lang="zh-CN" altLang="en-US" sz="12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中科</a:t>
              </a:r>
              <a:r>
                <a:rPr lang="en-US" altLang="zh-CN" sz="12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Umajor</a:t>
              </a:r>
              <a:r>
                <a:rPr lang="zh-CN" altLang="en-US" sz="12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专业课数据库</a:t>
              </a:r>
              <a:endParaRPr lang="zh-CN" altLang="en-US" sz="12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171450" indent="-171450" algn="just">
                <a:lnSpc>
                  <a:spcPct val="120000"/>
                </a:lnSpc>
                <a:buFont typeface="Wingdings" panose="05000000000000000000" charset="0"/>
                <a:buChar char=""/>
              </a:pPr>
              <a:r>
                <a:rPr lang="zh-CN" altLang="en-US" sz="12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中科</a:t>
              </a:r>
              <a:r>
                <a:rPr lang="en-US" altLang="zh-CN" sz="12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VIPExam</a:t>
              </a:r>
              <a:r>
                <a:rPr lang="zh-CN" altLang="en-US" sz="12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考试学习资源库</a:t>
              </a:r>
              <a:endParaRPr lang="zh-CN" altLang="en-US" sz="12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171450" indent="-171450" algn="just">
                <a:lnSpc>
                  <a:spcPct val="120000"/>
                </a:lnSpc>
                <a:buFont typeface="Wingdings" panose="05000000000000000000" charset="0"/>
                <a:buChar char=""/>
              </a:pPr>
              <a:r>
                <a:rPr lang="zh-CN" altLang="en-US" sz="12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维普考试服务平台</a:t>
              </a:r>
              <a:endParaRPr lang="zh-CN" altLang="en-US" sz="12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171450" indent="-171450" algn="just">
                <a:lnSpc>
                  <a:spcPct val="120000"/>
                </a:lnSpc>
                <a:buFont typeface="Wingdings" panose="05000000000000000000" charset="0"/>
                <a:buChar char=""/>
              </a:pPr>
              <a:r>
                <a:rPr lang="zh-CN" altLang="en-US" sz="12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智联起点考试数据库</a:t>
              </a:r>
              <a:endParaRPr lang="zh-CN" altLang="en-US" sz="12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171450" indent="-171450" algn="just">
                <a:lnSpc>
                  <a:spcPct val="120000"/>
                </a:lnSpc>
                <a:buFont typeface="Wingdings" panose="05000000000000000000" charset="0"/>
                <a:buChar char=""/>
              </a:pPr>
              <a:r>
                <a:rPr lang="zh-CN" altLang="en-US" sz="12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新东方综合考试平台</a:t>
              </a:r>
              <a:endParaRPr lang="zh-CN" altLang="en-US" sz="12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组合 23"/>
          <p:cNvGrpSpPr/>
          <p:nvPr>
            <p:custDataLst>
              <p:tags r:id="rId13"/>
            </p:custDataLst>
          </p:nvPr>
        </p:nvGrpSpPr>
        <p:grpSpPr>
          <a:xfrm>
            <a:off x="7149824" y="1291530"/>
            <a:ext cx="1918638" cy="2728634"/>
            <a:chOff x="12376" y="3940"/>
            <a:chExt cx="3148" cy="4477"/>
          </a:xfrm>
        </p:grpSpPr>
        <p:sp>
          <p:nvSpPr>
            <p:cNvPr id="28" name="矩形 27"/>
            <p:cNvSpPr/>
            <p:nvPr>
              <p:custDataLst>
                <p:tags r:id="rId14"/>
              </p:custDataLst>
            </p:nvPr>
          </p:nvSpPr>
          <p:spPr>
            <a:xfrm>
              <a:off x="14837" y="4100"/>
              <a:ext cx="667" cy="667"/>
            </a:xfrm>
            <a:prstGeom prst="rect">
              <a:avLst/>
            </a:prstGeom>
            <a:solidFill>
              <a:srgbClr val="FFC000"/>
            </a:solidFill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500" b="1" dirty="0">
                  <a:solidFill>
                    <a:sysClr val="window" lastClr="FFFFFF"/>
                  </a:solidFill>
                  <a:sym typeface="Arial" panose="020B0604020202020204" pitchFamily="34" charset="0"/>
                </a:rPr>
                <a:t>4</a:t>
              </a:r>
              <a:endParaRPr lang="zh-CN" altLang="en-US" sz="1500" b="1" dirty="0" err="1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29" name="直接连接符 28"/>
            <p:cNvCxnSpPr/>
            <p:nvPr>
              <p:custDataLst>
                <p:tags r:id="rId15"/>
              </p:custDataLst>
            </p:nvPr>
          </p:nvCxnSpPr>
          <p:spPr>
            <a:xfrm>
              <a:off x="15524" y="3940"/>
              <a:ext cx="0" cy="4120"/>
            </a:xfrm>
            <a:prstGeom prst="line">
              <a:avLst/>
            </a:prstGeom>
            <a:noFill/>
            <a:ln w="38100" cap="flat" cmpd="sng" algn="ctr">
              <a:solidFill>
                <a:srgbClr val="FFC000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30" name="矩形 29"/>
            <p:cNvSpPr/>
            <p:nvPr>
              <p:custDataLst>
                <p:tags r:id="rId16"/>
              </p:custDataLst>
            </p:nvPr>
          </p:nvSpPr>
          <p:spPr>
            <a:xfrm>
              <a:off x="12532" y="4142"/>
              <a:ext cx="2054" cy="582"/>
            </a:xfrm>
            <a:prstGeom prst="rect">
              <a:avLst/>
            </a:prstGeom>
          </p:spPr>
          <p:txBody>
            <a:bodyPr wrap="square" anchor="ctr" anchorCtr="0">
              <a:normAutofit/>
            </a:bodyPr>
            <a:lstStyle/>
            <a:p>
              <a:pPr algn="just"/>
              <a:r>
                <a:rPr lang="zh-CN" altLang="en-US" sz="1350" kern="0">
                  <a:solidFill>
                    <a:srgbClr val="FFC000">
                      <a:lumMod val="75000"/>
                    </a:srgbClr>
                  </a:solidFill>
                  <a:latin typeface="Arial" panose="020B0604020202020204" pitchFamily="34" charset="0"/>
                  <a:cs typeface="+mn-ea"/>
                  <a:sym typeface="Arial" panose="020B0604020202020204" pitchFamily="34" charset="0"/>
                </a:rPr>
                <a:t>国内慕课平台</a:t>
              </a:r>
              <a:endParaRPr lang="zh-CN" altLang="en-US" sz="1350" kern="0">
                <a:solidFill>
                  <a:srgbClr val="FFC000">
                    <a:lumMod val="75000"/>
                  </a:srgbClr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矩形 30"/>
            <p:cNvSpPr/>
            <p:nvPr>
              <p:custDataLst>
                <p:tags r:id="rId17"/>
              </p:custDataLst>
            </p:nvPr>
          </p:nvSpPr>
          <p:spPr>
            <a:xfrm>
              <a:off x="12376" y="5381"/>
              <a:ext cx="2865" cy="3036"/>
            </a:xfrm>
            <a:prstGeom prst="rect">
              <a:avLst/>
            </a:prstGeom>
          </p:spPr>
          <p:txBody>
            <a:bodyPr wrap="square" anchor="t" anchorCtr="0">
              <a:normAutofit/>
            </a:bodyPr>
            <a:lstStyle/>
            <a:p>
              <a:pPr marL="171450" indent="-171450" algn="just">
                <a:lnSpc>
                  <a:spcPct val="120000"/>
                </a:lnSpc>
                <a:buFont typeface="Wingdings" panose="05000000000000000000" charset="0"/>
                <a:buChar char=""/>
              </a:pPr>
              <a:r>
                <a:rPr lang="zh-CN" altLang="en-US" sz="1200" kern="0" dirty="0">
                  <a:solidFill>
                    <a:schemeClr val="bg1"/>
                  </a:solidFill>
                  <a:sym typeface="Arial" panose="020B0604020202020204" pitchFamily="34" charset="0"/>
                </a:rPr>
                <a:t>国家精品课程网</a:t>
              </a:r>
              <a:endParaRPr lang="zh-CN" altLang="en-US" sz="1200" kern="0" dirty="0">
                <a:solidFill>
                  <a:schemeClr val="bg1"/>
                </a:solidFill>
                <a:sym typeface="Arial" panose="020B0604020202020204" pitchFamily="34" charset="0"/>
              </a:endParaRPr>
            </a:p>
            <a:p>
              <a:pPr marL="171450" indent="-171450" algn="just">
                <a:lnSpc>
                  <a:spcPct val="120000"/>
                </a:lnSpc>
                <a:buFont typeface="Wingdings" panose="05000000000000000000" charset="0"/>
                <a:buChar char=""/>
              </a:pPr>
              <a:r>
                <a:rPr lang="zh-CN" altLang="en-US" sz="1200" kern="0" dirty="0">
                  <a:solidFill>
                    <a:schemeClr val="bg1"/>
                  </a:solidFill>
                  <a:sym typeface="Arial" panose="020B0604020202020204" pitchFamily="34" charset="0"/>
                </a:rPr>
                <a:t>爱课程网</a:t>
              </a:r>
              <a:endParaRPr lang="zh-CN" altLang="en-US" sz="1200" kern="0" dirty="0">
                <a:solidFill>
                  <a:schemeClr val="bg1"/>
                </a:solidFill>
                <a:sym typeface="Arial" panose="020B0604020202020204" pitchFamily="34" charset="0"/>
              </a:endParaRPr>
            </a:p>
            <a:p>
              <a:pPr marL="171450" indent="-171450" algn="just">
                <a:lnSpc>
                  <a:spcPct val="120000"/>
                </a:lnSpc>
                <a:buFont typeface="Wingdings" panose="05000000000000000000" charset="0"/>
                <a:buChar char=""/>
              </a:pPr>
              <a:r>
                <a:rPr lang="zh-CN" altLang="en-US" sz="1200" kern="0" dirty="0">
                  <a:solidFill>
                    <a:schemeClr val="bg1"/>
                  </a:solidFill>
                  <a:sym typeface="Arial" panose="020B0604020202020204" pitchFamily="34" charset="0"/>
                </a:rPr>
                <a:t>中国大学慕课</a:t>
              </a:r>
              <a:endParaRPr lang="zh-CN" altLang="en-US" sz="1200" kern="0" dirty="0">
                <a:solidFill>
                  <a:schemeClr val="bg1"/>
                </a:solidFill>
                <a:sym typeface="Arial" panose="020B0604020202020204" pitchFamily="34" charset="0"/>
              </a:endParaRPr>
            </a:p>
            <a:p>
              <a:pPr marL="171450" indent="-171450" algn="just">
                <a:lnSpc>
                  <a:spcPct val="120000"/>
                </a:lnSpc>
                <a:buFont typeface="Wingdings" panose="05000000000000000000" charset="0"/>
                <a:buChar char=""/>
              </a:pPr>
              <a:r>
                <a:rPr lang="zh-CN" altLang="en-US" sz="1200" kern="0" dirty="0">
                  <a:solidFill>
                    <a:schemeClr val="bg1"/>
                  </a:solidFill>
                  <a:sym typeface="Arial" panose="020B0604020202020204" pitchFamily="34" charset="0"/>
                </a:rPr>
                <a:t>网易公开课</a:t>
              </a:r>
              <a:endParaRPr lang="zh-CN" altLang="en-US" sz="1200" kern="0" dirty="0">
                <a:solidFill>
                  <a:schemeClr val="bg1"/>
                </a:solidFill>
                <a:sym typeface="Arial" panose="020B0604020202020204" pitchFamily="34" charset="0"/>
              </a:endParaRPr>
            </a:p>
            <a:p>
              <a:pPr marL="171450" indent="-171450" algn="just">
                <a:lnSpc>
                  <a:spcPct val="120000"/>
                </a:lnSpc>
                <a:buFont typeface="Wingdings" panose="05000000000000000000" charset="0"/>
                <a:buChar char=""/>
              </a:pPr>
              <a:r>
                <a:rPr lang="zh-CN" altLang="en-US" sz="1200" kern="0" dirty="0">
                  <a:solidFill>
                    <a:schemeClr val="bg1"/>
                  </a:solidFill>
                  <a:sym typeface="Arial" panose="020B0604020202020204" pitchFamily="34" charset="0"/>
                </a:rPr>
                <a:t>新浪公开课</a:t>
              </a:r>
              <a:endParaRPr lang="zh-CN" altLang="en-US" sz="1200" kern="0" dirty="0">
                <a:solidFill>
                  <a:schemeClr val="bg1"/>
                </a:solidFill>
                <a:sym typeface="Arial" panose="020B0604020202020204" pitchFamily="34" charset="0"/>
              </a:endParaRPr>
            </a:p>
            <a:p>
              <a:pPr marL="171450" indent="-171450" algn="just">
                <a:lnSpc>
                  <a:spcPct val="120000"/>
                </a:lnSpc>
                <a:buFont typeface="Wingdings" panose="05000000000000000000" charset="0"/>
                <a:buChar char=""/>
              </a:pPr>
              <a:r>
                <a:rPr lang="zh-CN" altLang="en-US" sz="1200" kern="0" dirty="0">
                  <a:solidFill>
                    <a:schemeClr val="bg1"/>
                  </a:solidFill>
                  <a:sym typeface="Arial" panose="020B0604020202020204" pitchFamily="34" charset="0"/>
                </a:rPr>
                <a:t>学堂在线</a:t>
              </a:r>
              <a:endParaRPr lang="zh-CN" altLang="en-US" sz="1200" kern="0" dirty="0">
                <a:solidFill>
                  <a:schemeClr val="bg1"/>
                </a:solidFill>
                <a:sym typeface="Arial" panose="020B0604020202020204" pitchFamily="34" charset="0"/>
              </a:endParaRPr>
            </a:p>
            <a:p>
              <a:pPr marL="171450" indent="-171450" algn="just">
                <a:lnSpc>
                  <a:spcPct val="120000"/>
                </a:lnSpc>
                <a:buFont typeface="Wingdings" panose="05000000000000000000" charset="0"/>
                <a:buChar char=""/>
              </a:pPr>
              <a:r>
                <a:rPr lang="zh-CN" altLang="en-US" sz="1200" kern="0" dirty="0">
                  <a:solidFill>
                    <a:schemeClr val="bg1"/>
                  </a:solidFill>
                  <a:sym typeface="Arial" panose="020B0604020202020204" pitchFamily="34" charset="0"/>
                </a:rPr>
                <a:t>好大学在线</a:t>
              </a:r>
              <a:endParaRPr lang="zh-CN" altLang="en-US" sz="1200" kern="0" dirty="0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173990" y="2162810"/>
            <a:ext cx="169608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 algn="just">
              <a:buFont typeface="Wingdings" panose="05000000000000000000" charset="0"/>
              <a:buChar char=""/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新东方多媒体学习库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171450" indent="-171450" algn="just">
              <a:buFont typeface="Wingdings" panose="05000000000000000000" charset="0"/>
              <a:buChar char=""/>
            </a:pPr>
            <a:r>
              <a:rPr lang="en-US" altLang="zh-CN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FiF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外语学习资源库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171450" indent="-171450" algn="just">
              <a:buFont typeface="Wingdings" panose="05000000000000000000" charset="0"/>
              <a:buChar char=""/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环球英语多媒体数据库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171450" indent="-171450" algn="just">
              <a:buFont typeface="Wingdings" panose="05000000000000000000" charset="0"/>
              <a:buChar char=""/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金图国际高校英语资源数据库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6" name="矩形 25"/>
          <p:cNvSpPr/>
          <p:nvPr>
            <p:custDataLst>
              <p:tags r:id="rId18"/>
            </p:custDataLst>
          </p:nvPr>
        </p:nvSpPr>
        <p:spPr>
          <a:xfrm>
            <a:off x="4614455" y="1440019"/>
            <a:ext cx="1251868" cy="354716"/>
          </a:xfrm>
          <a:prstGeom prst="rect">
            <a:avLst/>
          </a:prstGeom>
        </p:spPr>
        <p:txBody>
          <a:bodyPr wrap="square" anchor="ctr" anchorCtr="0">
            <a:normAutofit/>
          </a:bodyPr>
          <a:lstStyle/>
          <a:p>
            <a:pPr algn="just"/>
            <a:r>
              <a:rPr lang="zh-CN" altLang="en-US" sz="1200" kern="0">
                <a:solidFill>
                  <a:srgbClr val="A5A5A5">
                    <a:lumMod val="75000"/>
                  </a:srgbClr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多媒体课程课件</a:t>
            </a:r>
            <a:endParaRPr lang="zh-CN" altLang="en-US" sz="1200" kern="0">
              <a:solidFill>
                <a:srgbClr val="A5A5A5">
                  <a:lumMod val="75000"/>
                </a:srgbClr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693035" y="257175"/>
            <a:ext cx="3757930" cy="521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国内外语学习数字资源</a:t>
            </a:r>
            <a:endParaRPr lang="zh-CN" altLang="en-US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095500" y="1519555"/>
            <a:ext cx="15068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EA5514"/>
                </a:solidFill>
              </a:rPr>
              <a:t>综合考试学习题库</a:t>
            </a:r>
            <a:endParaRPr lang="zh-CN" altLang="en-US" sz="1200">
              <a:solidFill>
                <a:srgbClr val="EA551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9"/>
          <p:cNvSpPr>
            <a:spLocks noChangeArrowheads="1"/>
          </p:cNvSpPr>
          <p:nvPr/>
        </p:nvSpPr>
        <p:spPr bwMode="auto">
          <a:xfrm>
            <a:off x="2627313" y="1922463"/>
            <a:ext cx="727075" cy="738505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4800">
                <a:solidFill>
                  <a:srgbClr val="FFFFFF"/>
                </a:solidFill>
                <a:latin typeface="Impact" panose="020B0806030902050204" pitchFamily="34" charset="0"/>
              </a:rPr>
              <a:t>04</a:t>
            </a:r>
            <a:endParaRPr lang="zh-CN" altLang="zh-CN" sz="1000"/>
          </a:p>
        </p:txBody>
      </p:sp>
      <p:sp>
        <p:nvSpPr>
          <p:cNvPr id="36" name="Rectangle 39"/>
          <p:cNvSpPr>
            <a:spLocks noChangeArrowheads="1"/>
          </p:cNvSpPr>
          <p:nvPr/>
        </p:nvSpPr>
        <p:spPr bwMode="auto">
          <a:xfrm>
            <a:off x="3986411" y="2077189"/>
            <a:ext cx="4011547" cy="4305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国外外语学习数字资源</a:t>
            </a:r>
            <a:endParaRPr lang="zh-CN" altLang="en-US" sz="28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23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1" dur="150" fill="hold"/>
                                        <p:tgtEl>
                                          <p:spTgt spid="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/>
      <p:bldP spid="35" grpId="1" bldLvl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Isosceles Triangle 91"/>
          <p:cNvSpPr/>
          <p:nvPr/>
        </p:nvSpPr>
        <p:spPr>
          <a:xfrm rot="3600000" flipH="1">
            <a:off x="5547920" y="2175101"/>
            <a:ext cx="347086" cy="299213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93" name="Donut 92"/>
          <p:cNvSpPr/>
          <p:nvPr/>
        </p:nvSpPr>
        <p:spPr>
          <a:xfrm flipH="1">
            <a:off x="4933094" y="1661430"/>
            <a:ext cx="1026609" cy="1026609"/>
          </a:xfrm>
          <a:prstGeom prst="donut">
            <a:avLst>
              <a:gd name="adj" fmla="val 19079"/>
            </a:avLst>
          </a:prstGeom>
          <a:solidFill>
            <a:srgbClr val="008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 flipH="1">
            <a:off x="5505128" y="1936925"/>
            <a:ext cx="1252811" cy="317554"/>
            <a:chOff x="1793077" y="1463668"/>
            <a:chExt cx="1371600" cy="347664"/>
          </a:xfrm>
        </p:grpSpPr>
        <p:sp>
          <p:nvSpPr>
            <p:cNvPr id="95" name="Round Same Side Corner Rectangle 94">
              <a:hlinkClick r:id="rId1" action="ppaction://hlinksldjump"/>
            </p:cNvPr>
            <p:cNvSpPr/>
            <p:nvPr/>
          </p:nvSpPr>
          <p:spPr>
            <a:xfrm rot="16200000">
              <a:off x="2305045" y="951700"/>
              <a:ext cx="347664" cy="1371600"/>
            </a:xfrm>
            <a:prstGeom prst="round2SameRect">
              <a:avLst/>
            </a:prstGeom>
            <a:solidFill>
              <a:srgbClr val="F295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Text Placeholder 3">
              <a:hlinkClick r:id="rId1" action="ppaction://hlinksldjump"/>
            </p:cNvPr>
            <p:cNvSpPr txBox="1"/>
            <p:nvPr/>
          </p:nvSpPr>
          <p:spPr>
            <a:xfrm>
              <a:off x="1950514" y="1523505"/>
              <a:ext cx="951046" cy="287817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85240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zh-CN" altLang="en-US" sz="170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学位论文</a:t>
              </a:r>
              <a:endParaRPr lang="zh-CN" altLang="en-US" sz="170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9" name="Isosceles Triangle 98"/>
          <p:cNvSpPr/>
          <p:nvPr/>
        </p:nvSpPr>
        <p:spPr>
          <a:xfrm rot="3600000" flipH="1">
            <a:off x="5586005" y="3566092"/>
            <a:ext cx="347086" cy="299213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100" name="Donut 99"/>
          <p:cNvSpPr/>
          <p:nvPr/>
        </p:nvSpPr>
        <p:spPr>
          <a:xfrm flipH="1">
            <a:off x="4971180" y="3052420"/>
            <a:ext cx="1026609" cy="1026609"/>
          </a:xfrm>
          <a:prstGeom prst="donut">
            <a:avLst>
              <a:gd name="adj" fmla="val 19079"/>
            </a:avLst>
          </a:prstGeom>
          <a:solidFill>
            <a:srgbClr val="008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/>
              </a:solidFill>
            </a:endParaRPr>
          </a:p>
        </p:txBody>
      </p:sp>
      <p:grpSp>
        <p:nvGrpSpPr>
          <p:cNvPr id="101" name="Group 100"/>
          <p:cNvGrpSpPr/>
          <p:nvPr/>
        </p:nvGrpSpPr>
        <p:grpSpPr>
          <a:xfrm flipH="1">
            <a:off x="5543217" y="3330824"/>
            <a:ext cx="1252811" cy="317555"/>
            <a:chOff x="1793075" y="1466851"/>
            <a:chExt cx="1371600" cy="347664"/>
          </a:xfrm>
        </p:grpSpPr>
        <p:sp>
          <p:nvSpPr>
            <p:cNvPr id="102" name="Round Same Side Corner Rectangle 101"/>
            <p:cNvSpPr/>
            <p:nvPr/>
          </p:nvSpPr>
          <p:spPr>
            <a:xfrm rot="16200000">
              <a:off x="2305043" y="954883"/>
              <a:ext cx="347664" cy="1371600"/>
            </a:xfrm>
            <a:prstGeom prst="round2SameRect">
              <a:avLst/>
            </a:prstGeom>
            <a:solidFill>
              <a:srgbClr val="F295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3" name="Text Placeholder 3">
              <a:hlinkClick r:id="rId2" action="ppaction://hlinksldjump"/>
            </p:cNvPr>
            <p:cNvSpPr txBox="1"/>
            <p:nvPr/>
          </p:nvSpPr>
          <p:spPr>
            <a:xfrm>
              <a:off x="1992227" y="1526690"/>
              <a:ext cx="475523" cy="287816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85240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zh-CN" altLang="en-US" sz="170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报纸</a:t>
              </a:r>
              <a:endParaRPr lang="zh-CN" altLang="en-US" sz="170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3996181" y="1460195"/>
            <a:ext cx="990233" cy="513304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rot="10800000" flipV="1">
            <a:off x="3996181" y="2375967"/>
            <a:ext cx="990233" cy="513305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rot="10800000" flipV="1">
            <a:off x="3996181" y="3692275"/>
            <a:ext cx="990233" cy="513305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3996181" y="2927357"/>
            <a:ext cx="990233" cy="513304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Isosceles Triangle 114"/>
          <p:cNvSpPr/>
          <p:nvPr/>
        </p:nvSpPr>
        <p:spPr>
          <a:xfrm rot="18000000">
            <a:off x="3064737" y="1460563"/>
            <a:ext cx="347086" cy="299213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116" name="Donut 115"/>
          <p:cNvSpPr/>
          <p:nvPr/>
        </p:nvSpPr>
        <p:spPr>
          <a:xfrm>
            <a:off x="3000042" y="946891"/>
            <a:ext cx="1026609" cy="1026609"/>
          </a:xfrm>
          <a:prstGeom prst="donut">
            <a:avLst>
              <a:gd name="adj" fmla="val 19079"/>
            </a:avLst>
          </a:prstGeom>
          <a:solidFill>
            <a:srgbClr val="008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/>
              </a:solidFill>
            </a:endParaRPr>
          </a:p>
        </p:txBody>
      </p:sp>
      <p:grpSp>
        <p:nvGrpSpPr>
          <p:cNvPr id="117" name="Group 54"/>
          <p:cNvGrpSpPr/>
          <p:nvPr/>
        </p:nvGrpSpPr>
        <p:grpSpPr>
          <a:xfrm>
            <a:off x="2201806" y="1225295"/>
            <a:ext cx="1252811" cy="317555"/>
            <a:chOff x="1793078" y="1466850"/>
            <a:chExt cx="1371600" cy="347664"/>
          </a:xfrm>
        </p:grpSpPr>
        <p:sp>
          <p:nvSpPr>
            <p:cNvPr id="118" name="Round Same Side Corner Rectangle 117"/>
            <p:cNvSpPr/>
            <p:nvPr/>
          </p:nvSpPr>
          <p:spPr>
            <a:xfrm rot="16200000">
              <a:off x="2305046" y="954882"/>
              <a:ext cx="347664" cy="1371600"/>
            </a:xfrm>
            <a:prstGeom prst="round2SameRect">
              <a:avLst/>
            </a:prstGeom>
            <a:solidFill>
              <a:srgbClr val="F295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9" name="Text Placeholder 3">
              <a:hlinkClick r:id="rId3" action="ppaction://hlinksldjump"/>
            </p:cNvPr>
            <p:cNvSpPr txBox="1"/>
            <p:nvPr/>
          </p:nvSpPr>
          <p:spPr>
            <a:xfrm>
              <a:off x="2288781" y="1523345"/>
              <a:ext cx="389317" cy="235676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85240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图书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2" name="Isosceles Triangle 121"/>
          <p:cNvSpPr/>
          <p:nvPr/>
        </p:nvSpPr>
        <p:spPr>
          <a:xfrm rot="18000000">
            <a:off x="3064737" y="2889639"/>
            <a:ext cx="347086" cy="299213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123" name="Donut 122"/>
          <p:cNvSpPr/>
          <p:nvPr/>
        </p:nvSpPr>
        <p:spPr>
          <a:xfrm>
            <a:off x="3000042" y="2375968"/>
            <a:ext cx="1026609" cy="1026609"/>
          </a:xfrm>
          <a:prstGeom prst="donut">
            <a:avLst>
              <a:gd name="adj" fmla="val 19079"/>
            </a:avLst>
          </a:prstGeom>
          <a:solidFill>
            <a:srgbClr val="008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/>
              </a:solidFill>
            </a:endParaRPr>
          </a:p>
        </p:txBody>
      </p:sp>
      <p:grpSp>
        <p:nvGrpSpPr>
          <p:cNvPr id="124" name="Group 79"/>
          <p:cNvGrpSpPr/>
          <p:nvPr/>
        </p:nvGrpSpPr>
        <p:grpSpPr>
          <a:xfrm>
            <a:off x="2201808" y="2654371"/>
            <a:ext cx="1252811" cy="317555"/>
            <a:chOff x="1793079" y="1466851"/>
            <a:chExt cx="1371600" cy="347664"/>
          </a:xfrm>
        </p:grpSpPr>
        <p:sp>
          <p:nvSpPr>
            <p:cNvPr id="125" name="Round Same Side Corner Rectangle 124">
              <a:hlinkClick r:id="rId3" action="ppaction://hlinksldjump"/>
            </p:cNvPr>
            <p:cNvSpPr/>
            <p:nvPr/>
          </p:nvSpPr>
          <p:spPr>
            <a:xfrm rot="16200000">
              <a:off x="2305047" y="954883"/>
              <a:ext cx="347664" cy="1371600"/>
            </a:xfrm>
            <a:prstGeom prst="round2SameRect">
              <a:avLst/>
            </a:prstGeom>
            <a:solidFill>
              <a:srgbClr val="F295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6" name="Text Placeholder 3">
              <a:hlinkClick r:id="rId4" action="ppaction://hlinksldjump"/>
            </p:cNvPr>
            <p:cNvSpPr txBox="1"/>
            <p:nvPr/>
          </p:nvSpPr>
          <p:spPr>
            <a:xfrm>
              <a:off x="1894292" y="1522519"/>
              <a:ext cx="1167952" cy="201610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85240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期刊、会议论文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9" name="Isosceles Triangle 128"/>
          <p:cNvSpPr/>
          <p:nvPr/>
        </p:nvSpPr>
        <p:spPr>
          <a:xfrm rot="18000000">
            <a:off x="3064737" y="4318714"/>
            <a:ext cx="347086" cy="299213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130" name="Donut 129"/>
          <p:cNvSpPr/>
          <p:nvPr/>
        </p:nvSpPr>
        <p:spPr>
          <a:xfrm>
            <a:off x="3000042" y="3805043"/>
            <a:ext cx="1026609" cy="1026609"/>
          </a:xfrm>
          <a:prstGeom prst="donut">
            <a:avLst>
              <a:gd name="adj" fmla="val 19079"/>
            </a:avLst>
          </a:prstGeom>
          <a:solidFill>
            <a:srgbClr val="008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/>
              </a:solidFill>
            </a:endParaRPr>
          </a:p>
        </p:txBody>
      </p:sp>
      <p:grpSp>
        <p:nvGrpSpPr>
          <p:cNvPr id="131" name="Group 86"/>
          <p:cNvGrpSpPr/>
          <p:nvPr/>
        </p:nvGrpSpPr>
        <p:grpSpPr>
          <a:xfrm>
            <a:off x="2201808" y="4083446"/>
            <a:ext cx="1252811" cy="317555"/>
            <a:chOff x="1793079" y="1466851"/>
            <a:chExt cx="1371600" cy="347664"/>
          </a:xfrm>
        </p:grpSpPr>
        <p:sp>
          <p:nvSpPr>
            <p:cNvPr id="132" name="Round Same Side Corner Rectangle 131"/>
            <p:cNvSpPr/>
            <p:nvPr/>
          </p:nvSpPr>
          <p:spPr>
            <a:xfrm rot="16200000">
              <a:off x="2305047" y="954883"/>
              <a:ext cx="347664" cy="1371600"/>
            </a:xfrm>
            <a:prstGeom prst="round2SameRect">
              <a:avLst/>
            </a:prstGeom>
            <a:solidFill>
              <a:srgbClr val="F295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3" name="Text Placeholder 3">
              <a:hlinkClick r:id="rId5" action="ppaction://hlinksldjump"/>
            </p:cNvPr>
            <p:cNvSpPr txBox="1"/>
            <p:nvPr/>
          </p:nvSpPr>
          <p:spPr>
            <a:xfrm>
              <a:off x="1797659" y="1528079"/>
              <a:ext cx="1167952" cy="235676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85240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国外慕课平台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5" name="矩形 54"/>
          <p:cNvSpPr/>
          <p:nvPr/>
        </p:nvSpPr>
        <p:spPr>
          <a:xfrm>
            <a:off x="978836" y="328960"/>
            <a:ext cx="4328160" cy="52959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l"/>
            <a:r>
              <a:rPr lang="en-US" altLang="zh-CN" sz="2845" dirty="0" smtClean="0">
                <a:solidFill>
                  <a:srgbClr val="008C8A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04 </a:t>
            </a:r>
            <a:r>
              <a:rPr lang="zh-CN" altLang="en-US" sz="2845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国外外语学习数字资源</a:t>
            </a:r>
            <a:endParaRPr lang="zh-CN" altLang="en-US" sz="2845" dirty="0">
              <a:solidFill>
                <a:srgbClr val="008C8A"/>
              </a:solidFill>
              <a:latin typeface="Agency FB" panose="020B0503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978836" y="199481"/>
            <a:ext cx="210185" cy="106680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en-US" altLang="zh-CN" sz="100" dirty="0" smtClean="0">
                <a:solidFill>
                  <a:srgbClr val="008C8A"/>
                </a:solidFill>
                <a:latin typeface="+mj-lt"/>
                <a:ea typeface="微软雅黑" panose="020B0503020204020204" pitchFamily="34" charset="-122"/>
              </a:rPr>
              <a:t>PART</a:t>
            </a:r>
            <a:endParaRPr lang="zh-CN" altLang="en-US" sz="100" dirty="0">
              <a:solidFill>
                <a:srgbClr val="008C8A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8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bldLvl="0" animBg="1"/>
      <p:bldP spid="93" grpId="0" bldLvl="0" animBg="1"/>
      <p:bldP spid="99" grpId="0" bldLvl="0" animBg="1"/>
      <p:bldP spid="100" grpId="0" bldLvl="0" animBg="1"/>
      <p:bldP spid="115" grpId="0" bldLvl="0" animBg="1"/>
      <p:bldP spid="116" grpId="0" bldLvl="0" animBg="1"/>
      <p:bldP spid="122" grpId="0" bldLvl="0" animBg="1"/>
      <p:bldP spid="123" grpId="0" bldLvl="0" animBg="1"/>
      <p:bldP spid="129" grpId="0" bldLvl="0" animBg="1"/>
      <p:bldP spid="130" grpId="0" bldLvl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/>
          <p:nvPr/>
        </p:nvGraphicFramePr>
        <p:xfrm>
          <a:off x="892175" y="648335"/>
          <a:ext cx="8039100" cy="4025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9775"/>
                <a:gridCol w="2009775"/>
                <a:gridCol w="2009775"/>
                <a:gridCol w="2009775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dobe 仿宋 Std R" panose="02020400000000000000" pitchFamily="18" charset="-122"/>
                          <a:ea typeface="Adobe 仿宋 Std R" panose="02020400000000000000" pitchFamily="18" charset="-122"/>
                        </a:rPr>
                        <a:t>数据库名称</a:t>
                      </a: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dobe 仿宋 Std R" panose="02020400000000000000" pitchFamily="18" charset="-122"/>
                        <a:ea typeface="Adobe 仿宋 Std R" panose="02020400000000000000" pitchFamily="18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dobe 仿宋 Std R" panose="02020400000000000000" pitchFamily="18" charset="-122"/>
                          <a:ea typeface="Adobe 仿宋 Std R" panose="02020400000000000000" pitchFamily="18" charset="-122"/>
                        </a:rPr>
                        <a:t>阅读方式</a:t>
                      </a: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dobe 仿宋 Std R" panose="02020400000000000000" pitchFamily="18" charset="-122"/>
                        <a:ea typeface="Adobe 仿宋 Std R" panose="02020400000000000000" pitchFamily="18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dobe 仿宋 Std R" panose="02020400000000000000" pitchFamily="18" charset="-122"/>
                          <a:ea typeface="Adobe 仿宋 Std R" panose="02020400000000000000" pitchFamily="18" charset="-122"/>
                        </a:rPr>
                        <a:t>学科范围</a:t>
                      </a: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dobe 仿宋 Std R" panose="02020400000000000000" pitchFamily="18" charset="-122"/>
                        <a:ea typeface="Adobe 仿宋 Std R" panose="02020400000000000000" pitchFamily="18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/>
                        <a:t>可访问量</a:t>
                      </a:r>
                      <a:endParaRPr lang="zh-CN" altLang="en-US" sz="1400"/>
                    </a:p>
                  </a:txBody>
                  <a:tcPr/>
                </a:tc>
              </a:tr>
              <a:tr h="68961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仿宋 Std R" panose="02020400000000000000" pitchFamily="18" charset="-122"/>
                          <a:ea typeface="Adobe 仿宋 Std R" panose="02020400000000000000" pitchFamily="18" charset="-122"/>
                        </a:rPr>
                        <a:t>金图国际日、俄小语种图书数据库</a:t>
                      </a: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仿宋 Std R" panose="02020400000000000000" pitchFamily="18" charset="-122"/>
                        <a:ea typeface="Adobe 仿宋 Std R" panose="02020400000000000000" pitchFamily="18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仿宋 Std R" panose="02020400000000000000" pitchFamily="18" charset="-122"/>
                          <a:ea typeface="Adobe 仿宋 Std R" panose="02020400000000000000" pitchFamily="18" charset="-122"/>
                        </a:rPr>
                        <a:t>KDF</a:t>
                      </a: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仿宋 Std R" panose="02020400000000000000" pitchFamily="18" charset="-122"/>
                          <a:ea typeface="Adobe 仿宋 Std R" panose="02020400000000000000" pitchFamily="18" charset="-122"/>
                        </a:rPr>
                        <a:t>阅读器</a:t>
                      </a: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仿宋 Std R" panose="02020400000000000000" pitchFamily="18" charset="-122"/>
                        <a:ea typeface="Adobe 仿宋 Std R" panose="02020400000000000000" pitchFamily="18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仿宋 Std R" panose="02020400000000000000" pitchFamily="18" charset="-122"/>
                          <a:ea typeface="Adobe 仿宋 Std R" panose="02020400000000000000" pitchFamily="18" charset="-122"/>
                        </a:rPr>
                        <a:t>综合</a:t>
                      </a: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仿宋 Std R" panose="02020400000000000000" pitchFamily="18" charset="-122"/>
                        <a:ea typeface="Adobe 仿宋 Std R" panose="02020400000000000000" pitchFamily="18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400"/>
                    </a:p>
                    <a:p>
                      <a:pPr algn="ctr">
                        <a:buNone/>
                      </a:pPr>
                      <a:r>
                        <a:rPr lang="en-US" altLang="zh-CN" sz="1400"/>
                        <a:t>4780</a:t>
                      </a:r>
                      <a:endParaRPr lang="en-US" altLang="zh-CN" sz="1400"/>
                    </a:p>
                  </a:txBody>
                  <a:tcPr/>
                </a:tc>
              </a:tr>
              <a:tr h="5181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仿宋 Std R" panose="02020400000000000000" pitchFamily="18" charset="-122"/>
                          <a:ea typeface="Adobe 仿宋 Std R" panose="02020400000000000000" pitchFamily="18" charset="-122"/>
                        </a:rPr>
                        <a:t>BKS</a:t>
                      </a: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仿宋 Std R" panose="02020400000000000000" pitchFamily="18" charset="-122"/>
                          <a:ea typeface="Adobe 仿宋 Std R" panose="02020400000000000000" pitchFamily="18" charset="-122"/>
                        </a:rPr>
                        <a:t>博图外文数字图书数据库</a:t>
                      </a: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仿宋 Std R" panose="02020400000000000000" pitchFamily="18" charset="-122"/>
                        <a:ea typeface="Adobe 仿宋 Std R" panose="02020400000000000000" pitchFamily="18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仿宋 Std R" panose="02020400000000000000" pitchFamily="18" charset="-122"/>
                          <a:ea typeface="Adobe 仿宋 Std R" panose="02020400000000000000" pitchFamily="18" charset="-122"/>
                        </a:rPr>
                        <a:t>网页、易联博图阅读器</a:t>
                      </a: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仿宋 Std R" panose="02020400000000000000" pitchFamily="18" charset="-122"/>
                        <a:ea typeface="Adobe 仿宋 Std R" panose="02020400000000000000" pitchFamily="18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仿宋 Std R" panose="02020400000000000000" pitchFamily="18" charset="-122"/>
                          <a:ea typeface="Adobe 仿宋 Std R" panose="02020400000000000000" pitchFamily="18" charset="-122"/>
                        </a:rPr>
                        <a:t>综合</a:t>
                      </a: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仿宋 Std R" panose="02020400000000000000" pitchFamily="18" charset="-122"/>
                        <a:ea typeface="Adobe 仿宋 Std R" panose="02020400000000000000" pitchFamily="18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/>
                        <a:t>1200</a:t>
                      </a:r>
                      <a:endParaRPr lang="en-US" altLang="zh-CN" sz="1400"/>
                    </a:p>
                  </a:txBody>
                  <a:tcPr/>
                </a:tc>
              </a:tr>
              <a:tr h="5181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仿宋 Std R" panose="02020400000000000000" pitchFamily="18" charset="-122"/>
                          <a:ea typeface="Adobe 仿宋 Std R" panose="02020400000000000000" pitchFamily="18" charset="-122"/>
                        </a:rPr>
                        <a:t>UReader</a:t>
                      </a: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仿宋 Std R" panose="02020400000000000000" pitchFamily="18" charset="-122"/>
                          <a:ea typeface="Adobe 仿宋 Std R" panose="02020400000000000000" pitchFamily="18" charset="-122"/>
                        </a:rPr>
                        <a:t>优阅数字图书馆</a:t>
                      </a: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仿宋 Std R" panose="02020400000000000000" pitchFamily="18" charset="-122"/>
                        <a:ea typeface="Adobe 仿宋 Std R" panose="02020400000000000000" pitchFamily="18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仿宋 Std R" panose="02020400000000000000" pitchFamily="18" charset="-122"/>
                          <a:ea typeface="Adobe 仿宋 Std R" panose="02020400000000000000" pitchFamily="18" charset="-122"/>
                        </a:rPr>
                        <a:t>网页</a:t>
                      </a: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仿宋 Std R" panose="02020400000000000000" pitchFamily="18" charset="-122"/>
                        <a:ea typeface="Adobe 仿宋 Std R" panose="02020400000000000000" pitchFamily="18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仿宋 Std R" panose="02020400000000000000" pitchFamily="18" charset="-122"/>
                          <a:ea typeface="Adobe 仿宋 Std R" panose="02020400000000000000" pitchFamily="18" charset="-122"/>
                        </a:rPr>
                        <a:t>综合</a:t>
                      </a: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仿宋 Std R" panose="02020400000000000000" pitchFamily="18" charset="-122"/>
                        <a:ea typeface="Adobe 仿宋 Std R" panose="02020400000000000000" pitchFamily="18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/>
                        <a:t>24647</a:t>
                      </a:r>
                      <a:endParaRPr lang="en-US" altLang="zh-CN" sz="1400"/>
                    </a:p>
                  </a:txBody>
                  <a:tcPr/>
                </a:tc>
              </a:tr>
              <a:tr h="5181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仿宋 Std R" panose="02020400000000000000" pitchFamily="18" charset="-122"/>
                          <a:ea typeface="Adobe 仿宋 Std R" panose="02020400000000000000" pitchFamily="18" charset="-122"/>
                        </a:rPr>
                        <a:t>ebrary</a:t>
                      </a: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仿宋 Std R" panose="02020400000000000000" pitchFamily="18" charset="-122"/>
                          <a:ea typeface="Adobe 仿宋 Std R" panose="02020400000000000000" pitchFamily="18" charset="-122"/>
                        </a:rPr>
                        <a:t>电子图书数据库</a:t>
                      </a: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仿宋 Std R" panose="02020400000000000000" pitchFamily="18" charset="-122"/>
                        <a:ea typeface="Adobe 仿宋 Std R" panose="02020400000000000000" pitchFamily="18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仿宋 Std R" panose="02020400000000000000" pitchFamily="18" charset="-122"/>
                          <a:ea typeface="Adobe 仿宋 Std R" panose="02020400000000000000" pitchFamily="18" charset="-122"/>
                        </a:rPr>
                        <a:t>网页、阅读器</a:t>
                      </a: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仿宋 Std R" panose="02020400000000000000" pitchFamily="18" charset="-122"/>
                        <a:ea typeface="Adobe 仿宋 Std R" panose="02020400000000000000" pitchFamily="18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仿宋 Std R" panose="02020400000000000000" pitchFamily="18" charset="-122"/>
                          <a:ea typeface="Adobe 仿宋 Std R" panose="02020400000000000000" pitchFamily="18" charset="-122"/>
                        </a:rPr>
                        <a:t>综合</a:t>
                      </a: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仿宋 Std R" panose="02020400000000000000" pitchFamily="18" charset="-122"/>
                        <a:ea typeface="Adobe 仿宋 Std R" panose="02020400000000000000" pitchFamily="18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/>
                        <a:t>25909</a:t>
                      </a:r>
                      <a:endParaRPr lang="en-US" altLang="zh-CN" sz="1400"/>
                    </a:p>
                    <a:p>
                      <a:pPr algn="ctr">
                        <a:buNone/>
                      </a:pPr>
                      <a:r>
                        <a:rPr lang="en-US" altLang="zh-CN" sz="1400"/>
                        <a:t>(science&amp;technology</a:t>
                      </a:r>
                      <a:r>
                        <a:rPr lang="zh-CN" altLang="en-US" sz="1400"/>
                        <a:t>）</a:t>
                      </a:r>
                      <a:endParaRPr lang="zh-CN" altLang="en-US" sz="1400"/>
                    </a:p>
                  </a:txBody>
                  <a:tcPr/>
                </a:tc>
              </a:tr>
              <a:tr h="4832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仿宋 Std R" panose="02020400000000000000" pitchFamily="18" charset="-122"/>
                          <a:ea typeface="Adobe 仿宋 Std R" panose="02020400000000000000" pitchFamily="18" charset="-122"/>
                        </a:rPr>
                        <a:t>MyiLibrary</a:t>
                      </a: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仿宋 Std R" panose="02020400000000000000" pitchFamily="18" charset="-122"/>
                          <a:ea typeface="Adobe 仿宋 Std R" panose="02020400000000000000" pitchFamily="18" charset="-122"/>
                        </a:rPr>
                        <a:t>电子书</a:t>
                      </a: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仿宋 Std R" panose="02020400000000000000" pitchFamily="18" charset="-122"/>
                        <a:ea typeface="Adobe 仿宋 Std R" panose="02020400000000000000" pitchFamily="18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仿宋 Std R" panose="02020400000000000000" pitchFamily="18" charset="-122"/>
                          <a:ea typeface="Adobe 仿宋 Std R" panose="02020400000000000000" pitchFamily="18" charset="-122"/>
                        </a:rPr>
                        <a:t>网页</a:t>
                      </a: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仿宋 Std R" panose="02020400000000000000" pitchFamily="18" charset="-122"/>
                        <a:ea typeface="Adobe 仿宋 Std R" panose="02020400000000000000" pitchFamily="18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仿宋 Std R" panose="02020400000000000000" pitchFamily="18" charset="-122"/>
                          <a:ea typeface="Adobe 仿宋 Std R" panose="02020400000000000000" pitchFamily="18" charset="-122"/>
                        </a:rPr>
                        <a:t>综合</a:t>
                      </a: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仿宋 Std R" panose="02020400000000000000" pitchFamily="18" charset="-122"/>
                        <a:ea typeface="Adobe 仿宋 Std R" panose="02020400000000000000" pitchFamily="18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≧</a:t>
                      </a:r>
                      <a:r>
                        <a:rPr lang="en-US" altLang="zh-CN" sz="1400"/>
                        <a:t>8000</a:t>
                      </a:r>
                      <a:endParaRPr lang="en-US" altLang="zh-CN" sz="1400"/>
                    </a:p>
                  </a:txBody>
                  <a:tcPr/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仿宋 Std R" panose="02020400000000000000" pitchFamily="18" charset="-122"/>
                          <a:ea typeface="Adobe 仿宋 Std R" panose="02020400000000000000" pitchFamily="18" charset="-122"/>
                        </a:rPr>
                        <a:t>Netlibrary </a:t>
                      </a: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仿宋 Std R" panose="02020400000000000000" pitchFamily="18" charset="-122"/>
                          <a:ea typeface="Adobe 仿宋 Std R" panose="02020400000000000000" pitchFamily="18" charset="-122"/>
                        </a:rPr>
                        <a:t>电子图书</a:t>
                      </a: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仿宋 Std R" panose="02020400000000000000" pitchFamily="18" charset="-122"/>
                        <a:ea typeface="Adobe 仿宋 Std R" panose="02020400000000000000" pitchFamily="18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仿宋 Std R" panose="02020400000000000000" pitchFamily="18" charset="-122"/>
                          <a:ea typeface="Adobe 仿宋 Std R" panose="02020400000000000000" pitchFamily="18" charset="-122"/>
                        </a:rPr>
                        <a:t>网页、</a:t>
                      </a: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仿宋 Std R" panose="02020400000000000000" pitchFamily="18" charset="-122"/>
                          <a:ea typeface="Adobe 仿宋 Std R" panose="02020400000000000000" pitchFamily="18" charset="-122"/>
                        </a:rPr>
                        <a:t>Acrobat Reader 6.0</a:t>
                      </a:r>
                      <a:endParaRPr kumimoji="0" lang="en-US" altLang="zh-CN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仿宋 Std R" panose="02020400000000000000" pitchFamily="18" charset="-122"/>
                        <a:ea typeface="Adobe 仿宋 Std R" panose="02020400000000000000" pitchFamily="18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仿宋 Std R" panose="02020400000000000000" pitchFamily="18" charset="-122"/>
                          <a:ea typeface="Adobe 仿宋 Std R" panose="02020400000000000000" pitchFamily="18" charset="-122"/>
                        </a:rPr>
                        <a:t>综合</a:t>
                      </a: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仿宋 Std R" panose="02020400000000000000" pitchFamily="18" charset="-122"/>
                        <a:ea typeface="Adobe 仿宋 Std R" panose="02020400000000000000" pitchFamily="18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≦</a:t>
                      </a:r>
                      <a:r>
                        <a:rPr lang="en-US" altLang="zh-CN" sz="1400"/>
                        <a:t>12000</a:t>
                      </a:r>
                      <a:endParaRPr lang="en-US" altLang="zh-CN" sz="1400"/>
                    </a:p>
                  </a:txBody>
                  <a:tcPr/>
                </a:tc>
              </a:tr>
              <a:tr h="4756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仿宋 Std R" panose="02020400000000000000" pitchFamily="18" charset="-122"/>
                          <a:ea typeface="Adobe 仿宋 Std R" panose="02020400000000000000" pitchFamily="18" charset="-122"/>
                        </a:rPr>
                        <a:t>JSTOR电子书数据库</a:t>
                      </a: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仿宋 Std R" panose="02020400000000000000" pitchFamily="18" charset="-122"/>
                        <a:ea typeface="Adobe 仿宋 Std R" panose="02020400000000000000" pitchFamily="18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仿宋 Std R" panose="02020400000000000000" pitchFamily="18" charset="-122"/>
                          <a:ea typeface="Adobe 仿宋 Std R" panose="02020400000000000000" pitchFamily="18" charset="-122"/>
                        </a:rPr>
                        <a:t>网页</a:t>
                      </a: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仿宋 Std R" panose="02020400000000000000" pitchFamily="18" charset="-122"/>
                        <a:ea typeface="Adobe 仿宋 Std R" panose="02020400000000000000" pitchFamily="18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仿宋 Std R" panose="02020400000000000000" pitchFamily="18" charset="-122"/>
                          <a:ea typeface="Adobe 仿宋 Std R" panose="02020400000000000000" pitchFamily="18" charset="-122"/>
                        </a:rPr>
                        <a:t>综合</a:t>
                      </a: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仿宋 Std R" panose="02020400000000000000" pitchFamily="18" charset="-122"/>
                        <a:ea typeface="Adobe 仿宋 Std R" panose="02020400000000000000" pitchFamily="18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/>
                        <a:t>3500</a:t>
                      </a:r>
                      <a:endParaRPr lang="en-US" altLang="zh-CN" sz="14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142240" y="1047750"/>
            <a:ext cx="613410" cy="36264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>
                <a:solidFill>
                  <a:schemeClr val="bg2">
                    <a:lumMod val="50000"/>
                  </a:schemeClr>
                </a:solidFill>
              </a:rPr>
              <a:t>常用外文图书数据库</a:t>
            </a:r>
            <a:endParaRPr lang="zh-CN" altLang="en-US" sz="280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/>
        </p:nvGraphicFramePr>
        <p:xfrm>
          <a:off x="1371600" y="148590"/>
          <a:ext cx="6400165" cy="458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165"/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其他电子图书数据库</a:t>
                      </a:r>
                      <a:endParaRPr lang="zh-CN" altLang="en-US" sz="2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 smtClean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zh-CN" altLang="en-US" sz="1800" dirty="0">
                          <a:sym typeface="+mn-ea"/>
                        </a:rPr>
                        <a:t>Gale Virtual Reference Library 电子参考工具书</a:t>
                      </a:r>
                      <a:endParaRPr lang="zh-CN" altLang="en-US" dirty="0" smtClean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ym typeface="+mn-ea"/>
                        </a:rPr>
                        <a:t>Methods in Enzymology </a:t>
                      </a:r>
                      <a:r>
                        <a:rPr lang="zh-CN" altLang="en-US" sz="1800" dirty="0" smtClean="0">
                          <a:sym typeface="+mn-ea"/>
                        </a:rPr>
                        <a:t>酶学方法电子丛书 </a:t>
                      </a:r>
                      <a:endParaRPr lang="en-US" altLang="zh-CN" dirty="0" smtClean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 </a:t>
                      </a:r>
                      <a:r>
                        <a:rPr lang="en-US" altLang="zh-CN" sz="1800" dirty="0" smtClean="0">
                          <a:sym typeface="+mn-ea"/>
                        </a:rPr>
                        <a:t>Wiley Organic Reactions《</a:t>
                      </a:r>
                      <a:r>
                        <a:rPr lang="zh-CN" altLang="en-US" sz="1800" dirty="0" smtClean="0">
                          <a:sym typeface="+mn-ea"/>
                        </a:rPr>
                        <a:t>有机反应</a:t>
                      </a:r>
                      <a:r>
                        <a:rPr lang="en-US" altLang="zh-CN" sz="1800" dirty="0" smtClean="0">
                          <a:sym typeface="+mn-ea"/>
                        </a:rPr>
                        <a:t>》</a:t>
                      </a:r>
                      <a:r>
                        <a:rPr lang="zh-CN" altLang="en-US" sz="1800" dirty="0" smtClean="0">
                          <a:sym typeface="+mn-ea"/>
                        </a:rPr>
                        <a:t>电子丛书</a:t>
                      </a:r>
                      <a:endParaRPr lang="zh-CN" altLang="en-US" dirty="0" smtClean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ym typeface="+mn-ea"/>
                        </a:rPr>
                        <a:t>ATLA</a:t>
                      </a:r>
                      <a:r>
                        <a:rPr lang="zh-CN" altLang="en-US" sz="1800" dirty="0" smtClean="0">
                          <a:sym typeface="+mn-ea"/>
                        </a:rPr>
                        <a:t>美国神学图书馆协会历史典藏资源</a:t>
                      </a:r>
                      <a:endParaRPr lang="en-US" altLang="zh-CN" dirty="0" smtClean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sz="1800" dirty="0" smtClean="0">
                          <a:sym typeface="+mn-ea"/>
                        </a:rPr>
                        <a:t>CEPIEC电子教材（CRC、Wiley,BEP,Pearson,LWW&amp;CABI）数据库</a:t>
                      </a:r>
                      <a:endParaRPr lang="zh-CN" alt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Wiley</a:t>
                      </a:r>
                      <a:r>
                        <a:rPr lang="zh-CN" altLang="en-US" dirty="0" smtClean="0"/>
                        <a:t>外国教材电子书数据库</a:t>
                      </a:r>
                      <a:endParaRPr lang="zh-CN" altLang="en-US" dirty="0" smtClean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EEBO - Early English Books Online</a:t>
                      </a:r>
                      <a:r>
                        <a:rPr lang="zh-CN" altLang="en-US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早期英文图书在线</a:t>
                      </a:r>
                      <a:endParaRPr lang="zh-CN" altLang="en-US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ECCO - Eighteenth Century Collection Online </a:t>
                      </a:r>
                      <a:r>
                        <a:rPr lang="zh-CN" altLang="en-US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十八世纪作品在线</a:t>
                      </a:r>
                      <a:endParaRPr lang="zh-CN" altLang="en-US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zh-CN" alt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+mn-ea"/>
                        </a:rPr>
                        <a:t>Harvard University Press哈佛大学出版社回溯电子图书</a:t>
                      </a:r>
                      <a:endParaRPr lang="zh-CN" altLang="en-US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+mn-ea"/>
                        </a:rPr>
                        <a:t>日本国立国会图书馆近代图书数字化</a:t>
                      </a:r>
                      <a:r>
                        <a:rPr lang="zh-CN" altLang="en-US" sz="1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+mn-ea"/>
                        </a:rPr>
                        <a:t>典藏</a:t>
                      </a:r>
                      <a:endParaRPr lang="zh-CN" altLang="en-US" sz="1800" dirty="0" smtClean="0">
                        <a:solidFill>
                          <a:schemeClr val="accent6">
                            <a:lumMod val="75000"/>
                          </a:schemeClr>
                        </a:solidFill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文本框 2">
            <a:hlinkClick r:id="rId1" action="ppaction://hlinksldjump"/>
          </p:cNvPr>
          <p:cNvSpPr txBox="1"/>
          <p:nvPr/>
        </p:nvSpPr>
        <p:spPr>
          <a:xfrm>
            <a:off x="1371600" y="565785"/>
            <a:ext cx="5466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ym typeface="+mn-ea"/>
              </a:rPr>
              <a:t>Encyclopedia Britannica Online 不列颠百科学术版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4195" y="1836595"/>
            <a:ext cx="8229600" cy="856986"/>
          </a:xfrm>
        </p:spPr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Encyclopedia Britannica Online </a:t>
            </a:r>
            <a:br>
              <a:rPr lang="zh-CN" altLang="en-US" dirty="0" smtClean="0">
                <a:solidFill>
                  <a:srgbClr val="FF0000"/>
                </a:solidFill>
                <a:sym typeface="+mn-ea"/>
              </a:rPr>
            </a:br>
            <a:r>
              <a:rPr lang="zh-CN" altLang="en-US" dirty="0" smtClean="0">
                <a:solidFill>
                  <a:srgbClr val="FF0000"/>
                </a:solidFill>
                <a:sym typeface="+mn-ea"/>
              </a:rPr>
              <a:t>不列颠百科学术版</a:t>
            </a:r>
            <a:br>
              <a:rPr lang="zh-CN" altLang="en-US">
                <a:solidFill>
                  <a:srgbClr val="FF0000"/>
                </a:solidFill>
              </a:rPr>
            </a:b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维基百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65" y="96520"/>
            <a:ext cx="6718300" cy="3195320"/>
          </a:xfrm>
          <a:prstGeom prst="rect">
            <a:avLst/>
          </a:prstGeom>
        </p:spPr>
      </p:pic>
      <p:pic>
        <p:nvPicPr>
          <p:cNvPr id="2" name="图片 1" descr="百度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010" y="1513205"/>
            <a:ext cx="7119620" cy="3608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f7246b600c33874451d69d75580fd9f9d72aa0ac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80490" y="825500"/>
            <a:ext cx="6071870" cy="3780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于吉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840" y="48895"/>
            <a:ext cx="6946900" cy="2773045"/>
          </a:xfrm>
          <a:prstGeom prst="rect">
            <a:avLst/>
          </a:prstGeom>
        </p:spPr>
      </p:pic>
      <p:pic>
        <p:nvPicPr>
          <p:cNvPr id="3" name="图片 2" descr="于吉红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060" y="114935"/>
            <a:ext cx="5741035" cy="2707640"/>
          </a:xfrm>
          <a:prstGeom prst="rect">
            <a:avLst/>
          </a:prstGeom>
        </p:spPr>
      </p:pic>
      <p:pic>
        <p:nvPicPr>
          <p:cNvPr id="4" name="图片 3" descr="于吉红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2914015"/>
            <a:ext cx="8900160" cy="2118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不列颠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545" y="112395"/>
            <a:ext cx="8804910" cy="4916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不列颠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6710" y="29210"/>
            <a:ext cx="8681085" cy="5083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不列颠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36320" y="702310"/>
            <a:ext cx="6543040" cy="3909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不列颠1">
            <a:hlinkClick r:id="rId1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690" y="529590"/>
            <a:ext cx="7815580" cy="442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外文学位论文类数据库</a:t>
            </a:r>
            <a:endParaRPr lang="zh-CN" altLang="en-US" sz="4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图片 2" descr="pqdt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30" y="1062990"/>
            <a:ext cx="7444105" cy="3656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305050" y="113030"/>
            <a:ext cx="6027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2"/>
                </a:solidFill>
              </a:rPr>
              <a:t>外文期刊数据库</a:t>
            </a:r>
            <a:r>
              <a:rPr lang="en-US" altLang="zh-CN" sz="2400">
                <a:solidFill>
                  <a:schemeClr val="bg2"/>
                </a:solidFill>
              </a:rPr>
              <a:t>——</a:t>
            </a:r>
            <a:r>
              <a:rPr lang="zh-CN" altLang="en-US" sz="2400">
                <a:solidFill>
                  <a:schemeClr val="bg2"/>
                </a:solidFill>
              </a:rPr>
              <a:t>文摘类</a:t>
            </a:r>
            <a:endParaRPr lang="zh-CN" altLang="en-US" sz="2400">
              <a:solidFill>
                <a:schemeClr val="bg2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29200" y="1827530"/>
            <a:ext cx="39789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98D2E3"/>
                </a:solidFill>
              </a:rPr>
              <a:t>从来自不同出版机构的文献中挑选和收录成千上万种的文献信息</a:t>
            </a:r>
            <a:endParaRPr lang="zh-CN" altLang="en-US">
              <a:solidFill>
                <a:srgbClr val="98D2E3"/>
              </a:solidFill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98D2E3"/>
                </a:solidFill>
              </a:rPr>
              <a:t>提供多种检索途径</a:t>
            </a:r>
            <a:endParaRPr lang="zh-CN" altLang="en-US">
              <a:solidFill>
                <a:srgbClr val="98D2E3"/>
              </a:solidFill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98D2E3"/>
                </a:solidFill>
              </a:rPr>
              <a:t>提供全文链接指引</a:t>
            </a:r>
            <a:endParaRPr lang="zh-CN" altLang="en-US">
              <a:solidFill>
                <a:srgbClr val="98D2E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0515" y="1065530"/>
            <a:ext cx="405955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EABDF5"/>
                </a:solidFill>
                <a:sym typeface="+mn-ea"/>
              </a:rPr>
              <a:t>Web of Science — SCI/SSCI/AHCI</a:t>
            </a:r>
            <a:endParaRPr lang="zh-CN" altLang="en-US">
              <a:solidFill>
                <a:srgbClr val="EABDF5"/>
              </a:solidFill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EABDF5"/>
                </a:solidFill>
                <a:sym typeface="+mn-ea"/>
              </a:rPr>
              <a:t>Scopus平台</a:t>
            </a:r>
            <a:endParaRPr lang="zh-CN" altLang="en-US">
              <a:solidFill>
                <a:srgbClr val="EABDF5"/>
              </a:solidFill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BE22D"/>
                </a:solidFill>
                <a:sym typeface="+mn-ea"/>
              </a:rPr>
              <a:t>Engineering Village 2美国工程索引</a:t>
            </a:r>
            <a:endParaRPr lang="zh-CN" altLang="en-US">
              <a:solidFill>
                <a:srgbClr val="FBE22D"/>
              </a:solidFill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BE22D"/>
                </a:solidFill>
                <a:sym typeface="+mn-ea"/>
              </a:rPr>
              <a:t>Cambridge University 剑桥大学期刊文摘</a:t>
            </a:r>
            <a:endParaRPr lang="zh-CN" altLang="en-US">
              <a:solidFill>
                <a:srgbClr val="FBE22D"/>
              </a:solidFill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BE22D"/>
                </a:solidFill>
                <a:sym typeface="+mn-ea"/>
              </a:rPr>
              <a:t>SciFinder ScholarCA化学文摘</a:t>
            </a:r>
            <a:endParaRPr lang="zh-CN" altLang="en-US">
              <a:solidFill>
                <a:srgbClr val="FBE22D"/>
              </a:solidFill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BE22D"/>
                </a:solidFill>
                <a:sym typeface="+mn-ea"/>
              </a:rPr>
              <a:t>OCLC FirstSearch 基本组库</a:t>
            </a:r>
            <a:endParaRPr lang="zh-CN" altLang="en-US">
              <a:solidFill>
                <a:srgbClr val="FBE22D"/>
              </a:solidFill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BE22D"/>
                </a:solidFill>
                <a:sym typeface="+mn-ea"/>
              </a:rPr>
              <a:t>PsycINFO（心理学文摘索引数据库）</a:t>
            </a:r>
            <a:endParaRPr lang="zh-CN" altLang="en-US">
              <a:solidFill>
                <a:srgbClr val="FBE22D"/>
              </a:solidFill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BE22D"/>
                </a:solidFill>
                <a:sym typeface="+mn-ea"/>
              </a:rPr>
              <a:t>CiNiiNII论文情报指南（日本国立情报学研究所运营的日本最大的学术论文数据库）</a:t>
            </a:r>
            <a:endParaRPr lang="zh-CN" altLang="en-US">
              <a:solidFill>
                <a:srgbClr val="FBE22D"/>
              </a:solidFill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835" y="81915"/>
            <a:ext cx="8229600" cy="410210"/>
          </a:xfrm>
        </p:spPr>
        <p:txBody>
          <a:bodyPr/>
          <a:lstStyle/>
          <a:p>
            <a:r>
              <a:rPr lang="zh-CN" altLang="en-US" sz="2000">
                <a:solidFill>
                  <a:schemeClr val="bg2"/>
                </a:solidFill>
                <a:sym typeface="+mn-ea"/>
              </a:rPr>
              <a:t>外文期刊数据库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——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全文类</a:t>
            </a:r>
            <a:endParaRPr lang="zh-CN" altLang="en-US" sz="2000"/>
          </a:p>
        </p:txBody>
      </p:sp>
      <p:graphicFrame>
        <p:nvGraphicFramePr>
          <p:cNvPr id="4" name="表格 3"/>
          <p:cNvGraphicFramePr/>
          <p:nvPr/>
        </p:nvGraphicFramePr>
        <p:xfrm>
          <a:off x="191135" y="425450"/>
          <a:ext cx="8761095" cy="4535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0365"/>
                <a:gridCol w="2920365"/>
                <a:gridCol w="2920365"/>
              </a:tblGrid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专业学会的数据库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ABD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出版商的数据库</a:t>
                      </a: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ABD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chemeClr val="tx1"/>
                          </a:solidFill>
                        </a:rPr>
                        <a:t>集成商的数据库</a:t>
                      </a: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ABDF5"/>
                    </a:solidFill>
                  </a:tcPr>
                </a:tc>
              </a:tr>
              <a:tr h="1884045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charset="0"/>
                        <a:buChar char="l"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sym typeface="+mn-ea"/>
                        </a:rPr>
                        <a:t>ACS - ACS Publications （美国化学学会）</a:t>
                      </a:r>
                      <a:endParaRPr lang="zh-CN" altLang="en-US" sz="12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 marL="171450" indent="-171450">
                        <a:buFont typeface="Wingdings" panose="05000000000000000000" charset="0"/>
                        <a:buChar char="l"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sym typeface="+mn-ea"/>
                        </a:rPr>
                        <a:t>AIP 美国物理联合会</a:t>
                      </a:r>
                      <a:endParaRPr lang="zh-CN" altLang="en-US" sz="12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 marL="171450" indent="-171450">
                        <a:buFont typeface="Wingdings" panose="05000000000000000000" charset="0"/>
                        <a:buChar char="l"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sym typeface="+mn-ea"/>
                        </a:rPr>
                        <a:t>ASME 美国机械工程师学会数据库</a:t>
                      </a:r>
                      <a:endParaRPr lang="zh-CN" altLang="en-US" sz="12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 marL="171450" indent="-171450">
                        <a:buFont typeface="Wingdings" panose="05000000000000000000" charset="0"/>
                        <a:buChar char="l"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sym typeface="+mn-ea"/>
                        </a:rPr>
                        <a:t>AMA美国医学会数据库</a:t>
                      </a:r>
                      <a:endParaRPr lang="zh-CN" altLang="en-US" sz="12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 marL="171450" indent="-171450">
                        <a:buFont typeface="Wingdings" panose="05000000000000000000" charset="0"/>
                        <a:buChar char="l"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sym typeface="+mn-ea"/>
                        </a:rPr>
                        <a:t>OSA美国光学学会全文数据库</a:t>
                      </a:r>
                      <a:endParaRPr lang="zh-CN" altLang="en-US" sz="12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 marL="171450" indent="-171450">
                        <a:buFont typeface="Wingdings" panose="05000000000000000000" charset="0"/>
                        <a:buChar char="l"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sym typeface="+mn-ea"/>
                        </a:rPr>
                        <a:t>BMJ Journals Online 英国医学会数据库 </a:t>
                      </a:r>
                      <a:endParaRPr lang="zh-CN" altLang="en-US" sz="12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 marL="171450" indent="-171450">
                        <a:buFont typeface="Wingdings" panose="05000000000000000000" charset="0"/>
                        <a:buChar char="l"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sym typeface="+mn-ea"/>
                        </a:rPr>
                        <a:t>RAS英国皇家天文学会期刊数据库</a:t>
                      </a:r>
                      <a:endParaRPr lang="zh-CN" altLang="en-US" sz="12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algn="just">
                        <a:buFont typeface="Wingdings" panose="05000000000000000000" charset="0"/>
                        <a:buChar char="l"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</a:rPr>
                        <a:t>Elsevier Science</a:t>
                      </a:r>
                      <a:endParaRPr lang="zh-CN" altLang="en-US" sz="1200" b="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algn="just">
                        <a:buFont typeface="Wingdings" panose="05000000000000000000" charset="0"/>
                        <a:buChar char="l"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sym typeface="+mn-ea"/>
                        </a:rPr>
                        <a:t>Springer-Link Springer 出版社电子期刊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 marL="171450" indent="-171450" algn="just">
                        <a:buFont typeface="Wingdings" panose="05000000000000000000" charset="0"/>
                        <a:buChar char="l"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sym typeface="+mn-ea"/>
                        </a:rPr>
                        <a:t>Wiley Online Library Wiley出版社电子期刊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 marL="171450" indent="-171450">
                        <a:buFont typeface="Wingdings" panose="05000000000000000000" charset="0"/>
                        <a:buChar char="l"/>
                      </a:pPr>
                      <a:r>
                        <a:rPr lang="zh-CN" altLang="en-US" sz="1200" b="0" dirty="0">
                          <a:solidFill>
                            <a:srgbClr val="EABDF5"/>
                          </a:solidFill>
                          <a:sym typeface="+mn-ea"/>
                        </a:rPr>
                        <a:t>East View Universal Database俄罗斯社科与人文科学电子期刊</a:t>
                      </a:r>
                      <a:endParaRPr lang="zh-CN" altLang="en-US" sz="1200" b="0" dirty="0">
                        <a:solidFill>
                          <a:srgbClr val="EABDF5"/>
                        </a:solidFill>
                        <a:sym typeface="+mn-ea"/>
                      </a:endParaRPr>
                    </a:p>
                    <a:p>
                      <a:pPr indent="0">
                        <a:buFont typeface="Wingdings" panose="05000000000000000000" charset="0"/>
                        <a:buNone/>
                      </a:pPr>
                      <a:endParaRPr lang="zh-CN" altLang="en-US" sz="1800" b="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200" b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>
                        <a:buFont typeface="Wingdings" panose="05000000000000000000" charset="0"/>
                        <a:buChar char="l"/>
                      </a:pPr>
                      <a:endParaRPr lang="zh-CN" altLang="en-US" sz="1200" b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>
                        <a:buFont typeface="Wingdings" panose="05000000000000000000" charset="0"/>
                        <a:buChar char="l"/>
                      </a:pPr>
                      <a:r>
                        <a:rPr lang="zh-CN" altLang="en-US" sz="1200" b="0">
                          <a:solidFill>
                            <a:schemeClr val="tx1"/>
                          </a:solidFill>
                        </a:rPr>
                        <a:t>EBSCO 检索平台</a:t>
                      </a:r>
                      <a:endParaRPr lang="zh-CN" altLang="en-US" sz="1200" b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>
                        <a:buFont typeface="Wingdings" panose="05000000000000000000" charset="0"/>
                        <a:buChar char="l"/>
                      </a:pPr>
                      <a:r>
                        <a:rPr lang="zh-CN" altLang="en-US" sz="1200" b="0">
                          <a:solidFill>
                            <a:schemeClr val="tx1"/>
                          </a:solidFill>
                        </a:rPr>
                        <a:t>ProQuest检索平台</a:t>
                      </a:r>
                      <a:endParaRPr lang="zh-CN" altLang="en-US" sz="1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86000"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charset="0"/>
                        <a:buChar char="u"/>
                      </a:pPr>
                      <a:r>
                        <a:rPr lang="zh-CN" altLang="en-US" sz="1200"/>
                        <a:t>收录的期刊通常是该专业领域学术质量较高的期刊</a:t>
                      </a:r>
                      <a:endParaRPr lang="zh-CN" altLang="en-US" sz="1200"/>
                    </a:p>
                    <a:p>
                      <a:pPr marL="171450" indent="-171450">
                        <a:buFont typeface="Wingdings" panose="05000000000000000000" charset="0"/>
                        <a:buChar char="u"/>
                      </a:pPr>
                      <a:r>
                        <a:rPr lang="zh-CN" altLang="en-US" sz="1200"/>
                        <a:t>期刊数量上，有的学会期刊较多，有的只有十几种或是一两种</a:t>
                      </a:r>
                      <a:endParaRPr lang="zh-CN" altLang="en-US" sz="1200"/>
                    </a:p>
                    <a:p>
                      <a:pPr marL="171450" indent="-171450">
                        <a:buFont typeface="Wingdings" panose="05000000000000000000" charset="0"/>
                        <a:buChar char="u"/>
                      </a:pPr>
                      <a:r>
                        <a:rPr lang="zh-CN" altLang="en-US" sz="1200"/>
                        <a:t>如果期刊数量较少，数据库的检索功能会相对简单</a:t>
                      </a:r>
                      <a:endParaRPr lang="zh-CN" altLang="en-US" sz="1200"/>
                    </a:p>
                    <a:p>
                      <a:pPr marL="171450" indent="-171450">
                        <a:buFont typeface="Wingdings" panose="05000000000000000000" charset="0"/>
                        <a:buChar char="u"/>
                      </a:pPr>
                      <a:r>
                        <a:rPr lang="zh-CN" altLang="en-US" sz="1200"/>
                        <a:t>期刊更新速度快，很多论文一通过同行评审就上线发布</a:t>
                      </a:r>
                      <a:endParaRPr lang="zh-CN" altLang="en-US" sz="1200"/>
                    </a:p>
                    <a:p>
                      <a:pPr marL="171450" indent="-171450">
                        <a:buFont typeface="Wingdings" panose="05000000000000000000" charset="0"/>
                        <a:buChar char="u"/>
                      </a:pPr>
                      <a:r>
                        <a:rPr lang="zh-CN" altLang="en-US" sz="1200"/>
                        <a:t>期刊的投稿指引信息会放在期刊页面的明显位置</a:t>
                      </a:r>
                      <a:endParaRPr lang="zh-CN" altLang="en-US" sz="1200"/>
                    </a:p>
                    <a:p>
                      <a:pPr marL="171450" indent="-171450">
                        <a:buFont typeface="Wingdings" panose="05000000000000000000" charset="0"/>
                        <a:buChar char="u"/>
                      </a:pPr>
                      <a:r>
                        <a:rPr lang="zh-CN" altLang="en-US" sz="1200"/>
                        <a:t>同时收录该学会组织召开的会议论文、制定的标准和出版的电子书等</a:t>
                      </a:r>
                      <a:endParaRPr lang="zh-CN" altLang="en-US" sz="1200"/>
                    </a:p>
                  </a:txBody>
                  <a:tcPr>
                    <a:solidFill>
                      <a:srgbClr val="98D2E3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charset="0"/>
                        <a:buChar char="u"/>
                      </a:pPr>
                      <a:r>
                        <a:rPr lang="zh-CN" altLang="en-US" sz="1200"/>
                        <a:t>检索功能比较完善</a:t>
                      </a:r>
                      <a:endParaRPr lang="zh-CN" altLang="en-US" sz="1200"/>
                    </a:p>
                    <a:p>
                      <a:pPr marL="171450" indent="-171450">
                        <a:buFont typeface="Wingdings" panose="05000000000000000000" charset="0"/>
                        <a:buChar char="u"/>
                      </a:pPr>
                      <a:r>
                        <a:rPr lang="zh-CN" altLang="en-US" sz="1200"/>
                        <a:t>期刊和会议录的数量多，覆盖多个学科</a:t>
                      </a:r>
                      <a:endParaRPr lang="zh-CN" altLang="en-US" sz="1200"/>
                    </a:p>
                    <a:p>
                      <a:pPr marL="171450" indent="-171450">
                        <a:buFont typeface="Wingdings" panose="05000000000000000000" charset="0"/>
                        <a:buChar char="u"/>
                      </a:pPr>
                      <a:r>
                        <a:rPr lang="zh-CN" altLang="en-US" sz="1200"/>
                        <a:t>期刊更新速度快，很多论文一通过同行评审就上线发布</a:t>
                      </a:r>
                      <a:endParaRPr lang="zh-CN" altLang="en-US" sz="1200"/>
                    </a:p>
                    <a:p>
                      <a:pPr marL="171450" indent="-171450">
                        <a:buFont typeface="Wingdings" panose="05000000000000000000" charset="0"/>
                        <a:buChar char="u"/>
                      </a:pPr>
                      <a:r>
                        <a:rPr lang="zh-CN" altLang="en-US" sz="1200">
                          <a:sym typeface="+mn-ea"/>
                        </a:rPr>
                        <a:t>期刊的投稿指引信息会放在期刊页面的明显位置</a:t>
                      </a:r>
                      <a:endParaRPr lang="zh-CN" altLang="en-US" sz="1200">
                        <a:sym typeface="+mn-ea"/>
                      </a:endParaRPr>
                    </a:p>
                    <a:p>
                      <a:pPr marL="171450" indent="-171450">
                        <a:buFont typeface="Wingdings" panose="05000000000000000000" charset="0"/>
                        <a:buChar char="u"/>
                      </a:pPr>
                      <a:endParaRPr lang="zh-CN" altLang="en-US" sz="1200"/>
                    </a:p>
                  </a:txBody>
                  <a:tcPr>
                    <a:solidFill>
                      <a:srgbClr val="98D2E3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charset="0"/>
                        <a:buChar char="u"/>
                      </a:pPr>
                      <a:endParaRPr lang="zh-CN" altLang="en-US" sz="1200"/>
                    </a:p>
                  </a:txBody>
                  <a:tcPr>
                    <a:solidFill>
                      <a:srgbClr val="98D2E3"/>
                    </a:solidFill>
                  </a:tcPr>
                </a:tc>
              </a:tr>
            </a:tbl>
          </a:graphicData>
        </a:graphic>
      </p:graphicFrame>
      <p:sp>
        <p:nvSpPr>
          <p:cNvPr id="3" name="文本框 2">
            <a:hlinkClick r:id="rId1" action="ppaction://hlinksldjump"/>
          </p:cNvPr>
          <p:cNvSpPr txBox="1"/>
          <p:nvPr/>
        </p:nvSpPr>
        <p:spPr>
          <a:xfrm>
            <a:off x="6174105" y="3161665"/>
            <a:ext cx="25977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charset="0"/>
              <a:buChar char="u"/>
            </a:pPr>
            <a:r>
              <a:rPr lang="zh-CN" altLang="en-US" sz="1200">
                <a:sym typeface="+mn-ea"/>
              </a:rPr>
              <a:t>整合多家出版商的期刊，期刊数量多，覆盖多个学科</a:t>
            </a:r>
            <a:endParaRPr lang="zh-CN" altLang="en-US" sz="1200"/>
          </a:p>
          <a:p>
            <a:pPr marL="171450" indent="-171450">
              <a:buFont typeface="Wingdings" panose="05000000000000000000" charset="0"/>
              <a:buChar char="u"/>
            </a:pPr>
            <a:r>
              <a:rPr lang="zh-CN" altLang="en-US" sz="1200">
                <a:sym typeface="+mn-ea"/>
              </a:rPr>
              <a:t>收录的期刊很不稳定，经常发生变动，部分期刊论文更新滞后</a:t>
            </a:r>
            <a:endParaRPr lang="zh-CN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485775"/>
          </a:xfrm>
        </p:spPr>
        <p:txBody>
          <a:bodyPr/>
          <a:lstStyle/>
          <a:p>
            <a:r>
              <a:rPr lang="zh-CN" altLang="en-US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外语报纸电子资源</a:t>
            </a:r>
            <a:endParaRPr lang="zh-CN" altLang="en-US" sz="24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latinLnBrk="0" hangingPunct="1">
              <a:spcBef>
                <a:spcPts val="0"/>
              </a:spcBef>
            </a:pPr>
            <a:r>
              <a:rPr lang="zh-CN" altLang="en-US" sz="1400">
                <a:solidFill>
                  <a:schemeClr val="bg2">
                    <a:lumMod val="90000"/>
                  </a:schemeClr>
                </a:solidFill>
              </a:rPr>
              <a:t>泰晤士报https://www.thetimes.co.uk/</a:t>
            </a:r>
            <a:endParaRPr lang="zh-CN" altLang="en-US" sz="1400">
              <a:solidFill>
                <a:schemeClr val="bg2">
                  <a:lumMod val="90000"/>
                </a:schemeClr>
              </a:solidFill>
            </a:endParaRPr>
          </a:p>
          <a:p>
            <a:pPr eaLnBrk="1" latinLnBrk="0" hangingPunct="1">
              <a:spcBef>
                <a:spcPts val="0"/>
              </a:spcBef>
            </a:pPr>
            <a:r>
              <a:rPr lang="zh-CN" altLang="en-US" sz="1400">
                <a:solidFill>
                  <a:schemeClr val="bg2">
                    <a:lumMod val="90000"/>
                  </a:schemeClr>
                </a:solidFill>
              </a:rPr>
              <a:t>每日邮报http://www.dailymail.co.uk/</a:t>
            </a:r>
            <a:endParaRPr lang="zh-CN" altLang="en-US" sz="1400">
              <a:solidFill>
                <a:schemeClr val="bg2">
                  <a:lumMod val="90000"/>
                </a:schemeClr>
              </a:solidFill>
            </a:endParaRPr>
          </a:p>
          <a:p>
            <a:pPr eaLnBrk="1" latinLnBrk="0" hangingPunct="1">
              <a:spcBef>
                <a:spcPts val="0"/>
              </a:spcBef>
            </a:pPr>
            <a:r>
              <a:rPr lang="zh-CN" altLang="en-US" sz="1400">
                <a:solidFill>
                  <a:schemeClr val="bg2">
                    <a:lumMod val="90000"/>
                  </a:schemeClr>
                </a:solidFill>
              </a:rPr>
              <a:t>太阳报https://www.thesun.co.uk/ </a:t>
            </a:r>
            <a:endParaRPr lang="zh-CN" altLang="en-US" sz="1400">
              <a:solidFill>
                <a:schemeClr val="bg2">
                  <a:lumMod val="90000"/>
                </a:schemeClr>
              </a:solidFill>
            </a:endParaRPr>
          </a:p>
          <a:p>
            <a:pPr eaLnBrk="1" latinLnBrk="0" hangingPunct="1">
              <a:spcBef>
                <a:spcPts val="0"/>
              </a:spcBef>
            </a:pPr>
            <a:r>
              <a:rPr lang="zh-CN" altLang="en-US" sz="1400">
                <a:solidFill>
                  <a:schemeClr val="bg2">
                    <a:lumMod val="90000"/>
                  </a:schemeClr>
                </a:solidFill>
              </a:rPr>
              <a:t>今日美国（USA Today）http://www.usatoday.com </a:t>
            </a:r>
            <a:endParaRPr lang="zh-CN" altLang="en-US" sz="1400">
              <a:solidFill>
                <a:schemeClr val="bg2">
                  <a:lumMod val="90000"/>
                </a:schemeClr>
              </a:solidFill>
            </a:endParaRPr>
          </a:p>
          <a:p>
            <a:pPr eaLnBrk="1" latinLnBrk="0" hangingPunct="1">
              <a:spcBef>
                <a:spcPts val="0"/>
              </a:spcBef>
            </a:pPr>
            <a:r>
              <a:rPr lang="zh-CN" altLang="en-US" sz="1400">
                <a:solidFill>
                  <a:schemeClr val="bg2">
                    <a:lumMod val="90000"/>
                  </a:schemeClr>
                </a:solidFill>
              </a:rPr>
              <a:t>华尔街日报（The Wall Street Journal） http://update.wsj.com </a:t>
            </a:r>
            <a:endParaRPr lang="zh-CN" altLang="en-US" sz="1400">
              <a:solidFill>
                <a:schemeClr val="bg2">
                  <a:lumMod val="90000"/>
                </a:schemeClr>
              </a:solidFill>
            </a:endParaRPr>
          </a:p>
          <a:p>
            <a:pPr eaLnBrk="1" latinLnBrk="0" hangingPunct="1">
              <a:spcBef>
                <a:spcPts val="0"/>
              </a:spcBef>
            </a:pPr>
            <a:r>
              <a:rPr lang="zh-CN" altLang="en-US" sz="1400">
                <a:solidFill>
                  <a:schemeClr val="bg2">
                    <a:lumMod val="90000"/>
                  </a:schemeClr>
                </a:solidFill>
              </a:rPr>
              <a:t>纽约时报（The New York Times） http://www.nytimes.com </a:t>
            </a:r>
            <a:endParaRPr lang="zh-CN" altLang="en-US" sz="1400">
              <a:solidFill>
                <a:schemeClr val="bg2">
                  <a:lumMod val="90000"/>
                </a:schemeClr>
              </a:solidFill>
            </a:endParaRPr>
          </a:p>
          <a:p>
            <a:pPr eaLnBrk="1" latinLnBrk="0" hangingPunct="1">
              <a:spcBef>
                <a:spcPts val="0"/>
              </a:spcBef>
            </a:pPr>
            <a:r>
              <a:rPr lang="zh-CN" altLang="en-US" sz="1400">
                <a:solidFill>
                  <a:schemeClr val="bg2">
                    <a:lumMod val="90000"/>
                  </a:schemeClr>
                </a:solidFill>
              </a:rPr>
              <a:t>洛杉矶时报（Los Angeles Times） http://www.latimes.com </a:t>
            </a:r>
            <a:endParaRPr lang="zh-CN" altLang="en-US" sz="1400">
              <a:solidFill>
                <a:schemeClr val="bg2">
                  <a:lumMod val="90000"/>
                </a:schemeClr>
              </a:solidFill>
            </a:endParaRPr>
          </a:p>
          <a:p>
            <a:pPr eaLnBrk="1" latinLnBrk="0" hangingPunct="1">
              <a:spcBef>
                <a:spcPts val="0"/>
              </a:spcBef>
            </a:pPr>
            <a:r>
              <a:rPr lang="zh-CN" altLang="en-US" sz="1400">
                <a:solidFill>
                  <a:schemeClr val="bg2">
                    <a:lumMod val="90000"/>
                  </a:schemeClr>
                </a:solidFill>
              </a:rPr>
              <a:t>华盛顿邮报（The Washington Post） http://www.washingtonpost.com </a:t>
            </a:r>
            <a:endParaRPr lang="zh-CN" altLang="en-US" sz="1400">
              <a:solidFill>
                <a:schemeClr val="bg2">
                  <a:lumMod val="90000"/>
                </a:schemeClr>
              </a:solidFill>
            </a:endParaRPr>
          </a:p>
          <a:p>
            <a:pPr eaLnBrk="1" latinLnBrk="0" hangingPunct="1">
              <a:spcBef>
                <a:spcPts val="0"/>
              </a:spcBef>
            </a:pPr>
            <a:r>
              <a:rPr lang="zh-CN" altLang="en-US" sz="1400">
                <a:solidFill>
                  <a:schemeClr val="bg2">
                    <a:lumMod val="90000"/>
                  </a:schemeClr>
                </a:solidFill>
              </a:rPr>
              <a:t>芝加哥论坛报（Chicago Tribune） http://www.chicago.tribune.com </a:t>
            </a:r>
            <a:endParaRPr lang="zh-CN" altLang="en-US" sz="1400">
              <a:solidFill>
                <a:schemeClr val="bg2">
                  <a:lumMod val="90000"/>
                </a:schemeClr>
              </a:solidFill>
            </a:endParaRPr>
          </a:p>
          <a:p>
            <a:pPr eaLnBrk="1" latinLnBrk="0" hangingPunct="1">
              <a:spcBef>
                <a:spcPts val="0"/>
              </a:spcBef>
            </a:pPr>
            <a:r>
              <a:rPr lang="zh-CN" altLang="en-US" sz="1400">
                <a:solidFill>
                  <a:schemeClr val="bg2">
                    <a:lumMod val="90000"/>
                  </a:schemeClr>
                </a:solidFill>
              </a:rPr>
              <a:t>基督科学教箴言报 http://www.csmonitor.com </a:t>
            </a:r>
            <a:endParaRPr lang="zh-CN" altLang="en-US" sz="1400">
              <a:solidFill>
                <a:schemeClr val="bg2">
                  <a:lumMod val="90000"/>
                </a:schemeClr>
              </a:solidFill>
            </a:endParaRPr>
          </a:p>
          <a:p>
            <a:pPr eaLnBrk="1" latinLnBrk="0" hangingPunct="1">
              <a:spcBef>
                <a:spcPts val="0"/>
              </a:spcBef>
            </a:pPr>
            <a:r>
              <a:rPr lang="zh-CN" altLang="en-US" sz="1400">
                <a:solidFill>
                  <a:schemeClr val="bg2">
                    <a:lumMod val="90000"/>
                  </a:schemeClr>
                </a:solidFill>
              </a:rPr>
              <a:t>读卖新闻www.yomiuri.co.jp/</a:t>
            </a:r>
            <a:endParaRPr lang="zh-CN" altLang="en-US" sz="1400">
              <a:solidFill>
                <a:schemeClr val="bg2">
                  <a:lumMod val="90000"/>
                </a:schemeClr>
              </a:solidFill>
            </a:endParaRPr>
          </a:p>
          <a:p>
            <a:pPr eaLnBrk="1" latinLnBrk="0" hangingPunct="1">
              <a:spcBef>
                <a:spcPts val="0"/>
              </a:spcBef>
            </a:pPr>
            <a:r>
              <a:rPr lang="zh-CN" altLang="en-US" sz="1400">
                <a:solidFill>
                  <a:schemeClr val="bg2">
                    <a:lumMod val="90000"/>
                  </a:schemeClr>
                </a:solidFill>
              </a:rPr>
              <a:t>朝日新闻https://www.asahi.com/</a:t>
            </a:r>
            <a:endParaRPr lang="zh-CN" altLang="en-US" sz="1400">
              <a:solidFill>
                <a:schemeClr val="bg2">
                  <a:lumMod val="90000"/>
                </a:schemeClr>
              </a:solidFill>
            </a:endParaRPr>
          </a:p>
          <a:p>
            <a:pPr eaLnBrk="1" latinLnBrk="0" hangingPunct="1">
              <a:spcBef>
                <a:spcPts val="0"/>
              </a:spcBef>
            </a:pPr>
            <a:r>
              <a:rPr lang="zh-CN" altLang="en-US" sz="1400">
                <a:solidFill>
                  <a:schemeClr val="bg2">
                    <a:lumMod val="90000"/>
                  </a:schemeClr>
                </a:solidFill>
              </a:rPr>
              <a:t>朝鲜日报www.chosun.com/ </a:t>
            </a:r>
            <a:endParaRPr lang="zh-CN" altLang="en-US" sz="1400">
              <a:solidFill>
                <a:schemeClr val="bg2">
                  <a:lumMod val="90000"/>
                </a:schemeClr>
              </a:solidFill>
            </a:endParaRPr>
          </a:p>
          <a:p>
            <a:pPr eaLnBrk="1" latinLnBrk="0" hangingPunct="1">
              <a:spcBef>
                <a:spcPts val="0"/>
              </a:spcBef>
            </a:pPr>
            <a:r>
              <a:rPr lang="zh-CN" altLang="en-US" sz="1400">
                <a:solidFill>
                  <a:schemeClr val="bg2">
                    <a:lumMod val="90000"/>
                  </a:schemeClr>
                </a:solidFill>
              </a:rPr>
              <a:t>世界报www.lemonde.fr/ </a:t>
            </a:r>
            <a:endParaRPr lang="zh-CN" altLang="en-US" sz="1400">
              <a:solidFill>
                <a:schemeClr val="bg2">
                  <a:lumMod val="90000"/>
                </a:schemeClr>
              </a:solidFill>
            </a:endParaRPr>
          </a:p>
          <a:p>
            <a:pPr eaLnBrk="1" latinLnBrk="0" hangingPunct="1">
              <a:spcBef>
                <a:spcPts val="0"/>
              </a:spcBef>
            </a:pPr>
            <a:endParaRPr lang="zh-CN" altLang="en-US" sz="1400">
              <a:solidFill>
                <a:schemeClr val="bg2">
                  <a:lumMod val="9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百度高级搜索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625" y="85090"/>
            <a:ext cx="4583430" cy="3068320"/>
          </a:xfrm>
          <a:prstGeom prst="rect">
            <a:avLst/>
          </a:prstGeom>
        </p:spPr>
      </p:pic>
      <p:pic>
        <p:nvPicPr>
          <p:cNvPr id="5" name="图片 4" descr="百度高级搜索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380" y="1856740"/>
            <a:ext cx="7000240" cy="32188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959985" y="386080"/>
            <a:ext cx="38601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在百度上搜索</a:t>
            </a:r>
            <a:r>
              <a:rPr lang="en-US" altLang="zh-CN">
                <a:solidFill>
                  <a:srgbClr val="FF0000"/>
                </a:solidFill>
              </a:rPr>
              <a:t>Chinadaily</a:t>
            </a:r>
            <a:r>
              <a:rPr lang="zh-CN" altLang="en-US">
                <a:solidFill>
                  <a:srgbClr val="FF0000"/>
                </a:solidFill>
              </a:rPr>
              <a:t>中有关</a:t>
            </a:r>
            <a:r>
              <a:rPr lang="en-US" altLang="zh-CN">
                <a:solidFill>
                  <a:srgbClr val="FF0000"/>
                </a:solidFill>
              </a:rPr>
              <a:t>trade war </a:t>
            </a:r>
            <a:r>
              <a:rPr lang="zh-CN" altLang="en-US">
                <a:solidFill>
                  <a:srgbClr val="FF0000"/>
                </a:solidFill>
              </a:rPr>
              <a:t>的报道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百度高级搜索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26515" y="441325"/>
            <a:ext cx="6491605" cy="4259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考试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1345" y="488315"/>
            <a:ext cx="3757295" cy="4164330"/>
          </a:xfrm>
          <a:prstGeom prst="rect">
            <a:avLst/>
          </a:prstGeom>
        </p:spPr>
      </p:pic>
      <p:pic>
        <p:nvPicPr>
          <p:cNvPr id="3" name="图片 2" descr="考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775" y="488950"/>
            <a:ext cx="3853815" cy="4163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C:\Users\Administrator\Desktop\QQ截图20180510150817.pngQQ截图20180510150817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47320" y="730885"/>
            <a:ext cx="3650615" cy="4121150"/>
          </a:xfrm>
          <a:prstGeom prst="rect">
            <a:avLst/>
          </a:prstGeom>
        </p:spPr>
      </p:pic>
      <p:pic>
        <p:nvPicPr>
          <p:cNvPr id="5" name="图片 4" descr="g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795" y="806450"/>
            <a:ext cx="4550410" cy="4044950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>
            <a:off x="1242695" y="213360"/>
            <a:ext cx="7401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solidFill>
                  <a:srgbClr val="FF0000"/>
                </a:solidFill>
                <a:sym typeface="+mn-ea"/>
              </a:rPr>
              <a:t>在谷歌浏览器搜索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New York Times</a:t>
            </a:r>
            <a:r>
              <a:rPr lang="zh-CN" altLang="en-US" dirty="0">
                <a:solidFill>
                  <a:srgbClr val="FF0000"/>
                </a:solidFill>
                <a:sym typeface="+mn-ea"/>
              </a:rPr>
              <a:t>中有关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trade war </a:t>
            </a:r>
            <a:r>
              <a:rPr lang="zh-CN" altLang="en-US" dirty="0">
                <a:solidFill>
                  <a:srgbClr val="FF0000"/>
                </a:solidFill>
                <a:sym typeface="+mn-ea"/>
              </a:rPr>
              <a:t>的报道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google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18565" y="554355"/>
            <a:ext cx="6491605" cy="4032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报纸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62760" y="592455"/>
            <a:ext cx="5541010" cy="3956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google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185" y="287655"/>
            <a:ext cx="4155440" cy="4567555"/>
          </a:xfrm>
          <a:prstGeom prst="rect">
            <a:avLst/>
          </a:prstGeom>
        </p:spPr>
      </p:pic>
      <p:pic>
        <p:nvPicPr>
          <p:cNvPr id="5" name="图片 4" descr="google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465" y="287655"/>
            <a:ext cx="4426585" cy="4567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国外慕课平台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04595" y="1276615"/>
            <a:ext cx="8229600" cy="3393425"/>
          </a:xfrm>
        </p:spPr>
        <p:txBody>
          <a:bodyPr/>
          <a:lstStyle/>
          <a:p>
            <a:r>
              <a:rPr lang="en-US" altLang="zh-CN" sz="2000">
                <a:solidFill>
                  <a:schemeClr val="bg1"/>
                </a:solidFill>
              </a:rPr>
              <a:t>Coursera</a:t>
            </a:r>
            <a:r>
              <a:rPr lang="zh-CN" altLang="en-US" sz="2000">
                <a:solidFill>
                  <a:schemeClr val="bg1"/>
                </a:solidFill>
              </a:rPr>
              <a:t>（斯坦福大学）https://www.coursera.org/</a:t>
            </a:r>
            <a:endParaRPr lang="zh-CN" altLang="en-US" sz="2000">
              <a:solidFill>
                <a:schemeClr val="bg1"/>
              </a:solidFill>
            </a:endParaRPr>
          </a:p>
          <a:p>
            <a:r>
              <a:rPr lang="en-US" altLang="zh-CN" sz="2000">
                <a:solidFill>
                  <a:schemeClr val="bg1"/>
                </a:solidFill>
              </a:rPr>
              <a:t>Udacity</a:t>
            </a:r>
            <a:r>
              <a:rPr lang="zh-CN" altLang="en-US" sz="2000">
                <a:solidFill>
                  <a:schemeClr val="bg1"/>
                </a:solidFill>
              </a:rPr>
              <a:t>：</a:t>
            </a:r>
            <a:r>
              <a:rPr lang="en-US" altLang="zh-CN" sz="2000">
                <a:solidFill>
                  <a:schemeClr val="bg1"/>
                </a:solidFill>
              </a:rPr>
              <a:t>https://in.udacity.com/</a:t>
            </a:r>
            <a:endParaRPr lang="en-US" altLang="zh-CN" sz="2000">
              <a:solidFill>
                <a:schemeClr val="bg1"/>
              </a:solidFill>
            </a:endParaRPr>
          </a:p>
          <a:p>
            <a:r>
              <a:rPr lang="en-US" altLang="zh-CN" sz="2000">
                <a:solidFill>
                  <a:schemeClr val="bg1"/>
                </a:solidFill>
              </a:rPr>
              <a:t>edX</a:t>
            </a:r>
            <a:r>
              <a:rPr lang="zh-CN" altLang="en-US" sz="2000">
                <a:solidFill>
                  <a:schemeClr val="bg1"/>
                </a:solidFill>
              </a:rPr>
              <a:t>（麻省理工和哈佛大学）：https://www.edx.org/</a:t>
            </a:r>
            <a:endParaRPr lang="zh-CN" altLang="en-US" sz="2000">
              <a:solidFill>
                <a:schemeClr val="bg1"/>
              </a:solidFill>
            </a:endParaRPr>
          </a:p>
          <a:p>
            <a:r>
              <a:rPr lang="zh-CN" altLang="en-US" sz="2000">
                <a:solidFill>
                  <a:schemeClr val="bg1"/>
                </a:solidFill>
              </a:rPr>
              <a:t>英国FutureLearn：https://www.futurelearn.com/</a:t>
            </a:r>
            <a:endParaRPr lang="zh-CN" altLang="en-US" sz="2000">
              <a:solidFill>
                <a:schemeClr val="bg1"/>
              </a:solidFill>
            </a:endParaRPr>
          </a:p>
          <a:p>
            <a:r>
              <a:rPr lang="zh-CN" altLang="en-US" sz="2000">
                <a:solidFill>
                  <a:schemeClr val="bg1"/>
                </a:solidFill>
              </a:rPr>
              <a:t>德国</a:t>
            </a:r>
            <a:r>
              <a:rPr lang="en-US" altLang="zh-CN" sz="2000">
                <a:solidFill>
                  <a:schemeClr val="bg1"/>
                </a:solidFill>
              </a:rPr>
              <a:t>Iversity</a:t>
            </a:r>
            <a:r>
              <a:rPr lang="zh-CN" altLang="en-US" sz="2000">
                <a:solidFill>
                  <a:schemeClr val="bg1"/>
                </a:solidFill>
              </a:rPr>
              <a:t>：</a:t>
            </a:r>
            <a:r>
              <a:rPr lang="en-US" altLang="zh-CN" sz="2000">
                <a:solidFill>
                  <a:schemeClr val="bg1"/>
                </a:solidFill>
              </a:rPr>
              <a:t>https://iversity.org/</a:t>
            </a:r>
            <a:endParaRPr lang="en-US" altLang="zh-CN" sz="2000">
              <a:solidFill>
                <a:schemeClr val="bg1"/>
              </a:solidFill>
            </a:endParaRPr>
          </a:p>
          <a:p>
            <a:r>
              <a:rPr lang="zh-CN" altLang="en-US" sz="2000">
                <a:solidFill>
                  <a:schemeClr val="bg1"/>
                </a:solidFill>
              </a:rPr>
              <a:t>法国</a:t>
            </a:r>
            <a:r>
              <a:rPr lang="en-US" altLang="zh-CN" sz="2000">
                <a:solidFill>
                  <a:schemeClr val="bg1"/>
                </a:solidFill>
              </a:rPr>
              <a:t>FUN</a:t>
            </a:r>
            <a:r>
              <a:rPr lang="zh-CN" altLang="en-US" sz="2000">
                <a:solidFill>
                  <a:schemeClr val="bg1"/>
                </a:solidFill>
              </a:rPr>
              <a:t>：</a:t>
            </a:r>
            <a:r>
              <a:rPr lang="en-US" altLang="zh-CN" sz="2000">
                <a:solidFill>
                  <a:schemeClr val="bg1"/>
                </a:solidFill>
              </a:rPr>
              <a:t>https://www.fun-mooc.fr/</a:t>
            </a:r>
            <a:endParaRPr lang="en-US" altLang="zh-CN" sz="2000">
              <a:solidFill>
                <a:schemeClr val="bg1"/>
              </a:solidFill>
            </a:endParaRPr>
          </a:p>
          <a:p>
            <a:r>
              <a:rPr lang="zh-CN" altLang="en-US" sz="2000">
                <a:solidFill>
                  <a:schemeClr val="bg1"/>
                </a:solidFill>
              </a:rPr>
              <a:t>日本</a:t>
            </a:r>
            <a:r>
              <a:rPr lang="en-US" altLang="zh-CN" sz="2000">
                <a:solidFill>
                  <a:schemeClr val="bg1"/>
                </a:solidFill>
              </a:rPr>
              <a:t>Schoo</a:t>
            </a:r>
            <a:r>
              <a:rPr lang="zh-CN" altLang="en-US" sz="2000">
                <a:solidFill>
                  <a:schemeClr val="bg1"/>
                </a:solidFill>
              </a:rPr>
              <a:t>：</a:t>
            </a:r>
            <a:r>
              <a:rPr lang="en-US" altLang="zh-CN" sz="2000">
                <a:solidFill>
                  <a:schemeClr val="bg1"/>
                </a:solidFill>
              </a:rPr>
              <a:t>https://schoo.jp/guest</a:t>
            </a:r>
            <a:endParaRPr lang="en-US" altLang="zh-CN" sz="2000">
              <a:solidFill>
                <a:schemeClr val="bg1"/>
              </a:solidFill>
            </a:endParaRPr>
          </a:p>
          <a:p>
            <a:r>
              <a:rPr lang="zh-CN" altLang="en-US" sz="2000">
                <a:solidFill>
                  <a:schemeClr val="bg1"/>
                </a:solidFill>
              </a:rPr>
              <a:t>欧盟</a:t>
            </a:r>
            <a:r>
              <a:rPr lang="en-US" altLang="zh-CN" sz="2000">
                <a:solidFill>
                  <a:schemeClr val="bg1"/>
                </a:solidFill>
              </a:rPr>
              <a:t>OpenupED</a:t>
            </a:r>
            <a:r>
              <a:rPr lang="zh-CN" altLang="en-US" sz="2000">
                <a:solidFill>
                  <a:schemeClr val="bg1"/>
                </a:solidFill>
              </a:rPr>
              <a:t>：</a:t>
            </a:r>
            <a:r>
              <a:rPr lang="en-US" altLang="zh-CN" sz="2000">
                <a:solidFill>
                  <a:schemeClr val="bg1"/>
                </a:solidFill>
              </a:rPr>
              <a:t>http://www.openuped.eu/</a:t>
            </a:r>
            <a:endParaRPr lang="en-US" altLang="zh-CN" sz="2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edx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1595" y="976630"/>
            <a:ext cx="6339205" cy="33934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12495" y="175895"/>
            <a:ext cx="75768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n>
                  <a:solidFill>
                    <a:srgbClr val="98D2E3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edX</a:t>
            </a:r>
            <a:r>
              <a:rPr lang="zh-CN" altLang="en-US" sz="2400">
                <a:ln>
                  <a:solidFill>
                    <a:srgbClr val="98D2E3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（麻省理工和哈佛大学）：https://www.edx.org/</a:t>
            </a:r>
            <a:endParaRPr lang="zh-CN" altLang="en-US" sz="2400">
              <a:ln>
                <a:solidFill>
                  <a:srgbClr val="98D2E3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ym typeface="+mn-ea"/>
            </a:endParaRPr>
          </a:p>
        </p:txBody>
      </p:sp>
      <p:pic>
        <p:nvPicPr>
          <p:cNvPr id="2" name="图片 1" descr="edx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585" y="1415415"/>
            <a:ext cx="6419850" cy="3785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FutureLearn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7940" y="1181100"/>
            <a:ext cx="7473950" cy="3393440"/>
          </a:xfrm>
          <a:prstGeom prst="rect">
            <a:avLst/>
          </a:prstGeom>
        </p:spPr>
      </p:pic>
      <p:pic>
        <p:nvPicPr>
          <p:cNvPr id="5" name="图片 4" descr="FutureLearn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045" y="1181100"/>
            <a:ext cx="6275070" cy="34925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56155" y="78740"/>
            <a:ext cx="46323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n>
                  <a:solidFill>
                    <a:srgbClr val="98D2E3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sym typeface="+mn-ea"/>
              </a:rPr>
              <a:t>英国FutureLearn：https://www.futurelearn.com/</a:t>
            </a:r>
            <a:endParaRPr lang="zh-CN" altLang="en-US" sz="2400">
              <a:ln>
                <a:solidFill>
                  <a:srgbClr val="98D2E3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iversity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6835" y="873760"/>
            <a:ext cx="7689215" cy="33934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82140" y="191770"/>
            <a:ext cx="48596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n>
                  <a:solidFill>
                    <a:srgbClr val="98D2E3"/>
                  </a:solidFill>
                </a:ln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sym typeface="+mn-ea"/>
              </a:rPr>
              <a:t>德国</a:t>
            </a:r>
            <a:r>
              <a:rPr lang="en-US" altLang="zh-CN" sz="2400">
                <a:ln>
                  <a:solidFill>
                    <a:srgbClr val="98D2E3"/>
                  </a:solidFill>
                </a:ln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sym typeface="+mn-ea"/>
              </a:rPr>
              <a:t>Iversity</a:t>
            </a:r>
            <a:r>
              <a:rPr lang="zh-CN" altLang="en-US" sz="2400">
                <a:ln>
                  <a:solidFill>
                    <a:srgbClr val="98D2E3"/>
                  </a:solidFill>
                </a:ln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sym typeface="+mn-ea"/>
              </a:rPr>
              <a:t>：</a:t>
            </a:r>
            <a:r>
              <a:rPr lang="en-US" altLang="zh-CN" sz="2400">
                <a:ln>
                  <a:solidFill>
                    <a:srgbClr val="98D2E3"/>
                  </a:solidFill>
                </a:ln>
                <a:solidFill>
                  <a:schemeClr val="bg1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sym typeface="+mn-ea"/>
              </a:rPr>
              <a:t>https://iversity.org/</a:t>
            </a:r>
            <a:endParaRPr lang="en-US" altLang="zh-CN" sz="2400">
              <a:ln>
                <a:solidFill>
                  <a:srgbClr val="98D2E3"/>
                </a:solidFill>
              </a:ln>
              <a:solidFill>
                <a:schemeClr val="bg1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sym typeface="+mn-ea"/>
            </a:endParaRPr>
          </a:p>
        </p:txBody>
      </p:sp>
      <p:pic>
        <p:nvPicPr>
          <p:cNvPr id="7" name="图片 6" descr="iversity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695" y="1614170"/>
            <a:ext cx="8040370" cy="3446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594995"/>
          </a:xfrm>
        </p:spPr>
        <p:txBody>
          <a:bodyPr/>
          <a:lstStyle/>
          <a:p>
            <a:r>
              <a:rPr lang="zh-CN" altLang="en-US" sz="2400">
                <a:ln>
                  <a:solidFill>
                    <a:srgbClr val="98D2E3"/>
                  </a:solidFill>
                </a:ln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sym typeface="+mn-ea"/>
              </a:rPr>
              <a:t>欧盟</a:t>
            </a:r>
            <a:r>
              <a:rPr lang="en-US" altLang="zh-CN" sz="2400">
                <a:ln>
                  <a:solidFill>
                    <a:srgbClr val="98D2E3"/>
                  </a:solidFill>
                </a:ln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sym typeface="+mn-ea"/>
              </a:rPr>
              <a:t>OpenupED</a:t>
            </a:r>
            <a:r>
              <a:rPr lang="zh-CN" altLang="en-US" sz="2400">
                <a:ln>
                  <a:solidFill>
                    <a:srgbClr val="98D2E3"/>
                  </a:solidFill>
                </a:ln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sym typeface="+mn-ea"/>
              </a:rPr>
              <a:t>：</a:t>
            </a:r>
            <a:r>
              <a:rPr lang="en-US" altLang="zh-CN" sz="2400">
                <a:ln>
                  <a:solidFill>
                    <a:srgbClr val="98D2E3"/>
                  </a:solidFill>
                </a:ln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sym typeface="+mn-ea"/>
              </a:rPr>
              <a:t>http://www.openuped.eu/</a:t>
            </a:r>
            <a:br>
              <a:rPr lang="en-US" altLang="zh-CN" sz="2400">
                <a:ln>
                  <a:solidFill>
                    <a:srgbClr val="98D2E3"/>
                  </a:solidFill>
                </a:ln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</a:br>
            <a:endParaRPr lang="en-US" altLang="zh-CN" sz="2400">
              <a:ln>
                <a:solidFill>
                  <a:srgbClr val="98D2E3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4" name="内容占位符 3" descr="openu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1605" y="1170305"/>
            <a:ext cx="4713605" cy="33934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630545" y="1669415"/>
            <a:ext cx="277812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charset="0"/>
              <a:buChar char="l"/>
            </a:pPr>
            <a:r>
              <a:rPr lang="zh-CN" altLang="en-US" sz="2000">
                <a:solidFill>
                  <a:schemeClr val="bg1"/>
                </a:solidFill>
              </a:rPr>
              <a:t>汇集了</a:t>
            </a:r>
            <a:r>
              <a:rPr lang="en-US" altLang="zh-CN" sz="2000">
                <a:solidFill>
                  <a:schemeClr val="bg1"/>
                </a:solidFill>
              </a:rPr>
              <a:t>12</a:t>
            </a:r>
            <a:r>
              <a:rPr lang="zh-CN" altLang="en-US" sz="2000">
                <a:solidFill>
                  <a:schemeClr val="bg1"/>
                </a:solidFill>
              </a:rPr>
              <a:t>门语言</a:t>
            </a:r>
            <a:endParaRPr lang="zh-CN" altLang="en-US" sz="200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charset="0"/>
              <a:buChar char="l"/>
            </a:pPr>
            <a:r>
              <a:rPr lang="en-US" altLang="zh-CN" sz="2000">
                <a:solidFill>
                  <a:schemeClr val="bg1"/>
                </a:solidFill>
              </a:rPr>
              <a:t>MOOC</a:t>
            </a:r>
            <a:r>
              <a:rPr lang="zh-CN" altLang="en-US" sz="2000">
                <a:solidFill>
                  <a:schemeClr val="bg1"/>
                </a:solidFill>
              </a:rPr>
              <a:t>课程列表，课程建立在开课大学自己的网站上</a:t>
            </a:r>
            <a:endParaRPr lang="zh-CN" altLang="en-US" sz="200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charset="0"/>
              <a:buChar char="l"/>
            </a:pPr>
            <a:r>
              <a:rPr lang="zh-CN" altLang="en-US" sz="2000">
                <a:solidFill>
                  <a:schemeClr val="bg1"/>
                </a:solidFill>
              </a:rPr>
              <a:t>提供了欧洲和阿拉伯等国家的大学的近</a:t>
            </a:r>
            <a:r>
              <a:rPr lang="en-US" altLang="zh-CN" sz="2000">
                <a:solidFill>
                  <a:schemeClr val="bg1"/>
                </a:solidFill>
              </a:rPr>
              <a:t>170</a:t>
            </a:r>
            <a:r>
              <a:rPr lang="zh-CN" altLang="en-US" sz="2000">
                <a:solidFill>
                  <a:schemeClr val="bg1"/>
                </a:solidFill>
              </a:rPr>
              <a:t>门课程</a:t>
            </a:r>
            <a:endParaRPr lang="zh-CN" altLang="en-US" sz="2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Isosceles Triangle 91"/>
          <p:cNvSpPr/>
          <p:nvPr/>
        </p:nvSpPr>
        <p:spPr>
          <a:xfrm rot="3600000" flipH="1">
            <a:off x="5547920" y="2175101"/>
            <a:ext cx="347086" cy="299213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93" name="Donut 92"/>
          <p:cNvSpPr/>
          <p:nvPr/>
        </p:nvSpPr>
        <p:spPr>
          <a:xfrm flipH="1">
            <a:off x="4933094" y="1661430"/>
            <a:ext cx="1026609" cy="1026609"/>
          </a:xfrm>
          <a:prstGeom prst="donut">
            <a:avLst>
              <a:gd name="adj" fmla="val 19079"/>
            </a:avLst>
          </a:prstGeom>
          <a:solidFill>
            <a:srgbClr val="008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 flipH="1">
            <a:off x="5505128" y="1936925"/>
            <a:ext cx="1252811" cy="317554"/>
            <a:chOff x="1793077" y="1463668"/>
            <a:chExt cx="1371600" cy="347664"/>
          </a:xfrm>
        </p:grpSpPr>
        <p:sp>
          <p:nvSpPr>
            <p:cNvPr id="95" name="Round Same Side Corner Rectangle 94">
              <a:hlinkClick r:id="rId1" action="ppaction://hlinksldjump"/>
            </p:cNvPr>
            <p:cNvSpPr/>
            <p:nvPr/>
          </p:nvSpPr>
          <p:spPr>
            <a:xfrm rot="16200000">
              <a:off x="2305045" y="951700"/>
              <a:ext cx="347664" cy="1371600"/>
            </a:xfrm>
            <a:prstGeom prst="round2SameRect">
              <a:avLst/>
            </a:prstGeom>
            <a:solidFill>
              <a:srgbClr val="F295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Text Placeholder 3">
              <a:hlinkClick r:id="rId1" action="ppaction://hlinksldjump"/>
            </p:cNvPr>
            <p:cNvSpPr txBox="1"/>
            <p:nvPr/>
          </p:nvSpPr>
          <p:spPr>
            <a:xfrm>
              <a:off x="1950514" y="1523505"/>
              <a:ext cx="951046" cy="287817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85240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zh-CN" altLang="en-US" sz="170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学位论文</a:t>
              </a:r>
              <a:endParaRPr lang="zh-CN" altLang="en-US" sz="170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9" name="Isosceles Triangle 98"/>
          <p:cNvSpPr/>
          <p:nvPr/>
        </p:nvSpPr>
        <p:spPr>
          <a:xfrm rot="3600000" flipH="1">
            <a:off x="5586005" y="3566092"/>
            <a:ext cx="347086" cy="299213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100" name="Donut 99"/>
          <p:cNvSpPr/>
          <p:nvPr/>
        </p:nvSpPr>
        <p:spPr>
          <a:xfrm flipH="1">
            <a:off x="4971180" y="3052420"/>
            <a:ext cx="1026609" cy="1026609"/>
          </a:xfrm>
          <a:prstGeom prst="donut">
            <a:avLst>
              <a:gd name="adj" fmla="val 19079"/>
            </a:avLst>
          </a:prstGeom>
          <a:solidFill>
            <a:srgbClr val="008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/>
              </a:solidFill>
            </a:endParaRPr>
          </a:p>
        </p:txBody>
      </p:sp>
      <p:grpSp>
        <p:nvGrpSpPr>
          <p:cNvPr id="101" name="Group 100"/>
          <p:cNvGrpSpPr/>
          <p:nvPr/>
        </p:nvGrpSpPr>
        <p:grpSpPr>
          <a:xfrm flipH="1">
            <a:off x="5543217" y="3330824"/>
            <a:ext cx="1252811" cy="317555"/>
            <a:chOff x="1793075" y="1466851"/>
            <a:chExt cx="1371600" cy="347664"/>
          </a:xfrm>
        </p:grpSpPr>
        <p:sp>
          <p:nvSpPr>
            <p:cNvPr id="102" name="Round Same Side Corner Rectangle 101"/>
            <p:cNvSpPr/>
            <p:nvPr/>
          </p:nvSpPr>
          <p:spPr>
            <a:xfrm rot="16200000">
              <a:off x="2305043" y="954883"/>
              <a:ext cx="347664" cy="1371600"/>
            </a:xfrm>
            <a:prstGeom prst="round2SameRect">
              <a:avLst/>
            </a:prstGeom>
            <a:solidFill>
              <a:srgbClr val="F295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3" name="Text Placeholder 3">
              <a:hlinkClick r:id="rId2" action="ppaction://hlinksldjump"/>
            </p:cNvPr>
            <p:cNvSpPr txBox="1"/>
            <p:nvPr/>
          </p:nvSpPr>
          <p:spPr>
            <a:xfrm>
              <a:off x="1992227" y="1526690"/>
              <a:ext cx="475523" cy="287816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85240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zh-CN" altLang="en-US" sz="170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报纸</a:t>
              </a:r>
              <a:endParaRPr lang="zh-CN" altLang="en-US" sz="170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3996181" y="1460195"/>
            <a:ext cx="990233" cy="513304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rot="10800000" flipV="1">
            <a:off x="3996181" y="2375967"/>
            <a:ext cx="990233" cy="513305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rot="10800000" flipV="1">
            <a:off x="3996181" y="3692275"/>
            <a:ext cx="990233" cy="513305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3996181" y="2927357"/>
            <a:ext cx="990233" cy="513304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Isosceles Triangle 114"/>
          <p:cNvSpPr/>
          <p:nvPr/>
        </p:nvSpPr>
        <p:spPr>
          <a:xfrm rot="18000000">
            <a:off x="3064737" y="1460563"/>
            <a:ext cx="347086" cy="299213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116" name="Donut 115"/>
          <p:cNvSpPr/>
          <p:nvPr/>
        </p:nvSpPr>
        <p:spPr>
          <a:xfrm>
            <a:off x="3000042" y="946891"/>
            <a:ext cx="1026609" cy="1026609"/>
          </a:xfrm>
          <a:prstGeom prst="donut">
            <a:avLst>
              <a:gd name="adj" fmla="val 19079"/>
            </a:avLst>
          </a:prstGeom>
          <a:solidFill>
            <a:srgbClr val="008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/>
              </a:solidFill>
            </a:endParaRPr>
          </a:p>
        </p:txBody>
      </p:sp>
      <p:grpSp>
        <p:nvGrpSpPr>
          <p:cNvPr id="117" name="Group 54"/>
          <p:cNvGrpSpPr/>
          <p:nvPr/>
        </p:nvGrpSpPr>
        <p:grpSpPr>
          <a:xfrm>
            <a:off x="2201806" y="1225295"/>
            <a:ext cx="1252811" cy="317555"/>
            <a:chOff x="1793078" y="1466850"/>
            <a:chExt cx="1371600" cy="347664"/>
          </a:xfrm>
        </p:grpSpPr>
        <p:sp>
          <p:nvSpPr>
            <p:cNvPr id="118" name="Round Same Side Corner Rectangle 117"/>
            <p:cNvSpPr/>
            <p:nvPr/>
          </p:nvSpPr>
          <p:spPr>
            <a:xfrm rot="16200000">
              <a:off x="2305046" y="954882"/>
              <a:ext cx="347664" cy="1371600"/>
            </a:xfrm>
            <a:prstGeom prst="round2SameRect">
              <a:avLst/>
            </a:prstGeom>
            <a:solidFill>
              <a:srgbClr val="F295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9" name="Text Placeholder 3">
              <a:hlinkClick r:id="rId3" action="ppaction://hlinksldjump"/>
            </p:cNvPr>
            <p:cNvSpPr txBox="1"/>
            <p:nvPr/>
          </p:nvSpPr>
          <p:spPr>
            <a:xfrm>
              <a:off x="2288781" y="1523345"/>
              <a:ext cx="389317" cy="235676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85240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图书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2" name="Isosceles Triangle 121"/>
          <p:cNvSpPr/>
          <p:nvPr/>
        </p:nvSpPr>
        <p:spPr>
          <a:xfrm rot="18000000">
            <a:off x="3064737" y="2889639"/>
            <a:ext cx="347086" cy="299213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123" name="Donut 122"/>
          <p:cNvSpPr/>
          <p:nvPr/>
        </p:nvSpPr>
        <p:spPr>
          <a:xfrm>
            <a:off x="3000042" y="2375968"/>
            <a:ext cx="1026609" cy="1026609"/>
          </a:xfrm>
          <a:prstGeom prst="donut">
            <a:avLst>
              <a:gd name="adj" fmla="val 19079"/>
            </a:avLst>
          </a:prstGeom>
          <a:solidFill>
            <a:srgbClr val="008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/>
              </a:solidFill>
            </a:endParaRPr>
          </a:p>
        </p:txBody>
      </p:sp>
      <p:grpSp>
        <p:nvGrpSpPr>
          <p:cNvPr id="124" name="Group 79"/>
          <p:cNvGrpSpPr/>
          <p:nvPr/>
        </p:nvGrpSpPr>
        <p:grpSpPr>
          <a:xfrm>
            <a:off x="2201808" y="2654371"/>
            <a:ext cx="1252811" cy="317555"/>
            <a:chOff x="1793079" y="1466851"/>
            <a:chExt cx="1371600" cy="347664"/>
          </a:xfrm>
        </p:grpSpPr>
        <p:sp>
          <p:nvSpPr>
            <p:cNvPr id="125" name="Round Same Side Corner Rectangle 124">
              <a:hlinkClick r:id="rId3" action="ppaction://hlinksldjump"/>
            </p:cNvPr>
            <p:cNvSpPr/>
            <p:nvPr/>
          </p:nvSpPr>
          <p:spPr>
            <a:xfrm rot="16200000">
              <a:off x="2305047" y="954883"/>
              <a:ext cx="347664" cy="1371600"/>
            </a:xfrm>
            <a:prstGeom prst="round2SameRect">
              <a:avLst/>
            </a:prstGeom>
            <a:solidFill>
              <a:srgbClr val="F295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6" name="Text Placeholder 3">
              <a:hlinkClick r:id="rId4" action="ppaction://hlinksldjump"/>
            </p:cNvPr>
            <p:cNvSpPr txBox="1"/>
            <p:nvPr/>
          </p:nvSpPr>
          <p:spPr>
            <a:xfrm>
              <a:off x="1894292" y="1522519"/>
              <a:ext cx="1167952" cy="201610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85240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期刊、会议论文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9" name="Isosceles Triangle 128"/>
          <p:cNvSpPr/>
          <p:nvPr/>
        </p:nvSpPr>
        <p:spPr>
          <a:xfrm rot="18000000">
            <a:off x="3064737" y="4318714"/>
            <a:ext cx="347086" cy="299213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130" name="Donut 129"/>
          <p:cNvSpPr/>
          <p:nvPr/>
        </p:nvSpPr>
        <p:spPr>
          <a:xfrm>
            <a:off x="3000042" y="3805043"/>
            <a:ext cx="1026609" cy="1026609"/>
          </a:xfrm>
          <a:prstGeom prst="donut">
            <a:avLst>
              <a:gd name="adj" fmla="val 19079"/>
            </a:avLst>
          </a:prstGeom>
          <a:solidFill>
            <a:srgbClr val="008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>
              <a:solidFill>
                <a:schemeClr val="tx1"/>
              </a:solidFill>
            </a:endParaRPr>
          </a:p>
        </p:txBody>
      </p:sp>
      <p:grpSp>
        <p:nvGrpSpPr>
          <p:cNvPr id="131" name="Group 86"/>
          <p:cNvGrpSpPr/>
          <p:nvPr/>
        </p:nvGrpSpPr>
        <p:grpSpPr>
          <a:xfrm>
            <a:off x="2201808" y="4083446"/>
            <a:ext cx="1252811" cy="317555"/>
            <a:chOff x="1793079" y="1466851"/>
            <a:chExt cx="1371600" cy="347664"/>
          </a:xfrm>
        </p:grpSpPr>
        <p:sp>
          <p:nvSpPr>
            <p:cNvPr id="132" name="Round Same Side Corner Rectangle 131"/>
            <p:cNvSpPr/>
            <p:nvPr/>
          </p:nvSpPr>
          <p:spPr>
            <a:xfrm rot="16200000">
              <a:off x="2305047" y="954883"/>
              <a:ext cx="347664" cy="1371600"/>
            </a:xfrm>
            <a:prstGeom prst="round2SameRect">
              <a:avLst/>
            </a:prstGeom>
            <a:solidFill>
              <a:srgbClr val="F295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3" name="Text Placeholder 3">
              <a:hlinkClick r:id="rId5" action="ppaction://hlinksldjump"/>
            </p:cNvPr>
            <p:cNvSpPr txBox="1"/>
            <p:nvPr/>
          </p:nvSpPr>
          <p:spPr>
            <a:xfrm>
              <a:off x="1797659" y="1528079"/>
              <a:ext cx="1167952" cy="235676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1285240" fontAlgn="auto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国外慕课平台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5" name="矩形 54"/>
          <p:cNvSpPr/>
          <p:nvPr/>
        </p:nvSpPr>
        <p:spPr>
          <a:xfrm>
            <a:off x="978836" y="328960"/>
            <a:ext cx="4328160" cy="529590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l"/>
            <a:r>
              <a:rPr lang="en-US" altLang="zh-CN" sz="2845" dirty="0" smtClean="0">
                <a:solidFill>
                  <a:srgbClr val="008C8A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04 </a:t>
            </a:r>
            <a:r>
              <a:rPr lang="zh-CN" altLang="en-US" sz="2845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国外外语学习数字资源</a:t>
            </a:r>
            <a:endParaRPr lang="zh-CN" altLang="en-US" sz="2845" dirty="0">
              <a:solidFill>
                <a:srgbClr val="008C8A"/>
              </a:solidFill>
              <a:latin typeface="Agency FB" panose="020B0503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978836" y="199481"/>
            <a:ext cx="210185" cy="106680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en-US" altLang="zh-CN" sz="100" dirty="0" smtClean="0">
                <a:solidFill>
                  <a:srgbClr val="008C8A"/>
                </a:solidFill>
                <a:latin typeface="+mj-lt"/>
                <a:ea typeface="微软雅黑" panose="020B0503020204020204" pitchFamily="34" charset="-122"/>
              </a:rPr>
              <a:t>PART</a:t>
            </a:r>
            <a:endParaRPr lang="zh-CN" altLang="en-US" sz="100" dirty="0">
              <a:solidFill>
                <a:srgbClr val="008C8A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8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bldLvl="0" animBg="1"/>
      <p:bldP spid="93" grpId="0" bldLvl="0" animBg="1"/>
      <p:bldP spid="99" grpId="0" bldLvl="0" animBg="1"/>
      <p:bldP spid="100" grpId="0" bldLvl="0" animBg="1"/>
      <p:bldP spid="115" grpId="0" bldLvl="0" animBg="1"/>
      <p:bldP spid="116" grpId="0" bldLvl="0" animBg="1"/>
      <p:bldP spid="122" grpId="0" bldLvl="0" animBg="1"/>
      <p:bldP spid="123" grpId="0" bldLvl="0" animBg="1"/>
      <p:bldP spid="129" grpId="0" bldLvl="0" animBg="1"/>
      <p:bldP spid="13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一汽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540" y="1603375"/>
            <a:ext cx="5033645" cy="32639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617345" y="156210"/>
            <a:ext cx="5478780" cy="1132840"/>
            <a:chOff x="2547" y="246"/>
            <a:chExt cx="8628" cy="1784"/>
          </a:xfrm>
        </p:grpSpPr>
        <p:pic>
          <p:nvPicPr>
            <p:cNvPr id="2" name="图片 1" descr="中建八局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47" y="246"/>
              <a:ext cx="8629" cy="1785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8790" y="338"/>
              <a:ext cx="221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solidFill>
                    <a:srgbClr val="0070C0"/>
                  </a:solidFill>
                </a:rPr>
                <a:t>中建八局</a:t>
              </a:r>
              <a:endParaRPr lang="zh-CN" altLang="en-US" b="1">
                <a:solidFill>
                  <a:srgbClr val="0070C0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34315" y="1701800"/>
            <a:ext cx="3390900" cy="3065780"/>
            <a:chOff x="369" y="2680"/>
            <a:chExt cx="5340" cy="4828"/>
          </a:xfrm>
        </p:grpSpPr>
        <p:pic>
          <p:nvPicPr>
            <p:cNvPr id="4" name="图片 3" descr="富士康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" y="2680"/>
              <a:ext cx="5340" cy="4829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3256" y="2841"/>
              <a:ext cx="201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solidFill>
                    <a:srgbClr val="0070C0"/>
                  </a:solidFill>
                </a:rPr>
                <a:t>富士康</a:t>
              </a:r>
              <a:endParaRPr lang="zh-CN" altLang="en-US" b="1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39"/>
          <p:cNvSpPr>
            <a:spLocks noChangeArrowheads="1"/>
          </p:cNvSpPr>
          <p:nvPr/>
        </p:nvSpPr>
        <p:spPr bwMode="auto">
          <a:xfrm>
            <a:off x="4028758" y="115612"/>
            <a:ext cx="2778059" cy="553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b="1" dirty="0">
                <a:blipFill dpi="0" rotWithShape="1">
                  <a:blip r:embed="rId1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  <a:endParaRPr lang="zh-CN" altLang="en-US" sz="3600" b="1" dirty="0">
              <a:blipFill dpi="0" rotWithShape="1">
                <a:blip r:embed="rId1"/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Freeform 15"/>
          <p:cNvSpPr>
            <a:spLocks noChangeAspect="1" noEditPoints="1"/>
          </p:cNvSpPr>
          <p:nvPr/>
        </p:nvSpPr>
        <p:spPr bwMode="auto">
          <a:xfrm>
            <a:off x="4200525" y="2644775"/>
            <a:ext cx="514350" cy="374650"/>
          </a:xfrm>
          <a:custGeom>
            <a:avLst/>
            <a:gdLst>
              <a:gd name="T0" fmla="*/ 275 w 326"/>
              <a:gd name="T1" fmla="*/ 25 h 237"/>
              <a:gd name="T2" fmla="*/ 49 w 326"/>
              <a:gd name="T3" fmla="*/ 163 h 237"/>
              <a:gd name="T4" fmla="*/ 162 w 326"/>
              <a:gd name="T5" fmla="*/ 127 h 237"/>
              <a:gd name="T6" fmla="*/ 222 w 326"/>
              <a:gd name="T7" fmla="*/ 134 h 237"/>
              <a:gd name="T8" fmla="*/ 162 w 326"/>
              <a:gd name="T9" fmla="*/ 127 h 237"/>
              <a:gd name="T10" fmla="*/ 162 w 326"/>
              <a:gd name="T11" fmla="*/ 116 h 237"/>
              <a:gd name="T12" fmla="*/ 222 w 326"/>
              <a:gd name="T13" fmla="*/ 108 h 237"/>
              <a:gd name="T14" fmla="*/ 162 w 326"/>
              <a:gd name="T15" fmla="*/ 86 h 237"/>
              <a:gd name="T16" fmla="*/ 263 w 326"/>
              <a:gd name="T17" fmla="*/ 94 h 237"/>
              <a:gd name="T18" fmla="*/ 162 w 326"/>
              <a:gd name="T19" fmla="*/ 86 h 237"/>
              <a:gd name="T20" fmla="*/ 162 w 326"/>
              <a:gd name="T21" fmla="*/ 74 h 237"/>
              <a:gd name="T22" fmla="*/ 263 w 326"/>
              <a:gd name="T23" fmla="*/ 66 h 237"/>
              <a:gd name="T24" fmla="*/ 162 w 326"/>
              <a:gd name="T25" fmla="*/ 45 h 237"/>
              <a:gd name="T26" fmla="*/ 263 w 326"/>
              <a:gd name="T27" fmla="*/ 53 h 237"/>
              <a:gd name="T28" fmla="*/ 162 w 326"/>
              <a:gd name="T29" fmla="*/ 45 h 237"/>
              <a:gd name="T30" fmla="*/ 93 w 326"/>
              <a:gd name="T31" fmla="*/ 43 h 237"/>
              <a:gd name="T32" fmla="*/ 91 w 326"/>
              <a:gd name="T33" fmla="*/ 44 h 237"/>
              <a:gd name="T34" fmla="*/ 90 w 326"/>
              <a:gd name="T35" fmla="*/ 44 h 237"/>
              <a:gd name="T36" fmla="*/ 89 w 326"/>
              <a:gd name="T37" fmla="*/ 45 h 237"/>
              <a:gd name="T38" fmla="*/ 88 w 326"/>
              <a:gd name="T39" fmla="*/ 45 h 237"/>
              <a:gd name="T40" fmla="*/ 88 w 326"/>
              <a:gd name="T41" fmla="*/ 45 h 237"/>
              <a:gd name="T42" fmla="*/ 87 w 326"/>
              <a:gd name="T43" fmla="*/ 46 h 237"/>
              <a:gd name="T44" fmla="*/ 87 w 326"/>
              <a:gd name="T45" fmla="*/ 46 h 237"/>
              <a:gd name="T46" fmla="*/ 86 w 326"/>
              <a:gd name="T47" fmla="*/ 47 h 237"/>
              <a:gd name="T48" fmla="*/ 85 w 326"/>
              <a:gd name="T49" fmla="*/ 47 h 237"/>
              <a:gd name="T50" fmla="*/ 85 w 326"/>
              <a:gd name="T51" fmla="*/ 47 h 237"/>
              <a:gd name="T52" fmla="*/ 84 w 326"/>
              <a:gd name="T53" fmla="*/ 48 h 237"/>
              <a:gd name="T54" fmla="*/ 84 w 326"/>
              <a:gd name="T55" fmla="*/ 48 h 237"/>
              <a:gd name="T56" fmla="*/ 83 w 326"/>
              <a:gd name="T57" fmla="*/ 49 h 237"/>
              <a:gd name="T58" fmla="*/ 83 w 326"/>
              <a:gd name="T59" fmla="*/ 49 h 237"/>
              <a:gd name="T60" fmla="*/ 82 w 326"/>
              <a:gd name="T61" fmla="*/ 50 h 237"/>
              <a:gd name="T62" fmla="*/ 82 w 326"/>
              <a:gd name="T63" fmla="*/ 50 h 237"/>
              <a:gd name="T64" fmla="*/ 72 w 326"/>
              <a:gd name="T65" fmla="*/ 69 h 237"/>
              <a:gd name="T66" fmla="*/ 144 w 326"/>
              <a:gd name="T67" fmla="*/ 105 h 237"/>
              <a:gd name="T68" fmla="*/ 93 w 326"/>
              <a:gd name="T69" fmla="*/ 43 h 237"/>
              <a:gd name="T70" fmla="*/ 80 w 326"/>
              <a:gd name="T71" fmla="*/ 69 h 237"/>
              <a:gd name="T72" fmla="*/ 106 w 326"/>
              <a:gd name="T73" fmla="*/ 102 h 237"/>
              <a:gd name="T74" fmla="*/ 132 w 326"/>
              <a:gd name="T75" fmla="*/ 71 h 237"/>
              <a:gd name="T76" fmla="*/ 113 w 326"/>
              <a:gd name="T77" fmla="*/ 64 h 237"/>
              <a:gd name="T78" fmla="*/ 109 w 326"/>
              <a:gd name="T79" fmla="*/ 72 h 237"/>
              <a:gd name="T80" fmla="*/ 106 w 326"/>
              <a:gd name="T81" fmla="*/ 72 h 237"/>
              <a:gd name="T82" fmla="*/ 116 w 326"/>
              <a:gd name="T83" fmla="*/ 77 h 237"/>
              <a:gd name="T84" fmla="*/ 116 w 326"/>
              <a:gd name="T85" fmla="*/ 84 h 237"/>
              <a:gd name="T86" fmla="*/ 116 w 326"/>
              <a:gd name="T87" fmla="*/ 77 h 237"/>
              <a:gd name="T88" fmla="*/ 91 w 326"/>
              <a:gd name="T89" fmla="*/ 81 h 237"/>
              <a:gd name="T90" fmla="*/ 98 w 326"/>
              <a:gd name="T91" fmla="*/ 81 h 237"/>
              <a:gd name="T92" fmla="*/ 148 w 326"/>
              <a:gd name="T93" fmla="*/ 149 h 237"/>
              <a:gd name="T94" fmla="*/ 93 w 326"/>
              <a:gd name="T95" fmla="*/ 142 h 237"/>
              <a:gd name="T96" fmla="*/ 63 w 326"/>
              <a:gd name="T97" fmla="*/ 149 h 237"/>
              <a:gd name="T98" fmla="*/ 145 w 326"/>
              <a:gd name="T99" fmla="*/ 199 h 237"/>
              <a:gd name="T100" fmla="*/ 191 w 326"/>
              <a:gd name="T101" fmla="*/ 219 h 237"/>
              <a:gd name="T102" fmla="*/ 145 w 326"/>
              <a:gd name="T103" fmla="*/ 199 h 237"/>
              <a:gd name="T104" fmla="*/ 26 w 326"/>
              <a:gd name="T105" fmla="*/ 24 h 237"/>
              <a:gd name="T106" fmla="*/ 43 w 326"/>
              <a:gd name="T107" fmla="*/ 182 h 237"/>
              <a:gd name="T108" fmla="*/ 0 w 326"/>
              <a:gd name="T109" fmla="*/ 216 h 237"/>
              <a:gd name="T110" fmla="*/ 326 w 326"/>
              <a:gd name="T111" fmla="*/ 237 h 237"/>
              <a:gd name="T112" fmla="*/ 279 w 326"/>
              <a:gd name="T113" fmla="*/ 182 h 237"/>
              <a:gd name="T114" fmla="*/ 298 w 326"/>
              <a:gd name="T115" fmla="*/ 24 h 237"/>
              <a:gd name="T116" fmla="*/ 50 w 326"/>
              <a:gd name="T117" fmla="*/ 0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26" h="237">
                <a:moveTo>
                  <a:pt x="49" y="25"/>
                </a:moveTo>
                <a:cubicBezTo>
                  <a:pt x="275" y="25"/>
                  <a:pt x="275" y="25"/>
                  <a:pt x="275" y="25"/>
                </a:cubicBezTo>
                <a:cubicBezTo>
                  <a:pt x="275" y="163"/>
                  <a:pt x="275" y="163"/>
                  <a:pt x="275" y="163"/>
                </a:cubicBezTo>
                <a:cubicBezTo>
                  <a:pt x="49" y="163"/>
                  <a:pt x="49" y="163"/>
                  <a:pt x="49" y="163"/>
                </a:cubicBezTo>
                <a:cubicBezTo>
                  <a:pt x="49" y="25"/>
                  <a:pt x="49" y="25"/>
                  <a:pt x="49" y="25"/>
                </a:cubicBezTo>
                <a:close/>
                <a:moveTo>
                  <a:pt x="162" y="127"/>
                </a:moveTo>
                <a:cubicBezTo>
                  <a:pt x="162" y="134"/>
                  <a:pt x="162" y="134"/>
                  <a:pt x="162" y="134"/>
                </a:cubicBezTo>
                <a:cubicBezTo>
                  <a:pt x="222" y="134"/>
                  <a:pt x="222" y="134"/>
                  <a:pt x="222" y="134"/>
                </a:cubicBezTo>
                <a:cubicBezTo>
                  <a:pt x="222" y="127"/>
                  <a:pt x="222" y="127"/>
                  <a:pt x="222" y="127"/>
                </a:cubicBezTo>
                <a:cubicBezTo>
                  <a:pt x="162" y="127"/>
                  <a:pt x="162" y="127"/>
                  <a:pt x="162" y="127"/>
                </a:cubicBezTo>
                <a:close/>
                <a:moveTo>
                  <a:pt x="162" y="108"/>
                </a:moveTo>
                <a:cubicBezTo>
                  <a:pt x="162" y="116"/>
                  <a:pt x="162" y="116"/>
                  <a:pt x="162" y="116"/>
                </a:cubicBezTo>
                <a:cubicBezTo>
                  <a:pt x="222" y="116"/>
                  <a:pt x="222" y="116"/>
                  <a:pt x="222" y="116"/>
                </a:cubicBezTo>
                <a:cubicBezTo>
                  <a:pt x="222" y="108"/>
                  <a:pt x="222" y="108"/>
                  <a:pt x="222" y="108"/>
                </a:cubicBezTo>
                <a:cubicBezTo>
                  <a:pt x="162" y="108"/>
                  <a:pt x="162" y="108"/>
                  <a:pt x="162" y="108"/>
                </a:cubicBezTo>
                <a:close/>
                <a:moveTo>
                  <a:pt x="162" y="86"/>
                </a:moveTo>
                <a:cubicBezTo>
                  <a:pt x="162" y="94"/>
                  <a:pt x="162" y="94"/>
                  <a:pt x="162" y="94"/>
                </a:cubicBezTo>
                <a:cubicBezTo>
                  <a:pt x="263" y="94"/>
                  <a:pt x="263" y="94"/>
                  <a:pt x="263" y="94"/>
                </a:cubicBezTo>
                <a:cubicBezTo>
                  <a:pt x="263" y="86"/>
                  <a:pt x="263" y="86"/>
                  <a:pt x="263" y="86"/>
                </a:cubicBezTo>
                <a:cubicBezTo>
                  <a:pt x="162" y="86"/>
                  <a:pt x="162" y="86"/>
                  <a:pt x="162" y="86"/>
                </a:cubicBezTo>
                <a:close/>
                <a:moveTo>
                  <a:pt x="162" y="66"/>
                </a:moveTo>
                <a:cubicBezTo>
                  <a:pt x="162" y="74"/>
                  <a:pt x="162" y="74"/>
                  <a:pt x="162" y="74"/>
                </a:cubicBezTo>
                <a:cubicBezTo>
                  <a:pt x="263" y="74"/>
                  <a:pt x="263" y="74"/>
                  <a:pt x="263" y="74"/>
                </a:cubicBezTo>
                <a:cubicBezTo>
                  <a:pt x="263" y="66"/>
                  <a:pt x="263" y="66"/>
                  <a:pt x="263" y="66"/>
                </a:cubicBezTo>
                <a:cubicBezTo>
                  <a:pt x="162" y="66"/>
                  <a:pt x="162" y="66"/>
                  <a:pt x="162" y="66"/>
                </a:cubicBezTo>
                <a:close/>
                <a:moveTo>
                  <a:pt x="162" y="45"/>
                </a:moveTo>
                <a:cubicBezTo>
                  <a:pt x="162" y="53"/>
                  <a:pt x="162" y="53"/>
                  <a:pt x="162" y="53"/>
                </a:cubicBezTo>
                <a:cubicBezTo>
                  <a:pt x="263" y="53"/>
                  <a:pt x="263" y="53"/>
                  <a:pt x="263" y="53"/>
                </a:cubicBezTo>
                <a:cubicBezTo>
                  <a:pt x="263" y="45"/>
                  <a:pt x="263" y="45"/>
                  <a:pt x="263" y="45"/>
                </a:cubicBezTo>
                <a:cubicBezTo>
                  <a:pt x="162" y="45"/>
                  <a:pt x="162" y="45"/>
                  <a:pt x="162" y="45"/>
                </a:cubicBezTo>
                <a:close/>
                <a:moveTo>
                  <a:pt x="93" y="43"/>
                </a:moveTo>
                <a:cubicBezTo>
                  <a:pt x="93" y="43"/>
                  <a:pt x="93" y="43"/>
                  <a:pt x="93" y="43"/>
                </a:cubicBezTo>
                <a:cubicBezTo>
                  <a:pt x="92" y="43"/>
                  <a:pt x="91" y="43"/>
                  <a:pt x="91" y="44"/>
                </a:cubicBezTo>
                <a:cubicBezTo>
                  <a:pt x="91" y="44"/>
                  <a:pt x="91" y="44"/>
                  <a:pt x="91" y="44"/>
                </a:cubicBezTo>
                <a:cubicBezTo>
                  <a:pt x="91" y="44"/>
                  <a:pt x="90" y="44"/>
                  <a:pt x="90" y="44"/>
                </a:cubicBezTo>
                <a:cubicBezTo>
                  <a:pt x="90" y="44"/>
                  <a:pt x="90" y="44"/>
                  <a:pt x="90" y="44"/>
                </a:cubicBezTo>
                <a:cubicBezTo>
                  <a:pt x="90" y="44"/>
                  <a:pt x="89" y="45"/>
                  <a:pt x="89" y="45"/>
                </a:cubicBezTo>
                <a:cubicBezTo>
                  <a:pt x="89" y="45"/>
                  <a:pt x="89" y="45"/>
                  <a:pt x="89" y="45"/>
                </a:cubicBezTo>
                <a:cubicBezTo>
                  <a:pt x="89" y="45"/>
                  <a:pt x="89" y="45"/>
                  <a:pt x="88" y="45"/>
                </a:cubicBezTo>
                <a:cubicBezTo>
                  <a:pt x="88" y="45"/>
                  <a:pt x="88" y="45"/>
                  <a:pt x="88" y="45"/>
                </a:cubicBezTo>
                <a:cubicBezTo>
                  <a:pt x="88" y="45"/>
                  <a:pt x="88" y="45"/>
                  <a:pt x="88" y="45"/>
                </a:cubicBezTo>
                <a:cubicBezTo>
                  <a:pt x="88" y="45"/>
                  <a:pt x="88" y="45"/>
                  <a:pt x="88" y="45"/>
                </a:cubicBezTo>
                <a:cubicBezTo>
                  <a:pt x="88" y="46"/>
                  <a:pt x="87" y="46"/>
                  <a:pt x="87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86" y="46"/>
                  <a:pt x="86" y="46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7"/>
                  <a:pt x="85" y="47"/>
                  <a:pt x="85" y="47"/>
                </a:cubicBezTo>
                <a:cubicBezTo>
                  <a:pt x="85" y="47"/>
                  <a:pt x="85" y="47"/>
                  <a:pt x="85" y="47"/>
                </a:cubicBezTo>
                <a:cubicBezTo>
                  <a:pt x="85" y="47"/>
                  <a:pt x="85" y="47"/>
                  <a:pt x="85" y="47"/>
                </a:cubicBezTo>
                <a:cubicBezTo>
                  <a:pt x="85" y="48"/>
                  <a:pt x="85" y="48"/>
                  <a:pt x="84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3" y="49"/>
                  <a:pt x="83" y="49"/>
                  <a:pt x="83" y="49"/>
                </a:cubicBezTo>
                <a:cubicBezTo>
                  <a:pt x="83" y="49"/>
                  <a:pt x="83" y="49"/>
                  <a:pt x="83" y="49"/>
                </a:cubicBezTo>
                <a:cubicBezTo>
                  <a:pt x="83" y="49"/>
                  <a:pt x="83" y="49"/>
                  <a:pt x="83" y="49"/>
                </a:cubicBezTo>
                <a:cubicBezTo>
                  <a:pt x="83" y="49"/>
                  <a:pt x="83" y="49"/>
                  <a:pt x="83" y="49"/>
                </a:cubicBezTo>
                <a:cubicBezTo>
                  <a:pt x="83" y="49"/>
                  <a:pt x="83" y="49"/>
                  <a:pt x="82" y="50"/>
                </a:cubicBezTo>
                <a:cubicBezTo>
                  <a:pt x="82" y="50"/>
                  <a:pt x="82" y="50"/>
                  <a:pt x="82" y="50"/>
                </a:cubicBezTo>
                <a:cubicBezTo>
                  <a:pt x="82" y="50"/>
                  <a:pt x="82" y="50"/>
                  <a:pt x="82" y="50"/>
                </a:cubicBezTo>
                <a:cubicBezTo>
                  <a:pt x="82" y="50"/>
                  <a:pt x="82" y="50"/>
                  <a:pt x="82" y="50"/>
                </a:cubicBezTo>
                <a:cubicBezTo>
                  <a:pt x="77" y="55"/>
                  <a:pt x="73" y="62"/>
                  <a:pt x="72" y="69"/>
                </a:cubicBezTo>
                <a:cubicBezTo>
                  <a:pt x="72" y="69"/>
                  <a:pt x="72" y="69"/>
                  <a:pt x="72" y="69"/>
                </a:cubicBezTo>
                <a:cubicBezTo>
                  <a:pt x="70" y="81"/>
                  <a:pt x="82" y="98"/>
                  <a:pt x="66" y="105"/>
                </a:cubicBezTo>
                <a:cubicBezTo>
                  <a:pt x="144" y="105"/>
                  <a:pt x="144" y="105"/>
                  <a:pt x="144" y="105"/>
                </a:cubicBezTo>
                <a:cubicBezTo>
                  <a:pt x="151" y="82"/>
                  <a:pt x="142" y="39"/>
                  <a:pt x="106" y="40"/>
                </a:cubicBezTo>
                <a:cubicBezTo>
                  <a:pt x="101" y="40"/>
                  <a:pt x="97" y="41"/>
                  <a:pt x="93" y="43"/>
                </a:cubicBezTo>
                <a:close/>
                <a:moveTo>
                  <a:pt x="80" y="71"/>
                </a:moveTo>
                <a:cubicBezTo>
                  <a:pt x="80" y="71"/>
                  <a:pt x="80" y="70"/>
                  <a:pt x="80" y="69"/>
                </a:cubicBezTo>
                <a:cubicBezTo>
                  <a:pt x="80" y="71"/>
                  <a:pt x="79" y="73"/>
                  <a:pt x="79" y="75"/>
                </a:cubicBezTo>
                <a:cubicBezTo>
                  <a:pt x="79" y="90"/>
                  <a:pt x="91" y="102"/>
                  <a:pt x="106" y="102"/>
                </a:cubicBezTo>
                <a:cubicBezTo>
                  <a:pt x="120" y="102"/>
                  <a:pt x="132" y="90"/>
                  <a:pt x="132" y="75"/>
                </a:cubicBezTo>
                <a:cubicBezTo>
                  <a:pt x="132" y="74"/>
                  <a:pt x="132" y="72"/>
                  <a:pt x="132" y="71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111" y="72"/>
                  <a:pt x="111" y="72"/>
                  <a:pt x="111" y="72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08" y="56"/>
                  <a:pt x="108" y="56"/>
                  <a:pt x="108" y="56"/>
                </a:cubicBezTo>
                <a:cubicBezTo>
                  <a:pt x="106" y="72"/>
                  <a:pt x="106" y="72"/>
                  <a:pt x="106" y="72"/>
                </a:cubicBezTo>
                <a:cubicBezTo>
                  <a:pt x="80" y="71"/>
                  <a:pt x="80" y="71"/>
                  <a:pt x="80" y="71"/>
                </a:cubicBezTo>
                <a:close/>
                <a:moveTo>
                  <a:pt x="116" y="77"/>
                </a:moveTo>
                <a:cubicBezTo>
                  <a:pt x="114" y="77"/>
                  <a:pt x="112" y="79"/>
                  <a:pt x="112" y="81"/>
                </a:cubicBezTo>
                <a:cubicBezTo>
                  <a:pt x="112" y="83"/>
                  <a:pt x="114" y="84"/>
                  <a:pt x="116" y="84"/>
                </a:cubicBezTo>
                <a:cubicBezTo>
                  <a:pt x="118" y="84"/>
                  <a:pt x="120" y="83"/>
                  <a:pt x="120" y="81"/>
                </a:cubicBezTo>
                <a:cubicBezTo>
                  <a:pt x="120" y="79"/>
                  <a:pt x="118" y="77"/>
                  <a:pt x="116" y="77"/>
                </a:cubicBezTo>
                <a:close/>
                <a:moveTo>
                  <a:pt x="95" y="77"/>
                </a:moveTo>
                <a:cubicBezTo>
                  <a:pt x="93" y="77"/>
                  <a:pt x="91" y="79"/>
                  <a:pt x="91" y="81"/>
                </a:cubicBezTo>
                <a:cubicBezTo>
                  <a:pt x="91" y="83"/>
                  <a:pt x="93" y="84"/>
                  <a:pt x="95" y="84"/>
                </a:cubicBezTo>
                <a:cubicBezTo>
                  <a:pt x="97" y="84"/>
                  <a:pt x="98" y="83"/>
                  <a:pt x="98" y="81"/>
                </a:cubicBezTo>
                <a:cubicBezTo>
                  <a:pt x="98" y="79"/>
                  <a:pt x="97" y="77"/>
                  <a:pt x="95" y="77"/>
                </a:cubicBezTo>
                <a:close/>
                <a:moveTo>
                  <a:pt x="148" y="149"/>
                </a:moveTo>
                <a:cubicBezTo>
                  <a:pt x="147" y="129"/>
                  <a:pt x="135" y="112"/>
                  <a:pt x="118" y="107"/>
                </a:cubicBezTo>
                <a:cubicBezTo>
                  <a:pt x="93" y="142"/>
                  <a:pt x="93" y="142"/>
                  <a:pt x="93" y="142"/>
                </a:cubicBezTo>
                <a:cubicBezTo>
                  <a:pt x="93" y="106"/>
                  <a:pt x="93" y="106"/>
                  <a:pt x="93" y="106"/>
                </a:cubicBezTo>
                <a:cubicBezTo>
                  <a:pt x="76" y="112"/>
                  <a:pt x="64" y="129"/>
                  <a:pt x="63" y="149"/>
                </a:cubicBezTo>
                <a:cubicBezTo>
                  <a:pt x="148" y="149"/>
                  <a:pt x="148" y="149"/>
                  <a:pt x="148" y="149"/>
                </a:cubicBezTo>
                <a:close/>
                <a:moveTo>
                  <a:pt x="145" y="199"/>
                </a:moveTo>
                <a:cubicBezTo>
                  <a:pt x="179" y="199"/>
                  <a:pt x="179" y="199"/>
                  <a:pt x="179" y="199"/>
                </a:cubicBezTo>
                <a:cubicBezTo>
                  <a:pt x="191" y="219"/>
                  <a:pt x="191" y="219"/>
                  <a:pt x="191" y="219"/>
                </a:cubicBezTo>
                <a:cubicBezTo>
                  <a:pt x="134" y="219"/>
                  <a:pt x="134" y="219"/>
                  <a:pt x="134" y="219"/>
                </a:cubicBezTo>
                <a:cubicBezTo>
                  <a:pt x="145" y="199"/>
                  <a:pt x="145" y="199"/>
                  <a:pt x="145" y="199"/>
                </a:cubicBezTo>
                <a:close/>
                <a:moveTo>
                  <a:pt x="50" y="0"/>
                </a:moveTo>
                <a:cubicBezTo>
                  <a:pt x="37" y="0"/>
                  <a:pt x="26" y="11"/>
                  <a:pt x="26" y="24"/>
                </a:cubicBezTo>
                <a:cubicBezTo>
                  <a:pt x="26" y="159"/>
                  <a:pt x="26" y="159"/>
                  <a:pt x="26" y="159"/>
                </a:cubicBezTo>
                <a:cubicBezTo>
                  <a:pt x="26" y="170"/>
                  <a:pt x="33" y="179"/>
                  <a:pt x="43" y="182"/>
                </a:cubicBezTo>
                <a:cubicBezTo>
                  <a:pt x="43" y="182"/>
                  <a:pt x="43" y="182"/>
                  <a:pt x="43" y="182"/>
                </a:cubicBezTo>
                <a:cubicBezTo>
                  <a:pt x="0" y="216"/>
                  <a:pt x="0" y="216"/>
                  <a:pt x="0" y="216"/>
                </a:cubicBezTo>
                <a:cubicBezTo>
                  <a:pt x="0" y="237"/>
                  <a:pt x="0" y="237"/>
                  <a:pt x="0" y="237"/>
                </a:cubicBezTo>
                <a:cubicBezTo>
                  <a:pt x="326" y="237"/>
                  <a:pt x="326" y="237"/>
                  <a:pt x="326" y="237"/>
                </a:cubicBezTo>
                <a:cubicBezTo>
                  <a:pt x="326" y="216"/>
                  <a:pt x="326" y="216"/>
                  <a:pt x="326" y="216"/>
                </a:cubicBezTo>
                <a:cubicBezTo>
                  <a:pt x="279" y="182"/>
                  <a:pt x="279" y="182"/>
                  <a:pt x="279" y="182"/>
                </a:cubicBezTo>
                <a:cubicBezTo>
                  <a:pt x="290" y="180"/>
                  <a:pt x="298" y="170"/>
                  <a:pt x="298" y="159"/>
                </a:cubicBezTo>
                <a:cubicBezTo>
                  <a:pt x="298" y="24"/>
                  <a:pt x="298" y="24"/>
                  <a:pt x="298" y="24"/>
                </a:cubicBezTo>
                <a:cubicBezTo>
                  <a:pt x="298" y="11"/>
                  <a:pt x="287" y="0"/>
                  <a:pt x="274" y="0"/>
                </a:cubicBezTo>
                <a:lnTo>
                  <a:pt x="50" y="0"/>
                </a:lnTo>
                <a:close/>
              </a:path>
            </a:pathLst>
          </a:custGeom>
          <a:solidFill>
            <a:sysClr val="window" lastClr="FFFFFF">
              <a:lumMod val="50000"/>
            </a:sys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73" name="组合 72"/>
          <p:cNvGrpSpPr/>
          <p:nvPr/>
        </p:nvGrpSpPr>
        <p:grpSpPr bwMode="auto">
          <a:xfrm rot="2700000">
            <a:off x="3336132" y="1791494"/>
            <a:ext cx="2374900" cy="2376487"/>
            <a:chOff x="6336196" y="1009196"/>
            <a:chExt cx="2376264" cy="2376265"/>
          </a:xfrm>
        </p:grpSpPr>
        <p:sp>
          <p:nvSpPr>
            <p:cNvPr id="74" name="矩形 28"/>
            <p:cNvSpPr/>
            <p:nvPr/>
          </p:nvSpPr>
          <p:spPr>
            <a:xfrm>
              <a:off x="6335072" y="1009607"/>
              <a:ext cx="2376264" cy="909552"/>
            </a:xfrm>
            <a:custGeom>
              <a:avLst/>
              <a:gdLst/>
              <a:ahLst/>
              <a:cxnLst/>
              <a:rect l="l" t="t" r="r" b="b"/>
              <a:pathLst>
                <a:path w="2376264" h="909519">
                  <a:moveTo>
                    <a:pt x="0" y="0"/>
                  </a:moveTo>
                  <a:lnTo>
                    <a:pt x="2376264" y="0"/>
                  </a:lnTo>
                  <a:lnTo>
                    <a:pt x="2376264" y="478604"/>
                  </a:lnTo>
                  <a:lnTo>
                    <a:pt x="0" y="909519"/>
                  </a:lnTo>
                  <a:close/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5" name="矩形 28"/>
            <p:cNvSpPr/>
            <p:nvPr/>
          </p:nvSpPr>
          <p:spPr>
            <a:xfrm rot="5400000">
              <a:off x="7067945" y="1741688"/>
              <a:ext cx="2376265" cy="910160"/>
            </a:xfrm>
            <a:custGeom>
              <a:avLst/>
              <a:gdLst/>
              <a:ahLst/>
              <a:cxnLst/>
              <a:rect l="l" t="t" r="r" b="b"/>
              <a:pathLst>
                <a:path w="2376264" h="909519">
                  <a:moveTo>
                    <a:pt x="0" y="0"/>
                  </a:moveTo>
                  <a:lnTo>
                    <a:pt x="2376264" y="0"/>
                  </a:lnTo>
                  <a:lnTo>
                    <a:pt x="2376264" y="478604"/>
                  </a:lnTo>
                  <a:lnTo>
                    <a:pt x="0" y="909519"/>
                  </a:lnTo>
                  <a:close/>
                </a:path>
              </a:pathLst>
            </a:custGeom>
            <a:blipFill dpi="0" rotWithShape="1">
              <a:blip r:embed="rId3"/>
              <a:srcRect/>
              <a:stretch>
                <a:fillRect/>
              </a:stretch>
            </a:blip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6" name="矩形 28"/>
            <p:cNvSpPr/>
            <p:nvPr/>
          </p:nvSpPr>
          <p:spPr>
            <a:xfrm rot="10800000">
              <a:off x="6335073" y="2475498"/>
              <a:ext cx="2376264" cy="909553"/>
            </a:xfrm>
            <a:custGeom>
              <a:avLst/>
              <a:gdLst/>
              <a:ahLst/>
              <a:cxnLst/>
              <a:rect l="l" t="t" r="r" b="b"/>
              <a:pathLst>
                <a:path w="2376264" h="909519">
                  <a:moveTo>
                    <a:pt x="0" y="0"/>
                  </a:moveTo>
                  <a:lnTo>
                    <a:pt x="2376264" y="0"/>
                  </a:lnTo>
                  <a:lnTo>
                    <a:pt x="2376264" y="478604"/>
                  </a:lnTo>
                  <a:lnTo>
                    <a:pt x="0" y="909519"/>
                  </a:ln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/>
              </a:stretch>
            </a:blip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7" name="矩形 28"/>
            <p:cNvSpPr/>
            <p:nvPr/>
          </p:nvSpPr>
          <p:spPr>
            <a:xfrm rot="16200000">
              <a:off x="5997450" y="2137904"/>
              <a:ext cx="1585764" cy="910160"/>
            </a:xfrm>
            <a:custGeom>
              <a:avLst/>
              <a:gdLst/>
              <a:ahLst/>
              <a:cxnLst/>
              <a:rect l="l" t="t" r="r" b="b"/>
              <a:pathLst>
                <a:path w="1567916" h="909519">
                  <a:moveTo>
                    <a:pt x="1567916" y="625191"/>
                  </a:moveTo>
                  <a:lnTo>
                    <a:pt x="0" y="909519"/>
                  </a:lnTo>
                  <a:lnTo>
                    <a:pt x="0" y="0"/>
                  </a:lnTo>
                  <a:lnTo>
                    <a:pt x="1454543" y="0"/>
                  </a:lnTo>
                  <a:close/>
                </a:path>
              </a:pathLst>
            </a:custGeom>
            <a:blipFill dpi="0" rotWithShape="1">
              <a:blip r:embed="rId5"/>
              <a:srcRect/>
              <a:stretch>
                <a:fillRect/>
              </a:stretch>
            </a:blip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78" name="矩形 77"/>
          <p:cNvSpPr/>
          <p:nvPr/>
        </p:nvSpPr>
        <p:spPr>
          <a:xfrm>
            <a:off x="4203700" y="1492250"/>
            <a:ext cx="466725" cy="4619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kern="0" dirty="0">
                <a:solidFill>
                  <a:schemeClr val="bg1"/>
                </a:solidFill>
                <a:latin typeface="Impact" panose="020B0806030902050204" pitchFamily="34" charset="0"/>
                <a:ea typeface="+mn-ea"/>
              </a:rPr>
              <a:t>01</a:t>
            </a:r>
            <a:endParaRPr lang="zh-CN" altLang="en-US" sz="2400" kern="0" dirty="0">
              <a:solidFill>
                <a:schemeClr val="bg1"/>
              </a:solidFill>
              <a:latin typeface="Impact" panose="020B0806030902050204" pitchFamily="34" charset="0"/>
              <a:ea typeface="+mn-ea"/>
            </a:endParaRPr>
          </a:p>
        </p:txBody>
      </p:sp>
      <p:cxnSp>
        <p:nvCxnSpPr>
          <p:cNvPr id="79" name="直接连接符 78"/>
          <p:cNvCxnSpPr>
            <a:cxnSpLocks noChangeShapeType="1"/>
          </p:cNvCxnSpPr>
          <p:nvPr/>
        </p:nvCxnSpPr>
        <p:spPr bwMode="auto">
          <a:xfrm flipH="1">
            <a:off x="2700338" y="1666875"/>
            <a:ext cx="957262" cy="0"/>
          </a:xfrm>
          <a:prstGeom prst="line">
            <a:avLst/>
          </a:prstGeom>
          <a:noFill/>
          <a:ln w="9525" algn="ctr">
            <a:solidFill>
              <a:schemeClr val="bg1"/>
            </a:solidFill>
            <a:prstDash val="sysDash"/>
            <a:round/>
            <a:headEnd type="oval" w="med" len="med"/>
            <a:tailEnd type="oval" w="med" len="med"/>
          </a:ln>
        </p:spPr>
      </p:cxnSp>
      <p:sp>
        <p:nvSpPr>
          <p:cNvPr id="80" name="矩形 79"/>
          <p:cNvSpPr>
            <a:spLocks noChangeArrowheads="1"/>
          </p:cNvSpPr>
          <p:nvPr/>
        </p:nvSpPr>
        <p:spPr bwMode="auto">
          <a:xfrm>
            <a:off x="539750" y="1446213"/>
            <a:ext cx="2016125" cy="1060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</a:t>
            </a:r>
            <a:r>
              <a:rPr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听、说、读、学、练、考、问、答</a:t>
            </a:r>
            <a:r>
              <a:rPr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全程服务的学习平台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3055938" y="2613025"/>
            <a:ext cx="503237" cy="4619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kern="0" dirty="0">
                <a:solidFill>
                  <a:schemeClr val="bg1"/>
                </a:solidFill>
                <a:latin typeface="Impact" panose="020B0806030902050204" pitchFamily="34" charset="0"/>
                <a:ea typeface="+mn-ea"/>
              </a:rPr>
              <a:t>02</a:t>
            </a:r>
            <a:endParaRPr lang="zh-CN" altLang="en-US" sz="2400" kern="0" dirty="0">
              <a:solidFill>
                <a:schemeClr val="bg1"/>
              </a:solidFill>
              <a:latin typeface="Impact" panose="020B0806030902050204" pitchFamily="34" charset="0"/>
              <a:ea typeface="+mn-ea"/>
            </a:endParaRPr>
          </a:p>
        </p:txBody>
      </p:sp>
      <p:cxnSp>
        <p:nvCxnSpPr>
          <p:cNvPr id="82" name="直接连接符 81"/>
          <p:cNvCxnSpPr>
            <a:cxnSpLocks noChangeShapeType="1"/>
          </p:cNvCxnSpPr>
          <p:nvPr/>
        </p:nvCxnSpPr>
        <p:spPr bwMode="auto">
          <a:xfrm flipH="1">
            <a:off x="2700338" y="3248025"/>
            <a:ext cx="392112" cy="0"/>
          </a:xfrm>
          <a:prstGeom prst="line">
            <a:avLst/>
          </a:prstGeom>
          <a:noFill/>
          <a:ln w="9525" algn="ctr">
            <a:solidFill>
              <a:schemeClr val="bg1"/>
            </a:solidFill>
            <a:prstDash val="sysDash"/>
            <a:round/>
            <a:headEnd type="oval" w="med" len="med"/>
            <a:tailEnd type="oval" w="med" len="med"/>
          </a:ln>
        </p:spPr>
      </p:cxnSp>
      <p:sp>
        <p:nvSpPr>
          <p:cNvPr id="83" name="矩形 82"/>
          <p:cNvSpPr>
            <a:spLocks noChangeArrowheads="1"/>
          </p:cNvSpPr>
          <p:nvPr/>
        </p:nvSpPr>
        <p:spPr bwMode="auto">
          <a:xfrm>
            <a:off x="539750" y="2978150"/>
            <a:ext cx="2016125" cy="1060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将权威资讯、智能测试、开放互动答疑、个人空间融为一体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4167188" y="3722688"/>
            <a:ext cx="512762" cy="461962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kern="0" dirty="0">
                <a:solidFill>
                  <a:schemeClr val="bg1"/>
                </a:solidFill>
                <a:latin typeface="Impact" panose="020B0806030902050204" pitchFamily="34" charset="0"/>
                <a:ea typeface="+mn-ea"/>
              </a:rPr>
              <a:t>03</a:t>
            </a:r>
            <a:endParaRPr lang="zh-CN" altLang="en-US" sz="2400" kern="0" dirty="0">
              <a:solidFill>
                <a:schemeClr val="bg1"/>
              </a:solidFill>
              <a:latin typeface="Impact" panose="020B0806030902050204" pitchFamily="34" charset="0"/>
              <a:ea typeface="+mn-ea"/>
            </a:endParaRPr>
          </a:p>
        </p:txBody>
      </p:sp>
      <p:cxnSp>
        <p:nvCxnSpPr>
          <p:cNvPr id="85" name="直接连接符 84"/>
          <p:cNvCxnSpPr>
            <a:cxnSpLocks noChangeShapeType="1"/>
          </p:cNvCxnSpPr>
          <p:nvPr/>
        </p:nvCxnSpPr>
        <p:spPr bwMode="auto">
          <a:xfrm flipH="1">
            <a:off x="5199063" y="4083050"/>
            <a:ext cx="957262" cy="0"/>
          </a:xfrm>
          <a:prstGeom prst="line">
            <a:avLst/>
          </a:prstGeom>
          <a:noFill/>
          <a:ln w="9525" algn="ctr">
            <a:solidFill>
              <a:schemeClr val="bg1"/>
            </a:solidFill>
            <a:prstDash val="sysDash"/>
            <a:round/>
            <a:headEnd type="oval" w="med" len="med"/>
            <a:tailEnd type="oval" w="med" len="med"/>
          </a:ln>
        </p:spPr>
      </p:cxnSp>
      <p:sp>
        <p:nvSpPr>
          <p:cNvPr id="86" name="矩形 85"/>
          <p:cNvSpPr>
            <a:spLocks noChangeArrowheads="1"/>
          </p:cNvSpPr>
          <p:nvPr/>
        </p:nvSpPr>
        <p:spPr bwMode="auto">
          <a:xfrm>
            <a:off x="6300788" y="3806825"/>
            <a:ext cx="2016125" cy="7372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节约更多时间，避免无效劳动，提高学习效率</a:t>
            </a:r>
            <a:endParaRPr lang="en-US" altLang="zh-CN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5421313" y="2600325"/>
            <a:ext cx="503237" cy="4619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kern="0" dirty="0">
                <a:solidFill>
                  <a:schemeClr val="bg1"/>
                </a:solidFill>
                <a:latin typeface="Impact" panose="020B0806030902050204" pitchFamily="34" charset="0"/>
                <a:ea typeface="+mn-ea"/>
              </a:rPr>
              <a:t>04</a:t>
            </a:r>
            <a:endParaRPr lang="zh-CN" altLang="en-US" sz="2400" kern="0" dirty="0">
              <a:solidFill>
                <a:schemeClr val="bg1"/>
              </a:solidFill>
              <a:latin typeface="Impact" panose="020B0806030902050204" pitchFamily="34" charset="0"/>
              <a:ea typeface="+mn-ea"/>
            </a:endParaRPr>
          </a:p>
        </p:txBody>
      </p:sp>
      <p:cxnSp>
        <p:nvCxnSpPr>
          <p:cNvPr id="88" name="直接连接符 87"/>
          <p:cNvCxnSpPr>
            <a:cxnSpLocks noChangeShapeType="1"/>
          </p:cNvCxnSpPr>
          <p:nvPr/>
        </p:nvCxnSpPr>
        <p:spPr bwMode="auto">
          <a:xfrm flipH="1">
            <a:off x="5762625" y="2325688"/>
            <a:ext cx="393700" cy="0"/>
          </a:xfrm>
          <a:prstGeom prst="line">
            <a:avLst/>
          </a:prstGeom>
          <a:noFill/>
          <a:ln w="9525" algn="ctr">
            <a:solidFill>
              <a:schemeClr val="bg1"/>
            </a:solidFill>
            <a:prstDash val="sysDash"/>
            <a:round/>
            <a:headEnd type="oval" w="med" len="med"/>
            <a:tailEnd type="oval" w="med" len="med"/>
          </a:ln>
        </p:spPr>
      </p:cxnSp>
      <p:sp>
        <p:nvSpPr>
          <p:cNvPr id="89" name="矩形 88"/>
          <p:cNvSpPr>
            <a:spLocks noChangeArrowheads="1"/>
          </p:cNvSpPr>
          <p:nvPr/>
        </p:nvSpPr>
        <p:spPr bwMode="auto">
          <a:xfrm>
            <a:off x="6300788" y="2066925"/>
            <a:ext cx="2016125" cy="13469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倡导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个性化、自主化</a:t>
            </a:r>
            <a:r>
              <a:rPr lang="zh-CN" altLang="en-US" sz="1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学习，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培养英语综合应用能力</a:t>
            </a:r>
            <a:endParaRPr lang="zh-CN" altLang="en-US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778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15" dur="100" fill="hold"/>
                                        <p:tgtEl>
                                          <p:spTgt spid="7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30" dur="100" fill="hold"/>
                                        <p:tgtEl>
                                          <p:spTgt spid="7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48" dur="100" fill="hold"/>
                                        <p:tgtEl>
                                          <p:spTgt spid="8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66" dur="100" fill="hold"/>
                                        <p:tgtEl>
                                          <p:spTgt spid="8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84" dur="100" fill="hold"/>
                                        <p:tgtEl>
                                          <p:spTgt spid="8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8" grpId="1"/>
      <p:bldP spid="80" grpId="0"/>
      <p:bldP spid="81" grpId="0"/>
      <p:bldP spid="81" grpId="1"/>
      <p:bldP spid="83" grpId="0"/>
      <p:bldP spid="84" grpId="0"/>
      <p:bldP spid="84" grpId="1"/>
      <p:bldP spid="86" grpId="0"/>
      <p:bldP spid="87" grpId="0"/>
      <p:bldP spid="87" grpId="1"/>
      <p:bldP spid="89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ChangeArrowheads="1"/>
          </p:cNvSpPr>
          <p:nvPr/>
        </p:nvSpPr>
        <p:spPr bwMode="auto">
          <a:xfrm>
            <a:off x="598855" y="3147928"/>
            <a:ext cx="7776864" cy="1107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7200" b="1" dirty="0">
                <a:blipFill dpi="0" rotWithShape="1">
                  <a:blip r:embed="rId1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感谢聆听</a:t>
            </a:r>
            <a:r>
              <a:rPr lang="en-US" altLang="zh-CN" sz="7200" b="1" dirty="0">
                <a:blipFill dpi="0" rotWithShape="1">
                  <a:blip r:embed="rId1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!</a:t>
            </a:r>
            <a:r>
              <a:rPr lang="zh-CN" altLang="en-US" sz="7200" b="1" dirty="0">
                <a:blipFill dpi="0" rotWithShape="1">
                  <a:blip r:embed="rId1"/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7200" b="1" dirty="0">
              <a:blipFill dpi="0" rotWithShape="1">
                <a:blip r:embed="rId1"/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31d3fd1f4134970a1f9cc80094cad1c8a7865d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355" y="297815"/>
            <a:ext cx="4733290" cy="2457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截图201805091500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6895" y="207010"/>
            <a:ext cx="7990840" cy="4632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6"/>
  <p:tag name="KSO_WM_UNIT_TYPE" val="m_i"/>
  <p:tag name="KSO_WM_UNIT_INDEX" val="1_1"/>
  <p:tag name="KSO_WM_UNIT_ID" val="diagram786_2*m_i*1_1"/>
  <p:tag name="KSO_WM_UNIT_CLEAR" val="1"/>
  <p:tag name="KSO_WM_UNIT_LAYERLEVEL" val="1_1"/>
  <p:tag name="KSO_WM_DIAGRAM_GROUP_CODE" val="m1-1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6"/>
  <p:tag name="KSO_WM_UNIT_TYPE" val="m_i"/>
  <p:tag name="KSO_WM_UNIT_INDEX" val="1_7"/>
  <p:tag name="KSO_WM_UNIT_ID" val="diagram786_2*m_i*1_7"/>
  <p:tag name="KSO_WM_UNIT_CLEAR" val="1"/>
  <p:tag name="KSO_WM_UNIT_LAYERLEVEL" val="1_1"/>
  <p:tag name="KSO_WM_DIAGRAM_GROUP_CODE" val="m1-1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6"/>
  <p:tag name="KSO_WM_UNIT_TYPE" val="m_h_f"/>
  <p:tag name="KSO_WM_UNIT_INDEX" val="1_3_1"/>
  <p:tag name="KSO_WM_UNIT_ID" val="diagram786_2*m_h_f*1_3_1"/>
  <p:tag name="KSO_WM_UNIT_CLEAR" val="1"/>
  <p:tag name="KSO_WM_UNIT_LAYERLEVEL" val="1_1_1"/>
  <p:tag name="KSO_WM_UNIT_VALUE" val="28"/>
  <p:tag name="KSO_WM_UNIT_HIGHLIGHT" val="0"/>
  <p:tag name="KSO_WM_UNIT_COMPATIBLE" val="0"/>
  <p:tag name="KSO_WM_UNIT_PRESET_TEXT_INDEX" val="4"/>
  <p:tag name="KSO_WM_UNIT_PRESET_TEXT_LEN" val="59"/>
  <p:tag name="KSO_WM_DIAGRAM_GROUP_CODE" val="m1-1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6_2*i*16"/>
  <p:tag name="KSO_WM_TEMPLATE_CATEGORY" val="diagram"/>
  <p:tag name="KSO_WM_TEMPLATE_INDEX" val="786"/>
  <p:tag name="KSO_WM_UNIT_INDEX" val="16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6"/>
  <p:tag name="KSO_WM_UNIT_TYPE" val="m_i"/>
  <p:tag name="KSO_WM_UNIT_INDEX" val="1_8"/>
  <p:tag name="KSO_WM_UNIT_ID" val="diagram786_2*m_i*1_8"/>
  <p:tag name="KSO_WM_UNIT_CLEAR" val="1"/>
  <p:tag name="KSO_WM_UNIT_LAYERLEVEL" val="1_1"/>
  <p:tag name="KSO_WM_DIAGRAM_GROUP_CODE" val="m1-1"/>
  <p:tag name="KSO_WM_UNIT_FILL_FORE_SCHEMECOLOR_INDEX" val="6"/>
  <p:tag name="KSO_WM_UNIT_FILL_TYPE" val="1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6"/>
  <p:tag name="KSO_WM_UNIT_TYPE" val="m_i"/>
  <p:tag name="KSO_WM_UNIT_INDEX" val="1_9"/>
  <p:tag name="KSO_WM_UNIT_ID" val="diagram786_2*m_i*1_9"/>
  <p:tag name="KSO_WM_UNIT_CLEAR" val="1"/>
  <p:tag name="KSO_WM_UNIT_LAYERLEVEL" val="1_1"/>
  <p:tag name="KSO_WM_DIAGRAM_GROUP_CODE" val="m1-1"/>
  <p:tag name="KSO_WM_UNIT_TEXT_FILL_FORE_SCHEMECOLOR_INDEX" val="6"/>
  <p:tag name="KSO_WM_UNIT_TEXT_FILL_TYPE" val="1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6"/>
  <p:tag name="KSO_WM_UNIT_TYPE" val="m_i"/>
  <p:tag name="KSO_WM_UNIT_INDEX" val="1_10"/>
  <p:tag name="KSO_WM_UNIT_ID" val="diagram786_2*m_i*1_10"/>
  <p:tag name="KSO_WM_UNIT_CLEAR" val="1"/>
  <p:tag name="KSO_WM_UNIT_LAYERLEVEL" val="1_1"/>
  <p:tag name="KSO_WM_DIAGRAM_GROUP_CODE" val="m1-1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6"/>
  <p:tag name="KSO_WM_UNIT_TYPE" val="m_h_f"/>
  <p:tag name="KSO_WM_UNIT_INDEX" val="1_5_1"/>
  <p:tag name="KSO_WM_UNIT_ID" val="diagram786_2*m_h_f*1_5_1"/>
  <p:tag name="KSO_WM_UNIT_CLEAR" val="1"/>
  <p:tag name="KSO_WM_UNIT_LAYERLEVEL" val="1_1_1"/>
  <p:tag name="KSO_WM_UNIT_VALUE" val="28"/>
  <p:tag name="KSO_WM_UNIT_HIGHLIGHT" val="0"/>
  <p:tag name="KSO_WM_UNIT_COMPATIBLE" val="0"/>
  <p:tag name="KSO_WM_UNIT_PRESET_TEXT_INDEX" val="4"/>
  <p:tag name="KSO_WM_UNIT_PRESET_TEXT_LEN" val="59"/>
  <p:tag name="KSO_WM_DIAGRAM_GROUP_CODE" val="m1-1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6_2*i*23"/>
  <p:tag name="KSO_WM_TEMPLATE_CATEGORY" val="diagram"/>
  <p:tag name="KSO_WM_TEMPLATE_INDEX" val="786"/>
  <p:tag name="KSO_WM_UNIT_INDEX" val="23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6"/>
  <p:tag name="KSO_WM_UNIT_TYPE" val="m_i"/>
  <p:tag name="KSO_WM_UNIT_INDEX" val="1_11"/>
  <p:tag name="KSO_WM_UNIT_ID" val="diagram786_2*m_i*1_11"/>
  <p:tag name="KSO_WM_UNIT_CLEAR" val="1"/>
  <p:tag name="KSO_WM_UNIT_LAYERLEVEL" val="1_1"/>
  <p:tag name="KSO_WM_DIAGRAM_GROUP_CODE" val="m1-1"/>
  <p:tag name="KSO_WM_UNIT_FILL_FORE_SCHEMECOLOR_INDEX" val="6"/>
  <p:tag name="KSO_WM_UNIT_FILL_TYPE" val="1"/>
</p:tagLst>
</file>

<file path=ppt/tags/tag1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6"/>
  <p:tag name="KSO_WM_UNIT_TYPE" val="m_i"/>
  <p:tag name="KSO_WM_UNIT_INDEX" val="1_12"/>
  <p:tag name="KSO_WM_UNIT_ID" val="diagram786_2*m_i*1_12"/>
  <p:tag name="KSO_WM_UNIT_CLEAR" val="1"/>
  <p:tag name="KSO_WM_UNIT_LAYERLEVEL" val="1_1"/>
  <p:tag name="KSO_WM_DIAGRAM_GROUP_CODE" val="m1-1"/>
  <p:tag name="KSO_WM_UNIT_TEXT_FILL_FORE_SCHEMECOLOR_INDEX" val="6"/>
  <p:tag name="KSO_WM_UNIT_TEXT_FILL_TYPE" val="1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6_2*i*2"/>
  <p:tag name="KSO_WM_TEMPLATE_CATEGORY" val="diagram"/>
  <p:tag name="KSO_WM_TEMPLATE_INDEX" val="786"/>
  <p:tag name="KSO_WM_UNIT_INDEX" val="2"/>
</p:tagLst>
</file>

<file path=ppt/tags/tag2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6"/>
  <p:tag name="KSO_WM_UNIT_TYPE" val="m_i"/>
  <p:tag name="KSO_WM_UNIT_INDEX" val="1_13"/>
  <p:tag name="KSO_WM_UNIT_ID" val="diagram786_2*m_i*1_13"/>
  <p:tag name="KSO_WM_UNIT_CLEAR" val="1"/>
  <p:tag name="KSO_WM_UNIT_LAYERLEVEL" val="1_1"/>
  <p:tag name="KSO_WM_DIAGRAM_GROUP_CODE" val="m1-1"/>
</p:tagLst>
</file>

<file path=ppt/tags/tag2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6"/>
  <p:tag name="KSO_WM_UNIT_TYPE" val="m_h_f"/>
  <p:tag name="KSO_WM_UNIT_INDEX" val="1_2_1"/>
  <p:tag name="KSO_WM_UNIT_ID" val="diagram786_2*m_h_f*1_2_1"/>
  <p:tag name="KSO_WM_UNIT_CLEAR" val="1"/>
  <p:tag name="KSO_WM_UNIT_LAYERLEVEL" val="1_1_1"/>
  <p:tag name="KSO_WM_UNIT_VALUE" val="28"/>
  <p:tag name="KSO_WM_UNIT_HIGHLIGHT" val="0"/>
  <p:tag name="KSO_WM_UNIT_COMPATIBLE" val="0"/>
  <p:tag name="KSO_WM_UNIT_PRESET_TEXT_INDEX" val="4"/>
  <p:tag name="KSO_WM_UNIT_PRESET_TEXT_LEN" val="59"/>
  <p:tag name="KSO_WM_DIAGRAM_GROUP_CODE" val="m1-1"/>
  <p:tag name="KSO_WM_UNIT_TEXT_FILL_FORE_SCHEMECOLOR_INDEX" val="13"/>
  <p:tag name="KSO_WM_UNIT_TEXT_FILL_TYPE" val="1"/>
</p:tagLst>
</file>

<file path=ppt/tags/tag2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6_2*i*30"/>
  <p:tag name="KSO_WM_TEMPLATE_CATEGORY" val="diagram"/>
  <p:tag name="KSO_WM_TEMPLATE_INDEX" val="786"/>
  <p:tag name="KSO_WM_UNIT_INDEX" val="30"/>
</p:tagLst>
</file>

<file path=ppt/tags/tag2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6"/>
  <p:tag name="KSO_WM_UNIT_TYPE" val="m_i"/>
  <p:tag name="KSO_WM_UNIT_INDEX" val="1_14"/>
  <p:tag name="KSO_WM_UNIT_ID" val="diagram786_2*m_i*1_14"/>
  <p:tag name="KSO_WM_UNIT_CLEAR" val="1"/>
  <p:tag name="KSO_WM_UNIT_LAYERLEVEL" val="1_1"/>
  <p:tag name="KSO_WM_DIAGRAM_GROUP_CODE" val="m1-1"/>
  <p:tag name="KSO_WM_UNIT_FILL_FORE_SCHEMECOLOR_INDEX" val="5"/>
  <p:tag name="KSO_WM_UNIT_FILL_TYPE" val="1"/>
</p:tagLst>
</file>

<file path=ppt/tags/tag2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6"/>
  <p:tag name="KSO_WM_UNIT_TYPE" val="m_i"/>
  <p:tag name="KSO_WM_UNIT_INDEX" val="1_15"/>
  <p:tag name="KSO_WM_UNIT_ID" val="diagram786_2*m_i*1_15"/>
  <p:tag name="KSO_WM_UNIT_CLEAR" val="1"/>
  <p:tag name="KSO_WM_UNIT_LAYERLEVEL" val="1_1"/>
  <p:tag name="KSO_WM_DIAGRAM_GROUP_CODE" val="m1-1"/>
  <p:tag name="KSO_WM_UNIT_TEXT_FILL_FORE_SCHEMECOLOR_INDEX" val="5"/>
  <p:tag name="KSO_WM_UNIT_TEXT_FILL_TYPE" val="1"/>
</p:tagLst>
</file>

<file path=ppt/tags/tag2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6"/>
  <p:tag name="KSO_WM_UNIT_TYPE" val="m_i"/>
  <p:tag name="KSO_WM_UNIT_INDEX" val="1_16"/>
  <p:tag name="KSO_WM_UNIT_ID" val="diagram786_2*m_i*1_16"/>
  <p:tag name="KSO_WM_UNIT_CLEAR" val="1"/>
  <p:tag name="KSO_WM_UNIT_LAYERLEVEL" val="1_1"/>
  <p:tag name="KSO_WM_DIAGRAM_GROUP_CODE" val="m1-1"/>
</p:tagLst>
</file>

<file path=ppt/tags/tag2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6"/>
  <p:tag name="KSO_WM_UNIT_TYPE" val="m_h_f"/>
  <p:tag name="KSO_WM_UNIT_INDEX" val="1_4_1"/>
  <p:tag name="KSO_WM_UNIT_ID" val="diagram786_2*m_h_f*1_4_1"/>
  <p:tag name="KSO_WM_UNIT_CLEAR" val="1"/>
  <p:tag name="KSO_WM_UNIT_LAYERLEVEL" val="1_1_1"/>
  <p:tag name="KSO_WM_UNIT_VALUE" val="28"/>
  <p:tag name="KSO_WM_UNIT_HIGHLIGHT" val="0"/>
  <p:tag name="KSO_WM_UNIT_COMPATIBLE" val="0"/>
  <p:tag name="KSO_WM_UNIT_PRESET_TEXT_INDEX" val="4"/>
  <p:tag name="KSO_WM_UNIT_PRESET_TEXT_LEN" val="59"/>
  <p:tag name="KSO_WM_DIAGRAM_GROUP_CODE" val="m1-1"/>
  <p:tag name="KSO_WM_UNIT_TEXT_FILL_FORE_SCHEMECOLOR_INDEX" val="13"/>
  <p:tag name="KSO_WM_UNIT_TEXT_FILL_TYPE" val="1"/>
</p:tagLst>
</file>

<file path=ppt/tags/tag27.xml><?xml version="1.0" encoding="utf-8"?>
<p:tagLst xmlns:p="http://schemas.openxmlformats.org/presentationml/2006/main">
  <p:tag name="MH" val="20150820163246"/>
  <p:tag name="MH_LIBRARY" val="GRAPHIC"/>
  <p:tag name="MH_TYPE" val="Other"/>
  <p:tag name="MH_ORDER" val="4"/>
</p:tagLst>
</file>

<file path=ppt/tags/tag28.xml><?xml version="1.0" encoding="utf-8"?>
<p:tagLst xmlns:p="http://schemas.openxmlformats.org/presentationml/2006/main">
  <p:tag name="MH" val="20150820163246"/>
  <p:tag name="MH_LIBRARY" val="GRAPHIC"/>
  <p:tag name="MH_TYPE" val="Other"/>
  <p:tag name="MH_ORDER" val="7"/>
</p:tagLst>
</file>

<file path=ppt/tags/tag29.xml><?xml version="1.0" encoding="utf-8"?>
<p:tagLst xmlns:p="http://schemas.openxmlformats.org/presentationml/2006/main">
  <p:tag name="MH" val="20150820163246"/>
  <p:tag name="MH_LIBRARY" val="GRAPHIC"/>
  <p:tag name="MH_TYPE" val="Other"/>
  <p:tag name="MH_ORDER" val="10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6"/>
  <p:tag name="KSO_WM_UNIT_TYPE" val="m_i"/>
  <p:tag name="KSO_WM_UNIT_INDEX" val="1_2"/>
  <p:tag name="KSO_WM_UNIT_ID" val="diagram786_2*m_i*1_2"/>
  <p:tag name="KSO_WM_UNIT_CLEAR" val="1"/>
  <p:tag name="KSO_WM_UNIT_LAYERLEVEL" val="1_1"/>
  <p:tag name="KSO_WM_DIAGRAM_GROUP_CODE" val="m1-1"/>
  <p:tag name="KSO_WM_UNIT_FILL_FORE_SCHEMECOLOR_INDEX" val="5"/>
  <p:tag name="KSO_WM_UNIT_FILL_TYPE" val="1"/>
</p:tagLst>
</file>

<file path=ppt/tags/tag30.xml><?xml version="1.0" encoding="utf-8"?>
<p:tagLst xmlns:p="http://schemas.openxmlformats.org/presentationml/2006/main">
  <p:tag name="MH" val="20150820163246"/>
  <p:tag name="MH_LIBRARY" val="GRAPHIC"/>
  <p:tag name="MH_TYPE" val="Other"/>
  <p:tag name="MH_ORDER" val="13"/>
</p:tagLst>
</file>

<file path=ppt/tags/tag3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30_3*i*0"/>
  <p:tag name="KSO_WM_TEMPLATE_CATEGORY" val="diagram"/>
  <p:tag name="KSO_WM_TEMPLATE_INDEX" val="160130"/>
  <p:tag name="KSO_WM_UNIT_INDEX" val="0"/>
</p:tagLst>
</file>

<file path=ppt/tags/tag32.xml><?xml version="1.0" encoding="utf-8"?>
<p:tagLst xmlns:p="http://schemas.openxmlformats.org/presentationml/2006/main">
  <p:tag name="KSO_WM_TEMPLATE_CATEGORY" val="diagram"/>
  <p:tag name="KSO_WM_TEMPLATE_INDEX" val="160130"/>
  <p:tag name="KSO_WM_TAG_VERSION" val="1.0"/>
  <p:tag name="KSO_WM_BEAUTIFY_FLAG" val="#wm#"/>
  <p:tag name="KSO_WM_UNIT_TYPE" val="m_i"/>
  <p:tag name="KSO_WM_UNIT_INDEX" val="1_1"/>
  <p:tag name="KSO_WM_UNIT_ID" val="diagram160130_3*m_i*1_1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3.xml><?xml version="1.0" encoding="utf-8"?>
<p:tagLst xmlns:p="http://schemas.openxmlformats.org/presentationml/2006/main">
  <p:tag name="KSO_WM_TEMPLATE_CATEGORY" val="diagram"/>
  <p:tag name="KSO_WM_TEMPLATE_INDEX" val="160130"/>
  <p:tag name="KSO_WM_TAG_VERSION" val="1.0"/>
  <p:tag name="KSO_WM_BEAUTIFY_FLAG" val="#wm#"/>
  <p:tag name="KSO_WM_UNIT_TYPE" val="m_i"/>
  <p:tag name="KSO_WM_UNIT_INDEX" val="1_2"/>
  <p:tag name="KSO_WM_UNIT_ID" val="diagram160130_3*m_i*1_2"/>
  <p:tag name="KSO_WM_UNIT_CLEAR" val="1"/>
  <p:tag name="KSO_WM_UNIT_LAYERLEVEL" val="1_1"/>
  <p:tag name="KSO_WM_DIAGRAM_GROUP_CODE" val="m1-1"/>
  <p:tag name="KSO_WM_UNIT_LINE_FORE_SCHEMECOLOR_INDEX" val="5"/>
  <p:tag name="KSO_WM_UNIT_LINE_FILL_TYPE" val="2"/>
</p:tagLst>
</file>

<file path=ppt/tags/tag34.xml><?xml version="1.0" encoding="utf-8"?>
<p:tagLst xmlns:p="http://schemas.openxmlformats.org/presentationml/2006/main">
  <p:tag name="KSO_WM_TEMPLATE_CATEGORY" val="diagram"/>
  <p:tag name="KSO_WM_TEMPLATE_INDEX" val="160130"/>
  <p:tag name="KSO_WM_TAG_VERSION" val="1.0"/>
  <p:tag name="KSO_WM_BEAUTIFY_FLAG" val="#wm#"/>
  <p:tag name="KSO_WM_UNIT_TYPE" val="m_h_a"/>
  <p:tag name="KSO_WM_UNIT_INDEX" val="1_1_1"/>
  <p:tag name="KSO_WM_UNIT_ID" val="diagram160130_3*m_h_a*1_1_1"/>
  <p:tag name="KSO_WM_UNIT_CLEAR" val="1"/>
  <p:tag name="KSO_WM_UNIT_LAYERLEVEL" val="1_1_1"/>
  <p:tag name="KSO_WM_UNIT_VALUE" val="4"/>
  <p:tag name="KSO_WM_UNIT_HIGHLIGHT" val="0"/>
  <p:tag name="KSO_WM_UNIT_COMPATIBLE" val="0"/>
  <p:tag name="KSO_WM_DIAGRAM_GROUP_CODE" val="m1-1"/>
  <p:tag name="KSO_WM_UNIT_PRESET_TEXT" val="LOREM"/>
  <p:tag name="KSO_WM_UNIT_TEXT_FILL_FORE_SCHEMECOLOR_INDEX" val="5"/>
  <p:tag name="KSO_WM_UNIT_TEXT_FILL_TYPE" val="1"/>
</p:tagLst>
</file>

<file path=ppt/tags/tag3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30_3*i*9"/>
  <p:tag name="KSO_WM_TEMPLATE_CATEGORY" val="diagram"/>
  <p:tag name="KSO_WM_TEMPLATE_INDEX" val="160130"/>
  <p:tag name="KSO_WM_UNIT_INDEX" val="9"/>
</p:tagLst>
</file>

<file path=ppt/tags/tag36.xml><?xml version="1.0" encoding="utf-8"?>
<p:tagLst xmlns:p="http://schemas.openxmlformats.org/presentationml/2006/main">
  <p:tag name="KSO_WM_TEMPLATE_CATEGORY" val="diagram"/>
  <p:tag name="KSO_WM_TEMPLATE_INDEX" val="160130"/>
  <p:tag name="KSO_WM_TAG_VERSION" val="1.0"/>
  <p:tag name="KSO_WM_BEAUTIFY_FLAG" val="#wm#"/>
  <p:tag name="KSO_WM_UNIT_TYPE" val="m_i"/>
  <p:tag name="KSO_WM_UNIT_INDEX" val="1_3"/>
  <p:tag name="KSO_WM_UNIT_ID" val="diagram160130_3*m_i*1_3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7.xml><?xml version="1.0" encoding="utf-8"?>
<p:tagLst xmlns:p="http://schemas.openxmlformats.org/presentationml/2006/main">
  <p:tag name="KSO_WM_TEMPLATE_CATEGORY" val="diagram"/>
  <p:tag name="KSO_WM_TEMPLATE_INDEX" val="160130"/>
  <p:tag name="KSO_WM_TAG_VERSION" val="1.0"/>
  <p:tag name="KSO_WM_BEAUTIFY_FLAG" val="#wm#"/>
  <p:tag name="KSO_WM_UNIT_TYPE" val="m_i"/>
  <p:tag name="KSO_WM_UNIT_INDEX" val="1_4"/>
  <p:tag name="KSO_WM_UNIT_ID" val="diagram160130_3*m_i*1_4"/>
  <p:tag name="KSO_WM_UNIT_CLEAR" val="1"/>
  <p:tag name="KSO_WM_UNIT_LAYERLEVEL" val="1_1"/>
  <p:tag name="KSO_WM_DIAGRAM_GROUP_CODE" val="m1-1"/>
  <p:tag name="KSO_WM_UNIT_LINE_FORE_SCHEMECOLOR_INDEX" val="6"/>
  <p:tag name="KSO_WM_UNIT_LINE_FILL_TYPE" val="2"/>
</p:tagLst>
</file>

<file path=ppt/tags/tag38.xml><?xml version="1.0" encoding="utf-8"?>
<p:tagLst xmlns:p="http://schemas.openxmlformats.org/presentationml/2006/main">
  <p:tag name="KSO_WM_TEMPLATE_CATEGORY" val="diagram"/>
  <p:tag name="KSO_WM_TEMPLATE_INDEX" val="160130"/>
  <p:tag name="KSO_WM_TAG_VERSION" val="1.0"/>
  <p:tag name="KSO_WM_BEAUTIFY_FLAG" val="#wm#"/>
  <p:tag name="KSO_WM_UNIT_TYPE" val="m_h_f"/>
  <p:tag name="KSO_WM_UNIT_INDEX" val="1_2_1"/>
  <p:tag name="KSO_WM_UNIT_ID" val="diagram160130_3*m_h_f*1_2_1"/>
  <p:tag name="KSO_WM_UNIT_CLEAR" val="1"/>
  <p:tag name="KSO_WM_UNIT_LAYERLEVEL" val="1_1_1"/>
  <p:tag name="KSO_WM_UNIT_VALUE" val="36"/>
  <p:tag name="KSO_WM_UNIT_HIGHLIGHT" val="0"/>
  <p:tag name="KSO_WM_UNIT_COMPATIBLE" val="0"/>
  <p:tag name="KSO_WM_UNIT_PRESET_TEXT_INDEX" val="4"/>
  <p:tag name="KSO_WM_UNIT_PRESET_TEXT_LEN" val="36"/>
  <p:tag name="KSO_WM_DIAGRAM_GROUP_CODE" val="m1-1"/>
  <p:tag name="KSO_WM_UNIT_TEXT_FILL_FORE_SCHEMECOLOR_INDEX" val="13"/>
  <p:tag name="KSO_WM_UNIT_TEXT_FILL_TYPE" val="1"/>
</p:tagLst>
</file>

<file path=ppt/tags/tag3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30_3*i*18"/>
  <p:tag name="KSO_WM_TEMPLATE_CATEGORY" val="diagram"/>
  <p:tag name="KSO_WM_TEMPLATE_INDEX" val="160130"/>
  <p:tag name="KSO_WM_UNIT_INDEX" val="18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6"/>
  <p:tag name="KSO_WM_UNIT_TYPE" val="m_i"/>
  <p:tag name="KSO_WM_UNIT_INDEX" val="1_3"/>
  <p:tag name="KSO_WM_UNIT_ID" val="diagram786_2*m_i*1_3"/>
  <p:tag name="KSO_WM_UNIT_CLEAR" val="1"/>
  <p:tag name="KSO_WM_UNIT_LAYERLEVEL" val="1_1"/>
  <p:tag name="KSO_WM_DIAGRAM_GROUP_CODE" val="m1-1"/>
  <p:tag name="KSO_WM_UNIT_TEXT_FILL_FORE_SCHEMECOLOR_INDEX" val="5"/>
  <p:tag name="KSO_WM_UNIT_TEXT_FILL_TYPE" val="1"/>
</p:tagLst>
</file>

<file path=ppt/tags/tag40.xml><?xml version="1.0" encoding="utf-8"?>
<p:tagLst xmlns:p="http://schemas.openxmlformats.org/presentationml/2006/main">
  <p:tag name="KSO_WM_TEMPLATE_CATEGORY" val="diagram"/>
  <p:tag name="KSO_WM_TEMPLATE_INDEX" val="160130"/>
  <p:tag name="KSO_WM_TAG_VERSION" val="1.0"/>
  <p:tag name="KSO_WM_BEAUTIFY_FLAG" val="#wm#"/>
  <p:tag name="KSO_WM_UNIT_TYPE" val="m_i"/>
  <p:tag name="KSO_WM_UNIT_INDEX" val="1_5"/>
  <p:tag name="KSO_WM_UNIT_ID" val="diagram160130_3*m_i*1_5"/>
  <p:tag name="KSO_WM_UNIT_CLEAR" val="1"/>
  <p:tag name="KSO_WM_UNIT_LAYERLEVEL" val="1_1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41.xml><?xml version="1.0" encoding="utf-8"?>
<p:tagLst xmlns:p="http://schemas.openxmlformats.org/presentationml/2006/main">
  <p:tag name="KSO_WM_TEMPLATE_CATEGORY" val="diagram"/>
  <p:tag name="KSO_WM_TEMPLATE_INDEX" val="160130"/>
  <p:tag name="KSO_WM_TAG_VERSION" val="1.0"/>
  <p:tag name="KSO_WM_BEAUTIFY_FLAG" val="#wm#"/>
  <p:tag name="KSO_WM_UNIT_TYPE" val="m_i"/>
  <p:tag name="KSO_WM_UNIT_INDEX" val="1_6"/>
  <p:tag name="KSO_WM_UNIT_ID" val="diagram160130_3*m_i*1_6"/>
  <p:tag name="KSO_WM_UNIT_CLEAR" val="1"/>
  <p:tag name="KSO_WM_UNIT_LAYERLEVEL" val="1_1"/>
  <p:tag name="KSO_WM_DIAGRAM_GROUP_CODE" val="m1-1"/>
  <p:tag name="KSO_WM_UNIT_LINE_FORE_SCHEMECOLOR_INDEX" val="7"/>
  <p:tag name="KSO_WM_UNIT_LINE_FILL_TYPE" val="2"/>
</p:tagLst>
</file>

<file path=ppt/tags/tag42.xml><?xml version="1.0" encoding="utf-8"?>
<p:tagLst xmlns:p="http://schemas.openxmlformats.org/presentationml/2006/main">
  <p:tag name="KSO_WM_TEMPLATE_CATEGORY" val="diagram"/>
  <p:tag name="KSO_WM_TEMPLATE_INDEX" val="160130"/>
  <p:tag name="KSO_WM_TAG_VERSION" val="1.0"/>
  <p:tag name="KSO_WM_BEAUTIFY_FLAG" val="#wm#"/>
  <p:tag name="KSO_WM_UNIT_TYPE" val="m_h_f"/>
  <p:tag name="KSO_WM_UNIT_INDEX" val="1_3_1"/>
  <p:tag name="KSO_WM_UNIT_ID" val="diagram160130_3*m_h_f*1_3_1"/>
  <p:tag name="KSO_WM_UNIT_CLEAR" val="1"/>
  <p:tag name="KSO_WM_UNIT_LAYERLEVEL" val="1_1_1"/>
  <p:tag name="KSO_WM_UNIT_VALUE" val="36"/>
  <p:tag name="KSO_WM_UNIT_HIGHLIGHT" val="0"/>
  <p:tag name="KSO_WM_UNIT_COMPATIBLE" val="0"/>
  <p:tag name="KSO_WM_UNIT_PRESET_TEXT_INDEX" val="4"/>
  <p:tag name="KSO_WM_UNIT_PRESET_TEXT_LEN" val="36"/>
  <p:tag name="KSO_WM_DIAGRAM_GROUP_CODE" val="m1-1"/>
  <p:tag name="KSO_WM_UNIT_TEXT_FILL_FORE_SCHEMECOLOR_INDEX" val="13"/>
  <p:tag name="KSO_WM_UNIT_TEXT_FILL_TYPE" val="1"/>
</p:tagLst>
</file>

<file path=ppt/tags/tag4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30_3*i*27"/>
  <p:tag name="KSO_WM_TEMPLATE_CATEGORY" val="diagram"/>
  <p:tag name="KSO_WM_TEMPLATE_INDEX" val="160130"/>
  <p:tag name="KSO_WM_UNIT_INDEX" val="27"/>
</p:tagLst>
</file>

<file path=ppt/tags/tag44.xml><?xml version="1.0" encoding="utf-8"?>
<p:tagLst xmlns:p="http://schemas.openxmlformats.org/presentationml/2006/main">
  <p:tag name="KSO_WM_TEMPLATE_CATEGORY" val="diagram"/>
  <p:tag name="KSO_WM_TEMPLATE_INDEX" val="160130"/>
  <p:tag name="KSO_WM_TAG_VERSION" val="1.0"/>
  <p:tag name="KSO_WM_BEAUTIFY_FLAG" val="#wm#"/>
  <p:tag name="KSO_WM_UNIT_TYPE" val="m_i"/>
  <p:tag name="KSO_WM_UNIT_INDEX" val="1_7"/>
  <p:tag name="KSO_WM_UNIT_ID" val="diagram160130_3*m_i*1_7"/>
  <p:tag name="KSO_WM_UNIT_CLEAR" val="1"/>
  <p:tag name="KSO_WM_UNIT_LAYERLEVEL" val="1_1"/>
  <p:tag name="KSO_WM_DIAGRAM_GROUP_CODE" val="m1-1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45.xml><?xml version="1.0" encoding="utf-8"?>
<p:tagLst xmlns:p="http://schemas.openxmlformats.org/presentationml/2006/main">
  <p:tag name="KSO_WM_TEMPLATE_CATEGORY" val="diagram"/>
  <p:tag name="KSO_WM_TEMPLATE_INDEX" val="160130"/>
  <p:tag name="KSO_WM_TAG_VERSION" val="1.0"/>
  <p:tag name="KSO_WM_BEAUTIFY_FLAG" val="#wm#"/>
  <p:tag name="KSO_WM_UNIT_TYPE" val="m_i"/>
  <p:tag name="KSO_WM_UNIT_INDEX" val="1_8"/>
  <p:tag name="KSO_WM_UNIT_ID" val="diagram160130_3*m_i*1_8"/>
  <p:tag name="KSO_WM_UNIT_CLEAR" val="1"/>
  <p:tag name="KSO_WM_UNIT_LAYERLEVEL" val="1_1"/>
  <p:tag name="KSO_WM_DIAGRAM_GROUP_CODE" val="m1-1"/>
  <p:tag name="KSO_WM_UNIT_LINE_FORE_SCHEMECOLOR_INDEX" val="8"/>
  <p:tag name="KSO_WM_UNIT_LINE_FILL_TYPE" val="2"/>
</p:tagLst>
</file>

<file path=ppt/tags/tag46.xml><?xml version="1.0" encoding="utf-8"?>
<p:tagLst xmlns:p="http://schemas.openxmlformats.org/presentationml/2006/main">
  <p:tag name="KSO_WM_TEMPLATE_CATEGORY" val="diagram"/>
  <p:tag name="KSO_WM_TEMPLATE_INDEX" val="160130"/>
  <p:tag name="KSO_WM_TAG_VERSION" val="1.0"/>
  <p:tag name="KSO_WM_BEAUTIFY_FLAG" val="#wm#"/>
  <p:tag name="KSO_WM_UNIT_TYPE" val="m_h_a"/>
  <p:tag name="KSO_WM_UNIT_INDEX" val="1_4_1"/>
  <p:tag name="KSO_WM_UNIT_ID" val="diagram160130_3*m_h_a*1_4_1"/>
  <p:tag name="KSO_WM_UNIT_CLEAR" val="1"/>
  <p:tag name="KSO_WM_UNIT_LAYERLEVEL" val="1_1_1"/>
  <p:tag name="KSO_WM_UNIT_VALUE" val="4"/>
  <p:tag name="KSO_WM_UNIT_HIGHLIGHT" val="0"/>
  <p:tag name="KSO_WM_UNIT_COMPATIBLE" val="0"/>
  <p:tag name="KSO_WM_DIAGRAM_GROUP_CODE" val="m1-1"/>
  <p:tag name="KSO_WM_UNIT_PRESET_TEXT" val="LOREM"/>
  <p:tag name="KSO_WM_UNIT_TEXT_FILL_FORE_SCHEMECOLOR_INDEX" val="8"/>
  <p:tag name="KSO_WM_UNIT_TEXT_FILL_TYPE" val="1"/>
</p:tagLst>
</file>

<file path=ppt/tags/tag47.xml><?xml version="1.0" encoding="utf-8"?>
<p:tagLst xmlns:p="http://schemas.openxmlformats.org/presentationml/2006/main">
  <p:tag name="KSO_WM_TEMPLATE_CATEGORY" val="diagram"/>
  <p:tag name="KSO_WM_TEMPLATE_INDEX" val="160130"/>
  <p:tag name="KSO_WM_TAG_VERSION" val="1.0"/>
  <p:tag name="KSO_WM_BEAUTIFY_FLAG" val="#wm#"/>
  <p:tag name="KSO_WM_UNIT_TYPE" val="m_h_f"/>
  <p:tag name="KSO_WM_UNIT_INDEX" val="1_4_1"/>
  <p:tag name="KSO_WM_UNIT_ID" val="diagram160130_3*m_h_f*1_4_1"/>
  <p:tag name="KSO_WM_UNIT_CLEAR" val="1"/>
  <p:tag name="KSO_WM_UNIT_LAYERLEVEL" val="1_1_1"/>
  <p:tag name="KSO_WM_UNIT_VALUE" val="36"/>
  <p:tag name="KSO_WM_UNIT_HIGHLIGHT" val="0"/>
  <p:tag name="KSO_WM_UNIT_COMPATIBLE" val="0"/>
  <p:tag name="KSO_WM_UNIT_PRESET_TEXT_INDEX" val="4"/>
  <p:tag name="KSO_WM_UNIT_PRESET_TEXT_LEN" val="36"/>
  <p:tag name="KSO_WM_DIAGRAM_GROUP_CODE" val="m1-1"/>
  <p:tag name="KSO_WM_UNIT_TEXT_FILL_FORE_SCHEMECOLOR_INDEX" val="13"/>
  <p:tag name="KSO_WM_UNIT_TEXT_FILL_TYPE" val="1"/>
</p:tagLst>
</file>

<file path=ppt/tags/tag48.xml><?xml version="1.0" encoding="utf-8"?>
<p:tagLst xmlns:p="http://schemas.openxmlformats.org/presentationml/2006/main">
  <p:tag name="KSO_WM_TEMPLATE_CATEGORY" val="diagram"/>
  <p:tag name="KSO_WM_TEMPLATE_INDEX" val="160130"/>
  <p:tag name="KSO_WM_TAG_VERSION" val="1.0"/>
  <p:tag name="KSO_WM_BEAUTIFY_FLAG" val="#wm#"/>
  <p:tag name="KSO_WM_UNIT_TYPE" val="m_h_a"/>
  <p:tag name="KSO_WM_UNIT_INDEX" val="1_3_1"/>
  <p:tag name="KSO_WM_UNIT_ID" val="diagram160130_3*m_h_a*1_3_1"/>
  <p:tag name="KSO_WM_UNIT_CLEAR" val="1"/>
  <p:tag name="KSO_WM_UNIT_LAYERLEVEL" val="1_1_1"/>
  <p:tag name="KSO_WM_UNIT_VALUE" val="4"/>
  <p:tag name="KSO_WM_UNIT_HIGHLIGHT" val="0"/>
  <p:tag name="KSO_WM_UNIT_COMPATIBLE" val="0"/>
  <p:tag name="KSO_WM_DIAGRAM_GROUP_CODE" val="m1-1"/>
  <p:tag name="KSO_WM_UNIT_PRESET_TEXT" val="LOREM"/>
  <p:tag name="KSO_WM_UNIT_TEXT_FILL_FORE_SCHEMECOLOR_INDEX" val="7"/>
  <p:tag name="KSO_WM_UNIT_TEXT_FILL_TYPE" val="1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6"/>
  <p:tag name="KSO_WM_UNIT_TYPE" val="m_i"/>
  <p:tag name="KSO_WM_UNIT_INDEX" val="1_4"/>
  <p:tag name="KSO_WM_UNIT_ID" val="diagram786_2*m_i*1_4"/>
  <p:tag name="KSO_WM_UNIT_CLEAR" val="1"/>
  <p:tag name="KSO_WM_UNIT_LAYERLEVEL" val="1_1"/>
  <p:tag name="KSO_WM_DIAGRAM_GROUP_CODE" val="m1-1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6"/>
  <p:tag name="KSO_WM_UNIT_TYPE" val="m_h_f"/>
  <p:tag name="KSO_WM_UNIT_INDEX" val="1_1_1"/>
  <p:tag name="KSO_WM_UNIT_ID" val="diagram786_2*m_h_f*1_1_1"/>
  <p:tag name="KSO_WM_UNIT_CLEAR" val="1"/>
  <p:tag name="KSO_WM_UNIT_LAYERLEVEL" val="1_1_1"/>
  <p:tag name="KSO_WM_UNIT_VALUE" val="28"/>
  <p:tag name="KSO_WM_UNIT_HIGHLIGHT" val="0"/>
  <p:tag name="KSO_WM_UNIT_COMPATIBLE" val="0"/>
  <p:tag name="KSO_WM_UNIT_PRESET_TEXT_INDEX" val="4"/>
  <p:tag name="KSO_WM_UNIT_PRESET_TEXT_LEN" val="59"/>
  <p:tag name="KSO_WM_DIAGRAM_GROUP_CODE" val="m1-1"/>
  <p:tag name="KSO_WM_UNIT_TEXT_FILL_FORE_SCHEMECOLOR_INDEX" val="13"/>
  <p:tag name="KSO_WM_UNIT_TEXT_FILL_TYPE" val="1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6_2*i*9"/>
  <p:tag name="KSO_WM_TEMPLATE_CATEGORY" val="diagram"/>
  <p:tag name="KSO_WM_TEMPLATE_INDEX" val="786"/>
  <p:tag name="KSO_WM_UNIT_INDEX" val="9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6"/>
  <p:tag name="KSO_WM_UNIT_TYPE" val="m_i"/>
  <p:tag name="KSO_WM_UNIT_INDEX" val="1_5"/>
  <p:tag name="KSO_WM_UNIT_ID" val="diagram786_2*m_i*1_5"/>
  <p:tag name="KSO_WM_UNIT_CLEAR" val="1"/>
  <p:tag name="KSO_WM_UNIT_LAYERLEVEL" val="1_1"/>
  <p:tag name="KSO_WM_DIAGRAM_GROUP_CODE" val="m1-1"/>
  <p:tag name="KSO_WM_UNIT_FILL_FORE_SCHEMECOLOR_INDEX" val="7"/>
  <p:tag name="KSO_WM_UNIT_FILL_TYPE" val="1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86"/>
  <p:tag name="KSO_WM_UNIT_TYPE" val="m_i"/>
  <p:tag name="KSO_WM_UNIT_INDEX" val="1_6"/>
  <p:tag name="KSO_WM_UNIT_ID" val="diagram786_2*m_i*1_6"/>
  <p:tag name="KSO_WM_UNIT_CLEAR" val="1"/>
  <p:tag name="KSO_WM_UNIT_LAYERLEVEL" val="1_1"/>
  <p:tag name="KSO_WM_DIAGRAM_GROUP_CODE" val="m1-1"/>
  <p:tag name="KSO_WM_UNIT_TEXT_FILL_FORE_SCHEMECOLOR_INDEX" val="7"/>
  <p:tag name="KSO_WM_UNIT_TEXT_FILL_TYPE" val="1"/>
</p:tagLst>
</file>

<file path=ppt/theme/theme1.xml><?xml version="1.0" encoding="utf-8"?>
<a:theme xmlns:a="http://schemas.openxmlformats.org/drawingml/2006/main" name="第一PPT，www.1ppt.com">
  <a:themeElements>
    <a:clrScheme name="Fan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4708</Words>
  <Application>WPS 演示</Application>
  <PresentationFormat>自定义</PresentationFormat>
  <Paragraphs>636</Paragraphs>
  <Slides>92</Slides>
  <Notes>20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92</vt:i4>
      </vt:variant>
    </vt:vector>
  </HeadingPairs>
  <TitlesOfParts>
    <vt:vector size="111" baseType="lpstr">
      <vt:lpstr>Arial</vt:lpstr>
      <vt:lpstr>宋体</vt:lpstr>
      <vt:lpstr>Wingdings</vt:lpstr>
      <vt:lpstr>Calibri</vt:lpstr>
      <vt:lpstr>微软雅黑</vt:lpstr>
      <vt:lpstr>方正正大黑简体</vt:lpstr>
      <vt:lpstr>Impact</vt:lpstr>
      <vt:lpstr>幼圆</vt:lpstr>
      <vt:lpstr>黑体</vt:lpstr>
      <vt:lpstr>Arial Unicode MS</vt:lpstr>
      <vt:lpstr>Calibri</vt:lpstr>
      <vt:lpstr>Gill Sans</vt:lpstr>
      <vt:lpstr>Segoe UI</vt:lpstr>
      <vt:lpstr>Wingdings</vt:lpstr>
      <vt:lpstr>Agency FB</vt:lpstr>
      <vt:lpstr>Adobe 仿宋 Std R</vt:lpstr>
      <vt:lpstr>Malgun Gothic</vt:lpstr>
      <vt:lpstr>Almonte Snow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《中国图书馆分类法》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Encyclopedia Britannica Online  不列颠百科学术版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外文学位论文类数据库</vt:lpstr>
      <vt:lpstr>PowerPoint 演示文稿</vt:lpstr>
      <vt:lpstr>外文期刊数据库——全文类</vt:lpstr>
      <vt:lpstr>外语报纸电子资源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国外慕课平台</vt:lpstr>
      <vt:lpstr>PowerPoint 演示文稿</vt:lpstr>
      <vt:lpstr>PowerPoint 演示文稿</vt:lpstr>
      <vt:lpstr>PowerPoint 演示文稿</vt:lpstr>
      <vt:lpstr>欧盟OpenupED：http://www.openuped.eu/ 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黑板粉笔</dc:title>
  <dc:creator/>
  <cp:keywords>第一PPT模板网-WWW.1PPT.COM</cp:keywords>
  <dc:description>www.1ppt.com</dc:description>
  <cp:lastModifiedBy>夜晨光影</cp:lastModifiedBy>
  <cp:revision>39</cp:revision>
  <dcterms:created xsi:type="dcterms:W3CDTF">2017-03-26T02:09:00Z</dcterms:created>
  <dcterms:modified xsi:type="dcterms:W3CDTF">2018-05-11T00:13:06Z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2052-10.1.0.7346</vt:lpwstr>
  </property>
</Properties>
</file>