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3"/>
    <p:sldId id="270" r:id="rId4"/>
    <p:sldId id="276" r:id="rId5"/>
    <p:sldId id="273" r:id="rId6"/>
    <p:sldId id="274" r:id="rId7"/>
    <p:sldId id="275" r:id="rId8"/>
    <p:sldId id="277" r:id="rId9"/>
    <p:sldId id="278" r:id="rId10"/>
    <p:sldId id="279" r:id="rId11"/>
    <p:sldId id="257" r:id="rId12"/>
    <p:sldId id="340" r:id="rId13"/>
    <p:sldId id="258" r:id="rId14"/>
    <p:sldId id="259" r:id="rId15"/>
    <p:sldId id="260" r:id="rId16"/>
    <p:sldId id="341" r:id="rId17"/>
    <p:sldId id="261" r:id="rId18"/>
    <p:sldId id="263" r:id="rId19"/>
    <p:sldId id="264" r:id="rId20"/>
    <p:sldId id="265" r:id="rId21"/>
    <p:sldId id="342" r:id="rId22"/>
    <p:sldId id="267" r:id="rId23"/>
    <p:sldId id="280" r:id="rId24"/>
    <p:sldId id="343" r:id="rId25"/>
    <p:sldId id="293" r:id="rId26"/>
    <p:sldId id="294" r:id="rId27"/>
    <p:sldId id="295" r:id="rId28"/>
    <p:sldId id="302" r:id="rId29"/>
    <p:sldId id="303" r:id="rId30"/>
    <p:sldId id="296" r:id="rId31"/>
    <p:sldId id="297" r:id="rId32"/>
    <p:sldId id="300" r:id="rId33"/>
    <p:sldId id="301" r:id="rId34"/>
    <p:sldId id="306" r:id="rId35"/>
    <p:sldId id="307" r:id="rId36"/>
    <p:sldId id="337" r:id="rId37"/>
    <p:sldId id="345" r:id="rId38"/>
    <p:sldId id="308" r:id="rId39"/>
    <p:sldId id="309" r:id="rId40"/>
    <p:sldId id="310" r:id="rId41"/>
    <p:sldId id="311" r:id="rId42"/>
    <p:sldId id="338" r:id="rId43"/>
    <p:sldId id="312" r:id="rId44"/>
    <p:sldId id="313" r:id="rId45"/>
    <p:sldId id="314" r:id="rId46"/>
    <p:sldId id="315" r:id="rId47"/>
    <p:sldId id="317" r:id="rId48"/>
    <p:sldId id="318" r:id="rId49"/>
    <p:sldId id="319" r:id="rId50"/>
    <p:sldId id="320" r:id="rId51"/>
    <p:sldId id="321" r:id="rId52"/>
    <p:sldId id="322" r:id="rId53"/>
    <p:sldId id="323" r:id="rId54"/>
    <p:sldId id="324" r:id="rId55"/>
    <p:sldId id="344" r:id="rId56"/>
    <p:sldId id="316" r:id="rId57"/>
    <p:sldId id="325" r:id="rId58"/>
    <p:sldId id="326" r:id="rId59"/>
    <p:sldId id="327" r:id="rId6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6c8cebf-ad97-4804-8395-bd0df996051d}">
          <p14:sldIdLst>
            <p14:sldId id="256"/>
            <p14:sldId id="270"/>
            <p14:sldId id="276"/>
            <p14:sldId id="273"/>
            <p14:sldId id="274"/>
            <p14:sldId id="275"/>
            <p14:sldId id="277"/>
            <p14:sldId id="278"/>
            <p14:sldId id="279"/>
            <p14:sldId id="257"/>
            <p14:sldId id="340"/>
            <p14:sldId id="260"/>
            <p14:sldId id="341"/>
            <p14:sldId id="261"/>
            <p14:sldId id="263"/>
            <p14:sldId id="264"/>
            <p14:sldId id="265"/>
            <p14:sldId id="342"/>
            <p14:sldId id="280"/>
            <p14:sldId id="343"/>
            <p14:sldId id="293"/>
            <p14:sldId id="294"/>
            <p14:sldId id="295"/>
            <p14:sldId id="302"/>
            <p14:sldId id="303"/>
            <p14:sldId id="296"/>
            <p14:sldId id="301"/>
            <p14:sldId id="306"/>
            <p14:sldId id="307"/>
            <p14:sldId id="345"/>
            <p14:sldId id="308"/>
            <p14:sldId id="309"/>
            <p14:sldId id="310"/>
            <p14:sldId id="311"/>
            <p14:sldId id="312"/>
            <p14:sldId id="313"/>
            <p14:sldId id="314"/>
            <p14:sldId id="315"/>
            <p14:sldId id="317"/>
            <p14:sldId id="318"/>
            <p14:sldId id="319"/>
            <p14:sldId id="320"/>
            <p14:sldId id="321"/>
            <p14:sldId id="322"/>
            <p14:sldId id="323"/>
            <p14:sldId id="324"/>
            <p14:sldId id="344"/>
            <p14:sldId id="316"/>
            <p14:sldId id="325"/>
            <p14:sldId id="326"/>
            <p14:sldId id="327"/>
            <p14:sldId id="258"/>
            <p14:sldId id="259"/>
            <p14:sldId id="267"/>
            <p14:sldId id="297"/>
            <p14:sldId id="300"/>
            <p14:sldId id="337"/>
            <p14:sldId id="338"/>
          </p14:sldIdLst>
        </p14:section>
        <p14:section name="无标题节" id="{ea3ae377-e196-4ab1-8f0c-2b5ec66492a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stretch>
            <a:fillRect r="-9985"/>
          </a:stretch>
        </a:blipFill>
        <a:effectLst/>
      </p:bgPr>
    </p:bg>
    <p:spTree>
      <p:nvGrpSpPr>
        <p:cNvPr id="1" name=""/>
        <p:cNvGrpSpPr/>
        <p:nvPr/>
      </p:nvGrpSpPr>
      <p:grpSpPr/>
      <p:sp>
        <p:nvSpPr>
          <p:cNvPr id="2050" name="标题 2049"/>
          <p:cNvSpPr>
            <a:spLocks noGrp="1"/>
          </p:cNvSpPr>
          <p:nvPr>
            <p:ph type="ctrTitle"/>
          </p:nvPr>
        </p:nvSpPr>
        <p:spPr>
          <a:xfrm>
            <a:off x="527051" y="4437063"/>
            <a:ext cx="10363200" cy="966787"/>
          </a:xfrm>
          <a:prstGeom prst="rect">
            <a:avLst/>
          </a:prstGeom>
          <a:noFill/>
          <a:ln w="9525">
            <a:noFill/>
            <a:miter/>
          </a:ln>
        </p:spPr>
        <p:txBody>
          <a:bodyPr anchor="ctr"/>
          <a:lstStyle>
            <a:lvl1pPr lvl="0" algn="l">
              <a:defRPr sz="3600" b="0" kern="1200">
                <a:solidFill>
                  <a:schemeClr val="bg1"/>
                </a:solidFill>
                <a:ea typeface="Microsoft YaHei" charset="0"/>
              </a:defRPr>
            </a:lvl1pPr>
          </a:lstStyle>
          <a:p>
            <a:pPr lvl="0"/>
            <a:r>
              <a:rPr lang="zh-CN" altLang="en-US"/>
              <a:t>单击此处编辑母版标题样式</a:t>
            </a:r>
            <a:endParaRPr lang="zh-CN" altLang="en-US"/>
          </a:p>
        </p:txBody>
      </p:sp>
      <p:sp>
        <p:nvSpPr>
          <p:cNvPr id="2051" name="副标题 2050"/>
          <p:cNvSpPr>
            <a:spLocks noGrp="1"/>
          </p:cNvSpPr>
          <p:nvPr>
            <p:ph type="subTitle" idx="1"/>
          </p:nvPr>
        </p:nvSpPr>
        <p:spPr>
          <a:xfrm>
            <a:off x="527051" y="5445125"/>
            <a:ext cx="8534400" cy="600075"/>
          </a:xfrm>
          <a:prstGeom prst="rect">
            <a:avLst/>
          </a:prstGeom>
          <a:noFill/>
          <a:ln w="9525">
            <a:noFill/>
            <a:miter/>
          </a:ln>
        </p:spPr>
        <p:txBody>
          <a:bodyPr anchor="t"/>
          <a:lstStyle>
            <a:lvl1pPr marL="0" lvl="0" indent="0" algn="l">
              <a:buNone/>
              <a:defRPr sz="2400" kern="1200">
                <a:solidFill>
                  <a:schemeClr val="bg1"/>
                </a:solidFill>
                <a:ea typeface="Microsoft YaHei" charset="0"/>
              </a:defRPr>
            </a:lvl1pPr>
            <a:lvl2pPr marL="457200" lvl="1" indent="-457200" algn="ctr">
              <a:buNone/>
              <a:defRPr sz="2800" kern="1200">
                <a:solidFill>
                  <a:schemeClr val="tx1"/>
                </a:solidFill>
                <a:ea typeface="宋体" charset="-122"/>
              </a:defRPr>
            </a:lvl2pPr>
            <a:lvl3pPr marL="914400" lvl="2" indent="-914400" algn="ctr">
              <a:buNone/>
              <a:defRPr sz="2800" kern="1200">
                <a:solidFill>
                  <a:schemeClr val="tx1"/>
                </a:solidFill>
                <a:ea typeface="宋体" charset="-122"/>
              </a:defRPr>
            </a:lvl3pPr>
            <a:lvl4pPr marL="1371600" lvl="3" indent="-1371600" algn="ctr">
              <a:buNone/>
              <a:defRPr sz="2800" kern="1200">
                <a:solidFill>
                  <a:schemeClr val="tx1"/>
                </a:solidFill>
                <a:ea typeface="宋体" charset="-122"/>
              </a:defRPr>
            </a:lvl4pPr>
            <a:lvl5pPr marL="1828800" lvl="4" indent="-1828800" algn="ctr">
              <a:buNone/>
              <a:defRPr sz="2800" kern="1200">
                <a:solidFill>
                  <a:schemeClr val="tx1"/>
                </a:solidFill>
                <a:ea typeface="宋体" charset="-122"/>
              </a:defRPr>
            </a:lvl5pPr>
          </a:lstStyle>
          <a:p>
            <a:pPr lvl="0"/>
            <a:r>
              <a:rPr lang="zh-CN" altLang="en-US"/>
              <a:t>单击此处编辑母版副标题样式</a:t>
            </a:r>
            <a:endParaRPr lang="zh-CN" altLang="en-US"/>
          </a:p>
        </p:txBody>
      </p:sp>
      <p:sp>
        <p:nvSpPr>
          <p:cNvPr id="2052" name="日期占位符 2051"/>
          <p:cNvSpPr>
            <a:spLocks noGrp="1"/>
          </p:cNvSpPr>
          <p:nvPr>
            <p:ph type="dt" sz="half" idx="2"/>
          </p:nvPr>
        </p:nvSpPr>
        <p:spPr>
          <a:xfrm>
            <a:off x="609600" y="6245225"/>
            <a:ext cx="2844800" cy="476250"/>
          </a:xfrm>
          <a:prstGeom prst="rect">
            <a:avLst/>
          </a:prstGeom>
          <a:noFill/>
          <a:ln w="9525">
            <a:noFill/>
            <a:miter/>
          </a:ln>
        </p:spPr>
        <p:txBody>
          <a:bodyPr anchor="t"/>
          <a:p>
            <a:endParaRPr lang="zh-CN" altLang="en-US" dirty="0"/>
          </a:p>
        </p:txBody>
      </p:sp>
      <p:sp>
        <p:nvSpPr>
          <p:cNvPr id="2053" name="页脚占位符 2052"/>
          <p:cNvSpPr>
            <a:spLocks noGrp="1"/>
          </p:cNvSpPr>
          <p:nvPr>
            <p:ph type="ftr" sz="quarter" idx="3"/>
          </p:nvPr>
        </p:nvSpPr>
        <p:spPr>
          <a:xfrm>
            <a:off x="4165600" y="6245225"/>
            <a:ext cx="3860800" cy="476250"/>
          </a:xfrm>
          <a:prstGeom prst="rect">
            <a:avLst/>
          </a:prstGeom>
          <a:noFill/>
          <a:ln w="9525">
            <a:noFill/>
            <a:miter/>
          </a:ln>
        </p:spPr>
        <p:txBody>
          <a:bodyPr anchor="t"/>
          <a:p>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p>
        </p:txBody>
      </p:sp>
      <p:sp>
        <p:nvSpPr>
          <p:cNvPr id="6" name="灯片编号占位符 5"/>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9267" y="117475"/>
            <a:ext cx="2743200" cy="55340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19667" y="117475"/>
            <a:ext cx="8070573" cy="55340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p>
        </p:txBody>
      </p:sp>
      <p:sp>
        <p:nvSpPr>
          <p:cNvPr id="6" name="灯片编号占位符 5"/>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p>
        </p:txBody>
      </p:sp>
      <p:sp>
        <p:nvSpPr>
          <p:cNvPr id="6" name="灯片编号占位符 5"/>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p>
        </p:txBody>
      </p:sp>
      <p:sp>
        <p:nvSpPr>
          <p:cNvPr id="6" name="灯片编号占位符 5"/>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19667" y="1123950"/>
            <a:ext cx="5376672" cy="45275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315795" y="1123950"/>
            <a:ext cx="5376672" cy="45275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p>
        </p:txBody>
      </p:sp>
      <p:sp>
        <p:nvSpPr>
          <p:cNvPr id="7" name="灯片编号占位符 6"/>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p>
        </p:txBody>
      </p:sp>
      <p:sp>
        <p:nvSpPr>
          <p:cNvPr id="8" name="页脚占位符 7"/>
          <p:cNvSpPr>
            <a:spLocks noGrp="1"/>
          </p:cNvSpPr>
          <p:nvPr>
            <p:ph type="ftr" sz="quarter" idx="11"/>
          </p:nvPr>
        </p:nvSpPr>
        <p:spPr/>
        <p:txBody>
          <a:bodyPr/>
          <a:lstStyle/>
          <a:p>
            <a:pPr lvl="0"/>
            <a:endParaRPr lang="zh-CN"/>
          </a:p>
        </p:txBody>
      </p:sp>
      <p:sp>
        <p:nvSpPr>
          <p:cNvPr id="9" name="灯片编号占位符 8"/>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p>
        </p:txBody>
      </p:sp>
      <p:sp>
        <p:nvSpPr>
          <p:cNvPr id="4" name="页脚占位符 3"/>
          <p:cNvSpPr>
            <a:spLocks noGrp="1"/>
          </p:cNvSpPr>
          <p:nvPr>
            <p:ph type="ftr" sz="quarter" idx="11"/>
          </p:nvPr>
        </p:nvSpPr>
        <p:spPr/>
        <p:txBody>
          <a:bodyPr/>
          <a:lstStyle/>
          <a:p>
            <a:pPr lvl="0"/>
            <a:endParaRPr lang="zh-CN"/>
          </a:p>
        </p:txBody>
      </p:sp>
      <p:sp>
        <p:nvSpPr>
          <p:cNvPr id="5" name="灯片编号占位符 4"/>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p>
        </p:txBody>
      </p:sp>
      <p:sp>
        <p:nvSpPr>
          <p:cNvPr id="3" name="页脚占位符 2"/>
          <p:cNvSpPr>
            <a:spLocks noGrp="1"/>
          </p:cNvSpPr>
          <p:nvPr>
            <p:ph type="ftr" sz="quarter" idx="11"/>
          </p:nvPr>
        </p:nvSpPr>
        <p:spPr/>
        <p:txBody>
          <a:bodyPr/>
          <a:lstStyle/>
          <a:p>
            <a:pPr lvl="0"/>
            <a:endParaRPr lang="zh-CN"/>
          </a:p>
        </p:txBody>
      </p:sp>
      <p:sp>
        <p:nvSpPr>
          <p:cNvPr id="4" name="灯片编号占位符 3"/>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p>
        </p:txBody>
      </p:sp>
      <p:sp>
        <p:nvSpPr>
          <p:cNvPr id="7" name="灯片编号占位符 6"/>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p>
        </p:txBody>
      </p:sp>
      <p:sp>
        <p:nvSpPr>
          <p:cNvPr id="7" name="灯片编号占位符 6"/>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r="-242"/>
          </a:stretch>
        </a:blipFill>
        <a:effectLst/>
      </p:bgPr>
    </p:bg>
    <p:spTree>
      <p:nvGrpSpPr>
        <p:cNvPr id="1" name=""/>
        <p:cNvGrpSpPr/>
        <p:nvPr/>
      </p:nvGrpSpPr>
      <p:grpSpPr/>
      <p:sp>
        <p:nvSpPr>
          <p:cNvPr id="1026" name="标题 1025"/>
          <p:cNvSpPr>
            <a:spLocks noGrp="1"/>
          </p:cNvSpPr>
          <p:nvPr>
            <p:ph type="title"/>
          </p:nvPr>
        </p:nvSpPr>
        <p:spPr>
          <a:xfrm>
            <a:off x="814917" y="117475"/>
            <a:ext cx="10767483" cy="720725"/>
          </a:xfrm>
          <a:prstGeom prst="rect">
            <a:avLst/>
          </a:prstGeom>
          <a:noFill/>
          <a:ln w="9525">
            <a:noFill/>
            <a:miter/>
          </a:ln>
        </p:spPr>
        <p:txBody>
          <a:bodyPr anchor="ctr"/>
          <a:p>
            <a:pPr lvl="0"/>
            <a:r>
              <a:rPr lang="zh-CN" altLang="en-US"/>
              <a:t>单击此处编辑母版标题样式</a:t>
            </a:r>
            <a:endParaRPr lang="zh-CN" altLang="en-US"/>
          </a:p>
        </p:txBody>
      </p:sp>
      <p:sp>
        <p:nvSpPr>
          <p:cNvPr id="1027" name="文本占位符 1026"/>
          <p:cNvSpPr>
            <a:spLocks noGrp="1"/>
          </p:cNvSpPr>
          <p:nvPr>
            <p:ph type="body" idx="1"/>
          </p:nvPr>
        </p:nvSpPr>
        <p:spPr>
          <a:xfrm>
            <a:off x="719667" y="1123950"/>
            <a:ext cx="10972800" cy="4527550"/>
          </a:xfrm>
          <a:prstGeom prst="rect">
            <a:avLst/>
          </a:prstGeom>
          <a:noFill/>
          <a:ln w="9525">
            <a:noFill/>
            <a:miter/>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miter/>
          </a:ln>
        </p:spPr>
        <p:txBody>
          <a:bodyPr/>
          <a:lstStyle>
            <a:lvl1pPr>
              <a:defRPr sz="1400"/>
            </a:lvl1pPr>
          </a:lstStyle>
          <a:p>
            <a:pPr lvl="0"/>
            <a:endParaRPr lang="zh-CN" altLang="en-US"/>
          </a:p>
        </p:txBody>
      </p:sp>
      <p:sp>
        <p:nvSpPr>
          <p:cNvPr id="1029" name="页脚占位符 1028"/>
          <p:cNvSpPr>
            <a:spLocks noGrp="1"/>
          </p:cNvSpPr>
          <p:nvPr>
            <p:ph type="ftr" sz="quarter" idx="3"/>
          </p:nvPr>
        </p:nvSpPr>
        <p:spPr>
          <a:xfrm>
            <a:off x="4165600" y="6245225"/>
            <a:ext cx="3860800" cy="476250"/>
          </a:xfrm>
          <a:prstGeom prst="rect">
            <a:avLst/>
          </a:prstGeom>
          <a:noFill/>
          <a:ln w="9525">
            <a:noFill/>
            <a:miter/>
          </a:ln>
        </p:spPr>
        <p:txBody>
          <a:bodyPr/>
          <a:lstStyle>
            <a:lvl1pPr algn="ctr">
              <a:defRPr sz="1400"/>
            </a:lvl1pPr>
          </a:lstStyle>
          <a:p>
            <a:pPr lvl="0"/>
            <a:endParaRPr lang="zh-CN"/>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miter/>
          </a:ln>
        </p:spPr>
        <p:txBody>
          <a:bodyPr/>
          <a:lstStyle>
            <a:lvl1pPr algn="r">
              <a:defRPr sz="1400"/>
            </a:lvl1pPr>
          </a:lstStyle>
          <a:p>
            <a:pPr lvl="0"/>
            <a:fld id="{9A0DB2DC-4C9A-4742-B13C-FB6460FD3503}" type="slidenum">
              <a:rPr lang="zh-CN"/>
            </a:fld>
            <a:endParaRPr 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lvl="0" indent="0" algn="r" defTabSz="914400" eaLnBrk="1" fontAlgn="base" latinLnBrk="0" hangingPunct="1">
        <a:lnSpc>
          <a:spcPct val="100000"/>
        </a:lnSpc>
        <a:spcBef>
          <a:spcPct val="0"/>
        </a:spcBef>
        <a:spcAft>
          <a:spcPct val="0"/>
        </a:spcAft>
        <a:buClr>
          <a:srgbClr val="000000"/>
        </a:buClr>
        <a:buNone/>
        <a:defRPr sz="3600" b="0" i="0" u="none" kern="1200" baseline="0">
          <a:solidFill>
            <a:schemeClr val="bg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4.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jpeg"/><Relationship Id="rId1"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jpeg"/><Relationship Id="rId1"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8.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598806" y="1420813"/>
            <a:ext cx="10363200" cy="966787"/>
          </a:xfrm>
        </p:spPr>
        <p:txBody>
          <a:bodyPr/>
          <a:p>
            <a:r>
              <a:rPr lang="zh-CN" altLang="en-US" sz="8800" b="1">
                <a:solidFill>
                  <a:schemeClr val="tx1"/>
                </a:solidFill>
                <a:effectLst>
                  <a:outerShdw blurRad="38100" dist="19050" dir="2700000" algn="tl" rotWithShape="0">
                    <a:schemeClr val="dk1">
                      <a:alpha val="40000"/>
                    </a:schemeClr>
                  </a:outerShdw>
                </a:effectLst>
                <a:uFillTx/>
              </a:rPr>
              <a:t>大数据背景下的</a:t>
            </a:r>
            <a:br>
              <a:rPr lang="zh-CN" altLang="en-US" sz="8800" b="1">
                <a:solidFill>
                  <a:schemeClr val="tx1"/>
                </a:solidFill>
                <a:effectLst>
                  <a:outerShdw blurRad="38100" dist="19050" dir="2700000" algn="tl" rotWithShape="0">
                    <a:schemeClr val="dk1">
                      <a:alpha val="40000"/>
                    </a:schemeClr>
                  </a:outerShdw>
                </a:effectLst>
                <a:uFillTx/>
              </a:rPr>
            </a:br>
            <a:r>
              <a:rPr lang="zh-CN" altLang="en-US" sz="8800" b="1">
                <a:solidFill>
                  <a:schemeClr val="tx1"/>
                </a:solidFill>
                <a:effectLst>
                  <a:outerShdw blurRad="38100" dist="19050" dir="2700000" algn="tl" rotWithShape="0">
                    <a:schemeClr val="dk1">
                      <a:alpha val="40000"/>
                    </a:schemeClr>
                  </a:outerShdw>
                </a:effectLst>
                <a:uFillTx/>
              </a:rPr>
              <a:t>文献检索</a:t>
            </a:r>
            <a:endParaRPr lang="zh-CN" altLang="en-US" sz="8800" b="1">
              <a:solidFill>
                <a:schemeClr val="tx1"/>
              </a:solidFill>
              <a:effectLst>
                <a:outerShdw blurRad="38100" dist="19050" dir="2700000" algn="tl" rotWithShape="0">
                  <a:schemeClr val="dk1">
                    <a:alpha val="40000"/>
                  </a:schemeClr>
                </a:outerShdw>
              </a:effectLst>
              <a:uFillTx/>
            </a:endParaRPr>
          </a:p>
        </p:txBody>
      </p:sp>
      <p:sp>
        <p:nvSpPr>
          <p:cNvPr id="3" name="副标题 2"/>
          <p:cNvSpPr>
            <a:spLocks noGrp="1"/>
          </p:cNvSpPr>
          <p:nvPr>
            <p:ph type="subTitle" idx="1"/>
          </p:nvPr>
        </p:nvSpPr>
        <p:spPr>
          <a:xfrm>
            <a:off x="7495541" y="4594225"/>
            <a:ext cx="8534400" cy="600075"/>
          </a:xfrm>
        </p:spPr>
        <p:txBody>
          <a:bodyPr/>
          <a:p>
            <a:r>
              <a:rPr lang="zh-CN" altLang="en-US" sz="4000">
                <a:solidFill>
                  <a:schemeClr val="tx1"/>
                </a:solidFill>
                <a:uFillTx/>
              </a:rPr>
              <a:t>吉林大学</a:t>
            </a:r>
            <a:endParaRPr lang="zh-CN" altLang="en-US" sz="4000">
              <a:solidFill>
                <a:schemeClr val="tx1"/>
              </a:solidFill>
              <a:uFillTx/>
            </a:endParaRPr>
          </a:p>
          <a:p>
            <a:r>
              <a:rPr lang="zh-CN" altLang="en-US" sz="4000">
                <a:solidFill>
                  <a:schemeClr val="tx1"/>
                </a:solidFill>
                <a:uFillTx/>
              </a:rPr>
              <a:t>移动数字图书馆</a:t>
            </a:r>
            <a:endParaRPr lang="zh-CN" altLang="en-US" sz="4000">
              <a:solidFill>
                <a:schemeClr val="tx1"/>
              </a:solidFill>
              <a:uFillTx/>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69882" y="144780"/>
            <a:ext cx="10767483" cy="720725"/>
          </a:xfrm>
        </p:spPr>
        <p:txBody>
          <a:bodyPr>
            <a:scene3d>
              <a:camera prst="orthographicFront"/>
              <a:lightRig rig="threePt" dir="t"/>
            </a:scene3d>
          </a:bodyPr>
          <a:p>
            <a:pPr algn="ctr"/>
            <a:r>
              <a:rPr lang="zh-CN" altLang="en-US" sz="4000" b="1">
                <a:solidFill>
                  <a:schemeClr val="accent4"/>
                </a:solidFill>
                <a:effectLst>
                  <a:outerShdw blurRad="38100" dist="19050" dir="2700000" algn="tl" rotWithShape="0">
                    <a:schemeClr val="dk1">
                      <a:alpha val="40000"/>
                    </a:schemeClr>
                  </a:outerShdw>
                </a:effectLst>
                <a:uFillTx/>
              </a:rPr>
              <a:t>目录</a:t>
            </a:r>
            <a:endParaRPr lang="zh-CN" altLang="en-US" sz="4000" b="1">
              <a:solidFill>
                <a:schemeClr val="accent4"/>
              </a:solidFill>
              <a:effectLst>
                <a:outerShdw blurRad="38100" dist="19050" dir="2700000" algn="tl" rotWithShape="0">
                  <a:schemeClr val="dk1">
                    <a:alpha val="40000"/>
                  </a:schemeClr>
                </a:outerShdw>
              </a:effectLst>
              <a:uFillTx/>
            </a:endParaRPr>
          </a:p>
        </p:txBody>
      </p:sp>
      <p:sp>
        <p:nvSpPr>
          <p:cNvPr id="3" name="文本框 2"/>
          <p:cNvSpPr txBox="1"/>
          <p:nvPr/>
        </p:nvSpPr>
        <p:spPr>
          <a:xfrm>
            <a:off x="-31115" y="907415"/>
            <a:ext cx="12266295" cy="5455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r>
              <a:rPr lang="en-US" altLang="zh-CN" sz="3200" b="1">
                <a:solidFill>
                  <a:schemeClr val="accent4"/>
                </a:solidFill>
                <a:uFillTx/>
              </a:rPr>
              <a:t>   </a:t>
            </a:r>
            <a:r>
              <a:rPr lang="zh-CN" altLang="en-US" sz="3200" b="1">
                <a:solidFill>
                  <a:schemeClr val="accent4"/>
                </a:solidFill>
                <a:uFillTx/>
              </a:rPr>
              <a:t>大数据时代</a:t>
            </a:r>
            <a:endParaRPr lang="zh-CN" altLang="en-US" sz="3200" b="1">
              <a:solidFill>
                <a:schemeClr val="accent4"/>
              </a:solidFill>
              <a:uFillTx/>
            </a:endParaRPr>
          </a:p>
          <a:p>
            <a:endParaRPr lang="zh-CN" altLang="en-US" sz="3200" b="1">
              <a:solidFill>
                <a:schemeClr val="accent4"/>
              </a:solidFill>
              <a:uFillTx/>
            </a:endParaRPr>
          </a:p>
          <a:p>
            <a:r>
              <a:rPr lang="zh-CN" altLang="en-US" sz="3200" b="1">
                <a:solidFill>
                  <a:schemeClr val="accent4"/>
                </a:solidFill>
                <a:uFillTx/>
              </a:rPr>
              <a:t>   移动图书馆的必要性和意义</a:t>
            </a:r>
            <a:endParaRPr lang="zh-CN" altLang="en-US" sz="3200" b="1">
              <a:solidFill>
                <a:schemeClr val="accent4"/>
              </a:solidFill>
              <a:uFillTx/>
            </a:endParaRPr>
          </a:p>
          <a:p>
            <a:endParaRPr lang="zh-CN" altLang="en-US" sz="3200" b="1">
              <a:solidFill>
                <a:schemeClr val="accent4"/>
              </a:solidFill>
              <a:uFillTx/>
            </a:endParaRPr>
          </a:p>
          <a:p>
            <a:r>
              <a:rPr lang="zh-CN" altLang="en-US" sz="3200" b="1"/>
              <a:t>   </a:t>
            </a:r>
            <a:r>
              <a:rPr lang="zh-CN" altLang="en-US" sz="3200" b="1">
                <a:solidFill>
                  <a:schemeClr val="accent4"/>
                </a:solidFill>
                <a:uFillTx/>
              </a:rPr>
              <a:t>大数据时代对高校图书馆文献检索的影响</a:t>
            </a:r>
            <a:endParaRPr lang="zh-CN" altLang="en-US" sz="3200" b="1"/>
          </a:p>
          <a:p>
            <a:endParaRPr lang="zh-CN" altLang="en-US" sz="3200" b="1"/>
          </a:p>
          <a:p>
            <a:r>
              <a:rPr lang="zh-CN" altLang="en-US" sz="3200" b="1"/>
              <a:t>   </a:t>
            </a:r>
            <a:r>
              <a:rPr lang="zh-CN" altLang="en-US" sz="3200" b="1">
                <a:solidFill>
                  <a:schemeClr val="accent4"/>
                </a:solidFill>
                <a:uFillTx/>
              </a:rPr>
              <a:t>高校移动图书馆实例</a:t>
            </a:r>
            <a:endParaRPr lang="zh-CN" altLang="en-US" sz="3200" b="1"/>
          </a:p>
          <a:p>
            <a:endParaRPr lang="zh-CN" altLang="en-US" sz="3200" b="1"/>
          </a:p>
          <a:p>
            <a:r>
              <a:rPr lang="zh-CN" altLang="en-US" sz="3200" b="1"/>
              <a:t>   </a:t>
            </a:r>
            <a:r>
              <a:rPr lang="zh-CN" altLang="en-US" sz="3200" b="1">
                <a:solidFill>
                  <a:schemeClr val="accent4"/>
                </a:solidFill>
                <a:uFillTx/>
              </a:rPr>
              <a:t>读者体验 社会反响</a:t>
            </a:r>
            <a:endParaRPr lang="zh-CN" altLang="en-US" sz="3200" b="1"/>
          </a:p>
          <a:p>
            <a:endParaRPr lang="zh-CN" altLang="en-US" sz="3200" b="1"/>
          </a:p>
          <a:p>
            <a:endParaRPr lang="zh-CN" altLang="en-US" sz="3200" b="1"/>
          </a:p>
        </p:txBody>
      </p:sp>
      <p:sp>
        <p:nvSpPr>
          <p:cNvPr id="5" name="椭圆 4"/>
          <p:cNvSpPr/>
          <p:nvPr/>
        </p:nvSpPr>
        <p:spPr>
          <a:xfrm>
            <a:off x="158750" y="1079500"/>
            <a:ext cx="262890" cy="2635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6" name="椭圆 5"/>
          <p:cNvSpPr/>
          <p:nvPr/>
        </p:nvSpPr>
        <p:spPr>
          <a:xfrm>
            <a:off x="132080" y="2053590"/>
            <a:ext cx="276225" cy="26289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7" name="椭圆 6"/>
          <p:cNvSpPr/>
          <p:nvPr/>
        </p:nvSpPr>
        <p:spPr>
          <a:xfrm>
            <a:off x="112395" y="3040380"/>
            <a:ext cx="302260" cy="25019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8" name="椭圆 7"/>
          <p:cNvSpPr/>
          <p:nvPr/>
        </p:nvSpPr>
        <p:spPr>
          <a:xfrm>
            <a:off x="125730" y="4014470"/>
            <a:ext cx="276225" cy="2895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9" name="椭圆 8"/>
          <p:cNvSpPr/>
          <p:nvPr/>
        </p:nvSpPr>
        <p:spPr>
          <a:xfrm>
            <a:off x="73660" y="4988560"/>
            <a:ext cx="276225" cy="27559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5400" y="895350"/>
            <a:ext cx="12149455" cy="5325110"/>
          </a:xfrm>
          <a:solidFill>
            <a:srgbClr val="FFFF00"/>
          </a:solidFill>
        </p:spPr>
        <p:txBody>
          <a:bodyPr/>
          <a:p>
            <a:pPr algn="ctr"/>
            <a:r>
              <a:rPr lang="zh-CN" altLang="en-US" sz="8000">
                <a:solidFill>
                  <a:schemeClr val="tx1"/>
                </a:solidFill>
              </a:rPr>
              <a:t>一</a:t>
            </a:r>
            <a:r>
              <a:rPr lang="en-US" altLang="zh-CN" sz="8000" b="1">
                <a:solidFill>
                  <a:schemeClr val="tx1"/>
                </a:solidFill>
                <a:uFillTx/>
              </a:rPr>
              <a:t>.</a:t>
            </a:r>
            <a:r>
              <a:rPr lang="zh-CN" altLang="en-US" sz="8000" b="1">
                <a:solidFill>
                  <a:schemeClr val="tx1"/>
                </a:solidFill>
                <a:uFillTx/>
              </a:rPr>
              <a:t>大数据时代 </a:t>
            </a:r>
            <a:endParaRPr lang="zh-CN" altLang="en-US" sz="8000" b="1">
              <a:solidFill>
                <a:schemeClr val="tx1"/>
              </a:solidFill>
              <a:uFillTx/>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en-US" altLang="zh-CN" b="1">
                <a:solidFill>
                  <a:schemeClr val="tx1"/>
                </a:solidFill>
                <a:effectLst>
                  <a:outerShdw blurRad="38100" dist="19050" dir="2700000" algn="tl" rotWithShape="0">
                    <a:schemeClr val="dk1">
                      <a:alpha val="40000"/>
                    </a:schemeClr>
                  </a:outerShdw>
                </a:effectLst>
                <a:uFillTx/>
                <a:sym typeface="+mn-ea"/>
              </a:rPr>
              <a:t>1.1</a:t>
            </a:r>
            <a:r>
              <a:rPr lang="zh-CN" altLang="en-US" b="1">
                <a:solidFill>
                  <a:schemeClr val="tx1"/>
                </a:solidFill>
                <a:effectLst>
                  <a:outerShdw blurRad="38100" dist="19050" dir="2700000" algn="tl" rotWithShape="0">
                    <a:schemeClr val="dk1">
                      <a:alpha val="40000"/>
                    </a:schemeClr>
                  </a:outerShdw>
                </a:effectLst>
                <a:uFillTx/>
                <a:sym typeface="+mn-ea"/>
              </a:rPr>
              <a:t>认识大数据</a:t>
            </a:r>
            <a:endParaRPr lang="zh-CN" altLang="en-US" b="1">
              <a:solidFill>
                <a:schemeClr val="tx1"/>
              </a:solidFill>
              <a:effectLst>
                <a:outerShdw blurRad="38100" dist="19050" dir="2700000" algn="tl" rotWithShape="0">
                  <a:schemeClr val="dk1">
                    <a:alpha val="40000"/>
                  </a:schemeClr>
                </a:outerShdw>
              </a:effectLst>
              <a:uFillTx/>
            </a:endParaRPr>
          </a:p>
        </p:txBody>
      </p:sp>
      <p:sp>
        <p:nvSpPr>
          <p:cNvPr id="3" name="文本框 2"/>
          <p:cNvSpPr txBox="1"/>
          <p:nvPr/>
        </p:nvSpPr>
        <p:spPr>
          <a:xfrm>
            <a:off x="1270" y="803275"/>
            <a:ext cx="12188825" cy="5455920"/>
          </a:xfrm>
          <a:prstGeom prst="rect">
            <a:avLst/>
          </a:prstGeom>
          <a:solidFill>
            <a:srgbClr val="00B0F0"/>
          </a:solidFill>
        </p:spPr>
        <p:txBody>
          <a:bodyPr wrap="square" rtlCol="0">
            <a:spAutoFit/>
          </a:bodyPr>
          <a:p>
            <a:endParaRPr lang="zh-CN" altLang="en-US" sz="2800" b="1">
              <a:solidFill>
                <a:schemeClr val="tx1"/>
              </a:solidFill>
              <a:effectLst>
                <a:outerShdw blurRad="38100" dist="19050" dir="2700000" algn="tl" rotWithShape="0">
                  <a:schemeClr val="dk1">
                    <a:alpha val="40000"/>
                  </a:schemeClr>
                </a:outerShdw>
              </a:effectLst>
              <a:uFillTx/>
            </a:endParaRPr>
          </a:p>
          <a:p>
            <a:pPr indent="457200" algn="l" fontAlgn="auto">
              <a:lnSpc>
                <a:spcPct val="150000"/>
              </a:lnSpc>
            </a:pPr>
            <a:r>
              <a:rPr lang="zh-CN" altLang="en-US" sz="2400">
                <a:solidFill>
                  <a:schemeClr val="tx1"/>
                </a:solidFill>
                <a:effectLst>
                  <a:outerShdw blurRad="38100" dist="19050" dir="2700000" algn="tl" rotWithShape="0">
                    <a:schemeClr val="dk1">
                      <a:alpha val="40000"/>
                    </a:schemeClr>
                  </a:outerShdw>
                </a:effectLst>
                <a:uFillTx/>
              </a:rPr>
              <a:t>20 世纪 80 年代初，美国就有人提出了“大数据”的概念，</a:t>
            </a:r>
            <a:endParaRPr lang="zh-CN" altLang="en-US" sz="2400">
              <a:solidFill>
                <a:schemeClr val="tx1"/>
              </a:solidFill>
              <a:effectLst>
                <a:outerShdw blurRad="38100" dist="19050" dir="2700000" algn="tl" rotWithShape="0">
                  <a:schemeClr val="dk1">
                    <a:alpha val="40000"/>
                  </a:schemeClr>
                </a:outerShdw>
              </a:effectLst>
              <a:uFillTx/>
            </a:endParaRPr>
          </a:p>
          <a:p>
            <a:pPr indent="457200" algn="l" fontAlgn="auto">
              <a:lnSpc>
                <a:spcPct val="150000"/>
              </a:lnSpc>
            </a:pPr>
            <a:r>
              <a:rPr lang="zh-CN" altLang="en-US" sz="2400">
                <a:solidFill>
                  <a:schemeClr val="tx1"/>
                </a:solidFill>
                <a:effectLst>
                  <a:outerShdw blurRad="38100" dist="19050" dir="2700000" algn="tl" rotWithShape="0">
                    <a:schemeClr val="dk1">
                      <a:alpha val="40000"/>
                    </a:schemeClr>
                  </a:outerShdw>
                </a:effectLst>
                <a:uFillTx/>
              </a:rPr>
              <a:t>“大数据”不是对数据量大小的简单定量描述，而是指在</a:t>
            </a:r>
            <a:r>
              <a:rPr lang="zh-CN" altLang="en-US" sz="2400" b="1">
                <a:solidFill>
                  <a:schemeClr val="tx1"/>
                </a:solidFill>
                <a:effectLst>
                  <a:outerShdw blurRad="38100" dist="19050" dir="2700000" algn="tl" rotWithShape="0">
                    <a:schemeClr val="dk1">
                      <a:alpha val="40000"/>
                    </a:schemeClr>
                  </a:outerShdw>
                </a:effectLst>
                <a:uFillTx/>
              </a:rPr>
              <a:t>数量庞大、种类繁多</a:t>
            </a:r>
            <a:r>
              <a:rPr lang="zh-CN" altLang="en-US" sz="2400">
                <a:solidFill>
                  <a:schemeClr val="tx1"/>
                </a:solidFill>
                <a:effectLst>
                  <a:outerShdw blurRad="38100" dist="19050" dir="2700000" algn="tl" rotWithShape="0">
                    <a:schemeClr val="dk1">
                      <a:alpha val="40000"/>
                    </a:schemeClr>
                  </a:outerShdw>
                </a:effectLst>
                <a:uFillTx/>
              </a:rPr>
              <a:t>的多样性数据中快速获取有价值的信息。</a:t>
            </a:r>
            <a:endParaRPr lang="zh-CN" altLang="en-US" sz="2400">
              <a:solidFill>
                <a:schemeClr val="tx1"/>
              </a:solidFill>
              <a:effectLst>
                <a:outerShdw blurRad="38100" dist="19050" dir="2700000" algn="tl" rotWithShape="0">
                  <a:schemeClr val="dk1">
                    <a:alpha val="40000"/>
                  </a:schemeClr>
                </a:outerShdw>
              </a:effectLst>
              <a:uFillTx/>
            </a:endParaRPr>
          </a:p>
          <a:p>
            <a:pPr indent="457200" algn="l" fontAlgn="auto">
              <a:lnSpc>
                <a:spcPct val="150000"/>
              </a:lnSpc>
            </a:pPr>
            <a:r>
              <a:rPr lang="zh-CN" altLang="en-US" sz="2400">
                <a:solidFill>
                  <a:schemeClr val="tx1"/>
                </a:solidFill>
                <a:effectLst>
                  <a:outerShdw blurRad="38100" dist="19050" dir="2700000" algn="tl" rotWithShape="0">
                    <a:schemeClr val="dk1">
                      <a:alpha val="40000"/>
                    </a:schemeClr>
                  </a:outerShdw>
                </a:effectLst>
                <a:uFillTx/>
              </a:rPr>
              <a:t>大数据是</a:t>
            </a:r>
            <a:r>
              <a:rPr lang="zh-CN" altLang="en-US" sz="2400" b="1">
                <a:solidFill>
                  <a:schemeClr val="tx1"/>
                </a:solidFill>
                <a:effectLst>
                  <a:outerShdw blurRad="38100" dist="19050" dir="2700000" algn="tl" rotWithShape="0">
                    <a:schemeClr val="dk1">
                      <a:alpha val="40000"/>
                    </a:schemeClr>
                  </a:outerShdw>
                </a:effectLst>
                <a:uFillTx/>
              </a:rPr>
              <a:t>结构化数据、半结构化数据与非结构化数据的总和</a:t>
            </a:r>
            <a:r>
              <a:rPr lang="zh-CN" altLang="en-US" sz="2400">
                <a:solidFill>
                  <a:schemeClr val="tx1"/>
                </a:solidFill>
                <a:effectLst>
                  <a:outerShdw blurRad="38100" dist="19050" dir="2700000" algn="tl" rotWithShape="0">
                    <a:schemeClr val="dk1">
                      <a:alpha val="40000"/>
                    </a:schemeClr>
                  </a:outerShdw>
                </a:effectLst>
                <a:uFillTx/>
              </a:rPr>
              <a:t>，大数据的“数据”不是数据存储，而是数据获取与数据应用。</a:t>
            </a:r>
            <a:endParaRPr lang="zh-CN" altLang="en-US" sz="2400">
              <a:solidFill>
                <a:schemeClr val="tx1"/>
              </a:solidFill>
              <a:effectLst>
                <a:outerShdw blurRad="38100" dist="19050" dir="2700000" algn="tl" rotWithShape="0">
                  <a:schemeClr val="dk1">
                    <a:alpha val="40000"/>
                  </a:schemeClr>
                </a:outerShdw>
              </a:effectLst>
              <a:uFillTx/>
            </a:endParaRPr>
          </a:p>
          <a:p>
            <a:pPr indent="457200" algn="l" fontAlgn="auto">
              <a:lnSpc>
                <a:spcPct val="150000"/>
              </a:lnSpc>
            </a:pPr>
            <a:r>
              <a:rPr lang="zh-CN" altLang="en-US" sz="2400">
                <a:solidFill>
                  <a:schemeClr val="tx1"/>
                </a:solidFill>
                <a:effectLst>
                  <a:outerShdw blurRad="38100" dist="19050" dir="2700000" algn="tl" rotWithShape="0">
                    <a:schemeClr val="dk1">
                      <a:alpha val="40000"/>
                    </a:schemeClr>
                  </a:outerShdw>
                </a:effectLst>
                <a:uFillTx/>
              </a:rPr>
              <a:t>大数据具有“4V＋1C”的显着特点，“</a:t>
            </a:r>
            <a:r>
              <a:rPr lang="zh-CN" altLang="en-US" sz="2400" b="1">
                <a:solidFill>
                  <a:schemeClr val="tx1"/>
                </a:solidFill>
                <a:effectLst>
                  <a:outerShdw blurRad="38100" dist="19050" dir="2700000" algn="tl" rotWithShape="0">
                    <a:schemeClr val="dk1">
                      <a:alpha val="40000"/>
                    </a:schemeClr>
                  </a:outerShdw>
                </a:effectLst>
                <a:uFillTx/>
              </a:rPr>
              <a:t>4V”即 Volume（容量大）、Variety（种类多）、Velocity（快速化）、Value（价值高），“1C”就是Complexity</a:t>
            </a:r>
            <a:endParaRPr lang="zh-CN" altLang="en-US" sz="2400" b="1">
              <a:solidFill>
                <a:schemeClr val="tx1"/>
              </a:solidFill>
              <a:effectLst>
                <a:outerShdw blurRad="38100" dist="19050" dir="2700000" algn="tl" rotWithShape="0">
                  <a:schemeClr val="dk1">
                    <a:alpha val="40000"/>
                  </a:schemeClr>
                </a:outerShdw>
              </a:effectLst>
              <a:uFillTx/>
            </a:endParaRPr>
          </a:p>
          <a:p>
            <a:pPr indent="457200" algn="l" fontAlgn="auto">
              <a:lnSpc>
                <a:spcPct val="150000"/>
              </a:lnSpc>
            </a:pPr>
            <a:endParaRPr lang="zh-CN" altLang="en-US" sz="2400" b="1">
              <a:solidFill>
                <a:schemeClr val="tx1"/>
              </a:solidFill>
              <a:effectLst>
                <a:outerShdw blurRad="38100" dist="19050" dir="2700000" algn="tl" rotWithShape="0">
                  <a:schemeClr val="dk1">
                    <a:alpha val="40000"/>
                  </a:schemeClr>
                </a:outerShdw>
              </a:effectLst>
              <a:uFillTx/>
            </a:endParaRPr>
          </a:p>
          <a:p>
            <a:pPr indent="457200" algn="l" fontAlgn="auto">
              <a:lnSpc>
                <a:spcPct val="150000"/>
              </a:lnSpc>
            </a:pPr>
            <a:endParaRPr lang="zh-CN" altLang="en-US" sz="2400">
              <a:solidFill>
                <a:schemeClr val="tx1"/>
              </a:solidFill>
              <a:effectLst>
                <a:outerShdw blurRad="38100" dist="19050" dir="2700000" algn="tl" rotWithShape="0">
                  <a:schemeClr val="dk1">
                    <a:alpha val="40000"/>
                  </a:schemeClr>
                </a:outerShdw>
              </a:effectLst>
              <a:uFillTx/>
            </a:endParaRPr>
          </a:p>
        </p:txBody>
      </p:sp>
      <p:sp>
        <p:nvSpPr>
          <p:cNvPr id="4" name="六边形 3"/>
          <p:cNvSpPr/>
          <p:nvPr/>
        </p:nvSpPr>
        <p:spPr>
          <a:xfrm>
            <a:off x="165735" y="1433195"/>
            <a:ext cx="341630" cy="29019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六边形 4"/>
          <p:cNvSpPr/>
          <p:nvPr/>
        </p:nvSpPr>
        <p:spPr>
          <a:xfrm>
            <a:off x="205105" y="1999615"/>
            <a:ext cx="315595" cy="26352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六边形 5"/>
          <p:cNvSpPr/>
          <p:nvPr/>
        </p:nvSpPr>
        <p:spPr>
          <a:xfrm>
            <a:off x="217805" y="3105785"/>
            <a:ext cx="315595" cy="26352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六边形 6"/>
          <p:cNvSpPr/>
          <p:nvPr/>
        </p:nvSpPr>
        <p:spPr>
          <a:xfrm>
            <a:off x="205740" y="4145915"/>
            <a:ext cx="328295" cy="34226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080" y="842645"/>
            <a:ext cx="12188190" cy="5638800"/>
          </a:xfrm>
          <a:prstGeom prst="rect">
            <a:avLst/>
          </a:prstGeom>
          <a:solidFill>
            <a:schemeClr val="bg1">
              <a:lumMod val="75000"/>
            </a:schemeClr>
          </a:solidFill>
        </p:spPr>
        <p:txBody>
          <a:bodyPr wrap="square" rtlCol="0">
            <a:spAutoFit/>
          </a:bodyPr>
          <a:p>
            <a:endParaRPr lang="zh-CN" altLang="en-US" sz="3200" b="1">
              <a:solidFill>
                <a:schemeClr val="tx1"/>
              </a:solidFill>
              <a:effectLst>
                <a:outerShdw blurRad="38100" dist="19050" dir="2700000" algn="tl" rotWithShape="0">
                  <a:schemeClr val="dk1">
                    <a:alpha val="40000"/>
                  </a:schemeClr>
                </a:outerShdw>
              </a:effectLst>
              <a:uFillTx/>
            </a:endParaRPr>
          </a:p>
          <a:p>
            <a:pPr fontAlgn="auto">
              <a:lnSpc>
                <a:spcPct val="150000"/>
              </a:lnSpc>
            </a:pPr>
            <a:r>
              <a:rPr lang="zh-CN" altLang="en-US" sz="3200" b="1">
                <a:solidFill>
                  <a:schemeClr val="tx1"/>
                </a:solidFill>
                <a:effectLst>
                  <a:outerShdw blurRad="38100" dist="19050" dir="2700000" algn="tl" rotWithShape="0">
                    <a:schemeClr val="dk1">
                      <a:alpha val="40000"/>
                    </a:schemeClr>
                  </a:outerShdw>
                </a:effectLst>
                <a:uFillTx/>
              </a:rPr>
              <a:t>　</a:t>
            </a:r>
            <a:r>
              <a:rPr lang="zh-CN" altLang="en-US" sz="2800">
                <a:solidFill>
                  <a:schemeClr val="tx1"/>
                </a:solidFill>
                <a:effectLst>
                  <a:outerShdw blurRad="38100" dist="19050" dir="2700000" algn="tl" rotWithShape="0">
                    <a:schemeClr val="dk1">
                      <a:alpha val="40000"/>
                    </a:schemeClr>
                  </a:outerShdw>
                </a:effectLst>
                <a:uFillTx/>
              </a:rPr>
              <a:t>大数据来源主要有</a:t>
            </a:r>
            <a:r>
              <a:rPr lang="zh-CN" altLang="en-US" sz="2800" b="1">
                <a:solidFill>
                  <a:schemeClr val="tx1"/>
                </a:solidFill>
                <a:effectLst>
                  <a:outerShdw blurRad="38100" dist="19050" dir="2700000" algn="tl" rotWithShape="0">
                    <a:schemeClr val="dk1">
                      <a:alpha val="40000"/>
                    </a:schemeClr>
                  </a:outerShdw>
                </a:effectLst>
                <a:uFillTx/>
              </a:rPr>
              <a:t>传感网络接收数据、社交网络收集数据、移动互联网形成数据</a:t>
            </a:r>
            <a:endParaRPr lang="zh-CN" altLang="en-US" sz="2800" b="1">
              <a:solidFill>
                <a:schemeClr val="tx1"/>
              </a:solidFill>
              <a:effectLst>
                <a:outerShdw blurRad="38100" dist="19050" dir="2700000" algn="tl" rotWithShape="0">
                  <a:schemeClr val="dk1">
                    <a:alpha val="40000"/>
                  </a:schemeClr>
                </a:outerShdw>
              </a:effectLst>
              <a:uFillTx/>
            </a:endParaRPr>
          </a:p>
          <a:p>
            <a:pPr fontAlgn="auto">
              <a:lnSpc>
                <a:spcPct val="150000"/>
              </a:lnSpc>
            </a:pPr>
            <a:r>
              <a:rPr lang="zh-CN" altLang="en-US" sz="2800">
                <a:solidFill>
                  <a:schemeClr val="tx1"/>
                </a:solidFill>
                <a:effectLst>
                  <a:outerShdw blurRad="38100" dist="19050" dir="2700000" algn="tl" rotWithShape="0">
                    <a:schemeClr val="dk1">
                      <a:alpha val="40000"/>
                    </a:schemeClr>
                  </a:outerShdw>
                </a:effectLst>
                <a:uFillTx/>
              </a:rPr>
              <a:t>     当前大数据技术主要涵盖的领域有可视化分析、大规模并行处理（MPP）数据库、数据挖掘算法、分布式文件系统、分布式数据库、云计算平台、互联网和可扩展的存储系统。</a:t>
            </a:r>
            <a:endParaRPr lang="zh-CN" altLang="en-US" sz="2800">
              <a:solidFill>
                <a:schemeClr val="tx1"/>
              </a:solidFill>
              <a:effectLst>
                <a:outerShdw blurRad="38100" dist="19050" dir="2700000" algn="tl" rotWithShape="0">
                  <a:schemeClr val="dk1">
                    <a:alpha val="40000"/>
                  </a:schemeClr>
                </a:outerShdw>
              </a:effectLst>
              <a:uFillTx/>
            </a:endParaRPr>
          </a:p>
          <a:p>
            <a:pPr fontAlgn="auto">
              <a:lnSpc>
                <a:spcPct val="150000"/>
              </a:lnSpc>
            </a:pPr>
            <a:r>
              <a:rPr lang="zh-CN" altLang="en-US" sz="2800">
                <a:solidFill>
                  <a:schemeClr val="tx1"/>
                </a:solidFill>
                <a:effectLst>
                  <a:outerShdw blurRad="38100" dist="19050" dir="2700000" algn="tl" rotWithShape="0">
                    <a:schemeClr val="dk1">
                      <a:alpha val="40000"/>
                    </a:schemeClr>
                  </a:outerShdw>
                </a:effectLst>
                <a:uFillTx/>
              </a:rPr>
              <a:t>     大数据技术的价值在于应用，目前在商业智能、社会公共服务、各类市场营销等领域大数据技术都有着广泛深入的应用。</a:t>
            </a:r>
            <a:endParaRPr lang="zh-CN" altLang="en-US" sz="2800">
              <a:solidFill>
                <a:schemeClr val="tx1"/>
              </a:solidFill>
              <a:effectLst>
                <a:outerShdw blurRad="38100" dist="19050" dir="2700000" algn="tl" rotWithShape="0">
                  <a:schemeClr val="dk1">
                    <a:alpha val="40000"/>
                  </a:schemeClr>
                </a:outerShdw>
              </a:effectLst>
              <a:uFillTx/>
            </a:endParaRPr>
          </a:p>
          <a:p>
            <a:endParaRPr lang="zh-CN" altLang="en-US" sz="3200" b="1">
              <a:solidFill>
                <a:schemeClr val="tx1"/>
              </a:solidFill>
              <a:effectLst>
                <a:outerShdw blurRad="38100" dist="19050" dir="2700000" algn="tl" rotWithShape="0">
                  <a:schemeClr val="dk1">
                    <a:alpha val="40000"/>
                  </a:schemeClr>
                </a:outerShdw>
              </a:effectLst>
              <a:uFillTx/>
            </a:endParaRPr>
          </a:p>
        </p:txBody>
      </p:sp>
      <p:sp>
        <p:nvSpPr>
          <p:cNvPr id="3" name="菱形 2"/>
          <p:cNvSpPr/>
          <p:nvPr/>
        </p:nvSpPr>
        <p:spPr>
          <a:xfrm>
            <a:off x="189230" y="1750060"/>
            <a:ext cx="272415" cy="302895"/>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
        <p:nvSpPr>
          <p:cNvPr id="4" name="菱形 3"/>
          <p:cNvSpPr/>
          <p:nvPr/>
        </p:nvSpPr>
        <p:spPr>
          <a:xfrm>
            <a:off x="215265" y="2974340"/>
            <a:ext cx="302895" cy="355600"/>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
        <p:nvSpPr>
          <p:cNvPr id="5" name="菱形 4"/>
          <p:cNvSpPr/>
          <p:nvPr/>
        </p:nvSpPr>
        <p:spPr>
          <a:xfrm>
            <a:off x="255270" y="4856480"/>
            <a:ext cx="288925" cy="355600"/>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
        <p:nvSpPr>
          <p:cNvPr id="6" name="文本框 5"/>
          <p:cNvSpPr txBox="1"/>
          <p:nvPr/>
        </p:nvSpPr>
        <p:spPr>
          <a:xfrm>
            <a:off x="2567305" y="139700"/>
            <a:ext cx="6043295" cy="640080"/>
          </a:xfrm>
          <a:prstGeom prst="rect">
            <a:avLst/>
          </a:prstGeom>
          <a:noFill/>
        </p:spPr>
        <p:txBody>
          <a:bodyPr wrap="square" rtlCol="0" anchor="t">
            <a:spAutoFit/>
          </a:bodyPr>
          <a:p>
            <a:r>
              <a:rPr lang="en-US" altLang="zh-CN" sz="3600" b="1">
                <a:solidFill>
                  <a:schemeClr val="tx1"/>
                </a:solidFill>
                <a:effectLst>
                  <a:outerShdw blurRad="38100" dist="19050" dir="2700000" algn="tl" rotWithShape="0">
                    <a:schemeClr val="dk1">
                      <a:alpha val="40000"/>
                    </a:schemeClr>
                  </a:outerShdw>
                </a:effectLst>
                <a:uFillTx/>
                <a:sym typeface="+mn-ea"/>
              </a:rPr>
              <a:t>1.2</a:t>
            </a:r>
            <a:r>
              <a:rPr lang="zh-CN" altLang="en-US" sz="3600" b="1">
                <a:solidFill>
                  <a:schemeClr val="tx1"/>
                </a:solidFill>
                <a:effectLst>
                  <a:outerShdw blurRad="38100" dist="19050" dir="2700000" algn="tl" rotWithShape="0">
                    <a:schemeClr val="dk1">
                      <a:alpha val="40000"/>
                    </a:schemeClr>
                  </a:outerShdw>
                </a:effectLst>
                <a:uFillTx/>
                <a:sym typeface="+mn-ea"/>
              </a:rPr>
              <a:t>大数据的来源及应用领域</a:t>
            </a:r>
            <a:endParaRPr lang="zh-CN" altLang="en-US" sz="3600" b="1">
              <a:solidFill>
                <a:schemeClr val="tx1"/>
              </a:solidFill>
              <a:effectLst>
                <a:outerShdw blurRad="38100" dist="19050" dir="2700000" algn="tl" rotWithShape="0">
                  <a:schemeClr val="dk1">
                    <a:alpha val="40000"/>
                  </a:schemeClr>
                </a:outerShdw>
              </a:effectLst>
              <a:uFillTx/>
              <a:sym typeface="+mn-ea"/>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scene3d>
              <a:camera prst="orthographicFront"/>
              <a:lightRig rig="threePt" dir="t"/>
            </a:scene3d>
          </a:bodyPr>
          <a:p>
            <a:pPr algn="ctr"/>
            <a:r>
              <a:rPr lang="en-US" altLang="zh-CN">
                <a:solidFill>
                  <a:schemeClr val="tx1"/>
                </a:solidFill>
                <a:effectLst>
                  <a:outerShdw blurRad="38100" dist="19050" dir="2700000" algn="tl" rotWithShape="0">
                    <a:schemeClr val="dk1">
                      <a:alpha val="40000"/>
                    </a:schemeClr>
                  </a:outerShdw>
                </a:effectLst>
              </a:rPr>
              <a:t>1.3</a:t>
            </a:r>
            <a:r>
              <a:rPr lang="zh-CN" altLang="en-US">
                <a:solidFill>
                  <a:schemeClr val="tx1"/>
                </a:solidFill>
                <a:effectLst>
                  <a:outerShdw blurRad="38100" dist="19050" dir="2700000" algn="tl" rotWithShape="0">
                    <a:schemeClr val="dk1">
                      <a:alpha val="40000"/>
                    </a:schemeClr>
                  </a:outerShdw>
                </a:effectLst>
              </a:rPr>
              <a:t>大数据时代的图书馆</a:t>
            </a:r>
            <a:endParaRPr lang="zh-CN" altLang="en-US">
              <a:solidFill>
                <a:schemeClr val="tx1"/>
              </a:solidFill>
              <a:effectLst>
                <a:outerShdw blurRad="38100" dist="19050" dir="2700000" algn="tl" rotWithShape="0">
                  <a:schemeClr val="dk1">
                    <a:alpha val="40000"/>
                  </a:schemeClr>
                </a:outerShdw>
              </a:effectLst>
            </a:endParaRPr>
          </a:p>
        </p:txBody>
      </p:sp>
      <p:sp>
        <p:nvSpPr>
          <p:cNvPr id="4" name="文本框 3"/>
          <p:cNvSpPr txBox="1"/>
          <p:nvPr/>
        </p:nvSpPr>
        <p:spPr>
          <a:xfrm>
            <a:off x="-14605" y="855980"/>
            <a:ext cx="12198985" cy="5577840"/>
          </a:xfrm>
          <a:prstGeom prst="rect">
            <a:avLst/>
          </a:prstGeom>
          <a:solidFill>
            <a:schemeClr val="accent5"/>
          </a:solidFill>
        </p:spPr>
        <p:txBody>
          <a:bodyPr wrap="square" rtlCol="0" anchor="t">
            <a:spAutoFit/>
            <a:scene3d>
              <a:camera prst="orthographicFront"/>
              <a:lightRig rig="threePt" dir="t"/>
            </a:scene3d>
          </a:bodyPr>
          <a:p>
            <a:r>
              <a:rPr lang="en-US" altLang="zh-CN" sz="3600">
                <a:solidFill>
                  <a:schemeClr val="tx1"/>
                </a:solidFill>
                <a:effectLst>
                  <a:outerShdw blurRad="38100" dist="19050" dir="2700000" algn="tl" rotWithShape="0">
                    <a:schemeClr val="dk1">
                      <a:alpha val="40000"/>
                    </a:schemeClr>
                  </a:outerShdw>
                </a:effectLst>
                <a:uFillTx/>
              </a:rPr>
              <a:t> </a:t>
            </a:r>
            <a:r>
              <a:rPr lang="zh-CN" altLang="en-US" sz="3600">
                <a:solidFill>
                  <a:schemeClr val="tx1"/>
                </a:solidFill>
                <a:effectLst>
                  <a:outerShdw blurRad="38100" dist="19050" dir="2700000" algn="tl" rotWithShape="0">
                    <a:schemeClr val="dk1">
                      <a:alpha val="40000"/>
                    </a:schemeClr>
                  </a:outerShdw>
                </a:effectLst>
                <a:uFillTx/>
              </a:rPr>
              <a:t>一，电子图书、期刊、视频、多媒体资料等数字资源呈几何级数增长</a:t>
            </a:r>
            <a:endParaRPr lang="zh-CN" altLang="en-US" sz="3600">
              <a:solidFill>
                <a:schemeClr val="tx1"/>
              </a:solidFill>
              <a:effectLst>
                <a:outerShdw blurRad="38100" dist="19050" dir="2700000" algn="tl" rotWithShape="0">
                  <a:schemeClr val="dk1">
                    <a:alpha val="40000"/>
                  </a:schemeClr>
                </a:outerShdw>
              </a:effectLst>
              <a:uFillTx/>
            </a:endParaRPr>
          </a:p>
          <a:p>
            <a:r>
              <a:rPr lang="zh-CN" altLang="en-US" sz="3600">
                <a:solidFill>
                  <a:schemeClr val="tx1"/>
                </a:solidFill>
                <a:effectLst>
                  <a:outerShdw blurRad="38100" dist="19050" dir="2700000" algn="tl" rotWithShape="0">
                    <a:schemeClr val="dk1">
                      <a:alpha val="40000"/>
                    </a:schemeClr>
                  </a:outerShdw>
                </a:effectLst>
                <a:uFillTx/>
              </a:rPr>
              <a:t> 二，移动终端智能手机、平板电脑等的普及，随之应用的移动图书馆、移动阅读使数据量迅猛增长</a:t>
            </a:r>
            <a:r>
              <a:rPr lang="en-US" altLang="zh-CN" sz="3600">
                <a:solidFill>
                  <a:schemeClr val="tx1"/>
                </a:solidFill>
                <a:effectLst>
                  <a:outerShdw blurRad="38100" dist="19050" dir="2700000" algn="tl" rotWithShape="0">
                    <a:schemeClr val="dk1">
                      <a:alpha val="40000"/>
                    </a:schemeClr>
                  </a:outerShdw>
                </a:effectLst>
                <a:uFillTx/>
              </a:rPr>
              <a:t>3</a:t>
            </a:r>
            <a:endParaRPr lang="en-US" altLang="zh-CN" sz="3600">
              <a:solidFill>
                <a:schemeClr val="tx1"/>
              </a:solidFill>
              <a:effectLst>
                <a:outerShdw blurRad="38100" dist="19050" dir="2700000" algn="tl" rotWithShape="0">
                  <a:schemeClr val="dk1">
                    <a:alpha val="40000"/>
                  </a:schemeClr>
                </a:outerShdw>
              </a:effectLst>
              <a:uFillTx/>
            </a:endParaRPr>
          </a:p>
          <a:p>
            <a:r>
              <a:rPr lang="zh-CN" altLang="en-US" sz="3600">
                <a:solidFill>
                  <a:schemeClr val="tx1"/>
                </a:solidFill>
                <a:effectLst>
                  <a:outerShdw blurRad="38100" dist="19050" dir="2700000" algn="tl" rotWithShape="0">
                    <a:schemeClr val="dk1">
                      <a:alpha val="40000"/>
                    </a:schemeClr>
                  </a:outerShdw>
                </a:effectLst>
                <a:uFillTx/>
              </a:rPr>
              <a:t> 三，云计算、RFID、语义网、社交网络等新技术的发展提供了广泛的数据来源</a:t>
            </a:r>
            <a:endParaRPr lang="zh-CN" altLang="en-US" sz="3600">
              <a:solidFill>
                <a:schemeClr val="tx1"/>
              </a:solidFill>
              <a:effectLst>
                <a:outerShdw blurRad="38100" dist="19050" dir="2700000" algn="tl" rotWithShape="0">
                  <a:schemeClr val="dk1">
                    <a:alpha val="40000"/>
                  </a:schemeClr>
                </a:outerShdw>
              </a:effectLst>
              <a:uFillTx/>
            </a:endParaRPr>
          </a:p>
          <a:p>
            <a:endParaRPr lang="zh-CN" altLang="en-US" sz="3600">
              <a:solidFill>
                <a:schemeClr val="tx1"/>
              </a:solidFill>
              <a:effectLst>
                <a:outerShdw blurRad="38100" dist="19050" dir="2700000" algn="tl" rotWithShape="0">
                  <a:schemeClr val="dk1">
                    <a:alpha val="40000"/>
                  </a:schemeClr>
                </a:outerShdw>
              </a:effectLst>
              <a:uFillTx/>
            </a:endParaRPr>
          </a:p>
          <a:p>
            <a:r>
              <a:rPr lang="zh-CN" altLang="en-US" sz="3600">
                <a:solidFill>
                  <a:schemeClr val="tx1"/>
                </a:solidFill>
                <a:effectLst>
                  <a:outerShdw blurRad="38100" dist="19050" dir="2700000" algn="tl" rotWithShape="0">
                    <a:schemeClr val="dk1">
                      <a:alpha val="40000"/>
                    </a:schemeClr>
                  </a:outerShdw>
                </a:effectLst>
                <a:uFillTx/>
              </a:rPr>
              <a:t>因此，图书馆资源总量的不断增长，半结构化、非结构化数据的大量涌现，图书馆的大数据时代已经到来。</a:t>
            </a:r>
            <a:endParaRPr lang="zh-CN" altLang="en-US" sz="3600">
              <a:solidFill>
                <a:schemeClr val="tx1"/>
              </a:solidFill>
              <a:effectLst>
                <a:outerShdw blurRad="38100" dist="19050" dir="2700000" algn="tl" rotWithShape="0">
                  <a:schemeClr val="dk1">
                    <a:alpha val="40000"/>
                  </a:schemeClr>
                </a:outerShdw>
              </a:effectLst>
              <a:uFillTx/>
            </a:endParaRPr>
          </a:p>
          <a:p>
            <a:endParaRPr lang="zh-CN" altLang="en-US" sz="3600">
              <a:solidFill>
                <a:schemeClr val="tx1"/>
              </a:solidFill>
              <a:effectLst>
                <a:outerShdw blurRad="38100" dist="19050" dir="2700000" algn="tl" rotWithShape="0">
                  <a:schemeClr val="dk1">
                    <a:alpha val="40000"/>
                  </a:schemeClr>
                </a:outerShdw>
              </a:effectLst>
              <a:uFillTx/>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3975" y="894715"/>
            <a:ext cx="12268200" cy="5392420"/>
          </a:xfrm>
          <a:solidFill>
            <a:srgbClr val="FFFF00"/>
          </a:solidFill>
        </p:spPr>
        <p:txBody>
          <a:bodyPr/>
          <a:p>
            <a:pPr algn="l"/>
            <a:r>
              <a:rPr lang="en-US" altLang="zh-CN" sz="8000" b="1">
                <a:solidFill>
                  <a:schemeClr val="tx1"/>
                </a:solidFill>
                <a:uFillTx/>
                <a:sym typeface="+mn-ea"/>
              </a:rPr>
              <a:t>  </a:t>
            </a:r>
            <a:r>
              <a:rPr lang="zh-CN" altLang="en-US" sz="8000" b="1">
                <a:solidFill>
                  <a:schemeClr val="tx1"/>
                </a:solidFill>
                <a:uFillTx/>
                <a:sym typeface="+mn-ea"/>
              </a:rPr>
              <a:t>二</a:t>
            </a:r>
            <a:r>
              <a:rPr lang="en-US" altLang="zh-CN" sz="8000" b="1">
                <a:solidFill>
                  <a:schemeClr val="tx1"/>
                </a:solidFill>
                <a:uFillTx/>
                <a:sym typeface="+mn-ea"/>
              </a:rPr>
              <a:t>.</a:t>
            </a:r>
            <a:r>
              <a:rPr lang="zh-CN" altLang="en-US" sz="8000" b="1">
                <a:solidFill>
                  <a:schemeClr val="tx1"/>
                </a:solidFill>
                <a:uFillTx/>
                <a:sym typeface="+mn-ea"/>
              </a:rPr>
              <a:t>移动图书馆的</a:t>
            </a:r>
            <a:br>
              <a:rPr lang="zh-CN" altLang="en-US" sz="8000" b="1">
                <a:solidFill>
                  <a:schemeClr val="tx1"/>
                </a:solidFill>
                <a:uFillTx/>
                <a:sym typeface="+mn-ea"/>
              </a:rPr>
            </a:br>
            <a:r>
              <a:rPr lang="zh-CN" altLang="en-US" sz="8000" b="1">
                <a:solidFill>
                  <a:schemeClr val="tx1"/>
                </a:solidFill>
                <a:uFillTx/>
                <a:sym typeface="+mn-ea"/>
              </a:rPr>
              <a:t>               必要性和意义</a:t>
            </a:r>
            <a:endParaRPr lang="zh-CN" altLang="en-US" sz="8000" b="1">
              <a:solidFill>
                <a:schemeClr val="tx1"/>
              </a:solidFill>
              <a:uFillTx/>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81075" y="91440"/>
            <a:ext cx="9477375" cy="701040"/>
          </a:xfrm>
          <a:prstGeom prst="rect">
            <a:avLst/>
          </a:prstGeom>
          <a:noFill/>
        </p:spPr>
        <p:txBody>
          <a:bodyPr wrap="square" rtlCol="0">
            <a:spAutoFit/>
          </a:bodyPr>
          <a:p>
            <a:pPr algn="ctr"/>
            <a:r>
              <a:rPr lang="en-US" altLang="zh-CN" sz="4000" b="1">
                <a:solidFill>
                  <a:schemeClr val="tx1"/>
                </a:solidFill>
                <a:uFillTx/>
              </a:rPr>
              <a:t>2.1.</a:t>
            </a:r>
            <a:r>
              <a:rPr lang="zh-CN" altLang="en-US" sz="4000" b="1">
                <a:solidFill>
                  <a:schemeClr val="tx1"/>
                </a:solidFill>
                <a:uFillTx/>
              </a:rPr>
              <a:t>移动图书馆存在的合理性</a:t>
            </a:r>
            <a:endParaRPr lang="zh-CN" altLang="en-US" sz="4000" b="1">
              <a:solidFill>
                <a:schemeClr val="tx1"/>
              </a:solidFill>
              <a:uFillTx/>
            </a:endParaRPr>
          </a:p>
        </p:txBody>
      </p:sp>
      <p:sp>
        <p:nvSpPr>
          <p:cNvPr id="3" name="文本框 2"/>
          <p:cNvSpPr txBox="1"/>
          <p:nvPr/>
        </p:nvSpPr>
        <p:spPr>
          <a:xfrm>
            <a:off x="626110" y="829310"/>
            <a:ext cx="10769600" cy="5542915"/>
          </a:xfrm>
          <a:prstGeom prst="rect">
            <a:avLst/>
          </a:prstGeom>
          <a:noFill/>
        </p:spPr>
        <p:txBody>
          <a:bodyPr wrap="square" rtlCol="0">
            <a:spAutoFit/>
          </a:bodyPr>
          <a:p>
            <a:pPr lvl="0" eaLnBrk="1" hangingPunct="1"/>
            <a:r>
              <a:rPr lang="zh-CN" altLang="en-US" sz="2400" b="1" dirty="0">
                <a:solidFill>
                  <a:schemeClr val="tx1"/>
                </a:solidFill>
                <a:uFillTx/>
                <a:latin typeface="微软雅黑" charset="0"/>
                <a:ea typeface="微软雅黑" pitchFamily="34" charset="-122"/>
                <a:sym typeface="+mn-ea"/>
              </a:rPr>
              <a:t>党与国家要求</a:t>
            </a:r>
            <a:r>
              <a:rPr lang="zh-CN" altLang="en-US" sz="2400" dirty="0">
                <a:solidFill>
                  <a:schemeClr val="tx1"/>
                </a:solidFill>
                <a:uFillTx/>
                <a:latin typeface="微软雅黑" charset="0"/>
                <a:ea typeface="微软雅黑" pitchFamily="34" charset="-122"/>
                <a:sym typeface="+mn-ea"/>
              </a:rPr>
              <a:t>：</a:t>
            </a:r>
            <a:r>
              <a:rPr lang="en-US" altLang="zh-CN" sz="2000" dirty="0">
                <a:solidFill>
                  <a:schemeClr val="tx1"/>
                </a:solidFill>
                <a:uFillTx/>
                <a:latin typeface="微软雅黑" charset="0"/>
                <a:ea typeface="微软雅黑" pitchFamily="34" charset="-122"/>
                <a:sym typeface="+mn-ea"/>
              </a:rPr>
              <a:t>2010</a:t>
            </a:r>
            <a:r>
              <a:rPr lang="zh-CN" altLang="en-US" sz="2000" dirty="0">
                <a:solidFill>
                  <a:schemeClr val="tx1"/>
                </a:solidFill>
                <a:uFillTx/>
                <a:latin typeface="微软雅黑" charset="0"/>
                <a:ea typeface="微软雅黑" pitchFamily="34" charset="-122"/>
                <a:sym typeface="+mn-ea"/>
              </a:rPr>
              <a:t>年</a:t>
            </a:r>
            <a:r>
              <a:rPr lang="en-US" altLang="zh-CN" sz="2000" dirty="0">
                <a:solidFill>
                  <a:schemeClr val="tx1"/>
                </a:solidFill>
                <a:uFillTx/>
                <a:latin typeface="微软雅黑" charset="0"/>
                <a:ea typeface="微软雅黑" pitchFamily="34" charset="-122"/>
                <a:sym typeface="+mn-ea"/>
              </a:rPr>
              <a:t>10</a:t>
            </a:r>
            <a:r>
              <a:rPr lang="zh-CN" altLang="en-US" sz="2000" dirty="0">
                <a:solidFill>
                  <a:schemeClr val="tx1"/>
                </a:solidFill>
                <a:uFillTx/>
                <a:latin typeface="微软雅黑" charset="0"/>
                <a:ea typeface="微软雅黑" pitchFamily="34" charset="-122"/>
                <a:sym typeface="+mn-ea"/>
              </a:rPr>
              <a:t>月</a:t>
            </a:r>
            <a:r>
              <a:rPr lang="en-US" altLang="zh-CN" sz="2000" dirty="0">
                <a:solidFill>
                  <a:schemeClr val="tx1"/>
                </a:solidFill>
                <a:uFillTx/>
                <a:latin typeface="微软雅黑" charset="0"/>
                <a:ea typeface="微软雅黑" pitchFamily="34" charset="-122"/>
                <a:sym typeface="+mn-ea"/>
              </a:rPr>
              <a:t>27</a:t>
            </a:r>
            <a:r>
              <a:rPr lang="zh-CN" altLang="en-US" sz="2000" dirty="0">
                <a:solidFill>
                  <a:schemeClr val="tx1"/>
                </a:solidFill>
                <a:uFillTx/>
                <a:latin typeface="微软雅黑" charset="0"/>
                <a:ea typeface="微软雅黑" pitchFamily="34" charset="-122"/>
                <a:sym typeface="+mn-ea"/>
              </a:rPr>
              <a:t>日新华社受权发布的，</a:t>
            </a:r>
            <a:r>
              <a:rPr lang="en-US" altLang="zh-CN" sz="2000" dirty="0">
                <a:solidFill>
                  <a:schemeClr val="tx1"/>
                </a:solidFill>
                <a:uFillTx/>
                <a:latin typeface="微软雅黑" charset="0"/>
                <a:ea typeface="微软雅黑" pitchFamily="34" charset="-122"/>
                <a:sym typeface="+mn-ea"/>
              </a:rPr>
              <a:t>《</a:t>
            </a:r>
            <a:r>
              <a:rPr lang="zh-CN" altLang="en-US" sz="2000" dirty="0">
                <a:solidFill>
                  <a:schemeClr val="tx1"/>
                </a:solidFill>
                <a:uFillTx/>
                <a:latin typeface="微软雅黑" charset="0"/>
                <a:ea typeface="微软雅黑" pitchFamily="34" charset="-122"/>
                <a:sym typeface="+mn-ea"/>
              </a:rPr>
              <a:t>中共中央关于制定国民经济和社会发展第十二个五年规划的建议</a:t>
            </a:r>
            <a:r>
              <a:rPr lang="en-US" altLang="zh-CN" sz="2000" dirty="0">
                <a:solidFill>
                  <a:schemeClr val="tx1"/>
                </a:solidFill>
                <a:uFillTx/>
                <a:latin typeface="微软雅黑" charset="0"/>
                <a:ea typeface="微软雅黑" pitchFamily="34" charset="-122"/>
                <a:sym typeface="+mn-ea"/>
              </a:rPr>
              <a:t>》</a:t>
            </a:r>
            <a:r>
              <a:rPr lang="zh-CN" altLang="en-US" sz="2000" dirty="0">
                <a:solidFill>
                  <a:schemeClr val="tx1"/>
                </a:solidFill>
                <a:uFillTx/>
                <a:latin typeface="微软雅黑" charset="0"/>
                <a:ea typeface="微软雅黑" pitchFamily="34" charset="-122"/>
                <a:sym typeface="+mn-ea"/>
              </a:rPr>
              <a:t>中明确终身学习、全民阅读、开放式学习、随时随地学习等各种教育学习新模式。</a:t>
            </a:r>
            <a:endParaRPr lang="zh-CN" altLang="en-US" sz="2000" dirty="0">
              <a:solidFill>
                <a:schemeClr val="tx1"/>
              </a:solidFill>
              <a:uFillTx/>
              <a:latin typeface="微软雅黑" charset="0"/>
              <a:ea typeface="微软雅黑" pitchFamily="34" charset="-122"/>
              <a:sym typeface="+mn-ea"/>
            </a:endParaRPr>
          </a:p>
          <a:p>
            <a:pPr lvl="0" eaLnBrk="1" hangingPunct="1"/>
            <a:r>
              <a:rPr lang="zh-CN" altLang="en-US" sz="2400" b="1" dirty="0">
                <a:solidFill>
                  <a:schemeClr val="tx1"/>
                </a:solidFill>
                <a:uFillTx/>
                <a:latin typeface="微软雅黑" charset="0"/>
                <a:ea typeface="微软雅黑" pitchFamily="34" charset="-122"/>
                <a:sym typeface="+mn-ea"/>
              </a:rPr>
              <a:t>图书馆界需求</a:t>
            </a:r>
            <a:r>
              <a:rPr lang="zh-CN" altLang="en-US" sz="2400" dirty="0">
                <a:solidFill>
                  <a:schemeClr val="tx1"/>
                </a:solidFill>
                <a:uFillTx/>
                <a:latin typeface="微软雅黑" charset="0"/>
                <a:ea typeface="微软雅黑" pitchFamily="34" charset="-122"/>
                <a:sym typeface="+mn-ea"/>
              </a:rPr>
              <a:t>：</a:t>
            </a:r>
            <a:r>
              <a:rPr lang="en-US" altLang="zh-CN" sz="2000" dirty="0">
                <a:solidFill>
                  <a:schemeClr val="tx1"/>
                </a:solidFill>
                <a:uFillTx/>
                <a:latin typeface="微软雅黑" charset="0"/>
                <a:ea typeface="微软雅黑" pitchFamily="34" charset="-122"/>
                <a:sym typeface="+mn-ea"/>
              </a:rPr>
              <a:t>通</a:t>
            </a:r>
            <a:r>
              <a:rPr lang="en-US" altLang="zh-CN" sz="2000" dirty="0">
                <a:uFillTx/>
                <a:latin typeface="微软雅黑" charset="0"/>
                <a:ea typeface="微软雅黑" pitchFamily="34" charset="-122"/>
                <a:sym typeface="+mn-ea"/>
              </a:rPr>
              <a:t>过近十年的资源建设，图书馆已拥有大量资源，领导关心花钱购买的资源使用率，图书馆如何创新服务模式，服务好读者。泛信息时代下 ，图书馆服务品质评价体系要求 。</a:t>
            </a:r>
            <a:r>
              <a:rPr lang="zh-CN" altLang="en-US" sz="2400" dirty="0">
                <a:solidFill>
                  <a:schemeClr val="tx1"/>
                </a:solidFill>
                <a:uFillTx/>
                <a:latin typeface="微软雅黑" charset="0"/>
                <a:ea typeface="微软雅黑" pitchFamily="34" charset="-122"/>
                <a:sym typeface="+mn-ea"/>
              </a:rPr>
              <a:t>通</a:t>
            </a:r>
            <a:endParaRPr lang="zh-CN" altLang="en-US" sz="2400" dirty="0">
              <a:solidFill>
                <a:schemeClr val="tx1"/>
              </a:solidFill>
              <a:uFillTx/>
              <a:latin typeface="微软雅黑" charset="0"/>
              <a:ea typeface="微软雅黑" pitchFamily="34" charset="-122"/>
              <a:sym typeface="+mn-ea"/>
            </a:endParaRPr>
          </a:p>
          <a:p>
            <a:pPr lvl="0" eaLnBrk="1" hangingPunct="1"/>
            <a:r>
              <a:rPr lang="zh-CN" altLang="en-US" sz="2400" b="1" dirty="0">
                <a:solidFill>
                  <a:schemeClr val="tx1"/>
                </a:solidFill>
                <a:uFillTx/>
                <a:latin typeface="微软雅黑" charset="0"/>
                <a:ea typeface="微软雅黑" pitchFamily="34" charset="-122"/>
                <a:sym typeface="+mn-ea"/>
              </a:rPr>
              <a:t>读者需求</a:t>
            </a:r>
            <a:r>
              <a:rPr lang="zh-CN" altLang="en-US" sz="2400" dirty="0">
                <a:solidFill>
                  <a:schemeClr val="tx1"/>
                </a:solidFill>
                <a:uFillTx/>
                <a:latin typeface="微软雅黑" charset="0"/>
                <a:ea typeface="微软雅黑" pitchFamily="34" charset="-122"/>
                <a:sym typeface="+mn-ea"/>
              </a:rPr>
              <a:t>：</a:t>
            </a:r>
            <a:r>
              <a:rPr lang="en-US" altLang="zh-CN" sz="2000" dirty="0">
                <a:solidFill>
                  <a:schemeClr val="tx1"/>
                </a:solidFill>
                <a:uFillTx/>
                <a:latin typeface="微软雅黑" charset="0"/>
                <a:ea typeface="微软雅黑" pitchFamily="34" charset="-122"/>
                <a:sym typeface="+mn-ea"/>
              </a:rPr>
              <a:t>打破各种非人为束缚，随时、随地找到所需资源、直接获取全文。破解数字鸿沟，平等共享知识。</a:t>
            </a:r>
            <a:endParaRPr lang="en-US" altLang="zh-CN" sz="2000" dirty="0">
              <a:solidFill>
                <a:schemeClr val="tx1"/>
              </a:solidFill>
              <a:uFillTx/>
              <a:latin typeface="微软雅黑" charset="0"/>
              <a:ea typeface="微软雅黑" pitchFamily="34" charset="-122"/>
              <a:sym typeface="+mn-ea"/>
            </a:endParaRPr>
          </a:p>
          <a:p>
            <a:pPr lvl="0" algn="l" eaLnBrk="1" hangingPunct="1"/>
            <a:r>
              <a:rPr lang="zh-CN" altLang="en-US" sz="2400" b="1" dirty="0">
                <a:solidFill>
                  <a:schemeClr val="tx1"/>
                </a:solidFill>
                <a:uFillTx/>
                <a:latin typeface="微软雅黑" charset="0"/>
                <a:ea typeface="微软雅黑" pitchFamily="34" charset="-122"/>
                <a:sym typeface="+mn-ea"/>
              </a:rPr>
              <a:t>移动图书馆时代已来临</a:t>
            </a:r>
            <a:r>
              <a:rPr lang="zh-CN" altLang="en-US" sz="2400" dirty="0">
                <a:solidFill>
                  <a:schemeClr val="tx1"/>
                </a:solidFill>
                <a:uFillTx/>
                <a:latin typeface="微软雅黑" charset="0"/>
                <a:ea typeface="微软雅黑" pitchFamily="34" charset="-122"/>
                <a:sym typeface="+mn-ea"/>
              </a:rPr>
              <a:t>：</a:t>
            </a:r>
            <a:r>
              <a:rPr lang="en-US" altLang="zh-CN" sz="2000" dirty="0">
                <a:solidFill>
                  <a:schemeClr val="tx1"/>
                </a:solidFill>
                <a:uFillTx/>
                <a:latin typeface="微软雅黑" charset="0"/>
                <a:ea typeface="微软雅黑" pitchFamily="34" charset="-122"/>
                <a:sym typeface="+mn-ea"/>
              </a:rPr>
              <a:t>1、大学生手机、MP4、平板电脑、PSP、电子阅读器人均拥有量1.31部。最便宜的品牌电子墨水阅读器599元、  2、16岁-45岁成年人通移动终端接触过全文（手机报、电子期刊、电子图书等）81.7%。</a:t>
            </a:r>
            <a:endParaRPr lang="en-US" altLang="zh-CN" sz="2000" dirty="0">
              <a:solidFill>
                <a:schemeClr val="tx1"/>
              </a:solidFill>
              <a:uFillTx/>
              <a:latin typeface="微软雅黑" charset="0"/>
              <a:ea typeface="微软雅黑" pitchFamily="34" charset="-122"/>
              <a:sym typeface="+mn-ea"/>
            </a:endParaRPr>
          </a:p>
          <a:p>
            <a:pPr lvl="0" eaLnBrk="1" hangingPunct="1"/>
            <a:endParaRPr lang="zh-CN" altLang="en-US" sz="2400" dirty="0">
              <a:solidFill>
                <a:schemeClr val="tx1"/>
              </a:solidFill>
              <a:uFillTx/>
              <a:latin typeface="微软雅黑" charset="0"/>
              <a:ea typeface="微软雅黑" pitchFamily="34" charset="-122"/>
              <a:sym typeface="+mn-ea"/>
            </a:endParaRPr>
          </a:p>
          <a:p>
            <a:pPr lvl="0" eaLnBrk="1" hangingPunct="1"/>
            <a:endParaRPr lang="zh-CN" altLang="en-US" sz="2400" dirty="0">
              <a:solidFill>
                <a:schemeClr val="tx1"/>
              </a:solidFill>
              <a:uFillTx/>
              <a:latin typeface="微软雅黑" charset="0"/>
              <a:ea typeface="微软雅黑" pitchFamily="34" charset="-122"/>
              <a:sym typeface="+mn-ea"/>
            </a:endParaRPr>
          </a:p>
          <a:p>
            <a:pPr lvl="0" algn="r" eaLnBrk="1" hangingPunct="1"/>
            <a:r>
              <a:rPr lang="en-US" altLang="zh-CN" sz="2000" dirty="0">
                <a:solidFill>
                  <a:schemeClr val="tx1"/>
                </a:solidFill>
                <a:uFillTx/>
                <a:latin typeface="微软雅黑" charset="0"/>
                <a:ea typeface="微软雅黑" pitchFamily="34" charset="-122"/>
                <a:sym typeface="+mn-ea"/>
              </a:rPr>
              <a:t>---------以上数据来源：中共中央、教育部、CCID、央视索福瑞、AC尼尔森</a:t>
            </a:r>
            <a:endParaRPr lang="zh-CN" altLang="en-US" sz="2400" dirty="0">
              <a:solidFill>
                <a:schemeClr val="tx1"/>
              </a:solidFill>
              <a:uFillTx/>
              <a:latin typeface="微软雅黑" charset="0"/>
              <a:ea typeface="微软雅黑" pitchFamily="34" charset="-122"/>
              <a:sym typeface="+mn-ea"/>
            </a:endParaRPr>
          </a:p>
          <a:p>
            <a:pPr lvl="0" eaLnBrk="1" hangingPunct="1"/>
            <a:endParaRPr lang="zh-CN" altLang="en-US" sz="2400" dirty="0">
              <a:solidFill>
                <a:schemeClr val="tx1"/>
              </a:solidFill>
              <a:uFillTx/>
              <a:latin typeface="微软雅黑" charset="0"/>
              <a:ea typeface="微软雅黑" pitchFamily="34" charset="-122"/>
              <a:sym typeface="+mn-ea"/>
            </a:endParaRPr>
          </a:p>
          <a:p>
            <a:endParaRPr lang="zh-CN" altLang="en-US" sz="2400" dirty="0">
              <a:latin typeface="微软雅黑" charset="0"/>
              <a:ea typeface="微软雅黑" pitchFamily="34" charset="-122"/>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715" y="868680"/>
            <a:ext cx="12149455" cy="544068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lvl="0">
              <a:lnSpc>
                <a:spcPct val="150000"/>
              </a:lnSpc>
            </a:pPr>
            <a:r>
              <a:rPr lang="en-US" altLang="zh-CN" b="1" dirty="0">
                <a:latin typeface="微软雅黑" pitchFamily="34" charset="-122"/>
                <a:ea typeface="微软雅黑" pitchFamily="34" charset="-122"/>
                <a:sym typeface="+mn-ea"/>
              </a:rPr>
              <a:t>       kindle</a:t>
            </a:r>
            <a:r>
              <a:rPr lang="zh-CN" altLang="en-US" b="1" dirty="0">
                <a:latin typeface="微软雅黑" pitchFamily="34" charset="-122"/>
                <a:ea typeface="微软雅黑" pitchFamily="34" charset="-122"/>
                <a:sym typeface="+mn-ea"/>
              </a:rPr>
              <a:t>手持阅读器销售</a:t>
            </a:r>
            <a:r>
              <a:rPr lang="en-US" altLang="zh-CN" b="1" dirty="0">
                <a:latin typeface="微软雅黑" pitchFamily="34" charset="-122"/>
                <a:ea typeface="微软雅黑" pitchFamily="34" charset="-122"/>
                <a:sym typeface="+mn-ea"/>
              </a:rPr>
              <a:t>2010</a:t>
            </a:r>
            <a:r>
              <a:rPr lang="zh-CN" altLang="en-US" b="1" dirty="0">
                <a:latin typeface="微软雅黑" pitchFamily="34" charset="-122"/>
                <a:ea typeface="微软雅黑" pitchFamily="34" charset="-122"/>
                <a:sym typeface="+mn-ea"/>
              </a:rPr>
              <a:t>年国内销售</a:t>
            </a:r>
            <a:r>
              <a:rPr lang="en-US" altLang="zh-CN" b="1" dirty="0">
                <a:latin typeface="微软雅黑" pitchFamily="34" charset="-122"/>
                <a:ea typeface="微软雅黑" pitchFamily="34" charset="-122"/>
                <a:sym typeface="+mn-ea"/>
              </a:rPr>
              <a:t>600</a:t>
            </a:r>
            <a:r>
              <a:rPr lang="zh-CN" altLang="en-US" b="1" dirty="0">
                <a:latin typeface="微软雅黑" pitchFamily="34" charset="-122"/>
                <a:ea typeface="微软雅黑" pitchFamily="34" charset="-122"/>
                <a:sym typeface="+mn-ea"/>
              </a:rPr>
              <a:t>万台、电子墨水手持阅读器销售</a:t>
            </a:r>
            <a:r>
              <a:rPr lang="en-US" altLang="zh-CN" b="1" dirty="0">
                <a:latin typeface="微软雅黑" pitchFamily="34" charset="-122"/>
                <a:ea typeface="微软雅黑" pitchFamily="34" charset="-122"/>
                <a:sym typeface="+mn-ea"/>
              </a:rPr>
              <a:t>4000</a:t>
            </a:r>
            <a:r>
              <a:rPr lang="zh-CN" altLang="en-US" b="1" dirty="0">
                <a:latin typeface="微软雅黑" pitchFamily="34" charset="-122"/>
                <a:ea typeface="微软雅黑" pitchFamily="34" charset="-122"/>
                <a:sym typeface="+mn-ea"/>
              </a:rPr>
              <a:t>万台，</a:t>
            </a:r>
            <a:r>
              <a:rPr lang="en-US" altLang="zh-CN" b="1" dirty="0">
                <a:latin typeface="微软雅黑" pitchFamily="34" charset="-122"/>
                <a:ea typeface="微软雅黑" pitchFamily="34" charset="-122"/>
                <a:sym typeface="+mn-ea"/>
              </a:rPr>
              <a:t>2010iPAD</a:t>
            </a:r>
            <a:r>
              <a:rPr lang="zh-CN" altLang="en-US" b="1" dirty="0">
                <a:latin typeface="微软雅黑" pitchFamily="34" charset="-122"/>
                <a:ea typeface="微软雅黑" pitchFamily="34" charset="-122"/>
                <a:sym typeface="+mn-ea"/>
              </a:rPr>
              <a:t>火爆上市，</a:t>
            </a:r>
            <a:r>
              <a:rPr lang="en-US" altLang="zh-CN" b="1" dirty="0">
                <a:latin typeface="微软雅黑" pitchFamily="34" charset="-122"/>
                <a:ea typeface="微软雅黑" pitchFamily="34" charset="-122"/>
                <a:sym typeface="+mn-ea"/>
              </a:rPr>
              <a:t>80</a:t>
            </a:r>
            <a:r>
              <a:rPr lang="zh-CN" altLang="en-US" b="1" dirty="0">
                <a:latin typeface="微软雅黑" pitchFamily="34" charset="-122"/>
                <a:ea typeface="微软雅黑" pitchFamily="34" charset="-122"/>
                <a:sym typeface="+mn-ea"/>
              </a:rPr>
              <a:t>天销量突破</a:t>
            </a:r>
            <a:r>
              <a:rPr lang="en-US" altLang="zh-CN" b="1" dirty="0">
                <a:latin typeface="微软雅黑" pitchFamily="34" charset="-122"/>
                <a:ea typeface="微软雅黑" pitchFamily="34" charset="-122"/>
                <a:sym typeface="+mn-ea"/>
              </a:rPr>
              <a:t>300</a:t>
            </a:r>
            <a:r>
              <a:rPr lang="zh-CN" altLang="en-US" b="1" dirty="0">
                <a:latin typeface="微软雅黑" pitchFamily="34" charset="-122"/>
                <a:ea typeface="微软雅黑" pitchFamily="34" charset="-122"/>
                <a:sym typeface="+mn-ea"/>
              </a:rPr>
              <a:t>万台，全年</a:t>
            </a:r>
            <a:r>
              <a:rPr lang="en-US" altLang="zh-CN" b="1" dirty="0">
                <a:latin typeface="微软雅黑" pitchFamily="34" charset="-122"/>
                <a:ea typeface="微软雅黑" pitchFamily="34" charset="-122"/>
                <a:sym typeface="+mn-ea"/>
              </a:rPr>
              <a:t>1200</a:t>
            </a:r>
            <a:r>
              <a:rPr lang="zh-CN" altLang="en-US" b="1" dirty="0">
                <a:latin typeface="微软雅黑" pitchFamily="34" charset="-122"/>
                <a:ea typeface="微软雅黑" pitchFamily="34" charset="-122"/>
                <a:sym typeface="+mn-ea"/>
              </a:rPr>
              <a:t>万台。</a:t>
            </a:r>
            <a:r>
              <a:rPr lang="en-US" altLang="zh-CN" b="1" dirty="0">
                <a:latin typeface="微软雅黑" pitchFamily="34" charset="-122"/>
                <a:ea typeface="微软雅黑" pitchFamily="34" charset="-122"/>
                <a:sym typeface="+mn-ea"/>
              </a:rPr>
              <a:t>800</a:t>
            </a:r>
            <a:r>
              <a:rPr lang="zh-CN" altLang="en-US" b="1" dirty="0">
                <a:latin typeface="微软雅黑" pitchFamily="34" charset="-122"/>
                <a:ea typeface="微软雅黑" pitchFamily="34" charset="-122"/>
                <a:sym typeface="+mn-ea"/>
              </a:rPr>
              <a:t>左右的智能手机、</a:t>
            </a:r>
            <a:r>
              <a:rPr lang="en-US" altLang="zh-CN" b="1" dirty="0">
                <a:latin typeface="微软雅黑" pitchFamily="34" charset="-122"/>
                <a:ea typeface="微软雅黑" pitchFamily="34" charset="-122"/>
                <a:sym typeface="+mn-ea"/>
              </a:rPr>
              <a:t>599</a:t>
            </a:r>
            <a:r>
              <a:rPr lang="zh-CN" altLang="en-US" b="1" dirty="0">
                <a:latin typeface="微软雅黑" pitchFamily="34" charset="-122"/>
                <a:ea typeface="微软雅黑" pitchFamily="34" charset="-122"/>
                <a:sym typeface="+mn-ea"/>
              </a:rPr>
              <a:t>元品牌电子墨水手持阅读器还在降价。。。。。</a:t>
            </a:r>
            <a:endParaRPr lang="zh-CN" altLang="en-US" b="1" dirty="0">
              <a:latin typeface="微软雅黑" pitchFamily="34" charset="-122"/>
              <a:ea typeface="微软雅黑" pitchFamily="34" charset="-122"/>
            </a:endParaRPr>
          </a:p>
          <a:p>
            <a:pPr lvl="0">
              <a:lnSpc>
                <a:spcPct val="150000"/>
              </a:lnSpc>
            </a:pPr>
            <a:r>
              <a:rPr lang="en-US" altLang="zh-CN" b="1" dirty="0">
                <a:latin typeface="微软雅黑" pitchFamily="34" charset="-122"/>
                <a:ea typeface="微软雅黑" pitchFamily="34" charset="-122"/>
                <a:sym typeface="+mn-ea"/>
              </a:rPr>
              <a:t>       </a:t>
            </a:r>
            <a:endParaRPr lang="en-US" altLang="zh-CN" b="1" dirty="0">
              <a:latin typeface="微软雅黑" pitchFamily="34" charset="-122"/>
              <a:ea typeface="微软雅黑" pitchFamily="34" charset="-122"/>
              <a:sym typeface="+mn-ea"/>
            </a:endParaRPr>
          </a:p>
          <a:p>
            <a:pPr lvl="0">
              <a:lnSpc>
                <a:spcPct val="150000"/>
              </a:lnSpc>
            </a:pPr>
            <a:r>
              <a:rPr lang="en-US" altLang="zh-CN" b="1" dirty="0">
                <a:latin typeface="微软雅黑" pitchFamily="34" charset="-122"/>
                <a:ea typeface="微软雅黑" pitchFamily="34" charset="-122"/>
                <a:sym typeface="+mn-ea"/>
              </a:rPr>
              <a:t>      2010</a:t>
            </a:r>
            <a:r>
              <a:rPr lang="zh-CN" altLang="en-US" b="1" dirty="0">
                <a:latin typeface="微软雅黑" pitchFamily="34" charset="-122"/>
                <a:ea typeface="微软雅黑" pitchFamily="34" charset="-122"/>
                <a:sym typeface="+mn-ea"/>
              </a:rPr>
              <a:t>年</a:t>
            </a:r>
            <a:r>
              <a:rPr lang="en-US" altLang="zh-CN" b="1" dirty="0">
                <a:latin typeface="微软雅黑" pitchFamily="34" charset="-122"/>
                <a:ea typeface="微软雅黑" pitchFamily="34" charset="-122"/>
                <a:sym typeface="+mn-ea"/>
              </a:rPr>
              <a:t>5</a:t>
            </a:r>
            <a:r>
              <a:rPr lang="zh-CN" altLang="en-US" b="1" dirty="0">
                <a:latin typeface="微软雅黑" pitchFamily="34" charset="-122"/>
                <a:ea typeface="微软雅黑" pitchFamily="34" charset="-122"/>
                <a:sym typeface="+mn-ea"/>
              </a:rPr>
              <a:t>月中国移动的阅读基地进入商用，</a:t>
            </a:r>
            <a:r>
              <a:rPr lang="en-US" altLang="zh-CN" b="1" dirty="0">
                <a:latin typeface="微软雅黑" pitchFamily="34" charset="-122"/>
                <a:ea typeface="微软雅黑" pitchFamily="34" charset="-122"/>
                <a:sym typeface="+mn-ea"/>
              </a:rPr>
              <a:t>8000</a:t>
            </a:r>
            <a:r>
              <a:rPr lang="zh-CN" altLang="en-US" b="1" dirty="0">
                <a:latin typeface="微软雅黑" pitchFamily="34" charset="-122"/>
                <a:ea typeface="微软雅黑" pitchFamily="34" charset="-122"/>
                <a:sym typeface="+mn-ea"/>
              </a:rPr>
              <a:t>万产值，中国电信和中国联通的移动阅读也迅速跟进</a:t>
            </a:r>
            <a:endParaRPr lang="en-US" altLang="zh-CN" b="1" dirty="0">
              <a:latin typeface="微软雅黑" pitchFamily="34" charset="-122"/>
              <a:ea typeface="微软雅黑" pitchFamily="34" charset="-122"/>
            </a:endParaRPr>
          </a:p>
          <a:p>
            <a:pPr lvl="0">
              <a:lnSpc>
                <a:spcPct val="150000"/>
              </a:lnSpc>
            </a:pPr>
            <a:r>
              <a:rPr lang="zh-CN" altLang="en-US" b="1" dirty="0">
                <a:latin typeface="微软雅黑" pitchFamily="34" charset="-122"/>
                <a:ea typeface="微软雅黑" pitchFamily="34" charset="-122"/>
                <a:sym typeface="+mn-ea"/>
              </a:rPr>
              <a:t>       </a:t>
            </a:r>
            <a:endParaRPr lang="zh-CN" altLang="en-US" b="1" dirty="0">
              <a:latin typeface="微软雅黑" pitchFamily="34" charset="-122"/>
              <a:ea typeface="微软雅黑" pitchFamily="34" charset="-122"/>
              <a:sym typeface="+mn-ea"/>
            </a:endParaRPr>
          </a:p>
          <a:p>
            <a:pPr lvl="0">
              <a:lnSpc>
                <a:spcPct val="150000"/>
              </a:lnSpc>
            </a:pPr>
            <a:r>
              <a:rPr lang="zh-CN" altLang="en-US" b="1" dirty="0">
                <a:latin typeface="微软雅黑" pitchFamily="34" charset="-122"/>
                <a:ea typeface="微软雅黑" pitchFamily="34" charset="-122"/>
                <a:sym typeface="+mn-ea"/>
              </a:rPr>
              <a:t>      北大于</a:t>
            </a:r>
            <a:r>
              <a:rPr lang="en-US" altLang="zh-CN" b="1" dirty="0">
                <a:latin typeface="微软雅黑" pitchFamily="34" charset="-122"/>
                <a:ea typeface="微软雅黑" pitchFamily="34" charset="-122"/>
                <a:sym typeface="+mn-ea"/>
              </a:rPr>
              <a:t>2010</a:t>
            </a:r>
            <a:r>
              <a:rPr lang="zh-CN" altLang="en-US" b="1" dirty="0">
                <a:latin typeface="微软雅黑" pitchFamily="34" charset="-122"/>
                <a:ea typeface="微软雅黑" pitchFamily="34" charset="-122"/>
                <a:sym typeface="+mn-ea"/>
              </a:rPr>
              <a:t>年引入移动图书馆，</a:t>
            </a:r>
            <a:r>
              <a:rPr lang="en-US" altLang="zh-CN" b="1" dirty="0">
                <a:latin typeface="微软雅黑" pitchFamily="34" charset="-122"/>
                <a:ea typeface="微软雅黑" pitchFamily="34" charset="-122"/>
                <a:sym typeface="+mn-ea"/>
              </a:rPr>
              <a:t>2011</a:t>
            </a:r>
            <a:r>
              <a:rPr lang="zh-CN" altLang="en-US" b="1" dirty="0">
                <a:latin typeface="微软雅黑" pitchFamily="34" charset="-122"/>
                <a:ea typeface="微软雅黑" pitchFamily="34" charset="-122"/>
                <a:sym typeface="+mn-ea"/>
              </a:rPr>
              <a:t>年正式上线。读者反馈很好</a:t>
            </a:r>
            <a:endParaRPr lang="zh-CN" altLang="en-US" b="1" dirty="0">
              <a:latin typeface="微软雅黑" pitchFamily="34" charset="-122"/>
              <a:ea typeface="微软雅黑" pitchFamily="34" charset="-122"/>
            </a:endParaRPr>
          </a:p>
          <a:p>
            <a:pPr lvl="0">
              <a:lnSpc>
                <a:spcPct val="150000"/>
              </a:lnSpc>
            </a:pPr>
            <a:r>
              <a:rPr lang="zh-CN" altLang="en-US" b="1" dirty="0">
                <a:latin typeface="微软雅黑" pitchFamily="34" charset="-122"/>
                <a:ea typeface="微软雅黑" pitchFamily="34" charset="-122"/>
                <a:sym typeface="+mn-ea"/>
              </a:rPr>
              <a:t>       </a:t>
            </a:r>
            <a:endParaRPr lang="zh-CN" altLang="en-US" b="1" dirty="0">
              <a:latin typeface="微软雅黑" pitchFamily="34" charset="-122"/>
              <a:ea typeface="微软雅黑" pitchFamily="34" charset="-122"/>
              <a:sym typeface="+mn-ea"/>
            </a:endParaRPr>
          </a:p>
          <a:p>
            <a:pPr lvl="0">
              <a:lnSpc>
                <a:spcPct val="150000"/>
              </a:lnSpc>
            </a:pPr>
            <a:r>
              <a:rPr lang="zh-CN" altLang="en-US" b="1" dirty="0">
                <a:latin typeface="微软雅黑" pitchFamily="34" charset="-122"/>
                <a:ea typeface="微软雅黑" pitchFamily="34" charset="-122"/>
                <a:sym typeface="+mn-ea"/>
              </a:rPr>
              <a:t>      手机分辨率迅速提高，</a:t>
            </a:r>
            <a:r>
              <a:rPr lang="en-US" altLang="zh-CN" b="1" dirty="0">
                <a:latin typeface="微软雅黑" pitchFamily="34" charset="-122"/>
                <a:ea typeface="微软雅黑" pitchFamily="34" charset="-122"/>
                <a:sym typeface="+mn-ea"/>
              </a:rPr>
              <a:t>480*320 </a:t>
            </a:r>
            <a:r>
              <a:rPr lang="zh-CN" altLang="en-US" b="1" dirty="0">
                <a:latin typeface="微软雅黑" pitchFamily="34" charset="-122"/>
                <a:ea typeface="微软雅黑" pitchFamily="34" charset="-122"/>
                <a:sym typeface="+mn-ea"/>
              </a:rPr>
              <a:t>，</a:t>
            </a:r>
            <a:r>
              <a:rPr lang="en-US" altLang="zh-CN" b="1" dirty="0">
                <a:latin typeface="微软雅黑" pitchFamily="34" charset="-122"/>
                <a:ea typeface="微软雅黑" pitchFamily="34" charset="-122"/>
                <a:sym typeface="+mn-ea"/>
              </a:rPr>
              <a:t>800*480</a:t>
            </a:r>
            <a:r>
              <a:rPr lang="zh-CN" altLang="en-US" b="1" dirty="0">
                <a:latin typeface="微软雅黑" pitchFamily="34" charset="-122"/>
                <a:ea typeface="微软雅黑" pitchFamily="34" charset="-122"/>
                <a:sym typeface="+mn-ea"/>
              </a:rPr>
              <a:t>，</a:t>
            </a:r>
            <a:r>
              <a:rPr lang="en-US" altLang="zh-CN" b="1" dirty="0">
                <a:latin typeface="微软雅黑" pitchFamily="34" charset="-122"/>
                <a:ea typeface="微软雅黑" pitchFamily="34" charset="-122"/>
                <a:sym typeface="+mn-ea"/>
              </a:rPr>
              <a:t>854*480</a:t>
            </a:r>
            <a:r>
              <a:rPr lang="zh-CN" altLang="en-US" b="1" dirty="0">
                <a:latin typeface="微软雅黑" pitchFamily="34" charset="-122"/>
                <a:ea typeface="微软雅黑" pitchFamily="34" charset="-122"/>
                <a:sym typeface="+mn-ea"/>
              </a:rPr>
              <a:t>，</a:t>
            </a:r>
            <a:r>
              <a:rPr lang="en-US" altLang="zh-CN" b="1" dirty="0">
                <a:latin typeface="微软雅黑" pitchFamily="34" charset="-122"/>
                <a:ea typeface="微软雅黑" pitchFamily="34" charset="-122"/>
                <a:sym typeface="+mn-ea"/>
              </a:rPr>
              <a:t>960*640</a:t>
            </a:r>
            <a:endParaRPr lang="en-US" altLang="zh-CN" b="1" dirty="0">
              <a:latin typeface="微软雅黑" pitchFamily="34" charset="-122"/>
              <a:ea typeface="微软雅黑" pitchFamily="34" charset="-122"/>
            </a:endParaRPr>
          </a:p>
          <a:p>
            <a:pPr lvl="0">
              <a:lnSpc>
                <a:spcPct val="150000"/>
              </a:lnSpc>
            </a:pPr>
            <a:r>
              <a:rPr lang="zh-CN" altLang="en-US" b="1" dirty="0">
                <a:latin typeface="微软雅黑" pitchFamily="34" charset="-122"/>
                <a:ea typeface="微软雅黑" pitchFamily="34" charset="-122"/>
                <a:sym typeface="+mn-ea"/>
              </a:rPr>
              <a:t>      </a:t>
            </a:r>
            <a:endParaRPr lang="zh-CN" altLang="en-US" b="1" dirty="0">
              <a:latin typeface="微软雅黑" pitchFamily="34" charset="-122"/>
              <a:ea typeface="微软雅黑" pitchFamily="34" charset="-122"/>
              <a:sym typeface="+mn-ea"/>
            </a:endParaRPr>
          </a:p>
          <a:p>
            <a:pPr lvl="0">
              <a:lnSpc>
                <a:spcPct val="150000"/>
              </a:lnSpc>
            </a:pPr>
            <a:r>
              <a:rPr lang="zh-CN" altLang="en-US" b="1" dirty="0">
                <a:latin typeface="微软雅黑" pitchFamily="34" charset="-122"/>
                <a:ea typeface="微软雅黑" pitchFamily="34" charset="-122"/>
                <a:sym typeface="+mn-ea"/>
              </a:rPr>
              <a:t>      移动阅读在校园、公交车、地铁、机场、工厂、田间地头广泛使用</a:t>
            </a:r>
            <a:endParaRPr lang="en-US" altLang="zh-CN" b="1" dirty="0">
              <a:latin typeface="微软雅黑" pitchFamily="34" charset="-122"/>
              <a:ea typeface="微软雅黑" pitchFamily="34" charset="-122"/>
            </a:endParaRPr>
          </a:p>
          <a:p>
            <a:pPr lvl="0" algn="r">
              <a:lnSpc>
                <a:spcPct val="150000"/>
              </a:lnSpc>
              <a:buNone/>
            </a:pPr>
            <a:endParaRPr lang="en-US" altLang="zh-CN" b="1" dirty="0">
              <a:latin typeface="微软雅黑" pitchFamily="34" charset="-122"/>
              <a:ea typeface="微软雅黑" pitchFamily="34" charset="-122"/>
              <a:sym typeface="+mn-ea"/>
            </a:endParaRPr>
          </a:p>
          <a:p>
            <a:pPr lvl="0" algn="r">
              <a:lnSpc>
                <a:spcPct val="150000"/>
              </a:lnSpc>
              <a:buNone/>
            </a:pPr>
            <a:r>
              <a:rPr lang="en-US" altLang="zh-CN" b="1" dirty="0">
                <a:latin typeface="微软雅黑" pitchFamily="34" charset="-122"/>
                <a:ea typeface="微软雅黑" pitchFamily="34" charset="-122"/>
                <a:sym typeface="+mn-ea"/>
              </a:rPr>
              <a:t>------</a:t>
            </a:r>
            <a:r>
              <a:rPr lang="zh-CN" altLang="en-US" b="1" dirty="0">
                <a:latin typeface="微软雅黑" pitchFamily="34" charset="-122"/>
                <a:ea typeface="微软雅黑" pitchFamily="34" charset="-122"/>
                <a:sym typeface="+mn-ea"/>
              </a:rPr>
              <a:t>数据来源中国海关</a:t>
            </a:r>
            <a:r>
              <a:rPr lang="en-US" altLang="zh-CN" b="1" dirty="0">
                <a:latin typeface="微软雅黑" pitchFamily="34" charset="-122"/>
                <a:ea typeface="微软雅黑" pitchFamily="34" charset="-122"/>
                <a:sym typeface="+mn-ea"/>
              </a:rPr>
              <a:t>CCID\</a:t>
            </a:r>
            <a:r>
              <a:rPr lang="zh-CN" altLang="en-US" b="1" dirty="0">
                <a:latin typeface="微软雅黑" pitchFamily="34" charset="-122"/>
                <a:ea typeface="微软雅黑" pitchFamily="34" charset="-122"/>
                <a:sym typeface="+mn-ea"/>
              </a:rPr>
              <a:t>工信部</a:t>
            </a:r>
            <a:r>
              <a:rPr lang="en-US" altLang="zh-CN" b="1" dirty="0">
                <a:latin typeface="微软雅黑" pitchFamily="34" charset="-122"/>
                <a:ea typeface="微软雅黑" pitchFamily="34" charset="-122"/>
                <a:sym typeface="+mn-ea"/>
              </a:rPr>
              <a:t>\</a:t>
            </a:r>
            <a:r>
              <a:rPr lang="zh-CN" altLang="en-US" b="1" dirty="0">
                <a:latin typeface="微软雅黑" pitchFamily="34" charset="-122"/>
                <a:ea typeface="微软雅黑" pitchFamily="34" charset="-122"/>
                <a:sym typeface="+mn-ea"/>
              </a:rPr>
              <a:t>国研院</a:t>
            </a:r>
            <a:endParaRPr lang="zh-CN" altLang="en-US" b="1" dirty="0">
              <a:latin typeface="微软雅黑" pitchFamily="34" charset="-122"/>
              <a:ea typeface="微软雅黑" pitchFamily="34" charset="-122"/>
              <a:sym typeface="+mn-ea"/>
            </a:endParaRPr>
          </a:p>
          <a:p>
            <a:pPr lvl="0" algn="r">
              <a:lnSpc>
                <a:spcPct val="150000"/>
              </a:lnSpc>
              <a:buNone/>
            </a:pPr>
            <a:endParaRPr lang="zh-CN" altLang="en-US"/>
          </a:p>
        </p:txBody>
      </p:sp>
      <p:sp>
        <p:nvSpPr>
          <p:cNvPr id="4" name="文本框 3"/>
          <p:cNvSpPr txBox="1"/>
          <p:nvPr/>
        </p:nvSpPr>
        <p:spPr>
          <a:xfrm>
            <a:off x="122555" y="144145"/>
            <a:ext cx="11978640" cy="678815"/>
          </a:xfrm>
          <a:prstGeom prst="rect">
            <a:avLst/>
          </a:prstGeom>
          <a:noFill/>
        </p:spPr>
        <p:txBody>
          <a:bodyPr wrap="square" rtlCol="0">
            <a:spAutoFit/>
          </a:bodyPr>
          <a:p>
            <a:pPr algn="ctr"/>
            <a:r>
              <a:rPr lang="zh-CN" alt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charset="0"/>
                <a:ea typeface="微软雅黑" pitchFamily="34" charset="-122"/>
                <a:sym typeface="+mn-ea"/>
              </a:rPr>
              <a:t>移动阅读迅速增长</a:t>
            </a:r>
            <a:r>
              <a:rPr lang="en-US" altLang="zh-CN"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charset="0"/>
                <a:ea typeface="微软雅黑" pitchFamily="34" charset="-122"/>
                <a:sym typeface="+mn-ea"/>
              </a:rPr>
              <a:t>—</a:t>
            </a:r>
            <a:r>
              <a:rPr lang="zh-CN" alt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charset="0"/>
                <a:ea typeface="微软雅黑" pitchFamily="34" charset="-122"/>
                <a:sym typeface="+mn-ea"/>
              </a:rPr>
              <a:t>需求无处不在</a:t>
            </a:r>
            <a:endParaRPr lang="zh-CN" alt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charset="0"/>
              <a:ea typeface="微软雅黑" pitchFamily="34" charset="-122"/>
              <a:sym typeface="+mn-ea"/>
            </a:endParaRPr>
          </a:p>
        </p:txBody>
      </p:sp>
      <p:sp>
        <p:nvSpPr>
          <p:cNvPr id="5" name="笑脸 4"/>
          <p:cNvSpPr/>
          <p:nvPr/>
        </p:nvSpPr>
        <p:spPr>
          <a:xfrm>
            <a:off x="109855" y="986790"/>
            <a:ext cx="355600" cy="355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笑脸 8"/>
          <p:cNvSpPr/>
          <p:nvPr/>
        </p:nvSpPr>
        <p:spPr>
          <a:xfrm>
            <a:off x="64770" y="4693920"/>
            <a:ext cx="355600" cy="355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笑脸 9"/>
          <p:cNvSpPr/>
          <p:nvPr/>
        </p:nvSpPr>
        <p:spPr>
          <a:xfrm>
            <a:off x="96520" y="2211705"/>
            <a:ext cx="355600" cy="355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笑脸 10"/>
          <p:cNvSpPr/>
          <p:nvPr/>
        </p:nvSpPr>
        <p:spPr>
          <a:xfrm>
            <a:off x="97155" y="3039745"/>
            <a:ext cx="355600" cy="355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笑脸 11"/>
          <p:cNvSpPr/>
          <p:nvPr/>
        </p:nvSpPr>
        <p:spPr>
          <a:xfrm>
            <a:off x="83185" y="3882390"/>
            <a:ext cx="355600" cy="355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1770" y="118110"/>
            <a:ext cx="11320145" cy="640080"/>
          </a:xfrm>
          <a:prstGeom prst="rect">
            <a:avLst/>
          </a:prstGeom>
          <a:noFill/>
        </p:spPr>
        <p:txBody>
          <a:bodyPr wrap="square" rtlCol="0">
            <a:spAutoFit/>
          </a:bodyPr>
          <a:p>
            <a:pPr algn="ctr"/>
            <a:r>
              <a:rPr lang="en-US" altLang="zh-CN" sz="3600" b="1">
                <a:ln w="13462">
                  <a:solidFill>
                    <a:schemeClr val="bg1"/>
                  </a:solidFill>
                  <a:prstDash val="solid"/>
                </a:ln>
                <a:solidFill>
                  <a:schemeClr val="tx1">
                    <a:lumMod val="85000"/>
                    <a:lumOff val="15000"/>
                  </a:schemeClr>
                </a:solidFill>
                <a:effectLst>
                  <a:outerShdw dist="38100" dir="2700000" algn="bl" rotWithShape="0">
                    <a:schemeClr val="accent5"/>
                  </a:outerShdw>
                </a:effectLst>
                <a:uFillTx/>
              </a:rPr>
              <a:t>2.2</a:t>
            </a:r>
            <a:r>
              <a:rPr lang="zh-CN" altLang="en-US" sz="3600" b="1">
                <a:ln w="13462">
                  <a:solidFill>
                    <a:schemeClr val="bg1"/>
                  </a:solidFill>
                  <a:prstDash val="solid"/>
                </a:ln>
                <a:solidFill>
                  <a:schemeClr val="tx1">
                    <a:lumMod val="85000"/>
                    <a:lumOff val="15000"/>
                  </a:schemeClr>
                </a:solidFill>
                <a:effectLst>
                  <a:outerShdw dist="38100" dir="2700000" algn="bl" rotWithShape="0">
                    <a:schemeClr val="accent5"/>
                  </a:outerShdw>
                </a:effectLst>
                <a:uFillTx/>
              </a:rPr>
              <a:t>图书馆引进移动阅读的必要性</a:t>
            </a:r>
            <a:endParaRPr lang="zh-CN" altLang="en-US" sz="3600" b="1">
              <a:ln w="13462">
                <a:solidFill>
                  <a:schemeClr val="bg1"/>
                </a:solidFill>
                <a:prstDash val="solid"/>
              </a:ln>
              <a:solidFill>
                <a:schemeClr val="tx1">
                  <a:lumMod val="85000"/>
                  <a:lumOff val="15000"/>
                </a:schemeClr>
              </a:solidFill>
              <a:effectLst>
                <a:outerShdw dist="38100" dir="2700000" algn="bl" rotWithShape="0">
                  <a:schemeClr val="accent5"/>
                </a:outerShdw>
              </a:effectLst>
              <a:uFillTx/>
            </a:endParaRPr>
          </a:p>
        </p:txBody>
      </p:sp>
      <p:sp>
        <p:nvSpPr>
          <p:cNvPr id="3" name="文本框 2"/>
          <p:cNvSpPr txBox="1"/>
          <p:nvPr/>
        </p:nvSpPr>
        <p:spPr>
          <a:xfrm>
            <a:off x="6985" y="868045"/>
            <a:ext cx="12097385" cy="544068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p>
            <a:pPr lvl="0">
              <a:lnSpc>
                <a:spcPct val="150000"/>
              </a:lnSpc>
            </a:pPr>
            <a:endParaRPr lang="zh-CN" altLang="en-US" b="1" dirty="0">
              <a:ea typeface="微软雅黑" pitchFamily="34" charset="-122"/>
              <a:sym typeface="+mn-ea"/>
            </a:endParaRPr>
          </a:p>
          <a:p>
            <a:pPr lvl="0">
              <a:lnSpc>
                <a:spcPct val="150000"/>
              </a:lnSpc>
            </a:pPr>
            <a:r>
              <a:rPr lang="zh-CN" altLang="en-US" b="1" dirty="0">
                <a:ea typeface="微软雅黑" pitchFamily="34" charset="-122"/>
                <a:sym typeface="+mn-ea"/>
              </a:rPr>
              <a:t>      移动数字阅读作为数字阅读的深化阅读形式的应用，克服了需要电脑、网络以及固定位置才能进行数字阅读的限制，极大的满足了人们数字阅读时的随意性，</a:t>
            </a:r>
            <a:r>
              <a:rPr lang="zh-CN" altLang="en-US" dirty="0">
                <a:solidFill>
                  <a:srgbClr val="FF3300"/>
                </a:solidFill>
                <a:ea typeface="微软雅黑" pitchFamily="34" charset="-122"/>
                <a:sym typeface="+mn-ea"/>
              </a:rPr>
              <a:t>不受设备、场地的限制</a:t>
            </a:r>
            <a:r>
              <a:rPr lang="zh-CN" altLang="en-US" b="1" dirty="0">
                <a:ea typeface="微软雅黑" pitchFamily="34" charset="-122"/>
                <a:sym typeface="+mn-ea"/>
              </a:rPr>
              <a:t>。提高资源使用率，扩大服务范围。</a:t>
            </a:r>
            <a:endParaRPr lang="zh-CN" altLang="en-US" b="1" dirty="0">
              <a:ea typeface="微软雅黑" pitchFamily="34" charset="-122"/>
            </a:endParaRPr>
          </a:p>
          <a:p>
            <a:pPr lvl="0">
              <a:lnSpc>
                <a:spcPct val="150000"/>
              </a:lnSpc>
            </a:pPr>
            <a:endParaRPr lang="zh-CN" altLang="en-US" b="1" dirty="0">
              <a:ea typeface="微软雅黑" pitchFamily="34" charset="-122"/>
              <a:sym typeface="+mn-ea"/>
            </a:endParaRPr>
          </a:p>
          <a:p>
            <a:pPr lvl="0">
              <a:lnSpc>
                <a:spcPct val="150000"/>
              </a:lnSpc>
            </a:pPr>
            <a:r>
              <a:rPr lang="zh-CN" altLang="en-US" b="1" dirty="0">
                <a:ea typeface="微软雅黑" pitchFamily="34" charset="-122"/>
                <a:sym typeface="+mn-ea"/>
              </a:rPr>
              <a:t>      数字图书馆将因为引入先进的</a:t>
            </a:r>
            <a:r>
              <a:rPr lang="zh-CN" altLang="en-US" dirty="0">
                <a:solidFill>
                  <a:srgbClr val="FF3300"/>
                </a:solidFill>
                <a:ea typeface="微软雅黑" pitchFamily="34" charset="-122"/>
                <a:sym typeface="+mn-ea"/>
              </a:rPr>
              <a:t>移动数字阅读</a:t>
            </a:r>
            <a:r>
              <a:rPr lang="zh-CN" altLang="en-US" b="1" dirty="0">
                <a:ea typeface="微软雅黑" pitchFamily="34" charset="-122"/>
                <a:sym typeface="+mn-ea"/>
              </a:rPr>
              <a:t>应用而获得更加广泛的读者群。</a:t>
            </a:r>
            <a:endParaRPr lang="zh-CN" altLang="en-US" b="1" dirty="0">
              <a:ea typeface="微软雅黑" pitchFamily="34" charset="-122"/>
              <a:sym typeface="+mn-ea"/>
            </a:endParaRPr>
          </a:p>
          <a:p>
            <a:pPr lvl="0">
              <a:lnSpc>
                <a:spcPct val="150000"/>
              </a:lnSpc>
            </a:pPr>
            <a:endParaRPr lang="zh-CN" altLang="en-US"/>
          </a:p>
          <a:p>
            <a:pPr lvl="0">
              <a:lnSpc>
                <a:spcPct val="150000"/>
              </a:lnSpc>
            </a:pPr>
            <a:endParaRPr lang="zh-CN" altLang="en-US"/>
          </a:p>
          <a:p>
            <a:pPr lvl="0">
              <a:lnSpc>
                <a:spcPct val="150000"/>
              </a:lnSpc>
            </a:pPr>
            <a:endParaRPr lang="zh-CN" altLang="en-US"/>
          </a:p>
          <a:p>
            <a:pPr lvl="0">
              <a:lnSpc>
                <a:spcPct val="150000"/>
              </a:lnSpc>
            </a:pPr>
            <a:endParaRPr lang="zh-CN" altLang="en-US"/>
          </a:p>
          <a:p>
            <a:pPr lvl="0">
              <a:lnSpc>
                <a:spcPct val="150000"/>
              </a:lnSpc>
            </a:pPr>
            <a:endParaRPr lang="zh-CN" altLang="en-US"/>
          </a:p>
          <a:p>
            <a:pPr lvl="0">
              <a:lnSpc>
                <a:spcPct val="150000"/>
              </a:lnSpc>
            </a:pPr>
            <a:endParaRPr lang="zh-CN" altLang="en-US"/>
          </a:p>
          <a:p>
            <a:pPr lvl="0">
              <a:lnSpc>
                <a:spcPct val="150000"/>
              </a:lnSpc>
            </a:pPr>
            <a:endParaRPr lang="zh-CN" altLang="en-US"/>
          </a:p>
          <a:p>
            <a:pPr lvl="0">
              <a:lnSpc>
                <a:spcPct val="150000"/>
              </a:lnSpc>
            </a:pPr>
            <a:endParaRPr lang="zh-CN" altLang="en-US"/>
          </a:p>
        </p:txBody>
      </p:sp>
      <p:sp>
        <p:nvSpPr>
          <p:cNvPr id="4" name="云形 3"/>
          <p:cNvSpPr/>
          <p:nvPr/>
        </p:nvSpPr>
        <p:spPr>
          <a:xfrm>
            <a:off x="112395" y="1473835"/>
            <a:ext cx="302895" cy="2628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云形 4"/>
          <p:cNvSpPr/>
          <p:nvPr/>
        </p:nvSpPr>
        <p:spPr>
          <a:xfrm>
            <a:off x="44450" y="2684780"/>
            <a:ext cx="368935" cy="23685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 name="图片 8" descr="图片1"/>
          <p:cNvPicPr>
            <a:picLocks noChangeAspect="1"/>
          </p:cNvPicPr>
          <p:nvPr/>
        </p:nvPicPr>
        <p:blipFill>
          <a:blip r:embed="rId1"/>
          <a:stretch>
            <a:fillRect/>
          </a:stretch>
        </p:blipFill>
        <p:spPr>
          <a:xfrm>
            <a:off x="1169035" y="4055745"/>
            <a:ext cx="1652270" cy="1905000"/>
          </a:xfrm>
          <a:prstGeom prst="rect">
            <a:avLst/>
          </a:prstGeom>
        </p:spPr>
      </p:pic>
      <p:pic>
        <p:nvPicPr>
          <p:cNvPr id="10" name="图片 9" descr="图片2"/>
          <p:cNvPicPr>
            <a:picLocks noChangeAspect="1"/>
          </p:cNvPicPr>
          <p:nvPr/>
        </p:nvPicPr>
        <p:blipFill>
          <a:blip r:embed="rId2"/>
          <a:stretch>
            <a:fillRect/>
          </a:stretch>
        </p:blipFill>
        <p:spPr>
          <a:xfrm>
            <a:off x="4164330" y="3590290"/>
            <a:ext cx="2441575" cy="2441575"/>
          </a:xfrm>
          <a:prstGeom prst="rect">
            <a:avLst/>
          </a:prstGeom>
        </p:spPr>
      </p:pic>
      <p:pic>
        <p:nvPicPr>
          <p:cNvPr id="11" name="图片 10" descr="图片3"/>
          <p:cNvPicPr>
            <a:picLocks noChangeAspect="1"/>
          </p:cNvPicPr>
          <p:nvPr/>
        </p:nvPicPr>
        <p:blipFill>
          <a:blip r:embed="rId3"/>
          <a:stretch>
            <a:fillRect/>
          </a:stretch>
        </p:blipFill>
        <p:spPr>
          <a:xfrm>
            <a:off x="8334375" y="3425190"/>
            <a:ext cx="1972945" cy="2699385"/>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2395" y="157480"/>
            <a:ext cx="11241405" cy="640080"/>
          </a:xfrm>
          <a:prstGeom prst="rect">
            <a:avLst/>
          </a:prstGeom>
          <a:noFill/>
        </p:spPr>
        <p:txBody>
          <a:bodyPr wrap="square" rtlCol="0">
            <a:spAutoFit/>
          </a:bodyPr>
          <a:p>
            <a:pPr algn="ctr"/>
            <a:r>
              <a:rPr lang="en-US" altLang="zh-CN" sz="3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FillTx/>
              </a:rPr>
              <a:t>2.3 </a:t>
            </a:r>
            <a:r>
              <a:rPr lang="zh-CN" altLang="en-US" sz="3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FillTx/>
              </a:rPr>
              <a:t>真正意义上的数字图书馆</a:t>
            </a:r>
            <a:endParaRPr lang="zh-CN" altLang="en-US" sz="3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FillTx/>
            </a:endParaRPr>
          </a:p>
        </p:txBody>
      </p:sp>
      <p:sp>
        <p:nvSpPr>
          <p:cNvPr id="3" name="文本框 2"/>
          <p:cNvSpPr txBox="1"/>
          <p:nvPr/>
        </p:nvSpPr>
        <p:spPr>
          <a:xfrm>
            <a:off x="-17780" y="868680"/>
            <a:ext cx="12122150" cy="5623560"/>
          </a:xfrm>
          <a:prstGeom prst="rect">
            <a:avLst/>
          </a:prstGeom>
          <a:solidFill>
            <a:schemeClr val="accent6">
              <a:lumMod val="60000"/>
              <a:lumOff val="40000"/>
            </a:schemeClr>
          </a:solidFill>
        </p:spPr>
        <p:txBody>
          <a:bodyPr wrap="square" rtlCol="0">
            <a:spAutoFit/>
          </a:bodyPr>
          <a:p>
            <a:pPr lvl="1">
              <a:lnSpc>
                <a:spcPct val="150000"/>
              </a:lnSpc>
              <a:buNone/>
            </a:pPr>
            <a:r>
              <a:rPr lang="zh-CN" altLang="en-US" sz="2400" b="1" dirty="0">
                <a:solidFill>
                  <a:schemeClr val="tx1"/>
                </a:solidFill>
                <a:uFillTx/>
                <a:latin typeface="微软雅黑" charset="0"/>
                <a:ea typeface="微软雅黑" pitchFamily="34" charset="-122"/>
                <a:sym typeface="+mn-ea"/>
              </a:rPr>
              <a:t>国内移动图书馆建设现状与评价标准</a:t>
            </a:r>
            <a:endParaRPr lang="zh-CN" altLang="en-US" sz="2400" b="1" dirty="0">
              <a:solidFill>
                <a:schemeClr val="tx1"/>
              </a:solidFill>
              <a:uFillTx/>
              <a:latin typeface="微软雅黑" charset="0"/>
              <a:ea typeface="微软雅黑" pitchFamily="34" charset="-122"/>
              <a:sym typeface="+mn-ea"/>
            </a:endParaRPr>
          </a:p>
          <a:p>
            <a:pPr lvl="1">
              <a:lnSpc>
                <a:spcPct val="150000"/>
              </a:lnSpc>
            </a:pPr>
            <a:endParaRPr lang="zh-CN" altLang="en-US" dirty="0">
              <a:latin typeface="微软雅黑" pitchFamily="34" charset="-122"/>
              <a:ea typeface="微软雅黑" pitchFamily="34" charset="-122"/>
              <a:sym typeface="+mn-ea"/>
            </a:endParaRPr>
          </a:p>
          <a:p>
            <a:pPr lvl="1">
              <a:lnSpc>
                <a:spcPct val="150000"/>
              </a:lnSpc>
            </a:pPr>
            <a:r>
              <a:rPr lang="zh-CN" altLang="en-US" sz="2000" dirty="0">
                <a:solidFill>
                  <a:schemeClr val="tx1"/>
                </a:solidFill>
                <a:uFillTx/>
                <a:latin typeface="微软雅黑" charset="0"/>
                <a:ea typeface="微软雅黑" pitchFamily="34" charset="-122"/>
                <a:sym typeface="+mn-ea"/>
              </a:rPr>
              <a:t>是否进行所有资源的全文阅读：目前国内有部分商家只能看少量或部分资源</a:t>
            </a:r>
            <a:endParaRPr lang="zh-CN" altLang="en-US" sz="2000" dirty="0">
              <a:solidFill>
                <a:schemeClr val="tx1"/>
              </a:solidFill>
              <a:uFillTx/>
              <a:latin typeface="微软雅黑" charset="0"/>
              <a:ea typeface="微软雅黑" pitchFamily="34" charset="-122"/>
              <a:sym typeface="+mn-ea"/>
            </a:endParaRPr>
          </a:p>
          <a:p>
            <a:pPr lvl="1">
              <a:lnSpc>
                <a:spcPct val="150000"/>
              </a:lnSpc>
            </a:pPr>
            <a:endParaRPr lang="zh-CN" altLang="en-US" sz="2000" dirty="0">
              <a:solidFill>
                <a:schemeClr val="tx1"/>
              </a:solidFill>
              <a:uFillTx/>
              <a:latin typeface="微软雅黑" charset="0"/>
              <a:ea typeface="微软雅黑" pitchFamily="34" charset="-122"/>
              <a:sym typeface="+mn-ea"/>
            </a:endParaRPr>
          </a:p>
          <a:p>
            <a:pPr lvl="1">
              <a:lnSpc>
                <a:spcPct val="150000"/>
              </a:lnSpc>
            </a:pPr>
            <a:r>
              <a:rPr lang="zh-CN" altLang="en-US" sz="2000" dirty="0">
                <a:solidFill>
                  <a:schemeClr val="tx1"/>
                </a:solidFill>
                <a:uFillTx/>
                <a:latin typeface="微软雅黑" charset="0"/>
                <a:ea typeface="微软雅黑" pitchFamily="34" charset="-122"/>
                <a:sym typeface="+mn-ea"/>
              </a:rPr>
              <a:t>是否支持所有用户：目前国内有部分商家支持部分平板电脑、软硬件也不兼容。</a:t>
            </a:r>
            <a:endParaRPr lang="zh-CN" altLang="en-US" sz="2000" dirty="0">
              <a:solidFill>
                <a:schemeClr val="tx1"/>
              </a:solidFill>
              <a:uFillTx/>
              <a:latin typeface="微软雅黑" charset="0"/>
              <a:ea typeface="微软雅黑" pitchFamily="34" charset="-122"/>
              <a:sym typeface="+mn-ea"/>
            </a:endParaRPr>
          </a:p>
          <a:p>
            <a:pPr lvl="1">
              <a:lnSpc>
                <a:spcPct val="150000"/>
              </a:lnSpc>
            </a:pPr>
            <a:endParaRPr lang="zh-CN" altLang="en-US" sz="2000" dirty="0">
              <a:solidFill>
                <a:schemeClr val="tx1"/>
              </a:solidFill>
              <a:uFillTx/>
              <a:latin typeface="微软雅黑" charset="0"/>
              <a:ea typeface="微软雅黑" pitchFamily="34" charset="-122"/>
              <a:sym typeface="+mn-ea"/>
            </a:endParaRPr>
          </a:p>
          <a:p>
            <a:pPr lvl="1">
              <a:lnSpc>
                <a:spcPct val="150000"/>
              </a:lnSpc>
            </a:pPr>
            <a:r>
              <a:rPr lang="zh-CN" altLang="en-US" sz="2000" dirty="0">
                <a:solidFill>
                  <a:schemeClr val="tx1"/>
                </a:solidFill>
                <a:uFillTx/>
                <a:latin typeface="微软雅黑" charset="0"/>
                <a:ea typeface="微软雅黑" pitchFamily="34" charset="-122"/>
                <a:sym typeface="+mn-ea"/>
              </a:rPr>
              <a:t>是否操作简单实用：目前国内部分商家移动端须下载阅读器等各种软件</a:t>
            </a:r>
            <a:endParaRPr lang="zh-CN" altLang="en-US" sz="2000" dirty="0">
              <a:solidFill>
                <a:schemeClr val="tx1"/>
              </a:solidFill>
              <a:uFillTx/>
              <a:latin typeface="微软雅黑" charset="0"/>
              <a:ea typeface="微软雅黑" pitchFamily="34" charset="-122"/>
              <a:sym typeface="+mn-ea"/>
            </a:endParaRPr>
          </a:p>
          <a:p>
            <a:pPr lvl="1">
              <a:lnSpc>
                <a:spcPct val="150000"/>
              </a:lnSpc>
            </a:pPr>
            <a:endParaRPr lang="zh-CN" altLang="en-US" sz="2000" dirty="0">
              <a:solidFill>
                <a:schemeClr val="tx1"/>
              </a:solidFill>
              <a:uFillTx/>
              <a:latin typeface="微软雅黑" charset="0"/>
              <a:ea typeface="微软雅黑" pitchFamily="34" charset="-122"/>
              <a:sym typeface="+mn-ea"/>
            </a:endParaRPr>
          </a:p>
          <a:p>
            <a:pPr lvl="1">
              <a:lnSpc>
                <a:spcPct val="150000"/>
              </a:lnSpc>
            </a:pPr>
            <a:r>
              <a:rPr lang="zh-CN" altLang="en-US" sz="2000" dirty="0">
                <a:solidFill>
                  <a:schemeClr val="tx1"/>
                </a:solidFill>
                <a:uFillTx/>
                <a:latin typeface="微软雅黑" charset="0"/>
                <a:ea typeface="微软雅黑" pitchFamily="34" charset="-122"/>
                <a:sym typeface="+mn-ea"/>
              </a:rPr>
              <a:t>功能是否强大：目前国内部分仅提供借还提醒和续接等，且功能单一、手机短信等进行参考咨询服务、</a:t>
            </a:r>
            <a:r>
              <a:rPr lang="en-US" altLang="zh-CN" sz="2000" dirty="0">
                <a:solidFill>
                  <a:schemeClr val="tx1"/>
                </a:solidFill>
                <a:uFillTx/>
                <a:latin typeface="微软雅黑" charset="0"/>
                <a:ea typeface="微软雅黑" pitchFamily="34" charset="-122"/>
                <a:sym typeface="+mn-ea"/>
              </a:rPr>
              <a:t>WAP</a:t>
            </a:r>
            <a:r>
              <a:rPr lang="zh-CN" altLang="en-US" sz="2000" dirty="0">
                <a:solidFill>
                  <a:schemeClr val="tx1"/>
                </a:solidFill>
                <a:uFillTx/>
                <a:latin typeface="微软雅黑" charset="0"/>
                <a:ea typeface="微软雅黑" pitchFamily="34" charset="-122"/>
                <a:sym typeface="+mn-ea"/>
              </a:rPr>
              <a:t>移动门户网站，无法全部获取全文</a:t>
            </a:r>
            <a:endParaRPr lang="zh-CN" altLang="en-US" sz="2000" dirty="0">
              <a:solidFill>
                <a:schemeClr val="tx1"/>
              </a:solidFill>
              <a:uFillTx/>
              <a:latin typeface="微软雅黑" charset="0"/>
              <a:ea typeface="微软雅黑" pitchFamily="34" charset="-122"/>
              <a:sym typeface="+mn-ea"/>
            </a:endParaRPr>
          </a:p>
          <a:p>
            <a:pPr lvl="1">
              <a:lnSpc>
                <a:spcPct val="150000"/>
              </a:lnSpc>
            </a:pPr>
            <a:endParaRPr lang="zh-CN" altLang="en-US" sz="2000" dirty="0">
              <a:solidFill>
                <a:schemeClr val="tx1"/>
              </a:solidFill>
              <a:uFillTx/>
              <a:latin typeface="微软雅黑" charset="0"/>
              <a:ea typeface="微软雅黑" pitchFamily="34" charset="-122"/>
              <a:sym typeface="+mn-ea"/>
            </a:endParaRPr>
          </a:p>
          <a:p>
            <a:pPr lvl="1">
              <a:lnSpc>
                <a:spcPct val="150000"/>
              </a:lnSpc>
            </a:pPr>
            <a:endParaRPr lang="zh-CN" altLang="en-US" sz="2000" dirty="0">
              <a:solidFill>
                <a:schemeClr val="tx1"/>
              </a:solidFill>
              <a:uFillTx/>
              <a:latin typeface="微软雅黑" charset="0"/>
              <a:ea typeface="微软雅黑" pitchFamily="34" charset="-122"/>
              <a:sym typeface="+mn-ea"/>
            </a:endParaRPr>
          </a:p>
        </p:txBody>
      </p:sp>
      <p:sp>
        <p:nvSpPr>
          <p:cNvPr id="4" name="右箭头标注 3"/>
          <p:cNvSpPr/>
          <p:nvPr/>
        </p:nvSpPr>
        <p:spPr>
          <a:xfrm>
            <a:off x="142875" y="2013585"/>
            <a:ext cx="302895" cy="26289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右箭头标注 4"/>
          <p:cNvSpPr/>
          <p:nvPr/>
        </p:nvSpPr>
        <p:spPr>
          <a:xfrm>
            <a:off x="156210" y="2987675"/>
            <a:ext cx="276225" cy="25019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右箭头标注 5"/>
          <p:cNvSpPr/>
          <p:nvPr/>
        </p:nvSpPr>
        <p:spPr>
          <a:xfrm>
            <a:off x="208915" y="3882390"/>
            <a:ext cx="302895" cy="236855"/>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右箭头标注 6"/>
          <p:cNvSpPr/>
          <p:nvPr/>
        </p:nvSpPr>
        <p:spPr>
          <a:xfrm>
            <a:off x="182880" y="4817110"/>
            <a:ext cx="289560" cy="224155"/>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2016760" y="-227965"/>
            <a:ext cx="16325850" cy="7314565"/>
          </a:xfrm>
          <a:prstGeom prst="rect">
            <a:avLst/>
          </a:prstGeom>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0320" y="946785"/>
            <a:ext cx="12135485" cy="5242560"/>
          </a:xfrm>
          <a:prstGeom prst="rect">
            <a:avLst/>
          </a:prstGeom>
          <a:solidFill>
            <a:srgbClr val="FFFF00"/>
          </a:solidFill>
        </p:spPr>
        <p:txBody>
          <a:bodyPr wrap="square" rtlCol="0">
            <a:spAutoFit/>
          </a:bodyPr>
          <a:p>
            <a:endParaRPr lang="zh-CN" altLang="en-US" sz="8000" b="1">
              <a:solidFill>
                <a:schemeClr val="tx1"/>
              </a:solidFill>
              <a:uFillTx/>
              <a:sym typeface="+mn-ea"/>
            </a:endParaRPr>
          </a:p>
          <a:p>
            <a:r>
              <a:rPr lang="zh-CN" altLang="en-US" sz="8000" b="1">
                <a:solidFill>
                  <a:schemeClr val="tx1"/>
                </a:solidFill>
                <a:uFillTx/>
                <a:sym typeface="+mn-ea"/>
              </a:rPr>
              <a:t>三</a:t>
            </a:r>
            <a:r>
              <a:rPr lang="en-US" altLang="zh-CN" sz="8000" b="1">
                <a:solidFill>
                  <a:schemeClr val="tx1"/>
                </a:solidFill>
                <a:uFillTx/>
                <a:sym typeface="+mn-ea"/>
              </a:rPr>
              <a:t>.</a:t>
            </a:r>
            <a:r>
              <a:rPr lang="zh-CN" altLang="en-US" sz="8000" b="1">
                <a:solidFill>
                  <a:schemeClr val="tx1"/>
                </a:solidFill>
                <a:uFillTx/>
                <a:sym typeface="+mn-ea"/>
              </a:rPr>
              <a:t>大数据时代对高校图书馆文献检索的影响</a:t>
            </a:r>
            <a:endParaRPr lang="zh-CN" altLang="en-US" sz="8000" b="1">
              <a:solidFill>
                <a:schemeClr val="tx1"/>
              </a:solidFill>
              <a:uFillTx/>
              <a:sym typeface="+mn-ea"/>
            </a:endParaRPr>
          </a:p>
          <a:p>
            <a:endParaRPr lang="zh-CN" altLang="en-US" sz="8000" b="1">
              <a:solidFill>
                <a:schemeClr val="tx1"/>
              </a:solidFill>
              <a:uFillTx/>
              <a:sym typeface="+mn-ea"/>
            </a:endParaRPr>
          </a:p>
          <a:p>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heckerboard(across)">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33400" y="144145"/>
            <a:ext cx="10188575" cy="640080"/>
          </a:xfrm>
          <a:prstGeom prst="rect">
            <a:avLst/>
          </a:prstGeom>
          <a:noFill/>
        </p:spPr>
        <p:txBody>
          <a:bodyPr wrap="square" rtlCol="0">
            <a:spAutoFit/>
          </a:bodyPr>
          <a:p>
            <a:pPr algn="ctr"/>
            <a:r>
              <a:rPr lang="en-US" altLang="zh-CN" sz="3600" b="1">
                <a:ln w="6600">
                  <a:solidFill>
                    <a:schemeClr val="accent2"/>
                  </a:solidFill>
                  <a:prstDash val="solid"/>
                </a:ln>
                <a:solidFill>
                  <a:srgbClr val="FFFFFF"/>
                </a:solidFill>
                <a:effectLst>
                  <a:outerShdw dist="38100" dir="2700000" algn="tl" rotWithShape="0">
                    <a:schemeClr val="accent2"/>
                  </a:outerShdw>
                </a:effectLst>
                <a:uFillTx/>
              </a:rPr>
              <a:t>3.1高校图书馆开设文献检索课的重要性</a:t>
            </a:r>
            <a:endParaRPr lang="en-US" altLang="zh-CN" sz="3600" b="1">
              <a:ln w="6600">
                <a:solidFill>
                  <a:schemeClr val="accent2"/>
                </a:solidFill>
                <a:prstDash val="solid"/>
              </a:ln>
              <a:solidFill>
                <a:srgbClr val="FFFFFF"/>
              </a:solidFill>
              <a:effectLst>
                <a:outerShdw dist="38100" dir="2700000" algn="tl" rotWithShape="0">
                  <a:schemeClr val="accent2"/>
                </a:outerShdw>
              </a:effectLst>
              <a:uFillTx/>
            </a:endParaRPr>
          </a:p>
        </p:txBody>
      </p:sp>
      <p:sp>
        <p:nvSpPr>
          <p:cNvPr id="4" name="文本框 3"/>
          <p:cNvSpPr txBox="1"/>
          <p:nvPr/>
        </p:nvSpPr>
        <p:spPr>
          <a:xfrm>
            <a:off x="-45085" y="829310"/>
            <a:ext cx="12215495" cy="5577840"/>
          </a:xfrm>
          <a:prstGeom prst="rect">
            <a:avLst/>
          </a:prstGeom>
          <a:solidFill>
            <a:schemeClr val="accent5">
              <a:lumMod val="75000"/>
            </a:schemeClr>
          </a:solidFill>
        </p:spPr>
        <p:txBody>
          <a:bodyPr wrap="square" rtlCol="0">
            <a:spAutoFit/>
          </a:bodyPr>
          <a:p>
            <a:r>
              <a:rPr lang="en-US" altLang="zh-CN"/>
              <a:t>     </a:t>
            </a:r>
            <a:r>
              <a:rPr lang="zh-CN" altLang="en-US" sz="2000">
                <a:solidFill>
                  <a:schemeClr val="tx1"/>
                </a:solidFill>
                <a:uFillTx/>
              </a:rPr>
              <a:t>1984 年 2 月 22 日，教育部发出文件，提出在各高等学校开设《文献检索与利用》课的意见以来，经过近 30 年的发展，文献检索课已成为一门具有一定理论深度和知识广度的课程，在高校为提高学生的信息能力、自学能力、科研能力和综合素质发挥着重要作用。</a:t>
            </a:r>
            <a:endParaRPr lang="zh-CN" altLang="en-US" sz="2000">
              <a:solidFill>
                <a:schemeClr val="tx1"/>
              </a:solidFill>
              <a:uFillTx/>
            </a:endParaRPr>
          </a:p>
          <a:p>
            <a:endParaRPr lang="zh-CN" altLang="en-US" sz="2000">
              <a:solidFill>
                <a:schemeClr val="tx1"/>
              </a:solidFill>
              <a:uFillTx/>
            </a:endParaRPr>
          </a:p>
          <a:p>
            <a:r>
              <a:rPr lang="zh-CN" altLang="en-US" sz="2000">
                <a:solidFill>
                  <a:schemeClr val="tx1"/>
                </a:solidFill>
                <a:uFillTx/>
              </a:rPr>
              <a:t>      第一，激发学生的情报意识，培养学生的信息能力和信息素养。随着互联网、信息技术的发展及大数据时代的到来，不仅图书馆的馆藏及电子信息资源总量不断增加，而且网络上的资源总量也在迅猛增长，面对海量的信息资源，学生普遍缺乏对信息价值的正确认识及相应的信息检索与处理能力，通过本课程的开设，可提高大学生的检索技能和电子资源的利用率，更重要的是培养学生的情报意识、信息意识。</a:t>
            </a:r>
            <a:endParaRPr lang="zh-CN" altLang="en-US" sz="2000">
              <a:solidFill>
                <a:schemeClr val="tx1"/>
              </a:solidFill>
              <a:uFillTx/>
            </a:endParaRPr>
          </a:p>
          <a:p>
            <a:r>
              <a:rPr lang="zh-CN" altLang="en-US" sz="2000">
                <a:solidFill>
                  <a:schemeClr val="tx1"/>
                </a:solidFill>
                <a:uFillTx/>
              </a:rPr>
              <a:t> </a:t>
            </a:r>
            <a:endParaRPr lang="zh-CN" altLang="en-US" sz="2000">
              <a:solidFill>
                <a:schemeClr val="tx1"/>
              </a:solidFill>
              <a:uFillTx/>
            </a:endParaRPr>
          </a:p>
          <a:p>
            <a:r>
              <a:rPr lang="zh-CN" altLang="en-US" sz="2000">
                <a:solidFill>
                  <a:schemeClr val="tx1"/>
                </a:solidFill>
                <a:uFillTx/>
              </a:rPr>
              <a:t>     第二，为学生的学习与科研服务。当前很多大学生缺乏相应的科研能力，有的甚至不能独立完成简单的学科论文，面对科研课题不知如何下手，通过本课程的学习可以提高学生的科研能力，独立解决问题能力，从而促进专业课的学习。第三，提高学生的自学能力及创新能力。知识经济时代，科学技术突飞猛进，社会信息化进程加快，只有坚持终身学习、不断创新，才能跟上时代的发展，通过本课程的学习，学生可以将学到的信息技能用到未来的工作和生活中。</a:t>
            </a:r>
            <a:endParaRPr lang="zh-CN" altLang="en-US" sz="2000">
              <a:solidFill>
                <a:schemeClr val="tx1"/>
              </a:solidFill>
              <a:uFillTx/>
            </a:endParaRPr>
          </a:p>
          <a:p>
            <a:endParaRPr lang="zh-CN" altLang="en-US" sz="2000">
              <a:solidFill>
                <a:schemeClr val="tx1"/>
              </a:solidFill>
              <a:uFillTx/>
            </a:endParaRPr>
          </a:p>
          <a:p>
            <a:endParaRPr lang="zh-CN" altLang="en-US" sz="2000">
              <a:solidFill>
                <a:schemeClr val="tx1"/>
              </a:solidFill>
              <a:uFillTx/>
            </a:endParaRPr>
          </a:p>
          <a:p>
            <a:endParaRPr lang="zh-CN" altLang="en-US" sz="2000">
              <a:solidFill>
                <a:schemeClr val="tx1"/>
              </a:solidFill>
              <a:uFillTx/>
            </a:endParaRPr>
          </a:p>
          <a:p>
            <a:endParaRPr lang="zh-CN" altLang="en-US" sz="2000">
              <a:solidFill>
                <a:schemeClr val="tx1"/>
              </a:solidFill>
              <a:uFillTx/>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1770" y="144145"/>
            <a:ext cx="11701780" cy="640080"/>
          </a:xfrm>
          <a:prstGeom prst="rect">
            <a:avLst/>
          </a:prstGeom>
          <a:noFill/>
        </p:spPr>
        <p:txBody>
          <a:bodyPr wrap="square" rtlCol="0">
            <a:spAutoFit/>
          </a:bodyPr>
          <a:p>
            <a:pPr algn="ctr"/>
            <a:r>
              <a:rPr lang="en-US" altLang="zh-CN" sz="3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sym typeface="+mn-ea"/>
              </a:rPr>
              <a:t>3.2</a:t>
            </a:r>
            <a:r>
              <a:rPr lang="zh-CN" altLang="en-US" sz="3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sym typeface="+mn-ea"/>
              </a:rPr>
              <a:t>大数据时代对高校图书馆文献检索的影响</a:t>
            </a:r>
            <a:endParaRPr lang="zh-CN" altLang="en-US" sz="3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sym typeface="+mn-ea"/>
            </a:endParaRPr>
          </a:p>
        </p:txBody>
      </p:sp>
      <p:sp>
        <p:nvSpPr>
          <p:cNvPr id="3" name="文本框 2"/>
          <p:cNvSpPr txBox="1"/>
          <p:nvPr/>
        </p:nvSpPr>
        <p:spPr>
          <a:xfrm>
            <a:off x="6985" y="881380"/>
            <a:ext cx="12189460" cy="8107680"/>
          </a:xfrm>
          <a:prstGeom prst="rect">
            <a:avLst/>
          </a:prstGeom>
          <a:solidFill>
            <a:schemeClr val="accent6">
              <a:lumMod val="40000"/>
              <a:lumOff val="60000"/>
            </a:schemeClr>
          </a:solidFill>
        </p:spPr>
        <p:txBody>
          <a:bodyPr wrap="square" rtlCol="0">
            <a:spAutoFit/>
          </a:bodyPr>
          <a:p>
            <a:endParaRPr lang="zh-CN" altLang="en-US"/>
          </a:p>
          <a:p>
            <a:r>
              <a:rPr lang="zh-CN" altLang="en-US"/>
              <a:t>　</a:t>
            </a:r>
            <a:r>
              <a:rPr lang="zh-CN" altLang="en-US" sz="2800"/>
              <a:t>　文献检索课具有很强的时代性、实践性，随着大数据时代的到来，改变了传统的 IT 架构，也将对高校图书馆文献检索课带来一系列的影响。</a:t>
            </a:r>
            <a:endParaRPr lang="zh-CN" altLang="en-US" sz="2800"/>
          </a:p>
          <a:p>
            <a:r>
              <a:rPr lang="zh-CN" altLang="en-US" sz="2800"/>
              <a:t>　　</a:t>
            </a:r>
            <a:endParaRPr lang="zh-CN" altLang="en-US" sz="2800"/>
          </a:p>
          <a:p>
            <a:r>
              <a:rPr lang="zh-CN" altLang="en-US" sz="2800"/>
              <a:t>       第一，开放平台进行学术交流是时代的进步，但也引起了诸如抄袭、不规范引用、学术不端行为等一系列问题</a:t>
            </a:r>
            <a:endParaRPr lang="zh-CN" altLang="en-US" sz="2800"/>
          </a:p>
          <a:p>
            <a:r>
              <a:rPr lang="zh-CN" altLang="en-US" sz="2800"/>
              <a:t>　　</a:t>
            </a:r>
            <a:endParaRPr lang="zh-CN" altLang="en-US" sz="2800"/>
          </a:p>
          <a:p>
            <a:r>
              <a:rPr lang="zh-CN" altLang="en-US" sz="2800"/>
              <a:t>       第二，目前主要以介绍数据库、搜索引擎的使用知识与检索技术，缺少大数据技术方面教学的文献检索课将不能满足学生学习和科研的需要</a:t>
            </a:r>
            <a:endParaRPr lang="zh-CN" altLang="en-US" sz="2800"/>
          </a:p>
          <a:p>
            <a:r>
              <a:rPr lang="zh-CN" altLang="en-US" sz="2800"/>
              <a:t>　　</a:t>
            </a:r>
            <a:endParaRPr lang="zh-CN" altLang="en-US" sz="2800"/>
          </a:p>
          <a:p>
            <a:r>
              <a:rPr lang="zh-CN" altLang="en-US" sz="2800"/>
              <a:t>        第三，种种条件严重制约了该课程的全面开展</a:t>
            </a:r>
            <a:endParaRPr lang="zh-CN" altLang="en-US" sz="2800"/>
          </a:p>
          <a:p>
            <a:endParaRPr lang="zh-CN" altLang="en-US" sz="2800"/>
          </a:p>
          <a:p>
            <a:endParaRPr lang="zh-CN" altLang="en-US" sz="2800"/>
          </a:p>
          <a:p>
            <a:endParaRPr lang="zh-CN" altLang="en-US" sz="2800"/>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4450" y="487045"/>
            <a:ext cx="12242165" cy="6187440"/>
          </a:xfrm>
          <a:prstGeom prst="rect">
            <a:avLst/>
          </a:prstGeom>
          <a:solidFill>
            <a:srgbClr val="FFFF00"/>
          </a:solidFill>
        </p:spPr>
        <p:txBody>
          <a:bodyPr wrap="square" rtlCol="0">
            <a:spAutoFit/>
          </a:bodyPr>
          <a:p>
            <a:endParaRPr lang="zh-CN" altLang="en-US" sz="8000" b="1">
              <a:solidFill>
                <a:schemeClr val="tx1"/>
              </a:solidFill>
              <a:uFillTx/>
              <a:sym typeface="+mn-ea"/>
            </a:endParaRPr>
          </a:p>
          <a:p>
            <a:endParaRPr lang="zh-CN" altLang="en-US" sz="8000" b="1">
              <a:solidFill>
                <a:schemeClr val="tx1"/>
              </a:solidFill>
              <a:uFillTx/>
              <a:sym typeface="+mn-ea"/>
            </a:endParaRPr>
          </a:p>
          <a:p>
            <a:pPr algn="ctr"/>
            <a:r>
              <a:rPr lang="zh-CN" altLang="en-US" sz="8000" b="1">
                <a:solidFill>
                  <a:schemeClr val="tx1"/>
                </a:solidFill>
                <a:uFillTx/>
                <a:sym typeface="+mn-ea"/>
              </a:rPr>
              <a:t>四</a:t>
            </a:r>
            <a:r>
              <a:rPr lang="en-US" altLang="zh-CN" sz="8000" b="1">
                <a:solidFill>
                  <a:schemeClr val="tx1"/>
                </a:solidFill>
                <a:uFillTx/>
                <a:sym typeface="+mn-ea"/>
              </a:rPr>
              <a:t>.</a:t>
            </a:r>
            <a:r>
              <a:rPr lang="zh-CN" altLang="en-US" sz="8000" b="1">
                <a:solidFill>
                  <a:schemeClr val="tx1"/>
                </a:solidFill>
                <a:uFillTx/>
                <a:sym typeface="+mn-ea"/>
              </a:rPr>
              <a:t>高校移动图书馆实例</a:t>
            </a:r>
            <a:endParaRPr lang="zh-CN" altLang="en-US" sz="8000" b="1">
              <a:solidFill>
                <a:schemeClr val="tx1"/>
              </a:solidFill>
              <a:uFillTx/>
              <a:sym typeface="+mn-ea"/>
            </a:endParaRPr>
          </a:p>
          <a:p>
            <a:endParaRPr lang="zh-CN" altLang="en-US" sz="8000" b="1">
              <a:solidFill>
                <a:schemeClr val="tx1"/>
              </a:solidFill>
              <a:uFillTx/>
              <a:sym typeface="+mn-ea"/>
            </a:endParaRPr>
          </a:p>
          <a:p>
            <a:endParaRPr lang="zh-CN" altLang="en-US" sz="8000" b="1">
              <a:solidFill>
                <a:schemeClr val="tx1"/>
              </a:solidFill>
              <a:uFillTx/>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edge">
                                      <p:cBhvr>
                                        <p:cTn id="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56920" y="92075"/>
            <a:ext cx="11201400" cy="640080"/>
          </a:xfrm>
          <a:prstGeom prst="rect">
            <a:avLst/>
          </a:prstGeom>
          <a:noFill/>
        </p:spPr>
        <p:txBody>
          <a:bodyPr wrap="square" rtlCol="0">
            <a:spAutoFit/>
          </a:bodyPr>
          <a:p>
            <a:pPr algn="ctr"/>
            <a:r>
              <a:rPr lang="en-US" altLang="zh-CN" sz="3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FillTx/>
              </a:rPr>
              <a:t>4.1</a:t>
            </a:r>
            <a:r>
              <a:rPr lang="zh-CN" altLang="en-US" sz="3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FillTx/>
              </a:rPr>
              <a:t>为何构建移动图书馆很难</a:t>
            </a:r>
            <a:endParaRPr lang="zh-CN" altLang="en-US" sz="3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FillTx/>
            </a:endParaRPr>
          </a:p>
        </p:txBody>
      </p:sp>
      <p:sp>
        <p:nvSpPr>
          <p:cNvPr id="3" name="文本框 2"/>
          <p:cNvSpPr txBox="1"/>
          <p:nvPr/>
        </p:nvSpPr>
        <p:spPr>
          <a:xfrm>
            <a:off x="8255" y="842010"/>
            <a:ext cx="12162155" cy="5490210"/>
          </a:xfrm>
          <a:prstGeom prst="rect">
            <a:avLst/>
          </a:prstGeom>
          <a:solidFill>
            <a:schemeClr val="tx2">
              <a:lumMod val="60000"/>
              <a:lumOff val="40000"/>
            </a:schemeClr>
          </a:solidFill>
        </p:spPr>
        <p:txBody>
          <a:bodyPr wrap="square" rtlCol="0">
            <a:spAutoFit/>
          </a:bodyPr>
          <a:p>
            <a:pPr lvl="0"/>
            <a:r>
              <a:rPr lang="en-US" altLang="zh-CN" sz="3200" b="1" dirty="0">
                <a:solidFill>
                  <a:schemeClr val="tx1"/>
                </a:solidFill>
                <a:uFillTx/>
                <a:latin typeface="微软雅黑" charset="0"/>
                <a:ea typeface="微软雅黑" pitchFamily="34" charset="-122"/>
                <a:sym typeface="Wingdings" charset="0"/>
              </a:rPr>
              <a:t></a:t>
            </a:r>
            <a:r>
              <a:rPr lang="en-US" altLang="zh-CN" sz="3200" b="1" dirty="0">
                <a:solidFill>
                  <a:schemeClr val="tx1"/>
                </a:solidFill>
                <a:uFillTx/>
                <a:latin typeface="微软雅黑" charset="0"/>
                <a:ea typeface="微软雅黑" pitchFamily="34" charset="-122"/>
                <a:sym typeface="+mn-ea"/>
              </a:rPr>
              <a:t> </a:t>
            </a:r>
            <a:r>
              <a:rPr lang="zh-CN" altLang="en-US" sz="3200" b="1" dirty="0">
                <a:solidFill>
                  <a:schemeClr val="tx1"/>
                </a:solidFill>
                <a:uFillTx/>
                <a:latin typeface="微软雅黑" charset="0"/>
                <a:ea typeface="微软雅黑" pitchFamily="34" charset="-122"/>
                <a:sym typeface="+mn-ea"/>
              </a:rPr>
              <a:t>数据库系统复杂各异</a:t>
            </a:r>
            <a:endParaRPr lang="zh-CN" altLang="en-US" sz="3200" b="1" dirty="0">
              <a:solidFill>
                <a:schemeClr val="tx1"/>
              </a:solidFill>
              <a:uFillTx/>
              <a:latin typeface="微软雅黑" charset="0"/>
              <a:ea typeface="微软雅黑" pitchFamily="34" charset="-122"/>
              <a:sym typeface="+mn-ea"/>
            </a:endParaRPr>
          </a:p>
          <a:p>
            <a:pPr lvl="0"/>
            <a:r>
              <a:rPr lang="zh-CN" altLang="en-US" sz="3200" b="1" dirty="0">
                <a:solidFill>
                  <a:schemeClr val="tx1"/>
                </a:solidFill>
                <a:uFillTx/>
                <a:latin typeface="微软雅黑" charset="0"/>
                <a:ea typeface="微软雅黑" pitchFamily="34" charset="-122"/>
                <a:sym typeface="Wingdings" charset="0"/>
              </a:rPr>
              <a:t> </a:t>
            </a:r>
            <a:r>
              <a:rPr lang="zh-CN" altLang="en-US" sz="3200" b="1" dirty="0">
                <a:solidFill>
                  <a:schemeClr val="tx1"/>
                </a:solidFill>
                <a:uFillTx/>
                <a:latin typeface="微软雅黑" charset="0"/>
                <a:ea typeface="微软雅黑" pitchFamily="34" charset="-122"/>
                <a:sym typeface="+mn-ea"/>
              </a:rPr>
              <a:t>数据格式不一</a:t>
            </a:r>
            <a:endParaRPr lang="zh-CN" altLang="en-US" sz="3200" b="1" dirty="0">
              <a:solidFill>
                <a:schemeClr val="tx1"/>
              </a:solidFill>
              <a:uFillTx/>
              <a:latin typeface="微软雅黑" charset="0"/>
              <a:ea typeface="微软雅黑" pitchFamily="34" charset="-122"/>
              <a:sym typeface="+mn-ea"/>
            </a:endParaRPr>
          </a:p>
          <a:p>
            <a:pPr lvl="0"/>
            <a:r>
              <a:rPr lang="zh-CN" altLang="en-US" sz="3200" b="1" dirty="0">
                <a:solidFill>
                  <a:schemeClr val="tx1"/>
                </a:solidFill>
                <a:uFillTx/>
                <a:latin typeface="微软雅黑" charset="0"/>
                <a:ea typeface="微软雅黑" pitchFamily="34" charset="-122"/>
                <a:sym typeface="Wingdings" charset="0"/>
              </a:rPr>
              <a:t> </a:t>
            </a:r>
            <a:r>
              <a:rPr lang="zh-CN" altLang="en-US" sz="3200" b="1" dirty="0">
                <a:solidFill>
                  <a:schemeClr val="tx1"/>
                </a:solidFill>
                <a:uFillTx/>
                <a:latin typeface="微软雅黑" charset="0"/>
                <a:ea typeface="微软雅黑" pitchFamily="34" charset="-122"/>
                <a:sym typeface="+mn-ea"/>
              </a:rPr>
              <a:t>移动终端的系统和浏览器多样</a:t>
            </a:r>
            <a:endParaRPr lang="zh-CN" altLang="en-US" sz="3200" b="1" dirty="0">
              <a:solidFill>
                <a:schemeClr val="tx1"/>
              </a:solidFill>
              <a:uFillTx/>
              <a:latin typeface="微软雅黑" charset="0"/>
              <a:ea typeface="微软雅黑" pitchFamily="34" charset="-122"/>
              <a:sym typeface="+mn-ea"/>
            </a:endParaRPr>
          </a:p>
          <a:p>
            <a:pPr lvl="0"/>
            <a:r>
              <a:rPr lang="zh-CN" altLang="en-US" sz="3200" b="1" dirty="0">
                <a:uFillTx/>
                <a:latin typeface="微软雅黑" charset="0"/>
                <a:ea typeface="微软雅黑" pitchFamily="34" charset="-122"/>
                <a:cs typeface="宋体" charset="0"/>
                <a:sym typeface="Wingdings" charset="0"/>
              </a:rPr>
              <a:t>④</a:t>
            </a:r>
            <a:r>
              <a:rPr lang="zh-CN" altLang="en-US" sz="3200" b="1" dirty="0">
                <a:solidFill>
                  <a:schemeClr val="tx1"/>
                </a:solidFill>
                <a:uFillTx/>
                <a:latin typeface="微软雅黑" charset="0"/>
                <a:ea typeface="微软雅黑" pitchFamily="34" charset="-122"/>
                <a:sym typeface="+mn-ea"/>
              </a:rPr>
              <a:t> 移动终端的显示规格各异</a:t>
            </a:r>
            <a:endParaRPr lang="zh-CN" altLang="en-US" sz="3200" b="1" dirty="0">
              <a:solidFill>
                <a:schemeClr val="tx1"/>
              </a:solidFill>
              <a:uFillTx/>
              <a:latin typeface="微软雅黑" charset="0"/>
              <a:ea typeface="微软雅黑" pitchFamily="34" charset="-122"/>
              <a:sym typeface="+mn-ea"/>
            </a:endParaRPr>
          </a:p>
          <a:p>
            <a:pPr lvl="0"/>
            <a:r>
              <a:rPr lang="zh-CN" altLang="en-US" sz="3200" b="1" dirty="0">
                <a:uFillTx/>
                <a:latin typeface="微软雅黑" charset="0"/>
                <a:ea typeface="微软雅黑" pitchFamily="34" charset="-122"/>
                <a:cs typeface="宋体" charset="0"/>
                <a:sym typeface="Wingdings" charset="0"/>
              </a:rPr>
              <a:t>⑤</a:t>
            </a:r>
            <a:r>
              <a:rPr lang="zh-CN" altLang="en-US" sz="3200" b="1" dirty="0">
                <a:solidFill>
                  <a:schemeClr val="tx1"/>
                </a:solidFill>
                <a:uFillTx/>
                <a:latin typeface="微软雅黑" charset="0"/>
                <a:ea typeface="微软雅黑" pitchFamily="34" charset="-122"/>
                <a:sym typeface="+mn-ea"/>
              </a:rPr>
              <a:t> 移动运营商多制式与多计费</a:t>
            </a:r>
            <a:r>
              <a:rPr lang="zh-CN" altLang="en-US" sz="3200" b="1" dirty="0">
                <a:ln w="12700">
                  <a:solidFill>
                    <a:schemeClr val="accent1"/>
                  </a:solidFill>
                  <a:prstDash val="solid"/>
                </a:ln>
                <a:solidFill>
                  <a:srgbClr val="FF0000"/>
                </a:solidFill>
                <a:effectLst>
                  <a:outerShdw dist="38100" dir="2640000" algn="bl" rotWithShape="0">
                    <a:schemeClr val="accent1"/>
                  </a:outerShdw>
                </a:effectLst>
                <a:uFillTx/>
                <a:latin typeface="微软雅黑" charset="0"/>
                <a:ea typeface="微软雅黑" pitchFamily="34" charset="-122"/>
                <a:sym typeface="+mn-ea"/>
              </a:rPr>
              <a:t>访问</a:t>
            </a:r>
            <a:r>
              <a:rPr lang="zh-CN" altLang="en-US" sz="3200" b="1" dirty="0">
                <a:solidFill>
                  <a:schemeClr val="tx1"/>
                </a:solidFill>
                <a:uFillTx/>
                <a:latin typeface="微软雅黑" charset="0"/>
                <a:ea typeface="微软雅黑" pitchFamily="34" charset="-122"/>
                <a:sym typeface="+mn-ea"/>
              </a:rPr>
              <a:t>方式</a:t>
            </a:r>
            <a:endParaRPr lang="zh-CN" altLang="en-US" sz="3200" b="1" dirty="0">
              <a:solidFill>
                <a:schemeClr val="tx1"/>
              </a:solidFill>
              <a:uFillTx/>
              <a:latin typeface="微软雅黑" charset="0"/>
              <a:ea typeface="微软雅黑" pitchFamily="34" charset="-122"/>
              <a:sym typeface="+mn-ea"/>
            </a:endParaRPr>
          </a:p>
          <a:p>
            <a:pPr lvl="1"/>
            <a:r>
              <a:rPr lang="zh-CN" altLang="en-US" sz="3200" dirty="0">
                <a:solidFill>
                  <a:schemeClr val="tx1"/>
                </a:solidFill>
                <a:uFillTx/>
                <a:latin typeface="微软雅黑" charset="0"/>
                <a:ea typeface="微软雅黑" pitchFamily="34" charset="-122"/>
                <a:sym typeface="+mn-ea"/>
              </a:rPr>
              <a:t>    互相制式不一</a:t>
            </a:r>
            <a:endParaRPr lang="zh-CN" altLang="en-US" sz="3200" dirty="0">
              <a:solidFill>
                <a:schemeClr val="tx1"/>
              </a:solidFill>
              <a:uFillTx/>
              <a:latin typeface="微软雅黑" charset="0"/>
              <a:ea typeface="微软雅黑" pitchFamily="34" charset="-122"/>
              <a:sym typeface="+mn-ea"/>
            </a:endParaRPr>
          </a:p>
          <a:p>
            <a:pPr lvl="1"/>
            <a:r>
              <a:rPr lang="zh-CN" altLang="en-US" sz="3200" dirty="0">
                <a:solidFill>
                  <a:schemeClr val="tx1"/>
                </a:solidFill>
                <a:uFillTx/>
                <a:latin typeface="微软雅黑" charset="0"/>
                <a:ea typeface="微软雅黑" pitchFamily="34" charset="-122"/>
                <a:sym typeface="+mn-ea"/>
              </a:rPr>
              <a:t>    不同访问方式计费和认证不同（如 移动梦网、移动互联网、移动</a:t>
            </a:r>
            <a:r>
              <a:rPr lang="en-US" altLang="zh-CN" sz="3200" dirty="0">
                <a:solidFill>
                  <a:schemeClr val="tx1"/>
                </a:solidFill>
                <a:uFillTx/>
                <a:latin typeface="微软雅黑" charset="0"/>
                <a:ea typeface="微软雅黑" pitchFamily="34" charset="-122"/>
                <a:sym typeface="+mn-ea"/>
              </a:rPr>
              <a:t>WAP)</a:t>
            </a:r>
            <a:endParaRPr lang="en-US" altLang="zh-CN" sz="3200" dirty="0">
              <a:solidFill>
                <a:schemeClr val="tx1"/>
              </a:solidFill>
              <a:uFillTx/>
              <a:latin typeface="微软雅黑" charset="0"/>
              <a:ea typeface="微软雅黑" pitchFamily="34" charset="-122"/>
              <a:sym typeface="+mn-ea"/>
            </a:endParaRPr>
          </a:p>
          <a:p>
            <a:endParaRPr lang="en-US" altLang="zh-CN" sz="3200" dirty="0">
              <a:solidFill>
                <a:schemeClr val="tx1"/>
              </a:solidFill>
              <a:uFillTx/>
              <a:latin typeface="微软雅黑" charset="0"/>
              <a:ea typeface="微软雅黑" pitchFamily="34" charset="-122"/>
              <a:sym typeface="+mn-ea"/>
            </a:endParaRPr>
          </a:p>
          <a:p>
            <a:endParaRPr lang="en-US" altLang="zh-CN" sz="3200" dirty="0">
              <a:solidFill>
                <a:schemeClr val="tx1"/>
              </a:solidFill>
              <a:uFillTx/>
              <a:latin typeface="微软雅黑" charset="0"/>
              <a:ea typeface="微软雅黑" pitchFamily="34" charset="-122"/>
              <a:sym typeface="+mn-ea"/>
            </a:endParaRPr>
          </a:p>
          <a:p>
            <a:endParaRPr lang="en-US" altLang="zh-CN" sz="3200" dirty="0">
              <a:solidFill>
                <a:schemeClr val="tx1"/>
              </a:solidFill>
              <a:uFillTx/>
              <a:latin typeface="微软雅黑" charset="0"/>
              <a:ea typeface="微软雅黑" pitchFamily="34" charset="-122"/>
              <a:sym typeface="+mn-ea"/>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18185" y="210185"/>
            <a:ext cx="10267315" cy="640080"/>
          </a:xfrm>
          <a:prstGeom prst="rect">
            <a:avLst/>
          </a:prstGeom>
          <a:noFill/>
        </p:spPr>
        <p:txBody>
          <a:bodyPr wrap="square" rtlCol="0">
            <a:spAutoFit/>
          </a:bodyPr>
          <a:p>
            <a:pPr algn="ctr"/>
            <a:r>
              <a:rPr lang="zh-CN" altLang="en-US" sz="3600" b="1"/>
              <a:t>构建移动图书馆解决方案</a:t>
            </a:r>
            <a:endParaRPr lang="zh-CN" altLang="en-US" sz="3600" b="1"/>
          </a:p>
        </p:txBody>
      </p:sp>
      <p:pic>
        <p:nvPicPr>
          <p:cNvPr id="14339" name="Picture 7" descr="移动图书馆架构图"/>
          <p:cNvPicPr>
            <a:picLocks noChangeAspect="1"/>
          </p:cNvPicPr>
          <p:nvPr/>
        </p:nvPicPr>
        <p:blipFill>
          <a:blip r:embed="rId1"/>
          <a:stretch>
            <a:fillRect/>
          </a:stretch>
        </p:blipFill>
        <p:spPr>
          <a:xfrm>
            <a:off x="453390" y="840105"/>
            <a:ext cx="11042650" cy="5399405"/>
          </a:xfrm>
          <a:prstGeom prst="rect">
            <a:avLst/>
          </a:prstGeom>
          <a:noFill/>
          <a:ln w="9525">
            <a:noFill/>
            <a:miter/>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65480" y="157480"/>
            <a:ext cx="10793730" cy="640080"/>
          </a:xfrm>
          <a:prstGeom prst="rect">
            <a:avLst/>
          </a:prstGeom>
          <a:noFill/>
        </p:spPr>
        <p:txBody>
          <a:bodyPr wrap="square" rtlCol="0">
            <a:spAutoFit/>
          </a:bodyPr>
          <a:p>
            <a:pPr algn="ctr"/>
            <a:r>
              <a:rPr lang="en-US" altLang="zh-CN" sz="3600" b="1">
                <a:solidFill>
                  <a:schemeClr val="tx1"/>
                </a:solidFill>
                <a:effectLst>
                  <a:outerShdw blurRad="38100" dist="19050" dir="2700000" algn="tl" rotWithShape="0">
                    <a:schemeClr val="dk1">
                      <a:alpha val="40000"/>
                    </a:schemeClr>
                  </a:outerShdw>
                </a:effectLst>
                <a:uFillTx/>
              </a:rPr>
              <a:t>4.2</a:t>
            </a:r>
            <a:r>
              <a:rPr lang="zh-CN" altLang="en-US" sz="3600" b="1">
                <a:solidFill>
                  <a:schemeClr val="tx1"/>
                </a:solidFill>
                <a:effectLst>
                  <a:outerShdw blurRad="38100" dist="19050" dir="2700000" algn="tl" rotWithShape="0">
                    <a:schemeClr val="dk1">
                      <a:alpha val="40000"/>
                    </a:schemeClr>
                  </a:outerShdw>
                </a:effectLst>
                <a:uFillTx/>
              </a:rPr>
              <a:t>数字图书馆文献检索及实例</a:t>
            </a:r>
            <a:endParaRPr lang="zh-CN" altLang="en-US" sz="3600" b="1">
              <a:solidFill>
                <a:schemeClr val="tx1"/>
              </a:solidFill>
              <a:effectLst>
                <a:outerShdw blurRad="38100" dist="19050" dir="2700000" algn="tl" rotWithShape="0">
                  <a:schemeClr val="dk1">
                    <a:alpha val="40000"/>
                  </a:schemeClr>
                </a:outerShdw>
              </a:effectLst>
              <a:uFillTx/>
            </a:endParaRPr>
          </a:p>
        </p:txBody>
      </p:sp>
      <p:sp>
        <p:nvSpPr>
          <p:cNvPr id="3" name="文本框 2"/>
          <p:cNvSpPr txBox="1"/>
          <p:nvPr/>
        </p:nvSpPr>
        <p:spPr>
          <a:xfrm>
            <a:off x="-5715" y="881380"/>
            <a:ext cx="12136120" cy="365760"/>
          </a:xfrm>
          <a:prstGeom prst="rect">
            <a:avLst/>
          </a:prstGeom>
          <a:noFill/>
        </p:spPr>
        <p:txBody>
          <a:bodyPr wrap="square" rtlCol="0">
            <a:spAutoFit/>
          </a:bodyPr>
          <a:p>
            <a:r>
              <a:rPr lang="en-US" altLang="zh-CN"/>
              <a:t> </a:t>
            </a:r>
            <a:endParaRPr lang="en-US" altLang="zh-CN"/>
          </a:p>
        </p:txBody>
      </p:sp>
      <p:pic>
        <p:nvPicPr>
          <p:cNvPr id="4" name="图片 3" descr="21CFF81D8A07862E30561ED9945182FA"/>
          <p:cNvPicPr>
            <a:picLocks noChangeAspect="1"/>
          </p:cNvPicPr>
          <p:nvPr/>
        </p:nvPicPr>
        <p:blipFill>
          <a:blip r:embed="rId1"/>
          <a:stretch>
            <a:fillRect/>
          </a:stretch>
        </p:blipFill>
        <p:spPr>
          <a:xfrm>
            <a:off x="2588260" y="1642110"/>
            <a:ext cx="6857365" cy="4390390"/>
          </a:xfrm>
          <a:prstGeom prst="rect">
            <a:avLst/>
          </a:prstGeom>
        </p:spPr>
      </p:pic>
      <p:sp>
        <p:nvSpPr>
          <p:cNvPr id="5" name="文本框 4"/>
          <p:cNvSpPr txBox="1"/>
          <p:nvPr/>
        </p:nvSpPr>
        <p:spPr>
          <a:xfrm>
            <a:off x="148590" y="1078230"/>
            <a:ext cx="4725670" cy="396240"/>
          </a:xfrm>
          <a:prstGeom prst="rect">
            <a:avLst/>
          </a:prstGeom>
          <a:noFill/>
        </p:spPr>
        <p:txBody>
          <a:bodyPr wrap="square" rtlCol="0">
            <a:spAutoFit/>
          </a:bodyPr>
          <a:p>
            <a:r>
              <a:rPr lang="zh-CN" altLang="en-US" sz="2000" b="1">
                <a:solidFill>
                  <a:schemeClr val="accent1"/>
                </a:solidFill>
                <a:effectLst>
                  <a:outerShdw blurRad="38100" dist="25400" dir="5400000" algn="ctr" rotWithShape="0">
                    <a:srgbClr val="6E747A">
                      <a:alpha val="43000"/>
                    </a:srgbClr>
                  </a:outerShdw>
                </a:effectLst>
                <a:uFillTx/>
              </a:rPr>
              <a:t>吉林大学</a:t>
            </a:r>
            <a:r>
              <a:rPr lang="en-US" altLang="zh-CN" sz="2000" b="1">
                <a:solidFill>
                  <a:schemeClr val="accent1"/>
                </a:solidFill>
                <a:effectLst>
                  <a:outerShdw blurRad="38100" dist="25400" dir="5400000" algn="ctr" rotWithShape="0">
                    <a:srgbClr val="6E747A">
                      <a:alpha val="43000"/>
                    </a:srgbClr>
                  </a:outerShdw>
                </a:effectLst>
                <a:uFillTx/>
              </a:rPr>
              <a:t>2015</a:t>
            </a:r>
            <a:r>
              <a:rPr lang="zh-CN" altLang="en-US" sz="2000" b="1">
                <a:solidFill>
                  <a:schemeClr val="accent1"/>
                </a:solidFill>
                <a:effectLst>
                  <a:outerShdw blurRad="38100" dist="25400" dir="5400000" algn="ctr" rotWithShape="0">
                    <a:srgbClr val="6E747A">
                      <a:alpha val="43000"/>
                    </a:srgbClr>
                  </a:outerShdw>
                </a:effectLst>
                <a:uFillTx/>
              </a:rPr>
              <a:t>图书馆借阅调查</a:t>
            </a:r>
            <a:endParaRPr lang="zh-CN" altLang="en-US" sz="2000" b="1">
              <a:solidFill>
                <a:schemeClr val="accent1"/>
              </a:solidFill>
              <a:effectLst>
                <a:outerShdw blurRad="38100" dist="25400" dir="5400000" algn="ctr" rotWithShape="0">
                  <a:srgbClr val="6E747A">
                    <a:alpha val="43000"/>
                  </a:srgbClr>
                </a:outerShdw>
              </a:effectLst>
              <a:uFillTx/>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B67B5CE05D820B24BFCECEA2AAC4D298"/>
          <p:cNvPicPr>
            <a:picLocks noChangeAspect="1"/>
          </p:cNvPicPr>
          <p:nvPr/>
        </p:nvPicPr>
        <p:blipFill>
          <a:blip r:embed="rId1"/>
          <a:stretch>
            <a:fillRect/>
          </a:stretch>
        </p:blipFill>
        <p:spPr>
          <a:xfrm>
            <a:off x="1285875" y="643255"/>
            <a:ext cx="9265920" cy="582422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990" y="907415"/>
            <a:ext cx="12162790" cy="822960"/>
          </a:xfrm>
          <a:prstGeom prst="rect">
            <a:avLst/>
          </a:prstGeom>
          <a:solidFill>
            <a:schemeClr val="accent4">
              <a:lumMod val="60000"/>
              <a:lumOff val="40000"/>
            </a:schemeClr>
          </a:solidFill>
        </p:spPr>
        <p:txBody>
          <a:bodyPr wrap="square" rtlCol="0">
            <a:spAutoFit/>
          </a:bodyPr>
          <a:p>
            <a:r>
              <a:rPr lang="zh-CN" altLang="en-US" sz="2400" b="1"/>
              <a:t>由上述数据可知，数据库使用用量总数远大于借阅总数，文献检索已是大势所趋。</a:t>
            </a:r>
            <a:endParaRPr lang="zh-CN" altLang="en-US" sz="2400" b="1"/>
          </a:p>
          <a:p>
            <a:endParaRPr lang="zh-CN" altLang="en-US" sz="2400" b="1"/>
          </a:p>
        </p:txBody>
      </p:sp>
      <p:sp>
        <p:nvSpPr>
          <p:cNvPr id="12291" name="Rectangle 3"/>
          <p:cNvSpPr>
            <a:spLocks noGrp="1"/>
          </p:cNvSpPr>
          <p:nvPr/>
        </p:nvSpPr>
        <p:spPr>
          <a:xfrm>
            <a:off x="-71755" y="1500505"/>
            <a:ext cx="12441555" cy="4900295"/>
          </a:xfrm>
          <a:prstGeom prst="rect">
            <a:avLst/>
          </a:prstGeom>
          <a:noFill/>
          <a:ln w="9525">
            <a:noFill/>
            <a:miter/>
          </a:ln>
        </p:spPr>
        <p:txBody>
          <a:bodyPr vert="horz" wrap="square" lIns="91440" tIns="45720" rIns="91440" bIns="45720" anchor="t"/>
          <a:lst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ea typeface="宋体" charset="-122"/>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ea typeface="宋体" charset="-122"/>
              </a:defRPr>
            </a:lvl3pPr>
            <a:lvl4pPr marL="1600200" indent="-228600" algn="l" rtl="0" eaLnBrk="0" fontAlgn="base" hangingPunct="0">
              <a:spcBef>
                <a:spcPct val="20000"/>
              </a:spcBef>
              <a:spcAft>
                <a:spcPct val="0"/>
              </a:spcAft>
              <a:buChar char="–"/>
              <a:defRPr sz="2000">
                <a:solidFill>
                  <a:schemeClr val="tx1"/>
                </a:solidFill>
                <a:latin typeface="+mn-lt"/>
                <a:ea typeface="宋体" charset="-122"/>
              </a:defRPr>
            </a:lvl4pPr>
            <a:lvl5pPr marL="2057400" indent="-228600" algn="l" rtl="0" eaLnBrk="0" fontAlgn="base" hangingPunct="0">
              <a:spcBef>
                <a:spcPct val="20000"/>
              </a:spcBef>
              <a:spcAft>
                <a:spcPct val="0"/>
              </a:spcAft>
              <a:buChar char="»"/>
              <a:defRPr sz="2000">
                <a:solidFill>
                  <a:schemeClr val="tx1"/>
                </a:solidFill>
                <a:latin typeface="+mn-lt"/>
                <a:ea typeface="宋体" charset="-122"/>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lnSpc>
                <a:spcPct val="150000"/>
              </a:lnSpc>
              <a:buNone/>
            </a:pPr>
            <a:r>
              <a:rPr lang="zh-CN" altLang="en-US" b="1" dirty="0">
                <a:latin typeface="微软雅黑" pitchFamily="34" charset="-122"/>
                <a:ea typeface="微软雅黑" pitchFamily="34" charset="-122"/>
              </a:rPr>
              <a:t>文献检索时效性</a:t>
            </a:r>
            <a:endParaRPr lang="zh-CN" altLang="en-US" b="1" dirty="0">
              <a:latin typeface="微软雅黑" pitchFamily="34" charset="-122"/>
              <a:ea typeface="微软雅黑" pitchFamily="34" charset="-122"/>
            </a:endParaRPr>
          </a:p>
          <a:p>
            <a:pPr lvl="0">
              <a:lnSpc>
                <a:spcPct val="150000"/>
              </a:lnSpc>
            </a:pPr>
            <a:r>
              <a:rPr lang="zh-CN" altLang="en-US" sz="2400" b="1" dirty="0">
                <a:latin typeface="微软雅黑" pitchFamily="34" charset="-122"/>
                <a:ea typeface="微软雅黑" pitchFamily="34" charset="-122"/>
              </a:rPr>
              <a:t>任何地点</a:t>
            </a:r>
            <a:endParaRPr lang="zh-CN" altLang="en-US" sz="2400" b="1" dirty="0">
              <a:latin typeface="微软雅黑" pitchFamily="34" charset="-122"/>
              <a:ea typeface="微软雅黑" pitchFamily="34" charset="-122"/>
            </a:endParaRPr>
          </a:p>
          <a:p>
            <a:pPr lvl="0">
              <a:lnSpc>
                <a:spcPct val="150000"/>
              </a:lnSpc>
            </a:pPr>
            <a:r>
              <a:rPr lang="zh-CN" altLang="en-US" sz="2400" b="1" dirty="0">
                <a:latin typeface="微软雅黑" pitchFamily="34" charset="-122"/>
                <a:ea typeface="微软雅黑" pitchFamily="34" charset="-122"/>
              </a:rPr>
              <a:t>任何读者</a:t>
            </a:r>
            <a:endParaRPr lang="zh-CN" altLang="en-US" sz="2400" b="1" dirty="0">
              <a:latin typeface="微软雅黑" pitchFamily="34" charset="-122"/>
              <a:ea typeface="微软雅黑" pitchFamily="34" charset="-122"/>
            </a:endParaRPr>
          </a:p>
          <a:p>
            <a:pPr lvl="0">
              <a:lnSpc>
                <a:spcPct val="150000"/>
              </a:lnSpc>
            </a:pPr>
            <a:r>
              <a:rPr lang="zh-CN" altLang="en-US" sz="2400" b="1" dirty="0">
                <a:latin typeface="微软雅黑" pitchFamily="34" charset="-122"/>
                <a:ea typeface="微软雅黑" pitchFamily="34" charset="-122"/>
              </a:rPr>
              <a:t>任何时间</a:t>
            </a:r>
            <a:endParaRPr lang="zh-CN" altLang="en-US" sz="2400" b="1" dirty="0">
              <a:latin typeface="微软雅黑" pitchFamily="34" charset="-122"/>
              <a:ea typeface="微软雅黑" pitchFamily="34" charset="-122"/>
            </a:endParaRPr>
          </a:p>
          <a:p>
            <a:pPr lvl="0">
              <a:lnSpc>
                <a:spcPct val="150000"/>
              </a:lnSpc>
            </a:pPr>
            <a:r>
              <a:rPr lang="zh-CN" altLang="en-US" sz="2400" b="1" dirty="0">
                <a:latin typeface="微软雅黑" pitchFamily="34" charset="-122"/>
                <a:ea typeface="微软雅黑" pitchFamily="34" charset="-122"/>
              </a:rPr>
              <a:t>任何图书馆的信息资源</a:t>
            </a:r>
            <a:endParaRPr lang="zh-CN" altLang="en-US" sz="2400" b="1" dirty="0">
              <a:latin typeface="微软雅黑" pitchFamily="34" charset="-122"/>
              <a:ea typeface="微软雅黑" pitchFamily="34" charset="-122"/>
            </a:endParaRPr>
          </a:p>
          <a:p>
            <a:pPr lvl="0">
              <a:lnSpc>
                <a:spcPct val="150000"/>
              </a:lnSpc>
            </a:pPr>
            <a:r>
              <a:rPr lang="zh-CN" altLang="en-US" sz="2400" b="1" dirty="0">
                <a:latin typeface="微软雅黑" pitchFamily="34" charset="-122"/>
                <a:ea typeface="微软雅黑" pitchFamily="34" charset="-122"/>
              </a:rPr>
              <a:t>技术局限一并解决，实现像用电用水一样对读者进行服务</a:t>
            </a:r>
            <a:endParaRPr lang="zh-CN" altLang="en-US" sz="2400" b="1" dirty="0">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 calcmode="lin" valueType="num">
                                      <p:cBhvr additive="base">
                                        <p:cTn id="7"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 calcmode="lin" valueType="num">
                                      <p:cBhvr additive="base">
                                        <p:cTn id="13"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 calcmode="lin" valueType="num">
                                      <p:cBhvr additive="base">
                                        <p:cTn id="19"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1">
                                            <p:txEl>
                                              <p:pRg st="4" end="4"/>
                                            </p:txEl>
                                          </p:spTgt>
                                        </p:tgtEl>
                                        <p:attrNameLst>
                                          <p:attrName>style.visibility</p:attrName>
                                        </p:attrNameLst>
                                      </p:cBhvr>
                                      <p:to>
                                        <p:strVal val="visible"/>
                                      </p:to>
                                    </p:set>
                                    <p:anim calcmode="lin" valueType="num">
                                      <p:cBhvr additive="base">
                                        <p:cTn id="25"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91">
                                            <p:txEl>
                                              <p:pRg st="5" end="5"/>
                                            </p:txEl>
                                          </p:spTgt>
                                        </p:tgtEl>
                                        <p:attrNameLst>
                                          <p:attrName>style.visibility</p:attrName>
                                        </p:attrNameLst>
                                      </p:cBhvr>
                                      <p:to>
                                        <p:strVal val="visible"/>
                                      </p:to>
                                    </p:set>
                                    <p:anim calcmode="lin" valueType="num">
                                      <p:cBhvr additive="base">
                                        <p:cTn id="31"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6" name="直接连接符 5"/>
          <p:cNvCxnSpPr/>
          <p:nvPr/>
        </p:nvCxnSpPr>
        <p:spPr>
          <a:xfrm flipV="1">
            <a:off x="546735" y="6080760"/>
            <a:ext cx="2329815" cy="2667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
          <a:srcRect l="17272" t="9185" r="17456" b="6966"/>
          <a:stretch>
            <a:fillRect/>
          </a:stretch>
        </p:blipFill>
        <p:spPr>
          <a:xfrm>
            <a:off x="66040" y="54610"/>
            <a:ext cx="11666220" cy="6844030"/>
          </a:xfrm>
          <a:prstGeom prst="rect">
            <a:avLst/>
          </a:prstGeom>
        </p:spPr>
      </p:pic>
      <p:sp>
        <p:nvSpPr>
          <p:cNvPr id="10" name="圆角矩形 9"/>
          <p:cNvSpPr/>
          <p:nvPr/>
        </p:nvSpPr>
        <p:spPr>
          <a:xfrm>
            <a:off x="494665" y="2197735"/>
            <a:ext cx="2382520" cy="3975100"/>
          </a:xfrm>
          <a:prstGeom prst="roundRect">
            <a:avLst/>
          </a:prstGeom>
          <a:noFill/>
          <a:ln w="76200" cmpd="sng">
            <a:solidFill>
              <a:schemeClr val="accent1">
                <a:shade val="50000"/>
                <a:alpha val="9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下箭头 10"/>
          <p:cNvSpPr/>
          <p:nvPr/>
        </p:nvSpPr>
        <p:spPr>
          <a:xfrm>
            <a:off x="1290320" y="1710690"/>
            <a:ext cx="316230" cy="408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843280" y="1170940"/>
            <a:ext cx="2185035" cy="396240"/>
          </a:xfrm>
          <a:prstGeom prst="rect">
            <a:avLst/>
          </a:prstGeom>
          <a:noFill/>
        </p:spPr>
        <p:txBody>
          <a:bodyPr wrap="square" rtlCol="0">
            <a:spAutoFit/>
          </a:bodyPr>
          <a:p>
            <a:r>
              <a:rPr lang="zh-CN" altLang="en-US" sz="2000" b="1">
                <a:solidFill>
                  <a:schemeClr val="accent1"/>
                </a:solidFill>
                <a:effectLst>
                  <a:outerShdw blurRad="38100" dist="25400" dir="5400000" algn="ctr" rotWithShape="0">
                    <a:srgbClr val="6E747A">
                      <a:alpha val="43000"/>
                    </a:srgbClr>
                  </a:outerShdw>
                </a:effectLst>
                <a:uFillTx/>
              </a:rPr>
              <a:t>常用数据库</a:t>
            </a:r>
            <a:endParaRPr lang="zh-CN" altLang="en-US" sz="2000" b="1">
              <a:solidFill>
                <a:schemeClr val="accent1"/>
              </a:solidFill>
              <a:effectLst>
                <a:outerShdw blurRad="38100" dist="25400" dir="5400000" algn="ctr" rotWithShape="0">
                  <a:srgbClr val="6E747A">
                    <a:alpha val="43000"/>
                  </a:srgbClr>
                </a:outerShdw>
              </a:effectLst>
              <a:uFillTx/>
            </a:endParaRPr>
          </a:p>
        </p:txBody>
      </p:sp>
      <p:sp>
        <p:nvSpPr>
          <p:cNvPr id="13" name="圆角矩形 12"/>
          <p:cNvSpPr/>
          <p:nvPr/>
        </p:nvSpPr>
        <p:spPr>
          <a:xfrm>
            <a:off x="7734300" y="737235"/>
            <a:ext cx="3738880" cy="2816225"/>
          </a:xfrm>
          <a:prstGeom prst="roundRect">
            <a:avLst/>
          </a:prstGeom>
          <a:noFill/>
          <a:ln w="76200"/>
          <a:extLst>
            <a:ext uri="{909E8E84-426E-40DD-AFC4-6F175D3DCCD1}">
              <a14:hiddenFill xmlns:a14="http://schemas.microsoft.com/office/drawing/2010/main">
                <a:solidFill>
                  <a:schemeClr val="tx2">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右箭头 13"/>
          <p:cNvSpPr/>
          <p:nvPr/>
        </p:nvSpPr>
        <p:spPr>
          <a:xfrm>
            <a:off x="6917690" y="1710690"/>
            <a:ext cx="645160" cy="513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5469890" y="1710690"/>
            <a:ext cx="1263650" cy="396240"/>
          </a:xfrm>
          <a:prstGeom prst="rect">
            <a:avLst/>
          </a:prstGeom>
          <a:noFill/>
        </p:spPr>
        <p:txBody>
          <a:bodyPr wrap="square" rtlCol="0">
            <a:spAutoFit/>
          </a:bodyPr>
          <a:p>
            <a:pPr algn="ctr"/>
            <a:r>
              <a:rPr lang="zh-CN" altLang="en-US" sz="2000" b="1">
                <a:solidFill>
                  <a:schemeClr val="tx2"/>
                </a:solidFill>
              </a:rPr>
              <a:t>常用服务</a:t>
            </a:r>
            <a:endParaRPr lang="zh-CN" altLang="en-US" sz="2000" b="1">
              <a:solidFill>
                <a:schemeClr val="tx2"/>
              </a:solidFil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066925" y="-37465"/>
            <a:ext cx="16334105" cy="7314565"/>
          </a:xfrm>
          <a:prstGeom prst="rect">
            <a:avLst/>
          </a:prstGeom>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21711" t="11025" r="40040" b="41106"/>
          <a:stretch>
            <a:fillRect/>
          </a:stretch>
        </p:blipFill>
        <p:spPr>
          <a:xfrm>
            <a:off x="-83820" y="1092200"/>
            <a:ext cx="5843270" cy="5040630"/>
          </a:xfrm>
          <a:prstGeom prst="rect">
            <a:avLst/>
          </a:prstGeom>
        </p:spPr>
      </p:pic>
      <p:pic>
        <p:nvPicPr>
          <p:cNvPr id="3" name="图片 2"/>
          <p:cNvPicPr>
            <a:picLocks noChangeAspect="1"/>
          </p:cNvPicPr>
          <p:nvPr/>
        </p:nvPicPr>
        <p:blipFill>
          <a:blip r:embed="rId2"/>
          <a:srcRect l="19788" t="10062" r="36242" b="34274"/>
          <a:stretch>
            <a:fillRect/>
          </a:stretch>
        </p:blipFill>
        <p:spPr>
          <a:xfrm>
            <a:off x="5816600" y="954405"/>
            <a:ext cx="6351905" cy="5071110"/>
          </a:xfrm>
          <a:prstGeom prst="rect">
            <a:avLst/>
          </a:prstGeom>
        </p:spPr>
      </p:pic>
      <p:sp>
        <p:nvSpPr>
          <p:cNvPr id="4" name="椭圆 3"/>
          <p:cNvSpPr/>
          <p:nvPr/>
        </p:nvSpPr>
        <p:spPr>
          <a:xfrm>
            <a:off x="3532505" y="1394460"/>
            <a:ext cx="1527175" cy="553085"/>
          </a:xfrm>
          <a:prstGeom prst="ellipse">
            <a:avLst/>
          </a:prstGeom>
          <a:noFill/>
          <a:ln w="76200">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 name="椭圆 4"/>
          <p:cNvSpPr/>
          <p:nvPr/>
        </p:nvSpPr>
        <p:spPr>
          <a:xfrm>
            <a:off x="10877550" y="1408430"/>
            <a:ext cx="1263650" cy="433705"/>
          </a:xfrm>
          <a:prstGeom prst="ellipse">
            <a:avLst/>
          </a:prstGeom>
          <a:noFill/>
          <a:ln w="76200">
            <a:solidFill>
              <a:schemeClr val="tx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rcRect l="59452" t="15166" r="18939" b="42304"/>
          <a:stretch>
            <a:fillRect/>
          </a:stretch>
        </p:blipFill>
        <p:spPr>
          <a:xfrm>
            <a:off x="96520" y="855980"/>
            <a:ext cx="4665345" cy="5163185"/>
          </a:xfrm>
          <a:prstGeom prst="rect">
            <a:avLst/>
          </a:prstGeom>
        </p:spPr>
      </p:pic>
      <p:sp>
        <p:nvSpPr>
          <p:cNvPr id="3" name="圆角矩形 2"/>
          <p:cNvSpPr/>
          <p:nvPr/>
        </p:nvSpPr>
        <p:spPr>
          <a:xfrm>
            <a:off x="438785" y="2658745"/>
            <a:ext cx="1553845" cy="407670"/>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p:cNvPicPr>
            <a:picLocks noChangeAspect="1"/>
          </p:cNvPicPr>
          <p:nvPr/>
        </p:nvPicPr>
        <p:blipFill>
          <a:blip r:embed="rId2"/>
          <a:srcRect l="-54" t="5035" b="12666"/>
          <a:stretch>
            <a:fillRect/>
          </a:stretch>
        </p:blipFill>
        <p:spPr>
          <a:xfrm>
            <a:off x="4780915" y="600075"/>
            <a:ext cx="13016230" cy="6019800"/>
          </a:xfrm>
          <a:prstGeom prst="rect">
            <a:avLst/>
          </a:prstGeom>
        </p:spPr>
      </p:pic>
      <p:cxnSp>
        <p:nvCxnSpPr>
          <p:cNvPr id="6" name="直接箭头连接符 5"/>
          <p:cNvCxnSpPr/>
          <p:nvPr/>
        </p:nvCxnSpPr>
        <p:spPr>
          <a:xfrm flipV="1">
            <a:off x="2185035" y="2143760"/>
            <a:ext cx="2267585" cy="423545"/>
          </a:xfrm>
          <a:prstGeom prst="straightConnector1">
            <a:avLst/>
          </a:prstGeom>
          <a:ln w="76200">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20949" t="8030" r="20014" b="35819"/>
          <a:stretch>
            <a:fillRect/>
          </a:stretch>
        </p:blipFill>
        <p:spPr>
          <a:xfrm>
            <a:off x="4364355" y="920750"/>
            <a:ext cx="7858760" cy="5607685"/>
          </a:xfrm>
          <a:prstGeom prst="rect">
            <a:avLst/>
          </a:prstGeom>
        </p:spPr>
      </p:pic>
      <p:pic>
        <p:nvPicPr>
          <p:cNvPr id="3" name="图片 2"/>
          <p:cNvPicPr>
            <a:picLocks noChangeAspect="1"/>
          </p:cNvPicPr>
          <p:nvPr/>
        </p:nvPicPr>
        <p:blipFill>
          <a:blip r:embed="rId2"/>
          <a:srcRect l="59452" t="15166" r="18939" b="42304"/>
          <a:stretch>
            <a:fillRect/>
          </a:stretch>
        </p:blipFill>
        <p:spPr>
          <a:xfrm>
            <a:off x="-246380" y="764540"/>
            <a:ext cx="4665345" cy="5728970"/>
          </a:xfrm>
          <a:prstGeom prst="rect">
            <a:avLst/>
          </a:prstGeom>
        </p:spPr>
      </p:pic>
      <p:sp>
        <p:nvSpPr>
          <p:cNvPr id="4" name="圆角矩形 3"/>
          <p:cNvSpPr/>
          <p:nvPr/>
        </p:nvSpPr>
        <p:spPr>
          <a:xfrm>
            <a:off x="2096770" y="2763520"/>
            <a:ext cx="1670685" cy="328930"/>
          </a:xfrm>
          <a:prstGeom prst="roundRect">
            <a:avLst/>
          </a:prstGeom>
          <a:noFill/>
          <a:ln w="7620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 name="直接箭头连接符 4"/>
          <p:cNvCxnSpPr/>
          <p:nvPr/>
        </p:nvCxnSpPr>
        <p:spPr>
          <a:xfrm flipV="1">
            <a:off x="3346450" y="2329180"/>
            <a:ext cx="855345" cy="27686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702155C6CAD58EFEA4CFE3CD23EA528E"/>
          <p:cNvPicPr>
            <a:picLocks noChangeAspect="1"/>
          </p:cNvPicPr>
          <p:nvPr/>
        </p:nvPicPr>
        <p:blipFill>
          <a:blip r:embed="rId1"/>
          <a:srcRect l="797" t="4945" r="119" b="7788"/>
          <a:stretch>
            <a:fillRect/>
          </a:stretch>
        </p:blipFill>
        <p:spPr>
          <a:xfrm>
            <a:off x="5768975" y="-26670"/>
            <a:ext cx="4593590" cy="7006590"/>
          </a:xfrm>
          <a:prstGeom prst="rect">
            <a:avLst/>
          </a:prstGeom>
        </p:spPr>
      </p:pic>
      <p:pic>
        <p:nvPicPr>
          <p:cNvPr id="5" name="图片 4"/>
          <p:cNvPicPr>
            <a:picLocks noChangeAspect="1"/>
          </p:cNvPicPr>
          <p:nvPr/>
        </p:nvPicPr>
        <p:blipFill>
          <a:blip r:embed="rId2"/>
          <a:srcRect l="59452" t="15166" r="18939" b="42304"/>
          <a:stretch>
            <a:fillRect/>
          </a:stretch>
        </p:blipFill>
        <p:spPr>
          <a:xfrm>
            <a:off x="569595" y="699135"/>
            <a:ext cx="4665345" cy="5728970"/>
          </a:xfrm>
          <a:prstGeom prst="rect">
            <a:avLst/>
          </a:prstGeom>
        </p:spPr>
      </p:pic>
      <p:sp>
        <p:nvSpPr>
          <p:cNvPr id="6" name="圆角矩形 5"/>
          <p:cNvSpPr/>
          <p:nvPr/>
        </p:nvSpPr>
        <p:spPr>
          <a:xfrm>
            <a:off x="836930" y="3109595"/>
            <a:ext cx="1618615" cy="565785"/>
          </a:xfrm>
          <a:prstGeom prst="roundRect">
            <a:avLst/>
          </a:prstGeom>
          <a:noFill/>
          <a:ln w="7620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7" name="直接箭头连接符 6"/>
          <p:cNvCxnSpPr/>
          <p:nvPr/>
        </p:nvCxnSpPr>
        <p:spPr>
          <a:xfrm flipV="1">
            <a:off x="2640330" y="2398395"/>
            <a:ext cx="2487295" cy="55308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73405" y="130810"/>
            <a:ext cx="11162665" cy="640080"/>
          </a:xfrm>
          <a:prstGeom prst="rect">
            <a:avLst/>
          </a:prstGeom>
          <a:noFill/>
        </p:spPr>
        <p:txBody>
          <a:bodyPr wrap="square" rtlCol="0">
            <a:spAutoFit/>
          </a:bodyPr>
          <a:p>
            <a:pPr algn="ctr"/>
            <a:r>
              <a:rPr lang="zh-CN" altLang="en-US" sz="3600" b="1"/>
              <a:t>吉林大学的移动图书馆</a:t>
            </a:r>
            <a:endParaRPr lang="zh-CN" altLang="en-US" sz="3600" b="1"/>
          </a:p>
        </p:txBody>
      </p:sp>
      <p:pic>
        <p:nvPicPr>
          <p:cNvPr id="3" name="图片 2" descr="1F5DE317F6791710492F5D6A2E830454"/>
          <p:cNvPicPr>
            <a:picLocks noChangeAspect="1"/>
          </p:cNvPicPr>
          <p:nvPr/>
        </p:nvPicPr>
        <p:blipFill>
          <a:blip r:embed="rId1"/>
          <a:stretch>
            <a:fillRect/>
          </a:stretch>
        </p:blipFill>
        <p:spPr>
          <a:xfrm>
            <a:off x="2783205" y="843915"/>
            <a:ext cx="6983095" cy="612584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5" name="Rectangle 3"/>
          <p:cNvSpPr>
            <a:spLocks noGrp="1"/>
          </p:cNvSpPr>
          <p:nvPr/>
        </p:nvSpPr>
        <p:spPr>
          <a:xfrm>
            <a:off x="539750" y="1557338"/>
            <a:ext cx="8191500" cy="4829175"/>
          </a:xfrm>
          <a:prstGeom prst="rect">
            <a:avLst/>
          </a:prstGeom>
          <a:noFill/>
          <a:ln w="9525">
            <a:noFill/>
            <a:miter/>
          </a:ln>
        </p:spPr>
        <p:txBody>
          <a:bodyPr vert="horz" wrap="square" lIns="91440" tIns="45720" rIns="91440" bIns="45720" anchor="t"/>
          <a:lst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ea typeface="宋体" charset="-122"/>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ea typeface="宋体" charset="-122"/>
              </a:defRPr>
            </a:lvl3pPr>
            <a:lvl4pPr marL="1600200" indent="-228600" algn="l" rtl="0" eaLnBrk="0" fontAlgn="base" hangingPunct="0">
              <a:spcBef>
                <a:spcPct val="20000"/>
              </a:spcBef>
              <a:spcAft>
                <a:spcPct val="0"/>
              </a:spcAft>
              <a:buChar char="–"/>
              <a:defRPr sz="2000">
                <a:solidFill>
                  <a:schemeClr val="tx1"/>
                </a:solidFill>
                <a:latin typeface="+mn-lt"/>
                <a:ea typeface="宋体" charset="-122"/>
              </a:defRPr>
            </a:lvl4pPr>
            <a:lvl5pPr marL="2057400" indent="-228600" algn="l" rtl="0" eaLnBrk="0" fontAlgn="base" hangingPunct="0">
              <a:spcBef>
                <a:spcPct val="20000"/>
              </a:spcBef>
              <a:spcAft>
                <a:spcPct val="0"/>
              </a:spcAft>
              <a:buChar char="»"/>
              <a:defRPr sz="2000">
                <a:solidFill>
                  <a:schemeClr val="tx1"/>
                </a:solidFill>
                <a:latin typeface="+mn-lt"/>
                <a:ea typeface="宋体" charset="-122"/>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lnSpc>
                <a:spcPct val="150000"/>
              </a:lnSpc>
            </a:pPr>
            <a:r>
              <a:rPr lang="zh-CN" altLang="en-US" sz="2600" b="1" dirty="0">
                <a:latin typeface="微软雅黑" pitchFamily="34" charset="-122"/>
                <a:ea typeface="微软雅黑" pitchFamily="34" charset="-122"/>
              </a:rPr>
              <a:t>可以通过各种可随身移动设备，手机、</a:t>
            </a:r>
            <a:r>
              <a:rPr lang="en-US" altLang="zh-CN" sz="2600" b="1" dirty="0">
                <a:latin typeface="微软雅黑" pitchFamily="34" charset="-122"/>
                <a:ea typeface="微软雅黑" pitchFamily="34" charset="-122"/>
              </a:rPr>
              <a:t>MP4</a:t>
            </a:r>
            <a:r>
              <a:rPr lang="zh-CN" altLang="en-US" sz="2600" b="1" dirty="0">
                <a:latin typeface="微软雅黑" pitchFamily="34" charset="-122"/>
                <a:ea typeface="微软雅黑" pitchFamily="34" charset="-122"/>
              </a:rPr>
              <a:t>、手持阅读器、平板电脑访问</a:t>
            </a:r>
            <a:endParaRPr lang="zh-CN" altLang="en-US" sz="2600" b="1" dirty="0">
              <a:latin typeface="微软雅黑" pitchFamily="34" charset="-122"/>
              <a:ea typeface="微软雅黑" pitchFamily="34" charset="-122"/>
            </a:endParaRPr>
          </a:p>
          <a:p>
            <a:pPr lvl="0">
              <a:lnSpc>
                <a:spcPct val="150000"/>
              </a:lnSpc>
            </a:pPr>
            <a:r>
              <a:rPr lang="zh-CN" altLang="en-US" sz="2600" b="1" dirty="0">
                <a:latin typeface="微软雅黑" pitchFamily="34" charset="-122"/>
                <a:ea typeface="微软雅黑" pitchFamily="34" charset="-122"/>
              </a:rPr>
              <a:t>可访问资源品种涵盖各类图书馆数据库资源</a:t>
            </a:r>
            <a:endParaRPr lang="zh-CN" altLang="en-US" sz="2600" b="1" dirty="0">
              <a:latin typeface="微软雅黑" pitchFamily="34" charset="-122"/>
              <a:ea typeface="微软雅黑" pitchFamily="34" charset="-122"/>
            </a:endParaRPr>
          </a:p>
          <a:p>
            <a:pPr lvl="0">
              <a:lnSpc>
                <a:spcPct val="150000"/>
              </a:lnSpc>
            </a:pPr>
            <a:r>
              <a:rPr lang="zh-CN" altLang="en-US" sz="2600" dirty="0">
                <a:solidFill>
                  <a:srgbClr val="FF3300"/>
                </a:solidFill>
                <a:latin typeface="微软雅黑" pitchFamily="34" charset="-122"/>
                <a:ea typeface="微软雅黑" pitchFamily="34" charset="-122"/>
              </a:rPr>
              <a:t>在移动的过程中可以随时检索、查询所需信息资源，同时可以查看正文</a:t>
            </a:r>
            <a:endParaRPr lang="zh-CN" altLang="en-US" sz="2600" dirty="0">
              <a:solidFill>
                <a:srgbClr val="FF3300"/>
              </a:solidFill>
              <a:latin typeface="微软雅黑" pitchFamily="34" charset="-122"/>
              <a:ea typeface="微软雅黑" pitchFamily="34" charset="-122"/>
            </a:endParaRPr>
          </a:p>
          <a:p>
            <a:pPr lvl="0">
              <a:lnSpc>
                <a:spcPct val="150000"/>
              </a:lnSpc>
            </a:pPr>
            <a:endParaRPr lang="zh-CN" altLang="en-US" sz="2400" b="1" dirty="0">
              <a:solidFill>
                <a:srgbClr val="FF3300"/>
              </a:solidFill>
              <a:ea typeface="微软雅黑" pitchFamily="34" charset="-122"/>
            </a:endParaRPr>
          </a:p>
          <a:p>
            <a:pPr lvl="0"/>
            <a:endParaRPr lang="zh-CN" altLang="en-US" b="1" dirty="0">
              <a:ea typeface="微软雅黑"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3F28BA4E3250824D459B05EE65601C3B"/>
          <p:cNvPicPr>
            <a:picLocks noChangeAspect="1"/>
          </p:cNvPicPr>
          <p:nvPr/>
        </p:nvPicPr>
        <p:blipFill>
          <a:blip r:embed="rId1"/>
          <a:srcRect l="999" t="10600" r="2918" b="8902"/>
          <a:stretch>
            <a:fillRect/>
          </a:stretch>
        </p:blipFill>
        <p:spPr>
          <a:xfrm>
            <a:off x="5929630" y="-167640"/>
            <a:ext cx="5554980" cy="7019925"/>
          </a:xfrm>
          <a:prstGeom prst="rect">
            <a:avLst/>
          </a:prstGeom>
        </p:spPr>
      </p:pic>
      <p:pic>
        <p:nvPicPr>
          <p:cNvPr id="4" name="图片 3" descr="EC817653F274F291CD43E7E6975B7F31"/>
          <p:cNvPicPr>
            <a:picLocks noChangeAspect="1"/>
          </p:cNvPicPr>
          <p:nvPr/>
        </p:nvPicPr>
        <p:blipFill>
          <a:blip r:embed="rId2"/>
          <a:srcRect l="1010" t="9817" r="988" b="8636"/>
          <a:stretch>
            <a:fillRect/>
          </a:stretch>
        </p:blipFill>
        <p:spPr>
          <a:xfrm>
            <a:off x="-1905" y="-99695"/>
            <a:ext cx="5250815" cy="708723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12593DE4F6C53ED01AE33E554B7264DB"/>
          <p:cNvPicPr>
            <a:picLocks noChangeAspect="1"/>
          </p:cNvPicPr>
          <p:nvPr/>
        </p:nvPicPr>
        <p:blipFill>
          <a:blip r:embed="rId1"/>
          <a:srcRect l="798" t="3355" r="-1019" b="162"/>
          <a:stretch>
            <a:fillRect/>
          </a:stretch>
        </p:blipFill>
        <p:spPr>
          <a:xfrm>
            <a:off x="783590" y="1270"/>
            <a:ext cx="5013325" cy="6769735"/>
          </a:xfrm>
          <a:prstGeom prst="rect">
            <a:avLst/>
          </a:prstGeom>
        </p:spPr>
      </p:pic>
      <p:pic>
        <p:nvPicPr>
          <p:cNvPr id="5" name="图片 4" descr="19040369106D5798C445BC0D12E6FCEE"/>
          <p:cNvPicPr>
            <a:picLocks noChangeAspect="1"/>
          </p:cNvPicPr>
          <p:nvPr/>
        </p:nvPicPr>
        <p:blipFill>
          <a:blip r:embed="rId2"/>
          <a:srcRect l="293" t="4208"/>
          <a:stretch>
            <a:fillRect/>
          </a:stretch>
        </p:blipFill>
        <p:spPr>
          <a:xfrm>
            <a:off x="6766560" y="-24765"/>
            <a:ext cx="5346700" cy="7228205"/>
          </a:xfrm>
          <a:prstGeom prst="rect">
            <a:avLst/>
          </a:prstGeom>
        </p:spPr>
      </p:pic>
      <p:sp>
        <p:nvSpPr>
          <p:cNvPr id="6" name="文本框 5"/>
          <p:cNvSpPr txBox="1"/>
          <p:nvPr/>
        </p:nvSpPr>
        <p:spPr>
          <a:xfrm>
            <a:off x="-13335" y="1039495"/>
            <a:ext cx="731520" cy="4211320"/>
          </a:xfrm>
          <a:prstGeom prst="rect">
            <a:avLst/>
          </a:prstGeom>
          <a:noFill/>
        </p:spPr>
        <p:txBody>
          <a:bodyPr vert="eaVert" wrap="square" rtlCol="0">
            <a:spAutoFit/>
          </a:bodyPr>
          <a:p>
            <a:r>
              <a:rPr lang="zh-CN" altLang="en-US" sz="3600" b="1">
                <a:solidFill>
                  <a:schemeClr val="tx1"/>
                </a:solidFill>
                <a:uFillTx/>
              </a:rPr>
              <a:t>吉林大学图书馆</a:t>
            </a:r>
            <a:endParaRPr lang="zh-CN" altLang="en-US" sz="3600" b="1">
              <a:solidFill>
                <a:schemeClr val="tx1"/>
              </a:solidFill>
              <a:uFillTx/>
            </a:endParaRPr>
          </a:p>
        </p:txBody>
      </p:sp>
      <p:sp>
        <p:nvSpPr>
          <p:cNvPr id="7" name="文本框 6"/>
          <p:cNvSpPr txBox="1"/>
          <p:nvPr/>
        </p:nvSpPr>
        <p:spPr>
          <a:xfrm>
            <a:off x="5890260" y="1052830"/>
            <a:ext cx="731520" cy="4843145"/>
          </a:xfrm>
          <a:prstGeom prst="rect">
            <a:avLst/>
          </a:prstGeom>
          <a:noFill/>
        </p:spPr>
        <p:txBody>
          <a:bodyPr vert="eaVert" wrap="square" rtlCol="0">
            <a:spAutoFit/>
          </a:bodyPr>
          <a:p>
            <a:r>
              <a:rPr lang="zh-CN" altLang="en-US" sz="3600" b="1">
                <a:solidFill>
                  <a:schemeClr val="tx1"/>
                </a:solidFill>
                <a:uFillTx/>
              </a:rPr>
              <a:t>超星泛雅移动图书馆</a:t>
            </a:r>
            <a:endParaRPr lang="zh-CN" altLang="en-US" sz="3600" b="1">
              <a:solidFill>
                <a:schemeClr val="tx1"/>
              </a:solidFill>
              <a:uFillTx/>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9440" y="262890"/>
            <a:ext cx="10109835" cy="640080"/>
          </a:xfrm>
          <a:prstGeom prst="rect">
            <a:avLst/>
          </a:prstGeom>
          <a:noFill/>
        </p:spPr>
        <p:txBody>
          <a:bodyPr wrap="square" rtlCol="0">
            <a:spAutoFit/>
          </a:bodyPr>
          <a:p>
            <a:pPr algn="ctr"/>
            <a:r>
              <a:rPr lang="zh-CN" altLang="en-US" sz="3600" b="1"/>
              <a:t>吉大移动图书馆服务内容</a:t>
            </a:r>
            <a:endParaRPr lang="zh-CN" altLang="en-US" sz="3600" b="1"/>
          </a:p>
        </p:txBody>
      </p:sp>
      <p:sp>
        <p:nvSpPr>
          <p:cNvPr id="16387" name="Rectangle 3"/>
          <p:cNvSpPr>
            <a:spLocks noGrp="1"/>
          </p:cNvSpPr>
          <p:nvPr/>
        </p:nvSpPr>
        <p:spPr>
          <a:xfrm>
            <a:off x="-77470" y="901065"/>
            <a:ext cx="12282805" cy="5473065"/>
          </a:xfrm>
          <a:prstGeom prst="rect">
            <a:avLst/>
          </a:prstGeom>
          <a:solidFill>
            <a:schemeClr val="tx2">
              <a:lumMod val="60000"/>
              <a:lumOff val="40000"/>
            </a:schemeClr>
          </a:solidFill>
          <a:ln w="9525">
            <a:noFill/>
            <a:miter/>
          </a:ln>
        </p:spPr>
        <p:txBody>
          <a:bodyPr vert="horz" wrap="square" lIns="91440" tIns="45720" rIns="91440" bIns="45720" anchor="t"/>
          <a:lst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ea typeface="宋体" charset="-122"/>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ea typeface="宋体" charset="-122"/>
              </a:defRPr>
            </a:lvl3pPr>
            <a:lvl4pPr marL="1600200" indent="-228600" algn="l" rtl="0" eaLnBrk="0" fontAlgn="base" hangingPunct="0">
              <a:spcBef>
                <a:spcPct val="20000"/>
              </a:spcBef>
              <a:spcAft>
                <a:spcPct val="0"/>
              </a:spcAft>
              <a:buChar char="–"/>
              <a:defRPr sz="2000">
                <a:solidFill>
                  <a:schemeClr val="tx1"/>
                </a:solidFill>
                <a:latin typeface="+mn-lt"/>
                <a:ea typeface="宋体" charset="-122"/>
              </a:defRPr>
            </a:lvl4pPr>
            <a:lvl5pPr marL="2057400" indent="-228600" algn="l" rtl="0" eaLnBrk="0" fontAlgn="base" hangingPunct="0">
              <a:spcBef>
                <a:spcPct val="20000"/>
              </a:spcBef>
              <a:spcAft>
                <a:spcPct val="0"/>
              </a:spcAft>
              <a:buChar char="»"/>
              <a:defRPr sz="2000">
                <a:solidFill>
                  <a:schemeClr val="tx1"/>
                </a:solidFill>
                <a:latin typeface="+mn-lt"/>
                <a:ea typeface="宋体" charset="-122"/>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lnSpc>
                <a:spcPct val="150000"/>
              </a:lnSpc>
            </a:pPr>
            <a:r>
              <a:rPr lang="zh-CN" altLang="en-US" b="1" dirty="0">
                <a:latin typeface="微软雅黑" pitchFamily="34" charset="-122"/>
                <a:ea typeface="微软雅黑" pitchFamily="34" charset="-122"/>
              </a:rPr>
              <a:t>信息发布与参考咨询</a:t>
            </a:r>
            <a:endParaRPr lang="zh-CN" altLang="en-US" b="1" dirty="0">
              <a:latin typeface="微软雅黑" pitchFamily="34" charset="-122"/>
              <a:ea typeface="微软雅黑" pitchFamily="34" charset="-122"/>
            </a:endParaRPr>
          </a:p>
          <a:p>
            <a:pPr lvl="1">
              <a:lnSpc>
                <a:spcPct val="150000"/>
              </a:lnSpc>
            </a:pPr>
            <a:r>
              <a:rPr lang="zh-CN" altLang="en-US" sz="2400" dirty="0">
                <a:latin typeface="微软雅黑" pitchFamily="34" charset="-122"/>
                <a:ea typeface="微软雅黑" pitchFamily="34" charset="-122"/>
              </a:rPr>
              <a:t>新闻；借阅规则；馆员介绍；到访路线；展览和讲座信息；更加便捷的咨询服务</a:t>
            </a:r>
            <a:endParaRPr lang="zh-CN" altLang="en-US" sz="2400" dirty="0">
              <a:latin typeface="微软雅黑" pitchFamily="34" charset="-122"/>
              <a:ea typeface="微软雅黑" pitchFamily="34" charset="-122"/>
            </a:endParaRPr>
          </a:p>
          <a:p>
            <a:pPr lvl="0">
              <a:lnSpc>
                <a:spcPct val="150000"/>
              </a:lnSpc>
            </a:pPr>
            <a:r>
              <a:rPr lang="zh-CN" altLang="en-US" b="1" dirty="0">
                <a:latin typeface="微软雅黑" pitchFamily="34" charset="-122"/>
                <a:ea typeface="微软雅黑" pitchFamily="34" charset="-122"/>
              </a:rPr>
              <a:t>移动</a:t>
            </a:r>
            <a:r>
              <a:rPr lang="en-US" altLang="zh-CN" b="1" dirty="0">
                <a:latin typeface="微软雅黑" pitchFamily="34" charset="-122"/>
                <a:ea typeface="微软雅黑" pitchFamily="34" charset="-122"/>
              </a:rPr>
              <a:t>OPAC</a:t>
            </a:r>
            <a:endParaRPr lang="en-US" altLang="zh-CN" b="1" dirty="0">
              <a:latin typeface="微软雅黑" pitchFamily="34" charset="-122"/>
              <a:ea typeface="微软雅黑" pitchFamily="34" charset="-122"/>
            </a:endParaRPr>
          </a:p>
          <a:p>
            <a:pPr lvl="1">
              <a:lnSpc>
                <a:spcPct val="150000"/>
              </a:lnSpc>
            </a:pPr>
            <a:r>
              <a:rPr lang="zh-CN" altLang="en-US" sz="2400" dirty="0">
                <a:latin typeface="微软雅黑" pitchFamily="34" charset="-122"/>
                <a:ea typeface="微软雅黑" pitchFamily="34" charset="-122"/>
              </a:rPr>
              <a:t>传统</a:t>
            </a:r>
            <a:r>
              <a:rPr lang="en-US" altLang="zh-CN" sz="2400" dirty="0">
                <a:latin typeface="微软雅黑" pitchFamily="34" charset="-122"/>
                <a:ea typeface="微软雅黑" pitchFamily="34" charset="-122"/>
              </a:rPr>
              <a:t>OPAC</a:t>
            </a:r>
            <a:r>
              <a:rPr lang="zh-CN" altLang="en-US" sz="2400" dirty="0">
                <a:latin typeface="微软雅黑" pitchFamily="34" charset="-122"/>
                <a:ea typeface="微软雅黑" pitchFamily="34" charset="-122"/>
              </a:rPr>
              <a:t>服务的平台延伸</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短信</a:t>
            </a:r>
            <a:r>
              <a:rPr lang="en-US" altLang="zh-CN" sz="2400" dirty="0">
                <a:latin typeface="微软雅黑" pitchFamily="34" charset="-122"/>
                <a:ea typeface="微软雅黑" pitchFamily="34" charset="-122"/>
              </a:rPr>
              <a:t>/WAP</a:t>
            </a:r>
            <a:endParaRPr lang="en-US" altLang="zh-CN" sz="2400" dirty="0">
              <a:latin typeface="微软雅黑" pitchFamily="34" charset="-122"/>
              <a:ea typeface="微软雅黑" pitchFamily="34" charset="-122"/>
            </a:endParaRPr>
          </a:p>
          <a:p>
            <a:pPr lvl="0">
              <a:lnSpc>
                <a:spcPct val="150000"/>
              </a:lnSpc>
            </a:pPr>
            <a:r>
              <a:rPr lang="zh-CN" altLang="en-US" b="1" dirty="0">
                <a:latin typeface="微软雅黑" pitchFamily="34" charset="-122"/>
                <a:ea typeface="微软雅黑" pitchFamily="34" charset="-122"/>
              </a:rPr>
              <a:t>移动数字图书馆</a:t>
            </a:r>
            <a:endParaRPr lang="zh-CN" altLang="en-US" b="1" dirty="0">
              <a:latin typeface="微软雅黑" pitchFamily="34" charset="-122"/>
              <a:ea typeface="微软雅黑" pitchFamily="34" charset="-122"/>
            </a:endParaRPr>
          </a:p>
          <a:p>
            <a:pPr lvl="1">
              <a:lnSpc>
                <a:spcPct val="150000"/>
              </a:lnSpc>
            </a:pPr>
            <a:r>
              <a:rPr lang="zh-CN" altLang="en-US" sz="2400" dirty="0">
                <a:latin typeface="微软雅黑" pitchFamily="34" charset="-122"/>
                <a:ea typeface="微软雅黑" pitchFamily="34" charset="-122"/>
              </a:rPr>
              <a:t>随时随地检索查看图书馆的各类数字资源</a:t>
            </a:r>
            <a:endParaRPr lang="zh-CN" altLang="en-US" sz="2400" dirty="0">
              <a:latin typeface="微软雅黑" pitchFamily="34" charset="-122"/>
              <a:ea typeface="微软雅黑" pitchFamily="34" charset="-122"/>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36930" y="210185"/>
            <a:ext cx="9872345" cy="640080"/>
          </a:xfrm>
          <a:prstGeom prst="rect">
            <a:avLst/>
          </a:prstGeom>
          <a:noFill/>
        </p:spPr>
        <p:txBody>
          <a:bodyPr wrap="square" rtlCol="0">
            <a:spAutoFit/>
          </a:bodyPr>
          <a:p>
            <a:pPr algn="ctr"/>
            <a:r>
              <a:rPr lang="zh-CN" altLang="en-US" sz="3600" b="1">
                <a:ln w="22225">
                  <a:solidFill>
                    <a:schemeClr val="accent2"/>
                  </a:solidFill>
                  <a:prstDash val="solid"/>
                </a:ln>
                <a:solidFill>
                  <a:schemeClr val="accent2">
                    <a:lumMod val="40000"/>
                    <a:lumOff val="60000"/>
                  </a:schemeClr>
                </a:solidFill>
                <a:effectLst/>
              </a:rPr>
              <a:t>移动</a:t>
            </a:r>
            <a:r>
              <a:rPr lang="en-US" altLang="zh-CN" sz="3600" b="1">
                <a:ln w="22225">
                  <a:solidFill>
                    <a:schemeClr val="accent2"/>
                  </a:solidFill>
                  <a:prstDash val="solid"/>
                </a:ln>
                <a:solidFill>
                  <a:schemeClr val="accent2">
                    <a:lumMod val="40000"/>
                    <a:lumOff val="60000"/>
                  </a:schemeClr>
                </a:solidFill>
                <a:effectLst/>
              </a:rPr>
              <a:t>OPCA----------</a:t>
            </a:r>
            <a:r>
              <a:rPr lang="zh-CN" altLang="en-US" sz="3600" b="1">
                <a:ln w="22225">
                  <a:solidFill>
                    <a:schemeClr val="accent2"/>
                  </a:solidFill>
                  <a:prstDash val="solid"/>
                </a:ln>
                <a:solidFill>
                  <a:schemeClr val="accent2">
                    <a:lumMod val="40000"/>
                    <a:lumOff val="60000"/>
                  </a:schemeClr>
                </a:solidFill>
                <a:effectLst/>
              </a:rPr>
              <a:t>传统</a:t>
            </a:r>
            <a:r>
              <a:rPr lang="en-US" altLang="zh-CN" sz="3600" b="1">
                <a:ln w="22225">
                  <a:solidFill>
                    <a:schemeClr val="accent2"/>
                  </a:solidFill>
                  <a:prstDash val="solid"/>
                </a:ln>
                <a:solidFill>
                  <a:schemeClr val="accent2">
                    <a:lumMod val="40000"/>
                    <a:lumOff val="60000"/>
                  </a:schemeClr>
                </a:solidFill>
                <a:effectLst/>
              </a:rPr>
              <a:t>OPCA</a:t>
            </a:r>
            <a:r>
              <a:rPr lang="zh-CN" altLang="en-US" sz="3600" b="1">
                <a:ln w="22225">
                  <a:solidFill>
                    <a:schemeClr val="accent2"/>
                  </a:solidFill>
                  <a:prstDash val="solid"/>
                </a:ln>
                <a:solidFill>
                  <a:schemeClr val="accent2">
                    <a:lumMod val="40000"/>
                    <a:lumOff val="60000"/>
                  </a:schemeClr>
                </a:solidFill>
                <a:effectLst/>
              </a:rPr>
              <a:t>的延伸平台</a:t>
            </a:r>
            <a:endParaRPr lang="zh-CN" altLang="en-US" sz="3600" b="1">
              <a:ln w="22225">
                <a:solidFill>
                  <a:schemeClr val="accent2"/>
                </a:solidFill>
                <a:prstDash val="solid"/>
              </a:ln>
              <a:solidFill>
                <a:schemeClr val="accent2">
                  <a:lumMod val="40000"/>
                  <a:lumOff val="60000"/>
                </a:schemeClr>
              </a:solidFill>
              <a:effectLst/>
            </a:endParaRPr>
          </a:p>
        </p:txBody>
      </p:sp>
      <p:sp>
        <p:nvSpPr>
          <p:cNvPr id="17411" name="Rectangle 3"/>
          <p:cNvSpPr>
            <a:spLocks noGrp="1"/>
          </p:cNvSpPr>
          <p:nvPr/>
        </p:nvSpPr>
        <p:spPr>
          <a:xfrm>
            <a:off x="-12700" y="897255"/>
            <a:ext cx="12046585" cy="5371465"/>
          </a:xfrm>
          <a:prstGeom prst="rect">
            <a:avLst/>
          </a:prstGeom>
          <a:solidFill>
            <a:schemeClr val="accent6">
              <a:lumMod val="60000"/>
              <a:lumOff val="40000"/>
            </a:schemeClr>
          </a:solidFill>
          <a:ln w="9525">
            <a:noFill/>
            <a:miter/>
          </a:ln>
        </p:spPr>
        <p:txBody>
          <a:bodyPr vert="horz" wrap="square" lIns="91440" tIns="45720" rIns="91440" bIns="45720" anchor="t"/>
          <a:lst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ea typeface="宋体" charset="-122"/>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ea typeface="宋体" charset="-122"/>
              </a:defRPr>
            </a:lvl3pPr>
            <a:lvl4pPr marL="1600200" indent="-228600" algn="l" rtl="0" eaLnBrk="0" fontAlgn="base" hangingPunct="0">
              <a:spcBef>
                <a:spcPct val="20000"/>
              </a:spcBef>
              <a:spcAft>
                <a:spcPct val="0"/>
              </a:spcAft>
              <a:buChar char="–"/>
              <a:defRPr sz="2000">
                <a:solidFill>
                  <a:schemeClr val="tx1"/>
                </a:solidFill>
                <a:latin typeface="+mn-lt"/>
                <a:ea typeface="宋体" charset="-122"/>
              </a:defRPr>
            </a:lvl4pPr>
            <a:lvl5pPr marL="2057400" indent="-228600" algn="l" rtl="0" eaLnBrk="0" fontAlgn="base" hangingPunct="0">
              <a:spcBef>
                <a:spcPct val="20000"/>
              </a:spcBef>
              <a:spcAft>
                <a:spcPct val="0"/>
              </a:spcAft>
              <a:buChar char="»"/>
              <a:defRPr sz="2000">
                <a:solidFill>
                  <a:schemeClr val="tx1"/>
                </a:solidFill>
                <a:latin typeface="+mn-lt"/>
                <a:ea typeface="宋体" charset="-122"/>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lnSpc>
                <a:spcPct val="200000"/>
              </a:lnSpc>
            </a:pPr>
            <a:r>
              <a:rPr lang="zh-CN" altLang="en-US" sz="2000" dirty="0">
                <a:ea typeface="微软雅黑" pitchFamily="34" charset="-122"/>
              </a:rPr>
              <a:t>某一书目的所有馆藏单册记录</a:t>
            </a:r>
            <a:endParaRPr lang="zh-CN" altLang="en-US" sz="2000" dirty="0">
              <a:ea typeface="微软雅黑" pitchFamily="34" charset="-122"/>
            </a:endParaRPr>
          </a:p>
          <a:p>
            <a:pPr lvl="0">
              <a:lnSpc>
                <a:spcPct val="200000"/>
              </a:lnSpc>
            </a:pPr>
            <a:r>
              <a:rPr lang="zh-CN" altLang="en-US" sz="2000" dirty="0">
                <a:ea typeface="微软雅黑" pitchFamily="34" charset="-122"/>
              </a:rPr>
              <a:t>预约借书操作</a:t>
            </a:r>
            <a:endParaRPr lang="zh-CN" altLang="en-US" sz="2000" dirty="0">
              <a:ea typeface="微软雅黑" pitchFamily="34" charset="-122"/>
            </a:endParaRPr>
          </a:p>
          <a:p>
            <a:pPr lvl="0">
              <a:lnSpc>
                <a:spcPct val="200000"/>
              </a:lnSpc>
            </a:pPr>
            <a:r>
              <a:rPr lang="zh-CN" altLang="en-US" sz="2000" dirty="0">
                <a:ea typeface="微软雅黑" pitchFamily="34" charset="-122"/>
              </a:rPr>
              <a:t>读者个人基本信息</a:t>
            </a:r>
            <a:endParaRPr lang="zh-CN" altLang="en-US" sz="2000" dirty="0">
              <a:ea typeface="微软雅黑" pitchFamily="34" charset="-122"/>
            </a:endParaRPr>
          </a:p>
          <a:p>
            <a:pPr lvl="0">
              <a:lnSpc>
                <a:spcPct val="200000"/>
              </a:lnSpc>
            </a:pPr>
            <a:r>
              <a:rPr lang="zh-CN" altLang="en-US" sz="2000" dirty="0">
                <a:ea typeface="微软雅黑" pitchFamily="34" charset="-122"/>
              </a:rPr>
              <a:t>读者个人当前借阅信息</a:t>
            </a:r>
            <a:endParaRPr lang="zh-CN" altLang="en-US" sz="2000" dirty="0">
              <a:ea typeface="微软雅黑" pitchFamily="34" charset="-122"/>
            </a:endParaRPr>
          </a:p>
          <a:p>
            <a:pPr lvl="1">
              <a:lnSpc>
                <a:spcPct val="200000"/>
              </a:lnSpc>
            </a:pPr>
            <a:r>
              <a:rPr lang="zh-CN" altLang="en-US" sz="2200" dirty="0">
                <a:ea typeface="微软雅黑" pitchFamily="34" charset="-122"/>
              </a:rPr>
              <a:t>到期提醒、续借操作</a:t>
            </a:r>
            <a:endParaRPr lang="zh-CN" altLang="en-US" sz="2200" dirty="0">
              <a:ea typeface="微软雅黑" pitchFamily="34" charset="-122"/>
            </a:endParaRPr>
          </a:p>
          <a:p>
            <a:pPr lvl="0">
              <a:lnSpc>
                <a:spcPct val="200000"/>
              </a:lnSpc>
            </a:pPr>
            <a:r>
              <a:rPr lang="zh-CN" altLang="en-US" sz="2100" dirty="0">
                <a:ea typeface="微软雅黑" pitchFamily="34" charset="-122"/>
              </a:rPr>
              <a:t>如果已经建设了移动</a:t>
            </a:r>
            <a:r>
              <a:rPr lang="en-US" altLang="zh-CN" sz="2100" dirty="0">
                <a:ea typeface="微软雅黑" pitchFamily="34" charset="-122"/>
              </a:rPr>
              <a:t>OPAC</a:t>
            </a:r>
            <a:r>
              <a:rPr lang="zh-CN" altLang="en-US" sz="2100" dirty="0">
                <a:ea typeface="微软雅黑" pitchFamily="34" charset="-122"/>
              </a:rPr>
              <a:t>的，可以直接对接，没有的定制开发</a:t>
            </a:r>
            <a:endParaRPr lang="zh-CN" altLang="en-US" sz="2100" dirty="0">
              <a:ea typeface="微软雅黑" pitchFamily="34" charset="-122"/>
            </a:endParaRPr>
          </a:p>
          <a:p>
            <a:pPr lvl="0">
              <a:lnSpc>
                <a:spcPct val="200000"/>
              </a:lnSpc>
            </a:pPr>
            <a:endParaRPr lang="en-US" altLang="zh-CN" sz="2100" dirty="0">
              <a:ea typeface="微软雅黑" pitchFamily="34" charset="-122"/>
            </a:endParaRPr>
          </a:p>
          <a:p>
            <a:pPr lvl="0">
              <a:lnSpc>
                <a:spcPct val="200000"/>
              </a:lnSpc>
            </a:pPr>
            <a:endParaRPr lang="en-US" altLang="zh-CN" sz="2100" dirty="0">
              <a:ea typeface="微软雅黑" pitchFamily="34" charset="-122"/>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205990" y="-77470"/>
            <a:ext cx="16240760" cy="7314565"/>
          </a:xfrm>
          <a:prstGeom prst="rect">
            <a:avLst/>
          </a:prstGeom>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15290" y="118110"/>
            <a:ext cx="10227945" cy="640080"/>
          </a:xfrm>
          <a:prstGeom prst="rect">
            <a:avLst/>
          </a:prstGeom>
          <a:noFill/>
        </p:spPr>
        <p:txBody>
          <a:bodyPr wrap="square" rtlCol="0">
            <a:spAutoFit/>
          </a:bodyPr>
          <a:p>
            <a:pPr algn="ctr"/>
            <a:r>
              <a:rPr lang="zh-CN" altLang="en-US" sz="3600" b="1">
                <a:ln w="10160">
                  <a:solidFill>
                    <a:schemeClr val="accent5"/>
                  </a:solidFill>
                  <a:prstDash val="solid"/>
                </a:ln>
                <a:solidFill>
                  <a:srgbClr val="FFFFFF"/>
                </a:solidFill>
                <a:effectLst>
                  <a:outerShdw blurRad="38100" dist="22860" dir="5400000" algn="tl" rotWithShape="0">
                    <a:srgbClr val="000000">
                      <a:alpha val="30000"/>
                    </a:srgbClr>
                  </a:outerShdw>
                </a:effectLst>
              </a:rPr>
              <a:t>个性化设置</a:t>
            </a:r>
            <a:endParaRPr lang="zh-CN" altLang="en-US" sz="36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8435" name="Rectangle 3"/>
          <p:cNvSpPr>
            <a:spLocks noGrp="1"/>
          </p:cNvSpPr>
          <p:nvPr/>
        </p:nvSpPr>
        <p:spPr>
          <a:xfrm>
            <a:off x="-19050" y="755650"/>
            <a:ext cx="12179935" cy="5579110"/>
          </a:xfrm>
          <a:prstGeom prst="rect">
            <a:avLst/>
          </a:prstGeom>
          <a:solidFill>
            <a:schemeClr val="accent2">
              <a:lumMod val="60000"/>
              <a:lumOff val="40000"/>
            </a:schemeClr>
          </a:solidFill>
          <a:ln w="9525">
            <a:noFill/>
            <a:miter/>
          </a:ln>
        </p:spPr>
        <p:txBody>
          <a:bodyPr vert="horz" wrap="square" lIns="91440" tIns="45720" rIns="91440" bIns="45720" anchor="t"/>
          <a:lst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ea typeface="宋体" charset="-122"/>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ea typeface="宋体" charset="-122"/>
              </a:defRPr>
            </a:lvl3pPr>
            <a:lvl4pPr marL="1600200" indent="-228600" algn="l" rtl="0" eaLnBrk="0" fontAlgn="base" hangingPunct="0">
              <a:spcBef>
                <a:spcPct val="20000"/>
              </a:spcBef>
              <a:spcAft>
                <a:spcPct val="0"/>
              </a:spcAft>
              <a:buChar char="–"/>
              <a:defRPr sz="2000">
                <a:solidFill>
                  <a:schemeClr val="tx1"/>
                </a:solidFill>
                <a:latin typeface="+mn-lt"/>
                <a:ea typeface="宋体" charset="-122"/>
              </a:defRPr>
            </a:lvl4pPr>
            <a:lvl5pPr marL="2057400" indent="-228600" algn="l" rtl="0" eaLnBrk="0" fontAlgn="base" hangingPunct="0">
              <a:spcBef>
                <a:spcPct val="20000"/>
              </a:spcBef>
              <a:spcAft>
                <a:spcPct val="0"/>
              </a:spcAft>
              <a:buChar char="»"/>
              <a:defRPr sz="2000">
                <a:solidFill>
                  <a:schemeClr val="tx1"/>
                </a:solidFill>
                <a:latin typeface="+mn-lt"/>
                <a:ea typeface="宋体" charset="-122"/>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1">
              <a:lnSpc>
                <a:spcPct val="150000"/>
              </a:lnSpc>
            </a:pPr>
            <a:r>
              <a:rPr lang="zh-CN" altLang="en-US" sz="2400" dirty="0">
                <a:latin typeface="微软雅黑" pitchFamily="34" charset="-122"/>
                <a:ea typeface="微软雅黑" pitchFamily="34" charset="-122"/>
              </a:rPr>
              <a:t>每一个用户的订阅</a:t>
            </a:r>
            <a:endParaRPr lang="zh-CN" altLang="en-US" sz="2400" dirty="0">
              <a:latin typeface="微软雅黑" pitchFamily="34" charset="-122"/>
              <a:ea typeface="微软雅黑" pitchFamily="34" charset="-122"/>
            </a:endParaRPr>
          </a:p>
          <a:p>
            <a:pPr lvl="1">
              <a:lnSpc>
                <a:spcPct val="150000"/>
              </a:lnSpc>
            </a:pPr>
            <a:r>
              <a:rPr lang="zh-CN" altLang="en-US" sz="2400" dirty="0">
                <a:latin typeface="微软雅黑" pitchFamily="34" charset="-122"/>
                <a:ea typeface="微软雅黑" pitchFamily="34" charset="-122"/>
              </a:rPr>
              <a:t>每一个用户的续借设置</a:t>
            </a:r>
            <a:endParaRPr lang="zh-CN" altLang="en-US" sz="2400" dirty="0">
              <a:latin typeface="微软雅黑" pitchFamily="34" charset="-122"/>
              <a:ea typeface="微软雅黑" pitchFamily="34" charset="-122"/>
            </a:endParaRPr>
          </a:p>
          <a:p>
            <a:pPr lvl="1">
              <a:lnSpc>
                <a:spcPct val="150000"/>
              </a:lnSpc>
            </a:pPr>
            <a:r>
              <a:rPr lang="zh-CN" altLang="en-US" sz="2400" dirty="0">
                <a:latin typeface="微软雅黑" pitchFamily="34" charset="-122"/>
                <a:ea typeface="微软雅黑" pitchFamily="34" charset="-122"/>
              </a:rPr>
              <a:t>每一个用户的收藏</a:t>
            </a:r>
            <a:endParaRPr lang="zh-CN" altLang="en-US" sz="2400" dirty="0">
              <a:latin typeface="微软雅黑" pitchFamily="34" charset="-122"/>
              <a:ea typeface="微软雅黑" pitchFamily="34" charset="-122"/>
            </a:endParaRPr>
          </a:p>
          <a:p>
            <a:pPr lvl="1">
              <a:lnSpc>
                <a:spcPct val="150000"/>
              </a:lnSpc>
            </a:pPr>
            <a:r>
              <a:rPr lang="zh-CN" altLang="en-US" sz="2400" dirty="0">
                <a:latin typeface="微软雅黑" pitchFamily="34" charset="-122"/>
                <a:ea typeface="微软雅黑" pitchFamily="34" charset="-122"/>
              </a:rPr>
              <a:t>每一个用户的评价</a:t>
            </a:r>
            <a:endParaRPr lang="zh-CN" altLang="en-US" sz="2400" dirty="0">
              <a:latin typeface="微软雅黑" pitchFamily="34" charset="-122"/>
              <a:ea typeface="微软雅黑" pitchFamily="34" charset="-122"/>
            </a:endParaRPr>
          </a:p>
          <a:p>
            <a:pPr lvl="1">
              <a:lnSpc>
                <a:spcPct val="150000"/>
              </a:lnSpc>
            </a:pPr>
            <a:r>
              <a:rPr lang="zh-CN" altLang="en-US" sz="2400" dirty="0">
                <a:latin typeface="微软雅黑" pitchFamily="34" charset="-122"/>
                <a:ea typeface="微软雅黑" pitchFamily="34" charset="-122"/>
              </a:rPr>
              <a:t>每一个用户的学历历程</a:t>
            </a:r>
            <a:endParaRPr lang="zh-CN" altLang="en-US" sz="2400" dirty="0">
              <a:latin typeface="微软雅黑" pitchFamily="34" charset="-122"/>
              <a:ea typeface="微软雅黑" pitchFamily="34" charset="-122"/>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26490" y="236220"/>
            <a:ext cx="10359390" cy="640080"/>
          </a:xfrm>
          <a:prstGeom prst="rect">
            <a:avLst/>
          </a:prstGeom>
          <a:noFill/>
        </p:spPr>
        <p:txBody>
          <a:bodyPr wrap="square" rtlCol="0">
            <a:spAutoFit/>
          </a:bodyPr>
          <a:p>
            <a:pPr algn="ctr"/>
            <a:r>
              <a:rPr lang="zh-CN" altLang="en-US" sz="3600" b="1">
                <a:ln w="10160">
                  <a:solidFill>
                    <a:schemeClr val="accent5"/>
                  </a:solidFill>
                  <a:prstDash val="solid"/>
                </a:ln>
                <a:solidFill>
                  <a:srgbClr val="FFFFFF"/>
                </a:solidFill>
                <a:effectLst>
                  <a:outerShdw blurRad="38100" dist="22860" dir="5400000" algn="tl" rotWithShape="0">
                    <a:srgbClr val="000000">
                      <a:alpha val="30000"/>
                    </a:srgbClr>
                  </a:outerShdw>
                </a:effectLst>
              </a:rPr>
              <a:t>移动图书馆外部需求</a:t>
            </a:r>
            <a:endParaRPr lang="zh-CN" altLang="en-US" sz="36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9699" name="Rectangle 3"/>
          <p:cNvSpPr>
            <a:spLocks noGrp="1"/>
          </p:cNvSpPr>
          <p:nvPr/>
        </p:nvSpPr>
        <p:spPr>
          <a:xfrm>
            <a:off x="-31750" y="887730"/>
            <a:ext cx="12218035" cy="5513070"/>
          </a:xfrm>
          <a:prstGeom prst="rect">
            <a:avLst/>
          </a:prstGeom>
          <a:solidFill>
            <a:schemeClr val="accent6">
              <a:lumMod val="40000"/>
              <a:lumOff val="60000"/>
            </a:schemeClr>
          </a:solidFill>
          <a:ln w="9525">
            <a:noFill/>
            <a:miter/>
          </a:ln>
        </p:spPr>
        <p:txBody>
          <a:bodyPr vert="horz" wrap="square" lIns="91440" tIns="45720" rIns="91440" bIns="45720" anchor="t"/>
          <a:lst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ea typeface="宋体" charset="-122"/>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ea typeface="宋体" charset="-122"/>
              </a:defRPr>
            </a:lvl3pPr>
            <a:lvl4pPr marL="1600200" indent="-228600" algn="l" rtl="0" eaLnBrk="0" fontAlgn="base" hangingPunct="0">
              <a:spcBef>
                <a:spcPct val="20000"/>
              </a:spcBef>
              <a:spcAft>
                <a:spcPct val="0"/>
              </a:spcAft>
              <a:buChar char="–"/>
              <a:defRPr sz="2000">
                <a:solidFill>
                  <a:schemeClr val="tx1"/>
                </a:solidFill>
                <a:latin typeface="+mn-lt"/>
                <a:ea typeface="宋体" charset="-122"/>
              </a:defRPr>
            </a:lvl4pPr>
            <a:lvl5pPr marL="2057400" indent="-228600" algn="l" rtl="0" eaLnBrk="0" fontAlgn="base" hangingPunct="0">
              <a:spcBef>
                <a:spcPct val="20000"/>
              </a:spcBef>
              <a:spcAft>
                <a:spcPct val="0"/>
              </a:spcAft>
              <a:buChar char="»"/>
              <a:defRPr sz="2000">
                <a:solidFill>
                  <a:schemeClr val="tx1"/>
                </a:solidFill>
                <a:latin typeface="+mn-lt"/>
                <a:ea typeface="宋体" charset="-122"/>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lnSpc>
                <a:spcPct val="200000"/>
              </a:lnSpc>
            </a:pPr>
            <a:r>
              <a:rPr lang="zh-CN" altLang="en-US" b="1" dirty="0">
                <a:latin typeface="微软雅黑" pitchFamily="34" charset="-122"/>
                <a:ea typeface="微软雅黑" pitchFamily="34" charset="-122"/>
              </a:rPr>
              <a:t>图书馆需要至少</a:t>
            </a:r>
            <a:r>
              <a:rPr lang="zh-CN" altLang="en-US" b="1" dirty="0">
                <a:solidFill>
                  <a:srgbClr val="FF3300"/>
                </a:solidFill>
                <a:latin typeface="微软雅黑" pitchFamily="34" charset="-122"/>
                <a:ea typeface="微软雅黑" pitchFamily="34" charset="-122"/>
              </a:rPr>
              <a:t>一台服务器</a:t>
            </a:r>
            <a:r>
              <a:rPr lang="zh-CN" altLang="en-US" b="1" dirty="0">
                <a:latin typeface="微软雅黑" pitchFamily="34" charset="-122"/>
                <a:ea typeface="微软雅黑" pitchFamily="34" charset="-122"/>
              </a:rPr>
              <a:t>，具有公网可访问</a:t>
            </a:r>
            <a:r>
              <a:rPr lang="en-US" altLang="zh-CN" b="1" dirty="0">
                <a:latin typeface="微软雅黑" pitchFamily="34" charset="-122"/>
                <a:ea typeface="微软雅黑" pitchFamily="34" charset="-122"/>
              </a:rPr>
              <a:t>IP</a:t>
            </a:r>
            <a:endParaRPr lang="en-US" altLang="zh-CN" b="1" dirty="0">
              <a:latin typeface="微软雅黑" pitchFamily="34" charset="-122"/>
              <a:ea typeface="微软雅黑" pitchFamily="34" charset="-122"/>
            </a:endParaRPr>
          </a:p>
          <a:p>
            <a:pPr lvl="0">
              <a:lnSpc>
                <a:spcPct val="200000"/>
              </a:lnSpc>
            </a:pPr>
            <a:r>
              <a:rPr lang="zh-CN" altLang="en-US" b="1" dirty="0">
                <a:latin typeface="微软雅黑" pitchFamily="34" charset="-122"/>
                <a:ea typeface="微软雅黑" pitchFamily="34" charset="-122"/>
              </a:rPr>
              <a:t>图书馆需要有</a:t>
            </a:r>
            <a:r>
              <a:rPr lang="zh-CN" altLang="en-US" b="1" dirty="0">
                <a:solidFill>
                  <a:srgbClr val="FF3300"/>
                </a:solidFill>
                <a:latin typeface="微软雅黑" pitchFamily="34" charset="-122"/>
                <a:ea typeface="微软雅黑" pitchFamily="34" charset="-122"/>
              </a:rPr>
              <a:t>子域名解析</a:t>
            </a:r>
            <a:r>
              <a:rPr lang="zh-CN" altLang="en-US" b="1" dirty="0">
                <a:latin typeface="微软雅黑" pitchFamily="34" charset="-122"/>
                <a:ea typeface="微软雅黑" pitchFamily="34" charset="-122"/>
              </a:rPr>
              <a:t>到书生检索服务器</a:t>
            </a:r>
            <a:endParaRPr lang="zh-CN" altLang="en-US" b="1" dirty="0">
              <a:latin typeface="微软雅黑" pitchFamily="34" charset="-122"/>
              <a:ea typeface="微软雅黑" pitchFamily="34" charset="-122"/>
            </a:endParaRPr>
          </a:p>
          <a:p>
            <a:pPr lvl="0">
              <a:lnSpc>
                <a:spcPct val="200000"/>
              </a:lnSpc>
            </a:pPr>
            <a:r>
              <a:rPr lang="zh-CN" altLang="en-US" b="1" dirty="0">
                <a:latin typeface="微软雅黑" pitchFamily="34" charset="-122"/>
                <a:ea typeface="微软雅黑" pitchFamily="34" charset="-122"/>
              </a:rPr>
              <a:t>系统已经内置短信发送功能</a:t>
            </a:r>
            <a:endParaRPr lang="en-US" altLang="zh-CN" b="1" dirty="0">
              <a:latin typeface="微软雅黑" pitchFamily="34" charset="-122"/>
              <a:ea typeface="微软雅黑" pitchFamily="34" charset="-122"/>
            </a:endParaRPr>
          </a:p>
          <a:p>
            <a:pPr lvl="0">
              <a:lnSpc>
                <a:spcPct val="200000"/>
              </a:lnSpc>
            </a:pPr>
            <a:r>
              <a:rPr lang="zh-CN" altLang="en-US" b="1" dirty="0">
                <a:latin typeface="微软雅黑" pitchFamily="34" charset="-122"/>
                <a:ea typeface="微软雅黑" pitchFamily="34" charset="-122"/>
              </a:rPr>
              <a:t> 读者除自己负担上网流量费用外，没有其它费用</a:t>
            </a:r>
            <a:endParaRPr lang="zh-CN" altLang="en-US" b="1" dirty="0">
              <a:latin typeface="微软雅黑" pitchFamily="34" charset="-122"/>
              <a:ea typeface="微软雅黑" pitchFamily="34" charset="-122"/>
            </a:endParaRPr>
          </a:p>
          <a:p>
            <a:pPr lvl="0">
              <a:lnSpc>
                <a:spcPct val="200000"/>
              </a:lnSpc>
            </a:pPr>
            <a:endParaRPr lang="zh-CN" altLang="en-US" b="1" dirty="0">
              <a:latin typeface="微软雅黑" pitchFamily="34" charset="-122"/>
              <a:ea typeface="微软雅黑" pitchFamily="34" charset="-122"/>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4130" y="923290"/>
            <a:ext cx="12174855" cy="5242560"/>
          </a:xfrm>
          <a:prstGeom prst="rect">
            <a:avLst/>
          </a:prstGeom>
          <a:solidFill>
            <a:srgbClr val="FFFF00"/>
          </a:solidFill>
        </p:spPr>
        <p:txBody>
          <a:bodyPr wrap="square" rtlCol="0">
            <a:spAutoFit/>
          </a:bodyPr>
          <a:p>
            <a:pPr algn="ctr"/>
            <a:endParaRPr lang="zh-CN" altLang="en-US" sz="8000" b="1">
              <a:solidFill>
                <a:schemeClr val="tx1"/>
              </a:solidFill>
              <a:uFillTx/>
              <a:sym typeface="+mn-ea"/>
            </a:endParaRPr>
          </a:p>
          <a:p>
            <a:pPr algn="ctr"/>
            <a:endParaRPr lang="zh-CN" altLang="en-US" sz="8000" b="1">
              <a:solidFill>
                <a:schemeClr val="tx1"/>
              </a:solidFill>
              <a:uFillTx/>
              <a:sym typeface="+mn-ea"/>
            </a:endParaRPr>
          </a:p>
          <a:p>
            <a:pPr algn="ctr"/>
            <a:r>
              <a:rPr lang="zh-CN" altLang="en-US" sz="8000" b="1">
                <a:solidFill>
                  <a:schemeClr val="tx1"/>
                </a:solidFill>
                <a:uFillTx/>
                <a:sym typeface="+mn-ea"/>
              </a:rPr>
              <a:t>五</a:t>
            </a:r>
            <a:r>
              <a:rPr lang="en-US" altLang="zh-CN" sz="8000" b="1">
                <a:solidFill>
                  <a:schemeClr val="tx1"/>
                </a:solidFill>
                <a:uFillTx/>
                <a:sym typeface="+mn-ea"/>
              </a:rPr>
              <a:t>.</a:t>
            </a:r>
            <a:r>
              <a:rPr lang="zh-CN" altLang="en-US" sz="8000" b="1">
                <a:solidFill>
                  <a:schemeClr val="tx1"/>
                </a:solidFill>
                <a:uFillTx/>
                <a:sym typeface="+mn-ea"/>
              </a:rPr>
              <a:t>读者体验 </a:t>
            </a:r>
            <a:endParaRPr lang="zh-CN" altLang="en-US" sz="8000" b="1">
              <a:solidFill>
                <a:schemeClr val="tx1"/>
              </a:solidFill>
              <a:uFillTx/>
              <a:sym typeface="+mn-ea"/>
            </a:endParaRPr>
          </a:p>
          <a:p>
            <a:pPr algn="ctr"/>
            <a:endParaRPr lang="zh-CN" altLang="en-US" sz="8000" b="1">
              <a:solidFill>
                <a:schemeClr val="tx1"/>
              </a:solidFill>
              <a:uFillTx/>
              <a:sym typeface="+mn-ea"/>
            </a:endParaRPr>
          </a:p>
          <a:p>
            <a:pPr algn="ctr"/>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07745" y="144145"/>
            <a:ext cx="10003790" cy="640080"/>
          </a:xfrm>
          <a:prstGeom prst="rect">
            <a:avLst/>
          </a:prstGeom>
          <a:noFill/>
        </p:spPr>
        <p:txBody>
          <a:bodyPr wrap="square" rtlCol="0">
            <a:spAutoFit/>
          </a:bodyPr>
          <a:p>
            <a:pPr algn="ctr"/>
            <a:r>
              <a:rPr lang="zh-CN" altLang="en-US" sz="3600" b="1"/>
              <a:t>使用流程</a:t>
            </a:r>
            <a:endParaRPr lang="zh-CN" altLang="en-US" sz="3600" b="1"/>
          </a:p>
        </p:txBody>
      </p:sp>
      <p:sp>
        <p:nvSpPr>
          <p:cNvPr id="5" name="AutoShape 6"/>
          <p:cNvSpPr>
            <a:spLocks noChangeArrowheads="1"/>
          </p:cNvSpPr>
          <p:nvPr/>
        </p:nvSpPr>
        <p:spPr bwMode="gray">
          <a:xfrm>
            <a:off x="3022600" y="1519238"/>
            <a:ext cx="3133725" cy="576262"/>
          </a:xfrm>
          <a:prstGeom prst="roundRect">
            <a:avLst>
              <a:gd name="adj" fmla="val 9106"/>
            </a:avLst>
          </a:prstGeom>
        </p:spPr>
        <p:style>
          <a:lnRef idx="1">
            <a:schemeClr val="accent2"/>
          </a:lnRef>
          <a:fillRef idx="2">
            <a:schemeClr val="accent2"/>
          </a:fillRef>
          <a:effectRef idx="1">
            <a:schemeClr val="accent2"/>
          </a:effectRef>
          <a:fontRef idx="minor">
            <a:schemeClr val="dk1"/>
          </a:fontRef>
        </p:style>
        <p:txBody>
          <a:bodyPr wrap="none"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      注册账号 </a:t>
            </a:r>
            <a:endParaRPr kumimoji="0" lang="en-US" altLang="zh-CN" sz="28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
        <p:nvSpPr>
          <p:cNvPr id="31750" name="AutoShape 76"/>
          <p:cNvSpPr/>
          <p:nvPr/>
        </p:nvSpPr>
        <p:spPr>
          <a:xfrm>
            <a:off x="4419600" y="2209800"/>
            <a:ext cx="381000" cy="38100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p>
            <a:pPr lvl="0" eaLnBrk="0" hangingPunct="0"/>
            <a:endParaRPr lang="zh-CN" altLang="en-US" dirty="0">
              <a:latin typeface="微软雅黑" pitchFamily="34" charset="-122"/>
              <a:ea typeface="微软雅黑" pitchFamily="34" charset="-122"/>
            </a:endParaRPr>
          </a:p>
        </p:txBody>
      </p:sp>
      <p:sp>
        <p:nvSpPr>
          <p:cNvPr id="3" name="AutoShape 76"/>
          <p:cNvSpPr/>
          <p:nvPr/>
        </p:nvSpPr>
        <p:spPr>
          <a:xfrm>
            <a:off x="4441190" y="3324225"/>
            <a:ext cx="381000" cy="38100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p>
            <a:pPr lvl="0" eaLnBrk="0" hangingPunct="0"/>
            <a:endParaRPr lang="zh-CN" altLang="en-US" dirty="0">
              <a:latin typeface="微软雅黑" pitchFamily="34" charset="-122"/>
              <a:ea typeface="微软雅黑" pitchFamily="34" charset="-122"/>
            </a:endParaRPr>
          </a:p>
        </p:txBody>
      </p:sp>
      <p:sp>
        <p:nvSpPr>
          <p:cNvPr id="4" name="AutoShape 76"/>
          <p:cNvSpPr/>
          <p:nvPr/>
        </p:nvSpPr>
        <p:spPr>
          <a:xfrm>
            <a:off x="4502785" y="4662170"/>
            <a:ext cx="381000" cy="38100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p>
            <a:pPr lvl="0" eaLnBrk="0" hangingPunct="0"/>
            <a:endParaRPr lang="zh-CN" altLang="en-US" dirty="0">
              <a:latin typeface="微软雅黑" pitchFamily="34" charset="-122"/>
              <a:ea typeface="微软雅黑" pitchFamily="34" charset="-122"/>
            </a:endParaRPr>
          </a:p>
        </p:txBody>
      </p:sp>
      <p:sp>
        <p:nvSpPr>
          <p:cNvPr id="7" name="AutoShape 6"/>
          <p:cNvSpPr>
            <a:spLocks noChangeArrowheads="1"/>
          </p:cNvSpPr>
          <p:nvPr/>
        </p:nvSpPr>
        <p:spPr bwMode="gray">
          <a:xfrm>
            <a:off x="3022600" y="2662238"/>
            <a:ext cx="3133725" cy="576262"/>
          </a:xfrm>
          <a:prstGeom prst="roundRect">
            <a:avLst>
              <a:gd name="adj" fmla="val 9106"/>
            </a:avLst>
          </a:prstGeom>
        </p:spPr>
        <p:style>
          <a:lnRef idx="1">
            <a:schemeClr val="accent2"/>
          </a:lnRef>
          <a:fillRef idx="2">
            <a:schemeClr val="accent2"/>
          </a:fillRef>
          <a:effectRef idx="1">
            <a:schemeClr val="accent2"/>
          </a:effectRef>
          <a:fontRef idx="minor">
            <a:schemeClr val="dk1"/>
          </a:fontRef>
        </p:style>
        <p:txBody>
          <a:bodyPr wrap="none"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      馆藏图书检索</a:t>
            </a:r>
            <a:endParaRPr kumimoji="0" lang="en-US" altLang="zh-CN" sz="28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
        <p:nvSpPr>
          <p:cNvPr id="8" name="AutoShape 6"/>
          <p:cNvSpPr>
            <a:spLocks noChangeArrowheads="1"/>
          </p:cNvSpPr>
          <p:nvPr/>
        </p:nvSpPr>
        <p:spPr bwMode="gray">
          <a:xfrm>
            <a:off x="3022600" y="3805238"/>
            <a:ext cx="3133725" cy="576262"/>
          </a:xfrm>
          <a:prstGeom prst="roundRect">
            <a:avLst>
              <a:gd name="adj" fmla="val 9106"/>
            </a:avLst>
          </a:prstGeom>
        </p:spPr>
        <p:style>
          <a:lnRef idx="1">
            <a:schemeClr val="accent2"/>
          </a:lnRef>
          <a:fillRef idx="2">
            <a:schemeClr val="accent2"/>
          </a:fillRef>
          <a:effectRef idx="1">
            <a:schemeClr val="accent2"/>
          </a:effectRef>
          <a:fontRef idx="minor">
            <a:schemeClr val="dk1"/>
          </a:fontRef>
        </p:style>
        <p:txBody>
          <a:bodyPr wrap="none"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电子资源检索</a:t>
            </a:r>
            <a:endParaRPr kumimoji="0" lang="en-US" altLang="zh-CN" sz="28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
        <p:nvSpPr>
          <p:cNvPr id="9" name="AutoShape 6"/>
          <p:cNvSpPr>
            <a:spLocks noChangeArrowheads="1"/>
          </p:cNvSpPr>
          <p:nvPr/>
        </p:nvSpPr>
        <p:spPr bwMode="gray">
          <a:xfrm>
            <a:off x="3022600" y="4994275"/>
            <a:ext cx="3133725" cy="962025"/>
          </a:xfrm>
          <a:prstGeom prst="roundRect">
            <a:avLst>
              <a:gd name="adj" fmla="val 9106"/>
            </a:avLst>
          </a:prstGeom>
        </p:spPr>
        <p:style>
          <a:lnRef idx="1">
            <a:schemeClr val="accent2"/>
          </a:lnRef>
          <a:fillRef idx="2">
            <a:schemeClr val="accent2"/>
          </a:fillRef>
          <a:effectRef idx="1">
            <a:schemeClr val="accent2"/>
          </a:effectRef>
          <a:fontRef idx="minor">
            <a:schemeClr val="dk1"/>
          </a:fontRef>
        </p:style>
        <p:txBody>
          <a:bodyPr wrap="none"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 个人中心</a:t>
            </a:r>
            <a:endParaRPr kumimoji="0" lang="en-US" altLang="zh-CN" sz="28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7785" y="-13970"/>
            <a:ext cx="12240895" cy="6949440"/>
          </a:xfrm>
          <a:prstGeom prst="rect">
            <a:avLst/>
          </a:prstGeom>
          <a:solidFill>
            <a:schemeClr val="tx1">
              <a:lumMod val="95000"/>
              <a:lumOff val="5000"/>
            </a:schemeClr>
          </a:solidFill>
        </p:spPr>
        <p:txBody>
          <a:bodyPr wrap="square" rtlCol="0">
            <a:spAutoFit/>
          </a:bodyPr>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pic>
        <p:nvPicPr>
          <p:cNvPr id="3" name="图片 2" descr="215294C785A2E24CE1034B01639D4C4D"/>
          <p:cNvPicPr>
            <a:picLocks noChangeAspect="1"/>
          </p:cNvPicPr>
          <p:nvPr/>
        </p:nvPicPr>
        <p:blipFill>
          <a:blip r:embed="rId1"/>
          <a:srcRect l="-220" t="4061"/>
          <a:stretch>
            <a:fillRect/>
          </a:stretch>
        </p:blipFill>
        <p:spPr>
          <a:xfrm>
            <a:off x="3308985" y="-17780"/>
            <a:ext cx="6207125" cy="7988935"/>
          </a:xfrm>
          <a:prstGeom prst="rect">
            <a:avLst/>
          </a:prstGeom>
        </p:spPr>
      </p:pic>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0320" y="-13335"/>
            <a:ext cx="12162790" cy="6949440"/>
          </a:xfrm>
          <a:prstGeom prst="rect">
            <a:avLst/>
          </a:prstGeom>
          <a:solidFill>
            <a:schemeClr val="tx1">
              <a:lumMod val="95000"/>
              <a:lumOff val="5000"/>
            </a:schemeClr>
          </a:solidFill>
        </p:spPr>
        <p:txBody>
          <a:bodyPr wrap="square" rtlCol="0">
            <a:spAutoFit/>
          </a:bodyPr>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pic>
        <p:nvPicPr>
          <p:cNvPr id="3" name="图片 2" descr="882712B22ABC5E71F7CD445D3ACEB654"/>
          <p:cNvPicPr>
            <a:picLocks noChangeAspect="1"/>
          </p:cNvPicPr>
          <p:nvPr/>
        </p:nvPicPr>
        <p:blipFill>
          <a:blip r:embed="rId1"/>
          <a:stretch>
            <a:fillRect/>
          </a:stretch>
        </p:blipFill>
        <p:spPr>
          <a:xfrm>
            <a:off x="3517265" y="203200"/>
            <a:ext cx="6525895" cy="10058400"/>
          </a:xfrm>
          <a:prstGeom prst="rect">
            <a:avLst/>
          </a:prstGeom>
        </p:spPr>
      </p:pic>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8415" y="38735"/>
            <a:ext cx="12109450" cy="6949440"/>
          </a:xfrm>
          <a:prstGeom prst="rect">
            <a:avLst/>
          </a:prstGeom>
          <a:solidFill>
            <a:schemeClr val="tx1">
              <a:lumMod val="95000"/>
              <a:lumOff val="5000"/>
            </a:schemeClr>
          </a:solidFill>
        </p:spPr>
        <p:txBody>
          <a:bodyPr wrap="square" rtlCol="0">
            <a:spAutoFit/>
          </a:bodyPr>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pic>
        <p:nvPicPr>
          <p:cNvPr id="3" name="图片 2" descr="27E7EBE23D95B4E9A736DA02F5428EF5"/>
          <p:cNvPicPr>
            <a:picLocks noChangeAspect="1"/>
          </p:cNvPicPr>
          <p:nvPr/>
        </p:nvPicPr>
        <p:blipFill>
          <a:blip r:embed="rId1"/>
          <a:srcRect l="-79" t="3649"/>
          <a:stretch>
            <a:fillRect/>
          </a:stretch>
        </p:blipFill>
        <p:spPr>
          <a:xfrm>
            <a:off x="2867660" y="-34925"/>
            <a:ext cx="6176010" cy="8611235"/>
          </a:xfrm>
          <a:prstGeom prst="rect">
            <a:avLst/>
          </a:prstGeom>
        </p:spPr>
      </p:pic>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080" y="12700"/>
            <a:ext cx="12096115" cy="6949440"/>
          </a:xfrm>
          <a:prstGeom prst="rect">
            <a:avLst/>
          </a:prstGeom>
          <a:noFill/>
        </p:spPr>
        <p:txBody>
          <a:bodyPr wrap="square" rtlCol="0">
            <a:spAutoFit/>
          </a:bodyPr>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sp>
        <p:nvSpPr>
          <p:cNvPr id="3" name="文本框 2"/>
          <p:cNvSpPr txBox="1"/>
          <p:nvPr/>
        </p:nvSpPr>
        <p:spPr>
          <a:xfrm>
            <a:off x="44450" y="-1270"/>
            <a:ext cx="12149455" cy="6949440"/>
          </a:xfrm>
          <a:prstGeom prst="rect">
            <a:avLst/>
          </a:prstGeom>
          <a:solidFill>
            <a:schemeClr val="tx1">
              <a:lumMod val="95000"/>
              <a:lumOff val="5000"/>
            </a:schemeClr>
          </a:solidFill>
        </p:spPr>
        <p:txBody>
          <a:bodyPr wrap="square" rtlCol="0">
            <a:spAutoFit/>
          </a:bodyPr>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sp>
        <p:nvSpPr>
          <p:cNvPr id="38915" name="TextBox 3"/>
          <p:cNvSpPr txBox="1"/>
          <p:nvPr/>
        </p:nvSpPr>
        <p:spPr>
          <a:xfrm>
            <a:off x="3132455" y="2781300"/>
            <a:ext cx="6394450" cy="2174240"/>
          </a:xfrm>
          <a:prstGeom prst="rect">
            <a:avLst/>
          </a:prstGeom>
          <a:noFill/>
          <a:ln w="9525">
            <a:noFill/>
            <a:miter/>
          </a:ln>
        </p:spPr>
        <p:txBody>
          <a:bodyPr wrap="square">
            <a:spAutoFit/>
          </a:bodyPr>
          <a:p>
            <a:pPr lvl="0" algn="ctr" eaLnBrk="1" hangingPunct="1"/>
            <a:r>
              <a:rPr lang="zh-CN" altLang="en-US" sz="6600" dirty="0">
                <a:solidFill>
                  <a:schemeClr val="bg1"/>
                </a:solidFill>
                <a:latin typeface="微软雅黑" pitchFamily="34" charset="-122"/>
                <a:ea typeface="微软雅黑" pitchFamily="34" charset="-122"/>
              </a:rPr>
              <a:t>移动图书馆</a:t>
            </a:r>
            <a:endParaRPr lang="en-US" altLang="zh-CN" sz="6600" dirty="0">
              <a:solidFill>
                <a:schemeClr val="bg1"/>
              </a:solidFill>
              <a:latin typeface="微软雅黑" pitchFamily="34" charset="-122"/>
              <a:ea typeface="微软雅黑" pitchFamily="34" charset="-122"/>
            </a:endParaRPr>
          </a:p>
          <a:p>
            <a:pPr lvl="0" algn="ctr" eaLnBrk="1" hangingPunct="1"/>
            <a:r>
              <a:rPr lang="zh-CN" altLang="en-US" sz="6600" dirty="0">
                <a:solidFill>
                  <a:schemeClr val="bg1"/>
                </a:solidFill>
                <a:latin typeface="微软雅黑" pitchFamily="34" charset="-122"/>
                <a:ea typeface="微软雅黑" pitchFamily="34" charset="-122"/>
              </a:rPr>
              <a:t>馆藏图书检索</a:t>
            </a:r>
            <a:endParaRPr lang="zh-CN" altLang="en-US" sz="6600" dirty="0">
              <a:solidFill>
                <a:schemeClr val="bg1"/>
              </a:solidFill>
              <a:latin typeface="微软雅黑" pitchFamily="34" charset="-122"/>
              <a:ea typeface="微软雅黑" pitchFamily="34" charset="-122"/>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620" y="0"/>
            <a:ext cx="12162790" cy="6949440"/>
          </a:xfrm>
          <a:prstGeom prst="rect">
            <a:avLst/>
          </a:prstGeom>
          <a:solidFill>
            <a:schemeClr val="tx1">
              <a:lumMod val="95000"/>
              <a:lumOff val="5000"/>
            </a:schemeClr>
          </a:solidFill>
        </p:spPr>
        <p:txBody>
          <a:bodyPr wrap="square" rtlCol="0">
            <a:spAutoFit/>
          </a:bodyPr>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pic>
        <p:nvPicPr>
          <p:cNvPr id="5" name="图片 4" descr="57AD95B5E6A5E5520360392CEF6B2E5B"/>
          <p:cNvPicPr>
            <a:picLocks noChangeAspect="1"/>
          </p:cNvPicPr>
          <p:nvPr/>
        </p:nvPicPr>
        <p:blipFill>
          <a:blip r:embed="rId1"/>
          <a:srcRect l="-370" t="3737"/>
          <a:stretch>
            <a:fillRect/>
          </a:stretch>
        </p:blipFill>
        <p:spPr>
          <a:xfrm>
            <a:off x="3077210" y="-52705"/>
            <a:ext cx="6110605" cy="9116695"/>
          </a:xfrm>
          <a:prstGeom prst="rect">
            <a:avLst/>
          </a:prstGeom>
        </p:spPr>
      </p:pic>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655" y="-26035"/>
            <a:ext cx="12031345" cy="6949440"/>
          </a:xfrm>
          <a:prstGeom prst="rect">
            <a:avLst/>
          </a:prstGeom>
          <a:solidFill>
            <a:schemeClr val="tx1">
              <a:lumMod val="95000"/>
              <a:lumOff val="5000"/>
            </a:schemeClr>
          </a:solidFill>
        </p:spPr>
        <p:txBody>
          <a:bodyPr wrap="square" rtlCol="0">
            <a:spAutoFit/>
          </a:bodyPr>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pic>
        <p:nvPicPr>
          <p:cNvPr id="3" name="图片 2" descr="9F5361DA562F61E7C78F8614009EC896"/>
          <p:cNvPicPr>
            <a:picLocks noChangeAspect="1"/>
          </p:cNvPicPr>
          <p:nvPr/>
        </p:nvPicPr>
        <p:blipFill>
          <a:blip r:embed="rId1"/>
          <a:srcRect l="314" t="3788" b="133"/>
          <a:stretch>
            <a:fillRect/>
          </a:stretch>
        </p:blipFill>
        <p:spPr>
          <a:xfrm>
            <a:off x="2788920" y="-78105"/>
            <a:ext cx="6200775" cy="6997065"/>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074035" y="-35560"/>
            <a:ext cx="17450435" cy="7314565"/>
          </a:xfrm>
          <a:prstGeom prst="rect">
            <a:avLst/>
          </a:prstGeom>
        </p:spPr>
      </p:pic>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620" y="12700"/>
            <a:ext cx="12136120" cy="6949440"/>
          </a:xfrm>
          <a:prstGeom prst="rect">
            <a:avLst/>
          </a:prstGeom>
          <a:solidFill>
            <a:schemeClr val="tx1">
              <a:lumMod val="95000"/>
              <a:lumOff val="5000"/>
            </a:schemeClr>
          </a:solidFill>
        </p:spPr>
        <p:txBody>
          <a:bodyPr wrap="square" rtlCol="0">
            <a:spAutoFit/>
          </a:bodyPr>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pic>
        <p:nvPicPr>
          <p:cNvPr id="3" name="图片 2" descr="FD3177193994A04881482FC6FAD035BD"/>
          <p:cNvPicPr>
            <a:picLocks noChangeAspect="1"/>
          </p:cNvPicPr>
          <p:nvPr/>
        </p:nvPicPr>
        <p:blipFill>
          <a:blip r:embed="rId1"/>
          <a:srcRect l="314" t="3996"/>
          <a:stretch>
            <a:fillRect/>
          </a:stretch>
        </p:blipFill>
        <p:spPr>
          <a:xfrm>
            <a:off x="3111500" y="-88265"/>
            <a:ext cx="5878830" cy="7204710"/>
          </a:xfrm>
          <a:prstGeom prst="rect">
            <a:avLst/>
          </a:prstGeom>
        </p:spPr>
      </p:pic>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620" y="12700"/>
            <a:ext cx="12083415" cy="6949440"/>
          </a:xfrm>
          <a:prstGeom prst="rect">
            <a:avLst/>
          </a:prstGeom>
          <a:solidFill>
            <a:schemeClr val="tx1">
              <a:lumMod val="95000"/>
              <a:lumOff val="5000"/>
            </a:schemeClr>
          </a:solidFill>
        </p:spPr>
        <p:txBody>
          <a:bodyPr wrap="square" rtlCol="0">
            <a:spAutoFit/>
          </a:bodyPr>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pic>
        <p:nvPicPr>
          <p:cNvPr id="4" name="图片 3" descr="0987649C622C1617F6E11395B04EC945"/>
          <p:cNvPicPr>
            <a:picLocks noChangeAspect="1"/>
          </p:cNvPicPr>
          <p:nvPr/>
        </p:nvPicPr>
        <p:blipFill>
          <a:blip r:embed="rId1"/>
          <a:srcRect l="314" t="4059"/>
          <a:stretch>
            <a:fillRect/>
          </a:stretch>
        </p:blipFill>
        <p:spPr>
          <a:xfrm>
            <a:off x="2018665" y="3810"/>
            <a:ext cx="7248525" cy="7967345"/>
          </a:xfrm>
          <a:prstGeom prst="rect">
            <a:avLst/>
          </a:prstGeom>
        </p:spPr>
      </p:pic>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080" y="0"/>
            <a:ext cx="12083415" cy="6949440"/>
          </a:xfrm>
          <a:prstGeom prst="rect">
            <a:avLst/>
          </a:prstGeom>
          <a:solidFill>
            <a:schemeClr val="tx1">
              <a:lumMod val="95000"/>
              <a:lumOff val="5000"/>
            </a:schemeClr>
          </a:solidFill>
        </p:spPr>
        <p:txBody>
          <a:bodyPr wrap="square" rtlCol="0">
            <a:spAutoFit/>
          </a:bodyPr>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pic>
        <p:nvPicPr>
          <p:cNvPr id="3" name="图片 2" descr="27179C825E318D6DA29ADF137186D2AC"/>
          <p:cNvPicPr>
            <a:picLocks noChangeAspect="1"/>
          </p:cNvPicPr>
          <p:nvPr/>
        </p:nvPicPr>
        <p:blipFill>
          <a:blip r:embed="rId1"/>
          <a:srcRect l="-191" t="3920"/>
          <a:stretch>
            <a:fillRect/>
          </a:stretch>
        </p:blipFill>
        <p:spPr>
          <a:xfrm>
            <a:off x="2332355" y="-101600"/>
            <a:ext cx="6276975" cy="7717155"/>
          </a:xfrm>
          <a:prstGeom prst="rect">
            <a:avLst/>
          </a:prstGeom>
        </p:spPr>
      </p:pic>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080" y="0"/>
            <a:ext cx="12175490" cy="6949440"/>
          </a:xfrm>
          <a:prstGeom prst="rect">
            <a:avLst/>
          </a:prstGeom>
          <a:solidFill>
            <a:schemeClr val="tx1">
              <a:lumMod val="95000"/>
              <a:lumOff val="5000"/>
            </a:schemeClr>
          </a:solidFill>
        </p:spPr>
        <p:txBody>
          <a:bodyPr wrap="square" rtlCol="0">
            <a:spAutoFit/>
          </a:bodyPr>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pic>
        <p:nvPicPr>
          <p:cNvPr id="3" name="图片 2" descr="DFEAFF0BB5B2682AA5492A75F1A01861"/>
          <p:cNvPicPr>
            <a:picLocks noChangeAspect="1"/>
          </p:cNvPicPr>
          <p:nvPr/>
        </p:nvPicPr>
        <p:blipFill>
          <a:blip r:embed="rId1"/>
          <a:srcRect l="-426" t="3788"/>
          <a:stretch>
            <a:fillRect/>
          </a:stretch>
        </p:blipFill>
        <p:spPr>
          <a:xfrm>
            <a:off x="3270250" y="-84455"/>
            <a:ext cx="6443980" cy="7884160"/>
          </a:xfrm>
          <a:prstGeom prst="rect">
            <a:avLst/>
          </a:prstGeom>
        </p:spPr>
      </p:pic>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620" y="-1270"/>
            <a:ext cx="12202160" cy="6949440"/>
          </a:xfrm>
          <a:prstGeom prst="rect">
            <a:avLst/>
          </a:prstGeom>
          <a:solidFill>
            <a:schemeClr val="tx1">
              <a:lumMod val="95000"/>
              <a:lumOff val="5000"/>
            </a:schemeClr>
          </a:solidFill>
        </p:spPr>
        <p:txBody>
          <a:bodyPr wrap="square" rtlCol="0">
            <a:spAutoFit/>
          </a:bodyPr>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sp>
        <p:nvSpPr>
          <p:cNvPr id="3" name="文本框 2"/>
          <p:cNvSpPr txBox="1"/>
          <p:nvPr/>
        </p:nvSpPr>
        <p:spPr>
          <a:xfrm>
            <a:off x="2833370" y="2287905"/>
            <a:ext cx="6318250" cy="1310640"/>
          </a:xfrm>
          <a:prstGeom prst="rect">
            <a:avLst/>
          </a:prstGeom>
          <a:noFill/>
        </p:spPr>
        <p:txBody>
          <a:bodyPr wrap="square" rtlCol="0">
            <a:spAutoFit/>
          </a:bodyPr>
          <a:p>
            <a:pPr algn="ctr"/>
            <a:r>
              <a:rPr lang="zh-CN" altLang="en-US" sz="8000">
                <a:solidFill>
                  <a:schemeClr val="bg2"/>
                </a:solidFill>
                <a:uFillTx/>
              </a:rPr>
              <a:t>个人中心</a:t>
            </a:r>
            <a:endParaRPr lang="zh-CN" altLang="en-US" sz="8000">
              <a:solidFill>
                <a:schemeClr val="bg2"/>
              </a:solidFill>
              <a:uFillTx/>
            </a:endParaRP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620" y="-26670"/>
            <a:ext cx="12083415" cy="6949440"/>
          </a:xfrm>
          <a:prstGeom prst="rect">
            <a:avLst/>
          </a:prstGeom>
          <a:solidFill>
            <a:schemeClr val="tx1">
              <a:lumMod val="95000"/>
              <a:lumOff val="5000"/>
            </a:schemeClr>
          </a:solidFill>
        </p:spPr>
        <p:txBody>
          <a:bodyPr wrap="square" rtlCol="0">
            <a:spAutoFit/>
          </a:bodyPr>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pic>
        <p:nvPicPr>
          <p:cNvPr id="3" name="图片 2" descr="19040369106D5798C445BC0D12E6FCEE"/>
          <p:cNvPicPr>
            <a:picLocks noChangeAspect="1"/>
          </p:cNvPicPr>
          <p:nvPr/>
        </p:nvPicPr>
        <p:blipFill>
          <a:blip r:embed="rId1"/>
          <a:srcRect l="-175" t="3614"/>
          <a:stretch>
            <a:fillRect/>
          </a:stretch>
        </p:blipFill>
        <p:spPr>
          <a:xfrm>
            <a:off x="2574925" y="-46355"/>
            <a:ext cx="6419215" cy="7294245"/>
          </a:xfrm>
          <a:prstGeom prst="rect">
            <a:avLst/>
          </a:prstGeom>
        </p:spPr>
      </p:pic>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080" y="12700"/>
            <a:ext cx="12109450" cy="6949440"/>
          </a:xfrm>
          <a:prstGeom prst="rect">
            <a:avLst/>
          </a:prstGeom>
          <a:solidFill>
            <a:schemeClr val="tx1">
              <a:lumMod val="95000"/>
              <a:lumOff val="5000"/>
            </a:schemeClr>
          </a:solidFill>
        </p:spPr>
        <p:txBody>
          <a:bodyPr wrap="square" rtlCol="0">
            <a:spAutoFit/>
          </a:bodyPr>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pic>
        <p:nvPicPr>
          <p:cNvPr id="3" name="图片 2" descr="09AEEC190EE9A0EE959659651FB0BAD4"/>
          <p:cNvPicPr>
            <a:picLocks noChangeAspect="1"/>
          </p:cNvPicPr>
          <p:nvPr/>
        </p:nvPicPr>
        <p:blipFill>
          <a:blip r:embed="rId1"/>
          <a:stretch>
            <a:fillRect/>
          </a:stretch>
        </p:blipFill>
        <p:spPr>
          <a:xfrm>
            <a:off x="3223260" y="-219075"/>
            <a:ext cx="6240780" cy="7821295"/>
          </a:xfrm>
          <a:prstGeom prst="rect">
            <a:avLst/>
          </a:prstGeom>
        </p:spPr>
      </p:pic>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99820" y="184150"/>
            <a:ext cx="10030460" cy="640080"/>
          </a:xfrm>
          <a:prstGeom prst="rect">
            <a:avLst/>
          </a:prstGeom>
          <a:noFill/>
        </p:spPr>
        <p:txBody>
          <a:bodyPr wrap="square" rtlCol="0">
            <a:spAutoFit/>
          </a:bodyPr>
          <a:p>
            <a:pPr algn="ctr"/>
            <a:r>
              <a:rPr lang="zh-CN" altLang="en-US" sz="3600">
                <a:solidFill>
                  <a:schemeClr val="tx1"/>
                </a:solidFill>
                <a:uFillTx/>
              </a:rPr>
              <a:t>结语</a:t>
            </a:r>
            <a:endParaRPr lang="zh-CN" altLang="en-US" sz="3600">
              <a:solidFill>
                <a:schemeClr val="tx1"/>
              </a:solidFill>
              <a:uFillTx/>
            </a:endParaRPr>
          </a:p>
        </p:txBody>
      </p:sp>
      <p:sp>
        <p:nvSpPr>
          <p:cNvPr id="3" name="文本框 2"/>
          <p:cNvSpPr txBox="1"/>
          <p:nvPr/>
        </p:nvSpPr>
        <p:spPr>
          <a:xfrm>
            <a:off x="7620" y="868045"/>
            <a:ext cx="12201525" cy="5486400"/>
          </a:xfrm>
          <a:prstGeom prst="rect">
            <a:avLst/>
          </a:prstGeom>
          <a:solidFill>
            <a:schemeClr val="accent4">
              <a:lumMod val="60000"/>
              <a:lumOff val="40000"/>
            </a:schemeClr>
          </a:solidFill>
        </p:spPr>
        <p:txBody>
          <a:bodyPr wrap="square" rtlCol="0">
            <a:spAutoFit/>
          </a:bodyPr>
          <a:p>
            <a:endParaRPr lang="zh-CN" altLang="en-US"/>
          </a:p>
          <a:p>
            <a:endParaRPr lang="zh-CN" altLang="en-US"/>
          </a:p>
          <a:p>
            <a:r>
              <a:rPr lang="zh-CN" altLang="en-US"/>
              <a:t>　　</a:t>
            </a:r>
            <a:r>
              <a:rPr lang="zh-CN" altLang="en-US" sz="3200"/>
              <a:t>大数据时代背景下，高校图书馆文献检索课需要不断探索，本文仅是对大数据时代下高校图书馆文献检索课进行了一些简单思考，相信随着社会的发展及图书馆服务的提升，有关大数据时代下文献检索课的研究将更加深入，使这门具有时代性、实践性、针对性的方法课能与时俱进，满足大数据时代的战略需求，为国家培养一批高素质的信息人才。</a:t>
            </a:r>
            <a:endParaRPr lang="zh-CN" altLang="en-US" sz="3200"/>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office6\wpsassist\cache\A000220150319H01PPIC"/>
          <p:cNvPicPr>
            <a:picLocks noChangeAspect="1"/>
          </p:cNvPicPr>
          <p:nvPr/>
        </p:nvPicPr>
        <p:blipFill>
          <a:blip r:embed="rId1"/>
          <a:stretch>
            <a:fillRect/>
          </a:stretch>
        </p:blipFill>
        <p:spPr>
          <a:xfrm>
            <a:off x="2900045" y="-258445"/>
            <a:ext cx="10051415" cy="7143750"/>
          </a:xfrm>
          <a:prstGeom prst="rect">
            <a:avLst/>
          </a:prstGeom>
        </p:spPr>
      </p:pic>
      <p:sp>
        <p:nvSpPr>
          <p:cNvPr id="3" name="文本框 2"/>
          <p:cNvSpPr txBox="1"/>
          <p:nvPr/>
        </p:nvSpPr>
        <p:spPr>
          <a:xfrm>
            <a:off x="143510" y="991235"/>
            <a:ext cx="4317365" cy="1737360"/>
          </a:xfrm>
          <a:prstGeom prst="rect">
            <a:avLst/>
          </a:prstGeom>
          <a:noFill/>
        </p:spPr>
        <p:txBody>
          <a:bodyPr wrap="square" rtlCol="0">
            <a:spAutoFit/>
          </a:bodyPr>
          <a:p>
            <a:pPr algn="ctr"/>
            <a:r>
              <a:rPr lang="zh-CN" altLang="en-US" sz="5400" b="1">
                <a:solidFill>
                  <a:schemeClr val="tx1"/>
                </a:solidFill>
              </a:rPr>
              <a:t>无限知识</a:t>
            </a:r>
            <a:endParaRPr lang="zh-CN" altLang="en-US" sz="5400" b="1">
              <a:solidFill>
                <a:schemeClr val="tx1"/>
              </a:solidFill>
            </a:endParaRPr>
          </a:p>
          <a:p>
            <a:pPr algn="ctr"/>
            <a:r>
              <a:rPr lang="zh-CN" altLang="en-US" sz="5400" b="1">
                <a:solidFill>
                  <a:schemeClr val="tx1"/>
                </a:solidFill>
              </a:rPr>
              <a:t>无限阅读</a:t>
            </a:r>
            <a:endParaRPr lang="zh-CN" altLang="en-US" sz="5400" b="1">
              <a:solidFill>
                <a:schemeClr val="tx1"/>
              </a:solidFill>
            </a:endParaRPr>
          </a:p>
        </p:txBody>
      </p:sp>
      <p:sp>
        <p:nvSpPr>
          <p:cNvPr id="4" name="文本框 3"/>
          <p:cNvSpPr txBox="1"/>
          <p:nvPr/>
        </p:nvSpPr>
        <p:spPr>
          <a:xfrm>
            <a:off x="473075" y="4111625"/>
            <a:ext cx="2619375" cy="1737360"/>
          </a:xfrm>
          <a:prstGeom prst="rect">
            <a:avLst/>
          </a:prstGeom>
          <a:noFill/>
        </p:spPr>
        <p:txBody>
          <a:bodyPr wrap="square" rtlCol="0">
            <a:spAutoFit/>
          </a:bodyPr>
          <a:p>
            <a:r>
              <a:rPr lang="en-US" altLang="zh-CN" sz="54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FillTx/>
              </a:rPr>
              <a:t>thank        you</a:t>
            </a:r>
            <a:endParaRPr lang="en-US" altLang="zh-CN" sz="54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FillTx/>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264410" y="-9525"/>
            <a:ext cx="16532225" cy="7314565"/>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450465" y="-51435"/>
            <a:ext cx="17398365" cy="7314565"/>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641600" y="-132080"/>
            <a:ext cx="17372965" cy="7314565"/>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925955" y="-541020"/>
            <a:ext cx="16002000" cy="7314565"/>
          </a:xfrm>
          <a:prstGeom prst="rect">
            <a:avLst/>
          </a:prstGeom>
        </p:spPr>
      </p:pic>
    </p:spTree>
  </p:cSld>
  <p:clrMapOvr>
    <a:masterClrMapping/>
  </p:clrMapOvr>
  <p:transition>
    <p:fade/>
  </p:transition>
</p:sld>
</file>

<file path=ppt/theme/theme1.xml><?xml version="1.0" encoding="utf-8"?>
<a:theme xmlns:a="http://schemas.openxmlformats.org/drawingml/2006/main" name="立体地图">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86FA8"/>
        </a:accent2>
        <a:accent3>
          <a:srgbClr val="FFFFFF"/>
        </a:accent3>
        <a:accent4>
          <a:srgbClr val="000000"/>
        </a:accent4>
        <a:accent5>
          <a:srgbClr val="D9EDEE"/>
        </a:accent5>
        <a:accent6>
          <a:srgbClr val="31639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875A8"/>
        </a:accent2>
        <a:accent3>
          <a:srgbClr val="FFFFFF"/>
        </a:accent3>
        <a:accent4>
          <a:srgbClr val="000000"/>
        </a:accent4>
        <a:accent5>
          <a:srgbClr val="D9EDEE"/>
        </a:accent5>
        <a:accent6>
          <a:srgbClr val="316896"/>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3641</Words>
  <Application>WPS 演示</Application>
  <PresentationFormat>宽屏</PresentationFormat>
  <Paragraphs>615</Paragraphs>
  <Slides>58</Slides>
  <Notes>0</Notes>
  <HiddenSlides>0</HiddenSlides>
  <MMClips>0</MMClips>
  <ScaleCrop>false</ScaleCrop>
  <HeadingPairs>
    <vt:vector size="4" baseType="variant">
      <vt:variant>
        <vt:lpstr>主题</vt:lpstr>
      </vt:variant>
      <vt:variant>
        <vt:i4>1</vt:i4>
      </vt:variant>
      <vt:variant>
        <vt:lpstr>幻灯片标题</vt:lpstr>
      </vt:variant>
      <vt:variant>
        <vt:i4>58</vt:i4>
      </vt:variant>
    </vt:vector>
  </HeadingPairs>
  <TitlesOfParts>
    <vt:vector size="59" baseType="lpstr">
      <vt:lpstr>立体地图</vt:lpstr>
      <vt:lpstr>大数据背景下的 文献检索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目录</vt:lpstr>
      <vt:lpstr>一一.大数据时代 </vt:lpstr>
      <vt:lpstr>1.1认识大数据</vt:lpstr>
      <vt:lpstr>PowerPoint 演示文稿</vt:lpstr>
      <vt:lpstr>1.3大数据时代的图书馆</vt:lpstr>
      <vt:lpstr>  二.移动图书馆的                必要性和意义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zyj</dc:creator>
  <cp:lastModifiedBy>zyj</cp:lastModifiedBy>
  <cp:revision>5</cp:revision>
  <dcterms:created xsi:type="dcterms:W3CDTF">2016-03-26T13:26:00Z</dcterms:created>
  <dcterms:modified xsi:type="dcterms:W3CDTF">2016-03-27T12:28:04Z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2052-10.1.0.5559</vt:lpwstr>
  </property>
</Properties>
</file>